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9UztwnKIG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rso sobre reacciones red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24" y="609601"/>
            <a:ext cx="8069942" cy="60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5291" y="609601"/>
            <a:ext cx="7762412" cy="1114696"/>
          </a:xfrm>
          <a:solidFill>
            <a:schemeClr val="tx1"/>
          </a:solidFill>
        </p:spPr>
        <p:txBody>
          <a:bodyPr/>
          <a:lstStyle/>
          <a:p>
            <a:r>
              <a:rPr lang="es-AR" dirty="0" smtClean="0"/>
              <a:t>REACCIONES REDOX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939833"/>
            <a:ext cx="3840480" cy="3037115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FFFF00"/>
                </a:solidFill>
              </a:rPr>
              <a:t>INTERCAMBIO DE ELECTRONES ENTRE ELEMENTOS QUÍMICOS</a:t>
            </a:r>
            <a:endParaRPr lang="es-A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53440"/>
          </a:xfrm>
        </p:spPr>
        <p:txBody>
          <a:bodyPr/>
          <a:lstStyle/>
          <a:p>
            <a:r>
              <a:rPr lang="es-ES_tradnl" b="1" dirty="0">
                <a:effectLst/>
              </a:rPr>
              <a:t>Objetivos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6" y="1293223"/>
            <a:ext cx="11090365" cy="5003074"/>
          </a:xfrm>
        </p:spPr>
        <p:txBody>
          <a:bodyPr>
            <a:normAutofit/>
          </a:bodyPr>
          <a:lstStyle/>
          <a:p>
            <a:pPr lvl="0"/>
            <a:r>
              <a:rPr lang="es-ES_tradnl" sz="2400" dirty="0" smtClean="0">
                <a:effectLst/>
              </a:rPr>
              <a:t>Interpretar </a:t>
            </a:r>
            <a:r>
              <a:rPr lang="es-ES_tradnl" sz="2400" dirty="0">
                <a:effectLst/>
              </a:rPr>
              <a:t>y verificar experimentalmente la resultante de algunas reacciones de óxido-reducción.</a:t>
            </a:r>
            <a:endParaRPr lang="es-AR" sz="2400" dirty="0">
              <a:effectLst/>
            </a:endParaRPr>
          </a:p>
          <a:p>
            <a:pPr lvl="0"/>
            <a:r>
              <a:rPr lang="es-ES_tradnl" sz="2400" dirty="0">
                <a:effectLst/>
              </a:rPr>
              <a:t>Identificar las especies químicas participantes en una reacción </a:t>
            </a:r>
            <a:r>
              <a:rPr lang="es-ES_tradnl" sz="2400" dirty="0" err="1">
                <a:effectLst/>
              </a:rPr>
              <a:t>redox</a:t>
            </a:r>
            <a:r>
              <a:rPr lang="es-ES_tradnl" sz="2400" dirty="0">
                <a:effectLst/>
              </a:rPr>
              <a:t> determinada, plantear las </a:t>
            </a:r>
            <a:r>
              <a:rPr lang="es-ES_tradnl" sz="2400" dirty="0" err="1">
                <a:effectLst/>
              </a:rPr>
              <a:t>hemicuplas</a:t>
            </a:r>
            <a:r>
              <a:rPr lang="es-ES_tradnl" sz="2400" dirty="0">
                <a:effectLst/>
              </a:rPr>
              <a:t>, balancear cada una de ellas y obtener una reacción global.</a:t>
            </a:r>
            <a:endParaRPr lang="es-AR" sz="2400" dirty="0">
              <a:effectLst/>
            </a:endParaRPr>
          </a:p>
          <a:p>
            <a:pPr lvl="0"/>
            <a:r>
              <a:rPr lang="es-ES_tradnl" sz="2400" dirty="0">
                <a:effectLst/>
              </a:rPr>
              <a:t>Comprender por qué el mismo reactivo frente a distintas especies químicas y/o distinto medio, puede dar lugar a la formación de distintos productos en reacciones </a:t>
            </a:r>
            <a:r>
              <a:rPr lang="es-ES_tradnl" sz="2400" dirty="0" err="1">
                <a:effectLst/>
              </a:rPr>
              <a:t>redox</a:t>
            </a:r>
            <a:r>
              <a:rPr lang="es-ES_tradnl" sz="2400" dirty="0">
                <a:effectLst/>
              </a:rPr>
              <a:t>.</a:t>
            </a:r>
            <a:endParaRPr lang="es-AR" sz="2400" dirty="0">
              <a:effectLst/>
            </a:endParaRPr>
          </a:p>
          <a:p>
            <a:pPr lvl="0"/>
            <a:r>
              <a:rPr lang="es-ES_tradnl" sz="2400" dirty="0">
                <a:effectLst/>
              </a:rPr>
              <a:t>Predecir los productos a obtener cuando dos o más especies químicas reaccionan en determinado medio, utilizando para ello la tabla de potenciales de oxidación o de reducción.</a:t>
            </a:r>
            <a:endParaRPr lang="es-A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9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so de un simulador para facilitar el aprendizaje de las reacciones de  óxido-reducción. Estudio de caso Universidad de Mála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1" y="811855"/>
            <a:ext cx="11110502" cy="50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94808" y="4282224"/>
            <a:ext cx="5782614" cy="1558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6577422" y="2393323"/>
            <a:ext cx="4891825" cy="2668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794808" y="4911634"/>
            <a:ext cx="5782614" cy="928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6602199" y="2393323"/>
            <a:ext cx="282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Ejemplo: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Si hacemos reaccionar Zn sólido con Cu</a:t>
            </a:r>
            <a:r>
              <a:rPr lang="es-AR" baseline="30000" dirty="0" smtClean="0">
                <a:solidFill>
                  <a:schemeClr val="bg1"/>
                </a:solidFill>
              </a:rPr>
              <a:t>2+</a:t>
            </a:r>
            <a:endParaRPr lang="es-AR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  <p:bldP spid="10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578" y="156754"/>
            <a:ext cx="11176861" cy="1293223"/>
          </a:xfrm>
        </p:spPr>
        <p:txBody>
          <a:bodyPr/>
          <a:lstStyle/>
          <a:p>
            <a:r>
              <a:rPr lang="es-A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SABER QUIEN GANA O PIERDE electrones? </a:t>
            </a:r>
            <a:endParaRPr lang="es-A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tar Wars Rainbow Drip Logo Youth T-Shirt | Teaching chemistry, Chemistry  lessons, Chemistry no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4" y="2005148"/>
            <a:ext cx="6172032" cy="39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flipH="1">
            <a:off x="6936376" y="2223045"/>
            <a:ext cx="4833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 Poner todos los números de oxidación de cada compuesto o elemento 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6936376" y="3961311"/>
            <a:ext cx="4833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Identificar cuál aumenta (oxida) y cual reduce (reduce) su n° oxidación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5883419" y="2563727"/>
            <a:ext cx="5581904" cy="2306071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173" y="335245"/>
            <a:ext cx="2646816" cy="683623"/>
          </a:xfrm>
        </p:spPr>
        <p:txBody>
          <a:bodyPr/>
          <a:lstStyle/>
          <a:p>
            <a:r>
              <a:rPr lang="es-A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Reglas:</a:t>
            </a:r>
            <a:endParaRPr lang="es-A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6836" y="1634103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/>
              <a:t>El oxígeno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90448" y="1203215"/>
            <a:ext cx="15392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O</a:t>
            </a:r>
            <a:r>
              <a:rPr lang="es-AR" sz="2800" b="1" baseline="-25000" dirty="0" smtClean="0"/>
              <a:t>2(g)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O</a:t>
            </a:r>
            <a:r>
              <a:rPr lang="es-AR" sz="2800" b="1" baseline="30000" dirty="0" smtClean="0"/>
              <a:t>-2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O</a:t>
            </a:r>
            <a:r>
              <a:rPr lang="es-AR" sz="2800" b="1" baseline="30000" dirty="0" smtClean="0"/>
              <a:t>-1</a:t>
            </a:r>
            <a:endParaRPr lang="es-AR" sz="2800" b="1" baseline="30000" dirty="0"/>
          </a:p>
        </p:txBody>
      </p:sp>
      <p:sp>
        <p:nvSpPr>
          <p:cNvPr id="8" name="Rectángulo 7"/>
          <p:cNvSpPr/>
          <p:nvPr/>
        </p:nvSpPr>
        <p:spPr>
          <a:xfrm>
            <a:off x="566836" y="3756048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smtClean="0"/>
              <a:t>El hidrógeno</a:t>
            </a:r>
            <a:endParaRPr lang="es-AR" sz="2800" b="1" dirty="0"/>
          </a:p>
        </p:txBody>
      </p:sp>
      <p:sp>
        <p:nvSpPr>
          <p:cNvPr id="9" name="Rectángulo 8"/>
          <p:cNvSpPr/>
          <p:nvPr/>
        </p:nvSpPr>
        <p:spPr>
          <a:xfrm>
            <a:off x="6096487" y="3109362"/>
            <a:ext cx="508985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rgbClr val="0070C0"/>
                </a:solidFill>
              </a:rPr>
              <a:t>Sales: 			(C)</a:t>
            </a:r>
            <a:r>
              <a:rPr lang="es-AR" sz="2800" b="1" baseline="30000" dirty="0" smtClean="0">
                <a:solidFill>
                  <a:srgbClr val="0070C0"/>
                </a:solidFill>
              </a:rPr>
              <a:t>+x</a:t>
            </a:r>
            <a:r>
              <a:rPr lang="es-AR" sz="2800" b="1" dirty="0" smtClean="0">
                <a:solidFill>
                  <a:srgbClr val="0070C0"/>
                </a:solidFill>
              </a:rPr>
              <a:t> + </a:t>
            </a:r>
            <a:r>
              <a:rPr lang="es-AR" sz="2800" b="1" dirty="0">
                <a:solidFill>
                  <a:srgbClr val="0070C0"/>
                </a:solidFill>
              </a:rPr>
              <a:t>(A)</a:t>
            </a:r>
            <a:r>
              <a:rPr lang="es-AR" sz="2800" b="1" baseline="30000" dirty="0">
                <a:solidFill>
                  <a:srgbClr val="0070C0"/>
                </a:solidFill>
              </a:rPr>
              <a:t>-</a:t>
            </a:r>
            <a:r>
              <a:rPr lang="es-AR" sz="2800" b="1" baseline="30000" dirty="0" smtClean="0">
                <a:solidFill>
                  <a:srgbClr val="0070C0"/>
                </a:solidFill>
              </a:rPr>
              <a:t>x</a:t>
            </a:r>
            <a:endParaRPr lang="es-AR" sz="2800" b="1" baseline="-25000" dirty="0" smtClean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rgbClr val="0070C0"/>
                </a:solidFill>
              </a:rPr>
              <a:t>Ácidos: 		H</a:t>
            </a:r>
            <a:r>
              <a:rPr lang="es-AR" sz="2800" b="1" baseline="30000" dirty="0" smtClean="0">
                <a:solidFill>
                  <a:srgbClr val="0070C0"/>
                </a:solidFill>
              </a:rPr>
              <a:t>+1 </a:t>
            </a:r>
            <a:r>
              <a:rPr lang="es-AR" sz="2800" b="1" dirty="0" smtClean="0">
                <a:solidFill>
                  <a:srgbClr val="0070C0"/>
                </a:solidFill>
              </a:rPr>
              <a:t>+ (A)</a:t>
            </a:r>
            <a:r>
              <a:rPr lang="es-AR" sz="2800" b="1" baseline="30000" dirty="0" smtClean="0">
                <a:solidFill>
                  <a:srgbClr val="0070C0"/>
                </a:solidFill>
              </a:rPr>
              <a:t>-x</a:t>
            </a:r>
            <a:r>
              <a:rPr lang="es-AR" sz="2800" b="1" dirty="0" smtClean="0">
                <a:solidFill>
                  <a:srgbClr val="0070C0"/>
                </a:solidFill>
              </a:rPr>
              <a:t> </a:t>
            </a:r>
            <a:endParaRPr lang="es-AR" sz="2800" b="1" baseline="30000" dirty="0" smtClean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rgbClr val="0070C0"/>
                </a:solidFill>
              </a:rPr>
              <a:t>Hidróxidos: 	(</a:t>
            </a:r>
            <a:r>
              <a:rPr lang="es-AR" sz="2800" b="1" dirty="0">
                <a:solidFill>
                  <a:srgbClr val="0070C0"/>
                </a:solidFill>
              </a:rPr>
              <a:t>C)</a:t>
            </a:r>
            <a:r>
              <a:rPr lang="es-AR" sz="2800" b="1" baseline="30000" dirty="0">
                <a:solidFill>
                  <a:srgbClr val="0070C0"/>
                </a:solidFill>
              </a:rPr>
              <a:t>+x</a:t>
            </a:r>
            <a:r>
              <a:rPr lang="es-AR" sz="2800" b="1" dirty="0">
                <a:solidFill>
                  <a:srgbClr val="0070C0"/>
                </a:solidFill>
              </a:rPr>
              <a:t> + </a:t>
            </a:r>
            <a:r>
              <a:rPr lang="es-AR" sz="2800" b="1" dirty="0" smtClean="0">
                <a:solidFill>
                  <a:srgbClr val="0070C0"/>
                </a:solidFill>
              </a:rPr>
              <a:t>(OH)</a:t>
            </a:r>
            <a:r>
              <a:rPr lang="es-AR" sz="2800" b="1" baseline="30000" dirty="0" smtClean="0">
                <a:solidFill>
                  <a:srgbClr val="0070C0"/>
                </a:solidFill>
              </a:rPr>
              <a:t>-</a:t>
            </a:r>
            <a:endParaRPr lang="es-AR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6836" y="5646253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smtClean="0"/>
              <a:t> Metales </a:t>
            </a:r>
            <a:endParaRPr lang="es-AR" sz="2800" b="1" dirty="0"/>
          </a:p>
        </p:txBody>
      </p:sp>
      <p:sp>
        <p:nvSpPr>
          <p:cNvPr id="11" name="Rectángulo 10"/>
          <p:cNvSpPr/>
          <p:nvPr/>
        </p:nvSpPr>
        <p:spPr>
          <a:xfrm>
            <a:off x="3490448" y="5463371"/>
            <a:ext cx="1374094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M</a:t>
            </a:r>
            <a:r>
              <a:rPr lang="es-AR" sz="2800" b="1" baseline="-25000" dirty="0" smtClean="0"/>
              <a:t>(s)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err="1" smtClean="0"/>
              <a:t>M</a:t>
            </a:r>
            <a:r>
              <a:rPr lang="es-AR" sz="2800" b="1" baseline="30000" dirty="0" err="1" smtClean="0"/>
              <a:t>+x</a:t>
            </a:r>
            <a:endParaRPr lang="es-AR" sz="2800" b="1" baseline="30000" dirty="0" smtClean="0"/>
          </a:p>
          <a:p>
            <a:endParaRPr lang="es-AR" sz="2800" b="1" baseline="30000" dirty="0"/>
          </a:p>
        </p:txBody>
      </p:sp>
      <p:sp>
        <p:nvSpPr>
          <p:cNvPr id="12" name="Rectángulo 11"/>
          <p:cNvSpPr/>
          <p:nvPr/>
        </p:nvSpPr>
        <p:spPr>
          <a:xfrm>
            <a:off x="6652065" y="684927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smtClean="0"/>
              <a:t>Cloro </a:t>
            </a:r>
            <a:endParaRPr lang="es-AR" sz="2800" b="1" dirty="0"/>
          </a:p>
        </p:txBody>
      </p:sp>
      <p:sp>
        <p:nvSpPr>
          <p:cNvPr id="13" name="Rectángulo 12"/>
          <p:cNvSpPr/>
          <p:nvPr/>
        </p:nvSpPr>
        <p:spPr>
          <a:xfrm>
            <a:off x="7429185" y="2677103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smtClean="0">
                <a:solidFill>
                  <a:srgbClr val="0070C0"/>
                </a:solidFill>
              </a:rPr>
              <a:t>SÍ SE DISOCIAN</a:t>
            </a: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6754" y="1018868"/>
            <a:ext cx="5316583" cy="17982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152398" y="3117636"/>
            <a:ext cx="5316583" cy="17982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152398" y="5195865"/>
            <a:ext cx="5316583" cy="1387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8807031" y="500580"/>
            <a:ext cx="1604927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Cl</a:t>
            </a:r>
            <a:r>
              <a:rPr lang="es-AR" sz="2800" b="1" baseline="-25000" dirty="0" smtClean="0"/>
              <a:t>2(g)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Cl</a:t>
            </a:r>
            <a:r>
              <a:rPr lang="es-AR" sz="2800" b="1" baseline="30000" dirty="0" smtClean="0"/>
              <a:t>-</a:t>
            </a:r>
          </a:p>
          <a:p>
            <a:endParaRPr lang="es-AR" sz="2800" b="1" baseline="30000" dirty="0"/>
          </a:p>
        </p:txBody>
      </p:sp>
      <p:sp>
        <p:nvSpPr>
          <p:cNvPr id="18" name="Rectángulo 17"/>
          <p:cNvSpPr/>
          <p:nvPr/>
        </p:nvSpPr>
        <p:spPr>
          <a:xfrm>
            <a:off x="6016079" y="500580"/>
            <a:ext cx="5316583" cy="9571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3435162" y="3314008"/>
            <a:ext cx="148149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H</a:t>
            </a:r>
            <a:r>
              <a:rPr lang="es-AR" sz="2800" b="1" baseline="-25000" dirty="0" smtClean="0"/>
              <a:t>2(g)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H</a:t>
            </a:r>
            <a:r>
              <a:rPr lang="es-AR" sz="2800" b="1" baseline="30000" dirty="0" smtClean="0"/>
              <a:t>+1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/>
              <a:t>H</a:t>
            </a:r>
            <a:r>
              <a:rPr lang="es-AR" sz="2800" b="1" baseline="30000" dirty="0" smtClean="0"/>
              <a:t>-1</a:t>
            </a:r>
            <a:endParaRPr lang="es-AR" sz="2800" b="1" baseline="30000" dirty="0"/>
          </a:p>
        </p:txBody>
      </p:sp>
      <p:sp>
        <p:nvSpPr>
          <p:cNvPr id="22" name="Elipse 21"/>
          <p:cNvSpPr/>
          <p:nvPr/>
        </p:nvSpPr>
        <p:spPr>
          <a:xfrm>
            <a:off x="5960793" y="5055326"/>
            <a:ext cx="5581904" cy="1765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6774261" y="5640150"/>
            <a:ext cx="40655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rgbClr val="FF0000"/>
                </a:solidFill>
              </a:rPr>
              <a:t>Óxidos / peróxidos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rgbClr val="FF0000"/>
                </a:solidFill>
              </a:rPr>
              <a:t>Agua</a:t>
            </a:r>
            <a:endParaRPr lang="es-AR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192088" y="5132274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</a:rPr>
              <a:t>NO SE DISOCIAN</a:t>
            </a:r>
            <a:endParaRPr lang="es-AR" sz="2800" dirty="0">
              <a:solidFill>
                <a:srgbClr val="FF0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016079" y="1536239"/>
            <a:ext cx="5316583" cy="957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6352320" y="1675003"/>
            <a:ext cx="46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smtClean="0"/>
              <a:t>Moléculas: carga final = 0</a:t>
            </a:r>
            <a:endParaRPr lang="es-AR" sz="2800" b="1" dirty="0"/>
          </a:p>
        </p:txBody>
      </p:sp>
      <p:sp>
        <p:nvSpPr>
          <p:cNvPr id="28" name="Elipse 27"/>
          <p:cNvSpPr/>
          <p:nvPr/>
        </p:nvSpPr>
        <p:spPr>
          <a:xfrm>
            <a:off x="8503920" y="3039034"/>
            <a:ext cx="2961404" cy="162078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08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9" grpId="0"/>
      <p:bldP spid="23" grpId="0"/>
      <p:bldP spid="24" grpId="0"/>
      <p:bldP spid="26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446" y="387531"/>
            <a:ext cx="4036422" cy="1193074"/>
          </a:xfrm>
        </p:spPr>
        <p:txBody>
          <a:bodyPr/>
          <a:lstStyle/>
          <a:p>
            <a:r>
              <a:rPr lang="es-AR" b="1" dirty="0" smtClean="0">
                <a:solidFill>
                  <a:srgbClr val="FFFF00"/>
                </a:solidFill>
              </a:rPr>
              <a:t>Potencial de una reacción </a:t>
            </a:r>
            <a:endParaRPr lang="es-AR" b="1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 descr="https://player.slideplayer.es/74/12504271/slides/slide_1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4" t="2310" r="2509" b="11591"/>
          <a:stretch/>
        </p:blipFill>
        <p:spPr bwMode="auto">
          <a:xfrm>
            <a:off x="5290456" y="-2946"/>
            <a:ext cx="634854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0446" y="1696500"/>
            <a:ext cx="3749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reacción 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algn="ctr"/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A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semirreacción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oxidación </a:t>
            </a:r>
          </a:p>
          <a:p>
            <a:pPr algn="ctr"/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algn="ctr"/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AR" sz="3200" dirty="0" err="1">
                <a:latin typeface="Arial" panose="020B0604020202020204" pitchFamily="34" charset="0"/>
                <a:cs typeface="Arial" panose="020B0604020202020204" pitchFamily="34" charset="0"/>
              </a:rPr>
              <a:t>semirreacción</a:t>
            </a: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reducción 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819501" y="10116"/>
            <a:ext cx="3592286" cy="3918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5956662" y="4023359"/>
            <a:ext cx="5225143" cy="261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 descr="Potencial redox - Acqua Tec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4859383"/>
            <a:ext cx="3454964" cy="19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 flipV="1">
            <a:off x="5956662" y="387531"/>
            <a:ext cx="0" cy="35835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402182" y="816127"/>
            <a:ext cx="31089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facilidad para reducirse </a:t>
            </a:r>
            <a:endParaRPr lang="es-A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02182" y="1403957"/>
            <a:ext cx="31089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agente oxidante</a:t>
            </a:r>
            <a:endParaRPr lang="es-A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5956662" y="4232365"/>
            <a:ext cx="0" cy="24558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402182" y="5059613"/>
            <a:ext cx="3108960" cy="369332"/>
          </a:xfrm>
          <a:prstGeom prst="rect">
            <a:avLst/>
          </a:prstGeom>
          <a:solidFill>
            <a:srgbClr val="98FB93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facilidad para oxidarse </a:t>
            </a:r>
            <a:endParaRPr lang="es-A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02182" y="5637951"/>
            <a:ext cx="3108960" cy="369332"/>
          </a:xfrm>
          <a:prstGeom prst="rect">
            <a:avLst/>
          </a:prstGeom>
          <a:solidFill>
            <a:srgbClr val="98FB93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agente reductor</a:t>
            </a:r>
            <a:endParaRPr lang="es-A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https://player.slideplayer.es/74/12504271/slides/slide_10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4" t="2310" r="2509" b="11591"/>
          <a:stretch/>
        </p:blipFill>
        <p:spPr bwMode="auto">
          <a:xfrm>
            <a:off x="5290456" y="-146639"/>
            <a:ext cx="634854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 flipH="1">
            <a:off x="724987" y="914400"/>
            <a:ext cx="333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QUIEN ES MEJOR AGENTE REDUCTOR?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 flipH="1">
            <a:off x="724987" y="3548743"/>
            <a:ext cx="333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QUIEN ES MEJOR AGENTE OXIDANTE?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901337" y="1854926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-Au3+ , Pb2+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901337" y="2370071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-Au3+ , Co3+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875211" y="2864784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-Cr3+ , Cu2+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751113" y="4509701"/>
            <a:ext cx="170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-Al3+ , Pb2+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51113" y="5024846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-O2(g) , I2(g)</a:t>
            </a:r>
            <a:endParaRPr lang="es-A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24987" y="5519559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-Zn2+ , Fe3+</a:t>
            </a:r>
            <a:endParaRPr lang="es-AR" dirty="0"/>
          </a:p>
        </p:txBody>
      </p:sp>
      <p:sp>
        <p:nvSpPr>
          <p:cNvPr id="13" name="Elipse 12"/>
          <p:cNvSpPr/>
          <p:nvPr/>
        </p:nvSpPr>
        <p:spPr>
          <a:xfrm>
            <a:off x="1763486" y="1802674"/>
            <a:ext cx="692331" cy="515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966651" y="2297164"/>
            <a:ext cx="692331" cy="515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927462" y="2812309"/>
            <a:ext cx="692331" cy="515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/>
          <p:cNvSpPr/>
          <p:nvPr/>
        </p:nvSpPr>
        <p:spPr>
          <a:xfrm>
            <a:off x="1476103" y="4426579"/>
            <a:ext cx="692331" cy="515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lipse 16"/>
          <p:cNvSpPr/>
          <p:nvPr/>
        </p:nvSpPr>
        <p:spPr>
          <a:xfrm>
            <a:off x="887848" y="4978681"/>
            <a:ext cx="692331" cy="515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Elipse 17"/>
          <p:cNvSpPr/>
          <p:nvPr/>
        </p:nvSpPr>
        <p:spPr>
          <a:xfrm>
            <a:off x="1519645" y="5446652"/>
            <a:ext cx="692331" cy="515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11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349" y="291548"/>
            <a:ext cx="10623341" cy="1905000"/>
          </a:xfrm>
        </p:spPr>
        <p:txBody>
          <a:bodyPr/>
          <a:lstStyle/>
          <a:p>
            <a:r>
              <a:rPr lang="es-AR" b="1" dirty="0" smtClean="0">
                <a:solidFill>
                  <a:srgbClr val="FFFF00"/>
                </a:solidFill>
              </a:rPr>
              <a:t>Balanceo </a:t>
            </a:r>
            <a:r>
              <a:rPr lang="es-AR" b="1" dirty="0" err="1" smtClean="0">
                <a:solidFill>
                  <a:srgbClr val="FFFF00"/>
                </a:solidFill>
              </a:rPr>
              <a:t>redox</a:t>
            </a:r>
            <a:r>
              <a:rPr lang="es-AR" b="1" dirty="0" smtClean="0">
                <a:solidFill>
                  <a:srgbClr val="FFFF00"/>
                </a:solidFill>
              </a:rPr>
              <a:t> por el método </a:t>
            </a:r>
            <a:r>
              <a:rPr lang="es-AR" b="1" dirty="0" err="1" smtClean="0">
                <a:solidFill>
                  <a:srgbClr val="FFFF00"/>
                </a:solidFill>
              </a:rPr>
              <a:t>ión</a:t>
            </a:r>
            <a:r>
              <a:rPr lang="es-AR" b="1" dirty="0" smtClean="0">
                <a:solidFill>
                  <a:srgbClr val="FFFF00"/>
                </a:solidFill>
              </a:rPr>
              <a:t> electrón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202" y="1523305"/>
            <a:ext cx="6601286" cy="41067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800" dirty="0" smtClean="0">
                <a:solidFill>
                  <a:schemeClr val="tx1"/>
                </a:solidFill>
              </a:rPr>
              <a:t>1) Identificar Medio: acido </a:t>
            </a:r>
            <a:r>
              <a:rPr lang="es-AR" sz="2800" dirty="0" err="1" smtClean="0">
                <a:solidFill>
                  <a:schemeClr val="tx1"/>
                </a:solidFill>
              </a:rPr>
              <a:t>ó</a:t>
            </a:r>
            <a:r>
              <a:rPr lang="es-AR" sz="2800" dirty="0" smtClean="0">
                <a:solidFill>
                  <a:schemeClr val="tx1"/>
                </a:solidFill>
              </a:rPr>
              <a:t>  básico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chemeClr val="tx1"/>
                </a:solidFill>
              </a:rPr>
              <a:t>2) Escribir los n° oxidación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chemeClr val="tx1"/>
                </a:solidFill>
              </a:rPr>
              <a:t>3) Identificar agentes oxidante y reductor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chemeClr val="tx1"/>
                </a:solidFill>
              </a:rPr>
              <a:t>4) Balancear c</a:t>
            </a:r>
            <a:r>
              <a:rPr lang="es-AR" sz="2800" dirty="0" smtClean="0"/>
              <a:t>ada </a:t>
            </a:r>
            <a:r>
              <a:rPr lang="es-AR" sz="2800" dirty="0" err="1" smtClean="0"/>
              <a:t>semi</a:t>
            </a:r>
            <a:r>
              <a:rPr lang="es-AR" sz="2800" dirty="0" smtClean="0"/>
              <a:t>-reacción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chemeClr val="tx1"/>
                </a:solidFill>
              </a:rPr>
              <a:t>5) Sumar reactivos y productos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chemeClr val="tx1"/>
                </a:solidFill>
              </a:rPr>
              <a:t>6) Simplificar</a:t>
            </a:r>
          </a:p>
          <a:p>
            <a:pPr marL="0" indent="0">
              <a:buNone/>
            </a:pPr>
            <a:r>
              <a:rPr lang="es-AR" sz="2800" dirty="0" smtClean="0">
                <a:solidFill>
                  <a:schemeClr val="tx1"/>
                </a:solidFill>
              </a:rPr>
              <a:t>7) Hacer la reacción final</a:t>
            </a:r>
            <a:endParaRPr lang="es-AR" sz="28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00866" y="5791200"/>
            <a:ext cx="574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hlinkClick r:id="rId2"/>
              </a:rPr>
              <a:t>https://www.youtube.com/watch?v=r9UztwnKIGk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 flipH="1">
            <a:off x="7805057" y="3081966"/>
            <a:ext cx="131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MASA</a:t>
            </a:r>
            <a:endParaRPr lang="es-AR" sz="2800" dirty="0"/>
          </a:p>
        </p:txBody>
      </p:sp>
      <p:sp>
        <p:nvSpPr>
          <p:cNvPr id="7" name="CuadroTexto 6"/>
          <p:cNvSpPr txBox="1"/>
          <p:nvPr/>
        </p:nvSpPr>
        <p:spPr>
          <a:xfrm flipH="1">
            <a:off x="7805056" y="3938218"/>
            <a:ext cx="195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CARGA</a:t>
            </a:r>
            <a:endParaRPr lang="es-AR" sz="2800" dirty="0"/>
          </a:p>
        </p:txBody>
      </p:sp>
      <p:cxnSp>
        <p:nvCxnSpPr>
          <p:cNvPr id="9" name="Conector recto de flecha 8"/>
          <p:cNvCxnSpPr>
            <a:endCxn id="5" idx="3"/>
          </p:cNvCxnSpPr>
          <p:nvPr/>
        </p:nvCxnSpPr>
        <p:spPr>
          <a:xfrm flipV="1">
            <a:off x="6021977" y="3343576"/>
            <a:ext cx="1783080" cy="261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endCxn id="7" idx="3"/>
          </p:cNvCxnSpPr>
          <p:nvPr/>
        </p:nvCxnSpPr>
        <p:spPr>
          <a:xfrm>
            <a:off x="6021977" y="3694758"/>
            <a:ext cx="1783079" cy="505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326" y="609600"/>
            <a:ext cx="10110651" cy="1905000"/>
          </a:xfrm>
        </p:spPr>
        <p:txBody>
          <a:bodyPr/>
          <a:lstStyle/>
          <a:p>
            <a:pPr algn="ctr"/>
            <a:r>
              <a:rPr lang="es-AR" b="1" dirty="0" smtClean="0">
                <a:solidFill>
                  <a:srgbClr val="FFFF00"/>
                </a:solidFill>
              </a:rPr>
              <a:t>Balanceo por el método </a:t>
            </a:r>
            <a:r>
              <a:rPr lang="es-AR" b="1" dirty="0" err="1" smtClean="0">
                <a:solidFill>
                  <a:srgbClr val="FFFF00"/>
                </a:solidFill>
              </a:rPr>
              <a:t>ión</a:t>
            </a:r>
            <a:r>
              <a:rPr lang="es-AR" b="1" dirty="0" smtClean="0">
                <a:solidFill>
                  <a:srgbClr val="FFFF00"/>
                </a:solidFill>
              </a:rPr>
              <a:t> electrón en medio básico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3325" y="3213464"/>
            <a:ext cx="108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 + </a:t>
            </a:r>
            <a:r>
              <a:rPr lang="es-A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KBrO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KOH  -------------    K</a:t>
            </a:r>
            <a:r>
              <a:rPr lang="es-A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s-A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A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s-AR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s-A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4532811" y="3566160"/>
            <a:ext cx="2129246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031967" y="5852159"/>
            <a:ext cx="671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https://www.youtube.com/watch?v=bOEszdA22Ww</a:t>
            </a:r>
          </a:p>
        </p:txBody>
      </p:sp>
    </p:spTree>
    <p:extLst>
      <p:ext uri="{BB962C8B-B14F-4D97-AF65-F5344CB8AC3E}">
        <p14:creationId xmlns:p14="http://schemas.microsoft.com/office/powerpoint/2010/main" val="6747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1594</TotalTime>
  <Words>348</Words>
  <Application>Microsoft Office PowerPoint</Application>
  <PresentationFormat>Panorámica</PresentationFormat>
  <Paragraphs>67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Malla</vt:lpstr>
      <vt:lpstr>REACCIONES REDOX</vt:lpstr>
      <vt:lpstr>Objetivos </vt:lpstr>
      <vt:lpstr>Presentación de PowerPoint</vt:lpstr>
      <vt:lpstr>¿Cómo SABER QUIEN GANA O PIERDE electrones? </vt:lpstr>
      <vt:lpstr>Reglas:</vt:lpstr>
      <vt:lpstr>Potencial de una reacción </vt:lpstr>
      <vt:lpstr>Presentación de PowerPoint</vt:lpstr>
      <vt:lpstr>Balanceo redox por el método ión electrón</vt:lpstr>
      <vt:lpstr>Balanceo por el método ión electrón en medio básico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REACCIONES REDOX</dc:title>
  <dc:creator>Usuario</dc:creator>
  <cp:lastModifiedBy>Usuario</cp:lastModifiedBy>
  <cp:revision>36</cp:revision>
  <dcterms:created xsi:type="dcterms:W3CDTF">2021-05-31T19:59:07Z</dcterms:created>
  <dcterms:modified xsi:type="dcterms:W3CDTF">2022-04-18T20:43:20Z</dcterms:modified>
</cp:coreProperties>
</file>