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3006" y="788623"/>
            <a:ext cx="1134085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smtClean="0"/>
              <a:t>Tarea N° 6: EQUILIBRIO QUIMICO EN SISTEMAS HOMOGENEOS</a:t>
            </a:r>
          </a:p>
          <a:p>
            <a:endParaRPr lang="es-MX" sz="2600" dirty="0"/>
          </a:p>
          <a:p>
            <a:endParaRPr lang="es-MX" sz="2600" dirty="0" smtClean="0"/>
          </a:p>
          <a:p>
            <a:r>
              <a:rPr lang="es-ES_tradnl" sz="2600" b="1" dirty="0" smtClean="0"/>
              <a:t>Objetivos:</a:t>
            </a:r>
            <a:endParaRPr lang="en-US" sz="26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600" dirty="0"/>
              <a:t>Analizar sistemas homogéneos en equilibrio.</a:t>
            </a:r>
            <a:endParaRPr lang="en-US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600" dirty="0"/>
              <a:t>Verificar experimentalmente e interpretar el efecto de </a:t>
            </a:r>
            <a:r>
              <a:rPr lang="es-ES_tradnl" sz="2600" dirty="0" smtClean="0"/>
              <a:t>perturbaciones </a:t>
            </a:r>
            <a:r>
              <a:rPr lang="es-ES_tradnl" sz="2600" dirty="0"/>
              <a:t>sobre sistemas homogéneos en equilibrio</a:t>
            </a:r>
            <a:r>
              <a:rPr lang="es-ES_tradnl" sz="2600" dirty="0" smtClean="0"/>
              <a:t>.</a:t>
            </a:r>
          </a:p>
          <a:p>
            <a:pPr lvl="0"/>
            <a:endParaRPr lang="en-US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600" dirty="0"/>
              <a:t>Aplicar el principio de Le </a:t>
            </a:r>
            <a:r>
              <a:rPr lang="es-ES_tradnl" sz="2600" dirty="0" err="1" smtClean="0"/>
              <a:t>Chatelier</a:t>
            </a:r>
            <a:r>
              <a:rPr lang="es-ES_tradnl" sz="2600" dirty="0" smtClean="0"/>
              <a:t> </a:t>
            </a:r>
            <a:r>
              <a:rPr lang="es-ES_tradnl" sz="2600" dirty="0"/>
              <a:t>para explicar el efecto de </a:t>
            </a:r>
            <a:r>
              <a:rPr lang="es-ES_tradnl" sz="2600" dirty="0" smtClean="0"/>
              <a:t>la temperatura</a:t>
            </a:r>
          </a:p>
          <a:p>
            <a:pPr lvl="0"/>
            <a:r>
              <a:rPr lang="es-ES_tradnl" sz="2600" dirty="0"/>
              <a:t>	</a:t>
            </a:r>
            <a:r>
              <a:rPr lang="es-ES_tradnl" sz="2600" dirty="0" smtClean="0"/>
              <a:t> </a:t>
            </a:r>
            <a:r>
              <a:rPr lang="es-ES_tradnl" sz="2600" dirty="0"/>
              <a:t>y la concentración de los reactivos sobre reacciones </a:t>
            </a:r>
            <a:r>
              <a:rPr lang="es-ES_tradnl" sz="2600" dirty="0" smtClean="0"/>
              <a:t>químicas </a:t>
            </a:r>
            <a:r>
              <a:rPr lang="es-ES_tradnl" sz="2600" dirty="0"/>
              <a:t>en equilibrio.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264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62847" y="485239"/>
            <a:ext cx="11292533" cy="54168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2200" b="1" dirty="0" smtClean="0"/>
              <a:t>Supongamos la siguiente reacción:</a:t>
            </a:r>
          </a:p>
          <a:p>
            <a:pPr algn="ctr"/>
            <a:endParaRPr lang="es-MX" sz="2200" b="1" dirty="0"/>
          </a:p>
          <a:p>
            <a:pPr algn="ctr"/>
            <a:r>
              <a:rPr lang="es-MX" sz="2200" b="1" dirty="0" smtClean="0"/>
              <a:t>CaCO3 (s) 		    </a:t>
            </a:r>
            <a:r>
              <a:rPr lang="es-MX" sz="2200" b="1" dirty="0" err="1" smtClean="0"/>
              <a:t>CaO</a:t>
            </a:r>
            <a:r>
              <a:rPr lang="es-MX" sz="2200" b="1" dirty="0" smtClean="0"/>
              <a:t> (s) + CO2 (g) </a:t>
            </a:r>
          </a:p>
          <a:p>
            <a:pPr algn="ctr"/>
            <a:endParaRPr lang="es-MX" sz="22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b="1" dirty="0" smtClean="0"/>
              <a:t>¿qué pasaría si la reacción ocurriera siempre hacia los PRODUCTOS?</a:t>
            </a:r>
          </a:p>
          <a:p>
            <a:pPr algn="ctr"/>
            <a:endParaRPr lang="es-MX" sz="2200" b="1" dirty="0" smtClean="0"/>
          </a:p>
          <a:p>
            <a:pPr algn="ctr"/>
            <a:endParaRPr lang="es-MX" sz="2200" b="1" dirty="0" smtClean="0"/>
          </a:p>
          <a:p>
            <a:r>
              <a:rPr lang="es-MX" sz="2200" b="1" dirty="0" smtClean="0"/>
              <a:t>						</a:t>
            </a:r>
            <a:endParaRPr lang="es-MX" sz="22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b="1" dirty="0" smtClean="0"/>
              <a:t>¿qué pasaría si la reacción ocurriera siempre hacia los REACTIVOS?</a:t>
            </a:r>
          </a:p>
          <a:p>
            <a:pPr algn="ctr"/>
            <a:endParaRPr lang="es-MX" sz="2200" dirty="0" smtClean="0"/>
          </a:p>
          <a:p>
            <a:pPr algn="ctr"/>
            <a:endParaRPr lang="es-MX" sz="2200" dirty="0" smtClean="0">
              <a:solidFill>
                <a:srgbClr val="FF0000"/>
              </a:solidFill>
            </a:endParaRPr>
          </a:p>
          <a:p>
            <a:pPr algn="ctr"/>
            <a:endParaRPr lang="es-MX" sz="2200" dirty="0" smtClean="0"/>
          </a:p>
          <a:p>
            <a:pPr algn="ctr"/>
            <a:r>
              <a:rPr lang="es-MX" sz="2200" dirty="0" smtClean="0"/>
              <a:t>	</a:t>
            </a:r>
          </a:p>
          <a:p>
            <a:pPr algn="ctr"/>
            <a:endParaRPr lang="es-MX" sz="2000" dirty="0" smtClean="0"/>
          </a:p>
          <a:p>
            <a:r>
              <a:rPr lang="es-MX" sz="2000" dirty="0" smtClean="0">
                <a:solidFill>
                  <a:srgbClr val="FF0000"/>
                </a:solidFill>
              </a:rPr>
              <a:t>								</a:t>
            </a:r>
          </a:p>
          <a:p>
            <a:r>
              <a:rPr lang="es-MX" sz="2000" dirty="0" smtClean="0">
                <a:solidFill>
                  <a:srgbClr val="FF0000"/>
                </a:solidFill>
              </a:rPr>
              <a:t>							</a:t>
            </a:r>
            <a:endParaRPr lang="es-MX" sz="2500" dirty="0" smtClean="0"/>
          </a:p>
        </p:txBody>
      </p:sp>
      <p:sp>
        <p:nvSpPr>
          <p:cNvPr id="22" name="Rectángulo redondeado 21"/>
          <p:cNvSpPr/>
          <p:nvPr/>
        </p:nvSpPr>
        <p:spPr>
          <a:xfrm>
            <a:off x="9345769" y="1725952"/>
            <a:ext cx="2309611" cy="65079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r>
              <a:rPr lang="es-MX" b="1" dirty="0" err="1" smtClean="0">
                <a:solidFill>
                  <a:srgbClr val="FF0000"/>
                </a:solidFill>
              </a:rPr>
              <a:t>CaO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>
                <a:solidFill>
                  <a:srgbClr val="FF0000"/>
                </a:solidFill>
              </a:rPr>
              <a:t>(s) + CO2 (g) </a:t>
            </a:r>
          </a:p>
          <a:p>
            <a:pPr algn="ctr"/>
            <a:endParaRPr lang="en-US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9512533" y="2969699"/>
            <a:ext cx="1858850" cy="7312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CaCO3 </a:t>
            </a:r>
            <a:r>
              <a:rPr lang="es-MX" b="1" dirty="0">
                <a:solidFill>
                  <a:srgbClr val="FF0000"/>
                </a:solidFill>
              </a:rPr>
              <a:t>(s)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2388461" y="3697749"/>
            <a:ext cx="6957308" cy="2709337"/>
            <a:chOff x="2388461" y="3697749"/>
            <a:chExt cx="6957308" cy="2709337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8461" y="3697749"/>
              <a:ext cx="6957308" cy="1830870"/>
            </a:xfrm>
            <a:prstGeom prst="rect">
              <a:avLst/>
            </a:prstGeom>
          </p:spPr>
        </p:pic>
        <p:sp>
          <p:nvSpPr>
            <p:cNvPr id="26" name="Rectángulo redondeado 25"/>
            <p:cNvSpPr/>
            <p:nvPr/>
          </p:nvSpPr>
          <p:spPr>
            <a:xfrm>
              <a:off x="3311480" y="5683166"/>
              <a:ext cx="5569040" cy="72392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s-MX" b="1" dirty="0" smtClean="0">
                  <a:solidFill>
                    <a:srgbClr val="FF0000"/>
                  </a:solidFill>
                </a:rPr>
                <a:t>TODAS las reacciones químicas tienden al equilibrio</a:t>
              </a:r>
              <a:endParaRPr lang="es-MX" sz="2400" b="1" dirty="0"/>
            </a:p>
            <a:p>
              <a:pPr algn="ctr"/>
              <a:endParaRPr lang="en-US" dirty="0"/>
            </a:p>
          </p:txBody>
        </p:sp>
      </p:grpSp>
      <p:sp>
        <p:nvSpPr>
          <p:cNvPr id="25" name="Rectángulo 24"/>
          <p:cNvSpPr/>
          <p:nvPr/>
        </p:nvSpPr>
        <p:spPr>
          <a:xfrm>
            <a:off x="5424780" y="1168591"/>
            <a:ext cx="5843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b="1" dirty="0">
                <a:sym typeface="Symbol" panose="05050102010706020507" pitchFamily="18" charset="2"/>
              </a:rPr>
              <a:t></a:t>
            </a:r>
            <a:r>
              <a:rPr lang="es-ES_tradnl" b="1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0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29119" y="501133"/>
            <a:ext cx="508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200" b="1" dirty="0" smtClean="0"/>
              <a:t>¿Cuándo una reacción llega al equilibrio?</a:t>
            </a:r>
            <a:endParaRPr lang="es-MX" sz="2200" b="1" dirty="0"/>
          </a:p>
        </p:txBody>
      </p:sp>
      <p:sp>
        <p:nvSpPr>
          <p:cNvPr id="6" name="Rectángulo 5"/>
          <p:cNvSpPr/>
          <p:nvPr/>
        </p:nvSpPr>
        <p:spPr>
          <a:xfrm>
            <a:off x="5495698" y="1488842"/>
            <a:ext cx="2223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A</a:t>
            </a:r>
            <a:r>
              <a:rPr lang="es-MX" sz="2400" b="1" dirty="0"/>
              <a:t> </a:t>
            </a:r>
            <a:r>
              <a:rPr lang="es-MX" sz="2400" b="1" baseline="-25000" dirty="0" smtClean="0"/>
              <a:t> </a:t>
            </a:r>
            <a:r>
              <a:rPr lang="es-ES_tradnl" sz="2400" b="1" dirty="0">
                <a:sym typeface="Symbol" panose="05050102010706020507" pitchFamily="18" charset="2"/>
              </a:rPr>
              <a:t> </a:t>
            </a:r>
            <a:r>
              <a:rPr lang="es-MX" sz="2400" b="1" dirty="0" smtClean="0"/>
              <a:t>B</a:t>
            </a:r>
          </a:p>
          <a:p>
            <a:endParaRPr lang="es-MX" sz="2400" b="1" dirty="0"/>
          </a:p>
        </p:txBody>
      </p:sp>
      <p:sp>
        <p:nvSpPr>
          <p:cNvPr id="12" name="Rectángulo 11"/>
          <p:cNvSpPr/>
          <p:nvPr/>
        </p:nvSpPr>
        <p:spPr>
          <a:xfrm>
            <a:off x="7719475" y="6039099"/>
            <a:ext cx="3850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/>
              <a:t>Significado de la doble flecha!!!!!!</a:t>
            </a:r>
            <a:endParaRPr lang="es-MX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10045544" y="3921580"/>
                <a:ext cx="1752756" cy="82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MX" sz="3000" dirty="0" smtClean="0">
                    <a:latin typeface="+mj-lt"/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MX" sz="3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s-MX"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544" y="3921580"/>
                <a:ext cx="1752756" cy="829138"/>
              </a:xfrm>
              <a:prstGeom prst="rect">
                <a:avLst/>
              </a:prstGeom>
              <a:blipFill rotWithShape="0">
                <a:blip r:embed="rId2"/>
                <a:stretch>
                  <a:fillRect l="-8362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echa derecha 14"/>
          <p:cNvSpPr/>
          <p:nvPr/>
        </p:nvSpPr>
        <p:spPr>
          <a:xfrm>
            <a:off x="9365883" y="3979123"/>
            <a:ext cx="557917" cy="603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6917861" y="4051922"/>
            <a:ext cx="2326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b="1" dirty="0" smtClean="0"/>
              <a:t>Equilibrio:  </a:t>
            </a:r>
            <a:r>
              <a:rPr lang="es-MX" sz="2200" b="1" dirty="0" err="1" smtClean="0"/>
              <a:t>v</a:t>
            </a:r>
            <a:r>
              <a:rPr lang="es-MX" sz="2200" b="1" baseline="-25000" dirty="0" err="1" smtClean="0"/>
              <a:t>A</a:t>
            </a:r>
            <a:r>
              <a:rPr lang="es-MX" sz="2200" b="1" dirty="0" smtClean="0"/>
              <a:t> </a:t>
            </a:r>
            <a:r>
              <a:rPr lang="es-MX" sz="2200" b="1" dirty="0"/>
              <a:t>= </a:t>
            </a:r>
            <a:r>
              <a:rPr lang="es-MX" sz="2200" b="1" dirty="0" err="1" smtClean="0"/>
              <a:t>v</a:t>
            </a:r>
            <a:r>
              <a:rPr lang="es-MX" sz="2200" b="1" baseline="-25000" dirty="0" err="1"/>
              <a:t>B</a:t>
            </a:r>
            <a:endParaRPr lang="es-MX" sz="2200" b="1" baseline="-25000" dirty="0"/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10" y="2319839"/>
            <a:ext cx="6713996" cy="40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2542" y="621386"/>
            <a:ext cx="10486624" cy="44756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es-MX" sz="8800" b="1" dirty="0">
                <a:solidFill>
                  <a:schemeClr val="tx1"/>
                </a:solidFill>
              </a:rPr>
              <a:t>TODOS</a:t>
            </a:r>
            <a:r>
              <a:rPr lang="es-MX" sz="8800" dirty="0">
                <a:solidFill>
                  <a:schemeClr val="tx1"/>
                </a:solidFill>
              </a:rPr>
              <a:t> </a:t>
            </a:r>
            <a:r>
              <a:rPr lang="es-MX" sz="8800" dirty="0" smtClean="0">
                <a:solidFill>
                  <a:schemeClr val="tx1"/>
                </a:solidFill>
              </a:rPr>
              <a:t>los ciclos de la naturaleza están afectados por el equilibrio (</a:t>
            </a:r>
            <a:r>
              <a:rPr lang="es-MX" sz="8800" dirty="0" err="1">
                <a:solidFill>
                  <a:schemeClr val="tx1"/>
                </a:solidFill>
              </a:rPr>
              <a:t>Ej</a:t>
            </a:r>
            <a:r>
              <a:rPr lang="es-MX" sz="8800" dirty="0">
                <a:solidFill>
                  <a:schemeClr val="tx1"/>
                </a:solidFill>
              </a:rPr>
              <a:t>: </a:t>
            </a:r>
            <a:r>
              <a:rPr lang="es-MX" sz="8800" dirty="0" smtClean="0">
                <a:solidFill>
                  <a:schemeClr val="tx1"/>
                </a:solidFill>
              </a:rPr>
              <a:t>Chernóbil)</a:t>
            </a:r>
            <a:endParaRPr lang="es-MX" sz="8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s-MX" sz="2400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42" y="4005543"/>
            <a:ext cx="3399822" cy="25498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216" y="3955178"/>
            <a:ext cx="3813883" cy="260023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42" y="1541357"/>
            <a:ext cx="3399822" cy="22624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217" y="1541357"/>
            <a:ext cx="3813883" cy="226242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002331" y="4926219"/>
            <a:ext cx="29363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Si no hay perturbación </a:t>
            </a:r>
          </a:p>
          <a:p>
            <a:r>
              <a:rPr lang="es-MX" sz="2200" dirty="0"/>
              <a:t>e</a:t>
            </a:r>
            <a:r>
              <a:rPr lang="es-MX" sz="2200" dirty="0" smtClean="0"/>
              <a:t>xterna, el sistema </a:t>
            </a:r>
          </a:p>
          <a:p>
            <a:r>
              <a:rPr lang="es-MX" sz="2200" dirty="0"/>
              <a:t>r</a:t>
            </a:r>
            <a:r>
              <a:rPr lang="es-MX" sz="2200" dirty="0" smtClean="0"/>
              <a:t>etorna naturalmente a su equilibrio.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237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2834" y="697486"/>
            <a:ext cx="1073239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¿Qué factores afectan el equilibrio químico?</a:t>
            </a:r>
          </a:p>
          <a:p>
            <a:endParaRPr lang="es-MX" sz="22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/>
              <a:t>Temperatura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/>
              <a:t>Concentración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200" dirty="0" smtClean="0"/>
              <a:t>Presión (volumen)</a:t>
            </a:r>
          </a:p>
          <a:p>
            <a:pPr marL="457200" indent="-457200">
              <a:buAutoNum type="arabicParenR"/>
            </a:pPr>
            <a:endParaRPr lang="es-MX" sz="2200" b="1" dirty="0" smtClean="0"/>
          </a:p>
          <a:p>
            <a:endParaRPr lang="es-MX" sz="2400" b="1" dirty="0"/>
          </a:p>
          <a:p>
            <a:r>
              <a:rPr lang="es-MX" sz="2400" b="1" dirty="0" smtClean="0"/>
              <a:t>¿De qué manera?.¿ Qué dice el principio de Le </a:t>
            </a:r>
            <a:r>
              <a:rPr lang="es-MX" sz="2400" b="1" dirty="0" err="1" smtClean="0"/>
              <a:t>Chatelier</a:t>
            </a:r>
            <a:r>
              <a:rPr lang="es-MX" sz="2400" b="1" dirty="0" smtClean="0"/>
              <a:t>?</a:t>
            </a:r>
          </a:p>
          <a:p>
            <a:pPr algn="ctr"/>
            <a:endParaRPr lang="es-MX" sz="2200" b="1" dirty="0"/>
          </a:p>
          <a:p>
            <a:endParaRPr lang="es-MX" sz="2200" b="1" dirty="0"/>
          </a:p>
        </p:txBody>
      </p:sp>
      <p:sp>
        <p:nvSpPr>
          <p:cNvPr id="5" name="Rectángulo redondeado 4"/>
          <p:cNvSpPr/>
          <p:nvPr/>
        </p:nvSpPr>
        <p:spPr>
          <a:xfrm>
            <a:off x="832834" y="3953814"/>
            <a:ext cx="10659413" cy="1687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/>
              <a:t>Si en un sistema en equilibrio se modifica algunos de los factores que afectan el equilibrio (temperatura, presión, volumen, concentración) el sistema se desplaza en sentido de contrarrestar el </a:t>
            </a:r>
            <a:r>
              <a:rPr lang="es-MX" sz="2200" b="1" dirty="0" smtClean="0"/>
              <a:t>equilibrio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14693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8293" y="346588"/>
            <a:ext cx="106890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 smtClean="0"/>
              <a:t>Ejemplo 1:</a:t>
            </a:r>
            <a:endParaRPr lang="es-MX" b="1" dirty="0" smtClean="0"/>
          </a:p>
          <a:p>
            <a:pPr algn="ctr"/>
            <a:r>
              <a:rPr lang="es-MX" sz="2200" b="1" dirty="0" smtClean="0"/>
              <a:t> N2(g) + 3H2(g) </a:t>
            </a:r>
            <a:r>
              <a:rPr lang="es-ES_tradnl" sz="2200" b="1" dirty="0" smtClean="0">
                <a:sym typeface="Symbol" panose="05050102010706020507" pitchFamily="18" charset="2"/>
              </a:rPr>
              <a:t> 2NH3 (g)      </a:t>
            </a:r>
            <a:r>
              <a:rPr lang="el-GR" sz="2200" b="1" dirty="0" smtClean="0">
                <a:sym typeface="Symbol" panose="05050102010706020507" pitchFamily="18" charset="2"/>
              </a:rPr>
              <a:t>Δ</a:t>
            </a:r>
            <a:r>
              <a:rPr lang="es-MX" sz="2200" b="1" dirty="0" smtClean="0">
                <a:sym typeface="Symbol" panose="05050102010706020507" pitchFamily="18" charset="2"/>
              </a:rPr>
              <a:t>H = -45  kJ/mol</a:t>
            </a:r>
            <a:r>
              <a:rPr lang="es-ES_tradnl" sz="2200" b="1" dirty="0" smtClean="0">
                <a:sym typeface="Symbol" panose="05050102010706020507" pitchFamily="18" charset="2"/>
              </a:rPr>
              <a:t>                </a:t>
            </a:r>
            <a:endParaRPr lang="es-MX" sz="2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04784"/>
              </p:ext>
            </p:extLst>
          </p:nvPr>
        </p:nvGraphicFramePr>
        <p:xfrm>
          <a:off x="670112" y="1365161"/>
          <a:ext cx="11126935" cy="500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151"/>
                <a:gridCol w="5855784"/>
              </a:tblGrid>
              <a:tr h="453946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¿qué</a:t>
                      </a:r>
                      <a:r>
                        <a:rPr lang="es-MX" sz="1800" baseline="0" dirty="0" smtClean="0"/>
                        <a:t> pasa si……?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¿Cómo se</a:t>
                      </a:r>
                      <a:r>
                        <a:rPr lang="es-MX" sz="1800" baseline="0" dirty="0" smtClean="0"/>
                        <a:t> afecta el equilibrio químico</a:t>
                      </a:r>
                      <a:r>
                        <a:rPr lang="es-MX" sz="1800" dirty="0" smtClean="0"/>
                        <a:t>?</a:t>
                      </a:r>
                      <a:endParaRPr lang="en-US" sz="1800" dirty="0"/>
                    </a:p>
                  </a:txBody>
                  <a:tcPr/>
                </a:tc>
              </a:tr>
              <a:tr h="669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Aumento</a:t>
                      </a:r>
                      <a:r>
                        <a:rPr lang="es-MX" sz="1800" baseline="0" dirty="0" smtClean="0"/>
                        <a:t> concentración  de un  reactivo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 smtClean="0"/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669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Aumento concentración</a:t>
                      </a:r>
                      <a:r>
                        <a:rPr lang="es-MX" sz="1800" baseline="0" dirty="0" smtClean="0"/>
                        <a:t> de un producto</a:t>
                      </a:r>
                      <a:endParaRPr lang="en-US" sz="1800" dirty="0" smtClean="0"/>
                    </a:p>
                    <a:p>
                      <a:endParaRPr lang="es-MX" sz="18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686656">
                <a:tc>
                  <a:txBody>
                    <a:bodyPr/>
                    <a:lstStyle/>
                    <a:p>
                      <a:endParaRPr lang="es-MX" sz="1800" dirty="0" smtClean="0"/>
                    </a:p>
                    <a:p>
                      <a:r>
                        <a:rPr lang="es-MX" sz="1800" dirty="0" smtClean="0"/>
                        <a:t>Aumento temperatura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dirty="0" smtClean="0"/>
                    </a:p>
                  </a:txBody>
                  <a:tcPr/>
                </a:tc>
              </a:tr>
              <a:tr h="668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Disminuyo</a:t>
                      </a:r>
                      <a:r>
                        <a:rPr lang="es-MX" sz="1800" baseline="0" dirty="0" smtClean="0"/>
                        <a:t> temperatura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9782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Aumento presión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97826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Aumento volumen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97826">
                <a:tc>
                  <a:txBody>
                    <a:bodyPr/>
                    <a:lstStyle/>
                    <a:p>
                      <a:r>
                        <a:rPr lang="es-MX" sz="1800" baseline="0" dirty="0" smtClean="0"/>
                        <a:t>Quiero aumentar el valor de la 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668041">
                <a:tc>
                  <a:txBody>
                    <a:bodyPr/>
                    <a:lstStyle/>
                    <a:p>
                      <a:r>
                        <a:rPr lang="es-MX" sz="1800" baseline="0" dirty="0" smtClean="0"/>
                        <a:t>Agrego un catalizador en la reacción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975797" y="1867437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 Hacia productos</a:t>
            </a:r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6096000" y="2485901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Hacia reactivos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6096000" y="3328028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Hacia reactivos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6095220" y="3763879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Hacia producto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096000" y="4396985"/>
            <a:ext cx="5166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Hacia productos (menor número de moles gaseosos)</a:t>
            </a:r>
            <a:endParaRPr lang="en-U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96000" y="4788619"/>
            <a:ext cx="5053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Hacia reactivos (mayor número de moles gaseosos)</a:t>
            </a:r>
            <a:endParaRPr lang="en-U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96000" y="5269727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Disminuir la temperatura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096000" y="5615310"/>
            <a:ext cx="540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No afecta el equilibrio, sólo modifica las velocidades de</a:t>
            </a:r>
          </a:p>
          <a:p>
            <a:r>
              <a:rPr lang="es-MX" dirty="0" smtClean="0"/>
              <a:t>reacción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8269" y="400155"/>
            <a:ext cx="3653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/>
              <a:t>Ejemplo </a:t>
            </a:r>
            <a:r>
              <a:rPr lang="es-MX" sz="2000" b="1" dirty="0" smtClean="0"/>
              <a:t>2: indicador ácido base</a:t>
            </a:r>
            <a:endParaRPr lang="es-MX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3666968" y="905993"/>
            <a:ext cx="5061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 err="1" smtClean="0"/>
              <a:t>HIn</a:t>
            </a:r>
            <a:r>
              <a:rPr lang="es-MX" sz="2200" dirty="0" smtClean="0"/>
              <a:t> </a:t>
            </a:r>
            <a:r>
              <a:rPr lang="es-MX" sz="2200" baseline="-25000" dirty="0" smtClean="0"/>
              <a:t>(</a:t>
            </a:r>
            <a:r>
              <a:rPr lang="es-MX" sz="2200" baseline="-25000" dirty="0" err="1" smtClean="0"/>
              <a:t>ac</a:t>
            </a:r>
            <a:r>
              <a:rPr lang="es-MX" sz="2200" baseline="-25000" dirty="0" smtClean="0"/>
              <a:t>)  </a:t>
            </a:r>
            <a:r>
              <a:rPr lang="es-ES_tradnl" sz="2200" dirty="0" smtClean="0">
                <a:sym typeface="Symbol" panose="05050102010706020507" pitchFamily="18" charset="2"/>
              </a:rPr>
              <a:t> H</a:t>
            </a:r>
            <a:r>
              <a:rPr lang="es-ES_tradnl" sz="2200" baseline="30000" dirty="0" smtClean="0">
                <a:sym typeface="Symbol" panose="05050102010706020507" pitchFamily="18" charset="2"/>
              </a:rPr>
              <a:t>+</a:t>
            </a:r>
            <a:r>
              <a:rPr lang="es-ES_tradnl" sz="2200" dirty="0" smtClean="0">
                <a:sym typeface="Symbol" panose="05050102010706020507" pitchFamily="18" charset="2"/>
              </a:rPr>
              <a:t> 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(</a:t>
            </a:r>
            <a:r>
              <a:rPr lang="es-ES_tradnl" sz="2200" baseline="-25000" dirty="0" err="1" smtClean="0">
                <a:sym typeface="Symbol" panose="05050102010706020507" pitchFamily="18" charset="2"/>
              </a:rPr>
              <a:t>ac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) </a:t>
            </a:r>
            <a:r>
              <a:rPr lang="es-ES_tradnl" sz="2200" dirty="0" smtClean="0">
                <a:sym typeface="Symbol" panose="05050102010706020507" pitchFamily="18" charset="2"/>
              </a:rPr>
              <a:t>+ In</a:t>
            </a:r>
            <a:r>
              <a:rPr lang="es-ES_tradnl" sz="2200" baseline="30000" dirty="0" smtClean="0">
                <a:sym typeface="Symbol" panose="05050102010706020507" pitchFamily="18" charset="2"/>
              </a:rPr>
              <a:t>-</a:t>
            </a:r>
            <a:r>
              <a:rPr lang="es-ES_tradnl" sz="2200" dirty="0" smtClean="0">
                <a:sym typeface="Symbol" panose="05050102010706020507" pitchFamily="18" charset="2"/>
              </a:rPr>
              <a:t> 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(</a:t>
            </a:r>
            <a:r>
              <a:rPr lang="es-ES_tradnl" sz="2200" baseline="-25000" dirty="0" err="1" smtClean="0">
                <a:sym typeface="Symbol" panose="05050102010706020507" pitchFamily="18" charset="2"/>
              </a:rPr>
              <a:t>ac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)</a:t>
            </a:r>
          </a:p>
          <a:p>
            <a:r>
              <a:rPr lang="es-ES_tradnl" sz="2200" dirty="0" smtClean="0">
                <a:sym typeface="Symbol" panose="05050102010706020507" pitchFamily="18" charset="2"/>
              </a:rPr>
              <a:t>(azul)			 (amarillo)</a:t>
            </a:r>
            <a:endParaRPr lang="en-US" sz="2200" dirty="0"/>
          </a:p>
        </p:txBody>
      </p:sp>
      <p:sp>
        <p:nvSpPr>
          <p:cNvPr id="5" name="Rectángulo 4"/>
          <p:cNvSpPr/>
          <p:nvPr/>
        </p:nvSpPr>
        <p:spPr>
          <a:xfrm>
            <a:off x="565441" y="4387544"/>
            <a:ext cx="7258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b="1" dirty="0" smtClean="0"/>
              <a:t>¿Que debo hacer para que el indicador esté de color amarillo?</a:t>
            </a:r>
            <a:endParaRPr lang="es-MX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658364" y="1999801"/>
            <a:ext cx="6808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b="1" dirty="0" smtClean="0"/>
              <a:t>¿Que debo hacer para que el indicador esté de color azul?</a:t>
            </a:r>
            <a:endParaRPr lang="es-MX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3242773" y="4981733"/>
            <a:ext cx="5061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 err="1" smtClean="0"/>
              <a:t>HIn</a:t>
            </a:r>
            <a:r>
              <a:rPr lang="es-MX" sz="2200" dirty="0" smtClean="0"/>
              <a:t> </a:t>
            </a:r>
            <a:r>
              <a:rPr lang="es-MX" sz="2200" baseline="-25000" dirty="0" smtClean="0"/>
              <a:t>(</a:t>
            </a:r>
            <a:r>
              <a:rPr lang="es-MX" sz="2200" baseline="-25000" dirty="0" err="1" smtClean="0"/>
              <a:t>ac</a:t>
            </a:r>
            <a:r>
              <a:rPr lang="es-MX" sz="2200" baseline="-25000" dirty="0" smtClean="0"/>
              <a:t>)   </a:t>
            </a:r>
            <a:r>
              <a:rPr lang="es-ES_tradnl" sz="2200" dirty="0" smtClean="0">
                <a:sym typeface="Symbol" panose="05050102010706020507" pitchFamily="18" charset="2"/>
              </a:rPr>
              <a:t> H</a:t>
            </a:r>
            <a:r>
              <a:rPr lang="es-ES_tradnl" sz="2200" baseline="30000" dirty="0" smtClean="0">
                <a:sym typeface="Symbol" panose="05050102010706020507" pitchFamily="18" charset="2"/>
              </a:rPr>
              <a:t>+</a:t>
            </a:r>
            <a:r>
              <a:rPr lang="es-ES_tradnl" sz="2200" dirty="0" smtClean="0">
                <a:sym typeface="Symbol" panose="05050102010706020507" pitchFamily="18" charset="2"/>
              </a:rPr>
              <a:t> 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(</a:t>
            </a:r>
            <a:r>
              <a:rPr lang="es-ES_tradnl" sz="2200" baseline="-25000" dirty="0" err="1" smtClean="0">
                <a:sym typeface="Symbol" panose="05050102010706020507" pitchFamily="18" charset="2"/>
              </a:rPr>
              <a:t>ac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) </a:t>
            </a:r>
            <a:r>
              <a:rPr lang="es-ES_tradnl" sz="2200" dirty="0" smtClean="0">
                <a:sym typeface="Symbol" panose="05050102010706020507" pitchFamily="18" charset="2"/>
              </a:rPr>
              <a:t>+ In</a:t>
            </a:r>
            <a:r>
              <a:rPr lang="es-ES_tradnl" sz="2200" baseline="30000" dirty="0" smtClean="0">
                <a:sym typeface="Symbol" panose="05050102010706020507" pitchFamily="18" charset="2"/>
              </a:rPr>
              <a:t>-</a:t>
            </a:r>
            <a:r>
              <a:rPr lang="es-ES_tradnl" sz="2200" dirty="0" smtClean="0">
                <a:sym typeface="Symbol" panose="05050102010706020507" pitchFamily="18" charset="2"/>
              </a:rPr>
              <a:t> 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(</a:t>
            </a:r>
            <a:r>
              <a:rPr lang="es-ES_tradnl" sz="2200" baseline="-25000" dirty="0" err="1" smtClean="0">
                <a:sym typeface="Symbol" panose="05050102010706020507" pitchFamily="18" charset="2"/>
              </a:rPr>
              <a:t>ac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)</a:t>
            </a:r>
          </a:p>
          <a:p>
            <a:r>
              <a:rPr lang="es-ES_tradnl" sz="2200" dirty="0" smtClean="0">
                <a:sym typeface="Symbol" panose="05050102010706020507" pitchFamily="18" charset="2"/>
              </a:rPr>
              <a:t>(azul)			  (amarillo)</a:t>
            </a:r>
            <a:endParaRPr lang="en-US" sz="2200" dirty="0"/>
          </a:p>
        </p:txBody>
      </p:sp>
      <p:sp>
        <p:nvSpPr>
          <p:cNvPr id="8" name="Flecha derecha 7"/>
          <p:cNvSpPr/>
          <p:nvPr/>
        </p:nvSpPr>
        <p:spPr>
          <a:xfrm rot="8615800">
            <a:off x="6983837" y="3051800"/>
            <a:ext cx="399245" cy="511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adroTexto 8"/>
          <p:cNvSpPr txBox="1"/>
          <p:nvPr/>
        </p:nvSpPr>
        <p:spPr>
          <a:xfrm>
            <a:off x="7589510" y="4976377"/>
            <a:ext cx="321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Agrego base (ejemplo: </a:t>
            </a:r>
            <a:r>
              <a:rPr lang="es-MX" dirty="0" err="1" smtClean="0"/>
              <a:t>NaOH</a:t>
            </a:r>
            <a:r>
              <a:rPr lang="es-MX" dirty="0" smtClean="0"/>
              <a:t> )</a:t>
            </a:r>
          </a:p>
          <a:p>
            <a:r>
              <a:rPr lang="es-MX" dirty="0" smtClean="0"/>
              <a:t>OH</a:t>
            </a:r>
            <a:r>
              <a:rPr lang="es-MX" baseline="30000" dirty="0" smtClean="0"/>
              <a:t>-</a:t>
            </a:r>
            <a:r>
              <a:rPr lang="es-MX" dirty="0" smtClean="0"/>
              <a:t> +  H</a:t>
            </a:r>
            <a:r>
              <a:rPr lang="es-MX" baseline="30000" dirty="0" smtClean="0"/>
              <a:t>+</a:t>
            </a:r>
            <a:r>
              <a:rPr lang="es-MX" dirty="0" smtClean="0"/>
              <a:t> </a:t>
            </a:r>
            <a:r>
              <a:rPr lang="es-ES_tradnl" dirty="0" smtClean="0">
                <a:sym typeface="Symbol" panose="05050102010706020507" pitchFamily="18" charset="2"/>
              </a:rPr>
              <a:t> H2O</a:t>
            </a:r>
            <a:endParaRPr lang="es-MX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7496035" y="3002740"/>
            <a:ext cx="321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Agrego ácido (ejemplo: </a:t>
            </a:r>
            <a:r>
              <a:rPr lang="es-MX" dirty="0" err="1" smtClean="0"/>
              <a:t>HCl</a:t>
            </a:r>
            <a:r>
              <a:rPr lang="es-MX" dirty="0" smtClean="0"/>
              <a:t> )</a:t>
            </a:r>
          </a:p>
          <a:p>
            <a:endParaRPr lang="es-MX" dirty="0" smtClean="0"/>
          </a:p>
        </p:txBody>
      </p:sp>
      <p:sp>
        <p:nvSpPr>
          <p:cNvPr id="11" name="Rectángulo 10"/>
          <p:cNvSpPr/>
          <p:nvPr/>
        </p:nvSpPr>
        <p:spPr>
          <a:xfrm>
            <a:off x="3206283" y="2754846"/>
            <a:ext cx="5061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dirty="0" err="1" smtClean="0"/>
              <a:t>HIn</a:t>
            </a:r>
            <a:r>
              <a:rPr lang="es-MX" sz="2200" dirty="0" smtClean="0"/>
              <a:t> </a:t>
            </a:r>
            <a:r>
              <a:rPr lang="es-MX" sz="2200" baseline="-25000" dirty="0" smtClean="0"/>
              <a:t>(</a:t>
            </a:r>
            <a:r>
              <a:rPr lang="es-MX" sz="2200" baseline="-25000" dirty="0" err="1" smtClean="0"/>
              <a:t>ac</a:t>
            </a:r>
            <a:r>
              <a:rPr lang="es-MX" sz="2200" baseline="-25000" dirty="0" smtClean="0"/>
              <a:t>)   </a:t>
            </a:r>
            <a:r>
              <a:rPr lang="es-ES_tradnl" sz="2200" dirty="0" smtClean="0">
                <a:sym typeface="Symbol" panose="05050102010706020507" pitchFamily="18" charset="2"/>
              </a:rPr>
              <a:t> H</a:t>
            </a:r>
            <a:r>
              <a:rPr lang="es-ES_tradnl" sz="2200" baseline="30000" dirty="0" smtClean="0">
                <a:sym typeface="Symbol" panose="05050102010706020507" pitchFamily="18" charset="2"/>
              </a:rPr>
              <a:t>+</a:t>
            </a:r>
            <a:r>
              <a:rPr lang="es-ES_tradnl" sz="2200" dirty="0" smtClean="0">
                <a:sym typeface="Symbol" panose="05050102010706020507" pitchFamily="18" charset="2"/>
              </a:rPr>
              <a:t> 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(</a:t>
            </a:r>
            <a:r>
              <a:rPr lang="es-ES_tradnl" sz="2200" baseline="-25000" dirty="0" err="1" smtClean="0">
                <a:sym typeface="Symbol" panose="05050102010706020507" pitchFamily="18" charset="2"/>
              </a:rPr>
              <a:t>ac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) </a:t>
            </a:r>
            <a:r>
              <a:rPr lang="es-ES_tradnl" sz="2200" dirty="0" smtClean="0">
                <a:sym typeface="Symbol" panose="05050102010706020507" pitchFamily="18" charset="2"/>
              </a:rPr>
              <a:t>+ In</a:t>
            </a:r>
            <a:r>
              <a:rPr lang="es-ES_tradnl" sz="2200" baseline="30000" dirty="0" smtClean="0">
                <a:sym typeface="Symbol" panose="05050102010706020507" pitchFamily="18" charset="2"/>
              </a:rPr>
              <a:t>-</a:t>
            </a:r>
            <a:r>
              <a:rPr lang="es-ES_tradnl" sz="2200" dirty="0" smtClean="0">
                <a:sym typeface="Symbol" panose="05050102010706020507" pitchFamily="18" charset="2"/>
              </a:rPr>
              <a:t> 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(</a:t>
            </a:r>
            <a:r>
              <a:rPr lang="es-ES_tradnl" sz="2200" baseline="-25000" dirty="0" err="1" smtClean="0">
                <a:sym typeface="Symbol" panose="05050102010706020507" pitchFamily="18" charset="2"/>
              </a:rPr>
              <a:t>ac</a:t>
            </a:r>
            <a:r>
              <a:rPr lang="es-ES_tradnl" sz="2200" baseline="-25000" dirty="0" smtClean="0">
                <a:sym typeface="Symbol" panose="05050102010706020507" pitchFamily="18" charset="2"/>
              </a:rPr>
              <a:t>)</a:t>
            </a:r>
          </a:p>
          <a:p>
            <a:r>
              <a:rPr lang="es-ES_tradnl" sz="2200" dirty="0" smtClean="0">
                <a:sym typeface="Symbol" panose="05050102010706020507" pitchFamily="18" charset="2"/>
              </a:rPr>
              <a:t>(azul)			</a:t>
            </a:r>
            <a:r>
              <a:rPr lang="es-ES_tradnl" sz="2200" dirty="0">
                <a:sym typeface="Symbol" panose="05050102010706020507" pitchFamily="18" charset="2"/>
              </a:rPr>
              <a:t> </a:t>
            </a:r>
            <a:r>
              <a:rPr lang="es-ES_tradnl" sz="2200" dirty="0" smtClean="0">
                <a:sym typeface="Symbol" panose="05050102010706020507" pitchFamily="18" charset="2"/>
              </a:rPr>
              <a:t>  (amarillo)</a:t>
            </a:r>
            <a:endParaRPr lang="en-US" sz="2200" dirty="0"/>
          </a:p>
        </p:txBody>
      </p:sp>
      <p:sp>
        <p:nvSpPr>
          <p:cNvPr id="12" name="Flecha derecha 11"/>
          <p:cNvSpPr/>
          <p:nvPr/>
        </p:nvSpPr>
        <p:spPr>
          <a:xfrm rot="8615800">
            <a:off x="6983836" y="5110487"/>
            <a:ext cx="399245" cy="511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2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8135" y="478668"/>
            <a:ext cx="107581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s-ES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Para el jueves, presentar en grupo :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endParaRPr lang="es-ES" sz="22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s-ES" sz="2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ACTIVIDAD  </a:t>
            </a:r>
            <a:r>
              <a:rPr lang="es-ES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s-ES_tradnl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Plantee una reacción (diferente a las mencionadas en la pregunta 3 y 4) donde puede mostrar como afecta el cambio en la presión (o volumen) en el equilibrio químico.</a:t>
            </a:r>
            <a:endParaRPr lang="en-U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s-ES_tradnl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s-ES_tradnl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AYUDA: puede ver videos en internet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372</TotalTime>
  <Words>447</Words>
  <Application>Microsoft Office PowerPoint</Application>
  <PresentationFormat>Panorámica</PresentationFormat>
  <Paragraphs>88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Cambria Math</vt:lpstr>
      <vt:lpstr>Corbel</vt:lpstr>
      <vt:lpstr>Symbol</vt:lpstr>
      <vt:lpstr>Times New Roman</vt:lpstr>
      <vt:lpstr>Wingdings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39</cp:revision>
  <dcterms:created xsi:type="dcterms:W3CDTF">2021-05-11T12:57:06Z</dcterms:created>
  <dcterms:modified xsi:type="dcterms:W3CDTF">2022-04-18T20:37:53Z</dcterms:modified>
</cp:coreProperties>
</file>