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56" r:id="rId2"/>
    <p:sldId id="257" r:id="rId3"/>
    <p:sldId id="258" r:id="rId4"/>
    <p:sldId id="259" r:id="rId5"/>
    <p:sldId id="260" r:id="rId6"/>
    <p:sldId id="283" r:id="rId7"/>
    <p:sldId id="261" r:id="rId8"/>
    <p:sldId id="262" r:id="rId9"/>
    <p:sldId id="270" r:id="rId10"/>
    <p:sldId id="263" r:id="rId11"/>
    <p:sldId id="271" r:id="rId12"/>
    <p:sldId id="272" r:id="rId13"/>
    <p:sldId id="273" r:id="rId14"/>
    <p:sldId id="275" r:id="rId15"/>
    <p:sldId id="276" r:id="rId16"/>
    <p:sldId id="277" r:id="rId17"/>
    <p:sldId id="284" r:id="rId18"/>
    <p:sldId id="264" r:id="rId19"/>
    <p:sldId id="274" r:id="rId20"/>
    <p:sldId id="278" r:id="rId21"/>
    <p:sldId id="279" r:id="rId22"/>
    <p:sldId id="280" r:id="rId23"/>
    <p:sldId id="268" r:id="rId24"/>
    <p:sldId id="267" r:id="rId25"/>
    <p:sldId id="269" r:id="rId26"/>
    <p:sldId id="281" r:id="rId27"/>
    <p:sldId id="282" r:id="rId2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3" autoAdjust="0"/>
    <p:restoredTop sz="94624" autoAdjust="0"/>
  </p:normalViewPr>
  <p:slideViewPr>
    <p:cSldViewPr>
      <p:cViewPr varScale="1">
        <p:scale>
          <a:sx n="70" d="100"/>
          <a:sy n="70" d="100"/>
        </p:scale>
        <p:origin x="-71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image" Target="../media/image50.wmf"/><Relationship Id="rId7" Type="http://schemas.openxmlformats.org/officeDocument/2006/relationships/image" Target="../media/image54.wmf"/><Relationship Id="rId2" Type="http://schemas.openxmlformats.org/officeDocument/2006/relationships/image" Target="../media/image49.wmf"/><Relationship Id="rId1" Type="http://schemas.openxmlformats.org/officeDocument/2006/relationships/image" Target="../media/image48.wmf"/><Relationship Id="rId6" Type="http://schemas.openxmlformats.org/officeDocument/2006/relationships/image" Target="../media/image53.wmf"/><Relationship Id="rId5" Type="http://schemas.openxmlformats.org/officeDocument/2006/relationships/image" Target="../media/image52.wmf"/><Relationship Id="rId4" Type="http://schemas.openxmlformats.org/officeDocument/2006/relationships/image" Target="../media/image5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128F8B-D094-43CC-A9A4-2F35A30B3001}" type="datetimeFigureOut">
              <a:rPr lang="es-ES" smtClean="0"/>
              <a:pPr/>
              <a:t>07/03/2017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767172-9927-4821-AB27-6B98428D6C86}" type="slidenum">
              <a:rPr lang="es-ES" smtClean="0"/>
              <a:pPr/>
              <a:t>‹Nº›</a:t>
            </a:fld>
            <a:endParaRPr lang="es-ES"/>
          </a:p>
        </p:txBody>
      </p:sp>
    </p:spTree>
    <p:extLst>
      <p:ext uri="{BB962C8B-B14F-4D97-AF65-F5344CB8AC3E}">
        <p14:creationId xmlns:p14="http://schemas.microsoft.com/office/powerpoint/2010/main" val="2971633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97767172-9927-4821-AB27-6B98428D6C86}" type="slidenum">
              <a:rPr lang="es-ES" smtClean="0"/>
              <a:pPr/>
              <a:t>1</a:t>
            </a:fld>
            <a:endParaRPr lang="es-ES"/>
          </a:p>
        </p:txBody>
      </p:sp>
    </p:spTree>
    <p:extLst>
      <p:ext uri="{BB962C8B-B14F-4D97-AF65-F5344CB8AC3E}">
        <p14:creationId xmlns:p14="http://schemas.microsoft.com/office/powerpoint/2010/main" val="3382175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97767172-9927-4821-AB27-6B98428D6C86}" type="slidenum">
              <a:rPr lang="es-ES" smtClean="0"/>
              <a:pPr/>
              <a:t>16</a:t>
            </a:fld>
            <a:endParaRPr lang="es-ES"/>
          </a:p>
        </p:txBody>
      </p:sp>
    </p:spTree>
    <p:extLst>
      <p:ext uri="{BB962C8B-B14F-4D97-AF65-F5344CB8AC3E}">
        <p14:creationId xmlns:p14="http://schemas.microsoft.com/office/powerpoint/2010/main" val="3364692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97767172-9927-4821-AB27-6B98428D6C86}" type="slidenum">
              <a:rPr lang="es-ES" smtClean="0"/>
              <a:pPr/>
              <a:t>18</a:t>
            </a:fld>
            <a:endParaRPr lang="es-ES"/>
          </a:p>
        </p:txBody>
      </p:sp>
    </p:spTree>
    <p:extLst>
      <p:ext uri="{BB962C8B-B14F-4D97-AF65-F5344CB8AC3E}">
        <p14:creationId xmlns:p14="http://schemas.microsoft.com/office/powerpoint/2010/main" val="595746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97767172-9927-4821-AB27-6B98428D6C86}" type="slidenum">
              <a:rPr lang="es-ES" smtClean="0"/>
              <a:pPr/>
              <a:t>22</a:t>
            </a:fld>
            <a:endParaRPr lang="es-ES"/>
          </a:p>
        </p:txBody>
      </p:sp>
    </p:spTree>
    <p:extLst>
      <p:ext uri="{BB962C8B-B14F-4D97-AF65-F5344CB8AC3E}">
        <p14:creationId xmlns:p14="http://schemas.microsoft.com/office/powerpoint/2010/main" val="2776030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092D09DC-FDD3-486F-80B7-F5C829226917}" type="datetime1">
              <a:rPr lang="es-ES" smtClean="0"/>
              <a:pPr/>
              <a:t>07/03/2017</a:t>
            </a:fld>
            <a:endParaRPr lang="es-ES"/>
          </a:p>
        </p:txBody>
      </p:sp>
      <p:sp>
        <p:nvSpPr>
          <p:cNvPr id="5" name="4 Marcador de pie de página"/>
          <p:cNvSpPr>
            <a:spLocks noGrp="1"/>
          </p:cNvSpPr>
          <p:nvPr>
            <p:ph type="ftr" sz="quarter" idx="11"/>
          </p:nvPr>
        </p:nvSpPr>
        <p:spPr/>
        <p:txBody>
          <a:bodyPr/>
          <a:lstStyle/>
          <a:p>
            <a:r>
              <a:rPr lang="es-ES" smtClean="0"/>
              <a:t>Dr Edgardo Calandri</a:t>
            </a:r>
            <a:endParaRPr lang="es-ES"/>
          </a:p>
        </p:txBody>
      </p:sp>
      <p:sp>
        <p:nvSpPr>
          <p:cNvPr id="6" name="5 Marcador de número de diapositiva"/>
          <p:cNvSpPr>
            <a:spLocks noGrp="1"/>
          </p:cNvSpPr>
          <p:nvPr>
            <p:ph type="sldNum" sz="quarter" idx="12"/>
          </p:nvPr>
        </p:nvSpPr>
        <p:spPr/>
        <p:txBody>
          <a:bodyPr/>
          <a:lstStyle/>
          <a:p>
            <a:fld id="{01043EBA-B3E8-4C40-8697-90D3FAABF49C}" type="slidenum">
              <a:rPr lang="es-ES" smtClean="0"/>
              <a:pPr/>
              <a:t>‹Nº›</a:t>
            </a:fld>
            <a:endParaRPr lang="es-ES"/>
          </a:p>
        </p:txBody>
      </p:sp>
    </p:spTree>
    <p:extLst>
      <p:ext uri="{BB962C8B-B14F-4D97-AF65-F5344CB8AC3E}">
        <p14:creationId xmlns:p14="http://schemas.microsoft.com/office/powerpoint/2010/main" val="3106305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9DABE93-CCFF-4E36-A545-D90480DBF689}" type="datetime1">
              <a:rPr lang="es-ES" smtClean="0"/>
              <a:pPr/>
              <a:t>07/03/2017</a:t>
            </a:fld>
            <a:endParaRPr lang="es-ES"/>
          </a:p>
        </p:txBody>
      </p:sp>
      <p:sp>
        <p:nvSpPr>
          <p:cNvPr id="5" name="4 Marcador de pie de página"/>
          <p:cNvSpPr>
            <a:spLocks noGrp="1"/>
          </p:cNvSpPr>
          <p:nvPr>
            <p:ph type="ftr" sz="quarter" idx="11"/>
          </p:nvPr>
        </p:nvSpPr>
        <p:spPr/>
        <p:txBody>
          <a:bodyPr/>
          <a:lstStyle/>
          <a:p>
            <a:r>
              <a:rPr lang="es-ES" smtClean="0"/>
              <a:t>Dr Edgardo Calandri</a:t>
            </a:r>
            <a:endParaRPr lang="es-ES"/>
          </a:p>
        </p:txBody>
      </p:sp>
      <p:sp>
        <p:nvSpPr>
          <p:cNvPr id="6" name="5 Marcador de número de diapositiva"/>
          <p:cNvSpPr>
            <a:spLocks noGrp="1"/>
          </p:cNvSpPr>
          <p:nvPr>
            <p:ph type="sldNum" sz="quarter" idx="12"/>
          </p:nvPr>
        </p:nvSpPr>
        <p:spPr/>
        <p:txBody>
          <a:bodyPr/>
          <a:lstStyle/>
          <a:p>
            <a:fld id="{01043EBA-B3E8-4C40-8697-90D3FAABF49C}" type="slidenum">
              <a:rPr lang="es-ES" smtClean="0"/>
              <a:pPr/>
              <a:t>‹Nº›</a:t>
            </a:fld>
            <a:endParaRPr lang="es-ES"/>
          </a:p>
        </p:txBody>
      </p:sp>
    </p:spTree>
    <p:extLst>
      <p:ext uri="{BB962C8B-B14F-4D97-AF65-F5344CB8AC3E}">
        <p14:creationId xmlns:p14="http://schemas.microsoft.com/office/powerpoint/2010/main" val="2270420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ABBFD57-8E9A-46BC-A863-7C5677E312A4}" type="datetime1">
              <a:rPr lang="es-ES" smtClean="0"/>
              <a:pPr/>
              <a:t>07/03/2017</a:t>
            </a:fld>
            <a:endParaRPr lang="es-ES"/>
          </a:p>
        </p:txBody>
      </p:sp>
      <p:sp>
        <p:nvSpPr>
          <p:cNvPr id="5" name="4 Marcador de pie de página"/>
          <p:cNvSpPr>
            <a:spLocks noGrp="1"/>
          </p:cNvSpPr>
          <p:nvPr>
            <p:ph type="ftr" sz="quarter" idx="11"/>
          </p:nvPr>
        </p:nvSpPr>
        <p:spPr/>
        <p:txBody>
          <a:bodyPr/>
          <a:lstStyle/>
          <a:p>
            <a:r>
              <a:rPr lang="es-ES" smtClean="0"/>
              <a:t>Dr Edgardo Calandri</a:t>
            </a:r>
            <a:endParaRPr lang="es-ES"/>
          </a:p>
        </p:txBody>
      </p:sp>
      <p:sp>
        <p:nvSpPr>
          <p:cNvPr id="6" name="5 Marcador de número de diapositiva"/>
          <p:cNvSpPr>
            <a:spLocks noGrp="1"/>
          </p:cNvSpPr>
          <p:nvPr>
            <p:ph type="sldNum" sz="quarter" idx="12"/>
          </p:nvPr>
        </p:nvSpPr>
        <p:spPr/>
        <p:txBody>
          <a:bodyPr/>
          <a:lstStyle/>
          <a:p>
            <a:fld id="{01043EBA-B3E8-4C40-8697-90D3FAABF49C}" type="slidenum">
              <a:rPr lang="es-ES" smtClean="0"/>
              <a:pPr/>
              <a:t>‹Nº›</a:t>
            </a:fld>
            <a:endParaRPr lang="es-ES"/>
          </a:p>
        </p:txBody>
      </p:sp>
    </p:spTree>
    <p:extLst>
      <p:ext uri="{BB962C8B-B14F-4D97-AF65-F5344CB8AC3E}">
        <p14:creationId xmlns:p14="http://schemas.microsoft.com/office/powerpoint/2010/main" val="287109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20C10F3-FA60-47E2-862F-6C343DEFBFD8}" type="datetime1">
              <a:rPr lang="es-ES" smtClean="0"/>
              <a:pPr/>
              <a:t>07/03/2017</a:t>
            </a:fld>
            <a:endParaRPr lang="es-ES"/>
          </a:p>
        </p:txBody>
      </p:sp>
      <p:sp>
        <p:nvSpPr>
          <p:cNvPr id="5" name="4 Marcador de pie de página"/>
          <p:cNvSpPr>
            <a:spLocks noGrp="1"/>
          </p:cNvSpPr>
          <p:nvPr>
            <p:ph type="ftr" sz="quarter" idx="11"/>
          </p:nvPr>
        </p:nvSpPr>
        <p:spPr/>
        <p:txBody>
          <a:bodyPr/>
          <a:lstStyle/>
          <a:p>
            <a:r>
              <a:rPr lang="es-ES" smtClean="0"/>
              <a:t>Dr Edgardo Calandri</a:t>
            </a:r>
            <a:endParaRPr lang="es-ES"/>
          </a:p>
        </p:txBody>
      </p:sp>
      <p:sp>
        <p:nvSpPr>
          <p:cNvPr id="6" name="5 Marcador de número de diapositiva"/>
          <p:cNvSpPr>
            <a:spLocks noGrp="1"/>
          </p:cNvSpPr>
          <p:nvPr>
            <p:ph type="sldNum" sz="quarter" idx="12"/>
          </p:nvPr>
        </p:nvSpPr>
        <p:spPr/>
        <p:txBody>
          <a:bodyPr/>
          <a:lstStyle/>
          <a:p>
            <a:fld id="{01043EBA-B3E8-4C40-8697-90D3FAABF49C}" type="slidenum">
              <a:rPr lang="es-ES" smtClean="0"/>
              <a:pPr/>
              <a:t>‹Nº›</a:t>
            </a:fld>
            <a:endParaRPr lang="es-ES"/>
          </a:p>
        </p:txBody>
      </p:sp>
    </p:spTree>
    <p:extLst>
      <p:ext uri="{BB962C8B-B14F-4D97-AF65-F5344CB8AC3E}">
        <p14:creationId xmlns:p14="http://schemas.microsoft.com/office/powerpoint/2010/main" val="108175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ABF69DD-B595-46B8-B043-0F373D0F538A}" type="datetime1">
              <a:rPr lang="es-ES" smtClean="0"/>
              <a:pPr/>
              <a:t>07/03/2017</a:t>
            </a:fld>
            <a:endParaRPr lang="es-ES"/>
          </a:p>
        </p:txBody>
      </p:sp>
      <p:sp>
        <p:nvSpPr>
          <p:cNvPr id="5" name="4 Marcador de pie de página"/>
          <p:cNvSpPr>
            <a:spLocks noGrp="1"/>
          </p:cNvSpPr>
          <p:nvPr>
            <p:ph type="ftr" sz="quarter" idx="11"/>
          </p:nvPr>
        </p:nvSpPr>
        <p:spPr/>
        <p:txBody>
          <a:bodyPr/>
          <a:lstStyle/>
          <a:p>
            <a:r>
              <a:rPr lang="es-ES" smtClean="0"/>
              <a:t>Dr Edgardo Calandri</a:t>
            </a:r>
            <a:endParaRPr lang="es-ES"/>
          </a:p>
        </p:txBody>
      </p:sp>
      <p:sp>
        <p:nvSpPr>
          <p:cNvPr id="6" name="5 Marcador de número de diapositiva"/>
          <p:cNvSpPr>
            <a:spLocks noGrp="1"/>
          </p:cNvSpPr>
          <p:nvPr>
            <p:ph type="sldNum" sz="quarter" idx="12"/>
          </p:nvPr>
        </p:nvSpPr>
        <p:spPr/>
        <p:txBody>
          <a:bodyPr/>
          <a:lstStyle/>
          <a:p>
            <a:fld id="{01043EBA-B3E8-4C40-8697-90D3FAABF49C}" type="slidenum">
              <a:rPr lang="es-ES" smtClean="0"/>
              <a:pPr/>
              <a:t>‹Nº›</a:t>
            </a:fld>
            <a:endParaRPr lang="es-ES"/>
          </a:p>
        </p:txBody>
      </p:sp>
    </p:spTree>
    <p:extLst>
      <p:ext uri="{BB962C8B-B14F-4D97-AF65-F5344CB8AC3E}">
        <p14:creationId xmlns:p14="http://schemas.microsoft.com/office/powerpoint/2010/main" val="1766713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E7C20E52-977E-4C7A-942F-611308D45558}" type="datetime1">
              <a:rPr lang="es-ES" smtClean="0"/>
              <a:pPr/>
              <a:t>07/03/2017</a:t>
            </a:fld>
            <a:endParaRPr lang="es-ES"/>
          </a:p>
        </p:txBody>
      </p:sp>
      <p:sp>
        <p:nvSpPr>
          <p:cNvPr id="6" name="5 Marcador de pie de página"/>
          <p:cNvSpPr>
            <a:spLocks noGrp="1"/>
          </p:cNvSpPr>
          <p:nvPr>
            <p:ph type="ftr" sz="quarter" idx="11"/>
          </p:nvPr>
        </p:nvSpPr>
        <p:spPr/>
        <p:txBody>
          <a:bodyPr/>
          <a:lstStyle/>
          <a:p>
            <a:r>
              <a:rPr lang="es-ES" smtClean="0"/>
              <a:t>Dr Edgardo Calandri</a:t>
            </a:r>
            <a:endParaRPr lang="es-ES"/>
          </a:p>
        </p:txBody>
      </p:sp>
      <p:sp>
        <p:nvSpPr>
          <p:cNvPr id="7" name="6 Marcador de número de diapositiva"/>
          <p:cNvSpPr>
            <a:spLocks noGrp="1"/>
          </p:cNvSpPr>
          <p:nvPr>
            <p:ph type="sldNum" sz="quarter" idx="12"/>
          </p:nvPr>
        </p:nvSpPr>
        <p:spPr/>
        <p:txBody>
          <a:bodyPr/>
          <a:lstStyle/>
          <a:p>
            <a:fld id="{01043EBA-B3E8-4C40-8697-90D3FAABF49C}" type="slidenum">
              <a:rPr lang="es-ES" smtClean="0"/>
              <a:pPr/>
              <a:t>‹Nº›</a:t>
            </a:fld>
            <a:endParaRPr lang="es-ES"/>
          </a:p>
        </p:txBody>
      </p:sp>
    </p:spTree>
    <p:extLst>
      <p:ext uri="{BB962C8B-B14F-4D97-AF65-F5344CB8AC3E}">
        <p14:creationId xmlns:p14="http://schemas.microsoft.com/office/powerpoint/2010/main" val="1310999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FC9623D-2DAE-4678-A179-9C05BEA69CDD}" type="datetime1">
              <a:rPr lang="es-ES" smtClean="0"/>
              <a:pPr/>
              <a:t>07/03/2017</a:t>
            </a:fld>
            <a:endParaRPr lang="es-ES"/>
          </a:p>
        </p:txBody>
      </p:sp>
      <p:sp>
        <p:nvSpPr>
          <p:cNvPr id="8" name="7 Marcador de pie de página"/>
          <p:cNvSpPr>
            <a:spLocks noGrp="1"/>
          </p:cNvSpPr>
          <p:nvPr>
            <p:ph type="ftr" sz="quarter" idx="11"/>
          </p:nvPr>
        </p:nvSpPr>
        <p:spPr/>
        <p:txBody>
          <a:bodyPr/>
          <a:lstStyle/>
          <a:p>
            <a:r>
              <a:rPr lang="es-ES" smtClean="0"/>
              <a:t>Dr Edgardo Calandri</a:t>
            </a:r>
            <a:endParaRPr lang="es-ES"/>
          </a:p>
        </p:txBody>
      </p:sp>
      <p:sp>
        <p:nvSpPr>
          <p:cNvPr id="9" name="8 Marcador de número de diapositiva"/>
          <p:cNvSpPr>
            <a:spLocks noGrp="1"/>
          </p:cNvSpPr>
          <p:nvPr>
            <p:ph type="sldNum" sz="quarter" idx="12"/>
          </p:nvPr>
        </p:nvSpPr>
        <p:spPr/>
        <p:txBody>
          <a:bodyPr/>
          <a:lstStyle/>
          <a:p>
            <a:fld id="{01043EBA-B3E8-4C40-8697-90D3FAABF49C}" type="slidenum">
              <a:rPr lang="es-ES" smtClean="0"/>
              <a:pPr/>
              <a:t>‹Nº›</a:t>
            </a:fld>
            <a:endParaRPr lang="es-ES"/>
          </a:p>
        </p:txBody>
      </p:sp>
    </p:spTree>
    <p:extLst>
      <p:ext uri="{BB962C8B-B14F-4D97-AF65-F5344CB8AC3E}">
        <p14:creationId xmlns:p14="http://schemas.microsoft.com/office/powerpoint/2010/main" val="1167210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5E35840-EC16-43AF-8327-0AFDACD2194D}" type="datetime1">
              <a:rPr lang="es-ES" smtClean="0"/>
              <a:pPr/>
              <a:t>07/03/2017</a:t>
            </a:fld>
            <a:endParaRPr lang="es-ES"/>
          </a:p>
        </p:txBody>
      </p:sp>
      <p:sp>
        <p:nvSpPr>
          <p:cNvPr id="4" name="3 Marcador de pie de página"/>
          <p:cNvSpPr>
            <a:spLocks noGrp="1"/>
          </p:cNvSpPr>
          <p:nvPr>
            <p:ph type="ftr" sz="quarter" idx="11"/>
          </p:nvPr>
        </p:nvSpPr>
        <p:spPr/>
        <p:txBody>
          <a:bodyPr/>
          <a:lstStyle/>
          <a:p>
            <a:r>
              <a:rPr lang="es-ES" smtClean="0"/>
              <a:t>Dr Edgardo Calandri</a:t>
            </a:r>
            <a:endParaRPr lang="es-ES"/>
          </a:p>
        </p:txBody>
      </p:sp>
      <p:sp>
        <p:nvSpPr>
          <p:cNvPr id="5" name="4 Marcador de número de diapositiva"/>
          <p:cNvSpPr>
            <a:spLocks noGrp="1"/>
          </p:cNvSpPr>
          <p:nvPr>
            <p:ph type="sldNum" sz="quarter" idx="12"/>
          </p:nvPr>
        </p:nvSpPr>
        <p:spPr/>
        <p:txBody>
          <a:bodyPr/>
          <a:lstStyle/>
          <a:p>
            <a:fld id="{01043EBA-B3E8-4C40-8697-90D3FAABF49C}" type="slidenum">
              <a:rPr lang="es-ES" smtClean="0"/>
              <a:pPr/>
              <a:t>‹Nº›</a:t>
            </a:fld>
            <a:endParaRPr lang="es-ES"/>
          </a:p>
        </p:txBody>
      </p:sp>
    </p:spTree>
    <p:extLst>
      <p:ext uri="{BB962C8B-B14F-4D97-AF65-F5344CB8AC3E}">
        <p14:creationId xmlns:p14="http://schemas.microsoft.com/office/powerpoint/2010/main" val="2483227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032A8F6-6EDB-4D56-BE4F-B2CFBB51081F}" type="datetime1">
              <a:rPr lang="es-ES" smtClean="0"/>
              <a:pPr/>
              <a:t>07/03/2017</a:t>
            </a:fld>
            <a:endParaRPr lang="es-ES"/>
          </a:p>
        </p:txBody>
      </p:sp>
      <p:sp>
        <p:nvSpPr>
          <p:cNvPr id="3" name="2 Marcador de pie de página"/>
          <p:cNvSpPr>
            <a:spLocks noGrp="1"/>
          </p:cNvSpPr>
          <p:nvPr>
            <p:ph type="ftr" sz="quarter" idx="11"/>
          </p:nvPr>
        </p:nvSpPr>
        <p:spPr/>
        <p:txBody>
          <a:bodyPr/>
          <a:lstStyle/>
          <a:p>
            <a:r>
              <a:rPr lang="es-ES" smtClean="0"/>
              <a:t>Dr Edgardo Calandri</a:t>
            </a:r>
            <a:endParaRPr lang="es-ES"/>
          </a:p>
        </p:txBody>
      </p:sp>
      <p:sp>
        <p:nvSpPr>
          <p:cNvPr id="4" name="3 Marcador de número de diapositiva"/>
          <p:cNvSpPr>
            <a:spLocks noGrp="1"/>
          </p:cNvSpPr>
          <p:nvPr>
            <p:ph type="sldNum" sz="quarter" idx="12"/>
          </p:nvPr>
        </p:nvSpPr>
        <p:spPr/>
        <p:txBody>
          <a:bodyPr/>
          <a:lstStyle/>
          <a:p>
            <a:fld id="{01043EBA-B3E8-4C40-8697-90D3FAABF49C}" type="slidenum">
              <a:rPr lang="es-ES" smtClean="0"/>
              <a:pPr/>
              <a:t>‹Nº›</a:t>
            </a:fld>
            <a:endParaRPr lang="es-ES"/>
          </a:p>
        </p:txBody>
      </p:sp>
    </p:spTree>
    <p:extLst>
      <p:ext uri="{BB962C8B-B14F-4D97-AF65-F5344CB8AC3E}">
        <p14:creationId xmlns:p14="http://schemas.microsoft.com/office/powerpoint/2010/main" val="63320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CFBA58C-A60A-4438-A15D-C25E39DD3B7D}" type="datetime1">
              <a:rPr lang="es-ES" smtClean="0"/>
              <a:pPr/>
              <a:t>07/03/2017</a:t>
            </a:fld>
            <a:endParaRPr lang="es-ES"/>
          </a:p>
        </p:txBody>
      </p:sp>
      <p:sp>
        <p:nvSpPr>
          <p:cNvPr id="6" name="5 Marcador de pie de página"/>
          <p:cNvSpPr>
            <a:spLocks noGrp="1"/>
          </p:cNvSpPr>
          <p:nvPr>
            <p:ph type="ftr" sz="quarter" idx="11"/>
          </p:nvPr>
        </p:nvSpPr>
        <p:spPr/>
        <p:txBody>
          <a:bodyPr/>
          <a:lstStyle/>
          <a:p>
            <a:r>
              <a:rPr lang="es-ES" smtClean="0"/>
              <a:t>Dr Edgardo Calandri</a:t>
            </a:r>
            <a:endParaRPr lang="es-ES"/>
          </a:p>
        </p:txBody>
      </p:sp>
      <p:sp>
        <p:nvSpPr>
          <p:cNvPr id="7" name="6 Marcador de número de diapositiva"/>
          <p:cNvSpPr>
            <a:spLocks noGrp="1"/>
          </p:cNvSpPr>
          <p:nvPr>
            <p:ph type="sldNum" sz="quarter" idx="12"/>
          </p:nvPr>
        </p:nvSpPr>
        <p:spPr/>
        <p:txBody>
          <a:bodyPr/>
          <a:lstStyle/>
          <a:p>
            <a:fld id="{01043EBA-B3E8-4C40-8697-90D3FAABF49C}" type="slidenum">
              <a:rPr lang="es-ES" smtClean="0"/>
              <a:pPr/>
              <a:t>‹Nº›</a:t>
            </a:fld>
            <a:endParaRPr lang="es-ES"/>
          </a:p>
        </p:txBody>
      </p:sp>
    </p:spTree>
    <p:extLst>
      <p:ext uri="{BB962C8B-B14F-4D97-AF65-F5344CB8AC3E}">
        <p14:creationId xmlns:p14="http://schemas.microsoft.com/office/powerpoint/2010/main" val="4151485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4AD8E97-1FB7-4E19-9083-677CCE8CE6CD}" type="datetime1">
              <a:rPr lang="es-ES" smtClean="0"/>
              <a:pPr/>
              <a:t>07/03/2017</a:t>
            </a:fld>
            <a:endParaRPr lang="es-ES"/>
          </a:p>
        </p:txBody>
      </p:sp>
      <p:sp>
        <p:nvSpPr>
          <p:cNvPr id="6" name="5 Marcador de pie de página"/>
          <p:cNvSpPr>
            <a:spLocks noGrp="1"/>
          </p:cNvSpPr>
          <p:nvPr>
            <p:ph type="ftr" sz="quarter" idx="11"/>
          </p:nvPr>
        </p:nvSpPr>
        <p:spPr/>
        <p:txBody>
          <a:bodyPr/>
          <a:lstStyle/>
          <a:p>
            <a:r>
              <a:rPr lang="es-ES" smtClean="0"/>
              <a:t>Dr Edgardo Calandri</a:t>
            </a:r>
            <a:endParaRPr lang="es-ES"/>
          </a:p>
        </p:txBody>
      </p:sp>
      <p:sp>
        <p:nvSpPr>
          <p:cNvPr id="7" name="6 Marcador de número de diapositiva"/>
          <p:cNvSpPr>
            <a:spLocks noGrp="1"/>
          </p:cNvSpPr>
          <p:nvPr>
            <p:ph type="sldNum" sz="quarter" idx="12"/>
          </p:nvPr>
        </p:nvSpPr>
        <p:spPr/>
        <p:txBody>
          <a:bodyPr/>
          <a:lstStyle/>
          <a:p>
            <a:fld id="{01043EBA-B3E8-4C40-8697-90D3FAABF49C}" type="slidenum">
              <a:rPr lang="es-ES" smtClean="0"/>
              <a:pPr/>
              <a:t>‹Nº›</a:t>
            </a:fld>
            <a:endParaRPr lang="es-ES"/>
          </a:p>
        </p:txBody>
      </p:sp>
    </p:spTree>
    <p:extLst>
      <p:ext uri="{BB962C8B-B14F-4D97-AF65-F5344CB8AC3E}">
        <p14:creationId xmlns:p14="http://schemas.microsoft.com/office/powerpoint/2010/main" val="182391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57E347-5B52-410D-B001-C8BD41630D3B}" type="datetime1">
              <a:rPr lang="es-ES" smtClean="0"/>
              <a:pPr/>
              <a:t>07/03/2017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t>Dr Edgardo Calandri</a:t>
            </a: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043EBA-B3E8-4C40-8697-90D3FAABF49C}" type="slidenum">
              <a:rPr lang="es-ES" smtClean="0"/>
              <a:pPr/>
              <a:t>‹Nº›</a:t>
            </a:fld>
            <a:endParaRPr lang="es-ES"/>
          </a:p>
        </p:txBody>
      </p:sp>
    </p:spTree>
    <p:extLst>
      <p:ext uri="{BB962C8B-B14F-4D97-AF65-F5344CB8AC3E}">
        <p14:creationId xmlns:p14="http://schemas.microsoft.com/office/powerpoint/2010/main" val="3210414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hyperlink" Target="../hexafluoruro%20de%20azufre.jpg" TargetMode="External"/><Relationship Id="rId2" Type="http://schemas.openxmlformats.org/officeDocument/2006/relationships/hyperlink" Target="../sp3d.jp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jpe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5.jpeg"/><Relationship Id="rId4" Type="http://schemas.openxmlformats.org/officeDocument/2006/relationships/image" Target="../media/image44.wmf"/></Relationships>
</file>

<file path=ppt/slides/_rels/slide2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50.wmf"/><Relationship Id="rId13" Type="http://schemas.openxmlformats.org/officeDocument/2006/relationships/oleObject" Target="../embeddings/oleObject8.bin"/><Relationship Id="rId18" Type="http://schemas.openxmlformats.org/officeDocument/2006/relationships/image" Target="../media/image55.wmf"/><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52.wmf"/><Relationship Id="rId17" Type="http://schemas.openxmlformats.org/officeDocument/2006/relationships/oleObject" Target="../embeddings/oleObject10.bin"/><Relationship Id="rId2" Type="http://schemas.openxmlformats.org/officeDocument/2006/relationships/slideLayout" Target="../slideLayouts/slideLayout2.xml"/><Relationship Id="rId16" Type="http://schemas.openxmlformats.org/officeDocument/2006/relationships/image" Target="../media/image54.wmf"/><Relationship Id="rId1" Type="http://schemas.openxmlformats.org/officeDocument/2006/relationships/vmlDrawing" Target="../drawings/vmlDrawing3.vml"/><Relationship Id="rId6" Type="http://schemas.openxmlformats.org/officeDocument/2006/relationships/image" Target="../media/image49.w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oleObject" Target="../embeddings/oleObject9.bin"/><Relationship Id="rId10" Type="http://schemas.openxmlformats.org/officeDocument/2006/relationships/image" Target="../media/image51.wmf"/><Relationship Id="rId4" Type="http://schemas.openxmlformats.org/officeDocument/2006/relationships/image" Target="../media/image48.wmf"/><Relationship Id="rId9" Type="http://schemas.openxmlformats.org/officeDocument/2006/relationships/oleObject" Target="../embeddings/oleObject6.bin"/><Relationship Id="rId14" Type="http://schemas.openxmlformats.org/officeDocument/2006/relationships/image" Target="../media/image53.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57.wmf"/><Relationship Id="rId5" Type="http://schemas.openxmlformats.org/officeDocument/2006/relationships/oleObject" Target="../embeddings/oleObject12.bin"/><Relationship Id="rId4" Type="http://schemas.openxmlformats.org/officeDocument/2006/relationships/image" Target="../media/image56.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Dualite.jpg"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distribuci&#243;n%20radial2.jp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acer.forestales.upm.es/basicas/udfisica/asignaturas/fisica/ondas/estacionarias.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628800"/>
            <a:ext cx="7772400" cy="2448271"/>
          </a:xfrm>
        </p:spPr>
        <p:txBody>
          <a:bodyPr>
            <a:noAutofit/>
          </a:bodyPr>
          <a:lstStyle/>
          <a:p>
            <a:r>
              <a:rPr lang="es-ES" sz="6600" b="1" dirty="0" smtClean="0">
                <a:ln w="12700">
                  <a:solidFill>
                    <a:schemeClr val="tx2">
                      <a:satMod val="155000"/>
                    </a:schemeClr>
                  </a:solidFill>
                  <a:prstDash val="solid"/>
                </a:ln>
                <a:solidFill>
                  <a:schemeClr val="tx1">
                    <a:lumMod val="75000"/>
                    <a:lumOff val="25000"/>
                  </a:schemeClr>
                </a:solidFill>
                <a:effectLst>
                  <a:outerShdw blurRad="114300" dist="292100" dir="2580000" sx="104000" sy="104000" algn="tl">
                    <a:srgbClr val="000000">
                      <a:alpha val="43137"/>
                    </a:srgbClr>
                  </a:outerShdw>
                </a:effectLst>
              </a:rPr>
              <a:t>La Química Orgánica Introducción</a:t>
            </a:r>
            <a:endParaRPr lang="es-ES" sz="6600" b="1" dirty="0">
              <a:ln w="12700">
                <a:solidFill>
                  <a:schemeClr val="tx2">
                    <a:satMod val="155000"/>
                  </a:schemeClr>
                </a:solidFill>
                <a:prstDash val="solid"/>
              </a:ln>
              <a:solidFill>
                <a:schemeClr val="tx1">
                  <a:lumMod val="75000"/>
                  <a:lumOff val="25000"/>
                </a:schemeClr>
              </a:solidFill>
              <a:effectLst>
                <a:outerShdw blurRad="114300" dist="292100" dir="2580000" sx="104000" sy="104000" algn="tl">
                  <a:srgbClr val="000000">
                    <a:alpha val="43137"/>
                  </a:srgbClr>
                </a:outerShdw>
              </a:effectLst>
            </a:endParaRPr>
          </a:p>
        </p:txBody>
      </p:sp>
      <p:sp>
        <p:nvSpPr>
          <p:cNvPr id="3" name="2 Subtítulo"/>
          <p:cNvSpPr>
            <a:spLocks noGrp="1"/>
          </p:cNvSpPr>
          <p:nvPr>
            <p:ph type="subTitle" idx="1"/>
          </p:nvPr>
        </p:nvSpPr>
        <p:spPr>
          <a:xfrm>
            <a:off x="107504" y="5445224"/>
            <a:ext cx="6400800" cy="648072"/>
          </a:xfrm>
        </p:spPr>
        <p:txBody>
          <a:bodyPr>
            <a:normAutofit/>
          </a:bodyPr>
          <a:lstStyle/>
          <a:p>
            <a:pPr algn="l"/>
            <a:r>
              <a:rPr lang="es-ES" dirty="0" smtClean="0">
                <a:solidFill>
                  <a:schemeClr val="accent1">
                    <a:lumMod val="75000"/>
                  </a:schemeClr>
                </a:solidFill>
              </a:rPr>
              <a:t>Profesor: </a:t>
            </a:r>
            <a:r>
              <a:rPr lang="es-ES" dirty="0" err="1" smtClean="0">
                <a:solidFill>
                  <a:schemeClr val="accent1">
                    <a:lumMod val="75000"/>
                  </a:schemeClr>
                </a:solidFill>
              </a:rPr>
              <a:t>Dr</a:t>
            </a:r>
            <a:r>
              <a:rPr lang="es-ES" dirty="0" smtClean="0">
                <a:solidFill>
                  <a:schemeClr val="accent1">
                    <a:lumMod val="75000"/>
                  </a:schemeClr>
                </a:solidFill>
              </a:rPr>
              <a:t> Edgardo </a:t>
            </a:r>
            <a:r>
              <a:rPr lang="es-ES" dirty="0" err="1" smtClean="0">
                <a:solidFill>
                  <a:schemeClr val="accent1">
                    <a:lumMod val="75000"/>
                  </a:schemeClr>
                </a:solidFill>
              </a:rPr>
              <a:t>Calandri</a:t>
            </a:r>
            <a:endParaRPr lang="es-ES" dirty="0">
              <a:solidFill>
                <a:schemeClr val="accent1">
                  <a:lumMod val="75000"/>
                </a:schemeClr>
              </a:solidFill>
            </a:endParaRPr>
          </a:p>
        </p:txBody>
      </p:sp>
      <p:sp>
        <p:nvSpPr>
          <p:cNvPr id="4" name="3 CuadroTexto"/>
          <p:cNvSpPr txBox="1"/>
          <p:nvPr/>
        </p:nvSpPr>
        <p:spPr>
          <a:xfrm>
            <a:off x="539552" y="4173886"/>
            <a:ext cx="7776864" cy="954107"/>
          </a:xfrm>
          <a:prstGeom prst="rect">
            <a:avLst/>
          </a:prstGeom>
          <a:noFill/>
        </p:spPr>
        <p:txBody>
          <a:bodyPr wrap="square" rtlCol="0">
            <a:spAutoFit/>
          </a:bodyPr>
          <a:lstStyle/>
          <a:p>
            <a:pPr algn="ctr"/>
            <a:r>
              <a:rPr lang="es-ES" sz="2800" b="1" dirty="0" smtClean="0">
                <a:effectLst>
                  <a:outerShdw blurRad="38100" dist="38100" dir="2700000" algn="tl">
                    <a:srgbClr val="000000">
                      <a:alpha val="43137"/>
                    </a:srgbClr>
                  </a:outerShdw>
                </a:effectLst>
              </a:rPr>
              <a:t>CÁTEDRA DE QUÍMICA ORGÁNICA I </a:t>
            </a:r>
          </a:p>
          <a:p>
            <a:pPr algn="ctr"/>
            <a:r>
              <a:rPr lang="es-ES" sz="2800" b="1" dirty="0" smtClean="0">
                <a:effectLst>
                  <a:outerShdw blurRad="38100" dist="38100" dir="2700000" algn="tl">
                    <a:srgbClr val="000000">
                      <a:alpha val="43137"/>
                    </a:srgbClr>
                  </a:outerShdw>
                </a:effectLst>
              </a:rPr>
              <a:t>DPTO. DE QUÍMICA INDUSTRIAL Y APLICADA</a:t>
            </a:r>
            <a:endParaRPr lang="es-E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35275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87 Grupo"/>
          <p:cNvGrpSpPr/>
          <p:nvPr/>
        </p:nvGrpSpPr>
        <p:grpSpPr>
          <a:xfrm>
            <a:off x="3598302" y="5626136"/>
            <a:ext cx="2930661" cy="474440"/>
            <a:chOff x="3598302" y="5626136"/>
            <a:chExt cx="2930661" cy="474440"/>
          </a:xfrm>
        </p:grpSpPr>
        <p:grpSp>
          <p:nvGrpSpPr>
            <p:cNvPr id="57" name="56 Grupo"/>
            <p:cNvGrpSpPr/>
            <p:nvPr/>
          </p:nvGrpSpPr>
          <p:grpSpPr>
            <a:xfrm>
              <a:off x="3598302" y="5638910"/>
              <a:ext cx="448816" cy="461665"/>
              <a:chOff x="3851920" y="4955976"/>
              <a:chExt cx="448816" cy="461665"/>
            </a:xfrm>
          </p:grpSpPr>
          <p:sp>
            <p:nvSpPr>
              <p:cNvPr id="58" name="57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59" name="58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grpSp>
          <p:nvGrpSpPr>
            <p:cNvPr id="62" name="61 Grupo"/>
            <p:cNvGrpSpPr/>
            <p:nvPr/>
          </p:nvGrpSpPr>
          <p:grpSpPr>
            <a:xfrm>
              <a:off x="4318382" y="5638910"/>
              <a:ext cx="448816" cy="461665"/>
              <a:chOff x="3851920" y="4955976"/>
              <a:chExt cx="448816" cy="461665"/>
            </a:xfrm>
          </p:grpSpPr>
          <p:sp>
            <p:nvSpPr>
              <p:cNvPr id="63" name="62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64" name="63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grpSp>
          <p:nvGrpSpPr>
            <p:cNvPr id="67" name="66 Grupo"/>
            <p:cNvGrpSpPr/>
            <p:nvPr/>
          </p:nvGrpSpPr>
          <p:grpSpPr>
            <a:xfrm>
              <a:off x="5110470" y="5638385"/>
              <a:ext cx="448816" cy="461665"/>
              <a:chOff x="3851920" y="4955976"/>
              <a:chExt cx="448816" cy="461665"/>
            </a:xfrm>
          </p:grpSpPr>
          <p:sp>
            <p:nvSpPr>
              <p:cNvPr id="68" name="67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69" name="68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grpSp>
          <p:nvGrpSpPr>
            <p:cNvPr id="72" name="71 Grupo"/>
            <p:cNvGrpSpPr/>
            <p:nvPr/>
          </p:nvGrpSpPr>
          <p:grpSpPr>
            <a:xfrm>
              <a:off x="5586108" y="5638911"/>
              <a:ext cx="448816" cy="461665"/>
              <a:chOff x="3851920" y="4955976"/>
              <a:chExt cx="448816" cy="461665"/>
            </a:xfrm>
          </p:grpSpPr>
          <p:sp>
            <p:nvSpPr>
              <p:cNvPr id="73" name="72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74" name="73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grpSp>
          <p:nvGrpSpPr>
            <p:cNvPr id="77" name="76 Grupo"/>
            <p:cNvGrpSpPr/>
            <p:nvPr/>
          </p:nvGrpSpPr>
          <p:grpSpPr>
            <a:xfrm>
              <a:off x="6080147" y="5626136"/>
              <a:ext cx="448816" cy="461665"/>
              <a:chOff x="3851920" y="4955976"/>
              <a:chExt cx="448816" cy="461665"/>
            </a:xfrm>
          </p:grpSpPr>
          <p:sp>
            <p:nvSpPr>
              <p:cNvPr id="78" name="77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79" name="78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grpSp>
      <p:sp>
        <p:nvSpPr>
          <p:cNvPr id="3" name="2 Marcador de contenido"/>
          <p:cNvSpPr>
            <a:spLocks noGrp="1"/>
          </p:cNvSpPr>
          <p:nvPr>
            <p:ph idx="1"/>
          </p:nvPr>
        </p:nvSpPr>
        <p:spPr>
          <a:xfrm>
            <a:off x="395536" y="188640"/>
            <a:ext cx="8229600" cy="3096344"/>
          </a:xfrm>
        </p:spPr>
        <p:txBody>
          <a:bodyPr>
            <a:normAutofit/>
          </a:bodyPr>
          <a:lstStyle/>
          <a:p>
            <a:pPr marL="0" indent="0">
              <a:buNone/>
            </a:pPr>
            <a:r>
              <a:rPr lang="es-ES" sz="1800" b="1" i="1" dirty="0" smtClean="0"/>
              <a:t>¿CÓMO “INGRESAN” LOS ELECTRÓNES EN UN ÁTOMO?</a:t>
            </a:r>
          </a:p>
          <a:p>
            <a:pPr marL="800100" lvl="1" indent="-342900">
              <a:buFont typeface="+mj-lt"/>
              <a:buAutoNum type="arabicPeriod"/>
            </a:pPr>
            <a:r>
              <a:rPr lang="es-ES" sz="1800" dirty="0" smtClean="0"/>
              <a:t>Desde el nivel de menor energía hacia el de mayor energía</a:t>
            </a:r>
          </a:p>
          <a:p>
            <a:pPr marL="800100" lvl="1" indent="-342900">
              <a:buFont typeface="+mj-lt"/>
              <a:buAutoNum type="arabicPeriod"/>
            </a:pPr>
            <a:r>
              <a:rPr lang="es-ES" sz="1800" dirty="0" smtClean="0"/>
              <a:t>Siguiendo el </a:t>
            </a:r>
            <a:r>
              <a:rPr lang="es-ES" sz="1800" dirty="0"/>
              <a:t>p</a:t>
            </a:r>
            <a:r>
              <a:rPr lang="es-ES" sz="1800" dirty="0" smtClean="0"/>
              <a:t>rincipio de exclusión de Pauli: </a:t>
            </a:r>
          </a:p>
          <a:p>
            <a:pPr lvl="2">
              <a:buFont typeface="Wingdings" panose="05000000000000000000" pitchFamily="2" charset="2"/>
              <a:buChar char="Ø"/>
            </a:pPr>
            <a:r>
              <a:rPr lang="es-ES" sz="1800" i="1" dirty="0" smtClean="0">
                <a:solidFill>
                  <a:srgbClr val="7030A0"/>
                </a:solidFill>
              </a:rPr>
              <a:t>en un átomo no pueden existir dos electrones con los mismos números cuánticos</a:t>
            </a:r>
          </a:p>
          <a:p>
            <a:pPr lvl="2">
              <a:buFont typeface="Wingdings" panose="05000000000000000000" pitchFamily="2" charset="2"/>
              <a:buChar char="Ø"/>
            </a:pPr>
            <a:r>
              <a:rPr lang="es-ES" sz="1800" dirty="0" smtClean="0"/>
              <a:t>Es lo mismo decir que </a:t>
            </a:r>
            <a:r>
              <a:rPr lang="es-ES" sz="1800" i="1" dirty="0" smtClean="0">
                <a:solidFill>
                  <a:srgbClr val="7030A0"/>
                </a:solidFill>
              </a:rPr>
              <a:t>en un orbital sólo pueden encontrarse dos electrones, pero con espines opuestos</a:t>
            </a:r>
          </a:p>
          <a:p>
            <a:pPr marL="914400" lvl="1" indent="-457200">
              <a:buFont typeface="+mj-lt"/>
              <a:buAutoNum type="arabicPeriod"/>
            </a:pPr>
            <a:r>
              <a:rPr lang="es-ES" sz="1800" dirty="0" smtClean="0"/>
              <a:t>Respetando la regla de </a:t>
            </a:r>
            <a:r>
              <a:rPr lang="es-ES" sz="1800" dirty="0" err="1" smtClean="0"/>
              <a:t>Hund</a:t>
            </a:r>
            <a:r>
              <a:rPr lang="es-ES" sz="1800" dirty="0" smtClean="0"/>
              <a:t>: en un subnivel, cada orbital deberá ocuparse con un electrón, antes de llenar a ninguno. Ejemplo:</a:t>
            </a:r>
            <a:endParaRPr lang="es-ES" sz="1800" dirty="0"/>
          </a:p>
        </p:txBody>
      </p:sp>
      <p:sp>
        <p:nvSpPr>
          <p:cNvPr id="4" name="3 Marcador de pie de página"/>
          <p:cNvSpPr>
            <a:spLocks noGrp="1"/>
          </p:cNvSpPr>
          <p:nvPr>
            <p:ph type="ftr" sz="quarter" idx="11"/>
          </p:nvPr>
        </p:nvSpPr>
        <p:spPr>
          <a:xfrm>
            <a:off x="3274258" y="6381328"/>
            <a:ext cx="2895600" cy="365125"/>
          </a:xfrm>
        </p:spPr>
        <p:txBody>
          <a:bodyPr/>
          <a:lstStyle/>
          <a:p>
            <a:r>
              <a:rPr lang="es-ES" sz="1800" dirty="0" err="1" smtClean="0"/>
              <a:t>Dr</a:t>
            </a:r>
            <a:r>
              <a:rPr lang="es-ES" sz="1800" dirty="0" smtClean="0"/>
              <a:t> Edgardo </a:t>
            </a:r>
            <a:r>
              <a:rPr lang="es-ES" sz="1800" dirty="0" err="1" smtClean="0"/>
              <a:t>Calandri</a:t>
            </a:r>
            <a:endParaRPr lang="es-ES" sz="1800" dirty="0"/>
          </a:p>
        </p:txBody>
      </p:sp>
      <p:sp>
        <p:nvSpPr>
          <p:cNvPr id="5" name="4 Marcador de número de diapositiva"/>
          <p:cNvSpPr>
            <a:spLocks noGrp="1"/>
          </p:cNvSpPr>
          <p:nvPr>
            <p:ph type="sldNum" sz="quarter" idx="12"/>
          </p:nvPr>
        </p:nvSpPr>
        <p:spPr>
          <a:xfrm>
            <a:off x="7092280" y="6356350"/>
            <a:ext cx="1594520" cy="365125"/>
          </a:xfrm>
        </p:spPr>
        <p:txBody>
          <a:bodyPr/>
          <a:lstStyle/>
          <a:p>
            <a:fld id="{01043EBA-B3E8-4C40-8697-90D3FAABF49C}" type="slidenum">
              <a:rPr lang="es-ES" sz="1800" smtClean="0"/>
              <a:pPr/>
              <a:t>10</a:t>
            </a:fld>
            <a:endParaRPr lang="es-ES" sz="1800" dirty="0"/>
          </a:p>
        </p:txBody>
      </p:sp>
      <p:sp>
        <p:nvSpPr>
          <p:cNvPr id="6" name="5 Rectángulo"/>
          <p:cNvSpPr/>
          <p:nvPr/>
        </p:nvSpPr>
        <p:spPr>
          <a:xfrm>
            <a:off x="727785" y="4629070"/>
            <a:ext cx="1417376" cy="369332"/>
          </a:xfrm>
          <a:prstGeom prst="rect">
            <a:avLst/>
          </a:prstGeom>
        </p:spPr>
        <p:txBody>
          <a:bodyPr wrap="none">
            <a:spAutoFit/>
          </a:bodyPr>
          <a:lstStyle/>
          <a:p>
            <a:r>
              <a:rPr lang="es-ES" dirty="0"/>
              <a:t>C: 1s</a:t>
            </a:r>
            <a:r>
              <a:rPr lang="es-ES" baseline="30000" dirty="0"/>
              <a:t>2</a:t>
            </a:r>
            <a:r>
              <a:rPr lang="es-ES" dirty="0"/>
              <a:t> 2s</a:t>
            </a:r>
            <a:r>
              <a:rPr lang="es-ES" baseline="30000" dirty="0"/>
              <a:t>2</a:t>
            </a:r>
            <a:r>
              <a:rPr lang="es-ES" dirty="0"/>
              <a:t> 2p</a:t>
            </a:r>
            <a:r>
              <a:rPr lang="es-ES" baseline="30000" dirty="0"/>
              <a:t>2</a:t>
            </a:r>
            <a:endParaRPr lang="es-ES" dirty="0"/>
          </a:p>
        </p:txBody>
      </p:sp>
      <p:grpSp>
        <p:nvGrpSpPr>
          <p:cNvPr id="10" name="9 Grupo"/>
          <p:cNvGrpSpPr/>
          <p:nvPr/>
        </p:nvGrpSpPr>
        <p:grpSpPr>
          <a:xfrm>
            <a:off x="3494394" y="3838173"/>
            <a:ext cx="448816" cy="461665"/>
            <a:chOff x="3851920" y="4955976"/>
            <a:chExt cx="448816" cy="461665"/>
          </a:xfrm>
        </p:grpSpPr>
        <p:sp>
          <p:nvSpPr>
            <p:cNvPr id="8" name="7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9" name="8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12" name="11 Conector recto de flecha"/>
          <p:cNvCxnSpPr/>
          <p:nvPr/>
        </p:nvCxnSpPr>
        <p:spPr>
          <a:xfrm>
            <a:off x="3854434" y="3607341"/>
            <a:ext cx="1" cy="4616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flipV="1">
            <a:off x="3710416" y="4098623"/>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15 Flecha derecha"/>
          <p:cNvSpPr/>
          <p:nvPr/>
        </p:nvSpPr>
        <p:spPr>
          <a:xfrm rot="20073858">
            <a:off x="2575428" y="4354274"/>
            <a:ext cx="864096" cy="3324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7" name="36 Grupo"/>
          <p:cNvGrpSpPr/>
          <p:nvPr/>
        </p:nvGrpSpPr>
        <p:grpSpPr>
          <a:xfrm>
            <a:off x="4214474" y="3838173"/>
            <a:ext cx="448816" cy="461665"/>
            <a:chOff x="3851920" y="4955976"/>
            <a:chExt cx="448816" cy="461665"/>
          </a:xfrm>
        </p:grpSpPr>
        <p:sp>
          <p:nvSpPr>
            <p:cNvPr id="38" name="37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39" name="38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40" name="39 Conector recto de flecha"/>
          <p:cNvCxnSpPr/>
          <p:nvPr/>
        </p:nvCxnSpPr>
        <p:spPr>
          <a:xfrm>
            <a:off x="4574514" y="3607341"/>
            <a:ext cx="1" cy="4616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flipV="1">
            <a:off x="4430496" y="4098623"/>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2" name="41 Grupo"/>
          <p:cNvGrpSpPr/>
          <p:nvPr/>
        </p:nvGrpSpPr>
        <p:grpSpPr>
          <a:xfrm>
            <a:off x="5006562" y="3837648"/>
            <a:ext cx="448816" cy="461665"/>
            <a:chOff x="3851920" y="4955976"/>
            <a:chExt cx="448816" cy="461665"/>
          </a:xfrm>
        </p:grpSpPr>
        <p:sp>
          <p:nvSpPr>
            <p:cNvPr id="43" name="42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44" name="43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46" name="45 Conector recto de flecha"/>
          <p:cNvCxnSpPr/>
          <p:nvPr/>
        </p:nvCxnSpPr>
        <p:spPr>
          <a:xfrm flipV="1">
            <a:off x="5222584" y="4098098"/>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7" name="46 Grupo"/>
          <p:cNvGrpSpPr/>
          <p:nvPr/>
        </p:nvGrpSpPr>
        <p:grpSpPr>
          <a:xfrm>
            <a:off x="5482200" y="3838174"/>
            <a:ext cx="448816" cy="461665"/>
            <a:chOff x="3851920" y="4955976"/>
            <a:chExt cx="448816" cy="461665"/>
          </a:xfrm>
        </p:grpSpPr>
        <p:sp>
          <p:nvSpPr>
            <p:cNvPr id="48" name="47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49" name="48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51" name="50 Conector recto de flecha"/>
          <p:cNvCxnSpPr/>
          <p:nvPr/>
        </p:nvCxnSpPr>
        <p:spPr>
          <a:xfrm flipV="1">
            <a:off x="5698222" y="4098624"/>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2" name="51 Grupo"/>
          <p:cNvGrpSpPr/>
          <p:nvPr/>
        </p:nvGrpSpPr>
        <p:grpSpPr>
          <a:xfrm>
            <a:off x="5987170" y="3838174"/>
            <a:ext cx="448816" cy="461665"/>
            <a:chOff x="3851920" y="4955976"/>
            <a:chExt cx="448816" cy="461665"/>
          </a:xfrm>
        </p:grpSpPr>
        <p:sp>
          <p:nvSpPr>
            <p:cNvPr id="53" name="52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54" name="53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60" name="59 Conector recto de flecha"/>
          <p:cNvCxnSpPr/>
          <p:nvPr/>
        </p:nvCxnSpPr>
        <p:spPr>
          <a:xfrm>
            <a:off x="3958342" y="5408078"/>
            <a:ext cx="1" cy="4616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60 Conector recto de flecha"/>
          <p:cNvCxnSpPr/>
          <p:nvPr/>
        </p:nvCxnSpPr>
        <p:spPr>
          <a:xfrm flipV="1">
            <a:off x="3814324" y="5899360"/>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64 Conector recto de flecha"/>
          <p:cNvCxnSpPr/>
          <p:nvPr/>
        </p:nvCxnSpPr>
        <p:spPr>
          <a:xfrm>
            <a:off x="4678422" y="5408078"/>
            <a:ext cx="1" cy="4616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65 Conector recto de flecha"/>
          <p:cNvCxnSpPr/>
          <p:nvPr/>
        </p:nvCxnSpPr>
        <p:spPr>
          <a:xfrm flipV="1">
            <a:off x="4534404" y="5899360"/>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69 Conector recto de flecha"/>
          <p:cNvCxnSpPr/>
          <p:nvPr/>
        </p:nvCxnSpPr>
        <p:spPr>
          <a:xfrm>
            <a:off x="5470510" y="5407553"/>
            <a:ext cx="1" cy="4616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70 Conector recto de flecha"/>
          <p:cNvCxnSpPr/>
          <p:nvPr/>
        </p:nvCxnSpPr>
        <p:spPr>
          <a:xfrm flipV="1">
            <a:off x="5326492" y="5898835"/>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 name="81 Elipse"/>
          <p:cNvSpPr/>
          <p:nvPr/>
        </p:nvSpPr>
        <p:spPr>
          <a:xfrm>
            <a:off x="4832241" y="3729230"/>
            <a:ext cx="1202683"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3" name="82 Elipse"/>
          <p:cNvSpPr/>
          <p:nvPr/>
        </p:nvSpPr>
        <p:spPr>
          <a:xfrm>
            <a:off x="5023330" y="5236480"/>
            <a:ext cx="691662" cy="11570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4" name="83 Flecha derecha"/>
          <p:cNvSpPr/>
          <p:nvPr/>
        </p:nvSpPr>
        <p:spPr>
          <a:xfrm rot="1832197">
            <a:off x="2429550" y="5137948"/>
            <a:ext cx="1207399"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5" name="84 CuadroTexto"/>
          <p:cNvSpPr txBox="1"/>
          <p:nvPr/>
        </p:nvSpPr>
        <p:spPr>
          <a:xfrm>
            <a:off x="6588224" y="3636433"/>
            <a:ext cx="1512168" cy="923330"/>
          </a:xfrm>
          <a:prstGeom prst="rect">
            <a:avLst/>
          </a:prstGeom>
          <a:noFill/>
        </p:spPr>
        <p:txBody>
          <a:bodyPr wrap="square" rtlCol="0">
            <a:spAutoFit/>
          </a:bodyPr>
          <a:lstStyle/>
          <a:p>
            <a:r>
              <a:rPr lang="es-ES" dirty="0" smtClean="0"/>
              <a:t>Disposición correcta de los electrones</a:t>
            </a:r>
            <a:endParaRPr lang="es-ES" dirty="0"/>
          </a:p>
        </p:txBody>
      </p:sp>
      <p:sp>
        <p:nvSpPr>
          <p:cNvPr id="86" name="85 CuadroTexto"/>
          <p:cNvSpPr txBox="1"/>
          <p:nvPr/>
        </p:nvSpPr>
        <p:spPr>
          <a:xfrm>
            <a:off x="6732240" y="5377936"/>
            <a:ext cx="1512168" cy="923330"/>
          </a:xfrm>
          <a:prstGeom prst="rect">
            <a:avLst/>
          </a:prstGeom>
          <a:noFill/>
        </p:spPr>
        <p:txBody>
          <a:bodyPr wrap="square" rtlCol="0">
            <a:spAutoFit/>
          </a:bodyPr>
          <a:lstStyle/>
          <a:p>
            <a:r>
              <a:rPr lang="es-ES" dirty="0" smtClean="0"/>
              <a:t>Disposición incorrecta de los electrones</a:t>
            </a:r>
            <a:endParaRPr lang="es-ES" dirty="0"/>
          </a:p>
        </p:txBody>
      </p:sp>
      <p:sp>
        <p:nvSpPr>
          <p:cNvPr id="87" name="86 CuadroTexto"/>
          <p:cNvSpPr txBox="1"/>
          <p:nvPr/>
        </p:nvSpPr>
        <p:spPr>
          <a:xfrm>
            <a:off x="3879532" y="3204773"/>
            <a:ext cx="2172133" cy="369332"/>
          </a:xfrm>
          <a:prstGeom prst="rect">
            <a:avLst/>
          </a:prstGeom>
          <a:noFill/>
        </p:spPr>
        <p:txBody>
          <a:bodyPr wrap="none" rtlCol="0">
            <a:spAutoFit/>
          </a:bodyPr>
          <a:lstStyle/>
          <a:p>
            <a:r>
              <a:rPr lang="es-ES" dirty="0" smtClean="0"/>
              <a:t>CASILLAS CUÁNTICAS</a:t>
            </a:r>
            <a:endParaRPr lang="es-ES" dirty="0"/>
          </a:p>
        </p:txBody>
      </p:sp>
      <p:sp>
        <p:nvSpPr>
          <p:cNvPr id="2" name="1 Abrir llave"/>
          <p:cNvSpPr/>
          <p:nvPr/>
        </p:nvSpPr>
        <p:spPr>
          <a:xfrm rot="16200000">
            <a:off x="5514961" y="3803312"/>
            <a:ext cx="342954" cy="1651515"/>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5" name="74 Abrir llave"/>
          <p:cNvSpPr/>
          <p:nvPr/>
        </p:nvSpPr>
        <p:spPr>
          <a:xfrm rot="16200000" flipH="1">
            <a:off x="5672791" y="4369359"/>
            <a:ext cx="365635" cy="1651517"/>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 name="6 CuadroTexto"/>
          <p:cNvSpPr txBox="1"/>
          <p:nvPr/>
        </p:nvSpPr>
        <p:spPr>
          <a:xfrm>
            <a:off x="5142329" y="4724231"/>
            <a:ext cx="1153842" cy="369332"/>
          </a:xfrm>
          <a:prstGeom prst="rect">
            <a:avLst/>
          </a:prstGeom>
          <a:noFill/>
        </p:spPr>
        <p:txBody>
          <a:bodyPr wrap="none" rtlCol="0">
            <a:spAutoFit/>
          </a:bodyPr>
          <a:lstStyle/>
          <a:p>
            <a:r>
              <a:rPr lang="es-ES" dirty="0" smtClean="0"/>
              <a:t>Subnivel p</a:t>
            </a:r>
            <a:endParaRPr lang="es-ES" dirty="0"/>
          </a:p>
        </p:txBody>
      </p:sp>
    </p:spTree>
    <p:extLst>
      <p:ext uri="{BB962C8B-B14F-4D97-AF65-F5344CB8AC3E}">
        <p14:creationId xmlns:p14="http://schemas.microsoft.com/office/powerpoint/2010/main" val="245530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100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100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1000"/>
                                  </p:stCondLst>
                                  <p:childTnLst>
                                    <p:set>
                                      <p:cBhvr>
                                        <p:cTn id="23" dur="1" fill="hold">
                                          <p:stCondLst>
                                            <p:cond delay="0"/>
                                          </p:stCondLst>
                                        </p:cTn>
                                        <p:tgtEl>
                                          <p:spTgt spid="6"/>
                                        </p:tgtEl>
                                        <p:attrNameLst>
                                          <p:attrName>style.visibility</p:attrName>
                                        </p:attrNameLst>
                                      </p:cBhvr>
                                      <p:to>
                                        <p:strVal val="visible"/>
                                      </p:to>
                                    </p:se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1000"/>
                                        <p:tgtEl>
                                          <p:spTgt spid="16"/>
                                        </p:tgtEl>
                                      </p:cBhvr>
                                    </p:animEffect>
                                  </p:childTnLst>
                                </p:cTn>
                              </p:par>
                            </p:childTnLst>
                          </p:cTn>
                        </p:par>
                        <p:par>
                          <p:cTn id="28" fill="hold">
                            <p:stCondLst>
                              <p:cond delay="2000"/>
                            </p:stCondLst>
                            <p:childTnLst>
                              <p:par>
                                <p:cTn id="29" presetID="1" presetClass="entr" presetSubtype="0" fill="hold" grpId="0" nodeType="afterEffect">
                                  <p:stCondLst>
                                    <p:cond delay="1000"/>
                                  </p:stCondLst>
                                  <p:childTnLst>
                                    <p:set>
                                      <p:cBhvr>
                                        <p:cTn id="30" dur="1" fill="hold">
                                          <p:stCondLst>
                                            <p:cond delay="0"/>
                                          </p:stCondLst>
                                        </p:cTn>
                                        <p:tgtEl>
                                          <p:spTgt spid="87"/>
                                        </p:tgtEl>
                                        <p:attrNameLst>
                                          <p:attrName>style.visibility</p:attrName>
                                        </p:attrNameLst>
                                      </p:cBhvr>
                                      <p:to>
                                        <p:strVal val="visible"/>
                                      </p:to>
                                    </p:set>
                                  </p:childTnLst>
                                </p:cTn>
                              </p:par>
                            </p:childTnLst>
                          </p:cTn>
                        </p:par>
                        <p:par>
                          <p:cTn id="31" fill="hold">
                            <p:stCondLst>
                              <p:cond delay="3000"/>
                            </p:stCondLst>
                            <p:childTnLst>
                              <p:par>
                                <p:cTn id="32" presetID="1" presetClass="entr" presetSubtype="0" fill="hold" nodeType="afterEffect">
                                  <p:stCondLst>
                                    <p:cond delay="500"/>
                                  </p:stCondLst>
                                  <p:childTnLst>
                                    <p:set>
                                      <p:cBhvr>
                                        <p:cTn id="33" dur="1" fill="hold">
                                          <p:stCondLst>
                                            <p:cond delay="0"/>
                                          </p:stCondLst>
                                        </p:cTn>
                                        <p:tgtEl>
                                          <p:spTgt spid="10"/>
                                        </p:tgtEl>
                                        <p:attrNameLst>
                                          <p:attrName>style.visibility</p:attrName>
                                        </p:attrNameLst>
                                      </p:cBhvr>
                                      <p:to>
                                        <p:strVal val="visible"/>
                                      </p:to>
                                    </p:set>
                                  </p:childTnLst>
                                </p:cTn>
                              </p:par>
                            </p:childTnLst>
                          </p:cTn>
                        </p:par>
                        <p:par>
                          <p:cTn id="34" fill="hold">
                            <p:stCondLst>
                              <p:cond delay="3500"/>
                            </p:stCondLst>
                            <p:childTnLst>
                              <p:par>
                                <p:cTn id="35" presetID="1" presetClass="entr" presetSubtype="0" fill="hold" nodeType="afterEffect">
                                  <p:stCondLst>
                                    <p:cond delay="500"/>
                                  </p:stCondLst>
                                  <p:childTnLst>
                                    <p:set>
                                      <p:cBhvr>
                                        <p:cTn id="36" dur="1" fill="hold">
                                          <p:stCondLst>
                                            <p:cond delay="0"/>
                                          </p:stCondLst>
                                        </p:cTn>
                                        <p:tgtEl>
                                          <p:spTgt spid="37"/>
                                        </p:tgtEl>
                                        <p:attrNameLst>
                                          <p:attrName>style.visibility</p:attrName>
                                        </p:attrNameLst>
                                      </p:cBhvr>
                                      <p:to>
                                        <p:strVal val="visible"/>
                                      </p:to>
                                    </p:set>
                                  </p:childTnLst>
                                </p:cTn>
                              </p:par>
                            </p:childTnLst>
                          </p:cTn>
                        </p:par>
                        <p:par>
                          <p:cTn id="37" fill="hold">
                            <p:stCondLst>
                              <p:cond delay="4000"/>
                            </p:stCondLst>
                            <p:childTnLst>
                              <p:par>
                                <p:cTn id="38" presetID="1" presetClass="entr" presetSubtype="0" fill="hold" nodeType="afterEffect">
                                  <p:stCondLst>
                                    <p:cond delay="500"/>
                                  </p:stCondLst>
                                  <p:childTnLst>
                                    <p:set>
                                      <p:cBhvr>
                                        <p:cTn id="39" dur="1" fill="hold">
                                          <p:stCondLst>
                                            <p:cond delay="0"/>
                                          </p:stCondLst>
                                        </p:cTn>
                                        <p:tgtEl>
                                          <p:spTgt spid="42"/>
                                        </p:tgtEl>
                                        <p:attrNameLst>
                                          <p:attrName>style.visibility</p:attrName>
                                        </p:attrNameLst>
                                      </p:cBhvr>
                                      <p:to>
                                        <p:strVal val="visible"/>
                                      </p:to>
                                    </p:set>
                                  </p:childTnLst>
                                </p:cTn>
                              </p:par>
                            </p:childTnLst>
                          </p:cTn>
                        </p:par>
                        <p:par>
                          <p:cTn id="40" fill="hold">
                            <p:stCondLst>
                              <p:cond delay="4500"/>
                            </p:stCondLst>
                            <p:childTnLst>
                              <p:par>
                                <p:cTn id="41" presetID="1" presetClass="entr" presetSubtype="0" fill="hold" nodeType="afterEffect">
                                  <p:stCondLst>
                                    <p:cond delay="500"/>
                                  </p:stCondLst>
                                  <p:childTnLst>
                                    <p:set>
                                      <p:cBhvr>
                                        <p:cTn id="42" dur="1" fill="hold">
                                          <p:stCondLst>
                                            <p:cond delay="0"/>
                                          </p:stCondLst>
                                        </p:cTn>
                                        <p:tgtEl>
                                          <p:spTgt spid="47"/>
                                        </p:tgtEl>
                                        <p:attrNameLst>
                                          <p:attrName>style.visibility</p:attrName>
                                        </p:attrNameLst>
                                      </p:cBhvr>
                                      <p:to>
                                        <p:strVal val="visible"/>
                                      </p:to>
                                    </p:set>
                                  </p:childTnLst>
                                </p:cTn>
                              </p:par>
                            </p:childTnLst>
                          </p:cTn>
                        </p:par>
                        <p:par>
                          <p:cTn id="43" fill="hold">
                            <p:stCondLst>
                              <p:cond delay="5000"/>
                            </p:stCondLst>
                            <p:childTnLst>
                              <p:par>
                                <p:cTn id="44" presetID="1" presetClass="entr" presetSubtype="0" fill="hold" nodeType="afterEffect">
                                  <p:stCondLst>
                                    <p:cond delay="500"/>
                                  </p:stCondLst>
                                  <p:childTnLst>
                                    <p:set>
                                      <p:cBhvr>
                                        <p:cTn id="45" dur="1" fill="hold">
                                          <p:stCondLst>
                                            <p:cond delay="0"/>
                                          </p:stCondLst>
                                        </p:cTn>
                                        <p:tgtEl>
                                          <p:spTgt spid="52"/>
                                        </p:tgtEl>
                                        <p:attrNameLst>
                                          <p:attrName>style.visibility</p:attrName>
                                        </p:attrNameLst>
                                      </p:cBhvr>
                                      <p:to>
                                        <p:strVal val="visible"/>
                                      </p:to>
                                    </p:set>
                                  </p:childTnLst>
                                </p:cTn>
                              </p:par>
                            </p:childTnLst>
                          </p:cTn>
                        </p:par>
                        <p:par>
                          <p:cTn id="46" fill="hold">
                            <p:stCondLst>
                              <p:cond delay="5500"/>
                            </p:stCondLst>
                            <p:childTnLst>
                              <p:par>
                                <p:cTn id="47" presetID="16" presetClass="entr" presetSubtype="21"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arn(inVertical)">
                                      <p:cBhvr>
                                        <p:cTn id="49" dur="500"/>
                                        <p:tgtEl>
                                          <p:spTgt spid="2"/>
                                        </p:tgtEl>
                                      </p:cBhvr>
                                    </p:animEffect>
                                  </p:childTnLst>
                                </p:cTn>
                              </p:par>
                            </p:childTnLst>
                          </p:cTn>
                        </p:par>
                        <p:par>
                          <p:cTn id="50" fill="hold">
                            <p:stCondLst>
                              <p:cond delay="6000"/>
                            </p:stCondLst>
                            <p:childTnLst>
                              <p:par>
                                <p:cTn id="51" presetID="1" presetClass="entr" presetSubtype="0"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par>
                          <p:cTn id="53" fill="hold">
                            <p:stCondLst>
                              <p:cond delay="6000"/>
                            </p:stCondLst>
                            <p:childTnLst>
                              <p:par>
                                <p:cTn id="54" presetID="1" presetClass="entr" presetSubtype="0"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childTnLst>
                                </p:cTn>
                              </p:par>
                            </p:childTnLst>
                          </p:cTn>
                        </p:par>
                        <p:par>
                          <p:cTn id="56" fill="hold">
                            <p:stCondLst>
                              <p:cond delay="6000"/>
                            </p:stCondLst>
                            <p:childTnLst>
                              <p:par>
                                <p:cTn id="57" presetID="1" presetClass="entr" presetSubtype="0" fill="hold" nodeType="afterEffect">
                                  <p:stCondLst>
                                    <p:cond delay="500"/>
                                  </p:stCondLst>
                                  <p:childTnLst>
                                    <p:set>
                                      <p:cBhvr>
                                        <p:cTn id="58" dur="1" fill="hold">
                                          <p:stCondLst>
                                            <p:cond delay="0"/>
                                          </p:stCondLst>
                                        </p:cTn>
                                        <p:tgtEl>
                                          <p:spTgt spid="12"/>
                                        </p:tgtEl>
                                        <p:attrNameLst>
                                          <p:attrName>style.visibility</p:attrName>
                                        </p:attrNameLst>
                                      </p:cBhvr>
                                      <p:to>
                                        <p:strVal val="visible"/>
                                      </p:to>
                                    </p:set>
                                  </p:childTnLst>
                                </p:cTn>
                              </p:par>
                            </p:childTnLst>
                          </p:cTn>
                        </p:par>
                        <p:par>
                          <p:cTn id="59" fill="hold">
                            <p:stCondLst>
                              <p:cond delay="6500"/>
                            </p:stCondLst>
                            <p:childTnLst>
                              <p:par>
                                <p:cTn id="60" presetID="1" presetClass="entr" presetSubtype="0" fill="hold" nodeType="afterEffect">
                                  <p:stCondLst>
                                    <p:cond delay="500"/>
                                  </p:stCondLst>
                                  <p:childTnLst>
                                    <p:set>
                                      <p:cBhvr>
                                        <p:cTn id="61" dur="1" fill="hold">
                                          <p:stCondLst>
                                            <p:cond delay="0"/>
                                          </p:stCondLst>
                                        </p:cTn>
                                        <p:tgtEl>
                                          <p:spTgt spid="41"/>
                                        </p:tgtEl>
                                        <p:attrNameLst>
                                          <p:attrName>style.visibility</p:attrName>
                                        </p:attrNameLst>
                                      </p:cBhvr>
                                      <p:to>
                                        <p:strVal val="visible"/>
                                      </p:to>
                                    </p:set>
                                  </p:childTnLst>
                                </p:cTn>
                              </p:par>
                            </p:childTnLst>
                          </p:cTn>
                        </p:par>
                        <p:par>
                          <p:cTn id="62" fill="hold">
                            <p:stCondLst>
                              <p:cond delay="7000"/>
                            </p:stCondLst>
                            <p:childTnLst>
                              <p:par>
                                <p:cTn id="63" presetID="1" presetClass="entr" presetSubtype="0" fill="hold" nodeType="afterEffect">
                                  <p:stCondLst>
                                    <p:cond delay="500"/>
                                  </p:stCondLst>
                                  <p:childTnLst>
                                    <p:set>
                                      <p:cBhvr>
                                        <p:cTn id="64" dur="1" fill="hold">
                                          <p:stCondLst>
                                            <p:cond delay="0"/>
                                          </p:stCondLst>
                                        </p:cTn>
                                        <p:tgtEl>
                                          <p:spTgt spid="40"/>
                                        </p:tgtEl>
                                        <p:attrNameLst>
                                          <p:attrName>style.visibility</p:attrName>
                                        </p:attrNameLst>
                                      </p:cBhvr>
                                      <p:to>
                                        <p:strVal val="visible"/>
                                      </p:to>
                                    </p:set>
                                  </p:childTnLst>
                                </p:cTn>
                              </p:par>
                            </p:childTnLst>
                          </p:cTn>
                        </p:par>
                        <p:par>
                          <p:cTn id="65" fill="hold">
                            <p:stCondLst>
                              <p:cond delay="7500"/>
                            </p:stCondLst>
                            <p:childTnLst>
                              <p:par>
                                <p:cTn id="66" presetID="1" presetClass="entr" presetSubtype="0" fill="hold" nodeType="afterEffect">
                                  <p:stCondLst>
                                    <p:cond delay="500"/>
                                  </p:stCondLst>
                                  <p:childTnLst>
                                    <p:set>
                                      <p:cBhvr>
                                        <p:cTn id="67" dur="1" fill="hold">
                                          <p:stCondLst>
                                            <p:cond delay="0"/>
                                          </p:stCondLst>
                                        </p:cTn>
                                        <p:tgtEl>
                                          <p:spTgt spid="46"/>
                                        </p:tgtEl>
                                        <p:attrNameLst>
                                          <p:attrName>style.visibility</p:attrName>
                                        </p:attrNameLst>
                                      </p:cBhvr>
                                      <p:to>
                                        <p:strVal val="visible"/>
                                      </p:to>
                                    </p:set>
                                  </p:childTnLst>
                                </p:cTn>
                              </p:par>
                            </p:childTnLst>
                          </p:cTn>
                        </p:par>
                        <p:par>
                          <p:cTn id="68" fill="hold">
                            <p:stCondLst>
                              <p:cond delay="8000"/>
                            </p:stCondLst>
                            <p:childTnLst>
                              <p:par>
                                <p:cTn id="69" presetID="1" presetClass="entr" presetSubtype="0" fill="hold" nodeType="afterEffect">
                                  <p:stCondLst>
                                    <p:cond delay="500"/>
                                  </p:stCondLst>
                                  <p:childTnLst>
                                    <p:set>
                                      <p:cBhvr>
                                        <p:cTn id="70" dur="1" fill="hold">
                                          <p:stCondLst>
                                            <p:cond delay="0"/>
                                          </p:stCondLst>
                                        </p:cTn>
                                        <p:tgtEl>
                                          <p:spTgt spid="51"/>
                                        </p:tgtEl>
                                        <p:attrNameLst>
                                          <p:attrName>style.visibility</p:attrName>
                                        </p:attrNameLst>
                                      </p:cBhvr>
                                      <p:to>
                                        <p:strVal val="visible"/>
                                      </p:to>
                                    </p:set>
                                  </p:childTnLst>
                                </p:cTn>
                              </p:par>
                            </p:childTnLst>
                          </p:cTn>
                        </p:par>
                        <p:par>
                          <p:cTn id="71" fill="hold">
                            <p:stCondLst>
                              <p:cond delay="8500"/>
                            </p:stCondLst>
                            <p:childTnLst>
                              <p:par>
                                <p:cTn id="72" presetID="22" presetClass="entr" presetSubtype="4" fill="hold" grpId="0" nodeType="afterEffect">
                                  <p:stCondLst>
                                    <p:cond delay="500"/>
                                  </p:stCondLst>
                                  <p:childTnLst>
                                    <p:set>
                                      <p:cBhvr>
                                        <p:cTn id="73" dur="1" fill="hold">
                                          <p:stCondLst>
                                            <p:cond delay="0"/>
                                          </p:stCondLst>
                                        </p:cTn>
                                        <p:tgtEl>
                                          <p:spTgt spid="82"/>
                                        </p:tgtEl>
                                        <p:attrNameLst>
                                          <p:attrName>style.visibility</p:attrName>
                                        </p:attrNameLst>
                                      </p:cBhvr>
                                      <p:to>
                                        <p:strVal val="visible"/>
                                      </p:to>
                                    </p:set>
                                    <p:animEffect transition="in" filter="wipe(down)">
                                      <p:cBhvr>
                                        <p:cTn id="74" dur="1000"/>
                                        <p:tgtEl>
                                          <p:spTgt spid="82"/>
                                        </p:tgtEl>
                                      </p:cBhvr>
                                    </p:animEffect>
                                  </p:childTnLst>
                                </p:cTn>
                              </p:par>
                            </p:childTnLst>
                          </p:cTn>
                        </p:par>
                        <p:par>
                          <p:cTn id="75" fill="hold">
                            <p:stCondLst>
                              <p:cond delay="10000"/>
                            </p:stCondLst>
                            <p:childTnLst>
                              <p:par>
                                <p:cTn id="76" presetID="1" presetClass="entr" presetSubtype="0" fill="hold" grpId="0" nodeType="afterEffect">
                                  <p:stCondLst>
                                    <p:cond delay="0"/>
                                  </p:stCondLst>
                                  <p:childTnLst>
                                    <p:set>
                                      <p:cBhvr>
                                        <p:cTn id="77" dur="1" fill="hold">
                                          <p:stCondLst>
                                            <p:cond delay="0"/>
                                          </p:stCondLst>
                                        </p:cTn>
                                        <p:tgtEl>
                                          <p:spTgt spid="85"/>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left)">
                                      <p:cBhvr>
                                        <p:cTn id="82" dur="1000"/>
                                        <p:tgtEl>
                                          <p:spTgt spid="84"/>
                                        </p:tgtEl>
                                      </p:cBhvr>
                                    </p:animEffect>
                                  </p:childTnLst>
                                </p:cTn>
                              </p:par>
                            </p:childTnLst>
                          </p:cTn>
                        </p:par>
                        <p:par>
                          <p:cTn id="83" fill="hold">
                            <p:stCondLst>
                              <p:cond delay="1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1000"/>
                                        <p:tgtEl>
                                          <p:spTgt spid="88"/>
                                        </p:tgtEl>
                                      </p:cBhvr>
                                    </p:animEffect>
                                  </p:childTnLst>
                                </p:cTn>
                              </p:par>
                            </p:childTnLst>
                          </p:cTn>
                        </p:par>
                        <p:par>
                          <p:cTn id="87" fill="hold">
                            <p:stCondLst>
                              <p:cond delay="2000"/>
                            </p:stCondLst>
                            <p:childTnLst>
                              <p:par>
                                <p:cTn id="88" presetID="16" presetClass="entr" presetSubtype="21" fill="hold" grpId="0" nodeType="afterEffect">
                                  <p:stCondLst>
                                    <p:cond delay="0"/>
                                  </p:stCondLst>
                                  <p:childTnLst>
                                    <p:set>
                                      <p:cBhvr>
                                        <p:cTn id="89" dur="1" fill="hold">
                                          <p:stCondLst>
                                            <p:cond delay="0"/>
                                          </p:stCondLst>
                                        </p:cTn>
                                        <p:tgtEl>
                                          <p:spTgt spid="75"/>
                                        </p:tgtEl>
                                        <p:attrNameLst>
                                          <p:attrName>style.visibility</p:attrName>
                                        </p:attrNameLst>
                                      </p:cBhvr>
                                      <p:to>
                                        <p:strVal val="visible"/>
                                      </p:to>
                                    </p:set>
                                    <p:animEffect transition="in" filter="barn(inVertical)">
                                      <p:cBhvr>
                                        <p:cTn id="90" dur="1000"/>
                                        <p:tgtEl>
                                          <p:spTgt spid="75"/>
                                        </p:tgtEl>
                                      </p:cBhvr>
                                    </p:animEffect>
                                  </p:childTnLst>
                                </p:cTn>
                              </p:par>
                            </p:childTnLst>
                          </p:cTn>
                        </p:par>
                        <p:par>
                          <p:cTn id="91" fill="hold">
                            <p:stCondLst>
                              <p:cond delay="3000"/>
                            </p:stCondLst>
                            <p:childTnLst>
                              <p:par>
                                <p:cTn id="92" presetID="1" presetClass="entr" presetSubtype="0" fill="hold" nodeType="afterEffect">
                                  <p:stCondLst>
                                    <p:cond delay="500"/>
                                  </p:stCondLst>
                                  <p:childTnLst>
                                    <p:set>
                                      <p:cBhvr>
                                        <p:cTn id="93" dur="1" fill="hold">
                                          <p:stCondLst>
                                            <p:cond delay="0"/>
                                          </p:stCondLst>
                                        </p:cTn>
                                        <p:tgtEl>
                                          <p:spTgt spid="61"/>
                                        </p:tgtEl>
                                        <p:attrNameLst>
                                          <p:attrName>style.visibility</p:attrName>
                                        </p:attrNameLst>
                                      </p:cBhvr>
                                      <p:to>
                                        <p:strVal val="visible"/>
                                      </p:to>
                                    </p:set>
                                  </p:childTnLst>
                                </p:cTn>
                              </p:par>
                            </p:childTnLst>
                          </p:cTn>
                        </p:par>
                        <p:par>
                          <p:cTn id="94" fill="hold">
                            <p:stCondLst>
                              <p:cond delay="3500"/>
                            </p:stCondLst>
                            <p:childTnLst>
                              <p:par>
                                <p:cTn id="95" presetID="1" presetClass="entr" presetSubtype="0" fill="hold" nodeType="afterEffect">
                                  <p:stCondLst>
                                    <p:cond delay="500"/>
                                  </p:stCondLst>
                                  <p:childTnLst>
                                    <p:set>
                                      <p:cBhvr>
                                        <p:cTn id="96" dur="1" fill="hold">
                                          <p:stCondLst>
                                            <p:cond delay="0"/>
                                          </p:stCondLst>
                                        </p:cTn>
                                        <p:tgtEl>
                                          <p:spTgt spid="60"/>
                                        </p:tgtEl>
                                        <p:attrNameLst>
                                          <p:attrName>style.visibility</p:attrName>
                                        </p:attrNameLst>
                                      </p:cBhvr>
                                      <p:to>
                                        <p:strVal val="visible"/>
                                      </p:to>
                                    </p:set>
                                  </p:childTnLst>
                                </p:cTn>
                              </p:par>
                            </p:childTnLst>
                          </p:cTn>
                        </p:par>
                        <p:par>
                          <p:cTn id="97" fill="hold">
                            <p:stCondLst>
                              <p:cond delay="4000"/>
                            </p:stCondLst>
                            <p:childTnLst>
                              <p:par>
                                <p:cTn id="98" presetID="1" presetClass="entr" presetSubtype="0" fill="hold" nodeType="afterEffect">
                                  <p:stCondLst>
                                    <p:cond delay="500"/>
                                  </p:stCondLst>
                                  <p:childTnLst>
                                    <p:set>
                                      <p:cBhvr>
                                        <p:cTn id="99" dur="1" fill="hold">
                                          <p:stCondLst>
                                            <p:cond delay="0"/>
                                          </p:stCondLst>
                                        </p:cTn>
                                        <p:tgtEl>
                                          <p:spTgt spid="66"/>
                                        </p:tgtEl>
                                        <p:attrNameLst>
                                          <p:attrName>style.visibility</p:attrName>
                                        </p:attrNameLst>
                                      </p:cBhvr>
                                      <p:to>
                                        <p:strVal val="visible"/>
                                      </p:to>
                                    </p:set>
                                  </p:childTnLst>
                                </p:cTn>
                              </p:par>
                            </p:childTnLst>
                          </p:cTn>
                        </p:par>
                        <p:par>
                          <p:cTn id="100" fill="hold">
                            <p:stCondLst>
                              <p:cond delay="4500"/>
                            </p:stCondLst>
                            <p:childTnLst>
                              <p:par>
                                <p:cTn id="101" presetID="1" presetClass="entr" presetSubtype="0" fill="hold" nodeType="afterEffect">
                                  <p:stCondLst>
                                    <p:cond delay="500"/>
                                  </p:stCondLst>
                                  <p:childTnLst>
                                    <p:set>
                                      <p:cBhvr>
                                        <p:cTn id="102" dur="1" fill="hold">
                                          <p:stCondLst>
                                            <p:cond delay="0"/>
                                          </p:stCondLst>
                                        </p:cTn>
                                        <p:tgtEl>
                                          <p:spTgt spid="65"/>
                                        </p:tgtEl>
                                        <p:attrNameLst>
                                          <p:attrName>style.visibility</p:attrName>
                                        </p:attrNameLst>
                                      </p:cBhvr>
                                      <p:to>
                                        <p:strVal val="visible"/>
                                      </p:to>
                                    </p:set>
                                  </p:childTnLst>
                                </p:cTn>
                              </p:par>
                            </p:childTnLst>
                          </p:cTn>
                        </p:par>
                        <p:par>
                          <p:cTn id="103" fill="hold">
                            <p:stCondLst>
                              <p:cond delay="5000"/>
                            </p:stCondLst>
                            <p:childTnLst>
                              <p:par>
                                <p:cTn id="104" presetID="1" presetClass="entr" presetSubtype="0" fill="hold" nodeType="afterEffect">
                                  <p:stCondLst>
                                    <p:cond delay="500"/>
                                  </p:stCondLst>
                                  <p:childTnLst>
                                    <p:set>
                                      <p:cBhvr>
                                        <p:cTn id="105" dur="1" fill="hold">
                                          <p:stCondLst>
                                            <p:cond delay="0"/>
                                          </p:stCondLst>
                                        </p:cTn>
                                        <p:tgtEl>
                                          <p:spTgt spid="71"/>
                                        </p:tgtEl>
                                        <p:attrNameLst>
                                          <p:attrName>style.visibility</p:attrName>
                                        </p:attrNameLst>
                                      </p:cBhvr>
                                      <p:to>
                                        <p:strVal val="visible"/>
                                      </p:to>
                                    </p:set>
                                  </p:childTnLst>
                                </p:cTn>
                              </p:par>
                            </p:childTnLst>
                          </p:cTn>
                        </p:par>
                        <p:par>
                          <p:cTn id="106" fill="hold">
                            <p:stCondLst>
                              <p:cond delay="5500"/>
                            </p:stCondLst>
                            <p:childTnLst>
                              <p:par>
                                <p:cTn id="107" presetID="1" presetClass="entr" presetSubtype="0" fill="hold" nodeType="afterEffect">
                                  <p:stCondLst>
                                    <p:cond delay="500"/>
                                  </p:stCondLst>
                                  <p:childTnLst>
                                    <p:set>
                                      <p:cBhvr>
                                        <p:cTn id="108" dur="1" fill="hold">
                                          <p:stCondLst>
                                            <p:cond delay="0"/>
                                          </p:stCondLst>
                                        </p:cTn>
                                        <p:tgtEl>
                                          <p:spTgt spid="70"/>
                                        </p:tgtEl>
                                        <p:attrNameLst>
                                          <p:attrName>style.visibility</p:attrName>
                                        </p:attrNameLst>
                                      </p:cBhvr>
                                      <p:to>
                                        <p:strVal val="visible"/>
                                      </p:to>
                                    </p:set>
                                  </p:childTnLst>
                                </p:cTn>
                              </p:par>
                            </p:childTnLst>
                          </p:cTn>
                        </p:par>
                        <p:par>
                          <p:cTn id="109" fill="hold">
                            <p:stCondLst>
                              <p:cond delay="6000"/>
                            </p:stCondLst>
                            <p:childTnLst>
                              <p:par>
                                <p:cTn id="110" presetID="22" presetClass="entr" presetSubtype="4" fill="hold" grpId="0" nodeType="afterEffect">
                                  <p:stCondLst>
                                    <p:cond delay="500"/>
                                  </p:stCondLst>
                                  <p:childTnLst>
                                    <p:set>
                                      <p:cBhvr>
                                        <p:cTn id="111" dur="1" fill="hold">
                                          <p:stCondLst>
                                            <p:cond delay="0"/>
                                          </p:stCondLst>
                                        </p:cTn>
                                        <p:tgtEl>
                                          <p:spTgt spid="83"/>
                                        </p:tgtEl>
                                        <p:attrNameLst>
                                          <p:attrName>style.visibility</p:attrName>
                                        </p:attrNameLst>
                                      </p:cBhvr>
                                      <p:to>
                                        <p:strVal val="visible"/>
                                      </p:to>
                                    </p:set>
                                    <p:animEffect transition="in" filter="wipe(down)">
                                      <p:cBhvr>
                                        <p:cTn id="112" dur="1000"/>
                                        <p:tgtEl>
                                          <p:spTgt spid="83"/>
                                        </p:tgtEl>
                                      </p:cBhvr>
                                    </p:animEffect>
                                  </p:childTnLst>
                                </p:cTn>
                              </p:par>
                            </p:childTnLst>
                          </p:cTn>
                        </p:par>
                        <p:par>
                          <p:cTn id="113" fill="hold">
                            <p:stCondLst>
                              <p:cond delay="7500"/>
                            </p:stCondLst>
                            <p:childTnLst>
                              <p:par>
                                <p:cTn id="114" presetID="1" presetClass="entr" presetSubtype="0" fill="hold" grpId="0" nodeType="afterEffect">
                                  <p:stCondLst>
                                    <p:cond delay="0"/>
                                  </p:stCondLst>
                                  <p:childTnLst>
                                    <p:set>
                                      <p:cBhvr>
                                        <p:cTn id="115"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animBg="1"/>
      <p:bldP spid="82" grpId="0" animBg="1"/>
      <p:bldP spid="83" grpId="0" animBg="1"/>
      <p:bldP spid="84" grpId="0" animBg="1"/>
      <p:bldP spid="85" grpId="0"/>
      <p:bldP spid="86" grpId="0"/>
      <p:bldP spid="87" grpId="0"/>
      <p:bldP spid="2" grpId="0" animBg="1"/>
      <p:bldP spid="75"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4463"/>
            <a:ext cx="9144000" cy="1143000"/>
          </a:xfrm>
        </p:spPr>
        <p:txBody>
          <a:bodyPr>
            <a:noAutofit/>
          </a:bodyPr>
          <a:lstStyle/>
          <a:p>
            <a:r>
              <a:rPr lang="es-ES" sz="4000" dirty="0" smtClean="0"/>
              <a:t>Geometría e hibridación: El carbono </a:t>
            </a:r>
            <a:r>
              <a:rPr lang="es-ES" sz="4000" dirty="0" err="1" smtClean="0"/>
              <a:t>tetrahédrico</a:t>
            </a:r>
            <a:endParaRPr lang="es-ES" sz="4000" dirty="0"/>
          </a:p>
        </p:txBody>
      </p:sp>
      <p:sp>
        <p:nvSpPr>
          <p:cNvPr id="3" name="2 Marcador de contenido"/>
          <p:cNvSpPr>
            <a:spLocks noGrp="1"/>
          </p:cNvSpPr>
          <p:nvPr>
            <p:ph idx="1"/>
          </p:nvPr>
        </p:nvSpPr>
        <p:spPr>
          <a:xfrm>
            <a:off x="467544" y="1124744"/>
            <a:ext cx="8229600" cy="3240360"/>
          </a:xfrm>
        </p:spPr>
        <p:txBody>
          <a:bodyPr>
            <a:noAutofit/>
          </a:bodyPr>
          <a:lstStyle/>
          <a:p>
            <a:r>
              <a:rPr lang="es-ES" sz="2800" dirty="0" smtClean="0"/>
              <a:t>Desde la 2º mitad del siglo XIX se sabía que el carbono es tetravalente</a:t>
            </a:r>
          </a:p>
          <a:p>
            <a:r>
              <a:rPr lang="es-ES" sz="2800" dirty="0" smtClean="0"/>
              <a:t>Varios investigadores de la época ya habían propuesto la existencia de enlaces dobles y triples</a:t>
            </a:r>
          </a:p>
          <a:p>
            <a:r>
              <a:rPr lang="es-ES" sz="2800" dirty="0" smtClean="0"/>
              <a:t>Incluso </a:t>
            </a:r>
            <a:r>
              <a:rPr lang="es-ES" sz="2800" dirty="0" err="1" smtClean="0"/>
              <a:t>Vant’off</a:t>
            </a:r>
            <a:r>
              <a:rPr lang="es-ES" sz="2800" dirty="0" smtClean="0"/>
              <a:t> y Le Bel propusieron que el carbono con enlaces simples posee una estructura espacial y tetraédrica.</a:t>
            </a:r>
            <a:endParaRPr lang="es-ES" sz="2800" dirty="0"/>
          </a:p>
        </p:txBody>
      </p:sp>
      <p:sp>
        <p:nvSpPr>
          <p:cNvPr id="4" name="3 Marcador de pie de página"/>
          <p:cNvSpPr>
            <a:spLocks noGrp="1"/>
          </p:cNvSpPr>
          <p:nvPr>
            <p:ph type="ftr" sz="quarter" idx="11"/>
          </p:nvPr>
        </p:nvSpPr>
        <p:spPr/>
        <p:txBody>
          <a:bodyPr/>
          <a:lstStyle/>
          <a:p>
            <a:r>
              <a:rPr lang="es-ES" smtClean="0"/>
              <a:t>Dr Edgardo Calandri</a:t>
            </a:r>
            <a:endParaRPr lang="es-ES"/>
          </a:p>
        </p:txBody>
      </p:sp>
      <p:sp>
        <p:nvSpPr>
          <p:cNvPr id="5" name="4 Marcador de número de diapositiva"/>
          <p:cNvSpPr>
            <a:spLocks noGrp="1"/>
          </p:cNvSpPr>
          <p:nvPr>
            <p:ph type="sldNum" sz="quarter" idx="12"/>
          </p:nvPr>
        </p:nvSpPr>
        <p:spPr/>
        <p:txBody>
          <a:bodyPr/>
          <a:lstStyle/>
          <a:p>
            <a:fld id="{01043EBA-B3E8-4C40-8697-90D3FAABF49C}" type="slidenum">
              <a:rPr lang="es-ES" smtClean="0"/>
              <a:pPr/>
              <a:t>11</a:t>
            </a:fld>
            <a:endParaRPr lang="es-ES"/>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4005064"/>
            <a:ext cx="1983270" cy="2087262"/>
          </a:xfrm>
          <a:prstGeom prst="rect">
            <a:avLst/>
          </a:prstGeom>
        </p:spPr>
      </p:pic>
      <p:sp>
        <p:nvSpPr>
          <p:cNvPr id="7" name="6 CuadroTexto"/>
          <p:cNvSpPr txBox="1"/>
          <p:nvPr/>
        </p:nvSpPr>
        <p:spPr>
          <a:xfrm>
            <a:off x="5148064" y="4263865"/>
            <a:ext cx="3744416" cy="1569660"/>
          </a:xfrm>
          <a:prstGeom prst="rect">
            <a:avLst/>
          </a:prstGeom>
          <a:noFill/>
        </p:spPr>
        <p:txBody>
          <a:bodyPr wrap="square" rtlCol="0">
            <a:spAutoFit/>
          </a:bodyPr>
          <a:lstStyle/>
          <a:p>
            <a:r>
              <a:rPr lang="es-ES" sz="2400" dirty="0" smtClean="0"/>
              <a:t>El ángulo entre los enlaces es de 109,5º si se ubica el carbono en el centro del tetraedro</a:t>
            </a:r>
          </a:p>
        </p:txBody>
      </p:sp>
    </p:spTree>
    <p:extLst>
      <p:ext uri="{BB962C8B-B14F-4D97-AF65-F5344CB8AC3E}">
        <p14:creationId xmlns:p14="http://schemas.microsoft.com/office/powerpoint/2010/main" val="190701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1500"/>
                                  </p:stCondLst>
                                  <p:childTnLst>
                                    <p:set>
                                      <p:cBhvr>
                                        <p:cTn id="17" dur="1" fill="hold">
                                          <p:stCondLst>
                                            <p:cond delay="0"/>
                                          </p:stCondLst>
                                        </p:cTn>
                                        <p:tgtEl>
                                          <p:spTgt spid="6"/>
                                        </p:tgtEl>
                                        <p:attrNameLst>
                                          <p:attrName>style.visibility</p:attrName>
                                        </p:attrNameLst>
                                      </p:cBhvr>
                                      <p:to>
                                        <p:strVal val="visible"/>
                                      </p:to>
                                    </p:set>
                                  </p:childTnLst>
                                </p:cTn>
                              </p:par>
                            </p:childTnLst>
                          </p:cTn>
                        </p:par>
                        <p:par>
                          <p:cTn id="18" fill="hold">
                            <p:stCondLst>
                              <p:cond delay="1500"/>
                            </p:stCondLst>
                            <p:childTnLst>
                              <p:par>
                                <p:cTn id="19" presetID="1" presetClass="entr" presetSubtype="0" fill="hold" grpId="0" nodeType="afterEffect">
                                  <p:stCondLst>
                                    <p:cond delay="100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404664"/>
            <a:ext cx="8229600" cy="648072"/>
          </a:xfrm>
        </p:spPr>
        <p:txBody>
          <a:bodyPr>
            <a:normAutofit/>
          </a:bodyPr>
          <a:lstStyle/>
          <a:p>
            <a:r>
              <a:rPr lang="es-ES" sz="2400" dirty="0" smtClean="0"/>
              <a:t>En la capa de valencia el carbono tiene 4 electrones: 2s</a:t>
            </a:r>
            <a:r>
              <a:rPr lang="es-ES" sz="2400" baseline="30000" dirty="0" smtClean="0"/>
              <a:t>2</a:t>
            </a:r>
            <a:r>
              <a:rPr lang="es-ES" sz="2400" dirty="0" smtClean="0"/>
              <a:t> 2p</a:t>
            </a:r>
            <a:r>
              <a:rPr lang="es-ES" sz="2400" baseline="30000" dirty="0" smtClean="0"/>
              <a:t>2</a:t>
            </a:r>
            <a:r>
              <a:rPr lang="es-ES" sz="2400" dirty="0" smtClean="0"/>
              <a:t>:</a:t>
            </a:r>
            <a:endParaRPr lang="es-ES" sz="2400" dirty="0"/>
          </a:p>
        </p:txBody>
      </p:sp>
      <p:sp>
        <p:nvSpPr>
          <p:cNvPr id="4" name="3 Marcador de pie de página"/>
          <p:cNvSpPr>
            <a:spLocks noGrp="1"/>
          </p:cNvSpPr>
          <p:nvPr>
            <p:ph type="ftr" sz="quarter" idx="11"/>
          </p:nvPr>
        </p:nvSpPr>
        <p:spPr>
          <a:xfrm>
            <a:off x="3134544" y="6280195"/>
            <a:ext cx="2895600" cy="365125"/>
          </a:xfrm>
        </p:spPr>
        <p:txBody>
          <a:bodyPr/>
          <a:lstStyle/>
          <a:p>
            <a:r>
              <a:rPr lang="es-ES" smtClean="0"/>
              <a:t>Dr Edgardo Calandri</a:t>
            </a:r>
            <a:endParaRPr lang="es-ES"/>
          </a:p>
        </p:txBody>
      </p:sp>
      <p:sp>
        <p:nvSpPr>
          <p:cNvPr id="5" name="4 Marcador de número de diapositiva"/>
          <p:cNvSpPr>
            <a:spLocks noGrp="1"/>
          </p:cNvSpPr>
          <p:nvPr>
            <p:ph type="sldNum" sz="quarter" idx="12"/>
          </p:nvPr>
        </p:nvSpPr>
        <p:spPr/>
        <p:txBody>
          <a:bodyPr/>
          <a:lstStyle/>
          <a:p>
            <a:fld id="{01043EBA-B3E8-4C40-8697-90D3FAABF49C}" type="slidenum">
              <a:rPr lang="es-ES" smtClean="0"/>
              <a:pPr/>
              <a:t>12</a:t>
            </a:fld>
            <a:endParaRPr lang="es-ES"/>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3821" y="1052445"/>
            <a:ext cx="2400267" cy="1800200"/>
          </a:xfrm>
          <a:prstGeom prst="rect">
            <a:avLst/>
          </a:prstGeom>
        </p:spPr>
      </p:pic>
      <p:cxnSp>
        <p:nvCxnSpPr>
          <p:cNvPr id="8" name="7 Conector recto de flecha"/>
          <p:cNvCxnSpPr/>
          <p:nvPr/>
        </p:nvCxnSpPr>
        <p:spPr>
          <a:xfrm>
            <a:off x="4043942" y="1812721"/>
            <a:ext cx="0" cy="279648"/>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flipV="1">
            <a:off x="4316354" y="1798911"/>
            <a:ext cx="0" cy="252028"/>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flipV="1">
            <a:off x="3813037" y="2060248"/>
            <a:ext cx="0" cy="252028"/>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flipV="1">
            <a:off x="4692014" y="1851683"/>
            <a:ext cx="0" cy="252028"/>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269925" y="1189962"/>
            <a:ext cx="2592288" cy="1323439"/>
          </a:xfrm>
          <a:prstGeom prst="rect">
            <a:avLst/>
          </a:prstGeom>
          <a:noFill/>
        </p:spPr>
        <p:txBody>
          <a:bodyPr wrap="square" rtlCol="0">
            <a:spAutoFit/>
          </a:bodyPr>
          <a:lstStyle/>
          <a:p>
            <a:r>
              <a:rPr lang="es-ES" sz="2000" dirty="0" smtClean="0"/>
              <a:t>Con esta configuración no es posible llegar a 4 enlaces simples y una estructura tetraédrica.</a:t>
            </a:r>
            <a:endParaRPr lang="es-ES" sz="2000" dirty="0"/>
          </a:p>
        </p:txBody>
      </p:sp>
      <p:sp>
        <p:nvSpPr>
          <p:cNvPr id="18" name="17 Flecha circular"/>
          <p:cNvSpPr/>
          <p:nvPr/>
        </p:nvSpPr>
        <p:spPr>
          <a:xfrm rot="9688386">
            <a:off x="3734124" y="1829198"/>
            <a:ext cx="859658" cy="714129"/>
          </a:xfrm>
          <a:prstGeom prst="circularArrow">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9" name="18 CuadroTexto"/>
          <p:cNvSpPr txBox="1"/>
          <p:nvPr/>
        </p:nvSpPr>
        <p:spPr>
          <a:xfrm>
            <a:off x="4433770" y="2370770"/>
            <a:ext cx="516488" cy="369332"/>
          </a:xfrm>
          <a:prstGeom prst="rect">
            <a:avLst/>
          </a:prstGeom>
          <a:noFill/>
        </p:spPr>
        <p:txBody>
          <a:bodyPr wrap="none" rtlCol="0">
            <a:spAutoFit/>
          </a:bodyPr>
          <a:lstStyle/>
          <a:p>
            <a:r>
              <a:rPr lang="es-ES" dirty="0" smtClean="0"/>
              <a:t>90º</a:t>
            </a:r>
            <a:endParaRPr lang="es-ES" dirty="0"/>
          </a:p>
        </p:txBody>
      </p:sp>
      <p:sp>
        <p:nvSpPr>
          <p:cNvPr id="20" name="19 CuadroTexto"/>
          <p:cNvSpPr txBox="1"/>
          <p:nvPr/>
        </p:nvSpPr>
        <p:spPr>
          <a:xfrm>
            <a:off x="5484452" y="1266907"/>
            <a:ext cx="3528366" cy="1169551"/>
          </a:xfrm>
          <a:prstGeom prst="rect">
            <a:avLst/>
          </a:prstGeom>
          <a:noFill/>
        </p:spPr>
        <p:txBody>
          <a:bodyPr wrap="square" rtlCol="0">
            <a:spAutoFit/>
          </a:bodyPr>
          <a:lstStyle/>
          <a:p>
            <a:pPr>
              <a:lnSpc>
                <a:spcPts val="1800"/>
              </a:lnSpc>
              <a:spcAft>
                <a:spcPts val="600"/>
              </a:spcAft>
            </a:pPr>
            <a:r>
              <a:rPr lang="es-ES" sz="2000" dirty="0" smtClean="0"/>
              <a:t>Porque:</a:t>
            </a:r>
          </a:p>
          <a:p>
            <a:pPr marL="342900" indent="-342900">
              <a:lnSpc>
                <a:spcPts val="1800"/>
              </a:lnSpc>
              <a:spcAft>
                <a:spcPts val="600"/>
              </a:spcAft>
              <a:buFont typeface="Arial" panose="020B0604020202020204" pitchFamily="34" charset="0"/>
              <a:buChar char="•"/>
            </a:pPr>
            <a:r>
              <a:rPr lang="es-ES" sz="2000" dirty="0" smtClean="0"/>
              <a:t>El orbital 2s está lleno</a:t>
            </a:r>
          </a:p>
          <a:p>
            <a:pPr marL="342900" indent="-342900">
              <a:lnSpc>
                <a:spcPts val="1800"/>
              </a:lnSpc>
              <a:spcAft>
                <a:spcPts val="600"/>
              </a:spcAft>
              <a:buFont typeface="Arial" panose="020B0604020202020204" pitchFamily="34" charset="0"/>
              <a:buChar char="•"/>
            </a:pPr>
            <a:r>
              <a:rPr lang="es-ES" sz="2000" dirty="0" smtClean="0"/>
              <a:t>Hay dos 2p </a:t>
            </a:r>
            <a:r>
              <a:rPr lang="es-ES" sz="2000" dirty="0" err="1" smtClean="0"/>
              <a:t>semillenos</a:t>
            </a:r>
            <a:r>
              <a:rPr lang="es-ES" sz="2000" dirty="0" smtClean="0"/>
              <a:t>, con un ángulo de 90º entre ellos</a:t>
            </a:r>
          </a:p>
        </p:txBody>
      </p:sp>
      <p:sp>
        <p:nvSpPr>
          <p:cNvPr id="21" name="2 Marcador de contenido"/>
          <p:cNvSpPr txBox="1">
            <a:spLocks/>
          </p:cNvSpPr>
          <p:nvPr/>
        </p:nvSpPr>
        <p:spPr>
          <a:xfrm>
            <a:off x="467544" y="2960948"/>
            <a:ext cx="8229600" cy="648072"/>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2400" dirty="0" err="1" smtClean="0"/>
              <a:t>Hibridización</a:t>
            </a:r>
            <a:r>
              <a:rPr lang="es-ES" sz="2400" dirty="0" smtClean="0"/>
              <a:t>: el orbital 2s del carbono </a:t>
            </a:r>
            <a:r>
              <a:rPr lang="es-ES" sz="2400" dirty="0" err="1" smtClean="0"/>
              <a:t>hibridiza</a:t>
            </a:r>
            <a:r>
              <a:rPr lang="es-ES" sz="2400" dirty="0" smtClean="0"/>
              <a:t> (se mezcla) con los 3 orbitales 2p:</a:t>
            </a:r>
            <a:endParaRPr lang="es-ES" sz="2400" dirty="0"/>
          </a:p>
        </p:txBody>
      </p:sp>
      <p:grpSp>
        <p:nvGrpSpPr>
          <p:cNvPr id="81" name="80 Grupo"/>
          <p:cNvGrpSpPr/>
          <p:nvPr/>
        </p:nvGrpSpPr>
        <p:grpSpPr>
          <a:xfrm>
            <a:off x="688728" y="3871965"/>
            <a:ext cx="448816" cy="461665"/>
            <a:chOff x="3851920" y="4955976"/>
            <a:chExt cx="448816" cy="461665"/>
          </a:xfrm>
        </p:grpSpPr>
        <p:sp>
          <p:nvSpPr>
            <p:cNvPr id="82" name="81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83" name="82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84" name="83 Conector recto de flecha"/>
          <p:cNvCxnSpPr/>
          <p:nvPr/>
        </p:nvCxnSpPr>
        <p:spPr>
          <a:xfrm>
            <a:off x="1048768" y="3641133"/>
            <a:ext cx="1" cy="4616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84 Conector recto de flecha"/>
          <p:cNvCxnSpPr/>
          <p:nvPr/>
        </p:nvCxnSpPr>
        <p:spPr>
          <a:xfrm flipV="1">
            <a:off x="904750" y="4132415"/>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6" name="85 Grupo"/>
          <p:cNvGrpSpPr/>
          <p:nvPr/>
        </p:nvGrpSpPr>
        <p:grpSpPr>
          <a:xfrm>
            <a:off x="1408808" y="3871965"/>
            <a:ext cx="448816" cy="461665"/>
            <a:chOff x="3851920" y="4955976"/>
            <a:chExt cx="448816" cy="461665"/>
          </a:xfrm>
        </p:grpSpPr>
        <p:sp>
          <p:nvSpPr>
            <p:cNvPr id="87" name="86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88" name="87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89" name="88 Conector recto de flecha"/>
          <p:cNvCxnSpPr/>
          <p:nvPr/>
        </p:nvCxnSpPr>
        <p:spPr>
          <a:xfrm>
            <a:off x="1768848" y="3641133"/>
            <a:ext cx="1" cy="4616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89 Conector recto de flecha"/>
          <p:cNvCxnSpPr/>
          <p:nvPr/>
        </p:nvCxnSpPr>
        <p:spPr>
          <a:xfrm flipV="1">
            <a:off x="1624830" y="4132415"/>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1" name="90 Grupo"/>
          <p:cNvGrpSpPr/>
          <p:nvPr/>
        </p:nvGrpSpPr>
        <p:grpSpPr>
          <a:xfrm>
            <a:off x="2200896" y="3871440"/>
            <a:ext cx="448816" cy="461665"/>
            <a:chOff x="3851920" y="4955976"/>
            <a:chExt cx="448816" cy="461665"/>
          </a:xfrm>
        </p:grpSpPr>
        <p:sp>
          <p:nvSpPr>
            <p:cNvPr id="92" name="91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93" name="92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94" name="93 Conector recto de flecha"/>
          <p:cNvCxnSpPr/>
          <p:nvPr/>
        </p:nvCxnSpPr>
        <p:spPr>
          <a:xfrm flipV="1">
            <a:off x="2416918" y="4131890"/>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5" name="94 Grupo"/>
          <p:cNvGrpSpPr/>
          <p:nvPr/>
        </p:nvGrpSpPr>
        <p:grpSpPr>
          <a:xfrm>
            <a:off x="2676534" y="3871966"/>
            <a:ext cx="448816" cy="461665"/>
            <a:chOff x="3851920" y="4955976"/>
            <a:chExt cx="448816" cy="461665"/>
          </a:xfrm>
        </p:grpSpPr>
        <p:sp>
          <p:nvSpPr>
            <p:cNvPr id="96" name="95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97" name="96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98" name="97 Conector recto de flecha"/>
          <p:cNvCxnSpPr/>
          <p:nvPr/>
        </p:nvCxnSpPr>
        <p:spPr>
          <a:xfrm flipV="1">
            <a:off x="2892556" y="4132416"/>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9" name="98 Grupo"/>
          <p:cNvGrpSpPr/>
          <p:nvPr/>
        </p:nvGrpSpPr>
        <p:grpSpPr>
          <a:xfrm>
            <a:off x="3181504" y="3871966"/>
            <a:ext cx="448816" cy="461665"/>
            <a:chOff x="3851920" y="4955976"/>
            <a:chExt cx="448816" cy="461665"/>
          </a:xfrm>
        </p:grpSpPr>
        <p:sp>
          <p:nvSpPr>
            <p:cNvPr id="100" name="99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101" name="100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grpSp>
        <p:nvGrpSpPr>
          <p:cNvPr id="103" name="102 Grupo"/>
          <p:cNvGrpSpPr/>
          <p:nvPr/>
        </p:nvGrpSpPr>
        <p:grpSpPr>
          <a:xfrm>
            <a:off x="5183951" y="3831734"/>
            <a:ext cx="448816" cy="461665"/>
            <a:chOff x="3851920" y="4955976"/>
            <a:chExt cx="448816" cy="461665"/>
          </a:xfrm>
        </p:grpSpPr>
        <p:sp>
          <p:nvSpPr>
            <p:cNvPr id="104" name="103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105" name="104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106" name="105 Conector recto de flecha"/>
          <p:cNvCxnSpPr/>
          <p:nvPr/>
        </p:nvCxnSpPr>
        <p:spPr>
          <a:xfrm>
            <a:off x="5543991" y="3600902"/>
            <a:ext cx="1" cy="4616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106 Conector recto de flecha"/>
          <p:cNvCxnSpPr/>
          <p:nvPr/>
        </p:nvCxnSpPr>
        <p:spPr>
          <a:xfrm flipV="1">
            <a:off x="5399973" y="4092184"/>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08" name="107 Grupo"/>
          <p:cNvGrpSpPr/>
          <p:nvPr/>
        </p:nvGrpSpPr>
        <p:grpSpPr>
          <a:xfrm>
            <a:off x="6194376" y="3831208"/>
            <a:ext cx="448816" cy="461665"/>
            <a:chOff x="3851920" y="4955976"/>
            <a:chExt cx="448816" cy="461665"/>
          </a:xfrm>
        </p:grpSpPr>
        <p:sp>
          <p:nvSpPr>
            <p:cNvPr id="109" name="108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110" name="109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112" name="111 Conector recto de flecha"/>
          <p:cNvCxnSpPr/>
          <p:nvPr/>
        </p:nvCxnSpPr>
        <p:spPr>
          <a:xfrm flipV="1">
            <a:off x="6410398" y="4091658"/>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13" name="112 Grupo"/>
          <p:cNvGrpSpPr/>
          <p:nvPr/>
        </p:nvGrpSpPr>
        <p:grpSpPr>
          <a:xfrm>
            <a:off x="6696119" y="3831209"/>
            <a:ext cx="448816" cy="461665"/>
            <a:chOff x="3851920" y="4955976"/>
            <a:chExt cx="448816" cy="461665"/>
          </a:xfrm>
        </p:grpSpPr>
        <p:sp>
          <p:nvSpPr>
            <p:cNvPr id="114" name="113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115" name="114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116" name="115 Conector recto de flecha"/>
          <p:cNvCxnSpPr/>
          <p:nvPr/>
        </p:nvCxnSpPr>
        <p:spPr>
          <a:xfrm flipV="1">
            <a:off x="6912141" y="4091659"/>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17" name="116 Grupo"/>
          <p:cNvGrpSpPr/>
          <p:nvPr/>
        </p:nvGrpSpPr>
        <p:grpSpPr>
          <a:xfrm>
            <a:off x="7171757" y="3831735"/>
            <a:ext cx="448816" cy="461665"/>
            <a:chOff x="3851920" y="4955976"/>
            <a:chExt cx="448816" cy="461665"/>
          </a:xfrm>
        </p:grpSpPr>
        <p:sp>
          <p:nvSpPr>
            <p:cNvPr id="118" name="117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119" name="118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120" name="119 Conector recto de flecha"/>
          <p:cNvCxnSpPr/>
          <p:nvPr/>
        </p:nvCxnSpPr>
        <p:spPr>
          <a:xfrm flipV="1">
            <a:off x="7387779" y="4092185"/>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21" name="120 Grupo"/>
          <p:cNvGrpSpPr/>
          <p:nvPr/>
        </p:nvGrpSpPr>
        <p:grpSpPr>
          <a:xfrm>
            <a:off x="7676727" y="3831735"/>
            <a:ext cx="448816" cy="461665"/>
            <a:chOff x="3851920" y="4955976"/>
            <a:chExt cx="448816" cy="461665"/>
          </a:xfrm>
        </p:grpSpPr>
        <p:sp>
          <p:nvSpPr>
            <p:cNvPr id="122" name="121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123" name="122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sp>
        <p:nvSpPr>
          <p:cNvPr id="124" name="123 Flecha derecha"/>
          <p:cNvSpPr/>
          <p:nvPr/>
        </p:nvSpPr>
        <p:spPr>
          <a:xfrm>
            <a:off x="4043942" y="3871966"/>
            <a:ext cx="906316" cy="42090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25" name="124 Conector recto de flecha"/>
          <p:cNvCxnSpPr/>
          <p:nvPr/>
        </p:nvCxnSpPr>
        <p:spPr>
          <a:xfrm flipV="1">
            <a:off x="7881635" y="4102798"/>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6" name="125 Rectángulo"/>
          <p:cNvSpPr/>
          <p:nvPr/>
        </p:nvSpPr>
        <p:spPr>
          <a:xfrm>
            <a:off x="650776" y="4545082"/>
            <a:ext cx="564578" cy="461665"/>
          </a:xfrm>
          <a:prstGeom prst="rect">
            <a:avLst/>
          </a:prstGeom>
        </p:spPr>
        <p:txBody>
          <a:bodyPr wrap="none">
            <a:spAutoFit/>
          </a:bodyPr>
          <a:lstStyle/>
          <a:p>
            <a:r>
              <a:rPr lang="es-ES" sz="2400" dirty="0" smtClean="0"/>
              <a:t>1s</a:t>
            </a:r>
            <a:r>
              <a:rPr lang="es-ES" sz="2400" baseline="30000" dirty="0" smtClean="0"/>
              <a:t>2</a:t>
            </a:r>
            <a:endParaRPr lang="es-ES" sz="2400" dirty="0"/>
          </a:p>
        </p:txBody>
      </p:sp>
      <p:sp>
        <p:nvSpPr>
          <p:cNvPr id="127" name="126 CuadroTexto"/>
          <p:cNvSpPr txBox="1"/>
          <p:nvPr/>
        </p:nvSpPr>
        <p:spPr>
          <a:xfrm>
            <a:off x="1370856" y="4545082"/>
            <a:ext cx="564578" cy="461665"/>
          </a:xfrm>
          <a:prstGeom prst="rect">
            <a:avLst/>
          </a:prstGeom>
          <a:noFill/>
        </p:spPr>
        <p:txBody>
          <a:bodyPr wrap="none" rtlCol="0">
            <a:spAutoFit/>
          </a:bodyPr>
          <a:lstStyle/>
          <a:p>
            <a:r>
              <a:rPr lang="es-ES" sz="2400" dirty="0" smtClean="0"/>
              <a:t>2s</a:t>
            </a:r>
            <a:r>
              <a:rPr lang="es-ES" sz="2400" baseline="30000" dirty="0" smtClean="0"/>
              <a:t>2</a:t>
            </a:r>
            <a:endParaRPr lang="es-ES" sz="2400" dirty="0"/>
          </a:p>
        </p:txBody>
      </p:sp>
      <p:sp>
        <p:nvSpPr>
          <p:cNvPr id="128" name="127 CuadroTexto"/>
          <p:cNvSpPr txBox="1"/>
          <p:nvPr/>
        </p:nvSpPr>
        <p:spPr>
          <a:xfrm>
            <a:off x="2649712" y="4637415"/>
            <a:ext cx="606256" cy="461665"/>
          </a:xfrm>
          <a:prstGeom prst="rect">
            <a:avLst/>
          </a:prstGeom>
          <a:noFill/>
        </p:spPr>
        <p:txBody>
          <a:bodyPr wrap="none" rtlCol="0">
            <a:spAutoFit/>
          </a:bodyPr>
          <a:lstStyle/>
          <a:p>
            <a:r>
              <a:rPr lang="es-ES" sz="2400" dirty="0" smtClean="0"/>
              <a:t>2p</a:t>
            </a:r>
            <a:r>
              <a:rPr lang="es-ES" sz="2400" baseline="30000" dirty="0" smtClean="0"/>
              <a:t>2</a:t>
            </a:r>
            <a:endParaRPr lang="es-ES" sz="2400" dirty="0"/>
          </a:p>
        </p:txBody>
      </p:sp>
      <p:sp>
        <p:nvSpPr>
          <p:cNvPr id="129" name="128 Cerrar llave"/>
          <p:cNvSpPr/>
          <p:nvPr/>
        </p:nvSpPr>
        <p:spPr>
          <a:xfrm rot="5400000">
            <a:off x="2759767" y="3900401"/>
            <a:ext cx="353693" cy="1412657"/>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30" name="129 Rectángulo"/>
          <p:cNvSpPr/>
          <p:nvPr/>
        </p:nvSpPr>
        <p:spPr>
          <a:xfrm>
            <a:off x="5117684" y="4626554"/>
            <a:ext cx="564578" cy="461665"/>
          </a:xfrm>
          <a:prstGeom prst="rect">
            <a:avLst/>
          </a:prstGeom>
        </p:spPr>
        <p:txBody>
          <a:bodyPr wrap="none">
            <a:spAutoFit/>
          </a:bodyPr>
          <a:lstStyle/>
          <a:p>
            <a:r>
              <a:rPr lang="es-ES" sz="2400" dirty="0" smtClean="0"/>
              <a:t>1s</a:t>
            </a:r>
            <a:r>
              <a:rPr lang="es-ES" sz="2400" baseline="30000" dirty="0" smtClean="0"/>
              <a:t>2</a:t>
            </a:r>
            <a:endParaRPr lang="es-ES" sz="2400" dirty="0"/>
          </a:p>
        </p:txBody>
      </p:sp>
      <p:sp>
        <p:nvSpPr>
          <p:cNvPr id="131" name="130 Cerrar llave"/>
          <p:cNvSpPr/>
          <p:nvPr/>
        </p:nvSpPr>
        <p:spPr>
          <a:xfrm rot="5400000">
            <a:off x="7011677" y="3509287"/>
            <a:ext cx="353693" cy="2071591"/>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32" name="131 CuadroTexto"/>
          <p:cNvSpPr txBox="1"/>
          <p:nvPr/>
        </p:nvSpPr>
        <p:spPr>
          <a:xfrm>
            <a:off x="6885395" y="4734064"/>
            <a:ext cx="726481" cy="461665"/>
          </a:xfrm>
          <a:prstGeom prst="rect">
            <a:avLst/>
          </a:prstGeom>
          <a:noFill/>
        </p:spPr>
        <p:txBody>
          <a:bodyPr wrap="none" rtlCol="0">
            <a:spAutoFit/>
          </a:bodyPr>
          <a:lstStyle/>
          <a:p>
            <a:r>
              <a:rPr lang="es-ES" sz="2400" dirty="0" smtClean="0"/>
              <a:t>2sp</a:t>
            </a:r>
            <a:r>
              <a:rPr lang="es-ES" sz="2400" baseline="30000" dirty="0"/>
              <a:t>3</a:t>
            </a:r>
            <a:endParaRPr lang="es-ES" sz="2400" dirty="0"/>
          </a:p>
        </p:txBody>
      </p:sp>
      <p:sp>
        <p:nvSpPr>
          <p:cNvPr id="133" name="132 Elipse"/>
          <p:cNvSpPr/>
          <p:nvPr/>
        </p:nvSpPr>
        <p:spPr>
          <a:xfrm>
            <a:off x="1215354" y="3600902"/>
            <a:ext cx="2597683" cy="9981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4" name="133 CuadroTexto"/>
          <p:cNvSpPr txBox="1"/>
          <p:nvPr/>
        </p:nvSpPr>
        <p:spPr>
          <a:xfrm>
            <a:off x="462957" y="5445224"/>
            <a:ext cx="7577931" cy="830997"/>
          </a:xfrm>
          <a:prstGeom prst="rect">
            <a:avLst/>
          </a:prstGeom>
          <a:noFill/>
        </p:spPr>
        <p:txBody>
          <a:bodyPr wrap="square" rtlCol="0">
            <a:spAutoFit/>
          </a:bodyPr>
          <a:lstStyle/>
          <a:p>
            <a:pPr marL="342900" indent="-342900">
              <a:buFont typeface="Arial" panose="020B0604020202020204" pitchFamily="34" charset="0"/>
              <a:buChar char="•"/>
            </a:pPr>
            <a:r>
              <a:rPr lang="es-ES" sz="2400" dirty="0" smtClean="0"/>
              <a:t>Se obtienen 4 orbitales híbridos</a:t>
            </a:r>
          </a:p>
          <a:p>
            <a:pPr marL="342900" indent="-342900">
              <a:buFont typeface="Arial" panose="020B0604020202020204" pitchFamily="34" charset="0"/>
              <a:buChar char="•"/>
            </a:pPr>
            <a:r>
              <a:rPr lang="es-ES" sz="2400" dirty="0" smtClean="0"/>
              <a:t>Cada uno posee 25% de carácter s y 75% de carácter p</a:t>
            </a:r>
          </a:p>
        </p:txBody>
      </p:sp>
      <p:sp>
        <p:nvSpPr>
          <p:cNvPr id="135" name="134 Elipse"/>
          <p:cNvSpPr/>
          <p:nvPr/>
        </p:nvSpPr>
        <p:spPr>
          <a:xfrm>
            <a:off x="7363834" y="4775914"/>
            <a:ext cx="216026" cy="272683"/>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6" name="135 Elipse"/>
          <p:cNvSpPr/>
          <p:nvPr/>
        </p:nvSpPr>
        <p:spPr>
          <a:xfrm>
            <a:off x="7082869" y="4859516"/>
            <a:ext cx="388978" cy="29446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7" name="136 Flecha izquierda"/>
          <p:cNvSpPr/>
          <p:nvPr/>
        </p:nvSpPr>
        <p:spPr>
          <a:xfrm rot="2356148">
            <a:off x="7387589" y="5143086"/>
            <a:ext cx="351657" cy="188983"/>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8" name="137 CuadroTexto"/>
          <p:cNvSpPr txBox="1"/>
          <p:nvPr/>
        </p:nvSpPr>
        <p:spPr>
          <a:xfrm>
            <a:off x="7693494" y="5208821"/>
            <a:ext cx="1414984" cy="738664"/>
          </a:xfrm>
          <a:prstGeom prst="rect">
            <a:avLst/>
          </a:prstGeom>
          <a:noFill/>
        </p:spPr>
        <p:txBody>
          <a:bodyPr wrap="square" rtlCol="0">
            <a:spAutoFit/>
          </a:bodyPr>
          <a:lstStyle/>
          <a:p>
            <a:r>
              <a:rPr lang="es-ES" sz="1400" dirty="0" smtClean="0"/>
              <a:t>Se indican los orbitales intervinientes</a:t>
            </a:r>
            <a:endParaRPr lang="es-ES" sz="1400" dirty="0"/>
          </a:p>
        </p:txBody>
      </p:sp>
      <p:sp>
        <p:nvSpPr>
          <p:cNvPr id="139" name="138 Flecha izquierda"/>
          <p:cNvSpPr/>
          <p:nvPr/>
        </p:nvSpPr>
        <p:spPr>
          <a:xfrm rot="21275594">
            <a:off x="7608806" y="4773756"/>
            <a:ext cx="351657" cy="188983"/>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0" name="139 CuadroTexto"/>
          <p:cNvSpPr txBox="1"/>
          <p:nvPr/>
        </p:nvSpPr>
        <p:spPr>
          <a:xfrm>
            <a:off x="7892751" y="4498915"/>
            <a:ext cx="1323844" cy="738664"/>
          </a:xfrm>
          <a:prstGeom prst="rect">
            <a:avLst/>
          </a:prstGeom>
          <a:noFill/>
        </p:spPr>
        <p:txBody>
          <a:bodyPr wrap="square" rtlCol="0">
            <a:spAutoFit/>
          </a:bodyPr>
          <a:lstStyle/>
          <a:p>
            <a:r>
              <a:rPr lang="es-ES" sz="1400" dirty="0" smtClean="0"/>
              <a:t>cantidad de orbitales que intervienen</a:t>
            </a:r>
            <a:endParaRPr lang="es-ES" sz="1400" dirty="0"/>
          </a:p>
        </p:txBody>
      </p:sp>
    </p:spTree>
    <p:extLst>
      <p:ext uri="{BB962C8B-B14F-4D97-AF65-F5344CB8AC3E}">
        <p14:creationId xmlns:p14="http://schemas.microsoft.com/office/powerpoint/2010/main" val="351462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500"/>
                                  </p:stCondLst>
                                  <p:childTnLst>
                                    <p:set>
                                      <p:cBhvr>
                                        <p:cTn id="16" dur="1" fill="hold">
                                          <p:stCondLst>
                                            <p:cond delay="0"/>
                                          </p:stCondLst>
                                        </p:cTn>
                                        <p:tgtEl>
                                          <p:spTgt spid="20">
                                            <p:txEl>
                                              <p:pRg st="1" end="1"/>
                                            </p:txEl>
                                          </p:spTgt>
                                        </p:tgtEl>
                                        <p:attrNameLst>
                                          <p:attrName>style.visibility</p:attrName>
                                        </p:attrNameLst>
                                      </p:cBhvr>
                                      <p:to>
                                        <p:strVal val="visible"/>
                                      </p:to>
                                    </p:set>
                                  </p:childTnLst>
                                </p:cTn>
                              </p:par>
                            </p:childTnLst>
                          </p:cTn>
                        </p:par>
                        <p:par>
                          <p:cTn id="17" fill="hold">
                            <p:stCondLst>
                              <p:cond delay="500"/>
                            </p:stCondLst>
                            <p:childTnLst>
                              <p:par>
                                <p:cTn id="18" presetID="22" presetClass="entr" presetSubtype="1" fill="hold" nodeType="afterEffect">
                                  <p:stCondLst>
                                    <p:cond delay="50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par>
                          <p:cTn id="21" fill="hold">
                            <p:stCondLst>
                              <p:cond delay="1500"/>
                            </p:stCondLst>
                            <p:childTnLst>
                              <p:par>
                                <p:cTn id="22" presetID="22" presetClass="entr" presetSubtype="4" fill="hold" nodeType="afterEffect">
                                  <p:stCondLst>
                                    <p:cond delay="50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xEl>
                                              <p:pRg st="2" end="2"/>
                                            </p:txEl>
                                          </p:spTgt>
                                        </p:tgtEl>
                                        <p:attrNameLst>
                                          <p:attrName>style.visibility</p:attrName>
                                        </p:attrNameLst>
                                      </p:cBhvr>
                                      <p:to>
                                        <p:strVal val="visible"/>
                                      </p:to>
                                    </p:set>
                                  </p:childTnLst>
                                </p:cTn>
                              </p:par>
                            </p:childTnLst>
                          </p:cTn>
                        </p:par>
                        <p:par>
                          <p:cTn id="29" fill="hold">
                            <p:stCondLst>
                              <p:cond delay="0"/>
                            </p:stCondLst>
                            <p:childTnLst>
                              <p:par>
                                <p:cTn id="30" presetID="22" presetClass="entr" presetSubtype="4" fill="hold" nodeType="afterEffect">
                                  <p:stCondLst>
                                    <p:cond delay="50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par>
                          <p:cTn id="33" fill="hold">
                            <p:stCondLst>
                              <p:cond delay="1000"/>
                            </p:stCondLst>
                            <p:childTnLst>
                              <p:par>
                                <p:cTn id="34" presetID="22" presetClass="entr" presetSubtype="4" fill="hold" nodeType="after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par>
                          <p:cTn id="37" fill="hold">
                            <p:stCondLst>
                              <p:cond delay="2000"/>
                            </p:stCondLst>
                            <p:childTnLst>
                              <p:par>
                                <p:cTn id="38" presetID="22" presetClass="entr" presetSubtype="2" fill="hold" grpId="0" nodeType="afterEffect">
                                  <p:stCondLst>
                                    <p:cond delay="500"/>
                                  </p:stCondLst>
                                  <p:childTnLst>
                                    <p:set>
                                      <p:cBhvr>
                                        <p:cTn id="39" dur="1" fill="hold">
                                          <p:stCondLst>
                                            <p:cond delay="0"/>
                                          </p:stCondLst>
                                        </p:cTn>
                                        <p:tgtEl>
                                          <p:spTgt spid="18"/>
                                        </p:tgtEl>
                                        <p:attrNameLst>
                                          <p:attrName>style.visibility</p:attrName>
                                        </p:attrNameLst>
                                      </p:cBhvr>
                                      <p:to>
                                        <p:strVal val="visible"/>
                                      </p:to>
                                    </p:set>
                                    <p:animEffect transition="in" filter="wipe(right)">
                                      <p:cBhvr>
                                        <p:cTn id="40" dur="500"/>
                                        <p:tgtEl>
                                          <p:spTgt spid="18"/>
                                        </p:tgtEl>
                                      </p:cBhvr>
                                    </p:animEffect>
                                  </p:childTnLst>
                                </p:cTn>
                              </p:par>
                            </p:childTnLst>
                          </p:cTn>
                        </p:par>
                        <p:par>
                          <p:cTn id="41" fill="hold">
                            <p:stCondLst>
                              <p:cond delay="3000"/>
                            </p:stCondLst>
                            <p:childTnLst>
                              <p:par>
                                <p:cTn id="42" presetID="1" presetClass="entr" presetSubtype="0" fill="hold" grpId="0" nodeType="afterEffect">
                                  <p:stCondLst>
                                    <p:cond delay="500"/>
                                  </p:stCondLst>
                                  <p:childTnLst>
                                    <p:set>
                                      <p:cBhvr>
                                        <p:cTn id="43" dur="1" fill="hold">
                                          <p:stCondLst>
                                            <p:cond delay="0"/>
                                          </p:stCondLst>
                                        </p:cTn>
                                        <p:tgtEl>
                                          <p:spTgt spid="1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childTnLst>
                                </p:cTn>
                              </p:par>
                            </p:childTnLst>
                          </p:cTn>
                        </p:par>
                        <p:par>
                          <p:cTn id="48" fill="hold">
                            <p:stCondLst>
                              <p:cond delay="0"/>
                            </p:stCondLst>
                            <p:childTnLst>
                              <p:par>
                                <p:cTn id="49" presetID="22" presetClass="entr" presetSubtype="8"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Effect transition="in" filter="wipe(left)">
                                      <p:cBhvr>
                                        <p:cTn id="51" dur="500"/>
                                        <p:tgtEl>
                                          <p:spTgt spid="81"/>
                                        </p:tgtEl>
                                      </p:cBhvr>
                                    </p:animEffect>
                                  </p:childTnLst>
                                </p:cTn>
                              </p:par>
                            </p:childTnLst>
                          </p:cTn>
                        </p:par>
                        <p:par>
                          <p:cTn id="52" fill="hold">
                            <p:stCondLst>
                              <p:cond delay="500"/>
                            </p:stCondLst>
                            <p:childTnLst>
                              <p:par>
                                <p:cTn id="53" presetID="22" presetClass="entr" presetSubtype="8" fill="hold"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500"/>
                                        <p:tgtEl>
                                          <p:spTgt spid="86"/>
                                        </p:tgtEl>
                                      </p:cBhvr>
                                    </p:animEffect>
                                  </p:childTnLst>
                                </p:cTn>
                              </p:par>
                            </p:childTnLst>
                          </p:cTn>
                        </p:par>
                        <p:par>
                          <p:cTn id="56" fill="hold">
                            <p:stCondLst>
                              <p:cond delay="1000"/>
                            </p:stCondLst>
                            <p:childTnLst>
                              <p:par>
                                <p:cTn id="57" presetID="22" presetClass="entr" presetSubtype="8"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left)">
                                      <p:cBhvr>
                                        <p:cTn id="59" dur="500"/>
                                        <p:tgtEl>
                                          <p:spTgt spid="91"/>
                                        </p:tgtEl>
                                      </p:cBhvr>
                                    </p:animEffect>
                                  </p:childTnLst>
                                </p:cTn>
                              </p:par>
                            </p:childTnLst>
                          </p:cTn>
                        </p:par>
                        <p:par>
                          <p:cTn id="60" fill="hold">
                            <p:stCondLst>
                              <p:cond delay="1500"/>
                            </p:stCondLst>
                            <p:childTnLst>
                              <p:par>
                                <p:cTn id="61" presetID="22" presetClass="entr" presetSubtype="8" fill="hold" nodeType="afterEffect">
                                  <p:stCondLst>
                                    <p:cond delay="0"/>
                                  </p:stCondLst>
                                  <p:childTnLst>
                                    <p:set>
                                      <p:cBhvr>
                                        <p:cTn id="62" dur="1" fill="hold">
                                          <p:stCondLst>
                                            <p:cond delay="0"/>
                                          </p:stCondLst>
                                        </p:cTn>
                                        <p:tgtEl>
                                          <p:spTgt spid="95"/>
                                        </p:tgtEl>
                                        <p:attrNameLst>
                                          <p:attrName>style.visibility</p:attrName>
                                        </p:attrNameLst>
                                      </p:cBhvr>
                                      <p:to>
                                        <p:strVal val="visible"/>
                                      </p:to>
                                    </p:set>
                                    <p:animEffect transition="in" filter="wipe(left)">
                                      <p:cBhvr>
                                        <p:cTn id="63" dur="500"/>
                                        <p:tgtEl>
                                          <p:spTgt spid="95"/>
                                        </p:tgtEl>
                                      </p:cBhvr>
                                    </p:animEffect>
                                  </p:childTnLst>
                                </p:cTn>
                              </p:par>
                            </p:childTnLst>
                          </p:cTn>
                        </p:par>
                        <p:par>
                          <p:cTn id="64" fill="hold">
                            <p:stCondLst>
                              <p:cond delay="2000"/>
                            </p:stCondLst>
                            <p:childTnLst>
                              <p:par>
                                <p:cTn id="65" presetID="22" presetClass="entr" presetSubtype="8" fill="hold" nodeType="afterEffect">
                                  <p:stCondLst>
                                    <p:cond delay="0"/>
                                  </p:stCondLst>
                                  <p:childTnLst>
                                    <p:set>
                                      <p:cBhvr>
                                        <p:cTn id="66" dur="1" fill="hold">
                                          <p:stCondLst>
                                            <p:cond delay="0"/>
                                          </p:stCondLst>
                                        </p:cTn>
                                        <p:tgtEl>
                                          <p:spTgt spid="99"/>
                                        </p:tgtEl>
                                        <p:attrNameLst>
                                          <p:attrName>style.visibility</p:attrName>
                                        </p:attrNameLst>
                                      </p:cBhvr>
                                      <p:to>
                                        <p:strVal val="visible"/>
                                      </p:to>
                                    </p:set>
                                    <p:animEffect transition="in" filter="wipe(left)">
                                      <p:cBhvr>
                                        <p:cTn id="67" dur="500"/>
                                        <p:tgtEl>
                                          <p:spTgt spid="99"/>
                                        </p:tgtEl>
                                      </p:cBhvr>
                                    </p:animEffect>
                                  </p:childTnLst>
                                </p:cTn>
                              </p:par>
                            </p:childTnLst>
                          </p:cTn>
                        </p:par>
                        <p:par>
                          <p:cTn id="68" fill="hold">
                            <p:stCondLst>
                              <p:cond delay="2500"/>
                            </p:stCondLst>
                            <p:childTnLst>
                              <p:par>
                                <p:cTn id="69" presetID="22" presetClass="entr" presetSubtype="4" fill="hold" nodeType="afterEffect">
                                  <p:stCondLst>
                                    <p:cond delay="500"/>
                                  </p:stCondLst>
                                  <p:childTnLst>
                                    <p:set>
                                      <p:cBhvr>
                                        <p:cTn id="70" dur="1" fill="hold">
                                          <p:stCondLst>
                                            <p:cond delay="0"/>
                                          </p:stCondLst>
                                        </p:cTn>
                                        <p:tgtEl>
                                          <p:spTgt spid="85"/>
                                        </p:tgtEl>
                                        <p:attrNameLst>
                                          <p:attrName>style.visibility</p:attrName>
                                        </p:attrNameLst>
                                      </p:cBhvr>
                                      <p:to>
                                        <p:strVal val="visible"/>
                                      </p:to>
                                    </p:set>
                                    <p:animEffect transition="in" filter="wipe(down)">
                                      <p:cBhvr>
                                        <p:cTn id="71" dur="500"/>
                                        <p:tgtEl>
                                          <p:spTgt spid="85"/>
                                        </p:tgtEl>
                                      </p:cBhvr>
                                    </p:animEffect>
                                  </p:childTnLst>
                                </p:cTn>
                              </p:par>
                            </p:childTnLst>
                          </p:cTn>
                        </p:par>
                        <p:par>
                          <p:cTn id="72" fill="hold">
                            <p:stCondLst>
                              <p:cond delay="3500"/>
                            </p:stCondLst>
                            <p:childTnLst>
                              <p:par>
                                <p:cTn id="73" presetID="22" presetClass="entr" presetSubtype="1" fill="hold" nodeType="afterEffect">
                                  <p:stCondLst>
                                    <p:cond delay="50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500"/>
                                        <p:tgtEl>
                                          <p:spTgt spid="84"/>
                                        </p:tgtEl>
                                      </p:cBhvr>
                                    </p:animEffect>
                                  </p:childTnLst>
                                </p:cTn>
                              </p:par>
                            </p:childTnLst>
                          </p:cTn>
                        </p:par>
                        <p:par>
                          <p:cTn id="76" fill="hold">
                            <p:stCondLst>
                              <p:cond delay="4500"/>
                            </p:stCondLst>
                            <p:childTnLst>
                              <p:par>
                                <p:cTn id="77" presetID="22" presetClass="entr" presetSubtype="4" fill="hold" nodeType="afterEffect">
                                  <p:stCondLst>
                                    <p:cond delay="500"/>
                                  </p:stCondLst>
                                  <p:childTnLst>
                                    <p:set>
                                      <p:cBhvr>
                                        <p:cTn id="78" dur="1" fill="hold">
                                          <p:stCondLst>
                                            <p:cond delay="0"/>
                                          </p:stCondLst>
                                        </p:cTn>
                                        <p:tgtEl>
                                          <p:spTgt spid="90"/>
                                        </p:tgtEl>
                                        <p:attrNameLst>
                                          <p:attrName>style.visibility</p:attrName>
                                        </p:attrNameLst>
                                      </p:cBhvr>
                                      <p:to>
                                        <p:strVal val="visible"/>
                                      </p:to>
                                    </p:set>
                                    <p:animEffect transition="in" filter="wipe(down)">
                                      <p:cBhvr>
                                        <p:cTn id="79" dur="500"/>
                                        <p:tgtEl>
                                          <p:spTgt spid="90"/>
                                        </p:tgtEl>
                                      </p:cBhvr>
                                    </p:animEffect>
                                  </p:childTnLst>
                                </p:cTn>
                              </p:par>
                            </p:childTnLst>
                          </p:cTn>
                        </p:par>
                        <p:par>
                          <p:cTn id="80" fill="hold">
                            <p:stCondLst>
                              <p:cond delay="5500"/>
                            </p:stCondLst>
                            <p:childTnLst>
                              <p:par>
                                <p:cTn id="81" presetID="22" presetClass="entr" presetSubtype="1" fill="hold" nodeType="afterEffect">
                                  <p:stCondLst>
                                    <p:cond delay="500"/>
                                  </p:stCondLst>
                                  <p:childTnLst>
                                    <p:set>
                                      <p:cBhvr>
                                        <p:cTn id="82" dur="1" fill="hold">
                                          <p:stCondLst>
                                            <p:cond delay="0"/>
                                          </p:stCondLst>
                                        </p:cTn>
                                        <p:tgtEl>
                                          <p:spTgt spid="89"/>
                                        </p:tgtEl>
                                        <p:attrNameLst>
                                          <p:attrName>style.visibility</p:attrName>
                                        </p:attrNameLst>
                                      </p:cBhvr>
                                      <p:to>
                                        <p:strVal val="visible"/>
                                      </p:to>
                                    </p:set>
                                    <p:animEffect transition="in" filter="wipe(up)">
                                      <p:cBhvr>
                                        <p:cTn id="83" dur="500"/>
                                        <p:tgtEl>
                                          <p:spTgt spid="89"/>
                                        </p:tgtEl>
                                      </p:cBhvr>
                                    </p:animEffect>
                                  </p:childTnLst>
                                </p:cTn>
                              </p:par>
                            </p:childTnLst>
                          </p:cTn>
                        </p:par>
                        <p:par>
                          <p:cTn id="84" fill="hold">
                            <p:stCondLst>
                              <p:cond delay="6500"/>
                            </p:stCondLst>
                            <p:childTnLst>
                              <p:par>
                                <p:cTn id="85" presetID="22" presetClass="entr" presetSubtype="4" fill="hold" nodeType="afterEffect">
                                  <p:stCondLst>
                                    <p:cond delay="500"/>
                                  </p:stCondLst>
                                  <p:childTnLst>
                                    <p:set>
                                      <p:cBhvr>
                                        <p:cTn id="86" dur="1" fill="hold">
                                          <p:stCondLst>
                                            <p:cond delay="0"/>
                                          </p:stCondLst>
                                        </p:cTn>
                                        <p:tgtEl>
                                          <p:spTgt spid="94"/>
                                        </p:tgtEl>
                                        <p:attrNameLst>
                                          <p:attrName>style.visibility</p:attrName>
                                        </p:attrNameLst>
                                      </p:cBhvr>
                                      <p:to>
                                        <p:strVal val="visible"/>
                                      </p:to>
                                    </p:set>
                                    <p:animEffect transition="in" filter="wipe(down)">
                                      <p:cBhvr>
                                        <p:cTn id="87" dur="500"/>
                                        <p:tgtEl>
                                          <p:spTgt spid="94"/>
                                        </p:tgtEl>
                                      </p:cBhvr>
                                    </p:animEffect>
                                  </p:childTnLst>
                                </p:cTn>
                              </p:par>
                            </p:childTnLst>
                          </p:cTn>
                        </p:par>
                        <p:par>
                          <p:cTn id="88" fill="hold">
                            <p:stCondLst>
                              <p:cond delay="7500"/>
                            </p:stCondLst>
                            <p:childTnLst>
                              <p:par>
                                <p:cTn id="89" presetID="22" presetClass="entr" presetSubtype="4" fill="hold" nodeType="afterEffect">
                                  <p:stCondLst>
                                    <p:cond delay="500"/>
                                  </p:stCondLst>
                                  <p:childTnLst>
                                    <p:set>
                                      <p:cBhvr>
                                        <p:cTn id="90" dur="1" fill="hold">
                                          <p:stCondLst>
                                            <p:cond delay="0"/>
                                          </p:stCondLst>
                                        </p:cTn>
                                        <p:tgtEl>
                                          <p:spTgt spid="98"/>
                                        </p:tgtEl>
                                        <p:attrNameLst>
                                          <p:attrName>style.visibility</p:attrName>
                                        </p:attrNameLst>
                                      </p:cBhvr>
                                      <p:to>
                                        <p:strVal val="visible"/>
                                      </p:to>
                                    </p:set>
                                    <p:animEffect transition="in" filter="wipe(down)">
                                      <p:cBhvr>
                                        <p:cTn id="91" dur="500"/>
                                        <p:tgtEl>
                                          <p:spTgt spid="98"/>
                                        </p:tgtEl>
                                      </p:cBhvr>
                                    </p:animEffect>
                                  </p:childTnLst>
                                </p:cTn>
                              </p:par>
                            </p:childTnLst>
                          </p:cTn>
                        </p:par>
                        <p:par>
                          <p:cTn id="92" fill="hold">
                            <p:stCondLst>
                              <p:cond delay="8500"/>
                            </p:stCondLst>
                            <p:childTnLst>
                              <p:par>
                                <p:cTn id="93" presetID="1" presetClass="entr" presetSubtype="0" fill="hold" grpId="0" nodeType="afterEffect">
                                  <p:stCondLst>
                                    <p:cond delay="500"/>
                                  </p:stCondLst>
                                  <p:childTnLst>
                                    <p:set>
                                      <p:cBhvr>
                                        <p:cTn id="94" dur="1" fill="hold">
                                          <p:stCondLst>
                                            <p:cond delay="0"/>
                                          </p:stCondLst>
                                        </p:cTn>
                                        <p:tgtEl>
                                          <p:spTgt spid="126"/>
                                        </p:tgtEl>
                                        <p:attrNameLst>
                                          <p:attrName>style.visibility</p:attrName>
                                        </p:attrNameLst>
                                      </p:cBhvr>
                                      <p:to>
                                        <p:strVal val="visible"/>
                                      </p:to>
                                    </p:set>
                                  </p:childTnLst>
                                </p:cTn>
                              </p:par>
                            </p:childTnLst>
                          </p:cTn>
                        </p:par>
                        <p:par>
                          <p:cTn id="95" fill="hold">
                            <p:stCondLst>
                              <p:cond delay="9000"/>
                            </p:stCondLst>
                            <p:childTnLst>
                              <p:par>
                                <p:cTn id="96" presetID="1" presetClass="entr" presetSubtype="0" fill="hold" grpId="0" nodeType="afterEffect">
                                  <p:stCondLst>
                                    <p:cond delay="500"/>
                                  </p:stCondLst>
                                  <p:childTnLst>
                                    <p:set>
                                      <p:cBhvr>
                                        <p:cTn id="97" dur="1" fill="hold">
                                          <p:stCondLst>
                                            <p:cond delay="0"/>
                                          </p:stCondLst>
                                        </p:cTn>
                                        <p:tgtEl>
                                          <p:spTgt spid="127"/>
                                        </p:tgtEl>
                                        <p:attrNameLst>
                                          <p:attrName>style.visibility</p:attrName>
                                        </p:attrNameLst>
                                      </p:cBhvr>
                                      <p:to>
                                        <p:strVal val="visible"/>
                                      </p:to>
                                    </p:set>
                                  </p:childTnLst>
                                </p:cTn>
                              </p:par>
                            </p:childTnLst>
                          </p:cTn>
                        </p:par>
                        <p:par>
                          <p:cTn id="98" fill="hold">
                            <p:stCondLst>
                              <p:cond delay="9500"/>
                            </p:stCondLst>
                            <p:childTnLst>
                              <p:par>
                                <p:cTn id="99" presetID="16" presetClass="entr" presetSubtype="21" fill="hold" grpId="0" nodeType="afterEffect">
                                  <p:stCondLst>
                                    <p:cond delay="0"/>
                                  </p:stCondLst>
                                  <p:childTnLst>
                                    <p:set>
                                      <p:cBhvr>
                                        <p:cTn id="100" dur="1" fill="hold">
                                          <p:stCondLst>
                                            <p:cond delay="0"/>
                                          </p:stCondLst>
                                        </p:cTn>
                                        <p:tgtEl>
                                          <p:spTgt spid="129"/>
                                        </p:tgtEl>
                                        <p:attrNameLst>
                                          <p:attrName>style.visibility</p:attrName>
                                        </p:attrNameLst>
                                      </p:cBhvr>
                                      <p:to>
                                        <p:strVal val="visible"/>
                                      </p:to>
                                    </p:set>
                                    <p:animEffect transition="in" filter="barn(inVertical)">
                                      <p:cBhvr>
                                        <p:cTn id="101" dur="500"/>
                                        <p:tgtEl>
                                          <p:spTgt spid="129"/>
                                        </p:tgtEl>
                                      </p:cBhvr>
                                    </p:animEffect>
                                  </p:childTnLst>
                                </p:cTn>
                              </p:par>
                            </p:childTnLst>
                          </p:cTn>
                        </p:par>
                        <p:par>
                          <p:cTn id="102" fill="hold">
                            <p:stCondLst>
                              <p:cond delay="10000"/>
                            </p:stCondLst>
                            <p:childTnLst>
                              <p:par>
                                <p:cTn id="103" presetID="1" presetClass="entr" presetSubtype="0" fill="hold" grpId="0" nodeType="afterEffect">
                                  <p:stCondLst>
                                    <p:cond delay="500"/>
                                  </p:stCondLst>
                                  <p:childTnLst>
                                    <p:set>
                                      <p:cBhvr>
                                        <p:cTn id="104" dur="1" fill="hold">
                                          <p:stCondLst>
                                            <p:cond delay="0"/>
                                          </p:stCondLst>
                                        </p:cTn>
                                        <p:tgtEl>
                                          <p:spTgt spid="128"/>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6" presetClass="entr" presetSubtype="37" fill="hold" grpId="0" nodeType="clickEffect">
                                  <p:stCondLst>
                                    <p:cond delay="0"/>
                                  </p:stCondLst>
                                  <p:childTnLst>
                                    <p:set>
                                      <p:cBhvr>
                                        <p:cTn id="108" dur="1" fill="hold">
                                          <p:stCondLst>
                                            <p:cond delay="0"/>
                                          </p:stCondLst>
                                        </p:cTn>
                                        <p:tgtEl>
                                          <p:spTgt spid="133"/>
                                        </p:tgtEl>
                                        <p:attrNameLst>
                                          <p:attrName>style.visibility</p:attrName>
                                        </p:attrNameLst>
                                      </p:cBhvr>
                                      <p:to>
                                        <p:strVal val="visible"/>
                                      </p:to>
                                    </p:set>
                                    <p:animEffect transition="in" filter="barn(outVertical)">
                                      <p:cBhvr>
                                        <p:cTn id="109" dur="500"/>
                                        <p:tgtEl>
                                          <p:spTgt spid="133"/>
                                        </p:tgtEl>
                                      </p:cBhvr>
                                    </p:animEffect>
                                  </p:childTnLst>
                                </p:cTn>
                              </p:par>
                            </p:childTnLst>
                          </p:cTn>
                        </p:par>
                        <p:par>
                          <p:cTn id="110" fill="hold">
                            <p:stCondLst>
                              <p:cond delay="500"/>
                            </p:stCondLst>
                            <p:childTnLst>
                              <p:par>
                                <p:cTn id="111" presetID="22" presetClass="entr" presetSubtype="8" fill="hold" grpId="0" nodeType="afterEffect">
                                  <p:stCondLst>
                                    <p:cond delay="1000"/>
                                  </p:stCondLst>
                                  <p:childTnLst>
                                    <p:set>
                                      <p:cBhvr>
                                        <p:cTn id="112" dur="1" fill="hold">
                                          <p:stCondLst>
                                            <p:cond delay="0"/>
                                          </p:stCondLst>
                                        </p:cTn>
                                        <p:tgtEl>
                                          <p:spTgt spid="124"/>
                                        </p:tgtEl>
                                        <p:attrNameLst>
                                          <p:attrName>style.visibility</p:attrName>
                                        </p:attrNameLst>
                                      </p:cBhvr>
                                      <p:to>
                                        <p:strVal val="visible"/>
                                      </p:to>
                                    </p:set>
                                    <p:animEffect transition="in" filter="wipe(left)">
                                      <p:cBhvr>
                                        <p:cTn id="113" dur="500"/>
                                        <p:tgtEl>
                                          <p:spTgt spid="124"/>
                                        </p:tgtEl>
                                      </p:cBhvr>
                                    </p:animEffect>
                                  </p:childTnLst>
                                </p:cTn>
                              </p:par>
                            </p:childTnLst>
                          </p:cTn>
                        </p:par>
                        <p:par>
                          <p:cTn id="114" fill="hold">
                            <p:stCondLst>
                              <p:cond delay="2000"/>
                            </p:stCondLst>
                            <p:childTnLst>
                              <p:par>
                                <p:cTn id="115" presetID="22" presetClass="entr" presetSubtype="8" fill="hold" nodeType="afterEffect">
                                  <p:stCondLst>
                                    <p:cond delay="500"/>
                                  </p:stCondLst>
                                  <p:childTnLst>
                                    <p:set>
                                      <p:cBhvr>
                                        <p:cTn id="116" dur="1" fill="hold">
                                          <p:stCondLst>
                                            <p:cond delay="0"/>
                                          </p:stCondLst>
                                        </p:cTn>
                                        <p:tgtEl>
                                          <p:spTgt spid="103"/>
                                        </p:tgtEl>
                                        <p:attrNameLst>
                                          <p:attrName>style.visibility</p:attrName>
                                        </p:attrNameLst>
                                      </p:cBhvr>
                                      <p:to>
                                        <p:strVal val="visible"/>
                                      </p:to>
                                    </p:set>
                                    <p:animEffect transition="in" filter="wipe(left)">
                                      <p:cBhvr>
                                        <p:cTn id="117" dur="500"/>
                                        <p:tgtEl>
                                          <p:spTgt spid="103"/>
                                        </p:tgtEl>
                                      </p:cBhvr>
                                    </p:animEffect>
                                  </p:childTnLst>
                                </p:cTn>
                              </p:par>
                            </p:childTnLst>
                          </p:cTn>
                        </p:par>
                        <p:par>
                          <p:cTn id="118" fill="hold">
                            <p:stCondLst>
                              <p:cond delay="3000"/>
                            </p:stCondLst>
                            <p:childTnLst>
                              <p:par>
                                <p:cTn id="119" presetID="22" presetClass="entr" presetSubtype="8" fill="hold" nodeType="afterEffect">
                                  <p:stCondLst>
                                    <p:cond delay="500"/>
                                  </p:stCondLst>
                                  <p:childTnLst>
                                    <p:set>
                                      <p:cBhvr>
                                        <p:cTn id="120" dur="1" fill="hold">
                                          <p:stCondLst>
                                            <p:cond delay="0"/>
                                          </p:stCondLst>
                                        </p:cTn>
                                        <p:tgtEl>
                                          <p:spTgt spid="108"/>
                                        </p:tgtEl>
                                        <p:attrNameLst>
                                          <p:attrName>style.visibility</p:attrName>
                                        </p:attrNameLst>
                                      </p:cBhvr>
                                      <p:to>
                                        <p:strVal val="visible"/>
                                      </p:to>
                                    </p:set>
                                    <p:animEffect transition="in" filter="wipe(left)">
                                      <p:cBhvr>
                                        <p:cTn id="121" dur="500"/>
                                        <p:tgtEl>
                                          <p:spTgt spid="108"/>
                                        </p:tgtEl>
                                      </p:cBhvr>
                                    </p:animEffect>
                                  </p:childTnLst>
                                </p:cTn>
                              </p:par>
                            </p:childTnLst>
                          </p:cTn>
                        </p:par>
                        <p:par>
                          <p:cTn id="122" fill="hold">
                            <p:stCondLst>
                              <p:cond delay="4000"/>
                            </p:stCondLst>
                            <p:childTnLst>
                              <p:par>
                                <p:cTn id="123" presetID="22" presetClass="entr" presetSubtype="8" fill="hold" nodeType="afterEffect">
                                  <p:stCondLst>
                                    <p:cond delay="500"/>
                                  </p:stCondLst>
                                  <p:childTnLst>
                                    <p:set>
                                      <p:cBhvr>
                                        <p:cTn id="124" dur="1" fill="hold">
                                          <p:stCondLst>
                                            <p:cond delay="0"/>
                                          </p:stCondLst>
                                        </p:cTn>
                                        <p:tgtEl>
                                          <p:spTgt spid="113"/>
                                        </p:tgtEl>
                                        <p:attrNameLst>
                                          <p:attrName>style.visibility</p:attrName>
                                        </p:attrNameLst>
                                      </p:cBhvr>
                                      <p:to>
                                        <p:strVal val="visible"/>
                                      </p:to>
                                    </p:set>
                                    <p:animEffect transition="in" filter="wipe(left)">
                                      <p:cBhvr>
                                        <p:cTn id="125" dur="500"/>
                                        <p:tgtEl>
                                          <p:spTgt spid="113"/>
                                        </p:tgtEl>
                                      </p:cBhvr>
                                    </p:animEffect>
                                  </p:childTnLst>
                                </p:cTn>
                              </p:par>
                            </p:childTnLst>
                          </p:cTn>
                        </p:par>
                        <p:par>
                          <p:cTn id="126" fill="hold">
                            <p:stCondLst>
                              <p:cond delay="5000"/>
                            </p:stCondLst>
                            <p:childTnLst>
                              <p:par>
                                <p:cTn id="127" presetID="22" presetClass="entr" presetSubtype="8" fill="hold" nodeType="afterEffect">
                                  <p:stCondLst>
                                    <p:cond delay="500"/>
                                  </p:stCondLst>
                                  <p:childTnLst>
                                    <p:set>
                                      <p:cBhvr>
                                        <p:cTn id="128" dur="1" fill="hold">
                                          <p:stCondLst>
                                            <p:cond delay="0"/>
                                          </p:stCondLst>
                                        </p:cTn>
                                        <p:tgtEl>
                                          <p:spTgt spid="117"/>
                                        </p:tgtEl>
                                        <p:attrNameLst>
                                          <p:attrName>style.visibility</p:attrName>
                                        </p:attrNameLst>
                                      </p:cBhvr>
                                      <p:to>
                                        <p:strVal val="visible"/>
                                      </p:to>
                                    </p:set>
                                    <p:animEffect transition="in" filter="wipe(left)">
                                      <p:cBhvr>
                                        <p:cTn id="129" dur="500"/>
                                        <p:tgtEl>
                                          <p:spTgt spid="117"/>
                                        </p:tgtEl>
                                      </p:cBhvr>
                                    </p:animEffect>
                                  </p:childTnLst>
                                </p:cTn>
                              </p:par>
                            </p:childTnLst>
                          </p:cTn>
                        </p:par>
                        <p:par>
                          <p:cTn id="130" fill="hold">
                            <p:stCondLst>
                              <p:cond delay="6000"/>
                            </p:stCondLst>
                            <p:childTnLst>
                              <p:par>
                                <p:cTn id="131" presetID="22" presetClass="entr" presetSubtype="8" fill="hold" nodeType="afterEffect">
                                  <p:stCondLst>
                                    <p:cond delay="500"/>
                                  </p:stCondLst>
                                  <p:childTnLst>
                                    <p:set>
                                      <p:cBhvr>
                                        <p:cTn id="132" dur="1" fill="hold">
                                          <p:stCondLst>
                                            <p:cond delay="0"/>
                                          </p:stCondLst>
                                        </p:cTn>
                                        <p:tgtEl>
                                          <p:spTgt spid="121"/>
                                        </p:tgtEl>
                                        <p:attrNameLst>
                                          <p:attrName>style.visibility</p:attrName>
                                        </p:attrNameLst>
                                      </p:cBhvr>
                                      <p:to>
                                        <p:strVal val="visible"/>
                                      </p:to>
                                    </p:set>
                                    <p:animEffect transition="in" filter="wipe(left)">
                                      <p:cBhvr>
                                        <p:cTn id="133" dur="500"/>
                                        <p:tgtEl>
                                          <p:spTgt spid="121"/>
                                        </p:tgtEl>
                                      </p:cBhvr>
                                    </p:animEffect>
                                  </p:childTnLst>
                                </p:cTn>
                              </p:par>
                            </p:childTnLst>
                          </p:cTn>
                        </p:par>
                        <p:par>
                          <p:cTn id="134" fill="hold">
                            <p:stCondLst>
                              <p:cond delay="7000"/>
                            </p:stCondLst>
                            <p:childTnLst>
                              <p:par>
                                <p:cTn id="135" presetID="22" presetClass="entr" presetSubtype="4" fill="hold" nodeType="afterEffect">
                                  <p:stCondLst>
                                    <p:cond delay="0"/>
                                  </p:stCondLst>
                                  <p:childTnLst>
                                    <p:set>
                                      <p:cBhvr>
                                        <p:cTn id="136" dur="1" fill="hold">
                                          <p:stCondLst>
                                            <p:cond delay="0"/>
                                          </p:stCondLst>
                                        </p:cTn>
                                        <p:tgtEl>
                                          <p:spTgt spid="107"/>
                                        </p:tgtEl>
                                        <p:attrNameLst>
                                          <p:attrName>style.visibility</p:attrName>
                                        </p:attrNameLst>
                                      </p:cBhvr>
                                      <p:to>
                                        <p:strVal val="visible"/>
                                      </p:to>
                                    </p:set>
                                    <p:animEffect transition="in" filter="wipe(down)">
                                      <p:cBhvr>
                                        <p:cTn id="137" dur="500"/>
                                        <p:tgtEl>
                                          <p:spTgt spid="107"/>
                                        </p:tgtEl>
                                      </p:cBhvr>
                                    </p:animEffect>
                                  </p:childTnLst>
                                </p:cTn>
                              </p:par>
                            </p:childTnLst>
                          </p:cTn>
                        </p:par>
                        <p:par>
                          <p:cTn id="138" fill="hold">
                            <p:stCondLst>
                              <p:cond delay="7500"/>
                            </p:stCondLst>
                            <p:childTnLst>
                              <p:par>
                                <p:cTn id="139" presetID="22" presetClass="entr" presetSubtype="1" fill="hold" nodeType="afterEffect">
                                  <p:stCondLst>
                                    <p:cond delay="0"/>
                                  </p:stCondLst>
                                  <p:childTnLst>
                                    <p:set>
                                      <p:cBhvr>
                                        <p:cTn id="140" dur="1" fill="hold">
                                          <p:stCondLst>
                                            <p:cond delay="0"/>
                                          </p:stCondLst>
                                        </p:cTn>
                                        <p:tgtEl>
                                          <p:spTgt spid="106"/>
                                        </p:tgtEl>
                                        <p:attrNameLst>
                                          <p:attrName>style.visibility</p:attrName>
                                        </p:attrNameLst>
                                      </p:cBhvr>
                                      <p:to>
                                        <p:strVal val="visible"/>
                                      </p:to>
                                    </p:set>
                                    <p:animEffect transition="in" filter="wipe(up)">
                                      <p:cBhvr>
                                        <p:cTn id="141" dur="500"/>
                                        <p:tgtEl>
                                          <p:spTgt spid="106"/>
                                        </p:tgtEl>
                                      </p:cBhvr>
                                    </p:animEffect>
                                  </p:childTnLst>
                                </p:cTn>
                              </p:par>
                            </p:childTnLst>
                          </p:cTn>
                        </p:par>
                        <p:par>
                          <p:cTn id="142" fill="hold">
                            <p:stCondLst>
                              <p:cond delay="8000"/>
                            </p:stCondLst>
                            <p:childTnLst>
                              <p:par>
                                <p:cTn id="143" presetID="22" presetClass="entr" presetSubtype="4" fill="hold" nodeType="afterEffect">
                                  <p:stCondLst>
                                    <p:cond delay="0"/>
                                  </p:stCondLst>
                                  <p:childTnLst>
                                    <p:set>
                                      <p:cBhvr>
                                        <p:cTn id="144" dur="1" fill="hold">
                                          <p:stCondLst>
                                            <p:cond delay="0"/>
                                          </p:stCondLst>
                                        </p:cTn>
                                        <p:tgtEl>
                                          <p:spTgt spid="112"/>
                                        </p:tgtEl>
                                        <p:attrNameLst>
                                          <p:attrName>style.visibility</p:attrName>
                                        </p:attrNameLst>
                                      </p:cBhvr>
                                      <p:to>
                                        <p:strVal val="visible"/>
                                      </p:to>
                                    </p:set>
                                    <p:animEffect transition="in" filter="wipe(down)">
                                      <p:cBhvr>
                                        <p:cTn id="145" dur="500"/>
                                        <p:tgtEl>
                                          <p:spTgt spid="112"/>
                                        </p:tgtEl>
                                      </p:cBhvr>
                                    </p:animEffect>
                                  </p:childTnLst>
                                </p:cTn>
                              </p:par>
                            </p:childTnLst>
                          </p:cTn>
                        </p:par>
                        <p:par>
                          <p:cTn id="146" fill="hold">
                            <p:stCondLst>
                              <p:cond delay="8500"/>
                            </p:stCondLst>
                            <p:childTnLst>
                              <p:par>
                                <p:cTn id="147" presetID="22" presetClass="entr" presetSubtype="4" fill="hold" nodeType="afterEffect">
                                  <p:stCondLst>
                                    <p:cond delay="0"/>
                                  </p:stCondLst>
                                  <p:childTnLst>
                                    <p:set>
                                      <p:cBhvr>
                                        <p:cTn id="148" dur="1" fill="hold">
                                          <p:stCondLst>
                                            <p:cond delay="0"/>
                                          </p:stCondLst>
                                        </p:cTn>
                                        <p:tgtEl>
                                          <p:spTgt spid="116"/>
                                        </p:tgtEl>
                                        <p:attrNameLst>
                                          <p:attrName>style.visibility</p:attrName>
                                        </p:attrNameLst>
                                      </p:cBhvr>
                                      <p:to>
                                        <p:strVal val="visible"/>
                                      </p:to>
                                    </p:set>
                                    <p:animEffect transition="in" filter="wipe(down)">
                                      <p:cBhvr>
                                        <p:cTn id="149" dur="500"/>
                                        <p:tgtEl>
                                          <p:spTgt spid="116"/>
                                        </p:tgtEl>
                                      </p:cBhvr>
                                    </p:animEffect>
                                  </p:childTnLst>
                                </p:cTn>
                              </p:par>
                            </p:childTnLst>
                          </p:cTn>
                        </p:par>
                        <p:par>
                          <p:cTn id="150" fill="hold">
                            <p:stCondLst>
                              <p:cond delay="9000"/>
                            </p:stCondLst>
                            <p:childTnLst>
                              <p:par>
                                <p:cTn id="151" presetID="22" presetClass="entr" presetSubtype="4" fill="hold" nodeType="afterEffect">
                                  <p:stCondLst>
                                    <p:cond delay="0"/>
                                  </p:stCondLst>
                                  <p:childTnLst>
                                    <p:set>
                                      <p:cBhvr>
                                        <p:cTn id="152" dur="1" fill="hold">
                                          <p:stCondLst>
                                            <p:cond delay="0"/>
                                          </p:stCondLst>
                                        </p:cTn>
                                        <p:tgtEl>
                                          <p:spTgt spid="120"/>
                                        </p:tgtEl>
                                        <p:attrNameLst>
                                          <p:attrName>style.visibility</p:attrName>
                                        </p:attrNameLst>
                                      </p:cBhvr>
                                      <p:to>
                                        <p:strVal val="visible"/>
                                      </p:to>
                                    </p:set>
                                    <p:animEffect transition="in" filter="wipe(down)">
                                      <p:cBhvr>
                                        <p:cTn id="153" dur="500"/>
                                        <p:tgtEl>
                                          <p:spTgt spid="120"/>
                                        </p:tgtEl>
                                      </p:cBhvr>
                                    </p:animEffect>
                                  </p:childTnLst>
                                </p:cTn>
                              </p:par>
                            </p:childTnLst>
                          </p:cTn>
                        </p:par>
                        <p:par>
                          <p:cTn id="154" fill="hold">
                            <p:stCondLst>
                              <p:cond delay="9500"/>
                            </p:stCondLst>
                            <p:childTnLst>
                              <p:par>
                                <p:cTn id="155" presetID="22" presetClass="entr" presetSubtype="4" fill="hold" nodeType="afterEffect">
                                  <p:stCondLst>
                                    <p:cond delay="0"/>
                                  </p:stCondLst>
                                  <p:childTnLst>
                                    <p:set>
                                      <p:cBhvr>
                                        <p:cTn id="156" dur="1" fill="hold">
                                          <p:stCondLst>
                                            <p:cond delay="0"/>
                                          </p:stCondLst>
                                        </p:cTn>
                                        <p:tgtEl>
                                          <p:spTgt spid="125"/>
                                        </p:tgtEl>
                                        <p:attrNameLst>
                                          <p:attrName>style.visibility</p:attrName>
                                        </p:attrNameLst>
                                      </p:cBhvr>
                                      <p:to>
                                        <p:strVal val="visible"/>
                                      </p:to>
                                    </p:set>
                                    <p:animEffect transition="in" filter="wipe(down)">
                                      <p:cBhvr>
                                        <p:cTn id="157" dur="500"/>
                                        <p:tgtEl>
                                          <p:spTgt spid="125"/>
                                        </p:tgtEl>
                                      </p:cBhvr>
                                    </p:animEffect>
                                  </p:childTnLst>
                                </p:cTn>
                              </p:par>
                            </p:childTnLst>
                          </p:cTn>
                        </p:par>
                        <p:par>
                          <p:cTn id="158" fill="hold">
                            <p:stCondLst>
                              <p:cond delay="10000"/>
                            </p:stCondLst>
                            <p:childTnLst>
                              <p:par>
                                <p:cTn id="159" presetID="1" presetClass="entr" presetSubtype="0" fill="hold" grpId="0" nodeType="afterEffect">
                                  <p:stCondLst>
                                    <p:cond delay="500"/>
                                  </p:stCondLst>
                                  <p:childTnLst>
                                    <p:set>
                                      <p:cBhvr>
                                        <p:cTn id="160" dur="1" fill="hold">
                                          <p:stCondLst>
                                            <p:cond delay="0"/>
                                          </p:stCondLst>
                                        </p:cTn>
                                        <p:tgtEl>
                                          <p:spTgt spid="130"/>
                                        </p:tgtEl>
                                        <p:attrNameLst>
                                          <p:attrName>style.visibility</p:attrName>
                                        </p:attrNameLst>
                                      </p:cBhvr>
                                      <p:to>
                                        <p:strVal val="visible"/>
                                      </p:to>
                                    </p:set>
                                  </p:childTnLst>
                                </p:cTn>
                              </p:par>
                            </p:childTnLst>
                          </p:cTn>
                        </p:par>
                        <p:par>
                          <p:cTn id="161" fill="hold">
                            <p:stCondLst>
                              <p:cond delay="10500"/>
                            </p:stCondLst>
                            <p:childTnLst>
                              <p:par>
                                <p:cTn id="162" presetID="16" presetClass="entr" presetSubtype="21" fill="hold" grpId="0" nodeType="afterEffect">
                                  <p:stCondLst>
                                    <p:cond delay="500"/>
                                  </p:stCondLst>
                                  <p:childTnLst>
                                    <p:set>
                                      <p:cBhvr>
                                        <p:cTn id="163" dur="1" fill="hold">
                                          <p:stCondLst>
                                            <p:cond delay="0"/>
                                          </p:stCondLst>
                                        </p:cTn>
                                        <p:tgtEl>
                                          <p:spTgt spid="131"/>
                                        </p:tgtEl>
                                        <p:attrNameLst>
                                          <p:attrName>style.visibility</p:attrName>
                                        </p:attrNameLst>
                                      </p:cBhvr>
                                      <p:to>
                                        <p:strVal val="visible"/>
                                      </p:to>
                                    </p:set>
                                    <p:animEffect transition="in" filter="barn(inVertical)">
                                      <p:cBhvr>
                                        <p:cTn id="164" dur="500"/>
                                        <p:tgtEl>
                                          <p:spTgt spid="131"/>
                                        </p:tgtEl>
                                      </p:cBhvr>
                                    </p:animEffect>
                                  </p:childTnLst>
                                </p:cTn>
                              </p:par>
                            </p:childTnLst>
                          </p:cTn>
                        </p:par>
                        <p:par>
                          <p:cTn id="165" fill="hold">
                            <p:stCondLst>
                              <p:cond delay="11500"/>
                            </p:stCondLst>
                            <p:childTnLst>
                              <p:par>
                                <p:cTn id="166" presetID="1" presetClass="entr" presetSubtype="0" fill="hold" grpId="0" nodeType="afterEffect">
                                  <p:stCondLst>
                                    <p:cond delay="500"/>
                                  </p:stCondLst>
                                  <p:childTnLst>
                                    <p:set>
                                      <p:cBhvr>
                                        <p:cTn id="167" dur="1" fill="hold">
                                          <p:stCondLst>
                                            <p:cond delay="0"/>
                                          </p:stCondLst>
                                        </p:cTn>
                                        <p:tgtEl>
                                          <p:spTgt spid="132"/>
                                        </p:tgtEl>
                                        <p:attrNameLst>
                                          <p:attrName>style.visibility</p:attrName>
                                        </p:attrNameLst>
                                      </p:cBhvr>
                                      <p:to>
                                        <p:strVal val="visible"/>
                                      </p:to>
                                    </p:set>
                                  </p:childTnLst>
                                </p:cTn>
                              </p:par>
                            </p:childTnLst>
                          </p:cTn>
                        </p:par>
                      </p:childTnLst>
                    </p:cTn>
                  </p:par>
                  <p:par>
                    <p:cTn id="168" fill="hold">
                      <p:stCondLst>
                        <p:cond delay="indefinite"/>
                      </p:stCondLst>
                      <p:childTnLst>
                        <p:par>
                          <p:cTn id="169" fill="hold">
                            <p:stCondLst>
                              <p:cond delay="0"/>
                            </p:stCondLst>
                            <p:childTnLst>
                              <p:par>
                                <p:cTn id="170" presetID="1" presetClass="entr" presetSubtype="0" fill="hold" grpId="0" nodeType="clickEffect">
                                  <p:stCondLst>
                                    <p:cond delay="0"/>
                                  </p:stCondLst>
                                  <p:childTnLst>
                                    <p:set>
                                      <p:cBhvr>
                                        <p:cTn id="171" dur="1" fill="hold">
                                          <p:stCondLst>
                                            <p:cond delay="0"/>
                                          </p:stCondLst>
                                        </p:cTn>
                                        <p:tgtEl>
                                          <p:spTgt spid="136"/>
                                        </p:tgtEl>
                                        <p:attrNameLst>
                                          <p:attrName>style.visibility</p:attrName>
                                        </p:attrNameLst>
                                      </p:cBhvr>
                                      <p:to>
                                        <p:strVal val="visible"/>
                                      </p:to>
                                    </p:set>
                                  </p:childTnLst>
                                </p:cTn>
                              </p:par>
                            </p:childTnLst>
                          </p:cTn>
                        </p:par>
                        <p:par>
                          <p:cTn id="172" fill="hold">
                            <p:stCondLst>
                              <p:cond delay="0"/>
                            </p:stCondLst>
                            <p:childTnLst>
                              <p:par>
                                <p:cTn id="173" presetID="22" presetClass="entr" presetSubtype="2" fill="hold" grpId="0" nodeType="afterEffect">
                                  <p:stCondLst>
                                    <p:cond delay="500"/>
                                  </p:stCondLst>
                                  <p:childTnLst>
                                    <p:set>
                                      <p:cBhvr>
                                        <p:cTn id="174" dur="1" fill="hold">
                                          <p:stCondLst>
                                            <p:cond delay="0"/>
                                          </p:stCondLst>
                                        </p:cTn>
                                        <p:tgtEl>
                                          <p:spTgt spid="137"/>
                                        </p:tgtEl>
                                        <p:attrNameLst>
                                          <p:attrName>style.visibility</p:attrName>
                                        </p:attrNameLst>
                                      </p:cBhvr>
                                      <p:to>
                                        <p:strVal val="visible"/>
                                      </p:to>
                                    </p:set>
                                    <p:animEffect transition="in" filter="wipe(right)">
                                      <p:cBhvr>
                                        <p:cTn id="175" dur="500"/>
                                        <p:tgtEl>
                                          <p:spTgt spid="137"/>
                                        </p:tgtEl>
                                      </p:cBhvr>
                                    </p:animEffect>
                                  </p:childTnLst>
                                </p:cTn>
                              </p:par>
                            </p:childTnLst>
                          </p:cTn>
                        </p:par>
                        <p:par>
                          <p:cTn id="176" fill="hold">
                            <p:stCondLst>
                              <p:cond delay="1000"/>
                            </p:stCondLst>
                            <p:childTnLst>
                              <p:par>
                                <p:cTn id="177" presetID="1" presetClass="entr" presetSubtype="0" fill="hold" grpId="0" nodeType="afterEffect">
                                  <p:stCondLst>
                                    <p:cond delay="500"/>
                                  </p:stCondLst>
                                  <p:childTnLst>
                                    <p:set>
                                      <p:cBhvr>
                                        <p:cTn id="178" dur="1" fill="hold">
                                          <p:stCondLst>
                                            <p:cond delay="0"/>
                                          </p:stCondLst>
                                        </p:cTn>
                                        <p:tgtEl>
                                          <p:spTgt spid="138"/>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135"/>
                                        </p:tgtEl>
                                        <p:attrNameLst>
                                          <p:attrName>style.visibility</p:attrName>
                                        </p:attrNameLst>
                                      </p:cBhvr>
                                      <p:to>
                                        <p:strVal val="visible"/>
                                      </p:to>
                                    </p:set>
                                  </p:childTnLst>
                                </p:cTn>
                              </p:par>
                            </p:childTnLst>
                          </p:cTn>
                        </p:par>
                        <p:par>
                          <p:cTn id="183" fill="hold">
                            <p:stCondLst>
                              <p:cond delay="0"/>
                            </p:stCondLst>
                            <p:childTnLst>
                              <p:par>
                                <p:cTn id="184" presetID="22" presetClass="entr" presetSubtype="2" fill="hold" grpId="0" nodeType="afterEffect">
                                  <p:stCondLst>
                                    <p:cond delay="500"/>
                                  </p:stCondLst>
                                  <p:childTnLst>
                                    <p:set>
                                      <p:cBhvr>
                                        <p:cTn id="185" dur="1" fill="hold">
                                          <p:stCondLst>
                                            <p:cond delay="0"/>
                                          </p:stCondLst>
                                        </p:cTn>
                                        <p:tgtEl>
                                          <p:spTgt spid="139"/>
                                        </p:tgtEl>
                                        <p:attrNameLst>
                                          <p:attrName>style.visibility</p:attrName>
                                        </p:attrNameLst>
                                      </p:cBhvr>
                                      <p:to>
                                        <p:strVal val="visible"/>
                                      </p:to>
                                    </p:set>
                                    <p:animEffect transition="in" filter="wipe(right)">
                                      <p:cBhvr>
                                        <p:cTn id="186" dur="500"/>
                                        <p:tgtEl>
                                          <p:spTgt spid="139"/>
                                        </p:tgtEl>
                                      </p:cBhvr>
                                    </p:animEffect>
                                  </p:childTnLst>
                                </p:cTn>
                              </p:par>
                            </p:childTnLst>
                          </p:cTn>
                        </p:par>
                        <p:par>
                          <p:cTn id="187" fill="hold">
                            <p:stCondLst>
                              <p:cond delay="1000"/>
                            </p:stCondLst>
                            <p:childTnLst>
                              <p:par>
                                <p:cTn id="188" presetID="1" presetClass="entr" presetSubtype="0" fill="hold" grpId="0" nodeType="afterEffect">
                                  <p:stCondLst>
                                    <p:cond delay="500"/>
                                  </p:stCondLst>
                                  <p:childTnLst>
                                    <p:set>
                                      <p:cBhvr>
                                        <p:cTn id="189" dur="1" fill="hold">
                                          <p:stCondLst>
                                            <p:cond delay="0"/>
                                          </p:stCondLst>
                                        </p:cTn>
                                        <p:tgtEl>
                                          <p:spTgt spid="140"/>
                                        </p:tgtEl>
                                        <p:attrNameLst>
                                          <p:attrName>style.visibility</p:attrName>
                                        </p:attrNameLst>
                                      </p:cBhvr>
                                      <p:to>
                                        <p:strVal val="visible"/>
                                      </p:to>
                                    </p:set>
                                  </p:childTnLst>
                                </p:cTn>
                              </p:par>
                            </p:childTnLst>
                          </p:cTn>
                        </p:par>
                      </p:childTnLst>
                    </p:cTn>
                  </p:par>
                  <p:par>
                    <p:cTn id="190" fill="hold">
                      <p:stCondLst>
                        <p:cond delay="indefinite"/>
                      </p:stCondLst>
                      <p:childTnLst>
                        <p:par>
                          <p:cTn id="191" fill="hold">
                            <p:stCondLst>
                              <p:cond delay="0"/>
                            </p:stCondLst>
                            <p:childTnLst>
                              <p:par>
                                <p:cTn id="192" presetID="1" presetClass="entr" presetSubtype="0" fill="hold" nodeType="clickEffect">
                                  <p:stCondLst>
                                    <p:cond delay="0"/>
                                  </p:stCondLst>
                                  <p:childTnLst>
                                    <p:set>
                                      <p:cBhvr>
                                        <p:cTn id="193" dur="1" fill="hold">
                                          <p:stCondLst>
                                            <p:cond delay="0"/>
                                          </p:stCondLst>
                                        </p:cTn>
                                        <p:tgtEl>
                                          <p:spTgt spid="134">
                                            <p:txEl>
                                              <p:pRg st="0" end="0"/>
                                            </p:txEl>
                                          </p:spTgt>
                                        </p:tgtEl>
                                        <p:attrNameLst>
                                          <p:attrName>style.visibility</p:attrName>
                                        </p:attrNameLst>
                                      </p:cBhvr>
                                      <p:to>
                                        <p:strVal val="visible"/>
                                      </p:to>
                                    </p:set>
                                  </p:childTnLst>
                                </p:cTn>
                              </p:par>
                            </p:childTnLst>
                          </p:cTn>
                        </p:par>
                      </p:childTnLst>
                    </p:cTn>
                  </p:par>
                  <p:par>
                    <p:cTn id="194" fill="hold">
                      <p:stCondLst>
                        <p:cond delay="indefinite"/>
                      </p:stCondLst>
                      <p:childTnLst>
                        <p:par>
                          <p:cTn id="195" fill="hold">
                            <p:stCondLst>
                              <p:cond delay="0"/>
                            </p:stCondLst>
                            <p:childTnLst>
                              <p:par>
                                <p:cTn id="196" presetID="1" presetClass="entr" presetSubtype="0" fill="hold" nodeType="clickEffect">
                                  <p:stCondLst>
                                    <p:cond delay="0"/>
                                  </p:stCondLst>
                                  <p:childTnLst>
                                    <p:set>
                                      <p:cBhvr>
                                        <p:cTn id="197" dur="1" fill="hold">
                                          <p:stCondLst>
                                            <p:cond delay="0"/>
                                          </p:stCondLst>
                                        </p:cTn>
                                        <p:tgtEl>
                                          <p:spTgt spid="13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1"/>
      <p:bldP spid="19" grpId="0"/>
      <p:bldP spid="21" grpId="0"/>
      <p:bldP spid="124" grpId="0" animBg="1"/>
      <p:bldP spid="126" grpId="0"/>
      <p:bldP spid="127" grpId="0"/>
      <p:bldP spid="128" grpId="0"/>
      <p:bldP spid="129" grpId="0" animBg="1"/>
      <p:bldP spid="130" grpId="0"/>
      <p:bldP spid="131" grpId="0" animBg="1"/>
      <p:bldP spid="132" grpId="0"/>
      <p:bldP spid="133" grpId="0" animBg="1"/>
      <p:bldP spid="135" grpId="0" animBg="1"/>
      <p:bldP spid="136" grpId="0" animBg="1"/>
      <p:bldP spid="137" grpId="0" animBg="1"/>
      <p:bldP spid="138" grpId="0"/>
      <p:bldP spid="139" grpId="0" animBg="1"/>
      <p:bldP spid="1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332656"/>
            <a:ext cx="8389440" cy="6192688"/>
          </a:xfrm>
        </p:spPr>
        <p:txBody>
          <a:bodyPr>
            <a:noAutofit/>
          </a:bodyPr>
          <a:lstStyle/>
          <a:p>
            <a:pPr algn="just"/>
            <a:r>
              <a:rPr lang="es-ES" dirty="0" smtClean="0"/>
              <a:t>El procedimiento antes utilizado para obtener los orbitales híbridos se denomina: </a:t>
            </a:r>
            <a:r>
              <a:rPr lang="es-ES" b="1" i="1" dirty="0" smtClean="0"/>
              <a:t>combinación </a:t>
            </a:r>
            <a:r>
              <a:rPr lang="es-ES" b="1" i="1" dirty="0"/>
              <a:t>lineal de orbitales atómicos</a:t>
            </a:r>
            <a:r>
              <a:rPr lang="es-ES" dirty="0"/>
              <a:t> (CLOA)</a:t>
            </a:r>
            <a:endParaRPr lang="es-ES" dirty="0" smtClean="0"/>
          </a:p>
          <a:p>
            <a:pPr algn="just"/>
            <a:r>
              <a:rPr lang="es-ES" dirty="0" smtClean="0"/>
              <a:t>El número de orbitales nuevos es siempre igual a los que había inicialmente.</a:t>
            </a:r>
          </a:p>
          <a:p>
            <a:pPr algn="just"/>
            <a:r>
              <a:rPr lang="es-ES" dirty="0" smtClean="0"/>
              <a:t>La combinación de orbitales atómicos en un mismo átomo produce orbitales atómicos </a:t>
            </a:r>
            <a:r>
              <a:rPr lang="es-ES" b="1" i="1" dirty="0" smtClean="0"/>
              <a:t>híbridos</a:t>
            </a:r>
            <a:r>
              <a:rPr lang="es-ES" dirty="0" smtClean="0"/>
              <a:t>.</a:t>
            </a:r>
          </a:p>
          <a:p>
            <a:pPr algn="just"/>
            <a:r>
              <a:rPr lang="es-ES" dirty="0" smtClean="0"/>
              <a:t>La combinación de orbitales pertenecientes a átomos diferentes produce </a:t>
            </a:r>
            <a:r>
              <a:rPr lang="es-ES" b="1" i="1" dirty="0" smtClean="0"/>
              <a:t>orbitales moleculares</a:t>
            </a:r>
          </a:p>
        </p:txBody>
      </p:sp>
      <p:sp>
        <p:nvSpPr>
          <p:cNvPr id="4" name="3 Marcador de pie de página"/>
          <p:cNvSpPr>
            <a:spLocks noGrp="1"/>
          </p:cNvSpPr>
          <p:nvPr>
            <p:ph type="ftr" sz="quarter" idx="11"/>
          </p:nvPr>
        </p:nvSpPr>
        <p:spPr/>
        <p:txBody>
          <a:bodyPr/>
          <a:lstStyle/>
          <a:p>
            <a:r>
              <a:rPr lang="es-ES" smtClean="0"/>
              <a:t>Dr Edgardo Calandri</a:t>
            </a:r>
            <a:endParaRPr lang="es-ES"/>
          </a:p>
        </p:txBody>
      </p:sp>
      <p:sp>
        <p:nvSpPr>
          <p:cNvPr id="5" name="4 Marcador de número de diapositiva"/>
          <p:cNvSpPr>
            <a:spLocks noGrp="1"/>
          </p:cNvSpPr>
          <p:nvPr>
            <p:ph type="sldNum" sz="quarter" idx="12"/>
          </p:nvPr>
        </p:nvSpPr>
        <p:spPr/>
        <p:txBody>
          <a:bodyPr/>
          <a:lstStyle/>
          <a:p>
            <a:fld id="{01043EBA-B3E8-4C40-8697-90D3FAABF49C}" type="slidenum">
              <a:rPr lang="es-ES" smtClean="0"/>
              <a:pPr/>
              <a:t>13</a:t>
            </a:fld>
            <a:endParaRPr lang="es-ES"/>
          </a:p>
        </p:txBody>
      </p:sp>
    </p:spTree>
    <p:extLst>
      <p:ext uri="{BB962C8B-B14F-4D97-AF65-F5344CB8AC3E}">
        <p14:creationId xmlns:p14="http://schemas.microsoft.com/office/powerpoint/2010/main" val="55651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10 Grupo"/>
          <p:cNvGrpSpPr/>
          <p:nvPr/>
        </p:nvGrpSpPr>
        <p:grpSpPr>
          <a:xfrm>
            <a:off x="5515564" y="775992"/>
            <a:ext cx="2855097" cy="1584176"/>
            <a:chOff x="5508103" y="775992"/>
            <a:chExt cx="2855097" cy="1584176"/>
          </a:xfrm>
        </p:grpSpPr>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3" y="775992"/>
              <a:ext cx="2855097" cy="1584176"/>
            </a:xfrm>
            <a:prstGeom prst="rect">
              <a:avLst/>
            </a:prstGeom>
            <a:solidFill>
              <a:schemeClr val="bg1"/>
            </a:solidFill>
          </p:spPr>
        </p:pic>
        <p:sp>
          <p:nvSpPr>
            <p:cNvPr id="12" name="11 Arco"/>
            <p:cNvSpPr/>
            <p:nvPr/>
          </p:nvSpPr>
          <p:spPr>
            <a:xfrm rot="20583117">
              <a:off x="6877576" y="1007029"/>
              <a:ext cx="700853" cy="402863"/>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4" name="13 Arco"/>
            <p:cNvSpPr/>
            <p:nvPr/>
          </p:nvSpPr>
          <p:spPr>
            <a:xfrm rot="3547057">
              <a:off x="7256449" y="1232891"/>
              <a:ext cx="408557" cy="620006"/>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5" name="14 CuadroTexto"/>
            <p:cNvSpPr txBox="1"/>
            <p:nvPr/>
          </p:nvSpPr>
          <p:spPr>
            <a:xfrm>
              <a:off x="7217811" y="1044910"/>
              <a:ext cx="808235" cy="369332"/>
            </a:xfrm>
            <a:prstGeom prst="rect">
              <a:avLst/>
            </a:prstGeom>
            <a:noFill/>
          </p:spPr>
          <p:txBody>
            <a:bodyPr wrap="none" rtlCol="0">
              <a:spAutoFit/>
            </a:bodyPr>
            <a:lstStyle/>
            <a:p>
              <a:r>
                <a:rPr lang="es-ES" dirty="0" smtClean="0"/>
                <a:t>109,5º</a:t>
              </a:r>
              <a:endParaRPr lang="es-ES" dirty="0"/>
            </a:p>
          </p:txBody>
        </p:sp>
      </p:grpSp>
      <p:sp>
        <p:nvSpPr>
          <p:cNvPr id="2" name="1 Título"/>
          <p:cNvSpPr>
            <a:spLocks noGrp="1"/>
          </p:cNvSpPr>
          <p:nvPr>
            <p:ph type="title"/>
          </p:nvPr>
        </p:nvSpPr>
        <p:spPr>
          <a:xfrm>
            <a:off x="539552" y="116632"/>
            <a:ext cx="8229600" cy="648072"/>
          </a:xfrm>
        </p:spPr>
        <p:txBody>
          <a:bodyPr>
            <a:normAutofit fontScale="90000"/>
          </a:bodyPr>
          <a:lstStyle/>
          <a:p>
            <a:r>
              <a:rPr lang="es-ES" dirty="0" smtClean="0"/>
              <a:t>Geometría de los orbitales sp</a:t>
            </a:r>
            <a:r>
              <a:rPr lang="es-ES" baseline="30000" dirty="0" smtClean="0"/>
              <a:t>3</a:t>
            </a:r>
            <a:endParaRPr lang="es-ES" dirty="0"/>
          </a:p>
        </p:txBody>
      </p:sp>
      <p:pic>
        <p:nvPicPr>
          <p:cNvPr id="6" name="5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1560" y="1124744"/>
            <a:ext cx="2871318" cy="1008112"/>
          </a:xfrm>
          <a:solidFill>
            <a:schemeClr val="bg1"/>
          </a:solidFill>
        </p:spPr>
      </p:pic>
      <p:sp>
        <p:nvSpPr>
          <p:cNvPr id="8" name="7 CuadroTexto"/>
          <p:cNvSpPr txBox="1"/>
          <p:nvPr/>
        </p:nvSpPr>
        <p:spPr>
          <a:xfrm>
            <a:off x="179512" y="2132856"/>
            <a:ext cx="3672408" cy="923330"/>
          </a:xfrm>
          <a:prstGeom prst="rect">
            <a:avLst/>
          </a:prstGeom>
          <a:noFill/>
        </p:spPr>
        <p:txBody>
          <a:bodyPr wrap="square" rtlCol="0">
            <a:spAutoFit/>
          </a:bodyPr>
          <a:lstStyle/>
          <a:p>
            <a:pPr algn="ctr"/>
            <a:r>
              <a:rPr lang="es-ES" dirty="0" smtClean="0"/>
              <a:t>Un orbital sp</a:t>
            </a:r>
            <a:r>
              <a:rPr lang="es-ES" baseline="30000" dirty="0" smtClean="0"/>
              <a:t>3</a:t>
            </a:r>
            <a:r>
              <a:rPr lang="es-ES" dirty="0" smtClean="0"/>
              <a:t>. </a:t>
            </a:r>
            <a:r>
              <a:rPr lang="es-ES" dirty="0"/>
              <a:t> </a:t>
            </a:r>
            <a:r>
              <a:rPr lang="es-ES" dirty="0" smtClean="0"/>
              <a:t>Se parece a un p, pero con un lóbulo mucho mayor y más redondeado que el otro.</a:t>
            </a:r>
            <a:endParaRPr lang="es-ES" dirty="0"/>
          </a:p>
        </p:txBody>
      </p:sp>
      <p:sp>
        <p:nvSpPr>
          <p:cNvPr id="9" name="8 CuadroTexto"/>
          <p:cNvSpPr txBox="1"/>
          <p:nvPr/>
        </p:nvSpPr>
        <p:spPr>
          <a:xfrm>
            <a:off x="5073600" y="2356783"/>
            <a:ext cx="4032448" cy="923330"/>
          </a:xfrm>
          <a:prstGeom prst="rect">
            <a:avLst/>
          </a:prstGeom>
          <a:noFill/>
        </p:spPr>
        <p:txBody>
          <a:bodyPr wrap="square" rtlCol="0">
            <a:spAutoFit/>
          </a:bodyPr>
          <a:lstStyle/>
          <a:p>
            <a:pPr algn="ctr"/>
            <a:r>
              <a:rPr lang="es-ES" dirty="0" smtClean="0"/>
              <a:t>Los tres orbitales atómicos híbridos sp</a:t>
            </a:r>
            <a:r>
              <a:rPr lang="es-ES" baseline="30000" dirty="0" smtClean="0"/>
              <a:t>3</a:t>
            </a:r>
            <a:r>
              <a:rPr lang="es-ES" dirty="0" smtClean="0"/>
              <a:t>. Cada uno dirigido hacia uno de los vértices de un tetraedro imaginario.</a:t>
            </a:r>
            <a:endParaRPr lang="es-ES" dirty="0"/>
          </a:p>
        </p:txBody>
      </p:sp>
      <p:sp>
        <p:nvSpPr>
          <p:cNvPr id="128" name="3 Marcador de pie de página"/>
          <p:cNvSpPr txBox="1">
            <a:spLocks/>
          </p:cNvSpPr>
          <p:nvPr/>
        </p:nvSpPr>
        <p:spPr>
          <a:xfrm>
            <a:off x="3131840" y="6309320"/>
            <a:ext cx="28956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t>Dr Edgardo Calandri</a:t>
            </a:r>
            <a:endParaRPr lang="es-ES"/>
          </a:p>
        </p:txBody>
      </p:sp>
      <p:sp>
        <p:nvSpPr>
          <p:cNvPr id="129" name="4 Marcador de número de diapositiva"/>
          <p:cNvSpPr txBox="1">
            <a:spLocks/>
          </p:cNvSpPr>
          <p:nvPr/>
        </p:nvSpPr>
        <p:spPr>
          <a:xfrm>
            <a:off x="6578008" y="6309321"/>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043EBA-B3E8-4C40-8697-90D3FAABF49C}" type="slidenum">
              <a:rPr lang="es-ES" smtClean="0"/>
              <a:pPr/>
              <a:t>14</a:t>
            </a:fld>
            <a:endParaRPr lang="es-ES"/>
          </a:p>
        </p:txBody>
      </p:sp>
      <p:sp>
        <p:nvSpPr>
          <p:cNvPr id="130" name="129 CuadroTexto"/>
          <p:cNvSpPr txBox="1"/>
          <p:nvPr/>
        </p:nvSpPr>
        <p:spPr>
          <a:xfrm>
            <a:off x="214664" y="3280113"/>
            <a:ext cx="8496944" cy="461665"/>
          </a:xfrm>
          <a:prstGeom prst="rect">
            <a:avLst/>
          </a:prstGeom>
          <a:noFill/>
        </p:spPr>
        <p:txBody>
          <a:bodyPr wrap="square" rtlCol="0">
            <a:spAutoFit/>
          </a:bodyPr>
          <a:lstStyle/>
          <a:p>
            <a:r>
              <a:rPr lang="es-ES" sz="2400" dirty="0" smtClean="0"/>
              <a:t>La hibridación permite comprender la geometría del metano:</a:t>
            </a:r>
            <a:endParaRPr lang="es-ES" sz="2400" dirty="0"/>
          </a:p>
        </p:txBody>
      </p:sp>
      <p:pic>
        <p:nvPicPr>
          <p:cNvPr id="3" name="2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3933055"/>
            <a:ext cx="2520280" cy="2409091"/>
          </a:xfrm>
          <a:prstGeom prst="rect">
            <a:avLst/>
          </a:prstGeom>
        </p:spPr>
      </p:pic>
      <mc:AlternateContent xmlns:mc="http://schemas.openxmlformats.org/markup-compatibility/2006" xmlns:a14="http://schemas.microsoft.com/office/drawing/2010/main">
        <mc:Choice Requires="a14">
          <p:sp>
            <p:nvSpPr>
              <p:cNvPr id="10" name="9 CuadroTexto"/>
              <p:cNvSpPr txBox="1"/>
              <p:nvPr/>
            </p:nvSpPr>
            <p:spPr>
              <a:xfrm>
                <a:off x="3563472" y="3735879"/>
                <a:ext cx="5507443" cy="3080459"/>
              </a:xfrm>
              <a:prstGeom prst="rect">
                <a:avLst/>
              </a:prstGeom>
              <a:noFill/>
            </p:spPr>
            <p:txBody>
              <a:bodyPr wrap="square" rtlCol="0">
                <a:spAutoFit/>
              </a:bodyPr>
              <a:lstStyle/>
              <a:p>
                <a:pPr marL="285750" indent="-285750">
                  <a:buFont typeface="Arial" panose="020B0604020202020204" pitchFamily="34" charset="0"/>
                  <a:buChar char="•"/>
                </a:pPr>
                <a:r>
                  <a:rPr lang="es-ES" sz="2400" dirty="0" smtClean="0"/>
                  <a:t>Se forman 4 enlaces C—H </a:t>
                </a:r>
                <a:r>
                  <a:rPr lang="es-ES" sz="2400" i="1" dirty="0" smtClean="0"/>
                  <a:t>iguales</a:t>
                </a:r>
              </a:p>
              <a:p>
                <a:pPr marL="285750" indent="-285750">
                  <a:buFont typeface="Arial" panose="020B0604020202020204" pitchFamily="34" charset="0"/>
                  <a:buChar char="•"/>
                </a:pPr>
                <a:r>
                  <a:rPr lang="es-ES" sz="2400" dirty="0" smtClean="0"/>
                  <a:t>Cada uno se da sobre el eje de simetría de sp</a:t>
                </a:r>
                <a:r>
                  <a:rPr lang="es-ES" sz="2400" baseline="-25000" dirty="0" smtClean="0"/>
                  <a:t>3</a:t>
                </a:r>
                <a:r>
                  <a:rPr lang="es-ES" sz="2400" dirty="0" smtClean="0"/>
                  <a:t> y s.</a:t>
                </a:r>
              </a:p>
              <a:p>
                <a:pPr marL="285750" indent="-285750">
                  <a:buFont typeface="Arial" panose="020B0604020202020204" pitchFamily="34" charset="0"/>
                  <a:buChar char="•"/>
                </a:pPr>
                <a:r>
                  <a:rPr lang="es-ES" sz="2400" dirty="0" smtClean="0"/>
                  <a:t>En este caso, el orbital molecular formado se llama </a:t>
                </a:r>
                <a14:m>
                  <m:oMath xmlns:m="http://schemas.openxmlformats.org/officeDocument/2006/math">
                    <m:sSub>
                      <m:sSubPr>
                        <m:ctrlPr>
                          <a:rPr lang="es-ES" sz="2400" i="1" smtClean="0">
                            <a:latin typeface="Cambria Math"/>
                            <a:ea typeface="Cambria Math"/>
                          </a:rPr>
                        </m:ctrlPr>
                      </m:sSubPr>
                      <m:e>
                        <m:r>
                          <a:rPr lang="es-ES" sz="2400" i="1" smtClean="0">
                            <a:latin typeface="Cambria Math"/>
                            <a:ea typeface="Cambria Math"/>
                          </a:rPr>
                          <m:t>𝜎</m:t>
                        </m:r>
                      </m:e>
                      <m:sub>
                        <m:sSub>
                          <m:sSubPr>
                            <m:ctrlPr>
                              <a:rPr lang="es-ES" sz="2400" i="1" smtClean="0">
                                <a:latin typeface="Cambria Math"/>
                                <a:ea typeface="Cambria Math"/>
                              </a:rPr>
                            </m:ctrlPr>
                          </m:sSubPr>
                          <m:e>
                            <m:r>
                              <a:rPr lang="es-ES" sz="2400" b="0" i="1" smtClean="0">
                                <a:latin typeface="Cambria Math"/>
                                <a:ea typeface="Cambria Math"/>
                              </a:rPr>
                              <m:t>𝑠𝑝</m:t>
                            </m:r>
                          </m:e>
                          <m:sub>
                            <m:r>
                              <a:rPr lang="es-ES" sz="2400" b="0" i="1" smtClean="0">
                                <a:latin typeface="Cambria Math"/>
                                <a:ea typeface="Cambria Math"/>
                              </a:rPr>
                              <m:t>3</m:t>
                            </m:r>
                          </m:sub>
                        </m:sSub>
                        <m:r>
                          <a:rPr lang="es-ES" sz="2400" b="0" i="1" smtClean="0">
                            <a:latin typeface="Cambria Math"/>
                            <a:ea typeface="Cambria Math"/>
                          </a:rPr>
                          <m:t>−</m:t>
                        </m:r>
                        <m:r>
                          <a:rPr lang="es-ES" sz="2400" b="0" i="1" smtClean="0">
                            <a:latin typeface="Cambria Math"/>
                            <a:ea typeface="Cambria Math"/>
                          </a:rPr>
                          <m:t>𝑠</m:t>
                        </m:r>
                      </m:sub>
                    </m:sSub>
                  </m:oMath>
                </a14:m>
                <a:endParaRPr lang="es-ES" sz="2400" dirty="0" smtClean="0"/>
              </a:p>
              <a:p>
                <a:pPr marL="285750" indent="-285750">
                  <a:buFont typeface="Arial" panose="020B0604020202020204" pitchFamily="34" charset="0"/>
                  <a:buChar char="•"/>
                </a:pPr>
                <a:r>
                  <a:rPr lang="es-ES" sz="2400" dirty="0" smtClean="0"/>
                  <a:t>La disposición tetraédrica asegura la máxima separación (mínima repulsión) entre los hidrógenos (109,5º)</a:t>
                </a:r>
                <a:endParaRPr lang="es-ES" sz="2400" dirty="0"/>
              </a:p>
            </p:txBody>
          </p:sp>
        </mc:Choice>
        <mc:Fallback xmlns="">
          <p:sp>
            <p:nvSpPr>
              <p:cNvPr id="10" name="9 CuadroTexto"/>
              <p:cNvSpPr txBox="1">
                <a:spLocks noRot="1" noChangeAspect="1" noMove="1" noResize="1" noEditPoints="1" noAdjustHandles="1" noChangeArrowheads="1" noChangeShapeType="1" noTextEdit="1"/>
              </p:cNvSpPr>
              <p:nvPr/>
            </p:nvSpPr>
            <p:spPr>
              <a:xfrm>
                <a:off x="3563472" y="3735879"/>
                <a:ext cx="5507443" cy="3080459"/>
              </a:xfrm>
              <a:prstGeom prst="rect">
                <a:avLst/>
              </a:prstGeom>
              <a:blipFill rotWithShape="1">
                <a:blip r:embed="rId5"/>
                <a:stretch>
                  <a:fillRect l="-1550" t="-1584" b="-3564"/>
                </a:stretch>
              </a:blipFill>
            </p:spPr>
            <p:txBody>
              <a:bodyPr/>
              <a:lstStyle/>
              <a:p>
                <a:r>
                  <a:rPr lang="es-ES">
                    <a:noFill/>
                  </a:rPr>
                  <a:t> </a:t>
                </a:r>
              </a:p>
            </p:txBody>
          </p:sp>
        </mc:Fallback>
      </mc:AlternateContent>
    </p:spTree>
    <p:extLst>
      <p:ext uri="{BB962C8B-B14F-4D97-AF65-F5344CB8AC3E}">
        <p14:creationId xmlns:p14="http://schemas.microsoft.com/office/powerpoint/2010/main" val="124959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1000"/>
                                  </p:stCondLst>
                                  <p:childTnLst>
                                    <p:set>
                                      <p:cBhvr>
                                        <p:cTn id="16" dur="1" fill="hold">
                                          <p:stCondLst>
                                            <p:cond delay="0"/>
                                          </p:stCondLst>
                                        </p:cTn>
                                        <p:tgtEl>
                                          <p:spTgt spid="9"/>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0" nodeType="afterEffect">
                                  <p:stCondLst>
                                    <p:cond delay="1000"/>
                                  </p:stCondLst>
                                  <p:childTnLst>
                                    <p:set>
                                      <p:cBhvr>
                                        <p:cTn id="19" dur="1" fill="hold">
                                          <p:stCondLst>
                                            <p:cond delay="0"/>
                                          </p:stCondLst>
                                        </p:cTn>
                                        <p:tgtEl>
                                          <p:spTgt spid="130"/>
                                        </p:tgtEl>
                                        <p:attrNameLst>
                                          <p:attrName>style.visibility</p:attrName>
                                        </p:attrNameLst>
                                      </p:cBhvr>
                                      <p:to>
                                        <p:strVal val="visible"/>
                                      </p:to>
                                    </p:set>
                                  </p:childTnLst>
                                </p:cTn>
                              </p:par>
                            </p:childTnLst>
                          </p:cTn>
                        </p:par>
                        <p:par>
                          <p:cTn id="20" fill="hold">
                            <p:stCondLst>
                              <p:cond delay="2000"/>
                            </p:stCondLst>
                            <p:childTnLst>
                              <p:par>
                                <p:cTn id="21" presetID="1" presetClass="entr" presetSubtype="0" fill="hold" nodeType="afterEffect">
                                  <p:stCondLst>
                                    <p:cond delay="100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4310" y="116632"/>
            <a:ext cx="8552755" cy="936104"/>
          </a:xfrm>
        </p:spPr>
        <p:txBody>
          <a:bodyPr>
            <a:noAutofit/>
          </a:bodyPr>
          <a:lstStyle/>
          <a:p>
            <a:r>
              <a:rPr lang="es-ES" sz="3200" dirty="0" smtClean="0"/>
              <a:t>La hibridación explica la geometría observada, no sólo para carbono; veamos el caso del nitrógeno:</a:t>
            </a:r>
            <a:endParaRPr lang="es-ES" sz="3200" dirty="0"/>
          </a:p>
        </p:txBody>
      </p:sp>
      <p:sp>
        <p:nvSpPr>
          <p:cNvPr id="4" name="3 Marcador de pie de página"/>
          <p:cNvSpPr>
            <a:spLocks noGrp="1"/>
          </p:cNvSpPr>
          <p:nvPr>
            <p:ph type="ftr" sz="quarter" idx="11"/>
          </p:nvPr>
        </p:nvSpPr>
        <p:spPr/>
        <p:txBody>
          <a:bodyPr/>
          <a:lstStyle/>
          <a:p>
            <a:r>
              <a:rPr lang="es-ES" dirty="0" err="1" smtClean="0"/>
              <a:t>Dr</a:t>
            </a:r>
            <a:r>
              <a:rPr lang="es-ES" dirty="0" smtClean="0"/>
              <a:t> Edgardo </a:t>
            </a:r>
            <a:r>
              <a:rPr lang="es-ES" dirty="0" err="1" smtClean="0"/>
              <a:t>Calandri</a:t>
            </a:r>
            <a:endParaRPr lang="es-ES" dirty="0"/>
          </a:p>
        </p:txBody>
      </p:sp>
      <p:sp>
        <p:nvSpPr>
          <p:cNvPr id="5" name="4 Marcador de número de diapositiva"/>
          <p:cNvSpPr>
            <a:spLocks noGrp="1"/>
          </p:cNvSpPr>
          <p:nvPr>
            <p:ph type="sldNum" sz="quarter" idx="12"/>
          </p:nvPr>
        </p:nvSpPr>
        <p:spPr/>
        <p:txBody>
          <a:bodyPr/>
          <a:lstStyle/>
          <a:p>
            <a:fld id="{01043EBA-B3E8-4C40-8697-90D3FAABF49C}" type="slidenum">
              <a:rPr lang="es-ES" smtClean="0"/>
              <a:pPr/>
              <a:t>15</a:t>
            </a:fld>
            <a:endParaRPr lang="es-ES"/>
          </a:p>
        </p:txBody>
      </p:sp>
      <p:grpSp>
        <p:nvGrpSpPr>
          <p:cNvPr id="9" name="8 Grupo"/>
          <p:cNvGrpSpPr/>
          <p:nvPr/>
        </p:nvGrpSpPr>
        <p:grpSpPr>
          <a:xfrm>
            <a:off x="917264" y="1624765"/>
            <a:ext cx="448816" cy="461665"/>
            <a:chOff x="3851920" y="4955976"/>
            <a:chExt cx="448816" cy="461665"/>
          </a:xfrm>
        </p:grpSpPr>
        <p:sp>
          <p:nvSpPr>
            <p:cNvPr id="10" name="9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11" name="10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12" name="11 Conector recto de flecha"/>
          <p:cNvCxnSpPr/>
          <p:nvPr/>
        </p:nvCxnSpPr>
        <p:spPr>
          <a:xfrm>
            <a:off x="1277304" y="1393933"/>
            <a:ext cx="1" cy="4616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flipV="1">
            <a:off x="1133286" y="1885215"/>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4" name="13 Grupo"/>
          <p:cNvGrpSpPr/>
          <p:nvPr/>
        </p:nvGrpSpPr>
        <p:grpSpPr>
          <a:xfrm>
            <a:off x="1637344" y="1624765"/>
            <a:ext cx="448816" cy="461665"/>
            <a:chOff x="3851920" y="4955976"/>
            <a:chExt cx="448816" cy="461665"/>
          </a:xfrm>
        </p:grpSpPr>
        <p:sp>
          <p:nvSpPr>
            <p:cNvPr id="15" name="14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16" name="15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17" name="16 Conector recto de flecha"/>
          <p:cNvCxnSpPr/>
          <p:nvPr/>
        </p:nvCxnSpPr>
        <p:spPr>
          <a:xfrm>
            <a:off x="1997384" y="1393933"/>
            <a:ext cx="1" cy="4616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flipV="1">
            <a:off x="1853366" y="1885215"/>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9" name="18 Grupo"/>
          <p:cNvGrpSpPr/>
          <p:nvPr/>
        </p:nvGrpSpPr>
        <p:grpSpPr>
          <a:xfrm>
            <a:off x="2429432" y="1624240"/>
            <a:ext cx="448816" cy="461665"/>
            <a:chOff x="3851920" y="4955976"/>
            <a:chExt cx="448816" cy="461665"/>
          </a:xfrm>
        </p:grpSpPr>
        <p:sp>
          <p:nvSpPr>
            <p:cNvPr id="20" name="19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21" name="20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22" name="21 Conector recto de flecha"/>
          <p:cNvCxnSpPr/>
          <p:nvPr/>
        </p:nvCxnSpPr>
        <p:spPr>
          <a:xfrm flipV="1">
            <a:off x="2645454" y="1884690"/>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3" name="22 Grupo"/>
          <p:cNvGrpSpPr/>
          <p:nvPr/>
        </p:nvGrpSpPr>
        <p:grpSpPr>
          <a:xfrm>
            <a:off x="2905070" y="1624766"/>
            <a:ext cx="448816" cy="461665"/>
            <a:chOff x="3851920" y="4955976"/>
            <a:chExt cx="448816" cy="461665"/>
          </a:xfrm>
        </p:grpSpPr>
        <p:sp>
          <p:nvSpPr>
            <p:cNvPr id="24" name="23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25" name="24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26" name="25 Conector recto de flecha"/>
          <p:cNvCxnSpPr/>
          <p:nvPr/>
        </p:nvCxnSpPr>
        <p:spPr>
          <a:xfrm flipV="1">
            <a:off x="3121092" y="1885216"/>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7" name="26 Grupo"/>
          <p:cNvGrpSpPr/>
          <p:nvPr/>
        </p:nvGrpSpPr>
        <p:grpSpPr>
          <a:xfrm>
            <a:off x="3410040" y="1624766"/>
            <a:ext cx="448816" cy="461665"/>
            <a:chOff x="3851920" y="4955976"/>
            <a:chExt cx="448816" cy="461665"/>
          </a:xfrm>
        </p:grpSpPr>
        <p:sp>
          <p:nvSpPr>
            <p:cNvPr id="28" name="27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29" name="28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sp>
        <p:nvSpPr>
          <p:cNvPr id="30" name="29 Rectángulo"/>
          <p:cNvSpPr/>
          <p:nvPr/>
        </p:nvSpPr>
        <p:spPr>
          <a:xfrm>
            <a:off x="879312" y="2297882"/>
            <a:ext cx="564578" cy="461665"/>
          </a:xfrm>
          <a:prstGeom prst="rect">
            <a:avLst/>
          </a:prstGeom>
        </p:spPr>
        <p:txBody>
          <a:bodyPr wrap="none">
            <a:spAutoFit/>
          </a:bodyPr>
          <a:lstStyle/>
          <a:p>
            <a:r>
              <a:rPr lang="es-ES" sz="2400" dirty="0" smtClean="0"/>
              <a:t>1s</a:t>
            </a:r>
            <a:r>
              <a:rPr lang="es-ES" sz="2400" baseline="30000" dirty="0" smtClean="0"/>
              <a:t>2</a:t>
            </a:r>
            <a:endParaRPr lang="es-ES" sz="2400" dirty="0"/>
          </a:p>
        </p:txBody>
      </p:sp>
      <p:sp>
        <p:nvSpPr>
          <p:cNvPr id="31" name="30 CuadroTexto"/>
          <p:cNvSpPr txBox="1"/>
          <p:nvPr/>
        </p:nvSpPr>
        <p:spPr>
          <a:xfrm>
            <a:off x="1599392" y="2297882"/>
            <a:ext cx="564578" cy="461665"/>
          </a:xfrm>
          <a:prstGeom prst="rect">
            <a:avLst/>
          </a:prstGeom>
          <a:noFill/>
        </p:spPr>
        <p:txBody>
          <a:bodyPr wrap="none" rtlCol="0">
            <a:spAutoFit/>
          </a:bodyPr>
          <a:lstStyle/>
          <a:p>
            <a:r>
              <a:rPr lang="es-ES" sz="2400" dirty="0" smtClean="0"/>
              <a:t>2s</a:t>
            </a:r>
            <a:r>
              <a:rPr lang="es-ES" sz="2400" baseline="30000" dirty="0" smtClean="0"/>
              <a:t>2</a:t>
            </a:r>
            <a:endParaRPr lang="es-ES" sz="2400" dirty="0"/>
          </a:p>
        </p:txBody>
      </p:sp>
      <p:sp>
        <p:nvSpPr>
          <p:cNvPr id="32" name="31 CuadroTexto"/>
          <p:cNvSpPr txBox="1"/>
          <p:nvPr/>
        </p:nvSpPr>
        <p:spPr>
          <a:xfrm>
            <a:off x="2834733" y="2296589"/>
            <a:ext cx="606256" cy="461665"/>
          </a:xfrm>
          <a:prstGeom prst="rect">
            <a:avLst/>
          </a:prstGeom>
          <a:noFill/>
        </p:spPr>
        <p:txBody>
          <a:bodyPr wrap="none" rtlCol="0">
            <a:spAutoFit/>
          </a:bodyPr>
          <a:lstStyle/>
          <a:p>
            <a:r>
              <a:rPr lang="es-ES" sz="2400" dirty="0" smtClean="0"/>
              <a:t>2p</a:t>
            </a:r>
            <a:r>
              <a:rPr lang="es-ES" sz="2400" baseline="30000" dirty="0" smtClean="0"/>
              <a:t>2</a:t>
            </a:r>
            <a:endParaRPr lang="es-ES" sz="2400" dirty="0"/>
          </a:p>
        </p:txBody>
      </p:sp>
      <p:sp>
        <p:nvSpPr>
          <p:cNvPr id="33" name="32 CuadroTexto"/>
          <p:cNvSpPr txBox="1"/>
          <p:nvPr/>
        </p:nvSpPr>
        <p:spPr>
          <a:xfrm>
            <a:off x="302747" y="1670932"/>
            <a:ext cx="569387" cy="461665"/>
          </a:xfrm>
          <a:prstGeom prst="rect">
            <a:avLst/>
          </a:prstGeom>
          <a:noFill/>
        </p:spPr>
        <p:txBody>
          <a:bodyPr wrap="none" rtlCol="0">
            <a:spAutoFit/>
          </a:bodyPr>
          <a:lstStyle/>
          <a:p>
            <a:r>
              <a:rPr lang="es-ES" sz="2400" baseline="-25000" dirty="0" smtClean="0"/>
              <a:t>7</a:t>
            </a:r>
            <a:r>
              <a:rPr lang="es-ES" sz="2400" dirty="0" smtClean="0"/>
              <a:t>N:</a:t>
            </a:r>
            <a:endParaRPr lang="es-ES" sz="2400" dirty="0"/>
          </a:p>
        </p:txBody>
      </p:sp>
      <p:cxnSp>
        <p:nvCxnSpPr>
          <p:cNvPr id="34" name="33 Conector recto de flecha"/>
          <p:cNvCxnSpPr/>
          <p:nvPr/>
        </p:nvCxnSpPr>
        <p:spPr>
          <a:xfrm flipV="1">
            <a:off x="3626063" y="1885216"/>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9" name="58 Grupo"/>
          <p:cNvGrpSpPr/>
          <p:nvPr/>
        </p:nvGrpSpPr>
        <p:grpSpPr>
          <a:xfrm>
            <a:off x="5319680" y="1654909"/>
            <a:ext cx="448816" cy="461665"/>
            <a:chOff x="3851920" y="4955976"/>
            <a:chExt cx="448816" cy="461665"/>
          </a:xfrm>
        </p:grpSpPr>
        <p:sp>
          <p:nvSpPr>
            <p:cNvPr id="60" name="59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61" name="60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62" name="61 Conector recto de flecha"/>
          <p:cNvCxnSpPr/>
          <p:nvPr/>
        </p:nvCxnSpPr>
        <p:spPr>
          <a:xfrm>
            <a:off x="5679720" y="1424077"/>
            <a:ext cx="1" cy="4616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62 Conector recto de flecha"/>
          <p:cNvCxnSpPr/>
          <p:nvPr/>
        </p:nvCxnSpPr>
        <p:spPr>
          <a:xfrm flipV="1">
            <a:off x="5535702" y="1915359"/>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4" name="63 Grupo"/>
          <p:cNvGrpSpPr/>
          <p:nvPr/>
        </p:nvGrpSpPr>
        <p:grpSpPr>
          <a:xfrm>
            <a:off x="6330105" y="1654383"/>
            <a:ext cx="448816" cy="461665"/>
            <a:chOff x="3851920" y="4955976"/>
            <a:chExt cx="448816" cy="461665"/>
          </a:xfrm>
        </p:grpSpPr>
        <p:sp>
          <p:nvSpPr>
            <p:cNvPr id="65" name="64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66" name="65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67" name="66 Conector recto de flecha"/>
          <p:cNvCxnSpPr/>
          <p:nvPr/>
        </p:nvCxnSpPr>
        <p:spPr>
          <a:xfrm flipV="1">
            <a:off x="6546127" y="1914833"/>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8" name="67 Grupo"/>
          <p:cNvGrpSpPr/>
          <p:nvPr/>
        </p:nvGrpSpPr>
        <p:grpSpPr>
          <a:xfrm>
            <a:off x="6831848" y="1654384"/>
            <a:ext cx="448816" cy="461665"/>
            <a:chOff x="3851920" y="4955976"/>
            <a:chExt cx="448816" cy="461665"/>
          </a:xfrm>
        </p:grpSpPr>
        <p:sp>
          <p:nvSpPr>
            <p:cNvPr id="69" name="68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70" name="69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71" name="70 Conector recto de flecha"/>
          <p:cNvCxnSpPr/>
          <p:nvPr/>
        </p:nvCxnSpPr>
        <p:spPr>
          <a:xfrm flipV="1">
            <a:off x="7047870" y="1914834"/>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2" name="71 Grupo"/>
          <p:cNvGrpSpPr/>
          <p:nvPr/>
        </p:nvGrpSpPr>
        <p:grpSpPr>
          <a:xfrm>
            <a:off x="7307486" y="1654910"/>
            <a:ext cx="448816" cy="461665"/>
            <a:chOff x="3851920" y="4955976"/>
            <a:chExt cx="448816" cy="461665"/>
          </a:xfrm>
        </p:grpSpPr>
        <p:sp>
          <p:nvSpPr>
            <p:cNvPr id="73" name="72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74" name="73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75" name="74 Conector recto de flecha"/>
          <p:cNvCxnSpPr/>
          <p:nvPr/>
        </p:nvCxnSpPr>
        <p:spPr>
          <a:xfrm flipV="1">
            <a:off x="7523508" y="1915360"/>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6" name="75 Grupo"/>
          <p:cNvGrpSpPr/>
          <p:nvPr/>
        </p:nvGrpSpPr>
        <p:grpSpPr>
          <a:xfrm>
            <a:off x="7812456" y="1654910"/>
            <a:ext cx="448816" cy="461665"/>
            <a:chOff x="3851920" y="4955976"/>
            <a:chExt cx="448816" cy="461665"/>
          </a:xfrm>
        </p:grpSpPr>
        <p:sp>
          <p:nvSpPr>
            <p:cNvPr id="77" name="76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78" name="77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79" name="78 Conector recto de flecha"/>
          <p:cNvCxnSpPr/>
          <p:nvPr/>
        </p:nvCxnSpPr>
        <p:spPr>
          <a:xfrm flipV="1">
            <a:off x="8017364" y="1925973"/>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0" name="79 Rectángulo"/>
          <p:cNvSpPr/>
          <p:nvPr/>
        </p:nvSpPr>
        <p:spPr>
          <a:xfrm>
            <a:off x="5349731" y="2390214"/>
            <a:ext cx="564578" cy="461665"/>
          </a:xfrm>
          <a:prstGeom prst="rect">
            <a:avLst/>
          </a:prstGeom>
        </p:spPr>
        <p:txBody>
          <a:bodyPr wrap="none">
            <a:spAutoFit/>
          </a:bodyPr>
          <a:lstStyle/>
          <a:p>
            <a:r>
              <a:rPr lang="es-ES" sz="2400" dirty="0" smtClean="0"/>
              <a:t>1s</a:t>
            </a:r>
            <a:r>
              <a:rPr lang="es-ES" sz="2400" baseline="30000" dirty="0" smtClean="0"/>
              <a:t>2</a:t>
            </a:r>
            <a:endParaRPr lang="es-ES" sz="2400" dirty="0"/>
          </a:p>
        </p:txBody>
      </p:sp>
      <p:sp>
        <p:nvSpPr>
          <p:cNvPr id="81" name="80 CuadroTexto"/>
          <p:cNvSpPr txBox="1"/>
          <p:nvPr/>
        </p:nvSpPr>
        <p:spPr>
          <a:xfrm>
            <a:off x="6979905" y="2390215"/>
            <a:ext cx="726481" cy="461665"/>
          </a:xfrm>
          <a:prstGeom prst="rect">
            <a:avLst/>
          </a:prstGeom>
          <a:noFill/>
        </p:spPr>
        <p:txBody>
          <a:bodyPr wrap="none" rtlCol="0">
            <a:spAutoFit/>
          </a:bodyPr>
          <a:lstStyle/>
          <a:p>
            <a:r>
              <a:rPr lang="es-ES" sz="2400" dirty="0" smtClean="0"/>
              <a:t>2sp</a:t>
            </a:r>
            <a:r>
              <a:rPr lang="es-ES" sz="2400" baseline="30000" dirty="0"/>
              <a:t>3</a:t>
            </a:r>
            <a:endParaRPr lang="es-ES" sz="2400" dirty="0"/>
          </a:p>
        </p:txBody>
      </p:sp>
      <p:cxnSp>
        <p:nvCxnSpPr>
          <p:cNvPr id="82" name="81 Conector recto de flecha"/>
          <p:cNvCxnSpPr/>
          <p:nvPr/>
        </p:nvCxnSpPr>
        <p:spPr>
          <a:xfrm>
            <a:off x="6675703" y="1451043"/>
            <a:ext cx="1" cy="4616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6" name="105 Flecha derecha"/>
          <p:cNvSpPr/>
          <p:nvPr/>
        </p:nvSpPr>
        <p:spPr>
          <a:xfrm>
            <a:off x="4053587" y="1739283"/>
            <a:ext cx="1152128" cy="37676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8" name="107 Elipse"/>
          <p:cNvSpPr/>
          <p:nvPr/>
        </p:nvSpPr>
        <p:spPr>
          <a:xfrm>
            <a:off x="6778921" y="1393933"/>
            <a:ext cx="1609504" cy="11347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0" y="3335661"/>
            <a:ext cx="2886068" cy="2033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9911" y="3310953"/>
            <a:ext cx="2848686"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68" name="7167 Flecha curvada hacia la izquierda"/>
          <p:cNvSpPr/>
          <p:nvPr/>
        </p:nvSpPr>
        <p:spPr>
          <a:xfrm>
            <a:off x="8388425" y="1707683"/>
            <a:ext cx="717280" cy="3255957"/>
          </a:xfrm>
          <a:prstGeom prst="curved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7169" name="7168 Circular"/>
          <p:cNvSpPr/>
          <p:nvPr/>
        </p:nvSpPr>
        <p:spPr>
          <a:xfrm>
            <a:off x="5967595" y="4149080"/>
            <a:ext cx="2420830" cy="1152128"/>
          </a:xfrm>
          <a:prstGeom prst="pie">
            <a:avLst>
              <a:gd name="adj1" fmla="val 20221369"/>
              <a:gd name="adj2" fmla="val 13591747"/>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14" name="113 Flecha curvada hacia la izquierda"/>
          <p:cNvSpPr/>
          <p:nvPr/>
        </p:nvSpPr>
        <p:spPr>
          <a:xfrm rot="20261075" flipH="1">
            <a:off x="5979868" y="1948055"/>
            <a:ext cx="797060" cy="2312834"/>
          </a:xfrm>
          <a:prstGeom prst="curved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mc:AlternateContent xmlns:mc="http://schemas.openxmlformats.org/markup-compatibility/2006" xmlns:a14="http://schemas.microsoft.com/office/drawing/2010/main">
        <mc:Choice Requires="a14">
          <p:sp>
            <p:nvSpPr>
              <p:cNvPr id="7172" name="7171 CuadroTexto"/>
              <p:cNvSpPr txBox="1"/>
              <p:nvPr/>
            </p:nvSpPr>
            <p:spPr>
              <a:xfrm>
                <a:off x="3181375" y="3335661"/>
                <a:ext cx="2718535" cy="2056397"/>
              </a:xfrm>
              <a:prstGeom prst="rect">
                <a:avLst/>
              </a:prstGeom>
              <a:noFill/>
            </p:spPr>
            <p:txBody>
              <a:bodyPr wrap="square" rtlCol="0">
                <a:spAutoFit/>
              </a:bodyPr>
              <a:lstStyle/>
              <a:p>
                <a:pPr marL="285750" indent="-285750">
                  <a:buFont typeface="Arial" panose="020B0604020202020204" pitchFamily="34" charset="0"/>
                  <a:buChar char="•"/>
                </a:pPr>
                <a:r>
                  <a:rPr lang="es-ES" dirty="0" smtClean="0"/>
                  <a:t>Se forman 3 enlaces </a:t>
                </a:r>
                <a14:m>
                  <m:oMath xmlns:m="http://schemas.openxmlformats.org/officeDocument/2006/math">
                    <m:sSub>
                      <m:sSubPr>
                        <m:ctrlPr>
                          <a:rPr lang="es-ES" i="1">
                            <a:latin typeface="Cambria Math"/>
                            <a:ea typeface="Cambria Math"/>
                          </a:rPr>
                        </m:ctrlPr>
                      </m:sSubPr>
                      <m:e>
                        <m:r>
                          <a:rPr lang="es-ES" i="1">
                            <a:latin typeface="Cambria Math"/>
                            <a:ea typeface="Cambria Math"/>
                          </a:rPr>
                          <m:t>𝜎</m:t>
                        </m:r>
                      </m:e>
                      <m:sub>
                        <m:sSub>
                          <m:sSubPr>
                            <m:ctrlPr>
                              <a:rPr lang="es-ES" i="1">
                                <a:latin typeface="Cambria Math"/>
                                <a:ea typeface="Cambria Math"/>
                              </a:rPr>
                            </m:ctrlPr>
                          </m:sSubPr>
                          <m:e>
                            <m:r>
                              <a:rPr lang="es-ES" i="1">
                                <a:latin typeface="Cambria Math"/>
                                <a:ea typeface="Cambria Math"/>
                              </a:rPr>
                              <m:t>𝑠𝑝</m:t>
                            </m:r>
                          </m:e>
                          <m:sub>
                            <m:r>
                              <a:rPr lang="es-ES" i="1">
                                <a:latin typeface="Cambria Math"/>
                                <a:ea typeface="Cambria Math"/>
                              </a:rPr>
                              <m:t>3</m:t>
                            </m:r>
                          </m:sub>
                        </m:sSub>
                        <m:r>
                          <a:rPr lang="es-ES" i="1">
                            <a:latin typeface="Cambria Math"/>
                            <a:ea typeface="Cambria Math"/>
                          </a:rPr>
                          <m:t>−</m:t>
                        </m:r>
                        <m:r>
                          <a:rPr lang="es-ES" i="1">
                            <a:latin typeface="Cambria Math"/>
                            <a:ea typeface="Cambria Math"/>
                          </a:rPr>
                          <m:t>𝑠</m:t>
                        </m:r>
                      </m:sub>
                    </m:sSub>
                  </m:oMath>
                </a14:m>
                <a:r>
                  <a:rPr lang="es-ES" dirty="0" smtClean="0"/>
                  <a:t>, entre nitrógeno e hidrógeno</a:t>
                </a:r>
              </a:p>
              <a:p>
                <a:pPr marL="285750" indent="-285750">
                  <a:buFont typeface="Arial" panose="020B0604020202020204" pitchFamily="34" charset="0"/>
                  <a:buChar char="•"/>
                </a:pPr>
                <a:r>
                  <a:rPr lang="es-ES" dirty="0" smtClean="0"/>
                  <a:t>Uno de lo sp</a:t>
                </a:r>
                <a:r>
                  <a:rPr lang="es-ES" baseline="-25000" dirty="0" smtClean="0"/>
                  <a:t>3</a:t>
                </a:r>
                <a:r>
                  <a:rPr lang="es-ES" dirty="0" smtClean="0"/>
                  <a:t> está lleno (tiene 2 e</a:t>
                </a:r>
                <a:r>
                  <a:rPr lang="es-ES" baseline="30000" dirty="0" smtClean="0"/>
                  <a:t>-</a:t>
                </a:r>
                <a:r>
                  <a:rPr lang="es-ES" dirty="0" smtClean="0"/>
                  <a:t>)</a:t>
                </a:r>
              </a:p>
              <a:p>
                <a:pPr marL="285750" indent="-285750">
                  <a:buFont typeface="Arial" panose="020B0604020202020204" pitchFamily="34" charset="0"/>
                  <a:buChar char="•"/>
                </a:pPr>
                <a:r>
                  <a:rPr lang="es-ES" dirty="0" smtClean="0"/>
                  <a:t>Se trata del </a:t>
                </a:r>
                <a:r>
                  <a:rPr lang="es-ES" b="1" i="1" dirty="0" smtClean="0"/>
                  <a:t>orbital no enlazante</a:t>
                </a:r>
                <a:endParaRPr lang="es-ES" dirty="0" smtClean="0"/>
              </a:p>
            </p:txBody>
          </p:sp>
        </mc:Choice>
        <mc:Fallback xmlns="">
          <p:sp>
            <p:nvSpPr>
              <p:cNvPr id="7172" name="7171 CuadroTexto"/>
              <p:cNvSpPr txBox="1">
                <a:spLocks noRot="1" noChangeAspect="1" noMove="1" noResize="1" noEditPoints="1" noAdjustHandles="1" noChangeArrowheads="1" noChangeShapeType="1" noTextEdit="1"/>
              </p:cNvSpPr>
              <p:nvPr/>
            </p:nvSpPr>
            <p:spPr>
              <a:xfrm>
                <a:off x="3181375" y="3335661"/>
                <a:ext cx="2718535" cy="2056397"/>
              </a:xfrm>
              <a:prstGeom prst="rect">
                <a:avLst/>
              </a:prstGeom>
              <a:blipFill rotWithShape="1">
                <a:blip r:embed="rId4"/>
                <a:stretch>
                  <a:fillRect l="-1570" t="-1479" r="-1570" b="-3550"/>
                </a:stretch>
              </a:blipFill>
            </p:spPr>
            <p:txBody>
              <a:bodyPr/>
              <a:lstStyle/>
              <a:p>
                <a:r>
                  <a:rPr lang="es-ES">
                    <a:noFill/>
                  </a:rPr>
                  <a:t> </a:t>
                </a:r>
              </a:p>
            </p:txBody>
          </p:sp>
        </mc:Fallback>
      </mc:AlternateContent>
      <p:sp>
        <p:nvSpPr>
          <p:cNvPr id="116" name="115 CuadroTexto"/>
          <p:cNvSpPr txBox="1"/>
          <p:nvPr/>
        </p:nvSpPr>
        <p:spPr>
          <a:xfrm>
            <a:off x="163149" y="5405492"/>
            <a:ext cx="8583916" cy="830997"/>
          </a:xfrm>
          <a:prstGeom prst="rect">
            <a:avLst/>
          </a:prstGeom>
          <a:noFill/>
        </p:spPr>
        <p:txBody>
          <a:bodyPr wrap="square" rtlCol="0">
            <a:spAutoFit/>
          </a:bodyPr>
          <a:lstStyle/>
          <a:p>
            <a:pPr marL="285750" indent="-285750">
              <a:buFont typeface="Arial" panose="020B0604020202020204" pitchFamily="34" charset="0"/>
              <a:buChar char="•"/>
            </a:pPr>
            <a:r>
              <a:rPr lang="es-ES" sz="2400" dirty="0" smtClean="0"/>
              <a:t>La repulsión electrónica del orbital no enlazante hace que los 3 orbitales </a:t>
            </a:r>
            <a:r>
              <a:rPr lang="es-ES" sz="2400" dirty="0" smtClean="0">
                <a:sym typeface="Symbol"/>
              </a:rPr>
              <a:t></a:t>
            </a:r>
            <a:r>
              <a:rPr lang="es-ES" sz="2400" dirty="0" smtClean="0"/>
              <a:t> presenten un ángulo H-N-H  menor que para metano</a:t>
            </a:r>
          </a:p>
        </p:txBody>
      </p:sp>
      <p:sp>
        <p:nvSpPr>
          <p:cNvPr id="3" name="2 Flecha curvada hacia la derecha"/>
          <p:cNvSpPr/>
          <p:nvPr/>
        </p:nvSpPr>
        <p:spPr>
          <a:xfrm rot="2043766">
            <a:off x="840754" y="3045552"/>
            <a:ext cx="415281" cy="1067861"/>
          </a:xfrm>
          <a:prstGeom prst="curv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83" name="82 Flecha curvada hacia la derecha"/>
          <p:cNvSpPr/>
          <p:nvPr/>
        </p:nvSpPr>
        <p:spPr>
          <a:xfrm rot="19829029" flipH="1">
            <a:off x="2229350" y="3067422"/>
            <a:ext cx="363419" cy="1067861"/>
          </a:xfrm>
          <a:prstGeom prst="curv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Tree>
    <p:extLst>
      <p:ext uri="{BB962C8B-B14F-4D97-AF65-F5344CB8AC3E}">
        <p14:creationId xmlns:p14="http://schemas.microsoft.com/office/powerpoint/2010/main" val="367917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down)">
                                      <p:cBhvr>
                                        <p:cTn id="38" dur="500"/>
                                        <p:tgtEl>
                                          <p:spTgt spid="18"/>
                                        </p:tgtEl>
                                      </p:cBhvr>
                                    </p:animEffect>
                                  </p:childTnLst>
                                </p:cTn>
                              </p:par>
                            </p:childTnLst>
                          </p:cTn>
                        </p:par>
                        <p:par>
                          <p:cTn id="39" fill="hold">
                            <p:stCondLst>
                              <p:cond delay="4000"/>
                            </p:stCondLst>
                            <p:childTnLst>
                              <p:par>
                                <p:cTn id="40" presetID="22" presetClass="entr" presetSubtype="4"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down)">
                                      <p:cBhvr>
                                        <p:cTn id="46" dur="500"/>
                                        <p:tgtEl>
                                          <p:spTgt spid="22"/>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down)">
                                      <p:cBhvr>
                                        <p:cTn id="50" dur="500"/>
                                        <p:tgtEl>
                                          <p:spTgt spid="26"/>
                                        </p:tgtEl>
                                      </p:cBhvr>
                                    </p:animEffect>
                                  </p:childTnLst>
                                </p:cTn>
                              </p:par>
                            </p:childTnLst>
                          </p:cTn>
                        </p:par>
                        <p:par>
                          <p:cTn id="51" fill="hold">
                            <p:stCondLst>
                              <p:cond delay="5500"/>
                            </p:stCondLst>
                            <p:childTnLst>
                              <p:par>
                                <p:cTn id="52" presetID="22" presetClass="entr" presetSubtype="4" fill="hold" nodeType="after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down)">
                                      <p:cBhvr>
                                        <p:cTn id="54" dur="500"/>
                                        <p:tgtEl>
                                          <p:spTgt spid="34"/>
                                        </p:tgtEl>
                                      </p:cBhvr>
                                    </p:animEffect>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wipe(left)">
                                      <p:cBhvr>
                                        <p:cTn id="58" dur="500"/>
                                        <p:tgtEl>
                                          <p:spTgt spid="30"/>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left)">
                                      <p:cBhvr>
                                        <p:cTn id="62" dur="500"/>
                                        <p:tgtEl>
                                          <p:spTgt spid="3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left)">
                                      <p:cBhvr>
                                        <p:cTn id="66" dur="500"/>
                                        <p:tgtEl>
                                          <p:spTgt spid="3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06"/>
                                        </p:tgtEl>
                                        <p:attrNameLst>
                                          <p:attrName>style.visibility</p:attrName>
                                        </p:attrNameLst>
                                      </p:cBhvr>
                                      <p:to>
                                        <p:strVal val="visible"/>
                                      </p:to>
                                    </p:set>
                                    <p:animEffect transition="in" filter="wipe(left)">
                                      <p:cBhvr>
                                        <p:cTn id="71" dur="500"/>
                                        <p:tgtEl>
                                          <p:spTgt spid="106"/>
                                        </p:tgtEl>
                                      </p:cBhvr>
                                    </p:animEffect>
                                  </p:childTnLst>
                                </p:cTn>
                              </p:par>
                            </p:childTnLst>
                          </p:cTn>
                        </p:par>
                        <p:par>
                          <p:cTn id="72" fill="hold">
                            <p:stCondLst>
                              <p:cond delay="500"/>
                            </p:stCondLst>
                            <p:childTnLst>
                              <p:par>
                                <p:cTn id="73" presetID="22" presetClass="entr" presetSubtype="8" fill="hold" nodeType="afterEffect">
                                  <p:stCondLst>
                                    <p:cond delay="0"/>
                                  </p:stCondLst>
                                  <p:childTnLst>
                                    <p:set>
                                      <p:cBhvr>
                                        <p:cTn id="74" dur="1" fill="hold">
                                          <p:stCondLst>
                                            <p:cond delay="0"/>
                                          </p:stCondLst>
                                        </p:cTn>
                                        <p:tgtEl>
                                          <p:spTgt spid="59"/>
                                        </p:tgtEl>
                                        <p:attrNameLst>
                                          <p:attrName>style.visibility</p:attrName>
                                        </p:attrNameLst>
                                      </p:cBhvr>
                                      <p:to>
                                        <p:strVal val="visible"/>
                                      </p:to>
                                    </p:set>
                                    <p:animEffect transition="in" filter="wipe(left)">
                                      <p:cBhvr>
                                        <p:cTn id="75" dur="500"/>
                                        <p:tgtEl>
                                          <p:spTgt spid="59"/>
                                        </p:tgtEl>
                                      </p:cBhvr>
                                    </p:animEffect>
                                  </p:childTnLst>
                                </p:cTn>
                              </p:par>
                            </p:childTnLst>
                          </p:cTn>
                        </p:par>
                        <p:par>
                          <p:cTn id="76" fill="hold">
                            <p:stCondLst>
                              <p:cond delay="1000"/>
                            </p:stCondLst>
                            <p:childTnLst>
                              <p:par>
                                <p:cTn id="77" presetID="22" presetClass="entr" presetSubtype="8" fill="hold" nodeType="afterEffect">
                                  <p:stCondLst>
                                    <p:cond delay="0"/>
                                  </p:stCondLst>
                                  <p:childTnLst>
                                    <p:set>
                                      <p:cBhvr>
                                        <p:cTn id="78" dur="1" fill="hold">
                                          <p:stCondLst>
                                            <p:cond delay="0"/>
                                          </p:stCondLst>
                                        </p:cTn>
                                        <p:tgtEl>
                                          <p:spTgt spid="64"/>
                                        </p:tgtEl>
                                        <p:attrNameLst>
                                          <p:attrName>style.visibility</p:attrName>
                                        </p:attrNameLst>
                                      </p:cBhvr>
                                      <p:to>
                                        <p:strVal val="visible"/>
                                      </p:to>
                                    </p:set>
                                    <p:animEffect transition="in" filter="wipe(left)">
                                      <p:cBhvr>
                                        <p:cTn id="79" dur="500"/>
                                        <p:tgtEl>
                                          <p:spTgt spid="64"/>
                                        </p:tgtEl>
                                      </p:cBhvr>
                                    </p:animEffect>
                                  </p:childTnLst>
                                </p:cTn>
                              </p:par>
                            </p:childTnLst>
                          </p:cTn>
                        </p:par>
                        <p:par>
                          <p:cTn id="80" fill="hold">
                            <p:stCondLst>
                              <p:cond delay="1500"/>
                            </p:stCondLst>
                            <p:childTnLst>
                              <p:par>
                                <p:cTn id="81" presetID="22" presetClass="entr" presetSubtype="8" fill="hold" nodeType="afterEffect">
                                  <p:stCondLst>
                                    <p:cond delay="0"/>
                                  </p:stCondLst>
                                  <p:childTnLst>
                                    <p:set>
                                      <p:cBhvr>
                                        <p:cTn id="82" dur="1" fill="hold">
                                          <p:stCondLst>
                                            <p:cond delay="0"/>
                                          </p:stCondLst>
                                        </p:cTn>
                                        <p:tgtEl>
                                          <p:spTgt spid="68"/>
                                        </p:tgtEl>
                                        <p:attrNameLst>
                                          <p:attrName>style.visibility</p:attrName>
                                        </p:attrNameLst>
                                      </p:cBhvr>
                                      <p:to>
                                        <p:strVal val="visible"/>
                                      </p:to>
                                    </p:set>
                                    <p:animEffect transition="in" filter="wipe(left)">
                                      <p:cBhvr>
                                        <p:cTn id="83" dur="500"/>
                                        <p:tgtEl>
                                          <p:spTgt spid="68"/>
                                        </p:tgtEl>
                                      </p:cBhvr>
                                    </p:animEffect>
                                  </p:childTnLst>
                                </p:cTn>
                              </p:par>
                            </p:childTnLst>
                          </p:cTn>
                        </p:par>
                        <p:par>
                          <p:cTn id="84" fill="hold">
                            <p:stCondLst>
                              <p:cond delay="2000"/>
                            </p:stCondLst>
                            <p:childTnLst>
                              <p:par>
                                <p:cTn id="85" presetID="22" presetClass="entr" presetSubtype="8" fill="hold" nodeType="afterEffect">
                                  <p:stCondLst>
                                    <p:cond delay="0"/>
                                  </p:stCondLst>
                                  <p:childTnLst>
                                    <p:set>
                                      <p:cBhvr>
                                        <p:cTn id="86" dur="1" fill="hold">
                                          <p:stCondLst>
                                            <p:cond delay="0"/>
                                          </p:stCondLst>
                                        </p:cTn>
                                        <p:tgtEl>
                                          <p:spTgt spid="72"/>
                                        </p:tgtEl>
                                        <p:attrNameLst>
                                          <p:attrName>style.visibility</p:attrName>
                                        </p:attrNameLst>
                                      </p:cBhvr>
                                      <p:to>
                                        <p:strVal val="visible"/>
                                      </p:to>
                                    </p:set>
                                    <p:animEffect transition="in" filter="wipe(left)">
                                      <p:cBhvr>
                                        <p:cTn id="87" dur="500"/>
                                        <p:tgtEl>
                                          <p:spTgt spid="72"/>
                                        </p:tgtEl>
                                      </p:cBhvr>
                                    </p:animEffect>
                                  </p:childTnLst>
                                </p:cTn>
                              </p:par>
                            </p:childTnLst>
                          </p:cTn>
                        </p:par>
                        <p:par>
                          <p:cTn id="88" fill="hold">
                            <p:stCondLst>
                              <p:cond delay="2500"/>
                            </p:stCondLst>
                            <p:childTnLst>
                              <p:par>
                                <p:cTn id="89" presetID="22" presetClass="entr" presetSubtype="8" fill="hold" nodeType="afterEffect">
                                  <p:stCondLst>
                                    <p:cond delay="0"/>
                                  </p:stCondLst>
                                  <p:childTnLst>
                                    <p:set>
                                      <p:cBhvr>
                                        <p:cTn id="90" dur="1" fill="hold">
                                          <p:stCondLst>
                                            <p:cond delay="0"/>
                                          </p:stCondLst>
                                        </p:cTn>
                                        <p:tgtEl>
                                          <p:spTgt spid="76"/>
                                        </p:tgtEl>
                                        <p:attrNameLst>
                                          <p:attrName>style.visibility</p:attrName>
                                        </p:attrNameLst>
                                      </p:cBhvr>
                                      <p:to>
                                        <p:strVal val="visible"/>
                                      </p:to>
                                    </p:set>
                                    <p:animEffect transition="in" filter="wipe(left)">
                                      <p:cBhvr>
                                        <p:cTn id="91" dur="500"/>
                                        <p:tgtEl>
                                          <p:spTgt spid="76"/>
                                        </p:tgtEl>
                                      </p:cBhvr>
                                    </p:animEffect>
                                  </p:childTnLst>
                                </p:cTn>
                              </p:par>
                            </p:childTnLst>
                          </p:cTn>
                        </p:par>
                        <p:par>
                          <p:cTn id="92" fill="hold">
                            <p:stCondLst>
                              <p:cond delay="3000"/>
                            </p:stCondLst>
                            <p:childTnLst>
                              <p:par>
                                <p:cTn id="93" presetID="22" presetClass="entr" presetSubtype="4"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down)">
                                      <p:cBhvr>
                                        <p:cTn id="95" dur="500"/>
                                        <p:tgtEl>
                                          <p:spTgt spid="63"/>
                                        </p:tgtEl>
                                      </p:cBhvr>
                                    </p:animEffect>
                                  </p:childTnLst>
                                </p:cTn>
                              </p:par>
                            </p:childTnLst>
                          </p:cTn>
                        </p:par>
                        <p:par>
                          <p:cTn id="96" fill="hold">
                            <p:stCondLst>
                              <p:cond delay="3500"/>
                            </p:stCondLst>
                            <p:childTnLst>
                              <p:par>
                                <p:cTn id="97" presetID="22" presetClass="entr" presetSubtype="1" fill="hold" nodeType="afterEffect">
                                  <p:stCondLst>
                                    <p:cond delay="0"/>
                                  </p:stCondLst>
                                  <p:childTnLst>
                                    <p:set>
                                      <p:cBhvr>
                                        <p:cTn id="98" dur="1" fill="hold">
                                          <p:stCondLst>
                                            <p:cond delay="0"/>
                                          </p:stCondLst>
                                        </p:cTn>
                                        <p:tgtEl>
                                          <p:spTgt spid="62"/>
                                        </p:tgtEl>
                                        <p:attrNameLst>
                                          <p:attrName>style.visibility</p:attrName>
                                        </p:attrNameLst>
                                      </p:cBhvr>
                                      <p:to>
                                        <p:strVal val="visible"/>
                                      </p:to>
                                    </p:set>
                                    <p:animEffect transition="in" filter="wipe(up)">
                                      <p:cBhvr>
                                        <p:cTn id="99" dur="500"/>
                                        <p:tgtEl>
                                          <p:spTgt spid="62"/>
                                        </p:tgtEl>
                                      </p:cBhvr>
                                    </p:animEffect>
                                  </p:childTnLst>
                                </p:cTn>
                              </p:par>
                            </p:childTnLst>
                          </p:cTn>
                        </p:par>
                        <p:par>
                          <p:cTn id="100" fill="hold">
                            <p:stCondLst>
                              <p:cond delay="4000"/>
                            </p:stCondLst>
                            <p:childTnLst>
                              <p:par>
                                <p:cTn id="101" presetID="22" presetClass="entr" presetSubtype="4" fill="hold" nodeType="afterEffect">
                                  <p:stCondLst>
                                    <p:cond delay="0"/>
                                  </p:stCondLst>
                                  <p:childTnLst>
                                    <p:set>
                                      <p:cBhvr>
                                        <p:cTn id="102" dur="1" fill="hold">
                                          <p:stCondLst>
                                            <p:cond delay="0"/>
                                          </p:stCondLst>
                                        </p:cTn>
                                        <p:tgtEl>
                                          <p:spTgt spid="67"/>
                                        </p:tgtEl>
                                        <p:attrNameLst>
                                          <p:attrName>style.visibility</p:attrName>
                                        </p:attrNameLst>
                                      </p:cBhvr>
                                      <p:to>
                                        <p:strVal val="visible"/>
                                      </p:to>
                                    </p:set>
                                    <p:animEffect transition="in" filter="wipe(down)">
                                      <p:cBhvr>
                                        <p:cTn id="103" dur="500"/>
                                        <p:tgtEl>
                                          <p:spTgt spid="67"/>
                                        </p:tgtEl>
                                      </p:cBhvr>
                                    </p:animEffect>
                                  </p:childTnLst>
                                </p:cTn>
                              </p:par>
                            </p:childTnLst>
                          </p:cTn>
                        </p:par>
                        <p:par>
                          <p:cTn id="104" fill="hold">
                            <p:stCondLst>
                              <p:cond delay="4500"/>
                            </p:stCondLst>
                            <p:childTnLst>
                              <p:par>
                                <p:cTn id="105" presetID="22" presetClass="entr" presetSubtype="4" fill="hold" nodeType="afterEffect">
                                  <p:stCondLst>
                                    <p:cond delay="0"/>
                                  </p:stCondLst>
                                  <p:childTnLst>
                                    <p:set>
                                      <p:cBhvr>
                                        <p:cTn id="106" dur="1" fill="hold">
                                          <p:stCondLst>
                                            <p:cond delay="0"/>
                                          </p:stCondLst>
                                        </p:cTn>
                                        <p:tgtEl>
                                          <p:spTgt spid="71"/>
                                        </p:tgtEl>
                                        <p:attrNameLst>
                                          <p:attrName>style.visibility</p:attrName>
                                        </p:attrNameLst>
                                      </p:cBhvr>
                                      <p:to>
                                        <p:strVal val="visible"/>
                                      </p:to>
                                    </p:set>
                                    <p:animEffect transition="in" filter="wipe(down)">
                                      <p:cBhvr>
                                        <p:cTn id="107" dur="500"/>
                                        <p:tgtEl>
                                          <p:spTgt spid="71"/>
                                        </p:tgtEl>
                                      </p:cBhvr>
                                    </p:animEffect>
                                  </p:childTnLst>
                                </p:cTn>
                              </p:par>
                            </p:childTnLst>
                          </p:cTn>
                        </p:par>
                        <p:par>
                          <p:cTn id="108" fill="hold">
                            <p:stCondLst>
                              <p:cond delay="5000"/>
                            </p:stCondLst>
                            <p:childTnLst>
                              <p:par>
                                <p:cTn id="109" presetID="22" presetClass="entr" presetSubtype="4" fill="hold" nodeType="afterEffect">
                                  <p:stCondLst>
                                    <p:cond delay="0"/>
                                  </p:stCondLst>
                                  <p:childTnLst>
                                    <p:set>
                                      <p:cBhvr>
                                        <p:cTn id="110" dur="1" fill="hold">
                                          <p:stCondLst>
                                            <p:cond delay="0"/>
                                          </p:stCondLst>
                                        </p:cTn>
                                        <p:tgtEl>
                                          <p:spTgt spid="75"/>
                                        </p:tgtEl>
                                        <p:attrNameLst>
                                          <p:attrName>style.visibility</p:attrName>
                                        </p:attrNameLst>
                                      </p:cBhvr>
                                      <p:to>
                                        <p:strVal val="visible"/>
                                      </p:to>
                                    </p:set>
                                    <p:animEffect transition="in" filter="wipe(down)">
                                      <p:cBhvr>
                                        <p:cTn id="111" dur="500"/>
                                        <p:tgtEl>
                                          <p:spTgt spid="75"/>
                                        </p:tgtEl>
                                      </p:cBhvr>
                                    </p:animEffect>
                                  </p:childTnLst>
                                </p:cTn>
                              </p:par>
                            </p:childTnLst>
                          </p:cTn>
                        </p:par>
                        <p:par>
                          <p:cTn id="112" fill="hold">
                            <p:stCondLst>
                              <p:cond delay="5500"/>
                            </p:stCondLst>
                            <p:childTnLst>
                              <p:par>
                                <p:cTn id="113" presetID="22" presetClass="entr" presetSubtype="4" fill="hold" nodeType="afterEffect">
                                  <p:stCondLst>
                                    <p:cond delay="0"/>
                                  </p:stCondLst>
                                  <p:childTnLst>
                                    <p:set>
                                      <p:cBhvr>
                                        <p:cTn id="114" dur="1" fill="hold">
                                          <p:stCondLst>
                                            <p:cond delay="0"/>
                                          </p:stCondLst>
                                        </p:cTn>
                                        <p:tgtEl>
                                          <p:spTgt spid="79"/>
                                        </p:tgtEl>
                                        <p:attrNameLst>
                                          <p:attrName>style.visibility</p:attrName>
                                        </p:attrNameLst>
                                      </p:cBhvr>
                                      <p:to>
                                        <p:strVal val="visible"/>
                                      </p:to>
                                    </p:set>
                                    <p:animEffect transition="in" filter="wipe(down)">
                                      <p:cBhvr>
                                        <p:cTn id="115" dur="500"/>
                                        <p:tgtEl>
                                          <p:spTgt spid="79"/>
                                        </p:tgtEl>
                                      </p:cBhvr>
                                    </p:animEffect>
                                  </p:childTnLst>
                                </p:cTn>
                              </p:par>
                            </p:childTnLst>
                          </p:cTn>
                        </p:par>
                        <p:par>
                          <p:cTn id="116" fill="hold">
                            <p:stCondLst>
                              <p:cond delay="6000"/>
                            </p:stCondLst>
                            <p:childTnLst>
                              <p:par>
                                <p:cTn id="117" presetID="22" presetClass="entr" presetSubtype="1" fill="hold" nodeType="afterEffect">
                                  <p:stCondLst>
                                    <p:cond delay="0"/>
                                  </p:stCondLst>
                                  <p:childTnLst>
                                    <p:set>
                                      <p:cBhvr>
                                        <p:cTn id="118" dur="1" fill="hold">
                                          <p:stCondLst>
                                            <p:cond delay="0"/>
                                          </p:stCondLst>
                                        </p:cTn>
                                        <p:tgtEl>
                                          <p:spTgt spid="82"/>
                                        </p:tgtEl>
                                        <p:attrNameLst>
                                          <p:attrName>style.visibility</p:attrName>
                                        </p:attrNameLst>
                                      </p:cBhvr>
                                      <p:to>
                                        <p:strVal val="visible"/>
                                      </p:to>
                                    </p:set>
                                    <p:animEffect transition="in" filter="wipe(up)">
                                      <p:cBhvr>
                                        <p:cTn id="119" dur="500"/>
                                        <p:tgtEl>
                                          <p:spTgt spid="82"/>
                                        </p:tgtEl>
                                      </p:cBhvr>
                                    </p:animEffect>
                                  </p:childTnLst>
                                </p:cTn>
                              </p:par>
                            </p:childTnLst>
                          </p:cTn>
                        </p:par>
                        <p:par>
                          <p:cTn id="120" fill="hold">
                            <p:stCondLst>
                              <p:cond delay="6500"/>
                            </p:stCondLst>
                            <p:childTnLst>
                              <p:par>
                                <p:cTn id="121" presetID="1" presetClass="entr" presetSubtype="0" fill="hold" grpId="0" nodeType="afterEffect">
                                  <p:stCondLst>
                                    <p:cond delay="500"/>
                                  </p:stCondLst>
                                  <p:childTnLst>
                                    <p:set>
                                      <p:cBhvr>
                                        <p:cTn id="122" dur="1" fill="hold">
                                          <p:stCondLst>
                                            <p:cond delay="0"/>
                                          </p:stCondLst>
                                        </p:cTn>
                                        <p:tgtEl>
                                          <p:spTgt spid="80"/>
                                        </p:tgtEl>
                                        <p:attrNameLst>
                                          <p:attrName>style.visibility</p:attrName>
                                        </p:attrNameLst>
                                      </p:cBhvr>
                                      <p:to>
                                        <p:strVal val="visible"/>
                                      </p:to>
                                    </p:set>
                                  </p:childTnLst>
                                </p:cTn>
                              </p:par>
                            </p:childTnLst>
                          </p:cTn>
                        </p:par>
                        <p:par>
                          <p:cTn id="123" fill="hold">
                            <p:stCondLst>
                              <p:cond delay="7000"/>
                            </p:stCondLst>
                            <p:childTnLst>
                              <p:par>
                                <p:cTn id="124" presetID="1" presetClass="entr" presetSubtype="0" fill="hold" grpId="0" nodeType="afterEffect">
                                  <p:stCondLst>
                                    <p:cond delay="500"/>
                                  </p:stCondLst>
                                  <p:childTnLst>
                                    <p:set>
                                      <p:cBhvr>
                                        <p:cTn id="125" dur="1" fill="hold">
                                          <p:stCondLst>
                                            <p:cond delay="0"/>
                                          </p:stCondLst>
                                        </p:cTn>
                                        <p:tgtEl>
                                          <p:spTgt spid="81"/>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nodeType="clickEffect">
                                  <p:stCondLst>
                                    <p:cond delay="0"/>
                                  </p:stCondLst>
                                  <p:childTnLst>
                                    <p:set>
                                      <p:cBhvr>
                                        <p:cTn id="129" dur="1" fill="hold">
                                          <p:stCondLst>
                                            <p:cond delay="0"/>
                                          </p:stCondLst>
                                        </p:cTn>
                                        <p:tgtEl>
                                          <p:spTgt spid="7171"/>
                                        </p:tgtEl>
                                        <p:attrNameLst>
                                          <p:attrName>style.visibility</p:attrName>
                                        </p:attrNameLst>
                                      </p:cBhvr>
                                      <p:to>
                                        <p:strVal val="visible"/>
                                      </p:to>
                                    </p:set>
                                  </p:childTnLst>
                                </p:cTn>
                              </p:par>
                            </p:childTnLst>
                          </p:cTn>
                        </p:par>
                        <p:par>
                          <p:cTn id="130" fill="hold">
                            <p:stCondLst>
                              <p:cond delay="0"/>
                            </p:stCondLst>
                            <p:childTnLst>
                              <p:par>
                                <p:cTn id="131" presetID="16" presetClass="entr" presetSubtype="21" fill="hold" grpId="0" nodeType="afterEffect">
                                  <p:stCondLst>
                                    <p:cond delay="0"/>
                                  </p:stCondLst>
                                  <p:childTnLst>
                                    <p:set>
                                      <p:cBhvr>
                                        <p:cTn id="132" dur="1" fill="hold">
                                          <p:stCondLst>
                                            <p:cond delay="0"/>
                                          </p:stCondLst>
                                        </p:cTn>
                                        <p:tgtEl>
                                          <p:spTgt spid="108"/>
                                        </p:tgtEl>
                                        <p:attrNameLst>
                                          <p:attrName>style.visibility</p:attrName>
                                        </p:attrNameLst>
                                      </p:cBhvr>
                                      <p:to>
                                        <p:strVal val="visible"/>
                                      </p:to>
                                    </p:set>
                                    <p:animEffect transition="in" filter="barn(inVertical)">
                                      <p:cBhvr>
                                        <p:cTn id="133" dur="500"/>
                                        <p:tgtEl>
                                          <p:spTgt spid="108"/>
                                        </p:tgtEl>
                                      </p:cBhvr>
                                    </p:animEffect>
                                  </p:childTnLst>
                                </p:cTn>
                              </p:par>
                            </p:childTnLst>
                          </p:cTn>
                        </p:par>
                        <p:par>
                          <p:cTn id="134" fill="hold">
                            <p:stCondLst>
                              <p:cond delay="500"/>
                            </p:stCondLst>
                            <p:childTnLst>
                              <p:par>
                                <p:cTn id="135" presetID="22" presetClass="entr" presetSubtype="1" fill="hold" grpId="0" nodeType="afterEffect">
                                  <p:stCondLst>
                                    <p:cond delay="500"/>
                                  </p:stCondLst>
                                  <p:childTnLst>
                                    <p:set>
                                      <p:cBhvr>
                                        <p:cTn id="136" dur="1" fill="hold">
                                          <p:stCondLst>
                                            <p:cond delay="0"/>
                                          </p:stCondLst>
                                        </p:cTn>
                                        <p:tgtEl>
                                          <p:spTgt spid="7168"/>
                                        </p:tgtEl>
                                        <p:attrNameLst>
                                          <p:attrName>style.visibility</p:attrName>
                                        </p:attrNameLst>
                                      </p:cBhvr>
                                      <p:to>
                                        <p:strVal val="visible"/>
                                      </p:to>
                                    </p:set>
                                    <p:animEffect transition="in" filter="wipe(up)">
                                      <p:cBhvr>
                                        <p:cTn id="137" dur="2000"/>
                                        <p:tgtEl>
                                          <p:spTgt spid="7168"/>
                                        </p:tgtEl>
                                      </p:cBhvr>
                                    </p:animEffect>
                                  </p:childTnLst>
                                </p:cTn>
                              </p:par>
                            </p:childTnLst>
                          </p:cTn>
                        </p:par>
                        <p:par>
                          <p:cTn id="138" fill="hold">
                            <p:stCondLst>
                              <p:cond delay="3000"/>
                            </p:stCondLst>
                            <p:childTnLst>
                              <p:par>
                                <p:cTn id="139" presetID="16" presetClass="entr" presetSubtype="21" fill="hold" grpId="0" nodeType="afterEffect">
                                  <p:stCondLst>
                                    <p:cond delay="500"/>
                                  </p:stCondLst>
                                  <p:childTnLst>
                                    <p:set>
                                      <p:cBhvr>
                                        <p:cTn id="140" dur="1" fill="hold">
                                          <p:stCondLst>
                                            <p:cond delay="0"/>
                                          </p:stCondLst>
                                        </p:cTn>
                                        <p:tgtEl>
                                          <p:spTgt spid="7169"/>
                                        </p:tgtEl>
                                        <p:attrNameLst>
                                          <p:attrName>style.visibility</p:attrName>
                                        </p:attrNameLst>
                                      </p:cBhvr>
                                      <p:to>
                                        <p:strVal val="visible"/>
                                      </p:to>
                                    </p:set>
                                    <p:animEffect transition="in" filter="barn(inVertical)">
                                      <p:cBhvr>
                                        <p:cTn id="141" dur="2000"/>
                                        <p:tgtEl>
                                          <p:spTgt spid="7169"/>
                                        </p:tgtEl>
                                      </p:cBhvr>
                                    </p:animEffect>
                                  </p:childTnLst>
                                </p:cTn>
                              </p:par>
                            </p:childTnLst>
                          </p:cTn>
                        </p:par>
                        <p:par>
                          <p:cTn id="142" fill="hold">
                            <p:stCondLst>
                              <p:cond delay="5500"/>
                            </p:stCondLst>
                            <p:childTnLst>
                              <p:par>
                                <p:cTn id="143" presetID="1" presetClass="entr" presetSubtype="0" fill="hold" nodeType="afterEffect">
                                  <p:stCondLst>
                                    <p:cond delay="500"/>
                                  </p:stCondLst>
                                  <p:childTnLst>
                                    <p:set>
                                      <p:cBhvr>
                                        <p:cTn id="144" dur="1" fill="hold">
                                          <p:stCondLst>
                                            <p:cond delay="0"/>
                                          </p:stCondLst>
                                        </p:cTn>
                                        <p:tgtEl>
                                          <p:spTgt spid="7172">
                                            <p:txEl>
                                              <p:pRg st="0" end="0"/>
                                            </p:txEl>
                                          </p:spTgt>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nodeType="clickEffect">
                                  <p:stCondLst>
                                    <p:cond delay="0"/>
                                  </p:stCondLst>
                                  <p:childTnLst>
                                    <p:set>
                                      <p:cBhvr>
                                        <p:cTn id="148" dur="1" fill="hold">
                                          <p:stCondLst>
                                            <p:cond delay="0"/>
                                          </p:stCondLst>
                                        </p:cTn>
                                        <p:tgtEl>
                                          <p:spTgt spid="7172">
                                            <p:txEl>
                                              <p:pRg st="1" end="1"/>
                                            </p:txEl>
                                          </p:spTgt>
                                        </p:tgtEl>
                                        <p:attrNameLst>
                                          <p:attrName>style.visibility</p:attrName>
                                        </p:attrNameLst>
                                      </p:cBhvr>
                                      <p:to>
                                        <p:strVal val="visible"/>
                                      </p:to>
                                    </p:set>
                                  </p:childTnLst>
                                </p:cTn>
                              </p:par>
                            </p:childTnLst>
                          </p:cTn>
                        </p:par>
                        <p:par>
                          <p:cTn id="149" fill="hold">
                            <p:stCondLst>
                              <p:cond delay="0"/>
                            </p:stCondLst>
                            <p:childTnLst>
                              <p:par>
                                <p:cTn id="150" presetID="22" presetClass="entr" presetSubtype="1" fill="hold" grpId="0" nodeType="afterEffect">
                                  <p:stCondLst>
                                    <p:cond delay="500"/>
                                  </p:stCondLst>
                                  <p:childTnLst>
                                    <p:set>
                                      <p:cBhvr>
                                        <p:cTn id="151" dur="1" fill="hold">
                                          <p:stCondLst>
                                            <p:cond delay="0"/>
                                          </p:stCondLst>
                                        </p:cTn>
                                        <p:tgtEl>
                                          <p:spTgt spid="114"/>
                                        </p:tgtEl>
                                        <p:attrNameLst>
                                          <p:attrName>style.visibility</p:attrName>
                                        </p:attrNameLst>
                                      </p:cBhvr>
                                      <p:to>
                                        <p:strVal val="visible"/>
                                      </p:to>
                                    </p:set>
                                    <p:animEffect transition="in" filter="wipe(up)">
                                      <p:cBhvr>
                                        <p:cTn id="152" dur="1000"/>
                                        <p:tgtEl>
                                          <p:spTgt spid="114"/>
                                        </p:tgtEl>
                                      </p:cBhvr>
                                    </p:animEffect>
                                  </p:childTnLst>
                                </p:cTn>
                              </p:par>
                            </p:childTnLst>
                          </p:cTn>
                        </p:par>
                        <p:par>
                          <p:cTn id="153" fill="hold">
                            <p:stCondLst>
                              <p:cond delay="1500"/>
                            </p:stCondLst>
                            <p:childTnLst>
                              <p:par>
                                <p:cTn id="154" presetID="1" presetClass="entr" presetSubtype="0" fill="hold" nodeType="afterEffect">
                                  <p:stCondLst>
                                    <p:cond delay="500"/>
                                  </p:stCondLst>
                                  <p:childTnLst>
                                    <p:set>
                                      <p:cBhvr>
                                        <p:cTn id="155" dur="1" fill="hold">
                                          <p:stCondLst>
                                            <p:cond delay="0"/>
                                          </p:stCondLst>
                                        </p:cTn>
                                        <p:tgtEl>
                                          <p:spTgt spid="7172">
                                            <p:txEl>
                                              <p:pRg st="2" end="2"/>
                                            </p:txEl>
                                          </p:spTgt>
                                        </p:tgtEl>
                                        <p:attrNameLst>
                                          <p:attrName>style.visibility</p:attrName>
                                        </p:attrNameLst>
                                      </p:cBhvr>
                                      <p:to>
                                        <p:strVal val="visible"/>
                                      </p:to>
                                    </p:set>
                                  </p:childTnLst>
                                </p:cTn>
                              </p:par>
                            </p:childTnLst>
                          </p:cTn>
                        </p:par>
                        <p:par>
                          <p:cTn id="156" fill="hold">
                            <p:stCondLst>
                              <p:cond delay="2000"/>
                            </p:stCondLst>
                            <p:childTnLst>
                              <p:par>
                                <p:cTn id="157" presetID="1" presetClass="entr" presetSubtype="0" fill="hold" nodeType="afterEffect">
                                  <p:stCondLst>
                                    <p:cond delay="500"/>
                                  </p:stCondLst>
                                  <p:childTnLst>
                                    <p:set>
                                      <p:cBhvr>
                                        <p:cTn id="158" dur="1" fill="hold">
                                          <p:stCondLst>
                                            <p:cond delay="0"/>
                                          </p:stCondLst>
                                        </p:cTn>
                                        <p:tgtEl>
                                          <p:spTgt spid="7170"/>
                                        </p:tgtEl>
                                        <p:attrNameLst>
                                          <p:attrName>style.visibility</p:attrName>
                                        </p:attrNameLst>
                                      </p:cBhvr>
                                      <p:to>
                                        <p:strVal val="visible"/>
                                      </p:to>
                                    </p:set>
                                  </p:childTnLst>
                                </p:cTn>
                              </p:par>
                            </p:childTnLst>
                          </p:cTn>
                        </p:par>
                        <p:par>
                          <p:cTn id="159" fill="hold">
                            <p:stCondLst>
                              <p:cond delay="2500"/>
                            </p:stCondLst>
                            <p:childTnLst>
                              <p:par>
                                <p:cTn id="160" presetID="1" presetClass="entr" presetSubtype="0" fill="hold" nodeType="afterEffect">
                                  <p:stCondLst>
                                    <p:cond delay="1000"/>
                                  </p:stCondLst>
                                  <p:childTnLst>
                                    <p:set>
                                      <p:cBhvr>
                                        <p:cTn id="161" dur="1" fill="hold">
                                          <p:stCondLst>
                                            <p:cond delay="0"/>
                                          </p:stCondLst>
                                        </p:cTn>
                                        <p:tgtEl>
                                          <p:spTgt spid="116">
                                            <p:txEl>
                                              <p:pRg st="0" end="0"/>
                                            </p:txEl>
                                          </p:spTgt>
                                        </p:tgtEl>
                                        <p:attrNameLst>
                                          <p:attrName>style.visibility</p:attrName>
                                        </p:attrNameLst>
                                      </p:cBhvr>
                                      <p:to>
                                        <p:strVal val="visible"/>
                                      </p:to>
                                    </p:set>
                                  </p:childTnLst>
                                </p:cTn>
                              </p:par>
                            </p:childTnLst>
                          </p:cTn>
                        </p:par>
                        <p:par>
                          <p:cTn id="162" fill="hold">
                            <p:stCondLst>
                              <p:cond delay="3500"/>
                            </p:stCondLst>
                            <p:childTnLst>
                              <p:par>
                                <p:cTn id="163" presetID="22" presetClass="entr" presetSubtype="1" repeatCount="indefinite" fill="hold" grpId="0" nodeType="afterEffect">
                                  <p:stCondLst>
                                    <p:cond delay="500"/>
                                  </p:stCondLst>
                                  <p:endCondLst>
                                    <p:cond evt="onNext" delay="0">
                                      <p:tgtEl>
                                        <p:sldTgt/>
                                      </p:tgtEl>
                                    </p:cond>
                                  </p:endCondLst>
                                  <p:childTnLst>
                                    <p:set>
                                      <p:cBhvr>
                                        <p:cTn id="164" dur="1" fill="hold">
                                          <p:stCondLst>
                                            <p:cond delay="0"/>
                                          </p:stCondLst>
                                        </p:cTn>
                                        <p:tgtEl>
                                          <p:spTgt spid="3"/>
                                        </p:tgtEl>
                                        <p:attrNameLst>
                                          <p:attrName>style.visibility</p:attrName>
                                        </p:attrNameLst>
                                      </p:cBhvr>
                                      <p:to>
                                        <p:strVal val="visible"/>
                                      </p:to>
                                    </p:set>
                                    <p:animEffect transition="in" filter="wipe(up)">
                                      <p:cBhvr>
                                        <p:cTn id="165" dur="2000"/>
                                        <p:tgtEl>
                                          <p:spTgt spid="3"/>
                                        </p:tgtEl>
                                      </p:cBhvr>
                                    </p:animEffect>
                                  </p:childTnLst>
                                </p:cTn>
                              </p:par>
                              <p:par>
                                <p:cTn id="166" presetID="22" presetClass="entr" presetSubtype="1" repeatCount="indefinite" fill="hold" grpId="0" nodeType="withEffect">
                                  <p:stCondLst>
                                    <p:cond delay="500"/>
                                  </p:stCondLst>
                                  <p:endCondLst>
                                    <p:cond evt="onNext" delay="0">
                                      <p:tgtEl>
                                        <p:sldTgt/>
                                      </p:tgtEl>
                                    </p:cond>
                                  </p:endCondLst>
                                  <p:childTnLst>
                                    <p:set>
                                      <p:cBhvr>
                                        <p:cTn id="167" dur="1" fill="hold">
                                          <p:stCondLst>
                                            <p:cond delay="0"/>
                                          </p:stCondLst>
                                        </p:cTn>
                                        <p:tgtEl>
                                          <p:spTgt spid="83"/>
                                        </p:tgtEl>
                                        <p:attrNameLst>
                                          <p:attrName>style.visibility</p:attrName>
                                        </p:attrNameLst>
                                      </p:cBhvr>
                                      <p:to>
                                        <p:strVal val="visible"/>
                                      </p:to>
                                    </p:set>
                                    <p:animEffect transition="in" filter="wipe(up)">
                                      <p:cBhvr>
                                        <p:cTn id="168" dur="2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80" grpId="0"/>
      <p:bldP spid="81" grpId="0"/>
      <p:bldP spid="106" grpId="0" animBg="1"/>
      <p:bldP spid="108" grpId="0" animBg="1"/>
      <p:bldP spid="7168" grpId="0" animBg="1"/>
      <p:bldP spid="7169" grpId="0" animBg="1"/>
      <p:bldP spid="114" grpId="0" animBg="1"/>
      <p:bldP spid="3" grpId="0" animBg="1"/>
      <p:bldP spid="8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3305" y="332656"/>
            <a:ext cx="8229600" cy="1080120"/>
          </a:xfrm>
        </p:spPr>
        <p:txBody>
          <a:bodyPr>
            <a:noAutofit/>
          </a:bodyPr>
          <a:lstStyle/>
          <a:p>
            <a:pPr marL="0" indent="0">
              <a:buNone/>
            </a:pPr>
            <a:r>
              <a:rPr lang="es-ES" dirty="0" smtClean="0"/>
              <a:t>Veamos ahora lo que sucede con el átomo de oxígeno:</a:t>
            </a:r>
            <a:endParaRPr lang="es-ES" dirty="0"/>
          </a:p>
        </p:txBody>
      </p:sp>
      <p:sp>
        <p:nvSpPr>
          <p:cNvPr id="4" name="3 Marcador de pie de página"/>
          <p:cNvSpPr>
            <a:spLocks noGrp="1"/>
          </p:cNvSpPr>
          <p:nvPr>
            <p:ph type="ftr" sz="quarter" idx="11"/>
          </p:nvPr>
        </p:nvSpPr>
        <p:spPr/>
        <p:txBody>
          <a:bodyPr/>
          <a:lstStyle/>
          <a:p>
            <a:r>
              <a:rPr lang="es-ES" smtClean="0"/>
              <a:t>Dr Edgardo Calandri</a:t>
            </a:r>
            <a:endParaRPr lang="es-ES"/>
          </a:p>
        </p:txBody>
      </p:sp>
      <p:sp>
        <p:nvSpPr>
          <p:cNvPr id="5" name="4 Marcador de número de diapositiva"/>
          <p:cNvSpPr>
            <a:spLocks noGrp="1"/>
          </p:cNvSpPr>
          <p:nvPr>
            <p:ph type="sldNum" sz="quarter" idx="12"/>
          </p:nvPr>
        </p:nvSpPr>
        <p:spPr/>
        <p:txBody>
          <a:bodyPr/>
          <a:lstStyle/>
          <a:p>
            <a:fld id="{01043EBA-B3E8-4C40-8697-90D3FAABF49C}" type="slidenum">
              <a:rPr lang="es-ES" smtClean="0"/>
              <a:pPr/>
              <a:t>16</a:t>
            </a:fld>
            <a:endParaRPr lang="es-ES"/>
          </a:p>
        </p:txBody>
      </p:sp>
      <p:grpSp>
        <p:nvGrpSpPr>
          <p:cNvPr id="6" name="5 Grupo"/>
          <p:cNvGrpSpPr/>
          <p:nvPr/>
        </p:nvGrpSpPr>
        <p:grpSpPr>
          <a:xfrm>
            <a:off x="1014294" y="1745038"/>
            <a:ext cx="448816" cy="461665"/>
            <a:chOff x="3851920" y="4955976"/>
            <a:chExt cx="448816" cy="461665"/>
          </a:xfrm>
        </p:grpSpPr>
        <p:sp>
          <p:nvSpPr>
            <p:cNvPr id="7" name="6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8" name="7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9" name="8 Conector recto de flecha"/>
          <p:cNvCxnSpPr/>
          <p:nvPr/>
        </p:nvCxnSpPr>
        <p:spPr>
          <a:xfrm>
            <a:off x="1374334" y="1514206"/>
            <a:ext cx="1" cy="4616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flipV="1">
            <a:off x="1230316" y="2005488"/>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1" name="10 Grupo"/>
          <p:cNvGrpSpPr/>
          <p:nvPr/>
        </p:nvGrpSpPr>
        <p:grpSpPr>
          <a:xfrm>
            <a:off x="1734374" y="1745038"/>
            <a:ext cx="448816" cy="461665"/>
            <a:chOff x="3851920" y="4955976"/>
            <a:chExt cx="448816" cy="461665"/>
          </a:xfrm>
        </p:grpSpPr>
        <p:sp>
          <p:nvSpPr>
            <p:cNvPr id="12" name="11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13" name="12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14" name="13 Conector recto de flecha"/>
          <p:cNvCxnSpPr/>
          <p:nvPr/>
        </p:nvCxnSpPr>
        <p:spPr>
          <a:xfrm>
            <a:off x="2094414" y="1514206"/>
            <a:ext cx="1" cy="4616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flipV="1">
            <a:off x="1950396" y="2005488"/>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 name="15 Grupo"/>
          <p:cNvGrpSpPr/>
          <p:nvPr/>
        </p:nvGrpSpPr>
        <p:grpSpPr>
          <a:xfrm>
            <a:off x="2526462" y="1744513"/>
            <a:ext cx="448816" cy="461665"/>
            <a:chOff x="3851920" y="4955976"/>
            <a:chExt cx="448816" cy="461665"/>
          </a:xfrm>
        </p:grpSpPr>
        <p:sp>
          <p:nvSpPr>
            <p:cNvPr id="17" name="16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18" name="17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19" name="18 Conector recto de flecha"/>
          <p:cNvCxnSpPr/>
          <p:nvPr/>
        </p:nvCxnSpPr>
        <p:spPr>
          <a:xfrm flipV="1">
            <a:off x="2742484" y="2004963"/>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0" name="19 Grupo"/>
          <p:cNvGrpSpPr/>
          <p:nvPr/>
        </p:nvGrpSpPr>
        <p:grpSpPr>
          <a:xfrm>
            <a:off x="3002100" y="1745039"/>
            <a:ext cx="448816" cy="461665"/>
            <a:chOff x="3851920" y="4955976"/>
            <a:chExt cx="448816" cy="461665"/>
          </a:xfrm>
        </p:grpSpPr>
        <p:sp>
          <p:nvSpPr>
            <p:cNvPr id="21" name="20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22" name="21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23" name="22 Conector recto de flecha"/>
          <p:cNvCxnSpPr/>
          <p:nvPr/>
        </p:nvCxnSpPr>
        <p:spPr>
          <a:xfrm flipV="1">
            <a:off x="3218122" y="2005489"/>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4" name="23 Grupo"/>
          <p:cNvGrpSpPr/>
          <p:nvPr/>
        </p:nvGrpSpPr>
        <p:grpSpPr>
          <a:xfrm>
            <a:off x="3507070" y="1745039"/>
            <a:ext cx="448816" cy="461665"/>
            <a:chOff x="3851920" y="4955976"/>
            <a:chExt cx="448816" cy="461665"/>
          </a:xfrm>
        </p:grpSpPr>
        <p:sp>
          <p:nvSpPr>
            <p:cNvPr id="25" name="24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26" name="25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sp>
        <p:nvSpPr>
          <p:cNvPr id="27" name="26 CuadroTexto"/>
          <p:cNvSpPr txBox="1"/>
          <p:nvPr/>
        </p:nvSpPr>
        <p:spPr>
          <a:xfrm>
            <a:off x="399777" y="1791205"/>
            <a:ext cx="574196" cy="461665"/>
          </a:xfrm>
          <a:prstGeom prst="rect">
            <a:avLst/>
          </a:prstGeom>
          <a:noFill/>
        </p:spPr>
        <p:txBody>
          <a:bodyPr wrap="none" rtlCol="0">
            <a:spAutoFit/>
          </a:bodyPr>
          <a:lstStyle/>
          <a:p>
            <a:r>
              <a:rPr lang="es-ES" sz="2400" baseline="-25000" dirty="0"/>
              <a:t>8</a:t>
            </a:r>
            <a:r>
              <a:rPr lang="es-ES" sz="2400" dirty="0" smtClean="0"/>
              <a:t>O:</a:t>
            </a:r>
            <a:endParaRPr lang="es-ES" sz="2400" dirty="0"/>
          </a:p>
        </p:txBody>
      </p:sp>
      <p:cxnSp>
        <p:nvCxnSpPr>
          <p:cNvPr id="28" name="27 Conector recto de flecha"/>
          <p:cNvCxnSpPr/>
          <p:nvPr/>
        </p:nvCxnSpPr>
        <p:spPr>
          <a:xfrm flipV="1">
            <a:off x="3723093" y="2005489"/>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a:off x="2904371" y="1513681"/>
            <a:ext cx="1" cy="4616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0" name="29 Grupo"/>
          <p:cNvGrpSpPr/>
          <p:nvPr/>
        </p:nvGrpSpPr>
        <p:grpSpPr>
          <a:xfrm>
            <a:off x="5416710" y="1802869"/>
            <a:ext cx="448816" cy="461665"/>
            <a:chOff x="3851920" y="4955976"/>
            <a:chExt cx="448816" cy="461665"/>
          </a:xfrm>
        </p:grpSpPr>
        <p:sp>
          <p:nvSpPr>
            <p:cNvPr id="31" name="30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32" name="31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33" name="32 Conector recto de flecha"/>
          <p:cNvCxnSpPr/>
          <p:nvPr/>
        </p:nvCxnSpPr>
        <p:spPr>
          <a:xfrm>
            <a:off x="5776750" y="1572037"/>
            <a:ext cx="1" cy="4616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p:nvPr/>
        </p:nvCxnSpPr>
        <p:spPr>
          <a:xfrm flipV="1">
            <a:off x="5632732" y="2063319"/>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5" name="34 Grupo"/>
          <p:cNvGrpSpPr/>
          <p:nvPr/>
        </p:nvGrpSpPr>
        <p:grpSpPr>
          <a:xfrm>
            <a:off x="6427135" y="1802343"/>
            <a:ext cx="448816" cy="461665"/>
            <a:chOff x="3851920" y="4955976"/>
            <a:chExt cx="448816" cy="461665"/>
          </a:xfrm>
        </p:grpSpPr>
        <p:sp>
          <p:nvSpPr>
            <p:cNvPr id="36" name="35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37" name="36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38" name="37 Conector recto de flecha"/>
          <p:cNvCxnSpPr/>
          <p:nvPr/>
        </p:nvCxnSpPr>
        <p:spPr>
          <a:xfrm flipV="1">
            <a:off x="6643157" y="2062793"/>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9" name="38 Grupo"/>
          <p:cNvGrpSpPr/>
          <p:nvPr/>
        </p:nvGrpSpPr>
        <p:grpSpPr>
          <a:xfrm>
            <a:off x="6928878" y="1802344"/>
            <a:ext cx="448816" cy="461665"/>
            <a:chOff x="3851920" y="4955976"/>
            <a:chExt cx="448816" cy="461665"/>
          </a:xfrm>
        </p:grpSpPr>
        <p:sp>
          <p:nvSpPr>
            <p:cNvPr id="40" name="39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41" name="40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42" name="41 Conector recto de flecha"/>
          <p:cNvCxnSpPr/>
          <p:nvPr/>
        </p:nvCxnSpPr>
        <p:spPr>
          <a:xfrm flipV="1">
            <a:off x="7144900" y="2062794"/>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3" name="42 Grupo"/>
          <p:cNvGrpSpPr/>
          <p:nvPr/>
        </p:nvGrpSpPr>
        <p:grpSpPr>
          <a:xfrm>
            <a:off x="7404516" y="1802870"/>
            <a:ext cx="448816" cy="461665"/>
            <a:chOff x="3851920" y="4955976"/>
            <a:chExt cx="448816" cy="461665"/>
          </a:xfrm>
        </p:grpSpPr>
        <p:sp>
          <p:nvSpPr>
            <p:cNvPr id="44" name="43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45" name="44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46" name="45 Conector recto de flecha"/>
          <p:cNvCxnSpPr/>
          <p:nvPr/>
        </p:nvCxnSpPr>
        <p:spPr>
          <a:xfrm flipV="1">
            <a:off x="7620538" y="2063320"/>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7" name="46 Grupo"/>
          <p:cNvGrpSpPr/>
          <p:nvPr/>
        </p:nvGrpSpPr>
        <p:grpSpPr>
          <a:xfrm>
            <a:off x="7909486" y="1802870"/>
            <a:ext cx="448816" cy="461665"/>
            <a:chOff x="3851920" y="4955976"/>
            <a:chExt cx="448816" cy="461665"/>
          </a:xfrm>
        </p:grpSpPr>
        <p:sp>
          <p:nvSpPr>
            <p:cNvPr id="48" name="47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49" name="48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50" name="49 Conector recto de flecha"/>
          <p:cNvCxnSpPr/>
          <p:nvPr/>
        </p:nvCxnSpPr>
        <p:spPr>
          <a:xfrm flipV="1">
            <a:off x="8114394" y="2073933"/>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50 Conector recto de flecha"/>
          <p:cNvCxnSpPr/>
          <p:nvPr/>
        </p:nvCxnSpPr>
        <p:spPr>
          <a:xfrm>
            <a:off x="6772733" y="1599003"/>
            <a:ext cx="1" cy="4616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51 Conector recto de flecha"/>
          <p:cNvCxnSpPr/>
          <p:nvPr/>
        </p:nvCxnSpPr>
        <p:spPr>
          <a:xfrm>
            <a:off x="7312200" y="1601129"/>
            <a:ext cx="1" cy="4616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52 Flecha derecha"/>
          <p:cNvSpPr/>
          <p:nvPr/>
        </p:nvSpPr>
        <p:spPr>
          <a:xfrm>
            <a:off x="4107028" y="1845320"/>
            <a:ext cx="1152128" cy="37676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4" name="53 Elipse"/>
          <p:cNvSpPr/>
          <p:nvPr/>
        </p:nvSpPr>
        <p:spPr>
          <a:xfrm>
            <a:off x="7312199" y="1534619"/>
            <a:ext cx="1148233" cy="9981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996951"/>
            <a:ext cx="2448272" cy="2235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 name="54 Circular"/>
          <p:cNvSpPr/>
          <p:nvPr/>
        </p:nvSpPr>
        <p:spPr>
          <a:xfrm rot="20445451">
            <a:off x="6164101" y="3616082"/>
            <a:ext cx="2265636" cy="1512168"/>
          </a:xfrm>
          <a:prstGeom prst="pie">
            <a:avLst>
              <a:gd name="adj1" fmla="val 20292600"/>
              <a:gd name="adj2" fmla="val 11465751"/>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56" name="55 Flecha abajo"/>
          <p:cNvSpPr/>
          <p:nvPr/>
        </p:nvSpPr>
        <p:spPr>
          <a:xfrm rot="748144">
            <a:off x="6940547" y="2484017"/>
            <a:ext cx="243502" cy="63541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9" name="58 Flecha abajo"/>
          <p:cNvSpPr/>
          <p:nvPr/>
        </p:nvSpPr>
        <p:spPr>
          <a:xfrm rot="598466">
            <a:off x="6350839" y="2481226"/>
            <a:ext cx="287886" cy="163278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0" name="59 Flecha abajo"/>
          <p:cNvSpPr/>
          <p:nvPr/>
        </p:nvSpPr>
        <p:spPr>
          <a:xfrm>
            <a:off x="7709389" y="2565850"/>
            <a:ext cx="287886" cy="132029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1" name="60 CuadroTexto"/>
          <p:cNvSpPr txBox="1"/>
          <p:nvPr/>
        </p:nvSpPr>
        <p:spPr>
          <a:xfrm>
            <a:off x="163149" y="5405492"/>
            <a:ext cx="8583916" cy="830997"/>
          </a:xfrm>
          <a:prstGeom prst="rect">
            <a:avLst/>
          </a:prstGeom>
          <a:noFill/>
        </p:spPr>
        <p:txBody>
          <a:bodyPr wrap="square" rtlCol="0">
            <a:spAutoFit/>
          </a:bodyPr>
          <a:lstStyle/>
          <a:p>
            <a:pPr marL="285750" indent="-285750">
              <a:buFont typeface="Arial" panose="020B0604020202020204" pitchFamily="34" charset="0"/>
              <a:buChar char="•"/>
            </a:pPr>
            <a:r>
              <a:rPr lang="es-ES" sz="2400" dirty="0" smtClean="0"/>
              <a:t>La repulsión ahora es aún mayor y hacen que los 2 orbitales </a:t>
            </a:r>
            <a:r>
              <a:rPr lang="es-ES" sz="2400" dirty="0" smtClean="0">
                <a:sym typeface="Symbol"/>
              </a:rPr>
              <a:t></a:t>
            </a:r>
            <a:r>
              <a:rPr lang="es-ES" sz="2400" dirty="0" smtClean="0"/>
              <a:t> presenten un ángulo H-O-H  de 104,5º</a:t>
            </a:r>
          </a:p>
        </p:txBody>
      </p:sp>
      <mc:AlternateContent xmlns:mc="http://schemas.openxmlformats.org/markup-compatibility/2006" xmlns:a14="http://schemas.microsoft.com/office/drawing/2010/main">
        <mc:Choice Requires="a14">
          <p:sp>
            <p:nvSpPr>
              <p:cNvPr id="62" name="61 CuadroTexto"/>
              <p:cNvSpPr txBox="1"/>
              <p:nvPr/>
            </p:nvSpPr>
            <p:spPr>
              <a:xfrm>
                <a:off x="3425040" y="3074028"/>
                <a:ext cx="2659128" cy="1779398"/>
              </a:xfrm>
              <a:prstGeom prst="rect">
                <a:avLst/>
              </a:prstGeom>
              <a:noFill/>
            </p:spPr>
            <p:txBody>
              <a:bodyPr wrap="square" rtlCol="0">
                <a:spAutoFit/>
              </a:bodyPr>
              <a:lstStyle/>
              <a:p>
                <a:pPr marL="285750" indent="-285750">
                  <a:buFont typeface="Arial" panose="020B0604020202020204" pitchFamily="34" charset="0"/>
                  <a:buChar char="•"/>
                </a:pPr>
                <a:r>
                  <a:rPr lang="es-ES" dirty="0" smtClean="0"/>
                  <a:t>Se forman 2 enlaces </a:t>
                </a:r>
                <a14:m>
                  <m:oMath xmlns:m="http://schemas.openxmlformats.org/officeDocument/2006/math">
                    <m:sSub>
                      <m:sSubPr>
                        <m:ctrlPr>
                          <a:rPr lang="es-ES" i="1">
                            <a:latin typeface="Cambria Math"/>
                            <a:ea typeface="Cambria Math"/>
                          </a:rPr>
                        </m:ctrlPr>
                      </m:sSubPr>
                      <m:e>
                        <m:r>
                          <a:rPr lang="es-ES" i="1">
                            <a:latin typeface="Cambria Math"/>
                            <a:ea typeface="Cambria Math"/>
                          </a:rPr>
                          <m:t>𝜎</m:t>
                        </m:r>
                      </m:e>
                      <m:sub>
                        <m:sSub>
                          <m:sSubPr>
                            <m:ctrlPr>
                              <a:rPr lang="es-ES" i="1">
                                <a:latin typeface="Cambria Math"/>
                                <a:ea typeface="Cambria Math"/>
                              </a:rPr>
                            </m:ctrlPr>
                          </m:sSubPr>
                          <m:e>
                            <m:r>
                              <a:rPr lang="es-ES" i="1">
                                <a:latin typeface="Cambria Math"/>
                                <a:ea typeface="Cambria Math"/>
                              </a:rPr>
                              <m:t>𝑠𝑝</m:t>
                            </m:r>
                          </m:e>
                          <m:sub>
                            <m:r>
                              <a:rPr lang="es-ES" i="1">
                                <a:latin typeface="Cambria Math"/>
                                <a:ea typeface="Cambria Math"/>
                              </a:rPr>
                              <m:t>3</m:t>
                            </m:r>
                          </m:sub>
                        </m:sSub>
                        <m:r>
                          <a:rPr lang="es-ES" i="1">
                            <a:latin typeface="Cambria Math"/>
                            <a:ea typeface="Cambria Math"/>
                          </a:rPr>
                          <m:t>−</m:t>
                        </m:r>
                        <m:r>
                          <a:rPr lang="es-ES" i="1">
                            <a:latin typeface="Cambria Math"/>
                            <a:ea typeface="Cambria Math"/>
                          </a:rPr>
                          <m:t>𝑠</m:t>
                        </m:r>
                      </m:sub>
                    </m:sSub>
                  </m:oMath>
                </a14:m>
                <a:r>
                  <a:rPr lang="es-ES" dirty="0" smtClean="0"/>
                  <a:t>, entre oxígeno e hidrógenos.</a:t>
                </a:r>
              </a:p>
              <a:p>
                <a:pPr marL="285750" indent="-285750">
                  <a:buFont typeface="Arial" panose="020B0604020202020204" pitchFamily="34" charset="0"/>
                  <a:buChar char="•"/>
                </a:pPr>
                <a:r>
                  <a:rPr lang="es-ES" dirty="0" smtClean="0"/>
                  <a:t>Ahora hay dos </a:t>
                </a:r>
                <a:r>
                  <a:rPr lang="es-ES" b="1" i="1" dirty="0" smtClean="0"/>
                  <a:t>orbitales no enlazantes</a:t>
                </a:r>
                <a:endParaRPr lang="es-ES" dirty="0"/>
              </a:p>
            </p:txBody>
          </p:sp>
        </mc:Choice>
        <mc:Fallback xmlns="">
          <p:sp>
            <p:nvSpPr>
              <p:cNvPr id="62" name="61 CuadroTexto"/>
              <p:cNvSpPr txBox="1">
                <a:spLocks noRot="1" noChangeAspect="1" noMove="1" noResize="1" noEditPoints="1" noAdjustHandles="1" noChangeArrowheads="1" noChangeShapeType="1" noTextEdit="1"/>
              </p:cNvSpPr>
              <p:nvPr/>
            </p:nvSpPr>
            <p:spPr>
              <a:xfrm>
                <a:off x="3425040" y="3074028"/>
                <a:ext cx="2659128" cy="1779398"/>
              </a:xfrm>
              <a:prstGeom prst="rect">
                <a:avLst/>
              </a:prstGeom>
              <a:blipFill rotWithShape="1">
                <a:blip r:embed="rId4"/>
                <a:stretch>
                  <a:fillRect l="-1606" t="-1712" r="-2752" b="-4452"/>
                </a:stretch>
              </a:blipFill>
            </p:spPr>
            <p:txBody>
              <a:bodyPr/>
              <a:lstStyle/>
              <a:p>
                <a:r>
                  <a:rPr lang="es-ES">
                    <a:noFill/>
                  </a:rPr>
                  <a:t> </a:t>
                </a:r>
              </a:p>
            </p:txBody>
          </p:sp>
        </mc:Fallback>
      </mc:AlternateContent>
      <p:grpSp>
        <p:nvGrpSpPr>
          <p:cNvPr id="58" name="57 Grupo"/>
          <p:cNvGrpSpPr/>
          <p:nvPr/>
        </p:nvGrpSpPr>
        <p:grpSpPr>
          <a:xfrm>
            <a:off x="261939" y="3159060"/>
            <a:ext cx="3111500" cy="1651000"/>
            <a:chOff x="261939" y="3159060"/>
            <a:chExt cx="3111500" cy="1651000"/>
          </a:xfrm>
        </p:grpSpPr>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939" y="3159060"/>
              <a:ext cx="3111500" cy="165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 name="56 CuadroTexto"/>
            <p:cNvSpPr txBox="1"/>
            <p:nvPr/>
          </p:nvSpPr>
          <p:spPr>
            <a:xfrm rot="19813382">
              <a:off x="1409414" y="3255240"/>
              <a:ext cx="396262" cy="369332"/>
            </a:xfrm>
            <a:prstGeom prst="rect">
              <a:avLst/>
            </a:prstGeom>
            <a:noFill/>
          </p:spPr>
          <p:txBody>
            <a:bodyPr wrap="none" rtlCol="0">
              <a:spAutoFit/>
            </a:bodyPr>
            <a:lstStyle/>
            <a:p>
              <a:r>
                <a:rPr lang="es-ES" dirty="0" smtClean="0">
                  <a:sym typeface="Symbol"/>
                </a:rPr>
                <a:t></a:t>
              </a:r>
              <a:endParaRPr lang="es-ES" dirty="0"/>
            </a:p>
          </p:txBody>
        </p:sp>
        <p:sp>
          <p:nvSpPr>
            <p:cNvPr id="64" name="63 CuadroTexto"/>
            <p:cNvSpPr txBox="1"/>
            <p:nvPr/>
          </p:nvSpPr>
          <p:spPr>
            <a:xfrm rot="3239661">
              <a:off x="1906291" y="3310168"/>
              <a:ext cx="396262" cy="369332"/>
            </a:xfrm>
            <a:prstGeom prst="rect">
              <a:avLst/>
            </a:prstGeom>
            <a:noFill/>
          </p:spPr>
          <p:txBody>
            <a:bodyPr wrap="none" rtlCol="0">
              <a:spAutoFit/>
            </a:bodyPr>
            <a:lstStyle/>
            <a:p>
              <a:r>
                <a:rPr lang="es-ES" dirty="0" smtClean="0">
                  <a:sym typeface="Symbol"/>
                </a:rPr>
                <a:t></a:t>
              </a:r>
              <a:endParaRPr lang="es-ES" dirty="0"/>
            </a:p>
          </p:txBody>
        </p:sp>
      </p:grpSp>
      <p:sp>
        <p:nvSpPr>
          <p:cNvPr id="66" name="65 Elipse"/>
          <p:cNvSpPr/>
          <p:nvPr/>
        </p:nvSpPr>
        <p:spPr>
          <a:xfrm rot="4358717">
            <a:off x="1881396" y="3311936"/>
            <a:ext cx="423610" cy="360040"/>
          </a:xfrm>
          <a:prstGeom prst="ellipse">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7" name="66 Elipse"/>
          <p:cNvSpPr/>
          <p:nvPr/>
        </p:nvSpPr>
        <p:spPr>
          <a:xfrm rot="18970150">
            <a:off x="1424286" y="3271248"/>
            <a:ext cx="423610" cy="360040"/>
          </a:xfrm>
          <a:prstGeom prst="ellipse">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3387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par>
                          <p:cTn id="31" fill="hold">
                            <p:stCondLst>
                              <p:cond delay="3000"/>
                            </p:stCondLst>
                            <p:childTnLst>
                              <p:par>
                                <p:cTn id="32" presetID="22" presetClass="entr" presetSubtype="1"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up)">
                                      <p:cBhvr>
                                        <p:cTn id="34" dur="500"/>
                                        <p:tgtEl>
                                          <p:spTgt spid="9"/>
                                        </p:tgtEl>
                                      </p:cBhvr>
                                    </p:animEffect>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up)">
                                      <p:cBhvr>
                                        <p:cTn id="38" dur="500"/>
                                        <p:tgtEl>
                                          <p:spTgt spid="14"/>
                                        </p:tgtEl>
                                      </p:cBhvr>
                                    </p:animEffect>
                                  </p:childTnLst>
                                </p:cTn>
                              </p:par>
                            </p:childTnLst>
                          </p:cTn>
                        </p:par>
                        <p:par>
                          <p:cTn id="39" fill="hold">
                            <p:stCondLst>
                              <p:cond delay="4000"/>
                            </p:stCondLst>
                            <p:childTnLst>
                              <p:par>
                                <p:cTn id="40" presetID="22" presetClass="entr" presetSubtype="4"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down)">
                                      <p:cBhvr>
                                        <p:cTn id="50" dur="500"/>
                                        <p:tgtEl>
                                          <p:spTgt spid="23"/>
                                        </p:tgtEl>
                                      </p:cBhvr>
                                    </p:animEffect>
                                  </p:childTnLst>
                                </p:cTn>
                              </p:par>
                            </p:childTnLst>
                          </p:cTn>
                        </p:par>
                        <p:par>
                          <p:cTn id="51" fill="hold">
                            <p:stCondLst>
                              <p:cond delay="5500"/>
                            </p:stCondLst>
                            <p:childTnLst>
                              <p:par>
                                <p:cTn id="52" presetID="22" presetClass="entr" presetSubtype="4" fill="hold"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down)">
                                      <p:cBhvr>
                                        <p:cTn id="54" dur="500"/>
                                        <p:tgtEl>
                                          <p:spTgt spid="28"/>
                                        </p:tgtEl>
                                      </p:cBhvr>
                                    </p:animEffect>
                                  </p:childTnLst>
                                </p:cTn>
                              </p:par>
                            </p:childTnLst>
                          </p:cTn>
                        </p:par>
                        <p:par>
                          <p:cTn id="55" fill="hold">
                            <p:stCondLst>
                              <p:cond delay="6000"/>
                            </p:stCondLst>
                            <p:childTnLst>
                              <p:par>
                                <p:cTn id="56" presetID="22" presetClass="entr" presetSubtype="1" fill="hold" nodeType="after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up)">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wipe(left)">
                                      <p:cBhvr>
                                        <p:cTn id="62" dur="2000"/>
                                        <p:tgtEl>
                                          <p:spTgt spid="53"/>
                                        </p:tgtEl>
                                      </p:cBhvr>
                                    </p:animEffect>
                                  </p:childTnLst>
                                </p:cTn>
                              </p:par>
                            </p:childTnLst>
                          </p:cTn>
                        </p:par>
                        <p:par>
                          <p:cTn id="63" fill="hold">
                            <p:stCondLst>
                              <p:cond delay="8500"/>
                            </p:stCondLst>
                            <p:childTnLst>
                              <p:par>
                                <p:cTn id="64" presetID="22" presetClass="entr" presetSubtype="8"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wipe(left)">
                                      <p:cBhvr>
                                        <p:cTn id="66" dur="500"/>
                                        <p:tgtEl>
                                          <p:spTgt spid="30"/>
                                        </p:tgtEl>
                                      </p:cBhvr>
                                    </p:animEffect>
                                  </p:childTnLst>
                                </p:cTn>
                              </p:par>
                            </p:childTnLst>
                          </p:cTn>
                        </p:par>
                        <p:par>
                          <p:cTn id="67" fill="hold">
                            <p:stCondLst>
                              <p:cond delay="9000"/>
                            </p:stCondLst>
                            <p:childTnLst>
                              <p:par>
                                <p:cTn id="68" presetID="22" presetClass="entr" presetSubtype="8"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500"/>
                                        <p:tgtEl>
                                          <p:spTgt spid="35"/>
                                        </p:tgtEl>
                                      </p:cBhvr>
                                    </p:animEffect>
                                  </p:childTnLst>
                                </p:cTn>
                              </p:par>
                            </p:childTnLst>
                          </p:cTn>
                        </p:par>
                        <p:par>
                          <p:cTn id="71" fill="hold">
                            <p:stCondLst>
                              <p:cond delay="9500"/>
                            </p:stCondLst>
                            <p:childTnLst>
                              <p:par>
                                <p:cTn id="72" presetID="22" presetClass="entr" presetSubtype="8"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wipe(left)">
                                      <p:cBhvr>
                                        <p:cTn id="74" dur="500"/>
                                        <p:tgtEl>
                                          <p:spTgt spid="39"/>
                                        </p:tgtEl>
                                      </p:cBhvr>
                                    </p:animEffect>
                                  </p:childTnLst>
                                </p:cTn>
                              </p:par>
                            </p:childTnLst>
                          </p:cTn>
                        </p:par>
                        <p:par>
                          <p:cTn id="75" fill="hold">
                            <p:stCondLst>
                              <p:cond delay="10000"/>
                            </p:stCondLst>
                            <p:childTnLst>
                              <p:par>
                                <p:cTn id="76" presetID="22" presetClass="entr" presetSubtype="8" fill="hold" nodeType="afterEffect">
                                  <p:stCondLst>
                                    <p:cond delay="0"/>
                                  </p:stCondLst>
                                  <p:childTnLst>
                                    <p:set>
                                      <p:cBhvr>
                                        <p:cTn id="77" dur="1" fill="hold">
                                          <p:stCondLst>
                                            <p:cond delay="0"/>
                                          </p:stCondLst>
                                        </p:cTn>
                                        <p:tgtEl>
                                          <p:spTgt spid="43"/>
                                        </p:tgtEl>
                                        <p:attrNameLst>
                                          <p:attrName>style.visibility</p:attrName>
                                        </p:attrNameLst>
                                      </p:cBhvr>
                                      <p:to>
                                        <p:strVal val="visible"/>
                                      </p:to>
                                    </p:set>
                                    <p:animEffect transition="in" filter="wipe(left)">
                                      <p:cBhvr>
                                        <p:cTn id="78" dur="500"/>
                                        <p:tgtEl>
                                          <p:spTgt spid="43"/>
                                        </p:tgtEl>
                                      </p:cBhvr>
                                    </p:animEffect>
                                  </p:childTnLst>
                                </p:cTn>
                              </p:par>
                            </p:childTnLst>
                          </p:cTn>
                        </p:par>
                        <p:par>
                          <p:cTn id="79" fill="hold">
                            <p:stCondLst>
                              <p:cond delay="1050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500"/>
                                        <p:tgtEl>
                                          <p:spTgt spid="47"/>
                                        </p:tgtEl>
                                      </p:cBhvr>
                                    </p:animEffect>
                                  </p:childTnLst>
                                </p:cTn>
                              </p:par>
                            </p:childTnLst>
                          </p:cTn>
                        </p:par>
                        <p:par>
                          <p:cTn id="83" fill="hold">
                            <p:stCondLst>
                              <p:cond delay="11000"/>
                            </p:stCondLst>
                            <p:childTnLst>
                              <p:par>
                                <p:cTn id="84" presetID="22" presetClass="entr" presetSubtype="4" fill="hold"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down)">
                                      <p:cBhvr>
                                        <p:cTn id="86" dur="500"/>
                                        <p:tgtEl>
                                          <p:spTgt spid="34"/>
                                        </p:tgtEl>
                                      </p:cBhvr>
                                    </p:animEffect>
                                  </p:childTnLst>
                                </p:cTn>
                              </p:par>
                            </p:childTnLst>
                          </p:cTn>
                        </p:par>
                        <p:par>
                          <p:cTn id="87" fill="hold">
                            <p:stCondLst>
                              <p:cond delay="11500"/>
                            </p:stCondLst>
                            <p:childTnLst>
                              <p:par>
                                <p:cTn id="88" presetID="22" presetClass="entr" presetSubtype="1" fill="hold"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up)">
                                      <p:cBhvr>
                                        <p:cTn id="90" dur="500"/>
                                        <p:tgtEl>
                                          <p:spTgt spid="33"/>
                                        </p:tgtEl>
                                      </p:cBhvr>
                                    </p:animEffect>
                                  </p:childTnLst>
                                </p:cTn>
                              </p:par>
                            </p:childTnLst>
                          </p:cTn>
                        </p:par>
                        <p:par>
                          <p:cTn id="91" fill="hold">
                            <p:stCondLst>
                              <p:cond delay="12000"/>
                            </p:stCondLst>
                            <p:childTnLst>
                              <p:par>
                                <p:cTn id="92" presetID="22" presetClass="entr" presetSubtype="4" fill="hold" nodeType="after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wipe(down)">
                                      <p:cBhvr>
                                        <p:cTn id="94" dur="500"/>
                                        <p:tgtEl>
                                          <p:spTgt spid="38"/>
                                        </p:tgtEl>
                                      </p:cBhvr>
                                    </p:animEffect>
                                  </p:childTnLst>
                                </p:cTn>
                              </p:par>
                            </p:childTnLst>
                          </p:cTn>
                        </p:par>
                        <p:par>
                          <p:cTn id="95" fill="hold">
                            <p:stCondLst>
                              <p:cond delay="12500"/>
                            </p:stCondLst>
                            <p:childTnLst>
                              <p:par>
                                <p:cTn id="96" presetID="22" presetClass="entr" presetSubtype="4" fill="hold"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wipe(down)">
                                      <p:cBhvr>
                                        <p:cTn id="98" dur="500"/>
                                        <p:tgtEl>
                                          <p:spTgt spid="42"/>
                                        </p:tgtEl>
                                      </p:cBhvr>
                                    </p:animEffect>
                                  </p:childTnLst>
                                </p:cTn>
                              </p:par>
                            </p:childTnLst>
                          </p:cTn>
                        </p:par>
                        <p:par>
                          <p:cTn id="99" fill="hold">
                            <p:stCondLst>
                              <p:cond delay="13000"/>
                            </p:stCondLst>
                            <p:childTnLst>
                              <p:par>
                                <p:cTn id="100" presetID="22" presetClass="entr" presetSubtype="4" fill="hold"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wipe(down)">
                                      <p:cBhvr>
                                        <p:cTn id="102" dur="500"/>
                                        <p:tgtEl>
                                          <p:spTgt spid="46"/>
                                        </p:tgtEl>
                                      </p:cBhvr>
                                    </p:animEffect>
                                  </p:childTnLst>
                                </p:cTn>
                              </p:par>
                            </p:childTnLst>
                          </p:cTn>
                        </p:par>
                        <p:par>
                          <p:cTn id="103" fill="hold">
                            <p:stCondLst>
                              <p:cond delay="13500"/>
                            </p:stCondLst>
                            <p:childTnLst>
                              <p:par>
                                <p:cTn id="104" presetID="22" presetClass="entr" presetSubtype="4" fill="hold" nodeType="afterEffect">
                                  <p:stCondLst>
                                    <p:cond delay="0"/>
                                  </p:stCondLst>
                                  <p:childTnLst>
                                    <p:set>
                                      <p:cBhvr>
                                        <p:cTn id="105" dur="1" fill="hold">
                                          <p:stCondLst>
                                            <p:cond delay="0"/>
                                          </p:stCondLst>
                                        </p:cTn>
                                        <p:tgtEl>
                                          <p:spTgt spid="50"/>
                                        </p:tgtEl>
                                        <p:attrNameLst>
                                          <p:attrName>style.visibility</p:attrName>
                                        </p:attrNameLst>
                                      </p:cBhvr>
                                      <p:to>
                                        <p:strVal val="visible"/>
                                      </p:to>
                                    </p:set>
                                    <p:animEffect transition="in" filter="wipe(down)">
                                      <p:cBhvr>
                                        <p:cTn id="106" dur="500"/>
                                        <p:tgtEl>
                                          <p:spTgt spid="50"/>
                                        </p:tgtEl>
                                      </p:cBhvr>
                                    </p:animEffect>
                                  </p:childTnLst>
                                </p:cTn>
                              </p:par>
                            </p:childTnLst>
                          </p:cTn>
                        </p:par>
                        <p:par>
                          <p:cTn id="107" fill="hold">
                            <p:stCondLst>
                              <p:cond delay="14000"/>
                            </p:stCondLst>
                            <p:childTnLst>
                              <p:par>
                                <p:cTn id="108" presetID="22" presetClass="entr" presetSubtype="1" fill="hold" nodeType="afterEffect">
                                  <p:stCondLst>
                                    <p:cond delay="0"/>
                                  </p:stCondLst>
                                  <p:childTnLst>
                                    <p:set>
                                      <p:cBhvr>
                                        <p:cTn id="109" dur="1" fill="hold">
                                          <p:stCondLst>
                                            <p:cond delay="0"/>
                                          </p:stCondLst>
                                        </p:cTn>
                                        <p:tgtEl>
                                          <p:spTgt spid="51"/>
                                        </p:tgtEl>
                                        <p:attrNameLst>
                                          <p:attrName>style.visibility</p:attrName>
                                        </p:attrNameLst>
                                      </p:cBhvr>
                                      <p:to>
                                        <p:strVal val="visible"/>
                                      </p:to>
                                    </p:set>
                                    <p:animEffect transition="in" filter="wipe(up)">
                                      <p:cBhvr>
                                        <p:cTn id="110" dur="500"/>
                                        <p:tgtEl>
                                          <p:spTgt spid="51"/>
                                        </p:tgtEl>
                                      </p:cBhvr>
                                    </p:animEffect>
                                  </p:childTnLst>
                                </p:cTn>
                              </p:par>
                            </p:childTnLst>
                          </p:cTn>
                        </p:par>
                        <p:par>
                          <p:cTn id="111" fill="hold">
                            <p:stCondLst>
                              <p:cond delay="14500"/>
                            </p:stCondLst>
                            <p:childTnLst>
                              <p:par>
                                <p:cTn id="112" presetID="22" presetClass="entr" presetSubtype="1" fill="hold" nodeType="afterEffect">
                                  <p:stCondLst>
                                    <p:cond delay="0"/>
                                  </p:stCondLst>
                                  <p:childTnLst>
                                    <p:set>
                                      <p:cBhvr>
                                        <p:cTn id="113" dur="1" fill="hold">
                                          <p:stCondLst>
                                            <p:cond delay="0"/>
                                          </p:stCondLst>
                                        </p:cTn>
                                        <p:tgtEl>
                                          <p:spTgt spid="52"/>
                                        </p:tgtEl>
                                        <p:attrNameLst>
                                          <p:attrName>style.visibility</p:attrName>
                                        </p:attrNameLst>
                                      </p:cBhvr>
                                      <p:to>
                                        <p:strVal val="visible"/>
                                      </p:to>
                                    </p:set>
                                    <p:animEffect transition="in" filter="wipe(up)">
                                      <p:cBhvr>
                                        <p:cTn id="114" dur="500"/>
                                        <p:tgtEl>
                                          <p:spTgt spid="52"/>
                                        </p:tgtEl>
                                      </p:cBhvr>
                                    </p:animEffec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8195"/>
                                        </p:tgtEl>
                                        <p:attrNameLst>
                                          <p:attrName>style.visibility</p:attrName>
                                        </p:attrNameLst>
                                      </p:cBhvr>
                                      <p:to>
                                        <p:strVal val="visible"/>
                                      </p:to>
                                    </p:set>
                                  </p:childTnLst>
                                </p:cTn>
                              </p:par>
                            </p:childTnLst>
                          </p:cTn>
                        </p:par>
                        <p:par>
                          <p:cTn id="119" fill="hold">
                            <p:stCondLst>
                              <p:cond delay="0"/>
                            </p:stCondLst>
                            <p:childTnLst>
                              <p:par>
                                <p:cTn id="120" presetID="16" presetClass="entr" presetSubtype="21" fill="hold" grpId="0" nodeType="afterEffect">
                                  <p:stCondLst>
                                    <p:cond delay="0"/>
                                  </p:stCondLst>
                                  <p:childTnLst>
                                    <p:set>
                                      <p:cBhvr>
                                        <p:cTn id="121" dur="1" fill="hold">
                                          <p:stCondLst>
                                            <p:cond delay="0"/>
                                          </p:stCondLst>
                                        </p:cTn>
                                        <p:tgtEl>
                                          <p:spTgt spid="54"/>
                                        </p:tgtEl>
                                        <p:attrNameLst>
                                          <p:attrName>style.visibility</p:attrName>
                                        </p:attrNameLst>
                                      </p:cBhvr>
                                      <p:to>
                                        <p:strVal val="visible"/>
                                      </p:to>
                                    </p:set>
                                    <p:animEffect transition="in" filter="barn(inVertical)">
                                      <p:cBhvr>
                                        <p:cTn id="122" dur="1000"/>
                                        <p:tgtEl>
                                          <p:spTgt spid="54"/>
                                        </p:tgtEl>
                                      </p:cBhvr>
                                    </p:animEffect>
                                  </p:childTnLst>
                                </p:cTn>
                              </p:par>
                            </p:childTnLst>
                          </p:cTn>
                        </p:par>
                        <p:par>
                          <p:cTn id="123" fill="hold">
                            <p:stCondLst>
                              <p:cond delay="1000"/>
                            </p:stCondLst>
                            <p:childTnLst>
                              <p:par>
                                <p:cTn id="124" presetID="22" presetClass="entr" presetSubtype="1" fill="hold" grpId="0" nodeType="afterEffect">
                                  <p:stCondLst>
                                    <p:cond delay="0"/>
                                  </p:stCondLst>
                                  <p:childTnLst>
                                    <p:set>
                                      <p:cBhvr>
                                        <p:cTn id="125" dur="1" fill="hold">
                                          <p:stCondLst>
                                            <p:cond delay="0"/>
                                          </p:stCondLst>
                                        </p:cTn>
                                        <p:tgtEl>
                                          <p:spTgt spid="60"/>
                                        </p:tgtEl>
                                        <p:attrNameLst>
                                          <p:attrName>style.visibility</p:attrName>
                                        </p:attrNameLst>
                                      </p:cBhvr>
                                      <p:to>
                                        <p:strVal val="visible"/>
                                      </p:to>
                                    </p:set>
                                    <p:animEffect transition="in" filter="wipe(up)">
                                      <p:cBhvr>
                                        <p:cTn id="126" dur="1000"/>
                                        <p:tgtEl>
                                          <p:spTgt spid="60"/>
                                        </p:tgtEl>
                                      </p:cBhvr>
                                    </p:animEffect>
                                  </p:childTnLst>
                                </p:cTn>
                              </p:par>
                            </p:childTnLst>
                          </p:cTn>
                        </p:par>
                        <p:par>
                          <p:cTn id="127" fill="hold">
                            <p:stCondLst>
                              <p:cond delay="2000"/>
                            </p:stCondLst>
                            <p:childTnLst>
                              <p:par>
                                <p:cTn id="128" presetID="21" presetClass="entr" presetSubtype="1" repeatCount="3000" fill="hold" grpId="0" nodeType="afterEffect">
                                  <p:stCondLst>
                                    <p:cond delay="0"/>
                                  </p:stCondLst>
                                  <p:childTnLst>
                                    <p:set>
                                      <p:cBhvr>
                                        <p:cTn id="129" dur="1" fill="hold">
                                          <p:stCondLst>
                                            <p:cond delay="0"/>
                                          </p:stCondLst>
                                        </p:cTn>
                                        <p:tgtEl>
                                          <p:spTgt spid="55"/>
                                        </p:tgtEl>
                                        <p:attrNameLst>
                                          <p:attrName>style.visibility</p:attrName>
                                        </p:attrNameLst>
                                      </p:cBhvr>
                                      <p:to>
                                        <p:strVal val="visible"/>
                                      </p:to>
                                    </p:set>
                                    <p:animEffect transition="in" filter="wheel(1)">
                                      <p:cBhvr>
                                        <p:cTn id="130" dur="1000"/>
                                        <p:tgtEl>
                                          <p:spTgt spid="55"/>
                                        </p:tgtEl>
                                      </p:cBhvr>
                                    </p:animEffect>
                                  </p:childTnLst>
                                </p:cTn>
                              </p:par>
                            </p:childTnLst>
                          </p:cTn>
                        </p:par>
                        <p:par>
                          <p:cTn id="131" fill="hold">
                            <p:stCondLst>
                              <p:cond delay="5000"/>
                            </p:stCondLst>
                            <p:childTnLst>
                              <p:par>
                                <p:cTn id="132" presetID="1" presetClass="entr" presetSubtype="0" fill="hold" nodeType="afterEffect">
                                  <p:stCondLst>
                                    <p:cond delay="500"/>
                                  </p:stCondLst>
                                  <p:childTnLst>
                                    <p:set>
                                      <p:cBhvr>
                                        <p:cTn id="133" dur="1" fill="hold">
                                          <p:stCondLst>
                                            <p:cond delay="0"/>
                                          </p:stCondLst>
                                        </p:cTn>
                                        <p:tgtEl>
                                          <p:spTgt spid="62">
                                            <p:txEl>
                                              <p:pRg st="0" end="0"/>
                                            </p:txEl>
                                          </p:spTgt>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nodeType="clickEffect">
                                  <p:stCondLst>
                                    <p:cond delay="0"/>
                                  </p:stCondLst>
                                  <p:childTnLst>
                                    <p:set>
                                      <p:cBhvr>
                                        <p:cTn id="137" dur="1" fill="hold">
                                          <p:stCondLst>
                                            <p:cond delay="0"/>
                                          </p:stCondLst>
                                        </p:cTn>
                                        <p:tgtEl>
                                          <p:spTgt spid="62">
                                            <p:txEl>
                                              <p:pRg st="1" end="1"/>
                                            </p:txEl>
                                          </p:spTgt>
                                        </p:tgtEl>
                                        <p:attrNameLst>
                                          <p:attrName>style.visibility</p:attrName>
                                        </p:attrNameLst>
                                      </p:cBhvr>
                                      <p:to>
                                        <p:strVal val="visible"/>
                                      </p:to>
                                    </p:set>
                                  </p:childTnLst>
                                </p:cTn>
                              </p:par>
                            </p:childTnLst>
                          </p:cTn>
                        </p:par>
                        <p:par>
                          <p:cTn id="138" fill="hold">
                            <p:stCondLst>
                              <p:cond delay="0"/>
                            </p:stCondLst>
                            <p:childTnLst>
                              <p:par>
                                <p:cTn id="139" presetID="22" presetClass="entr" presetSubtype="1" fill="hold" grpId="0" nodeType="afterEffect">
                                  <p:stCondLst>
                                    <p:cond delay="0"/>
                                  </p:stCondLst>
                                  <p:childTnLst>
                                    <p:set>
                                      <p:cBhvr>
                                        <p:cTn id="140" dur="1" fill="hold">
                                          <p:stCondLst>
                                            <p:cond delay="0"/>
                                          </p:stCondLst>
                                        </p:cTn>
                                        <p:tgtEl>
                                          <p:spTgt spid="56"/>
                                        </p:tgtEl>
                                        <p:attrNameLst>
                                          <p:attrName>style.visibility</p:attrName>
                                        </p:attrNameLst>
                                      </p:cBhvr>
                                      <p:to>
                                        <p:strVal val="visible"/>
                                      </p:to>
                                    </p:set>
                                    <p:animEffect transition="in" filter="wipe(up)">
                                      <p:cBhvr>
                                        <p:cTn id="141" dur="1000"/>
                                        <p:tgtEl>
                                          <p:spTgt spid="56"/>
                                        </p:tgtEl>
                                      </p:cBhvr>
                                    </p:animEffect>
                                  </p:childTnLst>
                                </p:cTn>
                              </p:par>
                            </p:childTnLst>
                          </p:cTn>
                        </p:par>
                        <p:par>
                          <p:cTn id="142" fill="hold">
                            <p:stCondLst>
                              <p:cond delay="1000"/>
                            </p:stCondLst>
                            <p:childTnLst>
                              <p:par>
                                <p:cTn id="143" presetID="22" presetClass="entr" presetSubtype="1" fill="hold" grpId="0" nodeType="afterEffect">
                                  <p:stCondLst>
                                    <p:cond delay="0"/>
                                  </p:stCondLst>
                                  <p:childTnLst>
                                    <p:set>
                                      <p:cBhvr>
                                        <p:cTn id="144" dur="1" fill="hold">
                                          <p:stCondLst>
                                            <p:cond delay="0"/>
                                          </p:stCondLst>
                                        </p:cTn>
                                        <p:tgtEl>
                                          <p:spTgt spid="59"/>
                                        </p:tgtEl>
                                        <p:attrNameLst>
                                          <p:attrName>style.visibility</p:attrName>
                                        </p:attrNameLst>
                                      </p:cBhvr>
                                      <p:to>
                                        <p:strVal val="visible"/>
                                      </p:to>
                                    </p:set>
                                    <p:animEffect transition="in" filter="wipe(up)">
                                      <p:cBhvr>
                                        <p:cTn id="145" dur="1000"/>
                                        <p:tgtEl>
                                          <p:spTgt spid="59"/>
                                        </p:tgtEl>
                                      </p:cBhvr>
                                    </p:animEffect>
                                  </p:childTnLst>
                                </p:cTn>
                              </p:par>
                            </p:childTnLst>
                          </p:cTn>
                        </p:par>
                        <p:par>
                          <p:cTn id="146" fill="hold">
                            <p:stCondLst>
                              <p:cond delay="2000"/>
                            </p:stCondLst>
                            <p:childTnLst>
                              <p:par>
                                <p:cTn id="147" presetID="1" presetClass="entr" presetSubtype="0" fill="hold" nodeType="afterEffect">
                                  <p:stCondLst>
                                    <p:cond delay="500"/>
                                  </p:stCondLst>
                                  <p:childTnLst>
                                    <p:set>
                                      <p:cBhvr>
                                        <p:cTn id="148" dur="1" fill="hold">
                                          <p:stCondLst>
                                            <p:cond delay="0"/>
                                          </p:stCondLst>
                                        </p:cTn>
                                        <p:tgtEl>
                                          <p:spTgt spid="58"/>
                                        </p:tgtEl>
                                        <p:attrNameLst>
                                          <p:attrName>style.visibility</p:attrName>
                                        </p:attrNameLst>
                                      </p:cBhvr>
                                      <p:to>
                                        <p:strVal val="visible"/>
                                      </p:to>
                                    </p:set>
                                  </p:childTnLst>
                                </p:cTn>
                              </p:par>
                            </p:childTnLst>
                          </p:cTn>
                        </p:par>
                        <p:par>
                          <p:cTn id="149" fill="hold">
                            <p:stCondLst>
                              <p:cond delay="2500"/>
                            </p:stCondLst>
                            <p:childTnLst>
                              <p:par>
                                <p:cTn id="150" presetID="21" presetClass="entr" presetSubtype="1" repeatCount="indefinite" fill="hold" grpId="0" nodeType="afterEffect">
                                  <p:stCondLst>
                                    <p:cond delay="0"/>
                                  </p:stCondLst>
                                  <p:childTnLst>
                                    <p:set>
                                      <p:cBhvr>
                                        <p:cTn id="151" dur="1" fill="hold">
                                          <p:stCondLst>
                                            <p:cond delay="0"/>
                                          </p:stCondLst>
                                        </p:cTn>
                                        <p:tgtEl>
                                          <p:spTgt spid="66"/>
                                        </p:tgtEl>
                                        <p:attrNameLst>
                                          <p:attrName>style.visibility</p:attrName>
                                        </p:attrNameLst>
                                      </p:cBhvr>
                                      <p:to>
                                        <p:strVal val="visible"/>
                                      </p:to>
                                    </p:set>
                                    <p:animEffect transition="in" filter="wheel(1)">
                                      <p:cBhvr>
                                        <p:cTn id="152" dur="2000"/>
                                        <p:tgtEl>
                                          <p:spTgt spid="66"/>
                                        </p:tgtEl>
                                      </p:cBhvr>
                                    </p:animEffect>
                                  </p:childTnLst>
                                </p:cTn>
                              </p:par>
                              <p:par>
                                <p:cTn id="153" presetID="21" presetClass="entr" presetSubtype="1" repeatCount="indefinite" fill="hold" grpId="0" nodeType="withEffect">
                                  <p:stCondLst>
                                    <p:cond delay="0"/>
                                  </p:stCondLst>
                                  <p:childTnLst>
                                    <p:set>
                                      <p:cBhvr>
                                        <p:cTn id="154" dur="1" fill="hold">
                                          <p:stCondLst>
                                            <p:cond delay="0"/>
                                          </p:stCondLst>
                                        </p:cTn>
                                        <p:tgtEl>
                                          <p:spTgt spid="67"/>
                                        </p:tgtEl>
                                        <p:attrNameLst>
                                          <p:attrName>style.visibility</p:attrName>
                                        </p:attrNameLst>
                                      </p:cBhvr>
                                      <p:to>
                                        <p:strVal val="visible"/>
                                      </p:to>
                                    </p:set>
                                    <p:animEffect transition="in" filter="wheel(1)">
                                      <p:cBhvr>
                                        <p:cTn id="155" dur="2000"/>
                                        <p:tgtEl>
                                          <p:spTgt spid="67"/>
                                        </p:tgtEl>
                                      </p:cBhvr>
                                    </p:animEffect>
                                  </p:childTnLst>
                                </p:cTn>
                              </p:par>
                            </p:childTnLst>
                          </p:cTn>
                        </p:par>
                      </p:childTnLst>
                    </p:cTn>
                  </p:par>
                  <p:par>
                    <p:cTn id="156" fill="hold">
                      <p:stCondLst>
                        <p:cond delay="indefinite"/>
                      </p:stCondLst>
                      <p:childTnLst>
                        <p:par>
                          <p:cTn id="157" fill="hold">
                            <p:stCondLst>
                              <p:cond delay="0"/>
                            </p:stCondLst>
                            <p:childTnLst>
                              <p:par>
                                <p:cTn id="158" presetID="1" presetClass="entr" presetSubtype="0" fill="hold" grpId="0" nodeType="clickEffect">
                                  <p:stCondLst>
                                    <p:cond delay="0"/>
                                  </p:stCondLst>
                                  <p:childTnLst>
                                    <p:set>
                                      <p:cBhvr>
                                        <p:cTn id="159"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53" grpId="0" animBg="1"/>
      <p:bldP spid="54" grpId="0" animBg="1"/>
      <p:bldP spid="55" grpId="0" animBg="1"/>
      <p:bldP spid="56" grpId="0" animBg="1"/>
      <p:bldP spid="59" grpId="0" animBg="1"/>
      <p:bldP spid="60" grpId="0" animBg="1"/>
      <p:bldP spid="61" grpId="0"/>
      <p:bldP spid="66" grpId="0" animBg="1"/>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10 Grupo"/>
          <p:cNvGrpSpPr/>
          <p:nvPr/>
        </p:nvGrpSpPr>
        <p:grpSpPr>
          <a:xfrm>
            <a:off x="771648" y="3564459"/>
            <a:ext cx="448816" cy="461665"/>
            <a:chOff x="3851920" y="4955976"/>
            <a:chExt cx="448816" cy="461665"/>
          </a:xfrm>
        </p:grpSpPr>
        <p:sp>
          <p:nvSpPr>
            <p:cNvPr id="12" name="11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13" name="12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sp>
        <p:nvSpPr>
          <p:cNvPr id="2" name="1 Título"/>
          <p:cNvSpPr>
            <a:spLocks noGrp="1"/>
          </p:cNvSpPr>
          <p:nvPr>
            <p:ph type="title"/>
          </p:nvPr>
        </p:nvSpPr>
        <p:spPr>
          <a:xfrm>
            <a:off x="467544" y="0"/>
            <a:ext cx="8229600" cy="908720"/>
          </a:xfrm>
        </p:spPr>
        <p:txBody>
          <a:bodyPr/>
          <a:lstStyle/>
          <a:p>
            <a:r>
              <a:rPr lang="es-AR" dirty="0" smtClean="0"/>
              <a:t>Elementos del tercer periodo</a:t>
            </a:r>
            <a:endParaRPr lang="es-AR" dirty="0"/>
          </a:p>
        </p:txBody>
      </p:sp>
      <p:sp>
        <p:nvSpPr>
          <p:cNvPr id="3" name="2 Marcador de contenido"/>
          <p:cNvSpPr>
            <a:spLocks noGrp="1"/>
          </p:cNvSpPr>
          <p:nvPr>
            <p:ph idx="1"/>
          </p:nvPr>
        </p:nvSpPr>
        <p:spPr>
          <a:xfrm>
            <a:off x="306516" y="824175"/>
            <a:ext cx="8657971" cy="2380244"/>
          </a:xfrm>
        </p:spPr>
        <p:txBody>
          <a:bodyPr>
            <a:noAutofit/>
          </a:bodyPr>
          <a:lstStyle/>
          <a:p>
            <a:pPr indent="0">
              <a:spcBef>
                <a:spcPts val="0"/>
              </a:spcBef>
            </a:pPr>
            <a:r>
              <a:rPr lang="es-AR" sz="2800" dirty="0" smtClean="0"/>
              <a:t>Elementos como P y S y Cl, que pertenecen al tercer periodo de la tabla, suelen utilizar valencias superiores.</a:t>
            </a:r>
          </a:p>
          <a:p>
            <a:pPr indent="0">
              <a:spcBef>
                <a:spcPts val="0"/>
              </a:spcBef>
            </a:pPr>
            <a:r>
              <a:rPr lang="es-AR" sz="2800" dirty="0" smtClean="0"/>
              <a:t>Estas pueden explicarse mediante la intervención del orbital d en las hibridaciones</a:t>
            </a:r>
          </a:p>
          <a:p>
            <a:pPr indent="0">
              <a:spcBef>
                <a:spcPts val="0"/>
              </a:spcBef>
            </a:pPr>
            <a:r>
              <a:rPr lang="es-AR" sz="2800" dirty="0" smtClean="0"/>
              <a:t>Se </a:t>
            </a:r>
            <a:r>
              <a:rPr lang="es-AR" sz="2800" dirty="0" smtClean="0"/>
              <a:t>forman </a:t>
            </a:r>
            <a:r>
              <a:rPr lang="es-AR" sz="2800" dirty="0" smtClean="0"/>
              <a:t>híbridos del tipo sp</a:t>
            </a:r>
            <a:r>
              <a:rPr lang="es-AR" sz="2800" baseline="30000" dirty="0" smtClean="0"/>
              <a:t>3</a:t>
            </a:r>
            <a:r>
              <a:rPr lang="es-AR" sz="2800" dirty="0" smtClean="0"/>
              <a:t>d y sp</a:t>
            </a:r>
            <a:r>
              <a:rPr lang="es-AR" sz="2800" baseline="30000" dirty="0" smtClean="0"/>
              <a:t>3</a:t>
            </a:r>
            <a:r>
              <a:rPr lang="es-AR" sz="2800" dirty="0" smtClean="0"/>
              <a:t>d</a:t>
            </a:r>
            <a:r>
              <a:rPr lang="es-AR" sz="2800" baseline="30000" dirty="0" smtClean="0"/>
              <a:t>2</a:t>
            </a:r>
            <a:endParaRPr lang="es-AR" sz="2800" dirty="0" smtClean="0"/>
          </a:p>
        </p:txBody>
      </p:sp>
      <p:sp>
        <p:nvSpPr>
          <p:cNvPr id="4" name="3 Marcador de pie de página"/>
          <p:cNvSpPr>
            <a:spLocks noGrp="1"/>
          </p:cNvSpPr>
          <p:nvPr>
            <p:ph type="ftr" sz="quarter" idx="11"/>
          </p:nvPr>
        </p:nvSpPr>
        <p:spPr/>
        <p:txBody>
          <a:bodyPr/>
          <a:lstStyle/>
          <a:p>
            <a:r>
              <a:rPr lang="es-ES" smtClean="0"/>
              <a:t>Dr Edgardo Calandri</a:t>
            </a:r>
            <a:endParaRPr lang="es-ES"/>
          </a:p>
        </p:txBody>
      </p:sp>
      <p:sp>
        <p:nvSpPr>
          <p:cNvPr id="5" name="4 Marcador de número de diapositiva"/>
          <p:cNvSpPr>
            <a:spLocks noGrp="1"/>
          </p:cNvSpPr>
          <p:nvPr>
            <p:ph type="sldNum" sz="quarter" idx="12"/>
          </p:nvPr>
        </p:nvSpPr>
        <p:spPr/>
        <p:txBody>
          <a:bodyPr/>
          <a:lstStyle/>
          <a:p>
            <a:fld id="{01043EBA-B3E8-4C40-8697-90D3FAABF49C}" type="slidenum">
              <a:rPr lang="es-ES" smtClean="0"/>
              <a:pPr/>
              <a:t>17</a:t>
            </a:fld>
            <a:endParaRPr lang="es-ES" dirty="0"/>
          </a:p>
        </p:txBody>
      </p:sp>
      <p:grpSp>
        <p:nvGrpSpPr>
          <p:cNvPr id="6" name="5 Grupo"/>
          <p:cNvGrpSpPr/>
          <p:nvPr/>
        </p:nvGrpSpPr>
        <p:grpSpPr>
          <a:xfrm>
            <a:off x="3179506" y="3561740"/>
            <a:ext cx="448816" cy="461665"/>
            <a:chOff x="3851920" y="4955976"/>
            <a:chExt cx="448816" cy="461665"/>
          </a:xfrm>
        </p:grpSpPr>
        <p:sp>
          <p:nvSpPr>
            <p:cNvPr id="7" name="6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8" name="7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9" name="8 Conector recto de flecha"/>
          <p:cNvCxnSpPr/>
          <p:nvPr/>
        </p:nvCxnSpPr>
        <p:spPr>
          <a:xfrm>
            <a:off x="1111759" y="3333626"/>
            <a:ext cx="1" cy="4616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flipV="1">
            <a:off x="967741" y="3824908"/>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 name="15 Grupo"/>
          <p:cNvGrpSpPr/>
          <p:nvPr/>
        </p:nvGrpSpPr>
        <p:grpSpPr>
          <a:xfrm>
            <a:off x="1555351" y="3561741"/>
            <a:ext cx="448816" cy="461665"/>
            <a:chOff x="3851920" y="4955976"/>
            <a:chExt cx="448816" cy="461665"/>
          </a:xfrm>
        </p:grpSpPr>
        <p:sp>
          <p:nvSpPr>
            <p:cNvPr id="17" name="16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18" name="17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19" name="18 Conector recto de flecha"/>
          <p:cNvCxnSpPr/>
          <p:nvPr/>
        </p:nvCxnSpPr>
        <p:spPr>
          <a:xfrm flipV="1">
            <a:off x="1716136" y="3835144"/>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0" name="19 Grupo"/>
          <p:cNvGrpSpPr/>
          <p:nvPr/>
        </p:nvGrpSpPr>
        <p:grpSpPr>
          <a:xfrm>
            <a:off x="2030989" y="3562267"/>
            <a:ext cx="448816" cy="461665"/>
            <a:chOff x="3851920" y="4955976"/>
            <a:chExt cx="448816" cy="461665"/>
          </a:xfrm>
        </p:grpSpPr>
        <p:sp>
          <p:nvSpPr>
            <p:cNvPr id="21" name="20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22" name="21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23" name="22 Conector recto de flecha"/>
          <p:cNvCxnSpPr/>
          <p:nvPr/>
        </p:nvCxnSpPr>
        <p:spPr>
          <a:xfrm flipV="1">
            <a:off x="2247010" y="3835144"/>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4" name="23 Grupo"/>
          <p:cNvGrpSpPr/>
          <p:nvPr/>
        </p:nvGrpSpPr>
        <p:grpSpPr>
          <a:xfrm>
            <a:off x="2535959" y="3562267"/>
            <a:ext cx="448816" cy="461665"/>
            <a:chOff x="3851920" y="4955976"/>
            <a:chExt cx="448816" cy="461665"/>
          </a:xfrm>
        </p:grpSpPr>
        <p:sp>
          <p:nvSpPr>
            <p:cNvPr id="25" name="24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26" name="25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sp>
        <p:nvSpPr>
          <p:cNvPr id="27" name="26 Rectángulo"/>
          <p:cNvSpPr/>
          <p:nvPr/>
        </p:nvSpPr>
        <p:spPr>
          <a:xfrm>
            <a:off x="713767" y="4237575"/>
            <a:ext cx="564578" cy="461665"/>
          </a:xfrm>
          <a:prstGeom prst="rect">
            <a:avLst/>
          </a:prstGeom>
        </p:spPr>
        <p:txBody>
          <a:bodyPr wrap="none">
            <a:spAutoFit/>
          </a:bodyPr>
          <a:lstStyle/>
          <a:p>
            <a:r>
              <a:rPr lang="es-ES" sz="2400" dirty="0"/>
              <a:t>3</a:t>
            </a:r>
            <a:r>
              <a:rPr lang="es-ES" sz="2400" dirty="0" smtClean="0"/>
              <a:t>s</a:t>
            </a:r>
            <a:r>
              <a:rPr lang="es-ES" sz="2400" baseline="30000" dirty="0" smtClean="0"/>
              <a:t>2</a:t>
            </a:r>
            <a:endParaRPr lang="es-ES" sz="2400" dirty="0"/>
          </a:p>
        </p:txBody>
      </p:sp>
      <p:sp>
        <p:nvSpPr>
          <p:cNvPr id="28" name="27 CuadroTexto"/>
          <p:cNvSpPr txBox="1"/>
          <p:nvPr/>
        </p:nvSpPr>
        <p:spPr>
          <a:xfrm>
            <a:off x="3179506" y="4222145"/>
            <a:ext cx="502061" cy="461665"/>
          </a:xfrm>
          <a:prstGeom prst="rect">
            <a:avLst/>
          </a:prstGeom>
          <a:noFill/>
        </p:spPr>
        <p:txBody>
          <a:bodyPr wrap="none" rtlCol="0">
            <a:spAutoFit/>
          </a:bodyPr>
          <a:lstStyle/>
          <a:p>
            <a:r>
              <a:rPr lang="es-ES" sz="2400" dirty="0" smtClean="0"/>
              <a:t>3</a:t>
            </a:r>
            <a:r>
              <a:rPr lang="es-ES" sz="2400" dirty="0"/>
              <a:t>d</a:t>
            </a:r>
          </a:p>
        </p:txBody>
      </p:sp>
      <p:sp>
        <p:nvSpPr>
          <p:cNvPr id="29" name="28 CuadroTexto"/>
          <p:cNvSpPr txBox="1"/>
          <p:nvPr/>
        </p:nvSpPr>
        <p:spPr>
          <a:xfrm>
            <a:off x="1960652" y="4222146"/>
            <a:ext cx="606256" cy="461665"/>
          </a:xfrm>
          <a:prstGeom prst="rect">
            <a:avLst/>
          </a:prstGeom>
          <a:noFill/>
        </p:spPr>
        <p:txBody>
          <a:bodyPr wrap="none" rtlCol="0">
            <a:spAutoFit/>
          </a:bodyPr>
          <a:lstStyle/>
          <a:p>
            <a:r>
              <a:rPr lang="es-ES" sz="2400" dirty="0" smtClean="0"/>
              <a:t>3p</a:t>
            </a:r>
            <a:r>
              <a:rPr lang="es-ES" sz="2400" baseline="30000" dirty="0" smtClean="0"/>
              <a:t>3</a:t>
            </a:r>
            <a:endParaRPr lang="es-ES" sz="2400" dirty="0"/>
          </a:p>
        </p:txBody>
      </p:sp>
      <p:sp>
        <p:nvSpPr>
          <p:cNvPr id="30" name="29 CuadroTexto"/>
          <p:cNvSpPr txBox="1"/>
          <p:nvPr/>
        </p:nvSpPr>
        <p:spPr>
          <a:xfrm>
            <a:off x="137202" y="3610625"/>
            <a:ext cx="633507" cy="461665"/>
          </a:xfrm>
          <a:prstGeom prst="rect">
            <a:avLst/>
          </a:prstGeom>
          <a:noFill/>
        </p:spPr>
        <p:txBody>
          <a:bodyPr wrap="none" rtlCol="0">
            <a:spAutoFit/>
          </a:bodyPr>
          <a:lstStyle/>
          <a:p>
            <a:r>
              <a:rPr lang="es-ES" sz="2400" baseline="-25000" dirty="0" smtClean="0"/>
              <a:t>15</a:t>
            </a:r>
            <a:r>
              <a:rPr lang="es-ES" sz="2400" dirty="0" smtClean="0"/>
              <a:t>P:</a:t>
            </a:r>
            <a:endParaRPr lang="es-ES" sz="2400" dirty="0"/>
          </a:p>
        </p:txBody>
      </p:sp>
      <p:cxnSp>
        <p:nvCxnSpPr>
          <p:cNvPr id="31" name="30 Conector recto de flecha"/>
          <p:cNvCxnSpPr/>
          <p:nvPr/>
        </p:nvCxnSpPr>
        <p:spPr>
          <a:xfrm flipV="1">
            <a:off x="2751982" y="3822717"/>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2" name="31 Grupo"/>
          <p:cNvGrpSpPr/>
          <p:nvPr/>
        </p:nvGrpSpPr>
        <p:grpSpPr>
          <a:xfrm>
            <a:off x="4431076" y="3500380"/>
            <a:ext cx="448816" cy="461665"/>
            <a:chOff x="3851920" y="4955976"/>
            <a:chExt cx="448816" cy="461665"/>
          </a:xfrm>
        </p:grpSpPr>
        <p:sp>
          <p:nvSpPr>
            <p:cNvPr id="33" name="32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34" name="33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36" name="35 Conector recto de flecha"/>
          <p:cNvCxnSpPr/>
          <p:nvPr/>
        </p:nvCxnSpPr>
        <p:spPr>
          <a:xfrm flipV="1">
            <a:off x="4647098" y="3760830"/>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7" name="36 Grupo"/>
          <p:cNvGrpSpPr/>
          <p:nvPr/>
        </p:nvGrpSpPr>
        <p:grpSpPr>
          <a:xfrm>
            <a:off x="4944481" y="3510994"/>
            <a:ext cx="448816" cy="461665"/>
            <a:chOff x="3851920" y="4955976"/>
            <a:chExt cx="448816" cy="461665"/>
          </a:xfrm>
        </p:grpSpPr>
        <p:sp>
          <p:nvSpPr>
            <p:cNvPr id="38" name="37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39" name="38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40" name="39 Conector recto de flecha"/>
          <p:cNvCxnSpPr/>
          <p:nvPr/>
        </p:nvCxnSpPr>
        <p:spPr>
          <a:xfrm flipV="1">
            <a:off x="5160503" y="3771444"/>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1" name="40 Grupo"/>
          <p:cNvGrpSpPr/>
          <p:nvPr/>
        </p:nvGrpSpPr>
        <p:grpSpPr>
          <a:xfrm>
            <a:off x="5446224" y="3510995"/>
            <a:ext cx="448816" cy="461665"/>
            <a:chOff x="3851920" y="4955976"/>
            <a:chExt cx="448816" cy="461665"/>
          </a:xfrm>
        </p:grpSpPr>
        <p:sp>
          <p:nvSpPr>
            <p:cNvPr id="42" name="41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43" name="42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44" name="43 Conector recto de flecha"/>
          <p:cNvCxnSpPr/>
          <p:nvPr/>
        </p:nvCxnSpPr>
        <p:spPr>
          <a:xfrm flipV="1">
            <a:off x="5662246" y="3771445"/>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5" name="44 Grupo"/>
          <p:cNvGrpSpPr/>
          <p:nvPr/>
        </p:nvGrpSpPr>
        <p:grpSpPr>
          <a:xfrm>
            <a:off x="5921862" y="3511521"/>
            <a:ext cx="448816" cy="461665"/>
            <a:chOff x="3851920" y="4955976"/>
            <a:chExt cx="448816" cy="461665"/>
          </a:xfrm>
        </p:grpSpPr>
        <p:sp>
          <p:nvSpPr>
            <p:cNvPr id="46" name="45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47" name="46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48" name="47 Conector recto de flecha"/>
          <p:cNvCxnSpPr/>
          <p:nvPr/>
        </p:nvCxnSpPr>
        <p:spPr>
          <a:xfrm flipV="1">
            <a:off x="6137884" y="3771971"/>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9" name="48 Grupo"/>
          <p:cNvGrpSpPr/>
          <p:nvPr/>
        </p:nvGrpSpPr>
        <p:grpSpPr>
          <a:xfrm>
            <a:off x="6426832" y="3511521"/>
            <a:ext cx="448816" cy="461665"/>
            <a:chOff x="3851920" y="4955976"/>
            <a:chExt cx="448816" cy="461665"/>
          </a:xfrm>
        </p:grpSpPr>
        <p:sp>
          <p:nvSpPr>
            <p:cNvPr id="50" name="49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51" name="50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52" name="51 Conector recto de flecha"/>
          <p:cNvCxnSpPr/>
          <p:nvPr/>
        </p:nvCxnSpPr>
        <p:spPr>
          <a:xfrm flipV="1">
            <a:off x="6631740" y="3782584"/>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53 CuadroTexto"/>
          <p:cNvSpPr txBox="1"/>
          <p:nvPr/>
        </p:nvSpPr>
        <p:spPr>
          <a:xfrm>
            <a:off x="5160503" y="4246826"/>
            <a:ext cx="888385" cy="461665"/>
          </a:xfrm>
          <a:prstGeom prst="rect">
            <a:avLst/>
          </a:prstGeom>
          <a:noFill/>
        </p:spPr>
        <p:txBody>
          <a:bodyPr wrap="none" rtlCol="0">
            <a:spAutoFit/>
          </a:bodyPr>
          <a:lstStyle/>
          <a:p>
            <a:r>
              <a:rPr lang="es-ES" sz="2400" dirty="0" smtClean="0"/>
              <a:t>3sp</a:t>
            </a:r>
            <a:r>
              <a:rPr lang="es-ES" sz="2400" baseline="30000" dirty="0" smtClean="0"/>
              <a:t>3</a:t>
            </a:r>
            <a:r>
              <a:rPr lang="es-ES" sz="2400" dirty="0" smtClean="0"/>
              <a:t>d</a:t>
            </a:r>
            <a:endParaRPr lang="es-ES" sz="2400" dirty="0"/>
          </a:p>
        </p:txBody>
      </p:sp>
      <p:sp>
        <p:nvSpPr>
          <p:cNvPr id="56" name="55 Flecha derecha"/>
          <p:cNvSpPr/>
          <p:nvPr/>
        </p:nvSpPr>
        <p:spPr>
          <a:xfrm>
            <a:off x="3756711" y="3593573"/>
            <a:ext cx="603522" cy="37676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7" name="56 Elipse"/>
          <p:cNvSpPr/>
          <p:nvPr/>
        </p:nvSpPr>
        <p:spPr>
          <a:xfrm>
            <a:off x="617806" y="3204419"/>
            <a:ext cx="3270235" cy="10748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58" name="57 Grupo"/>
          <p:cNvGrpSpPr/>
          <p:nvPr/>
        </p:nvGrpSpPr>
        <p:grpSpPr>
          <a:xfrm>
            <a:off x="565385" y="5152082"/>
            <a:ext cx="448816" cy="461665"/>
            <a:chOff x="3851920" y="4955976"/>
            <a:chExt cx="448816" cy="461665"/>
          </a:xfrm>
        </p:grpSpPr>
        <p:sp>
          <p:nvSpPr>
            <p:cNvPr id="59" name="58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60" name="59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grpSp>
        <p:nvGrpSpPr>
          <p:cNvPr id="61" name="60 Grupo"/>
          <p:cNvGrpSpPr/>
          <p:nvPr/>
        </p:nvGrpSpPr>
        <p:grpSpPr>
          <a:xfrm>
            <a:off x="2990010" y="5149363"/>
            <a:ext cx="448816" cy="461665"/>
            <a:chOff x="3851920" y="4955976"/>
            <a:chExt cx="448816" cy="461665"/>
          </a:xfrm>
        </p:grpSpPr>
        <p:sp>
          <p:nvSpPr>
            <p:cNvPr id="62" name="61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63" name="62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64" name="63 Conector recto de flecha"/>
          <p:cNvCxnSpPr/>
          <p:nvPr/>
        </p:nvCxnSpPr>
        <p:spPr>
          <a:xfrm>
            <a:off x="905496" y="4921249"/>
            <a:ext cx="1" cy="4616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64 Conector recto de flecha"/>
          <p:cNvCxnSpPr/>
          <p:nvPr/>
        </p:nvCxnSpPr>
        <p:spPr>
          <a:xfrm flipV="1">
            <a:off x="761478" y="5412531"/>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6" name="65 Grupo"/>
          <p:cNvGrpSpPr/>
          <p:nvPr/>
        </p:nvGrpSpPr>
        <p:grpSpPr>
          <a:xfrm>
            <a:off x="1349088" y="5149364"/>
            <a:ext cx="448816" cy="461665"/>
            <a:chOff x="3851920" y="4955976"/>
            <a:chExt cx="448816" cy="461665"/>
          </a:xfrm>
        </p:grpSpPr>
        <p:sp>
          <p:nvSpPr>
            <p:cNvPr id="67" name="66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68" name="67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69" name="68 Conector recto de flecha"/>
          <p:cNvCxnSpPr/>
          <p:nvPr/>
        </p:nvCxnSpPr>
        <p:spPr>
          <a:xfrm flipV="1">
            <a:off x="1509873" y="5422767"/>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0" name="69 Grupo"/>
          <p:cNvGrpSpPr/>
          <p:nvPr/>
        </p:nvGrpSpPr>
        <p:grpSpPr>
          <a:xfrm>
            <a:off x="1824726" y="5149890"/>
            <a:ext cx="448816" cy="461665"/>
            <a:chOff x="3851920" y="4955976"/>
            <a:chExt cx="448816" cy="461665"/>
          </a:xfrm>
        </p:grpSpPr>
        <p:sp>
          <p:nvSpPr>
            <p:cNvPr id="71" name="70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72" name="71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73" name="72 Conector recto de flecha"/>
          <p:cNvCxnSpPr/>
          <p:nvPr/>
        </p:nvCxnSpPr>
        <p:spPr>
          <a:xfrm flipV="1">
            <a:off x="1964344" y="5373171"/>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4" name="73 Grupo"/>
          <p:cNvGrpSpPr/>
          <p:nvPr/>
        </p:nvGrpSpPr>
        <p:grpSpPr>
          <a:xfrm>
            <a:off x="2329696" y="5149890"/>
            <a:ext cx="448816" cy="461665"/>
            <a:chOff x="3851920" y="4955976"/>
            <a:chExt cx="448816" cy="461665"/>
          </a:xfrm>
        </p:grpSpPr>
        <p:sp>
          <p:nvSpPr>
            <p:cNvPr id="75" name="74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76" name="75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sp>
        <p:nvSpPr>
          <p:cNvPr id="77" name="76 Rectángulo"/>
          <p:cNvSpPr/>
          <p:nvPr/>
        </p:nvSpPr>
        <p:spPr>
          <a:xfrm>
            <a:off x="507504" y="5825198"/>
            <a:ext cx="564578" cy="461665"/>
          </a:xfrm>
          <a:prstGeom prst="rect">
            <a:avLst/>
          </a:prstGeom>
        </p:spPr>
        <p:txBody>
          <a:bodyPr wrap="none">
            <a:spAutoFit/>
          </a:bodyPr>
          <a:lstStyle/>
          <a:p>
            <a:r>
              <a:rPr lang="es-ES" sz="2400" dirty="0"/>
              <a:t>3</a:t>
            </a:r>
            <a:r>
              <a:rPr lang="es-ES" sz="2400" dirty="0" smtClean="0"/>
              <a:t>s</a:t>
            </a:r>
            <a:r>
              <a:rPr lang="es-ES" sz="2400" baseline="30000" dirty="0" smtClean="0"/>
              <a:t>2</a:t>
            </a:r>
            <a:endParaRPr lang="es-ES" sz="2400" dirty="0"/>
          </a:p>
        </p:txBody>
      </p:sp>
      <p:sp>
        <p:nvSpPr>
          <p:cNvPr id="78" name="77 CuadroTexto"/>
          <p:cNvSpPr txBox="1"/>
          <p:nvPr/>
        </p:nvSpPr>
        <p:spPr>
          <a:xfrm>
            <a:off x="3116405" y="5809768"/>
            <a:ext cx="502061" cy="461665"/>
          </a:xfrm>
          <a:prstGeom prst="rect">
            <a:avLst/>
          </a:prstGeom>
          <a:noFill/>
        </p:spPr>
        <p:txBody>
          <a:bodyPr wrap="none" rtlCol="0">
            <a:spAutoFit/>
          </a:bodyPr>
          <a:lstStyle/>
          <a:p>
            <a:r>
              <a:rPr lang="es-ES" sz="2400" dirty="0" smtClean="0"/>
              <a:t>3</a:t>
            </a:r>
            <a:r>
              <a:rPr lang="es-ES" sz="2400" dirty="0"/>
              <a:t>d</a:t>
            </a:r>
          </a:p>
        </p:txBody>
      </p:sp>
      <p:sp>
        <p:nvSpPr>
          <p:cNvPr id="79" name="78 CuadroTexto"/>
          <p:cNvSpPr txBox="1"/>
          <p:nvPr/>
        </p:nvSpPr>
        <p:spPr>
          <a:xfrm>
            <a:off x="1754389" y="5809769"/>
            <a:ext cx="606256" cy="461665"/>
          </a:xfrm>
          <a:prstGeom prst="rect">
            <a:avLst/>
          </a:prstGeom>
          <a:noFill/>
        </p:spPr>
        <p:txBody>
          <a:bodyPr wrap="none" rtlCol="0">
            <a:spAutoFit/>
          </a:bodyPr>
          <a:lstStyle/>
          <a:p>
            <a:r>
              <a:rPr lang="es-ES" sz="2400" dirty="0" smtClean="0"/>
              <a:t>3p</a:t>
            </a:r>
            <a:r>
              <a:rPr lang="es-ES" sz="2400" baseline="30000" dirty="0" smtClean="0"/>
              <a:t>3</a:t>
            </a:r>
            <a:endParaRPr lang="es-ES" sz="2400" dirty="0"/>
          </a:p>
        </p:txBody>
      </p:sp>
      <p:sp>
        <p:nvSpPr>
          <p:cNvPr id="80" name="79 CuadroTexto"/>
          <p:cNvSpPr txBox="1"/>
          <p:nvPr/>
        </p:nvSpPr>
        <p:spPr>
          <a:xfrm>
            <a:off x="-16809" y="5149364"/>
            <a:ext cx="615874" cy="461665"/>
          </a:xfrm>
          <a:prstGeom prst="rect">
            <a:avLst/>
          </a:prstGeom>
          <a:noFill/>
        </p:spPr>
        <p:txBody>
          <a:bodyPr wrap="none" rtlCol="0">
            <a:spAutoFit/>
          </a:bodyPr>
          <a:lstStyle/>
          <a:p>
            <a:r>
              <a:rPr lang="es-ES" sz="2400" baseline="-25000" dirty="0" smtClean="0"/>
              <a:t>16</a:t>
            </a:r>
            <a:r>
              <a:rPr lang="es-ES" sz="2400" dirty="0" smtClean="0"/>
              <a:t>S:</a:t>
            </a:r>
            <a:endParaRPr lang="es-ES" sz="2400" dirty="0"/>
          </a:p>
        </p:txBody>
      </p:sp>
      <p:cxnSp>
        <p:nvCxnSpPr>
          <p:cNvPr id="81" name="80 Conector recto de flecha"/>
          <p:cNvCxnSpPr/>
          <p:nvPr/>
        </p:nvCxnSpPr>
        <p:spPr>
          <a:xfrm flipV="1">
            <a:off x="2481918" y="5382914"/>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2" name="81 Grupo"/>
          <p:cNvGrpSpPr/>
          <p:nvPr/>
        </p:nvGrpSpPr>
        <p:grpSpPr>
          <a:xfrm>
            <a:off x="4649652" y="5151176"/>
            <a:ext cx="448816" cy="461665"/>
            <a:chOff x="3851920" y="4955976"/>
            <a:chExt cx="448816" cy="461665"/>
          </a:xfrm>
        </p:grpSpPr>
        <p:sp>
          <p:nvSpPr>
            <p:cNvPr id="83" name="82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84" name="83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85" name="84 Conector recto de flecha"/>
          <p:cNvCxnSpPr/>
          <p:nvPr/>
        </p:nvCxnSpPr>
        <p:spPr>
          <a:xfrm flipV="1">
            <a:off x="4865674" y="5411626"/>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6" name="85 Grupo"/>
          <p:cNvGrpSpPr/>
          <p:nvPr/>
        </p:nvGrpSpPr>
        <p:grpSpPr>
          <a:xfrm>
            <a:off x="5163057" y="5161790"/>
            <a:ext cx="448816" cy="461665"/>
            <a:chOff x="3851920" y="4955976"/>
            <a:chExt cx="448816" cy="461665"/>
          </a:xfrm>
        </p:grpSpPr>
        <p:sp>
          <p:nvSpPr>
            <p:cNvPr id="87" name="86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88" name="87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89" name="88 Conector recto de flecha"/>
          <p:cNvCxnSpPr/>
          <p:nvPr/>
        </p:nvCxnSpPr>
        <p:spPr>
          <a:xfrm flipV="1">
            <a:off x="5379079" y="5422240"/>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0" name="89 Grupo"/>
          <p:cNvGrpSpPr/>
          <p:nvPr/>
        </p:nvGrpSpPr>
        <p:grpSpPr>
          <a:xfrm>
            <a:off x="5664800" y="5161791"/>
            <a:ext cx="448816" cy="461665"/>
            <a:chOff x="3851920" y="4955976"/>
            <a:chExt cx="448816" cy="461665"/>
          </a:xfrm>
        </p:grpSpPr>
        <p:sp>
          <p:nvSpPr>
            <p:cNvPr id="91" name="90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92" name="91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93" name="92 Conector recto de flecha"/>
          <p:cNvCxnSpPr/>
          <p:nvPr/>
        </p:nvCxnSpPr>
        <p:spPr>
          <a:xfrm flipV="1">
            <a:off x="5880822" y="5422241"/>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4" name="93 Grupo"/>
          <p:cNvGrpSpPr/>
          <p:nvPr/>
        </p:nvGrpSpPr>
        <p:grpSpPr>
          <a:xfrm>
            <a:off x="6140438" y="5162317"/>
            <a:ext cx="448816" cy="461665"/>
            <a:chOff x="3851920" y="4955976"/>
            <a:chExt cx="448816" cy="461665"/>
          </a:xfrm>
        </p:grpSpPr>
        <p:sp>
          <p:nvSpPr>
            <p:cNvPr id="95" name="94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96" name="95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97" name="96 Conector recto de flecha"/>
          <p:cNvCxnSpPr/>
          <p:nvPr/>
        </p:nvCxnSpPr>
        <p:spPr>
          <a:xfrm flipV="1">
            <a:off x="6356460" y="5422767"/>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8" name="97 Grupo"/>
          <p:cNvGrpSpPr/>
          <p:nvPr/>
        </p:nvGrpSpPr>
        <p:grpSpPr>
          <a:xfrm>
            <a:off x="6645408" y="5162317"/>
            <a:ext cx="448816" cy="461665"/>
            <a:chOff x="3851920" y="4955976"/>
            <a:chExt cx="448816" cy="461665"/>
          </a:xfrm>
        </p:grpSpPr>
        <p:sp>
          <p:nvSpPr>
            <p:cNvPr id="99" name="98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100" name="99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101" name="100 Conector recto de flecha"/>
          <p:cNvCxnSpPr/>
          <p:nvPr/>
        </p:nvCxnSpPr>
        <p:spPr>
          <a:xfrm flipV="1">
            <a:off x="6850316" y="5433380"/>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 name="101 CuadroTexto"/>
          <p:cNvSpPr txBox="1"/>
          <p:nvPr/>
        </p:nvSpPr>
        <p:spPr>
          <a:xfrm>
            <a:off x="5552598" y="5899411"/>
            <a:ext cx="992579" cy="461665"/>
          </a:xfrm>
          <a:prstGeom prst="rect">
            <a:avLst/>
          </a:prstGeom>
          <a:noFill/>
        </p:spPr>
        <p:txBody>
          <a:bodyPr wrap="none" rtlCol="0">
            <a:spAutoFit/>
          </a:bodyPr>
          <a:lstStyle/>
          <a:p>
            <a:r>
              <a:rPr lang="es-ES" sz="2400" dirty="0" smtClean="0"/>
              <a:t>3sp</a:t>
            </a:r>
            <a:r>
              <a:rPr lang="es-ES" sz="2400" baseline="30000" dirty="0" smtClean="0"/>
              <a:t>3</a:t>
            </a:r>
            <a:r>
              <a:rPr lang="es-ES" sz="2400" dirty="0" smtClean="0"/>
              <a:t>d</a:t>
            </a:r>
            <a:r>
              <a:rPr lang="es-ES" sz="2400" baseline="30000" dirty="0" smtClean="0"/>
              <a:t>2</a:t>
            </a:r>
            <a:endParaRPr lang="es-ES" sz="2400" dirty="0"/>
          </a:p>
        </p:txBody>
      </p:sp>
      <p:sp>
        <p:nvSpPr>
          <p:cNvPr id="103" name="102 Flecha derecha"/>
          <p:cNvSpPr/>
          <p:nvPr/>
        </p:nvSpPr>
        <p:spPr>
          <a:xfrm>
            <a:off x="3975779" y="5184788"/>
            <a:ext cx="650384" cy="37676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4" name="103 Elipse"/>
          <p:cNvSpPr/>
          <p:nvPr/>
        </p:nvSpPr>
        <p:spPr>
          <a:xfrm>
            <a:off x="508035" y="4816598"/>
            <a:ext cx="3916843" cy="10452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05" name="104 Grupo"/>
          <p:cNvGrpSpPr/>
          <p:nvPr/>
        </p:nvGrpSpPr>
        <p:grpSpPr>
          <a:xfrm>
            <a:off x="3475304" y="5149362"/>
            <a:ext cx="448816" cy="461665"/>
            <a:chOff x="3851920" y="4955976"/>
            <a:chExt cx="448816" cy="461665"/>
          </a:xfrm>
        </p:grpSpPr>
        <p:sp>
          <p:nvSpPr>
            <p:cNvPr id="106" name="105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107" name="106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108" name="107 Conector recto de flecha"/>
          <p:cNvCxnSpPr/>
          <p:nvPr/>
        </p:nvCxnSpPr>
        <p:spPr>
          <a:xfrm>
            <a:off x="1678481" y="4911507"/>
            <a:ext cx="1" cy="4616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0" name="109 Bisel">
            <a:hlinkClick r:id="rId2" action="ppaction://hlinkfile"/>
          </p:cNvPr>
          <p:cNvSpPr/>
          <p:nvPr/>
        </p:nvSpPr>
        <p:spPr>
          <a:xfrm>
            <a:off x="7139085" y="3500380"/>
            <a:ext cx="1177331" cy="571910"/>
          </a:xfrm>
          <a:prstGeom prst="bevel">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AR" dirty="0" smtClean="0"/>
              <a:t>IMAGEN</a:t>
            </a:r>
            <a:endParaRPr lang="es-AR" dirty="0"/>
          </a:p>
        </p:txBody>
      </p:sp>
      <p:sp>
        <p:nvSpPr>
          <p:cNvPr id="111" name="110 Bisel">
            <a:hlinkClick r:id="rId3" action="ppaction://hlinkfile"/>
          </p:cNvPr>
          <p:cNvSpPr/>
          <p:nvPr/>
        </p:nvSpPr>
        <p:spPr>
          <a:xfrm>
            <a:off x="7812360" y="5087215"/>
            <a:ext cx="1163818" cy="571910"/>
          </a:xfrm>
          <a:prstGeom prst="bevel">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AR" dirty="0" smtClean="0"/>
              <a:t>IMAGEN</a:t>
            </a:r>
            <a:endParaRPr lang="es-AR" dirty="0"/>
          </a:p>
        </p:txBody>
      </p:sp>
      <p:grpSp>
        <p:nvGrpSpPr>
          <p:cNvPr id="109" name="108 Grupo"/>
          <p:cNvGrpSpPr/>
          <p:nvPr/>
        </p:nvGrpSpPr>
        <p:grpSpPr>
          <a:xfrm>
            <a:off x="7162923" y="5162318"/>
            <a:ext cx="448816" cy="461665"/>
            <a:chOff x="3851920" y="4955976"/>
            <a:chExt cx="448816" cy="461665"/>
          </a:xfrm>
        </p:grpSpPr>
        <p:sp>
          <p:nvSpPr>
            <p:cNvPr id="112" name="111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113" name="112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114" name="113 Conector recto de flecha"/>
          <p:cNvCxnSpPr/>
          <p:nvPr/>
        </p:nvCxnSpPr>
        <p:spPr>
          <a:xfrm flipV="1">
            <a:off x="7378946" y="5422239"/>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94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par>
                          <p:cTn id="19" fill="hold">
                            <p:stCondLst>
                              <p:cond delay="0"/>
                            </p:stCondLst>
                            <p:childTnLst>
                              <p:par>
                                <p:cTn id="20" presetID="22" presetClass="entr" presetSubtype="8"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2000"/>
                            </p:stCondLst>
                            <p:childTnLst>
                              <p:par>
                                <p:cTn id="36" presetID="22" presetClass="entr" presetSubtype="8"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left)">
                                      <p:cBhvr>
                                        <p:cTn id="46" dur="500"/>
                                        <p:tgtEl>
                                          <p:spTgt spid="29"/>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left)">
                                      <p:cBhvr>
                                        <p:cTn id="50" dur="500"/>
                                        <p:tgtEl>
                                          <p:spTgt spid="28"/>
                                        </p:tgtEl>
                                      </p:cBhvr>
                                    </p:animEffect>
                                  </p:childTnLst>
                                </p:cTn>
                              </p:par>
                            </p:childTnLst>
                          </p:cTn>
                        </p:par>
                        <p:par>
                          <p:cTn id="51" fill="hold">
                            <p:stCondLst>
                              <p:cond delay="4000"/>
                            </p:stCondLst>
                            <p:childTnLst>
                              <p:par>
                                <p:cTn id="52" presetID="22" presetClass="entr" presetSubtype="4" fill="hold"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down)">
                                      <p:cBhvr>
                                        <p:cTn id="54" dur="500"/>
                                        <p:tgtEl>
                                          <p:spTgt spid="10"/>
                                        </p:tgtEl>
                                      </p:cBhvr>
                                    </p:animEffect>
                                  </p:childTnLst>
                                </p:cTn>
                              </p:par>
                            </p:childTnLst>
                          </p:cTn>
                        </p:par>
                        <p:par>
                          <p:cTn id="55" fill="hold">
                            <p:stCondLst>
                              <p:cond delay="4500"/>
                            </p:stCondLst>
                            <p:childTnLst>
                              <p:par>
                                <p:cTn id="56" presetID="22" presetClass="entr" presetSubtype="4" fill="hold"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childTnLst>
                          </p:cTn>
                        </p:par>
                        <p:par>
                          <p:cTn id="59" fill="hold">
                            <p:stCondLst>
                              <p:cond delay="5000"/>
                            </p:stCondLst>
                            <p:childTnLst>
                              <p:par>
                                <p:cTn id="60" presetID="22" presetClass="entr" presetSubtype="4"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down)">
                                      <p:cBhvr>
                                        <p:cTn id="62" dur="500"/>
                                        <p:tgtEl>
                                          <p:spTgt spid="19"/>
                                        </p:tgtEl>
                                      </p:cBhvr>
                                    </p:animEffect>
                                  </p:childTnLst>
                                </p:cTn>
                              </p:par>
                            </p:childTnLst>
                          </p:cTn>
                        </p:par>
                        <p:par>
                          <p:cTn id="63" fill="hold">
                            <p:stCondLst>
                              <p:cond delay="5500"/>
                            </p:stCondLst>
                            <p:childTnLst>
                              <p:par>
                                <p:cTn id="64" presetID="22" presetClass="entr" presetSubtype="4" fill="hold"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down)">
                                      <p:cBhvr>
                                        <p:cTn id="66" dur="500"/>
                                        <p:tgtEl>
                                          <p:spTgt spid="23"/>
                                        </p:tgtEl>
                                      </p:cBhvr>
                                    </p:animEffect>
                                  </p:childTnLst>
                                </p:cTn>
                              </p:par>
                            </p:childTnLst>
                          </p:cTn>
                        </p:par>
                        <p:par>
                          <p:cTn id="67" fill="hold">
                            <p:stCondLst>
                              <p:cond delay="6000"/>
                            </p:stCondLst>
                            <p:childTnLst>
                              <p:par>
                                <p:cTn id="68" presetID="22" presetClass="entr" presetSubtype="4"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ipe(down)">
                                      <p:cBhvr>
                                        <p:cTn id="70" dur="500"/>
                                        <p:tgtEl>
                                          <p:spTgt spid="31"/>
                                        </p:tgtEl>
                                      </p:cBhvr>
                                    </p:animEffect>
                                  </p:childTnLst>
                                </p:cTn>
                              </p:par>
                            </p:childTnLst>
                          </p:cTn>
                        </p:par>
                        <p:par>
                          <p:cTn id="71" fill="hold">
                            <p:stCondLst>
                              <p:cond delay="6500"/>
                            </p:stCondLst>
                            <p:childTnLst>
                              <p:par>
                                <p:cTn id="72" presetID="16" presetClass="entr" presetSubtype="2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barn(inVertical)">
                                      <p:cBhvr>
                                        <p:cTn id="74" dur="500"/>
                                        <p:tgtEl>
                                          <p:spTgt spid="57"/>
                                        </p:tgtEl>
                                      </p:cBhvr>
                                    </p:animEffect>
                                  </p:childTnLst>
                                </p:cTn>
                              </p:par>
                            </p:childTnLst>
                          </p:cTn>
                        </p:par>
                        <p:par>
                          <p:cTn id="75" fill="hold">
                            <p:stCondLst>
                              <p:cond delay="7000"/>
                            </p:stCondLst>
                            <p:childTnLst>
                              <p:par>
                                <p:cTn id="76" presetID="22" presetClass="entr" presetSubtype="8" fill="hold" grpId="0" nodeType="afterEffect">
                                  <p:stCondLst>
                                    <p:cond delay="1000"/>
                                  </p:stCondLst>
                                  <p:childTnLst>
                                    <p:set>
                                      <p:cBhvr>
                                        <p:cTn id="77" dur="1" fill="hold">
                                          <p:stCondLst>
                                            <p:cond delay="0"/>
                                          </p:stCondLst>
                                        </p:cTn>
                                        <p:tgtEl>
                                          <p:spTgt spid="56"/>
                                        </p:tgtEl>
                                        <p:attrNameLst>
                                          <p:attrName>style.visibility</p:attrName>
                                        </p:attrNameLst>
                                      </p:cBhvr>
                                      <p:to>
                                        <p:strVal val="visible"/>
                                      </p:to>
                                    </p:set>
                                    <p:animEffect transition="in" filter="wipe(left)">
                                      <p:cBhvr>
                                        <p:cTn id="78" dur="500"/>
                                        <p:tgtEl>
                                          <p:spTgt spid="56"/>
                                        </p:tgtEl>
                                      </p:cBhvr>
                                    </p:animEffect>
                                  </p:childTnLst>
                                </p:cTn>
                              </p:par>
                            </p:childTnLst>
                          </p:cTn>
                        </p:par>
                        <p:par>
                          <p:cTn id="79" fill="hold">
                            <p:stCondLst>
                              <p:cond delay="8500"/>
                            </p:stCondLst>
                            <p:childTnLst>
                              <p:par>
                                <p:cTn id="80" presetID="22" presetClass="entr" presetSubtype="8" fill="hold"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wipe(left)">
                                      <p:cBhvr>
                                        <p:cTn id="82" dur="500"/>
                                        <p:tgtEl>
                                          <p:spTgt spid="32"/>
                                        </p:tgtEl>
                                      </p:cBhvr>
                                    </p:animEffect>
                                  </p:childTnLst>
                                </p:cTn>
                              </p:par>
                            </p:childTnLst>
                          </p:cTn>
                        </p:par>
                        <p:par>
                          <p:cTn id="83" fill="hold">
                            <p:stCondLst>
                              <p:cond delay="9000"/>
                            </p:stCondLst>
                            <p:childTnLst>
                              <p:par>
                                <p:cTn id="84" presetID="22" presetClass="entr" presetSubtype="8"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wipe(left)">
                                      <p:cBhvr>
                                        <p:cTn id="86" dur="500"/>
                                        <p:tgtEl>
                                          <p:spTgt spid="37"/>
                                        </p:tgtEl>
                                      </p:cBhvr>
                                    </p:animEffect>
                                  </p:childTnLst>
                                </p:cTn>
                              </p:par>
                            </p:childTnLst>
                          </p:cTn>
                        </p:par>
                        <p:par>
                          <p:cTn id="87" fill="hold">
                            <p:stCondLst>
                              <p:cond delay="9500"/>
                            </p:stCondLst>
                            <p:childTnLst>
                              <p:par>
                                <p:cTn id="88" presetID="22" presetClass="entr" presetSubtype="8" fill="hold" nodeType="afterEffect">
                                  <p:stCondLst>
                                    <p:cond delay="0"/>
                                  </p:stCondLst>
                                  <p:childTnLst>
                                    <p:set>
                                      <p:cBhvr>
                                        <p:cTn id="89" dur="1" fill="hold">
                                          <p:stCondLst>
                                            <p:cond delay="0"/>
                                          </p:stCondLst>
                                        </p:cTn>
                                        <p:tgtEl>
                                          <p:spTgt spid="41"/>
                                        </p:tgtEl>
                                        <p:attrNameLst>
                                          <p:attrName>style.visibility</p:attrName>
                                        </p:attrNameLst>
                                      </p:cBhvr>
                                      <p:to>
                                        <p:strVal val="visible"/>
                                      </p:to>
                                    </p:set>
                                    <p:animEffect transition="in" filter="wipe(left)">
                                      <p:cBhvr>
                                        <p:cTn id="90" dur="500"/>
                                        <p:tgtEl>
                                          <p:spTgt spid="41"/>
                                        </p:tgtEl>
                                      </p:cBhvr>
                                    </p:animEffect>
                                  </p:childTnLst>
                                </p:cTn>
                              </p:par>
                            </p:childTnLst>
                          </p:cTn>
                        </p:par>
                        <p:par>
                          <p:cTn id="91" fill="hold">
                            <p:stCondLst>
                              <p:cond delay="10000"/>
                            </p:stCondLst>
                            <p:childTnLst>
                              <p:par>
                                <p:cTn id="92" presetID="22" presetClass="entr" presetSubtype="8" fill="hold" nodeType="after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wipe(left)">
                                      <p:cBhvr>
                                        <p:cTn id="94" dur="500"/>
                                        <p:tgtEl>
                                          <p:spTgt spid="45"/>
                                        </p:tgtEl>
                                      </p:cBhvr>
                                    </p:animEffect>
                                  </p:childTnLst>
                                </p:cTn>
                              </p:par>
                            </p:childTnLst>
                          </p:cTn>
                        </p:par>
                        <p:par>
                          <p:cTn id="95" fill="hold">
                            <p:stCondLst>
                              <p:cond delay="10500"/>
                            </p:stCondLst>
                            <p:childTnLst>
                              <p:par>
                                <p:cTn id="96" presetID="22" presetClass="entr" presetSubtype="8"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left)">
                                      <p:cBhvr>
                                        <p:cTn id="98" dur="500"/>
                                        <p:tgtEl>
                                          <p:spTgt spid="49"/>
                                        </p:tgtEl>
                                      </p:cBhvr>
                                    </p:animEffect>
                                  </p:childTnLst>
                                </p:cTn>
                              </p:par>
                            </p:childTnLst>
                          </p:cTn>
                        </p:par>
                        <p:par>
                          <p:cTn id="99" fill="hold">
                            <p:stCondLst>
                              <p:cond delay="11000"/>
                            </p:stCondLst>
                            <p:childTnLst>
                              <p:par>
                                <p:cTn id="100" presetID="22" presetClass="entr" presetSubtype="4" fill="hold"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11500"/>
                            </p:stCondLst>
                            <p:childTnLst>
                              <p:par>
                                <p:cTn id="104" presetID="22" presetClass="entr" presetSubtype="4" fill="hold"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wipe(down)">
                                      <p:cBhvr>
                                        <p:cTn id="106" dur="500"/>
                                        <p:tgtEl>
                                          <p:spTgt spid="4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wipe(down)">
                                      <p:cBhvr>
                                        <p:cTn id="110" dur="500"/>
                                        <p:tgtEl>
                                          <p:spTgt spid="44"/>
                                        </p:tgtEl>
                                      </p:cBhvr>
                                    </p:animEffect>
                                  </p:childTnLst>
                                </p:cTn>
                              </p:par>
                            </p:childTnLst>
                          </p:cTn>
                        </p:par>
                        <p:par>
                          <p:cTn id="111" fill="hold">
                            <p:stCondLst>
                              <p:cond delay="12500"/>
                            </p:stCondLst>
                            <p:childTnLst>
                              <p:par>
                                <p:cTn id="112" presetID="22" presetClass="entr" presetSubtype="4" fill="hold" nodeType="afterEffect">
                                  <p:stCondLst>
                                    <p:cond delay="0"/>
                                  </p:stCondLst>
                                  <p:childTnLst>
                                    <p:set>
                                      <p:cBhvr>
                                        <p:cTn id="113" dur="1" fill="hold">
                                          <p:stCondLst>
                                            <p:cond delay="0"/>
                                          </p:stCondLst>
                                        </p:cTn>
                                        <p:tgtEl>
                                          <p:spTgt spid="48"/>
                                        </p:tgtEl>
                                        <p:attrNameLst>
                                          <p:attrName>style.visibility</p:attrName>
                                        </p:attrNameLst>
                                      </p:cBhvr>
                                      <p:to>
                                        <p:strVal val="visible"/>
                                      </p:to>
                                    </p:set>
                                    <p:animEffect transition="in" filter="wipe(down)">
                                      <p:cBhvr>
                                        <p:cTn id="114" dur="500"/>
                                        <p:tgtEl>
                                          <p:spTgt spid="48"/>
                                        </p:tgtEl>
                                      </p:cBhvr>
                                    </p:animEffect>
                                  </p:childTnLst>
                                </p:cTn>
                              </p:par>
                            </p:childTnLst>
                          </p:cTn>
                        </p:par>
                        <p:par>
                          <p:cTn id="115" fill="hold">
                            <p:stCondLst>
                              <p:cond delay="13000"/>
                            </p:stCondLst>
                            <p:childTnLst>
                              <p:par>
                                <p:cTn id="116" presetID="22" presetClass="entr" presetSubtype="4" fill="hold" nodeType="afterEffect">
                                  <p:stCondLst>
                                    <p:cond delay="0"/>
                                  </p:stCondLst>
                                  <p:childTnLst>
                                    <p:set>
                                      <p:cBhvr>
                                        <p:cTn id="117" dur="1" fill="hold">
                                          <p:stCondLst>
                                            <p:cond delay="0"/>
                                          </p:stCondLst>
                                        </p:cTn>
                                        <p:tgtEl>
                                          <p:spTgt spid="52"/>
                                        </p:tgtEl>
                                        <p:attrNameLst>
                                          <p:attrName>style.visibility</p:attrName>
                                        </p:attrNameLst>
                                      </p:cBhvr>
                                      <p:to>
                                        <p:strVal val="visible"/>
                                      </p:to>
                                    </p:set>
                                    <p:animEffect transition="in" filter="wipe(down)">
                                      <p:cBhvr>
                                        <p:cTn id="118" dur="500"/>
                                        <p:tgtEl>
                                          <p:spTgt spid="52"/>
                                        </p:tgtEl>
                                      </p:cBhvr>
                                    </p:animEffect>
                                  </p:childTnLst>
                                </p:cTn>
                              </p:par>
                            </p:childTnLst>
                          </p:cTn>
                        </p:par>
                        <p:par>
                          <p:cTn id="119" fill="hold">
                            <p:stCondLst>
                              <p:cond delay="13500"/>
                            </p:stCondLst>
                            <p:childTnLst>
                              <p:par>
                                <p:cTn id="120" presetID="1" presetClass="entr" presetSubtype="0" fill="hold" grpId="0" nodeType="afterEffect">
                                  <p:stCondLst>
                                    <p:cond delay="500"/>
                                  </p:stCondLst>
                                  <p:childTnLst>
                                    <p:set>
                                      <p:cBhvr>
                                        <p:cTn id="121" dur="1" fill="hold">
                                          <p:stCondLst>
                                            <p:cond delay="0"/>
                                          </p:stCondLst>
                                        </p:cTn>
                                        <p:tgtEl>
                                          <p:spTgt spid="54"/>
                                        </p:tgtEl>
                                        <p:attrNameLst>
                                          <p:attrName>style.visibility</p:attrName>
                                        </p:attrNameLst>
                                      </p:cBhvr>
                                      <p:to>
                                        <p:strVal val="visible"/>
                                      </p:to>
                                    </p:set>
                                  </p:childTnLst>
                                </p:cTn>
                              </p:par>
                            </p:childTnLst>
                          </p:cTn>
                        </p:par>
                        <p:par>
                          <p:cTn id="122" fill="hold">
                            <p:stCondLst>
                              <p:cond delay="14000"/>
                            </p:stCondLst>
                            <p:childTnLst>
                              <p:par>
                                <p:cTn id="123" presetID="1" presetClass="entr" presetSubtype="0" fill="hold" grpId="0" nodeType="afterEffect">
                                  <p:stCondLst>
                                    <p:cond delay="500"/>
                                  </p:stCondLst>
                                  <p:childTnLst>
                                    <p:set>
                                      <p:cBhvr>
                                        <p:cTn id="124" dur="1" fill="hold">
                                          <p:stCondLst>
                                            <p:cond delay="0"/>
                                          </p:stCondLst>
                                        </p:cTn>
                                        <p:tgtEl>
                                          <p:spTgt spid="110"/>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80"/>
                                        </p:tgtEl>
                                        <p:attrNameLst>
                                          <p:attrName>style.visibility</p:attrName>
                                        </p:attrNameLst>
                                      </p:cBhvr>
                                      <p:to>
                                        <p:strVal val="visible"/>
                                      </p:to>
                                    </p:set>
                                  </p:childTnLst>
                                </p:cTn>
                              </p:par>
                            </p:childTnLst>
                          </p:cTn>
                        </p:par>
                        <p:par>
                          <p:cTn id="129" fill="hold">
                            <p:stCondLst>
                              <p:cond delay="0"/>
                            </p:stCondLst>
                            <p:childTnLst>
                              <p:par>
                                <p:cTn id="130" presetID="22" presetClass="entr" presetSubtype="8" fill="hold" nodeType="afterEffect">
                                  <p:stCondLst>
                                    <p:cond delay="0"/>
                                  </p:stCondLst>
                                  <p:childTnLst>
                                    <p:set>
                                      <p:cBhvr>
                                        <p:cTn id="131" dur="1" fill="hold">
                                          <p:stCondLst>
                                            <p:cond delay="0"/>
                                          </p:stCondLst>
                                        </p:cTn>
                                        <p:tgtEl>
                                          <p:spTgt spid="58"/>
                                        </p:tgtEl>
                                        <p:attrNameLst>
                                          <p:attrName>style.visibility</p:attrName>
                                        </p:attrNameLst>
                                      </p:cBhvr>
                                      <p:to>
                                        <p:strVal val="visible"/>
                                      </p:to>
                                    </p:set>
                                    <p:animEffect transition="in" filter="wipe(left)">
                                      <p:cBhvr>
                                        <p:cTn id="132" dur="500"/>
                                        <p:tgtEl>
                                          <p:spTgt spid="58"/>
                                        </p:tgtEl>
                                      </p:cBhvr>
                                    </p:animEffect>
                                  </p:childTnLst>
                                </p:cTn>
                              </p:par>
                            </p:childTnLst>
                          </p:cTn>
                        </p:par>
                        <p:par>
                          <p:cTn id="133" fill="hold">
                            <p:stCondLst>
                              <p:cond delay="500"/>
                            </p:stCondLst>
                            <p:childTnLst>
                              <p:par>
                                <p:cTn id="134" presetID="22" presetClass="entr" presetSubtype="8" fill="hold"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left)">
                                      <p:cBhvr>
                                        <p:cTn id="136" dur="500"/>
                                        <p:tgtEl>
                                          <p:spTgt spid="66"/>
                                        </p:tgtEl>
                                      </p:cBhvr>
                                    </p:animEffect>
                                  </p:childTnLst>
                                </p:cTn>
                              </p:par>
                            </p:childTnLst>
                          </p:cTn>
                        </p:par>
                        <p:par>
                          <p:cTn id="137" fill="hold">
                            <p:stCondLst>
                              <p:cond delay="1000"/>
                            </p:stCondLst>
                            <p:childTnLst>
                              <p:par>
                                <p:cTn id="138" presetID="22" presetClass="entr" presetSubtype="8" fill="hold" nodeType="afterEffect">
                                  <p:stCondLst>
                                    <p:cond delay="0"/>
                                  </p:stCondLst>
                                  <p:childTnLst>
                                    <p:set>
                                      <p:cBhvr>
                                        <p:cTn id="139" dur="1" fill="hold">
                                          <p:stCondLst>
                                            <p:cond delay="0"/>
                                          </p:stCondLst>
                                        </p:cTn>
                                        <p:tgtEl>
                                          <p:spTgt spid="70"/>
                                        </p:tgtEl>
                                        <p:attrNameLst>
                                          <p:attrName>style.visibility</p:attrName>
                                        </p:attrNameLst>
                                      </p:cBhvr>
                                      <p:to>
                                        <p:strVal val="visible"/>
                                      </p:to>
                                    </p:set>
                                    <p:animEffect transition="in" filter="wipe(left)">
                                      <p:cBhvr>
                                        <p:cTn id="140" dur="500"/>
                                        <p:tgtEl>
                                          <p:spTgt spid="70"/>
                                        </p:tgtEl>
                                      </p:cBhvr>
                                    </p:animEffect>
                                  </p:childTnLst>
                                </p:cTn>
                              </p:par>
                            </p:childTnLst>
                          </p:cTn>
                        </p:par>
                        <p:par>
                          <p:cTn id="141" fill="hold">
                            <p:stCondLst>
                              <p:cond delay="1500"/>
                            </p:stCondLst>
                            <p:childTnLst>
                              <p:par>
                                <p:cTn id="142" presetID="22" presetClass="entr" presetSubtype="8" fill="hold" nodeType="afterEffect">
                                  <p:stCondLst>
                                    <p:cond delay="0"/>
                                  </p:stCondLst>
                                  <p:childTnLst>
                                    <p:set>
                                      <p:cBhvr>
                                        <p:cTn id="143" dur="1" fill="hold">
                                          <p:stCondLst>
                                            <p:cond delay="0"/>
                                          </p:stCondLst>
                                        </p:cTn>
                                        <p:tgtEl>
                                          <p:spTgt spid="74"/>
                                        </p:tgtEl>
                                        <p:attrNameLst>
                                          <p:attrName>style.visibility</p:attrName>
                                        </p:attrNameLst>
                                      </p:cBhvr>
                                      <p:to>
                                        <p:strVal val="visible"/>
                                      </p:to>
                                    </p:set>
                                    <p:animEffect transition="in" filter="wipe(left)">
                                      <p:cBhvr>
                                        <p:cTn id="144" dur="500"/>
                                        <p:tgtEl>
                                          <p:spTgt spid="74"/>
                                        </p:tgtEl>
                                      </p:cBhvr>
                                    </p:animEffect>
                                  </p:childTnLst>
                                </p:cTn>
                              </p:par>
                            </p:childTnLst>
                          </p:cTn>
                        </p:par>
                        <p:par>
                          <p:cTn id="145" fill="hold">
                            <p:stCondLst>
                              <p:cond delay="2000"/>
                            </p:stCondLst>
                            <p:childTnLst>
                              <p:par>
                                <p:cTn id="146" presetID="1" presetClass="entr" presetSubtype="0" fill="hold" nodeType="afterEffect">
                                  <p:stCondLst>
                                    <p:cond delay="500"/>
                                  </p:stCondLst>
                                  <p:childTnLst>
                                    <p:set>
                                      <p:cBhvr>
                                        <p:cTn id="147" dur="1" fill="hold">
                                          <p:stCondLst>
                                            <p:cond delay="0"/>
                                          </p:stCondLst>
                                        </p:cTn>
                                        <p:tgtEl>
                                          <p:spTgt spid="61"/>
                                        </p:tgtEl>
                                        <p:attrNameLst>
                                          <p:attrName>style.visibility</p:attrName>
                                        </p:attrNameLst>
                                      </p:cBhvr>
                                      <p:to>
                                        <p:strVal val="visible"/>
                                      </p:to>
                                    </p:set>
                                  </p:childTnLst>
                                </p:cTn>
                              </p:par>
                            </p:childTnLst>
                          </p:cTn>
                        </p:par>
                        <p:par>
                          <p:cTn id="148" fill="hold">
                            <p:stCondLst>
                              <p:cond delay="2500"/>
                            </p:stCondLst>
                            <p:childTnLst>
                              <p:par>
                                <p:cTn id="149" presetID="1" presetClass="entr" presetSubtype="0" fill="hold" nodeType="afterEffect">
                                  <p:stCondLst>
                                    <p:cond delay="500"/>
                                  </p:stCondLst>
                                  <p:childTnLst>
                                    <p:set>
                                      <p:cBhvr>
                                        <p:cTn id="150" dur="1" fill="hold">
                                          <p:stCondLst>
                                            <p:cond delay="0"/>
                                          </p:stCondLst>
                                        </p:cTn>
                                        <p:tgtEl>
                                          <p:spTgt spid="105"/>
                                        </p:tgtEl>
                                        <p:attrNameLst>
                                          <p:attrName>style.visibility</p:attrName>
                                        </p:attrNameLst>
                                      </p:cBhvr>
                                      <p:to>
                                        <p:strVal val="visible"/>
                                      </p:to>
                                    </p:set>
                                  </p:childTnLst>
                                </p:cTn>
                              </p:par>
                            </p:childTnLst>
                          </p:cTn>
                        </p:par>
                        <p:par>
                          <p:cTn id="151" fill="hold">
                            <p:stCondLst>
                              <p:cond delay="3000"/>
                            </p:stCondLst>
                            <p:childTnLst>
                              <p:par>
                                <p:cTn id="152" presetID="22" presetClass="entr" presetSubtype="8" fill="hold" grpId="0" nodeType="afterEffect">
                                  <p:stCondLst>
                                    <p:cond delay="0"/>
                                  </p:stCondLst>
                                  <p:childTnLst>
                                    <p:set>
                                      <p:cBhvr>
                                        <p:cTn id="153" dur="1" fill="hold">
                                          <p:stCondLst>
                                            <p:cond delay="0"/>
                                          </p:stCondLst>
                                        </p:cTn>
                                        <p:tgtEl>
                                          <p:spTgt spid="77"/>
                                        </p:tgtEl>
                                        <p:attrNameLst>
                                          <p:attrName>style.visibility</p:attrName>
                                        </p:attrNameLst>
                                      </p:cBhvr>
                                      <p:to>
                                        <p:strVal val="visible"/>
                                      </p:to>
                                    </p:set>
                                    <p:animEffect transition="in" filter="wipe(left)">
                                      <p:cBhvr>
                                        <p:cTn id="154" dur="500"/>
                                        <p:tgtEl>
                                          <p:spTgt spid="77"/>
                                        </p:tgtEl>
                                      </p:cBhvr>
                                    </p:animEffect>
                                  </p:childTnLst>
                                </p:cTn>
                              </p:par>
                            </p:childTnLst>
                          </p:cTn>
                        </p:par>
                        <p:par>
                          <p:cTn id="155" fill="hold">
                            <p:stCondLst>
                              <p:cond delay="3500"/>
                            </p:stCondLst>
                            <p:childTnLst>
                              <p:par>
                                <p:cTn id="156" presetID="22" presetClass="entr" presetSubtype="8" fill="hold" grpId="0" nodeType="afterEffect">
                                  <p:stCondLst>
                                    <p:cond delay="0"/>
                                  </p:stCondLst>
                                  <p:childTnLst>
                                    <p:set>
                                      <p:cBhvr>
                                        <p:cTn id="157" dur="1" fill="hold">
                                          <p:stCondLst>
                                            <p:cond delay="0"/>
                                          </p:stCondLst>
                                        </p:cTn>
                                        <p:tgtEl>
                                          <p:spTgt spid="79"/>
                                        </p:tgtEl>
                                        <p:attrNameLst>
                                          <p:attrName>style.visibility</p:attrName>
                                        </p:attrNameLst>
                                      </p:cBhvr>
                                      <p:to>
                                        <p:strVal val="visible"/>
                                      </p:to>
                                    </p:set>
                                    <p:animEffect transition="in" filter="wipe(left)">
                                      <p:cBhvr>
                                        <p:cTn id="158" dur="500"/>
                                        <p:tgtEl>
                                          <p:spTgt spid="79"/>
                                        </p:tgtEl>
                                      </p:cBhvr>
                                    </p:animEffect>
                                  </p:childTnLst>
                                </p:cTn>
                              </p:par>
                            </p:childTnLst>
                          </p:cTn>
                        </p:par>
                        <p:par>
                          <p:cTn id="159" fill="hold">
                            <p:stCondLst>
                              <p:cond delay="4000"/>
                            </p:stCondLst>
                            <p:childTnLst>
                              <p:par>
                                <p:cTn id="160" presetID="22" presetClass="entr" presetSubtype="8" fill="hold" grpId="0" nodeType="afterEffect">
                                  <p:stCondLst>
                                    <p:cond delay="0"/>
                                  </p:stCondLst>
                                  <p:childTnLst>
                                    <p:set>
                                      <p:cBhvr>
                                        <p:cTn id="161" dur="1" fill="hold">
                                          <p:stCondLst>
                                            <p:cond delay="0"/>
                                          </p:stCondLst>
                                        </p:cTn>
                                        <p:tgtEl>
                                          <p:spTgt spid="78"/>
                                        </p:tgtEl>
                                        <p:attrNameLst>
                                          <p:attrName>style.visibility</p:attrName>
                                        </p:attrNameLst>
                                      </p:cBhvr>
                                      <p:to>
                                        <p:strVal val="visible"/>
                                      </p:to>
                                    </p:set>
                                    <p:animEffect transition="in" filter="wipe(left)">
                                      <p:cBhvr>
                                        <p:cTn id="162" dur="500"/>
                                        <p:tgtEl>
                                          <p:spTgt spid="78"/>
                                        </p:tgtEl>
                                      </p:cBhvr>
                                    </p:animEffect>
                                  </p:childTnLst>
                                </p:cTn>
                              </p:par>
                            </p:childTnLst>
                          </p:cTn>
                        </p:par>
                        <p:par>
                          <p:cTn id="163" fill="hold">
                            <p:stCondLst>
                              <p:cond delay="4500"/>
                            </p:stCondLst>
                            <p:childTnLst>
                              <p:par>
                                <p:cTn id="164" presetID="22" presetClass="entr" presetSubtype="4" fill="hold" nodeType="afterEffect">
                                  <p:stCondLst>
                                    <p:cond delay="0"/>
                                  </p:stCondLst>
                                  <p:childTnLst>
                                    <p:set>
                                      <p:cBhvr>
                                        <p:cTn id="165" dur="1" fill="hold">
                                          <p:stCondLst>
                                            <p:cond delay="0"/>
                                          </p:stCondLst>
                                        </p:cTn>
                                        <p:tgtEl>
                                          <p:spTgt spid="65"/>
                                        </p:tgtEl>
                                        <p:attrNameLst>
                                          <p:attrName>style.visibility</p:attrName>
                                        </p:attrNameLst>
                                      </p:cBhvr>
                                      <p:to>
                                        <p:strVal val="visible"/>
                                      </p:to>
                                    </p:set>
                                    <p:animEffect transition="in" filter="wipe(down)">
                                      <p:cBhvr>
                                        <p:cTn id="166" dur="500"/>
                                        <p:tgtEl>
                                          <p:spTgt spid="65"/>
                                        </p:tgtEl>
                                      </p:cBhvr>
                                    </p:animEffect>
                                  </p:childTnLst>
                                </p:cTn>
                              </p:par>
                            </p:childTnLst>
                          </p:cTn>
                        </p:par>
                        <p:par>
                          <p:cTn id="167" fill="hold">
                            <p:stCondLst>
                              <p:cond delay="5000"/>
                            </p:stCondLst>
                            <p:childTnLst>
                              <p:par>
                                <p:cTn id="168" presetID="22" presetClass="entr" presetSubtype="4" fill="hold" nodeType="afterEffect">
                                  <p:stCondLst>
                                    <p:cond delay="0"/>
                                  </p:stCondLst>
                                  <p:childTnLst>
                                    <p:set>
                                      <p:cBhvr>
                                        <p:cTn id="169" dur="1" fill="hold">
                                          <p:stCondLst>
                                            <p:cond delay="0"/>
                                          </p:stCondLst>
                                        </p:cTn>
                                        <p:tgtEl>
                                          <p:spTgt spid="64"/>
                                        </p:tgtEl>
                                        <p:attrNameLst>
                                          <p:attrName>style.visibility</p:attrName>
                                        </p:attrNameLst>
                                      </p:cBhvr>
                                      <p:to>
                                        <p:strVal val="visible"/>
                                      </p:to>
                                    </p:set>
                                    <p:animEffect transition="in" filter="wipe(down)">
                                      <p:cBhvr>
                                        <p:cTn id="170" dur="500"/>
                                        <p:tgtEl>
                                          <p:spTgt spid="64"/>
                                        </p:tgtEl>
                                      </p:cBhvr>
                                    </p:animEffect>
                                  </p:childTnLst>
                                </p:cTn>
                              </p:par>
                            </p:childTnLst>
                          </p:cTn>
                        </p:par>
                        <p:par>
                          <p:cTn id="171" fill="hold">
                            <p:stCondLst>
                              <p:cond delay="5500"/>
                            </p:stCondLst>
                            <p:childTnLst>
                              <p:par>
                                <p:cTn id="172" presetID="22" presetClass="entr" presetSubtype="4" fill="hold" nodeType="afterEffect">
                                  <p:stCondLst>
                                    <p:cond delay="0"/>
                                  </p:stCondLst>
                                  <p:childTnLst>
                                    <p:set>
                                      <p:cBhvr>
                                        <p:cTn id="173" dur="1" fill="hold">
                                          <p:stCondLst>
                                            <p:cond delay="0"/>
                                          </p:stCondLst>
                                        </p:cTn>
                                        <p:tgtEl>
                                          <p:spTgt spid="69"/>
                                        </p:tgtEl>
                                        <p:attrNameLst>
                                          <p:attrName>style.visibility</p:attrName>
                                        </p:attrNameLst>
                                      </p:cBhvr>
                                      <p:to>
                                        <p:strVal val="visible"/>
                                      </p:to>
                                    </p:set>
                                    <p:animEffect transition="in" filter="wipe(down)">
                                      <p:cBhvr>
                                        <p:cTn id="174" dur="500"/>
                                        <p:tgtEl>
                                          <p:spTgt spid="69"/>
                                        </p:tgtEl>
                                      </p:cBhvr>
                                    </p:animEffect>
                                  </p:childTnLst>
                                </p:cTn>
                              </p:par>
                            </p:childTnLst>
                          </p:cTn>
                        </p:par>
                        <p:par>
                          <p:cTn id="175" fill="hold">
                            <p:stCondLst>
                              <p:cond delay="6000"/>
                            </p:stCondLst>
                            <p:childTnLst>
                              <p:par>
                                <p:cTn id="176" presetID="22" presetClass="entr" presetSubtype="4" fill="hold" nodeType="afterEffect">
                                  <p:stCondLst>
                                    <p:cond delay="0"/>
                                  </p:stCondLst>
                                  <p:childTnLst>
                                    <p:set>
                                      <p:cBhvr>
                                        <p:cTn id="177" dur="1" fill="hold">
                                          <p:stCondLst>
                                            <p:cond delay="0"/>
                                          </p:stCondLst>
                                        </p:cTn>
                                        <p:tgtEl>
                                          <p:spTgt spid="108"/>
                                        </p:tgtEl>
                                        <p:attrNameLst>
                                          <p:attrName>style.visibility</p:attrName>
                                        </p:attrNameLst>
                                      </p:cBhvr>
                                      <p:to>
                                        <p:strVal val="visible"/>
                                      </p:to>
                                    </p:set>
                                    <p:animEffect transition="in" filter="wipe(down)">
                                      <p:cBhvr>
                                        <p:cTn id="178" dur="500"/>
                                        <p:tgtEl>
                                          <p:spTgt spid="108"/>
                                        </p:tgtEl>
                                      </p:cBhvr>
                                    </p:animEffect>
                                  </p:childTnLst>
                                </p:cTn>
                              </p:par>
                            </p:childTnLst>
                          </p:cTn>
                        </p:par>
                        <p:par>
                          <p:cTn id="179" fill="hold">
                            <p:stCondLst>
                              <p:cond delay="6500"/>
                            </p:stCondLst>
                            <p:childTnLst>
                              <p:par>
                                <p:cTn id="180" presetID="22" presetClass="entr" presetSubtype="4" fill="hold" nodeType="afterEffect">
                                  <p:stCondLst>
                                    <p:cond delay="0"/>
                                  </p:stCondLst>
                                  <p:childTnLst>
                                    <p:set>
                                      <p:cBhvr>
                                        <p:cTn id="181" dur="1" fill="hold">
                                          <p:stCondLst>
                                            <p:cond delay="0"/>
                                          </p:stCondLst>
                                        </p:cTn>
                                        <p:tgtEl>
                                          <p:spTgt spid="73"/>
                                        </p:tgtEl>
                                        <p:attrNameLst>
                                          <p:attrName>style.visibility</p:attrName>
                                        </p:attrNameLst>
                                      </p:cBhvr>
                                      <p:to>
                                        <p:strVal val="visible"/>
                                      </p:to>
                                    </p:set>
                                    <p:animEffect transition="in" filter="wipe(down)">
                                      <p:cBhvr>
                                        <p:cTn id="182" dur="500"/>
                                        <p:tgtEl>
                                          <p:spTgt spid="73"/>
                                        </p:tgtEl>
                                      </p:cBhvr>
                                    </p:animEffect>
                                  </p:childTnLst>
                                </p:cTn>
                              </p:par>
                            </p:childTnLst>
                          </p:cTn>
                        </p:par>
                        <p:par>
                          <p:cTn id="183" fill="hold">
                            <p:stCondLst>
                              <p:cond delay="7000"/>
                            </p:stCondLst>
                            <p:childTnLst>
                              <p:par>
                                <p:cTn id="184" presetID="22" presetClass="entr" presetSubtype="4" fill="hold" nodeType="afterEffect">
                                  <p:stCondLst>
                                    <p:cond delay="0"/>
                                  </p:stCondLst>
                                  <p:childTnLst>
                                    <p:set>
                                      <p:cBhvr>
                                        <p:cTn id="185" dur="1" fill="hold">
                                          <p:stCondLst>
                                            <p:cond delay="0"/>
                                          </p:stCondLst>
                                        </p:cTn>
                                        <p:tgtEl>
                                          <p:spTgt spid="81"/>
                                        </p:tgtEl>
                                        <p:attrNameLst>
                                          <p:attrName>style.visibility</p:attrName>
                                        </p:attrNameLst>
                                      </p:cBhvr>
                                      <p:to>
                                        <p:strVal val="visible"/>
                                      </p:to>
                                    </p:set>
                                    <p:animEffect transition="in" filter="wipe(down)">
                                      <p:cBhvr>
                                        <p:cTn id="186" dur="500"/>
                                        <p:tgtEl>
                                          <p:spTgt spid="81"/>
                                        </p:tgtEl>
                                      </p:cBhvr>
                                    </p:animEffect>
                                  </p:childTnLst>
                                </p:cTn>
                              </p:par>
                            </p:childTnLst>
                          </p:cTn>
                        </p:par>
                        <p:par>
                          <p:cTn id="187" fill="hold">
                            <p:stCondLst>
                              <p:cond delay="7500"/>
                            </p:stCondLst>
                            <p:childTnLst>
                              <p:par>
                                <p:cTn id="188" presetID="16" presetClass="entr" presetSubtype="21" fill="hold" grpId="0" nodeType="afterEffect">
                                  <p:stCondLst>
                                    <p:cond delay="0"/>
                                  </p:stCondLst>
                                  <p:childTnLst>
                                    <p:set>
                                      <p:cBhvr>
                                        <p:cTn id="189" dur="1" fill="hold">
                                          <p:stCondLst>
                                            <p:cond delay="0"/>
                                          </p:stCondLst>
                                        </p:cTn>
                                        <p:tgtEl>
                                          <p:spTgt spid="104"/>
                                        </p:tgtEl>
                                        <p:attrNameLst>
                                          <p:attrName>style.visibility</p:attrName>
                                        </p:attrNameLst>
                                      </p:cBhvr>
                                      <p:to>
                                        <p:strVal val="visible"/>
                                      </p:to>
                                    </p:set>
                                    <p:animEffect transition="in" filter="barn(inVertical)">
                                      <p:cBhvr>
                                        <p:cTn id="190" dur="500"/>
                                        <p:tgtEl>
                                          <p:spTgt spid="104"/>
                                        </p:tgtEl>
                                      </p:cBhvr>
                                    </p:animEffect>
                                  </p:childTnLst>
                                </p:cTn>
                              </p:par>
                            </p:childTnLst>
                          </p:cTn>
                        </p:par>
                        <p:par>
                          <p:cTn id="191" fill="hold">
                            <p:stCondLst>
                              <p:cond delay="8000"/>
                            </p:stCondLst>
                            <p:childTnLst>
                              <p:par>
                                <p:cTn id="192" presetID="22" presetClass="entr" presetSubtype="8" fill="hold" grpId="0" nodeType="afterEffect">
                                  <p:stCondLst>
                                    <p:cond delay="0"/>
                                  </p:stCondLst>
                                  <p:childTnLst>
                                    <p:set>
                                      <p:cBhvr>
                                        <p:cTn id="193" dur="1" fill="hold">
                                          <p:stCondLst>
                                            <p:cond delay="0"/>
                                          </p:stCondLst>
                                        </p:cTn>
                                        <p:tgtEl>
                                          <p:spTgt spid="103"/>
                                        </p:tgtEl>
                                        <p:attrNameLst>
                                          <p:attrName>style.visibility</p:attrName>
                                        </p:attrNameLst>
                                      </p:cBhvr>
                                      <p:to>
                                        <p:strVal val="visible"/>
                                      </p:to>
                                    </p:set>
                                    <p:animEffect transition="in" filter="wipe(left)">
                                      <p:cBhvr>
                                        <p:cTn id="194" dur="500"/>
                                        <p:tgtEl>
                                          <p:spTgt spid="103"/>
                                        </p:tgtEl>
                                      </p:cBhvr>
                                    </p:animEffect>
                                  </p:childTnLst>
                                </p:cTn>
                              </p:par>
                            </p:childTnLst>
                          </p:cTn>
                        </p:par>
                        <p:par>
                          <p:cTn id="195" fill="hold">
                            <p:stCondLst>
                              <p:cond delay="8500"/>
                            </p:stCondLst>
                            <p:childTnLst>
                              <p:par>
                                <p:cTn id="196" presetID="22" presetClass="entr" presetSubtype="8" fill="hold" nodeType="afterEffect">
                                  <p:stCondLst>
                                    <p:cond delay="0"/>
                                  </p:stCondLst>
                                  <p:childTnLst>
                                    <p:set>
                                      <p:cBhvr>
                                        <p:cTn id="197" dur="1" fill="hold">
                                          <p:stCondLst>
                                            <p:cond delay="0"/>
                                          </p:stCondLst>
                                        </p:cTn>
                                        <p:tgtEl>
                                          <p:spTgt spid="82"/>
                                        </p:tgtEl>
                                        <p:attrNameLst>
                                          <p:attrName>style.visibility</p:attrName>
                                        </p:attrNameLst>
                                      </p:cBhvr>
                                      <p:to>
                                        <p:strVal val="visible"/>
                                      </p:to>
                                    </p:set>
                                    <p:animEffect transition="in" filter="wipe(left)">
                                      <p:cBhvr>
                                        <p:cTn id="198" dur="500"/>
                                        <p:tgtEl>
                                          <p:spTgt spid="82"/>
                                        </p:tgtEl>
                                      </p:cBhvr>
                                    </p:animEffect>
                                  </p:childTnLst>
                                </p:cTn>
                              </p:par>
                            </p:childTnLst>
                          </p:cTn>
                        </p:par>
                        <p:par>
                          <p:cTn id="199" fill="hold">
                            <p:stCondLst>
                              <p:cond delay="9000"/>
                            </p:stCondLst>
                            <p:childTnLst>
                              <p:par>
                                <p:cTn id="200" presetID="22" presetClass="entr" presetSubtype="8" fill="hold" nodeType="afterEffect">
                                  <p:stCondLst>
                                    <p:cond delay="0"/>
                                  </p:stCondLst>
                                  <p:childTnLst>
                                    <p:set>
                                      <p:cBhvr>
                                        <p:cTn id="201" dur="1" fill="hold">
                                          <p:stCondLst>
                                            <p:cond delay="0"/>
                                          </p:stCondLst>
                                        </p:cTn>
                                        <p:tgtEl>
                                          <p:spTgt spid="86"/>
                                        </p:tgtEl>
                                        <p:attrNameLst>
                                          <p:attrName>style.visibility</p:attrName>
                                        </p:attrNameLst>
                                      </p:cBhvr>
                                      <p:to>
                                        <p:strVal val="visible"/>
                                      </p:to>
                                    </p:set>
                                    <p:animEffect transition="in" filter="wipe(left)">
                                      <p:cBhvr>
                                        <p:cTn id="202" dur="500"/>
                                        <p:tgtEl>
                                          <p:spTgt spid="86"/>
                                        </p:tgtEl>
                                      </p:cBhvr>
                                    </p:animEffect>
                                  </p:childTnLst>
                                </p:cTn>
                              </p:par>
                            </p:childTnLst>
                          </p:cTn>
                        </p:par>
                        <p:par>
                          <p:cTn id="203" fill="hold">
                            <p:stCondLst>
                              <p:cond delay="9500"/>
                            </p:stCondLst>
                            <p:childTnLst>
                              <p:par>
                                <p:cTn id="204" presetID="22" presetClass="entr" presetSubtype="8" fill="hold" nodeType="afterEffect">
                                  <p:stCondLst>
                                    <p:cond delay="0"/>
                                  </p:stCondLst>
                                  <p:childTnLst>
                                    <p:set>
                                      <p:cBhvr>
                                        <p:cTn id="205" dur="1" fill="hold">
                                          <p:stCondLst>
                                            <p:cond delay="0"/>
                                          </p:stCondLst>
                                        </p:cTn>
                                        <p:tgtEl>
                                          <p:spTgt spid="90"/>
                                        </p:tgtEl>
                                        <p:attrNameLst>
                                          <p:attrName>style.visibility</p:attrName>
                                        </p:attrNameLst>
                                      </p:cBhvr>
                                      <p:to>
                                        <p:strVal val="visible"/>
                                      </p:to>
                                    </p:set>
                                    <p:animEffect transition="in" filter="wipe(left)">
                                      <p:cBhvr>
                                        <p:cTn id="206" dur="500"/>
                                        <p:tgtEl>
                                          <p:spTgt spid="90"/>
                                        </p:tgtEl>
                                      </p:cBhvr>
                                    </p:animEffect>
                                  </p:childTnLst>
                                </p:cTn>
                              </p:par>
                            </p:childTnLst>
                          </p:cTn>
                        </p:par>
                        <p:par>
                          <p:cTn id="207" fill="hold">
                            <p:stCondLst>
                              <p:cond delay="10000"/>
                            </p:stCondLst>
                            <p:childTnLst>
                              <p:par>
                                <p:cTn id="208" presetID="22" presetClass="entr" presetSubtype="8" fill="hold" nodeType="afterEffect">
                                  <p:stCondLst>
                                    <p:cond delay="0"/>
                                  </p:stCondLst>
                                  <p:childTnLst>
                                    <p:set>
                                      <p:cBhvr>
                                        <p:cTn id="209" dur="1" fill="hold">
                                          <p:stCondLst>
                                            <p:cond delay="0"/>
                                          </p:stCondLst>
                                        </p:cTn>
                                        <p:tgtEl>
                                          <p:spTgt spid="94"/>
                                        </p:tgtEl>
                                        <p:attrNameLst>
                                          <p:attrName>style.visibility</p:attrName>
                                        </p:attrNameLst>
                                      </p:cBhvr>
                                      <p:to>
                                        <p:strVal val="visible"/>
                                      </p:to>
                                    </p:set>
                                    <p:animEffect transition="in" filter="wipe(left)">
                                      <p:cBhvr>
                                        <p:cTn id="210" dur="500"/>
                                        <p:tgtEl>
                                          <p:spTgt spid="94"/>
                                        </p:tgtEl>
                                      </p:cBhvr>
                                    </p:animEffect>
                                  </p:childTnLst>
                                </p:cTn>
                              </p:par>
                            </p:childTnLst>
                          </p:cTn>
                        </p:par>
                        <p:par>
                          <p:cTn id="211" fill="hold">
                            <p:stCondLst>
                              <p:cond delay="10500"/>
                            </p:stCondLst>
                            <p:childTnLst>
                              <p:par>
                                <p:cTn id="212" presetID="22" presetClass="entr" presetSubtype="8" fill="hold" nodeType="afterEffect">
                                  <p:stCondLst>
                                    <p:cond delay="0"/>
                                  </p:stCondLst>
                                  <p:childTnLst>
                                    <p:set>
                                      <p:cBhvr>
                                        <p:cTn id="213" dur="1" fill="hold">
                                          <p:stCondLst>
                                            <p:cond delay="0"/>
                                          </p:stCondLst>
                                        </p:cTn>
                                        <p:tgtEl>
                                          <p:spTgt spid="98"/>
                                        </p:tgtEl>
                                        <p:attrNameLst>
                                          <p:attrName>style.visibility</p:attrName>
                                        </p:attrNameLst>
                                      </p:cBhvr>
                                      <p:to>
                                        <p:strVal val="visible"/>
                                      </p:to>
                                    </p:set>
                                    <p:animEffect transition="in" filter="wipe(left)">
                                      <p:cBhvr>
                                        <p:cTn id="214" dur="500"/>
                                        <p:tgtEl>
                                          <p:spTgt spid="98"/>
                                        </p:tgtEl>
                                      </p:cBhvr>
                                    </p:animEffect>
                                  </p:childTnLst>
                                </p:cTn>
                              </p:par>
                            </p:childTnLst>
                          </p:cTn>
                        </p:par>
                        <p:par>
                          <p:cTn id="215" fill="hold">
                            <p:stCondLst>
                              <p:cond delay="11000"/>
                            </p:stCondLst>
                            <p:childTnLst>
                              <p:par>
                                <p:cTn id="216" presetID="22" presetClass="entr" presetSubtype="8" fill="hold" nodeType="afterEffect">
                                  <p:stCondLst>
                                    <p:cond delay="0"/>
                                  </p:stCondLst>
                                  <p:childTnLst>
                                    <p:set>
                                      <p:cBhvr>
                                        <p:cTn id="217" dur="1" fill="hold">
                                          <p:stCondLst>
                                            <p:cond delay="0"/>
                                          </p:stCondLst>
                                        </p:cTn>
                                        <p:tgtEl>
                                          <p:spTgt spid="109"/>
                                        </p:tgtEl>
                                        <p:attrNameLst>
                                          <p:attrName>style.visibility</p:attrName>
                                        </p:attrNameLst>
                                      </p:cBhvr>
                                      <p:to>
                                        <p:strVal val="visible"/>
                                      </p:to>
                                    </p:set>
                                    <p:animEffect transition="in" filter="wipe(left)">
                                      <p:cBhvr>
                                        <p:cTn id="218" dur="500"/>
                                        <p:tgtEl>
                                          <p:spTgt spid="109"/>
                                        </p:tgtEl>
                                      </p:cBhvr>
                                    </p:animEffect>
                                  </p:childTnLst>
                                </p:cTn>
                              </p:par>
                            </p:childTnLst>
                          </p:cTn>
                        </p:par>
                        <p:par>
                          <p:cTn id="219" fill="hold">
                            <p:stCondLst>
                              <p:cond delay="11500"/>
                            </p:stCondLst>
                            <p:childTnLst>
                              <p:par>
                                <p:cTn id="220" presetID="22" presetClass="entr" presetSubtype="4" fill="hold" nodeType="afterEffect">
                                  <p:stCondLst>
                                    <p:cond delay="0"/>
                                  </p:stCondLst>
                                  <p:childTnLst>
                                    <p:set>
                                      <p:cBhvr>
                                        <p:cTn id="221" dur="1" fill="hold">
                                          <p:stCondLst>
                                            <p:cond delay="0"/>
                                          </p:stCondLst>
                                        </p:cTn>
                                        <p:tgtEl>
                                          <p:spTgt spid="85"/>
                                        </p:tgtEl>
                                        <p:attrNameLst>
                                          <p:attrName>style.visibility</p:attrName>
                                        </p:attrNameLst>
                                      </p:cBhvr>
                                      <p:to>
                                        <p:strVal val="visible"/>
                                      </p:to>
                                    </p:set>
                                    <p:animEffect transition="in" filter="wipe(down)">
                                      <p:cBhvr>
                                        <p:cTn id="222" dur="500"/>
                                        <p:tgtEl>
                                          <p:spTgt spid="85"/>
                                        </p:tgtEl>
                                      </p:cBhvr>
                                    </p:animEffect>
                                  </p:childTnLst>
                                </p:cTn>
                              </p:par>
                            </p:childTnLst>
                          </p:cTn>
                        </p:par>
                        <p:par>
                          <p:cTn id="223" fill="hold">
                            <p:stCondLst>
                              <p:cond delay="12000"/>
                            </p:stCondLst>
                            <p:childTnLst>
                              <p:par>
                                <p:cTn id="224" presetID="22" presetClass="entr" presetSubtype="4" fill="hold" nodeType="afterEffect">
                                  <p:stCondLst>
                                    <p:cond delay="0"/>
                                  </p:stCondLst>
                                  <p:childTnLst>
                                    <p:set>
                                      <p:cBhvr>
                                        <p:cTn id="225" dur="1" fill="hold">
                                          <p:stCondLst>
                                            <p:cond delay="0"/>
                                          </p:stCondLst>
                                        </p:cTn>
                                        <p:tgtEl>
                                          <p:spTgt spid="89"/>
                                        </p:tgtEl>
                                        <p:attrNameLst>
                                          <p:attrName>style.visibility</p:attrName>
                                        </p:attrNameLst>
                                      </p:cBhvr>
                                      <p:to>
                                        <p:strVal val="visible"/>
                                      </p:to>
                                    </p:set>
                                    <p:animEffect transition="in" filter="wipe(down)">
                                      <p:cBhvr>
                                        <p:cTn id="226" dur="500"/>
                                        <p:tgtEl>
                                          <p:spTgt spid="89"/>
                                        </p:tgtEl>
                                      </p:cBhvr>
                                    </p:animEffect>
                                  </p:childTnLst>
                                </p:cTn>
                              </p:par>
                            </p:childTnLst>
                          </p:cTn>
                        </p:par>
                        <p:par>
                          <p:cTn id="227" fill="hold">
                            <p:stCondLst>
                              <p:cond delay="12500"/>
                            </p:stCondLst>
                            <p:childTnLst>
                              <p:par>
                                <p:cTn id="228" presetID="22" presetClass="entr" presetSubtype="4" fill="hold" nodeType="afterEffect">
                                  <p:stCondLst>
                                    <p:cond delay="0"/>
                                  </p:stCondLst>
                                  <p:childTnLst>
                                    <p:set>
                                      <p:cBhvr>
                                        <p:cTn id="229" dur="1" fill="hold">
                                          <p:stCondLst>
                                            <p:cond delay="0"/>
                                          </p:stCondLst>
                                        </p:cTn>
                                        <p:tgtEl>
                                          <p:spTgt spid="93"/>
                                        </p:tgtEl>
                                        <p:attrNameLst>
                                          <p:attrName>style.visibility</p:attrName>
                                        </p:attrNameLst>
                                      </p:cBhvr>
                                      <p:to>
                                        <p:strVal val="visible"/>
                                      </p:to>
                                    </p:set>
                                    <p:animEffect transition="in" filter="wipe(down)">
                                      <p:cBhvr>
                                        <p:cTn id="230" dur="500"/>
                                        <p:tgtEl>
                                          <p:spTgt spid="93"/>
                                        </p:tgtEl>
                                      </p:cBhvr>
                                    </p:animEffect>
                                  </p:childTnLst>
                                </p:cTn>
                              </p:par>
                            </p:childTnLst>
                          </p:cTn>
                        </p:par>
                        <p:par>
                          <p:cTn id="231" fill="hold">
                            <p:stCondLst>
                              <p:cond delay="13000"/>
                            </p:stCondLst>
                            <p:childTnLst>
                              <p:par>
                                <p:cTn id="232" presetID="22" presetClass="entr" presetSubtype="4" fill="hold" nodeType="afterEffect">
                                  <p:stCondLst>
                                    <p:cond delay="0"/>
                                  </p:stCondLst>
                                  <p:childTnLst>
                                    <p:set>
                                      <p:cBhvr>
                                        <p:cTn id="233" dur="1" fill="hold">
                                          <p:stCondLst>
                                            <p:cond delay="0"/>
                                          </p:stCondLst>
                                        </p:cTn>
                                        <p:tgtEl>
                                          <p:spTgt spid="97"/>
                                        </p:tgtEl>
                                        <p:attrNameLst>
                                          <p:attrName>style.visibility</p:attrName>
                                        </p:attrNameLst>
                                      </p:cBhvr>
                                      <p:to>
                                        <p:strVal val="visible"/>
                                      </p:to>
                                    </p:set>
                                    <p:animEffect transition="in" filter="wipe(down)">
                                      <p:cBhvr>
                                        <p:cTn id="234" dur="500"/>
                                        <p:tgtEl>
                                          <p:spTgt spid="97"/>
                                        </p:tgtEl>
                                      </p:cBhvr>
                                    </p:animEffect>
                                  </p:childTnLst>
                                </p:cTn>
                              </p:par>
                            </p:childTnLst>
                          </p:cTn>
                        </p:par>
                        <p:par>
                          <p:cTn id="235" fill="hold">
                            <p:stCondLst>
                              <p:cond delay="13500"/>
                            </p:stCondLst>
                            <p:childTnLst>
                              <p:par>
                                <p:cTn id="236" presetID="22" presetClass="entr" presetSubtype="4" fill="hold" nodeType="afterEffect">
                                  <p:stCondLst>
                                    <p:cond delay="0"/>
                                  </p:stCondLst>
                                  <p:childTnLst>
                                    <p:set>
                                      <p:cBhvr>
                                        <p:cTn id="237" dur="1" fill="hold">
                                          <p:stCondLst>
                                            <p:cond delay="0"/>
                                          </p:stCondLst>
                                        </p:cTn>
                                        <p:tgtEl>
                                          <p:spTgt spid="101"/>
                                        </p:tgtEl>
                                        <p:attrNameLst>
                                          <p:attrName>style.visibility</p:attrName>
                                        </p:attrNameLst>
                                      </p:cBhvr>
                                      <p:to>
                                        <p:strVal val="visible"/>
                                      </p:to>
                                    </p:set>
                                    <p:animEffect transition="in" filter="wipe(down)">
                                      <p:cBhvr>
                                        <p:cTn id="238" dur="500"/>
                                        <p:tgtEl>
                                          <p:spTgt spid="101"/>
                                        </p:tgtEl>
                                      </p:cBhvr>
                                    </p:animEffect>
                                  </p:childTnLst>
                                </p:cTn>
                              </p:par>
                            </p:childTnLst>
                          </p:cTn>
                        </p:par>
                        <p:par>
                          <p:cTn id="239" fill="hold">
                            <p:stCondLst>
                              <p:cond delay="14000"/>
                            </p:stCondLst>
                            <p:childTnLst>
                              <p:par>
                                <p:cTn id="240" presetID="22" presetClass="entr" presetSubtype="4" fill="hold" nodeType="afterEffect">
                                  <p:stCondLst>
                                    <p:cond delay="0"/>
                                  </p:stCondLst>
                                  <p:childTnLst>
                                    <p:set>
                                      <p:cBhvr>
                                        <p:cTn id="241" dur="1" fill="hold">
                                          <p:stCondLst>
                                            <p:cond delay="0"/>
                                          </p:stCondLst>
                                        </p:cTn>
                                        <p:tgtEl>
                                          <p:spTgt spid="114"/>
                                        </p:tgtEl>
                                        <p:attrNameLst>
                                          <p:attrName>style.visibility</p:attrName>
                                        </p:attrNameLst>
                                      </p:cBhvr>
                                      <p:to>
                                        <p:strVal val="visible"/>
                                      </p:to>
                                    </p:set>
                                    <p:animEffect transition="in" filter="wipe(down)">
                                      <p:cBhvr>
                                        <p:cTn id="242" dur="500"/>
                                        <p:tgtEl>
                                          <p:spTgt spid="114"/>
                                        </p:tgtEl>
                                      </p:cBhvr>
                                    </p:animEffect>
                                  </p:childTnLst>
                                </p:cTn>
                              </p:par>
                            </p:childTnLst>
                          </p:cTn>
                        </p:par>
                        <p:par>
                          <p:cTn id="243" fill="hold">
                            <p:stCondLst>
                              <p:cond delay="14500"/>
                            </p:stCondLst>
                            <p:childTnLst>
                              <p:par>
                                <p:cTn id="244" presetID="1" presetClass="entr" presetSubtype="0" fill="hold" grpId="0" nodeType="afterEffect">
                                  <p:stCondLst>
                                    <p:cond delay="0"/>
                                  </p:stCondLst>
                                  <p:childTnLst>
                                    <p:set>
                                      <p:cBhvr>
                                        <p:cTn id="245" dur="1" fill="hold">
                                          <p:stCondLst>
                                            <p:cond delay="0"/>
                                          </p:stCondLst>
                                        </p:cTn>
                                        <p:tgtEl>
                                          <p:spTgt spid="102"/>
                                        </p:tgtEl>
                                        <p:attrNameLst>
                                          <p:attrName>style.visibility</p:attrName>
                                        </p:attrNameLst>
                                      </p:cBhvr>
                                      <p:to>
                                        <p:strVal val="visible"/>
                                      </p:to>
                                    </p:set>
                                  </p:childTnLst>
                                </p:cTn>
                              </p:par>
                            </p:childTnLst>
                          </p:cTn>
                        </p:par>
                        <p:par>
                          <p:cTn id="246" fill="hold">
                            <p:stCondLst>
                              <p:cond delay="14500"/>
                            </p:stCondLst>
                            <p:childTnLst>
                              <p:par>
                                <p:cTn id="247" presetID="1" presetClass="entr" presetSubtype="0" fill="hold" grpId="0" nodeType="afterEffect">
                                  <p:stCondLst>
                                    <p:cond delay="500"/>
                                  </p:stCondLst>
                                  <p:childTnLst>
                                    <p:set>
                                      <p:cBhvr>
                                        <p:cTn id="248"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54" grpId="0"/>
      <p:bldP spid="56" grpId="0" animBg="1"/>
      <p:bldP spid="57" grpId="0" animBg="1"/>
      <p:bldP spid="77" grpId="0"/>
      <p:bldP spid="78" grpId="0"/>
      <p:bldP spid="79" grpId="0"/>
      <p:bldP spid="80" grpId="0"/>
      <p:bldP spid="102" grpId="0"/>
      <p:bldP spid="103" grpId="0" animBg="1"/>
      <p:bldP spid="104" grpId="0" animBg="1"/>
      <p:bldP spid="110" grpId="0" animBg="1"/>
      <p:bldP spid="1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2987824" y="6165304"/>
            <a:ext cx="2895600" cy="365125"/>
          </a:xfrm>
        </p:spPr>
        <p:txBody>
          <a:bodyPr/>
          <a:lstStyle/>
          <a:p>
            <a:r>
              <a:rPr lang="es-ES" smtClean="0"/>
              <a:t>Dr Edgardo Calandri</a:t>
            </a:r>
            <a:endParaRPr lang="es-ES"/>
          </a:p>
        </p:txBody>
      </p:sp>
      <p:sp>
        <p:nvSpPr>
          <p:cNvPr id="5" name="4 Marcador de número de diapositiva"/>
          <p:cNvSpPr>
            <a:spLocks noGrp="1"/>
          </p:cNvSpPr>
          <p:nvPr>
            <p:ph type="sldNum" sz="quarter" idx="12"/>
          </p:nvPr>
        </p:nvSpPr>
        <p:spPr>
          <a:xfrm>
            <a:off x="6416824" y="6165304"/>
            <a:ext cx="2133600" cy="365125"/>
          </a:xfrm>
        </p:spPr>
        <p:txBody>
          <a:bodyPr/>
          <a:lstStyle/>
          <a:p>
            <a:fld id="{01043EBA-B3E8-4C40-8697-90D3FAABF49C}" type="slidenum">
              <a:rPr lang="es-ES" smtClean="0"/>
              <a:pPr/>
              <a:t>18</a:t>
            </a:fld>
            <a:endParaRPr lang="es-ES"/>
          </a:p>
        </p:txBody>
      </p:sp>
      <p:sp>
        <p:nvSpPr>
          <p:cNvPr id="17" name="16 Elipse"/>
          <p:cNvSpPr/>
          <p:nvPr/>
        </p:nvSpPr>
        <p:spPr>
          <a:xfrm>
            <a:off x="3843181" y="2815881"/>
            <a:ext cx="288032" cy="3446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CuadroTexto"/>
          <p:cNvSpPr txBox="1"/>
          <p:nvPr/>
        </p:nvSpPr>
        <p:spPr>
          <a:xfrm>
            <a:off x="0" y="292006"/>
            <a:ext cx="9144000" cy="461665"/>
          </a:xfrm>
          <a:prstGeom prst="rect">
            <a:avLst/>
          </a:prstGeom>
          <a:noFill/>
        </p:spPr>
        <p:txBody>
          <a:bodyPr wrap="square" rtlCol="0">
            <a:spAutoFit/>
          </a:bodyPr>
          <a:lstStyle/>
          <a:p>
            <a:r>
              <a:rPr lang="es-ES" sz="2400" dirty="0" smtClean="0"/>
              <a:t>Antes de continuar: ¿Cómo representamos a las moléculas orgánicas?</a:t>
            </a:r>
            <a:endParaRPr lang="es-ES" sz="2400" dirty="0"/>
          </a:p>
        </p:txBody>
      </p:sp>
      <p:pic>
        <p:nvPicPr>
          <p:cNvPr id="1136" name="Picture 1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091" y="1556792"/>
            <a:ext cx="8352928" cy="5000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15 Elipse"/>
          <p:cNvSpPr/>
          <p:nvPr/>
        </p:nvSpPr>
        <p:spPr>
          <a:xfrm>
            <a:off x="2820786" y="2900812"/>
            <a:ext cx="383062" cy="1922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1" name="20 Conector recto de flecha"/>
          <p:cNvCxnSpPr/>
          <p:nvPr/>
        </p:nvCxnSpPr>
        <p:spPr>
          <a:xfrm>
            <a:off x="3203848" y="2996952"/>
            <a:ext cx="63933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40" name="1139 Rectángulo redondeado"/>
          <p:cNvSpPr/>
          <p:nvPr/>
        </p:nvSpPr>
        <p:spPr>
          <a:xfrm>
            <a:off x="2483768" y="753671"/>
            <a:ext cx="3528392" cy="6591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Cada </a:t>
            </a:r>
            <a:r>
              <a:rPr lang="es-ES" dirty="0" smtClean="0"/>
              <a:t>línea entre átomos, </a:t>
            </a:r>
            <a:r>
              <a:rPr lang="es-ES" dirty="0"/>
              <a:t>representa </a:t>
            </a:r>
            <a:r>
              <a:rPr lang="es-ES" dirty="0" smtClean="0"/>
              <a:t>a un </a:t>
            </a:r>
            <a:r>
              <a:rPr lang="es-ES" dirty="0"/>
              <a:t>par de </a:t>
            </a:r>
            <a:r>
              <a:rPr lang="es-ES" dirty="0" smtClean="0"/>
              <a:t>electrones</a:t>
            </a:r>
            <a:endParaRPr lang="es-ES" dirty="0"/>
          </a:p>
        </p:txBody>
      </p:sp>
    </p:spTree>
    <p:extLst>
      <p:ext uri="{BB962C8B-B14F-4D97-AF65-F5344CB8AC3E}">
        <p14:creationId xmlns:p14="http://schemas.microsoft.com/office/powerpoint/2010/main" val="397856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36"/>
                                        </p:tgtEl>
                                        <p:attrNameLst>
                                          <p:attrName>style.visibility</p:attrName>
                                        </p:attrNameLst>
                                      </p:cBhvr>
                                      <p:to>
                                        <p:strVal val="visible"/>
                                      </p:to>
                                    </p:set>
                                    <p:animEffect transition="in" filter="wipe(up)">
                                      <p:cBhvr>
                                        <p:cTn id="7" dur="2000"/>
                                        <p:tgtEl>
                                          <p:spTgt spid="11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40"/>
                                        </p:tgtEl>
                                        <p:attrNameLst>
                                          <p:attrName>style.visibility</p:attrName>
                                        </p:attrNameLst>
                                      </p:cBhvr>
                                      <p:to>
                                        <p:strVal val="visible"/>
                                      </p:to>
                                    </p:set>
                                    <p:animEffect transition="in" filter="wipe(left)">
                                      <p:cBhvr>
                                        <p:cTn id="12" dur="1000"/>
                                        <p:tgtEl>
                                          <p:spTgt spid="1140"/>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1000"/>
                                        <p:tgtEl>
                                          <p:spTgt spid="16"/>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1000"/>
                                        <p:tgtEl>
                                          <p:spTgt spid="21"/>
                                        </p:tgtEl>
                                      </p:cBhvr>
                                    </p:animEffect>
                                  </p:childTnLst>
                                </p:cTn>
                              </p:par>
                            </p:childTnLst>
                          </p:cTn>
                        </p:par>
                        <p:par>
                          <p:cTn id="21" fill="hold">
                            <p:stCondLst>
                              <p:cond delay="3000"/>
                            </p:stCondLst>
                            <p:childTnLst>
                              <p:par>
                                <p:cTn id="22" presetID="22" presetClass="entr" presetSubtype="4"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14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1663237" y="6340326"/>
            <a:ext cx="2895600" cy="365125"/>
          </a:xfrm>
        </p:spPr>
        <p:txBody>
          <a:bodyPr/>
          <a:lstStyle/>
          <a:p>
            <a:r>
              <a:rPr lang="es-ES" smtClean="0"/>
              <a:t>Dr Edgardo Calandri</a:t>
            </a:r>
            <a:endParaRPr lang="es-ES"/>
          </a:p>
        </p:txBody>
      </p:sp>
      <p:sp>
        <p:nvSpPr>
          <p:cNvPr id="5" name="4 Marcador de número de diapositiva"/>
          <p:cNvSpPr>
            <a:spLocks noGrp="1"/>
          </p:cNvSpPr>
          <p:nvPr>
            <p:ph type="sldNum" sz="quarter" idx="12"/>
          </p:nvPr>
        </p:nvSpPr>
        <p:spPr>
          <a:xfrm>
            <a:off x="5092237" y="6340326"/>
            <a:ext cx="2133600" cy="365125"/>
          </a:xfrm>
        </p:spPr>
        <p:txBody>
          <a:bodyPr/>
          <a:lstStyle/>
          <a:p>
            <a:fld id="{01043EBA-B3E8-4C40-8697-90D3FAABF49C}" type="slidenum">
              <a:rPr lang="es-ES" smtClean="0"/>
              <a:pPr/>
              <a:t>19</a:t>
            </a:fld>
            <a:endParaRPr lang="es-ES" dirty="0"/>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117" y="2229035"/>
            <a:ext cx="3199904" cy="2399928"/>
          </a:xfrm>
          <a:prstGeom prst="rect">
            <a:avLst/>
          </a:prstGeom>
        </p:spPr>
      </p:pic>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493" y="2229035"/>
            <a:ext cx="3465138" cy="2399929"/>
          </a:xfrm>
          <a:prstGeom prst="rect">
            <a:avLst/>
          </a:prstGeom>
        </p:spPr>
      </p:pic>
      <p:sp>
        <p:nvSpPr>
          <p:cNvPr id="9" name="8 CuadroTexto"/>
          <p:cNvSpPr txBox="1"/>
          <p:nvPr/>
        </p:nvSpPr>
        <p:spPr>
          <a:xfrm>
            <a:off x="418733" y="1767370"/>
            <a:ext cx="7072560" cy="461665"/>
          </a:xfrm>
          <a:prstGeom prst="rect">
            <a:avLst/>
          </a:prstGeom>
          <a:noFill/>
        </p:spPr>
        <p:txBody>
          <a:bodyPr wrap="square" rtlCol="0">
            <a:spAutoFit/>
          </a:bodyPr>
          <a:lstStyle/>
          <a:p>
            <a:pPr algn="ctr"/>
            <a:r>
              <a:rPr lang="es-ES" sz="2400" dirty="0" smtClean="0"/>
              <a:t>Ejemplo: Formación de la molécula de hidrógeno</a:t>
            </a:r>
            <a:endParaRPr lang="es-ES" sz="2400" dirty="0"/>
          </a:p>
        </p:txBody>
      </p:sp>
      <p:sp>
        <p:nvSpPr>
          <p:cNvPr id="13" name="12 Flecha derecha"/>
          <p:cNvSpPr/>
          <p:nvPr/>
        </p:nvSpPr>
        <p:spPr>
          <a:xfrm>
            <a:off x="3075429" y="3970093"/>
            <a:ext cx="712688" cy="50405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CuadroTexto"/>
          <p:cNvSpPr txBox="1"/>
          <p:nvPr/>
        </p:nvSpPr>
        <p:spPr>
          <a:xfrm>
            <a:off x="7023437" y="2327934"/>
            <a:ext cx="2048475" cy="1938992"/>
          </a:xfrm>
          <a:prstGeom prst="rect">
            <a:avLst/>
          </a:prstGeom>
          <a:noFill/>
        </p:spPr>
        <p:txBody>
          <a:bodyPr wrap="square" rtlCol="0">
            <a:spAutoFit/>
          </a:bodyPr>
          <a:lstStyle/>
          <a:p>
            <a:r>
              <a:rPr lang="es-ES" sz="2000" dirty="0" smtClean="0"/>
              <a:t>El orbital </a:t>
            </a:r>
            <a:r>
              <a:rPr lang="es-ES" sz="2000" dirty="0" smtClean="0">
                <a:sym typeface="Symbol"/>
              </a:rPr>
              <a:t> presenta densidad electrónica en el espacio entre núcleos</a:t>
            </a:r>
            <a:endParaRPr lang="es-ES" sz="2000" dirty="0"/>
          </a:p>
        </p:txBody>
      </p:sp>
      <p:sp>
        <p:nvSpPr>
          <p:cNvPr id="3" name="2 CuadroTexto"/>
          <p:cNvSpPr txBox="1"/>
          <p:nvPr/>
        </p:nvSpPr>
        <p:spPr>
          <a:xfrm>
            <a:off x="228101" y="639863"/>
            <a:ext cx="8592371" cy="1200329"/>
          </a:xfrm>
          <a:prstGeom prst="rect">
            <a:avLst/>
          </a:prstGeom>
          <a:noFill/>
        </p:spPr>
        <p:txBody>
          <a:bodyPr wrap="square" rtlCol="0">
            <a:spAutoFit/>
          </a:bodyPr>
          <a:lstStyle/>
          <a:p>
            <a:pPr marL="285750" indent="-285750">
              <a:buFont typeface="Arial" panose="020B0604020202020204" pitchFamily="34" charset="0"/>
              <a:buChar char="•"/>
            </a:pPr>
            <a:r>
              <a:rPr lang="es-ES" sz="2400" dirty="0" smtClean="0"/>
              <a:t>Se siguen las reglas de la CLOA</a:t>
            </a:r>
          </a:p>
          <a:p>
            <a:pPr marL="285750" indent="-285750">
              <a:buFont typeface="Arial" panose="020B0604020202020204" pitchFamily="34" charset="0"/>
              <a:buChar char="•"/>
            </a:pPr>
            <a:r>
              <a:rPr lang="es-ES" sz="2400" dirty="0" smtClean="0">
                <a:sym typeface="Symbol"/>
              </a:rPr>
              <a:t>Por cada dos orbitales atómicos (OA) se forman </a:t>
            </a:r>
            <a:r>
              <a:rPr lang="es-ES" sz="2400" dirty="0">
                <a:sym typeface="Symbol"/>
              </a:rPr>
              <a:t>dos </a:t>
            </a:r>
            <a:r>
              <a:rPr lang="es-ES" sz="2400" dirty="0" smtClean="0">
                <a:sym typeface="Symbol"/>
              </a:rPr>
              <a:t>moleculares (OM): uno es </a:t>
            </a:r>
            <a:r>
              <a:rPr lang="es-ES" sz="2400" b="1" dirty="0" smtClean="0">
                <a:sym typeface="Symbol"/>
              </a:rPr>
              <a:t>enlazante</a:t>
            </a:r>
            <a:r>
              <a:rPr lang="es-ES" sz="2400" dirty="0" smtClean="0">
                <a:sym typeface="Symbol"/>
              </a:rPr>
              <a:t> y el otro, </a:t>
            </a:r>
            <a:r>
              <a:rPr lang="es-ES" sz="2400" b="1" dirty="0" smtClean="0">
                <a:sym typeface="Symbol"/>
              </a:rPr>
              <a:t>antienlazante.</a:t>
            </a:r>
            <a:endParaRPr lang="es-ES" sz="2400" dirty="0"/>
          </a:p>
        </p:txBody>
      </p:sp>
      <p:sp>
        <p:nvSpPr>
          <p:cNvPr id="10" name="9 Flecha arriba"/>
          <p:cNvSpPr/>
          <p:nvPr/>
        </p:nvSpPr>
        <p:spPr>
          <a:xfrm>
            <a:off x="1968624" y="2959746"/>
            <a:ext cx="259674" cy="648072"/>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CuadroTexto"/>
          <p:cNvSpPr txBox="1"/>
          <p:nvPr/>
        </p:nvSpPr>
        <p:spPr>
          <a:xfrm>
            <a:off x="1691680" y="5110"/>
            <a:ext cx="5181355" cy="769441"/>
          </a:xfrm>
          <a:prstGeom prst="rect">
            <a:avLst/>
          </a:prstGeom>
          <a:noFill/>
        </p:spPr>
        <p:txBody>
          <a:bodyPr wrap="none" rtlCol="0">
            <a:spAutoFit/>
          </a:bodyPr>
          <a:lstStyle/>
          <a:p>
            <a:r>
              <a:rPr lang="es-AR" sz="4400" dirty="0" smtClean="0"/>
              <a:t>Orbitales moleculares</a:t>
            </a:r>
            <a:endParaRPr lang="es-AR" sz="4400" dirty="0"/>
          </a:p>
        </p:txBody>
      </p:sp>
      <p:sp>
        <p:nvSpPr>
          <p:cNvPr id="8" name="7 CuadroTexto"/>
          <p:cNvSpPr txBox="1"/>
          <p:nvPr/>
        </p:nvSpPr>
        <p:spPr>
          <a:xfrm>
            <a:off x="19348" y="5231589"/>
            <a:ext cx="920605" cy="923330"/>
          </a:xfrm>
          <a:prstGeom prst="rect">
            <a:avLst/>
          </a:prstGeom>
          <a:noFill/>
        </p:spPr>
        <p:txBody>
          <a:bodyPr wrap="square" rtlCol="0">
            <a:spAutoFit/>
          </a:bodyPr>
          <a:lstStyle/>
          <a:p>
            <a:r>
              <a:rPr lang="es-AR" b="1" dirty="0" smtClean="0"/>
              <a:t>Si los OA se unen </a:t>
            </a:r>
            <a:endParaRPr lang="es-AR" b="1" dirty="0"/>
          </a:p>
        </p:txBody>
      </p:sp>
      <p:sp>
        <p:nvSpPr>
          <p:cNvPr id="11" name="10 Abrir llave"/>
          <p:cNvSpPr/>
          <p:nvPr/>
        </p:nvSpPr>
        <p:spPr>
          <a:xfrm>
            <a:off x="748009" y="4698150"/>
            <a:ext cx="399486" cy="215985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12" name="11 CuadroTexto"/>
          <p:cNvSpPr txBox="1"/>
          <p:nvPr/>
        </p:nvSpPr>
        <p:spPr>
          <a:xfrm>
            <a:off x="1151031" y="4954590"/>
            <a:ext cx="7920881" cy="1708160"/>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s-AR" b="1" dirty="0" smtClean="0"/>
              <a:t>Por su eje de simetría se forman </a:t>
            </a:r>
            <a:r>
              <a:rPr lang="es-AR" b="1" dirty="0" err="1" smtClean="0"/>
              <a:t>OMs</a:t>
            </a:r>
            <a:r>
              <a:rPr lang="es-AR" b="1" dirty="0" smtClean="0"/>
              <a:t> </a:t>
            </a:r>
            <a:r>
              <a:rPr lang="es-ES" b="1" dirty="0">
                <a:sym typeface="Symbol"/>
              </a:rPr>
              <a:t> </a:t>
            </a:r>
            <a:r>
              <a:rPr lang="es-ES" b="1" dirty="0" smtClean="0">
                <a:sym typeface="Symbol"/>
              </a:rPr>
              <a:t>(</a:t>
            </a:r>
            <a:r>
              <a:rPr lang="es-ES" b="1" dirty="0" err="1" smtClean="0">
                <a:sym typeface="Symbol"/>
              </a:rPr>
              <a:t>enlazante</a:t>
            </a:r>
            <a:r>
              <a:rPr lang="es-ES" b="1" dirty="0" smtClean="0">
                <a:sym typeface="Symbol"/>
              </a:rPr>
              <a:t>) </a:t>
            </a:r>
            <a:r>
              <a:rPr lang="es-ES" b="1" dirty="0">
                <a:sym typeface="Symbol"/>
              </a:rPr>
              <a:t>y </a:t>
            </a:r>
            <a:r>
              <a:rPr lang="es-ES" b="1" dirty="0" smtClean="0">
                <a:sym typeface="Symbol"/>
              </a:rPr>
              <a:t>* (</a:t>
            </a:r>
            <a:r>
              <a:rPr lang="es-ES" b="1" dirty="0" err="1" smtClean="0">
                <a:sym typeface="Symbol"/>
              </a:rPr>
              <a:t>antienlazantes</a:t>
            </a:r>
            <a:r>
              <a:rPr lang="es-ES" b="1" dirty="0" smtClean="0">
                <a:sym typeface="Symbol"/>
              </a:rPr>
              <a:t>)</a:t>
            </a:r>
          </a:p>
          <a:p>
            <a:pPr marL="285750" indent="-285750">
              <a:spcBef>
                <a:spcPts val="600"/>
              </a:spcBef>
              <a:buFont typeface="Arial" panose="020B0604020202020204" pitchFamily="34" charset="0"/>
              <a:buChar char="•"/>
            </a:pPr>
            <a:r>
              <a:rPr lang="es-AR" b="1" dirty="0" smtClean="0"/>
              <a:t>Por orbitales p paralelos, se forman </a:t>
            </a:r>
            <a:r>
              <a:rPr lang="es-AR" b="1" dirty="0" err="1" smtClean="0"/>
              <a:t>OMs</a:t>
            </a:r>
            <a:r>
              <a:rPr lang="es-AR" b="1" dirty="0" smtClean="0"/>
              <a:t> </a:t>
            </a:r>
            <a:r>
              <a:rPr lang="el-GR" b="1" dirty="0" smtClean="0"/>
              <a:t>π</a:t>
            </a:r>
            <a:r>
              <a:rPr lang="es-AR" b="1" dirty="0" smtClean="0"/>
              <a:t> (</a:t>
            </a:r>
            <a:r>
              <a:rPr lang="es-AR" b="1" dirty="0" err="1" smtClean="0"/>
              <a:t>enlazante</a:t>
            </a:r>
            <a:r>
              <a:rPr lang="es-AR" b="1" dirty="0" smtClean="0"/>
              <a:t>) y </a:t>
            </a:r>
            <a:r>
              <a:rPr lang="el-GR" b="1" dirty="0" smtClean="0"/>
              <a:t>π</a:t>
            </a:r>
            <a:r>
              <a:rPr lang="es-AR" b="1" dirty="0" smtClean="0"/>
              <a:t>* (</a:t>
            </a:r>
            <a:r>
              <a:rPr lang="es-AR" b="1" dirty="0" err="1" smtClean="0"/>
              <a:t>antienlazantes</a:t>
            </a:r>
            <a:r>
              <a:rPr lang="es-AR" b="1" dirty="0" smtClean="0"/>
              <a:t>)</a:t>
            </a:r>
          </a:p>
          <a:p>
            <a:pPr marL="285750" indent="-285750">
              <a:spcBef>
                <a:spcPts val="600"/>
              </a:spcBef>
              <a:buFont typeface="Arial" panose="020B0604020202020204" pitchFamily="34" charset="0"/>
              <a:buChar char="•"/>
            </a:pPr>
            <a:r>
              <a:rPr lang="es-ES" b="1" dirty="0" smtClean="0">
                <a:sym typeface="Symbol"/>
              </a:rPr>
              <a:t>En el estado fundamental los electrones permanecen en lo OM </a:t>
            </a:r>
            <a:r>
              <a:rPr lang="es-ES" b="1" dirty="0" err="1" smtClean="0">
                <a:sym typeface="Symbol"/>
              </a:rPr>
              <a:t>enlazantes</a:t>
            </a:r>
            <a:r>
              <a:rPr lang="es-ES" b="1" dirty="0" smtClean="0">
                <a:sym typeface="Symbol"/>
              </a:rPr>
              <a:t>.</a:t>
            </a:r>
            <a:endParaRPr lang="es-ES" b="1" dirty="0">
              <a:sym typeface="Symbol"/>
            </a:endParaRPr>
          </a:p>
          <a:p>
            <a:pPr marL="285750" indent="-285750">
              <a:spcBef>
                <a:spcPts val="600"/>
              </a:spcBef>
              <a:buFont typeface="Arial" panose="020B0604020202020204" pitchFamily="34" charset="0"/>
              <a:buChar char="•"/>
            </a:pPr>
            <a:r>
              <a:rPr lang="es-ES" b="1" dirty="0" smtClean="0"/>
              <a:t>Un electrón pasa de un OM </a:t>
            </a:r>
            <a:r>
              <a:rPr lang="es-ES" b="1" dirty="0" err="1" smtClean="0"/>
              <a:t>enlazante</a:t>
            </a:r>
            <a:r>
              <a:rPr lang="es-ES" b="1" dirty="0" smtClean="0"/>
              <a:t> a otro </a:t>
            </a:r>
            <a:r>
              <a:rPr lang="es-ES" b="1" dirty="0" err="1" smtClean="0"/>
              <a:t>antienlazante</a:t>
            </a:r>
            <a:r>
              <a:rPr lang="es-ES" b="1" dirty="0" smtClean="0"/>
              <a:t> si recibe la energía equivalente a la diferencia entre ambos niveles</a:t>
            </a:r>
            <a:endParaRPr lang="es-ES" b="1" dirty="0"/>
          </a:p>
        </p:txBody>
      </p:sp>
    </p:spTree>
    <p:extLst>
      <p:ext uri="{BB962C8B-B14F-4D97-AF65-F5344CB8AC3E}">
        <p14:creationId xmlns:p14="http://schemas.microsoft.com/office/powerpoint/2010/main" val="70192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1000"/>
                                  </p:stCondLst>
                                  <p:childTnLst>
                                    <p:set>
                                      <p:cBhvr>
                                        <p:cTn id="17" dur="1" fill="hold">
                                          <p:stCondLst>
                                            <p:cond delay="0"/>
                                          </p:stCondLst>
                                        </p:cTn>
                                        <p:tgtEl>
                                          <p:spTgt spid="7"/>
                                        </p:tgtEl>
                                        <p:attrNameLst>
                                          <p:attrName>style.visibility</p:attrName>
                                        </p:attrNameLst>
                                      </p:cBhvr>
                                      <p:to>
                                        <p:strVal val="visible"/>
                                      </p:to>
                                    </p:se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1000"/>
                                        <p:tgtEl>
                                          <p:spTgt spid="13"/>
                                        </p:tgtEl>
                                      </p:cBhvr>
                                    </p:animEffect>
                                  </p:childTnLst>
                                </p:cTn>
                              </p:par>
                            </p:childTnLst>
                          </p:cTn>
                        </p:par>
                        <p:par>
                          <p:cTn id="22" fill="hold">
                            <p:stCondLst>
                              <p:cond delay="2000"/>
                            </p:stCondLst>
                            <p:childTnLst>
                              <p:par>
                                <p:cTn id="23" presetID="1" presetClass="entr" presetSubtype="0" fill="hold" nodeType="afterEffect">
                                  <p:stCondLst>
                                    <p:cond delay="100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grpId="0" nodeType="afterEffect">
                                  <p:stCondLst>
                                    <p:cond delay="1000"/>
                                  </p:stCondLst>
                                  <p:childTnLst>
                                    <p:set>
                                      <p:cBhvr>
                                        <p:cTn id="27" dur="1" fill="hold">
                                          <p:stCondLst>
                                            <p:cond delay="0"/>
                                          </p:stCondLst>
                                        </p:cTn>
                                        <p:tgtEl>
                                          <p:spTgt spid="1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par>
                          <p:cTn id="32" fill="hold">
                            <p:stCondLst>
                              <p:cond delay="0"/>
                            </p:stCondLst>
                            <p:childTnLst>
                              <p:par>
                                <p:cTn id="33" presetID="16" presetClass="entr" presetSubtype="42"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outHorizontal)">
                                      <p:cBhvr>
                                        <p:cTn id="35" dur="1000"/>
                                        <p:tgtEl>
                                          <p:spTgt spid="11"/>
                                        </p:tgtEl>
                                      </p:cBhvr>
                                    </p:animEffect>
                                  </p:childTnLst>
                                </p:cTn>
                              </p:par>
                            </p:childTnLst>
                          </p:cTn>
                        </p:par>
                        <p:par>
                          <p:cTn id="36" fill="hold">
                            <p:stCondLst>
                              <p:cond delay="1000"/>
                            </p:stCondLst>
                            <p:childTnLst>
                              <p:par>
                                <p:cTn id="37" presetID="1" presetClass="entr" presetSubtype="0" fill="hold" nodeType="afterEffect">
                                  <p:stCondLst>
                                    <p:cond delay="500"/>
                                  </p:stCondLst>
                                  <p:childTnLst>
                                    <p:set>
                                      <p:cBhvr>
                                        <p:cTn id="3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xEl>
                                              <p:pRg st="3" end="3"/>
                                            </p:txEl>
                                          </p:spTgt>
                                        </p:tgtEl>
                                        <p:attrNameLst>
                                          <p:attrName>style.visibility</p:attrName>
                                        </p:attrNameLst>
                                      </p:cBhvr>
                                      <p:to>
                                        <p:strVal val="visible"/>
                                      </p:to>
                                    </p:set>
                                  </p:childTnLst>
                                </p:cTn>
                              </p:par>
                            </p:childTnLst>
                          </p:cTn>
                        </p:par>
                        <p:par>
                          <p:cTn id="51" fill="hold">
                            <p:stCondLst>
                              <p:cond delay="0"/>
                            </p:stCondLst>
                            <p:childTnLst>
                              <p:par>
                                <p:cTn id="52" presetID="22" presetClass="entr" presetSubtype="4" repeatCount="indefinite" fill="hold" grpId="0" nodeType="afterEffect">
                                  <p:stCondLst>
                                    <p:cond delay="0"/>
                                  </p:stCondLst>
                                  <p:endCondLst>
                                    <p:cond evt="onNext" delay="0">
                                      <p:tgtEl>
                                        <p:sldTgt/>
                                      </p:tgtEl>
                                    </p:cond>
                                  </p:endCondLst>
                                  <p:childTnLst>
                                    <p:set>
                                      <p:cBhvr>
                                        <p:cTn id="53" dur="1" fill="hold">
                                          <p:stCondLst>
                                            <p:cond delay="0"/>
                                          </p:stCondLst>
                                        </p:cTn>
                                        <p:tgtEl>
                                          <p:spTgt spid="10"/>
                                        </p:tgtEl>
                                        <p:attrNameLst>
                                          <p:attrName>style.visibility</p:attrName>
                                        </p:attrNameLst>
                                      </p:cBhvr>
                                      <p:to>
                                        <p:strVal val="visible"/>
                                      </p:to>
                                    </p:set>
                                    <p:animEffect transition="in" filter="wipe(down)">
                                      <p:cBhvr>
                                        <p:cTn id="5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6" grpId="0"/>
      <p:bldP spid="10" grpId="0" animBg="1"/>
      <p:bldP spid="8"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88640"/>
            <a:ext cx="8229600" cy="6408712"/>
          </a:xfrm>
        </p:spPr>
        <p:txBody>
          <a:bodyPr>
            <a:normAutofit lnSpcReduction="10000"/>
          </a:bodyPr>
          <a:lstStyle/>
          <a:p>
            <a:pPr algn="just"/>
            <a:r>
              <a:rPr lang="es-ES" dirty="0" smtClean="0"/>
              <a:t>“Orgánico” significa que “proviene de organismos”</a:t>
            </a:r>
          </a:p>
          <a:p>
            <a:pPr algn="just"/>
            <a:r>
              <a:rPr lang="es-ES" dirty="0" smtClean="0"/>
              <a:t>Hasta principios del siglo XIX se creía que las sustancias que provenían de seres vivos sólo podían ser fabricadas por estos</a:t>
            </a:r>
          </a:p>
          <a:p>
            <a:pPr algn="just"/>
            <a:r>
              <a:rPr lang="es-ES" dirty="0" smtClean="0"/>
              <a:t>Se sostenía que los seres vivos poseían una “fuerza vital” necesaria para producirlos (vitalismo)</a:t>
            </a:r>
          </a:p>
          <a:p>
            <a:pPr algn="just"/>
            <a:r>
              <a:rPr lang="es-ES" dirty="0" smtClean="0"/>
              <a:t>En 1828 </a:t>
            </a:r>
            <a:r>
              <a:rPr lang="es-ES" dirty="0" err="1" smtClean="0"/>
              <a:t>Wöhler</a:t>
            </a:r>
            <a:r>
              <a:rPr lang="es-ES" dirty="0" smtClean="0"/>
              <a:t> sintetizó urea (orgánica) a partir de cianato de amonio (inorgánico) y echó por tierra al Vitalismo.</a:t>
            </a:r>
          </a:p>
          <a:p>
            <a:pPr algn="just"/>
            <a:r>
              <a:rPr lang="es-ES" dirty="0" smtClean="0"/>
              <a:t>En verdad, el nombre correcto para esta disciplina es Química del Carbono.</a:t>
            </a:r>
          </a:p>
          <a:p>
            <a:pPr algn="just"/>
            <a:endParaRPr lang="es-ES" dirty="0" smtClean="0"/>
          </a:p>
          <a:p>
            <a:pPr algn="just"/>
            <a:endParaRPr lang="es-ES" dirty="0"/>
          </a:p>
        </p:txBody>
      </p:sp>
      <p:sp>
        <p:nvSpPr>
          <p:cNvPr id="4" name="3 Marcador de pie de página"/>
          <p:cNvSpPr>
            <a:spLocks noGrp="1"/>
          </p:cNvSpPr>
          <p:nvPr>
            <p:ph type="ftr" sz="quarter" idx="11"/>
          </p:nvPr>
        </p:nvSpPr>
        <p:spPr/>
        <p:txBody>
          <a:bodyPr/>
          <a:lstStyle/>
          <a:p>
            <a:r>
              <a:rPr lang="es-ES" smtClean="0"/>
              <a:t>Dr Edgardo Calandri</a:t>
            </a:r>
            <a:endParaRPr lang="es-ES"/>
          </a:p>
        </p:txBody>
      </p:sp>
      <p:sp>
        <p:nvSpPr>
          <p:cNvPr id="5" name="4 Marcador de número de diapositiva"/>
          <p:cNvSpPr>
            <a:spLocks noGrp="1"/>
          </p:cNvSpPr>
          <p:nvPr>
            <p:ph type="sldNum" sz="quarter" idx="12"/>
          </p:nvPr>
        </p:nvSpPr>
        <p:spPr/>
        <p:txBody>
          <a:bodyPr/>
          <a:lstStyle/>
          <a:p>
            <a:fld id="{01043EBA-B3E8-4C40-8697-90D3FAABF49C}" type="slidenum">
              <a:rPr lang="es-ES" smtClean="0"/>
              <a:pPr/>
              <a:t>2</a:t>
            </a:fld>
            <a:endParaRPr lang="es-ES"/>
          </a:p>
        </p:txBody>
      </p:sp>
    </p:spTree>
    <p:extLst>
      <p:ext uri="{BB962C8B-B14F-4D97-AF65-F5344CB8AC3E}">
        <p14:creationId xmlns:p14="http://schemas.microsoft.com/office/powerpoint/2010/main" val="156691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6916" y="116632"/>
            <a:ext cx="8229600" cy="648072"/>
          </a:xfrm>
        </p:spPr>
        <p:txBody>
          <a:bodyPr>
            <a:normAutofit/>
          </a:bodyPr>
          <a:lstStyle/>
          <a:p>
            <a:r>
              <a:rPr lang="es-ES" sz="3200" dirty="0" smtClean="0"/>
              <a:t>Otras hibridaciones del carbono: </a:t>
            </a:r>
            <a:r>
              <a:rPr lang="es-ES" sz="3200" dirty="0"/>
              <a:t>Enlace doble</a:t>
            </a:r>
          </a:p>
        </p:txBody>
      </p:sp>
      <p:sp>
        <p:nvSpPr>
          <p:cNvPr id="5" name="4 Marcador de número de diapositiva"/>
          <p:cNvSpPr>
            <a:spLocks noGrp="1"/>
          </p:cNvSpPr>
          <p:nvPr>
            <p:ph type="sldNum" sz="quarter" idx="12"/>
          </p:nvPr>
        </p:nvSpPr>
        <p:spPr>
          <a:xfrm>
            <a:off x="6623120" y="6370903"/>
            <a:ext cx="2133600" cy="365125"/>
          </a:xfrm>
        </p:spPr>
        <p:txBody>
          <a:bodyPr/>
          <a:lstStyle/>
          <a:p>
            <a:fld id="{01043EBA-B3E8-4C40-8697-90D3FAABF49C}" type="slidenum">
              <a:rPr lang="es-ES" smtClean="0"/>
              <a:pPr/>
              <a:t>20</a:t>
            </a:fld>
            <a:endParaRPr lang="es-ES"/>
          </a:p>
        </p:txBody>
      </p:sp>
      <p:grpSp>
        <p:nvGrpSpPr>
          <p:cNvPr id="58" name="57 Grupo"/>
          <p:cNvGrpSpPr/>
          <p:nvPr/>
        </p:nvGrpSpPr>
        <p:grpSpPr>
          <a:xfrm>
            <a:off x="628497" y="1255685"/>
            <a:ext cx="448816" cy="461665"/>
            <a:chOff x="3851920" y="4955976"/>
            <a:chExt cx="448816" cy="461665"/>
          </a:xfrm>
        </p:grpSpPr>
        <p:sp>
          <p:nvSpPr>
            <p:cNvPr id="59" name="58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60" name="59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61" name="60 Conector recto de flecha"/>
          <p:cNvCxnSpPr/>
          <p:nvPr/>
        </p:nvCxnSpPr>
        <p:spPr>
          <a:xfrm>
            <a:off x="988537" y="1024853"/>
            <a:ext cx="1" cy="4616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61 Conector recto de flecha"/>
          <p:cNvCxnSpPr/>
          <p:nvPr/>
        </p:nvCxnSpPr>
        <p:spPr>
          <a:xfrm flipV="1">
            <a:off x="844519" y="1516135"/>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3" name="62 Grupo"/>
          <p:cNvGrpSpPr/>
          <p:nvPr/>
        </p:nvGrpSpPr>
        <p:grpSpPr>
          <a:xfrm>
            <a:off x="1348577" y="1255685"/>
            <a:ext cx="448816" cy="461665"/>
            <a:chOff x="3851920" y="4955976"/>
            <a:chExt cx="448816" cy="461665"/>
          </a:xfrm>
        </p:grpSpPr>
        <p:sp>
          <p:nvSpPr>
            <p:cNvPr id="64" name="63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65" name="64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66" name="65 Conector recto de flecha"/>
          <p:cNvCxnSpPr/>
          <p:nvPr/>
        </p:nvCxnSpPr>
        <p:spPr>
          <a:xfrm>
            <a:off x="1708617" y="1024853"/>
            <a:ext cx="1" cy="4616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66 Conector recto de flecha"/>
          <p:cNvCxnSpPr/>
          <p:nvPr/>
        </p:nvCxnSpPr>
        <p:spPr>
          <a:xfrm flipV="1">
            <a:off x="1564599" y="1516135"/>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8" name="67 Grupo"/>
          <p:cNvGrpSpPr/>
          <p:nvPr/>
        </p:nvGrpSpPr>
        <p:grpSpPr>
          <a:xfrm>
            <a:off x="3133895" y="1255684"/>
            <a:ext cx="448816" cy="461665"/>
            <a:chOff x="3851920" y="4955976"/>
            <a:chExt cx="448816" cy="461665"/>
          </a:xfrm>
        </p:grpSpPr>
        <p:sp>
          <p:nvSpPr>
            <p:cNvPr id="69" name="68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70" name="69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71" name="70 Conector recto de flecha"/>
          <p:cNvCxnSpPr/>
          <p:nvPr/>
        </p:nvCxnSpPr>
        <p:spPr>
          <a:xfrm flipV="1">
            <a:off x="3349918" y="1498172"/>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2" name="71 Grupo"/>
          <p:cNvGrpSpPr/>
          <p:nvPr/>
        </p:nvGrpSpPr>
        <p:grpSpPr>
          <a:xfrm>
            <a:off x="2616303" y="1255686"/>
            <a:ext cx="448816" cy="461665"/>
            <a:chOff x="3851920" y="4955976"/>
            <a:chExt cx="448816" cy="461665"/>
          </a:xfrm>
        </p:grpSpPr>
        <p:sp>
          <p:nvSpPr>
            <p:cNvPr id="73" name="72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74" name="73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75" name="74 Conector recto de flecha"/>
          <p:cNvCxnSpPr/>
          <p:nvPr/>
        </p:nvCxnSpPr>
        <p:spPr>
          <a:xfrm flipV="1">
            <a:off x="2832325" y="1516136"/>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6" name="75 Grupo"/>
          <p:cNvGrpSpPr/>
          <p:nvPr/>
        </p:nvGrpSpPr>
        <p:grpSpPr>
          <a:xfrm>
            <a:off x="2102503" y="1255687"/>
            <a:ext cx="448816" cy="461665"/>
            <a:chOff x="3851920" y="4955976"/>
            <a:chExt cx="448816" cy="461665"/>
          </a:xfrm>
        </p:grpSpPr>
        <p:sp>
          <p:nvSpPr>
            <p:cNvPr id="77" name="76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78" name="77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grpSp>
        <p:nvGrpSpPr>
          <p:cNvPr id="79" name="78 Grupo"/>
          <p:cNvGrpSpPr/>
          <p:nvPr/>
        </p:nvGrpSpPr>
        <p:grpSpPr>
          <a:xfrm>
            <a:off x="5123720" y="1215454"/>
            <a:ext cx="448816" cy="461665"/>
            <a:chOff x="3851920" y="4955976"/>
            <a:chExt cx="448816" cy="461665"/>
          </a:xfrm>
        </p:grpSpPr>
        <p:sp>
          <p:nvSpPr>
            <p:cNvPr id="80" name="79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81" name="80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82" name="81 Conector recto de flecha"/>
          <p:cNvCxnSpPr/>
          <p:nvPr/>
        </p:nvCxnSpPr>
        <p:spPr>
          <a:xfrm>
            <a:off x="5483760" y="984622"/>
            <a:ext cx="1" cy="4616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82 Conector recto de flecha"/>
          <p:cNvCxnSpPr/>
          <p:nvPr/>
        </p:nvCxnSpPr>
        <p:spPr>
          <a:xfrm flipV="1">
            <a:off x="5339742" y="1475904"/>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4" name="83 Grupo"/>
          <p:cNvGrpSpPr/>
          <p:nvPr/>
        </p:nvGrpSpPr>
        <p:grpSpPr>
          <a:xfrm>
            <a:off x="7583595" y="1215453"/>
            <a:ext cx="448816" cy="461665"/>
            <a:chOff x="3851920" y="4955976"/>
            <a:chExt cx="448816" cy="461665"/>
          </a:xfrm>
        </p:grpSpPr>
        <p:sp>
          <p:nvSpPr>
            <p:cNvPr id="85" name="84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86" name="85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87" name="86 Conector recto de flecha"/>
          <p:cNvCxnSpPr/>
          <p:nvPr/>
        </p:nvCxnSpPr>
        <p:spPr>
          <a:xfrm flipV="1">
            <a:off x="7799617" y="1475903"/>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8" name="87 Grupo"/>
          <p:cNvGrpSpPr/>
          <p:nvPr/>
        </p:nvGrpSpPr>
        <p:grpSpPr>
          <a:xfrm>
            <a:off x="5844556" y="1214929"/>
            <a:ext cx="448816" cy="461665"/>
            <a:chOff x="3851920" y="4955976"/>
            <a:chExt cx="448816" cy="461665"/>
          </a:xfrm>
        </p:grpSpPr>
        <p:sp>
          <p:nvSpPr>
            <p:cNvPr id="89" name="88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90" name="89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91" name="90 Conector recto de flecha"/>
          <p:cNvCxnSpPr/>
          <p:nvPr/>
        </p:nvCxnSpPr>
        <p:spPr>
          <a:xfrm flipV="1">
            <a:off x="6060578" y="1475379"/>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2" name="91 Grupo"/>
          <p:cNvGrpSpPr/>
          <p:nvPr/>
        </p:nvGrpSpPr>
        <p:grpSpPr>
          <a:xfrm>
            <a:off x="6320194" y="1215455"/>
            <a:ext cx="448816" cy="461665"/>
            <a:chOff x="3851920" y="4955976"/>
            <a:chExt cx="448816" cy="461665"/>
          </a:xfrm>
        </p:grpSpPr>
        <p:sp>
          <p:nvSpPr>
            <p:cNvPr id="93" name="92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94" name="93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95" name="94 Conector recto de flecha"/>
          <p:cNvCxnSpPr/>
          <p:nvPr/>
        </p:nvCxnSpPr>
        <p:spPr>
          <a:xfrm flipV="1">
            <a:off x="6536216" y="1475905"/>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6" name="95 Grupo"/>
          <p:cNvGrpSpPr/>
          <p:nvPr/>
        </p:nvGrpSpPr>
        <p:grpSpPr>
          <a:xfrm>
            <a:off x="6805664" y="1226068"/>
            <a:ext cx="448816" cy="461665"/>
            <a:chOff x="3851920" y="4955976"/>
            <a:chExt cx="448816" cy="461665"/>
          </a:xfrm>
        </p:grpSpPr>
        <p:sp>
          <p:nvSpPr>
            <p:cNvPr id="97" name="96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98" name="97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sp>
        <p:nvSpPr>
          <p:cNvPr id="99" name="98 Flecha derecha"/>
          <p:cNvSpPr/>
          <p:nvPr/>
        </p:nvSpPr>
        <p:spPr>
          <a:xfrm>
            <a:off x="3983711" y="1255686"/>
            <a:ext cx="906316" cy="42090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00" name="99 Conector recto de flecha"/>
          <p:cNvCxnSpPr/>
          <p:nvPr/>
        </p:nvCxnSpPr>
        <p:spPr>
          <a:xfrm flipV="1">
            <a:off x="7030072" y="1486518"/>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1" name="100 Rectángulo"/>
          <p:cNvSpPr/>
          <p:nvPr/>
        </p:nvSpPr>
        <p:spPr>
          <a:xfrm>
            <a:off x="590545" y="1928802"/>
            <a:ext cx="564578" cy="461665"/>
          </a:xfrm>
          <a:prstGeom prst="rect">
            <a:avLst/>
          </a:prstGeom>
        </p:spPr>
        <p:txBody>
          <a:bodyPr wrap="none">
            <a:spAutoFit/>
          </a:bodyPr>
          <a:lstStyle/>
          <a:p>
            <a:r>
              <a:rPr lang="es-ES" sz="2400" dirty="0" smtClean="0"/>
              <a:t>1s</a:t>
            </a:r>
            <a:r>
              <a:rPr lang="es-ES" sz="2400" baseline="30000" dirty="0" smtClean="0"/>
              <a:t>2</a:t>
            </a:r>
            <a:endParaRPr lang="es-ES" sz="2400" dirty="0"/>
          </a:p>
        </p:txBody>
      </p:sp>
      <p:sp>
        <p:nvSpPr>
          <p:cNvPr id="102" name="101 CuadroTexto"/>
          <p:cNvSpPr txBox="1"/>
          <p:nvPr/>
        </p:nvSpPr>
        <p:spPr>
          <a:xfrm>
            <a:off x="1310625" y="1928802"/>
            <a:ext cx="564578" cy="461665"/>
          </a:xfrm>
          <a:prstGeom prst="rect">
            <a:avLst/>
          </a:prstGeom>
          <a:noFill/>
        </p:spPr>
        <p:txBody>
          <a:bodyPr wrap="none" rtlCol="0">
            <a:spAutoFit/>
          </a:bodyPr>
          <a:lstStyle/>
          <a:p>
            <a:r>
              <a:rPr lang="es-ES" sz="2400" dirty="0" smtClean="0"/>
              <a:t>2s</a:t>
            </a:r>
            <a:r>
              <a:rPr lang="es-ES" sz="2400" baseline="30000" dirty="0" smtClean="0"/>
              <a:t>2</a:t>
            </a:r>
            <a:endParaRPr lang="es-ES" sz="2400" dirty="0"/>
          </a:p>
        </p:txBody>
      </p:sp>
      <p:sp>
        <p:nvSpPr>
          <p:cNvPr id="103" name="102 CuadroTexto"/>
          <p:cNvSpPr txBox="1"/>
          <p:nvPr/>
        </p:nvSpPr>
        <p:spPr>
          <a:xfrm>
            <a:off x="2589481" y="2021135"/>
            <a:ext cx="606256" cy="461665"/>
          </a:xfrm>
          <a:prstGeom prst="rect">
            <a:avLst/>
          </a:prstGeom>
          <a:noFill/>
        </p:spPr>
        <p:txBody>
          <a:bodyPr wrap="none" rtlCol="0">
            <a:spAutoFit/>
          </a:bodyPr>
          <a:lstStyle/>
          <a:p>
            <a:r>
              <a:rPr lang="es-ES" sz="2400" dirty="0" smtClean="0"/>
              <a:t>2p</a:t>
            </a:r>
            <a:r>
              <a:rPr lang="es-ES" sz="2400" baseline="30000" dirty="0" smtClean="0"/>
              <a:t>2</a:t>
            </a:r>
            <a:endParaRPr lang="es-ES" sz="2400" dirty="0"/>
          </a:p>
        </p:txBody>
      </p:sp>
      <p:sp>
        <p:nvSpPr>
          <p:cNvPr id="104" name="103 Cerrar llave"/>
          <p:cNvSpPr/>
          <p:nvPr/>
        </p:nvSpPr>
        <p:spPr>
          <a:xfrm rot="5400000">
            <a:off x="2699536" y="1284121"/>
            <a:ext cx="353693" cy="1412657"/>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5" name="104 Rectángulo"/>
          <p:cNvSpPr/>
          <p:nvPr/>
        </p:nvSpPr>
        <p:spPr>
          <a:xfrm>
            <a:off x="5057453" y="2010274"/>
            <a:ext cx="564578" cy="461665"/>
          </a:xfrm>
          <a:prstGeom prst="rect">
            <a:avLst/>
          </a:prstGeom>
        </p:spPr>
        <p:txBody>
          <a:bodyPr wrap="none">
            <a:spAutoFit/>
          </a:bodyPr>
          <a:lstStyle/>
          <a:p>
            <a:r>
              <a:rPr lang="es-ES" sz="2400" dirty="0" smtClean="0"/>
              <a:t>1s</a:t>
            </a:r>
            <a:r>
              <a:rPr lang="es-ES" sz="2400" baseline="30000" dirty="0" smtClean="0"/>
              <a:t>2</a:t>
            </a:r>
            <a:endParaRPr lang="es-ES" sz="2400" dirty="0"/>
          </a:p>
        </p:txBody>
      </p:sp>
      <p:sp>
        <p:nvSpPr>
          <p:cNvPr id="106" name="105 Cerrar llave"/>
          <p:cNvSpPr/>
          <p:nvPr/>
        </p:nvSpPr>
        <p:spPr>
          <a:xfrm rot="5400000">
            <a:off x="6431808" y="1164704"/>
            <a:ext cx="353693" cy="152820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7" name="106 CuadroTexto"/>
          <p:cNvSpPr txBox="1"/>
          <p:nvPr/>
        </p:nvSpPr>
        <p:spPr>
          <a:xfrm>
            <a:off x="6033832" y="2117784"/>
            <a:ext cx="726481" cy="461665"/>
          </a:xfrm>
          <a:prstGeom prst="rect">
            <a:avLst/>
          </a:prstGeom>
          <a:noFill/>
        </p:spPr>
        <p:txBody>
          <a:bodyPr wrap="none" rtlCol="0">
            <a:spAutoFit/>
          </a:bodyPr>
          <a:lstStyle/>
          <a:p>
            <a:r>
              <a:rPr lang="es-ES" sz="2400" dirty="0" smtClean="0"/>
              <a:t>2sp</a:t>
            </a:r>
            <a:r>
              <a:rPr lang="es-ES" sz="2400" baseline="30000" dirty="0" smtClean="0"/>
              <a:t>2</a:t>
            </a:r>
            <a:endParaRPr lang="es-ES" sz="2400" dirty="0"/>
          </a:p>
        </p:txBody>
      </p:sp>
      <p:sp>
        <p:nvSpPr>
          <p:cNvPr id="108" name="107 Elipse"/>
          <p:cNvSpPr/>
          <p:nvPr/>
        </p:nvSpPr>
        <p:spPr>
          <a:xfrm>
            <a:off x="1167258" y="984753"/>
            <a:ext cx="2029175" cy="9981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2" name="111 CuadroTexto"/>
          <p:cNvSpPr txBox="1"/>
          <p:nvPr/>
        </p:nvSpPr>
        <p:spPr>
          <a:xfrm>
            <a:off x="7534098" y="2022214"/>
            <a:ext cx="606256" cy="461665"/>
          </a:xfrm>
          <a:prstGeom prst="rect">
            <a:avLst/>
          </a:prstGeom>
          <a:noFill/>
        </p:spPr>
        <p:txBody>
          <a:bodyPr wrap="none" rtlCol="0">
            <a:spAutoFit/>
          </a:bodyPr>
          <a:lstStyle/>
          <a:p>
            <a:r>
              <a:rPr lang="es-ES" sz="2400" dirty="0" smtClean="0"/>
              <a:t>2p</a:t>
            </a:r>
            <a:r>
              <a:rPr lang="es-ES" sz="2400" baseline="30000" dirty="0" smtClean="0"/>
              <a:t>1</a:t>
            </a:r>
            <a:endParaRPr lang="es-ES" sz="2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3631" y="2684906"/>
            <a:ext cx="2509546" cy="1737877"/>
          </a:xfrm>
          <a:prstGeom prst="rect">
            <a:avLst/>
          </a:prstGeom>
          <a:solidFill>
            <a:schemeClr val="bg1"/>
          </a:solidFill>
          <a:ln>
            <a:noFill/>
          </a:ln>
        </p:spPr>
      </p:pic>
      <p:grpSp>
        <p:nvGrpSpPr>
          <p:cNvPr id="9234" name="9233 Grupo"/>
          <p:cNvGrpSpPr/>
          <p:nvPr/>
        </p:nvGrpSpPr>
        <p:grpSpPr>
          <a:xfrm>
            <a:off x="437685" y="2471939"/>
            <a:ext cx="2454924" cy="2504306"/>
            <a:chOff x="437685" y="2471939"/>
            <a:chExt cx="2454924" cy="2504306"/>
          </a:xfrm>
        </p:grpSpPr>
        <p:pic>
          <p:nvPicPr>
            <p:cNvPr id="92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651" y="2485026"/>
              <a:ext cx="2414958" cy="2491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9217" name="9216 CuadroTexto"/>
                <p:cNvSpPr txBox="1"/>
                <p:nvPr/>
              </p:nvSpPr>
              <p:spPr>
                <a:xfrm>
                  <a:off x="461300" y="2471939"/>
                  <a:ext cx="1212603" cy="326243"/>
                </a:xfrm>
                <a:prstGeom prst="rect">
                  <a:avLst/>
                </a:prstGeom>
                <a:noFill/>
              </p:spPr>
              <p:txBody>
                <a:bodyPr wrap="square" rtlCol="0">
                  <a:spAutoFit/>
                </a:bodyPr>
                <a:lstStyle/>
                <a:p>
                  <a:r>
                    <a:rPr lang="es-ES" sz="1400" dirty="0" smtClean="0"/>
                    <a:t>Enlace </a:t>
                  </a:r>
                  <a14:m>
                    <m:oMath xmlns:m="http://schemas.openxmlformats.org/officeDocument/2006/math">
                      <m:sSub>
                        <m:sSubPr>
                          <m:ctrlPr>
                            <a:rPr lang="es-ES" sz="1400" i="1">
                              <a:latin typeface="Cambria Math"/>
                              <a:ea typeface="Cambria Math"/>
                            </a:rPr>
                          </m:ctrlPr>
                        </m:sSubPr>
                        <m:e>
                          <m:r>
                            <a:rPr lang="es-ES" sz="1400" i="1">
                              <a:latin typeface="Cambria Math"/>
                              <a:ea typeface="Cambria Math"/>
                            </a:rPr>
                            <m:t>𝜎</m:t>
                          </m:r>
                        </m:e>
                        <m:sub>
                          <m:sSub>
                            <m:sSubPr>
                              <m:ctrlPr>
                                <a:rPr lang="es-ES" sz="1400" i="1">
                                  <a:latin typeface="Cambria Math"/>
                                  <a:ea typeface="Cambria Math"/>
                                </a:rPr>
                              </m:ctrlPr>
                            </m:sSubPr>
                            <m:e>
                              <m:r>
                                <a:rPr lang="es-ES" sz="1400" i="1">
                                  <a:latin typeface="Cambria Math"/>
                                  <a:ea typeface="Cambria Math"/>
                                </a:rPr>
                                <m:t>𝑠𝑝</m:t>
                              </m:r>
                            </m:e>
                            <m:sub>
                              <m:r>
                                <a:rPr lang="es-ES" sz="1400" b="0" i="1" smtClean="0">
                                  <a:latin typeface="Cambria Math"/>
                                  <a:ea typeface="Cambria Math"/>
                                </a:rPr>
                                <m:t>2</m:t>
                              </m:r>
                            </m:sub>
                          </m:sSub>
                          <m:r>
                            <a:rPr lang="es-ES" sz="1400" i="1">
                              <a:latin typeface="Cambria Math"/>
                              <a:ea typeface="Cambria Math"/>
                            </a:rPr>
                            <m:t>−</m:t>
                          </m:r>
                          <m:r>
                            <a:rPr lang="es-ES" sz="1400" i="1">
                              <a:latin typeface="Cambria Math"/>
                              <a:ea typeface="Cambria Math"/>
                            </a:rPr>
                            <m:t>𝑠</m:t>
                          </m:r>
                        </m:sub>
                      </m:sSub>
                    </m:oMath>
                  </a14:m>
                  <a:endParaRPr lang="es-ES" sz="1400" dirty="0"/>
                </a:p>
              </p:txBody>
            </p:sp>
          </mc:Choice>
          <mc:Fallback xmlns="">
            <p:sp>
              <p:nvSpPr>
                <p:cNvPr id="9217" name="9216 CuadroTexto"/>
                <p:cNvSpPr txBox="1">
                  <a:spLocks noRot="1" noChangeAspect="1" noMove="1" noResize="1" noEditPoints="1" noAdjustHandles="1" noChangeArrowheads="1" noChangeShapeType="1" noTextEdit="1"/>
                </p:cNvSpPr>
                <p:nvPr/>
              </p:nvSpPr>
              <p:spPr>
                <a:xfrm>
                  <a:off x="461300" y="2471939"/>
                  <a:ext cx="1212603" cy="326243"/>
                </a:xfrm>
                <a:prstGeom prst="rect">
                  <a:avLst/>
                </a:prstGeom>
                <a:blipFill rotWithShape="1">
                  <a:blip r:embed="rId4"/>
                  <a:stretch>
                    <a:fillRect l="-1508" b="-1509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7" name="116 CuadroTexto"/>
                <p:cNvSpPr txBox="1"/>
                <p:nvPr/>
              </p:nvSpPr>
              <p:spPr>
                <a:xfrm>
                  <a:off x="437685" y="4287294"/>
                  <a:ext cx="1342940" cy="326243"/>
                </a:xfrm>
                <a:prstGeom prst="rect">
                  <a:avLst/>
                </a:prstGeom>
                <a:noFill/>
              </p:spPr>
              <p:txBody>
                <a:bodyPr wrap="square" rtlCol="0">
                  <a:spAutoFit/>
                </a:bodyPr>
                <a:lstStyle/>
                <a:p>
                  <a:r>
                    <a:rPr lang="es-ES" sz="1400" dirty="0" smtClean="0"/>
                    <a:t>Enlace </a:t>
                  </a:r>
                  <a14:m>
                    <m:oMath xmlns:m="http://schemas.openxmlformats.org/officeDocument/2006/math">
                      <m:sSub>
                        <m:sSubPr>
                          <m:ctrlPr>
                            <a:rPr lang="es-ES" sz="1400" i="1">
                              <a:latin typeface="Cambria Math"/>
                              <a:ea typeface="Cambria Math"/>
                            </a:rPr>
                          </m:ctrlPr>
                        </m:sSubPr>
                        <m:e>
                          <m:r>
                            <a:rPr lang="es-ES" sz="1400" i="1">
                              <a:latin typeface="Cambria Math"/>
                              <a:ea typeface="Cambria Math"/>
                            </a:rPr>
                            <m:t>𝜎</m:t>
                          </m:r>
                        </m:e>
                        <m:sub>
                          <m:sSub>
                            <m:sSubPr>
                              <m:ctrlPr>
                                <a:rPr lang="es-ES" sz="1400" i="1">
                                  <a:latin typeface="Cambria Math"/>
                                  <a:ea typeface="Cambria Math"/>
                                </a:rPr>
                              </m:ctrlPr>
                            </m:sSubPr>
                            <m:e>
                              <m:r>
                                <a:rPr lang="es-ES" sz="1400" i="1">
                                  <a:latin typeface="Cambria Math"/>
                                  <a:ea typeface="Cambria Math"/>
                                </a:rPr>
                                <m:t>𝑠𝑝</m:t>
                              </m:r>
                            </m:e>
                            <m:sub>
                              <m:r>
                                <a:rPr lang="es-ES" sz="1400" b="0" i="1" smtClean="0">
                                  <a:latin typeface="Cambria Math"/>
                                  <a:ea typeface="Cambria Math"/>
                                </a:rPr>
                                <m:t>2</m:t>
                              </m:r>
                            </m:sub>
                          </m:sSub>
                          <m:r>
                            <a:rPr lang="es-ES" sz="1400" i="1">
                              <a:latin typeface="Cambria Math"/>
                              <a:ea typeface="Cambria Math"/>
                            </a:rPr>
                            <m:t>−</m:t>
                          </m:r>
                          <m:sSub>
                            <m:sSubPr>
                              <m:ctrlPr>
                                <a:rPr lang="es-ES" sz="1400" i="1">
                                  <a:latin typeface="Cambria Math"/>
                                  <a:ea typeface="Cambria Math"/>
                                </a:rPr>
                              </m:ctrlPr>
                            </m:sSubPr>
                            <m:e>
                              <m:r>
                                <a:rPr lang="es-ES" sz="1400" i="1">
                                  <a:latin typeface="Cambria Math"/>
                                  <a:ea typeface="Cambria Math"/>
                                </a:rPr>
                                <m:t>𝑠𝑝</m:t>
                              </m:r>
                            </m:e>
                            <m:sub>
                              <m:r>
                                <a:rPr lang="es-ES" sz="1400" i="1">
                                  <a:latin typeface="Cambria Math"/>
                                  <a:ea typeface="Cambria Math"/>
                                </a:rPr>
                                <m:t>2</m:t>
                              </m:r>
                            </m:sub>
                          </m:sSub>
                        </m:sub>
                      </m:sSub>
                    </m:oMath>
                  </a14:m>
                  <a:endParaRPr lang="es-ES" sz="1400" dirty="0"/>
                </a:p>
              </p:txBody>
            </p:sp>
          </mc:Choice>
          <mc:Fallback xmlns="">
            <p:sp>
              <p:nvSpPr>
                <p:cNvPr id="117" name="116 CuadroTexto"/>
                <p:cNvSpPr txBox="1">
                  <a:spLocks noRot="1" noChangeAspect="1" noMove="1" noResize="1" noEditPoints="1" noAdjustHandles="1" noChangeArrowheads="1" noChangeShapeType="1" noTextEdit="1"/>
                </p:cNvSpPr>
                <p:nvPr/>
              </p:nvSpPr>
              <p:spPr>
                <a:xfrm>
                  <a:off x="437685" y="4287294"/>
                  <a:ext cx="1342940" cy="326243"/>
                </a:xfrm>
                <a:prstGeom prst="rect">
                  <a:avLst/>
                </a:prstGeom>
                <a:blipFill rotWithShape="1">
                  <a:blip r:embed="rId5"/>
                  <a:stretch>
                    <a:fillRect l="-1364" b="-12963"/>
                  </a:stretch>
                </a:blipFill>
              </p:spPr>
              <p:txBody>
                <a:bodyPr/>
                <a:lstStyle/>
                <a:p>
                  <a:r>
                    <a:rPr lang="es-ES">
                      <a:noFill/>
                    </a:rPr>
                    <a:t> </a:t>
                  </a:r>
                </a:p>
              </p:txBody>
            </p:sp>
          </mc:Fallback>
        </mc:AlternateContent>
        <p:sp>
          <p:nvSpPr>
            <p:cNvPr id="118" name="117 CuadroTexto"/>
            <p:cNvSpPr txBox="1"/>
            <p:nvPr/>
          </p:nvSpPr>
          <p:spPr>
            <a:xfrm>
              <a:off x="2025202" y="4268894"/>
              <a:ext cx="797805" cy="307777"/>
            </a:xfrm>
            <a:prstGeom prst="rect">
              <a:avLst/>
            </a:prstGeom>
            <a:noFill/>
          </p:spPr>
          <p:txBody>
            <a:bodyPr wrap="square" rtlCol="0">
              <a:spAutoFit/>
            </a:bodyPr>
            <a:lstStyle/>
            <a:p>
              <a:r>
                <a:rPr lang="es-ES" sz="1400" dirty="0" smtClean="0"/>
                <a:t>Enlace </a:t>
              </a:r>
              <a:r>
                <a:rPr lang="es-ES" sz="1400" dirty="0" smtClean="0">
                  <a:sym typeface="Symbol"/>
                </a:rPr>
                <a:t></a:t>
              </a:r>
              <a:endParaRPr lang="es-ES" sz="1400" dirty="0"/>
            </a:p>
          </p:txBody>
        </p:sp>
        <p:sp>
          <p:nvSpPr>
            <p:cNvPr id="9220" name="9219 CuadroTexto"/>
            <p:cNvSpPr txBox="1"/>
            <p:nvPr/>
          </p:nvSpPr>
          <p:spPr>
            <a:xfrm>
              <a:off x="2033550" y="2490405"/>
              <a:ext cx="845198" cy="307777"/>
            </a:xfrm>
            <a:prstGeom prst="rect">
              <a:avLst/>
            </a:prstGeom>
            <a:noFill/>
          </p:spPr>
          <p:txBody>
            <a:bodyPr wrap="square" rtlCol="0">
              <a:spAutoFit/>
            </a:bodyPr>
            <a:lstStyle/>
            <a:p>
              <a:pPr algn="r"/>
              <a:r>
                <a:rPr lang="es-ES" sz="1400" b="1" dirty="0" smtClean="0"/>
                <a:t>ETILENO</a:t>
              </a:r>
              <a:endParaRPr lang="es-ES" sz="1400" b="1" dirty="0"/>
            </a:p>
          </p:txBody>
        </p:sp>
      </p:grpSp>
      <p:sp>
        <p:nvSpPr>
          <p:cNvPr id="9222" name="9221 CuadroTexto"/>
          <p:cNvSpPr txBox="1"/>
          <p:nvPr/>
        </p:nvSpPr>
        <p:spPr>
          <a:xfrm>
            <a:off x="5844554" y="4487963"/>
            <a:ext cx="3312367" cy="1815882"/>
          </a:xfrm>
          <a:prstGeom prst="rect">
            <a:avLst/>
          </a:prstGeom>
          <a:noFill/>
        </p:spPr>
        <p:txBody>
          <a:bodyPr wrap="square" rtlCol="0">
            <a:spAutoFit/>
          </a:bodyPr>
          <a:lstStyle/>
          <a:p>
            <a:pPr marL="285750" indent="-285750">
              <a:buFont typeface="Arial" panose="020B0604020202020204" pitchFamily="34" charset="0"/>
              <a:buChar char="•"/>
            </a:pPr>
            <a:r>
              <a:rPr lang="es-ES" sz="1600" dirty="0" smtClean="0"/>
              <a:t>Se forman 3 orbitales sp</a:t>
            </a:r>
            <a:r>
              <a:rPr lang="es-ES" sz="1600" baseline="30000" dirty="0" smtClean="0"/>
              <a:t>2</a:t>
            </a:r>
            <a:r>
              <a:rPr lang="es-ES" sz="1600" dirty="0" smtClean="0"/>
              <a:t> </a:t>
            </a:r>
            <a:r>
              <a:rPr lang="es-ES" sz="1600" dirty="0" err="1" smtClean="0"/>
              <a:t>semillenos</a:t>
            </a:r>
            <a:endParaRPr lang="es-ES" sz="1600" baseline="-25000" dirty="0" smtClean="0"/>
          </a:p>
          <a:p>
            <a:pPr marL="285750" indent="-285750">
              <a:buFont typeface="Arial" panose="020B0604020202020204" pitchFamily="34" charset="0"/>
              <a:buChar char="•"/>
            </a:pPr>
            <a:r>
              <a:rPr lang="es-ES" sz="1600" dirty="0" smtClean="0"/>
              <a:t>Y permanece un orbital p </a:t>
            </a:r>
            <a:r>
              <a:rPr lang="es-ES" sz="1600" dirty="0" err="1" smtClean="0"/>
              <a:t>semilleno</a:t>
            </a:r>
            <a:endParaRPr lang="es-ES" sz="1600" dirty="0" smtClean="0"/>
          </a:p>
          <a:p>
            <a:pPr marL="285750" indent="-285750">
              <a:buFont typeface="Arial" panose="020B0604020202020204" pitchFamily="34" charset="0"/>
              <a:buChar char="•"/>
            </a:pPr>
            <a:r>
              <a:rPr lang="es-ES" sz="1600" dirty="0" smtClean="0"/>
              <a:t>Los 3 sp</a:t>
            </a:r>
            <a:r>
              <a:rPr lang="es-ES" sz="1600" baseline="-25000" dirty="0" smtClean="0"/>
              <a:t>2</a:t>
            </a:r>
            <a:r>
              <a:rPr lang="es-ES" sz="1600" dirty="0" smtClean="0"/>
              <a:t> están en el mismo plano y poseen </a:t>
            </a:r>
            <a:r>
              <a:rPr lang="es-ES" sz="1600" dirty="0"/>
              <a:t>un 67% de carácter </a:t>
            </a:r>
            <a:r>
              <a:rPr lang="es-ES" sz="1600" dirty="0" smtClean="0"/>
              <a:t>p</a:t>
            </a:r>
          </a:p>
          <a:p>
            <a:pPr marL="285750" indent="-285750">
              <a:buFont typeface="Arial" panose="020B0604020202020204" pitchFamily="34" charset="0"/>
              <a:buChar char="•"/>
            </a:pPr>
            <a:r>
              <a:rPr lang="es-ES" sz="1600" dirty="0" smtClean="0"/>
              <a:t>El p es perpendicular a ese plano</a:t>
            </a:r>
            <a:endParaRPr lang="es-ES" sz="1600" dirty="0"/>
          </a:p>
        </p:txBody>
      </p:sp>
      <p:cxnSp>
        <p:nvCxnSpPr>
          <p:cNvPr id="123" name="122 Conector recto de flecha"/>
          <p:cNvCxnSpPr/>
          <p:nvPr/>
        </p:nvCxnSpPr>
        <p:spPr>
          <a:xfrm flipV="1">
            <a:off x="6541368" y="3390502"/>
            <a:ext cx="1" cy="36584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4" name="123 Conector recto de flecha"/>
          <p:cNvCxnSpPr/>
          <p:nvPr/>
        </p:nvCxnSpPr>
        <p:spPr>
          <a:xfrm flipV="1">
            <a:off x="7403913" y="3631950"/>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5" name="124 Conector recto de flecha"/>
          <p:cNvCxnSpPr/>
          <p:nvPr/>
        </p:nvCxnSpPr>
        <p:spPr>
          <a:xfrm flipV="1">
            <a:off x="7564269" y="3166546"/>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6" name="125 Conector recto de flecha"/>
          <p:cNvCxnSpPr/>
          <p:nvPr/>
        </p:nvCxnSpPr>
        <p:spPr>
          <a:xfrm flipV="1">
            <a:off x="7067935" y="2764115"/>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9224" name="9223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37515" y="4998258"/>
            <a:ext cx="2635021" cy="1305587"/>
          </a:xfrm>
          <a:prstGeom prst="rect">
            <a:avLst/>
          </a:prstGeom>
        </p:spPr>
      </p:pic>
      <p:sp>
        <p:nvSpPr>
          <p:cNvPr id="9227" name="9226 Flecha doblada"/>
          <p:cNvSpPr/>
          <p:nvPr/>
        </p:nvSpPr>
        <p:spPr>
          <a:xfrm rot="5400000" flipV="1">
            <a:off x="4856964" y="3937934"/>
            <a:ext cx="1050031" cy="983903"/>
          </a:xfrm>
          <a:prstGeom prst="bentArrow">
            <a:avLst>
              <a:gd name="adj1" fmla="val 13835"/>
              <a:gd name="adj2" fmla="val 17185"/>
              <a:gd name="adj3" fmla="val 25000"/>
              <a:gd name="adj4" fmla="val 4375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34" name="133 Flecha doblada"/>
          <p:cNvSpPr/>
          <p:nvPr/>
        </p:nvSpPr>
        <p:spPr>
          <a:xfrm rot="10800000" flipV="1">
            <a:off x="2181841" y="2848027"/>
            <a:ext cx="2073183" cy="2002400"/>
          </a:xfrm>
          <a:prstGeom prst="bentArrow">
            <a:avLst>
              <a:gd name="adj1" fmla="val 6016"/>
              <a:gd name="adj2" fmla="val 6552"/>
              <a:gd name="adj3" fmla="val 9416"/>
              <a:gd name="adj4" fmla="val 4375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9230" name="9229 Abrir llave"/>
          <p:cNvSpPr/>
          <p:nvPr/>
        </p:nvSpPr>
        <p:spPr>
          <a:xfrm rot="5400000">
            <a:off x="4026114" y="4390256"/>
            <a:ext cx="386974" cy="1307316"/>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37" name="136 Abrir llave"/>
          <p:cNvSpPr/>
          <p:nvPr/>
        </p:nvSpPr>
        <p:spPr>
          <a:xfrm rot="5400000" flipH="1">
            <a:off x="4095485" y="5650187"/>
            <a:ext cx="281770" cy="1307316"/>
          </a:xfrm>
          <a:prstGeom prst="leftBrace">
            <a:avLst>
              <a:gd name="adj1" fmla="val 8333"/>
              <a:gd name="adj2" fmla="val 50897"/>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232" name="9231 CuadroTexto"/>
          <p:cNvSpPr txBox="1"/>
          <p:nvPr/>
        </p:nvSpPr>
        <p:spPr>
          <a:xfrm>
            <a:off x="4428712" y="3076790"/>
            <a:ext cx="1193319" cy="954107"/>
          </a:xfrm>
          <a:prstGeom prst="rect">
            <a:avLst/>
          </a:prstGeom>
          <a:noFill/>
        </p:spPr>
        <p:txBody>
          <a:bodyPr wrap="square" rtlCol="0">
            <a:spAutoFit/>
          </a:bodyPr>
          <a:lstStyle/>
          <a:p>
            <a:r>
              <a:rPr lang="es-ES" sz="1400" dirty="0" smtClean="0"/>
              <a:t>Unión de dos carbonos sp</a:t>
            </a:r>
            <a:r>
              <a:rPr lang="es-ES" sz="1400" baseline="-25000" dirty="0" smtClean="0"/>
              <a:t>2</a:t>
            </a:r>
            <a:r>
              <a:rPr lang="es-ES" sz="1400" dirty="0" smtClean="0"/>
              <a:t> para formar el etileno </a:t>
            </a:r>
            <a:endParaRPr lang="es-ES" sz="1400" dirty="0"/>
          </a:p>
        </p:txBody>
      </p:sp>
      <p:sp>
        <p:nvSpPr>
          <p:cNvPr id="141" name="140 CuadroTexto"/>
          <p:cNvSpPr txBox="1"/>
          <p:nvPr/>
        </p:nvSpPr>
        <p:spPr>
          <a:xfrm>
            <a:off x="2892609" y="3182280"/>
            <a:ext cx="1193319" cy="1815882"/>
          </a:xfrm>
          <a:prstGeom prst="rect">
            <a:avLst/>
          </a:prstGeom>
          <a:noFill/>
        </p:spPr>
        <p:txBody>
          <a:bodyPr wrap="square" rtlCol="0">
            <a:spAutoFit/>
          </a:bodyPr>
          <a:lstStyle/>
          <a:p>
            <a:r>
              <a:rPr lang="es-ES" sz="1400" dirty="0" smtClean="0"/>
              <a:t>El solapamiento en paralelo de los orbitales p </a:t>
            </a:r>
            <a:r>
              <a:rPr lang="es-ES" sz="1400" dirty="0" err="1" smtClean="0"/>
              <a:t>semillenos</a:t>
            </a:r>
            <a:r>
              <a:rPr lang="es-ES" sz="1400" dirty="0" smtClean="0"/>
              <a:t> conduce al enlace </a:t>
            </a:r>
            <a:r>
              <a:rPr lang="es-ES" sz="1400" dirty="0" smtClean="0">
                <a:sym typeface="Symbol"/>
              </a:rPr>
              <a:t></a:t>
            </a:r>
            <a:endParaRPr lang="es-ES" sz="1400" dirty="0"/>
          </a:p>
        </p:txBody>
      </p:sp>
      <p:grpSp>
        <p:nvGrpSpPr>
          <p:cNvPr id="9239" name="9238 Grupo"/>
          <p:cNvGrpSpPr/>
          <p:nvPr/>
        </p:nvGrpSpPr>
        <p:grpSpPr>
          <a:xfrm>
            <a:off x="195876" y="5237401"/>
            <a:ext cx="1629335" cy="1207329"/>
            <a:chOff x="195876" y="5237401"/>
            <a:chExt cx="1629335" cy="1207329"/>
          </a:xfrm>
        </p:grpSpPr>
        <p:grpSp>
          <p:nvGrpSpPr>
            <p:cNvPr id="9236" name="9235 Grupo"/>
            <p:cNvGrpSpPr/>
            <p:nvPr/>
          </p:nvGrpSpPr>
          <p:grpSpPr>
            <a:xfrm>
              <a:off x="195876" y="5237401"/>
              <a:ext cx="1297286" cy="1207329"/>
              <a:chOff x="195876" y="5237401"/>
              <a:chExt cx="1297286" cy="1207329"/>
            </a:xfrm>
          </p:grpSpPr>
          <p:pic>
            <p:nvPicPr>
              <p:cNvPr id="923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876" y="5237401"/>
                <a:ext cx="1297286" cy="901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4" name="143 CuadroTexto"/>
              <p:cNvSpPr txBox="1"/>
              <p:nvPr/>
            </p:nvSpPr>
            <p:spPr>
              <a:xfrm>
                <a:off x="195876" y="6136953"/>
                <a:ext cx="1297286" cy="307777"/>
              </a:xfrm>
              <a:prstGeom prst="rect">
                <a:avLst/>
              </a:prstGeom>
              <a:solidFill>
                <a:schemeClr val="bg1"/>
              </a:solidFill>
            </p:spPr>
            <p:txBody>
              <a:bodyPr wrap="square" rtlCol="0">
                <a:spAutoFit/>
              </a:bodyPr>
              <a:lstStyle/>
              <a:p>
                <a:pPr algn="ctr"/>
                <a:r>
                  <a:rPr lang="es-ES" sz="1400" b="1" dirty="0" smtClean="0"/>
                  <a:t>ETILENO</a:t>
                </a:r>
                <a:endParaRPr lang="es-ES" sz="1400" b="1" dirty="0"/>
              </a:p>
            </p:txBody>
          </p:sp>
        </p:grpSp>
        <p:sp>
          <p:nvSpPr>
            <p:cNvPr id="149" name="148 CuadroTexto"/>
            <p:cNvSpPr txBox="1"/>
            <p:nvPr/>
          </p:nvSpPr>
          <p:spPr>
            <a:xfrm>
              <a:off x="1240110" y="5544435"/>
              <a:ext cx="585101" cy="276999"/>
            </a:xfrm>
            <a:prstGeom prst="rect">
              <a:avLst/>
            </a:prstGeom>
            <a:solidFill>
              <a:schemeClr val="bg1"/>
            </a:solidFill>
          </p:spPr>
          <p:txBody>
            <a:bodyPr wrap="square" rtlCol="0">
              <a:spAutoFit/>
            </a:bodyPr>
            <a:lstStyle/>
            <a:p>
              <a:pPr algn="r"/>
              <a:r>
                <a:rPr lang="es-ES" sz="1200" dirty="0" smtClean="0"/>
                <a:t>120º</a:t>
              </a:r>
              <a:endParaRPr lang="es-ES" sz="1200" dirty="0"/>
            </a:p>
          </p:txBody>
        </p:sp>
        <p:sp>
          <p:nvSpPr>
            <p:cNvPr id="150" name="149 Arco"/>
            <p:cNvSpPr/>
            <p:nvPr/>
          </p:nvSpPr>
          <p:spPr>
            <a:xfrm rot="2269925">
              <a:off x="840549" y="5417953"/>
              <a:ext cx="520853" cy="608134"/>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sp>
        <p:nvSpPr>
          <p:cNvPr id="139" name="138 Flecha doblada"/>
          <p:cNvSpPr/>
          <p:nvPr/>
        </p:nvSpPr>
        <p:spPr>
          <a:xfrm rot="5400000" flipH="1" flipV="1">
            <a:off x="1790197" y="4067502"/>
            <a:ext cx="2411087" cy="2574243"/>
          </a:xfrm>
          <a:prstGeom prst="bentArrow">
            <a:avLst>
              <a:gd name="adj1" fmla="val 5044"/>
              <a:gd name="adj2" fmla="val 6552"/>
              <a:gd name="adj3" fmla="val 7957"/>
              <a:gd name="adj4" fmla="val 4375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9235" name="9234 Flecha abajo"/>
          <p:cNvSpPr/>
          <p:nvPr/>
        </p:nvSpPr>
        <p:spPr>
          <a:xfrm>
            <a:off x="696044" y="4850426"/>
            <a:ext cx="353579" cy="63103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85716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wipe(left)">
                                      <p:cBhvr>
                                        <p:cTn id="15" dur="500"/>
                                        <p:tgtEl>
                                          <p:spTgt spid="7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wipe(left)">
                                      <p:cBhvr>
                                        <p:cTn id="19" dur="500"/>
                                        <p:tgtEl>
                                          <p:spTgt spid="72"/>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left)">
                                      <p:cBhvr>
                                        <p:cTn id="23" dur="500"/>
                                        <p:tgtEl>
                                          <p:spTgt spid="68"/>
                                        </p:tgtEl>
                                      </p:cBhvr>
                                    </p:animEffect>
                                  </p:childTnLst>
                                </p:cTn>
                              </p:par>
                            </p:childTnLst>
                          </p:cTn>
                        </p:par>
                        <p:par>
                          <p:cTn id="24" fill="hold">
                            <p:stCondLst>
                              <p:cond delay="2500"/>
                            </p:stCondLst>
                            <p:childTnLst>
                              <p:par>
                                <p:cTn id="25" presetID="22" presetClass="entr" presetSubtype="4" fill="hold" nodeType="afterEffect">
                                  <p:stCondLst>
                                    <p:cond delay="500"/>
                                  </p:stCondLst>
                                  <p:childTnLst>
                                    <p:set>
                                      <p:cBhvr>
                                        <p:cTn id="26" dur="1" fill="hold">
                                          <p:stCondLst>
                                            <p:cond delay="0"/>
                                          </p:stCondLst>
                                        </p:cTn>
                                        <p:tgtEl>
                                          <p:spTgt spid="62"/>
                                        </p:tgtEl>
                                        <p:attrNameLst>
                                          <p:attrName>style.visibility</p:attrName>
                                        </p:attrNameLst>
                                      </p:cBhvr>
                                      <p:to>
                                        <p:strVal val="visible"/>
                                      </p:to>
                                    </p:set>
                                    <p:animEffect transition="in" filter="wipe(down)">
                                      <p:cBhvr>
                                        <p:cTn id="27" dur="500"/>
                                        <p:tgtEl>
                                          <p:spTgt spid="62"/>
                                        </p:tgtEl>
                                      </p:cBhvr>
                                    </p:animEffect>
                                  </p:childTnLst>
                                </p:cTn>
                              </p:par>
                            </p:childTnLst>
                          </p:cTn>
                        </p:par>
                        <p:par>
                          <p:cTn id="28" fill="hold">
                            <p:stCondLst>
                              <p:cond delay="3500"/>
                            </p:stCondLst>
                            <p:childTnLst>
                              <p:par>
                                <p:cTn id="29" presetID="22" presetClass="entr" presetSubtype="1" fill="hold" nodeType="afterEffect">
                                  <p:stCondLst>
                                    <p:cond delay="500"/>
                                  </p:stCondLst>
                                  <p:childTnLst>
                                    <p:set>
                                      <p:cBhvr>
                                        <p:cTn id="30" dur="1" fill="hold">
                                          <p:stCondLst>
                                            <p:cond delay="0"/>
                                          </p:stCondLst>
                                        </p:cTn>
                                        <p:tgtEl>
                                          <p:spTgt spid="61"/>
                                        </p:tgtEl>
                                        <p:attrNameLst>
                                          <p:attrName>style.visibility</p:attrName>
                                        </p:attrNameLst>
                                      </p:cBhvr>
                                      <p:to>
                                        <p:strVal val="visible"/>
                                      </p:to>
                                    </p:set>
                                    <p:animEffect transition="in" filter="wipe(up)">
                                      <p:cBhvr>
                                        <p:cTn id="31" dur="500"/>
                                        <p:tgtEl>
                                          <p:spTgt spid="61"/>
                                        </p:tgtEl>
                                      </p:cBhvr>
                                    </p:animEffect>
                                  </p:childTnLst>
                                </p:cTn>
                              </p:par>
                            </p:childTnLst>
                          </p:cTn>
                        </p:par>
                        <p:par>
                          <p:cTn id="32" fill="hold">
                            <p:stCondLst>
                              <p:cond delay="4500"/>
                            </p:stCondLst>
                            <p:childTnLst>
                              <p:par>
                                <p:cTn id="33" presetID="22" presetClass="entr" presetSubtype="4" fill="hold" nodeType="afterEffect">
                                  <p:stCondLst>
                                    <p:cond delay="500"/>
                                  </p:stCondLst>
                                  <p:childTnLst>
                                    <p:set>
                                      <p:cBhvr>
                                        <p:cTn id="34" dur="1" fill="hold">
                                          <p:stCondLst>
                                            <p:cond delay="0"/>
                                          </p:stCondLst>
                                        </p:cTn>
                                        <p:tgtEl>
                                          <p:spTgt spid="67"/>
                                        </p:tgtEl>
                                        <p:attrNameLst>
                                          <p:attrName>style.visibility</p:attrName>
                                        </p:attrNameLst>
                                      </p:cBhvr>
                                      <p:to>
                                        <p:strVal val="visible"/>
                                      </p:to>
                                    </p:set>
                                    <p:animEffect transition="in" filter="wipe(down)">
                                      <p:cBhvr>
                                        <p:cTn id="35" dur="500"/>
                                        <p:tgtEl>
                                          <p:spTgt spid="67"/>
                                        </p:tgtEl>
                                      </p:cBhvr>
                                    </p:animEffect>
                                  </p:childTnLst>
                                </p:cTn>
                              </p:par>
                            </p:childTnLst>
                          </p:cTn>
                        </p:par>
                        <p:par>
                          <p:cTn id="36" fill="hold">
                            <p:stCondLst>
                              <p:cond delay="5500"/>
                            </p:stCondLst>
                            <p:childTnLst>
                              <p:par>
                                <p:cTn id="37" presetID="22" presetClass="entr" presetSubtype="1" fill="hold" nodeType="afterEffect">
                                  <p:stCondLst>
                                    <p:cond delay="500"/>
                                  </p:stCondLst>
                                  <p:childTnLst>
                                    <p:set>
                                      <p:cBhvr>
                                        <p:cTn id="38" dur="1" fill="hold">
                                          <p:stCondLst>
                                            <p:cond delay="0"/>
                                          </p:stCondLst>
                                        </p:cTn>
                                        <p:tgtEl>
                                          <p:spTgt spid="66"/>
                                        </p:tgtEl>
                                        <p:attrNameLst>
                                          <p:attrName>style.visibility</p:attrName>
                                        </p:attrNameLst>
                                      </p:cBhvr>
                                      <p:to>
                                        <p:strVal val="visible"/>
                                      </p:to>
                                    </p:set>
                                    <p:animEffect transition="in" filter="wipe(up)">
                                      <p:cBhvr>
                                        <p:cTn id="39" dur="500"/>
                                        <p:tgtEl>
                                          <p:spTgt spid="66"/>
                                        </p:tgtEl>
                                      </p:cBhvr>
                                    </p:animEffect>
                                  </p:childTnLst>
                                </p:cTn>
                              </p:par>
                            </p:childTnLst>
                          </p:cTn>
                        </p:par>
                        <p:par>
                          <p:cTn id="40" fill="hold">
                            <p:stCondLst>
                              <p:cond delay="6500"/>
                            </p:stCondLst>
                            <p:childTnLst>
                              <p:par>
                                <p:cTn id="41" presetID="22" presetClass="entr" presetSubtype="4" fill="hold" nodeType="afterEffect">
                                  <p:stCondLst>
                                    <p:cond delay="500"/>
                                  </p:stCondLst>
                                  <p:childTnLst>
                                    <p:set>
                                      <p:cBhvr>
                                        <p:cTn id="42" dur="1" fill="hold">
                                          <p:stCondLst>
                                            <p:cond delay="0"/>
                                          </p:stCondLst>
                                        </p:cTn>
                                        <p:tgtEl>
                                          <p:spTgt spid="75"/>
                                        </p:tgtEl>
                                        <p:attrNameLst>
                                          <p:attrName>style.visibility</p:attrName>
                                        </p:attrNameLst>
                                      </p:cBhvr>
                                      <p:to>
                                        <p:strVal val="visible"/>
                                      </p:to>
                                    </p:set>
                                    <p:animEffect transition="in" filter="wipe(down)">
                                      <p:cBhvr>
                                        <p:cTn id="43" dur="500"/>
                                        <p:tgtEl>
                                          <p:spTgt spid="75"/>
                                        </p:tgtEl>
                                      </p:cBhvr>
                                    </p:animEffect>
                                  </p:childTnLst>
                                </p:cTn>
                              </p:par>
                            </p:childTnLst>
                          </p:cTn>
                        </p:par>
                        <p:par>
                          <p:cTn id="44" fill="hold">
                            <p:stCondLst>
                              <p:cond delay="7500"/>
                            </p:stCondLst>
                            <p:childTnLst>
                              <p:par>
                                <p:cTn id="45" presetID="22" presetClass="entr" presetSubtype="4"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down)">
                                      <p:cBhvr>
                                        <p:cTn id="47" dur="500"/>
                                        <p:tgtEl>
                                          <p:spTgt spid="71"/>
                                        </p:tgtEl>
                                      </p:cBhvr>
                                    </p:animEffect>
                                  </p:childTnLst>
                                </p:cTn>
                              </p:par>
                            </p:childTnLst>
                          </p:cTn>
                        </p:par>
                        <p:par>
                          <p:cTn id="48" fill="hold">
                            <p:stCondLst>
                              <p:cond delay="8000"/>
                            </p:stCondLst>
                            <p:childTnLst>
                              <p:par>
                                <p:cTn id="49" presetID="1" presetClass="entr" presetSubtype="0" fill="hold" grpId="0" nodeType="afterEffect">
                                  <p:stCondLst>
                                    <p:cond delay="500"/>
                                  </p:stCondLst>
                                  <p:childTnLst>
                                    <p:set>
                                      <p:cBhvr>
                                        <p:cTn id="50" dur="1" fill="hold">
                                          <p:stCondLst>
                                            <p:cond delay="0"/>
                                          </p:stCondLst>
                                        </p:cTn>
                                        <p:tgtEl>
                                          <p:spTgt spid="101"/>
                                        </p:tgtEl>
                                        <p:attrNameLst>
                                          <p:attrName>style.visibility</p:attrName>
                                        </p:attrNameLst>
                                      </p:cBhvr>
                                      <p:to>
                                        <p:strVal val="visible"/>
                                      </p:to>
                                    </p:set>
                                  </p:childTnLst>
                                </p:cTn>
                              </p:par>
                            </p:childTnLst>
                          </p:cTn>
                        </p:par>
                        <p:par>
                          <p:cTn id="51" fill="hold">
                            <p:stCondLst>
                              <p:cond delay="8500"/>
                            </p:stCondLst>
                            <p:childTnLst>
                              <p:par>
                                <p:cTn id="52" presetID="1" presetClass="entr" presetSubtype="0" fill="hold" grpId="0" nodeType="afterEffect">
                                  <p:stCondLst>
                                    <p:cond delay="500"/>
                                  </p:stCondLst>
                                  <p:childTnLst>
                                    <p:set>
                                      <p:cBhvr>
                                        <p:cTn id="53" dur="1" fill="hold">
                                          <p:stCondLst>
                                            <p:cond delay="0"/>
                                          </p:stCondLst>
                                        </p:cTn>
                                        <p:tgtEl>
                                          <p:spTgt spid="102"/>
                                        </p:tgtEl>
                                        <p:attrNameLst>
                                          <p:attrName>style.visibility</p:attrName>
                                        </p:attrNameLst>
                                      </p:cBhvr>
                                      <p:to>
                                        <p:strVal val="visible"/>
                                      </p:to>
                                    </p:set>
                                  </p:childTnLst>
                                </p:cTn>
                              </p:par>
                            </p:childTnLst>
                          </p:cTn>
                        </p:par>
                        <p:par>
                          <p:cTn id="54" fill="hold">
                            <p:stCondLst>
                              <p:cond delay="9000"/>
                            </p:stCondLst>
                            <p:childTnLst>
                              <p:par>
                                <p:cTn id="55" presetID="16" presetClass="entr" presetSubtype="21" fill="hold" grpId="0" nodeType="afterEffect">
                                  <p:stCondLst>
                                    <p:cond delay="0"/>
                                  </p:stCondLst>
                                  <p:childTnLst>
                                    <p:set>
                                      <p:cBhvr>
                                        <p:cTn id="56" dur="1" fill="hold">
                                          <p:stCondLst>
                                            <p:cond delay="0"/>
                                          </p:stCondLst>
                                        </p:cTn>
                                        <p:tgtEl>
                                          <p:spTgt spid="104"/>
                                        </p:tgtEl>
                                        <p:attrNameLst>
                                          <p:attrName>style.visibility</p:attrName>
                                        </p:attrNameLst>
                                      </p:cBhvr>
                                      <p:to>
                                        <p:strVal val="visible"/>
                                      </p:to>
                                    </p:set>
                                    <p:animEffect transition="in" filter="barn(inVertical)">
                                      <p:cBhvr>
                                        <p:cTn id="57" dur="500"/>
                                        <p:tgtEl>
                                          <p:spTgt spid="104"/>
                                        </p:tgtEl>
                                      </p:cBhvr>
                                    </p:animEffect>
                                  </p:childTnLst>
                                </p:cTn>
                              </p:par>
                            </p:childTnLst>
                          </p:cTn>
                        </p:par>
                        <p:par>
                          <p:cTn id="58" fill="hold">
                            <p:stCondLst>
                              <p:cond delay="9500"/>
                            </p:stCondLst>
                            <p:childTnLst>
                              <p:par>
                                <p:cTn id="59" presetID="1" presetClass="entr" presetSubtype="0" fill="hold" grpId="0" nodeType="afterEffect">
                                  <p:stCondLst>
                                    <p:cond delay="500"/>
                                  </p:stCondLst>
                                  <p:childTnLst>
                                    <p:set>
                                      <p:cBhvr>
                                        <p:cTn id="60" dur="1" fill="hold">
                                          <p:stCondLst>
                                            <p:cond delay="0"/>
                                          </p:stCondLst>
                                        </p:cTn>
                                        <p:tgtEl>
                                          <p:spTgt spid="10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6" presetClass="entr" presetSubtype="37" fill="hold" grpId="0" nodeType="click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barn(outVertical)">
                                      <p:cBhvr>
                                        <p:cTn id="65" dur="500"/>
                                        <p:tgtEl>
                                          <p:spTgt spid="108"/>
                                        </p:tgtEl>
                                      </p:cBhvr>
                                    </p:animEffect>
                                  </p:childTnLst>
                                </p:cTn>
                              </p:par>
                            </p:childTnLst>
                          </p:cTn>
                        </p:par>
                        <p:par>
                          <p:cTn id="66" fill="hold">
                            <p:stCondLst>
                              <p:cond delay="500"/>
                            </p:stCondLst>
                            <p:childTnLst>
                              <p:par>
                                <p:cTn id="67" presetID="22" presetClass="entr" presetSubtype="8" fill="hold" grpId="0" nodeType="afterEffect">
                                  <p:stCondLst>
                                    <p:cond delay="1000"/>
                                  </p:stCondLst>
                                  <p:childTnLst>
                                    <p:set>
                                      <p:cBhvr>
                                        <p:cTn id="68" dur="1" fill="hold">
                                          <p:stCondLst>
                                            <p:cond delay="0"/>
                                          </p:stCondLst>
                                        </p:cTn>
                                        <p:tgtEl>
                                          <p:spTgt spid="99"/>
                                        </p:tgtEl>
                                        <p:attrNameLst>
                                          <p:attrName>style.visibility</p:attrName>
                                        </p:attrNameLst>
                                      </p:cBhvr>
                                      <p:to>
                                        <p:strVal val="visible"/>
                                      </p:to>
                                    </p:set>
                                    <p:animEffect transition="in" filter="wipe(left)">
                                      <p:cBhvr>
                                        <p:cTn id="69" dur="500"/>
                                        <p:tgtEl>
                                          <p:spTgt spid="99"/>
                                        </p:tgtEl>
                                      </p:cBhvr>
                                    </p:animEffect>
                                  </p:childTnLst>
                                </p:cTn>
                              </p:par>
                            </p:childTnLst>
                          </p:cTn>
                        </p:par>
                        <p:par>
                          <p:cTn id="70" fill="hold">
                            <p:stCondLst>
                              <p:cond delay="2000"/>
                            </p:stCondLst>
                            <p:childTnLst>
                              <p:par>
                                <p:cTn id="71" presetID="22" presetClass="entr" presetSubtype="8" fill="hold" nodeType="afterEffect">
                                  <p:stCondLst>
                                    <p:cond delay="500"/>
                                  </p:stCondLst>
                                  <p:childTnLst>
                                    <p:set>
                                      <p:cBhvr>
                                        <p:cTn id="72" dur="1" fill="hold">
                                          <p:stCondLst>
                                            <p:cond delay="0"/>
                                          </p:stCondLst>
                                        </p:cTn>
                                        <p:tgtEl>
                                          <p:spTgt spid="79"/>
                                        </p:tgtEl>
                                        <p:attrNameLst>
                                          <p:attrName>style.visibility</p:attrName>
                                        </p:attrNameLst>
                                      </p:cBhvr>
                                      <p:to>
                                        <p:strVal val="visible"/>
                                      </p:to>
                                    </p:set>
                                    <p:animEffect transition="in" filter="wipe(left)">
                                      <p:cBhvr>
                                        <p:cTn id="73" dur="500"/>
                                        <p:tgtEl>
                                          <p:spTgt spid="79"/>
                                        </p:tgtEl>
                                      </p:cBhvr>
                                    </p:animEffect>
                                  </p:childTnLst>
                                </p:cTn>
                              </p:par>
                            </p:childTnLst>
                          </p:cTn>
                        </p:par>
                        <p:par>
                          <p:cTn id="74" fill="hold">
                            <p:stCondLst>
                              <p:cond delay="3000"/>
                            </p:stCondLst>
                            <p:childTnLst>
                              <p:par>
                                <p:cTn id="75" presetID="22" presetClass="entr" presetSubtype="8" fill="hold" nodeType="afterEffect">
                                  <p:stCondLst>
                                    <p:cond delay="500"/>
                                  </p:stCondLst>
                                  <p:childTnLst>
                                    <p:set>
                                      <p:cBhvr>
                                        <p:cTn id="76" dur="1" fill="hold">
                                          <p:stCondLst>
                                            <p:cond delay="0"/>
                                          </p:stCondLst>
                                        </p:cTn>
                                        <p:tgtEl>
                                          <p:spTgt spid="88"/>
                                        </p:tgtEl>
                                        <p:attrNameLst>
                                          <p:attrName>style.visibility</p:attrName>
                                        </p:attrNameLst>
                                      </p:cBhvr>
                                      <p:to>
                                        <p:strVal val="visible"/>
                                      </p:to>
                                    </p:set>
                                    <p:animEffect transition="in" filter="wipe(left)">
                                      <p:cBhvr>
                                        <p:cTn id="77" dur="500"/>
                                        <p:tgtEl>
                                          <p:spTgt spid="88"/>
                                        </p:tgtEl>
                                      </p:cBhvr>
                                    </p:animEffect>
                                  </p:childTnLst>
                                </p:cTn>
                              </p:par>
                            </p:childTnLst>
                          </p:cTn>
                        </p:par>
                        <p:par>
                          <p:cTn id="78" fill="hold">
                            <p:stCondLst>
                              <p:cond delay="4000"/>
                            </p:stCondLst>
                            <p:childTnLst>
                              <p:par>
                                <p:cTn id="79" presetID="22" presetClass="entr" presetSubtype="8" fill="hold" nodeType="afterEffect">
                                  <p:stCondLst>
                                    <p:cond delay="500"/>
                                  </p:stCondLst>
                                  <p:childTnLst>
                                    <p:set>
                                      <p:cBhvr>
                                        <p:cTn id="80" dur="1" fill="hold">
                                          <p:stCondLst>
                                            <p:cond delay="0"/>
                                          </p:stCondLst>
                                        </p:cTn>
                                        <p:tgtEl>
                                          <p:spTgt spid="92"/>
                                        </p:tgtEl>
                                        <p:attrNameLst>
                                          <p:attrName>style.visibility</p:attrName>
                                        </p:attrNameLst>
                                      </p:cBhvr>
                                      <p:to>
                                        <p:strVal val="visible"/>
                                      </p:to>
                                    </p:set>
                                    <p:animEffect transition="in" filter="wipe(left)">
                                      <p:cBhvr>
                                        <p:cTn id="81" dur="500"/>
                                        <p:tgtEl>
                                          <p:spTgt spid="92"/>
                                        </p:tgtEl>
                                      </p:cBhvr>
                                    </p:animEffect>
                                  </p:childTnLst>
                                </p:cTn>
                              </p:par>
                            </p:childTnLst>
                          </p:cTn>
                        </p:par>
                        <p:par>
                          <p:cTn id="82" fill="hold">
                            <p:stCondLst>
                              <p:cond delay="5000"/>
                            </p:stCondLst>
                            <p:childTnLst>
                              <p:par>
                                <p:cTn id="83" presetID="22" presetClass="entr" presetSubtype="8" fill="hold" nodeType="afterEffect">
                                  <p:stCondLst>
                                    <p:cond delay="500"/>
                                  </p:stCondLst>
                                  <p:childTnLst>
                                    <p:set>
                                      <p:cBhvr>
                                        <p:cTn id="84" dur="1" fill="hold">
                                          <p:stCondLst>
                                            <p:cond delay="0"/>
                                          </p:stCondLst>
                                        </p:cTn>
                                        <p:tgtEl>
                                          <p:spTgt spid="96"/>
                                        </p:tgtEl>
                                        <p:attrNameLst>
                                          <p:attrName>style.visibility</p:attrName>
                                        </p:attrNameLst>
                                      </p:cBhvr>
                                      <p:to>
                                        <p:strVal val="visible"/>
                                      </p:to>
                                    </p:set>
                                    <p:animEffect transition="in" filter="wipe(left)">
                                      <p:cBhvr>
                                        <p:cTn id="85" dur="500"/>
                                        <p:tgtEl>
                                          <p:spTgt spid="96"/>
                                        </p:tgtEl>
                                      </p:cBhvr>
                                    </p:animEffect>
                                  </p:childTnLst>
                                </p:cTn>
                              </p:par>
                            </p:childTnLst>
                          </p:cTn>
                        </p:par>
                        <p:par>
                          <p:cTn id="86" fill="hold">
                            <p:stCondLst>
                              <p:cond delay="6000"/>
                            </p:stCondLst>
                            <p:childTnLst>
                              <p:par>
                                <p:cTn id="87" presetID="22" presetClass="entr" presetSubtype="8" fill="hold" nodeType="afterEffect">
                                  <p:stCondLst>
                                    <p:cond delay="0"/>
                                  </p:stCondLst>
                                  <p:childTnLst>
                                    <p:set>
                                      <p:cBhvr>
                                        <p:cTn id="88" dur="1" fill="hold">
                                          <p:stCondLst>
                                            <p:cond delay="0"/>
                                          </p:stCondLst>
                                        </p:cTn>
                                        <p:tgtEl>
                                          <p:spTgt spid="84"/>
                                        </p:tgtEl>
                                        <p:attrNameLst>
                                          <p:attrName>style.visibility</p:attrName>
                                        </p:attrNameLst>
                                      </p:cBhvr>
                                      <p:to>
                                        <p:strVal val="visible"/>
                                      </p:to>
                                    </p:set>
                                    <p:animEffect transition="in" filter="wipe(left)">
                                      <p:cBhvr>
                                        <p:cTn id="89" dur="500"/>
                                        <p:tgtEl>
                                          <p:spTgt spid="84"/>
                                        </p:tgtEl>
                                      </p:cBhvr>
                                    </p:animEffect>
                                  </p:childTnLst>
                                </p:cTn>
                              </p:par>
                            </p:childTnLst>
                          </p:cTn>
                        </p:par>
                        <p:par>
                          <p:cTn id="90" fill="hold">
                            <p:stCondLst>
                              <p:cond delay="6500"/>
                            </p:stCondLst>
                            <p:childTnLst>
                              <p:par>
                                <p:cTn id="91" presetID="22" presetClass="entr" presetSubtype="4" fill="hold" nodeType="afterEffect">
                                  <p:stCondLst>
                                    <p:cond delay="0"/>
                                  </p:stCondLst>
                                  <p:childTnLst>
                                    <p:set>
                                      <p:cBhvr>
                                        <p:cTn id="92" dur="1" fill="hold">
                                          <p:stCondLst>
                                            <p:cond delay="0"/>
                                          </p:stCondLst>
                                        </p:cTn>
                                        <p:tgtEl>
                                          <p:spTgt spid="83"/>
                                        </p:tgtEl>
                                        <p:attrNameLst>
                                          <p:attrName>style.visibility</p:attrName>
                                        </p:attrNameLst>
                                      </p:cBhvr>
                                      <p:to>
                                        <p:strVal val="visible"/>
                                      </p:to>
                                    </p:set>
                                    <p:animEffect transition="in" filter="wipe(down)">
                                      <p:cBhvr>
                                        <p:cTn id="93" dur="500"/>
                                        <p:tgtEl>
                                          <p:spTgt spid="83"/>
                                        </p:tgtEl>
                                      </p:cBhvr>
                                    </p:animEffect>
                                  </p:childTnLst>
                                </p:cTn>
                              </p:par>
                            </p:childTnLst>
                          </p:cTn>
                        </p:par>
                        <p:par>
                          <p:cTn id="94" fill="hold">
                            <p:stCondLst>
                              <p:cond delay="7000"/>
                            </p:stCondLst>
                            <p:childTnLst>
                              <p:par>
                                <p:cTn id="95" presetID="22" presetClass="entr" presetSubtype="1" fill="hold" nodeType="afterEffect">
                                  <p:stCondLst>
                                    <p:cond delay="0"/>
                                  </p:stCondLst>
                                  <p:childTnLst>
                                    <p:set>
                                      <p:cBhvr>
                                        <p:cTn id="96" dur="1" fill="hold">
                                          <p:stCondLst>
                                            <p:cond delay="0"/>
                                          </p:stCondLst>
                                        </p:cTn>
                                        <p:tgtEl>
                                          <p:spTgt spid="82"/>
                                        </p:tgtEl>
                                        <p:attrNameLst>
                                          <p:attrName>style.visibility</p:attrName>
                                        </p:attrNameLst>
                                      </p:cBhvr>
                                      <p:to>
                                        <p:strVal val="visible"/>
                                      </p:to>
                                    </p:set>
                                    <p:animEffect transition="in" filter="wipe(up)">
                                      <p:cBhvr>
                                        <p:cTn id="97" dur="500"/>
                                        <p:tgtEl>
                                          <p:spTgt spid="82"/>
                                        </p:tgtEl>
                                      </p:cBhvr>
                                    </p:animEffect>
                                  </p:childTnLst>
                                </p:cTn>
                              </p:par>
                            </p:childTnLst>
                          </p:cTn>
                        </p:par>
                        <p:par>
                          <p:cTn id="98" fill="hold">
                            <p:stCondLst>
                              <p:cond delay="7500"/>
                            </p:stCondLst>
                            <p:childTnLst>
                              <p:par>
                                <p:cTn id="99" presetID="22" presetClass="entr" presetSubtype="4"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down)">
                                      <p:cBhvr>
                                        <p:cTn id="101" dur="500"/>
                                        <p:tgtEl>
                                          <p:spTgt spid="91"/>
                                        </p:tgtEl>
                                      </p:cBhvr>
                                    </p:animEffect>
                                  </p:childTnLst>
                                </p:cTn>
                              </p:par>
                            </p:childTnLst>
                          </p:cTn>
                        </p:par>
                        <p:par>
                          <p:cTn id="102" fill="hold">
                            <p:stCondLst>
                              <p:cond delay="8000"/>
                            </p:stCondLst>
                            <p:childTnLst>
                              <p:par>
                                <p:cTn id="103" presetID="22" presetClass="entr" presetSubtype="4" fill="hold" nodeType="afterEffect">
                                  <p:stCondLst>
                                    <p:cond delay="0"/>
                                  </p:stCondLst>
                                  <p:childTnLst>
                                    <p:set>
                                      <p:cBhvr>
                                        <p:cTn id="104" dur="1" fill="hold">
                                          <p:stCondLst>
                                            <p:cond delay="0"/>
                                          </p:stCondLst>
                                        </p:cTn>
                                        <p:tgtEl>
                                          <p:spTgt spid="95"/>
                                        </p:tgtEl>
                                        <p:attrNameLst>
                                          <p:attrName>style.visibility</p:attrName>
                                        </p:attrNameLst>
                                      </p:cBhvr>
                                      <p:to>
                                        <p:strVal val="visible"/>
                                      </p:to>
                                    </p:set>
                                    <p:animEffect transition="in" filter="wipe(down)">
                                      <p:cBhvr>
                                        <p:cTn id="105" dur="500"/>
                                        <p:tgtEl>
                                          <p:spTgt spid="95"/>
                                        </p:tgtEl>
                                      </p:cBhvr>
                                    </p:animEffect>
                                  </p:childTnLst>
                                </p:cTn>
                              </p:par>
                            </p:childTnLst>
                          </p:cTn>
                        </p:par>
                        <p:par>
                          <p:cTn id="106" fill="hold">
                            <p:stCondLst>
                              <p:cond delay="8500"/>
                            </p:stCondLst>
                            <p:childTnLst>
                              <p:par>
                                <p:cTn id="107" presetID="22" presetClass="entr" presetSubtype="4" fill="hold" nodeType="afterEffect">
                                  <p:stCondLst>
                                    <p:cond delay="0"/>
                                  </p:stCondLst>
                                  <p:childTnLst>
                                    <p:set>
                                      <p:cBhvr>
                                        <p:cTn id="108" dur="1" fill="hold">
                                          <p:stCondLst>
                                            <p:cond delay="0"/>
                                          </p:stCondLst>
                                        </p:cTn>
                                        <p:tgtEl>
                                          <p:spTgt spid="100"/>
                                        </p:tgtEl>
                                        <p:attrNameLst>
                                          <p:attrName>style.visibility</p:attrName>
                                        </p:attrNameLst>
                                      </p:cBhvr>
                                      <p:to>
                                        <p:strVal val="visible"/>
                                      </p:to>
                                    </p:set>
                                    <p:animEffect transition="in" filter="wipe(down)">
                                      <p:cBhvr>
                                        <p:cTn id="109" dur="500"/>
                                        <p:tgtEl>
                                          <p:spTgt spid="100"/>
                                        </p:tgtEl>
                                      </p:cBhvr>
                                    </p:animEffect>
                                  </p:childTnLst>
                                </p:cTn>
                              </p:par>
                            </p:childTnLst>
                          </p:cTn>
                        </p:par>
                        <p:par>
                          <p:cTn id="110" fill="hold">
                            <p:stCondLst>
                              <p:cond delay="9000"/>
                            </p:stCondLst>
                            <p:childTnLst>
                              <p:par>
                                <p:cTn id="111" presetID="22" presetClass="entr" presetSubtype="4" fill="hold" nodeType="afterEffect">
                                  <p:stCondLst>
                                    <p:cond delay="0"/>
                                  </p:stCondLst>
                                  <p:childTnLst>
                                    <p:set>
                                      <p:cBhvr>
                                        <p:cTn id="112" dur="1" fill="hold">
                                          <p:stCondLst>
                                            <p:cond delay="0"/>
                                          </p:stCondLst>
                                        </p:cTn>
                                        <p:tgtEl>
                                          <p:spTgt spid="87"/>
                                        </p:tgtEl>
                                        <p:attrNameLst>
                                          <p:attrName>style.visibility</p:attrName>
                                        </p:attrNameLst>
                                      </p:cBhvr>
                                      <p:to>
                                        <p:strVal val="visible"/>
                                      </p:to>
                                    </p:set>
                                    <p:animEffect transition="in" filter="wipe(down)">
                                      <p:cBhvr>
                                        <p:cTn id="113" dur="500"/>
                                        <p:tgtEl>
                                          <p:spTgt spid="87"/>
                                        </p:tgtEl>
                                      </p:cBhvr>
                                    </p:animEffect>
                                  </p:childTnLst>
                                </p:cTn>
                              </p:par>
                            </p:childTnLst>
                          </p:cTn>
                        </p:par>
                        <p:par>
                          <p:cTn id="114" fill="hold">
                            <p:stCondLst>
                              <p:cond delay="9500"/>
                            </p:stCondLst>
                            <p:childTnLst>
                              <p:par>
                                <p:cTn id="115" presetID="1" presetClass="entr" presetSubtype="0" fill="hold" grpId="0" nodeType="afterEffect">
                                  <p:stCondLst>
                                    <p:cond delay="500"/>
                                  </p:stCondLst>
                                  <p:childTnLst>
                                    <p:set>
                                      <p:cBhvr>
                                        <p:cTn id="116" dur="1" fill="hold">
                                          <p:stCondLst>
                                            <p:cond delay="0"/>
                                          </p:stCondLst>
                                        </p:cTn>
                                        <p:tgtEl>
                                          <p:spTgt spid="105"/>
                                        </p:tgtEl>
                                        <p:attrNameLst>
                                          <p:attrName>style.visibility</p:attrName>
                                        </p:attrNameLst>
                                      </p:cBhvr>
                                      <p:to>
                                        <p:strVal val="visible"/>
                                      </p:to>
                                    </p:set>
                                  </p:childTnLst>
                                </p:cTn>
                              </p:par>
                            </p:childTnLst>
                          </p:cTn>
                        </p:par>
                        <p:par>
                          <p:cTn id="117" fill="hold">
                            <p:stCondLst>
                              <p:cond delay="10000"/>
                            </p:stCondLst>
                            <p:childTnLst>
                              <p:par>
                                <p:cTn id="118" presetID="16" presetClass="entr" presetSubtype="21" fill="hold" grpId="0" nodeType="afterEffect">
                                  <p:stCondLst>
                                    <p:cond delay="500"/>
                                  </p:stCondLst>
                                  <p:childTnLst>
                                    <p:set>
                                      <p:cBhvr>
                                        <p:cTn id="119" dur="1" fill="hold">
                                          <p:stCondLst>
                                            <p:cond delay="0"/>
                                          </p:stCondLst>
                                        </p:cTn>
                                        <p:tgtEl>
                                          <p:spTgt spid="106"/>
                                        </p:tgtEl>
                                        <p:attrNameLst>
                                          <p:attrName>style.visibility</p:attrName>
                                        </p:attrNameLst>
                                      </p:cBhvr>
                                      <p:to>
                                        <p:strVal val="visible"/>
                                      </p:to>
                                    </p:set>
                                    <p:animEffect transition="in" filter="barn(inVertical)">
                                      <p:cBhvr>
                                        <p:cTn id="120" dur="500"/>
                                        <p:tgtEl>
                                          <p:spTgt spid="106"/>
                                        </p:tgtEl>
                                      </p:cBhvr>
                                    </p:animEffect>
                                  </p:childTnLst>
                                </p:cTn>
                              </p:par>
                            </p:childTnLst>
                          </p:cTn>
                        </p:par>
                        <p:par>
                          <p:cTn id="121" fill="hold">
                            <p:stCondLst>
                              <p:cond delay="11000"/>
                            </p:stCondLst>
                            <p:childTnLst>
                              <p:par>
                                <p:cTn id="122" presetID="1" presetClass="entr" presetSubtype="0" fill="hold" grpId="0" nodeType="afterEffect">
                                  <p:stCondLst>
                                    <p:cond delay="500"/>
                                  </p:stCondLst>
                                  <p:childTnLst>
                                    <p:set>
                                      <p:cBhvr>
                                        <p:cTn id="123" dur="1" fill="hold">
                                          <p:stCondLst>
                                            <p:cond delay="0"/>
                                          </p:stCondLst>
                                        </p:cTn>
                                        <p:tgtEl>
                                          <p:spTgt spid="107"/>
                                        </p:tgtEl>
                                        <p:attrNameLst>
                                          <p:attrName>style.visibility</p:attrName>
                                        </p:attrNameLst>
                                      </p:cBhvr>
                                      <p:to>
                                        <p:strVal val="visible"/>
                                      </p:to>
                                    </p:set>
                                  </p:childTnLst>
                                </p:cTn>
                              </p:par>
                            </p:childTnLst>
                          </p:cTn>
                        </p:par>
                        <p:par>
                          <p:cTn id="124" fill="hold">
                            <p:stCondLst>
                              <p:cond delay="11500"/>
                            </p:stCondLst>
                            <p:childTnLst>
                              <p:par>
                                <p:cTn id="125" presetID="1" presetClass="entr" presetSubtype="0" fill="hold" grpId="0" nodeType="afterEffect">
                                  <p:stCondLst>
                                    <p:cond delay="500"/>
                                  </p:stCondLst>
                                  <p:childTnLst>
                                    <p:set>
                                      <p:cBhvr>
                                        <p:cTn id="126" dur="1" fill="hold">
                                          <p:stCondLst>
                                            <p:cond delay="0"/>
                                          </p:stCondLst>
                                        </p:cTn>
                                        <p:tgtEl>
                                          <p:spTgt spid="112"/>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9218"/>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nodeType="clickEffect">
                                  <p:stCondLst>
                                    <p:cond delay="0"/>
                                  </p:stCondLst>
                                  <p:childTnLst>
                                    <p:set>
                                      <p:cBhvr>
                                        <p:cTn id="134" dur="1" fill="hold">
                                          <p:stCondLst>
                                            <p:cond delay="0"/>
                                          </p:stCondLst>
                                        </p:cTn>
                                        <p:tgtEl>
                                          <p:spTgt spid="9222">
                                            <p:txEl>
                                              <p:pRg st="0" end="0"/>
                                            </p:txEl>
                                          </p:spTgt>
                                        </p:tgtEl>
                                        <p:attrNameLst>
                                          <p:attrName>style.visibility</p:attrName>
                                        </p:attrNameLst>
                                      </p:cBhvr>
                                      <p:to>
                                        <p:strVal val="visible"/>
                                      </p:to>
                                    </p:set>
                                    <p:animEffect transition="in" filter="fade">
                                      <p:cBhvr>
                                        <p:cTn id="135" dur="500"/>
                                        <p:tgtEl>
                                          <p:spTgt spid="9222">
                                            <p:txEl>
                                              <p:pRg st="0" end="0"/>
                                            </p:txEl>
                                          </p:spTgt>
                                        </p:tgtEl>
                                      </p:cBhvr>
                                    </p:animEffect>
                                  </p:childTnLst>
                                </p:cTn>
                              </p:par>
                            </p:childTnLst>
                          </p:cTn>
                        </p:par>
                        <p:par>
                          <p:cTn id="136" fill="hold">
                            <p:stCondLst>
                              <p:cond delay="500"/>
                            </p:stCondLst>
                            <p:childTnLst>
                              <p:par>
                                <p:cTn id="137" presetID="22" presetClass="entr" presetSubtype="4" fill="hold" nodeType="afterEffect">
                                  <p:stCondLst>
                                    <p:cond delay="0"/>
                                  </p:stCondLst>
                                  <p:childTnLst>
                                    <p:set>
                                      <p:cBhvr>
                                        <p:cTn id="138" dur="1" fill="hold">
                                          <p:stCondLst>
                                            <p:cond delay="0"/>
                                          </p:stCondLst>
                                        </p:cTn>
                                        <p:tgtEl>
                                          <p:spTgt spid="123"/>
                                        </p:tgtEl>
                                        <p:attrNameLst>
                                          <p:attrName>style.visibility</p:attrName>
                                        </p:attrNameLst>
                                      </p:cBhvr>
                                      <p:to>
                                        <p:strVal val="visible"/>
                                      </p:to>
                                    </p:set>
                                    <p:animEffect transition="in" filter="wipe(down)">
                                      <p:cBhvr>
                                        <p:cTn id="139" dur="500"/>
                                        <p:tgtEl>
                                          <p:spTgt spid="123"/>
                                        </p:tgtEl>
                                      </p:cBhvr>
                                    </p:animEffect>
                                  </p:childTnLst>
                                </p:cTn>
                              </p:par>
                            </p:childTnLst>
                          </p:cTn>
                        </p:par>
                        <p:par>
                          <p:cTn id="140" fill="hold">
                            <p:stCondLst>
                              <p:cond delay="1000"/>
                            </p:stCondLst>
                            <p:childTnLst>
                              <p:par>
                                <p:cTn id="141" presetID="22" presetClass="entr" presetSubtype="4" fill="hold" nodeType="afterEffect">
                                  <p:stCondLst>
                                    <p:cond delay="0"/>
                                  </p:stCondLst>
                                  <p:childTnLst>
                                    <p:set>
                                      <p:cBhvr>
                                        <p:cTn id="142" dur="1" fill="hold">
                                          <p:stCondLst>
                                            <p:cond delay="0"/>
                                          </p:stCondLst>
                                        </p:cTn>
                                        <p:tgtEl>
                                          <p:spTgt spid="124"/>
                                        </p:tgtEl>
                                        <p:attrNameLst>
                                          <p:attrName>style.visibility</p:attrName>
                                        </p:attrNameLst>
                                      </p:cBhvr>
                                      <p:to>
                                        <p:strVal val="visible"/>
                                      </p:to>
                                    </p:set>
                                    <p:animEffect transition="in" filter="wipe(down)">
                                      <p:cBhvr>
                                        <p:cTn id="143" dur="500"/>
                                        <p:tgtEl>
                                          <p:spTgt spid="124"/>
                                        </p:tgtEl>
                                      </p:cBhvr>
                                    </p:animEffect>
                                  </p:childTnLst>
                                </p:cTn>
                              </p:par>
                            </p:childTnLst>
                          </p:cTn>
                        </p:par>
                        <p:par>
                          <p:cTn id="144" fill="hold">
                            <p:stCondLst>
                              <p:cond delay="1500"/>
                            </p:stCondLst>
                            <p:childTnLst>
                              <p:par>
                                <p:cTn id="145" presetID="22" presetClass="entr" presetSubtype="4" fill="hold" nodeType="afterEffect">
                                  <p:stCondLst>
                                    <p:cond delay="0"/>
                                  </p:stCondLst>
                                  <p:childTnLst>
                                    <p:set>
                                      <p:cBhvr>
                                        <p:cTn id="146" dur="1" fill="hold">
                                          <p:stCondLst>
                                            <p:cond delay="0"/>
                                          </p:stCondLst>
                                        </p:cTn>
                                        <p:tgtEl>
                                          <p:spTgt spid="125"/>
                                        </p:tgtEl>
                                        <p:attrNameLst>
                                          <p:attrName>style.visibility</p:attrName>
                                        </p:attrNameLst>
                                      </p:cBhvr>
                                      <p:to>
                                        <p:strVal val="visible"/>
                                      </p:to>
                                    </p:set>
                                    <p:animEffect transition="in" filter="wipe(down)">
                                      <p:cBhvr>
                                        <p:cTn id="147" dur="500"/>
                                        <p:tgtEl>
                                          <p:spTgt spid="125"/>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nodeType="clickEffect">
                                  <p:stCondLst>
                                    <p:cond delay="0"/>
                                  </p:stCondLst>
                                  <p:childTnLst>
                                    <p:set>
                                      <p:cBhvr>
                                        <p:cTn id="151" dur="1" fill="hold">
                                          <p:stCondLst>
                                            <p:cond delay="0"/>
                                          </p:stCondLst>
                                        </p:cTn>
                                        <p:tgtEl>
                                          <p:spTgt spid="9222">
                                            <p:txEl>
                                              <p:pRg st="1" end="1"/>
                                            </p:txEl>
                                          </p:spTgt>
                                        </p:tgtEl>
                                        <p:attrNameLst>
                                          <p:attrName>style.visibility</p:attrName>
                                        </p:attrNameLst>
                                      </p:cBhvr>
                                      <p:to>
                                        <p:strVal val="visible"/>
                                      </p:to>
                                    </p:set>
                                    <p:animEffect transition="in" filter="fade">
                                      <p:cBhvr>
                                        <p:cTn id="152" dur="500"/>
                                        <p:tgtEl>
                                          <p:spTgt spid="9222">
                                            <p:txEl>
                                              <p:pRg st="1" end="1"/>
                                            </p:txEl>
                                          </p:spTgt>
                                        </p:tgtEl>
                                      </p:cBhvr>
                                    </p:animEffect>
                                  </p:childTnLst>
                                </p:cTn>
                              </p:par>
                            </p:childTnLst>
                          </p:cTn>
                        </p:par>
                        <p:par>
                          <p:cTn id="153" fill="hold">
                            <p:stCondLst>
                              <p:cond delay="500"/>
                            </p:stCondLst>
                            <p:childTnLst>
                              <p:par>
                                <p:cTn id="154" presetID="22" presetClass="entr" presetSubtype="4" fill="hold" nodeType="afterEffect">
                                  <p:stCondLst>
                                    <p:cond delay="0"/>
                                  </p:stCondLst>
                                  <p:childTnLst>
                                    <p:set>
                                      <p:cBhvr>
                                        <p:cTn id="155" dur="1" fill="hold">
                                          <p:stCondLst>
                                            <p:cond delay="0"/>
                                          </p:stCondLst>
                                        </p:cTn>
                                        <p:tgtEl>
                                          <p:spTgt spid="126"/>
                                        </p:tgtEl>
                                        <p:attrNameLst>
                                          <p:attrName>style.visibility</p:attrName>
                                        </p:attrNameLst>
                                      </p:cBhvr>
                                      <p:to>
                                        <p:strVal val="visible"/>
                                      </p:to>
                                    </p:set>
                                    <p:animEffect transition="in" filter="wipe(down)">
                                      <p:cBhvr>
                                        <p:cTn id="156" dur="500"/>
                                        <p:tgtEl>
                                          <p:spTgt spid="126"/>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nodeType="clickEffect">
                                  <p:stCondLst>
                                    <p:cond delay="0"/>
                                  </p:stCondLst>
                                  <p:childTnLst>
                                    <p:set>
                                      <p:cBhvr>
                                        <p:cTn id="160" dur="1" fill="hold">
                                          <p:stCondLst>
                                            <p:cond delay="0"/>
                                          </p:stCondLst>
                                        </p:cTn>
                                        <p:tgtEl>
                                          <p:spTgt spid="9222">
                                            <p:txEl>
                                              <p:pRg st="2" end="2"/>
                                            </p:txEl>
                                          </p:spTgt>
                                        </p:tgtEl>
                                        <p:attrNameLst>
                                          <p:attrName>style.visibility</p:attrName>
                                        </p:attrNameLst>
                                      </p:cBhvr>
                                      <p:to>
                                        <p:strVal val="visible"/>
                                      </p:to>
                                    </p:set>
                                    <p:animEffect transition="in" filter="fade">
                                      <p:cBhvr>
                                        <p:cTn id="161" dur="500"/>
                                        <p:tgtEl>
                                          <p:spTgt spid="9222">
                                            <p:txEl>
                                              <p:pRg st="2" end="2"/>
                                            </p:txEl>
                                          </p:spTgt>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nodeType="clickEffect">
                                  <p:stCondLst>
                                    <p:cond delay="0"/>
                                  </p:stCondLst>
                                  <p:childTnLst>
                                    <p:set>
                                      <p:cBhvr>
                                        <p:cTn id="165" dur="1" fill="hold">
                                          <p:stCondLst>
                                            <p:cond delay="0"/>
                                          </p:stCondLst>
                                        </p:cTn>
                                        <p:tgtEl>
                                          <p:spTgt spid="9222">
                                            <p:txEl>
                                              <p:pRg st="3" end="3"/>
                                            </p:txEl>
                                          </p:spTgt>
                                        </p:tgtEl>
                                        <p:attrNameLst>
                                          <p:attrName>style.visibility</p:attrName>
                                        </p:attrNameLst>
                                      </p:cBhvr>
                                      <p:to>
                                        <p:strVal val="visible"/>
                                      </p:to>
                                    </p:set>
                                    <p:animEffect transition="in" filter="fade">
                                      <p:cBhvr>
                                        <p:cTn id="166" dur="500"/>
                                        <p:tgtEl>
                                          <p:spTgt spid="9222">
                                            <p:txEl>
                                              <p:pRg st="3" end="3"/>
                                            </p:txEl>
                                          </p:spTgt>
                                        </p:tgtEl>
                                      </p:cBhvr>
                                    </p:animEffect>
                                  </p:childTnLst>
                                </p:cTn>
                              </p:par>
                            </p:childTnLst>
                          </p:cTn>
                        </p:par>
                      </p:childTnLst>
                    </p:cTn>
                  </p:par>
                  <p:par>
                    <p:cTn id="167" fill="hold">
                      <p:stCondLst>
                        <p:cond delay="indefinite"/>
                      </p:stCondLst>
                      <p:childTnLst>
                        <p:par>
                          <p:cTn id="168" fill="hold">
                            <p:stCondLst>
                              <p:cond delay="0"/>
                            </p:stCondLst>
                            <p:childTnLst>
                              <p:par>
                                <p:cTn id="169" presetID="22" presetClass="entr" presetSubtype="1" fill="hold" grpId="0" nodeType="clickEffect">
                                  <p:stCondLst>
                                    <p:cond delay="0"/>
                                  </p:stCondLst>
                                  <p:childTnLst>
                                    <p:set>
                                      <p:cBhvr>
                                        <p:cTn id="170" dur="1" fill="hold">
                                          <p:stCondLst>
                                            <p:cond delay="0"/>
                                          </p:stCondLst>
                                        </p:cTn>
                                        <p:tgtEl>
                                          <p:spTgt spid="9227"/>
                                        </p:tgtEl>
                                        <p:attrNameLst>
                                          <p:attrName>style.visibility</p:attrName>
                                        </p:attrNameLst>
                                      </p:cBhvr>
                                      <p:to>
                                        <p:strVal val="visible"/>
                                      </p:to>
                                    </p:set>
                                    <p:animEffect transition="in" filter="wipe(up)">
                                      <p:cBhvr>
                                        <p:cTn id="171" dur="1000"/>
                                        <p:tgtEl>
                                          <p:spTgt spid="9227"/>
                                        </p:tgtEl>
                                      </p:cBhvr>
                                    </p:animEffect>
                                  </p:childTnLst>
                                </p:cTn>
                              </p:par>
                            </p:childTnLst>
                          </p:cTn>
                        </p:par>
                        <p:par>
                          <p:cTn id="172" fill="hold">
                            <p:stCondLst>
                              <p:cond delay="1000"/>
                            </p:stCondLst>
                            <p:childTnLst>
                              <p:par>
                                <p:cTn id="173" presetID="1" presetClass="entr" presetSubtype="0" fill="hold" nodeType="afterEffect">
                                  <p:stCondLst>
                                    <p:cond delay="500"/>
                                  </p:stCondLst>
                                  <p:childTnLst>
                                    <p:set>
                                      <p:cBhvr>
                                        <p:cTn id="174" dur="1" fill="hold">
                                          <p:stCondLst>
                                            <p:cond delay="0"/>
                                          </p:stCondLst>
                                        </p:cTn>
                                        <p:tgtEl>
                                          <p:spTgt spid="9224"/>
                                        </p:tgtEl>
                                        <p:attrNameLst>
                                          <p:attrName>style.visibility</p:attrName>
                                        </p:attrNameLst>
                                      </p:cBhvr>
                                      <p:to>
                                        <p:strVal val="visible"/>
                                      </p:to>
                                    </p:set>
                                  </p:childTnLst>
                                </p:cTn>
                              </p:par>
                            </p:childTnLst>
                          </p:cTn>
                        </p:par>
                        <p:par>
                          <p:cTn id="175" fill="hold">
                            <p:stCondLst>
                              <p:cond delay="1500"/>
                            </p:stCondLst>
                            <p:childTnLst>
                              <p:par>
                                <p:cTn id="176" presetID="1" presetClass="entr" presetSubtype="0" fill="hold" grpId="0" nodeType="afterEffect">
                                  <p:stCondLst>
                                    <p:cond delay="500"/>
                                  </p:stCondLst>
                                  <p:childTnLst>
                                    <p:set>
                                      <p:cBhvr>
                                        <p:cTn id="177" dur="1" fill="hold">
                                          <p:stCondLst>
                                            <p:cond delay="0"/>
                                          </p:stCondLst>
                                        </p:cTn>
                                        <p:tgtEl>
                                          <p:spTgt spid="9232"/>
                                        </p:tgtEl>
                                        <p:attrNameLst>
                                          <p:attrName>style.visibility</p:attrName>
                                        </p:attrNameLst>
                                      </p:cBhvr>
                                      <p:to>
                                        <p:strVal val="visible"/>
                                      </p:to>
                                    </p:set>
                                  </p:childTnLst>
                                </p:cTn>
                              </p:par>
                            </p:childTnLst>
                          </p:cTn>
                        </p:par>
                      </p:childTnLst>
                    </p:cTn>
                  </p:par>
                  <p:par>
                    <p:cTn id="178" fill="hold">
                      <p:stCondLst>
                        <p:cond delay="indefinite"/>
                      </p:stCondLst>
                      <p:childTnLst>
                        <p:par>
                          <p:cTn id="179" fill="hold">
                            <p:stCondLst>
                              <p:cond delay="0"/>
                            </p:stCondLst>
                            <p:childTnLst>
                              <p:par>
                                <p:cTn id="180" presetID="1" presetClass="entr" presetSubtype="0" fill="hold" nodeType="clickEffect">
                                  <p:stCondLst>
                                    <p:cond delay="0"/>
                                  </p:stCondLst>
                                  <p:childTnLst>
                                    <p:set>
                                      <p:cBhvr>
                                        <p:cTn id="181" dur="1" fill="hold">
                                          <p:stCondLst>
                                            <p:cond delay="0"/>
                                          </p:stCondLst>
                                        </p:cTn>
                                        <p:tgtEl>
                                          <p:spTgt spid="9234"/>
                                        </p:tgtEl>
                                        <p:attrNameLst>
                                          <p:attrName>style.visibility</p:attrName>
                                        </p:attrNameLst>
                                      </p:cBhvr>
                                      <p:to>
                                        <p:strVal val="visible"/>
                                      </p:to>
                                    </p:set>
                                  </p:childTnLst>
                                </p:cTn>
                              </p:par>
                            </p:childTnLst>
                          </p:cTn>
                        </p:par>
                        <p:par>
                          <p:cTn id="182" fill="hold">
                            <p:stCondLst>
                              <p:cond delay="0"/>
                            </p:stCondLst>
                            <p:childTnLst>
                              <p:par>
                                <p:cTn id="183" presetID="16" presetClass="entr" presetSubtype="21" fill="hold" grpId="0" nodeType="afterEffect">
                                  <p:stCondLst>
                                    <p:cond delay="0"/>
                                  </p:stCondLst>
                                  <p:childTnLst>
                                    <p:set>
                                      <p:cBhvr>
                                        <p:cTn id="184" dur="1" fill="hold">
                                          <p:stCondLst>
                                            <p:cond delay="0"/>
                                          </p:stCondLst>
                                        </p:cTn>
                                        <p:tgtEl>
                                          <p:spTgt spid="9230"/>
                                        </p:tgtEl>
                                        <p:attrNameLst>
                                          <p:attrName>style.visibility</p:attrName>
                                        </p:attrNameLst>
                                      </p:cBhvr>
                                      <p:to>
                                        <p:strVal val="visible"/>
                                      </p:to>
                                    </p:set>
                                    <p:animEffect transition="in" filter="barn(inVertical)">
                                      <p:cBhvr>
                                        <p:cTn id="185" dur="500"/>
                                        <p:tgtEl>
                                          <p:spTgt spid="9230"/>
                                        </p:tgtEl>
                                      </p:cBhvr>
                                    </p:animEffect>
                                  </p:childTnLst>
                                </p:cTn>
                              </p:par>
                            </p:childTnLst>
                          </p:cTn>
                        </p:par>
                        <p:par>
                          <p:cTn id="186" fill="hold">
                            <p:stCondLst>
                              <p:cond delay="500"/>
                            </p:stCondLst>
                            <p:childTnLst>
                              <p:par>
                                <p:cTn id="187" presetID="22" presetClass="entr" presetSubtype="4" fill="hold" grpId="0" nodeType="afterEffect">
                                  <p:stCondLst>
                                    <p:cond delay="1000"/>
                                  </p:stCondLst>
                                  <p:childTnLst>
                                    <p:set>
                                      <p:cBhvr>
                                        <p:cTn id="188" dur="1" fill="hold">
                                          <p:stCondLst>
                                            <p:cond delay="0"/>
                                          </p:stCondLst>
                                        </p:cTn>
                                        <p:tgtEl>
                                          <p:spTgt spid="134"/>
                                        </p:tgtEl>
                                        <p:attrNameLst>
                                          <p:attrName>style.visibility</p:attrName>
                                        </p:attrNameLst>
                                      </p:cBhvr>
                                      <p:to>
                                        <p:strVal val="visible"/>
                                      </p:to>
                                    </p:set>
                                    <p:animEffect transition="in" filter="wipe(down)">
                                      <p:cBhvr>
                                        <p:cTn id="189" dur="500"/>
                                        <p:tgtEl>
                                          <p:spTgt spid="134"/>
                                        </p:tgtEl>
                                      </p:cBhvr>
                                    </p:animEffect>
                                  </p:childTnLst>
                                </p:cTn>
                              </p:par>
                            </p:childTnLst>
                          </p:cTn>
                        </p:par>
                        <p:par>
                          <p:cTn id="190" fill="hold">
                            <p:stCondLst>
                              <p:cond delay="2000"/>
                            </p:stCondLst>
                            <p:childTnLst>
                              <p:par>
                                <p:cTn id="191" presetID="16" presetClass="entr" presetSubtype="21" fill="hold" grpId="0" nodeType="afterEffect">
                                  <p:stCondLst>
                                    <p:cond delay="0"/>
                                  </p:stCondLst>
                                  <p:childTnLst>
                                    <p:set>
                                      <p:cBhvr>
                                        <p:cTn id="192" dur="1" fill="hold">
                                          <p:stCondLst>
                                            <p:cond delay="0"/>
                                          </p:stCondLst>
                                        </p:cTn>
                                        <p:tgtEl>
                                          <p:spTgt spid="137"/>
                                        </p:tgtEl>
                                        <p:attrNameLst>
                                          <p:attrName>style.visibility</p:attrName>
                                        </p:attrNameLst>
                                      </p:cBhvr>
                                      <p:to>
                                        <p:strVal val="visible"/>
                                      </p:to>
                                    </p:set>
                                    <p:animEffect transition="in" filter="barn(inVertical)">
                                      <p:cBhvr>
                                        <p:cTn id="193" dur="500"/>
                                        <p:tgtEl>
                                          <p:spTgt spid="137"/>
                                        </p:tgtEl>
                                      </p:cBhvr>
                                    </p:animEffect>
                                  </p:childTnLst>
                                </p:cTn>
                              </p:par>
                            </p:childTnLst>
                          </p:cTn>
                        </p:par>
                        <p:par>
                          <p:cTn id="194" fill="hold">
                            <p:stCondLst>
                              <p:cond delay="2500"/>
                            </p:stCondLst>
                            <p:childTnLst>
                              <p:par>
                                <p:cTn id="195" presetID="22" presetClass="entr" presetSubtype="4" fill="hold" grpId="0" nodeType="afterEffect">
                                  <p:stCondLst>
                                    <p:cond delay="1000"/>
                                  </p:stCondLst>
                                  <p:childTnLst>
                                    <p:set>
                                      <p:cBhvr>
                                        <p:cTn id="196" dur="1" fill="hold">
                                          <p:stCondLst>
                                            <p:cond delay="0"/>
                                          </p:stCondLst>
                                        </p:cTn>
                                        <p:tgtEl>
                                          <p:spTgt spid="139"/>
                                        </p:tgtEl>
                                        <p:attrNameLst>
                                          <p:attrName>style.visibility</p:attrName>
                                        </p:attrNameLst>
                                      </p:cBhvr>
                                      <p:to>
                                        <p:strVal val="visible"/>
                                      </p:to>
                                    </p:set>
                                    <p:animEffect transition="in" filter="wipe(down)">
                                      <p:cBhvr>
                                        <p:cTn id="197" dur="500"/>
                                        <p:tgtEl>
                                          <p:spTgt spid="139"/>
                                        </p:tgtEl>
                                      </p:cBhvr>
                                    </p:animEffect>
                                  </p:childTnLst>
                                </p:cTn>
                              </p:par>
                            </p:childTnLst>
                          </p:cTn>
                        </p:par>
                        <p:par>
                          <p:cTn id="198" fill="hold">
                            <p:stCondLst>
                              <p:cond delay="4000"/>
                            </p:stCondLst>
                            <p:childTnLst>
                              <p:par>
                                <p:cTn id="199" presetID="1" presetClass="entr" presetSubtype="0" fill="hold" grpId="0" nodeType="afterEffect">
                                  <p:stCondLst>
                                    <p:cond delay="1000"/>
                                  </p:stCondLst>
                                  <p:childTnLst>
                                    <p:set>
                                      <p:cBhvr>
                                        <p:cTn id="200" dur="1" fill="hold">
                                          <p:stCondLst>
                                            <p:cond delay="0"/>
                                          </p:stCondLst>
                                        </p:cTn>
                                        <p:tgtEl>
                                          <p:spTgt spid="141"/>
                                        </p:tgtEl>
                                        <p:attrNameLst>
                                          <p:attrName>style.visibility</p:attrName>
                                        </p:attrNameLst>
                                      </p:cBhvr>
                                      <p:to>
                                        <p:strVal val="visible"/>
                                      </p:to>
                                    </p:set>
                                  </p:childTnLst>
                                </p:cTn>
                              </p:par>
                            </p:childTnLst>
                          </p:cTn>
                        </p:par>
                      </p:childTnLst>
                    </p:cTn>
                  </p:par>
                  <p:par>
                    <p:cTn id="201" fill="hold">
                      <p:stCondLst>
                        <p:cond delay="indefinite"/>
                      </p:stCondLst>
                      <p:childTnLst>
                        <p:par>
                          <p:cTn id="202" fill="hold">
                            <p:stCondLst>
                              <p:cond delay="0"/>
                            </p:stCondLst>
                            <p:childTnLst>
                              <p:par>
                                <p:cTn id="203" presetID="22" presetClass="entr" presetSubtype="1" fill="hold" grpId="0" nodeType="clickEffect">
                                  <p:stCondLst>
                                    <p:cond delay="0"/>
                                  </p:stCondLst>
                                  <p:childTnLst>
                                    <p:set>
                                      <p:cBhvr>
                                        <p:cTn id="204" dur="1" fill="hold">
                                          <p:stCondLst>
                                            <p:cond delay="0"/>
                                          </p:stCondLst>
                                        </p:cTn>
                                        <p:tgtEl>
                                          <p:spTgt spid="9235"/>
                                        </p:tgtEl>
                                        <p:attrNameLst>
                                          <p:attrName>style.visibility</p:attrName>
                                        </p:attrNameLst>
                                      </p:cBhvr>
                                      <p:to>
                                        <p:strVal val="visible"/>
                                      </p:to>
                                    </p:set>
                                    <p:animEffect transition="in" filter="wipe(up)">
                                      <p:cBhvr>
                                        <p:cTn id="205" dur="500"/>
                                        <p:tgtEl>
                                          <p:spTgt spid="9235"/>
                                        </p:tgtEl>
                                      </p:cBhvr>
                                    </p:animEffect>
                                  </p:childTnLst>
                                </p:cTn>
                              </p:par>
                            </p:childTnLst>
                          </p:cTn>
                        </p:par>
                        <p:par>
                          <p:cTn id="206" fill="hold">
                            <p:stCondLst>
                              <p:cond delay="500"/>
                            </p:stCondLst>
                            <p:childTnLst>
                              <p:par>
                                <p:cTn id="207" presetID="1" presetClass="entr" presetSubtype="0" fill="hold" nodeType="afterEffect">
                                  <p:stCondLst>
                                    <p:cond delay="0"/>
                                  </p:stCondLst>
                                  <p:childTnLst>
                                    <p:set>
                                      <p:cBhvr>
                                        <p:cTn id="208" dur="1" fill="hold">
                                          <p:stCondLst>
                                            <p:cond delay="0"/>
                                          </p:stCondLst>
                                        </p:cTn>
                                        <p:tgtEl>
                                          <p:spTgt spid="92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1" grpId="0"/>
      <p:bldP spid="102" grpId="0"/>
      <p:bldP spid="103" grpId="0"/>
      <p:bldP spid="104" grpId="0" animBg="1"/>
      <p:bldP spid="105" grpId="0"/>
      <p:bldP spid="106" grpId="0" animBg="1"/>
      <p:bldP spid="107" grpId="0"/>
      <p:bldP spid="108" grpId="0" animBg="1"/>
      <p:bldP spid="112" grpId="0"/>
      <p:bldP spid="9227" grpId="0" animBg="1"/>
      <p:bldP spid="134" grpId="0" animBg="1"/>
      <p:bldP spid="9230" grpId="0" animBg="1"/>
      <p:bldP spid="137" grpId="0" animBg="1"/>
      <p:bldP spid="9232" grpId="0"/>
      <p:bldP spid="141" grpId="0"/>
      <p:bldP spid="139" grpId="0" animBg="1"/>
      <p:bldP spid="92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836712"/>
          </a:xfrm>
        </p:spPr>
        <p:txBody>
          <a:bodyPr/>
          <a:lstStyle/>
          <a:p>
            <a:r>
              <a:rPr lang="es-ES" dirty="0" smtClean="0"/>
              <a:t>Enlace triple: en etino o acetileno</a:t>
            </a:r>
            <a:endParaRPr lang="es-ES" dirty="0"/>
          </a:p>
        </p:txBody>
      </p:sp>
      <p:sp>
        <p:nvSpPr>
          <p:cNvPr id="4" name="3 Marcador de pie de página"/>
          <p:cNvSpPr>
            <a:spLocks noGrp="1"/>
          </p:cNvSpPr>
          <p:nvPr>
            <p:ph type="ftr" sz="quarter" idx="11"/>
          </p:nvPr>
        </p:nvSpPr>
        <p:spPr>
          <a:xfrm>
            <a:off x="3100230" y="6465055"/>
            <a:ext cx="2895600" cy="365125"/>
          </a:xfrm>
        </p:spPr>
        <p:txBody>
          <a:bodyPr/>
          <a:lstStyle/>
          <a:p>
            <a:r>
              <a:rPr lang="es-ES" dirty="0" err="1" smtClean="0"/>
              <a:t>Dr</a:t>
            </a:r>
            <a:r>
              <a:rPr lang="es-ES" dirty="0" smtClean="0"/>
              <a:t> Edgardo </a:t>
            </a:r>
            <a:r>
              <a:rPr lang="es-ES" dirty="0" err="1" smtClean="0"/>
              <a:t>Calandri</a:t>
            </a:r>
            <a:endParaRPr lang="es-ES" dirty="0"/>
          </a:p>
        </p:txBody>
      </p:sp>
      <p:sp>
        <p:nvSpPr>
          <p:cNvPr id="5" name="4 Marcador de número de diapositiva"/>
          <p:cNvSpPr>
            <a:spLocks noGrp="1"/>
          </p:cNvSpPr>
          <p:nvPr>
            <p:ph type="sldNum" sz="quarter" idx="12"/>
          </p:nvPr>
        </p:nvSpPr>
        <p:spPr>
          <a:xfrm>
            <a:off x="6591671" y="6073326"/>
            <a:ext cx="2133600" cy="365125"/>
          </a:xfrm>
        </p:spPr>
        <p:txBody>
          <a:bodyPr/>
          <a:lstStyle/>
          <a:p>
            <a:fld id="{01043EBA-B3E8-4C40-8697-90D3FAABF49C}" type="slidenum">
              <a:rPr lang="es-ES" smtClean="0"/>
              <a:pPr/>
              <a:t>21</a:t>
            </a:fld>
            <a:endParaRPr lang="es-ES"/>
          </a:p>
        </p:txBody>
      </p:sp>
      <p:grpSp>
        <p:nvGrpSpPr>
          <p:cNvPr id="6" name="5 Grupo"/>
          <p:cNvGrpSpPr/>
          <p:nvPr/>
        </p:nvGrpSpPr>
        <p:grpSpPr>
          <a:xfrm>
            <a:off x="628497" y="1255685"/>
            <a:ext cx="448816" cy="461665"/>
            <a:chOff x="3851920" y="4955976"/>
            <a:chExt cx="448816" cy="461665"/>
          </a:xfrm>
        </p:grpSpPr>
        <p:sp>
          <p:nvSpPr>
            <p:cNvPr id="7" name="6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8" name="7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9" name="8 Conector recto de flecha"/>
          <p:cNvCxnSpPr/>
          <p:nvPr/>
        </p:nvCxnSpPr>
        <p:spPr>
          <a:xfrm>
            <a:off x="988537" y="1024853"/>
            <a:ext cx="1" cy="4616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flipV="1">
            <a:off x="844519" y="1516135"/>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1" name="10 Grupo"/>
          <p:cNvGrpSpPr/>
          <p:nvPr/>
        </p:nvGrpSpPr>
        <p:grpSpPr>
          <a:xfrm>
            <a:off x="1348577" y="1255685"/>
            <a:ext cx="448816" cy="461665"/>
            <a:chOff x="3851920" y="4955976"/>
            <a:chExt cx="448816" cy="461665"/>
          </a:xfrm>
        </p:grpSpPr>
        <p:sp>
          <p:nvSpPr>
            <p:cNvPr id="12" name="11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13" name="12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14" name="13 Conector recto de flecha"/>
          <p:cNvCxnSpPr/>
          <p:nvPr/>
        </p:nvCxnSpPr>
        <p:spPr>
          <a:xfrm>
            <a:off x="1708617" y="1024853"/>
            <a:ext cx="1" cy="4616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flipV="1">
            <a:off x="1564599" y="1516135"/>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 name="15 Grupo"/>
          <p:cNvGrpSpPr/>
          <p:nvPr/>
        </p:nvGrpSpPr>
        <p:grpSpPr>
          <a:xfrm>
            <a:off x="3133895" y="1255684"/>
            <a:ext cx="448816" cy="461665"/>
            <a:chOff x="3851920" y="4955976"/>
            <a:chExt cx="448816" cy="461665"/>
          </a:xfrm>
        </p:grpSpPr>
        <p:sp>
          <p:nvSpPr>
            <p:cNvPr id="17" name="16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18" name="17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19" name="18 Conector recto de flecha"/>
          <p:cNvCxnSpPr/>
          <p:nvPr/>
        </p:nvCxnSpPr>
        <p:spPr>
          <a:xfrm flipV="1">
            <a:off x="3349918" y="1498172"/>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0" name="19 Grupo"/>
          <p:cNvGrpSpPr/>
          <p:nvPr/>
        </p:nvGrpSpPr>
        <p:grpSpPr>
          <a:xfrm>
            <a:off x="2616303" y="1255686"/>
            <a:ext cx="448816" cy="461665"/>
            <a:chOff x="3851920" y="4955976"/>
            <a:chExt cx="448816" cy="461665"/>
          </a:xfrm>
        </p:grpSpPr>
        <p:sp>
          <p:nvSpPr>
            <p:cNvPr id="21" name="20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22" name="21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23" name="22 Conector recto de flecha"/>
          <p:cNvCxnSpPr/>
          <p:nvPr/>
        </p:nvCxnSpPr>
        <p:spPr>
          <a:xfrm flipV="1">
            <a:off x="2832325" y="1516136"/>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4" name="23 Grupo"/>
          <p:cNvGrpSpPr/>
          <p:nvPr/>
        </p:nvGrpSpPr>
        <p:grpSpPr>
          <a:xfrm>
            <a:off x="2102503" y="1255687"/>
            <a:ext cx="448816" cy="461665"/>
            <a:chOff x="3851920" y="4955976"/>
            <a:chExt cx="448816" cy="461665"/>
          </a:xfrm>
        </p:grpSpPr>
        <p:sp>
          <p:nvSpPr>
            <p:cNvPr id="25" name="24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26" name="25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grpSp>
        <p:nvGrpSpPr>
          <p:cNvPr id="27" name="26 Grupo"/>
          <p:cNvGrpSpPr/>
          <p:nvPr/>
        </p:nvGrpSpPr>
        <p:grpSpPr>
          <a:xfrm>
            <a:off x="5123720" y="1215454"/>
            <a:ext cx="448816" cy="461665"/>
            <a:chOff x="3851920" y="4955976"/>
            <a:chExt cx="448816" cy="461665"/>
          </a:xfrm>
        </p:grpSpPr>
        <p:sp>
          <p:nvSpPr>
            <p:cNvPr id="28" name="27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29" name="28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30" name="29 Conector recto de flecha"/>
          <p:cNvCxnSpPr/>
          <p:nvPr/>
        </p:nvCxnSpPr>
        <p:spPr>
          <a:xfrm>
            <a:off x="5483760" y="984622"/>
            <a:ext cx="1" cy="4616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flipV="1">
            <a:off x="5339742" y="1475904"/>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2" name="31 Grupo"/>
          <p:cNvGrpSpPr/>
          <p:nvPr/>
        </p:nvGrpSpPr>
        <p:grpSpPr>
          <a:xfrm>
            <a:off x="5837327" y="1203512"/>
            <a:ext cx="448816" cy="461665"/>
            <a:chOff x="3851920" y="4955976"/>
            <a:chExt cx="448816" cy="461665"/>
          </a:xfrm>
        </p:grpSpPr>
        <p:sp>
          <p:nvSpPr>
            <p:cNvPr id="33" name="32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34" name="33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35" name="34 Conector recto de flecha"/>
          <p:cNvCxnSpPr/>
          <p:nvPr/>
        </p:nvCxnSpPr>
        <p:spPr>
          <a:xfrm flipV="1">
            <a:off x="6053349" y="1463962"/>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6" name="35 Grupo"/>
          <p:cNvGrpSpPr/>
          <p:nvPr/>
        </p:nvGrpSpPr>
        <p:grpSpPr>
          <a:xfrm>
            <a:off x="6326911" y="1203511"/>
            <a:ext cx="448816" cy="461665"/>
            <a:chOff x="3851920" y="4955976"/>
            <a:chExt cx="448816" cy="461665"/>
          </a:xfrm>
        </p:grpSpPr>
        <p:sp>
          <p:nvSpPr>
            <p:cNvPr id="37" name="36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38" name="37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39" name="38 Conector recto de flecha"/>
          <p:cNvCxnSpPr/>
          <p:nvPr/>
        </p:nvCxnSpPr>
        <p:spPr>
          <a:xfrm flipV="1">
            <a:off x="6542933" y="1463961"/>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0" name="39 Grupo"/>
          <p:cNvGrpSpPr/>
          <p:nvPr/>
        </p:nvGrpSpPr>
        <p:grpSpPr>
          <a:xfrm>
            <a:off x="7111526" y="1215455"/>
            <a:ext cx="448816" cy="461665"/>
            <a:chOff x="3851920" y="4955976"/>
            <a:chExt cx="448816" cy="461665"/>
          </a:xfrm>
        </p:grpSpPr>
        <p:sp>
          <p:nvSpPr>
            <p:cNvPr id="41" name="40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42" name="41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cxnSp>
        <p:nvCxnSpPr>
          <p:cNvPr id="43" name="42 Conector recto de flecha"/>
          <p:cNvCxnSpPr/>
          <p:nvPr/>
        </p:nvCxnSpPr>
        <p:spPr>
          <a:xfrm flipV="1">
            <a:off x="7327548" y="1475905"/>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4" name="43 Grupo"/>
          <p:cNvGrpSpPr/>
          <p:nvPr/>
        </p:nvGrpSpPr>
        <p:grpSpPr>
          <a:xfrm>
            <a:off x="7616496" y="1215455"/>
            <a:ext cx="448816" cy="461665"/>
            <a:chOff x="3851920" y="4955976"/>
            <a:chExt cx="448816" cy="461665"/>
          </a:xfrm>
        </p:grpSpPr>
        <p:sp>
          <p:nvSpPr>
            <p:cNvPr id="45" name="44 Triángulo rectángulo"/>
            <p:cNvSpPr/>
            <p:nvPr/>
          </p:nvSpPr>
          <p:spPr>
            <a:xfrm>
              <a:off x="3851920"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sp>
          <p:nvSpPr>
            <p:cNvPr id="46" name="45 Triángulo rectángulo"/>
            <p:cNvSpPr/>
            <p:nvPr/>
          </p:nvSpPr>
          <p:spPr>
            <a:xfrm rot="10800000">
              <a:off x="3868688" y="4955976"/>
              <a:ext cx="432048" cy="461665"/>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noFill/>
              </a:endParaRPr>
            </a:p>
          </p:txBody>
        </p:sp>
      </p:grpSp>
      <p:sp>
        <p:nvSpPr>
          <p:cNvPr id="47" name="46 Flecha derecha"/>
          <p:cNvSpPr/>
          <p:nvPr/>
        </p:nvSpPr>
        <p:spPr>
          <a:xfrm>
            <a:off x="3983711" y="1255686"/>
            <a:ext cx="906316" cy="42090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8" name="47 Conector recto de flecha"/>
          <p:cNvCxnSpPr/>
          <p:nvPr/>
        </p:nvCxnSpPr>
        <p:spPr>
          <a:xfrm flipV="1">
            <a:off x="7821404" y="1486518"/>
            <a:ext cx="1" cy="402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48 Rectángulo"/>
          <p:cNvSpPr/>
          <p:nvPr/>
        </p:nvSpPr>
        <p:spPr>
          <a:xfrm>
            <a:off x="590545" y="1928802"/>
            <a:ext cx="564578" cy="461665"/>
          </a:xfrm>
          <a:prstGeom prst="rect">
            <a:avLst/>
          </a:prstGeom>
        </p:spPr>
        <p:txBody>
          <a:bodyPr wrap="none">
            <a:spAutoFit/>
          </a:bodyPr>
          <a:lstStyle/>
          <a:p>
            <a:r>
              <a:rPr lang="es-ES" sz="2400" dirty="0" smtClean="0"/>
              <a:t>1s</a:t>
            </a:r>
            <a:r>
              <a:rPr lang="es-ES" sz="2400" baseline="30000" dirty="0" smtClean="0"/>
              <a:t>2</a:t>
            </a:r>
            <a:endParaRPr lang="es-ES" sz="2400" dirty="0"/>
          </a:p>
        </p:txBody>
      </p:sp>
      <p:sp>
        <p:nvSpPr>
          <p:cNvPr id="50" name="49 CuadroTexto"/>
          <p:cNvSpPr txBox="1"/>
          <p:nvPr/>
        </p:nvSpPr>
        <p:spPr>
          <a:xfrm>
            <a:off x="1310625" y="1928802"/>
            <a:ext cx="564578" cy="461665"/>
          </a:xfrm>
          <a:prstGeom prst="rect">
            <a:avLst/>
          </a:prstGeom>
          <a:noFill/>
        </p:spPr>
        <p:txBody>
          <a:bodyPr wrap="none" rtlCol="0">
            <a:spAutoFit/>
          </a:bodyPr>
          <a:lstStyle/>
          <a:p>
            <a:r>
              <a:rPr lang="es-ES" sz="2400" dirty="0" smtClean="0"/>
              <a:t>2s</a:t>
            </a:r>
            <a:r>
              <a:rPr lang="es-ES" sz="2400" baseline="30000" dirty="0" smtClean="0"/>
              <a:t>2</a:t>
            </a:r>
            <a:endParaRPr lang="es-ES" sz="2400" dirty="0"/>
          </a:p>
        </p:txBody>
      </p:sp>
      <p:sp>
        <p:nvSpPr>
          <p:cNvPr id="51" name="50 CuadroTexto"/>
          <p:cNvSpPr txBox="1"/>
          <p:nvPr/>
        </p:nvSpPr>
        <p:spPr>
          <a:xfrm>
            <a:off x="2589481" y="2021135"/>
            <a:ext cx="606256" cy="461665"/>
          </a:xfrm>
          <a:prstGeom prst="rect">
            <a:avLst/>
          </a:prstGeom>
          <a:noFill/>
        </p:spPr>
        <p:txBody>
          <a:bodyPr wrap="none" rtlCol="0">
            <a:spAutoFit/>
          </a:bodyPr>
          <a:lstStyle/>
          <a:p>
            <a:r>
              <a:rPr lang="es-ES" sz="2400" dirty="0" smtClean="0"/>
              <a:t>2p</a:t>
            </a:r>
            <a:r>
              <a:rPr lang="es-ES" sz="2400" baseline="30000" dirty="0" smtClean="0"/>
              <a:t>2</a:t>
            </a:r>
            <a:endParaRPr lang="es-ES" sz="2400" dirty="0"/>
          </a:p>
        </p:txBody>
      </p:sp>
      <p:sp>
        <p:nvSpPr>
          <p:cNvPr id="52" name="51 Cerrar llave"/>
          <p:cNvSpPr/>
          <p:nvPr/>
        </p:nvSpPr>
        <p:spPr>
          <a:xfrm rot="5400000">
            <a:off x="2699536" y="1284121"/>
            <a:ext cx="353693" cy="1412657"/>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3" name="52 Rectángulo"/>
          <p:cNvSpPr/>
          <p:nvPr/>
        </p:nvSpPr>
        <p:spPr>
          <a:xfrm>
            <a:off x="5057453" y="2010274"/>
            <a:ext cx="564578" cy="461665"/>
          </a:xfrm>
          <a:prstGeom prst="rect">
            <a:avLst/>
          </a:prstGeom>
        </p:spPr>
        <p:txBody>
          <a:bodyPr wrap="none">
            <a:spAutoFit/>
          </a:bodyPr>
          <a:lstStyle/>
          <a:p>
            <a:r>
              <a:rPr lang="es-ES" sz="2400" dirty="0" smtClean="0"/>
              <a:t>1s</a:t>
            </a:r>
            <a:r>
              <a:rPr lang="es-ES" sz="2400" baseline="30000" dirty="0" smtClean="0"/>
              <a:t>2</a:t>
            </a:r>
            <a:endParaRPr lang="es-ES" sz="2400" dirty="0"/>
          </a:p>
        </p:txBody>
      </p:sp>
      <p:sp>
        <p:nvSpPr>
          <p:cNvPr id="54" name="53 Cerrar llave"/>
          <p:cNvSpPr/>
          <p:nvPr/>
        </p:nvSpPr>
        <p:spPr>
          <a:xfrm rot="5400000">
            <a:off x="7383495" y="1402524"/>
            <a:ext cx="353693" cy="1052561"/>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5" name="54 CuadroTexto"/>
          <p:cNvSpPr txBox="1"/>
          <p:nvPr/>
        </p:nvSpPr>
        <p:spPr>
          <a:xfrm>
            <a:off x="5975000" y="2025031"/>
            <a:ext cx="622286" cy="461665"/>
          </a:xfrm>
          <a:prstGeom prst="rect">
            <a:avLst/>
          </a:prstGeom>
          <a:noFill/>
        </p:spPr>
        <p:txBody>
          <a:bodyPr wrap="none" rtlCol="0">
            <a:spAutoFit/>
          </a:bodyPr>
          <a:lstStyle/>
          <a:p>
            <a:r>
              <a:rPr lang="es-ES" sz="2400" dirty="0" smtClean="0"/>
              <a:t>2sp</a:t>
            </a:r>
            <a:endParaRPr lang="es-ES" sz="2400" dirty="0"/>
          </a:p>
        </p:txBody>
      </p:sp>
      <p:sp>
        <p:nvSpPr>
          <p:cNvPr id="56" name="55 Elipse"/>
          <p:cNvSpPr/>
          <p:nvPr/>
        </p:nvSpPr>
        <p:spPr>
          <a:xfrm>
            <a:off x="1167258" y="984753"/>
            <a:ext cx="1465813" cy="9981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7" name="56 CuadroTexto"/>
          <p:cNvSpPr txBox="1"/>
          <p:nvPr/>
        </p:nvSpPr>
        <p:spPr>
          <a:xfrm>
            <a:off x="7257840" y="2028927"/>
            <a:ext cx="606256" cy="461665"/>
          </a:xfrm>
          <a:prstGeom prst="rect">
            <a:avLst/>
          </a:prstGeom>
          <a:noFill/>
        </p:spPr>
        <p:txBody>
          <a:bodyPr wrap="none" rtlCol="0">
            <a:spAutoFit/>
          </a:bodyPr>
          <a:lstStyle/>
          <a:p>
            <a:r>
              <a:rPr lang="es-ES" sz="2400" dirty="0" smtClean="0"/>
              <a:t>2p</a:t>
            </a:r>
            <a:r>
              <a:rPr lang="es-ES" sz="2400" baseline="30000" dirty="0"/>
              <a:t>2</a:t>
            </a:r>
            <a:endParaRPr lang="es-ES" sz="2400" dirty="0"/>
          </a:p>
        </p:txBody>
      </p:sp>
      <p:sp>
        <p:nvSpPr>
          <p:cNvPr id="58" name="57 Cerrar llave"/>
          <p:cNvSpPr/>
          <p:nvPr/>
        </p:nvSpPr>
        <p:spPr>
          <a:xfrm rot="5400000">
            <a:off x="6092528" y="1392285"/>
            <a:ext cx="353693" cy="1052561"/>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8590" y="2717146"/>
            <a:ext cx="2644533" cy="1599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 name="58 Flecha abajo"/>
          <p:cNvSpPr/>
          <p:nvPr/>
        </p:nvSpPr>
        <p:spPr>
          <a:xfrm>
            <a:off x="6724005" y="2105651"/>
            <a:ext cx="515605" cy="60326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0" name="59 CuadroTexto"/>
          <p:cNvSpPr txBox="1"/>
          <p:nvPr/>
        </p:nvSpPr>
        <p:spPr>
          <a:xfrm>
            <a:off x="5335894" y="4413570"/>
            <a:ext cx="3807431" cy="2308324"/>
          </a:xfrm>
          <a:prstGeom prst="rect">
            <a:avLst/>
          </a:prstGeom>
          <a:noFill/>
        </p:spPr>
        <p:txBody>
          <a:bodyPr wrap="square" rtlCol="0">
            <a:spAutoFit/>
          </a:bodyPr>
          <a:lstStyle/>
          <a:p>
            <a:pPr marL="285750" indent="-285750">
              <a:buFont typeface="Arial" panose="020B0604020202020204" pitchFamily="34" charset="0"/>
              <a:buChar char="•"/>
            </a:pPr>
            <a:r>
              <a:rPr lang="es-ES" dirty="0" smtClean="0"/>
              <a:t>Se forman dos orbitales </a:t>
            </a:r>
            <a:r>
              <a:rPr lang="es-ES" dirty="0" err="1" smtClean="0"/>
              <a:t>sp</a:t>
            </a:r>
            <a:r>
              <a:rPr lang="es-ES" dirty="0" smtClean="0"/>
              <a:t>, </a:t>
            </a:r>
            <a:r>
              <a:rPr lang="es-ES" dirty="0" err="1" smtClean="0"/>
              <a:t>semillenos</a:t>
            </a:r>
            <a:endParaRPr lang="es-ES" dirty="0" smtClean="0"/>
          </a:p>
          <a:p>
            <a:pPr marL="285750" indent="-285750">
              <a:buFont typeface="Arial" panose="020B0604020202020204" pitchFamily="34" charset="0"/>
              <a:buChar char="•"/>
            </a:pPr>
            <a:r>
              <a:rPr lang="es-ES" dirty="0" smtClean="0"/>
              <a:t>Cada uno posee un 50% de carácter p.</a:t>
            </a:r>
          </a:p>
          <a:p>
            <a:pPr marL="285750" indent="-285750">
              <a:buFont typeface="Arial" panose="020B0604020202020204" pitchFamily="34" charset="0"/>
              <a:buChar char="•"/>
            </a:pPr>
            <a:r>
              <a:rPr lang="es-ES" dirty="0"/>
              <a:t>P</a:t>
            </a:r>
            <a:r>
              <a:rPr lang="es-ES" dirty="0" smtClean="0"/>
              <a:t>ermanecen 2 orbitales p </a:t>
            </a:r>
            <a:r>
              <a:rPr lang="es-ES" dirty="0" err="1" smtClean="0"/>
              <a:t>semillenos</a:t>
            </a:r>
            <a:endParaRPr lang="es-ES" dirty="0" smtClean="0"/>
          </a:p>
          <a:p>
            <a:pPr marL="285750" indent="-285750">
              <a:buFont typeface="Arial" panose="020B0604020202020204" pitchFamily="34" charset="0"/>
              <a:buChar char="•"/>
            </a:pPr>
            <a:r>
              <a:rPr lang="es-ES" dirty="0" smtClean="0"/>
              <a:t>Todos los orbitales son ortogonales ( </a:t>
            </a:r>
            <a:r>
              <a:rPr lang="es-ES" dirty="0" err="1" smtClean="0"/>
              <a:t>pependiculares</a:t>
            </a:r>
            <a:r>
              <a:rPr lang="es-ES" dirty="0" smtClean="0"/>
              <a:t> entre sí)</a:t>
            </a:r>
          </a:p>
        </p:txBody>
      </p:sp>
      <p:pic>
        <p:nvPicPr>
          <p:cNvPr id="61" name="60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9904" y="2761421"/>
            <a:ext cx="3086531" cy="1705213"/>
          </a:xfrm>
          <a:prstGeom prst="rect">
            <a:avLst/>
          </a:prstGeom>
        </p:spPr>
      </p:pic>
      <p:sp>
        <p:nvSpPr>
          <p:cNvPr id="64" name="63 Flecha derecha"/>
          <p:cNvSpPr/>
          <p:nvPr/>
        </p:nvSpPr>
        <p:spPr>
          <a:xfrm rot="10800000">
            <a:off x="5335894" y="3306489"/>
            <a:ext cx="666346" cy="42090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63" name="62 Conector recto"/>
          <p:cNvCxnSpPr/>
          <p:nvPr/>
        </p:nvCxnSpPr>
        <p:spPr>
          <a:xfrm>
            <a:off x="1933468" y="3516943"/>
            <a:ext cx="3579402" cy="3600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 name="70 CuadroTexto"/>
              <p:cNvSpPr txBox="1"/>
              <p:nvPr/>
            </p:nvSpPr>
            <p:spPr>
              <a:xfrm>
                <a:off x="1277695" y="4516925"/>
                <a:ext cx="4024091" cy="1825115"/>
              </a:xfrm>
              <a:prstGeom prst="rect">
                <a:avLst/>
              </a:prstGeom>
              <a:noFill/>
            </p:spPr>
            <p:txBody>
              <a:bodyPr wrap="square" rtlCol="0">
                <a:spAutoFit/>
              </a:bodyPr>
              <a:lstStyle/>
              <a:p>
                <a:pPr marL="285750" indent="-285750">
                  <a:buFont typeface="Arial" panose="020B0604020202020204" pitchFamily="34" charset="0"/>
                  <a:buChar char="•"/>
                </a:pPr>
                <a:r>
                  <a:rPr lang="es-ES" dirty="0" smtClean="0"/>
                  <a:t>Todos los átomos del etino se encuentran sobre una misma recta</a:t>
                </a:r>
              </a:p>
              <a:p>
                <a:pPr marL="285750" indent="-285750">
                  <a:buFont typeface="Arial" panose="020B0604020202020204" pitchFamily="34" charset="0"/>
                  <a:buChar char="•"/>
                </a:pPr>
                <a:r>
                  <a:rPr lang="es-ES" dirty="0" smtClean="0"/>
                  <a:t>Hay un enlace </a:t>
                </a:r>
                <a14:m>
                  <m:oMath xmlns:m="http://schemas.openxmlformats.org/officeDocument/2006/math">
                    <m:sSub>
                      <m:sSubPr>
                        <m:ctrlPr>
                          <a:rPr lang="es-ES" i="1">
                            <a:latin typeface="Cambria Math"/>
                            <a:ea typeface="Cambria Math"/>
                          </a:rPr>
                        </m:ctrlPr>
                      </m:sSubPr>
                      <m:e>
                        <m:r>
                          <a:rPr lang="es-ES" i="1">
                            <a:latin typeface="Cambria Math"/>
                            <a:ea typeface="Cambria Math"/>
                          </a:rPr>
                          <m:t>𝜎</m:t>
                        </m:r>
                      </m:e>
                      <m:sub>
                        <m:r>
                          <m:rPr>
                            <m:sty m:val="p"/>
                          </m:rPr>
                          <a:rPr lang="es-ES" b="0" i="0" smtClean="0">
                            <a:latin typeface="Cambria Math"/>
                            <a:ea typeface="Cambria Math"/>
                          </a:rPr>
                          <m:t>sp</m:t>
                        </m:r>
                        <m:r>
                          <a:rPr lang="es-ES" b="0" i="0" smtClean="0">
                            <a:latin typeface="Cambria Math"/>
                            <a:ea typeface="Cambria Math"/>
                          </a:rPr>
                          <m:t>−</m:t>
                        </m:r>
                        <m:r>
                          <m:rPr>
                            <m:sty m:val="p"/>
                          </m:rPr>
                          <a:rPr lang="es-ES" b="0" i="0" smtClean="0">
                            <a:latin typeface="Cambria Math"/>
                            <a:ea typeface="Cambria Math"/>
                          </a:rPr>
                          <m:t>sp</m:t>
                        </m:r>
                      </m:sub>
                    </m:sSub>
                  </m:oMath>
                </a14:m>
                <a:endParaRPr lang="es-ES" dirty="0" smtClean="0"/>
              </a:p>
              <a:p>
                <a:pPr marL="285750" indent="-285750">
                  <a:buFont typeface="Arial" panose="020B0604020202020204" pitchFamily="34" charset="0"/>
                  <a:buChar char="•"/>
                </a:pPr>
                <a:r>
                  <a:rPr lang="es-ES" dirty="0" smtClean="0"/>
                  <a:t>Hay dos enlaces </a:t>
                </a:r>
                <a14:m>
                  <m:oMath xmlns:m="http://schemas.openxmlformats.org/officeDocument/2006/math">
                    <m:sSub>
                      <m:sSubPr>
                        <m:ctrlPr>
                          <a:rPr lang="es-ES" i="1">
                            <a:latin typeface="Cambria Math"/>
                            <a:ea typeface="Cambria Math"/>
                          </a:rPr>
                        </m:ctrlPr>
                      </m:sSubPr>
                      <m:e>
                        <m:r>
                          <a:rPr lang="es-ES" i="1">
                            <a:latin typeface="Cambria Math"/>
                            <a:ea typeface="Cambria Math"/>
                          </a:rPr>
                          <m:t>𝜎</m:t>
                        </m:r>
                      </m:e>
                      <m:sub>
                        <m:r>
                          <a:rPr lang="es-ES" b="0" i="1" smtClean="0">
                            <a:latin typeface="Cambria Math"/>
                            <a:ea typeface="Cambria Math"/>
                          </a:rPr>
                          <m:t>𝑠𝑝</m:t>
                        </m:r>
                        <m:r>
                          <a:rPr lang="es-ES" b="0" i="1" smtClean="0">
                            <a:latin typeface="Cambria Math"/>
                            <a:ea typeface="Cambria Math"/>
                          </a:rPr>
                          <m:t>−</m:t>
                        </m:r>
                        <m:r>
                          <a:rPr lang="es-ES" b="0" i="1" smtClean="0">
                            <a:latin typeface="Cambria Math"/>
                            <a:ea typeface="Cambria Math"/>
                          </a:rPr>
                          <m:t>𝑠</m:t>
                        </m:r>
                      </m:sub>
                    </m:sSub>
                  </m:oMath>
                </a14:m>
                <a:endParaRPr lang="es-ES" dirty="0" smtClean="0"/>
              </a:p>
              <a:p>
                <a:pPr marL="285750" indent="-285750">
                  <a:buFont typeface="Arial" panose="020B0604020202020204" pitchFamily="34" charset="0"/>
                  <a:buChar char="•"/>
                </a:pPr>
                <a:r>
                  <a:rPr lang="es-ES" dirty="0" smtClean="0"/>
                  <a:t>Hay dos enlaces </a:t>
                </a:r>
                <a:r>
                  <a:rPr lang="es-ES" dirty="0" smtClean="0">
                    <a:sym typeface="Symbol"/>
                  </a:rPr>
                  <a:t>, perpendiculares entre sí y que rodean al </a:t>
                </a:r>
                <a14:m>
                  <m:oMath xmlns:m="http://schemas.openxmlformats.org/officeDocument/2006/math">
                    <m:sSub>
                      <m:sSubPr>
                        <m:ctrlPr>
                          <a:rPr lang="es-ES" i="1">
                            <a:latin typeface="Cambria Math"/>
                            <a:ea typeface="Cambria Math"/>
                          </a:rPr>
                        </m:ctrlPr>
                      </m:sSubPr>
                      <m:e>
                        <m:r>
                          <a:rPr lang="es-ES" i="1">
                            <a:latin typeface="Cambria Math"/>
                            <a:ea typeface="Cambria Math"/>
                          </a:rPr>
                          <m:t>𝜎</m:t>
                        </m:r>
                      </m:e>
                      <m:sub>
                        <m:r>
                          <m:rPr>
                            <m:sty m:val="p"/>
                          </m:rPr>
                          <a:rPr lang="es-ES">
                            <a:latin typeface="Cambria Math"/>
                            <a:ea typeface="Cambria Math"/>
                          </a:rPr>
                          <m:t>sp</m:t>
                        </m:r>
                        <m:r>
                          <a:rPr lang="es-ES">
                            <a:latin typeface="Cambria Math"/>
                            <a:ea typeface="Cambria Math"/>
                          </a:rPr>
                          <m:t>−</m:t>
                        </m:r>
                        <m:r>
                          <m:rPr>
                            <m:sty m:val="p"/>
                          </m:rPr>
                          <a:rPr lang="es-ES">
                            <a:latin typeface="Cambria Math"/>
                            <a:ea typeface="Cambria Math"/>
                          </a:rPr>
                          <m:t>sp</m:t>
                        </m:r>
                      </m:sub>
                    </m:sSub>
                  </m:oMath>
                </a14:m>
                <a:endParaRPr lang="es-ES" dirty="0" smtClean="0"/>
              </a:p>
            </p:txBody>
          </p:sp>
        </mc:Choice>
        <mc:Fallback xmlns="">
          <p:sp>
            <p:nvSpPr>
              <p:cNvPr id="71" name="70 CuadroTexto"/>
              <p:cNvSpPr txBox="1">
                <a:spLocks noRot="1" noChangeAspect="1" noMove="1" noResize="1" noEditPoints="1" noAdjustHandles="1" noChangeArrowheads="1" noChangeShapeType="1" noTextEdit="1"/>
              </p:cNvSpPr>
              <p:nvPr/>
            </p:nvSpPr>
            <p:spPr>
              <a:xfrm>
                <a:off x="1277695" y="4516925"/>
                <a:ext cx="4024091" cy="1825115"/>
              </a:xfrm>
              <a:prstGeom prst="rect">
                <a:avLst/>
              </a:prstGeom>
              <a:blipFill rotWithShape="1">
                <a:blip r:embed="rId5"/>
                <a:stretch>
                  <a:fillRect l="-1061" t="-1672" b="-3344"/>
                </a:stretch>
              </a:blipFill>
            </p:spPr>
            <p:txBody>
              <a:bodyPr/>
              <a:lstStyle/>
              <a:p>
                <a:r>
                  <a:rPr lang="es-ES">
                    <a:noFill/>
                  </a:rPr>
                  <a:t> </a:t>
                </a:r>
              </a:p>
            </p:txBody>
          </p:sp>
        </mc:Fallback>
      </mc:AlternateContent>
      <p:grpSp>
        <p:nvGrpSpPr>
          <p:cNvPr id="78" name="77 Grupo"/>
          <p:cNvGrpSpPr/>
          <p:nvPr/>
        </p:nvGrpSpPr>
        <p:grpSpPr>
          <a:xfrm>
            <a:off x="242347" y="2306967"/>
            <a:ext cx="1604528" cy="1184188"/>
            <a:chOff x="242347" y="2306967"/>
            <a:chExt cx="1604528" cy="1184188"/>
          </a:xfrm>
        </p:grpSpPr>
        <p:grpSp>
          <p:nvGrpSpPr>
            <p:cNvPr id="74" name="73 Grupo"/>
            <p:cNvGrpSpPr/>
            <p:nvPr/>
          </p:nvGrpSpPr>
          <p:grpSpPr>
            <a:xfrm>
              <a:off x="242347" y="2306967"/>
              <a:ext cx="1604528" cy="830133"/>
              <a:chOff x="242347" y="2306967"/>
              <a:chExt cx="1604528" cy="830133"/>
            </a:xfrm>
          </p:grpSpPr>
          <p:graphicFrame>
            <p:nvGraphicFramePr>
              <p:cNvPr id="70" name="69 Objeto"/>
              <p:cNvGraphicFramePr>
                <a:graphicFrameLocks noChangeAspect="1"/>
              </p:cNvGraphicFramePr>
              <p:nvPr>
                <p:extLst>
                  <p:ext uri="{D42A27DB-BD31-4B8C-83A1-F6EECF244321}">
                    <p14:modId xmlns:p14="http://schemas.microsoft.com/office/powerpoint/2010/main" val="2637654633"/>
                  </p:ext>
                </p:extLst>
              </p:nvPr>
            </p:nvGraphicFramePr>
            <p:xfrm>
              <a:off x="242347" y="2761421"/>
              <a:ext cx="1604528" cy="319029"/>
            </p:xfrm>
            <a:graphic>
              <a:graphicData uri="http://schemas.openxmlformats.org/presentationml/2006/ole">
                <mc:AlternateContent xmlns:mc="http://schemas.openxmlformats.org/markup-compatibility/2006">
                  <mc:Choice xmlns:v="urn:schemas-microsoft-com:vml" Requires="v">
                    <p:oleObj spid="_x0000_s10282" name="ChemSketch" r:id="rId6" imgW="813960" imgH="161640" progId="">
                      <p:embed/>
                    </p:oleObj>
                  </mc:Choice>
                  <mc:Fallback>
                    <p:oleObj name="ChemSketch" r:id="rId6" imgW="813960" imgH="161640" progId="">
                      <p:embed/>
                      <p:pic>
                        <p:nvPicPr>
                          <p:cNvPr id="0" name="Picture 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347" y="2761421"/>
                            <a:ext cx="1604528" cy="319029"/>
                          </a:xfrm>
                          <a:prstGeom prst="rect">
                            <a:avLst/>
                          </a:prstGeom>
                          <a:solidFill>
                            <a:schemeClr val="bg1"/>
                          </a:solidFill>
                        </p:spPr>
                      </p:pic>
                    </p:oleObj>
                  </mc:Fallback>
                </mc:AlternateContent>
              </a:graphicData>
            </a:graphic>
          </p:graphicFrame>
          <p:sp>
            <p:nvSpPr>
              <p:cNvPr id="76" name="75 CuadroTexto"/>
              <p:cNvSpPr txBox="1"/>
              <p:nvPr/>
            </p:nvSpPr>
            <p:spPr>
              <a:xfrm>
                <a:off x="481336" y="2306967"/>
                <a:ext cx="585101" cy="276999"/>
              </a:xfrm>
              <a:prstGeom prst="rect">
                <a:avLst/>
              </a:prstGeom>
              <a:noFill/>
            </p:spPr>
            <p:txBody>
              <a:bodyPr wrap="square" rtlCol="0">
                <a:spAutoFit/>
              </a:bodyPr>
              <a:lstStyle/>
              <a:p>
                <a:pPr algn="r"/>
                <a:r>
                  <a:rPr lang="es-ES" sz="1200" dirty="0" smtClean="0"/>
                  <a:t>180º</a:t>
                </a:r>
                <a:endParaRPr lang="es-ES" sz="1200" dirty="0"/>
              </a:p>
            </p:txBody>
          </p:sp>
          <p:sp>
            <p:nvSpPr>
              <p:cNvPr id="77" name="76 Arco"/>
              <p:cNvSpPr/>
              <p:nvPr/>
            </p:nvSpPr>
            <p:spPr>
              <a:xfrm rot="20528264">
                <a:off x="562049" y="2528966"/>
                <a:ext cx="520853" cy="608134"/>
              </a:xfrm>
              <a:prstGeom prst="arc">
                <a:avLst>
                  <a:gd name="adj1" fmla="val 13006410"/>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sp>
          <p:nvSpPr>
            <p:cNvPr id="75" name="74 CuadroTexto"/>
            <p:cNvSpPr txBox="1"/>
            <p:nvPr/>
          </p:nvSpPr>
          <p:spPr>
            <a:xfrm>
              <a:off x="348402" y="3121823"/>
              <a:ext cx="1232966" cy="369332"/>
            </a:xfrm>
            <a:prstGeom prst="rect">
              <a:avLst/>
            </a:prstGeom>
            <a:noFill/>
          </p:spPr>
          <p:txBody>
            <a:bodyPr wrap="none" rtlCol="0">
              <a:spAutoFit/>
            </a:bodyPr>
            <a:lstStyle/>
            <a:p>
              <a:r>
                <a:rPr lang="es-ES" dirty="0" smtClean="0"/>
                <a:t>ACETILENO</a:t>
              </a:r>
              <a:endParaRPr lang="es-ES" dirty="0"/>
            </a:p>
          </p:txBody>
        </p:sp>
      </p:grpSp>
    </p:spTree>
    <p:extLst>
      <p:ext uri="{BB962C8B-B14F-4D97-AF65-F5344CB8AC3E}">
        <p14:creationId xmlns:p14="http://schemas.microsoft.com/office/powerpoint/2010/main" val="428168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par>
                          <p:cTn id="24" fill="hold">
                            <p:stCondLst>
                              <p:cond delay="2500"/>
                            </p:stCondLst>
                            <p:childTnLst>
                              <p:par>
                                <p:cTn id="25" presetID="22" presetClass="entr" presetSubtype="4" fill="hold" nodeType="afterEffect">
                                  <p:stCondLst>
                                    <p:cond delay="50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par>
                          <p:cTn id="28" fill="hold">
                            <p:stCondLst>
                              <p:cond delay="3500"/>
                            </p:stCondLst>
                            <p:childTnLst>
                              <p:par>
                                <p:cTn id="29" presetID="22" presetClass="entr" presetSubtype="1" fill="hold" nodeType="afterEffect">
                                  <p:stCondLst>
                                    <p:cond delay="50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500"/>
                                        <p:tgtEl>
                                          <p:spTgt spid="9"/>
                                        </p:tgtEl>
                                      </p:cBhvr>
                                    </p:animEffect>
                                  </p:childTnLst>
                                </p:cTn>
                              </p:par>
                            </p:childTnLst>
                          </p:cTn>
                        </p:par>
                        <p:par>
                          <p:cTn id="32" fill="hold">
                            <p:stCondLst>
                              <p:cond delay="4500"/>
                            </p:stCondLst>
                            <p:childTnLst>
                              <p:par>
                                <p:cTn id="33" presetID="22" presetClass="entr" presetSubtype="4" fill="hold" nodeType="afterEffect">
                                  <p:stCondLst>
                                    <p:cond delay="50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5500"/>
                            </p:stCondLst>
                            <p:childTnLst>
                              <p:par>
                                <p:cTn id="37" presetID="22" presetClass="entr" presetSubtype="1" fill="hold" nodeType="afterEffect">
                                  <p:stCondLst>
                                    <p:cond delay="500"/>
                                  </p:stCondLst>
                                  <p:childTnLst>
                                    <p:set>
                                      <p:cBhvr>
                                        <p:cTn id="38" dur="1" fill="hold">
                                          <p:stCondLst>
                                            <p:cond delay="0"/>
                                          </p:stCondLst>
                                        </p:cTn>
                                        <p:tgtEl>
                                          <p:spTgt spid="14"/>
                                        </p:tgtEl>
                                        <p:attrNameLst>
                                          <p:attrName>style.visibility</p:attrName>
                                        </p:attrNameLst>
                                      </p:cBhvr>
                                      <p:to>
                                        <p:strVal val="visible"/>
                                      </p:to>
                                    </p:set>
                                    <p:animEffect transition="in" filter="wipe(up)">
                                      <p:cBhvr>
                                        <p:cTn id="39" dur="500"/>
                                        <p:tgtEl>
                                          <p:spTgt spid="14"/>
                                        </p:tgtEl>
                                      </p:cBhvr>
                                    </p:animEffect>
                                  </p:childTnLst>
                                </p:cTn>
                              </p:par>
                            </p:childTnLst>
                          </p:cTn>
                        </p:par>
                        <p:par>
                          <p:cTn id="40" fill="hold">
                            <p:stCondLst>
                              <p:cond delay="6500"/>
                            </p:stCondLst>
                            <p:childTnLst>
                              <p:par>
                                <p:cTn id="41" presetID="22" presetClass="entr" presetSubtype="4" fill="hold" nodeType="afterEffect">
                                  <p:stCondLst>
                                    <p:cond delay="50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500"/>
                            </p:stCondLst>
                            <p:childTnLst>
                              <p:par>
                                <p:cTn id="45" presetID="22" presetClass="entr" presetSubtype="4"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8000"/>
                            </p:stCondLst>
                            <p:childTnLst>
                              <p:par>
                                <p:cTn id="49" presetID="1" presetClass="entr" presetSubtype="0" fill="hold" grpId="0" nodeType="afterEffect">
                                  <p:stCondLst>
                                    <p:cond delay="500"/>
                                  </p:stCondLst>
                                  <p:childTnLst>
                                    <p:set>
                                      <p:cBhvr>
                                        <p:cTn id="50" dur="1" fill="hold">
                                          <p:stCondLst>
                                            <p:cond delay="0"/>
                                          </p:stCondLst>
                                        </p:cTn>
                                        <p:tgtEl>
                                          <p:spTgt spid="49"/>
                                        </p:tgtEl>
                                        <p:attrNameLst>
                                          <p:attrName>style.visibility</p:attrName>
                                        </p:attrNameLst>
                                      </p:cBhvr>
                                      <p:to>
                                        <p:strVal val="visible"/>
                                      </p:to>
                                    </p:set>
                                  </p:childTnLst>
                                </p:cTn>
                              </p:par>
                            </p:childTnLst>
                          </p:cTn>
                        </p:par>
                        <p:par>
                          <p:cTn id="51" fill="hold">
                            <p:stCondLst>
                              <p:cond delay="8500"/>
                            </p:stCondLst>
                            <p:childTnLst>
                              <p:par>
                                <p:cTn id="52" presetID="1" presetClass="entr" presetSubtype="0" fill="hold" grpId="0" nodeType="afterEffect">
                                  <p:stCondLst>
                                    <p:cond delay="500"/>
                                  </p:stCondLst>
                                  <p:childTnLst>
                                    <p:set>
                                      <p:cBhvr>
                                        <p:cTn id="53" dur="1" fill="hold">
                                          <p:stCondLst>
                                            <p:cond delay="0"/>
                                          </p:stCondLst>
                                        </p:cTn>
                                        <p:tgtEl>
                                          <p:spTgt spid="50"/>
                                        </p:tgtEl>
                                        <p:attrNameLst>
                                          <p:attrName>style.visibility</p:attrName>
                                        </p:attrNameLst>
                                      </p:cBhvr>
                                      <p:to>
                                        <p:strVal val="visible"/>
                                      </p:to>
                                    </p:set>
                                  </p:childTnLst>
                                </p:cTn>
                              </p:par>
                            </p:childTnLst>
                          </p:cTn>
                        </p:par>
                        <p:par>
                          <p:cTn id="54" fill="hold">
                            <p:stCondLst>
                              <p:cond delay="9000"/>
                            </p:stCondLst>
                            <p:childTnLst>
                              <p:par>
                                <p:cTn id="55" presetID="16" presetClass="entr" presetSubtype="21"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barn(inVertical)">
                                      <p:cBhvr>
                                        <p:cTn id="57" dur="500"/>
                                        <p:tgtEl>
                                          <p:spTgt spid="52"/>
                                        </p:tgtEl>
                                      </p:cBhvr>
                                    </p:animEffect>
                                  </p:childTnLst>
                                </p:cTn>
                              </p:par>
                            </p:childTnLst>
                          </p:cTn>
                        </p:par>
                        <p:par>
                          <p:cTn id="58" fill="hold">
                            <p:stCondLst>
                              <p:cond delay="9500"/>
                            </p:stCondLst>
                            <p:childTnLst>
                              <p:par>
                                <p:cTn id="59" presetID="1" presetClass="entr" presetSubtype="0" fill="hold" grpId="0" nodeType="afterEffect">
                                  <p:stCondLst>
                                    <p:cond delay="500"/>
                                  </p:stCondLst>
                                  <p:childTnLst>
                                    <p:set>
                                      <p:cBhvr>
                                        <p:cTn id="60" dur="1" fill="hold">
                                          <p:stCondLst>
                                            <p:cond delay="0"/>
                                          </p:stCondLst>
                                        </p:cTn>
                                        <p:tgtEl>
                                          <p:spTgt spid="5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6" presetClass="entr" presetSubtype="37" fill="hold" grpId="0" nodeType="click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barn(outVertical)">
                                      <p:cBhvr>
                                        <p:cTn id="65" dur="500"/>
                                        <p:tgtEl>
                                          <p:spTgt spid="56"/>
                                        </p:tgtEl>
                                      </p:cBhvr>
                                    </p:animEffect>
                                  </p:childTnLst>
                                </p:cTn>
                              </p:par>
                            </p:childTnLst>
                          </p:cTn>
                        </p:par>
                        <p:par>
                          <p:cTn id="66" fill="hold">
                            <p:stCondLst>
                              <p:cond delay="500"/>
                            </p:stCondLst>
                            <p:childTnLst>
                              <p:par>
                                <p:cTn id="67" presetID="22" presetClass="entr" presetSubtype="8" fill="hold" grpId="0" nodeType="afterEffect">
                                  <p:stCondLst>
                                    <p:cond delay="1000"/>
                                  </p:stCondLst>
                                  <p:childTnLst>
                                    <p:set>
                                      <p:cBhvr>
                                        <p:cTn id="68" dur="1" fill="hold">
                                          <p:stCondLst>
                                            <p:cond delay="0"/>
                                          </p:stCondLst>
                                        </p:cTn>
                                        <p:tgtEl>
                                          <p:spTgt spid="47"/>
                                        </p:tgtEl>
                                        <p:attrNameLst>
                                          <p:attrName>style.visibility</p:attrName>
                                        </p:attrNameLst>
                                      </p:cBhvr>
                                      <p:to>
                                        <p:strVal val="visible"/>
                                      </p:to>
                                    </p:set>
                                    <p:animEffect transition="in" filter="wipe(left)">
                                      <p:cBhvr>
                                        <p:cTn id="69" dur="500"/>
                                        <p:tgtEl>
                                          <p:spTgt spid="47"/>
                                        </p:tgtEl>
                                      </p:cBhvr>
                                    </p:animEffect>
                                  </p:childTnLst>
                                </p:cTn>
                              </p:par>
                            </p:childTnLst>
                          </p:cTn>
                        </p:par>
                        <p:par>
                          <p:cTn id="70" fill="hold">
                            <p:stCondLst>
                              <p:cond delay="2000"/>
                            </p:stCondLst>
                            <p:childTnLst>
                              <p:par>
                                <p:cTn id="71" presetID="22" presetClass="entr" presetSubtype="8" fill="hold" nodeType="afterEffect">
                                  <p:stCondLst>
                                    <p:cond delay="50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500"/>
                                        <p:tgtEl>
                                          <p:spTgt spid="27"/>
                                        </p:tgtEl>
                                      </p:cBhvr>
                                    </p:animEffect>
                                  </p:childTnLst>
                                </p:cTn>
                              </p:par>
                            </p:childTnLst>
                          </p:cTn>
                        </p:par>
                        <p:par>
                          <p:cTn id="74" fill="hold">
                            <p:stCondLst>
                              <p:cond delay="3000"/>
                            </p:stCondLst>
                            <p:childTnLst>
                              <p:par>
                                <p:cTn id="75" presetID="22" presetClass="entr" presetSubtype="8" fill="hold" nodeType="afterEffect">
                                  <p:stCondLst>
                                    <p:cond delay="500"/>
                                  </p:stCondLst>
                                  <p:childTnLst>
                                    <p:set>
                                      <p:cBhvr>
                                        <p:cTn id="76" dur="1" fill="hold">
                                          <p:stCondLst>
                                            <p:cond delay="0"/>
                                          </p:stCondLst>
                                        </p:cTn>
                                        <p:tgtEl>
                                          <p:spTgt spid="32"/>
                                        </p:tgtEl>
                                        <p:attrNameLst>
                                          <p:attrName>style.visibility</p:attrName>
                                        </p:attrNameLst>
                                      </p:cBhvr>
                                      <p:to>
                                        <p:strVal val="visible"/>
                                      </p:to>
                                    </p:set>
                                    <p:animEffect transition="in" filter="wipe(left)">
                                      <p:cBhvr>
                                        <p:cTn id="77" dur="500"/>
                                        <p:tgtEl>
                                          <p:spTgt spid="32"/>
                                        </p:tgtEl>
                                      </p:cBhvr>
                                    </p:animEffect>
                                  </p:childTnLst>
                                </p:cTn>
                              </p:par>
                            </p:childTnLst>
                          </p:cTn>
                        </p:par>
                        <p:par>
                          <p:cTn id="78" fill="hold">
                            <p:stCondLst>
                              <p:cond delay="4000"/>
                            </p:stCondLst>
                            <p:childTnLst>
                              <p:par>
                                <p:cTn id="79" presetID="22" presetClass="entr" presetSubtype="8" fill="hold" nodeType="afterEffect">
                                  <p:stCondLst>
                                    <p:cond delay="50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5000"/>
                            </p:stCondLst>
                            <p:childTnLst>
                              <p:par>
                                <p:cTn id="83" presetID="22" presetClass="entr" presetSubtype="8" fill="hold" nodeType="afterEffect">
                                  <p:stCondLst>
                                    <p:cond delay="50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6000"/>
                            </p:stCondLst>
                            <p:childTnLst>
                              <p:par>
                                <p:cTn id="87" presetID="22" presetClass="entr" presetSubtype="8" fill="hold" nodeType="afterEffect">
                                  <p:stCondLst>
                                    <p:cond delay="500"/>
                                  </p:stCondLst>
                                  <p:childTnLst>
                                    <p:set>
                                      <p:cBhvr>
                                        <p:cTn id="88" dur="1" fill="hold">
                                          <p:stCondLst>
                                            <p:cond delay="0"/>
                                          </p:stCondLst>
                                        </p:cTn>
                                        <p:tgtEl>
                                          <p:spTgt spid="44"/>
                                        </p:tgtEl>
                                        <p:attrNameLst>
                                          <p:attrName>style.visibility</p:attrName>
                                        </p:attrNameLst>
                                      </p:cBhvr>
                                      <p:to>
                                        <p:strVal val="visible"/>
                                      </p:to>
                                    </p:set>
                                    <p:animEffect transition="in" filter="wipe(left)">
                                      <p:cBhvr>
                                        <p:cTn id="89" dur="500"/>
                                        <p:tgtEl>
                                          <p:spTgt spid="44"/>
                                        </p:tgtEl>
                                      </p:cBhvr>
                                    </p:animEffect>
                                  </p:childTnLst>
                                </p:cTn>
                              </p:par>
                            </p:childTnLst>
                          </p:cTn>
                        </p:par>
                        <p:par>
                          <p:cTn id="90" fill="hold">
                            <p:stCondLst>
                              <p:cond delay="7000"/>
                            </p:stCondLst>
                            <p:childTnLst>
                              <p:par>
                                <p:cTn id="91" presetID="22" presetClass="entr" presetSubtype="4" fill="hold" nodeType="after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wipe(down)">
                                      <p:cBhvr>
                                        <p:cTn id="93" dur="500"/>
                                        <p:tgtEl>
                                          <p:spTgt spid="31"/>
                                        </p:tgtEl>
                                      </p:cBhvr>
                                    </p:animEffect>
                                  </p:childTnLst>
                                </p:cTn>
                              </p:par>
                            </p:childTnLst>
                          </p:cTn>
                        </p:par>
                        <p:par>
                          <p:cTn id="94" fill="hold">
                            <p:stCondLst>
                              <p:cond delay="7500"/>
                            </p:stCondLst>
                            <p:childTnLst>
                              <p:par>
                                <p:cTn id="95" presetID="22" presetClass="entr" presetSubtype="1" fill="hold" nodeType="after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wipe(up)">
                                      <p:cBhvr>
                                        <p:cTn id="97" dur="500"/>
                                        <p:tgtEl>
                                          <p:spTgt spid="30"/>
                                        </p:tgtEl>
                                      </p:cBhvr>
                                    </p:animEffect>
                                  </p:childTnLst>
                                </p:cTn>
                              </p:par>
                            </p:childTnLst>
                          </p:cTn>
                        </p:par>
                        <p:par>
                          <p:cTn id="98" fill="hold">
                            <p:stCondLst>
                              <p:cond delay="8000"/>
                            </p:stCondLst>
                            <p:childTnLst>
                              <p:par>
                                <p:cTn id="99" presetID="22" presetClass="entr" presetSubtype="4" fill="hold" nodeType="after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wipe(down)">
                                      <p:cBhvr>
                                        <p:cTn id="101" dur="500"/>
                                        <p:tgtEl>
                                          <p:spTgt spid="35"/>
                                        </p:tgtEl>
                                      </p:cBhvr>
                                    </p:animEffect>
                                  </p:childTnLst>
                                </p:cTn>
                              </p:par>
                            </p:childTnLst>
                          </p:cTn>
                        </p:par>
                        <p:par>
                          <p:cTn id="102" fill="hold">
                            <p:stCondLst>
                              <p:cond delay="8500"/>
                            </p:stCondLst>
                            <p:childTnLst>
                              <p:par>
                                <p:cTn id="103" presetID="22" presetClass="entr" presetSubtype="4" fill="hold"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wipe(down)">
                                      <p:cBhvr>
                                        <p:cTn id="105" dur="500"/>
                                        <p:tgtEl>
                                          <p:spTgt spid="39"/>
                                        </p:tgtEl>
                                      </p:cBhvr>
                                    </p:animEffect>
                                  </p:childTnLst>
                                </p:cTn>
                              </p:par>
                            </p:childTnLst>
                          </p:cTn>
                        </p:par>
                        <p:par>
                          <p:cTn id="106" fill="hold">
                            <p:stCondLst>
                              <p:cond delay="9000"/>
                            </p:stCondLst>
                            <p:childTnLst>
                              <p:par>
                                <p:cTn id="107" presetID="22" presetClass="entr" presetSubtype="4" fill="hold" nodeType="afterEffect">
                                  <p:stCondLst>
                                    <p:cond delay="0"/>
                                  </p:stCondLst>
                                  <p:childTnLst>
                                    <p:set>
                                      <p:cBhvr>
                                        <p:cTn id="108" dur="1" fill="hold">
                                          <p:stCondLst>
                                            <p:cond delay="0"/>
                                          </p:stCondLst>
                                        </p:cTn>
                                        <p:tgtEl>
                                          <p:spTgt spid="43"/>
                                        </p:tgtEl>
                                        <p:attrNameLst>
                                          <p:attrName>style.visibility</p:attrName>
                                        </p:attrNameLst>
                                      </p:cBhvr>
                                      <p:to>
                                        <p:strVal val="visible"/>
                                      </p:to>
                                    </p:set>
                                    <p:animEffect transition="in" filter="wipe(down)">
                                      <p:cBhvr>
                                        <p:cTn id="109" dur="500"/>
                                        <p:tgtEl>
                                          <p:spTgt spid="43"/>
                                        </p:tgtEl>
                                      </p:cBhvr>
                                    </p:animEffect>
                                  </p:childTnLst>
                                </p:cTn>
                              </p:par>
                            </p:childTnLst>
                          </p:cTn>
                        </p:par>
                        <p:par>
                          <p:cTn id="110" fill="hold">
                            <p:stCondLst>
                              <p:cond delay="9500"/>
                            </p:stCondLst>
                            <p:childTnLst>
                              <p:par>
                                <p:cTn id="111" presetID="22" presetClass="entr" presetSubtype="4" fill="hold" nodeType="afterEffect">
                                  <p:stCondLst>
                                    <p:cond delay="0"/>
                                  </p:stCondLst>
                                  <p:childTnLst>
                                    <p:set>
                                      <p:cBhvr>
                                        <p:cTn id="112" dur="1" fill="hold">
                                          <p:stCondLst>
                                            <p:cond delay="0"/>
                                          </p:stCondLst>
                                        </p:cTn>
                                        <p:tgtEl>
                                          <p:spTgt spid="48"/>
                                        </p:tgtEl>
                                        <p:attrNameLst>
                                          <p:attrName>style.visibility</p:attrName>
                                        </p:attrNameLst>
                                      </p:cBhvr>
                                      <p:to>
                                        <p:strVal val="visible"/>
                                      </p:to>
                                    </p:set>
                                    <p:animEffect transition="in" filter="wipe(down)">
                                      <p:cBhvr>
                                        <p:cTn id="113" dur="500"/>
                                        <p:tgtEl>
                                          <p:spTgt spid="48"/>
                                        </p:tgtEl>
                                      </p:cBhvr>
                                    </p:animEffect>
                                  </p:childTnLst>
                                </p:cTn>
                              </p:par>
                            </p:childTnLst>
                          </p:cTn>
                        </p:par>
                        <p:par>
                          <p:cTn id="114" fill="hold">
                            <p:stCondLst>
                              <p:cond delay="10000"/>
                            </p:stCondLst>
                            <p:childTnLst>
                              <p:par>
                                <p:cTn id="115" presetID="1" presetClass="entr" presetSubtype="0" fill="hold" grpId="0" nodeType="afterEffect">
                                  <p:stCondLst>
                                    <p:cond delay="500"/>
                                  </p:stCondLst>
                                  <p:childTnLst>
                                    <p:set>
                                      <p:cBhvr>
                                        <p:cTn id="116" dur="1" fill="hold">
                                          <p:stCondLst>
                                            <p:cond delay="0"/>
                                          </p:stCondLst>
                                        </p:cTn>
                                        <p:tgtEl>
                                          <p:spTgt spid="53"/>
                                        </p:tgtEl>
                                        <p:attrNameLst>
                                          <p:attrName>style.visibility</p:attrName>
                                        </p:attrNameLst>
                                      </p:cBhvr>
                                      <p:to>
                                        <p:strVal val="visible"/>
                                      </p:to>
                                    </p:set>
                                  </p:childTnLst>
                                </p:cTn>
                              </p:par>
                            </p:childTnLst>
                          </p:cTn>
                        </p:par>
                        <p:par>
                          <p:cTn id="117" fill="hold">
                            <p:stCondLst>
                              <p:cond delay="10500"/>
                            </p:stCondLst>
                            <p:childTnLst>
                              <p:par>
                                <p:cTn id="118" presetID="16" presetClass="entr" presetSubtype="21" fill="hold" grpId="0" nodeType="afterEffect">
                                  <p:stCondLst>
                                    <p:cond delay="0"/>
                                  </p:stCondLst>
                                  <p:childTnLst>
                                    <p:set>
                                      <p:cBhvr>
                                        <p:cTn id="119" dur="1" fill="hold">
                                          <p:stCondLst>
                                            <p:cond delay="0"/>
                                          </p:stCondLst>
                                        </p:cTn>
                                        <p:tgtEl>
                                          <p:spTgt spid="58"/>
                                        </p:tgtEl>
                                        <p:attrNameLst>
                                          <p:attrName>style.visibility</p:attrName>
                                        </p:attrNameLst>
                                      </p:cBhvr>
                                      <p:to>
                                        <p:strVal val="visible"/>
                                      </p:to>
                                    </p:set>
                                    <p:animEffect transition="in" filter="barn(inVertical)">
                                      <p:cBhvr>
                                        <p:cTn id="120" dur="500"/>
                                        <p:tgtEl>
                                          <p:spTgt spid="58"/>
                                        </p:tgtEl>
                                      </p:cBhvr>
                                    </p:animEffect>
                                  </p:childTnLst>
                                </p:cTn>
                              </p:par>
                            </p:childTnLst>
                          </p:cTn>
                        </p:par>
                        <p:par>
                          <p:cTn id="121" fill="hold">
                            <p:stCondLst>
                              <p:cond delay="11000"/>
                            </p:stCondLst>
                            <p:childTnLst>
                              <p:par>
                                <p:cTn id="122" presetID="1" presetClass="entr" presetSubtype="0"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childTnLst>
                                </p:cTn>
                              </p:par>
                            </p:childTnLst>
                          </p:cTn>
                        </p:par>
                        <p:par>
                          <p:cTn id="124" fill="hold">
                            <p:stCondLst>
                              <p:cond delay="11000"/>
                            </p:stCondLst>
                            <p:childTnLst>
                              <p:par>
                                <p:cTn id="125" presetID="16" presetClass="entr" presetSubtype="21" fill="hold" grpId="0" nodeType="afterEffect">
                                  <p:stCondLst>
                                    <p:cond delay="500"/>
                                  </p:stCondLst>
                                  <p:childTnLst>
                                    <p:set>
                                      <p:cBhvr>
                                        <p:cTn id="126" dur="1" fill="hold">
                                          <p:stCondLst>
                                            <p:cond delay="0"/>
                                          </p:stCondLst>
                                        </p:cTn>
                                        <p:tgtEl>
                                          <p:spTgt spid="54"/>
                                        </p:tgtEl>
                                        <p:attrNameLst>
                                          <p:attrName>style.visibility</p:attrName>
                                        </p:attrNameLst>
                                      </p:cBhvr>
                                      <p:to>
                                        <p:strVal val="visible"/>
                                      </p:to>
                                    </p:set>
                                    <p:animEffect transition="in" filter="barn(inVertical)">
                                      <p:cBhvr>
                                        <p:cTn id="127" dur="500"/>
                                        <p:tgtEl>
                                          <p:spTgt spid="54"/>
                                        </p:tgtEl>
                                      </p:cBhvr>
                                    </p:animEffect>
                                  </p:childTnLst>
                                </p:cTn>
                              </p:par>
                            </p:childTnLst>
                          </p:cTn>
                        </p:par>
                        <p:par>
                          <p:cTn id="128" fill="hold">
                            <p:stCondLst>
                              <p:cond delay="12000"/>
                            </p:stCondLst>
                            <p:childTnLst>
                              <p:par>
                                <p:cTn id="129" presetID="1" presetClass="entr" presetSubtype="0"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22" presetClass="entr" presetSubtype="1" fill="hold" grpId="0" nodeType="clickEffect">
                                  <p:stCondLst>
                                    <p:cond delay="0"/>
                                  </p:stCondLst>
                                  <p:childTnLst>
                                    <p:set>
                                      <p:cBhvr>
                                        <p:cTn id="134" dur="1" fill="hold">
                                          <p:stCondLst>
                                            <p:cond delay="0"/>
                                          </p:stCondLst>
                                        </p:cTn>
                                        <p:tgtEl>
                                          <p:spTgt spid="59"/>
                                        </p:tgtEl>
                                        <p:attrNameLst>
                                          <p:attrName>style.visibility</p:attrName>
                                        </p:attrNameLst>
                                      </p:cBhvr>
                                      <p:to>
                                        <p:strVal val="visible"/>
                                      </p:to>
                                    </p:set>
                                    <p:animEffect transition="in" filter="wipe(up)">
                                      <p:cBhvr>
                                        <p:cTn id="135" dur="500"/>
                                        <p:tgtEl>
                                          <p:spTgt spid="59"/>
                                        </p:tgtEl>
                                      </p:cBhvr>
                                    </p:animEffect>
                                  </p:childTnLst>
                                </p:cTn>
                              </p:par>
                            </p:childTnLst>
                          </p:cTn>
                        </p:par>
                        <p:par>
                          <p:cTn id="136" fill="hold">
                            <p:stCondLst>
                              <p:cond delay="500"/>
                            </p:stCondLst>
                            <p:childTnLst>
                              <p:par>
                                <p:cTn id="137" presetID="1" presetClass="entr" presetSubtype="0" fill="hold" nodeType="afterEffect">
                                  <p:stCondLst>
                                    <p:cond delay="1000"/>
                                  </p:stCondLst>
                                  <p:childTnLst>
                                    <p:set>
                                      <p:cBhvr>
                                        <p:cTn id="138" dur="1" fill="hold">
                                          <p:stCondLst>
                                            <p:cond delay="0"/>
                                          </p:stCondLst>
                                        </p:cTn>
                                        <p:tgtEl>
                                          <p:spTgt spid="10242"/>
                                        </p:tgtEl>
                                        <p:attrNameLst>
                                          <p:attrName>style.visibility</p:attrName>
                                        </p:attrNameLst>
                                      </p:cBhvr>
                                      <p:to>
                                        <p:strVal val="visible"/>
                                      </p:to>
                                    </p:set>
                                  </p:childTnLst>
                                </p:cTn>
                              </p:par>
                            </p:childTnLst>
                          </p:cTn>
                        </p:par>
                        <p:par>
                          <p:cTn id="139" fill="hold">
                            <p:stCondLst>
                              <p:cond delay="1500"/>
                            </p:stCondLst>
                            <p:childTnLst>
                              <p:par>
                                <p:cTn id="140" presetID="1" presetClass="entr" presetSubtype="0" fill="hold" nodeType="afterEffect">
                                  <p:stCondLst>
                                    <p:cond delay="1000"/>
                                  </p:stCondLst>
                                  <p:childTnLst>
                                    <p:set>
                                      <p:cBhvr>
                                        <p:cTn id="141" dur="1" fill="hold">
                                          <p:stCondLst>
                                            <p:cond delay="0"/>
                                          </p:stCondLst>
                                        </p:cTn>
                                        <p:tgtEl>
                                          <p:spTgt spid="60">
                                            <p:txEl>
                                              <p:pRg st="0" end="0"/>
                                            </p:txEl>
                                          </p:spTgt>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nodeType="clickEffect">
                                  <p:stCondLst>
                                    <p:cond delay="0"/>
                                  </p:stCondLst>
                                  <p:childTnLst>
                                    <p:set>
                                      <p:cBhvr>
                                        <p:cTn id="145" dur="1" fill="hold">
                                          <p:stCondLst>
                                            <p:cond delay="0"/>
                                          </p:stCondLst>
                                        </p:cTn>
                                        <p:tgtEl>
                                          <p:spTgt spid="60">
                                            <p:txEl>
                                              <p:pRg st="1" end="1"/>
                                            </p:txEl>
                                          </p:spTgt>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1" presetClass="entr" presetSubtype="0" fill="hold" nodeType="clickEffect">
                                  <p:stCondLst>
                                    <p:cond delay="0"/>
                                  </p:stCondLst>
                                  <p:childTnLst>
                                    <p:set>
                                      <p:cBhvr>
                                        <p:cTn id="149" dur="1" fill="hold">
                                          <p:stCondLst>
                                            <p:cond delay="0"/>
                                          </p:stCondLst>
                                        </p:cTn>
                                        <p:tgtEl>
                                          <p:spTgt spid="60">
                                            <p:txEl>
                                              <p:pRg st="2" end="2"/>
                                            </p:txEl>
                                          </p:spTgt>
                                        </p:tgtEl>
                                        <p:attrNameLst>
                                          <p:attrName>style.visibility</p:attrName>
                                        </p:attrNameLst>
                                      </p:cBhvr>
                                      <p:to>
                                        <p:strVal val="visible"/>
                                      </p:to>
                                    </p:set>
                                  </p:childTnLst>
                                </p:cTn>
                              </p:par>
                            </p:childTnLst>
                          </p:cTn>
                        </p:par>
                      </p:childTnLst>
                    </p:cTn>
                  </p:par>
                  <p:par>
                    <p:cTn id="150" fill="hold">
                      <p:stCondLst>
                        <p:cond delay="indefinite"/>
                      </p:stCondLst>
                      <p:childTnLst>
                        <p:par>
                          <p:cTn id="151" fill="hold">
                            <p:stCondLst>
                              <p:cond delay="0"/>
                            </p:stCondLst>
                            <p:childTnLst>
                              <p:par>
                                <p:cTn id="152" presetID="1" presetClass="entr" presetSubtype="0" fill="hold" nodeType="clickEffect">
                                  <p:stCondLst>
                                    <p:cond delay="0"/>
                                  </p:stCondLst>
                                  <p:childTnLst>
                                    <p:set>
                                      <p:cBhvr>
                                        <p:cTn id="153" dur="1" fill="hold">
                                          <p:stCondLst>
                                            <p:cond delay="0"/>
                                          </p:stCondLst>
                                        </p:cTn>
                                        <p:tgtEl>
                                          <p:spTgt spid="60">
                                            <p:txEl>
                                              <p:pRg st="3" end="3"/>
                                            </p:txEl>
                                          </p:spTgt>
                                        </p:tgtEl>
                                        <p:attrNameLst>
                                          <p:attrName>style.visibility</p:attrName>
                                        </p:attrNameLst>
                                      </p:cBhvr>
                                      <p:to>
                                        <p:strVal val="visible"/>
                                      </p:to>
                                    </p:set>
                                  </p:childTnLst>
                                </p:cTn>
                              </p:par>
                            </p:childTnLst>
                          </p:cTn>
                        </p:par>
                      </p:childTnLst>
                    </p:cTn>
                  </p:par>
                  <p:par>
                    <p:cTn id="154" fill="hold">
                      <p:stCondLst>
                        <p:cond delay="indefinite"/>
                      </p:stCondLst>
                      <p:childTnLst>
                        <p:par>
                          <p:cTn id="155" fill="hold">
                            <p:stCondLst>
                              <p:cond delay="0"/>
                            </p:stCondLst>
                            <p:childTnLst>
                              <p:par>
                                <p:cTn id="156" presetID="22" presetClass="entr" presetSubtype="2" fill="hold" grpId="0" nodeType="clickEffect">
                                  <p:stCondLst>
                                    <p:cond delay="0"/>
                                  </p:stCondLst>
                                  <p:childTnLst>
                                    <p:set>
                                      <p:cBhvr>
                                        <p:cTn id="157" dur="1" fill="hold">
                                          <p:stCondLst>
                                            <p:cond delay="0"/>
                                          </p:stCondLst>
                                        </p:cTn>
                                        <p:tgtEl>
                                          <p:spTgt spid="64"/>
                                        </p:tgtEl>
                                        <p:attrNameLst>
                                          <p:attrName>style.visibility</p:attrName>
                                        </p:attrNameLst>
                                      </p:cBhvr>
                                      <p:to>
                                        <p:strVal val="visible"/>
                                      </p:to>
                                    </p:set>
                                    <p:animEffect transition="in" filter="wipe(right)">
                                      <p:cBhvr>
                                        <p:cTn id="158" dur="500"/>
                                        <p:tgtEl>
                                          <p:spTgt spid="64"/>
                                        </p:tgtEl>
                                      </p:cBhvr>
                                    </p:animEffect>
                                  </p:childTnLst>
                                </p:cTn>
                              </p:par>
                            </p:childTnLst>
                          </p:cTn>
                        </p:par>
                        <p:par>
                          <p:cTn id="159" fill="hold">
                            <p:stCondLst>
                              <p:cond delay="500"/>
                            </p:stCondLst>
                            <p:childTnLst>
                              <p:par>
                                <p:cTn id="160" presetID="1" presetClass="entr" presetSubtype="0" fill="hold" nodeType="afterEffect">
                                  <p:stCondLst>
                                    <p:cond delay="1000"/>
                                  </p:stCondLst>
                                  <p:childTnLst>
                                    <p:set>
                                      <p:cBhvr>
                                        <p:cTn id="161" dur="1" fill="hold">
                                          <p:stCondLst>
                                            <p:cond delay="0"/>
                                          </p:stCondLst>
                                        </p:cTn>
                                        <p:tgtEl>
                                          <p:spTgt spid="61"/>
                                        </p:tgtEl>
                                        <p:attrNameLst>
                                          <p:attrName>style.visibility</p:attrName>
                                        </p:attrNameLst>
                                      </p:cBhvr>
                                      <p:to>
                                        <p:strVal val="visible"/>
                                      </p:to>
                                    </p:set>
                                  </p:childTnLst>
                                </p:cTn>
                              </p:par>
                            </p:childTnLst>
                          </p:cTn>
                        </p:par>
                        <p:par>
                          <p:cTn id="162" fill="hold">
                            <p:stCondLst>
                              <p:cond delay="1500"/>
                            </p:stCondLst>
                            <p:childTnLst>
                              <p:par>
                                <p:cTn id="163" presetID="1" presetClass="entr" presetSubtype="0" fill="hold" nodeType="afterEffect">
                                  <p:stCondLst>
                                    <p:cond delay="1000"/>
                                  </p:stCondLst>
                                  <p:childTnLst>
                                    <p:set>
                                      <p:cBhvr>
                                        <p:cTn id="164" dur="1" fill="hold">
                                          <p:stCondLst>
                                            <p:cond delay="0"/>
                                          </p:stCondLst>
                                        </p:cTn>
                                        <p:tgtEl>
                                          <p:spTgt spid="71">
                                            <p:txEl>
                                              <p:pRg st="0" end="0"/>
                                            </p:txEl>
                                          </p:spTgt>
                                        </p:tgtEl>
                                        <p:attrNameLst>
                                          <p:attrName>style.visibility</p:attrName>
                                        </p:attrNameLst>
                                      </p:cBhvr>
                                      <p:to>
                                        <p:strVal val="visible"/>
                                      </p:to>
                                    </p:set>
                                  </p:childTnLst>
                                </p:cTn>
                              </p:par>
                            </p:childTnLst>
                          </p:cTn>
                        </p:par>
                        <p:par>
                          <p:cTn id="165" fill="hold">
                            <p:stCondLst>
                              <p:cond delay="2500"/>
                            </p:stCondLst>
                            <p:childTnLst>
                              <p:par>
                                <p:cTn id="166" presetID="22" presetClass="entr" presetSubtype="8" fill="hold" nodeType="afterEffect">
                                  <p:stCondLst>
                                    <p:cond delay="0"/>
                                  </p:stCondLst>
                                  <p:childTnLst>
                                    <p:set>
                                      <p:cBhvr>
                                        <p:cTn id="167" dur="1" fill="hold">
                                          <p:stCondLst>
                                            <p:cond delay="0"/>
                                          </p:stCondLst>
                                        </p:cTn>
                                        <p:tgtEl>
                                          <p:spTgt spid="63"/>
                                        </p:tgtEl>
                                        <p:attrNameLst>
                                          <p:attrName>style.visibility</p:attrName>
                                        </p:attrNameLst>
                                      </p:cBhvr>
                                      <p:to>
                                        <p:strVal val="visible"/>
                                      </p:to>
                                    </p:set>
                                    <p:animEffect transition="in" filter="wipe(left)">
                                      <p:cBhvr>
                                        <p:cTn id="168" dur="2000"/>
                                        <p:tgtEl>
                                          <p:spTgt spid="63"/>
                                        </p:tgtEl>
                                      </p:cBhvr>
                                    </p:animEffec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nodeType="clickEffect">
                                  <p:stCondLst>
                                    <p:cond delay="0"/>
                                  </p:stCondLst>
                                  <p:childTnLst>
                                    <p:set>
                                      <p:cBhvr>
                                        <p:cTn id="172" dur="1" fill="hold">
                                          <p:stCondLst>
                                            <p:cond delay="0"/>
                                          </p:stCondLst>
                                        </p:cTn>
                                        <p:tgtEl>
                                          <p:spTgt spid="71">
                                            <p:txEl>
                                              <p:pRg st="1" end="1"/>
                                            </p:txEl>
                                          </p:spTgt>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nodeType="clickEffect">
                                  <p:stCondLst>
                                    <p:cond delay="0"/>
                                  </p:stCondLst>
                                  <p:childTnLst>
                                    <p:set>
                                      <p:cBhvr>
                                        <p:cTn id="176" dur="1" fill="hold">
                                          <p:stCondLst>
                                            <p:cond delay="0"/>
                                          </p:stCondLst>
                                        </p:cTn>
                                        <p:tgtEl>
                                          <p:spTgt spid="71">
                                            <p:txEl>
                                              <p:pRg st="2" end="2"/>
                                            </p:txEl>
                                          </p:spTgt>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1" presetClass="entr" presetSubtype="0" fill="hold" nodeType="clickEffect">
                                  <p:stCondLst>
                                    <p:cond delay="0"/>
                                  </p:stCondLst>
                                  <p:childTnLst>
                                    <p:set>
                                      <p:cBhvr>
                                        <p:cTn id="180" dur="1" fill="hold">
                                          <p:stCondLst>
                                            <p:cond delay="0"/>
                                          </p:stCondLst>
                                        </p:cTn>
                                        <p:tgtEl>
                                          <p:spTgt spid="71">
                                            <p:txEl>
                                              <p:pRg st="3" end="3"/>
                                            </p:txEl>
                                          </p:spTgt>
                                        </p:tgtEl>
                                        <p:attrNameLst>
                                          <p:attrName>style.visibility</p:attrName>
                                        </p:attrNameLst>
                                      </p:cBhvr>
                                      <p:to>
                                        <p:strVal val="visible"/>
                                      </p:to>
                                    </p:set>
                                  </p:childTnLst>
                                </p:cTn>
                              </p:par>
                            </p:childTnLst>
                          </p:cTn>
                        </p:par>
                        <p:par>
                          <p:cTn id="181" fill="hold">
                            <p:stCondLst>
                              <p:cond delay="0"/>
                            </p:stCondLst>
                            <p:childTnLst>
                              <p:par>
                                <p:cTn id="182" presetID="1" presetClass="entr" presetSubtype="0" fill="hold" nodeType="afterEffect">
                                  <p:stCondLst>
                                    <p:cond delay="1000"/>
                                  </p:stCondLst>
                                  <p:childTnLst>
                                    <p:set>
                                      <p:cBhvr>
                                        <p:cTn id="183"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9" grpId="0"/>
      <p:bldP spid="50" grpId="0"/>
      <p:bldP spid="51" grpId="0"/>
      <p:bldP spid="52" grpId="0" animBg="1"/>
      <p:bldP spid="53" grpId="0"/>
      <p:bldP spid="54" grpId="0" animBg="1"/>
      <p:bldP spid="55" grpId="0"/>
      <p:bldP spid="56" grpId="0" animBg="1"/>
      <p:bldP spid="57" grpId="0"/>
      <p:bldP spid="58" grpId="0" animBg="1"/>
      <p:bldP spid="59" grpId="0" animBg="1"/>
      <p:bldP spid="6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49 Rectángulo redondeado"/>
          <p:cNvSpPr/>
          <p:nvPr/>
        </p:nvSpPr>
        <p:spPr>
          <a:xfrm>
            <a:off x="269148" y="5243010"/>
            <a:ext cx="8584740" cy="10792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title"/>
          </p:nvPr>
        </p:nvSpPr>
        <p:spPr>
          <a:xfrm>
            <a:off x="467544" y="0"/>
            <a:ext cx="8229600" cy="562074"/>
          </a:xfrm>
        </p:spPr>
        <p:txBody>
          <a:bodyPr>
            <a:normAutofit fontScale="90000"/>
          </a:bodyPr>
          <a:lstStyle/>
          <a:p>
            <a:r>
              <a:rPr lang="es-ES" dirty="0" smtClean="0"/>
              <a:t>Enlace dativo o coordinado</a:t>
            </a:r>
            <a:endParaRPr lang="es-ES" dirty="0"/>
          </a:p>
        </p:txBody>
      </p:sp>
      <p:sp>
        <p:nvSpPr>
          <p:cNvPr id="3" name="2 Marcador de contenido"/>
          <p:cNvSpPr>
            <a:spLocks noGrp="1"/>
          </p:cNvSpPr>
          <p:nvPr>
            <p:ph idx="1"/>
          </p:nvPr>
        </p:nvSpPr>
        <p:spPr>
          <a:xfrm>
            <a:off x="539552" y="836713"/>
            <a:ext cx="8229600" cy="648072"/>
          </a:xfrm>
        </p:spPr>
        <p:txBody>
          <a:bodyPr>
            <a:normAutofit fontScale="70000" lnSpcReduction="20000"/>
          </a:bodyPr>
          <a:lstStyle/>
          <a:p>
            <a:r>
              <a:rPr lang="es-ES" dirty="0" smtClean="0"/>
              <a:t>El par no enlazante de un átomo puede ser compartido con otro átomo</a:t>
            </a:r>
            <a:endParaRPr lang="es-ES" dirty="0"/>
          </a:p>
        </p:txBody>
      </p:sp>
      <p:sp>
        <p:nvSpPr>
          <p:cNvPr id="4" name="3 Marcador de pie de página"/>
          <p:cNvSpPr>
            <a:spLocks noGrp="1"/>
          </p:cNvSpPr>
          <p:nvPr>
            <p:ph type="ftr" sz="quarter" idx="11"/>
          </p:nvPr>
        </p:nvSpPr>
        <p:spPr/>
        <p:txBody>
          <a:bodyPr/>
          <a:lstStyle/>
          <a:p>
            <a:r>
              <a:rPr lang="es-ES" smtClean="0"/>
              <a:t>Dr Edgardo Calandri</a:t>
            </a:r>
            <a:endParaRPr lang="es-ES"/>
          </a:p>
        </p:txBody>
      </p:sp>
      <p:sp>
        <p:nvSpPr>
          <p:cNvPr id="5" name="4 Marcador de número de diapositiva"/>
          <p:cNvSpPr>
            <a:spLocks noGrp="1"/>
          </p:cNvSpPr>
          <p:nvPr>
            <p:ph type="sldNum" sz="quarter" idx="12"/>
          </p:nvPr>
        </p:nvSpPr>
        <p:spPr/>
        <p:txBody>
          <a:bodyPr/>
          <a:lstStyle/>
          <a:p>
            <a:fld id="{01043EBA-B3E8-4C40-8697-90D3FAABF49C}" type="slidenum">
              <a:rPr lang="es-ES" smtClean="0"/>
              <a:pPr/>
              <a:t>22</a:t>
            </a:fld>
            <a:endParaRPr lang="es-ES"/>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732729"/>
            <a:ext cx="1409085"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Flecha derecha"/>
          <p:cNvSpPr/>
          <p:nvPr/>
        </p:nvSpPr>
        <p:spPr>
          <a:xfrm>
            <a:off x="2126443" y="1822430"/>
            <a:ext cx="648072" cy="46396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9633" y="1623562"/>
            <a:ext cx="1195262" cy="958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125" y="5320371"/>
            <a:ext cx="1556624" cy="817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Flecha derecha"/>
          <p:cNvSpPr/>
          <p:nvPr/>
        </p:nvSpPr>
        <p:spPr>
          <a:xfrm>
            <a:off x="2276400" y="5496955"/>
            <a:ext cx="500790" cy="46396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27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2072" y="5327967"/>
            <a:ext cx="1200380" cy="866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7 Conector recto"/>
          <p:cNvCxnSpPr/>
          <p:nvPr/>
        </p:nvCxnSpPr>
        <p:spPr>
          <a:xfrm>
            <a:off x="4770424" y="1993747"/>
            <a:ext cx="0" cy="23379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flipH="1" flipV="1">
            <a:off x="4781149" y="4331659"/>
            <a:ext cx="3600400" cy="8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flipH="1" flipV="1">
            <a:off x="4929466" y="2822994"/>
            <a:ext cx="783704" cy="8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flipH="1">
            <a:off x="7218696" y="2473202"/>
            <a:ext cx="70331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a:off x="6426608" y="3141871"/>
            <a:ext cx="10089" cy="3604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flipV="1">
            <a:off x="6297375" y="3171487"/>
            <a:ext cx="0" cy="3308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flipH="1">
            <a:off x="6282592" y="1993747"/>
            <a:ext cx="70331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flipH="1">
            <a:off x="5962621" y="3317920"/>
            <a:ext cx="70331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29 Conector recto"/>
          <p:cNvCxnSpPr/>
          <p:nvPr/>
        </p:nvCxnSpPr>
        <p:spPr>
          <a:xfrm flipH="1">
            <a:off x="5704604" y="1993748"/>
            <a:ext cx="577988" cy="829246"/>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 name="34 Conector recto"/>
          <p:cNvCxnSpPr/>
          <p:nvPr/>
        </p:nvCxnSpPr>
        <p:spPr>
          <a:xfrm flipH="1">
            <a:off x="6640708" y="2488675"/>
            <a:ext cx="577988" cy="829246"/>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6" name="35 Conector recto"/>
          <p:cNvCxnSpPr/>
          <p:nvPr/>
        </p:nvCxnSpPr>
        <p:spPr>
          <a:xfrm>
            <a:off x="6985904" y="1993747"/>
            <a:ext cx="232792" cy="479455"/>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8" name="37 Conector recto"/>
          <p:cNvCxnSpPr/>
          <p:nvPr/>
        </p:nvCxnSpPr>
        <p:spPr>
          <a:xfrm>
            <a:off x="5718650" y="2838465"/>
            <a:ext cx="232792" cy="479455"/>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39" name="38 Grupo"/>
          <p:cNvGrpSpPr/>
          <p:nvPr/>
        </p:nvGrpSpPr>
        <p:grpSpPr>
          <a:xfrm>
            <a:off x="2450479" y="2708007"/>
            <a:ext cx="1962150" cy="1647825"/>
            <a:chOff x="2450479" y="2708007"/>
            <a:chExt cx="1962150" cy="1647825"/>
          </a:xfrm>
        </p:grpSpPr>
        <p:grpSp>
          <p:nvGrpSpPr>
            <p:cNvPr id="34" name="33 Grupo"/>
            <p:cNvGrpSpPr/>
            <p:nvPr/>
          </p:nvGrpSpPr>
          <p:grpSpPr>
            <a:xfrm>
              <a:off x="2450479" y="2708007"/>
              <a:ext cx="1962150" cy="1647825"/>
              <a:chOff x="4572000" y="4717625"/>
              <a:chExt cx="1962150" cy="1647825"/>
            </a:xfrm>
          </p:grpSpPr>
          <p:pic>
            <p:nvPicPr>
              <p:cNvPr id="1127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4717625"/>
                <a:ext cx="1962150"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1537" y="4719372"/>
                <a:ext cx="252705" cy="256988"/>
              </a:xfrm>
              <a:prstGeom prst="rect">
                <a:avLst/>
              </a:prstGeom>
              <a:noFill/>
              <a:ln>
                <a:noFill/>
              </a:ln>
            </p:spPr>
          </p:pic>
        </p:grpSp>
        <p:sp>
          <p:nvSpPr>
            <p:cNvPr id="37" name="36 CuadroTexto"/>
            <p:cNvSpPr txBox="1"/>
            <p:nvPr/>
          </p:nvSpPr>
          <p:spPr>
            <a:xfrm>
              <a:off x="2450479" y="3963180"/>
              <a:ext cx="1962150" cy="369332"/>
            </a:xfrm>
            <a:prstGeom prst="rect">
              <a:avLst/>
            </a:prstGeom>
            <a:solidFill>
              <a:schemeClr val="bg1"/>
            </a:solidFill>
          </p:spPr>
          <p:txBody>
            <a:bodyPr wrap="square" rtlCol="0">
              <a:spAutoFit/>
            </a:bodyPr>
            <a:lstStyle/>
            <a:p>
              <a:pPr algn="ctr"/>
              <a:r>
                <a:rPr lang="es-ES" dirty="0" smtClean="0"/>
                <a:t>Ion amonio</a:t>
              </a:r>
              <a:endParaRPr lang="es-ES" dirty="0"/>
            </a:p>
          </p:txBody>
        </p:sp>
      </p:grpSp>
      <p:pic>
        <p:nvPicPr>
          <p:cNvPr id="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8605" y="3635751"/>
            <a:ext cx="664005" cy="532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7" name="Picture 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83529" y="2929011"/>
            <a:ext cx="475578" cy="425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8"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48908" y="2547046"/>
            <a:ext cx="242887"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42 CuadroTexto"/>
          <p:cNvSpPr txBox="1"/>
          <p:nvPr/>
        </p:nvSpPr>
        <p:spPr>
          <a:xfrm>
            <a:off x="4813070" y="1984044"/>
            <a:ext cx="905580" cy="830997"/>
          </a:xfrm>
          <a:prstGeom prst="rect">
            <a:avLst/>
          </a:prstGeom>
          <a:noFill/>
        </p:spPr>
        <p:txBody>
          <a:bodyPr wrap="square" rtlCol="0">
            <a:spAutoFit/>
          </a:bodyPr>
          <a:lstStyle/>
          <a:p>
            <a:pPr algn="ctr"/>
            <a:r>
              <a:rPr lang="es-ES" sz="1200" dirty="0" smtClean="0"/>
              <a:t>Nivel no enlazante del nitrógeno</a:t>
            </a:r>
            <a:endParaRPr lang="es-ES" sz="1200" dirty="0"/>
          </a:p>
        </p:txBody>
      </p:sp>
      <p:sp>
        <p:nvSpPr>
          <p:cNvPr id="54" name="53 CuadroTexto"/>
          <p:cNvSpPr txBox="1"/>
          <p:nvPr/>
        </p:nvSpPr>
        <p:spPr>
          <a:xfrm>
            <a:off x="7117562" y="1776951"/>
            <a:ext cx="905580" cy="646331"/>
          </a:xfrm>
          <a:prstGeom prst="rect">
            <a:avLst/>
          </a:prstGeom>
          <a:noFill/>
        </p:spPr>
        <p:txBody>
          <a:bodyPr wrap="square" rtlCol="0">
            <a:spAutoFit/>
          </a:bodyPr>
          <a:lstStyle/>
          <a:p>
            <a:pPr algn="ctr"/>
            <a:r>
              <a:rPr lang="es-ES" sz="1200" dirty="0" smtClean="0"/>
              <a:t>Nivel energético del protón</a:t>
            </a:r>
            <a:endParaRPr lang="es-ES" sz="1200" dirty="0"/>
          </a:p>
        </p:txBody>
      </p:sp>
      <p:sp>
        <p:nvSpPr>
          <p:cNvPr id="55" name="54 CuadroTexto"/>
          <p:cNvSpPr txBox="1"/>
          <p:nvPr/>
        </p:nvSpPr>
        <p:spPr>
          <a:xfrm>
            <a:off x="6714275" y="3078192"/>
            <a:ext cx="1667273" cy="830997"/>
          </a:xfrm>
          <a:prstGeom prst="rect">
            <a:avLst/>
          </a:prstGeom>
          <a:noFill/>
        </p:spPr>
        <p:txBody>
          <a:bodyPr wrap="square" rtlCol="0">
            <a:spAutoFit/>
          </a:bodyPr>
          <a:lstStyle/>
          <a:p>
            <a:pPr algn="ctr"/>
            <a:r>
              <a:rPr lang="es-ES" sz="1200" dirty="0" smtClean="0"/>
              <a:t>Nivel de energía de enlace dativo. Ambos electrones provienen del nitrógeno</a:t>
            </a:r>
            <a:endParaRPr lang="es-ES" sz="1200" dirty="0"/>
          </a:p>
        </p:txBody>
      </p:sp>
      <p:sp>
        <p:nvSpPr>
          <p:cNvPr id="56" name="55 CuadroTexto"/>
          <p:cNvSpPr txBox="1"/>
          <p:nvPr/>
        </p:nvSpPr>
        <p:spPr>
          <a:xfrm>
            <a:off x="5883354" y="1522355"/>
            <a:ext cx="1441122" cy="461665"/>
          </a:xfrm>
          <a:prstGeom prst="rect">
            <a:avLst/>
          </a:prstGeom>
          <a:noFill/>
        </p:spPr>
        <p:txBody>
          <a:bodyPr wrap="square" rtlCol="0">
            <a:spAutoFit/>
          </a:bodyPr>
          <a:lstStyle/>
          <a:p>
            <a:pPr algn="ctr"/>
            <a:r>
              <a:rPr lang="es-ES" sz="1200" dirty="0" smtClean="0"/>
              <a:t>Nivel de energía de </a:t>
            </a:r>
            <a:r>
              <a:rPr lang="es-ES" sz="1200" dirty="0" err="1" smtClean="0"/>
              <a:t>antienlace</a:t>
            </a:r>
            <a:r>
              <a:rPr lang="es-ES" sz="1200" dirty="0" smtClean="0"/>
              <a:t> dativo</a:t>
            </a:r>
            <a:endParaRPr lang="es-ES" sz="1200" dirty="0"/>
          </a:p>
        </p:txBody>
      </p:sp>
      <p:sp>
        <p:nvSpPr>
          <p:cNvPr id="45" name="44 Abrir llave"/>
          <p:cNvSpPr/>
          <p:nvPr/>
        </p:nvSpPr>
        <p:spPr>
          <a:xfrm>
            <a:off x="3131840" y="2709754"/>
            <a:ext cx="144016" cy="648985"/>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9" name="58 CuadroTexto"/>
          <p:cNvSpPr txBox="1"/>
          <p:nvPr/>
        </p:nvSpPr>
        <p:spPr>
          <a:xfrm>
            <a:off x="2471463" y="2804046"/>
            <a:ext cx="660377" cy="461665"/>
          </a:xfrm>
          <a:prstGeom prst="rect">
            <a:avLst/>
          </a:prstGeom>
          <a:noFill/>
        </p:spPr>
        <p:txBody>
          <a:bodyPr wrap="square" rtlCol="0">
            <a:spAutoFit/>
          </a:bodyPr>
          <a:lstStyle/>
          <a:p>
            <a:pPr algn="ctr"/>
            <a:r>
              <a:rPr lang="es-ES" sz="1200" dirty="0" smtClean="0"/>
              <a:t>Enlace dativo</a:t>
            </a:r>
            <a:endParaRPr lang="es-ES" sz="1200" dirty="0"/>
          </a:p>
        </p:txBody>
      </p:sp>
      <p:pic>
        <p:nvPicPr>
          <p:cNvPr id="11280" name="Picture 16" descr="http://corinto.pucp.edu.pe/quimicageneral/sites/corinto.pucp.edu.pe.quimicageneral/files/images/unidad3/Geometria%20tetraedrica.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8334" y="2718582"/>
            <a:ext cx="1543542" cy="1207595"/>
          </a:xfrm>
          <a:prstGeom prst="rect">
            <a:avLst/>
          </a:prstGeom>
          <a:noFill/>
          <a:extLst>
            <a:ext uri="{909E8E84-426E-40DD-AFC4-6F175D3DCCD1}">
              <a14:hiddenFill xmlns:a14="http://schemas.microsoft.com/office/drawing/2010/main">
                <a:solidFill>
                  <a:srgbClr val="FFFFFF"/>
                </a:solidFill>
              </a14:hiddenFill>
            </a:ext>
          </a:extLst>
        </p:spPr>
      </p:pic>
      <p:sp>
        <p:nvSpPr>
          <p:cNvPr id="46" name="45 Flecha izquierda"/>
          <p:cNvSpPr/>
          <p:nvPr/>
        </p:nvSpPr>
        <p:spPr>
          <a:xfrm>
            <a:off x="1835696" y="3239222"/>
            <a:ext cx="504056" cy="564679"/>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7" name="46 CuadroTexto"/>
          <p:cNvSpPr txBox="1"/>
          <p:nvPr/>
        </p:nvSpPr>
        <p:spPr>
          <a:xfrm>
            <a:off x="19708" y="3988502"/>
            <a:ext cx="1879390" cy="1169551"/>
          </a:xfrm>
          <a:prstGeom prst="rect">
            <a:avLst/>
          </a:prstGeom>
          <a:noFill/>
        </p:spPr>
        <p:txBody>
          <a:bodyPr wrap="square" rtlCol="0">
            <a:spAutoFit/>
          </a:bodyPr>
          <a:lstStyle/>
          <a:p>
            <a:r>
              <a:rPr lang="es-ES" sz="1400" dirty="0" smtClean="0"/>
              <a:t>El enlace dativo agrega un cuarto hidrógeno. El amonio se asemeja al metano, con ángulos de 109,5º</a:t>
            </a:r>
            <a:endParaRPr lang="es-ES" sz="1400" dirty="0"/>
          </a:p>
        </p:txBody>
      </p:sp>
      <mc:AlternateContent xmlns:mc="http://schemas.openxmlformats.org/markup-compatibility/2006" xmlns:a14="http://schemas.microsoft.com/office/drawing/2010/main">
        <mc:Choice Requires="a14">
          <p:sp>
            <p:nvSpPr>
              <p:cNvPr id="49" name="48 CuadroTexto"/>
              <p:cNvSpPr txBox="1"/>
              <p:nvPr/>
            </p:nvSpPr>
            <p:spPr>
              <a:xfrm>
                <a:off x="4043376" y="5437091"/>
                <a:ext cx="4588051" cy="647934"/>
              </a:xfrm>
              <a:prstGeom prst="rect">
                <a:avLst/>
              </a:prstGeom>
              <a:noFill/>
            </p:spPr>
            <p:txBody>
              <a:bodyPr wrap="none" rtlCol="0">
                <a:spAutoFit/>
              </a:bodyPr>
              <a:lstStyle/>
              <a:p>
                <a:pPr marL="285750" indent="-285750">
                  <a:buFont typeface="Arial" panose="020B0604020202020204" pitchFamily="34" charset="0"/>
                  <a:buChar char="•"/>
                </a:pPr>
                <a:r>
                  <a:rPr lang="es-ES" dirty="0" smtClean="0"/>
                  <a:t>¿Qué forma tendría el ion hidronio?</a:t>
                </a:r>
              </a:p>
              <a:p>
                <a:pPr marL="285750" indent="-285750">
                  <a:buFont typeface="Arial" panose="020B0604020202020204" pitchFamily="34" charset="0"/>
                  <a:buChar char="•"/>
                </a:pPr>
                <a:r>
                  <a:rPr lang="es-ES" dirty="0" smtClean="0"/>
                  <a:t>¿Qué valor esperaría para los ángulos H</a:t>
                </a:r>
                <a14:m>
                  <m:oMath xmlns:m="http://schemas.openxmlformats.org/officeDocument/2006/math">
                    <m:acc>
                      <m:accPr>
                        <m:chr m:val="̂"/>
                        <m:ctrlPr>
                          <a:rPr lang="es-ES" i="1" smtClean="0">
                            <a:latin typeface="Cambria Math"/>
                          </a:rPr>
                        </m:ctrlPr>
                      </m:accPr>
                      <m:e>
                        <m:r>
                          <m:rPr>
                            <m:nor/>
                          </m:rPr>
                          <a:rPr lang="es-ES" dirty="0"/>
                          <m:t>O</m:t>
                        </m:r>
                      </m:e>
                    </m:acc>
                  </m:oMath>
                </a14:m>
                <a:r>
                  <a:rPr lang="es-ES" dirty="0" smtClean="0"/>
                  <a:t>H?</a:t>
                </a:r>
                <a:endParaRPr lang="es-ES" dirty="0"/>
              </a:p>
            </p:txBody>
          </p:sp>
        </mc:Choice>
        <mc:Fallback xmlns="">
          <p:sp>
            <p:nvSpPr>
              <p:cNvPr id="49" name="48 CuadroTexto"/>
              <p:cNvSpPr txBox="1">
                <a:spLocks noRot="1" noChangeAspect="1" noMove="1" noResize="1" noEditPoints="1" noAdjustHandles="1" noChangeArrowheads="1" noChangeShapeType="1" noTextEdit="1"/>
              </p:cNvSpPr>
              <p:nvPr/>
            </p:nvSpPr>
            <p:spPr>
              <a:xfrm>
                <a:off x="4043376" y="5437091"/>
                <a:ext cx="4588051" cy="647934"/>
              </a:xfrm>
              <a:prstGeom prst="rect">
                <a:avLst/>
              </a:prstGeom>
              <a:blipFill rotWithShape="1">
                <a:blip r:embed="rId12"/>
                <a:stretch>
                  <a:fillRect l="-797" t="-4717" r="-1195" b="-15094"/>
                </a:stretch>
              </a:blipFill>
            </p:spPr>
            <p:txBody>
              <a:bodyPr/>
              <a:lstStyle/>
              <a:p>
                <a:r>
                  <a:rPr lang="es-ES">
                    <a:noFill/>
                  </a:rPr>
                  <a:t> </a:t>
                </a:r>
              </a:p>
            </p:txBody>
          </p:sp>
        </mc:Fallback>
      </mc:AlternateContent>
    </p:spTree>
    <p:extLst>
      <p:ext uri="{BB962C8B-B14F-4D97-AF65-F5344CB8AC3E}">
        <p14:creationId xmlns:p14="http://schemas.microsoft.com/office/powerpoint/2010/main" val="197941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gtEl>
                                        <p:attrNameLst>
                                          <p:attrName>style.visibility</p:attrName>
                                        </p:attrNameLst>
                                      </p:cBhvr>
                                      <p:to>
                                        <p:strVal val="visible"/>
                                      </p:to>
                                    </p:set>
                                  </p:childTnLst>
                                </p:cTn>
                              </p:par>
                            </p:childTnLst>
                          </p:cTn>
                        </p:par>
                        <p:par>
                          <p:cTn id="11" fill="hold">
                            <p:stCondLst>
                              <p:cond delay="0"/>
                            </p:stCondLst>
                            <p:childTnLst>
                              <p:par>
                                <p:cTn id="12" presetID="2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11268"/>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nodeType="afterEffect">
                                  <p:stCondLst>
                                    <p:cond delay="500"/>
                                  </p:stCondLst>
                                  <p:childTnLst>
                                    <p:set>
                                      <p:cBhvr>
                                        <p:cTn id="20" dur="1" fill="hold">
                                          <p:stCondLst>
                                            <p:cond delay="0"/>
                                          </p:stCondLst>
                                        </p:cTn>
                                        <p:tgtEl>
                                          <p:spTgt spid="39"/>
                                        </p:tgtEl>
                                        <p:attrNameLst>
                                          <p:attrName>style.visibility</p:attrName>
                                        </p:attrNameLst>
                                      </p:cBhvr>
                                      <p:to>
                                        <p:strVal val="visible"/>
                                      </p:to>
                                    </p:set>
                                  </p:childTnLst>
                                </p:cTn>
                              </p:par>
                            </p:childTnLst>
                          </p:cTn>
                        </p:par>
                        <p:par>
                          <p:cTn id="21" fill="hold">
                            <p:stCondLst>
                              <p:cond delay="1500"/>
                            </p:stCondLst>
                            <p:childTnLst>
                              <p:par>
                                <p:cTn id="22" presetID="22" presetClass="entr" presetSubtype="4" fill="hold" grpId="0" nodeType="afterEffect">
                                  <p:stCondLst>
                                    <p:cond delay="500"/>
                                  </p:stCondLst>
                                  <p:childTnLst>
                                    <p:set>
                                      <p:cBhvr>
                                        <p:cTn id="23" dur="1" fill="hold">
                                          <p:stCondLst>
                                            <p:cond delay="0"/>
                                          </p:stCondLst>
                                        </p:cTn>
                                        <p:tgtEl>
                                          <p:spTgt spid="45"/>
                                        </p:tgtEl>
                                        <p:attrNameLst>
                                          <p:attrName>style.visibility</p:attrName>
                                        </p:attrNameLst>
                                      </p:cBhvr>
                                      <p:to>
                                        <p:strVal val="visible"/>
                                      </p:to>
                                    </p:set>
                                    <p:animEffect transition="in" filter="wipe(down)">
                                      <p:cBhvr>
                                        <p:cTn id="24" dur="500"/>
                                        <p:tgtEl>
                                          <p:spTgt spid="45"/>
                                        </p:tgtEl>
                                      </p:cBhvr>
                                    </p:animEffect>
                                  </p:childTnLst>
                                </p:cTn>
                              </p:par>
                            </p:childTnLst>
                          </p:cTn>
                        </p:par>
                        <p:par>
                          <p:cTn id="25" fill="hold">
                            <p:stCondLst>
                              <p:cond delay="2500"/>
                            </p:stCondLst>
                            <p:childTnLst>
                              <p:par>
                                <p:cTn id="26" presetID="1" presetClass="entr" presetSubtype="0" fill="hold" grpId="0" nodeType="afterEffect">
                                  <p:stCondLst>
                                    <p:cond delay="500"/>
                                  </p:stCondLst>
                                  <p:childTnLst>
                                    <p:set>
                                      <p:cBhvr>
                                        <p:cTn id="27" dur="1" fill="hold">
                                          <p:stCondLst>
                                            <p:cond delay="0"/>
                                          </p:stCondLst>
                                        </p:cTn>
                                        <p:tgtEl>
                                          <p:spTgt spid="5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2000"/>
                                        <p:tgtEl>
                                          <p:spTgt spid="14"/>
                                        </p:tgtEl>
                                      </p:cBhvr>
                                    </p:animEffect>
                                  </p:childTnLst>
                                </p:cTn>
                              </p:par>
                              <p:par>
                                <p:cTn id="33" presetID="22" presetClass="entr" presetSubtype="4"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2000"/>
                                        <p:tgtEl>
                                          <p:spTgt spid="8"/>
                                        </p:tgtEl>
                                      </p:cBhvr>
                                    </p:animEffect>
                                  </p:childTnLst>
                                </p:cTn>
                              </p:par>
                            </p:childTnLst>
                          </p:cTn>
                        </p:par>
                        <p:par>
                          <p:cTn id="36" fill="hold">
                            <p:stCondLst>
                              <p:cond delay="2000"/>
                            </p:stCondLst>
                            <p:childTnLst>
                              <p:par>
                                <p:cTn id="37" presetID="22" presetClass="entr" presetSubtype="8" fill="hold" nodeType="afterEffect">
                                  <p:stCondLst>
                                    <p:cond delay="50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par>
                          <p:cTn id="40" fill="hold">
                            <p:stCondLst>
                              <p:cond delay="3000"/>
                            </p:stCondLst>
                            <p:childTnLst>
                              <p:par>
                                <p:cTn id="41" presetID="1" presetClass="entr" presetSubtype="0" fill="hold" grpId="0" nodeType="afterEffect">
                                  <p:stCondLst>
                                    <p:cond delay="500"/>
                                  </p:stCondLst>
                                  <p:childTnLst>
                                    <p:set>
                                      <p:cBhvr>
                                        <p:cTn id="42" dur="1" fill="hold">
                                          <p:stCondLst>
                                            <p:cond delay="0"/>
                                          </p:stCondLst>
                                        </p:cTn>
                                        <p:tgtEl>
                                          <p:spTgt spid="43"/>
                                        </p:tgtEl>
                                        <p:attrNameLst>
                                          <p:attrName>style.visibility</p:attrName>
                                        </p:attrNameLst>
                                      </p:cBhvr>
                                      <p:to>
                                        <p:strVal val="visible"/>
                                      </p:to>
                                    </p:set>
                                  </p:childTnLst>
                                </p:cTn>
                              </p:par>
                            </p:childTnLst>
                          </p:cTn>
                        </p:par>
                        <p:par>
                          <p:cTn id="43" fill="hold">
                            <p:stCondLst>
                              <p:cond delay="3500"/>
                            </p:stCondLst>
                            <p:childTnLst>
                              <p:par>
                                <p:cTn id="44" presetID="1" presetClass="entr" presetSubtype="0" fill="hold" nodeType="afterEffect">
                                  <p:stCondLst>
                                    <p:cond delay="500"/>
                                  </p:stCondLst>
                                  <p:childTnLst>
                                    <p:set>
                                      <p:cBhvr>
                                        <p:cTn id="45" dur="1" fill="hold">
                                          <p:stCondLst>
                                            <p:cond delay="0"/>
                                          </p:stCondLst>
                                        </p:cTn>
                                        <p:tgtEl>
                                          <p:spTgt spid="11277"/>
                                        </p:tgtEl>
                                        <p:attrNameLst>
                                          <p:attrName>style.visibility</p:attrName>
                                        </p:attrNameLst>
                                      </p:cBhvr>
                                      <p:to>
                                        <p:strVal val="visible"/>
                                      </p:to>
                                    </p:set>
                                  </p:childTnLst>
                                </p:cTn>
                              </p:par>
                            </p:childTnLst>
                          </p:cTn>
                        </p:par>
                        <p:par>
                          <p:cTn id="46" fill="hold">
                            <p:stCondLst>
                              <p:cond delay="4000"/>
                            </p:stCondLst>
                            <p:childTnLst>
                              <p:par>
                                <p:cTn id="47" presetID="22" presetClass="entr" presetSubtype="4"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500"/>
                                        <p:tgtEl>
                                          <p:spTgt spid="18"/>
                                        </p:tgtEl>
                                      </p:cBhvr>
                                    </p:animEffect>
                                  </p:childTnLst>
                                </p:cTn>
                              </p:par>
                            </p:childTnLst>
                          </p:cTn>
                        </p:par>
                        <p:par>
                          <p:cTn id="50" fill="hold">
                            <p:stCondLst>
                              <p:cond delay="4500"/>
                            </p:stCondLst>
                            <p:childTnLst>
                              <p:par>
                                <p:cTn id="51" presetID="1" presetClass="entr" presetSubtype="0"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childTnLst>
                          </p:cTn>
                        </p:par>
                        <p:par>
                          <p:cTn id="53" fill="hold">
                            <p:stCondLst>
                              <p:cond delay="4500"/>
                            </p:stCondLst>
                            <p:childTnLst>
                              <p:par>
                                <p:cTn id="54" presetID="1" presetClass="entr" presetSubtype="0" fill="hold" nodeType="afterEffect">
                                  <p:stCondLst>
                                    <p:cond delay="0"/>
                                  </p:stCondLst>
                                  <p:childTnLst>
                                    <p:set>
                                      <p:cBhvr>
                                        <p:cTn id="55" dur="1" fill="hold">
                                          <p:stCondLst>
                                            <p:cond delay="0"/>
                                          </p:stCondLst>
                                        </p:cTn>
                                        <p:tgtEl>
                                          <p:spTgt spid="1127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left)">
                                      <p:cBhvr>
                                        <p:cTn id="60" dur="500"/>
                                        <p:tgtEl>
                                          <p:spTgt spid="30"/>
                                        </p:tgtEl>
                                      </p:cBhvr>
                                    </p:animEffect>
                                  </p:childTnLst>
                                </p:cTn>
                              </p:par>
                              <p:par>
                                <p:cTn id="61" presetID="22" presetClass="entr" presetSubtype="8" fill="hold"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wipe(left)">
                                      <p:cBhvr>
                                        <p:cTn id="63" dur="500"/>
                                        <p:tgtEl>
                                          <p:spTgt spid="38"/>
                                        </p:tgtEl>
                                      </p:cBhvr>
                                    </p:animEffect>
                                  </p:childTnLst>
                                </p:cTn>
                              </p:par>
                            </p:childTnLst>
                          </p:cTn>
                        </p:par>
                        <p:par>
                          <p:cTn id="64" fill="hold">
                            <p:stCondLst>
                              <p:cond delay="500"/>
                            </p:stCondLst>
                            <p:childTnLst>
                              <p:par>
                                <p:cTn id="65" presetID="22" presetClass="entr" presetSubtype="4" fill="hold" nodeType="afterEffect">
                                  <p:stCondLst>
                                    <p:cond delay="500"/>
                                  </p:stCondLst>
                                  <p:childTnLst>
                                    <p:set>
                                      <p:cBhvr>
                                        <p:cTn id="66" dur="1" fill="hold">
                                          <p:stCondLst>
                                            <p:cond delay="0"/>
                                          </p:stCondLst>
                                        </p:cTn>
                                        <p:tgtEl>
                                          <p:spTgt spid="28"/>
                                        </p:tgtEl>
                                        <p:attrNameLst>
                                          <p:attrName>style.visibility</p:attrName>
                                        </p:attrNameLst>
                                      </p:cBhvr>
                                      <p:to>
                                        <p:strVal val="visible"/>
                                      </p:to>
                                    </p:set>
                                    <p:animEffect transition="in" filter="wipe(down)">
                                      <p:cBhvr>
                                        <p:cTn id="67" dur="500"/>
                                        <p:tgtEl>
                                          <p:spTgt spid="28"/>
                                        </p:tgtEl>
                                      </p:cBhvr>
                                    </p:animEffect>
                                  </p:childTnLst>
                                </p:cTn>
                              </p:par>
                              <p:par>
                                <p:cTn id="68" presetID="22" presetClass="entr" presetSubtype="4" fill="hold" nodeType="withEffect">
                                  <p:stCondLst>
                                    <p:cond delay="500"/>
                                  </p:stCondLst>
                                  <p:childTnLst>
                                    <p:set>
                                      <p:cBhvr>
                                        <p:cTn id="69" dur="1" fill="hold">
                                          <p:stCondLst>
                                            <p:cond delay="0"/>
                                          </p:stCondLst>
                                        </p:cTn>
                                        <p:tgtEl>
                                          <p:spTgt spid="29"/>
                                        </p:tgtEl>
                                        <p:attrNameLst>
                                          <p:attrName>style.visibility</p:attrName>
                                        </p:attrNameLst>
                                      </p:cBhvr>
                                      <p:to>
                                        <p:strVal val="visible"/>
                                      </p:to>
                                    </p:set>
                                    <p:animEffect transition="in" filter="wipe(down)">
                                      <p:cBhvr>
                                        <p:cTn id="70" dur="500"/>
                                        <p:tgtEl>
                                          <p:spTgt spid="29"/>
                                        </p:tgtEl>
                                      </p:cBhvr>
                                    </p:animEffect>
                                  </p:childTnLst>
                                </p:cTn>
                              </p:par>
                            </p:childTnLst>
                          </p:cTn>
                        </p:par>
                        <p:par>
                          <p:cTn id="71" fill="hold">
                            <p:stCondLst>
                              <p:cond delay="1500"/>
                            </p:stCondLst>
                            <p:childTnLst>
                              <p:par>
                                <p:cTn id="72" presetID="1" presetClass="entr" presetSubtype="0" fill="hold" grpId="0" nodeType="afterEffect">
                                  <p:stCondLst>
                                    <p:cond delay="500"/>
                                  </p:stCondLst>
                                  <p:childTnLst>
                                    <p:set>
                                      <p:cBhvr>
                                        <p:cTn id="73" dur="1" fill="hold">
                                          <p:stCondLst>
                                            <p:cond delay="0"/>
                                          </p:stCondLst>
                                        </p:cTn>
                                        <p:tgtEl>
                                          <p:spTgt spid="56"/>
                                        </p:tgtEl>
                                        <p:attrNameLst>
                                          <p:attrName>style.visibility</p:attrName>
                                        </p:attrNameLst>
                                      </p:cBhvr>
                                      <p:to>
                                        <p:strVal val="visible"/>
                                      </p:to>
                                    </p:set>
                                  </p:childTnLst>
                                </p:cTn>
                              </p:par>
                            </p:childTnLst>
                          </p:cTn>
                        </p:par>
                        <p:par>
                          <p:cTn id="74" fill="hold">
                            <p:stCondLst>
                              <p:cond delay="2000"/>
                            </p:stCondLst>
                            <p:childTnLst>
                              <p:par>
                                <p:cTn id="75" presetID="22" presetClass="entr" presetSubtype="4" fill="hold" nodeType="afterEffect">
                                  <p:stCondLst>
                                    <p:cond delay="500"/>
                                  </p:stCondLst>
                                  <p:childTnLst>
                                    <p:set>
                                      <p:cBhvr>
                                        <p:cTn id="76" dur="1" fill="hold">
                                          <p:stCondLst>
                                            <p:cond delay="0"/>
                                          </p:stCondLst>
                                        </p:cTn>
                                        <p:tgtEl>
                                          <p:spTgt spid="36"/>
                                        </p:tgtEl>
                                        <p:attrNameLst>
                                          <p:attrName>style.visibility</p:attrName>
                                        </p:attrNameLst>
                                      </p:cBhvr>
                                      <p:to>
                                        <p:strVal val="visible"/>
                                      </p:to>
                                    </p:set>
                                    <p:animEffect transition="in" filter="wipe(down)">
                                      <p:cBhvr>
                                        <p:cTn id="77" dur="500"/>
                                        <p:tgtEl>
                                          <p:spTgt spid="36"/>
                                        </p:tgtEl>
                                      </p:cBhvr>
                                    </p:animEffect>
                                  </p:childTnLst>
                                </p:cTn>
                              </p:par>
                              <p:par>
                                <p:cTn id="78" presetID="22" presetClass="entr" presetSubtype="4" fill="hold" nodeType="withEffect">
                                  <p:stCondLst>
                                    <p:cond delay="50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500"/>
                                        <p:tgtEl>
                                          <p:spTgt spid="35"/>
                                        </p:tgtEl>
                                      </p:cBhvr>
                                    </p:animEffect>
                                  </p:childTnLst>
                                </p:cTn>
                              </p:par>
                            </p:childTnLst>
                          </p:cTn>
                        </p:par>
                        <p:par>
                          <p:cTn id="81" fill="hold">
                            <p:stCondLst>
                              <p:cond delay="3000"/>
                            </p:stCondLst>
                            <p:childTnLst>
                              <p:par>
                                <p:cTn id="82" presetID="1" presetClass="entr" presetSubtype="0" fill="hold" nodeType="afterEffect">
                                  <p:stCondLst>
                                    <p:cond delay="500"/>
                                  </p:stCondLst>
                                  <p:childTnLst>
                                    <p:set>
                                      <p:cBhvr>
                                        <p:cTn id="83" dur="1" fill="hold">
                                          <p:stCondLst>
                                            <p:cond delay="0"/>
                                          </p:stCondLst>
                                        </p:cTn>
                                        <p:tgtEl>
                                          <p:spTgt spid="48"/>
                                        </p:tgtEl>
                                        <p:attrNameLst>
                                          <p:attrName>style.visibility</p:attrName>
                                        </p:attrNameLst>
                                      </p:cBhvr>
                                      <p:to>
                                        <p:strVal val="visible"/>
                                      </p:to>
                                    </p:set>
                                  </p:childTnLst>
                                </p:cTn>
                              </p:par>
                            </p:childTnLst>
                          </p:cTn>
                        </p:par>
                        <p:par>
                          <p:cTn id="84" fill="hold">
                            <p:stCondLst>
                              <p:cond delay="3500"/>
                            </p:stCondLst>
                            <p:childTnLst>
                              <p:par>
                                <p:cTn id="85" presetID="22" presetClass="entr" presetSubtype="4" fill="hold"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wipe(down)">
                                      <p:cBhvr>
                                        <p:cTn id="87" dur="500"/>
                                        <p:tgtEl>
                                          <p:spTgt spid="22"/>
                                        </p:tgtEl>
                                      </p:cBhvr>
                                    </p:animEffect>
                                  </p:childTnLst>
                                </p:cTn>
                              </p:par>
                              <p:par>
                                <p:cTn id="88" presetID="22" presetClass="entr" presetSubtype="1" fill="hold" nodeType="with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wipe(up)">
                                      <p:cBhvr>
                                        <p:cTn id="90" dur="500"/>
                                        <p:tgtEl>
                                          <p:spTgt spid="21"/>
                                        </p:tgtEl>
                                      </p:cBhvr>
                                    </p:animEffect>
                                  </p:childTnLst>
                                </p:cTn>
                              </p:par>
                            </p:childTnLst>
                          </p:cTn>
                        </p:par>
                        <p:par>
                          <p:cTn id="91" fill="hold">
                            <p:stCondLst>
                              <p:cond delay="4000"/>
                            </p:stCondLst>
                            <p:childTnLst>
                              <p:par>
                                <p:cTn id="92" presetID="1" presetClass="entr" presetSubtype="0" fill="hold" grpId="0" nodeType="afterEffect">
                                  <p:stCondLst>
                                    <p:cond delay="500"/>
                                  </p:stCondLst>
                                  <p:childTnLst>
                                    <p:set>
                                      <p:cBhvr>
                                        <p:cTn id="93" dur="1" fill="hold">
                                          <p:stCondLst>
                                            <p:cond delay="0"/>
                                          </p:stCondLst>
                                        </p:cTn>
                                        <p:tgtEl>
                                          <p:spTgt spid="55"/>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22" presetClass="entr" presetSubtype="2" fill="hold" grpId="0" nodeType="click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right)">
                                      <p:cBhvr>
                                        <p:cTn id="98" dur="500"/>
                                        <p:tgtEl>
                                          <p:spTgt spid="46"/>
                                        </p:tgtEl>
                                      </p:cBhvr>
                                    </p:animEffect>
                                  </p:childTnLst>
                                </p:cTn>
                              </p:par>
                            </p:childTnLst>
                          </p:cTn>
                        </p:par>
                        <p:par>
                          <p:cTn id="99" fill="hold">
                            <p:stCondLst>
                              <p:cond delay="500"/>
                            </p:stCondLst>
                            <p:childTnLst>
                              <p:par>
                                <p:cTn id="100" presetID="1" presetClass="entr" presetSubtype="0" fill="hold" nodeType="afterEffect">
                                  <p:stCondLst>
                                    <p:cond delay="1000"/>
                                  </p:stCondLst>
                                  <p:childTnLst>
                                    <p:set>
                                      <p:cBhvr>
                                        <p:cTn id="101" dur="1" fill="hold">
                                          <p:stCondLst>
                                            <p:cond delay="0"/>
                                          </p:stCondLst>
                                        </p:cTn>
                                        <p:tgtEl>
                                          <p:spTgt spid="11280"/>
                                        </p:tgtEl>
                                        <p:attrNameLst>
                                          <p:attrName>style.visibility</p:attrName>
                                        </p:attrNameLst>
                                      </p:cBhvr>
                                      <p:to>
                                        <p:strVal val="visible"/>
                                      </p:to>
                                    </p:set>
                                  </p:childTnLst>
                                </p:cTn>
                              </p:par>
                            </p:childTnLst>
                          </p:cTn>
                        </p:par>
                        <p:par>
                          <p:cTn id="102" fill="hold">
                            <p:stCondLst>
                              <p:cond delay="1500"/>
                            </p:stCondLst>
                            <p:childTnLst>
                              <p:par>
                                <p:cTn id="103" presetID="1" presetClass="entr" presetSubtype="0" fill="hold" grpId="0" nodeType="afterEffect">
                                  <p:stCondLst>
                                    <p:cond delay="1000"/>
                                  </p:stCondLst>
                                  <p:childTnLst>
                                    <p:set>
                                      <p:cBhvr>
                                        <p:cTn id="104" dur="1" fill="hold">
                                          <p:stCondLst>
                                            <p:cond delay="0"/>
                                          </p:stCondLst>
                                        </p:cTn>
                                        <p:tgtEl>
                                          <p:spTgt spid="4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grpId="0" nodeType="clickEffect">
                                  <p:stCondLst>
                                    <p:cond delay="0"/>
                                  </p:stCondLst>
                                  <p:childTnLst>
                                    <p:set>
                                      <p:cBhvr>
                                        <p:cTn id="108" dur="1" fill="hold">
                                          <p:stCondLst>
                                            <p:cond delay="0"/>
                                          </p:stCondLst>
                                        </p:cTn>
                                        <p:tgtEl>
                                          <p:spTgt spid="50"/>
                                        </p:tgtEl>
                                        <p:attrNameLst>
                                          <p:attrName>style.visibility</p:attrName>
                                        </p:attrNameLst>
                                      </p:cBhvr>
                                      <p:to>
                                        <p:strVal val="visible"/>
                                      </p:to>
                                    </p:set>
                                    <p:animEffect transition="in" filter="wipe(down)">
                                      <p:cBhvr>
                                        <p:cTn id="109" dur="500"/>
                                        <p:tgtEl>
                                          <p:spTgt spid="50"/>
                                        </p:tgtEl>
                                      </p:cBhvr>
                                    </p:animEffect>
                                  </p:childTnLst>
                                </p:cTn>
                              </p:par>
                            </p:childTnLst>
                          </p:cTn>
                        </p:par>
                        <p:par>
                          <p:cTn id="110" fill="hold">
                            <p:stCondLst>
                              <p:cond delay="500"/>
                            </p:stCondLst>
                            <p:childTnLst>
                              <p:par>
                                <p:cTn id="111" presetID="1" presetClass="entr" presetSubtype="0" fill="hold" nodeType="afterEffect">
                                  <p:stCondLst>
                                    <p:cond delay="0"/>
                                  </p:stCondLst>
                                  <p:childTnLst>
                                    <p:set>
                                      <p:cBhvr>
                                        <p:cTn id="112" dur="1" fill="hold">
                                          <p:stCondLst>
                                            <p:cond delay="0"/>
                                          </p:stCondLst>
                                        </p:cTn>
                                        <p:tgtEl>
                                          <p:spTgt spid="11269"/>
                                        </p:tgtEl>
                                        <p:attrNameLst>
                                          <p:attrName>style.visibility</p:attrName>
                                        </p:attrNameLst>
                                      </p:cBhvr>
                                      <p:to>
                                        <p:strVal val="visible"/>
                                      </p:to>
                                    </p:set>
                                  </p:childTnLst>
                                </p:cTn>
                              </p:par>
                            </p:childTnLst>
                          </p:cTn>
                        </p:par>
                        <p:par>
                          <p:cTn id="113" fill="hold">
                            <p:stCondLst>
                              <p:cond delay="500"/>
                            </p:stCondLst>
                            <p:childTnLst>
                              <p:par>
                                <p:cTn id="114" presetID="22" presetClass="entr" presetSubtype="8" fill="hold" grpId="0" nodeType="afterEffect">
                                  <p:stCondLst>
                                    <p:cond delay="0"/>
                                  </p:stCondLst>
                                  <p:childTnLst>
                                    <p:set>
                                      <p:cBhvr>
                                        <p:cTn id="115" dur="1" fill="hold">
                                          <p:stCondLst>
                                            <p:cond delay="0"/>
                                          </p:stCondLst>
                                        </p:cTn>
                                        <p:tgtEl>
                                          <p:spTgt spid="11"/>
                                        </p:tgtEl>
                                        <p:attrNameLst>
                                          <p:attrName>style.visibility</p:attrName>
                                        </p:attrNameLst>
                                      </p:cBhvr>
                                      <p:to>
                                        <p:strVal val="visible"/>
                                      </p:to>
                                    </p:set>
                                    <p:animEffect transition="in" filter="wipe(left)">
                                      <p:cBhvr>
                                        <p:cTn id="116" dur="500"/>
                                        <p:tgtEl>
                                          <p:spTgt spid="11"/>
                                        </p:tgtEl>
                                      </p:cBhvr>
                                    </p:animEffect>
                                  </p:childTnLst>
                                </p:cTn>
                              </p:par>
                            </p:childTnLst>
                          </p:cTn>
                        </p:par>
                        <p:par>
                          <p:cTn id="117" fill="hold">
                            <p:stCondLst>
                              <p:cond delay="1000"/>
                            </p:stCondLst>
                            <p:childTnLst>
                              <p:par>
                                <p:cTn id="118" presetID="22" presetClass="entr" presetSubtype="4" fill="hold" nodeType="afterEffect">
                                  <p:stCondLst>
                                    <p:cond delay="0"/>
                                  </p:stCondLst>
                                  <p:childTnLst>
                                    <p:set>
                                      <p:cBhvr>
                                        <p:cTn id="119" dur="1" fill="hold">
                                          <p:stCondLst>
                                            <p:cond delay="0"/>
                                          </p:stCondLst>
                                        </p:cTn>
                                        <p:tgtEl>
                                          <p:spTgt spid="11270"/>
                                        </p:tgtEl>
                                        <p:attrNameLst>
                                          <p:attrName>style.visibility</p:attrName>
                                        </p:attrNameLst>
                                      </p:cBhvr>
                                      <p:to>
                                        <p:strVal val="visible"/>
                                      </p:to>
                                    </p:set>
                                    <p:animEffect transition="in" filter="wipe(down)">
                                      <p:cBhvr>
                                        <p:cTn id="120" dur="500"/>
                                        <p:tgtEl>
                                          <p:spTgt spid="11270"/>
                                        </p:tgtEl>
                                      </p:cBhvr>
                                    </p:animEffec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49">
                                            <p:txEl>
                                              <p:pRg st="0" end="0"/>
                                            </p:txEl>
                                          </p:spTgt>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4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 grpId="0" build="p"/>
      <p:bldP spid="6" grpId="0" animBg="1"/>
      <p:bldP spid="11" grpId="0" animBg="1"/>
      <p:bldP spid="43" grpId="0"/>
      <p:bldP spid="54" grpId="0"/>
      <p:bldP spid="55" grpId="0"/>
      <p:bldP spid="56" grpId="0"/>
      <p:bldP spid="45" grpId="0" animBg="1"/>
      <p:bldP spid="59" grpId="0"/>
      <p:bldP spid="46" grpId="0" animBg="1"/>
      <p:bldP spid="4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197" y="188640"/>
            <a:ext cx="9144000" cy="706090"/>
          </a:xfrm>
        </p:spPr>
        <p:txBody>
          <a:bodyPr>
            <a:normAutofit fontScale="90000"/>
          </a:bodyPr>
          <a:lstStyle/>
          <a:p>
            <a:r>
              <a:rPr lang="es-ES" dirty="0" smtClean="0"/>
              <a:t>Electronegatividad y polaridad de enlace</a:t>
            </a:r>
            <a:endParaRPr lang="es-ES" dirty="0"/>
          </a:p>
        </p:txBody>
      </p:sp>
      <p:sp>
        <p:nvSpPr>
          <p:cNvPr id="3" name="2 Marcador de contenido"/>
          <p:cNvSpPr>
            <a:spLocks noGrp="1"/>
          </p:cNvSpPr>
          <p:nvPr>
            <p:ph idx="1"/>
          </p:nvPr>
        </p:nvSpPr>
        <p:spPr>
          <a:xfrm>
            <a:off x="395536" y="1052736"/>
            <a:ext cx="8229600" cy="4525963"/>
          </a:xfrm>
        </p:spPr>
        <p:txBody>
          <a:bodyPr/>
          <a:lstStyle/>
          <a:p>
            <a:r>
              <a:rPr lang="es-ES" dirty="0" smtClean="0"/>
              <a:t>Átomos iguales enlazados muestran igual atracción por los electrones de valencia:</a:t>
            </a:r>
          </a:p>
          <a:p>
            <a:endParaRPr lang="es-ES" dirty="0"/>
          </a:p>
          <a:p>
            <a:r>
              <a:rPr lang="es-ES" dirty="0" smtClean="0"/>
              <a:t>Átomos enlazados, con electronegatividades muy distintas:</a:t>
            </a:r>
          </a:p>
          <a:p>
            <a:r>
              <a:rPr lang="es-ES" dirty="0" smtClean="0"/>
              <a:t>Átomos enlazados, con electronegatividades no muy diferentes:</a:t>
            </a:r>
          </a:p>
          <a:p>
            <a:pPr marL="0" indent="0">
              <a:buNone/>
            </a:pPr>
            <a:endParaRPr lang="es-ES" dirty="0" smtClean="0"/>
          </a:p>
        </p:txBody>
      </p:sp>
      <p:sp>
        <p:nvSpPr>
          <p:cNvPr id="4" name="3 Marcador de pie de página"/>
          <p:cNvSpPr>
            <a:spLocks noGrp="1"/>
          </p:cNvSpPr>
          <p:nvPr>
            <p:ph type="ftr" sz="quarter" idx="11"/>
          </p:nvPr>
        </p:nvSpPr>
        <p:spPr/>
        <p:txBody>
          <a:bodyPr/>
          <a:lstStyle/>
          <a:p>
            <a:r>
              <a:rPr lang="es-ES" smtClean="0"/>
              <a:t>Dr Edgardo Calandri</a:t>
            </a:r>
            <a:endParaRPr lang="es-ES"/>
          </a:p>
        </p:txBody>
      </p:sp>
      <p:sp>
        <p:nvSpPr>
          <p:cNvPr id="5" name="4 Marcador de número de diapositiva"/>
          <p:cNvSpPr>
            <a:spLocks noGrp="1"/>
          </p:cNvSpPr>
          <p:nvPr>
            <p:ph type="sldNum" sz="quarter" idx="12"/>
          </p:nvPr>
        </p:nvSpPr>
        <p:spPr/>
        <p:txBody>
          <a:bodyPr/>
          <a:lstStyle/>
          <a:p>
            <a:fld id="{01043EBA-B3E8-4C40-8697-90D3FAABF49C}" type="slidenum">
              <a:rPr lang="es-ES" smtClean="0"/>
              <a:pPr/>
              <a:t>23</a:t>
            </a:fld>
            <a:endParaRPr lang="es-ES"/>
          </a:p>
        </p:txBody>
      </p:sp>
      <p:sp>
        <p:nvSpPr>
          <p:cNvPr id="6" name="5 CuadroTexto"/>
          <p:cNvSpPr txBox="1"/>
          <p:nvPr/>
        </p:nvSpPr>
        <p:spPr>
          <a:xfrm>
            <a:off x="2190764" y="2002050"/>
            <a:ext cx="864096" cy="815608"/>
          </a:xfrm>
          <a:prstGeom prst="rect">
            <a:avLst/>
          </a:prstGeom>
          <a:solidFill>
            <a:schemeClr val="bg1"/>
          </a:solidFill>
        </p:spPr>
        <p:txBody>
          <a:bodyPr wrap="square" rtlCol="0">
            <a:spAutoFit/>
          </a:bodyPr>
          <a:lstStyle/>
          <a:p>
            <a:pPr algn="ctr">
              <a:spcAft>
                <a:spcPts val="600"/>
              </a:spcAft>
            </a:pPr>
            <a:r>
              <a:rPr lang="es-ES" dirty="0" smtClean="0"/>
              <a:t>H</a:t>
            </a:r>
            <a:r>
              <a:rPr lang="es-ES" sz="3200" dirty="0" smtClean="0">
                <a:sym typeface="Symbol"/>
              </a:rPr>
              <a:t></a:t>
            </a:r>
            <a:r>
              <a:rPr lang="es-ES" dirty="0" smtClean="0">
                <a:sym typeface="Symbol"/>
              </a:rPr>
              <a:t>H</a:t>
            </a:r>
          </a:p>
          <a:p>
            <a:pPr algn="ctr">
              <a:spcAft>
                <a:spcPts val="600"/>
              </a:spcAft>
            </a:pPr>
            <a:endParaRPr lang="es-ES" sz="1000" dirty="0"/>
          </a:p>
        </p:txBody>
      </p:sp>
      <p:sp>
        <p:nvSpPr>
          <p:cNvPr id="7" name="6 CuadroTexto"/>
          <p:cNvSpPr txBox="1"/>
          <p:nvPr/>
        </p:nvSpPr>
        <p:spPr>
          <a:xfrm>
            <a:off x="3034789" y="2047472"/>
            <a:ext cx="5317097" cy="584775"/>
          </a:xfrm>
          <a:prstGeom prst="rect">
            <a:avLst/>
          </a:prstGeom>
          <a:noFill/>
        </p:spPr>
        <p:txBody>
          <a:bodyPr wrap="none" rtlCol="0">
            <a:spAutoFit/>
          </a:bodyPr>
          <a:lstStyle/>
          <a:p>
            <a:r>
              <a:rPr lang="es-ES" sz="3200" dirty="0" smtClean="0">
                <a:solidFill>
                  <a:srgbClr val="00B050"/>
                </a:solidFill>
              </a:rPr>
              <a:t>Enlace covalente puro o apolar</a:t>
            </a:r>
            <a:endParaRPr lang="es-ES" sz="3200" dirty="0">
              <a:solidFill>
                <a:srgbClr val="00B050"/>
              </a:solidFill>
            </a:endParaRPr>
          </a:p>
        </p:txBody>
      </p:sp>
      <p:graphicFrame>
        <p:nvGraphicFramePr>
          <p:cNvPr id="8" name="7 Objeto"/>
          <p:cNvGraphicFramePr>
            <a:graphicFrameLocks noChangeAspect="1"/>
          </p:cNvGraphicFramePr>
          <p:nvPr>
            <p:extLst>
              <p:ext uri="{D42A27DB-BD31-4B8C-83A1-F6EECF244321}">
                <p14:modId xmlns:p14="http://schemas.microsoft.com/office/powerpoint/2010/main" val="3790816736"/>
              </p:ext>
            </p:extLst>
          </p:nvPr>
        </p:nvGraphicFramePr>
        <p:xfrm>
          <a:off x="3419872" y="3284984"/>
          <a:ext cx="1126676" cy="504056"/>
        </p:xfrm>
        <a:graphic>
          <a:graphicData uri="http://schemas.openxmlformats.org/presentationml/2006/ole">
            <mc:AlternateContent xmlns:mc="http://schemas.openxmlformats.org/markup-compatibility/2006">
              <mc:Choice xmlns:v="urn:schemas-microsoft-com:vml" Requires="v">
                <p:oleObj spid="_x0000_s4162" name="ChemSketch" r:id="rId3" imgW="600480" imgH="262080" progId="">
                  <p:embed/>
                </p:oleObj>
              </mc:Choice>
              <mc:Fallback>
                <p:oleObj name="ChemSketch" r:id="rId3" imgW="600480" imgH="262080" progId="">
                  <p:embed/>
                  <p:pic>
                    <p:nvPicPr>
                      <p:cNvPr id="0" name="Picture 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3284984"/>
                        <a:ext cx="1126676" cy="504056"/>
                      </a:xfrm>
                      <a:prstGeom prst="rect">
                        <a:avLst/>
                      </a:prstGeom>
                      <a:solidFill>
                        <a:schemeClr val="bg1"/>
                      </a:solidFill>
                    </p:spPr>
                  </p:pic>
                </p:oleObj>
              </mc:Fallback>
            </mc:AlternateContent>
          </a:graphicData>
        </a:graphic>
      </p:graphicFrame>
      <p:pic>
        <p:nvPicPr>
          <p:cNvPr id="9" name="8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9912" y="4876150"/>
            <a:ext cx="1181088" cy="1022095"/>
          </a:xfrm>
          <a:prstGeom prst="rect">
            <a:avLst/>
          </a:prstGeom>
        </p:spPr>
      </p:pic>
      <p:sp>
        <p:nvSpPr>
          <p:cNvPr id="10" name="9 CuadroTexto"/>
          <p:cNvSpPr txBox="1"/>
          <p:nvPr/>
        </p:nvSpPr>
        <p:spPr>
          <a:xfrm>
            <a:off x="251520" y="4971698"/>
            <a:ext cx="3528392" cy="830997"/>
          </a:xfrm>
          <a:prstGeom prst="rect">
            <a:avLst/>
          </a:prstGeom>
          <a:noFill/>
        </p:spPr>
        <p:txBody>
          <a:bodyPr wrap="square" rtlCol="0">
            <a:spAutoFit/>
          </a:bodyPr>
          <a:lstStyle/>
          <a:p>
            <a:r>
              <a:rPr lang="es-ES" sz="2400" dirty="0" smtClean="0"/>
              <a:t>En un enlace polar no hay separación de carga neta</a:t>
            </a:r>
            <a:endParaRPr lang="es-ES" sz="2400" dirty="0"/>
          </a:p>
        </p:txBody>
      </p:sp>
      <p:sp>
        <p:nvSpPr>
          <p:cNvPr id="11" name="10 CuadroTexto"/>
          <p:cNvSpPr txBox="1"/>
          <p:nvPr/>
        </p:nvSpPr>
        <p:spPr>
          <a:xfrm>
            <a:off x="4961000" y="4787031"/>
            <a:ext cx="4183000" cy="1200329"/>
          </a:xfrm>
          <a:prstGeom prst="rect">
            <a:avLst/>
          </a:prstGeom>
          <a:noFill/>
        </p:spPr>
        <p:txBody>
          <a:bodyPr wrap="square" rtlCol="0">
            <a:spAutoFit/>
          </a:bodyPr>
          <a:lstStyle/>
          <a:p>
            <a:r>
              <a:rPr lang="es-ES" sz="2400" dirty="0" smtClean="0"/>
              <a:t>Los electrones del enlace pasan más tiempo sobre el elemento más electronegativo</a:t>
            </a:r>
            <a:endParaRPr lang="es-ES" sz="2400" dirty="0"/>
          </a:p>
        </p:txBody>
      </p:sp>
      <p:sp>
        <p:nvSpPr>
          <p:cNvPr id="12" name="11 CuadroTexto"/>
          <p:cNvSpPr txBox="1"/>
          <p:nvPr/>
        </p:nvSpPr>
        <p:spPr>
          <a:xfrm>
            <a:off x="584956" y="5955095"/>
            <a:ext cx="8307524" cy="369332"/>
          </a:xfrm>
          <a:prstGeom prst="rect">
            <a:avLst/>
          </a:prstGeom>
          <a:noFill/>
        </p:spPr>
        <p:txBody>
          <a:bodyPr wrap="square" rtlCol="0">
            <a:spAutoFit/>
          </a:bodyPr>
          <a:lstStyle/>
          <a:p>
            <a:r>
              <a:rPr lang="es-ES" dirty="0" smtClean="0"/>
              <a:t>Los símbolos </a:t>
            </a:r>
            <a:r>
              <a:rPr lang="es-ES" dirty="0" smtClean="0">
                <a:sym typeface="Symbol"/>
              </a:rPr>
              <a:t></a:t>
            </a:r>
            <a:r>
              <a:rPr lang="es-ES" baseline="-25000" dirty="0" smtClean="0">
                <a:sym typeface="Symbol"/>
              </a:rPr>
              <a:t>+</a:t>
            </a:r>
            <a:r>
              <a:rPr lang="es-ES" dirty="0">
                <a:sym typeface="Symbol"/>
              </a:rPr>
              <a:t> </a:t>
            </a:r>
            <a:r>
              <a:rPr lang="es-ES" dirty="0" smtClean="0">
                <a:sym typeface="Symbol"/>
              </a:rPr>
              <a:t>y </a:t>
            </a:r>
            <a:r>
              <a:rPr lang="es-ES" baseline="-25000" dirty="0" smtClean="0">
                <a:sym typeface="Symbol"/>
              </a:rPr>
              <a:t>- </a:t>
            </a:r>
            <a:r>
              <a:rPr lang="es-ES" dirty="0" smtClean="0">
                <a:sym typeface="Symbol"/>
              </a:rPr>
              <a:t>indican deficiencia y exceso de carga negativa, respectivamente.</a:t>
            </a:r>
            <a:endParaRPr lang="es-ES" dirty="0"/>
          </a:p>
        </p:txBody>
      </p:sp>
      <p:sp>
        <p:nvSpPr>
          <p:cNvPr id="13" name="12 CuadroTexto"/>
          <p:cNvSpPr txBox="1"/>
          <p:nvPr/>
        </p:nvSpPr>
        <p:spPr>
          <a:xfrm>
            <a:off x="4738718" y="3212976"/>
            <a:ext cx="2370970" cy="584775"/>
          </a:xfrm>
          <a:prstGeom prst="rect">
            <a:avLst/>
          </a:prstGeom>
          <a:noFill/>
        </p:spPr>
        <p:txBody>
          <a:bodyPr wrap="none" rtlCol="0">
            <a:spAutoFit/>
          </a:bodyPr>
          <a:lstStyle/>
          <a:p>
            <a:r>
              <a:rPr lang="es-ES" sz="3200" dirty="0">
                <a:solidFill>
                  <a:srgbClr val="00B050"/>
                </a:solidFill>
              </a:rPr>
              <a:t>Enlace iónico</a:t>
            </a:r>
            <a:endParaRPr lang="es-ES" sz="3200" dirty="0"/>
          </a:p>
        </p:txBody>
      </p:sp>
      <p:sp>
        <p:nvSpPr>
          <p:cNvPr id="14" name="13 CuadroTexto"/>
          <p:cNvSpPr txBox="1"/>
          <p:nvPr/>
        </p:nvSpPr>
        <p:spPr>
          <a:xfrm>
            <a:off x="3958055" y="4289474"/>
            <a:ext cx="3932295" cy="584775"/>
          </a:xfrm>
          <a:prstGeom prst="rect">
            <a:avLst/>
          </a:prstGeom>
          <a:noFill/>
        </p:spPr>
        <p:txBody>
          <a:bodyPr wrap="none" rtlCol="0">
            <a:spAutoFit/>
          </a:bodyPr>
          <a:lstStyle>
            <a:defPPr>
              <a:defRPr lang="es-ES"/>
            </a:defPPr>
            <a:lvl1pPr>
              <a:defRPr sz="3200">
                <a:solidFill>
                  <a:srgbClr val="00B050"/>
                </a:solidFill>
              </a:defRPr>
            </a:lvl1pPr>
          </a:lstStyle>
          <a:p>
            <a:r>
              <a:rPr lang="es-ES" dirty="0"/>
              <a:t>Enlace covalente polar</a:t>
            </a:r>
          </a:p>
        </p:txBody>
      </p:sp>
    </p:spTree>
    <p:extLst>
      <p:ext uri="{BB962C8B-B14F-4D97-AF65-F5344CB8AC3E}">
        <p14:creationId xmlns:p14="http://schemas.microsoft.com/office/powerpoint/2010/main" val="342430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500"/>
                            </p:stCondLst>
                            <p:childTnLst>
                              <p:par>
                                <p:cTn id="11" presetID="22" presetClass="entr" presetSubtype="8" fill="hold" grpId="0" nodeType="after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childTnLst>
                          </p:cTn>
                        </p:par>
                        <p:par>
                          <p:cTn id="19" fill="hold">
                            <p:stCondLst>
                              <p:cond delay="500"/>
                            </p:stCondLst>
                            <p:childTnLst>
                              <p:par>
                                <p:cTn id="20" presetID="1" presetClass="entr" presetSubtype="0" fill="hold" nodeType="afterEffect">
                                  <p:stCondLst>
                                    <p:cond delay="500"/>
                                  </p:stCondLst>
                                  <p:childTnLst>
                                    <p:set>
                                      <p:cBhvr>
                                        <p:cTn id="21" dur="1" fill="hold">
                                          <p:stCondLst>
                                            <p:cond delay="0"/>
                                          </p:stCondLst>
                                        </p:cTn>
                                        <p:tgtEl>
                                          <p:spTgt spid="8"/>
                                        </p:tgtEl>
                                        <p:attrNameLst>
                                          <p:attrName>style.visibility</p:attrName>
                                        </p:attrNameLst>
                                      </p:cBhvr>
                                      <p:to>
                                        <p:strVal val="visible"/>
                                      </p:to>
                                    </p:set>
                                  </p:childTnLst>
                                </p:cTn>
                              </p:par>
                            </p:childTnLst>
                          </p:cTn>
                        </p:par>
                        <p:par>
                          <p:cTn id="22" fill="hold">
                            <p:stCondLst>
                              <p:cond delay="1000"/>
                            </p:stCondLst>
                            <p:childTnLst>
                              <p:par>
                                <p:cTn id="23" presetID="22" presetClass="entr" presetSubtype="4" fill="hold" grpId="0" nodeType="afterEffect">
                                  <p:stCondLst>
                                    <p:cond delay="50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1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childTnLst>
                                </p:cTn>
                              </p:par>
                            </p:childTnLst>
                          </p:cTn>
                        </p:par>
                        <p:par>
                          <p:cTn id="30" fill="hold">
                            <p:stCondLst>
                              <p:cond delay="0"/>
                            </p:stCondLst>
                            <p:childTnLst>
                              <p:par>
                                <p:cTn id="31" presetID="22" presetClass="entr" presetSubtype="8" fill="hold" grpId="0" nodeType="afterEffect">
                                  <p:stCondLst>
                                    <p:cond delay="50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1000"/>
                                        <p:tgtEl>
                                          <p:spTgt spid="14"/>
                                        </p:tgtEl>
                                      </p:cBhvr>
                                    </p:animEffect>
                                  </p:childTnLst>
                                </p:cTn>
                              </p:par>
                            </p:childTnLst>
                          </p:cTn>
                        </p:par>
                        <p:par>
                          <p:cTn id="34" fill="hold">
                            <p:stCondLst>
                              <p:cond delay="1500"/>
                            </p:stCondLst>
                            <p:childTnLst>
                              <p:par>
                                <p:cTn id="35" presetID="1" presetClass="entr" presetSubtype="0" fill="hold" nodeType="afterEffect">
                                  <p:stCondLst>
                                    <p:cond delay="50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p:bldP spid="11" grpId="0"/>
      <p:bldP spid="12"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7385" y="7985"/>
            <a:ext cx="8229600" cy="706090"/>
          </a:xfrm>
        </p:spPr>
        <p:txBody>
          <a:bodyPr>
            <a:normAutofit fontScale="90000"/>
          </a:bodyPr>
          <a:lstStyle/>
          <a:p>
            <a:r>
              <a:rPr lang="es-ES" dirty="0" smtClean="0"/>
              <a:t>Estructuras iónicas</a:t>
            </a:r>
            <a:endParaRPr lang="es-ES" dirty="0"/>
          </a:p>
        </p:txBody>
      </p:sp>
      <p:sp>
        <p:nvSpPr>
          <p:cNvPr id="3" name="2 Marcador de contenido"/>
          <p:cNvSpPr>
            <a:spLocks noGrp="1"/>
          </p:cNvSpPr>
          <p:nvPr>
            <p:ph idx="1"/>
          </p:nvPr>
        </p:nvSpPr>
        <p:spPr>
          <a:xfrm>
            <a:off x="427385" y="682526"/>
            <a:ext cx="8229600" cy="1018282"/>
          </a:xfrm>
        </p:spPr>
        <p:txBody>
          <a:bodyPr>
            <a:normAutofit/>
          </a:bodyPr>
          <a:lstStyle/>
          <a:p>
            <a:r>
              <a:rPr lang="es-ES" sz="2400" dirty="0" smtClean="0"/>
              <a:t>Son consecuencia de la cesión o adquisición de electrones, generalmente por parte de un átomo dentro de una molécula.</a:t>
            </a:r>
            <a:endParaRPr lang="es-ES" sz="2400" dirty="0"/>
          </a:p>
        </p:txBody>
      </p:sp>
      <p:sp>
        <p:nvSpPr>
          <p:cNvPr id="4" name="3 Marcador de pie de página"/>
          <p:cNvSpPr>
            <a:spLocks noGrp="1"/>
          </p:cNvSpPr>
          <p:nvPr>
            <p:ph type="ftr" sz="quarter" idx="11"/>
          </p:nvPr>
        </p:nvSpPr>
        <p:spPr/>
        <p:txBody>
          <a:bodyPr/>
          <a:lstStyle/>
          <a:p>
            <a:r>
              <a:rPr lang="es-ES" smtClean="0"/>
              <a:t>Dr Edgardo Calandri</a:t>
            </a:r>
            <a:endParaRPr lang="es-ES"/>
          </a:p>
        </p:txBody>
      </p:sp>
      <p:sp>
        <p:nvSpPr>
          <p:cNvPr id="5" name="4 Marcador de número de diapositiva"/>
          <p:cNvSpPr>
            <a:spLocks noGrp="1"/>
          </p:cNvSpPr>
          <p:nvPr>
            <p:ph type="sldNum" sz="quarter" idx="12"/>
          </p:nvPr>
        </p:nvSpPr>
        <p:spPr/>
        <p:txBody>
          <a:bodyPr/>
          <a:lstStyle/>
          <a:p>
            <a:fld id="{01043EBA-B3E8-4C40-8697-90D3FAABF49C}" type="slidenum">
              <a:rPr lang="es-ES" smtClean="0"/>
              <a:pPr/>
              <a:t>24</a:t>
            </a:fld>
            <a:endParaRPr lang="es-ES"/>
          </a:p>
        </p:txBody>
      </p:sp>
      <p:grpSp>
        <p:nvGrpSpPr>
          <p:cNvPr id="28" name="27 Grupo"/>
          <p:cNvGrpSpPr/>
          <p:nvPr/>
        </p:nvGrpSpPr>
        <p:grpSpPr>
          <a:xfrm>
            <a:off x="323528" y="1544363"/>
            <a:ext cx="6642001" cy="1069427"/>
            <a:chOff x="621264" y="2123563"/>
            <a:chExt cx="6642001" cy="1069427"/>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264" y="2162133"/>
              <a:ext cx="6642001" cy="1030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1845400" y="2266702"/>
              <a:ext cx="375424" cy="369332"/>
            </a:xfrm>
            <a:prstGeom prst="rect">
              <a:avLst/>
            </a:prstGeom>
          </p:spPr>
          <p:txBody>
            <a:bodyPr wrap="none">
              <a:spAutoFit/>
            </a:bodyPr>
            <a:lstStyle/>
            <a:p>
              <a:r>
                <a:rPr lang="es-ES" dirty="0">
                  <a:sym typeface="Symbol"/>
                </a:rPr>
                <a:t></a:t>
              </a:r>
              <a:r>
                <a:rPr lang="es-ES" baseline="-25000" dirty="0">
                  <a:sym typeface="Symbol"/>
                </a:rPr>
                <a:t>+</a:t>
              </a:r>
              <a:endParaRPr lang="es-ES" dirty="0"/>
            </a:p>
          </p:txBody>
        </p:sp>
        <p:sp>
          <p:nvSpPr>
            <p:cNvPr id="7" name="6 Rectángulo"/>
            <p:cNvSpPr/>
            <p:nvPr/>
          </p:nvSpPr>
          <p:spPr>
            <a:xfrm>
              <a:off x="2197005" y="2123563"/>
              <a:ext cx="380232" cy="369332"/>
            </a:xfrm>
            <a:prstGeom prst="rect">
              <a:avLst/>
            </a:prstGeom>
          </p:spPr>
          <p:txBody>
            <a:bodyPr wrap="none">
              <a:spAutoFit/>
            </a:bodyPr>
            <a:lstStyle/>
            <a:p>
              <a:r>
                <a:rPr lang="es-ES" dirty="0">
                  <a:sym typeface="Symbol"/>
                </a:rPr>
                <a:t></a:t>
              </a:r>
              <a:r>
                <a:rPr lang="es-ES" baseline="-25000" dirty="0">
                  <a:sym typeface="Symbol"/>
                </a:rPr>
                <a:t>- </a:t>
              </a:r>
              <a:endParaRPr lang="es-ES" dirty="0"/>
            </a:p>
          </p:txBody>
        </p:sp>
        <p:sp>
          <p:nvSpPr>
            <p:cNvPr id="10" name="9 Rectángulo"/>
            <p:cNvSpPr/>
            <p:nvPr/>
          </p:nvSpPr>
          <p:spPr>
            <a:xfrm>
              <a:off x="2707056" y="2308229"/>
              <a:ext cx="375424" cy="369332"/>
            </a:xfrm>
            <a:prstGeom prst="rect">
              <a:avLst/>
            </a:prstGeom>
          </p:spPr>
          <p:txBody>
            <a:bodyPr wrap="none">
              <a:spAutoFit/>
            </a:bodyPr>
            <a:lstStyle/>
            <a:p>
              <a:r>
                <a:rPr lang="es-ES" dirty="0">
                  <a:sym typeface="Symbol"/>
                </a:rPr>
                <a:t></a:t>
              </a:r>
              <a:r>
                <a:rPr lang="es-ES" baseline="-25000" dirty="0">
                  <a:sym typeface="Symbol"/>
                </a:rPr>
                <a:t>+</a:t>
              </a:r>
              <a:endParaRPr lang="es-ES" dirty="0"/>
            </a:p>
          </p:txBody>
        </p:sp>
        <p:sp>
          <p:nvSpPr>
            <p:cNvPr id="11" name="10 Rectángulo"/>
            <p:cNvSpPr/>
            <p:nvPr/>
          </p:nvSpPr>
          <p:spPr>
            <a:xfrm>
              <a:off x="971600" y="2266702"/>
              <a:ext cx="380232" cy="369332"/>
            </a:xfrm>
            <a:prstGeom prst="rect">
              <a:avLst/>
            </a:prstGeom>
          </p:spPr>
          <p:txBody>
            <a:bodyPr wrap="none">
              <a:spAutoFit/>
            </a:bodyPr>
            <a:lstStyle/>
            <a:p>
              <a:r>
                <a:rPr lang="es-ES" dirty="0">
                  <a:sym typeface="Symbol"/>
                </a:rPr>
                <a:t></a:t>
              </a:r>
              <a:r>
                <a:rPr lang="es-ES" baseline="-25000" dirty="0">
                  <a:sym typeface="Symbol"/>
                </a:rPr>
                <a:t>- </a:t>
              </a:r>
              <a:endParaRPr lang="es-ES" dirty="0"/>
            </a:p>
          </p:txBody>
        </p:sp>
      </p:grpSp>
      <p:sp>
        <p:nvSpPr>
          <p:cNvPr id="8" name="7 CuadroTexto"/>
          <p:cNvSpPr txBox="1"/>
          <p:nvPr/>
        </p:nvSpPr>
        <p:spPr>
          <a:xfrm>
            <a:off x="6965530" y="1456669"/>
            <a:ext cx="2178470" cy="1200329"/>
          </a:xfrm>
          <a:prstGeom prst="rect">
            <a:avLst/>
          </a:prstGeom>
          <a:noFill/>
        </p:spPr>
        <p:txBody>
          <a:bodyPr wrap="square" rtlCol="0">
            <a:spAutoFit/>
          </a:bodyPr>
          <a:lstStyle/>
          <a:p>
            <a:r>
              <a:rPr lang="es-ES" dirty="0" smtClean="0"/>
              <a:t>Las especies </a:t>
            </a:r>
            <a:r>
              <a:rPr lang="es-ES" dirty="0" err="1" smtClean="0"/>
              <a:t>metilamonio</a:t>
            </a:r>
            <a:r>
              <a:rPr lang="es-ES" dirty="0" smtClean="0"/>
              <a:t> y oxidrilo cumplen con la regla del octeto</a:t>
            </a:r>
            <a:endParaRPr lang="es-ES" dirty="0"/>
          </a:p>
        </p:txBody>
      </p:sp>
      <p:pic>
        <p:nvPicPr>
          <p:cNvPr id="5139"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807738"/>
            <a:ext cx="8434256" cy="364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181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50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2000"/>
                                        <p:tgtEl>
                                          <p:spTgt spid="28"/>
                                        </p:tgtEl>
                                      </p:cBhvr>
                                    </p:animEffect>
                                  </p:childTnLst>
                                </p:cTn>
                              </p:par>
                            </p:childTnLst>
                          </p:cTn>
                        </p:par>
                        <p:par>
                          <p:cTn id="12" fill="hold">
                            <p:stCondLst>
                              <p:cond delay="2500"/>
                            </p:stCondLst>
                            <p:childTnLst>
                              <p:par>
                                <p:cTn id="13" presetID="1" presetClass="entr" presetSubtype="0" fill="hold" grpId="0" nodeType="afterEffect">
                                  <p:stCondLst>
                                    <p:cond delay="50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500"/>
                                  </p:stCondLst>
                                  <p:childTnLst>
                                    <p:set>
                                      <p:cBhvr>
                                        <p:cTn id="18" dur="1" fill="hold">
                                          <p:stCondLst>
                                            <p:cond delay="0"/>
                                          </p:stCondLst>
                                        </p:cTn>
                                        <p:tgtEl>
                                          <p:spTgt spid="5139"/>
                                        </p:tgtEl>
                                        <p:attrNameLst>
                                          <p:attrName>style.visibility</p:attrName>
                                        </p:attrNameLst>
                                      </p:cBhvr>
                                      <p:to>
                                        <p:strVal val="visible"/>
                                      </p:to>
                                    </p:set>
                                    <p:animEffect transition="in" filter="wipe(up)">
                                      <p:cBhvr>
                                        <p:cTn id="19" dur="2000"/>
                                        <p:tgtEl>
                                          <p:spTgt spid="5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11 Objeto"/>
          <p:cNvGraphicFramePr>
            <a:graphicFrameLocks noChangeAspect="1"/>
          </p:cNvGraphicFramePr>
          <p:nvPr>
            <p:extLst>
              <p:ext uri="{D42A27DB-BD31-4B8C-83A1-F6EECF244321}">
                <p14:modId xmlns:p14="http://schemas.microsoft.com/office/powerpoint/2010/main" val="4293870119"/>
              </p:ext>
            </p:extLst>
          </p:nvPr>
        </p:nvGraphicFramePr>
        <p:xfrm>
          <a:off x="2627784" y="2564904"/>
          <a:ext cx="2943134" cy="967482"/>
        </p:xfrm>
        <a:graphic>
          <a:graphicData uri="http://schemas.openxmlformats.org/presentationml/2006/ole">
            <mc:AlternateContent xmlns:mc="http://schemas.openxmlformats.org/markup-compatibility/2006">
              <mc:Choice xmlns:v="urn:schemas-microsoft-com:vml" Requires="v">
                <p:oleObj spid="_x0000_s6634" name="ChemSketch" r:id="rId3" imgW="2066400" imgH="679680" progId="">
                  <p:embed/>
                </p:oleObj>
              </mc:Choice>
              <mc:Fallback>
                <p:oleObj name="ChemSketch" r:id="rId3" imgW="2066400" imgH="679680" progId="">
                  <p:embed/>
                  <p:pic>
                    <p:nvPicPr>
                      <p:cNvPr id="0" name="Picture 4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2564904"/>
                        <a:ext cx="2943134" cy="967482"/>
                      </a:xfrm>
                      <a:prstGeom prst="rect">
                        <a:avLst/>
                      </a:prstGeom>
                      <a:solidFill>
                        <a:schemeClr val="bg1"/>
                      </a:solidFill>
                    </p:spPr>
                  </p:pic>
                </p:oleObj>
              </mc:Fallback>
            </mc:AlternateContent>
          </a:graphicData>
        </a:graphic>
      </p:graphicFrame>
      <p:sp>
        <p:nvSpPr>
          <p:cNvPr id="2" name="1 Título"/>
          <p:cNvSpPr>
            <a:spLocks noGrp="1"/>
          </p:cNvSpPr>
          <p:nvPr>
            <p:ph type="title"/>
          </p:nvPr>
        </p:nvSpPr>
        <p:spPr>
          <a:xfrm>
            <a:off x="467544" y="0"/>
            <a:ext cx="8229600" cy="836712"/>
          </a:xfrm>
        </p:spPr>
        <p:txBody>
          <a:bodyPr/>
          <a:lstStyle/>
          <a:p>
            <a:r>
              <a:rPr lang="es-ES" dirty="0" smtClean="0"/>
              <a:t>Estructuras de resonancia</a:t>
            </a:r>
            <a:endParaRPr lang="es-ES" dirty="0"/>
          </a:p>
        </p:txBody>
      </p:sp>
      <p:sp>
        <p:nvSpPr>
          <p:cNvPr id="3" name="2 Marcador de contenido"/>
          <p:cNvSpPr>
            <a:spLocks noGrp="1"/>
          </p:cNvSpPr>
          <p:nvPr>
            <p:ph idx="1"/>
          </p:nvPr>
        </p:nvSpPr>
        <p:spPr>
          <a:xfrm>
            <a:off x="179512" y="764704"/>
            <a:ext cx="8229600" cy="504056"/>
          </a:xfrm>
        </p:spPr>
        <p:txBody>
          <a:bodyPr>
            <a:normAutofit/>
          </a:bodyPr>
          <a:lstStyle/>
          <a:p>
            <a:r>
              <a:rPr lang="es-ES" sz="2400" dirty="0" smtClean="0"/>
              <a:t>El ácido acético disocia según un equilibrio bien conocido:</a:t>
            </a:r>
            <a:endParaRPr lang="es-ES" sz="2400" dirty="0"/>
          </a:p>
        </p:txBody>
      </p:sp>
      <p:sp>
        <p:nvSpPr>
          <p:cNvPr id="4" name="3 Marcador de pie de página"/>
          <p:cNvSpPr>
            <a:spLocks noGrp="1"/>
          </p:cNvSpPr>
          <p:nvPr>
            <p:ph type="ftr" sz="quarter" idx="11"/>
          </p:nvPr>
        </p:nvSpPr>
        <p:spPr/>
        <p:txBody>
          <a:bodyPr/>
          <a:lstStyle/>
          <a:p>
            <a:r>
              <a:rPr lang="es-ES" smtClean="0"/>
              <a:t>Dr Edgardo Calandri</a:t>
            </a:r>
            <a:endParaRPr lang="es-ES"/>
          </a:p>
        </p:txBody>
      </p:sp>
      <p:sp>
        <p:nvSpPr>
          <p:cNvPr id="5" name="4 Marcador de número de diapositiva"/>
          <p:cNvSpPr>
            <a:spLocks noGrp="1"/>
          </p:cNvSpPr>
          <p:nvPr>
            <p:ph type="sldNum" sz="quarter" idx="12"/>
          </p:nvPr>
        </p:nvSpPr>
        <p:spPr/>
        <p:txBody>
          <a:bodyPr/>
          <a:lstStyle/>
          <a:p>
            <a:fld id="{01043EBA-B3E8-4C40-8697-90D3FAABF49C}" type="slidenum">
              <a:rPr lang="es-ES" smtClean="0"/>
              <a:pPr/>
              <a:t>25</a:t>
            </a:fld>
            <a:endParaRPr lang="es-ES"/>
          </a:p>
        </p:txBody>
      </p:sp>
      <p:graphicFrame>
        <p:nvGraphicFramePr>
          <p:cNvPr id="6" name="5 Objeto"/>
          <p:cNvGraphicFramePr>
            <a:graphicFrameLocks noChangeAspect="1"/>
          </p:cNvGraphicFramePr>
          <p:nvPr>
            <p:extLst>
              <p:ext uri="{D42A27DB-BD31-4B8C-83A1-F6EECF244321}">
                <p14:modId xmlns:p14="http://schemas.microsoft.com/office/powerpoint/2010/main" val="4189669054"/>
              </p:ext>
            </p:extLst>
          </p:nvPr>
        </p:nvGraphicFramePr>
        <p:xfrm>
          <a:off x="539552" y="1268760"/>
          <a:ext cx="3528392" cy="489576"/>
        </p:xfrm>
        <a:graphic>
          <a:graphicData uri="http://schemas.openxmlformats.org/presentationml/2006/ole">
            <mc:AlternateContent xmlns:mc="http://schemas.openxmlformats.org/markup-compatibility/2006">
              <mc:Choice xmlns:v="urn:schemas-microsoft-com:vml" Requires="v">
                <p:oleObj spid="_x0000_s6635" name="ChemSketch" r:id="rId5" imgW="2597040" imgH="359640" progId="">
                  <p:embed/>
                </p:oleObj>
              </mc:Choice>
              <mc:Fallback>
                <p:oleObj name="ChemSketch" r:id="rId5" imgW="2597040" imgH="359640" progId="">
                  <p:embed/>
                  <p:pic>
                    <p:nvPicPr>
                      <p:cNvPr id="0" name="Picture 4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1268760"/>
                        <a:ext cx="3528392" cy="489576"/>
                      </a:xfrm>
                      <a:prstGeom prst="rect">
                        <a:avLst/>
                      </a:prstGeom>
                      <a:solidFill>
                        <a:schemeClr val="bg1"/>
                      </a:solidFill>
                    </p:spPr>
                  </p:pic>
                </p:oleObj>
              </mc:Fallback>
            </mc:AlternateContent>
          </a:graphicData>
        </a:graphic>
      </p:graphicFrame>
      <p:graphicFrame>
        <p:nvGraphicFramePr>
          <p:cNvPr id="9" name="8 Objeto"/>
          <p:cNvGraphicFramePr>
            <a:graphicFrameLocks noChangeAspect="1"/>
          </p:cNvGraphicFramePr>
          <p:nvPr>
            <p:extLst>
              <p:ext uri="{D42A27DB-BD31-4B8C-83A1-F6EECF244321}">
                <p14:modId xmlns:p14="http://schemas.microsoft.com/office/powerpoint/2010/main" val="1387259194"/>
              </p:ext>
            </p:extLst>
          </p:nvPr>
        </p:nvGraphicFramePr>
        <p:xfrm>
          <a:off x="3563888" y="2996952"/>
          <a:ext cx="864096" cy="125413"/>
        </p:xfrm>
        <a:graphic>
          <a:graphicData uri="http://schemas.openxmlformats.org/presentationml/2006/ole">
            <mc:AlternateContent xmlns:mc="http://schemas.openxmlformats.org/markup-compatibility/2006">
              <mc:Choice xmlns:v="urn:schemas-microsoft-com:vml" Requires="v">
                <p:oleObj spid="_x0000_s6636" name="ChemSketch" r:id="rId7" imgW="527400" imgH="124920" progId="">
                  <p:embed/>
                </p:oleObj>
              </mc:Choice>
              <mc:Fallback>
                <p:oleObj name="ChemSketch" r:id="rId7" imgW="527400" imgH="124920" progId="">
                  <p:embed/>
                  <p:pic>
                    <p:nvPicPr>
                      <p:cNvPr id="0" name="Picture 47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63888" y="2996952"/>
                        <a:ext cx="864096" cy="125413"/>
                      </a:xfrm>
                      <a:prstGeom prst="rect">
                        <a:avLst/>
                      </a:prstGeom>
                      <a:solidFill>
                        <a:schemeClr val="bg1"/>
                      </a:solidFill>
                    </p:spPr>
                  </p:pic>
                </p:oleObj>
              </mc:Fallback>
            </mc:AlternateContent>
          </a:graphicData>
        </a:graphic>
      </p:graphicFrame>
      <p:graphicFrame>
        <p:nvGraphicFramePr>
          <p:cNvPr id="13" name="12 Objeto"/>
          <p:cNvGraphicFramePr>
            <a:graphicFrameLocks noChangeAspect="1"/>
          </p:cNvGraphicFramePr>
          <p:nvPr>
            <p:extLst>
              <p:ext uri="{D42A27DB-BD31-4B8C-83A1-F6EECF244321}">
                <p14:modId xmlns:p14="http://schemas.microsoft.com/office/powerpoint/2010/main" val="1236416775"/>
              </p:ext>
            </p:extLst>
          </p:nvPr>
        </p:nvGraphicFramePr>
        <p:xfrm>
          <a:off x="539552" y="2636912"/>
          <a:ext cx="939195" cy="764406"/>
        </p:xfrm>
        <a:graphic>
          <a:graphicData uri="http://schemas.openxmlformats.org/presentationml/2006/ole">
            <mc:AlternateContent xmlns:mc="http://schemas.openxmlformats.org/markup-compatibility/2006">
              <mc:Choice xmlns:v="urn:schemas-microsoft-com:vml" Requires="v">
                <p:oleObj spid="_x0000_s6637" name="ChemSketch" r:id="rId9" imgW="640080" imgH="521280" progId="">
                  <p:embed/>
                </p:oleObj>
              </mc:Choice>
              <mc:Fallback>
                <p:oleObj name="ChemSketch" r:id="rId9" imgW="640080" imgH="521280" progId="">
                  <p:embed/>
                  <p:pic>
                    <p:nvPicPr>
                      <p:cNvPr id="0" name="Picture 47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9552" y="2636912"/>
                        <a:ext cx="939195" cy="764406"/>
                      </a:xfrm>
                      <a:prstGeom prst="rect">
                        <a:avLst/>
                      </a:prstGeom>
                      <a:solidFill>
                        <a:schemeClr val="bg1"/>
                      </a:solidFill>
                    </p:spPr>
                  </p:pic>
                </p:oleObj>
              </mc:Fallback>
            </mc:AlternateContent>
          </a:graphicData>
        </a:graphic>
      </p:graphicFrame>
      <p:graphicFrame>
        <p:nvGraphicFramePr>
          <p:cNvPr id="14" name="13 Objeto"/>
          <p:cNvGraphicFramePr>
            <a:graphicFrameLocks noChangeAspect="1"/>
          </p:cNvGraphicFramePr>
          <p:nvPr>
            <p:extLst>
              <p:ext uri="{D42A27DB-BD31-4B8C-83A1-F6EECF244321}">
                <p14:modId xmlns:p14="http://schemas.microsoft.com/office/powerpoint/2010/main" val="3478243421"/>
              </p:ext>
            </p:extLst>
          </p:nvPr>
        </p:nvGraphicFramePr>
        <p:xfrm>
          <a:off x="1547664" y="2924944"/>
          <a:ext cx="986933" cy="216024"/>
        </p:xfrm>
        <a:graphic>
          <a:graphicData uri="http://schemas.openxmlformats.org/presentationml/2006/ole">
            <mc:AlternateContent xmlns:mc="http://schemas.openxmlformats.org/markup-compatibility/2006">
              <mc:Choice xmlns:v="urn:schemas-microsoft-com:vml" Requires="v">
                <p:oleObj spid="_x0000_s6638" name="ChemSketch" r:id="rId11" imgW="740520" imgH="161640" progId="">
                  <p:embed/>
                </p:oleObj>
              </mc:Choice>
              <mc:Fallback>
                <p:oleObj name="ChemSketch" r:id="rId11" imgW="740520" imgH="161640" progId="">
                  <p:embed/>
                  <p:pic>
                    <p:nvPicPr>
                      <p:cNvPr id="0" name="Picture 47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47664" y="2924944"/>
                        <a:ext cx="986933" cy="216024"/>
                      </a:xfrm>
                      <a:prstGeom prst="rect">
                        <a:avLst/>
                      </a:prstGeom>
                      <a:solidFill>
                        <a:schemeClr val="bg1"/>
                      </a:solidFill>
                    </p:spPr>
                  </p:pic>
                </p:oleObj>
              </mc:Fallback>
            </mc:AlternateContent>
          </a:graphicData>
        </a:graphic>
      </p:graphicFrame>
      <p:graphicFrame>
        <p:nvGraphicFramePr>
          <p:cNvPr id="15" name="14 Objeto"/>
          <p:cNvGraphicFramePr>
            <a:graphicFrameLocks noChangeAspect="1"/>
          </p:cNvGraphicFramePr>
          <p:nvPr>
            <p:extLst>
              <p:ext uri="{D42A27DB-BD31-4B8C-83A1-F6EECF244321}">
                <p14:modId xmlns:p14="http://schemas.microsoft.com/office/powerpoint/2010/main" val="1081928287"/>
              </p:ext>
            </p:extLst>
          </p:nvPr>
        </p:nvGraphicFramePr>
        <p:xfrm>
          <a:off x="5652120" y="2780928"/>
          <a:ext cx="720080" cy="579640"/>
        </p:xfrm>
        <a:graphic>
          <a:graphicData uri="http://schemas.openxmlformats.org/presentationml/2006/ole">
            <mc:AlternateContent xmlns:mc="http://schemas.openxmlformats.org/markup-compatibility/2006">
              <mc:Choice xmlns:v="urn:schemas-microsoft-com:vml" Requires="v">
                <p:oleObj spid="_x0000_s6639" name="ChemSketch" r:id="rId13" imgW="448200" imgH="359640" progId="">
                  <p:embed/>
                </p:oleObj>
              </mc:Choice>
              <mc:Fallback>
                <p:oleObj name="ChemSketch" r:id="rId13" imgW="448200" imgH="359640" progId="">
                  <p:embed/>
                  <p:pic>
                    <p:nvPicPr>
                      <p:cNvPr id="0" name="Picture 47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52120" y="2780928"/>
                        <a:ext cx="720080" cy="579640"/>
                      </a:xfrm>
                      <a:prstGeom prst="rect">
                        <a:avLst/>
                      </a:prstGeom>
                      <a:solidFill>
                        <a:schemeClr val="bg1"/>
                      </a:solidFill>
                    </p:spPr>
                  </p:pic>
                </p:oleObj>
              </mc:Fallback>
            </mc:AlternateContent>
          </a:graphicData>
        </a:graphic>
      </p:graphicFrame>
      <p:sp>
        <p:nvSpPr>
          <p:cNvPr id="16" name="2 Marcador de contenido"/>
          <p:cNvSpPr txBox="1">
            <a:spLocks/>
          </p:cNvSpPr>
          <p:nvPr/>
        </p:nvSpPr>
        <p:spPr>
          <a:xfrm>
            <a:off x="327049" y="1844824"/>
            <a:ext cx="8229600"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2400" dirty="0" smtClean="0"/>
              <a:t>Las estructuras desarrolladas presentan las siguientes formas:</a:t>
            </a:r>
            <a:endParaRPr lang="es-ES" sz="2400" dirty="0"/>
          </a:p>
        </p:txBody>
      </p:sp>
      <p:grpSp>
        <p:nvGrpSpPr>
          <p:cNvPr id="21" name="20 Grupo"/>
          <p:cNvGrpSpPr/>
          <p:nvPr/>
        </p:nvGrpSpPr>
        <p:grpSpPr>
          <a:xfrm>
            <a:off x="2699792" y="2708920"/>
            <a:ext cx="884733" cy="823446"/>
            <a:chOff x="2699792" y="2708920"/>
            <a:chExt cx="884733" cy="823446"/>
          </a:xfrm>
        </p:grpSpPr>
        <p:graphicFrame>
          <p:nvGraphicFramePr>
            <p:cNvPr id="8" name="7 Objeto"/>
            <p:cNvGraphicFramePr>
              <a:graphicFrameLocks noChangeAspect="1"/>
            </p:cNvGraphicFramePr>
            <p:nvPr>
              <p:extLst>
                <p:ext uri="{D42A27DB-BD31-4B8C-83A1-F6EECF244321}">
                  <p14:modId xmlns:p14="http://schemas.microsoft.com/office/powerpoint/2010/main" val="2680234012"/>
                </p:ext>
              </p:extLst>
            </p:nvPr>
          </p:nvGraphicFramePr>
          <p:xfrm>
            <a:off x="2699792" y="2708920"/>
            <a:ext cx="884733" cy="720080"/>
          </p:xfrm>
          <a:graphic>
            <a:graphicData uri="http://schemas.openxmlformats.org/presentationml/2006/ole">
              <mc:AlternateContent xmlns:mc="http://schemas.openxmlformats.org/markup-compatibility/2006">
                <mc:Choice xmlns:v="urn:schemas-microsoft-com:vml" Requires="v">
                  <p:oleObj spid="_x0000_s6640" name="ChemSketch" r:id="rId15" imgW="640080" imgH="521280" progId="">
                    <p:embed/>
                  </p:oleObj>
                </mc:Choice>
                <mc:Fallback>
                  <p:oleObj name="ChemSketch" r:id="rId15" imgW="640080" imgH="521280" progId="">
                    <p:embed/>
                    <p:pic>
                      <p:nvPicPr>
                        <p:cNvPr id="0" name="Picture 48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99792" y="2708920"/>
                          <a:ext cx="884733" cy="720080"/>
                        </a:xfrm>
                        <a:prstGeom prst="rect">
                          <a:avLst/>
                        </a:prstGeom>
                        <a:solidFill>
                          <a:schemeClr val="bg1"/>
                        </a:solidFill>
                      </p:spPr>
                    </p:pic>
                  </p:oleObj>
                </mc:Fallback>
              </mc:AlternateContent>
            </a:graphicData>
          </a:graphic>
        </p:graphicFrame>
        <p:sp>
          <p:nvSpPr>
            <p:cNvPr id="18" name="17 CuadroTexto"/>
            <p:cNvSpPr txBox="1"/>
            <p:nvPr/>
          </p:nvSpPr>
          <p:spPr>
            <a:xfrm>
              <a:off x="2875929" y="3163034"/>
              <a:ext cx="242374" cy="369332"/>
            </a:xfrm>
            <a:prstGeom prst="rect">
              <a:avLst/>
            </a:prstGeom>
            <a:solidFill>
              <a:schemeClr val="bg1"/>
            </a:solidFill>
          </p:spPr>
          <p:txBody>
            <a:bodyPr wrap="none" rtlCol="0">
              <a:spAutoFit/>
            </a:bodyPr>
            <a:lstStyle/>
            <a:p>
              <a:r>
                <a:rPr lang="es-ES" dirty="0" smtClean="0"/>
                <a:t>I</a:t>
              </a:r>
              <a:endParaRPr lang="es-ES" dirty="0"/>
            </a:p>
          </p:txBody>
        </p:sp>
      </p:grpSp>
      <p:grpSp>
        <p:nvGrpSpPr>
          <p:cNvPr id="22" name="21 Grupo"/>
          <p:cNvGrpSpPr/>
          <p:nvPr/>
        </p:nvGrpSpPr>
        <p:grpSpPr>
          <a:xfrm>
            <a:off x="4514837" y="2596262"/>
            <a:ext cx="936104" cy="936104"/>
            <a:chOff x="4514837" y="2596262"/>
            <a:chExt cx="936104" cy="936104"/>
          </a:xfrm>
        </p:grpSpPr>
        <p:graphicFrame>
          <p:nvGraphicFramePr>
            <p:cNvPr id="10" name="9 Objeto"/>
            <p:cNvGraphicFramePr>
              <a:graphicFrameLocks noChangeAspect="1"/>
            </p:cNvGraphicFramePr>
            <p:nvPr>
              <p:extLst>
                <p:ext uri="{D42A27DB-BD31-4B8C-83A1-F6EECF244321}">
                  <p14:modId xmlns:p14="http://schemas.microsoft.com/office/powerpoint/2010/main" val="1834091832"/>
                </p:ext>
              </p:extLst>
            </p:nvPr>
          </p:nvGraphicFramePr>
          <p:xfrm>
            <a:off x="4514837" y="2596262"/>
            <a:ext cx="936104" cy="936104"/>
          </p:xfrm>
          <a:graphic>
            <a:graphicData uri="http://schemas.openxmlformats.org/presentationml/2006/ole">
              <mc:AlternateContent xmlns:mc="http://schemas.openxmlformats.org/markup-compatibility/2006">
                <mc:Choice xmlns:v="urn:schemas-microsoft-com:vml" Requires="v">
                  <p:oleObj spid="_x0000_s6641" name="ChemSketch" r:id="rId17" imgW="658440" imgH="640080" progId="">
                    <p:embed/>
                  </p:oleObj>
                </mc:Choice>
                <mc:Fallback>
                  <p:oleObj name="ChemSketch" r:id="rId17" imgW="658440" imgH="640080" progId="">
                    <p:embed/>
                    <p:pic>
                      <p:nvPicPr>
                        <p:cNvPr id="0" name="Picture 48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14837" y="2596262"/>
                          <a:ext cx="936104" cy="936104"/>
                        </a:xfrm>
                        <a:prstGeom prst="rect">
                          <a:avLst/>
                        </a:prstGeom>
                        <a:solidFill>
                          <a:schemeClr val="bg1"/>
                        </a:solidFill>
                      </p:spPr>
                    </p:pic>
                  </p:oleObj>
                </mc:Fallback>
              </mc:AlternateContent>
            </a:graphicData>
          </a:graphic>
        </p:graphicFrame>
        <p:sp>
          <p:nvSpPr>
            <p:cNvPr id="19" name="18 CuadroTexto"/>
            <p:cNvSpPr txBox="1"/>
            <p:nvPr/>
          </p:nvSpPr>
          <p:spPr>
            <a:xfrm>
              <a:off x="4788024" y="3151454"/>
              <a:ext cx="300082" cy="369332"/>
            </a:xfrm>
            <a:prstGeom prst="rect">
              <a:avLst/>
            </a:prstGeom>
            <a:solidFill>
              <a:schemeClr val="bg1"/>
            </a:solidFill>
          </p:spPr>
          <p:txBody>
            <a:bodyPr wrap="none" rtlCol="0">
              <a:spAutoFit/>
            </a:bodyPr>
            <a:lstStyle/>
            <a:p>
              <a:r>
                <a:rPr lang="es-ES" dirty="0" smtClean="0"/>
                <a:t>II</a:t>
              </a:r>
              <a:endParaRPr lang="es-ES" dirty="0"/>
            </a:p>
          </p:txBody>
        </p:sp>
      </p:grpSp>
      <p:sp>
        <p:nvSpPr>
          <p:cNvPr id="20" name="2 Marcador de contenido"/>
          <p:cNvSpPr txBox="1">
            <a:spLocks/>
          </p:cNvSpPr>
          <p:nvPr/>
        </p:nvSpPr>
        <p:spPr>
          <a:xfrm>
            <a:off x="327049" y="3861048"/>
            <a:ext cx="8543582" cy="23042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1800" dirty="0" smtClean="0"/>
              <a:t>No hay modificaciones estructurales entre I y II, sólo movimiento de electrones</a:t>
            </a:r>
          </a:p>
          <a:p>
            <a:r>
              <a:rPr lang="es-ES" sz="1800" dirty="0" smtClean="0"/>
              <a:t>En realidad se trata de la </a:t>
            </a:r>
            <a:r>
              <a:rPr lang="es-ES" sz="1800" b="1" i="1" dirty="0" smtClean="0"/>
              <a:t>misma molécula</a:t>
            </a:r>
            <a:r>
              <a:rPr lang="es-ES" sz="1800" dirty="0" smtClean="0"/>
              <a:t>, I y II sólo representan ese movimiento electrónico y se denominan </a:t>
            </a:r>
            <a:r>
              <a:rPr lang="es-ES" sz="1800" b="1" i="1" dirty="0" smtClean="0"/>
              <a:t>formas de resonancia</a:t>
            </a:r>
          </a:p>
          <a:p>
            <a:r>
              <a:rPr lang="es-ES" sz="1800" dirty="0" smtClean="0"/>
              <a:t>Las </a:t>
            </a:r>
            <a:r>
              <a:rPr lang="es-ES" sz="1800" b="1" i="1" dirty="0" smtClean="0"/>
              <a:t>formas de resonancia </a:t>
            </a:r>
            <a:r>
              <a:rPr lang="es-ES" sz="1800" dirty="0" smtClean="0"/>
              <a:t>de una molécula deben separarse con una </a:t>
            </a:r>
            <a:r>
              <a:rPr lang="es-ES" sz="1800" b="1" dirty="0" smtClean="0"/>
              <a:t>doble flecha</a:t>
            </a:r>
          </a:p>
          <a:p>
            <a:r>
              <a:rPr lang="es-ES" sz="1800" dirty="0" smtClean="0"/>
              <a:t>…Y encerrarse entre </a:t>
            </a:r>
            <a:r>
              <a:rPr lang="es-ES" sz="1800" b="1" i="1" dirty="0" smtClean="0"/>
              <a:t>corchetes</a:t>
            </a:r>
          </a:p>
          <a:p>
            <a:r>
              <a:rPr lang="es-ES" sz="1800" dirty="0" smtClean="0"/>
              <a:t>El </a:t>
            </a:r>
            <a:r>
              <a:rPr lang="es-ES" sz="1800" dirty="0" err="1" smtClean="0"/>
              <a:t>ión</a:t>
            </a:r>
            <a:r>
              <a:rPr lang="es-ES" sz="1800" dirty="0" smtClean="0"/>
              <a:t> acetato es entonces un </a:t>
            </a:r>
            <a:r>
              <a:rPr lang="es-ES" sz="1800" b="1" i="1" dirty="0" smtClean="0"/>
              <a:t>híbrido de resonancia</a:t>
            </a:r>
            <a:r>
              <a:rPr lang="es-ES" sz="1800" dirty="0" smtClean="0"/>
              <a:t>, pues no posee una única representación para su estructura electrónica.</a:t>
            </a:r>
          </a:p>
          <a:p>
            <a:endParaRPr lang="es-ES" sz="1800" dirty="0"/>
          </a:p>
        </p:txBody>
      </p:sp>
    </p:spTree>
    <p:extLst>
      <p:ext uri="{BB962C8B-B14F-4D97-AF65-F5344CB8AC3E}">
        <p14:creationId xmlns:p14="http://schemas.microsoft.com/office/powerpoint/2010/main" val="108389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500"/>
                                  </p:stCondLst>
                                  <p:childTnLst>
                                    <p:set>
                                      <p:cBhvr>
                                        <p:cTn id="17" dur="1" fill="hold">
                                          <p:stCondLst>
                                            <p:cond delay="0"/>
                                          </p:stCondLst>
                                        </p:cTn>
                                        <p:tgtEl>
                                          <p:spTgt spid="13"/>
                                        </p:tgtEl>
                                        <p:attrNameLst>
                                          <p:attrName>style.visibility</p:attrName>
                                        </p:attrNameLst>
                                      </p:cBhvr>
                                      <p:to>
                                        <p:strVal val="visible"/>
                                      </p:to>
                                    </p:set>
                                  </p:childTnLst>
                                </p:cTn>
                              </p:par>
                            </p:childTnLst>
                          </p:cTn>
                        </p:par>
                        <p:par>
                          <p:cTn id="18" fill="hold">
                            <p:stCondLst>
                              <p:cond delay="500"/>
                            </p:stCondLst>
                            <p:childTnLst>
                              <p:par>
                                <p:cTn id="19" presetID="22" presetClass="entr" presetSubtype="8" fill="hold" nodeType="afterEffect">
                                  <p:stCondLst>
                                    <p:cond delay="50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2000"/>
                                        <p:tgtEl>
                                          <p:spTgt spid="14"/>
                                        </p:tgtEl>
                                      </p:cBhvr>
                                    </p:animEffect>
                                  </p:childTnLst>
                                </p:cTn>
                              </p:par>
                            </p:childTnLst>
                          </p:cTn>
                        </p:par>
                        <p:par>
                          <p:cTn id="22" fill="hold">
                            <p:stCondLst>
                              <p:cond delay="3000"/>
                            </p:stCondLst>
                            <p:childTnLst>
                              <p:par>
                                <p:cTn id="23" presetID="1" presetClass="entr" presetSubtype="0" fill="hold" nodeType="afterEffect">
                                  <p:stCondLst>
                                    <p:cond delay="500"/>
                                  </p:stCondLst>
                                  <p:childTnLst>
                                    <p:set>
                                      <p:cBhvr>
                                        <p:cTn id="24" dur="1" fill="hold">
                                          <p:stCondLst>
                                            <p:cond delay="0"/>
                                          </p:stCondLst>
                                        </p:cTn>
                                        <p:tgtEl>
                                          <p:spTgt spid="21"/>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nodeType="afterEffect">
                                  <p:stCondLst>
                                    <p:cond delay="500"/>
                                  </p:stCondLst>
                                  <p:childTnLst>
                                    <p:set>
                                      <p:cBhvr>
                                        <p:cTn id="27" dur="1" fill="hold">
                                          <p:stCondLst>
                                            <p:cond delay="0"/>
                                          </p:stCondLst>
                                        </p:cTn>
                                        <p:tgtEl>
                                          <p:spTgt spid="22"/>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xEl>
                                              <p:pRg st="2" end="2"/>
                                            </p:txEl>
                                          </p:spTgt>
                                        </p:tgtEl>
                                        <p:attrNameLst>
                                          <p:attrName>style.visibility</p:attrName>
                                        </p:attrNameLst>
                                      </p:cBhvr>
                                      <p:to>
                                        <p:strVal val="visible"/>
                                      </p:to>
                                    </p:set>
                                  </p:childTnLst>
                                </p:cTn>
                              </p:par>
                            </p:childTnLst>
                          </p:cTn>
                        </p:par>
                        <p:par>
                          <p:cTn id="43" fill="hold">
                            <p:stCondLst>
                              <p:cond delay="0"/>
                            </p:stCondLst>
                            <p:childTnLst>
                              <p:par>
                                <p:cTn id="44" presetID="22" presetClass="entr" presetSubtype="4" fill="hold" nodeType="afterEffect">
                                  <p:stCondLst>
                                    <p:cond delay="50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
                                            <p:txEl>
                                              <p:pRg st="3" end="3"/>
                                            </p:txEl>
                                          </p:spTgt>
                                        </p:tgtEl>
                                        <p:attrNameLst>
                                          <p:attrName>style.visibility</p:attrName>
                                        </p:attrNameLst>
                                      </p:cBhvr>
                                      <p:to>
                                        <p:strVal val="visible"/>
                                      </p:to>
                                    </p:set>
                                  </p:childTnLst>
                                </p:cTn>
                              </p:par>
                            </p:childTnLst>
                          </p:cTn>
                        </p:par>
                        <p:par>
                          <p:cTn id="51" fill="hold">
                            <p:stCondLst>
                              <p:cond delay="0"/>
                            </p:stCondLst>
                            <p:childTnLst>
                              <p:par>
                                <p:cTn id="52" presetID="22" presetClass="entr" presetSubtype="4" fill="hold" nodeType="afterEffect">
                                  <p:stCondLst>
                                    <p:cond delay="500"/>
                                  </p:stCondLst>
                                  <p:childTnLst>
                                    <p:set>
                                      <p:cBhvr>
                                        <p:cTn id="53" dur="1" fill="hold">
                                          <p:stCondLst>
                                            <p:cond delay="0"/>
                                          </p:stCondLst>
                                        </p:cTn>
                                        <p:tgtEl>
                                          <p:spTgt spid="12"/>
                                        </p:tgtEl>
                                        <p:attrNameLst>
                                          <p:attrName>style.visibility</p:attrName>
                                        </p:attrNameLst>
                                      </p:cBhvr>
                                      <p:to>
                                        <p:strVal val="visible"/>
                                      </p:to>
                                    </p:set>
                                    <p:animEffect transition="in" filter="wipe(down)">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186"/>
            <a:ext cx="8229600" cy="1143000"/>
          </a:xfrm>
        </p:spPr>
        <p:txBody>
          <a:bodyPr>
            <a:normAutofit/>
          </a:bodyPr>
          <a:lstStyle/>
          <a:p>
            <a:r>
              <a:rPr lang="es-ES" sz="3200" dirty="0" smtClean="0"/>
              <a:t>¿Todas las estructuras de resonancia tienen la misma importancia?</a:t>
            </a:r>
            <a:endParaRPr lang="es-ES" sz="3200" dirty="0"/>
          </a:p>
        </p:txBody>
      </p:sp>
      <p:sp>
        <p:nvSpPr>
          <p:cNvPr id="3" name="2 Marcador de contenido"/>
          <p:cNvSpPr>
            <a:spLocks noGrp="1"/>
          </p:cNvSpPr>
          <p:nvPr>
            <p:ph idx="1"/>
          </p:nvPr>
        </p:nvSpPr>
        <p:spPr>
          <a:xfrm>
            <a:off x="467544" y="1052736"/>
            <a:ext cx="8229600" cy="4525963"/>
          </a:xfrm>
        </p:spPr>
        <p:txBody>
          <a:bodyPr>
            <a:normAutofit/>
          </a:bodyPr>
          <a:lstStyle/>
          <a:p>
            <a:r>
              <a:rPr lang="es-ES" sz="2400" dirty="0" smtClean="0"/>
              <a:t>No, no la tienen. Las estructuras más estables serán las que más contribuyen con la resonancia.</a:t>
            </a:r>
          </a:p>
          <a:p>
            <a:r>
              <a:rPr lang="es-ES" sz="2400" dirty="0" smtClean="0"/>
              <a:t>Las mejores estructuras son aquellas que no muestran separación de cargas:</a:t>
            </a:r>
          </a:p>
          <a:p>
            <a:endParaRPr lang="es-ES" sz="2400" dirty="0"/>
          </a:p>
          <a:p>
            <a:pPr marL="0" indent="0">
              <a:buNone/>
            </a:pPr>
            <a:r>
              <a:rPr lang="es-ES" sz="2400" dirty="0" smtClean="0"/>
              <a:t>                                           </a:t>
            </a:r>
            <a:r>
              <a:rPr lang="es-ES" sz="1800" dirty="0" smtClean="0"/>
              <a:t>muy importante        poco importante</a:t>
            </a:r>
          </a:p>
          <a:p>
            <a:r>
              <a:rPr lang="es-ES" sz="2400" dirty="0" smtClean="0"/>
              <a:t>Las que cumplen con la regla del octeto. </a:t>
            </a:r>
          </a:p>
          <a:p>
            <a:pPr marL="0" indent="0">
              <a:buNone/>
            </a:pPr>
            <a:r>
              <a:rPr lang="es-ES" sz="1800" dirty="0" smtClean="0"/>
              <a:t>En el ejemplo anterior la estructura de </a:t>
            </a:r>
            <a:r>
              <a:rPr lang="es-ES" sz="1800" smtClean="0"/>
              <a:t>la derecha, </a:t>
            </a:r>
            <a:r>
              <a:rPr lang="es-ES" sz="1800" dirty="0" smtClean="0"/>
              <a:t>además de la separación de carga, no cumple con esa regla</a:t>
            </a:r>
            <a:r>
              <a:rPr lang="es-ES" sz="2400" dirty="0" smtClean="0"/>
              <a:t>.</a:t>
            </a:r>
          </a:p>
          <a:p>
            <a:r>
              <a:rPr lang="es-ES" sz="2400" dirty="0" smtClean="0"/>
              <a:t>Las que poseen mayor número de enlaces:</a:t>
            </a:r>
            <a:endParaRPr lang="es-ES" sz="2400" dirty="0"/>
          </a:p>
        </p:txBody>
      </p:sp>
      <p:sp>
        <p:nvSpPr>
          <p:cNvPr id="4" name="3 Marcador de pie de página"/>
          <p:cNvSpPr>
            <a:spLocks noGrp="1"/>
          </p:cNvSpPr>
          <p:nvPr>
            <p:ph type="ftr" sz="quarter" idx="11"/>
          </p:nvPr>
        </p:nvSpPr>
        <p:spPr/>
        <p:txBody>
          <a:bodyPr/>
          <a:lstStyle/>
          <a:p>
            <a:r>
              <a:rPr lang="es-ES" dirty="0" err="1" smtClean="0"/>
              <a:t>Dr</a:t>
            </a:r>
            <a:r>
              <a:rPr lang="es-ES" dirty="0" smtClean="0"/>
              <a:t> Edgardo </a:t>
            </a:r>
            <a:r>
              <a:rPr lang="es-ES" dirty="0" err="1" smtClean="0"/>
              <a:t>Calandri</a:t>
            </a:r>
            <a:endParaRPr lang="es-ES" dirty="0"/>
          </a:p>
        </p:txBody>
      </p:sp>
      <p:sp>
        <p:nvSpPr>
          <p:cNvPr id="5" name="4 Marcador de número de diapositiva"/>
          <p:cNvSpPr>
            <a:spLocks noGrp="1"/>
          </p:cNvSpPr>
          <p:nvPr>
            <p:ph type="sldNum" sz="quarter" idx="12"/>
          </p:nvPr>
        </p:nvSpPr>
        <p:spPr/>
        <p:txBody>
          <a:bodyPr/>
          <a:lstStyle/>
          <a:p>
            <a:fld id="{01043EBA-B3E8-4C40-8697-90D3FAABF49C}" type="slidenum">
              <a:rPr lang="es-ES" smtClean="0"/>
              <a:pPr/>
              <a:t>26</a:t>
            </a:fld>
            <a:endParaRPr lang="es-ES"/>
          </a:p>
        </p:txBody>
      </p:sp>
      <p:graphicFrame>
        <p:nvGraphicFramePr>
          <p:cNvPr id="6" name="5 Objeto"/>
          <p:cNvGraphicFramePr>
            <a:graphicFrameLocks noChangeAspect="1"/>
          </p:cNvGraphicFramePr>
          <p:nvPr>
            <p:extLst>
              <p:ext uri="{D42A27DB-BD31-4B8C-83A1-F6EECF244321}">
                <p14:modId xmlns:p14="http://schemas.microsoft.com/office/powerpoint/2010/main" val="63530172"/>
              </p:ext>
            </p:extLst>
          </p:nvPr>
        </p:nvGraphicFramePr>
        <p:xfrm>
          <a:off x="3685220" y="2420888"/>
          <a:ext cx="2955776" cy="745439"/>
        </p:xfrm>
        <a:graphic>
          <a:graphicData uri="http://schemas.openxmlformats.org/presentationml/2006/ole">
            <mc:AlternateContent xmlns:mc="http://schemas.openxmlformats.org/markup-compatibility/2006">
              <mc:Choice xmlns:v="urn:schemas-microsoft-com:vml" Requires="v">
                <p:oleObj spid="_x0000_s11321" name="ChemSketch" r:id="rId3" imgW="2743200" imgH="664560" progId="">
                  <p:embed/>
                </p:oleObj>
              </mc:Choice>
              <mc:Fallback>
                <p:oleObj name="ChemSketch" r:id="rId3" imgW="2743200" imgH="664560" progId="">
                  <p:embed/>
                  <p:pic>
                    <p:nvPicPr>
                      <p:cNvPr id="0" name="Picture 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5220" y="2420888"/>
                        <a:ext cx="2955776" cy="745439"/>
                      </a:xfrm>
                      <a:prstGeom prst="rect">
                        <a:avLst/>
                      </a:prstGeom>
                      <a:solidFill>
                        <a:schemeClr val="bg1"/>
                      </a:solidFill>
                    </p:spPr>
                  </p:pic>
                </p:oleObj>
              </mc:Fallback>
            </mc:AlternateContent>
          </a:graphicData>
        </a:graphic>
      </p:graphicFrame>
      <p:graphicFrame>
        <p:nvGraphicFramePr>
          <p:cNvPr id="7" name="6 Objeto"/>
          <p:cNvGraphicFramePr>
            <a:graphicFrameLocks noChangeAspect="1"/>
          </p:cNvGraphicFramePr>
          <p:nvPr>
            <p:extLst>
              <p:ext uri="{D42A27DB-BD31-4B8C-83A1-F6EECF244321}">
                <p14:modId xmlns:p14="http://schemas.microsoft.com/office/powerpoint/2010/main" val="1740728309"/>
              </p:ext>
            </p:extLst>
          </p:nvPr>
        </p:nvGraphicFramePr>
        <p:xfrm>
          <a:off x="827584" y="5156679"/>
          <a:ext cx="3384377" cy="790860"/>
        </p:xfrm>
        <a:graphic>
          <a:graphicData uri="http://schemas.openxmlformats.org/presentationml/2006/ole">
            <mc:AlternateContent xmlns:mc="http://schemas.openxmlformats.org/markup-compatibility/2006">
              <mc:Choice xmlns:v="urn:schemas-microsoft-com:vml" Requires="v">
                <p:oleObj spid="_x0000_s11322" name="ChemSketch" r:id="rId5" imgW="2139840" imgH="500040" progId="">
                  <p:embed/>
                </p:oleObj>
              </mc:Choice>
              <mc:Fallback>
                <p:oleObj name="ChemSketch" r:id="rId5" imgW="2139840" imgH="500040" progId="">
                  <p:embed/>
                  <p:pic>
                    <p:nvPicPr>
                      <p:cNvPr id="0" name="Picture 5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84" y="5156679"/>
                        <a:ext cx="3384377" cy="790860"/>
                      </a:xfrm>
                      <a:prstGeom prst="rect">
                        <a:avLst/>
                      </a:prstGeom>
                      <a:solidFill>
                        <a:schemeClr val="bg1"/>
                      </a:solidFill>
                    </p:spPr>
                  </p:pic>
                </p:oleObj>
              </mc:Fallback>
            </mc:AlternateContent>
          </a:graphicData>
        </a:graphic>
      </p:graphicFrame>
      <p:sp>
        <p:nvSpPr>
          <p:cNvPr id="8" name="7 CuadroTexto"/>
          <p:cNvSpPr txBox="1"/>
          <p:nvPr/>
        </p:nvSpPr>
        <p:spPr>
          <a:xfrm>
            <a:off x="4355976" y="5157192"/>
            <a:ext cx="4536504" cy="1200329"/>
          </a:xfrm>
          <a:prstGeom prst="rect">
            <a:avLst/>
          </a:prstGeom>
          <a:noFill/>
        </p:spPr>
        <p:txBody>
          <a:bodyPr wrap="square" rtlCol="0">
            <a:spAutoFit/>
          </a:bodyPr>
          <a:lstStyle/>
          <a:p>
            <a:pPr marL="285750" indent="-285750">
              <a:buFont typeface="Arial" panose="020B0604020202020204" pitchFamily="34" charset="0"/>
              <a:buChar char="•"/>
            </a:pPr>
            <a:r>
              <a:rPr lang="es-ES" dirty="0" smtClean="0"/>
              <a:t>La estructura de la derecha tiene más enlaces</a:t>
            </a:r>
          </a:p>
          <a:p>
            <a:pPr marL="285750" indent="-285750">
              <a:buFont typeface="Arial" panose="020B0604020202020204" pitchFamily="34" charset="0"/>
              <a:buChar char="•"/>
            </a:pPr>
            <a:r>
              <a:rPr lang="es-ES" dirty="0" smtClean="0"/>
              <a:t>Pero también tiene completo el octeto en el carbono</a:t>
            </a:r>
            <a:endParaRPr lang="es-ES" dirty="0"/>
          </a:p>
        </p:txBody>
      </p:sp>
    </p:spTree>
    <p:extLst>
      <p:ext uri="{BB962C8B-B14F-4D97-AF65-F5344CB8AC3E}">
        <p14:creationId xmlns:p14="http://schemas.microsoft.com/office/powerpoint/2010/main" val="400068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22" presetClass="entr" presetSubtype="4" fill="hold"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par>
                          <p:cTn id="15" fill="hold">
                            <p:stCondLst>
                              <p:cond delay="1500"/>
                            </p:stCondLst>
                            <p:childTnLst>
                              <p:par>
                                <p:cTn id="16" presetID="22" presetClass="entr" presetSubtype="8" fill="hold" nodeType="afterEffect">
                                  <p:stCondLst>
                                    <p:cond delay="100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1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100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up)">
                                      <p:cBhvr>
                                        <p:cTn id="34" dur="1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smtClean="0"/>
              <a:t>Dr Edgardo Calandri</a:t>
            </a:r>
            <a:endParaRPr lang="es-ES"/>
          </a:p>
        </p:txBody>
      </p:sp>
      <p:sp>
        <p:nvSpPr>
          <p:cNvPr id="5" name="4 Marcador de número de diapositiva"/>
          <p:cNvSpPr>
            <a:spLocks noGrp="1"/>
          </p:cNvSpPr>
          <p:nvPr>
            <p:ph type="sldNum" sz="quarter" idx="12"/>
          </p:nvPr>
        </p:nvSpPr>
        <p:spPr/>
        <p:txBody>
          <a:bodyPr/>
          <a:lstStyle/>
          <a:p>
            <a:fld id="{01043EBA-B3E8-4C40-8697-90D3FAABF49C}" type="slidenum">
              <a:rPr lang="es-ES" smtClean="0"/>
              <a:pPr/>
              <a:t>27</a:t>
            </a:fld>
            <a:endParaRPr lang="es-ES"/>
          </a:p>
        </p:txBody>
      </p:sp>
      <p:sp>
        <p:nvSpPr>
          <p:cNvPr id="6" name="5 Rectángulo"/>
          <p:cNvSpPr/>
          <p:nvPr/>
        </p:nvSpPr>
        <p:spPr>
          <a:xfrm>
            <a:off x="107504" y="2564904"/>
            <a:ext cx="8712968" cy="1754326"/>
          </a:xfrm>
          <a:prstGeom prst="rect">
            <a:avLst/>
          </a:prstGeom>
          <a:noFill/>
        </p:spPr>
        <p:txBody>
          <a:bodyPr wrap="square" lIns="91440" tIns="45720" rIns="91440" bIns="45720">
            <a:spAutoFit/>
          </a:bodyPr>
          <a:lstStyle/>
          <a:p>
            <a:pPr algn="ct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CONTINUAMOS LA PRÓXIMA CLASE</a:t>
            </a:r>
            <a:endParaRPr lang="es-E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762169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740"/>
            <a:ext cx="8229600" cy="1143000"/>
          </a:xfrm>
        </p:spPr>
        <p:txBody>
          <a:bodyPr/>
          <a:lstStyle/>
          <a:p>
            <a:r>
              <a:rPr lang="es-ES" dirty="0" smtClean="0"/>
              <a:t>¿Por qué el carbono?</a:t>
            </a:r>
            <a:endParaRPr lang="es-ES" dirty="0"/>
          </a:p>
        </p:txBody>
      </p:sp>
      <p:sp>
        <p:nvSpPr>
          <p:cNvPr id="3" name="2 Marcador de contenido"/>
          <p:cNvSpPr>
            <a:spLocks noGrp="1"/>
          </p:cNvSpPr>
          <p:nvPr>
            <p:ph idx="1"/>
          </p:nvPr>
        </p:nvSpPr>
        <p:spPr>
          <a:xfrm>
            <a:off x="467544" y="980728"/>
            <a:ext cx="8229600" cy="5112568"/>
          </a:xfrm>
        </p:spPr>
        <p:txBody>
          <a:bodyPr>
            <a:noAutofit/>
          </a:bodyPr>
          <a:lstStyle/>
          <a:p>
            <a:pPr algn="just"/>
            <a:r>
              <a:rPr lang="es-ES" sz="2800" dirty="0" smtClean="0"/>
              <a:t>Pertenece al grupo IV, puede formar hasta 4 enlaces.</a:t>
            </a:r>
            <a:endParaRPr lang="es-ES" sz="2800" dirty="0"/>
          </a:p>
          <a:p>
            <a:pPr algn="just"/>
            <a:r>
              <a:rPr lang="es-ES" sz="2800" dirty="0" smtClean="0"/>
              <a:t>Puede enlazarse consigo mismo, formando largas cadenas</a:t>
            </a:r>
          </a:p>
          <a:p>
            <a:pPr algn="just"/>
            <a:r>
              <a:rPr lang="es-ES" sz="2800" dirty="0" smtClean="0"/>
              <a:t>Pero también puede unirse con muchos otros elementos químicos</a:t>
            </a:r>
          </a:p>
          <a:p>
            <a:pPr algn="just"/>
            <a:r>
              <a:rPr lang="es-ES" sz="2800" dirty="0" smtClean="0"/>
              <a:t>Las dos últimas propiedades hacen que las posibles combinaciones sean enormes.</a:t>
            </a:r>
          </a:p>
          <a:p>
            <a:pPr algn="just"/>
            <a:r>
              <a:rPr lang="es-ES" sz="2800" dirty="0" smtClean="0"/>
              <a:t>Todo esto hace que el carbono de por sí, haya dado lugar a toda una disciplina dentro de la química, que hoy llamamos química orgánica pero en rigor deberíamos llamar química del carbono.</a:t>
            </a:r>
            <a:endParaRPr lang="es-ES" sz="2800" dirty="0"/>
          </a:p>
        </p:txBody>
      </p:sp>
      <p:sp>
        <p:nvSpPr>
          <p:cNvPr id="4" name="3 Marcador de pie de página"/>
          <p:cNvSpPr>
            <a:spLocks noGrp="1"/>
          </p:cNvSpPr>
          <p:nvPr>
            <p:ph type="ftr" sz="quarter" idx="11"/>
          </p:nvPr>
        </p:nvSpPr>
        <p:spPr/>
        <p:txBody>
          <a:bodyPr/>
          <a:lstStyle/>
          <a:p>
            <a:r>
              <a:rPr lang="es-ES" smtClean="0"/>
              <a:t>Dr Edgardo Calandri</a:t>
            </a:r>
            <a:endParaRPr lang="es-ES"/>
          </a:p>
        </p:txBody>
      </p:sp>
      <p:sp>
        <p:nvSpPr>
          <p:cNvPr id="5" name="4 Marcador de número de diapositiva"/>
          <p:cNvSpPr>
            <a:spLocks noGrp="1"/>
          </p:cNvSpPr>
          <p:nvPr>
            <p:ph type="sldNum" sz="quarter" idx="12"/>
          </p:nvPr>
        </p:nvSpPr>
        <p:spPr/>
        <p:txBody>
          <a:bodyPr/>
          <a:lstStyle/>
          <a:p>
            <a:fld id="{01043EBA-B3E8-4C40-8697-90D3FAABF49C}" type="slidenum">
              <a:rPr lang="es-ES" smtClean="0"/>
              <a:pPr/>
              <a:t>3</a:t>
            </a:fld>
            <a:endParaRPr lang="es-ES"/>
          </a:p>
        </p:txBody>
      </p:sp>
    </p:spTree>
    <p:extLst>
      <p:ext uri="{BB962C8B-B14F-4D97-AF65-F5344CB8AC3E}">
        <p14:creationId xmlns:p14="http://schemas.microsoft.com/office/powerpoint/2010/main" val="394907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740"/>
            <a:ext cx="8229600" cy="1143000"/>
          </a:xfrm>
        </p:spPr>
        <p:txBody>
          <a:bodyPr/>
          <a:lstStyle/>
          <a:p>
            <a:r>
              <a:rPr lang="es-ES" dirty="0" smtClean="0"/>
              <a:t>Estructura del Carbono</a:t>
            </a:r>
            <a:endParaRPr lang="es-ES"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323528" y="1268760"/>
                <a:ext cx="8229600" cy="792088"/>
              </a:xfrm>
            </p:spPr>
            <p:txBody>
              <a:bodyPr/>
              <a:lstStyle/>
              <a:p>
                <a:r>
                  <a:rPr lang="es-ES" dirty="0" smtClean="0"/>
                  <a:t>Posee 3 isotopos </a:t>
                </a:r>
                <a14:m>
                  <m:oMath xmlns:m="http://schemas.openxmlformats.org/officeDocument/2006/math">
                    <m:r>
                      <a:rPr lang="es-ES" i="1">
                        <a:latin typeface="Cambria Math"/>
                      </a:rPr>
                      <m:t>:</m:t>
                    </m:r>
                    <m:sPre>
                      <m:sPrePr>
                        <m:ctrlPr>
                          <a:rPr lang="es-ES" b="0" i="1" smtClean="0">
                            <a:latin typeface="Cambria Math"/>
                          </a:rPr>
                        </m:ctrlPr>
                      </m:sPrePr>
                      <m:sub>
                        <m:r>
                          <a:rPr lang="es-ES" b="0" i="1" smtClean="0">
                            <a:latin typeface="Cambria Math"/>
                          </a:rPr>
                          <m:t>6</m:t>
                        </m:r>
                      </m:sub>
                      <m:sup>
                        <m:r>
                          <a:rPr lang="es-ES" b="0" i="1" smtClean="0">
                            <a:latin typeface="Cambria Math"/>
                          </a:rPr>
                          <m:t>12</m:t>
                        </m:r>
                      </m:sup>
                      <m:e>
                        <m:r>
                          <a:rPr lang="es-ES" b="0" i="1" smtClean="0">
                            <a:latin typeface="Cambria Math"/>
                          </a:rPr>
                          <m:t>𝐶</m:t>
                        </m:r>
                        <m:r>
                          <a:rPr lang="es-ES" b="0" i="1" smtClean="0">
                            <a:latin typeface="Cambria Math"/>
                          </a:rPr>
                          <m:t>; </m:t>
                        </m:r>
                      </m:e>
                    </m:sPre>
                    <m:sPre>
                      <m:sPrePr>
                        <m:ctrlPr>
                          <a:rPr lang="es-ES" i="1">
                            <a:latin typeface="Cambria Math"/>
                          </a:rPr>
                        </m:ctrlPr>
                      </m:sPrePr>
                      <m:sub>
                        <m:r>
                          <a:rPr lang="es-ES" i="1">
                            <a:latin typeface="Cambria Math"/>
                          </a:rPr>
                          <m:t>6</m:t>
                        </m:r>
                      </m:sub>
                      <m:sup>
                        <m:r>
                          <a:rPr lang="es-ES" i="1">
                            <a:latin typeface="Cambria Math"/>
                          </a:rPr>
                          <m:t>1</m:t>
                        </m:r>
                        <m:r>
                          <a:rPr lang="es-ES" b="0" i="1" smtClean="0">
                            <a:latin typeface="Cambria Math"/>
                          </a:rPr>
                          <m:t>3</m:t>
                        </m:r>
                      </m:sup>
                      <m:e>
                        <m:r>
                          <a:rPr lang="es-ES" i="1">
                            <a:latin typeface="Cambria Math"/>
                          </a:rPr>
                          <m:t>𝐶</m:t>
                        </m:r>
                        <m:r>
                          <a:rPr lang="es-ES" i="1">
                            <a:latin typeface="Cambria Math"/>
                          </a:rPr>
                          <m:t>; </m:t>
                        </m:r>
                      </m:e>
                    </m:sPre>
                    <m:sPre>
                      <m:sPrePr>
                        <m:ctrlPr>
                          <a:rPr lang="es-ES" i="1">
                            <a:latin typeface="Cambria Math"/>
                          </a:rPr>
                        </m:ctrlPr>
                      </m:sPrePr>
                      <m:sub>
                        <m:r>
                          <a:rPr lang="es-ES" i="1">
                            <a:latin typeface="Cambria Math"/>
                          </a:rPr>
                          <m:t>6</m:t>
                        </m:r>
                      </m:sub>
                      <m:sup>
                        <m:r>
                          <a:rPr lang="es-ES" i="1">
                            <a:latin typeface="Cambria Math"/>
                          </a:rPr>
                          <m:t>1</m:t>
                        </m:r>
                        <m:r>
                          <a:rPr lang="es-ES" b="0" i="1" smtClean="0">
                            <a:latin typeface="Cambria Math"/>
                          </a:rPr>
                          <m:t>4</m:t>
                        </m:r>
                      </m:sup>
                      <m:e>
                        <m:r>
                          <a:rPr lang="es-ES" i="1">
                            <a:latin typeface="Cambria Math"/>
                          </a:rPr>
                          <m:t>𝐶</m:t>
                        </m:r>
                        <m:r>
                          <a:rPr lang="es-ES" i="1">
                            <a:latin typeface="Cambria Math"/>
                          </a:rPr>
                          <m:t> </m:t>
                        </m:r>
                      </m:e>
                    </m:sPre>
                  </m:oMath>
                </a14:m>
                <a:endParaRPr lang="es-ES" dirty="0" smtClean="0"/>
              </a:p>
              <a:p>
                <a:endParaRPr lang="es-ES"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323528" y="1268760"/>
                <a:ext cx="8229600" cy="792088"/>
              </a:xfrm>
              <a:blipFill rotWithShape="1">
                <a:blip r:embed="rId2"/>
                <a:stretch>
                  <a:fillRect l="-1630" t="-7692" b="-769"/>
                </a:stretch>
              </a:blipFill>
            </p:spPr>
            <p:txBody>
              <a:bodyPr/>
              <a:lstStyle/>
              <a:p>
                <a:r>
                  <a:rPr lang="es-ES">
                    <a:noFill/>
                  </a:rPr>
                  <a:t> </a:t>
                </a:r>
              </a:p>
            </p:txBody>
          </p:sp>
        </mc:Fallback>
      </mc:AlternateContent>
      <p:sp>
        <p:nvSpPr>
          <p:cNvPr id="4" name="3 Marcador de pie de página"/>
          <p:cNvSpPr>
            <a:spLocks noGrp="1"/>
          </p:cNvSpPr>
          <p:nvPr>
            <p:ph type="ftr" sz="quarter" idx="11"/>
          </p:nvPr>
        </p:nvSpPr>
        <p:spPr/>
        <p:txBody>
          <a:bodyPr/>
          <a:lstStyle/>
          <a:p>
            <a:r>
              <a:rPr lang="es-ES" smtClean="0"/>
              <a:t>Dr Edgardo Calandri</a:t>
            </a:r>
            <a:endParaRPr lang="es-ES"/>
          </a:p>
        </p:txBody>
      </p:sp>
      <p:sp>
        <p:nvSpPr>
          <p:cNvPr id="5" name="4 Marcador de número de diapositiva"/>
          <p:cNvSpPr>
            <a:spLocks noGrp="1"/>
          </p:cNvSpPr>
          <p:nvPr>
            <p:ph type="sldNum" sz="quarter" idx="12"/>
          </p:nvPr>
        </p:nvSpPr>
        <p:spPr/>
        <p:txBody>
          <a:bodyPr/>
          <a:lstStyle/>
          <a:p>
            <a:fld id="{01043EBA-B3E8-4C40-8697-90D3FAABF49C}" type="slidenum">
              <a:rPr lang="es-ES" smtClean="0"/>
              <a:pPr/>
              <a:t>4</a:t>
            </a:fld>
            <a:endParaRPr lang="es-ES"/>
          </a:p>
        </p:txBody>
      </p:sp>
      <p:graphicFrame>
        <p:nvGraphicFramePr>
          <p:cNvPr id="6" name="5 Tabla"/>
          <p:cNvGraphicFramePr>
            <a:graphicFrameLocks noGrp="1"/>
          </p:cNvGraphicFramePr>
          <p:nvPr>
            <p:extLst>
              <p:ext uri="{D42A27DB-BD31-4B8C-83A1-F6EECF244321}">
                <p14:modId xmlns:p14="http://schemas.microsoft.com/office/powerpoint/2010/main" val="2588404861"/>
              </p:ext>
            </p:extLst>
          </p:nvPr>
        </p:nvGraphicFramePr>
        <p:xfrm>
          <a:off x="683568" y="1988840"/>
          <a:ext cx="6768750" cy="1478280"/>
        </p:xfrm>
        <a:graphic>
          <a:graphicData uri="http://schemas.openxmlformats.org/drawingml/2006/table">
            <a:tbl>
              <a:tblPr firstRow="1" bandRow="1">
                <a:tableStyleId>{5C22544A-7EE6-4342-B048-85BDC9FD1C3A}</a:tableStyleId>
              </a:tblPr>
              <a:tblGrid>
                <a:gridCol w="1008112"/>
                <a:gridCol w="1080120"/>
                <a:gridCol w="1080120"/>
                <a:gridCol w="1152128"/>
                <a:gridCol w="1080120"/>
                <a:gridCol w="1368150"/>
              </a:tblGrid>
              <a:tr h="139040">
                <a:tc>
                  <a:txBody>
                    <a:bodyPr/>
                    <a:lstStyle/>
                    <a:p>
                      <a:pPr algn="ctr"/>
                      <a:r>
                        <a:rPr lang="es-ES" dirty="0" smtClean="0"/>
                        <a:t>Z</a:t>
                      </a:r>
                      <a:endParaRPr lang="es-ES" dirty="0"/>
                    </a:p>
                  </a:txBody>
                  <a:tcPr/>
                </a:tc>
                <a:tc>
                  <a:txBody>
                    <a:bodyPr/>
                    <a:lstStyle/>
                    <a:p>
                      <a:pPr algn="ctr"/>
                      <a:r>
                        <a:rPr lang="es-ES" dirty="0" smtClean="0"/>
                        <a:t>A</a:t>
                      </a:r>
                      <a:endParaRPr lang="es-ES" dirty="0"/>
                    </a:p>
                  </a:txBody>
                  <a:tcPr/>
                </a:tc>
                <a:tc>
                  <a:txBody>
                    <a:bodyPr/>
                    <a:lstStyle/>
                    <a:p>
                      <a:pPr algn="ctr"/>
                      <a:r>
                        <a:rPr lang="es-ES" dirty="0" smtClean="0"/>
                        <a:t>p</a:t>
                      </a:r>
                      <a:endParaRPr lang="es-ES" dirty="0"/>
                    </a:p>
                  </a:txBody>
                  <a:tcPr/>
                </a:tc>
                <a:tc>
                  <a:txBody>
                    <a:bodyPr/>
                    <a:lstStyle/>
                    <a:p>
                      <a:pPr algn="ctr"/>
                      <a:r>
                        <a:rPr lang="es-ES" dirty="0" smtClean="0"/>
                        <a:t>e</a:t>
                      </a:r>
                      <a:endParaRPr lang="es-ES" dirty="0"/>
                    </a:p>
                  </a:txBody>
                  <a:tcPr/>
                </a:tc>
                <a:tc>
                  <a:txBody>
                    <a:bodyPr/>
                    <a:lstStyle/>
                    <a:p>
                      <a:pPr algn="ctr"/>
                      <a:r>
                        <a:rPr lang="es-ES" dirty="0" smtClean="0"/>
                        <a:t>n</a:t>
                      </a:r>
                      <a:endParaRPr lang="es-ES" dirty="0"/>
                    </a:p>
                  </a:txBody>
                  <a:tcPr/>
                </a:tc>
                <a:tc>
                  <a:txBody>
                    <a:bodyPr/>
                    <a:lstStyle/>
                    <a:p>
                      <a:pPr algn="ctr"/>
                      <a:r>
                        <a:rPr lang="es-ES" dirty="0" smtClean="0"/>
                        <a:t>Abundancia</a:t>
                      </a:r>
                      <a:endParaRPr lang="es-ES" dirty="0"/>
                    </a:p>
                  </a:txBody>
                  <a:tcPr/>
                </a:tc>
              </a:tr>
              <a:tr h="370840">
                <a:tc>
                  <a:txBody>
                    <a:bodyPr/>
                    <a:lstStyle/>
                    <a:p>
                      <a:pPr algn="ctr"/>
                      <a:r>
                        <a:rPr lang="es-ES" dirty="0" smtClean="0"/>
                        <a:t>6</a:t>
                      </a:r>
                      <a:endParaRPr lang="es-ES" dirty="0"/>
                    </a:p>
                  </a:txBody>
                  <a:tcPr/>
                </a:tc>
                <a:tc>
                  <a:txBody>
                    <a:bodyPr/>
                    <a:lstStyle/>
                    <a:p>
                      <a:pPr algn="ctr"/>
                      <a:r>
                        <a:rPr lang="es-ES" dirty="0" smtClean="0"/>
                        <a:t>12</a:t>
                      </a:r>
                      <a:endParaRPr lang="es-ES" dirty="0"/>
                    </a:p>
                  </a:txBody>
                  <a:tcPr/>
                </a:tc>
                <a:tc>
                  <a:txBody>
                    <a:bodyPr/>
                    <a:lstStyle/>
                    <a:p>
                      <a:pPr algn="ctr"/>
                      <a:r>
                        <a:rPr lang="es-ES" dirty="0" smtClean="0"/>
                        <a:t>6</a:t>
                      </a:r>
                      <a:endParaRPr lang="es-ES" dirty="0"/>
                    </a:p>
                  </a:txBody>
                  <a:tcPr/>
                </a:tc>
                <a:tc>
                  <a:txBody>
                    <a:bodyPr/>
                    <a:lstStyle/>
                    <a:p>
                      <a:pPr algn="ctr"/>
                      <a:r>
                        <a:rPr lang="es-ES" dirty="0" smtClean="0"/>
                        <a:t>6</a:t>
                      </a:r>
                      <a:endParaRPr lang="es-ES" dirty="0"/>
                    </a:p>
                  </a:txBody>
                  <a:tcPr/>
                </a:tc>
                <a:tc>
                  <a:txBody>
                    <a:bodyPr/>
                    <a:lstStyle/>
                    <a:p>
                      <a:pPr algn="ctr"/>
                      <a:r>
                        <a:rPr lang="es-ES" dirty="0" smtClean="0"/>
                        <a:t>6</a:t>
                      </a:r>
                      <a:endParaRPr lang="es-ES" dirty="0"/>
                    </a:p>
                  </a:txBody>
                  <a:tcPr/>
                </a:tc>
                <a:tc>
                  <a:txBody>
                    <a:bodyPr/>
                    <a:lstStyle/>
                    <a:p>
                      <a:pPr algn="ctr"/>
                      <a:r>
                        <a:rPr lang="es-ES" dirty="0" smtClean="0"/>
                        <a:t>98,9 %</a:t>
                      </a:r>
                      <a:endParaRPr lang="es-ES" dirty="0"/>
                    </a:p>
                  </a:txBody>
                  <a:tcPr/>
                </a:tc>
              </a:tr>
              <a:tr h="370840">
                <a:tc>
                  <a:txBody>
                    <a:bodyPr/>
                    <a:lstStyle/>
                    <a:p>
                      <a:pPr algn="ctr"/>
                      <a:r>
                        <a:rPr lang="es-ES" dirty="0" smtClean="0"/>
                        <a:t>6</a:t>
                      </a:r>
                      <a:endParaRPr lang="es-ES" dirty="0"/>
                    </a:p>
                  </a:txBody>
                  <a:tcPr/>
                </a:tc>
                <a:tc>
                  <a:txBody>
                    <a:bodyPr/>
                    <a:lstStyle/>
                    <a:p>
                      <a:pPr algn="ctr"/>
                      <a:r>
                        <a:rPr lang="es-ES" dirty="0" smtClean="0"/>
                        <a:t>13</a:t>
                      </a:r>
                      <a:endParaRPr lang="es-ES" dirty="0"/>
                    </a:p>
                  </a:txBody>
                  <a:tcPr/>
                </a:tc>
                <a:tc>
                  <a:txBody>
                    <a:bodyPr/>
                    <a:lstStyle/>
                    <a:p>
                      <a:pPr algn="ctr"/>
                      <a:r>
                        <a:rPr lang="es-ES" dirty="0" smtClean="0"/>
                        <a:t>6</a:t>
                      </a:r>
                      <a:endParaRPr lang="es-ES" dirty="0"/>
                    </a:p>
                  </a:txBody>
                  <a:tcPr/>
                </a:tc>
                <a:tc>
                  <a:txBody>
                    <a:bodyPr/>
                    <a:lstStyle/>
                    <a:p>
                      <a:pPr algn="ctr"/>
                      <a:r>
                        <a:rPr lang="es-ES" dirty="0" smtClean="0"/>
                        <a:t>6</a:t>
                      </a:r>
                      <a:endParaRPr lang="es-ES" dirty="0"/>
                    </a:p>
                  </a:txBody>
                  <a:tcPr/>
                </a:tc>
                <a:tc>
                  <a:txBody>
                    <a:bodyPr/>
                    <a:lstStyle/>
                    <a:p>
                      <a:pPr algn="ctr"/>
                      <a:r>
                        <a:rPr lang="es-ES" dirty="0" smtClean="0"/>
                        <a:t>7</a:t>
                      </a:r>
                      <a:endParaRPr lang="es-ES" dirty="0"/>
                    </a:p>
                  </a:txBody>
                  <a:tcPr/>
                </a:tc>
                <a:tc>
                  <a:txBody>
                    <a:bodyPr/>
                    <a:lstStyle/>
                    <a:p>
                      <a:pPr algn="ctr"/>
                      <a:r>
                        <a:rPr lang="es-ES" dirty="0" smtClean="0"/>
                        <a:t>1,1 %</a:t>
                      </a:r>
                      <a:endParaRPr lang="es-ES" dirty="0"/>
                    </a:p>
                  </a:txBody>
                  <a:tcPr/>
                </a:tc>
              </a:tr>
              <a:tr h="370840">
                <a:tc>
                  <a:txBody>
                    <a:bodyPr/>
                    <a:lstStyle/>
                    <a:p>
                      <a:pPr algn="ctr"/>
                      <a:r>
                        <a:rPr lang="es-ES" dirty="0" smtClean="0"/>
                        <a:t>6</a:t>
                      </a:r>
                      <a:endParaRPr lang="es-ES" dirty="0"/>
                    </a:p>
                  </a:txBody>
                  <a:tcPr/>
                </a:tc>
                <a:tc>
                  <a:txBody>
                    <a:bodyPr/>
                    <a:lstStyle/>
                    <a:p>
                      <a:pPr algn="ctr"/>
                      <a:r>
                        <a:rPr lang="es-ES" dirty="0" smtClean="0"/>
                        <a:t>14</a:t>
                      </a:r>
                      <a:endParaRPr lang="es-ES" dirty="0"/>
                    </a:p>
                  </a:txBody>
                  <a:tcPr/>
                </a:tc>
                <a:tc>
                  <a:txBody>
                    <a:bodyPr/>
                    <a:lstStyle/>
                    <a:p>
                      <a:pPr algn="ctr"/>
                      <a:r>
                        <a:rPr lang="es-ES" dirty="0" smtClean="0"/>
                        <a:t>6</a:t>
                      </a:r>
                      <a:endParaRPr lang="es-ES" dirty="0"/>
                    </a:p>
                  </a:txBody>
                  <a:tcPr/>
                </a:tc>
                <a:tc>
                  <a:txBody>
                    <a:bodyPr/>
                    <a:lstStyle/>
                    <a:p>
                      <a:pPr algn="ctr"/>
                      <a:r>
                        <a:rPr lang="es-ES" dirty="0" smtClean="0"/>
                        <a:t>6</a:t>
                      </a:r>
                      <a:endParaRPr lang="es-ES" dirty="0"/>
                    </a:p>
                  </a:txBody>
                  <a:tcPr/>
                </a:tc>
                <a:tc>
                  <a:txBody>
                    <a:bodyPr/>
                    <a:lstStyle/>
                    <a:p>
                      <a:pPr algn="ctr"/>
                      <a:r>
                        <a:rPr lang="es-ES" dirty="0" smtClean="0"/>
                        <a:t>8</a:t>
                      </a:r>
                      <a:endParaRPr lang="es-ES" dirty="0"/>
                    </a:p>
                  </a:txBody>
                  <a:tcPr/>
                </a:tc>
                <a:tc>
                  <a:txBody>
                    <a:bodyPr/>
                    <a:lstStyle/>
                    <a:p>
                      <a:pPr algn="ctr"/>
                      <a:r>
                        <a:rPr lang="es-ES" dirty="0" smtClean="0"/>
                        <a:t>&lt; 10</a:t>
                      </a:r>
                      <a:r>
                        <a:rPr lang="es-ES" baseline="30000" dirty="0" smtClean="0"/>
                        <a:t>-10 </a:t>
                      </a:r>
                      <a:r>
                        <a:rPr lang="es-ES" baseline="0" dirty="0" smtClean="0"/>
                        <a:t>%</a:t>
                      </a:r>
                      <a:endParaRPr lang="es-ES" dirty="0"/>
                    </a:p>
                  </a:txBody>
                  <a:tcPr/>
                </a:tc>
              </a:tr>
            </a:tbl>
          </a:graphicData>
        </a:graphic>
      </p:graphicFrame>
      <p:sp>
        <p:nvSpPr>
          <p:cNvPr id="7" name="2 Marcador de contenido"/>
          <p:cNvSpPr txBox="1">
            <a:spLocks/>
          </p:cNvSpPr>
          <p:nvPr/>
        </p:nvSpPr>
        <p:spPr>
          <a:xfrm>
            <a:off x="395536" y="3573016"/>
            <a:ext cx="8229600"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s-ES" dirty="0" smtClean="0"/>
          </a:p>
          <a:p>
            <a:endParaRPr lang="es-ES" dirty="0"/>
          </a:p>
        </p:txBody>
      </p:sp>
      <p:sp>
        <p:nvSpPr>
          <p:cNvPr id="8" name="2 Marcador de contenido"/>
          <p:cNvSpPr txBox="1">
            <a:spLocks/>
          </p:cNvSpPr>
          <p:nvPr/>
        </p:nvSpPr>
        <p:spPr>
          <a:xfrm>
            <a:off x="395536" y="3573016"/>
            <a:ext cx="8229600" cy="25202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dirty="0" smtClean="0"/>
              <a:t>El </a:t>
            </a:r>
            <a:r>
              <a:rPr lang="es-ES" baseline="30000" dirty="0" smtClean="0"/>
              <a:t>14</a:t>
            </a:r>
            <a:r>
              <a:rPr lang="es-ES" dirty="0" smtClean="0"/>
              <a:t>C es radioactivo, con un t</a:t>
            </a:r>
            <a:r>
              <a:rPr lang="es-ES" baseline="-25000" dirty="0" smtClean="0"/>
              <a:t>1/2</a:t>
            </a:r>
            <a:r>
              <a:rPr lang="es-ES" dirty="0" smtClean="0"/>
              <a:t>= 5700 años</a:t>
            </a:r>
          </a:p>
          <a:p>
            <a:r>
              <a:rPr lang="es-ES" dirty="0" smtClean="0"/>
              <a:t>El t</a:t>
            </a:r>
            <a:r>
              <a:rPr lang="es-ES" baseline="-25000" dirty="0" smtClean="0"/>
              <a:t>1/2</a:t>
            </a:r>
            <a:r>
              <a:rPr lang="es-ES" dirty="0" smtClean="0"/>
              <a:t> elevado permite datar  material de origen biológico, con una antigüedad no mayor a 50.000 años.</a:t>
            </a:r>
          </a:p>
        </p:txBody>
      </p:sp>
    </p:spTree>
    <p:extLst>
      <p:ext uri="{BB962C8B-B14F-4D97-AF65-F5344CB8AC3E}">
        <p14:creationId xmlns:p14="http://schemas.microsoft.com/office/powerpoint/2010/main" val="407366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Estructura electrónica del carbono</a:t>
            </a:r>
            <a:endParaRPr lang="es-ES"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39501" y="1379729"/>
                <a:ext cx="8424936" cy="2160240"/>
              </a:xfrm>
            </p:spPr>
            <p:txBody>
              <a:bodyPr>
                <a:normAutofit fontScale="92500" lnSpcReduction="10000"/>
              </a:bodyPr>
              <a:lstStyle/>
              <a:p>
                <a:r>
                  <a:rPr lang="es-ES" dirty="0" smtClean="0"/>
                  <a:t>Modelo mecánico-cuántico:</a:t>
                </a:r>
              </a:p>
              <a:p>
                <a:pPr lvl="1"/>
                <a:r>
                  <a:rPr lang="es-ES" dirty="0" err="1"/>
                  <a:t>Heisemberg</a:t>
                </a:r>
                <a:r>
                  <a:rPr lang="es-ES" dirty="0"/>
                  <a:t>: principio de </a:t>
                </a:r>
                <a:r>
                  <a:rPr lang="es-ES" dirty="0" smtClean="0"/>
                  <a:t>incertidumbre:</a:t>
                </a:r>
                <a14:m>
                  <m:oMath xmlns:m="http://schemas.openxmlformats.org/officeDocument/2006/math">
                    <m:r>
                      <a:rPr lang="es-ES" i="1">
                        <a:latin typeface="Cambria Math"/>
                        <a:ea typeface="Cambria Math"/>
                      </a:rPr>
                      <m:t>∆</m:t>
                    </m:r>
                    <m:r>
                      <a:rPr lang="es-AR" i="1">
                        <a:latin typeface="Cambria Math"/>
                        <a:ea typeface="Cambria Math"/>
                      </a:rPr>
                      <m:t>𝑥</m:t>
                    </m:r>
                    <m:r>
                      <a:rPr lang="es-AR" i="1">
                        <a:latin typeface="Cambria Math"/>
                        <a:ea typeface="Cambria Math"/>
                      </a:rPr>
                      <m:t>∙∆</m:t>
                    </m:r>
                    <m:r>
                      <a:rPr lang="es-AR" i="1">
                        <a:latin typeface="Cambria Math"/>
                        <a:ea typeface="Cambria Math"/>
                      </a:rPr>
                      <m:t>𝑝</m:t>
                    </m:r>
                    <m:r>
                      <a:rPr lang="es-AR" i="1">
                        <a:latin typeface="Cambria Math"/>
                        <a:ea typeface="Cambria Math"/>
                      </a:rPr>
                      <m:t>≥</m:t>
                    </m:r>
                    <m:f>
                      <m:fPr>
                        <m:ctrlPr>
                          <a:rPr lang="es-AR" i="1">
                            <a:latin typeface="Cambria Math"/>
                            <a:ea typeface="Cambria Math"/>
                          </a:rPr>
                        </m:ctrlPr>
                      </m:fPr>
                      <m:num>
                        <m:r>
                          <a:rPr lang="es-AR" i="1">
                            <a:latin typeface="Cambria Math"/>
                            <a:ea typeface="Cambria Math"/>
                          </a:rPr>
                          <m:t>h</m:t>
                        </m:r>
                      </m:num>
                      <m:den>
                        <m:r>
                          <a:rPr lang="es-AR" i="1">
                            <a:latin typeface="Cambria Math"/>
                            <a:ea typeface="Cambria Math"/>
                          </a:rPr>
                          <m:t>4</m:t>
                        </m:r>
                        <m:r>
                          <a:rPr lang="es-AR" i="1">
                            <a:latin typeface="Cambria Math"/>
                            <a:ea typeface="Cambria Math"/>
                          </a:rPr>
                          <m:t>𝜋</m:t>
                        </m:r>
                      </m:den>
                    </m:f>
                  </m:oMath>
                </a14:m>
                <a:endParaRPr lang="es-ES" dirty="0"/>
              </a:p>
              <a:p>
                <a:pPr lvl="1"/>
                <a:r>
                  <a:rPr lang="es-ES" dirty="0" smtClean="0"/>
                  <a:t>De Broglie: la materia posee naturaleza dual (onda-partícula): </a:t>
                </a:r>
                <a14:m>
                  <m:oMath xmlns:m="http://schemas.openxmlformats.org/officeDocument/2006/math">
                    <m:r>
                      <m:rPr>
                        <m:sty m:val="p"/>
                      </m:rPr>
                      <a:rPr lang="el-GR" i="1" smtClean="0">
                        <a:latin typeface="Cambria Math"/>
                      </a:rPr>
                      <m:t>λ</m:t>
                    </m:r>
                    <m:r>
                      <a:rPr lang="el-GR" i="1" smtClean="0">
                        <a:latin typeface="Cambria Math"/>
                        <a:ea typeface="Cambria Math"/>
                      </a:rPr>
                      <m:t>=</m:t>
                    </m:r>
                    <m:f>
                      <m:fPr>
                        <m:ctrlPr>
                          <a:rPr lang="el-GR" i="1" smtClean="0">
                            <a:latin typeface="Cambria Math"/>
                            <a:ea typeface="Cambria Math"/>
                          </a:rPr>
                        </m:ctrlPr>
                      </m:fPr>
                      <m:num>
                        <m:r>
                          <a:rPr lang="es-AR" b="0" i="1" smtClean="0">
                            <a:latin typeface="Cambria Math"/>
                            <a:ea typeface="Cambria Math"/>
                          </a:rPr>
                          <m:t>h</m:t>
                        </m:r>
                      </m:num>
                      <m:den>
                        <m:r>
                          <a:rPr lang="es-AR" b="0" i="1" smtClean="0">
                            <a:latin typeface="Cambria Math"/>
                            <a:ea typeface="Cambria Math"/>
                          </a:rPr>
                          <m:t>𝑝</m:t>
                        </m:r>
                      </m:den>
                    </m:f>
                  </m:oMath>
                </a14:m>
                <a:endParaRPr lang="es-ES" dirty="0" smtClean="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39501" y="1379729"/>
                <a:ext cx="8424936" cy="2160240"/>
              </a:xfrm>
              <a:blipFill rotWithShape="1">
                <a:blip r:embed="rId2"/>
                <a:stretch>
                  <a:fillRect l="-1447" t="-5634"/>
                </a:stretch>
              </a:blipFill>
            </p:spPr>
            <p:txBody>
              <a:bodyPr/>
              <a:lstStyle/>
              <a:p>
                <a:r>
                  <a:rPr lang="es-AR">
                    <a:noFill/>
                  </a:rPr>
                  <a:t> </a:t>
                </a:r>
              </a:p>
            </p:txBody>
          </p:sp>
        </mc:Fallback>
      </mc:AlternateContent>
      <p:sp>
        <p:nvSpPr>
          <p:cNvPr id="4" name="3 Marcador de pie de página"/>
          <p:cNvSpPr>
            <a:spLocks noGrp="1"/>
          </p:cNvSpPr>
          <p:nvPr>
            <p:ph type="ftr" sz="quarter" idx="11"/>
          </p:nvPr>
        </p:nvSpPr>
        <p:spPr/>
        <p:txBody>
          <a:bodyPr/>
          <a:lstStyle/>
          <a:p>
            <a:r>
              <a:rPr lang="es-ES" smtClean="0"/>
              <a:t>Dr Edgardo Calandri</a:t>
            </a:r>
            <a:endParaRPr lang="es-ES"/>
          </a:p>
        </p:txBody>
      </p:sp>
      <p:sp>
        <p:nvSpPr>
          <p:cNvPr id="5" name="4 Marcador de número de diapositiva"/>
          <p:cNvSpPr>
            <a:spLocks noGrp="1"/>
          </p:cNvSpPr>
          <p:nvPr>
            <p:ph type="sldNum" sz="quarter" idx="12"/>
          </p:nvPr>
        </p:nvSpPr>
        <p:spPr/>
        <p:txBody>
          <a:bodyPr/>
          <a:lstStyle/>
          <a:p>
            <a:fld id="{01043EBA-B3E8-4C40-8697-90D3FAABF49C}" type="slidenum">
              <a:rPr lang="es-ES" smtClean="0"/>
              <a:pPr/>
              <a:t>5</a:t>
            </a:fld>
            <a:endParaRPr lang="es-ES"/>
          </a:p>
        </p:txBody>
      </p:sp>
      <p:sp>
        <p:nvSpPr>
          <p:cNvPr id="6" name="5 Abrir llave"/>
          <p:cNvSpPr/>
          <p:nvPr/>
        </p:nvSpPr>
        <p:spPr>
          <a:xfrm>
            <a:off x="683568" y="1988840"/>
            <a:ext cx="432048" cy="1296144"/>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 name="6 Flecha curvada hacia la derecha"/>
          <p:cNvSpPr/>
          <p:nvPr/>
        </p:nvSpPr>
        <p:spPr>
          <a:xfrm>
            <a:off x="219581" y="2600908"/>
            <a:ext cx="467544" cy="1368152"/>
          </a:xfrm>
          <a:prstGeom prst="curvedRightArrow">
            <a:avLst>
              <a:gd name="adj1" fmla="val 25000"/>
              <a:gd name="adj2" fmla="val 57582"/>
              <a:gd name="adj3" fmla="val 325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8" name="7 CuadroTexto"/>
          <p:cNvSpPr txBox="1"/>
          <p:nvPr/>
        </p:nvSpPr>
        <p:spPr>
          <a:xfrm>
            <a:off x="687125" y="3539969"/>
            <a:ext cx="5474640" cy="584775"/>
          </a:xfrm>
          <a:prstGeom prst="rect">
            <a:avLst/>
          </a:prstGeom>
          <a:noFill/>
        </p:spPr>
        <p:txBody>
          <a:bodyPr wrap="none" rtlCol="0">
            <a:spAutoFit/>
          </a:bodyPr>
          <a:lstStyle/>
          <a:p>
            <a:r>
              <a:rPr lang="es-ES" sz="3200" dirty="0"/>
              <a:t>Schrödinger: </a:t>
            </a:r>
            <a:r>
              <a:rPr lang="es-ES" sz="3200" dirty="0" smtClean="0"/>
              <a:t>Mecánica cuántica</a:t>
            </a:r>
            <a:endParaRPr lang="es-ES" sz="3200" dirty="0"/>
          </a:p>
        </p:txBody>
      </p:sp>
      <p:sp>
        <p:nvSpPr>
          <p:cNvPr id="9" name="8 CuadroTexto"/>
          <p:cNvSpPr txBox="1"/>
          <p:nvPr/>
        </p:nvSpPr>
        <p:spPr>
          <a:xfrm>
            <a:off x="449796" y="4832865"/>
            <a:ext cx="4968552" cy="1877437"/>
          </a:xfrm>
          <a:prstGeom prst="rect">
            <a:avLst/>
          </a:prstGeom>
          <a:noFill/>
        </p:spPr>
        <p:txBody>
          <a:bodyPr wrap="square" rtlCol="0">
            <a:spAutoFit/>
          </a:bodyPr>
          <a:lstStyle/>
          <a:p>
            <a:r>
              <a:rPr lang="es-ES" sz="3200" dirty="0" smtClean="0"/>
              <a:t>Concepto de orbital:</a:t>
            </a:r>
          </a:p>
          <a:p>
            <a:r>
              <a:rPr lang="es-ES" sz="2800" dirty="0" smtClean="0"/>
              <a:t>Región del espacio con mayor probabilidad de encontrar un electrón</a:t>
            </a:r>
            <a:endParaRPr lang="es-ES" sz="2800" dirty="0"/>
          </a:p>
        </p:txBody>
      </p:sp>
      <p:sp>
        <p:nvSpPr>
          <p:cNvPr id="10" name="9 CuadroTexto"/>
          <p:cNvSpPr txBox="1"/>
          <p:nvPr/>
        </p:nvSpPr>
        <p:spPr>
          <a:xfrm>
            <a:off x="5652120" y="4540478"/>
            <a:ext cx="3323346" cy="584775"/>
          </a:xfrm>
          <a:prstGeom prst="rect">
            <a:avLst/>
          </a:prstGeom>
          <a:noFill/>
        </p:spPr>
        <p:txBody>
          <a:bodyPr wrap="none" rtlCol="0">
            <a:spAutoFit/>
          </a:bodyPr>
          <a:lstStyle/>
          <a:p>
            <a:r>
              <a:rPr lang="es-ES" sz="3200" dirty="0" smtClean="0"/>
              <a:t>Funciones de onda</a:t>
            </a:r>
            <a:endParaRPr lang="es-ES" sz="3200" dirty="0"/>
          </a:p>
        </p:txBody>
      </p:sp>
      <p:sp>
        <p:nvSpPr>
          <p:cNvPr id="11" name="10 Flecha doblada"/>
          <p:cNvSpPr/>
          <p:nvPr/>
        </p:nvSpPr>
        <p:spPr>
          <a:xfrm rot="5400000">
            <a:off x="6264205" y="3603548"/>
            <a:ext cx="899808" cy="119936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2" name="11 Flecha doblada"/>
          <p:cNvSpPr/>
          <p:nvPr/>
        </p:nvSpPr>
        <p:spPr>
          <a:xfrm rot="10800000">
            <a:off x="5076056" y="5125252"/>
            <a:ext cx="2160240" cy="89603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4" name="13 Bisel"/>
          <p:cNvSpPr/>
          <p:nvPr/>
        </p:nvSpPr>
        <p:spPr>
          <a:xfrm>
            <a:off x="3667931" y="2924943"/>
            <a:ext cx="1422411" cy="615025"/>
          </a:xfrm>
          <a:prstGeom prst="bevel">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AR" sz="2400" dirty="0" smtClean="0">
                <a:solidFill>
                  <a:schemeClr val="tx1"/>
                </a:solidFill>
                <a:hlinkClick r:id="rId3" action="ppaction://hlinkfile"/>
              </a:rPr>
              <a:t>IMAGEN</a:t>
            </a:r>
            <a:endParaRPr lang="es-AR" sz="2400" dirty="0">
              <a:solidFill>
                <a:schemeClr val="tx1"/>
              </a:solidFill>
            </a:endParaRPr>
          </a:p>
        </p:txBody>
      </p:sp>
    </p:spTree>
    <p:extLst>
      <p:ext uri="{BB962C8B-B14F-4D97-AF65-F5344CB8AC3E}">
        <p14:creationId xmlns:p14="http://schemas.microsoft.com/office/powerpoint/2010/main" val="361740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100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1000"/>
                                        <p:tgtEl>
                                          <p:spTgt spid="6"/>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2000"/>
                                        <p:tgtEl>
                                          <p:spTgt spid="7"/>
                                        </p:tgtEl>
                                      </p:cBhvr>
                                    </p:animEffect>
                                  </p:childTnLst>
                                </p:cTn>
                              </p:par>
                            </p:childTnLst>
                          </p:cTn>
                        </p:par>
                        <p:par>
                          <p:cTn id="27" fill="hold">
                            <p:stCondLst>
                              <p:cond delay="3000"/>
                            </p:stCondLst>
                            <p:childTnLst>
                              <p:par>
                                <p:cTn id="28" presetID="1" presetClass="entr" presetSubtype="0" fill="hold" grpId="0" nodeType="afterEffect">
                                  <p:stCondLst>
                                    <p:cond delay="50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1000"/>
                                        <p:tgtEl>
                                          <p:spTgt spid="11"/>
                                        </p:tgtEl>
                                      </p:cBhvr>
                                    </p:animEffect>
                                  </p:childTnLst>
                                </p:cTn>
                              </p:par>
                            </p:childTnLst>
                          </p:cTn>
                        </p:par>
                        <p:par>
                          <p:cTn id="35" fill="hold">
                            <p:stCondLst>
                              <p:cond delay="1000"/>
                            </p:stCondLst>
                            <p:childTnLst>
                              <p:par>
                                <p:cTn id="36" presetID="1"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right)">
                                      <p:cBhvr>
                                        <p:cTn id="42" dur="1000"/>
                                        <p:tgtEl>
                                          <p:spTgt spid="12"/>
                                        </p:tgtEl>
                                      </p:cBhvr>
                                    </p:animEffect>
                                  </p:child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p:bldP spid="11" grpId="0" animBg="1"/>
      <p:bldP spid="12"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2307"/>
            <a:ext cx="8229600" cy="849019"/>
          </a:xfrm>
        </p:spPr>
        <p:txBody>
          <a:bodyPr>
            <a:normAutofit/>
          </a:bodyPr>
          <a:lstStyle/>
          <a:p>
            <a:r>
              <a:rPr lang="es-AR" dirty="0" smtClean="0"/>
              <a:t>La ecuación de </a:t>
            </a:r>
            <a:r>
              <a:rPr lang="es-ES" dirty="0"/>
              <a:t>Schrödinger</a:t>
            </a:r>
            <a:endParaRPr lang="es-AR"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323528" y="736899"/>
                <a:ext cx="8445624" cy="5760639"/>
              </a:xfrm>
            </p:spPr>
            <p:txBody>
              <a:bodyPr>
                <a:normAutofit lnSpcReduction="10000"/>
              </a:bodyPr>
              <a:lstStyle/>
              <a:p>
                <a:r>
                  <a:rPr lang="es-AR" sz="2000" dirty="0" smtClean="0"/>
                  <a:t>La energía de un electrón se expresa como:</a:t>
                </a:r>
              </a:p>
              <a:p>
                <a:pPr lvl="2"/>
                <a14:m>
                  <m:oMath xmlns:m="http://schemas.openxmlformats.org/officeDocument/2006/math">
                    <m:r>
                      <a:rPr lang="es-AR" sz="2000" b="0" i="1" smtClean="0">
                        <a:latin typeface="Cambria Math"/>
                      </a:rPr>
                      <m:t>𝐻</m:t>
                    </m:r>
                    <m:r>
                      <a:rPr lang="es-AR" sz="2000" b="0" i="1" smtClean="0">
                        <a:latin typeface="Cambria Math"/>
                        <a:ea typeface="Cambria Math"/>
                      </a:rPr>
                      <m:t>∙</m:t>
                    </m:r>
                    <m:r>
                      <m:rPr>
                        <m:sty m:val="p"/>
                      </m:rPr>
                      <a:rPr lang="el-GR" sz="2000" b="0" i="1" smtClean="0">
                        <a:latin typeface="Cambria Math"/>
                        <a:ea typeface="Cambria Math"/>
                      </a:rPr>
                      <m:t>ψ</m:t>
                    </m:r>
                    <m:r>
                      <a:rPr lang="el-GR" sz="2000" b="0" i="1" smtClean="0">
                        <a:latin typeface="Cambria Math"/>
                        <a:ea typeface="Cambria Math"/>
                      </a:rPr>
                      <m:t>=</m:t>
                    </m:r>
                    <m:r>
                      <a:rPr lang="es-AR" sz="2000" b="0" i="1" smtClean="0">
                        <a:latin typeface="Cambria Math"/>
                        <a:ea typeface="Cambria Math"/>
                      </a:rPr>
                      <m:t>𝐸</m:t>
                    </m:r>
                    <m:r>
                      <a:rPr lang="es-AR" sz="2000" b="0" i="1" smtClean="0">
                        <a:latin typeface="Cambria Math"/>
                        <a:ea typeface="Cambria Math"/>
                      </a:rPr>
                      <m:t>∙</m:t>
                    </m:r>
                    <m:r>
                      <m:rPr>
                        <m:sty m:val="p"/>
                      </m:rPr>
                      <a:rPr lang="el-GR" sz="2000" i="1" smtClean="0">
                        <a:latin typeface="Cambria Math"/>
                        <a:ea typeface="Cambria Math"/>
                      </a:rPr>
                      <m:t>ψ</m:t>
                    </m:r>
                    <m:r>
                      <a:rPr lang="es-AR" sz="2000" b="0" i="0" smtClean="0">
                        <a:latin typeface="Cambria Math"/>
                        <a:ea typeface="Cambria Math"/>
                      </a:rPr>
                      <m:t>    </m:t>
                    </m:r>
                  </m:oMath>
                </a14:m>
                <a:r>
                  <a:rPr lang="es-AR" sz="2000" dirty="0" smtClean="0"/>
                  <a:t>                      Donde:</a:t>
                </a:r>
              </a:p>
              <a:p>
                <a:pPr marL="0" indent="0">
                  <a:buNone/>
                </a:pPr>
                <a:endParaRPr lang="es-AR" sz="2000" dirty="0" smtClean="0"/>
              </a:p>
              <a:p>
                <a:r>
                  <a:rPr lang="es-AR" sz="2000" dirty="0" smtClean="0"/>
                  <a:t>El </a:t>
                </a:r>
                <a:r>
                  <a:rPr lang="es-AR" sz="2000" b="1" dirty="0" err="1" smtClean="0"/>
                  <a:t>hamiltoniano</a:t>
                </a:r>
                <a:r>
                  <a:rPr lang="es-AR" sz="2000" dirty="0" smtClean="0"/>
                  <a:t> es un operador matemático, como el signo x o d/dx, nos indica que debemos hacer sobre la función, en este caso </a:t>
                </a:r>
                <a:r>
                  <a:rPr lang="el-GR" sz="2000" dirty="0">
                    <a:latin typeface="Cambria Math" panose="02040503050406030204" pitchFamily="18" charset="0"/>
                    <a:ea typeface="Cambria Math" panose="02040503050406030204" pitchFamily="18" charset="0"/>
                  </a:rPr>
                  <a:t>ψ</a:t>
                </a:r>
                <a:endParaRPr lang="es-AR" sz="2000" dirty="0">
                  <a:latin typeface="Cambria Math" panose="02040503050406030204" pitchFamily="18" charset="0"/>
                  <a:ea typeface="Cambria Math" panose="02040503050406030204" pitchFamily="18" charset="0"/>
                </a:endParaRPr>
              </a:p>
              <a:p>
                <a:r>
                  <a:rPr lang="es-AR" sz="2000" dirty="0" smtClean="0"/>
                  <a:t>El problema es que su expresión es muy compleja y sólo se resuelve de manera exacta para el hidrógeno:</a:t>
                </a:r>
              </a:p>
              <a:p>
                <a:endParaRPr lang="es-AR" sz="2000" dirty="0"/>
              </a:p>
              <a:p>
                <a:pPr marL="0" indent="0">
                  <a:buNone/>
                </a:pPr>
                <a:endParaRPr lang="es-AR" sz="2000" dirty="0" smtClean="0">
                  <a:latin typeface="Cambria Math" panose="02040503050406030204" pitchFamily="18" charset="0"/>
                  <a:ea typeface="Cambria Math" panose="02040503050406030204" pitchFamily="18" charset="0"/>
                </a:endParaRPr>
              </a:p>
              <a:p>
                <a:pPr marL="0" indent="0">
                  <a:buNone/>
                </a:pPr>
                <a:endParaRPr lang="es-AR" sz="2000" dirty="0" smtClean="0">
                  <a:latin typeface="Cambria Math" panose="02040503050406030204" pitchFamily="18" charset="0"/>
                  <a:ea typeface="Cambria Math" panose="02040503050406030204" pitchFamily="18" charset="0"/>
                </a:endParaRPr>
              </a:p>
              <a:p>
                <a:r>
                  <a:rPr lang="el-GR" sz="2000" dirty="0" smtClean="0">
                    <a:latin typeface="Cambria Math" panose="02040503050406030204" pitchFamily="18" charset="0"/>
                    <a:ea typeface="Cambria Math" panose="02040503050406030204" pitchFamily="18" charset="0"/>
                  </a:rPr>
                  <a:t>Ψ</a:t>
                </a:r>
                <a:r>
                  <a:rPr lang="es-AR" sz="2000" dirty="0" smtClean="0">
                    <a:latin typeface="Cambria Math" panose="02040503050406030204" pitchFamily="18" charset="0"/>
                    <a:ea typeface="Cambria Math" panose="02040503050406030204" pitchFamily="18" charset="0"/>
                  </a:rPr>
                  <a:t> expresa la amplitud de la onda asociada al electrón. Por ejemplo, la función de onda radial para el orbital 1S del hidrógeno es:</a:t>
                </a:r>
              </a:p>
              <a:p>
                <a:pPr lvl="2"/>
                <a14:m>
                  <m:oMath xmlns:m="http://schemas.openxmlformats.org/officeDocument/2006/math">
                    <m:r>
                      <m:rPr>
                        <m:sty m:val="p"/>
                      </m:rPr>
                      <a:rPr lang="el-GR" sz="1800" i="1" smtClean="0">
                        <a:latin typeface="Cambria Math"/>
                      </a:rPr>
                      <m:t>ψ</m:t>
                    </m:r>
                    <m:r>
                      <a:rPr lang="es-AR" sz="1800" b="0" i="1" smtClean="0">
                        <a:latin typeface="Cambria Math"/>
                      </a:rPr>
                      <m:t>=</m:t>
                    </m:r>
                    <m:sSup>
                      <m:sSupPr>
                        <m:ctrlPr>
                          <a:rPr lang="es-AR" sz="1800" b="0" i="1" smtClean="0">
                            <a:latin typeface="Cambria Math"/>
                          </a:rPr>
                        </m:ctrlPr>
                      </m:sSupPr>
                      <m:e>
                        <m:d>
                          <m:dPr>
                            <m:ctrlPr>
                              <a:rPr lang="es-AR" sz="1800" i="1">
                                <a:latin typeface="Cambria Math"/>
                              </a:rPr>
                            </m:ctrlPr>
                          </m:dPr>
                          <m:e>
                            <m:f>
                              <m:fPr>
                                <m:ctrlPr>
                                  <a:rPr lang="es-AR" sz="1800" i="1">
                                    <a:latin typeface="Cambria Math"/>
                                  </a:rPr>
                                </m:ctrlPr>
                              </m:fPr>
                              <m:num>
                                <m:r>
                                  <a:rPr lang="es-AR" sz="1800" i="1">
                                    <a:latin typeface="Cambria Math"/>
                                  </a:rPr>
                                  <m:t>𝑍</m:t>
                                </m:r>
                              </m:num>
                              <m:den>
                                <m:sSub>
                                  <m:sSubPr>
                                    <m:ctrlPr>
                                      <a:rPr lang="es-AR" sz="1800" i="1">
                                        <a:latin typeface="Cambria Math"/>
                                      </a:rPr>
                                    </m:ctrlPr>
                                  </m:sSubPr>
                                  <m:e>
                                    <m:r>
                                      <a:rPr lang="es-AR" sz="1800" i="1">
                                        <a:latin typeface="Cambria Math"/>
                                      </a:rPr>
                                      <m:t>𝑎</m:t>
                                    </m:r>
                                  </m:e>
                                  <m:sub>
                                    <m:r>
                                      <a:rPr lang="es-AR" sz="1800" i="1">
                                        <a:latin typeface="Cambria Math"/>
                                      </a:rPr>
                                      <m:t>0</m:t>
                                    </m:r>
                                  </m:sub>
                                </m:sSub>
                              </m:den>
                            </m:f>
                          </m:e>
                        </m:d>
                      </m:e>
                      <m:sup>
                        <m:r>
                          <a:rPr lang="es-AR" sz="1800" b="0" i="1" smtClean="0">
                            <a:latin typeface="Cambria Math"/>
                          </a:rPr>
                          <m:t>3/2</m:t>
                        </m:r>
                      </m:sup>
                    </m:sSup>
                    <m:r>
                      <a:rPr lang="es-AR" sz="1800" b="0" i="1" smtClean="0">
                        <a:latin typeface="Cambria Math"/>
                        <a:ea typeface="Cambria Math"/>
                      </a:rPr>
                      <m:t>∙2</m:t>
                    </m:r>
                    <m:sSup>
                      <m:sSupPr>
                        <m:ctrlPr>
                          <a:rPr lang="es-AR" sz="1800" b="0" i="1" smtClean="0">
                            <a:latin typeface="Cambria Math"/>
                            <a:ea typeface="Cambria Math"/>
                          </a:rPr>
                        </m:ctrlPr>
                      </m:sSupPr>
                      <m:e>
                        <m:r>
                          <a:rPr lang="es-AR" sz="1800" b="0" i="1" smtClean="0">
                            <a:latin typeface="Cambria Math"/>
                            <a:ea typeface="Cambria Math"/>
                          </a:rPr>
                          <m:t>𝑒</m:t>
                        </m:r>
                      </m:e>
                      <m:sup>
                        <m:f>
                          <m:fPr>
                            <m:ctrlPr>
                              <a:rPr lang="es-AR" sz="1800" b="0" i="1" smtClean="0">
                                <a:latin typeface="Cambria Math"/>
                                <a:ea typeface="Cambria Math"/>
                              </a:rPr>
                            </m:ctrlPr>
                          </m:fPr>
                          <m:num>
                            <m:r>
                              <a:rPr lang="es-AR" sz="1800" b="0" i="1" smtClean="0">
                                <a:latin typeface="Cambria Math"/>
                                <a:ea typeface="Cambria Math"/>
                              </a:rPr>
                              <m:t>−</m:t>
                            </m:r>
                            <m:r>
                              <a:rPr lang="es-AR" sz="1800" b="0" i="1" smtClean="0">
                                <a:latin typeface="Cambria Math"/>
                                <a:ea typeface="Cambria Math"/>
                              </a:rPr>
                              <m:t>𝑍</m:t>
                            </m:r>
                            <m:r>
                              <a:rPr lang="es-AR" sz="1800" b="0" i="1" smtClean="0">
                                <a:latin typeface="Cambria Math"/>
                                <a:ea typeface="Cambria Math"/>
                              </a:rPr>
                              <m:t>∙</m:t>
                            </m:r>
                            <m:r>
                              <a:rPr lang="es-AR" sz="1800" b="0" i="1" smtClean="0">
                                <a:latin typeface="Cambria Math"/>
                                <a:ea typeface="Cambria Math"/>
                              </a:rPr>
                              <m:t>𝑟</m:t>
                            </m:r>
                          </m:num>
                          <m:den>
                            <m:sSub>
                              <m:sSubPr>
                                <m:ctrlPr>
                                  <a:rPr lang="es-AR" sz="1800" b="0" i="1" smtClean="0">
                                    <a:latin typeface="Cambria Math"/>
                                    <a:ea typeface="Cambria Math"/>
                                  </a:rPr>
                                </m:ctrlPr>
                              </m:sSubPr>
                              <m:e>
                                <m:r>
                                  <a:rPr lang="es-AR" sz="1800" b="0" i="1" smtClean="0">
                                    <a:latin typeface="Cambria Math"/>
                                    <a:ea typeface="Cambria Math"/>
                                  </a:rPr>
                                  <m:t>𝑎</m:t>
                                </m:r>
                              </m:e>
                              <m:sub>
                                <m:r>
                                  <a:rPr lang="es-AR" sz="1800" b="0" i="1" smtClean="0">
                                    <a:latin typeface="Cambria Math"/>
                                    <a:ea typeface="Cambria Math"/>
                                  </a:rPr>
                                  <m:t>𝑜</m:t>
                                </m:r>
                              </m:sub>
                            </m:sSub>
                          </m:den>
                        </m:f>
                      </m:sup>
                    </m:sSup>
                  </m:oMath>
                </a14:m>
                <a:r>
                  <a:rPr lang="es-AR" sz="2000" dirty="0" smtClean="0"/>
                  <a:t>Donde</a:t>
                </a:r>
              </a:p>
              <a:p>
                <a:endParaRPr lang="es-AR" sz="2000" dirty="0" smtClean="0"/>
              </a:p>
              <a:p>
                <a:endParaRPr lang="es-AR" sz="2000" dirty="0" smtClean="0"/>
              </a:p>
              <a:p>
                <a:r>
                  <a:rPr lang="es-AR" sz="2000" dirty="0" smtClean="0"/>
                  <a:t>La probabilidad de encontrar un electrón en una región del espacio viene dado por </a:t>
                </a:r>
                <a:r>
                  <a:rPr lang="el-GR" sz="2000" dirty="0" smtClean="0">
                    <a:latin typeface="Cambria Math" panose="02040503050406030204" pitchFamily="18" charset="0"/>
                    <a:ea typeface="Cambria Math" panose="02040503050406030204" pitchFamily="18" charset="0"/>
                  </a:rPr>
                  <a:t>Ψ</a:t>
                </a:r>
                <a:r>
                  <a:rPr lang="es-AR" sz="2000" baseline="30000" dirty="0" smtClean="0">
                    <a:latin typeface="Cambria Math" panose="02040503050406030204" pitchFamily="18" charset="0"/>
                    <a:ea typeface="Cambria Math" panose="02040503050406030204" pitchFamily="18" charset="0"/>
                  </a:rPr>
                  <a:t>2 </a:t>
                </a:r>
                <a:endParaRPr lang="es-AR" sz="20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323528" y="736899"/>
                <a:ext cx="8445624" cy="5760639"/>
              </a:xfrm>
              <a:blipFill rotWithShape="1">
                <a:blip r:embed="rId2"/>
                <a:stretch>
                  <a:fillRect l="-577" t="-1058" b="-1164"/>
                </a:stretch>
              </a:blipFill>
            </p:spPr>
            <p:txBody>
              <a:bodyPr/>
              <a:lstStyle/>
              <a:p>
                <a:r>
                  <a:rPr lang="es-AR">
                    <a:noFill/>
                  </a:rPr>
                  <a:t> </a:t>
                </a:r>
              </a:p>
            </p:txBody>
          </p:sp>
        </mc:Fallback>
      </mc:AlternateContent>
      <p:sp>
        <p:nvSpPr>
          <p:cNvPr id="4" name="3 Marcador de pie de página"/>
          <p:cNvSpPr>
            <a:spLocks noGrp="1"/>
          </p:cNvSpPr>
          <p:nvPr>
            <p:ph type="ftr" sz="quarter" idx="11"/>
          </p:nvPr>
        </p:nvSpPr>
        <p:spPr>
          <a:xfrm>
            <a:off x="2965864" y="6488891"/>
            <a:ext cx="2895600" cy="365125"/>
          </a:xfrm>
        </p:spPr>
        <p:txBody>
          <a:bodyPr/>
          <a:lstStyle/>
          <a:p>
            <a:r>
              <a:rPr lang="es-ES" dirty="0" err="1" smtClean="0"/>
              <a:t>Dr</a:t>
            </a:r>
            <a:r>
              <a:rPr lang="es-ES" dirty="0" smtClean="0"/>
              <a:t> Edgardo </a:t>
            </a:r>
            <a:r>
              <a:rPr lang="es-ES" dirty="0" err="1" smtClean="0"/>
              <a:t>Calandri</a:t>
            </a:r>
            <a:endParaRPr lang="es-ES" dirty="0"/>
          </a:p>
        </p:txBody>
      </p:sp>
      <p:sp>
        <p:nvSpPr>
          <p:cNvPr id="5" name="4 Marcador de número de diapositiva"/>
          <p:cNvSpPr>
            <a:spLocks noGrp="1"/>
          </p:cNvSpPr>
          <p:nvPr>
            <p:ph type="sldNum" sz="quarter" idx="12"/>
          </p:nvPr>
        </p:nvSpPr>
        <p:spPr>
          <a:xfrm>
            <a:off x="6876256" y="6441399"/>
            <a:ext cx="2133600" cy="365125"/>
          </a:xfrm>
        </p:spPr>
        <p:txBody>
          <a:bodyPr/>
          <a:lstStyle/>
          <a:p>
            <a:fld id="{01043EBA-B3E8-4C40-8697-90D3FAABF49C}" type="slidenum">
              <a:rPr lang="es-ES" smtClean="0"/>
              <a:pPr/>
              <a:t>6</a:t>
            </a:fld>
            <a:endParaRPr lang="es-E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896" y="2891017"/>
            <a:ext cx="6696744" cy="643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redondeado"/>
          <p:cNvSpPr/>
          <p:nvPr/>
        </p:nvSpPr>
        <p:spPr>
          <a:xfrm>
            <a:off x="1137952" y="2891017"/>
            <a:ext cx="2088232" cy="643918"/>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7 Rectángulo redondeado"/>
          <p:cNvSpPr/>
          <p:nvPr/>
        </p:nvSpPr>
        <p:spPr>
          <a:xfrm>
            <a:off x="3378584" y="2891017"/>
            <a:ext cx="927720" cy="643918"/>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Rectángulo redondeado"/>
          <p:cNvSpPr/>
          <p:nvPr/>
        </p:nvSpPr>
        <p:spPr>
          <a:xfrm>
            <a:off x="4450320" y="2903882"/>
            <a:ext cx="720080" cy="643918"/>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9 Rectángulo redondeado"/>
          <p:cNvSpPr/>
          <p:nvPr/>
        </p:nvSpPr>
        <p:spPr>
          <a:xfrm>
            <a:off x="5386424" y="2891017"/>
            <a:ext cx="1944216" cy="643918"/>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10 CuadroTexto"/>
          <p:cNvSpPr txBox="1"/>
          <p:nvPr/>
        </p:nvSpPr>
        <p:spPr>
          <a:xfrm>
            <a:off x="1168892" y="3531812"/>
            <a:ext cx="2088232" cy="461665"/>
          </a:xfrm>
          <a:prstGeom prst="rect">
            <a:avLst/>
          </a:prstGeom>
          <a:noFill/>
        </p:spPr>
        <p:txBody>
          <a:bodyPr wrap="square" rtlCol="0">
            <a:spAutoFit/>
          </a:bodyPr>
          <a:lstStyle/>
          <a:p>
            <a:pPr algn="ctr"/>
            <a:r>
              <a:rPr lang="es-AR" sz="1200" dirty="0" smtClean="0"/>
              <a:t>Contribuciones de los campos eléctricos y magnéticos</a:t>
            </a:r>
            <a:endParaRPr lang="es-AR" sz="1200" dirty="0"/>
          </a:p>
        </p:txBody>
      </p:sp>
      <p:sp>
        <p:nvSpPr>
          <p:cNvPr id="12" name="11 CuadroTexto"/>
          <p:cNvSpPr txBox="1"/>
          <p:nvPr/>
        </p:nvSpPr>
        <p:spPr>
          <a:xfrm>
            <a:off x="3257124" y="3524890"/>
            <a:ext cx="1080120" cy="461665"/>
          </a:xfrm>
          <a:prstGeom prst="rect">
            <a:avLst/>
          </a:prstGeom>
          <a:noFill/>
        </p:spPr>
        <p:txBody>
          <a:bodyPr wrap="square" rtlCol="0">
            <a:spAutoFit/>
          </a:bodyPr>
          <a:lstStyle/>
          <a:p>
            <a:pPr algn="ctr"/>
            <a:r>
              <a:rPr lang="es-AR" sz="1200" dirty="0"/>
              <a:t>interacción </a:t>
            </a:r>
            <a:r>
              <a:rPr lang="es-AR" sz="1200" dirty="0" smtClean="0"/>
              <a:t>espín - núcleo </a:t>
            </a:r>
            <a:endParaRPr lang="es-AR" sz="1200" dirty="0"/>
          </a:p>
        </p:txBody>
      </p:sp>
      <p:sp>
        <p:nvSpPr>
          <p:cNvPr id="13" name="12 CuadroTexto"/>
          <p:cNvSpPr txBox="1"/>
          <p:nvPr/>
        </p:nvSpPr>
        <p:spPr>
          <a:xfrm>
            <a:off x="4306304" y="3547965"/>
            <a:ext cx="1193196" cy="276999"/>
          </a:xfrm>
          <a:prstGeom prst="rect">
            <a:avLst/>
          </a:prstGeom>
          <a:noFill/>
        </p:spPr>
        <p:txBody>
          <a:bodyPr wrap="square" rtlCol="0">
            <a:spAutoFit/>
          </a:bodyPr>
          <a:lstStyle/>
          <a:p>
            <a:pPr algn="ctr"/>
            <a:r>
              <a:rPr lang="es-AR" sz="1200" dirty="0" smtClean="0"/>
              <a:t>Masa </a:t>
            </a:r>
            <a:r>
              <a:rPr lang="es-AR" sz="1200" dirty="0" err="1" smtClean="0"/>
              <a:t>relativis</a:t>
            </a:r>
            <a:r>
              <a:rPr lang="es-AR" sz="1200" dirty="0" smtClean="0"/>
              <a:t>.</a:t>
            </a:r>
            <a:endParaRPr lang="es-AR" sz="1200" dirty="0"/>
          </a:p>
        </p:txBody>
      </p:sp>
      <p:sp>
        <p:nvSpPr>
          <p:cNvPr id="15" name="14 CuadroTexto"/>
          <p:cNvSpPr txBox="1"/>
          <p:nvPr/>
        </p:nvSpPr>
        <p:spPr>
          <a:xfrm>
            <a:off x="5314416" y="3547800"/>
            <a:ext cx="2088232" cy="276999"/>
          </a:xfrm>
          <a:prstGeom prst="rect">
            <a:avLst/>
          </a:prstGeom>
          <a:noFill/>
        </p:spPr>
        <p:txBody>
          <a:bodyPr wrap="square" rtlCol="0">
            <a:spAutoFit/>
          </a:bodyPr>
          <a:lstStyle/>
          <a:p>
            <a:pPr algn="ctr"/>
            <a:r>
              <a:rPr lang="es-AR" sz="1200" dirty="0" smtClean="0"/>
              <a:t>Interacción spin-orbita</a:t>
            </a:r>
            <a:endParaRPr lang="es-AR" sz="1200" dirty="0"/>
          </a:p>
        </p:txBody>
      </p:sp>
      <p:sp>
        <p:nvSpPr>
          <p:cNvPr id="16" name="15 Rectángulo"/>
          <p:cNvSpPr/>
          <p:nvPr/>
        </p:nvSpPr>
        <p:spPr>
          <a:xfrm>
            <a:off x="5314416" y="692696"/>
            <a:ext cx="3454362" cy="1068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72000" rtlCol="0" anchor="t" anchorCtr="0">
            <a:spAutoFit/>
          </a:bodyPr>
          <a:lstStyle/>
          <a:p>
            <a:pPr marL="285750" indent="-285750">
              <a:buFont typeface="Arial" panose="020B0604020202020204" pitchFamily="34" charset="0"/>
              <a:buChar char="•"/>
            </a:pPr>
            <a:r>
              <a:rPr lang="es-AR" sz="2000" i="1" dirty="0">
                <a:solidFill>
                  <a:schemeClr val="tx1"/>
                </a:solidFill>
                <a:latin typeface="Cambria Math"/>
              </a:rPr>
              <a:t>H</a:t>
            </a:r>
            <a:r>
              <a:rPr lang="es-AR" dirty="0">
                <a:solidFill>
                  <a:schemeClr val="tx1"/>
                </a:solidFill>
              </a:rPr>
              <a:t>: es el </a:t>
            </a:r>
            <a:r>
              <a:rPr lang="es-AR" b="1" dirty="0">
                <a:solidFill>
                  <a:schemeClr val="tx1"/>
                </a:solidFill>
              </a:rPr>
              <a:t>operador </a:t>
            </a:r>
            <a:r>
              <a:rPr lang="es-AR" b="1" dirty="0" err="1" smtClean="0">
                <a:solidFill>
                  <a:schemeClr val="tx1"/>
                </a:solidFill>
              </a:rPr>
              <a:t>Hamiltoniano</a:t>
            </a:r>
            <a:endParaRPr lang="es-AR" b="1" dirty="0">
              <a:solidFill>
                <a:schemeClr val="tx1"/>
              </a:solidFill>
            </a:endParaRPr>
          </a:p>
          <a:p>
            <a:pPr marL="285750" indent="-285750">
              <a:buFont typeface="Arial" panose="020B0604020202020204" pitchFamily="34" charset="0"/>
              <a:buChar char="•"/>
            </a:pPr>
            <a:r>
              <a:rPr lang="es-AR" sz="2000" i="1" dirty="0">
                <a:solidFill>
                  <a:schemeClr val="tx1"/>
                </a:solidFill>
                <a:latin typeface="Cambria Math"/>
                <a:ea typeface="Cambria Math"/>
              </a:rPr>
              <a:t>Ψ</a:t>
            </a:r>
            <a:r>
              <a:rPr lang="es-AR" dirty="0">
                <a:solidFill>
                  <a:schemeClr val="tx1"/>
                </a:solidFill>
              </a:rPr>
              <a:t>: función de onda</a:t>
            </a:r>
          </a:p>
          <a:p>
            <a:pPr marL="285750" indent="-285750">
              <a:buFont typeface="Arial" panose="020B0604020202020204" pitchFamily="34" charset="0"/>
              <a:buChar char="•"/>
            </a:pPr>
            <a:r>
              <a:rPr lang="es-AR" sz="2000" i="1" dirty="0">
                <a:solidFill>
                  <a:schemeClr val="tx1"/>
                </a:solidFill>
                <a:latin typeface="Cambria Math"/>
                <a:ea typeface="Cambria Math"/>
              </a:rPr>
              <a:t>E</a:t>
            </a:r>
            <a:r>
              <a:rPr lang="es-AR" dirty="0">
                <a:solidFill>
                  <a:schemeClr val="tx1"/>
                </a:solidFill>
              </a:rPr>
              <a:t>: energía del </a:t>
            </a:r>
            <a:r>
              <a:rPr lang="es-AR" dirty="0" smtClean="0">
                <a:solidFill>
                  <a:schemeClr val="tx1"/>
                </a:solidFill>
              </a:rPr>
              <a:t>electrón</a:t>
            </a:r>
            <a:endParaRPr lang="es-AR" dirty="0">
              <a:solidFill>
                <a:schemeClr val="tx1"/>
              </a:solidFill>
            </a:endParaRPr>
          </a:p>
        </p:txBody>
      </p:sp>
      <p:sp>
        <p:nvSpPr>
          <p:cNvPr id="18" name="17 Rectángulo"/>
          <p:cNvSpPr/>
          <p:nvPr/>
        </p:nvSpPr>
        <p:spPr>
          <a:xfrm>
            <a:off x="4450320" y="4604702"/>
            <a:ext cx="3454362" cy="1068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72000" rtlCol="0" anchor="t" anchorCtr="0">
            <a:spAutoFit/>
          </a:bodyPr>
          <a:lstStyle/>
          <a:p>
            <a:pPr marL="285750" indent="-285750">
              <a:buFont typeface="Arial" panose="020B0604020202020204" pitchFamily="34" charset="0"/>
              <a:buChar char="•"/>
            </a:pPr>
            <a:r>
              <a:rPr lang="es-AR" sz="2000" i="1" dirty="0">
                <a:solidFill>
                  <a:schemeClr val="tx1"/>
                </a:solidFill>
                <a:latin typeface="Cambria Math"/>
              </a:rPr>
              <a:t>Z</a:t>
            </a:r>
            <a:r>
              <a:rPr lang="es-AR" dirty="0" smtClean="0">
                <a:solidFill>
                  <a:schemeClr val="tx1"/>
                </a:solidFill>
              </a:rPr>
              <a:t>: número atómico</a:t>
            </a:r>
            <a:endParaRPr lang="es-AR" b="1" dirty="0">
              <a:solidFill>
                <a:schemeClr val="tx1"/>
              </a:solidFill>
            </a:endParaRPr>
          </a:p>
          <a:p>
            <a:pPr marL="285750" indent="-285750">
              <a:buFont typeface="Arial" panose="020B0604020202020204" pitchFamily="34" charset="0"/>
              <a:buChar char="•"/>
            </a:pPr>
            <a:r>
              <a:rPr lang="es-AR" sz="2000" i="1" dirty="0" err="1" smtClean="0">
                <a:solidFill>
                  <a:schemeClr val="tx1"/>
                </a:solidFill>
                <a:latin typeface="Cambria Math"/>
                <a:ea typeface="Cambria Math"/>
              </a:rPr>
              <a:t>a</a:t>
            </a:r>
            <a:r>
              <a:rPr lang="es-AR" sz="2000" i="1" baseline="-25000" dirty="0" err="1">
                <a:solidFill>
                  <a:schemeClr val="tx1"/>
                </a:solidFill>
                <a:latin typeface="Cambria Math"/>
                <a:ea typeface="Cambria Math"/>
              </a:rPr>
              <a:t>o</a:t>
            </a:r>
            <a:r>
              <a:rPr lang="es-AR" dirty="0" smtClean="0">
                <a:solidFill>
                  <a:schemeClr val="tx1"/>
                </a:solidFill>
              </a:rPr>
              <a:t>: radio de Bohr</a:t>
            </a:r>
            <a:endParaRPr lang="es-AR" dirty="0">
              <a:solidFill>
                <a:schemeClr val="tx1"/>
              </a:solidFill>
            </a:endParaRPr>
          </a:p>
          <a:p>
            <a:pPr marL="285750" indent="-285750">
              <a:buFont typeface="Arial" panose="020B0604020202020204" pitchFamily="34" charset="0"/>
              <a:buChar char="•"/>
            </a:pPr>
            <a:r>
              <a:rPr lang="es-AR" sz="2000" i="1" dirty="0">
                <a:solidFill>
                  <a:schemeClr val="tx1"/>
                </a:solidFill>
                <a:latin typeface="Cambria Math"/>
                <a:ea typeface="Cambria Math"/>
              </a:rPr>
              <a:t>r</a:t>
            </a:r>
            <a:r>
              <a:rPr lang="es-AR" dirty="0" smtClean="0">
                <a:solidFill>
                  <a:schemeClr val="tx1"/>
                </a:solidFill>
              </a:rPr>
              <a:t>: distancia electrón-núcleo</a:t>
            </a:r>
            <a:endParaRPr lang="es-AR" dirty="0">
              <a:solidFill>
                <a:schemeClr val="tx1"/>
              </a:solidFill>
            </a:endParaRPr>
          </a:p>
        </p:txBody>
      </p:sp>
      <p:pic>
        <p:nvPicPr>
          <p:cNvPr id="17" name="16 Imagen">
            <a:hlinkClick r:id="rId4" action="ppaction://hlinkfile"/>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9072" y="4708405"/>
            <a:ext cx="1152678" cy="965033"/>
          </a:xfrm>
          <a:prstGeom prst="rect">
            <a:avLst/>
          </a:prstGeom>
        </p:spPr>
      </p:pic>
    </p:spTree>
    <p:extLst>
      <p:ext uri="{BB962C8B-B14F-4D97-AF65-F5344CB8AC3E}">
        <p14:creationId xmlns:p14="http://schemas.microsoft.com/office/powerpoint/2010/main" val="288058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100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1000"/>
                                  </p:stCondLst>
                                  <p:childTnLst>
                                    <p:set>
                                      <p:cBhvr>
                                        <p:cTn id="25" dur="1" fill="hold">
                                          <p:stCondLst>
                                            <p:cond delay="0"/>
                                          </p:stCondLst>
                                        </p:cTn>
                                        <p:tgtEl>
                                          <p:spTgt spid="133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par>
                          <p:cTn id="31" fill="hold">
                            <p:stCondLst>
                              <p:cond delay="500"/>
                            </p:stCondLst>
                            <p:childTnLst>
                              <p:par>
                                <p:cTn id="32" presetID="1" presetClass="entr" presetSubtype="0" fill="hold" grpId="0" nodeType="afterEffect">
                                  <p:stCondLst>
                                    <p:cond delay="50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00"/>
                                        <p:tgtEl>
                                          <p:spTgt spid="8"/>
                                        </p:tgtEl>
                                      </p:cBhvr>
                                    </p:animEffect>
                                  </p:child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00"/>
                                        <p:tgtEl>
                                          <p:spTgt spid="9"/>
                                        </p:tgtEl>
                                      </p:cBhvr>
                                    </p:animEffect>
                                  </p:childTnLst>
                                </p:cTn>
                              </p:par>
                            </p:childTnLst>
                          </p:cTn>
                        </p:par>
                        <p:par>
                          <p:cTn id="47" fill="hold">
                            <p:stCondLst>
                              <p:cond delay="500"/>
                            </p:stCondLst>
                            <p:childTnLst>
                              <p:par>
                                <p:cTn id="48" presetID="1" presetClass="entr" presetSubtype="0" fill="hold" grpId="0" nodeType="afterEffect">
                                  <p:stCondLst>
                                    <p:cond delay="500"/>
                                  </p:stCondLst>
                                  <p:childTnLst>
                                    <p:set>
                                      <p:cBhvr>
                                        <p:cTn id="49" dur="1" fill="hold">
                                          <p:stCondLst>
                                            <p:cond delay="0"/>
                                          </p:stCondLst>
                                        </p:cTn>
                                        <p:tgtEl>
                                          <p:spTgt spid="1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down)">
                                      <p:cBhvr>
                                        <p:cTn id="54" dur="500"/>
                                        <p:tgtEl>
                                          <p:spTgt spid="10"/>
                                        </p:tgtEl>
                                      </p:cBhvr>
                                    </p:animEffect>
                                  </p:childTnLst>
                                </p:cTn>
                              </p:par>
                            </p:childTnLst>
                          </p:cTn>
                        </p:par>
                        <p:par>
                          <p:cTn id="55" fill="hold">
                            <p:stCondLst>
                              <p:cond delay="500"/>
                            </p:stCondLst>
                            <p:childTnLst>
                              <p:par>
                                <p:cTn id="56" presetID="1" presetClass="entr" presetSubtype="0" fill="hold" grpId="0" nodeType="afterEffect">
                                  <p:stCondLst>
                                    <p:cond delay="500"/>
                                  </p:stCondLst>
                                  <p:childTnLst>
                                    <p:set>
                                      <p:cBhvr>
                                        <p:cTn id="57" dur="1" fill="hold">
                                          <p:stCondLst>
                                            <p:cond delay="0"/>
                                          </p:stCondLst>
                                        </p:cTn>
                                        <p:tgtEl>
                                          <p:spTgt spid="15"/>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grpId="0" nodeType="afterEffect">
                                  <p:stCondLst>
                                    <p:cond delay="500"/>
                                  </p:stCondLst>
                                  <p:childTnLst>
                                    <p:set>
                                      <p:cBhvr>
                                        <p:cTn id="68" dur="1" fill="hold">
                                          <p:stCondLst>
                                            <p:cond delay="0"/>
                                          </p:stCondLst>
                                        </p:cTn>
                                        <p:tgtEl>
                                          <p:spTgt spid="18"/>
                                        </p:tgtEl>
                                        <p:attrNameLst>
                                          <p:attrName>style.visibility</p:attrName>
                                        </p:attrNameLst>
                                      </p:cBhvr>
                                      <p:to>
                                        <p:strVal val="visible"/>
                                      </p:to>
                                    </p:set>
                                  </p:childTnLst>
                                </p:cTn>
                              </p:par>
                            </p:childTnLst>
                          </p:cTn>
                        </p:par>
                        <p:par>
                          <p:cTn id="69" fill="hold">
                            <p:stCondLst>
                              <p:cond delay="500"/>
                            </p:stCondLst>
                            <p:childTnLst>
                              <p:par>
                                <p:cTn id="70" presetID="1" presetClass="entr" presetSubtype="0" fill="hold" nodeType="afterEffect">
                                  <p:stCondLst>
                                    <p:cond delay="500"/>
                                  </p:stCondLst>
                                  <p:childTnLst>
                                    <p:set>
                                      <p:cBhvr>
                                        <p:cTn id="71" dur="1" fill="hold">
                                          <p:stCondLst>
                                            <p:cond delay="0"/>
                                          </p:stCondLst>
                                        </p:cTn>
                                        <p:tgtEl>
                                          <p:spTgt spid="17"/>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p:bldP spid="12" grpId="0"/>
      <p:bldP spid="13" grpId="0"/>
      <p:bldP spid="15" grpId="0"/>
      <p:bldP spid="16"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1358"/>
            <a:ext cx="8229600" cy="692696"/>
          </a:xfrm>
        </p:spPr>
        <p:txBody>
          <a:bodyPr>
            <a:normAutofit fontScale="90000"/>
          </a:bodyPr>
          <a:lstStyle/>
          <a:p>
            <a:r>
              <a:rPr lang="es-ES" dirty="0" smtClean="0"/>
              <a:t>Niveles cuánticos de energía</a:t>
            </a:r>
            <a:endParaRPr lang="es-ES" dirty="0"/>
          </a:p>
        </p:txBody>
      </p:sp>
      <p:sp>
        <p:nvSpPr>
          <p:cNvPr id="4" name="3 Marcador de pie de página"/>
          <p:cNvSpPr>
            <a:spLocks noGrp="1"/>
          </p:cNvSpPr>
          <p:nvPr>
            <p:ph type="ftr" sz="quarter" idx="11"/>
          </p:nvPr>
        </p:nvSpPr>
        <p:spPr/>
        <p:txBody>
          <a:bodyPr/>
          <a:lstStyle/>
          <a:p>
            <a:r>
              <a:rPr lang="es-ES" dirty="0" err="1" smtClean="0"/>
              <a:t>Dr</a:t>
            </a:r>
            <a:r>
              <a:rPr lang="es-ES" dirty="0" smtClean="0"/>
              <a:t> Edgardo </a:t>
            </a:r>
            <a:r>
              <a:rPr lang="es-ES" dirty="0" err="1" smtClean="0"/>
              <a:t>Calandri</a:t>
            </a:r>
            <a:endParaRPr lang="es-ES" dirty="0"/>
          </a:p>
        </p:txBody>
      </p:sp>
      <p:sp>
        <p:nvSpPr>
          <p:cNvPr id="5" name="4 Marcador de número de diapositiva"/>
          <p:cNvSpPr>
            <a:spLocks noGrp="1"/>
          </p:cNvSpPr>
          <p:nvPr>
            <p:ph type="sldNum" sz="quarter" idx="12"/>
          </p:nvPr>
        </p:nvSpPr>
        <p:spPr/>
        <p:txBody>
          <a:bodyPr/>
          <a:lstStyle/>
          <a:p>
            <a:fld id="{01043EBA-B3E8-4C40-8697-90D3FAABF49C}" type="slidenum">
              <a:rPr lang="es-ES" smtClean="0"/>
              <a:pPr/>
              <a:t>7</a:t>
            </a:fld>
            <a:endParaRPr lang="es-ES" dirty="0"/>
          </a:p>
        </p:txBody>
      </p:sp>
      <p:graphicFrame>
        <p:nvGraphicFramePr>
          <p:cNvPr id="8" name="7 Tabla"/>
          <p:cNvGraphicFramePr>
            <a:graphicFrameLocks noGrp="1"/>
          </p:cNvGraphicFramePr>
          <p:nvPr>
            <p:extLst>
              <p:ext uri="{D42A27DB-BD31-4B8C-83A1-F6EECF244321}">
                <p14:modId xmlns:p14="http://schemas.microsoft.com/office/powerpoint/2010/main" val="3249255347"/>
              </p:ext>
            </p:extLst>
          </p:nvPr>
        </p:nvGraphicFramePr>
        <p:xfrm>
          <a:off x="107504" y="1099284"/>
          <a:ext cx="4896545" cy="2656840"/>
        </p:xfrm>
        <a:graphic>
          <a:graphicData uri="http://schemas.openxmlformats.org/drawingml/2006/table">
            <a:tbl>
              <a:tblPr firstRow="1" bandRow="1">
                <a:tableStyleId>{5C22544A-7EE6-4342-B048-85BDC9FD1C3A}</a:tableStyleId>
              </a:tblPr>
              <a:tblGrid>
                <a:gridCol w="1321290"/>
                <a:gridCol w="1088121"/>
                <a:gridCol w="1118981"/>
                <a:gridCol w="1368153"/>
              </a:tblGrid>
              <a:tr h="283056">
                <a:tc>
                  <a:txBody>
                    <a:bodyPr/>
                    <a:lstStyle/>
                    <a:p>
                      <a:pPr algn="ctr"/>
                      <a:r>
                        <a:rPr lang="es-ES" dirty="0" smtClean="0"/>
                        <a:t>Nº cuántico</a:t>
                      </a:r>
                      <a:endParaRPr lang="es-ES" dirty="0"/>
                    </a:p>
                  </a:txBody>
                  <a:tcPr/>
                </a:tc>
                <a:tc>
                  <a:txBody>
                    <a:bodyPr/>
                    <a:lstStyle/>
                    <a:p>
                      <a:pPr algn="ctr"/>
                      <a:r>
                        <a:rPr lang="es-ES" dirty="0" smtClean="0"/>
                        <a:t>Símbolo</a:t>
                      </a:r>
                      <a:endParaRPr lang="es-ES" dirty="0"/>
                    </a:p>
                  </a:txBody>
                  <a:tcPr/>
                </a:tc>
                <a:tc>
                  <a:txBody>
                    <a:bodyPr/>
                    <a:lstStyle/>
                    <a:p>
                      <a:pPr algn="ctr"/>
                      <a:r>
                        <a:rPr lang="es-ES" dirty="0" smtClean="0"/>
                        <a:t>Valor</a:t>
                      </a:r>
                      <a:endParaRPr lang="es-ES" dirty="0"/>
                    </a:p>
                  </a:txBody>
                  <a:tcPr/>
                </a:tc>
                <a:tc>
                  <a:txBody>
                    <a:bodyPr/>
                    <a:lstStyle/>
                    <a:p>
                      <a:pPr algn="ctr"/>
                      <a:r>
                        <a:rPr lang="es-ES" dirty="0" smtClean="0"/>
                        <a:t>Indica</a:t>
                      </a:r>
                      <a:endParaRPr lang="es-ES" dirty="0"/>
                    </a:p>
                  </a:txBody>
                  <a:tcPr/>
                </a:tc>
              </a:tr>
              <a:tr h="370840">
                <a:tc>
                  <a:txBody>
                    <a:bodyPr/>
                    <a:lstStyle/>
                    <a:p>
                      <a:pPr algn="l"/>
                      <a:r>
                        <a:rPr lang="es-ES" dirty="0" smtClean="0"/>
                        <a:t>Principal</a:t>
                      </a:r>
                      <a:endParaRPr lang="es-ES" dirty="0"/>
                    </a:p>
                  </a:txBody>
                  <a:tcPr anchor="ctr"/>
                </a:tc>
                <a:tc>
                  <a:txBody>
                    <a:bodyPr/>
                    <a:lstStyle/>
                    <a:p>
                      <a:pPr algn="ctr"/>
                      <a:r>
                        <a:rPr lang="es-ES" dirty="0" smtClean="0"/>
                        <a:t>n</a:t>
                      </a:r>
                      <a:endParaRPr lang="es-ES" dirty="0"/>
                    </a:p>
                  </a:txBody>
                  <a:tcPr anchor="ctr"/>
                </a:tc>
                <a:tc>
                  <a:txBody>
                    <a:bodyPr/>
                    <a:lstStyle/>
                    <a:p>
                      <a:pPr algn="ctr"/>
                      <a:r>
                        <a:rPr lang="es-ES" dirty="0" smtClean="0">
                          <a:sym typeface="Symbol"/>
                        </a:rPr>
                        <a:t> 1</a:t>
                      </a:r>
                      <a:endParaRPr lang="es-ES" dirty="0"/>
                    </a:p>
                  </a:txBody>
                  <a:tcPr anchor="ctr"/>
                </a:tc>
                <a:tc>
                  <a:txBody>
                    <a:bodyPr/>
                    <a:lstStyle/>
                    <a:p>
                      <a:pPr algn="ctr"/>
                      <a:r>
                        <a:rPr lang="es-ES" dirty="0" smtClean="0"/>
                        <a:t>Nivel</a:t>
                      </a:r>
                      <a:endParaRPr lang="es-ES" dirty="0"/>
                    </a:p>
                  </a:txBody>
                  <a:tcPr anchor="ctr"/>
                </a:tc>
              </a:tr>
              <a:tr h="370840">
                <a:tc>
                  <a:txBody>
                    <a:bodyPr/>
                    <a:lstStyle/>
                    <a:p>
                      <a:pPr algn="l"/>
                      <a:r>
                        <a:rPr lang="es-ES" dirty="0" smtClean="0"/>
                        <a:t>Secundario</a:t>
                      </a:r>
                      <a:endParaRPr lang="es-ES" dirty="0"/>
                    </a:p>
                  </a:txBody>
                  <a:tcPr anchor="ctr"/>
                </a:tc>
                <a:tc>
                  <a:txBody>
                    <a:bodyPr/>
                    <a:lstStyle/>
                    <a:p>
                      <a:pPr algn="ctr"/>
                      <a:r>
                        <a:rPr lang="es-ES" dirty="0" smtClean="0"/>
                        <a:t>l</a:t>
                      </a:r>
                      <a:endParaRPr lang="es-ES" dirty="0"/>
                    </a:p>
                  </a:txBody>
                  <a:tcPr anchor="ctr"/>
                </a:tc>
                <a:tc>
                  <a:txBody>
                    <a:bodyPr/>
                    <a:lstStyle/>
                    <a:p>
                      <a:pPr algn="ctr"/>
                      <a:r>
                        <a:rPr lang="es-ES" dirty="0" smtClean="0"/>
                        <a:t>0</a:t>
                      </a:r>
                      <a:r>
                        <a:rPr lang="es-ES" baseline="0" dirty="0" smtClean="0"/>
                        <a:t> </a:t>
                      </a:r>
                      <a:r>
                        <a:rPr lang="es-ES" baseline="0" dirty="0" smtClean="0">
                          <a:sym typeface="Symbol"/>
                        </a:rPr>
                        <a:t> </a:t>
                      </a:r>
                      <a:r>
                        <a:rPr lang="es-ES" dirty="0" smtClean="0">
                          <a:sym typeface="Symbol"/>
                        </a:rPr>
                        <a:t>l </a:t>
                      </a:r>
                      <a:r>
                        <a:rPr lang="es-ES" baseline="0" dirty="0" smtClean="0">
                          <a:sym typeface="Symbol"/>
                        </a:rPr>
                        <a:t> n-1</a:t>
                      </a:r>
                      <a:endParaRPr lang="es-ES" dirty="0"/>
                    </a:p>
                  </a:txBody>
                  <a:tcPr anchor="ctr"/>
                </a:tc>
                <a:tc>
                  <a:txBody>
                    <a:bodyPr/>
                    <a:lstStyle/>
                    <a:p>
                      <a:pPr algn="ctr"/>
                      <a:r>
                        <a:rPr lang="es-ES" dirty="0" smtClean="0"/>
                        <a:t>Subnivel</a:t>
                      </a:r>
                    </a:p>
                    <a:p>
                      <a:pPr algn="ctr"/>
                      <a:r>
                        <a:rPr lang="es-ES" dirty="0" smtClean="0"/>
                        <a:t>(s, p, d, </a:t>
                      </a:r>
                      <a:r>
                        <a:rPr lang="es-ES" dirty="0" err="1" smtClean="0"/>
                        <a:t>etc</a:t>
                      </a:r>
                      <a:r>
                        <a:rPr lang="es-ES" dirty="0" smtClean="0"/>
                        <a:t>)</a:t>
                      </a:r>
                      <a:endParaRPr lang="es-ES" dirty="0"/>
                    </a:p>
                  </a:txBody>
                  <a:tcPr anchor="ctr"/>
                </a:tc>
              </a:tr>
              <a:tr h="370840">
                <a:tc>
                  <a:txBody>
                    <a:bodyPr/>
                    <a:lstStyle/>
                    <a:p>
                      <a:pPr algn="l"/>
                      <a:r>
                        <a:rPr lang="es-ES" dirty="0" smtClean="0"/>
                        <a:t>Momento angular</a:t>
                      </a:r>
                      <a:endParaRPr lang="es-ES" dirty="0"/>
                    </a:p>
                  </a:txBody>
                  <a:tcPr anchor="ctr"/>
                </a:tc>
                <a:tc>
                  <a:txBody>
                    <a:bodyPr/>
                    <a:lstStyle/>
                    <a:p>
                      <a:pPr algn="ctr"/>
                      <a:r>
                        <a:rPr lang="es-ES" dirty="0" smtClean="0"/>
                        <a:t>m</a:t>
                      </a:r>
                      <a:endParaRPr lang="es-ES" dirty="0"/>
                    </a:p>
                  </a:txBody>
                  <a:tcPr anchor="ctr"/>
                </a:tc>
                <a:tc>
                  <a:txBody>
                    <a:bodyPr/>
                    <a:lstStyle/>
                    <a:p>
                      <a:pPr algn="ctr"/>
                      <a:r>
                        <a:rPr lang="es-ES" dirty="0" smtClean="0"/>
                        <a:t>-l </a:t>
                      </a:r>
                      <a:r>
                        <a:rPr lang="es-ES" baseline="0" dirty="0" smtClean="0">
                          <a:sym typeface="Symbol"/>
                        </a:rPr>
                        <a:t> m  l</a:t>
                      </a:r>
                      <a:endParaRPr lang="es-ES" dirty="0"/>
                    </a:p>
                  </a:txBody>
                  <a:tcPr anchor="ctr"/>
                </a:tc>
                <a:tc>
                  <a:txBody>
                    <a:bodyPr/>
                    <a:lstStyle/>
                    <a:p>
                      <a:pPr algn="ctr"/>
                      <a:r>
                        <a:rPr lang="es-ES" dirty="0" smtClean="0"/>
                        <a:t>Orbital</a:t>
                      </a:r>
                    </a:p>
                    <a:p>
                      <a:pPr algn="ctr"/>
                      <a:r>
                        <a:rPr lang="es-ES" dirty="0" smtClean="0"/>
                        <a:t>(s,</a:t>
                      </a:r>
                      <a:r>
                        <a:rPr lang="es-ES" baseline="0" dirty="0" smtClean="0"/>
                        <a:t> p, d, </a:t>
                      </a:r>
                      <a:r>
                        <a:rPr lang="es-ES" baseline="0" dirty="0" err="1" smtClean="0"/>
                        <a:t>etc</a:t>
                      </a:r>
                      <a:r>
                        <a:rPr lang="es-ES" baseline="0" dirty="0" smtClean="0"/>
                        <a:t>)</a:t>
                      </a:r>
                      <a:endParaRPr lang="es-ES" dirty="0"/>
                    </a:p>
                  </a:txBody>
                  <a:tcPr anchor="ctr"/>
                </a:tc>
              </a:tr>
              <a:tr h="370840">
                <a:tc>
                  <a:txBody>
                    <a:bodyPr/>
                    <a:lstStyle/>
                    <a:p>
                      <a:pPr algn="l"/>
                      <a:r>
                        <a:rPr lang="es-ES" dirty="0" smtClean="0"/>
                        <a:t>spin</a:t>
                      </a:r>
                      <a:endParaRPr lang="es-ES" dirty="0"/>
                    </a:p>
                  </a:txBody>
                  <a:tcPr anchor="ctr"/>
                </a:tc>
                <a:tc>
                  <a:txBody>
                    <a:bodyPr/>
                    <a:lstStyle/>
                    <a:p>
                      <a:pPr algn="ctr"/>
                      <a:r>
                        <a:rPr lang="es-ES" dirty="0" smtClean="0"/>
                        <a:t>s</a:t>
                      </a:r>
                      <a:endParaRPr lang="es-ES" dirty="0"/>
                    </a:p>
                  </a:txBody>
                  <a:tcPr anchor="ctr"/>
                </a:tc>
                <a:tc>
                  <a:txBody>
                    <a:bodyPr/>
                    <a:lstStyle/>
                    <a:p>
                      <a:pPr algn="ctr"/>
                      <a:r>
                        <a:rPr lang="es-ES" dirty="0" smtClean="0"/>
                        <a:t>±½ </a:t>
                      </a:r>
                      <a:endParaRPr lang="es-ES" dirty="0"/>
                    </a:p>
                  </a:txBody>
                  <a:tcPr anchor="ctr"/>
                </a:tc>
                <a:tc>
                  <a:txBody>
                    <a:bodyPr/>
                    <a:lstStyle/>
                    <a:p>
                      <a:pPr algn="ctr"/>
                      <a:r>
                        <a:rPr lang="es-ES" dirty="0" smtClean="0"/>
                        <a:t>Spin</a:t>
                      </a:r>
                      <a:r>
                        <a:rPr lang="es-ES" baseline="0" dirty="0" smtClean="0"/>
                        <a:t> del electrón</a:t>
                      </a:r>
                      <a:endParaRPr lang="es-ES" dirty="0"/>
                    </a:p>
                  </a:txBody>
                  <a:tcPr anchor="ctr"/>
                </a:tc>
              </a:tr>
            </a:tbl>
          </a:graphicData>
        </a:graphic>
      </p:graphicFrame>
      <p:sp>
        <p:nvSpPr>
          <p:cNvPr id="9" name="8 CuadroTexto"/>
          <p:cNvSpPr txBox="1"/>
          <p:nvPr/>
        </p:nvSpPr>
        <p:spPr>
          <a:xfrm>
            <a:off x="107504" y="3789040"/>
            <a:ext cx="4896544" cy="2554545"/>
          </a:xfrm>
          <a:prstGeom prst="rect">
            <a:avLst/>
          </a:prstGeom>
          <a:solidFill>
            <a:schemeClr val="bg2"/>
          </a:solidFill>
        </p:spPr>
        <p:txBody>
          <a:bodyPr wrap="square" rtlCol="0">
            <a:spAutoFit/>
          </a:bodyPr>
          <a:lstStyle/>
          <a:p>
            <a:r>
              <a:rPr lang="es-ES" sz="3200" dirty="0" smtClean="0"/>
              <a:t>Ej.: para n=2</a:t>
            </a:r>
          </a:p>
          <a:p>
            <a:r>
              <a:rPr lang="es-ES" sz="3200" dirty="0" smtClean="0"/>
              <a:t>Nivel: 2</a:t>
            </a:r>
          </a:p>
          <a:p>
            <a:r>
              <a:rPr lang="es-ES" sz="3200" dirty="0" smtClean="0"/>
              <a:t>Subniveles: 0 y 1 (s y p)</a:t>
            </a:r>
          </a:p>
          <a:p>
            <a:r>
              <a:rPr lang="es-ES" sz="3200" dirty="0" smtClean="0"/>
              <a:t>Orbitales: -1, 0 y 1 (s y p)</a:t>
            </a:r>
          </a:p>
          <a:p>
            <a:endParaRPr lang="es-ES" sz="3200" dirty="0"/>
          </a:p>
        </p:txBody>
      </p:sp>
      <p:sp>
        <p:nvSpPr>
          <p:cNvPr id="10" name="9 CuadroTexto"/>
          <p:cNvSpPr txBox="1"/>
          <p:nvPr/>
        </p:nvSpPr>
        <p:spPr>
          <a:xfrm>
            <a:off x="4355976" y="4733974"/>
            <a:ext cx="4464496" cy="1569660"/>
          </a:xfrm>
          <a:prstGeom prst="rect">
            <a:avLst/>
          </a:prstGeom>
          <a:solidFill>
            <a:schemeClr val="bg2"/>
          </a:solidFill>
          <a:ln>
            <a:solidFill>
              <a:schemeClr val="tx2"/>
            </a:solidFill>
          </a:ln>
        </p:spPr>
        <p:txBody>
          <a:bodyPr wrap="square" rtlCol="0">
            <a:spAutoFit/>
          </a:bodyPr>
          <a:lstStyle/>
          <a:p>
            <a:r>
              <a:rPr lang="es-ES" sz="2400" dirty="0" smtClean="0"/>
              <a:t>La repulsión entre electrones en un átomo provoca inversiones en el orden de los subniveles, como se observa en este gráfico.</a:t>
            </a:r>
            <a:endParaRPr lang="es-ES" sz="2400" dirty="0"/>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1099284"/>
            <a:ext cx="3816424" cy="3634690"/>
          </a:xfrm>
          <a:prstGeom prst="rect">
            <a:avLst/>
          </a:prstGeom>
          <a:solidFill>
            <a:schemeClr val="accent3">
              <a:lumMod val="60000"/>
              <a:lumOff val="40000"/>
            </a:schemeClr>
          </a:solidFill>
          <a:ln>
            <a:solidFill>
              <a:schemeClr val="tx2"/>
            </a:solidFill>
          </a:ln>
        </p:spPr>
      </p:pic>
      <p:sp>
        <p:nvSpPr>
          <p:cNvPr id="3" name="2 CuadroTexto"/>
          <p:cNvSpPr txBox="1"/>
          <p:nvPr/>
        </p:nvSpPr>
        <p:spPr>
          <a:xfrm>
            <a:off x="1043608" y="607662"/>
            <a:ext cx="6887591" cy="523220"/>
          </a:xfrm>
          <a:prstGeom prst="rect">
            <a:avLst/>
          </a:prstGeom>
          <a:noFill/>
        </p:spPr>
        <p:txBody>
          <a:bodyPr wrap="none" rtlCol="0">
            <a:spAutoFit/>
          </a:bodyPr>
          <a:lstStyle/>
          <a:p>
            <a:r>
              <a:rPr lang="es-AR" sz="2800" dirty="0" smtClean="0"/>
              <a:t>Surgen de resolver la ecuación </a:t>
            </a:r>
            <a:r>
              <a:rPr lang="es-AR" sz="2800" dirty="0"/>
              <a:t>de Schrödinger</a:t>
            </a:r>
          </a:p>
        </p:txBody>
      </p:sp>
    </p:spTree>
    <p:extLst>
      <p:ext uri="{BB962C8B-B14F-4D97-AF65-F5344CB8AC3E}">
        <p14:creationId xmlns:p14="http://schemas.microsoft.com/office/powerpoint/2010/main" val="417500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2000"/>
                                        <p:tgtEl>
                                          <p:spTgt spid="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229600" cy="864096"/>
          </a:xfrm>
        </p:spPr>
        <p:txBody>
          <a:bodyPr>
            <a:normAutofit/>
          </a:bodyPr>
          <a:lstStyle/>
          <a:p>
            <a:r>
              <a:rPr lang="es-ES" dirty="0" smtClean="0"/>
              <a:t>Configuración electrónica</a:t>
            </a:r>
            <a:endParaRPr lang="es-ES" dirty="0"/>
          </a:p>
        </p:txBody>
      </p:sp>
      <p:sp>
        <p:nvSpPr>
          <p:cNvPr id="3" name="2 Marcador de contenido"/>
          <p:cNvSpPr>
            <a:spLocks noGrp="1"/>
          </p:cNvSpPr>
          <p:nvPr>
            <p:ph idx="1"/>
          </p:nvPr>
        </p:nvSpPr>
        <p:spPr>
          <a:xfrm>
            <a:off x="601851" y="1008010"/>
            <a:ext cx="8229600" cy="573026"/>
          </a:xfrm>
        </p:spPr>
        <p:txBody>
          <a:bodyPr>
            <a:normAutofit lnSpcReduction="10000"/>
          </a:bodyPr>
          <a:lstStyle/>
          <a:p>
            <a:r>
              <a:rPr lang="es-ES" dirty="0" smtClean="0"/>
              <a:t>Los niveles y subniveles</a:t>
            </a:r>
            <a:endParaRPr lang="es-ES" dirty="0"/>
          </a:p>
        </p:txBody>
      </p:sp>
      <p:sp>
        <p:nvSpPr>
          <p:cNvPr id="4" name="3 Marcador de pie de página"/>
          <p:cNvSpPr>
            <a:spLocks noGrp="1"/>
          </p:cNvSpPr>
          <p:nvPr>
            <p:ph type="ftr" sz="quarter" idx="11"/>
          </p:nvPr>
        </p:nvSpPr>
        <p:spPr>
          <a:xfrm>
            <a:off x="3330515" y="6167607"/>
            <a:ext cx="2895600" cy="365125"/>
          </a:xfrm>
        </p:spPr>
        <p:txBody>
          <a:bodyPr/>
          <a:lstStyle/>
          <a:p>
            <a:r>
              <a:rPr lang="es-ES" dirty="0" err="1" smtClean="0"/>
              <a:t>Dr</a:t>
            </a:r>
            <a:r>
              <a:rPr lang="es-ES" dirty="0" smtClean="0"/>
              <a:t> Edgardo </a:t>
            </a:r>
            <a:r>
              <a:rPr lang="es-ES" dirty="0" err="1" smtClean="0"/>
              <a:t>Calandri</a:t>
            </a:r>
            <a:endParaRPr lang="es-ES" dirty="0"/>
          </a:p>
        </p:txBody>
      </p:sp>
      <p:sp>
        <p:nvSpPr>
          <p:cNvPr id="5" name="4 Marcador de número de diapositiva"/>
          <p:cNvSpPr>
            <a:spLocks noGrp="1"/>
          </p:cNvSpPr>
          <p:nvPr>
            <p:ph type="sldNum" sz="quarter" idx="12"/>
          </p:nvPr>
        </p:nvSpPr>
        <p:spPr>
          <a:xfrm>
            <a:off x="6759515" y="6167607"/>
            <a:ext cx="2133600" cy="365125"/>
          </a:xfrm>
        </p:spPr>
        <p:txBody>
          <a:bodyPr/>
          <a:lstStyle/>
          <a:p>
            <a:fld id="{01043EBA-B3E8-4C40-8697-90D3FAABF49C}" type="slidenum">
              <a:rPr lang="es-ES" smtClean="0"/>
              <a:pPr/>
              <a:t>8</a:t>
            </a:fld>
            <a:endParaRPr lang="es-ES" dirty="0"/>
          </a:p>
        </p:txBody>
      </p:sp>
      <p:grpSp>
        <p:nvGrpSpPr>
          <p:cNvPr id="8" name="7 Grupo"/>
          <p:cNvGrpSpPr/>
          <p:nvPr/>
        </p:nvGrpSpPr>
        <p:grpSpPr>
          <a:xfrm>
            <a:off x="385827" y="1568386"/>
            <a:ext cx="3486637" cy="3343742"/>
            <a:chOff x="179512" y="1757129"/>
            <a:chExt cx="3486637" cy="3343742"/>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757129"/>
              <a:ext cx="3486637" cy="3343742"/>
            </a:xfrm>
            <a:prstGeom prst="rect">
              <a:avLst/>
            </a:prstGeom>
          </p:spPr>
        </p:pic>
        <p:sp>
          <p:nvSpPr>
            <p:cNvPr id="7" name="6 CuadroTexto"/>
            <p:cNvSpPr txBox="1"/>
            <p:nvPr/>
          </p:nvSpPr>
          <p:spPr>
            <a:xfrm>
              <a:off x="1506519" y="1769778"/>
              <a:ext cx="2159630" cy="369332"/>
            </a:xfrm>
            <a:prstGeom prst="rect">
              <a:avLst/>
            </a:prstGeom>
            <a:noFill/>
          </p:spPr>
          <p:txBody>
            <a:bodyPr wrap="none" rtlCol="0">
              <a:spAutoFit/>
            </a:bodyPr>
            <a:lstStyle/>
            <a:p>
              <a:r>
                <a:rPr lang="es-ES" dirty="0" smtClean="0"/>
                <a:t>Diagrama de </a:t>
              </a:r>
              <a:r>
                <a:rPr lang="es-ES" dirty="0" err="1" smtClean="0"/>
                <a:t>Moeller</a:t>
              </a:r>
              <a:endParaRPr lang="es-ES" dirty="0"/>
            </a:p>
          </p:txBody>
        </p:sp>
      </p:grpSp>
      <p:sp>
        <p:nvSpPr>
          <p:cNvPr id="9" name="8 CuadroTexto"/>
          <p:cNvSpPr txBox="1"/>
          <p:nvPr/>
        </p:nvSpPr>
        <p:spPr>
          <a:xfrm>
            <a:off x="3893805" y="1568386"/>
            <a:ext cx="4712387" cy="1200329"/>
          </a:xfrm>
          <a:prstGeom prst="rect">
            <a:avLst/>
          </a:prstGeom>
          <a:noFill/>
        </p:spPr>
        <p:txBody>
          <a:bodyPr wrap="square" rtlCol="0">
            <a:spAutoFit/>
          </a:bodyPr>
          <a:lstStyle/>
          <a:p>
            <a:pPr algn="just"/>
            <a:r>
              <a:rPr lang="es-ES" sz="2400" dirty="0" smtClean="0"/>
              <a:t>El diagrama de </a:t>
            </a:r>
            <a:r>
              <a:rPr lang="es-ES" sz="2400" dirty="0" err="1" smtClean="0"/>
              <a:t>Moeller</a:t>
            </a:r>
            <a:r>
              <a:rPr lang="es-ES" sz="2400" dirty="0" smtClean="0"/>
              <a:t> permite encontrar el orden energético correcto para subniveles y orbitales</a:t>
            </a:r>
            <a:endParaRPr lang="es-ES" sz="2400" dirty="0"/>
          </a:p>
        </p:txBody>
      </p:sp>
      <p:sp>
        <p:nvSpPr>
          <p:cNvPr id="10" name="9 CuadroTexto"/>
          <p:cNvSpPr txBox="1"/>
          <p:nvPr/>
        </p:nvSpPr>
        <p:spPr>
          <a:xfrm>
            <a:off x="3986227" y="2769078"/>
            <a:ext cx="2427268" cy="2246769"/>
          </a:xfrm>
          <a:prstGeom prst="rect">
            <a:avLst/>
          </a:prstGeom>
          <a:noFill/>
        </p:spPr>
        <p:txBody>
          <a:bodyPr wrap="none" rtlCol="0">
            <a:spAutoFit/>
          </a:bodyPr>
          <a:lstStyle/>
          <a:p>
            <a:r>
              <a:rPr lang="es-ES" sz="3200" dirty="0" smtClean="0"/>
              <a:t>Por </a:t>
            </a:r>
            <a:r>
              <a:rPr lang="es-ES" sz="3200" dirty="0" err="1" smtClean="0"/>
              <a:t>ej</a:t>
            </a:r>
            <a:r>
              <a:rPr lang="es-ES" sz="3200" dirty="0" smtClean="0"/>
              <a:t>:</a:t>
            </a:r>
          </a:p>
          <a:p>
            <a:endParaRPr lang="es-ES" sz="1200" dirty="0"/>
          </a:p>
          <a:p>
            <a:r>
              <a:rPr lang="es-ES" sz="3200" dirty="0" smtClean="0"/>
              <a:t>Li: 1s</a:t>
            </a:r>
            <a:r>
              <a:rPr lang="es-ES" sz="3200" baseline="30000" dirty="0" smtClean="0"/>
              <a:t>2</a:t>
            </a:r>
            <a:r>
              <a:rPr lang="es-ES" sz="3200" dirty="0" smtClean="0"/>
              <a:t>  2s</a:t>
            </a:r>
            <a:r>
              <a:rPr lang="es-ES" sz="3200" baseline="30000" dirty="0" smtClean="0"/>
              <a:t>1</a:t>
            </a:r>
            <a:endParaRPr lang="es-ES" sz="3200" dirty="0" smtClean="0"/>
          </a:p>
          <a:p>
            <a:r>
              <a:rPr lang="es-ES" sz="3200" dirty="0" smtClean="0"/>
              <a:t>F: 1s</a:t>
            </a:r>
            <a:r>
              <a:rPr lang="es-ES" sz="3200" baseline="30000" dirty="0" smtClean="0"/>
              <a:t>2</a:t>
            </a:r>
            <a:r>
              <a:rPr lang="es-ES" sz="3200" dirty="0" smtClean="0"/>
              <a:t> 2s</a:t>
            </a:r>
            <a:r>
              <a:rPr lang="es-ES" sz="3200" baseline="30000" dirty="0" smtClean="0"/>
              <a:t>2</a:t>
            </a:r>
            <a:r>
              <a:rPr lang="es-ES" sz="3200" dirty="0" smtClean="0"/>
              <a:t> 2p</a:t>
            </a:r>
            <a:r>
              <a:rPr lang="es-ES" sz="3200" baseline="30000" dirty="0" smtClean="0"/>
              <a:t>5</a:t>
            </a:r>
          </a:p>
          <a:p>
            <a:r>
              <a:rPr lang="es-ES" sz="3200" dirty="0" smtClean="0"/>
              <a:t>C: 1s</a:t>
            </a:r>
            <a:r>
              <a:rPr lang="es-ES" sz="3200" baseline="30000" dirty="0" smtClean="0"/>
              <a:t>2</a:t>
            </a:r>
            <a:r>
              <a:rPr lang="es-ES" sz="3200" dirty="0" smtClean="0"/>
              <a:t> 2s</a:t>
            </a:r>
            <a:r>
              <a:rPr lang="es-ES" sz="3200" baseline="30000" dirty="0" smtClean="0"/>
              <a:t>2</a:t>
            </a:r>
            <a:r>
              <a:rPr lang="es-ES" sz="3200" dirty="0" smtClean="0"/>
              <a:t> 2p</a:t>
            </a:r>
            <a:r>
              <a:rPr lang="es-ES" sz="3200" baseline="30000" dirty="0" smtClean="0"/>
              <a:t>2</a:t>
            </a:r>
            <a:endParaRPr lang="es-ES" sz="3200" dirty="0"/>
          </a:p>
        </p:txBody>
      </p:sp>
      <p:sp>
        <p:nvSpPr>
          <p:cNvPr id="11" name="10 Elipse"/>
          <p:cNvSpPr/>
          <p:nvPr/>
        </p:nvSpPr>
        <p:spPr>
          <a:xfrm>
            <a:off x="4490283" y="3456281"/>
            <a:ext cx="288032" cy="4361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Elipse"/>
          <p:cNvSpPr/>
          <p:nvPr/>
        </p:nvSpPr>
        <p:spPr>
          <a:xfrm>
            <a:off x="5199861" y="3482844"/>
            <a:ext cx="298534" cy="4361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Elipse"/>
          <p:cNvSpPr/>
          <p:nvPr/>
        </p:nvSpPr>
        <p:spPr>
          <a:xfrm>
            <a:off x="5875116" y="4544771"/>
            <a:ext cx="298534" cy="4361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Elipse"/>
          <p:cNvSpPr/>
          <p:nvPr/>
        </p:nvSpPr>
        <p:spPr>
          <a:xfrm>
            <a:off x="4634299" y="4550025"/>
            <a:ext cx="298534" cy="4361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Elipse"/>
          <p:cNvSpPr/>
          <p:nvPr/>
        </p:nvSpPr>
        <p:spPr>
          <a:xfrm>
            <a:off x="4799319" y="3970872"/>
            <a:ext cx="267028" cy="30057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Elipse"/>
          <p:cNvSpPr/>
          <p:nvPr/>
        </p:nvSpPr>
        <p:spPr>
          <a:xfrm>
            <a:off x="6035152" y="3929631"/>
            <a:ext cx="239845" cy="34181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Elipse"/>
          <p:cNvSpPr/>
          <p:nvPr/>
        </p:nvSpPr>
        <p:spPr>
          <a:xfrm>
            <a:off x="385827" y="5112465"/>
            <a:ext cx="288032" cy="4361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Elipse"/>
          <p:cNvSpPr/>
          <p:nvPr/>
        </p:nvSpPr>
        <p:spPr>
          <a:xfrm>
            <a:off x="3214959" y="5112465"/>
            <a:ext cx="298534" cy="4361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Elipse"/>
          <p:cNvSpPr/>
          <p:nvPr/>
        </p:nvSpPr>
        <p:spPr>
          <a:xfrm>
            <a:off x="5957626" y="5101197"/>
            <a:ext cx="216024" cy="34181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CuadroTexto"/>
          <p:cNvSpPr txBox="1"/>
          <p:nvPr/>
        </p:nvSpPr>
        <p:spPr>
          <a:xfrm>
            <a:off x="676431" y="5101197"/>
            <a:ext cx="2116218" cy="830997"/>
          </a:xfrm>
          <a:prstGeom prst="rect">
            <a:avLst/>
          </a:prstGeom>
          <a:noFill/>
        </p:spPr>
        <p:txBody>
          <a:bodyPr wrap="square" rtlCol="0">
            <a:spAutoFit/>
          </a:bodyPr>
          <a:lstStyle/>
          <a:p>
            <a:r>
              <a:rPr lang="es-ES" sz="2400" dirty="0" smtClean="0"/>
              <a:t>Los números indican el nivel</a:t>
            </a:r>
            <a:endParaRPr lang="es-ES" sz="2400" dirty="0"/>
          </a:p>
        </p:txBody>
      </p:sp>
      <p:sp>
        <p:nvSpPr>
          <p:cNvPr id="21" name="20 CuadroTexto"/>
          <p:cNvSpPr txBox="1"/>
          <p:nvPr/>
        </p:nvSpPr>
        <p:spPr>
          <a:xfrm>
            <a:off x="3513493" y="5120542"/>
            <a:ext cx="2397084" cy="830997"/>
          </a:xfrm>
          <a:prstGeom prst="rect">
            <a:avLst/>
          </a:prstGeom>
          <a:noFill/>
        </p:spPr>
        <p:txBody>
          <a:bodyPr wrap="square" rtlCol="0">
            <a:spAutoFit/>
          </a:bodyPr>
          <a:lstStyle/>
          <a:p>
            <a:r>
              <a:rPr lang="es-ES" sz="2400" dirty="0" smtClean="0"/>
              <a:t>Las letras indican el subnivel</a:t>
            </a:r>
            <a:endParaRPr lang="es-ES" sz="2400" dirty="0"/>
          </a:p>
        </p:txBody>
      </p:sp>
      <p:sp>
        <p:nvSpPr>
          <p:cNvPr id="22" name="21 CuadroTexto"/>
          <p:cNvSpPr txBox="1"/>
          <p:nvPr/>
        </p:nvSpPr>
        <p:spPr>
          <a:xfrm>
            <a:off x="6203029" y="4912128"/>
            <a:ext cx="3039781" cy="1569660"/>
          </a:xfrm>
          <a:prstGeom prst="rect">
            <a:avLst/>
          </a:prstGeom>
          <a:noFill/>
        </p:spPr>
        <p:txBody>
          <a:bodyPr wrap="square" rtlCol="0">
            <a:spAutoFit/>
          </a:bodyPr>
          <a:lstStyle/>
          <a:p>
            <a:r>
              <a:rPr lang="es-ES" sz="2400" dirty="0" smtClean="0"/>
              <a:t>Los superíndices indican la cantidad de electrones que posee el subnivel</a:t>
            </a:r>
            <a:endParaRPr lang="es-ES" sz="2400" dirty="0"/>
          </a:p>
        </p:txBody>
      </p:sp>
    </p:spTree>
    <p:extLst>
      <p:ext uri="{BB962C8B-B14F-4D97-AF65-F5344CB8AC3E}">
        <p14:creationId xmlns:p14="http://schemas.microsoft.com/office/powerpoint/2010/main" val="37661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2000"/>
                                        <p:tgtEl>
                                          <p:spTgt spid="8"/>
                                        </p:tgtEl>
                                      </p:cBhvr>
                                    </p:animEffect>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1000"/>
                                  </p:stCondLst>
                                  <p:childTnLst>
                                    <p:set>
                                      <p:cBhvr>
                                        <p:cTn id="25" dur="1" fill="hold">
                                          <p:stCondLst>
                                            <p:cond delay="0"/>
                                          </p:stCondLst>
                                        </p:cTn>
                                        <p:tgtEl>
                                          <p:spTgt spid="12"/>
                                        </p:tgtEl>
                                        <p:attrNameLst>
                                          <p:attrName>style.visibility</p:attrName>
                                        </p:attrNameLst>
                                      </p:cBhvr>
                                      <p:to>
                                        <p:strVal val="visible"/>
                                      </p:to>
                                    </p:set>
                                  </p:childTnLst>
                                </p:cTn>
                              </p:par>
                            </p:childTnLst>
                          </p:cTn>
                        </p:par>
                        <p:par>
                          <p:cTn id="26" fill="hold">
                            <p:stCondLst>
                              <p:cond delay="1000"/>
                            </p:stCondLst>
                            <p:childTnLst>
                              <p:par>
                                <p:cTn id="27" presetID="1" presetClass="entr" presetSubtype="0" fill="hold" grpId="0" nodeType="afterEffect">
                                  <p:stCondLst>
                                    <p:cond delay="1000"/>
                                  </p:stCondLst>
                                  <p:childTnLst>
                                    <p:set>
                                      <p:cBhvr>
                                        <p:cTn id="28" dur="1" fill="hold">
                                          <p:stCondLst>
                                            <p:cond delay="0"/>
                                          </p:stCondLst>
                                        </p:cTn>
                                        <p:tgtEl>
                                          <p:spTgt spid="17"/>
                                        </p:tgtEl>
                                        <p:attrNameLst>
                                          <p:attrName>style.visibility</p:attrName>
                                        </p:attrNameLst>
                                      </p:cBhvr>
                                      <p:to>
                                        <p:strVal val="visible"/>
                                      </p:to>
                                    </p:set>
                                  </p:childTnLst>
                                </p:cTn>
                              </p:par>
                            </p:childTnLst>
                          </p:cTn>
                        </p:par>
                        <p:par>
                          <p:cTn id="29" fill="hold">
                            <p:stCondLst>
                              <p:cond delay="2000"/>
                            </p:stCondLst>
                            <p:childTnLst>
                              <p:par>
                                <p:cTn id="30" presetID="1" presetClass="entr" presetSubtype="0" fill="hold" grpId="0" nodeType="afterEffect">
                                  <p:stCondLst>
                                    <p:cond delay="500"/>
                                  </p:stCondLst>
                                  <p:childTnLst>
                                    <p:set>
                                      <p:cBhvr>
                                        <p:cTn id="31" dur="1" fill="hold">
                                          <p:stCondLst>
                                            <p:cond delay="0"/>
                                          </p:stCondLst>
                                        </p:cTn>
                                        <p:tgtEl>
                                          <p:spTgt spid="2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500"/>
                                  </p:stCondLst>
                                  <p:childTnLst>
                                    <p:set>
                                      <p:cBhvr>
                                        <p:cTn id="38" dur="1" fill="hold">
                                          <p:stCondLst>
                                            <p:cond delay="0"/>
                                          </p:stCondLst>
                                        </p:cTn>
                                        <p:tgtEl>
                                          <p:spTgt spid="13"/>
                                        </p:tgtEl>
                                        <p:attrNameLst>
                                          <p:attrName>style.visibility</p:attrName>
                                        </p:attrNameLst>
                                      </p:cBhvr>
                                      <p:to>
                                        <p:strVal val="visible"/>
                                      </p:to>
                                    </p:set>
                                  </p:childTnLst>
                                </p:cTn>
                              </p:par>
                            </p:childTnLst>
                          </p:cTn>
                        </p:par>
                        <p:par>
                          <p:cTn id="39" fill="hold">
                            <p:stCondLst>
                              <p:cond delay="500"/>
                            </p:stCondLst>
                            <p:childTnLst>
                              <p:par>
                                <p:cTn id="40" presetID="1" presetClass="entr" presetSubtype="0" fill="hold" grpId="0" nodeType="afterEffect">
                                  <p:stCondLst>
                                    <p:cond delay="500"/>
                                  </p:stCondLst>
                                  <p:childTnLst>
                                    <p:set>
                                      <p:cBhvr>
                                        <p:cTn id="41" dur="1" fill="hold">
                                          <p:stCondLst>
                                            <p:cond delay="0"/>
                                          </p:stCondLst>
                                        </p:cTn>
                                        <p:tgtEl>
                                          <p:spTgt spid="18"/>
                                        </p:tgtEl>
                                        <p:attrNameLst>
                                          <p:attrName>style.visibility</p:attrName>
                                        </p:attrNameLst>
                                      </p:cBhvr>
                                      <p:to>
                                        <p:strVal val="visible"/>
                                      </p:to>
                                    </p:set>
                                  </p:childTnLst>
                                </p:cTn>
                              </p:par>
                            </p:childTnLst>
                          </p:cTn>
                        </p:par>
                        <p:par>
                          <p:cTn id="42" fill="hold">
                            <p:stCondLst>
                              <p:cond delay="1000"/>
                            </p:stCondLst>
                            <p:childTnLst>
                              <p:par>
                                <p:cTn id="43" presetID="1" presetClass="entr" presetSubtype="0" fill="hold" grpId="0" nodeType="afterEffect">
                                  <p:stCondLst>
                                    <p:cond delay="50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500"/>
                                  </p:stCondLst>
                                  <p:childTnLst>
                                    <p:set>
                                      <p:cBhvr>
                                        <p:cTn id="51" dur="1" fill="hold">
                                          <p:stCondLst>
                                            <p:cond delay="0"/>
                                          </p:stCondLst>
                                        </p:cTn>
                                        <p:tgtEl>
                                          <p:spTgt spid="16"/>
                                        </p:tgtEl>
                                        <p:attrNameLst>
                                          <p:attrName>style.visibility</p:attrName>
                                        </p:attrNameLst>
                                      </p:cBhvr>
                                      <p:to>
                                        <p:strVal val="visible"/>
                                      </p:to>
                                    </p:set>
                                  </p:childTnLst>
                                </p:cTn>
                              </p:par>
                            </p:childTnLst>
                          </p:cTn>
                        </p:par>
                        <p:par>
                          <p:cTn id="52" fill="hold">
                            <p:stCondLst>
                              <p:cond delay="500"/>
                            </p:stCondLst>
                            <p:childTnLst>
                              <p:par>
                                <p:cTn id="53" presetID="1" presetClass="entr" presetSubtype="0" fill="hold" grpId="0" nodeType="afterEffect">
                                  <p:stCondLst>
                                    <p:cond delay="500"/>
                                  </p:stCondLst>
                                  <p:childTnLst>
                                    <p:set>
                                      <p:cBhvr>
                                        <p:cTn id="54" dur="1" fill="hold">
                                          <p:stCondLst>
                                            <p:cond delay="0"/>
                                          </p:stCondLst>
                                        </p:cTn>
                                        <p:tgtEl>
                                          <p:spTgt spid="19"/>
                                        </p:tgtEl>
                                        <p:attrNameLst>
                                          <p:attrName>style.visibility</p:attrName>
                                        </p:attrNameLst>
                                      </p:cBhvr>
                                      <p:to>
                                        <p:strVal val="visible"/>
                                      </p:to>
                                    </p:set>
                                  </p:childTnLst>
                                </p:cTn>
                              </p:par>
                            </p:childTnLst>
                          </p:cTn>
                        </p:par>
                        <p:par>
                          <p:cTn id="55" fill="hold">
                            <p:stCondLst>
                              <p:cond delay="1000"/>
                            </p:stCondLst>
                            <p:childTnLst>
                              <p:par>
                                <p:cTn id="56" presetID="1" presetClass="entr" presetSubtype="0" fill="hold" grpId="0" nodeType="afterEffect">
                                  <p:stCondLst>
                                    <p:cond delay="500"/>
                                  </p:stCondLst>
                                  <p:childTnLst>
                                    <p:set>
                                      <p:cBhvr>
                                        <p:cTn id="5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P spid="11" grpId="0" animBg="1"/>
      <p:bldP spid="12" grpId="0" animBg="1"/>
      <p:bldP spid="13" grpId="0" animBg="1"/>
      <p:bldP spid="14" grpId="0" animBg="1"/>
      <p:bldP spid="15" grpId="0" animBg="1"/>
      <p:bldP spid="16" grpId="0" animBg="1"/>
      <p:bldP spid="17" grpId="0" animBg="1"/>
      <p:bldP spid="18" grpId="0" animBg="1"/>
      <p:bldP spid="19" grpId="0" animBg="1"/>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778098"/>
          </a:xfrm>
        </p:spPr>
        <p:txBody>
          <a:bodyPr/>
          <a:lstStyle/>
          <a:p>
            <a:r>
              <a:rPr lang="es-ES" dirty="0" smtClean="0"/>
              <a:t>Orbitales atómicos</a:t>
            </a:r>
            <a:endParaRPr lang="es-ES" dirty="0"/>
          </a:p>
        </p:txBody>
      </p:sp>
      <p:sp>
        <p:nvSpPr>
          <p:cNvPr id="4" name="3 Marcador de pie de página"/>
          <p:cNvSpPr>
            <a:spLocks noGrp="1"/>
          </p:cNvSpPr>
          <p:nvPr>
            <p:ph type="ftr" sz="quarter" idx="11"/>
          </p:nvPr>
        </p:nvSpPr>
        <p:spPr/>
        <p:txBody>
          <a:bodyPr/>
          <a:lstStyle/>
          <a:p>
            <a:r>
              <a:rPr lang="es-ES" smtClean="0"/>
              <a:t>Dr Edgardo Calandri</a:t>
            </a:r>
            <a:endParaRPr lang="es-ES"/>
          </a:p>
        </p:txBody>
      </p:sp>
      <p:sp>
        <p:nvSpPr>
          <p:cNvPr id="5" name="4 Marcador de número de diapositiva"/>
          <p:cNvSpPr>
            <a:spLocks noGrp="1"/>
          </p:cNvSpPr>
          <p:nvPr>
            <p:ph type="sldNum" sz="quarter" idx="12"/>
          </p:nvPr>
        </p:nvSpPr>
        <p:spPr/>
        <p:txBody>
          <a:bodyPr/>
          <a:lstStyle/>
          <a:p>
            <a:fld id="{01043EBA-B3E8-4C40-8697-90D3FAABF49C}" type="slidenum">
              <a:rPr lang="es-ES" smtClean="0"/>
              <a:pPr/>
              <a:t>9</a:t>
            </a:fld>
            <a:endParaRPr lang="es-ES"/>
          </a:p>
        </p:txBody>
      </p:sp>
      <p:sp>
        <p:nvSpPr>
          <p:cNvPr id="7" name="6 Bisel">
            <a:hlinkClick r:id="rId2"/>
          </p:cNvPr>
          <p:cNvSpPr/>
          <p:nvPr/>
        </p:nvSpPr>
        <p:spPr>
          <a:xfrm>
            <a:off x="5362310" y="5801472"/>
            <a:ext cx="3672408" cy="86409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ANIMACIÓN</a:t>
            </a:r>
            <a:endParaRPr lang="es-ES" dirty="0"/>
          </a:p>
        </p:txBody>
      </p:sp>
      <p:grpSp>
        <p:nvGrpSpPr>
          <p:cNvPr id="13" name="12 Grupo"/>
          <p:cNvGrpSpPr/>
          <p:nvPr/>
        </p:nvGrpSpPr>
        <p:grpSpPr>
          <a:xfrm>
            <a:off x="1391020" y="1826370"/>
            <a:ext cx="6242304" cy="2584704"/>
            <a:chOff x="1369389" y="1739717"/>
            <a:chExt cx="6242304" cy="2584704"/>
          </a:xfrm>
        </p:grpSpPr>
        <p:pic>
          <p:nvPicPr>
            <p:cNvPr id="9" name="8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9389" y="1739717"/>
              <a:ext cx="6242304" cy="2584704"/>
            </a:xfrm>
            <a:prstGeom prst="rect">
              <a:avLst/>
            </a:prstGeom>
          </p:spPr>
        </p:pic>
        <p:sp>
          <p:nvSpPr>
            <p:cNvPr id="10" name="9 CuadroTexto"/>
            <p:cNvSpPr txBox="1"/>
            <p:nvPr/>
          </p:nvSpPr>
          <p:spPr>
            <a:xfrm>
              <a:off x="1837594" y="3393304"/>
              <a:ext cx="237566" cy="253916"/>
            </a:xfrm>
            <a:prstGeom prst="rect">
              <a:avLst/>
            </a:prstGeom>
            <a:noFill/>
          </p:spPr>
          <p:txBody>
            <a:bodyPr wrap="none" rtlCol="0">
              <a:spAutoFit/>
            </a:bodyPr>
            <a:lstStyle/>
            <a:p>
              <a:r>
                <a:rPr lang="es-ES" sz="1050" i="1" dirty="0"/>
                <a:t>s</a:t>
              </a:r>
            </a:p>
          </p:txBody>
        </p:sp>
      </p:grpSp>
      <p:sp>
        <p:nvSpPr>
          <p:cNvPr id="11" name="10 CuadroTexto"/>
          <p:cNvSpPr txBox="1"/>
          <p:nvPr/>
        </p:nvSpPr>
        <p:spPr>
          <a:xfrm>
            <a:off x="31083" y="903040"/>
            <a:ext cx="8760613" cy="923330"/>
          </a:xfrm>
          <a:prstGeom prst="rect">
            <a:avLst/>
          </a:prstGeom>
          <a:noFill/>
        </p:spPr>
        <p:txBody>
          <a:bodyPr wrap="square" rtlCol="0">
            <a:spAutoFit/>
          </a:bodyPr>
          <a:lstStyle/>
          <a:p>
            <a:pPr marL="285750" indent="-285750">
              <a:buFont typeface="Arial" panose="020B0604020202020204" pitchFamily="34" charset="0"/>
              <a:buChar char="•"/>
            </a:pPr>
            <a:r>
              <a:rPr lang="es-ES" dirty="0" smtClean="0"/>
              <a:t>La mecánica cuántica brinda un modelo probabilístico del átomo, los orbitales descriptos por las funciones de onda son regiones del espacio que rodea el núcleo, con mayor probabilidad de encontrar un electrón</a:t>
            </a:r>
            <a:endParaRPr lang="es-ES" dirty="0"/>
          </a:p>
        </p:txBody>
      </p:sp>
      <p:sp>
        <p:nvSpPr>
          <p:cNvPr id="14" name="13 CuadroTexto"/>
          <p:cNvSpPr txBox="1"/>
          <p:nvPr/>
        </p:nvSpPr>
        <p:spPr>
          <a:xfrm>
            <a:off x="1337704" y="4509120"/>
            <a:ext cx="7452105" cy="1200329"/>
          </a:xfrm>
          <a:prstGeom prst="rect">
            <a:avLst/>
          </a:prstGeom>
          <a:noFill/>
        </p:spPr>
        <p:txBody>
          <a:bodyPr wrap="none" rtlCol="0">
            <a:spAutoFit/>
          </a:bodyPr>
          <a:lstStyle/>
          <a:p>
            <a:pPr marL="285750" indent="-285750">
              <a:buFont typeface="Arial" panose="020B0604020202020204" pitchFamily="34" charset="0"/>
              <a:buChar char="•"/>
            </a:pPr>
            <a:r>
              <a:rPr lang="es-ES" sz="2400" dirty="0" smtClean="0"/>
              <a:t>Los orbitales representan ondas estacionarias</a:t>
            </a:r>
          </a:p>
          <a:p>
            <a:pPr marL="285750" indent="-285750">
              <a:buFont typeface="Arial" panose="020B0604020202020204" pitchFamily="34" charset="0"/>
              <a:buChar char="•"/>
            </a:pPr>
            <a:r>
              <a:rPr lang="es-ES" sz="2400" dirty="0" smtClean="0"/>
              <a:t>Pueden no tener nodos, como el 1s…</a:t>
            </a:r>
          </a:p>
          <a:p>
            <a:pPr marL="285750" indent="-285750">
              <a:buFont typeface="Arial" panose="020B0604020202020204" pitchFamily="34" charset="0"/>
              <a:buChar char="•"/>
            </a:pPr>
            <a:r>
              <a:rPr lang="es-ES" sz="2400" dirty="0" smtClean="0"/>
              <a:t>…O tenerlos como los 2p, que presentan un plano nodal</a:t>
            </a:r>
          </a:p>
        </p:txBody>
      </p:sp>
      <p:sp>
        <p:nvSpPr>
          <p:cNvPr id="15" name="14 Flecha curvada hacia la derecha"/>
          <p:cNvSpPr/>
          <p:nvPr/>
        </p:nvSpPr>
        <p:spPr>
          <a:xfrm flipV="1">
            <a:off x="333727" y="2852936"/>
            <a:ext cx="1014176" cy="2376264"/>
          </a:xfrm>
          <a:prstGeom prst="curv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6" name="15 Flecha derecha"/>
          <p:cNvSpPr/>
          <p:nvPr/>
        </p:nvSpPr>
        <p:spPr>
          <a:xfrm>
            <a:off x="2483768" y="2132856"/>
            <a:ext cx="432048" cy="25202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Flecha derecha"/>
          <p:cNvSpPr/>
          <p:nvPr/>
        </p:nvSpPr>
        <p:spPr>
          <a:xfrm rot="5400000">
            <a:off x="4058493" y="2384884"/>
            <a:ext cx="432048" cy="25202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Flecha derecha"/>
          <p:cNvSpPr/>
          <p:nvPr/>
        </p:nvSpPr>
        <p:spPr>
          <a:xfrm rot="12301636">
            <a:off x="3843145" y="3915054"/>
            <a:ext cx="432048" cy="25202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29166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4">
                                            <p:txEl>
                                              <p:pRg st="1" end="1"/>
                                            </p:txEl>
                                          </p:spTgt>
                                        </p:tgtEl>
                                        <p:attrNameLst>
                                          <p:attrName>style.visibility</p:attrName>
                                        </p:attrNameLst>
                                      </p:cBhvr>
                                      <p:to>
                                        <p:strVal val="visible"/>
                                      </p:to>
                                    </p:set>
                                  </p:childTnLst>
                                </p:cTn>
                              </p:par>
                            </p:childTnLst>
                          </p:cTn>
                        </p:par>
                        <p:par>
                          <p:cTn id="18" fill="hold">
                            <p:stCondLst>
                              <p:cond delay="0"/>
                            </p:stCondLst>
                            <p:childTnLst>
                              <p:par>
                                <p:cTn id="19" presetID="22" presetClass="entr" presetSubtype="4"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1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4">
                                            <p:txEl>
                                              <p:pRg st="2" end="2"/>
                                            </p:txEl>
                                          </p:spTgt>
                                        </p:tgtEl>
                                        <p:attrNameLst>
                                          <p:attrName>style.visibility</p:attrName>
                                        </p:attrNameLst>
                                      </p:cBhvr>
                                      <p:to>
                                        <p:strVal val="visible"/>
                                      </p:to>
                                    </p:set>
                                  </p:childTnLst>
                                </p:cTn>
                              </p:par>
                              <p:par>
                                <p:cTn id="26" presetID="22" presetClass="entr" presetSubtype="8" repeatCount="indefinite" fill="hold" grpId="0" nodeType="withEffect">
                                  <p:stCondLst>
                                    <p:cond delay="0"/>
                                  </p:stCondLst>
                                  <p:endCondLst>
                                    <p:cond evt="onNext" delay="0">
                                      <p:tgtEl>
                                        <p:sldTgt/>
                                      </p:tgtEl>
                                    </p:cond>
                                  </p:end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par>
                                <p:cTn id="29" presetID="22" presetClass="entr" presetSubtype="1" repeatCount="indefinite" fill="hold" grpId="0" nodeType="withEffect">
                                  <p:stCondLst>
                                    <p:cond delay="0"/>
                                  </p:stCondLst>
                                  <p:endCondLst>
                                    <p:cond evt="onNext" delay="0">
                                      <p:tgtEl>
                                        <p:sldTgt/>
                                      </p:tgtEl>
                                    </p:cond>
                                  </p:endCondLst>
                                  <p:childTnLst>
                                    <p:set>
                                      <p:cBhvr>
                                        <p:cTn id="30" dur="1" fill="hold">
                                          <p:stCondLst>
                                            <p:cond delay="0"/>
                                          </p:stCondLst>
                                        </p:cTn>
                                        <p:tgtEl>
                                          <p:spTgt spid="18"/>
                                        </p:tgtEl>
                                        <p:attrNameLst>
                                          <p:attrName>style.visibility</p:attrName>
                                        </p:attrNameLst>
                                      </p:cBhvr>
                                      <p:to>
                                        <p:strVal val="visible"/>
                                      </p:to>
                                    </p:set>
                                    <p:animEffect transition="in" filter="wipe(up)">
                                      <p:cBhvr>
                                        <p:cTn id="31" dur="1000"/>
                                        <p:tgtEl>
                                          <p:spTgt spid="18"/>
                                        </p:tgtEl>
                                      </p:cBhvr>
                                    </p:animEffect>
                                  </p:childTnLst>
                                </p:cTn>
                              </p:par>
                              <p:par>
                                <p:cTn id="32" presetID="22" presetClass="entr" presetSubtype="2" repeatCount="indefinite" fill="hold" grpId="0" nodeType="withEffect">
                                  <p:stCondLst>
                                    <p:cond delay="0"/>
                                  </p:stCondLst>
                                  <p:endCondLst>
                                    <p:cond evt="onNext" delay="0">
                                      <p:tgtEl>
                                        <p:sldTgt/>
                                      </p:tgtEl>
                                    </p:cond>
                                  </p:endCondLst>
                                  <p:childTnLst>
                                    <p:set>
                                      <p:cBhvr>
                                        <p:cTn id="33" dur="1" fill="hold">
                                          <p:stCondLst>
                                            <p:cond delay="0"/>
                                          </p:stCondLst>
                                        </p:cTn>
                                        <p:tgtEl>
                                          <p:spTgt spid="19"/>
                                        </p:tgtEl>
                                        <p:attrNameLst>
                                          <p:attrName>style.visibility</p:attrName>
                                        </p:attrNameLst>
                                      </p:cBhvr>
                                      <p:to>
                                        <p:strVal val="visible"/>
                                      </p:to>
                                    </p:set>
                                    <p:animEffect transition="in" filter="wipe(right)">
                                      <p:cBhvr>
                                        <p:cTn id="34" dur="1000"/>
                                        <p:tgtEl>
                                          <p:spTgt spid="19"/>
                                        </p:tgtEl>
                                      </p:cBhvr>
                                    </p:animEffect>
                                  </p:childTnLst>
                                </p:cTn>
                              </p:par>
                            </p:childTnLst>
                          </p:cTn>
                        </p:par>
                        <p:par>
                          <p:cTn id="35" fill="hold">
                            <p:stCondLst>
                              <p:cond delay="1000"/>
                            </p:stCondLst>
                            <p:childTnLst>
                              <p:par>
                                <p:cTn id="36" presetID="1" presetClass="entr" presetSubtype="0" fill="hold" grpId="0" nodeType="afterEffect">
                                  <p:stCondLst>
                                    <p:cond delay="500"/>
                                  </p:stCondLst>
                                  <p:childTnLst>
                                    <p:set>
                                      <p:cBhvr>
                                        <p:cTn id="3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5" grpId="0" animBg="1"/>
      <p:bldP spid="16" grpId="0" animBg="1"/>
      <p:bldP spid="18" grpId="0" animBg="1"/>
      <p:bldP spid="19"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3236</TotalTime>
  <Words>2289</Words>
  <Application>Microsoft Office PowerPoint</Application>
  <PresentationFormat>Presentación en pantalla (4:3)</PresentationFormat>
  <Paragraphs>357</Paragraphs>
  <Slides>27</Slides>
  <Notes>4</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27</vt:i4>
      </vt:variant>
    </vt:vector>
  </HeadingPairs>
  <TitlesOfParts>
    <vt:vector size="29" baseType="lpstr">
      <vt:lpstr>Tema de Office</vt:lpstr>
      <vt:lpstr>ChemSketch</vt:lpstr>
      <vt:lpstr>La Química Orgánica Introducción</vt:lpstr>
      <vt:lpstr>Presentación de PowerPoint</vt:lpstr>
      <vt:lpstr>¿Por qué el carbono?</vt:lpstr>
      <vt:lpstr>Estructura del Carbono</vt:lpstr>
      <vt:lpstr>Estructura electrónica del carbono</vt:lpstr>
      <vt:lpstr>La ecuación de Schrödinger</vt:lpstr>
      <vt:lpstr>Niveles cuánticos de energía</vt:lpstr>
      <vt:lpstr>Configuración electrónica</vt:lpstr>
      <vt:lpstr>Orbitales atómicos</vt:lpstr>
      <vt:lpstr>Presentación de PowerPoint</vt:lpstr>
      <vt:lpstr>Geometría e hibridación: El carbono tetrahédrico</vt:lpstr>
      <vt:lpstr>Presentación de PowerPoint</vt:lpstr>
      <vt:lpstr>Presentación de PowerPoint</vt:lpstr>
      <vt:lpstr>Geometría de los orbitales sp3</vt:lpstr>
      <vt:lpstr>La hibridación explica la geometría observada, no sólo para carbono; veamos el caso del nitrógeno:</vt:lpstr>
      <vt:lpstr>Presentación de PowerPoint</vt:lpstr>
      <vt:lpstr>Elementos del tercer periodo</vt:lpstr>
      <vt:lpstr>Presentación de PowerPoint</vt:lpstr>
      <vt:lpstr>Presentación de PowerPoint</vt:lpstr>
      <vt:lpstr>Otras hibridaciones del carbono: Enlace doble</vt:lpstr>
      <vt:lpstr>Enlace triple: en etino o acetileno</vt:lpstr>
      <vt:lpstr>Enlace dativo o coordinado</vt:lpstr>
      <vt:lpstr>Electronegatividad y polaridad de enlace</vt:lpstr>
      <vt:lpstr>Estructuras iónicas</vt:lpstr>
      <vt:lpstr>Estructuras de resonancia</vt:lpstr>
      <vt:lpstr>¿Todas las estructuras de resonancia tienen la misma importancia?</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GRUPOS FUNCIONALES</dc:title>
  <dc:creator>Usuario</dc:creator>
  <cp:lastModifiedBy>Edgardo</cp:lastModifiedBy>
  <cp:revision>260</cp:revision>
  <dcterms:created xsi:type="dcterms:W3CDTF">2013-03-24T20:01:08Z</dcterms:created>
  <dcterms:modified xsi:type="dcterms:W3CDTF">2017-03-08T03:09:29Z</dcterms:modified>
</cp:coreProperties>
</file>