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80" r:id="rId2"/>
    <p:sldId id="299" r:id="rId3"/>
    <p:sldId id="300" r:id="rId4"/>
    <p:sldId id="296" r:id="rId5"/>
    <p:sldId id="297" r:id="rId6"/>
    <p:sldId id="298" r:id="rId7"/>
    <p:sldId id="283" r:id="rId8"/>
    <p:sldId id="256" r:id="rId9"/>
    <p:sldId id="257" r:id="rId10"/>
    <p:sldId id="294" r:id="rId11"/>
    <p:sldId id="261" r:id="rId12"/>
    <p:sldId id="258" r:id="rId13"/>
    <p:sldId id="295" r:id="rId14"/>
    <p:sldId id="277" r:id="rId15"/>
    <p:sldId id="278" r:id="rId16"/>
    <p:sldId id="259" r:id="rId17"/>
    <p:sldId id="260" r:id="rId18"/>
    <p:sldId id="279" r:id="rId19"/>
    <p:sldId id="262" r:id="rId20"/>
    <p:sldId id="263" r:id="rId21"/>
    <p:sldId id="281" r:id="rId22"/>
    <p:sldId id="264" r:id="rId23"/>
    <p:sldId id="265" r:id="rId24"/>
    <p:sldId id="271" r:id="rId25"/>
    <p:sldId id="275" r:id="rId26"/>
    <p:sldId id="276" r:id="rId27"/>
    <p:sldId id="266" r:id="rId28"/>
    <p:sldId id="282" r:id="rId29"/>
    <p:sldId id="272" r:id="rId30"/>
    <p:sldId id="267" r:id="rId31"/>
    <p:sldId id="270" r:id="rId32"/>
    <p:sldId id="284" r:id="rId33"/>
    <p:sldId id="273" r:id="rId34"/>
    <p:sldId id="274" r:id="rId35"/>
    <p:sldId id="293" r:id="rId36"/>
    <p:sldId id="286" r:id="rId37"/>
    <p:sldId id="287" r:id="rId3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1088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0840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4203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4028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7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2657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69188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15119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4648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8825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5378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06621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3683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287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61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9167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FAA2E-6F9F-42E2-9ED6-4CE250922CD9}" type="datetimeFigureOut">
              <a:rPr lang="es-AR" smtClean="0"/>
              <a:t>19/9/2018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26D01D5-B787-42ED-B419-0DA464726C4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8460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yLCDNVB83k" TargetMode="External"/><Relationship Id="rId2" Type="http://schemas.openxmlformats.org/officeDocument/2006/relationships/hyperlink" Target="https://www.youtube.com/watch?v=s8hqWyYMqR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" y="130009"/>
            <a:ext cx="9435493" cy="1589934"/>
          </a:xfrm>
        </p:spPr>
        <p:txBody>
          <a:bodyPr/>
          <a:lstStyle/>
          <a:p>
            <a:pPr algn="ctr"/>
            <a:r>
              <a:rPr lang="es-419" dirty="0" smtClean="0"/>
              <a:t>MEDIDAS NO ESTRUCTURALES</a:t>
            </a:r>
            <a:endParaRPr lang="es-AR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0" y="5885212"/>
            <a:ext cx="8596668" cy="816219"/>
          </a:xfrm>
        </p:spPr>
        <p:txBody>
          <a:bodyPr>
            <a:normAutofit/>
          </a:bodyPr>
          <a:lstStyle/>
          <a:p>
            <a:pPr algn="r"/>
            <a:r>
              <a:rPr lang="es-AR" sz="2200" dirty="0" smtClean="0">
                <a:solidFill>
                  <a:schemeClr val="accent2">
                    <a:lumMod val="50000"/>
                  </a:schemeClr>
                </a:solidFill>
              </a:rPr>
              <a:t>Licenciada en Ciencia Política Mercedes Lábaque</a:t>
            </a:r>
            <a:endParaRPr lang="es-AR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924" y="1387434"/>
            <a:ext cx="4438800" cy="34955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483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91636" y="400594"/>
            <a:ext cx="8596668" cy="448491"/>
          </a:xfrm>
        </p:spPr>
        <p:txBody>
          <a:bodyPr>
            <a:noAutofit/>
          </a:bodyPr>
          <a:lstStyle/>
          <a:p>
            <a:pPr algn="ctr"/>
            <a:r>
              <a:rPr lang="es-419" sz="2400" b="1" dirty="0" smtClean="0"/>
              <a:t>EL HOMBRE SER SOCIAL</a:t>
            </a:r>
            <a:endParaRPr lang="es-AR" sz="2400" b="1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677334" y="1397726"/>
            <a:ext cx="4184035" cy="5107577"/>
          </a:xfrm>
        </p:spPr>
        <p:txBody>
          <a:bodyPr>
            <a:normAutofit lnSpcReduction="10000"/>
          </a:bodyPr>
          <a:lstStyle/>
          <a:p>
            <a:pPr algn="just"/>
            <a:r>
              <a:rPr lang="es-419" dirty="0" smtClean="0"/>
              <a:t>Siempre ha vivido en sociedad, incluso antes de su nacimiento,</a:t>
            </a:r>
          </a:p>
          <a:p>
            <a:pPr algn="just"/>
            <a:r>
              <a:rPr lang="es-419" dirty="0" smtClean="0"/>
              <a:t>Una vez nacido es influido con las costumbres, modo de actuar, de relacionarse y comunicarse. CONDUCTA SOCIAL. (hombres)</a:t>
            </a:r>
          </a:p>
          <a:p>
            <a:pPr algn="just"/>
            <a:r>
              <a:rPr lang="es-419" dirty="0" smtClean="0">
                <a:solidFill>
                  <a:srgbClr val="FF0000"/>
                </a:solidFill>
              </a:rPr>
              <a:t>LA FORMA DE </a:t>
            </a:r>
            <a:r>
              <a:rPr lang="es-419" u="sng" dirty="0" smtClean="0">
                <a:solidFill>
                  <a:srgbClr val="FF0000"/>
                </a:solidFill>
              </a:rPr>
              <a:t>ORGANIZACIÓN SOCIAL</a:t>
            </a:r>
            <a:r>
              <a:rPr lang="es-419" dirty="0" smtClean="0">
                <a:solidFill>
                  <a:srgbClr val="FF0000"/>
                </a:solidFill>
              </a:rPr>
              <a:t>, es una forma de adaptarse al medio y sobrevivir</a:t>
            </a:r>
            <a:r>
              <a:rPr lang="es-419" dirty="0" smtClean="0"/>
              <a:t>. (Los hombres se agrupan para encontrar respuestas y soluciones a problemas que solo es posible solucionarlos de manera grupal).</a:t>
            </a:r>
          </a:p>
          <a:p>
            <a:pPr algn="just"/>
            <a:r>
              <a:rPr lang="es-419" dirty="0" smtClean="0"/>
              <a:t>La CULTURA ha influido de manera importante no solo en el comportamiento humano, sino también en los rasgos físico. </a:t>
            </a:r>
            <a:endParaRPr lang="es-AR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5089970" y="1397727"/>
            <a:ext cx="4785550" cy="5107576"/>
          </a:xfrm>
        </p:spPr>
        <p:txBody>
          <a:bodyPr>
            <a:normAutofit lnSpcReduction="10000"/>
          </a:bodyPr>
          <a:lstStyle/>
          <a:p>
            <a:pPr algn="just"/>
            <a:r>
              <a:rPr lang="es-419" u="sng" dirty="0" smtClean="0"/>
              <a:t>ARISTOTELES</a:t>
            </a:r>
            <a:r>
              <a:rPr lang="es-419" dirty="0" smtClean="0"/>
              <a:t>:</a:t>
            </a:r>
          </a:p>
          <a:p>
            <a:pPr algn="just"/>
            <a:r>
              <a:rPr lang="es-419" dirty="0" smtClean="0"/>
              <a:t> “</a:t>
            </a:r>
            <a:r>
              <a:rPr lang="es-419" dirty="0" smtClean="0">
                <a:solidFill>
                  <a:srgbClr val="FF0000"/>
                </a:solidFill>
              </a:rPr>
              <a:t>EL HOMBRE ES UN SER NATURALMENTE SOCIABLE, Y EL QUE VIVE FUERA DE LA SOCIEDAD POR ORGANIZACIÓN Y NO POR EFECTO DEL AZAR ES CIERTAMENTE, O UN SER DEGRADADO O UN SER SUPERIOR A LA ESPECIE HUMANA” (BRUTO O DIOS).</a:t>
            </a:r>
          </a:p>
          <a:p>
            <a:pPr algn="just"/>
            <a:endParaRPr lang="es-419" dirty="0" smtClean="0">
              <a:solidFill>
                <a:srgbClr val="FF0000"/>
              </a:solidFill>
            </a:endParaRPr>
          </a:p>
          <a:p>
            <a:pPr algn="just"/>
            <a:r>
              <a:rPr lang="es-419" u="sng" dirty="0" smtClean="0">
                <a:solidFill>
                  <a:schemeClr val="tx1"/>
                </a:solidFill>
              </a:rPr>
              <a:t>LA POLIS</a:t>
            </a:r>
            <a:r>
              <a:rPr lang="es-419" dirty="0" smtClean="0">
                <a:solidFill>
                  <a:srgbClr val="FF0000"/>
                </a:solidFill>
              </a:rPr>
              <a:t>, </a:t>
            </a:r>
            <a:r>
              <a:rPr lang="es-419" dirty="0" smtClean="0">
                <a:solidFill>
                  <a:schemeClr val="tx1"/>
                </a:solidFill>
              </a:rPr>
              <a:t>concebida como un sistema de vida, de organización social y de transmisión de saberes y conocimiento.</a:t>
            </a:r>
          </a:p>
          <a:p>
            <a:pPr algn="just"/>
            <a:endParaRPr lang="es-A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05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LA EVOLUCIÓN DEL HOMBRE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3533" y="1410789"/>
            <a:ext cx="9357117" cy="48855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419" sz="2400" dirty="0" smtClean="0"/>
              <a:t>LA EVOLUCION DEL HOMBRE, ES FRUTO DE UN DOBLE PROCESO </a:t>
            </a:r>
          </a:p>
          <a:p>
            <a:endParaRPr lang="es-419" sz="2400" dirty="0"/>
          </a:p>
          <a:p>
            <a:r>
              <a:rPr lang="es-419" sz="2400" dirty="0" smtClean="0"/>
              <a:t>A- LA EVOLUCIÓN BIOLÓGICA</a:t>
            </a:r>
          </a:p>
          <a:p>
            <a:endParaRPr lang="es-419" sz="2400" dirty="0"/>
          </a:p>
          <a:p>
            <a:endParaRPr lang="es-419" sz="2400" dirty="0" smtClean="0"/>
          </a:p>
          <a:p>
            <a:r>
              <a:rPr lang="es-419" sz="2400" dirty="0" smtClean="0"/>
              <a:t>B- LA EVOLUCIÓN SOCIAL</a:t>
            </a:r>
          </a:p>
          <a:p>
            <a:pPr marL="0" indent="0">
              <a:buNone/>
            </a:pPr>
            <a:r>
              <a:rPr lang="es-419" sz="2400" dirty="0" smtClean="0"/>
              <a:t>siendo nuestra especie, sociedad y</a:t>
            </a:r>
          </a:p>
          <a:p>
            <a:pPr marL="0" indent="0">
              <a:buNone/>
            </a:pPr>
            <a:r>
              <a:rPr lang="es-419" sz="2400" dirty="0" smtClean="0"/>
              <a:t>Cultura el resultado de este doble </a:t>
            </a:r>
          </a:p>
          <a:p>
            <a:pPr marL="0" indent="0">
              <a:buNone/>
            </a:pPr>
            <a:r>
              <a:rPr lang="es-419" sz="2400" dirty="0" smtClean="0"/>
              <a:t>Proceso de adaptación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4" y="2060031"/>
            <a:ext cx="3717499" cy="16383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7" y="4098925"/>
            <a:ext cx="3451295" cy="189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9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2601"/>
          </a:xfrm>
        </p:spPr>
        <p:txBody>
          <a:bodyPr/>
          <a:lstStyle/>
          <a:p>
            <a:pPr algn="ctr"/>
            <a:r>
              <a:rPr lang="es-419" b="1" dirty="0" smtClean="0"/>
              <a:t>HOMBRE: EVOLUCIÓN BIOLÓGICA</a:t>
            </a:r>
            <a:r>
              <a:rPr lang="es-419" dirty="0" smtClean="0"/>
              <a:t>	</a:t>
            </a:r>
            <a:endParaRPr lang="es-AR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514349" y="992777"/>
            <a:ext cx="10380074" cy="56954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419" sz="2400" b="1" dirty="0"/>
              <a:t>COMIENZOS DEL </a:t>
            </a:r>
            <a:r>
              <a:rPr lang="es-419" sz="2400" b="1" dirty="0" smtClean="0"/>
              <a:t>HOMBRE</a:t>
            </a:r>
          </a:p>
          <a:p>
            <a:pPr marL="0" indent="0" algn="just">
              <a:buNone/>
            </a:pPr>
            <a:r>
              <a:rPr lang="es-419" sz="2400" dirty="0" smtClean="0"/>
              <a:t>Naturaleza inhóspita, desadaptación del medio, debilidad física, piel fina, falta de medios naturales de ataque y defensa, insuficiente madurez psicomotora en los primeros años, en definitiva una especie destinada a desaparecer.</a:t>
            </a:r>
          </a:p>
          <a:p>
            <a:pPr algn="just"/>
            <a:r>
              <a:rPr lang="es-419" sz="2400" dirty="0" smtClean="0">
                <a:solidFill>
                  <a:srgbClr val="FF0000"/>
                </a:solidFill>
              </a:rPr>
              <a:t>PUDIERON SOBREVIVIR EN VIRTUD DE SU CARÁCTER SOCIAL</a:t>
            </a:r>
          </a:p>
          <a:p>
            <a:pPr algn="just"/>
            <a:r>
              <a:rPr lang="es-419" sz="2400" dirty="0" smtClean="0">
                <a:solidFill>
                  <a:schemeClr val="tx1"/>
                </a:solidFill>
              </a:rPr>
              <a:t>Desarrollando y transmitiendo una CULTURA, un conjunto de conocimientos, formas y técnicas de hacer las cosas, sistema de comunicación, creencias, </a:t>
            </a:r>
            <a:r>
              <a:rPr lang="es-419" sz="2400" dirty="0" err="1" smtClean="0">
                <a:solidFill>
                  <a:schemeClr val="tx1"/>
                </a:solidFill>
              </a:rPr>
              <a:t>etc</a:t>
            </a:r>
            <a:r>
              <a:rPr lang="es-419" sz="2400" dirty="0" smtClean="0">
                <a:solidFill>
                  <a:schemeClr val="tx1"/>
                </a:solidFill>
              </a:rPr>
              <a:t>, que </a:t>
            </a:r>
            <a:r>
              <a:rPr lang="es-419" sz="2400" dirty="0" err="1" smtClean="0">
                <a:solidFill>
                  <a:schemeClr val="tx1"/>
                </a:solidFill>
              </a:rPr>
              <a:t>heran</a:t>
            </a:r>
            <a:r>
              <a:rPr lang="es-419" sz="2400" dirty="0" smtClean="0">
                <a:solidFill>
                  <a:schemeClr val="tx1"/>
                </a:solidFill>
              </a:rPr>
              <a:t> enseñadas y aprendidas de generación en generación.</a:t>
            </a:r>
          </a:p>
          <a:p>
            <a:pPr algn="just"/>
            <a:r>
              <a:rPr lang="es-419" sz="2400" dirty="0" smtClean="0">
                <a:solidFill>
                  <a:schemeClr val="tx1"/>
                </a:solidFill>
              </a:rPr>
              <a:t>Una SOCIEDAD, es un agregado organizado de individuos y la CULTURA, es la forma en que se comportan, su modo de vida.</a:t>
            </a:r>
            <a:endParaRPr lang="es-A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7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419" b="1" dirty="0" smtClean="0"/>
              <a:t>SIN SOCIEDAD EL HOMBRE NO EXISTIRIA NO SERIA CONCEBIBLE </a:t>
            </a:r>
            <a:br>
              <a:rPr lang="es-419" b="1" dirty="0" smtClean="0"/>
            </a:br>
            <a:endParaRPr lang="es-AR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2160589"/>
            <a:ext cx="9158997" cy="4201022"/>
          </a:xfrm>
        </p:spPr>
        <p:txBody>
          <a:bodyPr>
            <a:normAutofit/>
          </a:bodyPr>
          <a:lstStyle/>
          <a:p>
            <a:pPr algn="just"/>
            <a:r>
              <a:rPr lang="es-419" sz="2400" dirty="0" smtClean="0"/>
              <a:t>LA CULTURA le ha permitido al hombre su supervivencia y desarrollo, en cuanto mecanismo de adaptación al medio.</a:t>
            </a:r>
          </a:p>
          <a:p>
            <a:pPr algn="just"/>
            <a:endParaRPr lang="es-419" sz="2400" dirty="0" smtClean="0"/>
          </a:p>
          <a:p>
            <a:pPr algn="just"/>
            <a:r>
              <a:rPr lang="es-419" sz="2400" dirty="0" smtClean="0">
                <a:solidFill>
                  <a:srgbClr val="FF0000"/>
                </a:solidFill>
              </a:rPr>
              <a:t>LA SOCIEDAD ES UNA PARTE IMPORTANTE DE NUESTRO AMBIENTE,</a:t>
            </a:r>
            <a:r>
              <a:rPr lang="es-419" sz="2400" dirty="0" smtClean="0"/>
              <a:t> DE LA MISMA MANERA QUE </a:t>
            </a:r>
            <a:r>
              <a:rPr lang="es-419" sz="2400" b="1" dirty="0" smtClean="0"/>
              <a:t>LOS SERES HUMANOS TAMBIEN SOMOS NATURALEZA.</a:t>
            </a:r>
            <a:r>
              <a:rPr lang="es-419" sz="2400" dirty="0" smtClean="0"/>
              <a:t> DE AHÍ LA PERTIENENCIA DE QUE </a:t>
            </a:r>
            <a:r>
              <a:rPr lang="es-419" sz="2400" u="sng" dirty="0" smtClean="0"/>
              <a:t>LA SENSIBILIZACION ECOLOGICA </a:t>
            </a:r>
            <a:r>
              <a:rPr lang="es-419" sz="2400" dirty="0" smtClean="0"/>
              <a:t>SEA COMPLETADA POR OTRA SENSIBILIDAD QUE EN SU MUTUA CONEXIÓN PODRIAMOS DENOMINARLA </a:t>
            </a:r>
            <a:r>
              <a:rPr lang="es-419" sz="2400" u="sng" dirty="0" smtClean="0"/>
              <a:t>SENSIBILIDAD SOCIOLOGICA</a:t>
            </a:r>
            <a:r>
              <a:rPr lang="es-419" sz="2400" dirty="0" smtClean="0"/>
              <a:t>.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1636286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26610"/>
            <a:ext cx="10515600" cy="928468"/>
          </a:xfrm>
        </p:spPr>
        <p:txBody>
          <a:bodyPr>
            <a:normAutofit/>
          </a:bodyPr>
          <a:lstStyle/>
          <a:p>
            <a:pPr algn="ctr"/>
            <a:r>
              <a:rPr lang="es-419" b="1" dirty="0" smtClean="0"/>
              <a:t>Proceso evolutivo del hombre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55078"/>
            <a:ext cx="8556171" cy="5500467"/>
          </a:xfrm>
        </p:spPr>
        <p:txBody>
          <a:bodyPr>
            <a:normAutofit/>
          </a:bodyPr>
          <a:lstStyle/>
          <a:p>
            <a:pPr algn="just"/>
            <a:r>
              <a:rPr lang="es-419" sz="2200" b="1" dirty="0" smtClean="0"/>
              <a:t>HOMO HABILIS</a:t>
            </a:r>
            <a:r>
              <a:rPr lang="es-419" sz="2200" dirty="0" smtClean="0"/>
              <a:t>: 2 millones de años atrás, capacidad para fabricar elementos cortantes hechos con piedra.</a:t>
            </a:r>
          </a:p>
          <a:p>
            <a:pPr algn="just"/>
            <a:endParaRPr lang="es-419" sz="2200" dirty="0" smtClean="0"/>
          </a:p>
          <a:p>
            <a:pPr marL="0" indent="0" algn="just">
              <a:buNone/>
            </a:pPr>
            <a:endParaRPr lang="es-419" sz="2200" b="1" dirty="0" smtClean="0"/>
          </a:p>
          <a:p>
            <a:pPr algn="just"/>
            <a:endParaRPr lang="es-419" sz="2200" b="1" dirty="0"/>
          </a:p>
          <a:p>
            <a:pPr algn="just"/>
            <a:endParaRPr lang="es-419" sz="2200" b="1" dirty="0" smtClean="0"/>
          </a:p>
          <a:p>
            <a:pPr algn="just"/>
            <a:endParaRPr lang="es-419" sz="2200" b="1" dirty="0" smtClean="0"/>
          </a:p>
          <a:p>
            <a:pPr algn="just"/>
            <a:r>
              <a:rPr lang="es-419" sz="2200" b="1" dirty="0" smtClean="0"/>
              <a:t>HOMO ERECTUS</a:t>
            </a:r>
            <a:r>
              <a:rPr lang="es-419" sz="2200" dirty="0" smtClean="0"/>
              <a:t>: 1,5 millones de años. Posición recta para andar, notable evolución de los utensilios.</a:t>
            </a:r>
          </a:p>
          <a:p>
            <a:pPr marL="0" indent="0" algn="just">
              <a:buNone/>
            </a:pPr>
            <a:endParaRPr lang="es-419" sz="2200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410" y="1522131"/>
            <a:ext cx="1455783" cy="19068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68724"/>
            <a:ext cx="1306286" cy="238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6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26610"/>
            <a:ext cx="10515600" cy="928468"/>
          </a:xfrm>
        </p:spPr>
        <p:txBody>
          <a:bodyPr>
            <a:normAutofit/>
          </a:bodyPr>
          <a:lstStyle/>
          <a:p>
            <a:pPr algn="ctr"/>
            <a:r>
              <a:rPr lang="es-419" b="1" dirty="0" smtClean="0"/>
              <a:t>Proceso evolutivo del hombre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88686" y="1141389"/>
            <a:ext cx="5954029" cy="21004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419" sz="2100" b="1" dirty="0" smtClean="0"/>
              <a:t>HOMO DE NEANDERTHAL</a:t>
            </a:r>
            <a:r>
              <a:rPr lang="es-419" sz="2100" dirty="0" smtClean="0"/>
              <a:t>: 120 MIL AÑOS A de C, muy social acostumbrado a cazar en grupo, se abriga del frío, vive en cavernas, tiene un sistema de comunicación, y entierra a sus muertos.</a:t>
            </a:r>
          </a:p>
          <a:p>
            <a:endParaRPr lang="es-AR" sz="21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8" y="1055078"/>
            <a:ext cx="3548742" cy="25550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8" y="4008936"/>
            <a:ext cx="3548742" cy="237504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788230" y="4215120"/>
            <a:ext cx="63572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100" b="1" dirty="0"/>
              <a:t>HOMO SAPIENS</a:t>
            </a:r>
            <a:r>
              <a:rPr lang="es-419" sz="2100" dirty="0"/>
              <a:t>: 40 mil años A de C, más alto y rasgos físicos menos pesados, perfección en la técnica de obtención de alimentos- organización social, religión, manifestaciones culturales</a:t>
            </a:r>
            <a:r>
              <a:rPr lang="es-419" sz="2100" dirty="0" smtClean="0"/>
              <a:t>.</a:t>
            </a:r>
            <a:endParaRPr lang="es-419" sz="2100" dirty="0"/>
          </a:p>
        </p:txBody>
      </p:sp>
    </p:spTree>
    <p:extLst>
      <p:ext uri="{BB962C8B-B14F-4D97-AF65-F5344CB8AC3E}">
        <p14:creationId xmlns:p14="http://schemas.microsoft.com/office/powerpoint/2010/main" val="188254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3509"/>
          </a:xfrm>
        </p:spPr>
        <p:txBody>
          <a:bodyPr/>
          <a:lstStyle/>
          <a:p>
            <a:pPr algn="ctr"/>
            <a:r>
              <a:rPr lang="es-419" b="1" dirty="0" smtClean="0"/>
              <a:t>HOMBRE: EVOLUCIÓN SOCIAL</a:t>
            </a:r>
            <a:r>
              <a:rPr lang="es-419" dirty="0" smtClean="0"/>
              <a:t>	</a:t>
            </a:r>
            <a:endParaRPr lang="es-AR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272144" y="1099454"/>
            <a:ext cx="9056914" cy="5377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sz="2200" b="1" u="sng" dirty="0" smtClean="0"/>
              <a:t>ARISTÓTELES</a:t>
            </a:r>
          </a:p>
          <a:p>
            <a:pPr marL="0" indent="0">
              <a:buNone/>
            </a:pPr>
            <a:endParaRPr lang="es-419" sz="2200" b="1" u="sng" dirty="0" smtClean="0"/>
          </a:p>
          <a:p>
            <a:r>
              <a:rPr lang="es-419" sz="2200" i="1" dirty="0" smtClean="0">
                <a:solidFill>
                  <a:srgbClr val="FF0000"/>
                </a:solidFill>
              </a:rPr>
              <a:t>SER SOCIAL por naturaleza </a:t>
            </a:r>
            <a:r>
              <a:rPr lang="es-419" sz="2200" i="1" dirty="0" smtClean="0">
                <a:solidFill>
                  <a:schemeClr val="tx1"/>
                </a:solidFill>
              </a:rPr>
              <a:t>(</a:t>
            </a:r>
            <a:r>
              <a:rPr lang="es-419" sz="2200" dirty="0" smtClean="0"/>
              <a:t>Desarrolla su naturaleza en la polis)</a:t>
            </a:r>
          </a:p>
          <a:p>
            <a:pPr marL="0" indent="0" algn="ctr">
              <a:buNone/>
            </a:pPr>
            <a:r>
              <a:rPr lang="es-419" sz="2200" i="1" dirty="0" smtClean="0">
                <a:solidFill>
                  <a:srgbClr val="FF0000"/>
                </a:solidFill>
              </a:rPr>
              <a:t>SOCIEDAD</a:t>
            </a:r>
            <a:r>
              <a:rPr lang="es-419" sz="2200" dirty="0" smtClean="0"/>
              <a:t>, adaptación del hombre a la </a:t>
            </a:r>
            <a:r>
              <a:rPr lang="es-419" sz="2200" i="1" dirty="0" smtClean="0">
                <a:solidFill>
                  <a:srgbClr val="FF0000"/>
                </a:solidFill>
              </a:rPr>
              <a:t>NATURALEZA</a:t>
            </a:r>
          </a:p>
          <a:p>
            <a:r>
              <a:rPr lang="es-419" sz="2200" dirty="0" smtClean="0">
                <a:solidFill>
                  <a:srgbClr val="FF0000"/>
                </a:solidFill>
              </a:rPr>
              <a:t>BRUTO O DIOS</a:t>
            </a:r>
          </a:p>
          <a:p>
            <a:pPr marL="0" indent="0" algn="ctr">
              <a:buNone/>
            </a:pPr>
            <a:endParaRPr lang="es-419" sz="2200" dirty="0" smtClean="0"/>
          </a:p>
          <a:p>
            <a:pPr marL="0" indent="0" algn="ctr">
              <a:buNone/>
            </a:pPr>
            <a:endParaRPr lang="es-419" sz="2200" dirty="0"/>
          </a:p>
          <a:p>
            <a:pPr marL="0" indent="0" algn="ctr">
              <a:buNone/>
            </a:pPr>
            <a:endParaRPr lang="es-419" sz="2200" dirty="0" smtClean="0"/>
          </a:p>
          <a:p>
            <a:pPr marL="0" indent="0" algn="ctr">
              <a:buNone/>
            </a:pPr>
            <a:endParaRPr lang="es-419" sz="2200" dirty="0" smtClean="0"/>
          </a:p>
          <a:p>
            <a:pPr marL="0" indent="0" algn="ctr">
              <a:buNone/>
            </a:pPr>
            <a:r>
              <a:rPr lang="es-419" sz="2200" dirty="0" smtClean="0"/>
              <a:t>En la actualidad, el hombre desde su nacimiento está inserto en una sociedad, y se desarrolla en ella, aprende sus usos costumbres su cultura, (</a:t>
            </a:r>
            <a:r>
              <a:rPr lang="es-419" sz="2200" dirty="0" err="1" smtClean="0"/>
              <a:t>Tarzán</a:t>
            </a:r>
            <a:r>
              <a:rPr lang="es-419" sz="2200" dirty="0" smtClean="0"/>
              <a:t>)</a:t>
            </a:r>
            <a:endParaRPr lang="es-AR" sz="2200" dirty="0" smtClean="0"/>
          </a:p>
          <a:p>
            <a:pPr marL="0" indent="0">
              <a:buNone/>
            </a:pPr>
            <a:endParaRPr lang="es-AR" sz="2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048691"/>
            <a:ext cx="1371600" cy="193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9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653142" y="352426"/>
            <a:ext cx="9144000" cy="747032"/>
          </a:xfrm>
        </p:spPr>
        <p:txBody>
          <a:bodyPr>
            <a:normAutofit/>
          </a:bodyPr>
          <a:lstStyle/>
          <a:p>
            <a:pPr algn="ctr"/>
            <a:r>
              <a:rPr lang="es-419" sz="3600" b="1" dirty="0" smtClean="0"/>
              <a:t>HOMBRE: EVOLUCIÓN SOCIAL</a:t>
            </a:r>
            <a:endParaRPr lang="es-AR" sz="3600" dirty="0"/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>
          <a:xfrm>
            <a:off x="653142" y="1258387"/>
            <a:ext cx="10014858" cy="4663440"/>
          </a:xfrm>
        </p:spPr>
        <p:txBody>
          <a:bodyPr>
            <a:noAutofit/>
          </a:bodyPr>
          <a:lstStyle/>
          <a:p>
            <a:pPr algn="l"/>
            <a:r>
              <a:rPr lang="es-419" sz="2100" b="1" dirty="0" smtClean="0">
                <a:solidFill>
                  <a:srgbClr val="FF0000"/>
                </a:solidFill>
              </a:rPr>
              <a:t>ANTES DEL SIGLO XVII</a:t>
            </a:r>
          </a:p>
          <a:p>
            <a:pPr algn="l"/>
            <a:endParaRPr lang="es-419" sz="2100" b="1" dirty="0" smtClean="0">
              <a:solidFill>
                <a:srgbClr val="FF0000"/>
              </a:solidFill>
            </a:endParaRPr>
          </a:p>
          <a:p>
            <a:pPr algn="l"/>
            <a:r>
              <a:rPr lang="es-419" sz="2100" dirty="0" smtClean="0"/>
              <a:t>	</a:t>
            </a:r>
            <a:r>
              <a:rPr lang="es-419" sz="2100" dirty="0" smtClean="0">
                <a:solidFill>
                  <a:schemeClr val="tx1"/>
                </a:solidFill>
              </a:rPr>
              <a:t>-SUCESOS REPETITIVOS (SOCIAL)</a:t>
            </a:r>
          </a:p>
          <a:p>
            <a:pPr algn="l"/>
            <a:r>
              <a:rPr lang="es-419" sz="2100" dirty="0" smtClean="0">
                <a:solidFill>
                  <a:schemeClr val="tx1"/>
                </a:solidFill>
              </a:rPr>
              <a:t>	-PODER POLÍTICO</a:t>
            </a:r>
          </a:p>
          <a:p>
            <a:pPr algn="l"/>
            <a:r>
              <a:rPr lang="es-419" sz="2100" dirty="0" smtClean="0">
                <a:solidFill>
                  <a:schemeClr val="tx1"/>
                </a:solidFill>
              </a:rPr>
              <a:t>	-PODER RELIGIOSO</a:t>
            </a:r>
          </a:p>
          <a:p>
            <a:pPr algn="l"/>
            <a:endParaRPr lang="es-419" sz="2100" dirty="0" smtClean="0"/>
          </a:p>
          <a:p>
            <a:pPr algn="ctr"/>
            <a:r>
              <a:rPr lang="es-419" sz="2100" dirty="0" smtClean="0">
                <a:solidFill>
                  <a:srgbClr val="FF0000"/>
                </a:solidFill>
              </a:rPr>
              <a:t>DESCUBRIMIENTO DE AMÉRICA</a:t>
            </a:r>
            <a:r>
              <a:rPr lang="es-419" sz="2100" dirty="0">
                <a:solidFill>
                  <a:srgbClr val="FF0000"/>
                </a:solidFill>
              </a:rPr>
              <a:t>: Año 1492 </a:t>
            </a:r>
            <a:endParaRPr lang="es-419" sz="2100" dirty="0" smtClean="0">
              <a:solidFill>
                <a:srgbClr val="FF0000"/>
              </a:solidFill>
            </a:endParaRPr>
          </a:p>
          <a:p>
            <a:pPr algn="ctr"/>
            <a:r>
              <a:rPr lang="es-419" sz="2100" dirty="0" smtClean="0">
                <a:solidFill>
                  <a:schemeClr val="tx1"/>
                </a:solidFill>
              </a:rPr>
              <a:t>NUEVAS SOCIEDADES, NUEVOS MERCADOS, NUEVAS MENTALIDADES)</a:t>
            </a:r>
          </a:p>
          <a:p>
            <a:pPr algn="l"/>
            <a:endParaRPr lang="es-419" sz="2100" dirty="0" smtClean="0"/>
          </a:p>
          <a:p>
            <a:pPr algn="l"/>
            <a:endParaRPr lang="es-419" sz="2100" dirty="0" smtClean="0"/>
          </a:p>
          <a:p>
            <a:pPr algn="l"/>
            <a:endParaRPr lang="es-AR" sz="21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4876468"/>
            <a:ext cx="3232438" cy="181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9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653142" y="352426"/>
            <a:ext cx="9144000" cy="747032"/>
          </a:xfrm>
        </p:spPr>
        <p:txBody>
          <a:bodyPr>
            <a:normAutofit/>
          </a:bodyPr>
          <a:lstStyle/>
          <a:p>
            <a:pPr algn="ctr"/>
            <a:r>
              <a:rPr lang="es-419" sz="3600" b="1" dirty="0" smtClean="0"/>
              <a:t>HOMBRE: EVOLUCIÓN SOCIAL</a:t>
            </a:r>
            <a:endParaRPr lang="es-AR" sz="3600" dirty="0"/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>
          <a:xfrm>
            <a:off x="653142" y="1258387"/>
            <a:ext cx="10014858" cy="3357155"/>
          </a:xfrm>
        </p:spPr>
        <p:txBody>
          <a:bodyPr>
            <a:noAutofit/>
          </a:bodyPr>
          <a:lstStyle/>
          <a:p>
            <a:pPr algn="l"/>
            <a:r>
              <a:rPr lang="es-419" sz="2100" b="1" dirty="0" smtClean="0">
                <a:solidFill>
                  <a:srgbClr val="FF0000"/>
                </a:solidFill>
              </a:rPr>
              <a:t>SIGLO XVIII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419" sz="2100" b="1" dirty="0"/>
              <a:t>	</a:t>
            </a:r>
            <a:r>
              <a:rPr lang="es-419" sz="2100" dirty="0" smtClean="0">
                <a:solidFill>
                  <a:schemeClr val="tx1"/>
                </a:solidFill>
              </a:rPr>
              <a:t>NUEVOS PENSAMIENTOS (RENACIMIENTO, ILUMINISMO)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419" sz="2100" dirty="0">
                <a:solidFill>
                  <a:schemeClr val="tx1"/>
                </a:solidFill>
              </a:rPr>
              <a:t>	</a:t>
            </a:r>
            <a:r>
              <a:rPr lang="es-419" sz="2100" dirty="0" smtClean="0">
                <a:solidFill>
                  <a:schemeClr val="tx1"/>
                </a:solidFill>
              </a:rPr>
              <a:t>IDEAS POLÍTICAS (REV FRANCESA-USA)(ESTADO MODERNO)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419" sz="2100" dirty="0">
                <a:solidFill>
                  <a:schemeClr val="tx1"/>
                </a:solidFill>
              </a:rPr>
              <a:t>	</a:t>
            </a:r>
            <a:r>
              <a:rPr lang="es-419" sz="2100" dirty="0" smtClean="0">
                <a:solidFill>
                  <a:schemeClr val="tx1"/>
                </a:solidFill>
              </a:rPr>
              <a:t>ECONOMÍA (REVOLUCIÓN INDUSTRIAL SIGLO XIX).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419" sz="2100" dirty="0">
                <a:solidFill>
                  <a:schemeClr val="tx1"/>
                </a:solidFill>
              </a:rPr>
              <a:t>	</a:t>
            </a:r>
            <a:r>
              <a:rPr lang="es-419" sz="2100" dirty="0" smtClean="0">
                <a:solidFill>
                  <a:schemeClr val="tx1"/>
                </a:solidFill>
              </a:rPr>
              <a:t>SOCIALES: PROLETARIO, NUEVO METODO DE PRODUCCIÓN, LA GENTE VIENE 	DEL CAMPO Y 	FORMA LAS GRANDES CIUDADES.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89" y="4615542"/>
            <a:ext cx="3073297" cy="184918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628" y="4397829"/>
            <a:ext cx="2648424" cy="18982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571" y="4774471"/>
            <a:ext cx="3600000" cy="20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3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775" y="4780938"/>
            <a:ext cx="3185117" cy="2070326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358"/>
          </a:xfrm>
        </p:spPr>
        <p:txBody>
          <a:bodyPr/>
          <a:lstStyle/>
          <a:p>
            <a:pPr algn="ctr"/>
            <a:r>
              <a:rPr lang="es-419" b="1" dirty="0" smtClean="0"/>
              <a:t>REVOLUCIÓN INDUSTRIAL</a:t>
            </a:r>
            <a:endParaRPr lang="es-AR" b="1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17714" y="1139484"/>
            <a:ext cx="9437916" cy="33236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419" sz="2200" dirty="0" smtClean="0">
                <a:solidFill>
                  <a:srgbClr val="FF0000"/>
                </a:solidFill>
              </a:rPr>
              <a:t>SOCIEDAD</a:t>
            </a:r>
            <a:r>
              <a:rPr lang="es-419" sz="2200" dirty="0" smtClean="0"/>
              <a:t>: CAMBIOS EN SU ESTILO DE VIDA, SALUBRIDAD, EXPLOTACIÓN DE NIÑOS Y MUJERES, ETC</a:t>
            </a:r>
          </a:p>
          <a:p>
            <a:pPr marL="0" indent="0" algn="just">
              <a:buNone/>
            </a:pPr>
            <a:r>
              <a:rPr lang="es-419" sz="2200" dirty="0" smtClean="0">
                <a:solidFill>
                  <a:srgbClr val="FF0000"/>
                </a:solidFill>
              </a:rPr>
              <a:t>LA CUESTIÓN SOCIAL</a:t>
            </a:r>
            <a:r>
              <a:rPr lang="es-419" sz="2200" dirty="0" smtClean="0"/>
              <a:t>, fue el principal tema de preocupación para todos, por las condiciones que generaba este nuevo orden económico y social. Hasta  el Papa saca una encíclica LA RENUM NOARUM .</a:t>
            </a:r>
          </a:p>
          <a:p>
            <a:pPr marL="0" indent="0" algn="ctr">
              <a:buNone/>
            </a:pPr>
            <a:r>
              <a:rPr lang="es-419" sz="2200" dirty="0" smtClean="0"/>
              <a:t>…ALGO FALLA EN ESTE NUEVO CONTEXTO SOCIAL…</a:t>
            </a:r>
          </a:p>
          <a:p>
            <a:pPr marL="0" indent="0" algn="ctr">
              <a:buNone/>
            </a:pPr>
            <a:r>
              <a:rPr lang="es-419" sz="2400" dirty="0" smtClean="0"/>
              <a:t>CUANDO SE VUELVE LA ATENCIÓN AL ESTUDIO DE ESTE CLIMA SOCIAL </a:t>
            </a:r>
            <a:r>
              <a:rPr lang="es-419" sz="2400" b="1" u="sng" dirty="0" smtClean="0">
                <a:solidFill>
                  <a:srgbClr val="FF0000"/>
                </a:solidFill>
              </a:rPr>
              <a:t>NACE LA SOCIOLOGÍA</a:t>
            </a:r>
            <a:r>
              <a:rPr lang="es-419" sz="2400" dirty="0" smtClean="0">
                <a:solidFill>
                  <a:srgbClr val="FF0000"/>
                </a:solidFill>
              </a:rPr>
              <a:t>.</a:t>
            </a:r>
            <a:endParaRPr lang="es-AR" sz="2400" dirty="0">
              <a:solidFill>
                <a:srgbClr val="FF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261" y="4386942"/>
            <a:ext cx="3240738" cy="232280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82903"/>
            <a:ext cx="2740661" cy="19390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0" y="4463143"/>
            <a:ext cx="3741283" cy="17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182880"/>
            <a:ext cx="9786013" cy="901337"/>
          </a:xfrm>
        </p:spPr>
        <p:txBody>
          <a:bodyPr>
            <a:normAutofit/>
          </a:bodyPr>
          <a:lstStyle/>
          <a:p>
            <a:pPr algn="ctr"/>
            <a:r>
              <a:rPr lang="es-419" b="1" dirty="0" smtClean="0"/>
              <a:t>MEDIDAS NO ESTRUCTURABLES</a:t>
            </a:r>
            <a:r>
              <a:rPr lang="es-419" dirty="0" smtClean="0"/>
              <a:t>	</a:t>
            </a:r>
            <a:endParaRPr lang="es-AR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77333" y="1084217"/>
            <a:ext cx="9786015" cy="5329645"/>
          </a:xfrm>
        </p:spPr>
        <p:txBody>
          <a:bodyPr>
            <a:normAutofit/>
          </a:bodyPr>
          <a:lstStyle/>
          <a:p>
            <a:pPr algn="just"/>
            <a:r>
              <a:rPr lang="es-AR" sz="2000" dirty="0"/>
              <a:t>•	Uno de los desafíos más graves </a:t>
            </a:r>
            <a:r>
              <a:rPr lang="es-AR" sz="2000" dirty="0" smtClean="0"/>
              <a:t>encuentra </a:t>
            </a:r>
            <a:r>
              <a:rPr lang="es-AR" sz="2000" dirty="0"/>
              <a:t>el mundo de hoy es la crisis del </a:t>
            </a:r>
            <a:r>
              <a:rPr lang="es-AR" sz="2000" dirty="0" smtClean="0"/>
              <a:t>agua. </a:t>
            </a:r>
            <a:r>
              <a:rPr lang="es-AR" sz="2000" dirty="0" smtClean="0">
                <a:solidFill>
                  <a:srgbClr val="FF0000"/>
                </a:solidFill>
              </a:rPr>
              <a:t>la </a:t>
            </a:r>
            <a:r>
              <a:rPr lang="es-AR" sz="2000" dirty="0">
                <a:solidFill>
                  <a:srgbClr val="FF0000"/>
                </a:solidFill>
              </a:rPr>
              <a:t>demanda mundial sobre los recursos hídricos se multiplicó por más de seis </a:t>
            </a:r>
            <a:r>
              <a:rPr lang="es-AR" sz="2000" dirty="0"/>
              <a:t>mientras que </a:t>
            </a:r>
            <a:r>
              <a:rPr lang="es-AR" sz="2000" dirty="0">
                <a:solidFill>
                  <a:srgbClr val="FF0000"/>
                </a:solidFill>
              </a:rPr>
              <a:t>la población del planeta se triplicó</a:t>
            </a:r>
            <a:r>
              <a:rPr lang="es-AR" sz="2000" dirty="0"/>
              <a:t>. De no mejorar la gestión de los recursos </a:t>
            </a:r>
            <a:r>
              <a:rPr lang="es-AR" sz="2000" dirty="0" smtClean="0"/>
              <a:t>hídricos, </a:t>
            </a:r>
            <a:r>
              <a:rPr lang="es-AR" sz="2000" dirty="0"/>
              <a:t>se estima que </a:t>
            </a:r>
            <a:r>
              <a:rPr lang="es-AR" sz="2000" dirty="0">
                <a:solidFill>
                  <a:srgbClr val="FF0000"/>
                </a:solidFill>
              </a:rPr>
              <a:t>en el 2025 dos tercios de la población mundial padecerá problemas de penuria de agua</a:t>
            </a:r>
            <a:r>
              <a:rPr lang="es-AR" sz="2000" dirty="0"/>
              <a:t>, con escasez grave o moderada. </a:t>
            </a:r>
          </a:p>
          <a:p>
            <a:pPr algn="just"/>
            <a:r>
              <a:rPr lang="es-AR" sz="2000" dirty="0"/>
              <a:t>•	Por otro lado los </a:t>
            </a:r>
            <a:r>
              <a:rPr lang="es-AR" sz="2000" dirty="0">
                <a:solidFill>
                  <a:srgbClr val="FF0000"/>
                </a:solidFill>
              </a:rPr>
              <a:t>desastres naturales</a:t>
            </a:r>
            <a:r>
              <a:rPr lang="es-AR" sz="2000" dirty="0"/>
              <a:t> asociados a eventos </a:t>
            </a:r>
            <a:r>
              <a:rPr lang="es-AR" sz="2000" dirty="0" err="1"/>
              <a:t>hidro</a:t>
            </a:r>
            <a:r>
              <a:rPr lang="es-AR" sz="2000" dirty="0"/>
              <a:t>-meteorológicos extremos, que causan numerosas victimas fatales y perdidas económicas cada vez mayores, </a:t>
            </a:r>
            <a:r>
              <a:rPr lang="es-AR" sz="2000" dirty="0">
                <a:solidFill>
                  <a:srgbClr val="FF0000"/>
                </a:solidFill>
              </a:rPr>
              <a:t>son más recurrentes </a:t>
            </a:r>
            <a:r>
              <a:rPr lang="es-AR" sz="2000" dirty="0"/>
              <a:t>y desnudan la vulnerabilidad de los más pobres ante el riesgo hidrológico. </a:t>
            </a:r>
          </a:p>
          <a:p>
            <a:pPr algn="just"/>
            <a:r>
              <a:rPr lang="es-AR" sz="2000" dirty="0"/>
              <a:t>•	Gran asombro causa también el conocer que cada año más de </a:t>
            </a:r>
            <a:r>
              <a:rPr lang="es-AR" sz="2000" dirty="0">
                <a:solidFill>
                  <a:srgbClr val="FF0000"/>
                </a:solidFill>
              </a:rPr>
              <a:t>5 millones de personas que mueren por enfermedades de origen hídrico o de transmisión por vía del agua,  </a:t>
            </a:r>
            <a:r>
              <a:rPr lang="es-AR" sz="2000" dirty="0"/>
              <a:t>cantidad que es más de 10 veces el número de personas que mueren en las guerras alrededor del mundo. </a:t>
            </a:r>
          </a:p>
          <a:p>
            <a:pPr algn="just"/>
            <a:r>
              <a:rPr lang="es-AR" sz="2000" dirty="0"/>
              <a:t>•	Si hay o habrá </a:t>
            </a:r>
            <a:r>
              <a:rPr lang="es-AR" sz="2000" dirty="0">
                <a:solidFill>
                  <a:srgbClr val="FF0000"/>
                </a:solidFill>
              </a:rPr>
              <a:t>una crisis del agua también habrá una crisis del desarrollo. </a:t>
            </a:r>
          </a:p>
          <a:p>
            <a:pPr algn="just"/>
            <a:endParaRPr lang="es-A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0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77334" y="152399"/>
            <a:ext cx="8596668" cy="925287"/>
          </a:xfrm>
        </p:spPr>
        <p:txBody>
          <a:bodyPr>
            <a:normAutofit fontScale="90000"/>
          </a:bodyPr>
          <a:lstStyle/>
          <a:p>
            <a:pPr algn="ctr"/>
            <a:r>
              <a:rPr lang="es-419" b="1" dirty="0" smtClean="0"/>
              <a:t>FUNDADORES DE LA SOCIOLOGÍA</a:t>
            </a:r>
            <a:br>
              <a:rPr lang="es-419" b="1" dirty="0" smtClean="0"/>
            </a:br>
            <a:r>
              <a:rPr lang="es-419" sz="2400" b="1" dirty="0" smtClean="0"/>
              <a:t>POSITIVISMO</a:t>
            </a:r>
            <a:endParaRPr lang="es-AR" sz="2400" b="1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06829" y="1110343"/>
            <a:ext cx="8224652" cy="54567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419" sz="2200" b="1" u="sng" dirty="0" smtClean="0">
                <a:solidFill>
                  <a:srgbClr val="FF0000"/>
                </a:solidFill>
              </a:rPr>
              <a:t>CONTE  </a:t>
            </a:r>
            <a:r>
              <a:rPr lang="es-419" sz="2200" dirty="0" smtClean="0">
                <a:solidFill>
                  <a:srgbClr val="FF0000"/>
                </a:solidFill>
              </a:rPr>
              <a:t>(1798-1857) </a:t>
            </a:r>
          </a:p>
          <a:p>
            <a:pPr marL="0" indent="0" algn="just">
              <a:buNone/>
            </a:pPr>
            <a:r>
              <a:rPr lang="es-419" sz="2200" dirty="0" smtClean="0"/>
              <a:t>Afligido por los cambios que se vienen dando en la sociedad, hace un análisis de la realidad, busca el orden y evitar el conflicto, le da a las ciencias un orden jerárquico, es conservador y </a:t>
            </a:r>
            <a:r>
              <a:rPr lang="es-419" sz="2200" u="sng" dirty="0" smtClean="0"/>
              <a:t>contra revolucionario</a:t>
            </a:r>
            <a:r>
              <a:rPr lang="es-419" sz="2200" dirty="0" smtClean="0"/>
              <a:t>. Crea el Término sociología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419" sz="2200" dirty="0" smtClean="0"/>
              <a:t>1930 escribe su obra </a:t>
            </a:r>
            <a:r>
              <a:rPr lang="es-419" sz="2200" b="1" dirty="0" smtClean="0">
                <a:solidFill>
                  <a:srgbClr val="FF0000"/>
                </a:solidFill>
              </a:rPr>
              <a:t>CURSO DE LA FILOSOFÍA POSITIVISTA</a:t>
            </a:r>
            <a:r>
              <a:rPr lang="es-419" sz="2200" dirty="0" smtClean="0"/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419" sz="2200" b="1" u="sng" dirty="0" smtClean="0"/>
              <a:t>El único conocimiento auténtico es el conocimiento científico</a:t>
            </a:r>
            <a:r>
              <a:rPr lang="es-419" sz="2200" dirty="0" smtClean="0"/>
              <a:t>, todas las actividades filosóficas y científicas deben efectuarse únicamente en el marco de análisis de los hechos reales </a:t>
            </a:r>
            <a:r>
              <a:rPr lang="es-419" sz="2200" u="sng" dirty="0" smtClean="0">
                <a:solidFill>
                  <a:srgbClr val="FF0000"/>
                </a:solidFill>
              </a:rPr>
              <a:t>verificados por la experiencia.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419" sz="2200" dirty="0" smtClean="0"/>
              <a:t>Para </a:t>
            </a:r>
            <a:r>
              <a:rPr lang="es-419" sz="2200" dirty="0" err="1" smtClean="0"/>
              <a:t>Conte</a:t>
            </a:r>
            <a:r>
              <a:rPr lang="es-419" sz="2200" dirty="0" smtClean="0"/>
              <a:t> </a:t>
            </a:r>
            <a:r>
              <a:rPr lang="es-419" sz="2200" u="sng" dirty="0" smtClean="0"/>
              <a:t>hay 3 métodos sociológicos</a:t>
            </a:r>
            <a:r>
              <a:rPr lang="es-419" sz="2200" dirty="0" smtClean="0"/>
              <a:t>: </a:t>
            </a:r>
            <a:r>
              <a:rPr lang="es-419" sz="2200" dirty="0" smtClean="0">
                <a:solidFill>
                  <a:srgbClr val="FF0000"/>
                </a:solidFill>
              </a:rPr>
              <a:t>LA OBSERVACIÓN, LA EXPERIMENTACIÓN Y LA COMPARACIÓN </a:t>
            </a:r>
            <a:r>
              <a:rPr lang="es-419" sz="2200" dirty="0" smtClean="0">
                <a:solidFill>
                  <a:schemeClr val="tx1"/>
                </a:solidFill>
              </a:rPr>
              <a:t>esta última la mas utilizada por él.(sociedad humana y </a:t>
            </a:r>
            <a:r>
              <a:rPr lang="es-419" sz="2200" dirty="0" err="1" smtClean="0">
                <a:solidFill>
                  <a:schemeClr val="tx1"/>
                </a:solidFill>
              </a:rPr>
              <a:t>soc.</a:t>
            </a:r>
            <a:r>
              <a:rPr lang="es-419" sz="2200" dirty="0" smtClean="0">
                <a:solidFill>
                  <a:schemeClr val="tx1"/>
                </a:solidFill>
              </a:rPr>
              <a:t> de animales, distintas sociedades y la comparación a través de la historia.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617" y="2547257"/>
            <a:ext cx="2244451" cy="190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9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77334" y="152399"/>
            <a:ext cx="8596668" cy="925287"/>
          </a:xfrm>
        </p:spPr>
        <p:txBody>
          <a:bodyPr>
            <a:normAutofit fontScale="90000"/>
          </a:bodyPr>
          <a:lstStyle/>
          <a:p>
            <a:pPr algn="ctr"/>
            <a:r>
              <a:rPr lang="es-419" b="1" dirty="0" smtClean="0"/>
              <a:t>FUNDADORES DE LA SOCIOLOGÍA</a:t>
            </a:r>
            <a:br>
              <a:rPr lang="es-419" b="1" dirty="0" smtClean="0"/>
            </a:br>
            <a:r>
              <a:rPr lang="es-419" sz="2400" b="1" dirty="0" smtClean="0"/>
              <a:t>POSITIVISMO</a:t>
            </a:r>
            <a:endParaRPr lang="es-AR" sz="2400" b="1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06829" y="1110342"/>
            <a:ext cx="10504713" cy="519901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419" sz="2200" b="1" u="sng" dirty="0" smtClean="0">
                <a:solidFill>
                  <a:srgbClr val="FF0000"/>
                </a:solidFill>
              </a:rPr>
              <a:t>CONTE  </a:t>
            </a:r>
          </a:p>
          <a:p>
            <a:pPr marL="457200" indent="-457200" algn="just">
              <a:buAutoNum type="alphaUcPeriod"/>
            </a:pPr>
            <a:endParaRPr lang="es-419" sz="2200" b="1" u="sng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es-419" sz="2200" dirty="0" smtClean="0"/>
              <a:t>Hace una </a:t>
            </a:r>
            <a:r>
              <a:rPr lang="es-419" sz="2200" b="1" dirty="0" smtClean="0"/>
              <a:t>síntesis de la historia del pensamiento del hombre</a:t>
            </a:r>
            <a:r>
              <a:rPr lang="es-419" sz="2200" dirty="0" smtClean="0"/>
              <a:t>, formula la ley de los 3 estados para explicar la evolución de las sociedades occidentales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419" sz="2200" dirty="0" smtClean="0"/>
              <a:t>A- Estado </a:t>
            </a:r>
            <a:r>
              <a:rPr lang="es-419" sz="2200" b="1" dirty="0" smtClean="0">
                <a:solidFill>
                  <a:srgbClr val="FF0000"/>
                </a:solidFill>
              </a:rPr>
              <a:t>TEOLÓGICO</a:t>
            </a:r>
            <a:r>
              <a:rPr lang="es-419" sz="2200" dirty="0" smtClean="0"/>
              <a:t> (primer estadio o punto de partida de la mente humana) se supone que fuerzas o seres sobrenaturales creaban y regulaban al mundo.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419" sz="2200" dirty="0" smtClean="0"/>
              <a:t>B- Estado </a:t>
            </a:r>
            <a:r>
              <a:rPr lang="es-419" sz="2200" b="1" dirty="0" smtClean="0">
                <a:solidFill>
                  <a:srgbClr val="FF0000"/>
                </a:solidFill>
              </a:rPr>
              <a:t>METAFÍSICO</a:t>
            </a:r>
            <a:r>
              <a:rPr lang="es-419" sz="2200" dirty="0" smtClean="0"/>
              <a:t> el hombre explica el significado del mundo sustituyendo a los seres sobrenaturales por una fuerza divina.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419" sz="2200" dirty="0" smtClean="0"/>
              <a:t>C- Estado </a:t>
            </a:r>
            <a:r>
              <a:rPr lang="es-419" sz="2200" b="1" dirty="0" smtClean="0">
                <a:solidFill>
                  <a:srgbClr val="FF0000"/>
                </a:solidFill>
              </a:rPr>
              <a:t>POSITIVISMO</a:t>
            </a:r>
            <a:r>
              <a:rPr lang="es-419" sz="2200" dirty="0" smtClean="0"/>
              <a:t> se centran en la búsqueda de </a:t>
            </a:r>
            <a:r>
              <a:rPr lang="es-419" sz="2200" b="1" dirty="0" smtClean="0"/>
              <a:t>leyes naturales </a:t>
            </a:r>
            <a:r>
              <a:rPr lang="es-419" sz="2200" dirty="0" smtClean="0"/>
              <a:t>invariables que gobiernan todos los fenómenos. El conocimiento se somete a la investigación empírica como a la teórica, </a:t>
            </a:r>
            <a:r>
              <a:rPr lang="es-419" sz="2200" b="1" u="sng" dirty="0" smtClean="0"/>
              <a:t>observación</a:t>
            </a:r>
            <a:r>
              <a:rPr lang="es-419" sz="2200" u="sng" dirty="0" smtClean="0"/>
              <a:t> este es el único conocimiento sólido.</a:t>
            </a:r>
            <a:endParaRPr lang="es-AR" sz="2200" u="sng" dirty="0"/>
          </a:p>
        </p:txBody>
      </p:sp>
    </p:spTree>
    <p:extLst>
      <p:ext uri="{BB962C8B-B14F-4D97-AF65-F5344CB8AC3E}">
        <p14:creationId xmlns:p14="http://schemas.microsoft.com/office/powerpoint/2010/main" val="419096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108857"/>
            <a:ext cx="8596668" cy="1066800"/>
          </a:xfrm>
        </p:spPr>
        <p:txBody>
          <a:bodyPr/>
          <a:lstStyle/>
          <a:p>
            <a:pPr algn="ctr"/>
            <a:r>
              <a:rPr lang="es-419" b="1" dirty="0" smtClean="0"/>
              <a:t>FUNDADORES DE LA SOCIOLOGÍA</a:t>
            </a:r>
            <a:br>
              <a:rPr lang="es-419" b="1" dirty="0" smtClean="0"/>
            </a:br>
            <a:r>
              <a:rPr lang="es-419" sz="2400" b="1" dirty="0" smtClean="0"/>
              <a:t>FUNCIONALISMO</a:t>
            </a:r>
            <a:endParaRPr lang="es-AR" sz="2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0446" y="1586617"/>
            <a:ext cx="9304866" cy="508731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419" sz="2100" b="1" u="sng" dirty="0" smtClean="0">
                <a:solidFill>
                  <a:srgbClr val="FF0000"/>
                </a:solidFill>
              </a:rPr>
              <a:t>EMILE DURKHEIM </a:t>
            </a:r>
            <a:r>
              <a:rPr lang="es-419" sz="2100" dirty="0" smtClean="0">
                <a:solidFill>
                  <a:srgbClr val="FF0000"/>
                </a:solidFill>
              </a:rPr>
              <a:t>( 1852-1917</a:t>
            </a:r>
            <a:r>
              <a:rPr lang="es-419" sz="2100" dirty="0" smtClean="0"/>
              <a:t>) Francés, pionero en la aplicación del método científico, sus obras: </a:t>
            </a:r>
          </a:p>
          <a:p>
            <a:pPr marL="0" indent="0" algn="ctr">
              <a:buNone/>
            </a:pPr>
            <a:r>
              <a:rPr lang="es-419" sz="2100" dirty="0" smtClean="0">
                <a:solidFill>
                  <a:srgbClr val="FF0000"/>
                </a:solidFill>
              </a:rPr>
              <a:t>LA DIVISIÓN DEL TRABAJO, EL SUICIDIO, LAS REGLAS DEL MÉTODO CIENTÍFICO (1895)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419" sz="2100" dirty="0" smtClean="0">
                <a:solidFill>
                  <a:srgbClr val="FF0000"/>
                </a:solidFill>
              </a:rPr>
              <a:t>SOCIEDAD</a:t>
            </a:r>
            <a:r>
              <a:rPr lang="es-419" sz="2100" dirty="0" smtClean="0"/>
              <a:t>: una realidad sui generis, es un TODO que se compone de partes (individuos), pero ese TODO es más que la suma de sus partes.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419" sz="2100" dirty="0" smtClean="0"/>
              <a:t>EL “</a:t>
            </a:r>
            <a:r>
              <a:rPr lang="es-419" sz="2100" b="1" dirty="0" smtClean="0">
                <a:solidFill>
                  <a:srgbClr val="FF0000"/>
                </a:solidFill>
              </a:rPr>
              <a:t>HECHO SOCIAL</a:t>
            </a:r>
            <a:r>
              <a:rPr lang="es-419" sz="2100" dirty="0" smtClean="0"/>
              <a:t>” es el objeto de estudio de la sociología. Sociedad en su conjunto.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419" sz="2100" dirty="0" smtClean="0"/>
              <a:t>Para que haya un HECHO SOCIAL, se necesita: varios individuos, que </a:t>
            </a:r>
            <a:r>
              <a:rPr lang="es-419" sz="2100" dirty="0" err="1" smtClean="0"/>
              <a:t>interacctuan</a:t>
            </a:r>
            <a:r>
              <a:rPr lang="es-419" sz="2100" dirty="0" smtClean="0"/>
              <a:t> entre sí, y una sociedad (conjunto de personas).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419" sz="2100" dirty="0" smtClean="0">
                <a:solidFill>
                  <a:srgbClr val="FF0000"/>
                </a:solidFill>
              </a:rPr>
              <a:t>HECHO SOCIAL</a:t>
            </a:r>
            <a:r>
              <a:rPr lang="es-419" sz="2100" dirty="0" smtClean="0"/>
              <a:t>: característica poder coercitivo, e imperativo, el cual se imponen al hombre le guste o no (educación). (Externo al individuo)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419" sz="2100" dirty="0" smtClean="0"/>
              <a:t>Ejemplo de </a:t>
            </a:r>
            <a:r>
              <a:rPr lang="es-419" sz="2100" dirty="0" smtClean="0">
                <a:solidFill>
                  <a:srgbClr val="FF0000"/>
                </a:solidFill>
              </a:rPr>
              <a:t>HECHO SOCIAL</a:t>
            </a:r>
            <a:r>
              <a:rPr lang="es-419" sz="2100" dirty="0" smtClean="0"/>
              <a:t>: el teatro, la navidad.</a:t>
            </a:r>
          </a:p>
          <a:p>
            <a:pPr algn="just"/>
            <a:endParaRPr lang="es-419" sz="2100" dirty="0" smtClean="0"/>
          </a:p>
          <a:p>
            <a:endParaRPr lang="es-AR" sz="21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890" y="108857"/>
            <a:ext cx="2293256" cy="17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87086"/>
            <a:ext cx="8596668" cy="1320800"/>
          </a:xfrm>
        </p:spPr>
        <p:txBody>
          <a:bodyPr/>
          <a:lstStyle/>
          <a:p>
            <a:pPr algn="ctr"/>
            <a:r>
              <a:rPr lang="es-419" b="1" dirty="0" smtClean="0"/>
              <a:t>FUNDADORES DE LA SOCIOLOGÍA</a:t>
            </a:r>
            <a:br>
              <a:rPr lang="es-419" b="1" dirty="0" smtClean="0"/>
            </a:br>
            <a:r>
              <a:rPr lang="es-419" sz="2400" b="1" dirty="0" smtClean="0"/>
              <a:t>MARXISMO</a:t>
            </a:r>
            <a:endParaRPr lang="es-AR" sz="2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1407886"/>
            <a:ext cx="9891705" cy="50997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419" sz="2200" b="1" u="sng" dirty="0" smtClean="0">
                <a:solidFill>
                  <a:srgbClr val="FF0000"/>
                </a:solidFill>
              </a:rPr>
              <a:t>KARL MARX</a:t>
            </a:r>
            <a:r>
              <a:rPr lang="es-419" sz="2200" b="1" dirty="0" smtClean="0">
                <a:solidFill>
                  <a:srgbClr val="FF0000"/>
                </a:solidFill>
              </a:rPr>
              <a:t>: </a:t>
            </a:r>
            <a:r>
              <a:rPr lang="es-419" sz="2200" dirty="0" smtClean="0"/>
              <a:t>( 1818-1883)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419" sz="2200" dirty="0" smtClean="0"/>
              <a:t>ENTIENDE </a:t>
            </a:r>
            <a:r>
              <a:rPr lang="es-419" sz="2200" dirty="0"/>
              <a:t>A LA SOCIEDAD COMO  RELACIONES DE </a:t>
            </a:r>
            <a:r>
              <a:rPr lang="es-419" sz="2200" dirty="0" smtClean="0"/>
              <a:t>PRODUCCIÓN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419" sz="2200" dirty="0" smtClean="0"/>
              <a:t>Para </a:t>
            </a:r>
            <a:r>
              <a:rPr lang="es-419" sz="2200" dirty="0"/>
              <a:t>satisfacer sus necesidades necesita transformar la naturaleza, y por medio de la relación con otros hombres logra </a:t>
            </a:r>
            <a:r>
              <a:rPr lang="es-419" sz="2200" dirty="0" smtClean="0"/>
              <a:t>transformarla </a:t>
            </a:r>
            <a:r>
              <a:rPr lang="es-419" sz="2200" dirty="0"/>
              <a:t>y satisfacer sus necesidades</a:t>
            </a:r>
            <a:r>
              <a:rPr lang="es-419" sz="22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419" sz="2200" dirty="0" smtClean="0"/>
              <a:t>Para producir se necesita: </a:t>
            </a:r>
          </a:p>
          <a:p>
            <a:pPr lvl="8">
              <a:buFont typeface="Courier New" panose="02070309020205020404" pitchFamily="49" charset="0"/>
              <a:buChar char="o"/>
            </a:pPr>
            <a:r>
              <a:rPr lang="es-419" sz="2200" dirty="0" smtClean="0"/>
              <a:t>FUERZA DE TRABAJO</a:t>
            </a:r>
          </a:p>
          <a:p>
            <a:pPr lvl="8">
              <a:buFont typeface="Courier New" panose="02070309020205020404" pitchFamily="49" charset="0"/>
              <a:buChar char="o"/>
            </a:pPr>
            <a:r>
              <a:rPr lang="es-419" sz="2200" dirty="0" smtClean="0"/>
              <a:t>MEDIOS DE PRODUCCIÓN</a:t>
            </a:r>
          </a:p>
          <a:p>
            <a:pPr lvl="8">
              <a:buFont typeface="Courier New" panose="02070309020205020404" pitchFamily="49" charset="0"/>
              <a:buChar char="o"/>
            </a:pPr>
            <a:r>
              <a:rPr lang="es-419" sz="2200" dirty="0" smtClean="0"/>
              <a:t>RELACIONES DE PRODUCCIÓN (</a:t>
            </a:r>
            <a:r>
              <a:rPr lang="es-419" sz="2200" dirty="0" err="1" smtClean="0"/>
              <a:t>Burgesía</a:t>
            </a:r>
            <a:r>
              <a:rPr lang="es-419" sz="2200" dirty="0" smtClean="0"/>
              <a:t>- Proletariado)</a:t>
            </a:r>
            <a:endParaRPr lang="es-419" sz="2200" dirty="0"/>
          </a:p>
          <a:p>
            <a:endParaRPr lang="es-AR" sz="2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39" y="3957781"/>
            <a:ext cx="1905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0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4207" y="217715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419" b="1" dirty="0"/>
              <a:t>MATERIALISMO DIALÉCTICO </a:t>
            </a:r>
            <a:r>
              <a:rPr lang="es-419" b="1" dirty="0" smtClean="0"/>
              <a:t/>
            </a:r>
            <a:br>
              <a:rPr lang="es-419" b="1" dirty="0" smtClean="0"/>
            </a:br>
            <a:r>
              <a:rPr lang="es-419" sz="2500" dirty="0" smtClean="0"/>
              <a:t>(</a:t>
            </a:r>
            <a:r>
              <a:rPr lang="es-419" sz="2500" dirty="0"/>
              <a:t>la producción económica es el factor determinante de los fenómenos sociales)</a:t>
            </a:r>
            <a:br>
              <a:rPr lang="es-419" sz="2500" dirty="0"/>
            </a:br>
            <a:endParaRPr lang="es-AR" sz="25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7949" y="1609767"/>
            <a:ext cx="5759092" cy="5070104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419" sz="2200" dirty="0"/>
              <a:t>La estructura de la sociedad está sustentada en el modo de producción económico (capitalismo)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419" sz="2200" dirty="0"/>
              <a:t>La superestructura social (leyes, cultura, religión, </a:t>
            </a:r>
            <a:r>
              <a:rPr lang="es-419" sz="2200" dirty="0" err="1"/>
              <a:t>etc</a:t>
            </a:r>
            <a:r>
              <a:rPr lang="es-419" sz="2200" dirty="0"/>
              <a:t>) están determinadas por el modo de producción (por la estructura económica)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419" sz="2200" dirty="0"/>
              <a:t>La historia evoluciona por la lucha de clases y se dirige a una superación única ( comunismo).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s-AR" sz="2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793" y="1764761"/>
            <a:ext cx="5804164" cy="39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0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300842"/>
            <a:ext cx="8596668" cy="898566"/>
          </a:xfrm>
        </p:spPr>
        <p:txBody>
          <a:bodyPr>
            <a:normAutofit/>
          </a:bodyPr>
          <a:lstStyle/>
          <a:p>
            <a:pPr algn="ctr"/>
            <a:r>
              <a:rPr lang="es-419" b="1" dirty="0" smtClean="0"/>
              <a:t>SOCIALISMO UTÓPICO</a:t>
            </a:r>
            <a:endParaRPr lang="es-AR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3762" y="1091809"/>
            <a:ext cx="9500260" cy="5344617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s-AR" sz="2200" i="1" dirty="0">
                <a:solidFill>
                  <a:srgbClr val="FF0000"/>
                </a:solidFill>
              </a:rPr>
              <a:t>E</a:t>
            </a:r>
            <a:r>
              <a:rPr lang="es-AR" sz="2200" b="1" i="1" dirty="0">
                <a:solidFill>
                  <a:srgbClr val="FF0000"/>
                </a:solidFill>
              </a:rPr>
              <a:t>l Socialismo Utópico</a:t>
            </a:r>
            <a:r>
              <a:rPr lang="es-AR" sz="2200" i="1" dirty="0">
                <a:solidFill>
                  <a:srgbClr val="FF0000"/>
                </a:solidFill>
              </a:rPr>
              <a:t> es la </a:t>
            </a:r>
            <a:r>
              <a:rPr lang="es-AR" sz="2200" b="1" i="1" dirty="0">
                <a:solidFill>
                  <a:srgbClr val="FF0000"/>
                </a:solidFill>
              </a:rPr>
              <a:t>teoría acerca la sociedad basada en la comunidad de bienes, en el trabajo obligatorio para todos y en la igual distribución de los productos</a:t>
            </a:r>
            <a:r>
              <a:rPr lang="es-AR" sz="2200" b="1" dirty="0"/>
              <a:t>.</a:t>
            </a:r>
            <a:endParaRPr lang="es-AR" sz="22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AR" sz="2200" dirty="0"/>
              <a:t>Busca la sustitución del régimen de la propiedad privada por un socialismo estatal o a través de asociaciones de productores </a:t>
            </a:r>
            <a:r>
              <a:rPr lang="es-AR" sz="2200" dirty="0" err="1"/>
              <a:t>cooperativizados</a:t>
            </a:r>
            <a:r>
              <a:rPr lang="es-AR" sz="2200" dirty="0"/>
              <a:t>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AR" sz="2200" dirty="0"/>
              <a:t>Su aplicación fracasó debido a: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AR" sz="2200" dirty="0"/>
              <a:t>Falta de proletariado organizado.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AR" sz="2200" dirty="0"/>
              <a:t>Reformas moderadas. Renuncia a una revolución (cambio violento)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s-AR" sz="2200" dirty="0"/>
          </a:p>
        </p:txBody>
      </p:sp>
    </p:spTree>
    <p:extLst>
      <p:ext uri="{BB962C8B-B14F-4D97-AF65-F5344CB8AC3E}">
        <p14:creationId xmlns:p14="http://schemas.microsoft.com/office/powerpoint/2010/main" val="22363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229590"/>
            <a:ext cx="8596668" cy="1320800"/>
          </a:xfrm>
        </p:spPr>
        <p:txBody>
          <a:bodyPr/>
          <a:lstStyle/>
          <a:p>
            <a:pPr algn="ctr"/>
            <a:r>
              <a:rPr lang="es-419" b="1" dirty="0" smtClean="0"/>
              <a:t>SOCIALISMO UTÓPICO</a:t>
            </a:r>
            <a:br>
              <a:rPr lang="es-419" b="1" dirty="0" smtClean="0"/>
            </a:br>
            <a:r>
              <a:rPr lang="es-419" sz="2400" b="1" dirty="0" smtClean="0"/>
              <a:t>DIVISIÓN DEL TRABAJO</a:t>
            </a:r>
            <a:endParaRPr lang="es-AR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1413164"/>
            <a:ext cx="9191061" cy="5130139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AR" sz="2200" b="1" dirty="0">
                <a:solidFill>
                  <a:srgbClr val="FF0000"/>
                </a:solidFill>
              </a:rPr>
              <a:t>Platón</a:t>
            </a:r>
            <a:r>
              <a:rPr lang="es-AR" sz="2200" dirty="0"/>
              <a:t> es precursor del Socialismo Utópico con su “Estado utópico” descrito en </a:t>
            </a:r>
            <a:r>
              <a:rPr lang="es-AR" sz="2200" i="1" dirty="0"/>
              <a:t>La Republica</a:t>
            </a:r>
            <a:r>
              <a:rPr lang="es-AR" sz="2200" dirty="0"/>
              <a:t> o </a:t>
            </a:r>
            <a:r>
              <a:rPr lang="es-AR" sz="2200" i="1" dirty="0" err="1"/>
              <a:t>Politeia</a:t>
            </a:r>
            <a:r>
              <a:rPr lang="es-AR" sz="2200" dirty="0"/>
              <a:t> en el que se discute la justicia existente en un Estado gobernado por filósofos, defendido por guerreros y mantenido por trabajadores. Preconiza que un Estado ideal constaría de tres clases: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AR" sz="2200" b="1" dirty="0">
                <a:solidFill>
                  <a:srgbClr val="FF0000"/>
                </a:solidFill>
              </a:rPr>
              <a:t>Reyes-filósofos</a:t>
            </a:r>
            <a:r>
              <a:rPr lang="es-AR" sz="2200" dirty="0"/>
              <a:t>. Ejercerían el poder político al servicio de la justicia y de la sabiduría;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AR" sz="2200" b="1" dirty="0">
                <a:solidFill>
                  <a:srgbClr val="FF0000"/>
                </a:solidFill>
              </a:rPr>
              <a:t>Soldados</a:t>
            </a:r>
            <a:r>
              <a:rPr lang="es-AR" sz="2200" dirty="0"/>
              <a:t>. Defenderían al Estado como un medio de adquirir honor, 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AR" sz="2200" b="1" dirty="0">
                <a:solidFill>
                  <a:srgbClr val="FF0000"/>
                </a:solidFill>
              </a:rPr>
              <a:t>Población civil</a:t>
            </a:r>
            <a:r>
              <a:rPr lang="es-AR" sz="2200" dirty="0"/>
              <a:t>. Proveería las necesidades materiales de la sociedad.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s-AR" sz="2200" dirty="0"/>
          </a:p>
        </p:txBody>
      </p:sp>
    </p:spTree>
    <p:extLst>
      <p:ext uri="{BB962C8B-B14F-4D97-AF65-F5344CB8AC3E}">
        <p14:creationId xmlns:p14="http://schemas.microsoft.com/office/powerpoint/2010/main" val="253702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5744"/>
            <a:ext cx="10515600" cy="1110978"/>
          </a:xfrm>
        </p:spPr>
        <p:txBody>
          <a:bodyPr/>
          <a:lstStyle/>
          <a:p>
            <a:pPr algn="ctr"/>
            <a:r>
              <a:rPr lang="es-419" b="1" dirty="0" smtClean="0"/>
              <a:t>FUNDADORES DE LA SOCIOLOGÍA</a:t>
            </a:r>
            <a:br>
              <a:rPr lang="es-419" b="1" dirty="0" smtClean="0"/>
            </a:br>
            <a:r>
              <a:rPr lang="es-419" sz="2400" b="1" dirty="0" smtClean="0"/>
              <a:t>ESTRUCTURALIMO</a:t>
            </a:r>
            <a:endParaRPr lang="es-AR" sz="2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7572" y="1226722"/>
            <a:ext cx="8768937" cy="48855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419" sz="2200" b="1" u="sng" dirty="0" smtClean="0">
                <a:solidFill>
                  <a:srgbClr val="FF0000"/>
                </a:solidFill>
              </a:rPr>
              <a:t>MAX WEBER</a:t>
            </a:r>
            <a:r>
              <a:rPr lang="es-419" sz="2200" dirty="0" smtClean="0">
                <a:solidFill>
                  <a:srgbClr val="FF0000"/>
                </a:solidFill>
              </a:rPr>
              <a:t>: (1864-1920) </a:t>
            </a:r>
            <a:r>
              <a:rPr lang="es-419" sz="2200" dirty="0" smtClean="0"/>
              <a:t>Critica a MARX, dice que los fenómenos sociales son complejos y múltiples, NO TODO LO SOCIAL PUEDE REDUCIRSE A LO ECONÓMICO, </a:t>
            </a:r>
            <a:r>
              <a:rPr lang="es-419" sz="2200" u="sng" dirty="0" smtClean="0"/>
              <a:t>las decisiones racionales de los sujetos también intervienen, </a:t>
            </a:r>
            <a:r>
              <a:rPr lang="es-419" sz="2200" dirty="0" smtClean="0"/>
              <a:t>si bien la economía influye no es determinante absoluto.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419" sz="2200" dirty="0" smtClean="0"/>
              <a:t>Basa su análisis en </a:t>
            </a:r>
            <a:r>
              <a:rPr lang="es-419" sz="2200" b="1" u="sng" dirty="0" smtClean="0"/>
              <a:t>INTERPRETAR  LA ACCIÓN SOCIAL</a:t>
            </a:r>
            <a:r>
              <a:rPr lang="es-419" sz="2200" dirty="0" smtClean="0"/>
              <a:t>, la acción de un sujeto hacia otro, Weber </a:t>
            </a:r>
            <a:r>
              <a:rPr lang="es-419" sz="2200" u="sng" dirty="0" smtClean="0"/>
              <a:t>se centra en el individuo</a:t>
            </a:r>
            <a:r>
              <a:rPr lang="es-419" sz="2200" dirty="0" smtClean="0"/>
              <a:t>. No en  la sociedad como Durkheim.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419" sz="2200" b="1" dirty="0" smtClean="0"/>
              <a:t>LA ACCIÓN SOCIAL</a:t>
            </a:r>
            <a:r>
              <a:rPr lang="es-419" sz="2200" dirty="0" smtClean="0"/>
              <a:t>, hay que interpretarla, la sociología no puede dar leyes absolutas, sólo una interpretación probabilística. Se aleja de la corriente positivista.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382" y="366280"/>
            <a:ext cx="20955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4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5744"/>
            <a:ext cx="10515600" cy="1110978"/>
          </a:xfrm>
        </p:spPr>
        <p:txBody>
          <a:bodyPr/>
          <a:lstStyle/>
          <a:p>
            <a:pPr algn="ctr"/>
            <a:r>
              <a:rPr lang="es-419" b="1" dirty="0" smtClean="0"/>
              <a:t>FUNDADORES DE LA SOCIOLOGÍA</a:t>
            </a:r>
            <a:br>
              <a:rPr lang="es-419" b="1" dirty="0" smtClean="0"/>
            </a:br>
            <a:r>
              <a:rPr lang="es-419" sz="2400" b="1" dirty="0" smtClean="0"/>
              <a:t>ESTRUCTURALIMO</a:t>
            </a:r>
            <a:endParaRPr lang="es-AR" sz="2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7572" y="1226722"/>
            <a:ext cx="8602683" cy="48855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419" sz="2200" b="1" u="sng" dirty="0" smtClean="0">
                <a:solidFill>
                  <a:srgbClr val="FF0000"/>
                </a:solidFill>
              </a:rPr>
              <a:t>MAX WEBER</a:t>
            </a:r>
            <a:r>
              <a:rPr lang="es-419" sz="2200" dirty="0" smtClean="0">
                <a:solidFill>
                  <a:srgbClr val="FF0000"/>
                </a:solidFill>
              </a:rPr>
              <a:t>: </a:t>
            </a:r>
          </a:p>
          <a:p>
            <a:pPr marL="0" indent="0" algn="just">
              <a:buNone/>
            </a:pPr>
            <a:r>
              <a:rPr lang="es-419" sz="2200" dirty="0" smtClean="0"/>
              <a:t>La herramienta del sociólogo para interpretar la realidad y simplificarla es el </a:t>
            </a:r>
            <a:r>
              <a:rPr lang="es-419" sz="2200" b="1" dirty="0" smtClean="0">
                <a:solidFill>
                  <a:srgbClr val="FF0000"/>
                </a:solidFill>
              </a:rPr>
              <a:t>TIPO SOCIAL</a:t>
            </a:r>
            <a:r>
              <a:rPr lang="es-419" sz="2200" dirty="0" smtClean="0"/>
              <a:t>, que no se presenta en estado puro.</a:t>
            </a:r>
          </a:p>
          <a:p>
            <a:pPr marL="0" indent="0" algn="just">
              <a:buNone/>
            </a:pPr>
            <a:endParaRPr lang="es-419" sz="2200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s-419" sz="2200" dirty="0" smtClean="0"/>
              <a:t>EL TIPO SOCIAL, tiene diferentes tipos de acción social</a:t>
            </a:r>
          </a:p>
          <a:p>
            <a:pPr lvl="4" algn="just">
              <a:buFont typeface="Wingdings" panose="05000000000000000000" pitchFamily="2" charset="2"/>
              <a:buChar char="Ø"/>
            </a:pPr>
            <a:r>
              <a:rPr lang="es-419" sz="2200" i="1" dirty="0" smtClean="0">
                <a:solidFill>
                  <a:srgbClr val="FF0000"/>
                </a:solidFill>
              </a:rPr>
              <a:t>ACCIÓN RACIONAL DE ACUERDO A LOS FINES</a:t>
            </a:r>
          </a:p>
          <a:p>
            <a:pPr lvl="4" algn="just">
              <a:buFont typeface="Wingdings" panose="05000000000000000000" pitchFamily="2" charset="2"/>
              <a:buChar char="Ø"/>
            </a:pPr>
            <a:r>
              <a:rPr lang="es-419" sz="2200" i="1" dirty="0" smtClean="0">
                <a:solidFill>
                  <a:srgbClr val="FF0000"/>
                </a:solidFill>
              </a:rPr>
              <a:t>ACCIÓN RACIONAL DE ACUERDO AL LOS VALORES</a:t>
            </a:r>
          </a:p>
          <a:p>
            <a:pPr lvl="4" algn="just">
              <a:buFont typeface="Wingdings" panose="05000000000000000000" pitchFamily="2" charset="2"/>
              <a:buChar char="Ø"/>
            </a:pPr>
            <a:r>
              <a:rPr lang="es-419" sz="2200" i="1" dirty="0" smtClean="0">
                <a:solidFill>
                  <a:srgbClr val="FF0000"/>
                </a:solidFill>
              </a:rPr>
              <a:t>ACCIÓN TRADICIONAL</a:t>
            </a:r>
          </a:p>
          <a:p>
            <a:pPr lvl="4" algn="just">
              <a:buFont typeface="Wingdings" panose="05000000000000000000" pitchFamily="2" charset="2"/>
              <a:buChar char="Ø"/>
            </a:pPr>
            <a:r>
              <a:rPr lang="es-419" sz="2200" i="1" dirty="0" smtClean="0">
                <a:solidFill>
                  <a:srgbClr val="FF0000"/>
                </a:solidFill>
              </a:rPr>
              <a:t>ACCIÓN AFECTIVA</a:t>
            </a:r>
            <a:endParaRPr lang="es-AR" sz="2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34192"/>
          </a:xfrm>
        </p:spPr>
        <p:txBody>
          <a:bodyPr>
            <a:normAutofit fontScale="90000"/>
          </a:bodyPr>
          <a:lstStyle/>
          <a:p>
            <a:pPr algn="ctr"/>
            <a:r>
              <a:rPr lang="es-419" b="1" dirty="0" smtClean="0"/>
              <a:t>GRADOS DE INFLUENCIA ECONÓMICA</a:t>
            </a:r>
            <a:r>
              <a:rPr lang="es-419" dirty="0" smtClean="0"/>
              <a:t/>
            </a:r>
            <a:br>
              <a:rPr lang="es-419" dirty="0" smtClean="0"/>
            </a:b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1072" y="1113867"/>
            <a:ext cx="9369191" cy="2933204"/>
          </a:xfrm>
        </p:spPr>
        <p:txBody>
          <a:bodyPr>
            <a:normAutofit/>
          </a:bodyPr>
          <a:lstStyle/>
          <a:p>
            <a:pPr algn="just"/>
            <a:endParaRPr lang="es-419" sz="2200" dirty="0" smtClean="0"/>
          </a:p>
          <a:p>
            <a:pPr algn="just"/>
            <a:r>
              <a:rPr lang="es-419" sz="2200" dirty="0" smtClean="0"/>
              <a:t>A- </a:t>
            </a:r>
            <a:r>
              <a:rPr lang="es-419" sz="2200" dirty="0"/>
              <a:t>FENÓMENOS ECONÓMICOS, modo de producción (capitalismo)</a:t>
            </a:r>
          </a:p>
          <a:p>
            <a:pPr algn="just"/>
            <a:endParaRPr lang="es-419" sz="2200" dirty="0" smtClean="0"/>
          </a:p>
          <a:p>
            <a:pPr algn="just"/>
            <a:r>
              <a:rPr lang="es-419" sz="2200" dirty="0" smtClean="0"/>
              <a:t>B- </a:t>
            </a:r>
            <a:r>
              <a:rPr lang="es-419" sz="2200" dirty="0"/>
              <a:t>FENÓMENOS ECONÓMICOS OPERATIVOS (religión)</a:t>
            </a:r>
          </a:p>
          <a:p>
            <a:pPr algn="just"/>
            <a:endParaRPr lang="es-419" sz="2200" dirty="0" smtClean="0"/>
          </a:p>
          <a:p>
            <a:pPr algn="just"/>
            <a:r>
              <a:rPr lang="es-419" sz="2200" dirty="0" smtClean="0"/>
              <a:t>C- </a:t>
            </a:r>
            <a:r>
              <a:rPr lang="es-419" sz="2200" dirty="0"/>
              <a:t>FENÓMENOS CONDICIONADOS ECONOMICAMENTE, arte, y mercado.</a:t>
            </a:r>
            <a:endParaRPr lang="es-AR" sz="2200" dirty="0"/>
          </a:p>
          <a:p>
            <a:endParaRPr lang="es-AR" sz="2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290" y="4264787"/>
            <a:ext cx="3121231" cy="23409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113" y="5070763"/>
            <a:ext cx="4186574" cy="17480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79" y="4265780"/>
            <a:ext cx="3433578" cy="160996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211" y="3320267"/>
            <a:ext cx="2602745" cy="173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77335" y="757647"/>
            <a:ext cx="8596668" cy="5283716"/>
          </a:xfrm>
        </p:spPr>
        <p:txBody>
          <a:bodyPr>
            <a:normAutofit/>
          </a:bodyPr>
          <a:lstStyle/>
          <a:p>
            <a:pPr algn="just"/>
            <a:r>
              <a:rPr lang="es-DO" sz="2400" dirty="0"/>
              <a:t>El agua, recurso vital para la vida y el desarrollo de cualquier país, debe ser administrada en beneficio de toda la población, lo que implica asumir responsabilidades relacionadas con su </a:t>
            </a:r>
            <a:r>
              <a:rPr lang="es-DO" sz="2400" u="sng" dirty="0"/>
              <a:t>contabilización</a:t>
            </a:r>
            <a:r>
              <a:rPr lang="es-DO" sz="2400" dirty="0"/>
              <a:t>, </a:t>
            </a:r>
            <a:r>
              <a:rPr lang="es-DO" sz="2400" u="sng" dirty="0"/>
              <a:t>conservación</a:t>
            </a:r>
            <a:r>
              <a:rPr lang="es-DO" sz="2400" dirty="0"/>
              <a:t> y </a:t>
            </a:r>
            <a:r>
              <a:rPr lang="es-DO" sz="2400" u="sng" dirty="0"/>
              <a:t>control de uso adecuado</a:t>
            </a:r>
            <a:r>
              <a:rPr lang="es-DO" sz="2400" dirty="0"/>
              <a:t>, así como </a:t>
            </a:r>
            <a:r>
              <a:rPr lang="es-DO" sz="2400" u="sng" dirty="0"/>
              <a:t>reglamentar la asignación de derechos de uso del agua</a:t>
            </a:r>
            <a:r>
              <a:rPr lang="es-DO" sz="2400" dirty="0"/>
              <a:t>. </a:t>
            </a:r>
            <a:endParaRPr lang="es-DO" sz="2400" dirty="0" smtClean="0"/>
          </a:p>
          <a:p>
            <a:pPr algn="ctr"/>
            <a:r>
              <a:rPr lang="es-DO" sz="2400" dirty="0" smtClean="0"/>
              <a:t> </a:t>
            </a:r>
            <a:r>
              <a:rPr lang="es-DO" sz="2400" b="1" u="sng" dirty="0" smtClean="0"/>
              <a:t>LA PLANIFICACIÓN DE LOS RECURSOS HÍDRICOS </a:t>
            </a:r>
          </a:p>
          <a:p>
            <a:pPr algn="just"/>
            <a:endParaRPr lang="es-DO" sz="2400" b="1" u="sng" dirty="0" smtClean="0"/>
          </a:p>
          <a:p>
            <a:pPr marL="457200" indent="-457200" algn="just">
              <a:buAutoNum type="arabicPeriod"/>
            </a:pPr>
            <a:r>
              <a:rPr lang="es-DO" sz="2400" b="1" dirty="0" smtClean="0"/>
              <a:t>MEDIDAS ESTRUCTURALES</a:t>
            </a:r>
          </a:p>
          <a:p>
            <a:pPr marL="457200" indent="-457200" algn="just">
              <a:buAutoNum type="arabicPeriod"/>
            </a:pPr>
            <a:endParaRPr lang="es-DO" sz="24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s-DO" sz="2400" b="1" dirty="0" smtClean="0"/>
              <a:t>MEDIDAS NO ESTRCUTURALES</a:t>
            </a:r>
          </a:p>
          <a:p>
            <a:pPr algn="just"/>
            <a:endParaRPr lang="es-DO" sz="2400" dirty="0" smtClean="0"/>
          </a:p>
        </p:txBody>
      </p:sp>
    </p:spTree>
    <p:extLst>
      <p:ext uri="{BB962C8B-B14F-4D97-AF65-F5344CB8AC3E}">
        <p14:creationId xmlns:p14="http://schemas.microsoft.com/office/powerpoint/2010/main" val="51008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158" y="3195266"/>
            <a:ext cx="3114551" cy="31145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b="1" dirty="0" smtClean="0"/>
              <a:t>FUNDADORES DE LA SOCIOLOGÍA</a:t>
            </a:r>
            <a:endParaRPr lang="es-AR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6700" y="1519322"/>
            <a:ext cx="9511695" cy="388077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419" sz="2200" dirty="0" smtClean="0"/>
              <a:t>TANTO </a:t>
            </a:r>
            <a:r>
              <a:rPr lang="es-419" sz="2200" b="1" dirty="0" smtClean="0"/>
              <a:t>WEBER </a:t>
            </a:r>
            <a:r>
              <a:rPr lang="es-419" sz="2200" dirty="0" smtClean="0"/>
              <a:t>COMO</a:t>
            </a:r>
            <a:r>
              <a:rPr lang="es-419" sz="2200" b="1" dirty="0" smtClean="0"/>
              <a:t> MARX </a:t>
            </a:r>
            <a:r>
              <a:rPr lang="es-419" sz="2200" dirty="0" smtClean="0"/>
              <a:t>COINCIDEN EN LA INFLUENCIA DEL </a:t>
            </a:r>
            <a:r>
              <a:rPr lang="es-419" sz="2200" b="1" dirty="0" smtClean="0">
                <a:solidFill>
                  <a:srgbClr val="FF0000"/>
                </a:solidFill>
              </a:rPr>
              <a:t>MODERNO CAPITALISMO ACUAL</a:t>
            </a:r>
            <a:r>
              <a:rPr lang="es-419" sz="2200" dirty="0" smtClean="0"/>
              <a:t>, TANTO EL ESTADO COMO LA BURGESÍA LO CREAN Y FOMENTAN.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419" sz="2200" dirty="0" smtClean="0"/>
              <a:t>HACEN UNA CRÍTICA AL CAPITALISMO QUE DESUMANIZA AL HOMBRE.</a:t>
            </a:r>
            <a:endParaRPr lang="es-AR" sz="2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234" y="3833378"/>
            <a:ext cx="2714625" cy="18383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786" y="4416524"/>
            <a:ext cx="271462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7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87383"/>
            <a:ext cx="10515600" cy="1136469"/>
          </a:xfrm>
        </p:spPr>
        <p:txBody>
          <a:bodyPr>
            <a:normAutofit fontScale="90000"/>
          </a:bodyPr>
          <a:lstStyle/>
          <a:p>
            <a:pPr algn="ctr"/>
            <a:r>
              <a:rPr lang="es-419" b="1" dirty="0" smtClean="0"/>
              <a:t>FUNDADORES DE LA SOCIOLOGÍA</a:t>
            </a:r>
            <a:br>
              <a:rPr lang="es-419" b="1" dirty="0" smtClean="0"/>
            </a:br>
            <a:r>
              <a:rPr lang="es-419" sz="2400" b="1" dirty="0" smtClean="0"/>
              <a:t>EVOLUCIONISMO Y</a:t>
            </a:r>
            <a:r>
              <a:rPr lang="es-419" b="1" dirty="0" smtClean="0"/>
              <a:t> </a:t>
            </a:r>
            <a:r>
              <a:rPr lang="es-419" sz="2400" b="1" dirty="0" smtClean="0"/>
              <a:t>ORGANICISMO</a:t>
            </a:r>
            <a:endParaRPr lang="es-AR" sz="2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19794"/>
            <a:ext cx="8055429" cy="47548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419" sz="2100" b="1" u="sng" dirty="0" smtClean="0">
                <a:solidFill>
                  <a:srgbClr val="FF0000"/>
                </a:solidFill>
              </a:rPr>
              <a:t>HERBERT SPENCER</a:t>
            </a:r>
            <a:r>
              <a:rPr lang="es-419" sz="2100" dirty="0" smtClean="0"/>
              <a:t>: (1820-1903) </a:t>
            </a:r>
            <a:r>
              <a:rPr lang="es-AR" sz="2100" dirty="0" smtClean="0"/>
              <a:t>Darwin </a:t>
            </a:r>
            <a:r>
              <a:rPr lang="es-AR" sz="2100" dirty="0"/>
              <a:t>revoluciono en el S.XIX la Biología al exponer su teoría del evolucionismo , esta doctrina se aplica pronto a la Sociología de la mano de </a:t>
            </a:r>
            <a:r>
              <a:rPr lang="es-AR" sz="2100" dirty="0" smtClean="0"/>
              <a:t>Spencer. </a:t>
            </a:r>
          </a:p>
          <a:p>
            <a:pPr marL="0" indent="0" algn="ctr">
              <a:buNone/>
            </a:pPr>
            <a:r>
              <a:rPr lang="es-AR" sz="2100" b="1" u="sng" dirty="0" smtClean="0">
                <a:solidFill>
                  <a:srgbClr val="FF0000"/>
                </a:solidFill>
              </a:rPr>
              <a:t>La </a:t>
            </a:r>
            <a:r>
              <a:rPr lang="es-AR" sz="2100" b="1" u="sng" dirty="0">
                <a:solidFill>
                  <a:srgbClr val="FF0000"/>
                </a:solidFill>
              </a:rPr>
              <a:t>primera teoría de Spencer es la teoría </a:t>
            </a:r>
            <a:r>
              <a:rPr lang="es-AR" sz="2100" b="1" u="sng" dirty="0" smtClean="0">
                <a:solidFill>
                  <a:srgbClr val="FF0000"/>
                </a:solidFill>
              </a:rPr>
              <a:t>evolucionista</a:t>
            </a:r>
            <a:r>
              <a:rPr lang="es-AR" sz="2100" dirty="0" smtClean="0">
                <a:solidFill>
                  <a:srgbClr val="FF0000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es-AR" sz="2100" dirty="0" smtClean="0"/>
              <a:t>para </a:t>
            </a:r>
            <a:r>
              <a:rPr lang="es-AR" sz="2100" dirty="0"/>
              <a:t>Spencer este evolucionismo queda reflejado del paso de lo </a:t>
            </a:r>
            <a:r>
              <a:rPr lang="es-AR" sz="2100" dirty="0">
                <a:solidFill>
                  <a:srgbClr val="FF0000"/>
                </a:solidFill>
              </a:rPr>
              <a:t>"</a:t>
            </a:r>
            <a:r>
              <a:rPr lang="es-AR" sz="2100" b="1" dirty="0">
                <a:solidFill>
                  <a:srgbClr val="FF0000"/>
                </a:solidFill>
              </a:rPr>
              <a:t>natural" y "biológico" a lo "social" y "moral</a:t>
            </a:r>
            <a:r>
              <a:rPr lang="es-AR" sz="2100" dirty="0">
                <a:solidFill>
                  <a:srgbClr val="FF0000"/>
                </a:solidFill>
              </a:rPr>
              <a:t>" </a:t>
            </a:r>
            <a:r>
              <a:rPr lang="es-AR" sz="2100" dirty="0"/>
              <a:t>. </a:t>
            </a:r>
            <a:endParaRPr lang="es-AR" sz="2100" dirty="0" smtClean="0"/>
          </a:p>
          <a:p>
            <a:pPr marL="0" indent="0" algn="just">
              <a:buNone/>
            </a:pPr>
            <a:r>
              <a:rPr lang="es-AR" sz="2100" dirty="0" smtClean="0"/>
              <a:t>De </a:t>
            </a:r>
            <a:r>
              <a:rPr lang="es-AR" sz="2100" dirty="0"/>
              <a:t>esta manera considera que primero aparece la especie humana y su </a:t>
            </a:r>
            <a:r>
              <a:rPr lang="es-AR" sz="2100" u="sng" dirty="0"/>
              <a:t>constitución como organismo social </a:t>
            </a:r>
            <a:r>
              <a:rPr lang="es-AR" sz="2100" dirty="0"/>
              <a:t>para , una vez superado ese proceso , </a:t>
            </a:r>
            <a:r>
              <a:rPr lang="es-AR" sz="2100" u="sng" dirty="0"/>
              <a:t>pasar a ser una civilización </a:t>
            </a:r>
            <a:r>
              <a:rPr lang="es-AR" sz="2100" dirty="0"/>
              <a:t>que incorpora una calidad interna o moral a su propia </a:t>
            </a:r>
            <a:r>
              <a:rPr lang="es-AR" sz="2100" dirty="0" smtClean="0"/>
              <a:t>esencia.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221" y="552994"/>
            <a:ext cx="20955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87383"/>
            <a:ext cx="10515600" cy="1136469"/>
          </a:xfrm>
        </p:spPr>
        <p:txBody>
          <a:bodyPr>
            <a:normAutofit fontScale="90000"/>
          </a:bodyPr>
          <a:lstStyle/>
          <a:p>
            <a:pPr algn="ctr"/>
            <a:r>
              <a:rPr lang="es-419" b="1" dirty="0" smtClean="0"/>
              <a:t>FUNDADORES DE LA SOCIOLOGÍA</a:t>
            </a:r>
            <a:br>
              <a:rPr lang="es-419" b="1" dirty="0" smtClean="0"/>
            </a:br>
            <a:r>
              <a:rPr lang="es-419" sz="2400" b="1" dirty="0" smtClean="0"/>
              <a:t>EVOLUCIONISMO Y</a:t>
            </a:r>
            <a:r>
              <a:rPr lang="es-419" b="1" dirty="0" smtClean="0"/>
              <a:t> </a:t>
            </a:r>
            <a:r>
              <a:rPr lang="es-419" sz="2400" b="1" dirty="0" smtClean="0"/>
              <a:t>ORGANICISMO</a:t>
            </a:r>
            <a:endParaRPr lang="es-AR" sz="2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19794"/>
            <a:ext cx="8316686" cy="47548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419" sz="2100" b="1" u="sng" dirty="0" smtClean="0">
                <a:solidFill>
                  <a:srgbClr val="FF0000"/>
                </a:solidFill>
              </a:rPr>
              <a:t>HERBERT</a:t>
            </a:r>
            <a:r>
              <a:rPr lang="es-419" sz="2100" b="1" u="sng" dirty="0" smtClean="0"/>
              <a:t> </a:t>
            </a:r>
            <a:r>
              <a:rPr lang="es-419" sz="2100" b="1" u="sng" dirty="0" smtClean="0">
                <a:solidFill>
                  <a:srgbClr val="FF0000"/>
                </a:solidFill>
              </a:rPr>
              <a:t>SPENCER</a:t>
            </a:r>
            <a:r>
              <a:rPr lang="es-419" sz="2100" dirty="0" smtClean="0"/>
              <a:t>: </a:t>
            </a:r>
            <a:endParaRPr lang="es-419" sz="2100" dirty="0"/>
          </a:p>
          <a:p>
            <a:pPr marL="0" indent="0" algn="just">
              <a:buNone/>
            </a:pPr>
            <a:r>
              <a:rPr lang="es-AR" sz="2100" dirty="0" smtClean="0"/>
              <a:t>la </a:t>
            </a:r>
            <a:r>
              <a:rPr lang="es-AR" sz="2100" b="1" dirty="0"/>
              <a:t>evolución pasa por la consecución del Estado liberal </a:t>
            </a:r>
            <a:r>
              <a:rPr lang="es-AR" sz="2100" dirty="0"/>
              <a:t>y la economía monetaria ya que esta fue la manera de pasar de la familia a la tribu y de la tribu a la </a:t>
            </a:r>
            <a:r>
              <a:rPr lang="es-AR" sz="2100" dirty="0" smtClean="0"/>
              <a:t>sociedad.</a:t>
            </a:r>
          </a:p>
          <a:p>
            <a:pPr marL="0" indent="0" algn="just">
              <a:buNone/>
            </a:pPr>
            <a:r>
              <a:rPr lang="es-AR" sz="2100" dirty="0" smtClean="0"/>
              <a:t>Llegados </a:t>
            </a:r>
            <a:r>
              <a:rPr lang="es-AR" sz="2100" dirty="0"/>
              <a:t>a este punto Spencer </a:t>
            </a:r>
            <a:r>
              <a:rPr lang="es-AR" sz="2100" b="1" dirty="0">
                <a:solidFill>
                  <a:srgbClr val="FF0000"/>
                </a:solidFill>
              </a:rPr>
              <a:t>se separa de la teoría darwinista </a:t>
            </a:r>
            <a:r>
              <a:rPr lang="es-AR" sz="2100" dirty="0"/>
              <a:t>ya que no condiciona esta evolución a la factores biológicos . </a:t>
            </a:r>
            <a:endParaRPr lang="es-AR" sz="2100" dirty="0" smtClean="0"/>
          </a:p>
          <a:p>
            <a:pPr marL="0" indent="0" algn="just">
              <a:buNone/>
            </a:pPr>
            <a:r>
              <a:rPr lang="es-AR" sz="2100" dirty="0" smtClean="0"/>
              <a:t>Para </a:t>
            </a:r>
            <a:r>
              <a:rPr lang="es-AR" sz="2100" dirty="0"/>
              <a:t>Spencer el instinto de agresividad primitivo se ve sustituido por otras practicas sociales . </a:t>
            </a:r>
            <a:endParaRPr lang="es-AR" sz="2100" dirty="0" smtClean="0"/>
          </a:p>
          <a:p>
            <a:pPr marL="0" indent="0" algn="just">
              <a:buNone/>
            </a:pPr>
            <a:r>
              <a:rPr lang="es-AR" sz="2100" dirty="0" smtClean="0"/>
              <a:t>Por </a:t>
            </a:r>
            <a:r>
              <a:rPr lang="es-AR" sz="2100" dirty="0"/>
              <a:t>tanto se trataría de un darwinista social que considera que el desarrollo moral de la humanidad puede cambiar ese determinismo biológico. </a:t>
            </a:r>
            <a:endParaRPr lang="es-419" sz="2100" dirty="0" smtClean="0"/>
          </a:p>
        </p:txBody>
      </p:sp>
    </p:spTree>
    <p:extLst>
      <p:ext uri="{BB962C8B-B14F-4D97-AF65-F5344CB8AC3E}">
        <p14:creationId xmlns:p14="http://schemas.microsoft.com/office/powerpoint/2010/main" val="332949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5562" y="217713"/>
            <a:ext cx="8596668" cy="1320800"/>
          </a:xfrm>
        </p:spPr>
        <p:txBody>
          <a:bodyPr/>
          <a:lstStyle/>
          <a:p>
            <a:pPr algn="ctr"/>
            <a:r>
              <a:rPr lang="es-419" b="1" dirty="0"/>
              <a:t>FUNDADORES DE LA SOCIOLOGÍA</a:t>
            </a:r>
            <a:br>
              <a:rPr lang="es-419" b="1" dirty="0"/>
            </a:br>
            <a:r>
              <a:rPr lang="es-419" sz="2400" b="1" dirty="0"/>
              <a:t>EVOLUCIONISMO Y</a:t>
            </a:r>
            <a:r>
              <a:rPr lang="es-419" b="1" dirty="0"/>
              <a:t> </a:t>
            </a:r>
            <a:r>
              <a:rPr lang="es-419" sz="2400" b="1" dirty="0"/>
              <a:t>ORGANICISMO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1681617"/>
            <a:ext cx="8891209" cy="452324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AR" sz="2100" dirty="0"/>
              <a:t>Spencer busca </a:t>
            </a:r>
            <a:r>
              <a:rPr lang="es-AR" sz="2100" dirty="0" smtClean="0"/>
              <a:t>comprobar,  </a:t>
            </a:r>
            <a:r>
              <a:rPr lang="es-AR" sz="2100" dirty="0"/>
              <a:t>como la evolución se cumple también en el desarrollo de la </a:t>
            </a:r>
            <a:r>
              <a:rPr lang="es-AR" sz="2100" dirty="0" smtClean="0"/>
              <a:t>sociedad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sz="2100" b="1" dirty="0">
                <a:solidFill>
                  <a:srgbClr val="FF0000"/>
                </a:solidFill>
              </a:rPr>
              <a:t>La teoría secundaria de Spencer fue la analogía orgánica </a:t>
            </a:r>
            <a:r>
              <a:rPr lang="es-AR" sz="2100" dirty="0"/>
              <a:t>, en la que asemeja a la sociedad con un organismo </a:t>
            </a:r>
            <a:r>
              <a:rPr lang="es-AR" sz="2100" dirty="0" smtClean="0"/>
              <a:t>biológico</a:t>
            </a:r>
            <a:r>
              <a:rPr lang="es-AR" sz="2100" dirty="0"/>
              <a:t>, </a:t>
            </a:r>
            <a:r>
              <a:rPr lang="es-419" sz="2100" dirty="0" smtClean="0"/>
              <a:t>al </a:t>
            </a:r>
            <a:r>
              <a:rPr lang="es-419" sz="2100" dirty="0"/>
              <a:t>aumentar su tamaño aumenta su estructura y cambian sus funciones, lo que al principio es simple y homogéneo, se vuelve complejo y heterogéneo</a:t>
            </a:r>
            <a:r>
              <a:rPr lang="es-419" sz="21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sz="2100" dirty="0"/>
              <a:t>Para Spencer los políticos no deben intervenir en la evolución de la sociedad , pues esta </a:t>
            </a:r>
            <a:r>
              <a:rPr lang="es-AR" sz="2100" u="sng" dirty="0"/>
              <a:t>tiene un instinto innato de libertad </a:t>
            </a:r>
            <a:r>
              <a:rPr lang="es-AR" sz="2100" dirty="0"/>
              <a:t>. Asimismo la sociedad eliminara a los "ineptos" y elegirá a aquellos individuos mas sanos e inteligentes , desechando a los viejos e insanos . La sociedad protegería a los individuos , y el Estado debía prescindir de la acuñación de moneda o de la Sanidad ya que interferiría en la evolución natural .</a:t>
            </a:r>
            <a:r>
              <a:rPr lang="es-419" sz="2100" dirty="0" smtClean="0"/>
              <a:t> </a:t>
            </a:r>
            <a:endParaRPr lang="es-AR" sz="2100" dirty="0"/>
          </a:p>
        </p:txBody>
      </p:sp>
    </p:spTree>
    <p:extLst>
      <p:ext uri="{BB962C8B-B14F-4D97-AF65-F5344CB8AC3E}">
        <p14:creationId xmlns:p14="http://schemas.microsoft.com/office/powerpoint/2010/main" val="6642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0506" y="206827"/>
            <a:ext cx="8596668" cy="838200"/>
          </a:xfrm>
        </p:spPr>
        <p:txBody>
          <a:bodyPr/>
          <a:lstStyle/>
          <a:p>
            <a:pPr algn="ctr"/>
            <a:r>
              <a:rPr lang="es-419" b="1" dirty="0" smtClean="0"/>
              <a:t>CONCEPTO DE SOCIOLOGÍA</a:t>
            </a:r>
            <a:endParaRPr lang="es-AR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19348"/>
            <a:ext cx="8397240" cy="423236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AR" sz="2100" dirty="0"/>
              <a:t> </a:t>
            </a:r>
            <a:r>
              <a:rPr lang="es-AR" sz="2800" dirty="0"/>
              <a:t>Estudia los fenómenos colectivos producidos por la actividad social de los seres humanos, dentro del contexto histórico-cultural en el que se encuentran inmersos</a:t>
            </a:r>
            <a:r>
              <a:rPr lang="es-AR" sz="2800" dirty="0" smtClean="0"/>
              <a:t>.</a:t>
            </a:r>
          </a:p>
          <a:p>
            <a:endParaRPr lang="es-AR" sz="21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744" y="3226527"/>
            <a:ext cx="3693387" cy="19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0506" y="206827"/>
            <a:ext cx="8596668" cy="838200"/>
          </a:xfrm>
        </p:spPr>
        <p:txBody>
          <a:bodyPr/>
          <a:lstStyle/>
          <a:p>
            <a:pPr algn="ctr"/>
            <a:r>
              <a:rPr lang="es-419" b="1" dirty="0" smtClean="0"/>
              <a:t>CONCEPTO DE SOCIOLOGÍA</a:t>
            </a:r>
            <a:endParaRPr lang="es-AR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4910" y="1112520"/>
            <a:ext cx="8806543" cy="53557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AR" sz="2100" dirty="0"/>
              <a:t> </a:t>
            </a:r>
            <a:r>
              <a:rPr lang="es-AR" sz="2100" b="1" dirty="0" smtClean="0"/>
              <a:t>Métodos cualitativos:</a:t>
            </a:r>
          </a:p>
          <a:p>
            <a:pPr lvl="2"/>
            <a:r>
              <a:rPr lang="es-AR" sz="2100" dirty="0"/>
              <a:t>busca explicar las razones de los diferentes </a:t>
            </a:r>
            <a:r>
              <a:rPr lang="es-AR" sz="2100" dirty="0" smtClean="0"/>
              <a:t>comportamiento</a:t>
            </a:r>
            <a:endParaRPr lang="es-AR" sz="2100" dirty="0"/>
          </a:p>
          <a:p>
            <a:pPr lvl="2"/>
            <a:r>
              <a:rPr lang="es-AR" sz="2100" dirty="0"/>
              <a:t>investiga el por qué y el cómo se tomó una decisión</a:t>
            </a:r>
          </a:p>
          <a:p>
            <a:pPr lvl="2"/>
            <a:r>
              <a:rPr lang="es-AR" sz="2100" dirty="0"/>
              <a:t>se basa en la toma de muestras pequeñas, esto es la observación de grupos de población reducidos, como salas de clase, etc</a:t>
            </a:r>
            <a:r>
              <a:rPr lang="es-AR" sz="2100" dirty="0" smtClean="0"/>
              <a:t>. (videos)</a:t>
            </a:r>
          </a:p>
          <a:p>
            <a:pPr lvl="2"/>
            <a:endParaRPr lang="es-AR" sz="2100" dirty="0"/>
          </a:p>
          <a:p>
            <a:r>
              <a:rPr lang="es-AR" sz="2100" b="1" dirty="0" smtClean="0"/>
              <a:t>Método comparativo:</a:t>
            </a:r>
          </a:p>
          <a:p>
            <a:pPr lvl="2"/>
            <a:r>
              <a:rPr lang="es-AR" sz="2100" dirty="0"/>
              <a:t> estudia la correlación que existe entre uno o más fenómenos que se cotejan</a:t>
            </a:r>
            <a:endParaRPr lang="es-AR" sz="2100" b="1" dirty="0"/>
          </a:p>
          <a:p>
            <a:endParaRPr lang="es-AR" sz="2100" dirty="0"/>
          </a:p>
        </p:txBody>
      </p:sp>
    </p:spTree>
    <p:extLst>
      <p:ext uri="{BB962C8B-B14F-4D97-AF65-F5344CB8AC3E}">
        <p14:creationId xmlns:p14="http://schemas.microsoft.com/office/powerpoint/2010/main" val="197597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0506" y="65309"/>
            <a:ext cx="8596668" cy="838200"/>
          </a:xfrm>
        </p:spPr>
        <p:txBody>
          <a:bodyPr/>
          <a:lstStyle/>
          <a:p>
            <a:pPr algn="ctr"/>
            <a:r>
              <a:rPr lang="es-419" b="1" dirty="0" smtClean="0"/>
              <a:t>CONCEPTO DE SOCIOLOGÍA</a:t>
            </a:r>
            <a:endParaRPr lang="es-AR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3418" y="816427"/>
            <a:ext cx="9544353" cy="53557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AR" sz="2100" dirty="0"/>
              <a:t> </a:t>
            </a:r>
            <a:r>
              <a:rPr lang="es-AR" sz="2100" b="1" dirty="0" smtClean="0"/>
              <a:t>Métodos cuantitativos: </a:t>
            </a:r>
          </a:p>
          <a:p>
            <a:pPr marL="0" indent="0" algn="ctr">
              <a:buNone/>
            </a:pPr>
            <a:r>
              <a:rPr lang="es-AR" sz="2100" b="1" dirty="0" smtClean="0"/>
              <a:t>Se vale de números para examinar datos o información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sz="2200" dirty="0" smtClean="0"/>
              <a:t>Es el más utilizado en el campo de la sociología empírica, no es especulativa, o sea no supone, engloba una serie de técnicas de investigación que pretende obtener y medir datos sobre la realidad social.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sz="2200" dirty="0" smtClean="0"/>
              <a:t>La matemática, la informática y las estadísticas son las principales herramientas.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sz="2200" dirty="0" smtClean="0"/>
              <a:t>Realiza preguntas específicas y de las respuestas obtiene muestras numéricas</a:t>
            </a:r>
          </a:p>
        </p:txBody>
      </p:sp>
    </p:spTree>
    <p:extLst>
      <p:ext uri="{BB962C8B-B14F-4D97-AF65-F5344CB8AC3E}">
        <p14:creationId xmlns:p14="http://schemas.microsoft.com/office/powerpoint/2010/main" val="278254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0506" y="206826"/>
            <a:ext cx="8596668" cy="1099459"/>
          </a:xfrm>
        </p:spPr>
        <p:txBody>
          <a:bodyPr>
            <a:normAutofit fontScale="90000"/>
          </a:bodyPr>
          <a:lstStyle/>
          <a:p>
            <a:pPr algn="ctr"/>
            <a:r>
              <a:rPr lang="es-419" b="1" dirty="0" smtClean="0"/>
              <a:t>IMPORTANCIA DEL ESTUDIO</a:t>
            </a:r>
            <a:br>
              <a:rPr lang="es-419" b="1" dirty="0" smtClean="0"/>
            </a:br>
            <a:r>
              <a:rPr lang="es-419" b="1" dirty="0" smtClean="0"/>
              <a:t>DE LA SOCIOLOGÍA</a:t>
            </a:r>
            <a:endParaRPr lang="es-AR" b="1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419" sz="2400" dirty="0" smtClean="0"/>
              <a:t>Nos permite tener una visión clara del entorno social y reexaminar el lugar que ocupamos en la sociedad, o el de aquellos grupos con los cuales rara vez, o nunca hemos tenido contacto.</a:t>
            </a:r>
          </a:p>
          <a:p>
            <a:endParaRPr lang="es-419" sz="2400" dirty="0" smtClean="0"/>
          </a:p>
          <a:p>
            <a:r>
              <a:rPr lang="es-419" sz="2400" dirty="0" smtClean="0"/>
              <a:t>El estudio de la sociología nos brinda nuevas formas de comprender y de reaccionar ante </a:t>
            </a:r>
            <a:r>
              <a:rPr lang="es-419" sz="2400" b="1" dirty="0" smtClean="0">
                <a:solidFill>
                  <a:srgbClr val="FF0000"/>
                </a:solidFill>
              </a:rPr>
              <a:t>la sociedad cambiante</a:t>
            </a:r>
            <a:r>
              <a:rPr lang="es-419" dirty="0" smtClean="0"/>
              <a:t>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9093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5" y="182880"/>
            <a:ext cx="8596668" cy="901337"/>
          </a:xfrm>
        </p:spPr>
        <p:txBody>
          <a:bodyPr>
            <a:normAutofit/>
          </a:bodyPr>
          <a:lstStyle/>
          <a:p>
            <a:pPr algn="ctr"/>
            <a:r>
              <a:rPr lang="es-419" b="1" dirty="0" smtClean="0"/>
              <a:t>MEDIDAS NO ESTRUCTURABLES</a:t>
            </a:r>
            <a:r>
              <a:rPr lang="es-419" dirty="0" smtClean="0"/>
              <a:t>	</a:t>
            </a:r>
            <a:endParaRPr lang="es-AR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77334" y="1332411"/>
            <a:ext cx="9289626" cy="5081451"/>
          </a:xfrm>
        </p:spPr>
        <p:txBody>
          <a:bodyPr>
            <a:normAutofit lnSpcReduction="10000"/>
          </a:bodyPr>
          <a:lstStyle/>
          <a:p>
            <a:pPr algn="just"/>
            <a:r>
              <a:rPr lang="es-AR" sz="2000" dirty="0" smtClean="0">
                <a:solidFill>
                  <a:srgbClr val="FF0000"/>
                </a:solidFill>
              </a:rPr>
              <a:t>Las </a:t>
            </a:r>
            <a:r>
              <a:rPr lang="es-AR" sz="2000" dirty="0">
                <a:solidFill>
                  <a:srgbClr val="FF0000"/>
                </a:solidFill>
              </a:rPr>
              <a:t>medidas no estructurales </a:t>
            </a:r>
            <a:r>
              <a:rPr lang="es-AR" sz="2000" dirty="0"/>
              <a:t>son aquellas que </a:t>
            </a:r>
            <a:r>
              <a:rPr lang="es-AR" sz="2000" dirty="0" smtClean="0"/>
              <a:t>no requieren construcción física y que utiliza el CONOCIMIENTO, LA PRÁCTICA O LOS ACUERDOS, para reducir el riesgo y sus impactos. </a:t>
            </a:r>
          </a:p>
          <a:p>
            <a:pPr algn="just"/>
            <a:r>
              <a:rPr lang="es-AR" sz="2000" dirty="0" smtClean="0"/>
              <a:t>Como </a:t>
            </a:r>
            <a:r>
              <a:rPr lang="es-AR" sz="2000" dirty="0"/>
              <a:t>por ejemplo:</a:t>
            </a:r>
          </a:p>
          <a:p>
            <a:pPr algn="just"/>
            <a:r>
              <a:rPr lang="es-AR" sz="2000" dirty="0" smtClean="0"/>
              <a:t>1</a:t>
            </a:r>
            <a:r>
              <a:rPr lang="es-AR" sz="2400" dirty="0" smtClean="0"/>
              <a:t>. </a:t>
            </a:r>
            <a:r>
              <a:rPr lang="es-AR" sz="2400" b="1" dirty="0" smtClean="0"/>
              <a:t>Educación </a:t>
            </a:r>
            <a:r>
              <a:rPr lang="es-AR" sz="2400" b="1" dirty="0"/>
              <a:t>y programas de participación ciudadana </a:t>
            </a:r>
            <a:r>
              <a:rPr lang="es-AR" sz="2400" dirty="0"/>
              <a:t>para concienciar sobre </a:t>
            </a:r>
            <a:r>
              <a:rPr lang="es-AR" sz="2400" u="sng" dirty="0"/>
              <a:t>el problema de la gestión del agua </a:t>
            </a:r>
            <a:r>
              <a:rPr lang="es-AR" sz="2400" dirty="0"/>
              <a:t>y hacer partícipe del proceso de gestión hidrológica a la población, integrando sus requerimientos en la implementación de los programas</a:t>
            </a:r>
            <a:r>
              <a:rPr lang="es-AR" sz="2400" dirty="0" smtClean="0"/>
              <a:t>.</a:t>
            </a:r>
          </a:p>
          <a:p>
            <a:pPr algn="just"/>
            <a:endParaRPr lang="es-AR" sz="2400" dirty="0"/>
          </a:p>
          <a:p>
            <a:pPr algn="just"/>
            <a:r>
              <a:rPr lang="es-AR" sz="2400" dirty="0" smtClean="0"/>
              <a:t>2</a:t>
            </a:r>
            <a:r>
              <a:rPr lang="es-AR" sz="2400" dirty="0"/>
              <a:t>. </a:t>
            </a:r>
            <a:r>
              <a:rPr lang="es-AR" sz="2400" b="1" dirty="0"/>
              <a:t>Limpieza y mantenimiento</a:t>
            </a:r>
            <a:r>
              <a:rPr lang="es-AR" sz="2400" dirty="0"/>
              <a:t> frecuentes del sistema de colectores subterráneos, de canales superficiales y de las carreteras y calles para </a:t>
            </a:r>
            <a:r>
              <a:rPr lang="es-AR" sz="2400" u="sng" dirty="0"/>
              <a:t>reducir la acumulación de contaminantes </a:t>
            </a:r>
            <a:r>
              <a:rPr lang="es-AR" sz="2400" dirty="0"/>
              <a:t>que posteriormente serán arrastrados por el agua de escorrentía</a:t>
            </a:r>
            <a:r>
              <a:rPr lang="es-AR" sz="2400" dirty="0" smtClean="0"/>
              <a:t>.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2069101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5" y="182880"/>
            <a:ext cx="8596668" cy="901337"/>
          </a:xfrm>
        </p:spPr>
        <p:txBody>
          <a:bodyPr>
            <a:normAutofit/>
          </a:bodyPr>
          <a:lstStyle/>
          <a:p>
            <a:pPr algn="ctr"/>
            <a:r>
              <a:rPr lang="es-419" b="1" dirty="0" smtClean="0"/>
              <a:t>MEDIDAS NO ESTRUCTURABLES</a:t>
            </a:r>
            <a:r>
              <a:rPr lang="es-419" dirty="0" smtClean="0"/>
              <a:t>	</a:t>
            </a:r>
            <a:endParaRPr lang="es-AR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77334" y="1188720"/>
            <a:ext cx="9289626" cy="5225142"/>
          </a:xfrm>
        </p:spPr>
        <p:txBody>
          <a:bodyPr>
            <a:noAutofit/>
          </a:bodyPr>
          <a:lstStyle/>
          <a:p>
            <a:pPr algn="just"/>
            <a:r>
              <a:rPr lang="es-AR" sz="2400" dirty="0" smtClean="0"/>
              <a:t>3. </a:t>
            </a:r>
            <a:r>
              <a:rPr lang="es-AR" sz="2400" b="1" dirty="0" smtClean="0"/>
              <a:t>Evitar que la escorrentía entre en contacto con contaminantes</a:t>
            </a:r>
            <a:r>
              <a:rPr lang="es-AR" sz="2400" dirty="0" smtClean="0"/>
              <a:t>, controlando la aplicación de herbicidas y fungicidas en parques y jardines, vigilando las zonas en obras para evitar el arrastre de sedimentos e interviniendo en las conexiones ilegales al sistema de drenaje.</a:t>
            </a:r>
          </a:p>
          <a:p>
            <a:pPr algn="just"/>
            <a:endParaRPr lang="es-AR" sz="2400" dirty="0" smtClean="0"/>
          </a:p>
          <a:p>
            <a:pPr algn="just"/>
            <a:r>
              <a:rPr lang="es-AR" sz="2400" dirty="0" smtClean="0"/>
              <a:t>4</a:t>
            </a:r>
            <a:r>
              <a:rPr lang="es-AR" sz="2400" dirty="0"/>
              <a:t>. </a:t>
            </a:r>
            <a:r>
              <a:rPr lang="es-AR" sz="2400" b="1" dirty="0"/>
              <a:t>Uso de procedimientos de actuación y equipamiento adecuado </a:t>
            </a:r>
            <a:r>
              <a:rPr lang="es-AR" sz="2400" dirty="0"/>
              <a:t>para tratar episodios de vertidos accidentales rápidamente con técnicas en seco en lugar de la habitual limpieza con agua</a:t>
            </a:r>
            <a:r>
              <a:rPr lang="es-AR" sz="2400" dirty="0" smtClean="0"/>
              <a:t>.</a:t>
            </a:r>
          </a:p>
          <a:p>
            <a:pPr algn="just"/>
            <a:endParaRPr lang="es-AR" sz="2400" dirty="0"/>
          </a:p>
          <a:p>
            <a:pPr algn="just"/>
            <a:r>
              <a:rPr lang="es-AR" sz="2400" dirty="0" smtClean="0"/>
              <a:t>5</a:t>
            </a:r>
            <a:r>
              <a:rPr lang="es-AR" sz="2400" dirty="0"/>
              <a:t>. </a:t>
            </a:r>
            <a:r>
              <a:rPr lang="es-AR" sz="2400" b="1" dirty="0" smtClean="0"/>
              <a:t>Recogida y </a:t>
            </a:r>
            <a:r>
              <a:rPr lang="es-AR" sz="2400" b="1" dirty="0"/>
              <a:t>reutilización de aguas pluviales </a:t>
            </a:r>
            <a:r>
              <a:rPr lang="es-AR" sz="2400" dirty="0"/>
              <a:t>por parte del ciudadano</a:t>
            </a:r>
            <a:r>
              <a:rPr lang="es-AR" sz="2400" dirty="0" smtClean="0"/>
              <a:t>. (Cosecha de agua de lluvia, </a:t>
            </a:r>
            <a:r>
              <a:rPr lang="es-AR" sz="2400" smtClean="0"/>
              <a:t>Decreto).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400124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5" y="182880"/>
            <a:ext cx="8596668" cy="901337"/>
          </a:xfrm>
        </p:spPr>
        <p:txBody>
          <a:bodyPr>
            <a:normAutofit/>
          </a:bodyPr>
          <a:lstStyle/>
          <a:p>
            <a:pPr algn="ctr"/>
            <a:r>
              <a:rPr lang="es-419" b="1" dirty="0" smtClean="0"/>
              <a:t>MEDIDAS NO ESTRUCTURABLES</a:t>
            </a:r>
            <a:r>
              <a:rPr lang="es-419" dirty="0" smtClean="0"/>
              <a:t>	</a:t>
            </a:r>
            <a:endParaRPr lang="es-AR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77334" y="1384663"/>
            <a:ext cx="9289626" cy="5029199"/>
          </a:xfrm>
        </p:spPr>
        <p:txBody>
          <a:bodyPr>
            <a:normAutofit/>
          </a:bodyPr>
          <a:lstStyle/>
          <a:p>
            <a:pPr algn="just"/>
            <a:r>
              <a:rPr lang="es-419" sz="2400" dirty="0" smtClean="0"/>
              <a:t>Estas medidas las encontramos en los Códigos, Leyes y Manuales de Procedimientos (</a:t>
            </a:r>
            <a:r>
              <a:rPr lang="es-419" sz="2400" dirty="0" smtClean="0">
                <a:solidFill>
                  <a:srgbClr val="FF0000"/>
                </a:solidFill>
              </a:rPr>
              <a:t>MARCO INSTITUCIONAL PARA EL MANEJO DE LOS RECURSOS HIDIRCOS)</a:t>
            </a:r>
          </a:p>
          <a:p>
            <a:pPr algn="just"/>
            <a:r>
              <a:rPr lang="es-419" sz="2400" dirty="0" smtClean="0"/>
              <a:t>Estos Códigos, Leyes y Procedimientos dependen de cada lugar en particular</a:t>
            </a:r>
          </a:p>
          <a:p>
            <a:pPr algn="just"/>
            <a:r>
              <a:rPr lang="es-419" sz="2400" dirty="0" smtClean="0"/>
              <a:t>Siendo las provincias o localidades quienes establecen que tan duras pueden llegar a ser estas medidas, de acuerdo a la situación en la que se encuentre cada una </a:t>
            </a:r>
          </a:p>
          <a:p>
            <a:pPr algn="just"/>
            <a:r>
              <a:rPr lang="es-419" sz="2400" b="1" dirty="0" smtClean="0">
                <a:solidFill>
                  <a:srgbClr val="FF0000"/>
                </a:solidFill>
              </a:rPr>
              <a:t>El éxito en el cumplimiento de estas medidas no estructurales, involucran al individuo y a la sociedad. </a:t>
            </a:r>
            <a:endParaRPr lang="es-419" sz="2000" b="1" dirty="0" smtClean="0">
              <a:solidFill>
                <a:srgbClr val="FF0000"/>
              </a:solidFill>
            </a:endParaRPr>
          </a:p>
          <a:p>
            <a:pPr algn="just"/>
            <a:endParaRPr lang="es-419" sz="2000" b="1" dirty="0">
              <a:solidFill>
                <a:srgbClr val="FF0000"/>
              </a:solidFill>
            </a:endParaRPr>
          </a:p>
          <a:p>
            <a:pPr algn="just"/>
            <a:endParaRPr lang="es-419" sz="2000" dirty="0" smtClean="0"/>
          </a:p>
        </p:txBody>
      </p:sp>
    </p:spTree>
    <p:extLst>
      <p:ext uri="{BB962C8B-B14F-4D97-AF65-F5344CB8AC3E}">
        <p14:creationId xmlns:p14="http://schemas.microsoft.com/office/powerpoint/2010/main" val="244168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293915"/>
            <a:ext cx="8596668" cy="609600"/>
          </a:xfrm>
        </p:spPr>
        <p:txBody>
          <a:bodyPr>
            <a:noAutofit/>
          </a:bodyPr>
          <a:lstStyle/>
          <a:p>
            <a:pPr algn="ctr"/>
            <a:r>
              <a:rPr lang="es-419" b="1" dirty="0" smtClean="0"/>
              <a:t>SOCIOLOGÍA</a:t>
            </a:r>
            <a:endParaRPr lang="es-AR" b="1" dirty="0"/>
          </a:p>
        </p:txBody>
      </p:sp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556600" y="2131373"/>
            <a:ext cx="9555237" cy="15974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419" sz="2400" dirty="0">
                <a:hlinkClick r:id="rId2"/>
              </a:rPr>
              <a:t>https://</a:t>
            </a:r>
            <a:r>
              <a:rPr lang="es-419" sz="2400" dirty="0" smtClean="0">
                <a:hlinkClick r:id="rId2"/>
              </a:rPr>
              <a:t>www.youtube.com/watch?v=s8hqWyYMqRc</a:t>
            </a:r>
            <a:endParaRPr lang="es-419" sz="2400" dirty="0" smtClean="0"/>
          </a:p>
          <a:p>
            <a:pPr marL="0" indent="0" algn="ctr">
              <a:buNone/>
            </a:pPr>
            <a:r>
              <a:rPr lang="es-419" sz="2400" dirty="0">
                <a:hlinkClick r:id="rId3"/>
              </a:rPr>
              <a:t>https://</a:t>
            </a:r>
            <a:r>
              <a:rPr lang="es-419" sz="2400" dirty="0" smtClean="0">
                <a:hlinkClick r:id="rId3"/>
              </a:rPr>
              <a:t>www.youtube.com/watch?v=cyLCDNVB83k</a:t>
            </a:r>
            <a:endParaRPr lang="es-419" sz="2400" dirty="0" smtClean="0"/>
          </a:p>
          <a:p>
            <a:pPr marL="0" indent="0" algn="ctr">
              <a:buNone/>
            </a:pPr>
            <a:endParaRPr lang="es-419" sz="2400" dirty="0" smtClean="0"/>
          </a:p>
          <a:p>
            <a:pPr marL="0" indent="0" algn="ctr">
              <a:buNone/>
            </a:pPr>
            <a:endParaRPr lang="es-AR" sz="2600" i="1" dirty="0">
              <a:solidFill>
                <a:srgbClr val="FF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562" y="5060878"/>
            <a:ext cx="2403323" cy="17318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223" y="4955240"/>
            <a:ext cx="2734735" cy="19027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657" y="5151186"/>
            <a:ext cx="1543962" cy="1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293915"/>
            <a:ext cx="8596668" cy="609600"/>
          </a:xfrm>
        </p:spPr>
        <p:txBody>
          <a:bodyPr>
            <a:noAutofit/>
          </a:bodyPr>
          <a:lstStyle/>
          <a:p>
            <a:pPr algn="ctr"/>
            <a:r>
              <a:rPr lang="es-419" b="1" dirty="0" smtClean="0"/>
              <a:t>SOCIOLOGÍA</a:t>
            </a:r>
            <a:endParaRPr lang="es-AR" b="1" dirty="0"/>
          </a:p>
        </p:txBody>
      </p:sp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437846" y="1074468"/>
            <a:ext cx="9555237" cy="3880773"/>
          </a:xfrm>
        </p:spPr>
        <p:txBody>
          <a:bodyPr>
            <a:normAutofit fontScale="92500"/>
          </a:bodyPr>
          <a:lstStyle/>
          <a:p>
            <a:pPr algn="just"/>
            <a:r>
              <a:rPr lang="es-419" sz="2400" dirty="0" smtClean="0"/>
              <a:t>1- Ciencia Social Reciente (A. </a:t>
            </a:r>
            <a:r>
              <a:rPr lang="es-419" sz="2400" dirty="0" err="1" smtClean="0"/>
              <a:t>Conte</a:t>
            </a:r>
            <a:r>
              <a:rPr lang="es-419" sz="2400" dirty="0" smtClean="0"/>
              <a:t> 1839) Elabora el termino sociología, SOCIO(Latín) – LOGÍA(Griego) Corriente Positivista.</a:t>
            </a:r>
          </a:p>
          <a:p>
            <a:pPr algn="just"/>
            <a:endParaRPr lang="es-419" sz="2400" dirty="0" smtClean="0"/>
          </a:p>
          <a:p>
            <a:pPr algn="just"/>
            <a:r>
              <a:rPr lang="es-419" sz="2400" dirty="0" smtClean="0"/>
              <a:t>2- Se ocupa de algo superfluo pero no menos importante LOS FENÓMENOS SOCIALES, DE LO SOCIAL, DE LAS RELACIONES SOCIALES.</a:t>
            </a:r>
          </a:p>
          <a:p>
            <a:pPr algn="just"/>
            <a:endParaRPr lang="es-419" sz="2400" dirty="0" smtClean="0"/>
          </a:p>
          <a:p>
            <a:pPr marL="0" indent="0" algn="ctr">
              <a:buNone/>
            </a:pPr>
            <a:r>
              <a:rPr lang="es-419" sz="2600" i="1" dirty="0" smtClean="0">
                <a:solidFill>
                  <a:srgbClr val="FF0000"/>
                </a:solidFill>
              </a:rPr>
              <a:t>EL SOCIOLOGO, ESTUDIA LOS FENÓMENOS SOCIALES, DEACUERDO AL MÉTODO CIENTÍFICO, CON OBJETIVIDAD, RIGOR Y SERIEDAD</a:t>
            </a:r>
            <a:endParaRPr lang="es-AR" sz="2600" i="1" dirty="0">
              <a:solidFill>
                <a:srgbClr val="FF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562" y="5060878"/>
            <a:ext cx="2403323" cy="17318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223" y="4955240"/>
            <a:ext cx="2734735" cy="19027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657" y="5151186"/>
            <a:ext cx="1543962" cy="1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9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971"/>
            <a:ext cx="8596668" cy="1320800"/>
          </a:xfrm>
        </p:spPr>
        <p:txBody>
          <a:bodyPr/>
          <a:lstStyle/>
          <a:p>
            <a:pPr algn="ctr"/>
            <a:r>
              <a:rPr lang="es-419" b="1" dirty="0" smtClean="0"/>
              <a:t>MÉTODO CIENTÍFICO</a:t>
            </a:r>
            <a:r>
              <a:rPr lang="es-419" dirty="0" smtClean="0"/>
              <a:t/>
            </a:r>
            <a:br>
              <a:rPr lang="es-419" dirty="0" smtClean="0"/>
            </a:br>
            <a:r>
              <a:rPr lang="es-419" sz="2800" dirty="0" smtClean="0"/>
              <a:t>CARACTERÍSTICAS</a:t>
            </a:r>
            <a:endParaRPr lang="es-AR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1886" y="1467395"/>
            <a:ext cx="10515600" cy="345294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s-419" sz="2400" dirty="0" smtClean="0"/>
              <a:t>Se basa en la OBSERVACIÓN  (</a:t>
            </a:r>
            <a:r>
              <a:rPr lang="es-419" sz="2400" dirty="0" smtClean="0">
                <a:solidFill>
                  <a:srgbClr val="FF0000"/>
                </a:solidFill>
              </a:rPr>
              <a:t>EMPÍRICO</a:t>
            </a:r>
            <a:r>
              <a:rPr lang="es-419" sz="2400" dirty="0" smtClean="0"/>
              <a:t>)</a:t>
            </a:r>
            <a:endParaRPr lang="es-AR" sz="2400" dirty="0" smtClean="0"/>
          </a:p>
          <a:p>
            <a:pPr>
              <a:buFontTx/>
              <a:buChar char="-"/>
            </a:pPr>
            <a:r>
              <a:rPr lang="es-419" sz="2400" dirty="0" smtClean="0"/>
              <a:t>Desarrolla hipótesis (</a:t>
            </a:r>
            <a:r>
              <a:rPr lang="es-419" sz="2400" dirty="0" smtClean="0">
                <a:solidFill>
                  <a:srgbClr val="FF0000"/>
                </a:solidFill>
              </a:rPr>
              <a:t>TEÓRICO</a:t>
            </a:r>
            <a:r>
              <a:rPr lang="es-419" sz="2400" dirty="0" smtClean="0"/>
              <a:t>)</a:t>
            </a:r>
          </a:p>
          <a:p>
            <a:pPr>
              <a:buFontTx/>
              <a:buChar char="-"/>
            </a:pPr>
            <a:r>
              <a:rPr lang="es-419" sz="2400" dirty="0" smtClean="0"/>
              <a:t>No empieza de cero (</a:t>
            </a:r>
            <a:r>
              <a:rPr lang="es-419" sz="2400" dirty="0" smtClean="0">
                <a:solidFill>
                  <a:srgbClr val="FF0000"/>
                </a:solidFill>
              </a:rPr>
              <a:t>ACUMULATIVO</a:t>
            </a:r>
            <a:r>
              <a:rPr lang="es-419" sz="2400" dirty="0" smtClean="0"/>
              <a:t>)</a:t>
            </a:r>
          </a:p>
          <a:p>
            <a:pPr>
              <a:buFontTx/>
              <a:buChar char="-"/>
            </a:pPr>
            <a:r>
              <a:rPr lang="es-419" sz="2400" dirty="0" smtClean="0"/>
              <a:t>Puede ser cuestionado (</a:t>
            </a:r>
            <a:r>
              <a:rPr lang="es-419" sz="2400" dirty="0" smtClean="0">
                <a:solidFill>
                  <a:srgbClr val="FF0000"/>
                </a:solidFill>
              </a:rPr>
              <a:t>ABIERTO</a:t>
            </a:r>
            <a:r>
              <a:rPr lang="es-419" sz="2400" dirty="0" smtClean="0"/>
              <a:t>)</a:t>
            </a:r>
          </a:p>
          <a:p>
            <a:pPr>
              <a:buFontTx/>
              <a:buChar char="-"/>
            </a:pPr>
            <a:r>
              <a:rPr lang="es-419" sz="2400" dirty="0" smtClean="0"/>
              <a:t>Habla sobre la sociedad que es cambiante, por lo que no puede mantener una única postura (</a:t>
            </a:r>
            <a:r>
              <a:rPr lang="es-419" sz="2400" dirty="0" smtClean="0">
                <a:solidFill>
                  <a:srgbClr val="FF0000"/>
                </a:solidFill>
              </a:rPr>
              <a:t>CRÍTICO</a:t>
            </a:r>
            <a:r>
              <a:rPr lang="es-419" sz="2400" dirty="0" smtClean="0"/>
              <a:t>)</a:t>
            </a:r>
          </a:p>
          <a:p>
            <a:pPr>
              <a:buFontTx/>
              <a:buChar char="-"/>
            </a:pPr>
            <a:r>
              <a:rPr lang="es-419" sz="2400" dirty="0" smtClean="0"/>
              <a:t>No juzga, sólo explica los hechos (</a:t>
            </a:r>
            <a:r>
              <a:rPr lang="es-419" sz="2400" dirty="0" smtClean="0">
                <a:solidFill>
                  <a:srgbClr val="FF0000"/>
                </a:solidFill>
              </a:rPr>
              <a:t>NEUTRO</a:t>
            </a:r>
            <a:r>
              <a:rPr lang="es-419" sz="2400" dirty="0" smtClean="0"/>
              <a:t>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21" y="4639266"/>
            <a:ext cx="2419392" cy="20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4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2791</TotalTime>
  <Words>2284</Words>
  <Application>Microsoft Office PowerPoint</Application>
  <PresentationFormat>Panorámica</PresentationFormat>
  <Paragraphs>220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Arial</vt:lpstr>
      <vt:lpstr>Courier New</vt:lpstr>
      <vt:lpstr>Trebuchet MS</vt:lpstr>
      <vt:lpstr>Wingdings</vt:lpstr>
      <vt:lpstr>Wingdings 3</vt:lpstr>
      <vt:lpstr>Faceta</vt:lpstr>
      <vt:lpstr>MEDIDAS NO ESTRUCTURALES</vt:lpstr>
      <vt:lpstr>MEDIDAS NO ESTRUCTURABLES </vt:lpstr>
      <vt:lpstr>Presentación de PowerPoint</vt:lpstr>
      <vt:lpstr>MEDIDAS NO ESTRUCTURABLES </vt:lpstr>
      <vt:lpstr>MEDIDAS NO ESTRUCTURABLES </vt:lpstr>
      <vt:lpstr>MEDIDAS NO ESTRUCTURABLES </vt:lpstr>
      <vt:lpstr>SOCIOLOGÍA</vt:lpstr>
      <vt:lpstr>SOCIOLOGÍA</vt:lpstr>
      <vt:lpstr>MÉTODO CIENTÍFICO CARACTERÍSTICAS</vt:lpstr>
      <vt:lpstr>EL HOMBRE SER SOCIAL</vt:lpstr>
      <vt:lpstr>LA EVOLUCIÓN DEL HOMBRE</vt:lpstr>
      <vt:lpstr>HOMBRE: EVOLUCIÓN BIOLÓGICA </vt:lpstr>
      <vt:lpstr>SIN SOCIEDAD EL HOMBRE NO EXISTIRIA NO SERIA CONCEBIBLE  </vt:lpstr>
      <vt:lpstr>Proceso evolutivo del hombre</vt:lpstr>
      <vt:lpstr>Proceso evolutivo del hombre</vt:lpstr>
      <vt:lpstr>HOMBRE: EVOLUCIÓN SOCIAL </vt:lpstr>
      <vt:lpstr>HOMBRE: EVOLUCIÓN SOCIAL</vt:lpstr>
      <vt:lpstr>HOMBRE: EVOLUCIÓN SOCIAL</vt:lpstr>
      <vt:lpstr>REVOLUCIÓN INDUSTRIAL</vt:lpstr>
      <vt:lpstr>FUNDADORES DE LA SOCIOLOGÍA POSITIVISMO</vt:lpstr>
      <vt:lpstr>FUNDADORES DE LA SOCIOLOGÍA POSITIVISMO</vt:lpstr>
      <vt:lpstr>FUNDADORES DE LA SOCIOLOGÍA FUNCIONALISMO</vt:lpstr>
      <vt:lpstr>FUNDADORES DE LA SOCIOLOGÍA MARXISMO</vt:lpstr>
      <vt:lpstr>MATERIALISMO DIALÉCTICO  (la producción económica es el factor determinante de los fenómenos sociales) </vt:lpstr>
      <vt:lpstr>SOCIALISMO UTÓPICO</vt:lpstr>
      <vt:lpstr>SOCIALISMO UTÓPICO DIVISIÓN DEL TRABAJO</vt:lpstr>
      <vt:lpstr>FUNDADORES DE LA SOCIOLOGÍA ESTRUCTURALIMO</vt:lpstr>
      <vt:lpstr>FUNDADORES DE LA SOCIOLOGÍA ESTRUCTURALIMO</vt:lpstr>
      <vt:lpstr>GRADOS DE INFLUENCIA ECONÓMICA </vt:lpstr>
      <vt:lpstr>FUNDADORES DE LA SOCIOLOGÍA</vt:lpstr>
      <vt:lpstr>FUNDADORES DE LA SOCIOLOGÍA EVOLUCIONISMO Y ORGANICISMO</vt:lpstr>
      <vt:lpstr>FUNDADORES DE LA SOCIOLOGÍA EVOLUCIONISMO Y ORGANICISMO</vt:lpstr>
      <vt:lpstr>FUNDADORES DE LA SOCIOLOGÍA EVOLUCIONISMO Y ORGANICISMO</vt:lpstr>
      <vt:lpstr>CONCEPTO DE SOCIOLOGÍA</vt:lpstr>
      <vt:lpstr>CONCEPTO DE SOCIOLOGÍA</vt:lpstr>
      <vt:lpstr>CONCEPTO DE SOCIOLOGÍA</vt:lpstr>
      <vt:lpstr>IMPORTANCIA DEL ESTUDIO DE LA SOCIOLOGÍA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SOCIOLOGOÍA</dc:title>
  <dc:creator>User</dc:creator>
  <cp:lastModifiedBy>User</cp:lastModifiedBy>
  <cp:revision>127</cp:revision>
  <dcterms:created xsi:type="dcterms:W3CDTF">2018-02-10T21:53:44Z</dcterms:created>
  <dcterms:modified xsi:type="dcterms:W3CDTF">2018-09-20T00:26:25Z</dcterms:modified>
</cp:coreProperties>
</file>