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48"/>
  </p:notesMasterIdLst>
  <p:sldIdLst>
    <p:sldId id="256" r:id="rId3"/>
    <p:sldId id="257" r:id="rId4"/>
    <p:sldId id="258" r:id="rId5"/>
    <p:sldId id="304" r:id="rId6"/>
    <p:sldId id="305" r:id="rId7"/>
    <p:sldId id="307" r:id="rId8"/>
    <p:sldId id="263" r:id="rId9"/>
    <p:sldId id="265" r:id="rId10"/>
    <p:sldId id="309" r:id="rId11"/>
    <p:sldId id="266" r:id="rId12"/>
    <p:sldId id="311" r:id="rId13"/>
    <p:sldId id="312" r:id="rId14"/>
    <p:sldId id="313" r:id="rId15"/>
    <p:sldId id="31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1F55-E27F-4EBA-883D-9C8BFBBF92B6}" type="datetimeFigureOut">
              <a:rPr lang="es-AR" smtClean="0"/>
              <a:pPr/>
              <a:t>02/11/2015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F695-EB80-4136-B585-E260F438805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F695-EB80-4136-B585-E260F4388057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F695-EB80-4136-B585-E260F4388057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F695-EB80-4136-B585-E260F4388057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F695-EB80-4136-B585-E260F4388057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97EA16-89A2-47A7-A2B6-610ECF46DCE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80795-3410-4654-AED9-9850F87B7AD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A58D-3B53-4D1A-A197-2890FA9DF3C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7987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987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987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987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987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988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</p:grpSp>
      <p:sp>
        <p:nvSpPr>
          <p:cNvPr id="7988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98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725C2-66E6-4854-9CA5-D78F09CFFE6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5354A-DE06-4BC6-AD4B-ABBF1D8D166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3724-66B0-44B9-B871-3F6EC45E990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F5595-DB8C-40C5-9DF3-A7F4E3117E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AE56C-4D48-4EBB-97AB-F6B40F2B73B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CF5D-888A-408A-A99A-2B4CF807BBA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6B7F4-FE64-448B-A760-90E7099DE54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5E428-42F9-4CC5-8B81-3E0FC024860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BD4DA-02AC-4C3C-B896-C005B61D88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92981-5DE0-42EC-A2C8-ABF677C010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28E50-C5C3-4F2A-834F-71266C9B41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54D1-4F43-4527-AA91-850FAC853F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1F464-DBD3-4F62-B29B-9F0FC3EDFC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B09A-3032-4D62-B524-E85D45CFF8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CD69-75C7-4DE7-8842-6DEDFF20540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2F24-9307-49AA-BC42-F202D36B235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165CA-1BDC-4B79-92E4-E92E97F4F8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1366-C9EC-4D9B-9EC5-499B9FFFFE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DC3E7-AF2B-439B-969A-DF0DF13FE1C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2F7B473-722A-42BE-972A-3C7BC00A12A2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7885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885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885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885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7885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2400">
                <a:latin typeface="Times New Roman" pitchFamily="18" charset="0"/>
              </a:endParaRPr>
            </a:p>
          </p:txBody>
        </p:sp>
      </p:grpSp>
      <p:sp>
        <p:nvSpPr>
          <p:cNvPr id="788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5A605CD4-EB1E-4387-8821-87221A0D1B2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11413" y="2492375"/>
            <a:ext cx="36528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4000">
                <a:latin typeface="Arial" charset="0"/>
              </a:rPr>
              <a:t>RUIDOS Y </a:t>
            </a:r>
          </a:p>
          <a:p>
            <a:pPr algn="ctr"/>
            <a:r>
              <a:rPr lang="es-AR" sz="4000">
                <a:latin typeface="Arial" charset="0"/>
              </a:rPr>
              <a:t>VIBRACIONES</a:t>
            </a:r>
          </a:p>
          <a:p>
            <a:pPr algn="ctr"/>
            <a:endParaRPr lang="es-ES" sz="400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73834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latin typeface="Arial" charset="0"/>
              </a:rPr>
              <a:t>Universidad Nacional de Córdoba</a:t>
            </a:r>
          </a:p>
          <a:p>
            <a:r>
              <a:rPr lang="es-ES" sz="2400" b="1">
                <a:latin typeface="Arial" charset="0"/>
              </a:rPr>
              <a:t>Facultad de Ciencias Exactas, Físicas y Naturales</a:t>
            </a:r>
          </a:p>
          <a:p>
            <a:r>
              <a:rPr lang="es-ES" sz="2400" b="1">
                <a:latin typeface="Arial" charset="0"/>
              </a:rPr>
              <a:t>Cátedra de Higiene y Seguridad</a:t>
            </a:r>
          </a:p>
          <a:p>
            <a:endParaRPr lang="es-ES" sz="2400" b="1">
              <a:latin typeface="Arial" charset="0"/>
            </a:endParaRPr>
          </a:p>
          <a:p>
            <a:endParaRPr lang="es-ES" sz="24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30875" y="6381750"/>
            <a:ext cx="2632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500">
                <a:solidFill>
                  <a:srgbClr val="99CCFF"/>
                </a:solidFill>
                <a:latin typeface="Arial" charset="0"/>
              </a:rPr>
              <a:t>Ing. Civil Federico A. Baruzzi</a:t>
            </a:r>
          </a:p>
        </p:txBody>
      </p:sp>
      <p:pic>
        <p:nvPicPr>
          <p:cNvPr id="4102" name="Picture 6" descr="Escu"/>
          <p:cNvPicPr>
            <a:picLocks noChangeAspect="1" noChangeArrowheads="1"/>
          </p:cNvPicPr>
          <p:nvPr/>
        </p:nvPicPr>
        <p:blipFill>
          <a:blip r:embed="rId2">
            <a:lum bright="-18000" contrast="-70000"/>
            <a:grayscl/>
          </a:blip>
          <a:srcRect/>
          <a:stretch>
            <a:fillRect/>
          </a:stretch>
        </p:blipFill>
        <p:spPr bwMode="auto">
          <a:xfrm>
            <a:off x="7667625" y="188913"/>
            <a:ext cx="1212850" cy="14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2_ Ruido. Definiciones</a:t>
            </a:r>
          </a:p>
          <a:p>
            <a:r>
              <a:rPr lang="es-AR" sz="2200"/>
              <a:t>	2.1_ Ruido</a:t>
            </a:r>
          </a:p>
          <a:p>
            <a:r>
              <a:rPr lang="es-AR" sz="2200"/>
              <a:t>	2.2_ Acústica Subjetiva</a:t>
            </a:r>
          </a:p>
          <a:p>
            <a:r>
              <a:rPr lang="es-AR" sz="2200"/>
              <a:t>	2.3_ Sensibilidad del oído para las Frecuencias</a:t>
            </a:r>
          </a:p>
          <a:p>
            <a:r>
              <a:rPr lang="es-AR" sz="2200"/>
              <a:t>	2.4_ Escalas de ponderación</a:t>
            </a:r>
          </a:p>
          <a:p>
            <a:r>
              <a:rPr lang="es-AR" sz="2200"/>
              <a:t>	2.5_ Clasificación de los ruidos</a:t>
            </a:r>
          </a:p>
          <a:p>
            <a:r>
              <a:rPr lang="es-AR" sz="2200"/>
              <a:t>		2.5.1_ Continuo</a:t>
            </a:r>
          </a:p>
          <a:p>
            <a:r>
              <a:rPr lang="es-AR" sz="2200"/>
              <a:t>		2.5.2_ Intermitente</a:t>
            </a:r>
          </a:p>
          <a:p>
            <a:r>
              <a:rPr lang="es-AR" sz="2200"/>
              <a:t>		2.5.3_ Impulsivo</a:t>
            </a:r>
          </a:p>
          <a:p>
            <a:r>
              <a:rPr lang="es-AR" sz="2200"/>
              <a:t>	2.6_ Perturbaciones producidas por el ruido</a:t>
            </a:r>
          </a:p>
          <a:p>
            <a:r>
              <a:rPr lang="es-AR" sz="2200"/>
              <a:t>	2.7_ Pérdida de la audición por ruidos</a:t>
            </a:r>
          </a:p>
          <a:p>
            <a:r>
              <a:rPr lang="es-AR" sz="2200"/>
              <a:t>		2.7.1_ Presbiacusia</a:t>
            </a:r>
          </a:p>
          <a:p>
            <a:r>
              <a:rPr lang="es-AR" sz="2200"/>
              <a:t>		</a:t>
            </a:r>
          </a:p>
          <a:p>
            <a:r>
              <a:rPr lang="es-AR" sz="220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2_ Ruido. Definiciones</a:t>
            </a:r>
          </a:p>
          <a:p>
            <a:r>
              <a:rPr lang="es-AR" sz="2200" dirty="0"/>
              <a:t>	2.1_ Ruido</a:t>
            </a:r>
          </a:p>
          <a:p>
            <a:r>
              <a:rPr lang="es-AR" sz="2200" dirty="0"/>
              <a:t>	2.2_ Acústica Subjetiva</a:t>
            </a:r>
          </a:p>
          <a:p>
            <a:r>
              <a:rPr lang="es-AR" sz="2200" dirty="0"/>
              <a:t>	2.3_ Sensibilidad del oído para las Frecuencias</a:t>
            </a:r>
          </a:p>
          <a:p>
            <a:r>
              <a:rPr lang="es-AR" sz="2200" dirty="0"/>
              <a:t>	</a:t>
            </a:r>
          </a:p>
          <a:p>
            <a:r>
              <a:rPr lang="es-AR" sz="2200" dirty="0"/>
              <a:t>		</a:t>
            </a:r>
          </a:p>
          <a:p>
            <a:r>
              <a:rPr lang="es-AR" sz="2200" dirty="0"/>
              <a:t>	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429625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2_ Ruido. </a:t>
            </a:r>
            <a:r>
              <a:rPr lang="es-AR" sz="2200" dirty="0" smtClean="0"/>
              <a:t>Definiciones</a:t>
            </a:r>
            <a:endParaRPr lang="es-AR" sz="2200" dirty="0"/>
          </a:p>
          <a:p>
            <a:r>
              <a:rPr lang="es-AR" sz="2200" dirty="0"/>
              <a:t>	2.4_ Escalas de </a:t>
            </a:r>
            <a:r>
              <a:rPr lang="es-AR" sz="2200" dirty="0" smtClean="0"/>
              <a:t>ponderación</a:t>
            </a:r>
            <a:endParaRPr lang="es-AR" sz="2200" dirty="0"/>
          </a:p>
          <a:p>
            <a:r>
              <a:rPr lang="es-AR" sz="2200" dirty="0"/>
              <a:t>		</a:t>
            </a:r>
          </a:p>
          <a:p>
            <a:r>
              <a:rPr lang="es-AR" sz="2200" dirty="0"/>
              <a:t>	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31262" y="-459662"/>
            <a:ext cx="5486400" cy="914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2_ Ruido. </a:t>
            </a:r>
            <a:r>
              <a:rPr lang="es-AR" sz="2200" dirty="0" smtClean="0"/>
              <a:t>Definiciones</a:t>
            </a:r>
            <a:endParaRPr lang="es-AR" sz="2200" dirty="0"/>
          </a:p>
          <a:p>
            <a:r>
              <a:rPr lang="es-AR" sz="2200" dirty="0"/>
              <a:t>	2.5_ Clasificación de los ruidos</a:t>
            </a:r>
          </a:p>
          <a:p>
            <a:r>
              <a:rPr lang="es-AR" sz="2200" dirty="0"/>
              <a:t>		2.5.1_ Continuo</a:t>
            </a:r>
          </a:p>
          <a:p>
            <a:r>
              <a:rPr lang="es-AR" sz="2200" dirty="0"/>
              <a:t>		2.5.2_ Intermitente</a:t>
            </a:r>
          </a:p>
          <a:p>
            <a:r>
              <a:rPr lang="es-AR" sz="2200" dirty="0"/>
              <a:t>		2.5.3_ </a:t>
            </a:r>
            <a:r>
              <a:rPr lang="es-AR" sz="2200" dirty="0" smtClean="0"/>
              <a:t>Impulsivo</a:t>
            </a:r>
            <a:endParaRPr lang="es-AR" sz="2200" dirty="0"/>
          </a:p>
          <a:p>
            <a:r>
              <a:rPr lang="es-AR" sz="2200" dirty="0"/>
              <a:t>		</a:t>
            </a:r>
          </a:p>
          <a:p>
            <a:r>
              <a:rPr lang="es-AR" sz="2200" dirty="0"/>
              <a:t>	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4582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2_ Ruido. </a:t>
            </a:r>
            <a:r>
              <a:rPr lang="es-AR" sz="2200" dirty="0" smtClean="0"/>
              <a:t>Definiciones</a:t>
            </a:r>
            <a:endParaRPr lang="es-AR" sz="2200" dirty="0"/>
          </a:p>
          <a:p>
            <a:r>
              <a:rPr lang="es-AR" sz="2200" dirty="0"/>
              <a:t>	2.6_ Perturbaciones producidas por el ruido</a:t>
            </a:r>
          </a:p>
          <a:p>
            <a:r>
              <a:rPr lang="es-AR" sz="2200" dirty="0"/>
              <a:t>	2.7_ Pérdida de la audición por ruidos</a:t>
            </a:r>
          </a:p>
          <a:p>
            <a:r>
              <a:rPr lang="es-AR" sz="2200" dirty="0"/>
              <a:t>		2.7.1_ </a:t>
            </a:r>
            <a:r>
              <a:rPr lang="es-AR" sz="2200" dirty="0" err="1"/>
              <a:t>Presbiacusia</a:t>
            </a:r>
            <a:endParaRPr lang="es-AR" sz="2200" dirty="0"/>
          </a:p>
          <a:p>
            <a:r>
              <a:rPr lang="es-AR" sz="2200" dirty="0"/>
              <a:t>		</a:t>
            </a:r>
          </a:p>
          <a:p>
            <a:r>
              <a:rPr lang="es-AR" sz="2200" dirty="0"/>
              <a:t>	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3_ Medición</a:t>
            </a:r>
          </a:p>
          <a:p>
            <a:r>
              <a:rPr lang="es-AR" sz="2200"/>
              <a:t>	3.1_ Aparatos de medición</a:t>
            </a:r>
          </a:p>
          <a:p>
            <a:r>
              <a:rPr lang="es-AR" sz="2200"/>
              <a:t>		3.1.1_ Sonómetro. Componentes</a:t>
            </a:r>
          </a:p>
          <a:p>
            <a:r>
              <a:rPr lang="es-AR" sz="2200"/>
              <a:t>			3.1.1.1_ Micrófono</a:t>
            </a:r>
          </a:p>
          <a:p>
            <a:r>
              <a:rPr lang="es-AR" sz="2200"/>
              <a:t>			3.1.1.2_ Amplificador</a:t>
            </a:r>
          </a:p>
          <a:p>
            <a:r>
              <a:rPr lang="es-AR" sz="2200"/>
              <a:t>			3.1.1.3_ Filtros de frecuencias</a:t>
            </a:r>
          </a:p>
          <a:p>
            <a:r>
              <a:rPr lang="es-AR" sz="2200"/>
              <a:t>			3.1.1.4_ Detector de la señal</a:t>
            </a:r>
          </a:p>
          <a:p>
            <a:r>
              <a:rPr lang="es-AR" sz="2200"/>
              <a:t>			3.1.1.5_ Indicador</a:t>
            </a:r>
          </a:p>
          <a:p>
            <a:r>
              <a:rPr lang="es-AR" sz="2200"/>
              <a:t>			3.1.1.6_ Calibrador acústico</a:t>
            </a:r>
          </a:p>
          <a:p>
            <a:r>
              <a:rPr lang="es-AR" sz="2200"/>
              <a:t>	3.2_ Técnicas de medidas</a:t>
            </a:r>
          </a:p>
          <a:p>
            <a:r>
              <a:rPr lang="es-AR" sz="2200"/>
              <a:t>	3.3_ Correcciones necesarias</a:t>
            </a:r>
          </a:p>
          <a:p>
            <a:endParaRPr lang="es-AR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3_ Medición</a:t>
            </a:r>
          </a:p>
          <a:p>
            <a:r>
              <a:rPr lang="es-AR" sz="2200"/>
              <a:t>	3.1_ Aparatos de medición</a:t>
            </a:r>
          </a:p>
          <a:p>
            <a:r>
              <a:rPr lang="es-AR" sz="2200"/>
              <a:t>		3.1.1_ Sonómetro. Componentes</a:t>
            </a:r>
          </a:p>
          <a:p>
            <a:r>
              <a:rPr lang="es-AR" sz="2200"/>
              <a:t>			</a:t>
            </a:r>
          </a:p>
          <a:p>
            <a:r>
              <a:rPr lang="es-AR" sz="2200"/>
              <a:t>	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083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4191000" cy="416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3_ Medición</a:t>
            </a:r>
          </a:p>
          <a:p>
            <a:r>
              <a:rPr lang="es-AR" sz="2200"/>
              <a:t>	3.1_ Aparatos de medición</a:t>
            </a:r>
          </a:p>
          <a:p>
            <a:r>
              <a:rPr lang="es-AR" sz="2200"/>
              <a:t>		3.1.1_ Sonómetro. Componentes</a:t>
            </a:r>
          </a:p>
          <a:p>
            <a:r>
              <a:rPr lang="es-AR" sz="2200"/>
              <a:t>			</a:t>
            </a:r>
          </a:p>
          <a:p>
            <a:r>
              <a:rPr lang="es-AR" sz="2200"/>
              <a:t>	</a:t>
            </a: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1597025" cy="4419600"/>
          </a:xfrm>
          <a:prstGeom prst="rect">
            <a:avLst/>
          </a:prstGeom>
          <a:noFill/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2257425" cy="2257425"/>
          </a:xfrm>
          <a:prstGeom prst="rect">
            <a:avLst/>
          </a:prstGeom>
          <a:noFill/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752600"/>
            <a:ext cx="2717800" cy="4495800"/>
          </a:xfrm>
          <a:prstGeom prst="rect">
            <a:avLst/>
          </a:prstGeom>
          <a:noFill/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752600"/>
            <a:ext cx="2789238" cy="4495800"/>
          </a:xfrm>
          <a:prstGeom prst="rect">
            <a:avLst/>
          </a:prstGeom>
          <a:noFill/>
        </p:spPr>
      </p:pic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038600"/>
            <a:ext cx="1295400" cy="2209800"/>
          </a:xfrm>
          <a:prstGeom prst="rect">
            <a:avLst/>
          </a:prstGeom>
          <a:noFill/>
        </p:spPr>
      </p:pic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0" y="5562600"/>
            <a:ext cx="9144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Distintos modelos         Sonómetro Vial           Calibrador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Artículos 85 a 94</a:t>
            </a:r>
          </a:p>
          <a:p>
            <a:r>
              <a:rPr lang="es-AR" sz="2200"/>
              <a:t>	</a:t>
            </a:r>
          </a:p>
          <a:p>
            <a:r>
              <a:rPr lang="es-AR" sz="2200"/>
              <a:t>	4.2_ ANEXO V</a:t>
            </a:r>
          </a:p>
          <a:p>
            <a:r>
              <a:rPr lang="es-AR" sz="2200"/>
              <a:t>	</a:t>
            </a:r>
          </a:p>
          <a:p>
            <a:r>
              <a:rPr lang="es-AR" sz="2200"/>
              <a:t>		4.2.1_ Gráficos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Ábacos. </a:t>
            </a:r>
          </a:p>
          <a:p>
            <a:r>
              <a:rPr lang="es-AR" sz="2200"/>
              <a:t>Ábaco para calcular NSCE	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0120" name="Picture 8" descr="decreto_351_79_anexov_abac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57200"/>
            <a:ext cx="53340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533400"/>
            <a:ext cx="91440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400">
                <a:latin typeface="Arial" charset="0"/>
              </a:rPr>
              <a:t>CONTENIDOS</a:t>
            </a:r>
          </a:p>
          <a:p>
            <a:r>
              <a:rPr lang="es-AR" sz="2400">
                <a:latin typeface="Arial" charset="0"/>
              </a:rPr>
              <a:t> </a:t>
            </a:r>
          </a:p>
          <a:p>
            <a:r>
              <a:rPr lang="es-AR" sz="2400">
                <a:latin typeface="Arial" charset="0"/>
              </a:rPr>
              <a:t>1_ Sonido. Definiciones</a:t>
            </a:r>
          </a:p>
          <a:p>
            <a:endParaRPr lang="es-AR" sz="2400">
              <a:latin typeface="Arial" charset="0"/>
            </a:endParaRPr>
          </a:p>
          <a:p>
            <a:r>
              <a:rPr lang="es-AR" sz="2400">
                <a:latin typeface="Arial" charset="0"/>
              </a:rPr>
              <a:t>2_ Ruidos. Definiciones</a:t>
            </a:r>
          </a:p>
          <a:p>
            <a:endParaRPr lang="es-AR" sz="2400">
              <a:latin typeface="Arial" charset="0"/>
            </a:endParaRPr>
          </a:p>
          <a:p>
            <a:r>
              <a:rPr lang="es-AR" sz="2400">
                <a:latin typeface="Arial" charset="0"/>
              </a:rPr>
              <a:t>3_ Medición</a:t>
            </a:r>
          </a:p>
          <a:p>
            <a:endParaRPr lang="es-AR" sz="2400">
              <a:latin typeface="Arial" charset="0"/>
            </a:endParaRPr>
          </a:p>
          <a:p>
            <a:r>
              <a:rPr lang="es-AR" sz="2400">
                <a:latin typeface="Arial" charset="0"/>
              </a:rPr>
              <a:t>4_ Ley 19587</a:t>
            </a:r>
          </a:p>
          <a:p>
            <a:endParaRPr lang="es-AR" sz="2400">
              <a:latin typeface="Arial" charset="0"/>
            </a:endParaRPr>
          </a:p>
          <a:p>
            <a:r>
              <a:rPr lang="es-AR" sz="2400">
                <a:latin typeface="Arial" charset="0"/>
              </a:rPr>
              <a:t>5_ Control del ruido</a:t>
            </a:r>
          </a:p>
          <a:p>
            <a:endParaRPr lang="es-AR" sz="2400">
              <a:latin typeface="Arial" charset="0"/>
            </a:endParaRPr>
          </a:p>
          <a:p>
            <a:r>
              <a:rPr lang="es-AR" sz="2400">
                <a:latin typeface="Arial" charset="0"/>
              </a:rPr>
              <a:t>6_ Ejercicios Prácticos</a:t>
            </a:r>
          </a:p>
          <a:p>
            <a:endParaRPr lang="es-AR" sz="2400">
              <a:latin typeface="Arial" charset="0"/>
            </a:endParaRPr>
          </a:p>
          <a:p>
            <a:r>
              <a:rPr lang="es-AR" sz="2400">
                <a:latin typeface="Arial" charset="0"/>
              </a:rPr>
              <a:t>7_ Vibraciones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Ábacos. </a:t>
            </a:r>
          </a:p>
          <a:p>
            <a:r>
              <a:rPr lang="es-AR" sz="2200"/>
              <a:t>	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1959" name="Picture 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Ábacos. </a:t>
            </a:r>
          </a:p>
          <a:p>
            <a:r>
              <a:rPr lang="es-AR" sz="2200"/>
              <a:t>	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Ábacos. </a:t>
            </a:r>
          </a:p>
          <a:p>
            <a:r>
              <a:rPr lang="es-AR" sz="2200"/>
              <a:t>	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Ábacos.Índice compuesto de expos. (cont)</a:t>
            </a:r>
          </a:p>
          <a:p>
            <a:r>
              <a:rPr lang="es-AR" sz="2200"/>
              <a:t>	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357688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	Ábacos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	Ábacos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2588"/>
            <a:ext cx="9144000" cy="5205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	4.1.1_ 	Ábacos		</a:t>
            </a:r>
          </a:p>
          <a:p>
            <a:r>
              <a:rPr lang="es-AR" sz="2200"/>
              <a:t>	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4_ Ley 19587</a:t>
            </a:r>
          </a:p>
          <a:p>
            <a:r>
              <a:rPr lang="es-AR" sz="2200"/>
              <a:t>	4.1_ ANEXO V</a:t>
            </a:r>
          </a:p>
          <a:p>
            <a:r>
              <a:rPr lang="es-AR" sz="2200"/>
              <a:t>	4.1.1_ 	Ábacos		</a:t>
            </a:r>
          </a:p>
          <a:p>
            <a:endParaRPr lang="es-AR" sz="2200"/>
          </a:p>
          <a:p>
            <a:r>
              <a:rPr lang="es-AR" sz="2200"/>
              <a:t>Límites para exposición </a:t>
            </a:r>
          </a:p>
          <a:p>
            <a:r>
              <a:rPr lang="es-AR" sz="2200"/>
              <a:t>diaria a ruidos </a:t>
            </a:r>
          </a:p>
          <a:p>
            <a:r>
              <a:rPr lang="es-AR" sz="2200"/>
              <a:t>impulsivos	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57200"/>
            <a:ext cx="62484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200"/>
              <a:t>Límites de aceleración longitudinal	</a:t>
            </a: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5_ Control del ruido</a:t>
            </a:r>
          </a:p>
          <a:p>
            <a:r>
              <a:rPr lang="es-AR" sz="2200"/>
              <a:t>	5.1_ Generalidades</a:t>
            </a:r>
          </a:p>
          <a:p>
            <a:r>
              <a:rPr lang="es-AR" sz="2200"/>
              <a:t>		5.1.1_ Protectores de oidos</a:t>
            </a:r>
          </a:p>
          <a:p>
            <a:r>
              <a:rPr lang="es-AR" sz="2200"/>
              <a:t>			5.1.1.1_ Tapones. Ventajas y deventajas</a:t>
            </a:r>
          </a:p>
          <a:p>
            <a:r>
              <a:rPr lang="es-AR" sz="2200"/>
              <a:t>			5.1.1.2_ Semi insertos. Vent y desventajas</a:t>
            </a:r>
          </a:p>
          <a:p>
            <a:r>
              <a:rPr lang="es-AR" sz="2200"/>
              <a:t>			5.1.1.3_ Protectores de copas. V y D.</a:t>
            </a:r>
          </a:p>
          <a:p>
            <a:r>
              <a:rPr lang="es-AR" sz="2200"/>
              <a:t>			5.1.1.4_ Cascos. V y D</a:t>
            </a:r>
          </a:p>
          <a:p>
            <a:r>
              <a:rPr lang="es-AR" sz="2200"/>
              <a:t>			5.1.1.5_ Requisitos de los protectores</a:t>
            </a:r>
          </a:p>
          <a:p>
            <a:r>
              <a:rPr lang="es-AR" sz="2200"/>
              <a:t>			5.1.1.6_ Uso de protectores. Cuantía de 					  atenuación</a:t>
            </a:r>
          </a:p>
          <a:p>
            <a:r>
              <a:rPr lang="es-AR" sz="2200"/>
              <a:t>		5.1.2_ Acondicionamiento de locales</a:t>
            </a:r>
          </a:p>
          <a:p>
            <a:r>
              <a:rPr lang="es-AR" sz="2200"/>
              <a:t>			5.1.2.1_ Aislamiento y absorción</a:t>
            </a:r>
          </a:p>
          <a:p>
            <a:r>
              <a:rPr lang="es-AR" sz="2200"/>
              <a:t>	</a:t>
            </a:r>
          </a:p>
          <a:p>
            <a:r>
              <a:rPr lang="es-AR" sz="2200"/>
              <a:t>	</a:t>
            </a:r>
          </a:p>
          <a:p>
            <a:endParaRPr lang="es-AR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1_ Sonido. Definiciones</a:t>
            </a:r>
          </a:p>
          <a:p>
            <a:r>
              <a:rPr lang="es-AR" sz="2200" dirty="0"/>
              <a:t>	1.1_ Sonido</a:t>
            </a:r>
          </a:p>
          <a:p>
            <a:r>
              <a:rPr lang="es-AR" sz="2200" dirty="0"/>
              <a:t>	1.2_ Características físicas de los sonidos</a:t>
            </a:r>
          </a:p>
          <a:p>
            <a:r>
              <a:rPr lang="es-AR" sz="2200" dirty="0"/>
              <a:t>		1.2.1_ Frecuencia</a:t>
            </a:r>
          </a:p>
          <a:p>
            <a:r>
              <a:rPr lang="es-AR" sz="2200" dirty="0"/>
              <a:t>		1.2.2_ Ciclo</a:t>
            </a:r>
          </a:p>
          <a:p>
            <a:r>
              <a:rPr lang="es-AR" sz="2200" dirty="0"/>
              <a:t>		1.2.3_ Período</a:t>
            </a:r>
          </a:p>
          <a:p>
            <a:r>
              <a:rPr lang="es-AR" sz="2200" dirty="0"/>
              <a:t>		1.2.4_ Amplitud de onda</a:t>
            </a:r>
          </a:p>
          <a:p>
            <a:r>
              <a:rPr lang="es-AR" sz="2200" dirty="0"/>
              <a:t>		1.2.5_ Longitud de onda</a:t>
            </a:r>
          </a:p>
          <a:p>
            <a:r>
              <a:rPr lang="es-AR" sz="2200" dirty="0"/>
              <a:t>		1.2.6_ Octava</a:t>
            </a:r>
          </a:p>
          <a:p>
            <a:r>
              <a:rPr lang="es-AR" sz="2200" dirty="0"/>
              <a:t>		1.2.7_ Tercio de octava</a:t>
            </a:r>
          </a:p>
          <a:p>
            <a:r>
              <a:rPr lang="es-AR" sz="2200" dirty="0"/>
              <a:t>	1.3_ Fisiología del oído</a:t>
            </a:r>
          </a:p>
          <a:p>
            <a:r>
              <a:rPr lang="es-AR" sz="2200" dirty="0"/>
              <a:t>		1.3.1_ Oído externo</a:t>
            </a:r>
          </a:p>
          <a:p>
            <a:r>
              <a:rPr lang="es-AR" sz="2200" dirty="0"/>
              <a:t>		1.3.2_ Oído medio</a:t>
            </a:r>
          </a:p>
          <a:p>
            <a:r>
              <a:rPr lang="es-AR" sz="2200" dirty="0"/>
              <a:t>		1.3.3_ Oído interno</a:t>
            </a:r>
          </a:p>
          <a:p>
            <a:r>
              <a:rPr lang="es-AR" sz="2200" dirty="0"/>
              <a:t>	1.4_ Proceso de audición</a:t>
            </a:r>
          </a:p>
          <a:p>
            <a:r>
              <a:rPr lang="es-AR" sz="2200" dirty="0"/>
              <a:t>	1.5_ Umbral de dolor y audición</a:t>
            </a:r>
          </a:p>
          <a:p>
            <a:r>
              <a:rPr lang="es-AR" sz="2200" dirty="0"/>
              <a:t>	1.6_ Curvas de </a:t>
            </a:r>
            <a:r>
              <a:rPr lang="es-AR" sz="2200" dirty="0" err="1"/>
              <a:t>isosonía</a:t>
            </a:r>
            <a:endParaRPr lang="es-AR" sz="2200" dirty="0"/>
          </a:p>
          <a:p>
            <a:r>
              <a:rPr lang="es-AR" sz="2200" dirty="0"/>
              <a:t>	1.7_ Combinación de niveles de presión sonora – Práctico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5_ Control del ruido</a:t>
            </a:r>
          </a:p>
          <a:p>
            <a:r>
              <a:rPr lang="es-AR" sz="2200"/>
              <a:t>	5.1_ Generalidades</a:t>
            </a:r>
          </a:p>
          <a:p>
            <a:r>
              <a:rPr lang="es-AR" sz="2200"/>
              <a:t>		5.1.1_ Protectores de oidos</a:t>
            </a:r>
          </a:p>
          <a:p>
            <a:endParaRPr lang="es-AR" sz="2200"/>
          </a:p>
          <a:p>
            <a:r>
              <a:rPr lang="es-AR" sz="2200"/>
              <a:t>	</a:t>
            </a: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22828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057400"/>
            <a:ext cx="21875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0"/>
            <a:ext cx="333533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0" y="3810000"/>
            <a:ext cx="9144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		Tapones</a:t>
            </a:r>
          </a:p>
          <a:p>
            <a:endParaRPr lang="es-AR" sz="2200"/>
          </a:p>
          <a:p>
            <a:endParaRPr lang="es-AR" sz="2200"/>
          </a:p>
          <a:p>
            <a:endParaRPr lang="es-AR" sz="2200"/>
          </a:p>
          <a:p>
            <a:r>
              <a:rPr lang="es-AR" sz="2200"/>
              <a:t>					</a:t>
            </a:r>
          </a:p>
          <a:p>
            <a:r>
              <a:rPr lang="es-AR" sz="2200"/>
              <a:t>						Protectores de copa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5_ Control del ruido</a:t>
            </a:r>
          </a:p>
          <a:p>
            <a:r>
              <a:rPr lang="es-AR" sz="2200"/>
              <a:t>	5.1_ Generalidades</a:t>
            </a:r>
          </a:p>
          <a:p>
            <a:r>
              <a:rPr lang="es-AR" sz="2200"/>
              <a:t>		5.1.1_ Protectores de oídos</a:t>
            </a:r>
          </a:p>
          <a:p>
            <a:r>
              <a:rPr lang="es-AR" sz="2200"/>
              <a:t>		</a:t>
            </a:r>
          </a:p>
        </p:txBody>
      </p:sp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391400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5_ Control del ruido</a:t>
            </a:r>
          </a:p>
          <a:p>
            <a:r>
              <a:rPr lang="es-AR" sz="2200"/>
              <a:t>	5.1_ Generalidades</a:t>
            </a:r>
          </a:p>
          <a:p>
            <a:r>
              <a:rPr lang="es-AR" sz="2200"/>
              <a:t>		5.1.1_ Protectores de oídos</a:t>
            </a: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000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76600"/>
            <a:ext cx="21875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057400"/>
            <a:ext cx="18526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0" y="54864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200"/>
              <a:t>		Semi insertos	                            	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572000" y="40386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200"/>
              <a:t>	        Cascos	                           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5_ Control del ruido</a:t>
            </a:r>
          </a:p>
          <a:p>
            <a:r>
              <a:rPr lang="es-AR" sz="2200"/>
              <a:t>	5.2_ Conclusiones</a:t>
            </a:r>
          </a:p>
          <a:p>
            <a:r>
              <a:rPr lang="es-AR" sz="2200"/>
              <a:t>		</a:t>
            </a:r>
          </a:p>
        </p:txBody>
      </p:sp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9916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6_ Ejercicios prácticos</a:t>
            </a:r>
          </a:p>
          <a:p>
            <a:r>
              <a:rPr lang="es-AR" sz="2200"/>
              <a:t>	6.1_ Cálculo del NSCE con protectores auditivos</a:t>
            </a:r>
          </a:p>
          <a:p>
            <a:r>
              <a:rPr lang="es-AR" sz="2200"/>
              <a:t>		</a:t>
            </a:r>
          </a:p>
        </p:txBody>
      </p:sp>
      <p:pic>
        <p:nvPicPr>
          <p:cNvPr id="107778" name="Picture 2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9144000" cy="3429000"/>
          </a:xfrm>
          <a:prstGeom prst="rect">
            <a:avLst/>
          </a:prstGeom>
          <a:noFill/>
        </p:spPr>
      </p:pic>
      <p:sp>
        <p:nvSpPr>
          <p:cNvPr id="107779" name="Text Box 259"/>
          <p:cNvSpPr txBox="1">
            <a:spLocks noChangeArrowheads="1"/>
          </p:cNvSpPr>
          <p:nvPr/>
        </p:nvSpPr>
        <p:spPr bwMode="auto">
          <a:xfrm>
            <a:off x="0" y="1447800"/>
            <a:ext cx="9144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AR" sz="2000">
              <a:latin typeface="Arial" charset="0"/>
            </a:endParaRPr>
          </a:p>
          <a:p>
            <a:r>
              <a:rPr lang="es-AR" sz="2200"/>
              <a:t>Nef=10 Log (sumatoria antilog Ni/10)</a:t>
            </a:r>
          </a:p>
          <a:p>
            <a:endParaRPr lang="es-AR" sz="2200"/>
          </a:p>
          <a:p>
            <a:r>
              <a:rPr lang="es-AR" sz="2200"/>
              <a:t>Al aire libre, 11 hr/jornada, NSCE 93 dBA	</a:t>
            </a:r>
          </a:p>
        </p:txBody>
      </p:sp>
      <p:sp>
        <p:nvSpPr>
          <p:cNvPr id="107780" name="Text Box 260"/>
          <p:cNvSpPr txBox="1">
            <a:spLocks noChangeArrowheads="1"/>
          </p:cNvSpPr>
          <p:nvPr/>
        </p:nvSpPr>
        <p:spPr bwMode="auto">
          <a:xfrm>
            <a:off x="0" y="6156325"/>
            <a:ext cx="9144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AR" sz="2000">
              <a:latin typeface="Arial" charset="0"/>
            </a:endParaRPr>
          </a:p>
          <a:p>
            <a:r>
              <a:rPr lang="es-AR" sz="2200"/>
              <a:t>Nef=10 Log (sumatoria antilog Ni/10)= 83,8 dBA</a:t>
            </a:r>
          </a:p>
          <a:p>
            <a:endParaRPr lang="es-AR" sz="2200"/>
          </a:p>
          <a:p>
            <a:endParaRPr lang="es-AR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6_ Ejercicios prácticos</a:t>
            </a:r>
          </a:p>
          <a:p>
            <a:r>
              <a:rPr lang="es-AR" sz="2200"/>
              <a:t>	6.2_ Locales. </a:t>
            </a:r>
          </a:p>
          <a:p>
            <a:r>
              <a:rPr lang="es-AR" sz="2200"/>
              <a:t>		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0" y="990600"/>
            <a:ext cx="9144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AR" sz="2000">
              <a:latin typeface="Arial" charset="0"/>
            </a:endParaRPr>
          </a:p>
          <a:p>
            <a:r>
              <a:rPr lang="es-AR" sz="2200"/>
              <a:t>Aislar los locales de tableros (1), mantenimiento (2) y oficinas (3), de los ruidos de los generadores A y B (108dB total). </a:t>
            </a:r>
          </a:p>
          <a:p>
            <a:r>
              <a:rPr lang="es-AR" sz="2200"/>
              <a:t>Tlt=10 log [(sumatoria Si) / (sumatoria (Si / 10 ^ (0,1 Tli)))]</a:t>
            </a:r>
          </a:p>
        </p:txBody>
      </p:sp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2147888"/>
          </a:xfrm>
          <a:prstGeom prst="rect">
            <a:avLst/>
          </a:prstGeom>
          <a:noFill/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0" y="4495800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000">
                <a:latin typeface="Arial" charset="0"/>
              </a:rPr>
              <a:t>I Ventana 2 vidrios 9mm separados 150mm, medidas 0,7x1,3m. Tli 45dB</a:t>
            </a:r>
          </a:p>
          <a:p>
            <a:r>
              <a:rPr lang="es-AR" sz="2000">
                <a:latin typeface="Arial" charset="0"/>
              </a:rPr>
              <a:t>II Puerta madera pesada hermética 63mm espesor A= 1,6m2 Tli 40dB</a:t>
            </a:r>
          </a:p>
          <a:p>
            <a:r>
              <a:rPr lang="es-AR" sz="2000">
                <a:latin typeface="Arial" charset="0"/>
              </a:rPr>
              <a:t>III Puerta con contrachapado 6mm A=9m2 Tli 30dB</a:t>
            </a:r>
          </a:p>
          <a:p>
            <a:r>
              <a:rPr lang="es-AR" sz="2000">
                <a:latin typeface="Arial" charset="0"/>
              </a:rPr>
              <a:t>IV Puerta madera enchapada 63mm A=4m2 Tli= 35dB</a:t>
            </a:r>
          </a:p>
          <a:p>
            <a:r>
              <a:rPr lang="es-AR" sz="2000">
                <a:latin typeface="Arial" charset="0"/>
              </a:rPr>
              <a:t>V Puerta con paneles de madera reforzada </a:t>
            </a:r>
          </a:p>
          <a:p>
            <a:r>
              <a:rPr lang="es-AR" sz="2000">
                <a:latin typeface="Arial" charset="0"/>
              </a:rPr>
              <a:t>Las paredes son de mampostería 30cm (Tli 50dB) con revoque (Tli 15dB)</a:t>
            </a:r>
          </a:p>
          <a:p>
            <a:r>
              <a:rPr lang="es-AR" sz="2000">
                <a:latin typeface="Arial" charset="0"/>
              </a:rPr>
              <a:t>A((1)-AB)= 37,5m2, A((2)-AB)=25m2, A(AB)-ext= 51m2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7.1_ Definición</a:t>
            </a:r>
          </a:p>
          <a:p>
            <a:r>
              <a:rPr lang="es-AR" sz="2200"/>
              <a:t>	7.2_  Medición</a:t>
            </a:r>
          </a:p>
          <a:p>
            <a:r>
              <a:rPr lang="es-AR" sz="2200"/>
              <a:t> 	7.3_ Patologias</a:t>
            </a:r>
          </a:p>
          <a:p>
            <a:r>
              <a:rPr lang="es-AR" sz="2200"/>
              <a:t>		7.3.1_ De cuerpo entero</a:t>
            </a:r>
          </a:p>
          <a:p>
            <a:r>
              <a:rPr lang="es-AR" sz="2200"/>
              <a:t>			7.3.1.1_ Valores límites</a:t>
            </a:r>
          </a:p>
          <a:p>
            <a:r>
              <a:rPr lang="es-AR" sz="2200"/>
              <a:t>			7.3.1.2_ Formas de control o eliminación</a:t>
            </a:r>
          </a:p>
          <a:p>
            <a:r>
              <a:rPr lang="es-AR" sz="2200"/>
              <a:t>		7.3.2_ Del sistema bazo - mano</a:t>
            </a:r>
          </a:p>
          <a:p>
            <a:r>
              <a:rPr lang="es-AR" sz="2200"/>
              <a:t>			7.3.2.1_ Valores límites</a:t>
            </a:r>
          </a:p>
          <a:p>
            <a:r>
              <a:rPr lang="es-AR" sz="2200"/>
              <a:t>			7.3.2.2_ Formas de control o eliminación</a:t>
            </a:r>
          </a:p>
          <a:p>
            <a:r>
              <a:rPr lang="es-AR" sz="2200"/>
              <a:t>	7.4_ Ejemplos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7.1_ Definición</a:t>
            </a:r>
          </a:p>
          <a:p>
            <a:r>
              <a:rPr lang="es-AR" sz="2200"/>
              <a:t> Una vibración puede ser definida como el movimiento oscilatorio</a:t>
            </a:r>
          </a:p>
          <a:p>
            <a:r>
              <a:rPr lang="es-AR" sz="2200"/>
              <a:t>de una partícula o de un cuerpo, alrededor de una posición de</a:t>
            </a:r>
          </a:p>
          <a:p>
            <a:r>
              <a:rPr lang="es-AR" sz="2200"/>
              <a:t>reposo (ej.: movimiento oscilatorio de un péndulo)</a:t>
            </a:r>
          </a:p>
          <a:p>
            <a:r>
              <a:rPr lang="es-AR" sz="2200"/>
              <a:t> Se denomina “período de la vibración” al tiempo, en segudos,</a:t>
            </a:r>
          </a:p>
          <a:p>
            <a:r>
              <a:rPr lang="es-AR" sz="2200"/>
              <a:t>transcurrido entre dos pasos sucesivos del péndulo por un mismo</a:t>
            </a:r>
          </a:p>
          <a:p>
            <a:r>
              <a:rPr lang="es-AR" sz="2200"/>
              <a:t>punto, cumpliendo un ciclo completo.</a:t>
            </a:r>
          </a:p>
          <a:p>
            <a:r>
              <a:rPr lang="es-AR" sz="2200"/>
              <a:t> Se denomina “frecuencia de la vibración” al número de ciclos por</a:t>
            </a:r>
          </a:p>
          <a:p>
            <a:r>
              <a:rPr lang="es-AR" sz="2200"/>
              <a:t>segundo y su unidad de medida es el Hertz (Hz). La frecuencia es</a:t>
            </a:r>
          </a:p>
          <a:p>
            <a:r>
              <a:rPr lang="es-AR" sz="2200"/>
              <a:t>la inversa del período.</a:t>
            </a:r>
          </a:p>
          <a:p>
            <a:r>
              <a:rPr lang="es-AR" sz="2200"/>
              <a:t>	7.2_  Medición</a:t>
            </a:r>
          </a:p>
          <a:p>
            <a:r>
              <a:rPr lang="es-AR" sz="2200"/>
              <a:t> Hay tres formas de medir la magnitud de una vibración: Desplazamiento: es la distancia entre las posiciones extremas, de la partícula que vibra [m]</a:t>
            </a:r>
          </a:p>
          <a:p>
            <a:r>
              <a:rPr lang="es-AR" sz="2200"/>
              <a:t> Velocidad: es la velocidad que anima a la partícula,</a:t>
            </a:r>
          </a:p>
          <a:p>
            <a:r>
              <a:rPr lang="es-AR" sz="2200"/>
              <a:t>Aceleración: es la variación de la velocidad por unidad de</a:t>
            </a:r>
          </a:p>
          <a:p>
            <a:r>
              <a:rPr lang="es-AR" sz="2200"/>
              <a:t>tiempo 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7.3_ Patologias</a:t>
            </a:r>
          </a:p>
          <a:p>
            <a:r>
              <a:rPr lang="es-AR" sz="2200"/>
              <a:t>		7.3.1_ De cuerpo entero</a:t>
            </a:r>
          </a:p>
          <a:p>
            <a:r>
              <a:rPr lang="es-AR" sz="2200"/>
              <a:t>		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/>
              <a:t>Por debajo de 2 [Hz], las vibraciones transmitidas al cuerpo entero pueden producir “mareos” (cinetosis).</a:t>
            </a:r>
          </a:p>
          <a:p>
            <a:r>
              <a:rPr lang="es-ES" sz="2200"/>
              <a:t> En el rango de frecuencias de 2 a 30 [Hz], la acción de las</a:t>
            </a:r>
          </a:p>
          <a:p>
            <a:r>
              <a:rPr lang="es-ES" sz="2200"/>
              <a:t>vibraciones guarda relación con la frecuencia de resonancia de</a:t>
            </a:r>
          </a:p>
          <a:p>
            <a:r>
              <a:rPr lang="es-ES" sz="2200"/>
              <a:t>los distintos órganos. </a:t>
            </a:r>
          </a:p>
          <a:p>
            <a:r>
              <a:rPr lang="es-ES" sz="2200"/>
              <a:t> Las vibraciones pueden ser transmitidas al cuerpo en tres</a:t>
            </a:r>
          </a:p>
          <a:p>
            <a:r>
              <a:rPr lang="es-ES" sz="2200"/>
              <a:t>direcciones: vertical, lateral y adelante-atrás. En general, interesan las vibraciones concentradas en dirección vertical (posiciones de pie y sentado).</a:t>
            </a:r>
          </a:p>
          <a:p>
            <a:r>
              <a:rPr lang="es-ES" sz="2200"/>
              <a:t> Este tipo de vibraciones afecta principalmente a conductores de vehículos de transporte, tractores, equipos pesados utilizados en la construcción o trabajo forestal, helicópteros, etc.</a:t>
            </a:r>
          </a:p>
          <a:p>
            <a:r>
              <a:rPr lang="es-ES" sz="2200"/>
              <a:t> Los efectos agudos comienzan con vibraciones de 2 [Hz], que provocan el desplazamiento del tórax junto a la cabeza, con molestias respiratorias que pueden alcanzar una gran intensidad.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7.3_ Patologias</a:t>
            </a:r>
          </a:p>
          <a:p>
            <a:r>
              <a:rPr lang="es-AR" sz="2200"/>
              <a:t>		7.3.1_ De cuerpo entero</a:t>
            </a:r>
          </a:p>
          <a:p>
            <a:r>
              <a:rPr lang="es-AR" sz="2200"/>
              <a:t>		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/>
              <a:t>De 2 a 4 [Hz] pueden aparecer dolores abdominales por elongación de la musculatura lisa, reacciones musculares y una fuerte sensación de disconfort por resonancia del corazón, dolores tipo infarto, y por la de los riñones, dolores por el estiramiento del uréter.</a:t>
            </a:r>
          </a:p>
          <a:p>
            <a:r>
              <a:rPr lang="es-ES" sz="2200"/>
              <a:t> De 8 a 12 [Hz], los síntomas se localizan preferentemente en la columna vertebral, con lumbalgias manifiestas.</a:t>
            </a:r>
          </a:p>
          <a:p>
            <a:r>
              <a:rPr lang="es-ES" sz="2200"/>
              <a:t> De 10 a 20 [Hz], aumenta en general la tensión muscular y se agregan cefaleas, por la resonancia de la cabeza; trastornos en el habla, irritación del recto y la vejiga, y a mayor frecuencia aún, resuenan los globos oculares, lo que genera alteración en la</a:t>
            </a:r>
          </a:p>
          <a:p>
            <a:r>
              <a:rPr lang="es-ES" sz="2200"/>
              <a:t>visión.</a:t>
            </a:r>
          </a:p>
          <a:p>
            <a:r>
              <a:rPr lang="es-ES" sz="2200"/>
              <a:t> No se conoce en qué estos trastornos se convierten en un daño permanente para la salud, pues están en relación al tiempo de exposición y a la labilidad individual.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1_ Sonido. Definiciones</a:t>
            </a:r>
          </a:p>
          <a:p>
            <a:r>
              <a:rPr lang="es-AR" sz="2200" dirty="0"/>
              <a:t>	1.1_ Sonido</a:t>
            </a:r>
          </a:p>
          <a:p>
            <a:r>
              <a:rPr lang="es-AR" sz="2200" dirty="0"/>
              <a:t>	1.2_ Características físicas de los sonidos</a:t>
            </a:r>
          </a:p>
          <a:p>
            <a:r>
              <a:rPr lang="es-AR" sz="2200" dirty="0"/>
              <a:t>		1.2.1_ Frecuencia</a:t>
            </a:r>
          </a:p>
          <a:p>
            <a:r>
              <a:rPr lang="es-AR" sz="2200" dirty="0"/>
              <a:t>		1.2.2_ Ciclo</a:t>
            </a:r>
          </a:p>
          <a:p>
            <a:r>
              <a:rPr lang="es-AR" sz="2200" dirty="0"/>
              <a:t>		1.2.3_ Período</a:t>
            </a:r>
          </a:p>
          <a:p>
            <a:r>
              <a:rPr lang="es-AR" sz="2200" dirty="0"/>
              <a:t>		1.2.4_ Amplitud de onda</a:t>
            </a:r>
          </a:p>
          <a:p>
            <a:r>
              <a:rPr lang="es-AR" sz="2200" dirty="0"/>
              <a:t>		1.2.5_ Longitud de onda</a:t>
            </a:r>
          </a:p>
          <a:p>
            <a:r>
              <a:rPr lang="es-AR" sz="2200" dirty="0"/>
              <a:t>		1.2.6_ Octava</a:t>
            </a:r>
          </a:p>
          <a:p>
            <a:r>
              <a:rPr lang="es-AR" sz="2200" dirty="0"/>
              <a:t>		1.2.7_ Tercio de octava</a:t>
            </a:r>
          </a:p>
          <a:p>
            <a:r>
              <a:rPr lang="es-AR" sz="2200" dirty="0"/>
              <a:t>	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76700"/>
            <a:ext cx="8153400" cy="26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7.3_ Patologias</a:t>
            </a:r>
          </a:p>
          <a:p>
            <a:r>
              <a:rPr lang="es-AR" sz="2200"/>
              <a:t>		7.3.1_ De cuerpo entero</a:t>
            </a:r>
          </a:p>
          <a:p>
            <a:r>
              <a:rPr lang="es-AR" sz="2200"/>
              <a:t>			7.3.1.1_ Valores límites</a:t>
            </a:r>
          </a:p>
          <a:p>
            <a:r>
              <a:rPr lang="es-AR" sz="2200"/>
              <a:t>		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/>
              <a:t>Son magnitudes de la componente de la aceleración, como valores cuadráticos medios (v.c.m.) y tiempos de exposición, por debajo de los cuales se cree que casi todos los trabajadores pueden estar expuestos repetidamente con un riesgo mínimo al dolor de</a:t>
            </a:r>
          </a:p>
          <a:p>
            <a:r>
              <a:rPr lang="es-ES" sz="2200"/>
              <a:t>espalda, efectos adversos en ella, o la inhabilidad para conducir adecuadamente los vehículos utilizados en las fábricas.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200"/>
              <a:t>Límites de aceleración longitudinal	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7.3_ Patologias</a:t>
            </a:r>
          </a:p>
          <a:p>
            <a:r>
              <a:rPr lang="es-AR" sz="2200"/>
              <a:t>		7.3.1_ De cuerpo entero</a:t>
            </a:r>
          </a:p>
          <a:p>
            <a:r>
              <a:rPr lang="es-AR" sz="2200"/>
              <a:t>			7.3.1.2_ Formas de controlarla</a:t>
            </a:r>
          </a:p>
          <a:p>
            <a:r>
              <a:rPr lang="es-AR" sz="2200"/>
              <a:t>	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/>
              <a:t>Utilizar asientos con colchón de aire</a:t>
            </a:r>
          </a:p>
          <a:p>
            <a:r>
              <a:rPr lang="es-ES" sz="2200"/>
              <a:t>Cabinas con suspensión</a:t>
            </a:r>
          </a:p>
          <a:p>
            <a:r>
              <a:rPr lang="es-ES" sz="2200"/>
              <a:t>Sistemas que mantengan al vehículo en suspensión</a:t>
            </a:r>
          </a:p>
          <a:p>
            <a:r>
              <a:rPr lang="es-ES" sz="2200"/>
              <a:t>Inflado adecuado de los neumáticos</a:t>
            </a:r>
          </a:p>
          <a:p>
            <a:r>
              <a:rPr lang="es-ES" sz="2200"/>
              <a:t>Control remoto de los procesos de vibración</a:t>
            </a:r>
          </a:p>
          <a:p>
            <a:r>
              <a:rPr lang="es-ES" sz="2200"/>
              <a:t>Asientos con reposabrazos, apoyos lumbares</a:t>
            </a:r>
          </a:p>
          <a:p>
            <a:r>
              <a:rPr lang="es-ES" sz="2200"/>
              <a:t>Asientos con regulación de su base y la espalda</a:t>
            </a:r>
          </a:p>
          <a:p>
            <a:endParaRPr lang="es-ES" sz="2200"/>
          </a:p>
          <a:p>
            <a:r>
              <a:rPr lang="es-ES" sz="2200"/>
              <a:t>Al manejar vehículos:</a:t>
            </a:r>
          </a:p>
          <a:p>
            <a:r>
              <a:rPr lang="es-ES" sz="2200"/>
              <a:t>Evitar levantar cargas o inclinarse inmediatamente</a:t>
            </a:r>
          </a:p>
          <a:p>
            <a:r>
              <a:rPr lang="es-ES" sz="2200"/>
              <a:t>después de haber estado sometido a vibraciones</a:t>
            </a:r>
          </a:p>
          <a:p>
            <a:r>
              <a:rPr lang="es-ES" sz="2200"/>
              <a:t>Hacer movimientos sencillos con rotaciones o giros</a:t>
            </a:r>
          </a:p>
          <a:p>
            <a:r>
              <a:rPr lang="es-ES" sz="2200"/>
              <a:t>mínimos a la salida del vehículo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7.3_ Patologias</a:t>
            </a:r>
          </a:p>
          <a:p>
            <a:r>
              <a:rPr lang="es-AR" sz="2200"/>
              <a:t>		7.3.2_ Del sistema brazo - mano</a:t>
            </a:r>
          </a:p>
          <a:p>
            <a:r>
              <a:rPr lang="es-AR" sz="2200"/>
              <a:t>			</a:t>
            </a:r>
          </a:p>
          <a:p>
            <a:r>
              <a:rPr lang="es-AR" sz="2200"/>
              <a:t>		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0" y="18288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/>
              <a:t>Las vibraciones de alta frecuencia, de más de 20 Hz, afectan principalmente al sistema mano-brazo, conociéndose también como “vibraciones segmentarias”</a:t>
            </a:r>
          </a:p>
          <a:p>
            <a:r>
              <a:rPr lang="es-ES" sz="2000"/>
              <a:t>La fuente habitual de esta vibraciones de alta frecuencia son las herramientas de trabajo vibrátiles, que deben ser sujetadas con las manos: martillos neumáticos, taladros, motosierras de cadena, pulidoras, remachadoras, etc.</a:t>
            </a:r>
          </a:p>
          <a:p>
            <a:r>
              <a:rPr lang="es-ES" sz="2000"/>
              <a:t>Las vibraciones de más alta frecuencia son amortiguadas y absorbidas</a:t>
            </a:r>
          </a:p>
          <a:p>
            <a:r>
              <a:rPr lang="es-ES" sz="2000"/>
              <a:t>por los tejidos blandos. Otras, de 20 a 1.500 [Hz], se transmiten a través de los huesos del sistema mano-brazo, pudiendo incluso ser ampliadas.</a:t>
            </a:r>
          </a:p>
          <a:p>
            <a:r>
              <a:rPr lang="es-ES" sz="2000"/>
              <a:t> Los signos y síntomas propios de la acción de las vibraciones de alta</a:t>
            </a:r>
          </a:p>
          <a:p>
            <a:r>
              <a:rPr lang="es-ES" sz="2000"/>
              <a:t>frecuencia sobre el sistema mano-brazo se agrupan en:</a:t>
            </a:r>
          </a:p>
          <a:p>
            <a:r>
              <a:rPr lang="es-ES" sz="2000"/>
              <a:t> Efectos vasculares (fenómeno de Raynaud)</a:t>
            </a:r>
          </a:p>
          <a:p>
            <a:r>
              <a:rPr lang="es-ES" sz="2000"/>
              <a:t> Efectos ostearticulares</a:t>
            </a:r>
          </a:p>
          <a:p>
            <a:r>
              <a:rPr lang="es-ES" sz="2000"/>
              <a:t> Efectos neurológicos</a:t>
            </a:r>
          </a:p>
          <a:p>
            <a:r>
              <a:rPr lang="es-ES" sz="2000"/>
              <a:t> Efectos musculares</a:t>
            </a:r>
          </a:p>
          <a:p>
            <a:r>
              <a:rPr lang="es-ES" sz="2000"/>
              <a:t> Efectos generales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7.3_ Patologias</a:t>
            </a:r>
          </a:p>
          <a:p>
            <a:r>
              <a:rPr lang="es-AR" sz="2200"/>
              <a:t>		7.3.2_ Del sistema mano - brazo</a:t>
            </a:r>
          </a:p>
          <a:p>
            <a:r>
              <a:rPr lang="es-AR" sz="2200"/>
              <a:t>			7.3.2.2_ Formas de controlarla</a:t>
            </a:r>
          </a:p>
          <a:p>
            <a:r>
              <a:rPr lang="es-AR" sz="2200"/>
              <a:t>		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2147888"/>
            <a:ext cx="91440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/>
              <a:t> Uso de herramientas antivibración</a:t>
            </a:r>
          </a:p>
          <a:p>
            <a:r>
              <a:rPr lang="es-ES" sz="2200"/>
              <a:t> Guantes antivibración</a:t>
            </a:r>
          </a:p>
          <a:p>
            <a:r>
              <a:rPr lang="es-ES" sz="2200"/>
              <a:t> Prácticas de trabajo adecuadas que mantengan calientes las manos y el resto del cuerpo del trabajador y minimicen el acoplamiento vibratorio</a:t>
            </a:r>
          </a:p>
          <a:p>
            <a:r>
              <a:rPr lang="es-ES" sz="2200"/>
              <a:t> Programa de vigilancia médica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7_ Vibraciones</a:t>
            </a:r>
          </a:p>
          <a:p>
            <a:r>
              <a:rPr lang="es-AR" sz="2200"/>
              <a:t>	7.4_ Ejemplos</a:t>
            </a:r>
          </a:p>
          <a:p>
            <a:r>
              <a:rPr lang="es-AR" sz="2200"/>
              <a:t>		</a:t>
            </a:r>
          </a:p>
        </p:txBody>
      </p:sp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4649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1_ Sonido. Definiciones</a:t>
            </a:r>
          </a:p>
          <a:p>
            <a:r>
              <a:rPr lang="es-AR" sz="2200" dirty="0"/>
              <a:t>	</a:t>
            </a:r>
            <a:r>
              <a:rPr lang="es-AR" sz="2200" dirty="0" smtClean="0"/>
              <a:t>1.3</a:t>
            </a:r>
            <a:r>
              <a:rPr lang="es-AR" sz="2200" dirty="0"/>
              <a:t>_ Fisiología del oído</a:t>
            </a:r>
          </a:p>
          <a:p>
            <a:r>
              <a:rPr lang="es-AR" sz="2200" dirty="0"/>
              <a:t>		1.3.1_ Oído externo</a:t>
            </a:r>
          </a:p>
          <a:p>
            <a:r>
              <a:rPr lang="es-AR" sz="2200" dirty="0"/>
              <a:t>		1.3.2_ Oído medio</a:t>
            </a:r>
          </a:p>
          <a:p>
            <a:r>
              <a:rPr lang="es-AR" sz="2200" dirty="0"/>
              <a:t>		1.3.3_ Oído interno</a:t>
            </a:r>
          </a:p>
          <a:p>
            <a:r>
              <a:rPr lang="es-AR" sz="2200" dirty="0"/>
              <a:t>	1.4_ Proceso de </a:t>
            </a:r>
            <a:r>
              <a:rPr lang="es-AR" sz="2200" dirty="0" smtClean="0"/>
              <a:t>audición</a:t>
            </a:r>
            <a:endParaRPr lang="es-AR" sz="2200" dirty="0"/>
          </a:p>
          <a:p>
            <a:r>
              <a:rPr lang="es-AR" sz="2200" dirty="0"/>
              <a:t>	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35033"/>
            <a:ext cx="7467600" cy="42229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 dirty="0">
              <a:latin typeface="Arial" charset="0"/>
            </a:endParaRPr>
          </a:p>
          <a:p>
            <a:r>
              <a:rPr lang="es-AR" sz="2200" dirty="0"/>
              <a:t>1_ Sonido. </a:t>
            </a:r>
            <a:r>
              <a:rPr lang="es-AR" sz="2200" dirty="0" smtClean="0"/>
              <a:t>Definiciones</a:t>
            </a:r>
            <a:endParaRPr lang="es-AR" sz="2200" dirty="0"/>
          </a:p>
          <a:p>
            <a:r>
              <a:rPr lang="es-AR" sz="2200" dirty="0"/>
              <a:t>	1.5_ Umbral de dolor y audición</a:t>
            </a:r>
          </a:p>
          <a:p>
            <a:r>
              <a:rPr lang="es-AR" sz="2200" dirty="0"/>
              <a:t>	1.6_ Curvas de </a:t>
            </a:r>
            <a:r>
              <a:rPr lang="es-AR" sz="2200" dirty="0" err="1"/>
              <a:t>isosonía</a:t>
            </a:r>
            <a:endParaRPr lang="es-AR" sz="2200" dirty="0"/>
          </a:p>
          <a:p>
            <a:r>
              <a:rPr lang="es-AR" sz="2200" dirty="0"/>
              <a:t>	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60634"/>
            <a:ext cx="8153400" cy="519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1_ Sonido. Definiciones</a:t>
            </a:r>
          </a:p>
          <a:p>
            <a:r>
              <a:rPr lang="es-AR" sz="2200"/>
              <a:t>	 1.7_ Combinación de niveles de presión sonora – Práctico</a:t>
            </a:r>
            <a:r>
              <a:rPr lang="es-AR"/>
              <a:t> 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1_ Sonido. Definiciones</a:t>
            </a:r>
          </a:p>
          <a:p>
            <a:r>
              <a:rPr lang="es-AR" sz="2200"/>
              <a:t>	 1.7_ Combinación de niveles de presión sonora – Práctico</a:t>
            </a:r>
            <a:r>
              <a:rPr lang="es-AR"/>
              <a:t>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0" y="1524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Ejemplos</a:t>
            </a:r>
          </a:p>
          <a:p>
            <a:endParaRPr lang="es-AR" sz="2200"/>
          </a:p>
          <a:p>
            <a:r>
              <a:rPr lang="es-AR" sz="2200"/>
              <a:t>1_ Máquina A produce 50 dB; máquina B produce 51 dB</a:t>
            </a:r>
          </a:p>
          <a:p>
            <a:endParaRPr lang="es-AR" sz="2200"/>
          </a:p>
          <a:p>
            <a:r>
              <a:rPr lang="es-AR" sz="2200"/>
              <a:t>2_ Máquina A produce 80 dB; máquina B produce 74 dB</a:t>
            </a:r>
          </a:p>
          <a:p>
            <a:endParaRPr lang="es-AR" sz="2200"/>
          </a:p>
          <a:p>
            <a:endParaRPr lang="es-AR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0"/>
            <a:ext cx="960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latin typeface="Arial" charset="0"/>
              </a:rPr>
              <a:t>RUIDOS Y VIBRACIONES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AR" sz="4000">
              <a:latin typeface="Arial" charset="0"/>
            </a:endParaRPr>
          </a:p>
          <a:p>
            <a:r>
              <a:rPr lang="es-AR" sz="2200"/>
              <a:t>1_ Sonido. Definiciones</a:t>
            </a:r>
          </a:p>
          <a:p>
            <a:r>
              <a:rPr lang="es-AR" sz="2200"/>
              <a:t>	 1.7_ Combinación de niveles de presión sonora – Práctico</a:t>
            </a:r>
            <a:r>
              <a:rPr lang="es-AR"/>
              <a:t> 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9054"/>
            <a:ext cx="8229600" cy="54389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cuarela">
  <a:themeElements>
    <a:clrScheme name="Acuare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Acuar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uare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arel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arel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uarel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uarel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1191</Words>
  <Application>Microsoft PowerPoint</Application>
  <PresentationFormat>Presentación en pantalla (4:3)</PresentationFormat>
  <Paragraphs>436</Paragraphs>
  <Slides>45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47" baseType="lpstr">
      <vt:lpstr>Océano</vt:lpstr>
      <vt:lpstr>Acuarela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</dc:creator>
  <cp:lastModifiedBy>Acer</cp:lastModifiedBy>
  <cp:revision>25</cp:revision>
  <cp:lastPrinted>1601-01-01T00:00:00Z</cp:lastPrinted>
  <dcterms:created xsi:type="dcterms:W3CDTF">1601-01-01T00:00:00Z</dcterms:created>
  <dcterms:modified xsi:type="dcterms:W3CDTF">2015-11-02T17:21:39Z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