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48" r:id="rId3"/>
    <p:sldId id="368" r:id="rId4"/>
    <p:sldId id="357" r:id="rId5"/>
    <p:sldId id="349" r:id="rId6"/>
    <p:sldId id="350" r:id="rId7"/>
    <p:sldId id="351" r:id="rId8"/>
    <p:sldId id="352" r:id="rId9"/>
    <p:sldId id="353" r:id="rId10"/>
    <p:sldId id="364" r:id="rId11"/>
    <p:sldId id="365" r:id="rId12"/>
    <p:sldId id="366" r:id="rId13"/>
    <p:sldId id="367" r:id="rId14"/>
    <p:sldId id="354" r:id="rId15"/>
    <p:sldId id="363" r:id="rId16"/>
    <p:sldId id="355" r:id="rId17"/>
    <p:sldId id="359" r:id="rId18"/>
    <p:sldId id="35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599" autoAdjust="0"/>
  </p:normalViewPr>
  <p:slideViewPr>
    <p:cSldViewPr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E4C22-E0AD-4E12-9C22-466B5EFDE45A}" type="datetimeFigureOut">
              <a:rPr lang="es-ES" smtClean="0"/>
              <a:pPr/>
              <a:t>27/09/2015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B003-F04F-4D05-92D2-0347963D6BF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Higiene </a:t>
            </a:r>
            <a:r>
              <a:rPr lang="es-AR" sz="2400" b="1" dirty="0" smtClean="0">
                <a:solidFill>
                  <a:schemeClr val="tx1"/>
                </a:solidFill>
              </a:rPr>
              <a:t>y Seguridad en el Trabajo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21" name="20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861487"/>
            <a:ext cx="971600" cy="99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115616" y="1844824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4400" b="1" dirty="0" smtClean="0"/>
              <a:t>ANÁLISIS DE LOS RIESGOS Y EVALUACIÓN DE LOS PUESTOS DE TRABAJO.</a:t>
            </a:r>
            <a:endParaRPr lang="es-ES" sz="4400" dirty="0" smtClean="0"/>
          </a:p>
        </p:txBody>
      </p:sp>
      <p:sp>
        <p:nvSpPr>
          <p:cNvPr id="14" name="13 Rectángulo"/>
          <p:cNvSpPr/>
          <p:nvPr/>
        </p:nvSpPr>
        <p:spPr>
          <a:xfrm>
            <a:off x="2500298" y="51435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s-ES" sz="2400" b="1" dirty="0" smtClean="0"/>
              <a:t>Autor</a:t>
            </a:r>
            <a:r>
              <a:rPr lang="es-ES" sz="2400" b="1" dirty="0" smtClean="0"/>
              <a:t>: Ing. Federico A. </a:t>
            </a:r>
            <a:r>
              <a:rPr lang="es-ES" sz="2400" b="1" dirty="0" err="1" smtClean="0"/>
              <a:t>Baruzzi</a:t>
            </a:r>
            <a:endParaRPr lang="es-ES" sz="2400" b="1" dirty="0" smtClean="0"/>
          </a:p>
          <a:p>
            <a:pPr algn="ctr">
              <a:buNone/>
            </a:pPr>
            <a:r>
              <a:rPr lang="es-ES" sz="2400" b="1" dirty="0" smtClean="0"/>
              <a:t>Córdoba, año 2015.</a:t>
            </a:r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  <p:sp>
        <p:nvSpPr>
          <p:cNvPr id="8" name="7 Rectángulo"/>
          <p:cNvSpPr/>
          <p:nvPr/>
        </p:nvSpPr>
        <p:spPr>
          <a:xfrm>
            <a:off x="1000100" y="1000108"/>
            <a:ext cx="8143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1) EJEMPLO DE PUESTOS DE TRABAJO EN OBRA VIAL</a:t>
            </a:r>
          </a:p>
          <a:p>
            <a:r>
              <a:rPr lang="es-ES" b="1" dirty="0" smtClean="0"/>
              <a:t>1_Maquinista </a:t>
            </a:r>
            <a:r>
              <a:rPr lang="es-ES" b="1" dirty="0" smtClean="0"/>
              <a:t>de </a:t>
            </a:r>
            <a:r>
              <a:rPr lang="es-ES" b="1" dirty="0" err="1" smtClean="0"/>
              <a:t>motoniveladora</a:t>
            </a:r>
            <a:endParaRPr lang="es-ES" b="1" dirty="0" smtClean="0"/>
          </a:p>
          <a:p>
            <a:r>
              <a:rPr lang="es-ES" b="1" dirty="0" smtClean="0"/>
              <a:t>2_Maquinista de pala cargadora</a:t>
            </a:r>
          </a:p>
          <a:p>
            <a:r>
              <a:rPr lang="es-ES" b="1" dirty="0" smtClean="0"/>
              <a:t>3_Chofer camión </a:t>
            </a:r>
            <a:r>
              <a:rPr lang="es-ES" b="1" dirty="0" err="1" smtClean="0"/>
              <a:t>volcador</a:t>
            </a:r>
            <a:endParaRPr lang="es-ES" b="1" dirty="0" smtClean="0"/>
          </a:p>
          <a:p>
            <a:r>
              <a:rPr lang="es-ES" b="1" dirty="0" smtClean="0"/>
              <a:t>4_Chofer camión regador</a:t>
            </a:r>
          </a:p>
          <a:p>
            <a:r>
              <a:rPr lang="es-ES" b="1" dirty="0" smtClean="0"/>
              <a:t>5_Maquinista de </a:t>
            </a:r>
            <a:r>
              <a:rPr lang="es-ES" b="1" dirty="0" err="1" smtClean="0"/>
              <a:t>compactador</a:t>
            </a:r>
            <a:r>
              <a:rPr lang="es-ES" b="1" dirty="0" smtClean="0"/>
              <a:t> </a:t>
            </a:r>
            <a:r>
              <a:rPr lang="es-ES" b="1" dirty="0" smtClean="0"/>
              <a:t>autopropulsado pata de cabra</a:t>
            </a:r>
            <a:endParaRPr lang="es-ES" b="1" dirty="0" smtClean="0"/>
          </a:p>
          <a:p>
            <a:r>
              <a:rPr lang="es-ES" b="1" dirty="0" smtClean="0"/>
              <a:t>6_Maquinista de </a:t>
            </a:r>
            <a:r>
              <a:rPr lang="es-ES" b="1" dirty="0" err="1" smtClean="0"/>
              <a:t>compactador</a:t>
            </a:r>
            <a:r>
              <a:rPr lang="es-ES" b="1" dirty="0" smtClean="0"/>
              <a:t> autopropulsado liso y neumático</a:t>
            </a:r>
          </a:p>
          <a:p>
            <a:r>
              <a:rPr lang="es-ES" b="1" dirty="0" smtClean="0"/>
              <a:t>7_Tractorista</a:t>
            </a:r>
          </a:p>
          <a:p>
            <a:r>
              <a:rPr lang="es-ES" b="1" dirty="0" smtClean="0"/>
              <a:t>8_Ayudantes de maquinistas</a:t>
            </a:r>
          </a:p>
          <a:p>
            <a:r>
              <a:rPr lang="es-ES" b="1" dirty="0" smtClean="0"/>
              <a:t>9_Ayudante de topografía</a:t>
            </a:r>
          </a:p>
          <a:p>
            <a:r>
              <a:rPr lang="es-ES" b="1" dirty="0" smtClean="0"/>
              <a:t>10_Ayudante de laboratorio</a:t>
            </a:r>
          </a:p>
          <a:p>
            <a:r>
              <a:rPr lang="es-ES" b="1" dirty="0" smtClean="0"/>
              <a:t>11_Representante técnico</a:t>
            </a:r>
          </a:p>
          <a:p>
            <a:r>
              <a:rPr lang="es-ES" b="1" dirty="0" smtClean="0"/>
              <a:t>12_Capataz</a:t>
            </a:r>
          </a:p>
          <a:p>
            <a:r>
              <a:rPr lang="es-ES" b="1" dirty="0" smtClean="0"/>
              <a:t>13_Topógrafo</a:t>
            </a:r>
          </a:p>
          <a:p>
            <a:r>
              <a:rPr lang="es-ES" b="1" dirty="0" smtClean="0"/>
              <a:t>14_Laboratorista</a:t>
            </a:r>
          </a:p>
          <a:p>
            <a:r>
              <a:rPr lang="es-ES" b="1" dirty="0" smtClean="0"/>
              <a:t>15_Maquinista de terminadora</a:t>
            </a:r>
          </a:p>
          <a:p>
            <a:r>
              <a:rPr lang="es-ES" b="1" dirty="0" smtClean="0"/>
              <a:t>16_Chofer camión regador de emulsiones asfálticas</a:t>
            </a:r>
          </a:p>
          <a:p>
            <a:r>
              <a:rPr lang="es-ES" b="1" dirty="0" smtClean="0"/>
              <a:t>17_Maquinista de </a:t>
            </a:r>
            <a:r>
              <a:rPr lang="es-ES" b="1" dirty="0" err="1" smtClean="0"/>
              <a:t>compactador</a:t>
            </a:r>
            <a:r>
              <a:rPr lang="es-ES" b="1" dirty="0" smtClean="0"/>
              <a:t> autopropulsado liso</a:t>
            </a:r>
          </a:p>
          <a:p>
            <a:r>
              <a:rPr lang="es-ES" b="1" dirty="0" smtClean="0"/>
              <a:t>18_Maquinista de </a:t>
            </a:r>
            <a:r>
              <a:rPr lang="es-ES" b="1" dirty="0" err="1" smtClean="0"/>
              <a:t>compactador</a:t>
            </a:r>
            <a:r>
              <a:rPr lang="es-ES" b="1" dirty="0" smtClean="0"/>
              <a:t> autopropulsado neumático</a:t>
            </a:r>
          </a:p>
          <a:p>
            <a:r>
              <a:rPr lang="es-ES" b="1" dirty="0" smtClean="0"/>
              <a:t>19_Ayudantes </a:t>
            </a:r>
            <a:r>
              <a:rPr lang="es-ES" b="1" dirty="0" smtClean="0"/>
              <a:t>de asfalto</a:t>
            </a:r>
            <a:endParaRPr lang="es-ES" b="1" dirty="0" smtClean="0"/>
          </a:p>
          <a:p>
            <a:r>
              <a:rPr lang="es-ES" b="1" dirty="0" smtClean="0"/>
              <a:t>20_Banderillero</a:t>
            </a:r>
            <a:endParaRPr lang="es-ES" b="1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28662" y="1000107"/>
            <a:ext cx="8215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2) Parámetros </a:t>
            </a:r>
            <a:r>
              <a:rPr lang="es-ES" sz="2800" b="1" u="sng" dirty="0" smtClean="0"/>
              <a:t>considerados para cada puesto</a:t>
            </a:r>
          </a:p>
          <a:p>
            <a:endParaRPr lang="es-ES" sz="2400" dirty="0" smtClean="0"/>
          </a:p>
          <a:p>
            <a:pPr>
              <a:buFontTx/>
              <a:buChar char="-"/>
            </a:pPr>
            <a:r>
              <a:rPr lang="es-ES" sz="2800" dirty="0" smtClean="0"/>
              <a:t> Nombre del puesto</a:t>
            </a:r>
          </a:p>
          <a:p>
            <a:pPr>
              <a:buFontTx/>
              <a:buChar char="-"/>
            </a:pPr>
            <a:r>
              <a:rPr lang="es-ES" sz="2800" dirty="0" smtClean="0"/>
              <a:t> Ubicación</a:t>
            </a:r>
          </a:p>
          <a:p>
            <a:pPr>
              <a:buFontTx/>
              <a:buChar char="-"/>
            </a:pPr>
            <a:r>
              <a:rPr lang="es-ES" sz="2800" dirty="0" smtClean="0"/>
              <a:t> Área a la que pertenece</a:t>
            </a:r>
          </a:p>
          <a:p>
            <a:pPr>
              <a:buFontTx/>
              <a:buChar char="-"/>
            </a:pPr>
            <a:r>
              <a:rPr lang="es-ES" sz="2800" dirty="0" smtClean="0"/>
              <a:t> Supervisor</a:t>
            </a:r>
          </a:p>
          <a:p>
            <a:pPr>
              <a:buFontTx/>
              <a:buChar char="-"/>
            </a:pPr>
            <a:r>
              <a:rPr lang="es-ES" sz="2800" dirty="0" smtClean="0"/>
              <a:t> Cantidad de personas y sexo</a:t>
            </a:r>
          </a:p>
          <a:p>
            <a:pPr>
              <a:buFontTx/>
              <a:buChar char="-"/>
            </a:pPr>
            <a:r>
              <a:rPr lang="es-ES" sz="2800" dirty="0" smtClean="0"/>
              <a:t> Máquinas y herramientas utilizadas</a:t>
            </a:r>
          </a:p>
          <a:p>
            <a:pPr>
              <a:buFontTx/>
              <a:buChar char="-"/>
            </a:pPr>
            <a:r>
              <a:rPr lang="es-ES" sz="2800" dirty="0" smtClean="0"/>
              <a:t> Elementos de </a:t>
            </a:r>
            <a:r>
              <a:rPr lang="es-ES" sz="2800" dirty="0" smtClean="0"/>
              <a:t>protección (EPC y EPP)</a:t>
            </a: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Condiciones ambientales</a:t>
            </a:r>
          </a:p>
          <a:p>
            <a:pPr>
              <a:buFontTx/>
              <a:buChar char="-"/>
            </a:pPr>
            <a:r>
              <a:rPr lang="es-ES" sz="2800" dirty="0" smtClean="0"/>
              <a:t> Conocimientos y habilidades necesarias</a:t>
            </a:r>
          </a:p>
          <a:p>
            <a:pPr>
              <a:buFontTx/>
              <a:buChar char="-"/>
            </a:pPr>
            <a:r>
              <a:rPr lang="es-ES" sz="2800" dirty="0" smtClean="0"/>
              <a:t> Tareas específicas</a:t>
            </a:r>
          </a:p>
          <a:p>
            <a:pPr>
              <a:buFontTx/>
              <a:buChar char="-"/>
            </a:pPr>
            <a:r>
              <a:rPr lang="es-ES" sz="2800" dirty="0" smtClean="0"/>
              <a:t> Tareas </a:t>
            </a:r>
            <a:r>
              <a:rPr lang="es-ES" sz="2800" dirty="0" smtClean="0"/>
              <a:t>eventuales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1000109"/>
            <a:ext cx="8143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FÍSICOS</a:t>
            </a:r>
            <a:endParaRPr lang="es-ES" sz="2000" b="1" dirty="0" smtClean="0"/>
          </a:p>
          <a:p>
            <a:r>
              <a:rPr lang="es-ES" sz="2000" dirty="0" smtClean="0"/>
              <a:t>1) Carga térmica</a:t>
            </a:r>
          </a:p>
          <a:p>
            <a:r>
              <a:rPr lang="es-ES" sz="2000" dirty="0" smtClean="0"/>
              <a:t>2) Quemaduras</a:t>
            </a:r>
          </a:p>
          <a:p>
            <a:r>
              <a:rPr lang="es-ES" sz="2000" dirty="0" smtClean="0"/>
              <a:t>3) Ruido</a:t>
            </a:r>
          </a:p>
          <a:p>
            <a:r>
              <a:rPr lang="es-ES" sz="2000" dirty="0" smtClean="0"/>
              <a:t>4) Vibraciones</a:t>
            </a:r>
          </a:p>
          <a:p>
            <a:r>
              <a:rPr lang="es-ES" sz="2000" dirty="0" smtClean="0"/>
              <a:t>5) Incendio</a:t>
            </a:r>
          </a:p>
          <a:p>
            <a:r>
              <a:rPr lang="es-ES" sz="2000" dirty="0" smtClean="0"/>
              <a:t>6) Ventilación inadecuada</a:t>
            </a:r>
          </a:p>
          <a:p>
            <a:r>
              <a:rPr lang="es-ES" sz="2000" dirty="0" smtClean="0"/>
              <a:t>7) Contacto eléctrico</a:t>
            </a:r>
          </a:p>
          <a:p>
            <a:r>
              <a:rPr lang="es-ES" sz="2000" dirty="0" smtClean="0"/>
              <a:t>8) Golpes por caída de objetos</a:t>
            </a:r>
          </a:p>
          <a:p>
            <a:r>
              <a:rPr lang="es-ES" sz="2000" dirty="0" smtClean="0"/>
              <a:t>9) Golpe/choque contra objetos (móviles o inmóviles)</a:t>
            </a:r>
          </a:p>
          <a:p>
            <a:r>
              <a:rPr lang="es-ES" sz="2000" dirty="0" smtClean="0"/>
              <a:t>10) Golpes/penetración por herramientas</a:t>
            </a:r>
          </a:p>
          <a:p>
            <a:r>
              <a:rPr lang="es-ES" sz="2000" dirty="0" smtClean="0"/>
              <a:t>11) Proyección de partículas</a:t>
            </a:r>
          </a:p>
          <a:p>
            <a:r>
              <a:rPr lang="es-ES" sz="2000" dirty="0" smtClean="0"/>
              <a:t>12) Polvo en suspensión</a:t>
            </a:r>
          </a:p>
          <a:p>
            <a:r>
              <a:rPr lang="es-ES" sz="2000" dirty="0" smtClean="0"/>
              <a:t>13) </a:t>
            </a:r>
            <a:r>
              <a:rPr lang="es-ES" sz="2000" dirty="0" err="1" smtClean="0"/>
              <a:t>Atrapamientos</a:t>
            </a:r>
            <a:r>
              <a:rPr lang="es-ES" sz="2000" dirty="0" smtClean="0"/>
              <a:t> por partes móviles</a:t>
            </a:r>
          </a:p>
          <a:p>
            <a:r>
              <a:rPr lang="es-ES" sz="2000" dirty="0" smtClean="0"/>
              <a:t>14) Caídas a igual nivel</a:t>
            </a:r>
          </a:p>
          <a:p>
            <a:r>
              <a:rPr lang="es-ES" sz="2000" dirty="0" smtClean="0"/>
              <a:t>15)Caídas a distinto nivel</a:t>
            </a:r>
          </a:p>
          <a:p>
            <a:r>
              <a:rPr lang="es-ES" sz="2000" dirty="0" smtClean="0"/>
              <a:t>16) Accidente vial (vuelco de la máquina)</a:t>
            </a:r>
          </a:p>
          <a:p>
            <a:r>
              <a:rPr lang="es-ES" sz="2000" dirty="0" smtClean="0"/>
              <a:t>17) Accidente vial (colisiones contra otros vehículos</a:t>
            </a:r>
            <a:r>
              <a:rPr lang="es-ES" sz="20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  <p:sp>
        <p:nvSpPr>
          <p:cNvPr id="9" name="8 CuadroTexto"/>
          <p:cNvSpPr txBox="1"/>
          <p:nvPr/>
        </p:nvSpPr>
        <p:spPr>
          <a:xfrm>
            <a:off x="928662" y="1000108"/>
            <a:ext cx="8215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/>
          </a:p>
          <a:p>
            <a:r>
              <a:rPr lang="es-ES" sz="2000" b="1" dirty="0" smtClean="0"/>
              <a:t>ERGONÓMICOS</a:t>
            </a:r>
          </a:p>
          <a:p>
            <a:r>
              <a:rPr lang="es-ES" sz="2000" dirty="0" smtClean="0"/>
              <a:t>18) Levantamiento de cargas</a:t>
            </a:r>
          </a:p>
          <a:p>
            <a:r>
              <a:rPr lang="es-ES" sz="2000" dirty="0" smtClean="0"/>
              <a:t>19) Posturas inadecuadas</a:t>
            </a:r>
          </a:p>
          <a:p>
            <a:endParaRPr lang="es-ES" sz="2000" dirty="0" smtClean="0"/>
          </a:p>
          <a:p>
            <a:r>
              <a:rPr lang="es-ES" sz="2000" b="1" dirty="0" smtClean="0"/>
              <a:t>BIOLÓGICOS</a:t>
            </a:r>
          </a:p>
          <a:p>
            <a:r>
              <a:rPr lang="es-ES" sz="2000" dirty="0" smtClean="0"/>
              <a:t>20) Agentes biológicos (virus, bacterias)</a:t>
            </a:r>
          </a:p>
          <a:p>
            <a:r>
              <a:rPr lang="es-ES" sz="2000" dirty="0" smtClean="0"/>
              <a:t>21) Agentes biológicos (mordeduras de animales, picaduras de insectos)</a:t>
            </a:r>
          </a:p>
          <a:p>
            <a:endParaRPr lang="es-ES" sz="2000" dirty="0" smtClean="0"/>
          </a:p>
          <a:p>
            <a:r>
              <a:rPr lang="es-ES" sz="2000" b="1" dirty="0" smtClean="0"/>
              <a:t>QUÍMICOS</a:t>
            </a:r>
          </a:p>
          <a:p>
            <a:r>
              <a:rPr lang="es-ES" sz="2000" dirty="0" smtClean="0"/>
              <a:t>22) Inhalación de sustancias tóxicas</a:t>
            </a:r>
          </a:p>
          <a:p>
            <a:r>
              <a:rPr lang="es-ES" sz="2000" dirty="0" smtClean="0"/>
              <a:t>23) Ingesta de sustancias tóxicas</a:t>
            </a:r>
          </a:p>
          <a:p>
            <a:r>
              <a:rPr lang="es-ES" sz="2000" dirty="0" smtClean="0"/>
              <a:t>24) Contacto con sustancias tóxicas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 startAt="2"/>
            </a:pPr>
            <a:r>
              <a:rPr lang="es-ES" sz="2800" b="1" dirty="0" smtClean="0"/>
              <a:t>Identificación de los puestos</a:t>
            </a:r>
          </a:p>
          <a:p>
            <a:pPr marL="1885950" lvl="3" indent="-514350" algn="just">
              <a:buFont typeface="+mj-lt"/>
              <a:buAutoNum type="arabicPeriod" startAt="4"/>
            </a:pPr>
            <a:r>
              <a:rPr lang="es-ES" sz="2800" b="1" dirty="0" smtClean="0"/>
              <a:t>Jerarquización mediante matrices y el mapa de riesgos general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4" name="13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21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 startAt="2"/>
            </a:pPr>
            <a:r>
              <a:rPr lang="es-ES" sz="2800" b="1" dirty="0" smtClean="0"/>
              <a:t>Identificación de los puestos</a:t>
            </a:r>
          </a:p>
          <a:p>
            <a:pPr marL="1885950" lvl="3" indent="-514350" algn="just">
              <a:buFont typeface="+mj-lt"/>
              <a:buAutoNum type="arabicPeriod" startAt="4"/>
            </a:pPr>
            <a:r>
              <a:rPr lang="es-ES" sz="2800" b="1" dirty="0" smtClean="0"/>
              <a:t>Jerarquización mediante matrices y el mapa de riesgos general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4" name="13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21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es-ES" sz="2800" b="1" dirty="0" smtClean="0"/>
              <a:t>Tratamiento de los riesgos priorizados</a:t>
            </a:r>
          </a:p>
          <a:p>
            <a:pPr marL="514350" indent="-514350" algn="just"/>
            <a:endParaRPr lang="es-ES" sz="2800" b="1" dirty="0" smtClean="0"/>
          </a:p>
          <a:p>
            <a:pPr marL="971550" lvl="1" indent="-514350" algn="just">
              <a:buFont typeface="+mj-lt"/>
              <a:buAutoNum type="arabicPeriod"/>
            </a:pPr>
            <a:r>
              <a:rPr lang="es-ES" sz="2600" b="1" dirty="0" smtClean="0"/>
              <a:t>Selección de los NR mas elevados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600" b="1" dirty="0" smtClean="0"/>
              <a:t>Propuestas de mejoras. Análisis económico/financiero y cronológico.</a:t>
            </a:r>
            <a:endParaRPr lang="es-ES" sz="2600" b="1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800" b="1" dirty="0" smtClean="0"/>
              <a:t>Introducción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800" b="1" dirty="0" smtClean="0"/>
              <a:t>Descripción </a:t>
            </a:r>
            <a:r>
              <a:rPr lang="es-ES" sz="2800" b="1" dirty="0" smtClean="0"/>
              <a:t>de la metodología empleada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Método (NTP 330 del MTAS y INSHT)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Identificación de los puestos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Relevamiento de los peligros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Jerarquización de los riesgos (matrices y 	mapa general)</a:t>
            </a:r>
          </a:p>
          <a:p>
            <a:pPr marL="1428750" lvl="2" indent="-514350" algn="just">
              <a:buFont typeface="+mj-lt"/>
              <a:buAutoNum type="arabicPeriod" startAt="2"/>
            </a:pPr>
            <a:endParaRPr lang="es-ES" sz="2800" b="1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s-ES" sz="2800" b="1" dirty="0" smtClean="0"/>
              <a:t>Introducción</a:t>
            </a:r>
          </a:p>
          <a:p>
            <a:pPr marL="1428750" lvl="2" indent="-514350" algn="just"/>
            <a:endParaRPr lang="es-ES" sz="2800" b="1" dirty="0" smtClean="0"/>
          </a:p>
          <a:p>
            <a:pPr marL="1428750" lvl="2" indent="-514350" algn="just"/>
            <a:r>
              <a:rPr lang="es-ES" sz="2800" b="1" dirty="0" smtClean="0"/>
              <a:t>Peligro: </a:t>
            </a:r>
            <a:r>
              <a:rPr lang="es-ES_tradnl" sz="2800" dirty="0" smtClean="0"/>
              <a:t>Fuente o situación con potencial para producir daños en términos de lesión a personas, enfermedad </a:t>
            </a:r>
            <a:r>
              <a:rPr lang="es-ES_tradnl" sz="2800" dirty="0" smtClean="0"/>
              <a:t>ocupacional, </a:t>
            </a:r>
            <a:r>
              <a:rPr lang="es-ES_tradnl" sz="2800" dirty="0" smtClean="0"/>
              <a:t>daños a la propiedad, al medio ambiente, o una combinación de éstos</a:t>
            </a:r>
            <a:r>
              <a:rPr lang="es-ES_tradnl" sz="2800" dirty="0" smtClean="0"/>
              <a:t>.</a:t>
            </a:r>
          </a:p>
          <a:p>
            <a:pPr marL="1428750" lvl="2" indent="-514350" algn="just"/>
            <a:endParaRPr lang="es-ES" sz="2800" dirty="0" smtClean="0"/>
          </a:p>
          <a:p>
            <a:pPr marL="1428750" lvl="2" indent="-514350" algn="just"/>
            <a:r>
              <a:rPr lang="es-ES" sz="2800" b="1" dirty="0" smtClean="0"/>
              <a:t>Riesgo: </a:t>
            </a:r>
            <a:r>
              <a:rPr lang="es-ES_tradnl" sz="2800" dirty="0" smtClean="0"/>
              <a:t>Combinación entre la probabilidad de que ocurra un determinado evento peligroso y la magnitud de sus consecuencias.</a:t>
            </a:r>
            <a:endParaRPr lang="es-ES" sz="2800" b="1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Método (NTP 330 del MTAS y INSHT)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Identificación de los puestos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Relevamiento de los peligros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Jerarquización de los riesgos (matrices y 	mapa general)</a:t>
            </a:r>
          </a:p>
          <a:p>
            <a:pPr marL="1428750" lvl="2" indent="-514350" algn="just">
              <a:buFont typeface="+mj-lt"/>
              <a:buAutoNum type="arabicPeriod" startAt="2"/>
            </a:pPr>
            <a:endParaRPr lang="es-ES" sz="2800" b="1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Método (NTP 330 del MTAS y INSHT)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95736" y="2852936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2800" b="1" dirty="0" smtClean="0"/>
              <a:t>NR = NC x NE x </a:t>
            </a:r>
            <a:r>
              <a:rPr lang="es-ES" sz="2800" b="1" dirty="0" smtClean="0"/>
              <a:t>ND o bien NR = NC x NP</a:t>
            </a:r>
            <a:endParaRPr lang="en-US" sz="2800" b="1" dirty="0"/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8100392" cy="2160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5" name="14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Método (NTP 330 del MTAS y INSHT)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95736" y="285293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2800" b="1" dirty="0" smtClean="0"/>
              <a:t>NR = NC x NE x ND</a:t>
            </a:r>
            <a:endParaRPr lang="en-US" sz="2800" b="1" dirty="0"/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8028384" cy="2160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5" name="14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Método (NTP 330 del MTAS y INSHT)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95736" y="285293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2800" b="1" dirty="0" smtClean="0"/>
              <a:t>NR = NC x NE x ND</a:t>
            </a:r>
            <a:endParaRPr lang="en-US" sz="2800" b="1" dirty="0"/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8100392" cy="2520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5" name="14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  <p:sp>
        <p:nvSpPr>
          <p:cNvPr id="17" name="16 Rectángulo"/>
          <p:cNvSpPr/>
          <p:nvPr/>
        </p:nvSpPr>
        <p:spPr>
          <a:xfrm>
            <a:off x="1071538" y="5903893"/>
            <a:ext cx="8072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2800" b="1" dirty="0" smtClean="0"/>
              <a:t>Podemos ahora definir: NP </a:t>
            </a:r>
            <a:r>
              <a:rPr lang="es-ES" sz="2800" b="1" dirty="0" smtClean="0"/>
              <a:t>= </a:t>
            </a:r>
            <a:r>
              <a:rPr lang="es-ES" sz="2800" b="1" dirty="0" smtClean="0"/>
              <a:t>NE </a:t>
            </a:r>
            <a:r>
              <a:rPr lang="es-ES" sz="2800" b="1" dirty="0" smtClean="0"/>
              <a:t>x </a:t>
            </a:r>
            <a:r>
              <a:rPr lang="es-ES" sz="2800" b="1" dirty="0" smtClean="0"/>
              <a:t>ND, por lo </a:t>
            </a:r>
            <a:r>
              <a:rPr lang="es-ES" sz="2800" b="1" dirty="0" smtClean="0"/>
              <a:t>tanto NR = NC x NE x ND o bien NR = NC x </a:t>
            </a:r>
            <a:r>
              <a:rPr lang="es-ES" sz="2800" b="1" dirty="0" smtClean="0"/>
              <a:t>NP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21" name="20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 Tecnológica Nacional</a:t>
            </a:r>
          </a:p>
          <a:p>
            <a:r>
              <a:rPr lang="es-AR" sz="2800" b="1" cap="small" dirty="0" smtClean="0">
                <a:latin typeface="+mj-lt"/>
              </a:rPr>
              <a:t>Regional Córdoba</a:t>
            </a:r>
            <a:endParaRPr lang="es-AR" sz="2800" b="1" dirty="0">
              <a:latin typeface="+mj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s-ES" sz="2800" b="1" dirty="0" smtClean="0"/>
              <a:t>Método (NTP 330 del MTAS y INSHT)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95736" y="2852936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2800" b="1" dirty="0" smtClean="0"/>
              <a:t>NR = NC x NE x </a:t>
            </a:r>
            <a:r>
              <a:rPr lang="es-ES" sz="2800" b="1" dirty="0" smtClean="0"/>
              <a:t>ND o bien NR = NC x NP</a:t>
            </a:r>
            <a:endParaRPr lang="en-US" sz="2800" b="1" dirty="0"/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8100392" cy="2520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898524" y="908720"/>
            <a:ext cx="82225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971600" y="0"/>
            <a:ext cx="8172400" cy="980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s-ES" sz="2800" b="1" dirty="0"/>
          </a:p>
        </p:txBody>
      </p:sp>
      <p:sp>
        <p:nvSpPr>
          <p:cNvPr id="16" name="15 Rectángulo"/>
          <p:cNvSpPr/>
          <p:nvPr/>
        </p:nvSpPr>
        <p:spPr>
          <a:xfrm>
            <a:off x="971600" y="1052736"/>
            <a:ext cx="8172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s-ES" sz="2800" b="1" dirty="0" smtClean="0"/>
              <a:t>Descripción de los puestos de trabajo, identificación de peligros y evaluación de riesgos</a:t>
            </a:r>
          </a:p>
          <a:p>
            <a:pPr marL="971550" lvl="1" indent="-514350" algn="just">
              <a:buFont typeface="+mj-lt"/>
              <a:buAutoNum type="arabicPeriod" startAt="2"/>
            </a:pPr>
            <a:r>
              <a:rPr lang="es-ES" sz="2800" b="1" dirty="0" smtClean="0"/>
              <a:t>Descripción de la metodología empleada</a:t>
            </a:r>
          </a:p>
          <a:p>
            <a:pPr marL="1428750" lvl="2" indent="-514350" algn="just">
              <a:buFont typeface="+mj-lt"/>
              <a:buAutoNum type="arabicPeriod" startAt="2"/>
            </a:pPr>
            <a:r>
              <a:rPr lang="es-ES" sz="2800" b="1" dirty="0" smtClean="0"/>
              <a:t>Identificación de los puestos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s-ES" sz="2800" b="1" dirty="0" smtClean="0"/>
              <a:t>Puestos en las distintas </a:t>
            </a:r>
            <a:r>
              <a:rPr lang="es-ES" sz="2800" b="1" dirty="0" smtClean="0"/>
              <a:t>tareas</a:t>
            </a:r>
            <a:endParaRPr lang="es-ES" sz="2800" b="1" dirty="0" smtClean="0"/>
          </a:p>
          <a:p>
            <a:pPr marL="1885950" lvl="3" indent="-514350" algn="just">
              <a:buFont typeface="+mj-lt"/>
              <a:buAutoNum type="arabicPeriod"/>
            </a:pPr>
            <a:r>
              <a:rPr lang="es-ES" sz="2800" b="1" dirty="0" smtClean="0"/>
              <a:t>Parámetros considerados para cada puesto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s-ES" sz="2800" b="1" dirty="0" smtClean="0"/>
              <a:t>Relevamiento de los peligros</a:t>
            </a:r>
          </a:p>
          <a:p>
            <a:pPr marL="2343150" lvl="4" indent="-514350" algn="just">
              <a:buFont typeface="+mj-lt"/>
              <a:buAutoNum type="arabicPeriod"/>
            </a:pPr>
            <a:r>
              <a:rPr lang="es-ES" sz="2800" b="1" dirty="0" smtClean="0"/>
              <a:t>Físicos</a:t>
            </a:r>
            <a:endParaRPr lang="es-ES" sz="2800" b="1" dirty="0" smtClean="0"/>
          </a:p>
          <a:p>
            <a:pPr marL="2343150" lvl="4" indent="-514350" algn="just">
              <a:buFont typeface="+mj-lt"/>
              <a:buAutoNum type="arabicPeriod"/>
            </a:pPr>
            <a:r>
              <a:rPr lang="es-ES" sz="2800" b="1" dirty="0" smtClean="0"/>
              <a:t>Ergonómicos</a:t>
            </a:r>
            <a:endParaRPr lang="es-ES" sz="2800" b="1" dirty="0" smtClean="0"/>
          </a:p>
          <a:p>
            <a:pPr marL="2343150" lvl="4" indent="-514350" algn="just">
              <a:buFont typeface="+mj-lt"/>
              <a:buAutoNum type="arabicPeriod"/>
            </a:pPr>
            <a:r>
              <a:rPr lang="es-ES" sz="2800" b="1" dirty="0" smtClean="0"/>
              <a:t>Biológicos</a:t>
            </a:r>
            <a:endParaRPr lang="es-ES" sz="2800" b="1" dirty="0" smtClean="0"/>
          </a:p>
          <a:p>
            <a:pPr marL="2343150" lvl="4" indent="-514350" algn="just">
              <a:buFont typeface="+mj-lt"/>
              <a:buAutoNum type="arabicPeriod"/>
            </a:pPr>
            <a:r>
              <a:rPr lang="es-ES" sz="2800" b="1" dirty="0" smtClean="0"/>
              <a:t>Químicos</a:t>
            </a:r>
            <a:endParaRPr lang="es-ES" sz="2800" b="1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0" y="0"/>
            <a:ext cx="9716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s-ES" sz="2800" b="1" dirty="0" smtClean="0"/>
              <a:t>         	</a:t>
            </a:r>
            <a:r>
              <a:rPr lang="es-ES" sz="2400" b="1" dirty="0" smtClean="0"/>
              <a:t>ANÁLISIS DE LOS RIESGOS Y  	EVALUACIÓN DE 	LOS PUESTOS DE </a:t>
            </a:r>
            <a:r>
              <a:rPr lang="es-ES" sz="2400" b="1" dirty="0" smtClean="0"/>
              <a:t>TR</a:t>
            </a:r>
            <a:r>
              <a:rPr lang="es-ES" sz="2400" b="1" dirty="0" smtClean="0"/>
              <a:t>ABAJO</a:t>
            </a:r>
            <a:endParaRPr lang="es-ES" sz="2400" b="1" dirty="0"/>
          </a:p>
        </p:txBody>
      </p:sp>
      <p:sp>
        <p:nvSpPr>
          <p:cNvPr id="12" name="11 Rectángulo"/>
          <p:cNvSpPr/>
          <p:nvPr/>
        </p:nvSpPr>
        <p:spPr>
          <a:xfrm>
            <a:off x="1043608" y="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b="1" cap="small" dirty="0" smtClean="0"/>
              <a:t>Universidad Nacional de Córdoba</a:t>
            </a:r>
          </a:p>
          <a:p>
            <a:r>
              <a:rPr lang="es-AR" sz="2800" b="1" cap="small" dirty="0" smtClean="0"/>
              <a:t>Facultad de Ciencias Exactas, Físicas y Naturales</a:t>
            </a:r>
            <a:endParaRPr lang="es-AR" sz="2800" b="1" cap="small" dirty="0"/>
          </a:p>
        </p:txBody>
      </p:sp>
    </p:spTree>
    <p:extLst>
      <p:ext uri="{BB962C8B-B14F-4D97-AF65-F5344CB8AC3E}">
        <p14:creationId xmlns="" xmlns:p14="http://schemas.microsoft.com/office/powerpoint/2010/main" val="1276098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969</Words>
  <Application>Microsoft Office PowerPoint</Application>
  <PresentationFormat>Presentación en pantalla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3_ Relevamiento y revisión general en asuntos de HyST/SySO</dc:title>
  <dc:creator>Acer</dc:creator>
  <cp:lastModifiedBy>Acer</cp:lastModifiedBy>
  <cp:revision>111</cp:revision>
  <dcterms:created xsi:type="dcterms:W3CDTF">2015-08-30T13:08:25Z</dcterms:created>
  <dcterms:modified xsi:type="dcterms:W3CDTF">2015-09-27T15:02:48Z</dcterms:modified>
</cp:coreProperties>
</file>