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7"/>
  </p:notesMasterIdLst>
  <p:sldIdLst>
    <p:sldId id="256" r:id="rId2"/>
    <p:sldId id="257" r:id="rId3"/>
    <p:sldId id="267" r:id="rId4"/>
    <p:sldId id="258" r:id="rId5"/>
    <p:sldId id="260" r:id="rId6"/>
    <p:sldId id="261" r:id="rId7"/>
    <p:sldId id="268" r:id="rId8"/>
    <p:sldId id="262" r:id="rId9"/>
    <p:sldId id="269" r:id="rId10"/>
    <p:sldId id="272" r:id="rId11"/>
    <p:sldId id="263" r:id="rId12"/>
    <p:sldId id="276" r:id="rId13"/>
    <p:sldId id="282" r:id="rId14"/>
    <p:sldId id="340" r:id="rId15"/>
    <p:sldId id="275" r:id="rId16"/>
    <p:sldId id="281" r:id="rId17"/>
    <p:sldId id="277" r:id="rId18"/>
    <p:sldId id="278" r:id="rId19"/>
    <p:sldId id="264" r:id="rId20"/>
    <p:sldId id="347" r:id="rId21"/>
    <p:sldId id="279" r:id="rId22"/>
    <p:sldId id="342" r:id="rId23"/>
    <p:sldId id="314" r:id="rId24"/>
    <p:sldId id="283" r:id="rId25"/>
    <p:sldId id="284" r:id="rId26"/>
    <p:sldId id="285" r:id="rId27"/>
    <p:sldId id="289" r:id="rId28"/>
    <p:sldId id="290" r:id="rId29"/>
    <p:sldId id="291" r:id="rId30"/>
    <p:sldId id="317" r:id="rId31"/>
    <p:sldId id="332" r:id="rId32"/>
    <p:sldId id="333" r:id="rId33"/>
    <p:sldId id="334" r:id="rId34"/>
    <p:sldId id="335" r:id="rId35"/>
    <p:sldId id="336" r:id="rId36"/>
    <p:sldId id="337" r:id="rId37"/>
    <p:sldId id="338" r:id="rId38"/>
    <p:sldId id="320" r:id="rId39"/>
    <p:sldId id="299" r:id="rId40"/>
    <p:sldId id="300" r:id="rId41"/>
    <p:sldId id="301" r:id="rId42"/>
    <p:sldId id="348" r:id="rId43"/>
    <p:sldId id="302" r:id="rId44"/>
    <p:sldId id="304" r:id="rId45"/>
    <p:sldId id="305" r:id="rId46"/>
    <p:sldId id="306" r:id="rId47"/>
    <p:sldId id="307" r:id="rId48"/>
    <p:sldId id="308" r:id="rId49"/>
    <p:sldId id="310" r:id="rId50"/>
    <p:sldId id="331" r:id="rId51"/>
    <p:sldId id="343" r:id="rId52"/>
    <p:sldId id="325" r:id="rId53"/>
    <p:sldId id="322" r:id="rId54"/>
    <p:sldId id="327" r:id="rId55"/>
    <p:sldId id="32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917"/>
    <a:srgbClr val="57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7" autoAdjust="0"/>
    <p:restoredTop sz="94660"/>
  </p:normalViewPr>
  <p:slideViewPr>
    <p:cSldViewPr snapToGrid="0">
      <p:cViewPr>
        <p:scale>
          <a:sx n="100" d="100"/>
          <a:sy n="100" d="100"/>
        </p:scale>
        <p:origin x="402"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7544F-66AB-47D5-9CC3-FF6C4A66DB5D}" type="datetimeFigureOut">
              <a:rPr lang="es-AR" smtClean="0"/>
              <a:t>23/09/2018</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BA1BF-68A2-4771-8990-358A16EA2295}" type="slidenum">
              <a:rPr lang="es-AR" smtClean="0"/>
              <a:t>‹Nº›</a:t>
            </a:fld>
            <a:endParaRPr lang="es-AR"/>
          </a:p>
        </p:txBody>
      </p:sp>
    </p:spTree>
    <p:extLst>
      <p:ext uri="{BB962C8B-B14F-4D97-AF65-F5344CB8AC3E}">
        <p14:creationId xmlns:p14="http://schemas.microsoft.com/office/powerpoint/2010/main" val="376028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181" name="Shape 181"/>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7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784" y="4343390"/>
            <a:ext cx="5486364" cy="4114872"/>
          </a:xfrm>
          <a:prstGeom prst="rect">
            <a:avLst/>
          </a:prstGeom>
        </p:spPr>
        <p:txBody>
          <a:bodyPr lIns="80152" tIns="80152" rIns="80152" bIns="80152" anchor="t" anchorCtr="0">
            <a:noAutofit/>
          </a:bodyPr>
          <a:lstStyle/>
          <a:p>
            <a:endParaRPr/>
          </a:p>
        </p:txBody>
      </p:sp>
    </p:spTree>
    <p:extLst>
      <p:ext uri="{BB962C8B-B14F-4D97-AF65-F5344CB8AC3E}">
        <p14:creationId xmlns:p14="http://schemas.microsoft.com/office/powerpoint/2010/main" val="4064011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188" name="Shape 188"/>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84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196" name="Shape 19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51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203" name="Shape 20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64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214" name="Shape 214"/>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86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220" name="Shape 220"/>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05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232" name="Shape 232"/>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93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784" y="4343390"/>
            <a:ext cx="5486364" cy="4114872"/>
          </a:xfrm>
          <a:prstGeom prst="rect">
            <a:avLst/>
          </a:prstGeom>
        </p:spPr>
        <p:txBody>
          <a:bodyPr lIns="80152" tIns="80152" rIns="80152" bIns="80152" anchor="t" anchorCtr="0">
            <a:noAutofit/>
          </a:bodyPr>
          <a:lstStyle/>
          <a:p>
            <a:endParaRPr/>
          </a:p>
        </p:txBody>
      </p:sp>
    </p:spTree>
    <p:extLst>
      <p:ext uri="{BB962C8B-B14F-4D97-AF65-F5344CB8AC3E}">
        <p14:creationId xmlns:p14="http://schemas.microsoft.com/office/powerpoint/2010/main" val="53572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a:p>
        </p:txBody>
      </p:sp>
      <p:sp>
        <p:nvSpPr>
          <p:cNvPr id="245" name="Shape 24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921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968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8620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437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162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7740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26452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5768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2161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467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13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714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2077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9509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4082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2041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7675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6422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8000">
              <a:schemeClr val="bg2">
                <a:lumMod val="60000"/>
                <a:lumOff val="40000"/>
              </a:schemeClr>
            </a:gs>
            <a:gs pos="0">
              <a:schemeClr val="bg1">
                <a:lumMod val="75000"/>
              </a:schemeClr>
            </a:gs>
            <a:gs pos="100000">
              <a:srgbClr val="C73917"/>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9/23/2018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255128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g"/></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4.jp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21983" y="1287665"/>
            <a:ext cx="9573295" cy="2387600"/>
          </a:xfrm>
        </p:spPr>
        <p:txBody>
          <a:bodyPr/>
          <a:lstStyle/>
          <a:p>
            <a:r>
              <a:rPr lang="es-AR" dirty="0">
                <a:solidFill>
                  <a:schemeClr val="tx2">
                    <a:lumMod val="50000"/>
                  </a:schemeClr>
                </a:solidFill>
              </a:rPr>
              <a:t>Protección contra incendios </a:t>
            </a:r>
            <a:br>
              <a:rPr lang="es-AR" dirty="0">
                <a:solidFill>
                  <a:schemeClr val="tx2">
                    <a:lumMod val="50000"/>
                  </a:schemeClr>
                </a:solidFill>
              </a:rPr>
            </a:br>
            <a:r>
              <a:rPr lang="es-AR" dirty="0">
                <a:solidFill>
                  <a:schemeClr val="tx2">
                    <a:lumMod val="50000"/>
                  </a:schemeClr>
                </a:solidFill>
              </a:rPr>
              <a:t> 			</a:t>
            </a:r>
            <a:r>
              <a:rPr lang="es-AR" sz="3600" dirty="0">
                <a:solidFill>
                  <a:schemeClr val="tx2">
                    <a:lumMod val="50000"/>
                  </a:schemeClr>
                </a:solidFill>
              </a:rPr>
              <a:t>Higiene y seguridad</a:t>
            </a:r>
          </a:p>
        </p:txBody>
      </p:sp>
      <p:sp>
        <p:nvSpPr>
          <p:cNvPr id="3" name="Subtítulo 2"/>
          <p:cNvSpPr>
            <a:spLocks noGrp="1"/>
          </p:cNvSpPr>
          <p:nvPr>
            <p:ph type="subTitle" idx="1"/>
          </p:nvPr>
        </p:nvSpPr>
        <p:spPr>
          <a:xfrm>
            <a:off x="2412842" y="4168708"/>
            <a:ext cx="8791575" cy="493444"/>
          </a:xfrm>
        </p:spPr>
        <p:txBody>
          <a:bodyPr/>
          <a:lstStyle/>
          <a:p>
            <a:r>
              <a:rPr lang="es-AR" dirty="0">
                <a:solidFill>
                  <a:schemeClr val="tx2">
                    <a:lumMod val="50000"/>
                  </a:schemeClr>
                </a:solidFill>
              </a:rPr>
              <a:t>Ley 19587 , decreto 351/79 y 911/96</a:t>
            </a:r>
          </a:p>
        </p:txBody>
      </p:sp>
    </p:spTree>
    <p:extLst>
      <p:ext uri="{BB962C8B-B14F-4D97-AF65-F5344CB8AC3E}">
        <p14:creationId xmlns:p14="http://schemas.microsoft.com/office/powerpoint/2010/main" val="81223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accent1">
                    <a:lumMod val="60000"/>
                    <a:lumOff val="40000"/>
                  </a:schemeClr>
                </a:solidFill>
              </a:rPr>
              <a:t>Dificultar iniciación de incendios</a:t>
            </a:r>
          </a:p>
          <a:p>
            <a:r>
              <a:rPr lang="es-AR" dirty="0">
                <a:solidFill>
                  <a:schemeClr val="tx2">
                    <a:lumMod val="50000"/>
                  </a:schemeClr>
                </a:solidFill>
              </a:rPr>
              <a:t>Evitar propagación del fuego y gases tóxicos</a:t>
            </a:r>
          </a:p>
          <a:p>
            <a:r>
              <a:rPr lang="es-AR" dirty="0">
                <a:solidFill>
                  <a:schemeClr val="accent1">
                    <a:lumMod val="60000"/>
                    <a:lumOff val="40000"/>
                  </a:schemeClr>
                </a:solidFill>
              </a:rPr>
              <a:t>Asegurar evacuación de las personas</a:t>
            </a:r>
          </a:p>
          <a:p>
            <a:r>
              <a:rPr lang="es-AR" dirty="0">
                <a:solidFill>
                  <a:schemeClr val="accent1">
                    <a:lumMod val="60000"/>
                    <a:lumOff val="40000"/>
                  </a:schemeClr>
                </a:solidFill>
              </a:rPr>
              <a:t>Facilitar acceso y tareas de extinción del personal de bomberos</a:t>
            </a:r>
          </a:p>
          <a:p>
            <a:r>
              <a:rPr lang="es-AR" dirty="0">
                <a:solidFill>
                  <a:schemeClr val="accent1">
                    <a:lumMod val="60000"/>
                    <a:lumOff val="40000"/>
                  </a:schemeClr>
                </a:solidFill>
              </a:rPr>
              <a:t>Proveer instalaciones de detección y extinción </a:t>
            </a:r>
          </a:p>
          <a:p>
            <a:r>
              <a:rPr lang="es-AR" dirty="0">
                <a:solidFill>
                  <a:schemeClr val="accent1">
                    <a:lumMod val="60000"/>
                    <a:lumOff val="40000"/>
                  </a:schemeClr>
                </a:solidFill>
              </a:rPr>
              <a:t>Formas de actuar ante un incendio</a:t>
            </a:r>
          </a:p>
        </p:txBody>
      </p:sp>
    </p:spTree>
    <p:extLst>
      <p:ext uri="{BB962C8B-B14F-4D97-AF65-F5344CB8AC3E}">
        <p14:creationId xmlns:p14="http://schemas.microsoft.com/office/powerpoint/2010/main" val="156008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Protecciones contra incendio</a:t>
            </a:r>
          </a:p>
        </p:txBody>
      </p:sp>
      <p:sp>
        <p:nvSpPr>
          <p:cNvPr id="3" name="Marcador de contenido 2"/>
          <p:cNvSpPr>
            <a:spLocks noGrp="1"/>
          </p:cNvSpPr>
          <p:nvPr>
            <p:ph idx="1"/>
          </p:nvPr>
        </p:nvSpPr>
        <p:spPr>
          <a:xfrm>
            <a:off x="1141412" y="2249487"/>
            <a:ext cx="10681394" cy="3541714"/>
          </a:xfrm>
        </p:spPr>
        <p:txBody>
          <a:bodyPr/>
          <a:lstStyle/>
          <a:p>
            <a:r>
              <a:rPr lang="es-AR" dirty="0"/>
              <a:t>Preventivo: evitar que se origine el incendio analizando los elementos susceptibles</a:t>
            </a:r>
          </a:p>
          <a:p>
            <a:r>
              <a:rPr lang="es-AR" dirty="0"/>
              <a:t>Pasivo: impedir la propagación con la adecuada separación de los </a:t>
            </a:r>
            <a:r>
              <a:rPr lang="es-AR" dirty="0" smtClean="0"/>
              <a:t>ambientes</a:t>
            </a:r>
            <a:endParaRPr lang="es-AR" dirty="0"/>
          </a:p>
          <a:p>
            <a:r>
              <a:rPr lang="es-AR" dirty="0"/>
              <a:t>Activo: extinción del incendio</a:t>
            </a:r>
          </a:p>
          <a:p>
            <a:endParaRPr lang="es-AR" dirty="0"/>
          </a:p>
        </p:txBody>
      </p:sp>
      <p:sp>
        <p:nvSpPr>
          <p:cNvPr id="5" name="Rectángulo 4"/>
          <p:cNvSpPr/>
          <p:nvPr/>
        </p:nvSpPr>
        <p:spPr>
          <a:xfrm>
            <a:off x="940158" y="2833352"/>
            <a:ext cx="10200067" cy="553792"/>
          </a:xfrm>
          <a:prstGeom prst="rect">
            <a:avLst/>
          </a:prstGeom>
          <a:noFill/>
          <a:ln w="38100">
            <a:solidFill>
              <a:srgbClr val="573F3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725" y="3715041"/>
            <a:ext cx="4762500" cy="28575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359" y="466119"/>
            <a:ext cx="1471983" cy="1471983"/>
          </a:xfrm>
          <a:prstGeom prst="rect">
            <a:avLst/>
          </a:prstGeom>
          <a:ln>
            <a:noFill/>
          </a:ln>
          <a:effectLst>
            <a:softEdge rad="1125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116" y="4124215"/>
            <a:ext cx="4791075" cy="2171700"/>
          </a:xfrm>
          <a:prstGeom prst="rect">
            <a:avLst/>
          </a:prstGeom>
          <a:ln>
            <a:noFill/>
          </a:ln>
          <a:effectLst>
            <a:softEdge rad="112500"/>
          </a:effectLst>
        </p:spPr>
      </p:pic>
    </p:spTree>
    <p:extLst>
      <p:ext uri="{BB962C8B-B14F-4D97-AF65-F5344CB8AC3E}">
        <p14:creationId xmlns:p14="http://schemas.microsoft.com/office/powerpoint/2010/main" val="293362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46E5A20-62DB-4154-B775-E6A0023AEA19}"/>
              </a:ext>
            </a:extLst>
          </p:cNvPr>
          <p:cNvSpPr>
            <a:spLocks noGrp="1"/>
          </p:cNvSpPr>
          <p:nvPr>
            <p:ph idx="1"/>
          </p:nvPr>
        </p:nvSpPr>
        <p:spPr>
          <a:xfrm>
            <a:off x="850005" y="589722"/>
            <a:ext cx="10526519" cy="6268278"/>
          </a:xfrm>
        </p:spPr>
        <p:txBody>
          <a:bodyPr/>
          <a:lstStyle/>
          <a:p>
            <a:pPr marL="0" indent="0" algn="ctr">
              <a:buNone/>
            </a:pPr>
            <a:r>
              <a:rPr lang="es-AR" sz="3600" dirty="0"/>
              <a:t>Resistencia al Fuego de los Materiales Constructivos </a:t>
            </a:r>
          </a:p>
          <a:p>
            <a:pPr marL="0" indent="0">
              <a:buNone/>
            </a:pPr>
            <a:endParaRPr lang="es-AR" dirty="0"/>
          </a:p>
          <a:p>
            <a:pPr marL="0" indent="0" algn="ctr">
              <a:buNone/>
            </a:pPr>
            <a:r>
              <a:rPr lang="es-AR" dirty="0"/>
              <a:t>Tiempo durante el cual los materiales o elementos constructivos, estando sometidos a efectos de un incendio, conservan las cualidades funcionales que tienen asignadas en el edificio.</a:t>
            </a:r>
          </a:p>
          <a:p>
            <a:pPr marL="0" indent="0">
              <a:buNone/>
            </a:pPr>
            <a:r>
              <a:rPr lang="es-AR" dirty="0"/>
              <a:t>De acuerdo a su resistencia al fuego los elementos constructivos se clasifican con un número que indica el tiempo en minutos en que mantienen sus propiedades como tal, precedidos de una letra “F”:</a:t>
            </a:r>
          </a:p>
          <a:p>
            <a:pPr marL="0" indent="0">
              <a:buNone/>
            </a:pPr>
            <a:r>
              <a:rPr lang="es-AR" dirty="0"/>
              <a:t>		Puerta F 60			Resistencia al fuego 60 min</a:t>
            </a:r>
          </a:p>
        </p:txBody>
      </p:sp>
      <p:cxnSp>
        <p:nvCxnSpPr>
          <p:cNvPr id="5" name="Conector recto de flecha 4"/>
          <p:cNvCxnSpPr/>
          <p:nvPr/>
        </p:nvCxnSpPr>
        <p:spPr>
          <a:xfrm>
            <a:off x="4670830" y="5129859"/>
            <a:ext cx="1442434" cy="25758"/>
          </a:xfrm>
          <a:prstGeom prst="straightConnector1">
            <a:avLst/>
          </a:prstGeom>
          <a:ln>
            <a:solidFill>
              <a:srgbClr val="573F3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4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1631504" y="142390"/>
            <a:ext cx="8928992" cy="6624736"/>
          </a:xfrm>
          <a:prstGeom prst="rect">
            <a:avLst/>
          </a:prstGeom>
        </p:spPr>
      </p:pic>
    </p:spTree>
    <p:extLst>
      <p:ext uri="{BB962C8B-B14F-4D97-AF65-F5344CB8AC3E}">
        <p14:creationId xmlns:p14="http://schemas.microsoft.com/office/powerpoint/2010/main" val="330931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5541" y="528264"/>
            <a:ext cx="9905999" cy="3541714"/>
          </a:xfrm>
        </p:spPr>
        <p:txBody>
          <a:bodyPr>
            <a:normAutofit lnSpcReduction="10000"/>
          </a:bodyPr>
          <a:lstStyle/>
          <a:p>
            <a:pPr marL="0" indent="0">
              <a:buNone/>
            </a:pPr>
            <a:r>
              <a:rPr lang="es-AR" dirty="0"/>
              <a:t>Cómo el material colabora como iniciador y propagador del fuego y en su desarrollo. Se debe analizar las propiedades del material:</a:t>
            </a:r>
          </a:p>
          <a:p>
            <a:pPr lvl="2"/>
            <a:r>
              <a:rPr lang="es-AR" dirty="0"/>
              <a:t>Inflamabilidad</a:t>
            </a:r>
          </a:p>
          <a:p>
            <a:pPr lvl="2"/>
            <a:r>
              <a:rPr lang="es-AR" dirty="0"/>
              <a:t>Combustibilidad</a:t>
            </a:r>
          </a:p>
          <a:p>
            <a:pPr lvl="2"/>
            <a:r>
              <a:rPr lang="es-AR" dirty="0"/>
              <a:t>Carga térmica</a:t>
            </a:r>
          </a:p>
          <a:p>
            <a:pPr lvl="2"/>
            <a:r>
              <a:rPr lang="es-AR" dirty="0"/>
              <a:t>Velocidad de propagación de llama</a:t>
            </a:r>
          </a:p>
          <a:p>
            <a:pPr lvl="2"/>
            <a:r>
              <a:rPr lang="es-AR" dirty="0"/>
              <a:t>Goteo del material fundido</a:t>
            </a:r>
          </a:p>
          <a:p>
            <a:pPr lvl="2"/>
            <a:r>
              <a:rPr lang="es-AR" dirty="0"/>
              <a:t>Producción de humo</a:t>
            </a:r>
          </a:p>
          <a:p>
            <a:pPr lvl="2"/>
            <a:r>
              <a:rPr lang="es-AR" dirty="0"/>
              <a:t>Producción de gases</a:t>
            </a:r>
          </a:p>
          <a:p>
            <a:endParaRPr lang="es-AR" dirty="0"/>
          </a:p>
        </p:txBody>
      </p:sp>
      <p:sp>
        <p:nvSpPr>
          <p:cNvPr id="7" name="CuadroTexto 6"/>
          <p:cNvSpPr txBox="1"/>
          <p:nvPr/>
        </p:nvSpPr>
        <p:spPr>
          <a:xfrm flipH="1">
            <a:off x="4702186" y="4394715"/>
            <a:ext cx="6824404" cy="1477328"/>
          </a:xfrm>
          <a:prstGeom prst="rect">
            <a:avLst/>
          </a:prstGeom>
          <a:noFill/>
        </p:spPr>
        <p:txBody>
          <a:bodyPr wrap="square" rtlCol="0">
            <a:spAutoFit/>
          </a:bodyPr>
          <a:lstStyle/>
          <a:p>
            <a:r>
              <a:rPr lang="es-AR" dirty="0"/>
              <a:t>Por lo tanto la estructura debe:</a:t>
            </a:r>
          </a:p>
          <a:p>
            <a:pPr lvl="3"/>
            <a:r>
              <a:rPr lang="es-AR" dirty="0"/>
              <a:t>A – Conservar su capacidad portante; </a:t>
            </a:r>
          </a:p>
          <a:p>
            <a:pPr lvl="3"/>
            <a:r>
              <a:rPr lang="es-AR" dirty="0"/>
              <a:t>B – Proteger a las personas del humo y gases nocivos; </a:t>
            </a:r>
          </a:p>
          <a:p>
            <a:pPr lvl="3"/>
            <a:r>
              <a:rPr lang="es-AR" dirty="0"/>
              <a:t>C – Aislar a las personas del calor; </a:t>
            </a:r>
          </a:p>
          <a:p>
            <a:pPr lvl="3"/>
            <a:r>
              <a:rPr lang="es-AR" dirty="0"/>
              <a:t>D – Facilitar la intervención de los bomberos. </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469" y="4394715"/>
            <a:ext cx="2834640" cy="160020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162" y="1784543"/>
            <a:ext cx="3045743" cy="2285435"/>
          </a:xfrm>
          <a:prstGeom prst="rect">
            <a:avLst/>
          </a:prstGeom>
        </p:spPr>
      </p:pic>
    </p:spTree>
    <p:extLst>
      <p:ext uri="{BB962C8B-B14F-4D97-AF65-F5344CB8AC3E}">
        <p14:creationId xmlns:p14="http://schemas.microsoft.com/office/powerpoint/2010/main" val="24436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467" y="3424381"/>
            <a:ext cx="9905998" cy="1478570"/>
          </a:xfrm>
        </p:spPr>
        <p:txBody>
          <a:bodyPr/>
          <a:lstStyle/>
          <a:p>
            <a:pPr algn="ctr"/>
            <a:r>
              <a:rPr lang="es-AR" dirty="0"/>
              <a:t>Muro cortafuego</a:t>
            </a:r>
          </a:p>
        </p:txBody>
      </p:sp>
      <p:sp>
        <p:nvSpPr>
          <p:cNvPr id="3" name="Marcador de contenido 2"/>
          <p:cNvSpPr>
            <a:spLocks noGrp="1"/>
          </p:cNvSpPr>
          <p:nvPr>
            <p:ph idx="1"/>
          </p:nvPr>
        </p:nvSpPr>
        <p:spPr>
          <a:xfrm>
            <a:off x="1391006" y="4309351"/>
            <a:ext cx="5573891" cy="2217855"/>
          </a:xfrm>
        </p:spPr>
        <p:txBody>
          <a:bodyPr/>
          <a:lstStyle/>
          <a:p>
            <a:endParaRPr lang="es-ES" dirty="0"/>
          </a:p>
          <a:p>
            <a:r>
              <a:rPr lang="es-ES" dirty="0"/>
              <a:t>Muro construido con materiales de resistencia al fuego conforme al sector de incendio que divide</a:t>
            </a:r>
            <a:endParaRPr lang="es-AR" dirty="0"/>
          </a:p>
        </p:txBody>
      </p:sp>
      <p:pic>
        <p:nvPicPr>
          <p:cNvPr id="4" name="Imagen 3"/>
          <p:cNvPicPr>
            <a:picLocks noChangeAspect="1"/>
          </p:cNvPicPr>
          <p:nvPr/>
        </p:nvPicPr>
        <p:blipFill>
          <a:blip r:embed="rId2"/>
          <a:stretch>
            <a:fillRect/>
          </a:stretch>
        </p:blipFill>
        <p:spPr>
          <a:xfrm>
            <a:off x="1385120" y="612438"/>
            <a:ext cx="4280305" cy="2772637"/>
          </a:xfrm>
          <a:prstGeom prst="rect">
            <a:avLst/>
          </a:prstGeom>
        </p:spPr>
      </p:pic>
      <p:sp>
        <p:nvSpPr>
          <p:cNvPr id="6" name="Marcador de contenido 2"/>
          <p:cNvSpPr txBox="1">
            <a:spLocks/>
          </p:cNvSpPr>
          <p:nvPr/>
        </p:nvSpPr>
        <p:spPr>
          <a:xfrm>
            <a:off x="6504058" y="1454888"/>
            <a:ext cx="5573891" cy="16479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s-ES" dirty="0"/>
          </a:p>
          <a:p>
            <a:r>
              <a:rPr lang="es-ES" dirty="0"/>
              <a:t>Vías de propagación de incendio y tipos de fachadas</a:t>
            </a:r>
            <a:endParaRPr lang="es-AR" dirty="0"/>
          </a:p>
        </p:txBody>
      </p:sp>
      <p:sp>
        <p:nvSpPr>
          <p:cNvPr id="7" name="Título 1"/>
          <p:cNvSpPr txBox="1">
            <a:spLocks/>
          </p:cNvSpPr>
          <p:nvPr/>
        </p:nvSpPr>
        <p:spPr>
          <a:xfrm>
            <a:off x="5156672" y="612438"/>
            <a:ext cx="703532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AR" dirty="0"/>
              <a:t>Propagación externa de incendio</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058" y="3424381"/>
            <a:ext cx="3060469" cy="1721514"/>
          </a:xfrm>
          <a:prstGeom prst="rect">
            <a:avLst/>
          </a:prstGeom>
        </p:spPr>
      </p:pic>
      <p:pic>
        <p:nvPicPr>
          <p:cNvPr id="9" name="Picture 6" descr="Resultado de imagen para resistencia al fue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201" y="3781744"/>
            <a:ext cx="2010329" cy="272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4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167" y="318753"/>
            <a:ext cx="11004884" cy="968152"/>
          </a:xfrm>
        </p:spPr>
        <p:txBody>
          <a:bodyPr>
            <a:noAutofit/>
          </a:bodyPr>
          <a:lstStyle/>
          <a:p>
            <a:r>
              <a:rPr lang="es-AR" sz="4000" dirty="0">
                <a:solidFill>
                  <a:schemeClr val="tx1"/>
                </a:solidFill>
              </a:rPr>
              <a:t>RESISTENCIA AL FUEGO</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50135" y="1474999"/>
            <a:ext cx="8640960" cy="4824536"/>
          </a:xfrm>
          <a:prstGeom prst="rect">
            <a:avLst/>
          </a:prstGeom>
          <a:noFill/>
        </p:spPr>
      </p:pic>
    </p:spTree>
    <p:extLst>
      <p:ext uri="{BB962C8B-B14F-4D97-AF65-F5344CB8AC3E}">
        <p14:creationId xmlns:p14="http://schemas.microsoft.com/office/powerpoint/2010/main" val="7526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270897E-4D17-43A6-84F1-601A1BF68A01}"/>
              </a:ext>
            </a:extLst>
          </p:cNvPr>
          <p:cNvSpPr>
            <a:spLocks noGrp="1"/>
          </p:cNvSpPr>
          <p:nvPr>
            <p:ph idx="1"/>
          </p:nvPr>
        </p:nvSpPr>
        <p:spPr>
          <a:xfrm>
            <a:off x="838200" y="708337"/>
            <a:ext cx="10515600" cy="5468625"/>
          </a:xfrm>
        </p:spPr>
        <p:txBody>
          <a:bodyPr/>
          <a:lstStyle/>
          <a:p>
            <a:pPr marL="309245" marR="263525" indent="0">
              <a:lnSpc>
                <a:spcPct val="100000"/>
              </a:lnSpc>
              <a:spcBef>
                <a:spcPts val="855"/>
              </a:spcBef>
              <a:buNone/>
            </a:pPr>
            <a:r>
              <a:rPr lang="es-AR" sz="3600" dirty="0">
                <a:solidFill>
                  <a:schemeClr val="tx2">
                    <a:lumMod val="50000"/>
                  </a:schemeClr>
                </a:solidFill>
                <a:latin typeface="Arial"/>
                <a:cs typeface="Arial"/>
              </a:rPr>
              <a:t>Riesgo de</a:t>
            </a:r>
            <a:r>
              <a:rPr lang="es-AR" sz="3600" spc="-80" dirty="0">
                <a:solidFill>
                  <a:schemeClr val="tx2">
                    <a:lumMod val="50000"/>
                  </a:schemeClr>
                </a:solidFill>
                <a:latin typeface="Arial"/>
                <a:cs typeface="Arial"/>
              </a:rPr>
              <a:t> </a:t>
            </a:r>
            <a:r>
              <a:rPr lang="es-AR" sz="3600" dirty="0">
                <a:solidFill>
                  <a:schemeClr val="tx2">
                    <a:lumMod val="50000"/>
                  </a:schemeClr>
                </a:solidFill>
                <a:latin typeface="Arial"/>
                <a:cs typeface="Arial"/>
              </a:rPr>
              <a:t>Incendio</a:t>
            </a:r>
          </a:p>
          <a:p>
            <a:pPr marL="309245" marR="263525" indent="0" algn="ctr">
              <a:lnSpc>
                <a:spcPct val="100000"/>
              </a:lnSpc>
              <a:spcBef>
                <a:spcPts val="855"/>
              </a:spcBef>
              <a:buNone/>
            </a:pPr>
            <a:r>
              <a:rPr lang="es-AR" sz="2000" dirty="0">
                <a:solidFill>
                  <a:schemeClr val="tx2">
                    <a:lumMod val="50000"/>
                  </a:schemeClr>
                </a:solidFill>
                <a:latin typeface="Arial"/>
                <a:cs typeface="Arial"/>
              </a:rPr>
              <a:t>Número adimensional, que permite considerar </a:t>
            </a:r>
            <a:r>
              <a:rPr lang="es-AR" sz="2000" spc="-5" dirty="0">
                <a:solidFill>
                  <a:schemeClr val="tx2">
                    <a:lumMod val="50000"/>
                  </a:schemeClr>
                </a:solidFill>
                <a:latin typeface="Arial"/>
                <a:cs typeface="Arial"/>
              </a:rPr>
              <a:t>diversas </a:t>
            </a:r>
            <a:r>
              <a:rPr lang="es-AR" sz="2000" dirty="0">
                <a:solidFill>
                  <a:schemeClr val="tx2">
                    <a:lumMod val="50000"/>
                  </a:schemeClr>
                </a:solidFill>
                <a:latin typeface="Arial"/>
                <a:cs typeface="Arial"/>
              </a:rPr>
              <a:t>categorías, en </a:t>
            </a:r>
            <a:r>
              <a:rPr lang="es-AR" sz="2000" spc="-5" dirty="0">
                <a:solidFill>
                  <a:schemeClr val="tx2">
                    <a:lumMod val="50000"/>
                  </a:schemeClr>
                </a:solidFill>
                <a:latin typeface="Arial"/>
                <a:cs typeface="Arial"/>
              </a:rPr>
              <a:t>virtud de los </a:t>
            </a:r>
            <a:r>
              <a:rPr lang="es-AR" sz="2000" dirty="0">
                <a:solidFill>
                  <a:schemeClr val="tx2">
                    <a:lumMod val="50000"/>
                  </a:schemeClr>
                </a:solidFill>
                <a:latin typeface="Arial"/>
                <a:cs typeface="Arial"/>
              </a:rPr>
              <a:t>materiales empleados con relación a</a:t>
            </a:r>
            <a:r>
              <a:rPr lang="es-AR" sz="2000" spc="-150" dirty="0">
                <a:solidFill>
                  <a:schemeClr val="tx2">
                    <a:lumMod val="50000"/>
                  </a:schemeClr>
                </a:solidFill>
                <a:latin typeface="Arial"/>
                <a:cs typeface="Arial"/>
              </a:rPr>
              <a:t> </a:t>
            </a:r>
            <a:r>
              <a:rPr lang="es-AR" sz="2000" dirty="0">
                <a:solidFill>
                  <a:schemeClr val="tx2">
                    <a:lumMod val="50000"/>
                  </a:schemeClr>
                </a:solidFill>
                <a:latin typeface="Arial"/>
                <a:cs typeface="Arial"/>
              </a:rPr>
              <a:t>su  comportamiento ante el</a:t>
            </a:r>
            <a:r>
              <a:rPr lang="es-AR" sz="2000" spc="-125" dirty="0">
                <a:solidFill>
                  <a:schemeClr val="tx2">
                    <a:lumMod val="50000"/>
                  </a:schemeClr>
                </a:solidFill>
                <a:latin typeface="Arial"/>
                <a:cs typeface="Arial"/>
              </a:rPr>
              <a:t> </a:t>
            </a:r>
            <a:r>
              <a:rPr lang="es-AR" sz="2000" dirty="0">
                <a:solidFill>
                  <a:schemeClr val="tx2">
                    <a:lumMod val="50000"/>
                  </a:schemeClr>
                </a:solidFill>
                <a:latin typeface="Arial"/>
                <a:cs typeface="Arial"/>
              </a:rPr>
              <a:t>fuego</a:t>
            </a:r>
          </a:p>
          <a:p>
            <a:pPr marL="0" indent="0">
              <a:buNone/>
            </a:pPr>
            <a:endParaRPr lang="es-AR" dirty="0"/>
          </a:p>
        </p:txBody>
      </p:sp>
      <p:pic>
        <p:nvPicPr>
          <p:cNvPr id="4" name="Imagen 3">
            <a:extLst>
              <a:ext uri="{FF2B5EF4-FFF2-40B4-BE49-F238E27FC236}">
                <a16:creationId xmlns:a16="http://schemas.microsoft.com/office/drawing/2014/main" xmlns="" id="{54301E52-C51D-4EDA-B8A1-43BE7B2B1946}"/>
              </a:ext>
            </a:extLst>
          </p:cNvPr>
          <p:cNvPicPr>
            <a:picLocks noChangeAspect="1"/>
          </p:cNvPicPr>
          <p:nvPr/>
        </p:nvPicPr>
        <p:blipFill>
          <a:blip r:embed="rId2"/>
          <a:stretch>
            <a:fillRect/>
          </a:stretch>
        </p:blipFill>
        <p:spPr>
          <a:xfrm>
            <a:off x="1704791" y="2378743"/>
            <a:ext cx="8782418" cy="3530048"/>
          </a:xfrm>
          <a:prstGeom prst="rect">
            <a:avLst/>
          </a:prstGeom>
        </p:spPr>
      </p:pic>
    </p:spTree>
    <p:extLst>
      <p:ext uri="{BB962C8B-B14F-4D97-AF65-F5344CB8AC3E}">
        <p14:creationId xmlns:p14="http://schemas.microsoft.com/office/powerpoint/2010/main" val="27801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336354" y="421783"/>
            <a:ext cx="8534400" cy="1213834"/>
          </a:xfrm>
        </p:spPr>
        <p:txBody>
          <a:bodyPr>
            <a:normAutofit/>
          </a:bodyPr>
          <a:lstStyle/>
          <a:p>
            <a:r>
              <a:rPr lang="es-AR" dirty="0"/>
              <a:t>RIESGO DE LOS SECTORES DE INCENDIO</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80" y="1932819"/>
            <a:ext cx="8496944" cy="33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31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8637" y="0"/>
            <a:ext cx="9905998" cy="1478570"/>
          </a:xfrm>
        </p:spPr>
        <p:txBody>
          <a:bodyPr/>
          <a:lstStyle/>
          <a:p>
            <a:r>
              <a:rPr lang="es-AR" dirty="0"/>
              <a:t>sector de incendio</a:t>
            </a:r>
          </a:p>
        </p:txBody>
      </p:sp>
      <p:sp>
        <p:nvSpPr>
          <p:cNvPr id="3" name="Marcador de contenido 2"/>
          <p:cNvSpPr>
            <a:spLocks noGrp="1"/>
          </p:cNvSpPr>
          <p:nvPr>
            <p:ph idx="1"/>
          </p:nvPr>
        </p:nvSpPr>
        <p:spPr>
          <a:xfrm>
            <a:off x="1141412" y="1219200"/>
            <a:ext cx="9905999" cy="5638799"/>
          </a:xfrm>
        </p:spPr>
        <p:txBody>
          <a:bodyPr>
            <a:normAutofit/>
          </a:bodyPr>
          <a:lstStyle/>
          <a:p>
            <a:r>
              <a:rPr lang="es-AR" dirty="0"/>
              <a:t>Sector de Incendio: Local o conjunto de locales, delimitado por muros y entrepisos de resistencia al fuego acorde con el riesgo y carga de fuego que contiene, comunicado con un medio de escape</a:t>
            </a:r>
          </a:p>
        </p:txBody>
      </p:sp>
      <p:cxnSp>
        <p:nvCxnSpPr>
          <p:cNvPr id="5" name="Conector recto de flecha 4">
            <a:extLst>
              <a:ext uri="{FF2B5EF4-FFF2-40B4-BE49-F238E27FC236}">
                <a16:creationId xmlns:a16="http://schemas.microsoft.com/office/drawing/2014/main" xmlns="" id="{398074C4-FF4D-451D-AC15-3C7223B2C2D8}"/>
              </a:ext>
            </a:extLst>
          </p:cNvPr>
          <p:cNvCxnSpPr/>
          <p:nvPr/>
        </p:nvCxnSpPr>
        <p:spPr>
          <a:xfrm>
            <a:off x="947365" y="1073426"/>
            <a:ext cx="391272" cy="292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xmlns="" id="{1D0FE372-AEF7-4916-A201-DC72D2E269B9}"/>
              </a:ext>
            </a:extLst>
          </p:cNvPr>
          <p:cNvPicPr>
            <a:picLocks noChangeAspect="1"/>
          </p:cNvPicPr>
          <p:nvPr/>
        </p:nvPicPr>
        <p:blipFill>
          <a:blip r:embed="rId2"/>
          <a:stretch>
            <a:fillRect/>
          </a:stretch>
        </p:blipFill>
        <p:spPr>
          <a:xfrm>
            <a:off x="1672195" y="2746113"/>
            <a:ext cx="4329528" cy="3446390"/>
          </a:xfrm>
          <a:prstGeom prst="rect">
            <a:avLst/>
          </a:prstGeom>
        </p:spPr>
      </p:pic>
      <p:pic>
        <p:nvPicPr>
          <p:cNvPr id="7" name="Imagen 6">
            <a:extLst>
              <a:ext uri="{FF2B5EF4-FFF2-40B4-BE49-F238E27FC236}">
                <a16:creationId xmlns:a16="http://schemas.microsoft.com/office/drawing/2014/main" xmlns="" id="{4E5C2CB9-DB50-4916-965A-E4D4D9E3AFCE}"/>
              </a:ext>
            </a:extLst>
          </p:cNvPr>
          <p:cNvPicPr>
            <a:picLocks noChangeAspect="1"/>
          </p:cNvPicPr>
          <p:nvPr/>
        </p:nvPicPr>
        <p:blipFill>
          <a:blip r:embed="rId3"/>
          <a:stretch>
            <a:fillRect/>
          </a:stretch>
        </p:blipFill>
        <p:spPr>
          <a:xfrm>
            <a:off x="6532506" y="2697770"/>
            <a:ext cx="4329528" cy="3418420"/>
          </a:xfrm>
          <a:prstGeom prst="rect">
            <a:avLst/>
          </a:prstGeom>
        </p:spPr>
      </p:pic>
    </p:spTree>
    <p:extLst>
      <p:ext uri="{BB962C8B-B14F-4D97-AF65-F5344CB8AC3E}">
        <p14:creationId xmlns:p14="http://schemas.microsoft.com/office/powerpoint/2010/main" val="241037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tx2">
                    <a:lumMod val="50000"/>
                  </a:schemeClr>
                </a:solidFill>
              </a:rPr>
              <a:t>Dificultar iniciación de incendios</a:t>
            </a:r>
          </a:p>
          <a:p>
            <a:r>
              <a:rPr lang="es-AR" dirty="0">
                <a:solidFill>
                  <a:schemeClr val="tx2">
                    <a:lumMod val="50000"/>
                  </a:schemeClr>
                </a:solidFill>
              </a:rPr>
              <a:t>Evitar propagación del fuego y gases tóxicos</a:t>
            </a:r>
          </a:p>
          <a:p>
            <a:r>
              <a:rPr lang="es-AR" dirty="0">
                <a:solidFill>
                  <a:schemeClr val="tx2">
                    <a:lumMod val="50000"/>
                  </a:schemeClr>
                </a:solidFill>
              </a:rPr>
              <a:t>Asegurar evacuación de las personas</a:t>
            </a:r>
          </a:p>
          <a:p>
            <a:r>
              <a:rPr lang="es-AR" dirty="0">
                <a:solidFill>
                  <a:schemeClr val="tx2">
                    <a:lumMod val="50000"/>
                  </a:schemeClr>
                </a:solidFill>
              </a:rPr>
              <a:t>Facilitar acceso y tareas de extinción del personal de bomberos</a:t>
            </a:r>
          </a:p>
          <a:p>
            <a:r>
              <a:rPr lang="es-AR" dirty="0">
                <a:solidFill>
                  <a:schemeClr val="tx2">
                    <a:lumMod val="50000"/>
                  </a:schemeClr>
                </a:solidFill>
              </a:rPr>
              <a:t>Proveer instalaciones de detección y extinción</a:t>
            </a:r>
          </a:p>
          <a:p>
            <a:r>
              <a:rPr lang="es-AR" dirty="0">
                <a:solidFill>
                  <a:schemeClr val="tx2">
                    <a:lumMod val="50000"/>
                  </a:schemeClr>
                </a:solidFill>
              </a:rPr>
              <a:t>Formas de actuar ante un incendio</a:t>
            </a:r>
          </a:p>
        </p:txBody>
      </p:sp>
    </p:spTree>
    <p:extLst>
      <p:ext uri="{BB962C8B-B14F-4D97-AF65-F5344CB8AC3E}">
        <p14:creationId xmlns:p14="http://schemas.microsoft.com/office/powerpoint/2010/main" val="416778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8637" y="0"/>
            <a:ext cx="9905998" cy="1478570"/>
          </a:xfrm>
        </p:spPr>
        <p:txBody>
          <a:bodyPr/>
          <a:lstStyle/>
          <a:p>
            <a:r>
              <a:rPr lang="es-AR" dirty="0"/>
              <a:t>sector de incendio</a:t>
            </a:r>
          </a:p>
        </p:txBody>
      </p:sp>
      <p:sp>
        <p:nvSpPr>
          <p:cNvPr id="3" name="Marcador de contenido 2"/>
          <p:cNvSpPr>
            <a:spLocks noGrp="1"/>
          </p:cNvSpPr>
          <p:nvPr>
            <p:ph idx="1"/>
          </p:nvPr>
        </p:nvSpPr>
        <p:spPr>
          <a:xfrm>
            <a:off x="947365" y="1073426"/>
            <a:ext cx="7719532" cy="5167952"/>
          </a:xfrm>
        </p:spPr>
        <p:txBody>
          <a:bodyPr>
            <a:normAutofit fontScale="92500"/>
          </a:bodyPr>
          <a:lstStyle/>
          <a:p>
            <a:r>
              <a:rPr lang="es-AR" dirty="0"/>
              <a:t>Condiciones establecidas en la Ley:</a:t>
            </a:r>
          </a:p>
          <a:p>
            <a:pPr lvl="2"/>
            <a:r>
              <a:rPr lang="es-AR" sz="2400" b="1" dirty="0"/>
              <a:t>Abarque máximo del sector de incendio</a:t>
            </a:r>
            <a:r>
              <a:rPr lang="es-AR" sz="2400" dirty="0"/>
              <a:t>: Una planta </a:t>
            </a:r>
          </a:p>
          <a:p>
            <a:pPr lvl="2"/>
            <a:r>
              <a:rPr lang="es-AR" sz="2400" b="1" dirty="0"/>
              <a:t>Control de propagación vertical: </a:t>
            </a:r>
            <a:r>
              <a:rPr lang="es-AR" sz="2400" dirty="0"/>
              <a:t>conexiones verticales que impidan el paso del fuego, gases o humo de un piso a otro </a:t>
            </a:r>
          </a:p>
          <a:p>
            <a:pPr lvl="2"/>
            <a:r>
              <a:rPr lang="es-AR" sz="2400" b="1" dirty="0"/>
              <a:t>Control de propagación horizontal</a:t>
            </a:r>
            <a:r>
              <a:rPr lang="es-AR" sz="2400" dirty="0"/>
              <a:t>: dividir el sector de incendio, de acuerdo al riesgo con muros cortafuego, aberturas de paso con puertas de seguridad contra incendio y cierre automático.</a:t>
            </a:r>
          </a:p>
          <a:p>
            <a:pPr lvl="2"/>
            <a:r>
              <a:rPr lang="es-AR" sz="2400" dirty="0"/>
              <a:t>Todo sector de incendio deberá </a:t>
            </a:r>
            <a:r>
              <a:rPr lang="es-AR" sz="2400" b="1" dirty="0"/>
              <a:t>comunicarse en forma directa </a:t>
            </a:r>
            <a:r>
              <a:rPr lang="es-AR" sz="2400" dirty="0"/>
              <a:t>con un medio de escape.</a:t>
            </a:r>
          </a:p>
        </p:txBody>
      </p:sp>
      <p:cxnSp>
        <p:nvCxnSpPr>
          <p:cNvPr id="5" name="Conector recto de flecha 4">
            <a:extLst>
              <a:ext uri="{FF2B5EF4-FFF2-40B4-BE49-F238E27FC236}">
                <a16:creationId xmlns:a16="http://schemas.microsoft.com/office/drawing/2014/main" xmlns="" id="{398074C4-FF4D-451D-AC15-3C7223B2C2D8}"/>
              </a:ext>
            </a:extLst>
          </p:cNvPr>
          <p:cNvCxnSpPr/>
          <p:nvPr/>
        </p:nvCxnSpPr>
        <p:spPr>
          <a:xfrm>
            <a:off x="947365" y="1073426"/>
            <a:ext cx="391272" cy="292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sultado de imagen para sector de incendio">
            <a:extLst>
              <a:ext uri="{FF2B5EF4-FFF2-40B4-BE49-F238E27FC236}">
                <a16:creationId xmlns:a16="http://schemas.microsoft.com/office/drawing/2014/main" xmlns="" id="{E86A519E-3CC1-4805-95A6-9CD10B486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897" y="2159917"/>
            <a:ext cx="3124787" cy="23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1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02365" y="296214"/>
            <a:ext cx="11489635" cy="6561786"/>
          </a:xfrm>
        </p:spPr>
        <p:txBody>
          <a:bodyPr>
            <a:normAutofit fontScale="92500" lnSpcReduction="10000"/>
          </a:bodyPr>
          <a:lstStyle/>
          <a:p>
            <a:pPr marL="0" indent="0">
              <a:lnSpc>
                <a:spcPct val="100000"/>
              </a:lnSpc>
              <a:spcBef>
                <a:spcPts val="25"/>
              </a:spcBef>
              <a:buNone/>
            </a:pPr>
            <a:r>
              <a:rPr lang="es-AR" sz="3600" dirty="0" smtClean="0">
                <a:latin typeface="+mj-lt"/>
              </a:rPr>
              <a:t>		</a:t>
            </a:r>
            <a:r>
              <a:rPr lang="es-AR" sz="3900" dirty="0" smtClean="0">
                <a:latin typeface="+mj-lt"/>
              </a:rPr>
              <a:t>CARGA </a:t>
            </a:r>
            <a:r>
              <a:rPr lang="es-AR" sz="3900" dirty="0">
                <a:latin typeface="+mj-lt"/>
              </a:rPr>
              <a:t>DE FUEGO</a:t>
            </a:r>
          </a:p>
          <a:p>
            <a:pPr marL="0" indent="0" algn="ctr">
              <a:lnSpc>
                <a:spcPct val="100000"/>
              </a:lnSpc>
              <a:spcBef>
                <a:spcPts val="25"/>
              </a:spcBef>
              <a:buNone/>
            </a:pPr>
            <a:endParaRPr lang="es-AR" sz="2800" b="1" dirty="0"/>
          </a:p>
          <a:p>
            <a:pPr marL="0" indent="0" algn="ctr">
              <a:lnSpc>
                <a:spcPct val="100000"/>
              </a:lnSpc>
              <a:spcBef>
                <a:spcPts val="25"/>
              </a:spcBef>
              <a:buNone/>
            </a:pPr>
            <a:r>
              <a:rPr lang="es-AR" sz="2800" b="1" i="1" spc="-5" dirty="0">
                <a:cs typeface="Arial"/>
              </a:rPr>
              <a:t>Peso en madera por </a:t>
            </a:r>
            <a:r>
              <a:rPr lang="es-AR" sz="2800" b="1" i="1" dirty="0">
                <a:cs typeface="Arial"/>
              </a:rPr>
              <a:t>unidad </a:t>
            </a:r>
            <a:r>
              <a:rPr lang="es-AR" sz="2800" b="1" i="1" spc="-5" dirty="0">
                <a:cs typeface="Arial"/>
              </a:rPr>
              <a:t>de</a:t>
            </a:r>
            <a:r>
              <a:rPr lang="es-AR" sz="2800" b="1" i="1" spc="25" dirty="0">
                <a:cs typeface="Arial"/>
              </a:rPr>
              <a:t> </a:t>
            </a:r>
            <a:r>
              <a:rPr lang="es-AR" sz="2800" b="1" i="1" dirty="0">
                <a:cs typeface="Arial"/>
              </a:rPr>
              <a:t>superficie</a:t>
            </a:r>
            <a:endParaRPr lang="es-AR" sz="2800" b="1" dirty="0">
              <a:cs typeface="Arial"/>
            </a:endParaRPr>
          </a:p>
          <a:p>
            <a:pPr marL="0" marR="5080" indent="0" algn="ctr">
              <a:lnSpc>
                <a:spcPct val="99800"/>
              </a:lnSpc>
              <a:spcBef>
                <a:spcPts val="105"/>
              </a:spcBef>
              <a:buNone/>
            </a:pPr>
            <a:r>
              <a:rPr lang="es-AR" sz="2800" b="1" i="1" spc="-5" dirty="0">
                <a:cs typeface="Arial"/>
              </a:rPr>
              <a:t>(kg/m2) </a:t>
            </a:r>
            <a:r>
              <a:rPr lang="es-AR" sz="2800" b="1" i="1" dirty="0">
                <a:cs typeface="Arial"/>
              </a:rPr>
              <a:t>capaz </a:t>
            </a:r>
            <a:r>
              <a:rPr lang="es-AR" sz="2800" b="1" i="1" spc="-5" dirty="0">
                <a:cs typeface="Arial"/>
              </a:rPr>
              <a:t>de </a:t>
            </a:r>
            <a:r>
              <a:rPr lang="es-AR" sz="2800" b="1" i="1" dirty="0">
                <a:cs typeface="Arial"/>
              </a:rPr>
              <a:t>desarrollar </a:t>
            </a:r>
            <a:r>
              <a:rPr lang="es-AR" sz="2800" b="1" i="1" spc="-5" dirty="0">
                <a:cs typeface="Arial"/>
              </a:rPr>
              <a:t>una </a:t>
            </a:r>
            <a:r>
              <a:rPr lang="es-AR" sz="2800" b="1" i="1" dirty="0">
                <a:cs typeface="Arial"/>
              </a:rPr>
              <a:t>cantidad </a:t>
            </a:r>
            <a:r>
              <a:rPr lang="es-AR" sz="2800" b="1" i="1" spc="-5" dirty="0">
                <a:cs typeface="Arial"/>
              </a:rPr>
              <a:t>de  </a:t>
            </a:r>
            <a:r>
              <a:rPr lang="es-AR" sz="2800" b="1" i="1" dirty="0">
                <a:cs typeface="Arial"/>
              </a:rPr>
              <a:t>calor equivalente </a:t>
            </a:r>
            <a:r>
              <a:rPr lang="es-AR" sz="2800" b="1" i="1" spc="-5" dirty="0">
                <a:cs typeface="Arial"/>
              </a:rPr>
              <a:t>a </a:t>
            </a:r>
            <a:r>
              <a:rPr lang="es-AR" sz="2800" b="1" i="1" dirty="0">
                <a:cs typeface="Arial"/>
              </a:rPr>
              <a:t>la de </a:t>
            </a:r>
            <a:r>
              <a:rPr lang="es-AR" sz="2800" b="1" i="1" spc="-5" dirty="0">
                <a:cs typeface="Arial"/>
              </a:rPr>
              <a:t>los materiales  </a:t>
            </a:r>
            <a:r>
              <a:rPr lang="es-AR" sz="2800" b="1" i="1" dirty="0">
                <a:cs typeface="Arial"/>
              </a:rPr>
              <a:t>contenidos </a:t>
            </a:r>
            <a:r>
              <a:rPr lang="es-AR" sz="2800" b="1" i="1" spc="-5" dirty="0">
                <a:cs typeface="Arial"/>
              </a:rPr>
              <a:t>en el sector de</a:t>
            </a:r>
            <a:r>
              <a:rPr lang="es-AR" sz="2800" b="1" i="1" spc="-20" dirty="0">
                <a:cs typeface="Arial"/>
              </a:rPr>
              <a:t> </a:t>
            </a:r>
            <a:r>
              <a:rPr lang="es-AR" sz="2800" b="1" i="1" spc="5" dirty="0">
                <a:cs typeface="Arial"/>
              </a:rPr>
              <a:t>incendio</a:t>
            </a:r>
            <a:r>
              <a:rPr lang="es-AR" sz="3600" i="1" spc="5" dirty="0">
                <a:cs typeface="Arial"/>
              </a:rPr>
              <a:t>.</a:t>
            </a:r>
          </a:p>
          <a:p>
            <a:pPr marL="0" marR="5080" indent="0" algn="ctr">
              <a:lnSpc>
                <a:spcPct val="99800"/>
              </a:lnSpc>
              <a:spcBef>
                <a:spcPts val="105"/>
              </a:spcBef>
              <a:buNone/>
            </a:pPr>
            <a:endParaRPr lang="es-AR" sz="3600" dirty="0">
              <a:latin typeface="Arial"/>
              <a:cs typeface="Arial"/>
            </a:endParaRPr>
          </a:p>
          <a:p>
            <a:r>
              <a:rPr lang="es-ES" sz="2600" dirty="0"/>
              <a:t>Define la “magnitud” que </a:t>
            </a:r>
          </a:p>
          <a:p>
            <a:pPr marL="0" indent="0">
              <a:buNone/>
            </a:pPr>
            <a:r>
              <a:rPr lang="es-ES" sz="2600" dirty="0"/>
              <a:t>tendrá un incendio. </a:t>
            </a:r>
            <a:endParaRPr lang="es-AR" sz="2600" b="1" dirty="0"/>
          </a:p>
          <a:p>
            <a:endParaRPr lang="es-ES" sz="2600" dirty="0"/>
          </a:p>
          <a:p>
            <a:endParaRPr lang="es-ES" sz="2600" dirty="0" smtClean="0"/>
          </a:p>
          <a:p>
            <a:r>
              <a:rPr lang="es-ES" sz="2600" dirty="0" smtClean="0"/>
              <a:t>En </a:t>
            </a:r>
            <a:r>
              <a:rPr lang="es-ES" sz="2600" dirty="0"/>
              <a:t>el caso de materiales líquidos o gaseosos contenidos en tubería, barriles o depósito, se los consideraran como uniformemente distribuidos sobre la superficie del sector de incendio.</a:t>
            </a:r>
            <a:endParaRPr lang="es-AR" sz="2600" dirty="0"/>
          </a:p>
        </p:txBody>
      </p:sp>
      <p:pic>
        <p:nvPicPr>
          <p:cNvPr id="5" name="Imagen 4">
            <a:extLst>
              <a:ext uri="{FF2B5EF4-FFF2-40B4-BE49-F238E27FC236}">
                <a16:creationId xmlns:a16="http://schemas.microsoft.com/office/drawing/2014/main" xmlns="" id="{53ACC803-5515-468F-8AC9-4D326B3AA96B}"/>
              </a:ext>
            </a:extLst>
          </p:cNvPr>
          <p:cNvPicPr>
            <a:picLocks noChangeAspect="1"/>
          </p:cNvPicPr>
          <p:nvPr/>
        </p:nvPicPr>
        <p:blipFill>
          <a:blip r:embed="rId2"/>
          <a:stretch>
            <a:fillRect/>
          </a:stretch>
        </p:blipFill>
        <p:spPr>
          <a:xfrm>
            <a:off x="5102088" y="2411895"/>
            <a:ext cx="5751442" cy="2635825"/>
          </a:xfrm>
          <a:prstGeom prst="rect">
            <a:avLst/>
          </a:prstGeom>
        </p:spPr>
      </p:pic>
    </p:spTree>
    <p:extLst>
      <p:ext uri="{BB962C8B-B14F-4D97-AF65-F5344CB8AC3E}">
        <p14:creationId xmlns:p14="http://schemas.microsoft.com/office/powerpoint/2010/main" val="379374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017402" y="2369712"/>
            <a:ext cx="9905998" cy="1478570"/>
          </a:xfrm>
        </p:spPr>
        <p:txBody>
          <a:bodyPr/>
          <a:lstStyle/>
          <a:p>
            <a:r>
              <a:rPr lang="es-AR" dirty="0" smtClean="0"/>
              <a:t>Ejemplo</a:t>
            </a:r>
            <a:endParaRPr lang="es-AR" dirty="0"/>
          </a:p>
        </p:txBody>
      </p:sp>
      <p:pic>
        <p:nvPicPr>
          <p:cNvPr id="6" name="Imagen 5"/>
          <p:cNvPicPr/>
          <p:nvPr/>
        </p:nvPicPr>
        <p:blipFill>
          <a:blip r:embed="rId2"/>
          <a:stretch>
            <a:fillRect/>
          </a:stretch>
        </p:blipFill>
        <p:spPr>
          <a:xfrm>
            <a:off x="3534527" y="676079"/>
            <a:ext cx="7003863" cy="5250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155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accent1">
                    <a:lumMod val="60000"/>
                    <a:lumOff val="40000"/>
                  </a:schemeClr>
                </a:solidFill>
              </a:rPr>
              <a:t>Dificultar iniciación de incendios</a:t>
            </a:r>
          </a:p>
          <a:p>
            <a:r>
              <a:rPr lang="es-AR" dirty="0">
                <a:solidFill>
                  <a:schemeClr val="accent1">
                    <a:lumMod val="60000"/>
                    <a:lumOff val="40000"/>
                  </a:schemeClr>
                </a:solidFill>
              </a:rPr>
              <a:t>Evitar propagación del fuego y gases tóxicos</a:t>
            </a:r>
          </a:p>
          <a:p>
            <a:r>
              <a:rPr lang="es-AR" dirty="0">
                <a:solidFill>
                  <a:schemeClr val="tx2">
                    <a:lumMod val="50000"/>
                  </a:schemeClr>
                </a:solidFill>
              </a:rPr>
              <a:t>Asegurar evacuación de las personas</a:t>
            </a:r>
          </a:p>
          <a:p>
            <a:r>
              <a:rPr lang="es-AR" dirty="0">
                <a:solidFill>
                  <a:schemeClr val="accent1">
                    <a:lumMod val="60000"/>
                    <a:lumOff val="40000"/>
                  </a:schemeClr>
                </a:solidFill>
              </a:rPr>
              <a:t>Facilitar acceso y tareas de extinción del personal de bomberos</a:t>
            </a:r>
          </a:p>
          <a:p>
            <a:r>
              <a:rPr lang="es-AR" dirty="0">
                <a:solidFill>
                  <a:schemeClr val="accent1">
                    <a:lumMod val="60000"/>
                    <a:lumOff val="40000"/>
                  </a:schemeClr>
                </a:solidFill>
              </a:rPr>
              <a:t>Proveer instalaciones de detección y extinción </a:t>
            </a:r>
          </a:p>
          <a:p>
            <a:r>
              <a:rPr lang="es-AR" dirty="0">
                <a:solidFill>
                  <a:schemeClr val="accent1">
                    <a:lumMod val="60000"/>
                    <a:lumOff val="40000"/>
                  </a:schemeClr>
                </a:solidFill>
              </a:rPr>
              <a:t>Formas de actuar ante un incendio</a:t>
            </a:r>
          </a:p>
        </p:txBody>
      </p:sp>
    </p:spTree>
    <p:extLst>
      <p:ext uri="{BB962C8B-B14F-4D97-AF65-F5344CB8AC3E}">
        <p14:creationId xmlns:p14="http://schemas.microsoft.com/office/powerpoint/2010/main" val="159618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1" y="152400"/>
            <a:ext cx="9286993" cy="1371600"/>
          </a:xfrm>
        </p:spPr>
        <p:txBody>
          <a:bodyPr>
            <a:normAutofit/>
          </a:bodyPr>
          <a:lstStyle/>
          <a:p>
            <a:pPr defTabSz="914400"/>
            <a:r>
              <a:rPr lang="es-ES" dirty="0">
                <a:latin typeface="+mn-lt"/>
                <a:ea typeface="+mn-ea"/>
                <a:cs typeface="+mn-cs"/>
              </a:rPr>
              <a:t>MEDIOS DE ESCAPE</a:t>
            </a:r>
          </a:p>
        </p:txBody>
      </p:sp>
      <p:sp>
        <p:nvSpPr>
          <p:cNvPr id="4" name="3 Rectángulo"/>
          <p:cNvSpPr/>
          <p:nvPr/>
        </p:nvSpPr>
        <p:spPr>
          <a:xfrm>
            <a:off x="650994" y="1524000"/>
            <a:ext cx="10160000" cy="400110"/>
          </a:xfrm>
          <a:prstGeom prst="rect">
            <a:avLst/>
          </a:prstGeom>
        </p:spPr>
        <p:txBody>
          <a:bodyPr wrap="square">
            <a:spAutoFit/>
          </a:bodyPr>
          <a:lstStyle/>
          <a:p>
            <a:pPr algn="ctr">
              <a:buNone/>
            </a:pPr>
            <a:r>
              <a:rPr lang="es-AR" sz="2000" dirty="0">
                <a:sym typeface="Wingdings" pitchFamily="2" charset="2"/>
              </a:rPr>
              <a:t>Constituye una línea de tránsito para evacuación rápido y seguro</a:t>
            </a:r>
            <a:endParaRPr lang="es-AR" sz="2000" dirty="0"/>
          </a:p>
        </p:txBody>
      </p:sp>
      <p:sp>
        <p:nvSpPr>
          <p:cNvPr id="3" name="2 Rectángulo"/>
          <p:cNvSpPr/>
          <p:nvPr/>
        </p:nvSpPr>
        <p:spPr>
          <a:xfrm>
            <a:off x="1133341" y="2127647"/>
            <a:ext cx="10728101" cy="2308324"/>
          </a:xfrm>
          <a:prstGeom prst="rect">
            <a:avLst/>
          </a:prstGeom>
        </p:spPr>
        <p:txBody>
          <a:bodyPr wrap="square">
            <a:spAutoFit/>
          </a:bodyPr>
          <a:lstStyle/>
          <a:p>
            <a:r>
              <a:rPr lang="es-ES" dirty="0"/>
              <a:t>En un edificio de uno o mas niveles el medio de escape esta constituido por:</a:t>
            </a:r>
          </a:p>
          <a:p>
            <a:r>
              <a:rPr lang="es-ES" dirty="0"/>
              <a:t> </a:t>
            </a:r>
          </a:p>
          <a:p>
            <a:r>
              <a:rPr lang="es-ES" dirty="0"/>
              <a:t>1) Una ruta horizontal, desde cualquier punto del piso hacia la salida o escalera mas cercana.</a:t>
            </a:r>
          </a:p>
          <a:p>
            <a:endParaRPr lang="es-ES" dirty="0"/>
          </a:p>
          <a:p>
            <a:r>
              <a:rPr lang="es-ES" dirty="0"/>
              <a:t>2) Una ruta vertical, que será la escalera.</a:t>
            </a:r>
          </a:p>
          <a:p>
            <a:endParaRPr lang="es-ES" dirty="0"/>
          </a:p>
          <a:p>
            <a:r>
              <a:rPr lang="es-ES" dirty="0"/>
              <a:t>3) Una tercera constituirá, si nos encontramos en un edificio, en la ruta de escape entre la escalera y la salida mas cercana de la edificación.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364" y="4815138"/>
            <a:ext cx="2466975" cy="184785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079" y="4191166"/>
            <a:ext cx="2500910" cy="247182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989" y="4639508"/>
            <a:ext cx="2590800" cy="1771650"/>
          </a:xfrm>
          <a:prstGeom prst="rect">
            <a:avLst/>
          </a:prstGeom>
        </p:spPr>
      </p:pic>
    </p:spTree>
    <p:extLst>
      <p:ext uri="{BB962C8B-B14F-4D97-AF65-F5344CB8AC3E}">
        <p14:creationId xmlns:p14="http://schemas.microsoft.com/office/powerpoint/2010/main" val="138081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7922586" y="2374689"/>
            <a:ext cx="4025363" cy="1015663"/>
          </a:xfrm>
          <a:prstGeom prst="rect">
            <a:avLst/>
          </a:prstGeom>
        </p:spPr>
        <p:txBody>
          <a:bodyPr wrap="square">
            <a:spAutoFit/>
          </a:bodyPr>
          <a:lstStyle/>
          <a:p>
            <a:pPr algn="ctr"/>
            <a:r>
              <a:rPr lang="es-AR" sz="2000" dirty="0"/>
              <a:t>-&gt; 40 m a caja de escalera</a:t>
            </a:r>
          </a:p>
          <a:p>
            <a:pPr algn="ctr"/>
            <a:r>
              <a:rPr lang="es-AR" sz="2000" dirty="0"/>
              <a:t>-&gt; 20 m a caja de escalera en subsuelo</a:t>
            </a:r>
          </a:p>
        </p:txBody>
      </p:sp>
      <p:sp>
        <p:nvSpPr>
          <p:cNvPr id="10" name="1 Título"/>
          <p:cNvSpPr>
            <a:spLocks noGrp="1"/>
          </p:cNvSpPr>
          <p:nvPr>
            <p:ph type="title"/>
          </p:nvPr>
        </p:nvSpPr>
        <p:spPr>
          <a:xfrm>
            <a:off x="1682891" y="462163"/>
            <a:ext cx="8877785" cy="1371600"/>
          </a:xfrm>
        </p:spPr>
        <p:txBody>
          <a:bodyPr>
            <a:normAutofit/>
          </a:bodyPr>
          <a:lstStyle/>
          <a:p>
            <a:pPr defTabSz="914400"/>
            <a:r>
              <a:rPr lang="es-ES" dirty="0">
                <a:latin typeface="+mn-lt"/>
                <a:ea typeface="+mn-ea"/>
                <a:cs typeface="+mn-cs"/>
              </a:rPr>
              <a:t>Distancias máximas permitidas hasta el medio de escape</a:t>
            </a:r>
          </a:p>
        </p:txBody>
      </p:sp>
      <p:pic>
        <p:nvPicPr>
          <p:cNvPr id="2" name="Imagen 1"/>
          <p:cNvPicPr>
            <a:picLocks noChangeAspect="1"/>
          </p:cNvPicPr>
          <p:nvPr/>
        </p:nvPicPr>
        <p:blipFill>
          <a:blip r:embed="rId2"/>
          <a:stretch>
            <a:fillRect/>
          </a:stretch>
        </p:blipFill>
        <p:spPr>
          <a:xfrm>
            <a:off x="1427500" y="2078475"/>
            <a:ext cx="6486525" cy="3905250"/>
          </a:xfrm>
          <a:prstGeom prst="rect">
            <a:avLst/>
          </a:prstGeom>
        </p:spPr>
      </p:pic>
      <p:cxnSp>
        <p:nvCxnSpPr>
          <p:cNvPr id="4" name="Conector recto de flecha 3"/>
          <p:cNvCxnSpPr/>
          <p:nvPr/>
        </p:nvCxnSpPr>
        <p:spPr>
          <a:xfrm flipV="1">
            <a:off x="5344732" y="2691685"/>
            <a:ext cx="2936383" cy="133941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89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64863" y="1163185"/>
            <a:ext cx="3143497" cy="3741869"/>
          </a:xfrm>
        </p:spPr>
        <p:txBody>
          <a:bodyPr>
            <a:noAutofit/>
          </a:bodyPr>
          <a:lstStyle/>
          <a:p>
            <a:pPr marL="0" indent="0">
              <a:buNone/>
            </a:pPr>
            <a:r>
              <a:rPr lang="es-ES" sz="1800" dirty="0"/>
              <a:t>Distancia entre los zócalos del medio de escape.</a:t>
            </a:r>
          </a:p>
          <a:p>
            <a:pPr marL="0" indent="0">
              <a:buNone/>
            </a:pPr>
            <a:r>
              <a:rPr lang="es-ES" sz="1800" dirty="0"/>
              <a:t>Se expresará en </a:t>
            </a:r>
            <a:r>
              <a:rPr lang="es-ES" sz="1800" b="1" dirty="0"/>
              <a:t>unidades de anchos de salida </a:t>
            </a:r>
            <a:r>
              <a:rPr lang="es-ES" sz="1800" dirty="0"/>
              <a:t>que tendrán 0,55 m. cada una, para las dos primeras y 0,45 m. para las siguientes, para edificios nuevos. Para edificios existentes, donde resulten imposible las ampliaciones se permitirán anchos menores, de acuerdo al siguiente cuadro:</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71" y="1318903"/>
            <a:ext cx="7055518" cy="178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110" y="3524251"/>
            <a:ext cx="7771840" cy="227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https://gyazo.com/531742de0dcc63c4d09b5f48face76b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62" y="6221324"/>
            <a:ext cx="10113036" cy="457075"/>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4746812" y="46502"/>
            <a:ext cx="5752562" cy="1371600"/>
          </a:xfrm>
        </p:spPr>
        <p:txBody>
          <a:bodyPr>
            <a:normAutofit/>
          </a:bodyPr>
          <a:lstStyle/>
          <a:p>
            <a:pPr defTabSz="914400"/>
            <a:r>
              <a:rPr lang="es-ES" dirty="0">
                <a:latin typeface="+mn-lt"/>
                <a:ea typeface="+mn-ea"/>
                <a:cs typeface="+mn-cs"/>
              </a:rPr>
              <a:t>ANCHO TOTAL MINIMO</a:t>
            </a:r>
          </a:p>
        </p:txBody>
      </p:sp>
    </p:spTree>
    <p:extLst>
      <p:ext uri="{BB962C8B-B14F-4D97-AF65-F5344CB8AC3E}">
        <p14:creationId xmlns:p14="http://schemas.microsoft.com/office/powerpoint/2010/main" val="1759310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388772" y="1722846"/>
            <a:ext cx="5681730" cy="4247317"/>
          </a:xfrm>
          <a:prstGeom prst="rect">
            <a:avLst/>
          </a:prstGeom>
        </p:spPr>
        <p:txBody>
          <a:bodyPr wrap="square">
            <a:spAutoFit/>
          </a:bodyPr>
          <a:lstStyle/>
          <a:p>
            <a:pPr marL="171450" indent="-171450">
              <a:buFont typeface="Arial" pitchFamily="34" charset="0"/>
              <a:buChar char="•"/>
            </a:pPr>
            <a:endParaRPr lang="es-ES" sz="1600" dirty="0"/>
          </a:p>
          <a:p>
            <a:endParaRPr lang="es-ES" sz="1600" dirty="0"/>
          </a:p>
          <a:p>
            <a:pPr marL="171450" indent="-171450">
              <a:buFont typeface="Arial" pitchFamily="34" charset="0"/>
              <a:buChar char="•"/>
            </a:pPr>
            <a:r>
              <a:rPr lang="es-ES" sz="1600" dirty="0"/>
              <a:t>Trazado continuo y uso exclusivo para circulación.</a:t>
            </a:r>
          </a:p>
          <a:p>
            <a:pPr marL="171450" indent="-171450">
              <a:buFont typeface="Arial" pitchFamily="34" charset="0"/>
              <a:buChar char="•"/>
            </a:pPr>
            <a:endParaRPr lang="es-ES" sz="1600" dirty="0"/>
          </a:p>
          <a:p>
            <a:pPr marL="171450" indent="-171450">
              <a:buFont typeface="Arial" pitchFamily="34" charset="0"/>
              <a:buChar char="•"/>
            </a:pPr>
            <a:r>
              <a:rPr lang="es-ES" sz="1600" dirty="0"/>
              <a:t>Serán construidas en material incombustible y con muros de resistencia al fuego según el mayor riesgo existente.</a:t>
            </a:r>
          </a:p>
          <a:p>
            <a:pPr marL="171450" indent="-171450">
              <a:buFont typeface="Arial" pitchFamily="34" charset="0"/>
              <a:buChar char="•"/>
            </a:pPr>
            <a:endParaRPr lang="es-ES" sz="1600" dirty="0"/>
          </a:p>
          <a:p>
            <a:pPr marL="171450" indent="-171450">
              <a:buFont typeface="Arial" pitchFamily="34" charset="0"/>
              <a:buChar char="•"/>
            </a:pPr>
            <a:r>
              <a:rPr lang="es-ES" sz="1600" dirty="0"/>
              <a:t>Puerta de doble contacto, con apertura hacia el interior de la caja, máximo dos puertas que comuniquen al espacio.</a:t>
            </a:r>
          </a:p>
          <a:p>
            <a:pPr marL="171450" indent="-171450">
              <a:buFont typeface="Arial" pitchFamily="34" charset="0"/>
              <a:buChar char="•"/>
            </a:pPr>
            <a:endParaRPr lang="es-ES" sz="1600" dirty="0"/>
          </a:p>
          <a:p>
            <a:pPr marL="171450" indent="-171450">
              <a:buFont typeface="Arial" pitchFamily="34" charset="0"/>
              <a:buChar char="•"/>
            </a:pPr>
            <a:r>
              <a:rPr lang="es-ES" sz="1600" dirty="0"/>
              <a:t>Deberá estar señalizada e iluminada permanentemente.</a:t>
            </a:r>
          </a:p>
          <a:p>
            <a:pPr marL="171450" indent="-171450">
              <a:buFont typeface="Arial" pitchFamily="34" charset="0"/>
              <a:buChar char="•"/>
            </a:pPr>
            <a:endParaRPr lang="es-ES" sz="1600" dirty="0"/>
          </a:p>
          <a:p>
            <a:pPr marL="171450" indent="-171450">
              <a:buFont typeface="Arial" pitchFamily="34" charset="0"/>
              <a:buChar char="•"/>
            </a:pPr>
            <a:r>
              <a:rPr lang="es-ES" sz="1600" dirty="0"/>
              <a:t>Ventilación para control de humo.</a:t>
            </a:r>
          </a:p>
          <a:p>
            <a:pPr marL="171450" indent="-171450">
              <a:buFont typeface="Arial" pitchFamily="34" charset="0"/>
              <a:buChar char="•"/>
            </a:pPr>
            <a:endParaRPr lang="es-ES" sz="1600" dirty="0"/>
          </a:p>
          <a:p>
            <a:pPr marL="171450" indent="-171450">
              <a:buFont typeface="Arial" pitchFamily="34" charset="0"/>
              <a:buChar char="•"/>
            </a:pPr>
            <a:r>
              <a:rPr lang="es-ES" sz="1600" dirty="0"/>
              <a:t>Deberá estar libre de obstáculos y no se permite acceso a otro servicio a través de ellas.</a:t>
            </a:r>
          </a:p>
          <a:p>
            <a:endParaRPr lang="es-ES" sz="1400" dirty="0"/>
          </a:p>
        </p:txBody>
      </p:sp>
      <p:sp>
        <p:nvSpPr>
          <p:cNvPr id="9" name="8 Rectángulo"/>
          <p:cNvSpPr/>
          <p:nvPr/>
        </p:nvSpPr>
        <p:spPr>
          <a:xfrm>
            <a:off x="609600" y="1205865"/>
            <a:ext cx="10566400" cy="830997"/>
          </a:xfrm>
          <a:prstGeom prst="rect">
            <a:avLst/>
          </a:prstGeom>
        </p:spPr>
        <p:txBody>
          <a:bodyPr wrap="square">
            <a:spAutoFit/>
          </a:bodyPr>
          <a:lstStyle/>
          <a:p>
            <a:pPr algn="ctr"/>
            <a:r>
              <a:rPr lang="es-ES" sz="2400" dirty="0"/>
              <a:t>Es un medio de evacuación seguro para las personas y se encargar de aislar los pisos para evitar el movimiento vertical del humo, gases y calor.</a:t>
            </a:r>
          </a:p>
        </p:txBody>
      </p:sp>
      <p:sp>
        <p:nvSpPr>
          <p:cNvPr id="2" name="Rectángulo 1"/>
          <p:cNvSpPr/>
          <p:nvPr/>
        </p:nvSpPr>
        <p:spPr>
          <a:xfrm>
            <a:off x="1872155" y="347730"/>
            <a:ext cx="4502887" cy="646331"/>
          </a:xfrm>
          <a:prstGeom prst="rect">
            <a:avLst/>
          </a:prstGeom>
        </p:spPr>
        <p:txBody>
          <a:bodyPr wrap="square">
            <a:spAutoFit/>
          </a:bodyPr>
          <a:lstStyle/>
          <a:p>
            <a:r>
              <a:rPr lang="es-ES" sz="3600" dirty="0"/>
              <a:t>CAJA DE ESCALERA</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805" y="3257806"/>
            <a:ext cx="2152331" cy="3239294"/>
          </a:xfrm>
          <a:prstGeom prst="rect">
            <a:avLst/>
          </a:prstGeom>
        </p:spPr>
      </p:pic>
      <p:pic>
        <p:nvPicPr>
          <p:cNvPr id="3" name="Imagen 2"/>
          <p:cNvPicPr>
            <a:picLocks noChangeAspect="1"/>
          </p:cNvPicPr>
          <p:nvPr/>
        </p:nvPicPr>
        <p:blipFill>
          <a:blip r:embed="rId3"/>
          <a:stretch>
            <a:fillRect/>
          </a:stretch>
        </p:blipFill>
        <p:spPr>
          <a:xfrm rot="5400000">
            <a:off x="7543724" y="2461992"/>
            <a:ext cx="2800562" cy="2769024"/>
          </a:xfrm>
          <a:prstGeom prst="rect">
            <a:avLst/>
          </a:prstGeom>
        </p:spPr>
      </p:pic>
      <p:cxnSp>
        <p:nvCxnSpPr>
          <p:cNvPr id="7" name="6 Conector recto de flecha"/>
          <p:cNvCxnSpPr/>
          <p:nvPr/>
        </p:nvCxnSpPr>
        <p:spPr>
          <a:xfrm>
            <a:off x="8281988" y="4443413"/>
            <a:ext cx="59531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a:off x="9644063" y="4443413"/>
            <a:ext cx="5619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9577388" y="2962276"/>
            <a:ext cx="0" cy="13620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8429625" y="2962275"/>
            <a:ext cx="10382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8281988" y="3048000"/>
            <a:ext cx="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609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39390" y="1455886"/>
            <a:ext cx="5990709" cy="4401205"/>
          </a:xfrm>
          <a:prstGeom prst="rect">
            <a:avLst/>
          </a:prstGeom>
        </p:spPr>
        <p:txBody>
          <a:bodyPr wrap="square">
            <a:spAutoFit/>
          </a:bodyPr>
          <a:lstStyle/>
          <a:p>
            <a:pPr marL="171450" indent="-171450">
              <a:buFont typeface="Arial" pitchFamily="34" charset="0"/>
              <a:buChar char="•"/>
            </a:pPr>
            <a:r>
              <a:rPr lang="es-ES" sz="2000" dirty="0"/>
              <a:t>Los descansos tendrán el mismo ancho que el de la escalera</a:t>
            </a:r>
          </a:p>
          <a:p>
            <a:pPr marL="171450" indent="-171450">
              <a:buFont typeface="Arial" pitchFamily="34" charset="0"/>
              <a:buChar char="•"/>
            </a:pPr>
            <a:endParaRPr lang="es-ES" sz="2000" dirty="0"/>
          </a:p>
          <a:p>
            <a:pPr marL="171450" indent="-171450">
              <a:buFont typeface="Arial" pitchFamily="34" charset="0"/>
              <a:buChar char="•"/>
            </a:pPr>
            <a:r>
              <a:rPr lang="es-ES" sz="2000" dirty="0"/>
              <a:t>Ninguna escalera podrá en forma continua seguir hacia el subsuelo.</a:t>
            </a:r>
          </a:p>
          <a:p>
            <a:pPr marL="171450" indent="-171450">
              <a:buFont typeface="Arial" pitchFamily="34" charset="0"/>
              <a:buChar char="•"/>
            </a:pPr>
            <a:endParaRPr lang="es-ES" sz="2000" dirty="0"/>
          </a:p>
          <a:p>
            <a:pPr marL="171450" indent="-171450">
              <a:buFont typeface="Arial" pitchFamily="34" charset="0"/>
              <a:buChar char="•"/>
            </a:pPr>
            <a:r>
              <a:rPr lang="es-ES" sz="2000" dirty="0"/>
              <a:t>Las cajas de escalera que sirvan a seis o más niveles deberán ser presurizadas.</a:t>
            </a:r>
          </a:p>
          <a:p>
            <a:r>
              <a:rPr lang="es-ES" sz="2000" dirty="0"/>
              <a:t>  </a:t>
            </a:r>
          </a:p>
          <a:p>
            <a:r>
              <a:rPr lang="es-ES" sz="2000" dirty="0"/>
              <a:t>La presurización es un sistema de ventilación mecánica donde se instala un conjunto de moto ventiladores, que inyectan aire en la caja de escalera generando una sobrepresión, para evitar la infiltración de humo en caso de incendio.</a:t>
            </a:r>
          </a:p>
        </p:txBody>
      </p:sp>
      <p:sp>
        <p:nvSpPr>
          <p:cNvPr id="6" name="Rectángulo 5"/>
          <p:cNvSpPr/>
          <p:nvPr/>
        </p:nvSpPr>
        <p:spPr>
          <a:xfrm>
            <a:off x="1897913" y="476518"/>
            <a:ext cx="4502887" cy="646331"/>
          </a:xfrm>
          <a:prstGeom prst="rect">
            <a:avLst/>
          </a:prstGeom>
        </p:spPr>
        <p:txBody>
          <a:bodyPr wrap="square">
            <a:spAutoFit/>
          </a:bodyPr>
          <a:lstStyle/>
          <a:p>
            <a:r>
              <a:rPr lang="es-ES" sz="3600" dirty="0"/>
              <a:t>CAJA DE ESCALERA</a:t>
            </a:r>
            <a:endParaRPr lang="es-ES" dirty="0"/>
          </a:p>
        </p:txBody>
      </p:sp>
      <p:pic>
        <p:nvPicPr>
          <p:cNvPr id="2" name="Imagen 1"/>
          <p:cNvPicPr>
            <a:picLocks noChangeAspect="1"/>
          </p:cNvPicPr>
          <p:nvPr/>
        </p:nvPicPr>
        <p:blipFill rotWithShape="1">
          <a:blip r:embed="rId2"/>
          <a:srcRect l="704" t="6152" r="-704" b="739"/>
          <a:stretch/>
        </p:blipFill>
        <p:spPr>
          <a:xfrm>
            <a:off x="8067734" y="1122849"/>
            <a:ext cx="3417171" cy="303592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099" y="3862550"/>
            <a:ext cx="2275270" cy="2600309"/>
          </a:xfrm>
          <a:prstGeom prst="rect">
            <a:avLst/>
          </a:prstGeom>
        </p:spPr>
      </p:pic>
    </p:spTree>
    <p:extLst>
      <p:ext uri="{BB962C8B-B14F-4D97-AF65-F5344CB8AC3E}">
        <p14:creationId xmlns:p14="http://schemas.microsoft.com/office/powerpoint/2010/main" val="193935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6 CuadroTexto"/>
              <p:cNvSpPr txBox="1"/>
              <p:nvPr/>
            </p:nvSpPr>
            <p:spPr>
              <a:xfrm>
                <a:off x="6569737" y="2525286"/>
                <a:ext cx="5143536" cy="3139321"/>
              </a:xfrm>
              <a:prstGeom prst="rect">
                <a:avLst/>
              </a:prstGeom>
              <a:noFill/>
            </p:spPr>
            <p:txBody>
              <a:bodyPr wrap="square" rtlCol="0">
                <a:spAutoFit/>
              </a:bodyPr>
              <a:lstStyle/>
              <a:p>
                <a:pPr>
                  <a:buFont typeface="Arial" pitchFamily="34" charset="0"/>
                  <a:buChar char="•"/>
                </a:pPr>
                <a:r>
                  <a:rPr lang="es-AR" dirty="0"/>
                  <a:t>SUPERFIE MINIMA 5X </a:t>
                </a:r>
                <a14:m>
                  <m:oMath xmlns:m="http://schemas.openxmlformats.org/officeDocument/2006/math">
                    <m:sSup>
                      <m:sSupPr>
                        <m:ctrlPr>
                          <a:rPr lang="es-AR" i="1" smtClean="0">
                            <a:latin typeface="Cambria Math"/>
                          </a:rPr>
                        </m:ctrlPr>
                      </m:sSupPr>
                      <m:e>
                        <m:r>
                          <a:rPr lang="es-AR" b="0" i="1" smtClean="0">
                            <a:latin typeface="Cambria Math" panose="02040503050406030204" pitchFamily="18" charset="0"/>
                          </a:rPr>
                          <m:t>𝑀</m:t>
                        </m:r>
                      </m:e>
                      <m:sup>
                        <m:r>
                          <a:rPr lang="es-AR" b="0" i="1" smtClean="0">
                            <a:latin typeface="Cambria Math" panose="02040503050406030204" pitchFamily="18" charset="0"/>
                          </a:rPr>
                          <m:t>2</m:t>
                        </m:r>
                      </m:sup>
                    </m:sSup>
                  </m:oMath>
                </a14:m>
                <a:r>
                  <a:rPr lang="es-AR" dirty="0"/>
                  <a:t> SIENDO X=ANCHO DE TRAMO</a:t>
                </a:r>
              </a:p>
              <a:p>
                <a:pPr>
                  <a:buFont typeface="Arial" pitchFamily="34" charset="0"/>
                  <a:buChar char="•"/>
                </a:pPr>
                <a:endParaRPr lang="es-AR" dirty="0"/>
              </a:p>
              <a:p>
                <a:pPr>
                  <a:buFont typeface="Arial" pitchFamily="34" charset="0"/>
                  <a:buChar char="•"/>
                </a:pPr>
                <a:r>
                  <a:rPr lang="es-AR" dirty="0"/>
                  <a:t>MATERIAL INCOMBUSTIBLE</a:t>
                </a:r>
              </a:p>
              <a:p>
                <a:pPr>
                  <a:buFont typeface="Arial" pitchFamily="34" charset="0"/>
                  <a:buChar char="•"/>
                </a:pPr>
                <a:endParaRPr lang="es-AR" dirty="0"/>
              </a:p>
              <a:p>
                <a:pPr>
                  <a:buFont typeface="Arial" pitchFamily="34" charset="0"/>
                  <a:buChar char="•"/>
                </a:pPr>
                <a:r>
                  <a:rPr lang="es-AR" dirty="0"/>
                  <a:t>CON BARANDAS SEGURAS</a:t>
                </a:r>
              </a:p>
              <a:p>
                <a:pPr>
                  <a:buFont typeface="Arial" pitchFamily="34" charset="0"/>
                  <a:buChar char="•"/>
                </a:pPr>
                <a:endParaRPr lang="es-AR" dirty="0"/>
              </a:p>
              <a:p>
                <a:pPr>
                  <a:buFont typeface="Arial" pitchFamily="34" charset="0"/>
                  <a:buChar char="•"/>
                </a:pPr>
                <a:r>
                  <a:rPr lang="es-AR" dirty="0"/>
                  <a:t>DEBEN LLEGAR A LUGARES ABIERTOS Y SEGUROS</a:t>
                </a:r>
              </a:p>
              <a:p>
                <a:pPr>
                  <a:buFont typeface="Arial" pitchFamily="34" charset="0"/>
                  <a:buChar char="•"/>
                </a:pPr>
                <a:endParaRPr lang="es-AR" dirty="0"/>
              </a:p>
              <a:p>
                <a:pPr>
                  <a:buFont typeface="Arial" pitchFamily="34" charset="0"/>
                  <a:buChar char="•"/>
                </a:pPr>
                <a:r>
                  <a:rPr lang="es-AR" dirty="0"/>
                  <a:t>NO NECESITAN DISPONER DE VESTIBULOS DE INDEPENDENCIA EN SUS ACCESOS</a:t>
                </a:r>
              </a:p>
            </p:txBody>
          </p:sp>
        </mc:Choice>
        <mc:Fallback xmlns="">
          <p:sp>
            <p:nvSpPr>
              <p:cNvPr id="7" name="6 CuadroTexto"/>
              <p:cNvSpPr txBox="1">
                <a:spLocks noRot="1" noChangeAspect="1" noMove="1" noResize="1" noEditPoints="1" noAdjustHandles="1" noChangeArrowheads="1" noChangeShapeType="1" noTextEdit="1"/>
              </p:cNvSpPr>
              <p:nvPr/>
            </p:nvSpPr>
            <p:spPr>
              <a:xfrm>
                <a:off x="6569737" y="2525286"/>
                <a:ext cx="5143536" cy="3139321"/>
              </a:xfrm>
              <a:prstGeom prst="rect">
                <a:avLst/>
              </a:prstGeom>
              <a:blipFill>
                <a:blip r:embed="rId2"/>
                <a:stretch>
                  <a:fillRect l="-1068" t="-777" b="-2136"/>
                </a:stretch>
              </a:blipFill>
            </p:spPr>
            <p:txBody>
              <a:bodyPr/>
              <a:lstStyle/>
              <a:p>
                <a:r>
                  <a:rPr lang="es-AR">
                    <a:noFill/>
                  </a:rPr>
                  <a:t> </a:t>
                </a:r>
              </a:p>
            </p:txBody>
          </p:sp>
        </mc:Fallback>
      </mc:AlternateContent>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463" y="363621"/>
            <a:ext cx="4718032" cy="5987350"/>
          </a:xfrm>
          <a:prstGeom prst="rect">
            <a:avLst/>
          </a:prstGeom>
        </p:spPr>
      </p:pic>
      <p:sp>
        <p:nvSpPr>
          <p:cNvPr id="9" name="Rectángulo 8"/>
          <p:cNvSpPr/>
          <p:nvPr/>
        </p:nvSpPr>
        <p:spPr>
          <a:xfrm>
            <a:off x="6569737" y="850006"/>
            <a:ext cx="4502887" cy="1200329"/>
          </a:xfrm>
          <a:prstGeom prst="rect">
            <a:avLst/>
          </a:prstGeom>
        </p:spPr>
        <p:txBody>
          <a:bodyPr wrap="square">
            <a:spAutoFit/>
          </a:bodyPr>
          <a:lstStyle/>
          <a:p>
            <a:r>
              <a:rPr lang="es-ES" sz="3600" dirty="0"/>
              <a:t>ESCALERAS EN EL  EXTERIOR DEL EDIFICIO</a:t>
            </a:r>
            <a:endParaRPr lang="es-ES" dirty="0"/>
          </a:p>
        </p:txBody>
      </p:sp>
    </p:spTree>
    <p:extLst>
      <p:ext uri="{BB962C8B-B14F-4D97-AF65-F5344CB8AC3E}">
        <p14:creationId xmlns:p14="http://schemas.microsoft.com/office/powerpoint/2010/main" val="161587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tx2">
                    <a:lumMod val="50000"/>
                  </a:schemeClr>
                </a:solidFill>
              </a:rPr>
              <a:t>Dificultar iniciación de incendios</a:t>
            </a:r>
          </a:p>
          <a:p>
            <a:r>
              <a:rPr lang="es-AR" dirty="0">
                <a:solidFill>
                  <a:schemeClr val="accent1">
                    <a:lumMod val="60000"/>
                    <a:lumOff val="40000"/>
                  </a:schemeClr>
                </a:solidFill>
              </a:rPr>
              <a:t>Evitar propagación del fuego y gases tóxicos</a:t>
            </a:r>
          </a:p>
          <a:p>
            <a:r>
              <a:rPr lang="es-AR" dirty="0">
                <a:solidFill>
                  <a:schemeClr val="accent1">
                    <a:lumMod val="60000"/>
                    <a:lumOff val="40000"/>
                  </a:schemeClr>
                </a:solidFill>
              </a:rPr>
              <a:t>Asegurar evacuación de las personas</a:t>
            </a:r>
          </a:p>
          <a:p>
            <a:r>
              <a:rPr lang="es-AR" dirty="0">
                <a:solidFill>
                  <a:schemeClr val="accent1">
                    <a:lumMod val="60000"/>
                    <a:lumOff val="40000"/>
                  </a:schemeClr>
                </a:solidFill>
              </a:rPr>
              <a:t>Facilitar acceso y tareas de extinción del personal de bomberos</a:t>
            </a:r>
          </a:p>
          <a:p>
            <a:r>
              <a:rPr lang="es-AR" dirty="0">
                <a:solidFill>
                  <a:schemeClr val="accent1">
                    <a:lumMod val="60000"/>
                    <a:lumOff val="40000"/>
                  </a:schemeClr>
                </a:solidFill>
              </a:rPr>
              <a:t>Proveer instalaciones de detección y extinción </a:t>
            </a:r>
          </a:p>
          <a:p>
            <a:r>
              <a:rPr lang="es-AR" dirty="0">
                <a:solidFill>
                  <a:schemeClr val="accent1">
                    <a:lumMod val="60000"/>
                    <a:lumOff val="40000"/>
                  </a:schemeClr>
                </a:solidFill>
              </a:rPr>
              <a:t>Formas de actuar ante un incendio</a:t>
            </a:r>
          </a:p>
        </p:txBody>
      </p:sp>
    </p:spTree>
    <p:extLst>
      <p:ext uri="{BB962C8B-B14F-4D97-AF65-F5344CB8AC3E}">
        <p14:creationId xmlns:p14="http://schemas.microsoft.com/office/powerpoint/2010/main" val="262537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accent1">
                    <a:lumMod val="60000"/>
                    <a:lumOff val="40000"/>
                  </a:schemeClr>
                </a:solidFill>
              </a:rPr>
              <a:t>Dificultar iniciación de incendios</a:t>
            </a:r>
          </a:p>
          <a:p>
            <a:r>
              <a:rPr lang="es-AR" dirty="0">
                <a:solidFill>
                  <a:schemeClr val="accent1">
                    <a:lumMod val="60000"/>
                    <a:lumOff val="40000"/>
                  </a:schemeClr>
                </a:solidFill>
              </a:rPr>
              <a:t>Evitar propagación del fuego y gases tóxicos</a:t>
            </a:r>
          </a:p>
          <a:p>
            <a:r>
              <a:rPr lang="es-AR" dirty="0">
                <a:solidFill>
                  <a:schemeClr val="accent1">
                    <a:lumMod val="60000"/>
                    <a:lumOff val="40000"/>
                  </a:schemeClr>
                </a:solidFill>
              </a:rPr>
              <a:t>Asegurar evacuación de las personas</a:t>
            </a:r>
          </a:p>
          <a:p>
            <a:r>
              <a:rPr lang="es-AR" dirty="0">
                <a:solidFill>
                  <a:schemeClr val="tx2">
                    <a:lumMod val="50000"/>
                  </a:schemeClr>
                </a:solidFill>
              </a:rPr>
              <a:t>Facilitar acceso y tareas de extinción del personal de bomberos</a:t>
            </a:r>
          </a:p>
          <a:p>
            <a:r>
              <a:rPr lang="es-AR" dirty="0">
                <a:solidFill>
                  <a:schemeClr val="accent1">
                    <a:lumMod val="60000"/>
                    <a:lumOff val="40000"/>
                  </a:schemeClr>
                </a:solidFill>
              </a:rPr>
              <a:t>Proveer instalaciones de detección y extinción </a:t>
            </a:r>
          </a:p>
          <a:p>
            <a:r>
              <a:rPr lang="es-AR" dirty="0">
                <a:solidFill>
                  <a:schemeClr val="accent1">
                    <a:lumMod val="60000"/>
                    <a:lumOff val="40000"/>
                  </a:schemeClr>
                </a:solidFill>
              </a:rPr>
              <a:t>Formas de actuar ante un incendio</a:t>
            </a:r>
          </a:p>
        </p:txBody>
      </p:sp>
    </p:spTree>
    <p:extLst>
      <p:ext uri="{BB962C8B-B14F-4D97-AF65-F5344CB8AC3E}">
        <p14:creationId xmlns:p14="http://schemas.microsoft.com/office/powerpoint/2010/main" val="1853816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69940" y="466771"/>
            <a:ext cx="7631291" cy="795865"/>
          </a:xfrm>
        </p:spPr>
        <p:txBody>
          <a:bodyPr>
            <a:noAutofit/>
          </a:bodyPr>
          <a:lstStyle/>
          <a:p>
            <a:r>
              <a:rPr lang="es-AR" sz="3600" dirty="0"/>
              <a:t>La ley establece:</a:t>
            </a:r>
            <a:endParaRPr lang="es-ES" sz="3600" dirty="0"/>
          </a:p>
        </p:txBody>
      </p:sp>
      <p:sp>
        <p:nvSpPr>
          <p:cNvPr id="4" name="1 Título"/>
          <p:cNvSpPr txBox="1">
            <a:spLocks/>
          </p:cNvSpPr>
          <p:nvPr/>
        </p:nvSpPr>
        <p:spPr>
          <a:xfrm>
            <a:off x="2444111" y="1192296"/>
            <a:ext cx="8139291" cy="795865"/>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AR" sz="2800" dirty="0"/>
          </a:p>
          <a:p>
            <a:endParaRPr lang="es-AR" sz="2800" dirty="0"/>
          </a:p>
          <a:p>
            <a:r>
              <a:rPr lang="es-AR" sz="2800" dirty="0"/>
              <a:t>Las edificaciones deben cumplir ciertas condiciones:</a:t>
            </a:r>
            <a:endParaRPr lang="es-ES" sz="2800" dirty="0"/>
          </a:p>
        </p:txBody>
      </p:sp>
      <p:sp>
        <p:nvSpPr>
          <p:cNvPr id="13" name="12 Rectángulo"/>
          <p:cNvSpPr/>
          <p:nvPr/>
        </p:nvSpPr>
        <p:spPr>
          <a:xfrm>
            <a:off x="2569940" y="3323018"/>
            <a:ext cx="2379395" cy="270935"/>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GENERALES</a:t>
            </a:r>
          </a:p>
        </p:txBody>
      </p:sp>
      <p:sp>
        <p:nvSpPr>
          <p:cNvPr id="14" name="13 Rectángulo"/>
          <p:cNvSpPr/>
          <p:nvPr/>
        </p:nvSpPr>
        <p:spPr>
          <a:xfrm>
            <a:off x="2569940" y="3768716"/>
            <a:ext cx="2379395" cy="274864"/>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ESPECIFICAS</a:t>
            </a:r>
          </a:p>
        </p:txBody>
      </p:sp>
      <p:sp>
        <p:nvSpPr>
          <p:cNvPr id="16" name="15 Rectángulo"/>
          <p:cNvSpPr/>
          <p:nvPr/>
        </p:nvSpPr>
        <p:spPr>
          <a:xfrm>
            <a:off x="5457809" y="3323017"/>
            <a:ext cx="2379395" cy="270935"/>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GENERALES</a:t>
            </a:r>
          </a:p>
        </p:txBody>
      </p:sp>
      <p:sp>
        <p:nvSpPr>
          <p:cNvPr id="17" name="16 Rectángulo"/>
          <p:cNvSpPr/>
          <p:nvPr/>
        </p:nvSpPr>
        <p:spPr>
          <a:xfrm>
            <a:off x="5457809" y="3777626"/>
            <a:ext cx="2379396" cy="282436"/>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ESPECIFICAS</a:t>
            </a:r>
          </a:p>
        </p:txBody>
      </p:sp>
      <p:sp>
        <p:nvSpPr>
          <p:cNvPr id="18" name="17 Rectángulo"/>
          <p:cNvSpPr/>
          <p:nvPr/>
        </p:nvSpPr>
        <p:spPr>
          <a:xfrm>
            <a:off x="8425506" y="3323018"/>
            <a:ext cx="2379395" cy="270935"/>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GENERALES</a:t>
            </a:r>
          </a:p>
        </p:txBody>
      </p:sp>
      <p:sp>
        <p:nvSpPr>
          <p:cNvPr id="19" name="18 Rectángulo"/>
          <p:cNvSpPr/>
          <p:nvPr/>
        </p:nvSpPr>
        <p:spPr>
          <a:xfrm>
            <a:off x="8425505" y="3777626"/>
            <a:ext cx="2379395" cy="282436"/>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ESPECIFICAS</a:t>
            </a:r>
          </a:p>
        </p:txBody>
      </p:sp>
      <p:sp>
        <p:nvSpPr>
          <p:cNvPr id="3" name="2 Rectángulo redondeado"/>
          <p:cNvSpPr/>
          <p:nvPr/>
        </p:nvSpPr>
        <p:spPr>
          <a:xfrm>
            <a:off x="2569940" y="2307917"/>
            <a:ext cx="2379395" cy="728134"/>
          </a:xfrm>
          <a:prstGeom prst="roundRect">
            <a:avLst/>
          </a:prstGeom>
          <a:solidFill>
            <a:schemeClr val="bg2">
              <a:lumMod val="60000"/>
              <a:lumOff val="40000"/>
            </a:schemeClr>
          </a:solidFill>
          <a:ln>
            <a:noFill/>
          </a:ln>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DE SITUACION</a:t>
            </a:r>
          </a:p>
        </p:txBody>
      </p:sp>
      <p:sp>
        <p:nvSpPr>
          <p:cNvPr id="24" name="23 Rectángulo redondeado"/>
          <p:cNvSpPr/>
          <p:nvPr/>
        </p:nvSpPr>
        <p:spPr>
          <a:xfrm>
            <a:off x="5457810" y="2304641"/>
            <a:ext cx="2379395" cy="728134"/>
          </a:xfrm>
          <a:prstGeom prst="roundRect">
            <a:avLst/>
          </a:prstGeom>
          <a:solidFill>
            <a:schemeClr val="bg2">
              <a:lumMod val="60000"/>
              <a:lumOff val="40000"/>
            </a:schemeClr>
          </a:solidFill>
          <a:ln>
            <a:noFill/>
          </a:ln>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DE CONSTRUCCION</a:t>
            </a:r>
          </a:p>
        </p:txBody>
      </p:sp>
      <p:sp>
        <p:nvSpPr>
          <p:cNvPr id="25" name="24 Rectángulo redondeado"/>
          <p:cNvSpPr/>
          <p:nvPr/>
        </p:nvSpPr>
        <p:spPr>
          <a:xfrm>
            <a:off x="8425506" y="2307917"/>
            <a:ext cx="2379395" cy="728134"/>
          </a:xfrm>
          <a:prstGeom prst="roundRect">
            <a:avLst/>
          </a:prstGeom>
          <a:solidFill>
            <a:schemeClr val="bg2">
              <a:lumMod val="60000"/>
              <a:lumOff val="40000"/>
            </a:schemeClr>
          </a:solidFill>
          <a:ln>
            <a:noFill/>
          </a:ln>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DE EXTINCION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756" y="4413777"/>
            <a:ext cx="3912775" cy="2184633"/>
          </a:xfrm>
          <a:prstGeom prst="rect">
            <a:avLst/>
          </a:prstGeom>
          <a:ln>
            <a:noFill/>
          </a:ln>
          <a:effectLst>
            <a:softEdge rad="1125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979" y="4601103"/>
            <a:ext cx="3284777" cy="1809979"/>
          </a:xfrm>
          <a:prstGeom prst="rect">
            <a:avLst/>
          </a:prstGeom>
          <a:ln>
            <a:noFill/>
          </a:ln>
          <a:effectLst>
            <a:softEdge rad="112500"/>
          </a:effectLst>
        </p:spPr>
      </p:pic>
    </p:spTree>
    <p:extLst>
      <p:ext uri="{BB962C8B-B14F-4D97-AF65-F5344CB8AC3E}">
        <p14:creationId xmlns:p14="http://schemas.microsoft.com/office/powerpoint/2010/main" val="3914062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0721" y="1491343"/>
            <a:ext cx="8261873" cy="4844143"/>
          </a:xfrm>
        </p:spPr>
        <p:txBody>
          <a:bodyPr>
            <a:normAutofit fontScale="92500"/>
          </a:bodyPr>
          <a:lstStyle/>
          <a:p>
            <a:pPr marL="0" indent="0" algn="ctr">
              <a:buNone/>
            </a:pPr>
            <a:r>
              <a:rPr lang="es-ES" sz="1900" dirty="0"/>
              <a:t>Las cuales constituyen requerimientos específicos de emplazamiento y acceso a los edificios, conforme a las características del riesgo de los mismos. </a:t>
            </a:r>
          </a:p>
          <a:p>
            <a:pPr marL="0" indent="0">
              <a:buNone/>
            </a:pPr>
            <a:endParaRPr lang="es-ES" sz="1900" dirty="0"/>
          </a:p>
          <a:p>
            <a:pPr lvl="1"/>
            <a:r>
              <a:rPr lang="es-ES" sz="1900" dirty="0"/>
              <a:t>Si la edificación se desarrolla en pabellones, se dispondrá el acceso a cada pabellón para los vehículos del servicio de bomberos.</a:t>
            </a:r>
          </a:p>
          <a:p>
            <a:pPr marL="0" indent="0">
              <a:buNone/>
            </a:pPr>
            <a:endParaRPr lang="es-AR" sz="1900" dirty="0"/>
          </a:p>
          <a:p>
            <a:pPr marL="0" indent="0">
              <a:buNone/>
            </a:pPr>
            <a:endParaRPr lang="es-AR" sz="1900" dirty="0"/>
          </a:p>
          <a:p>
            <a:pPr lvl="1"/>
            <a:r>
              <a:rPr lang="es-AR" sz="1900" dirty="0"/>
              <a:t>El edificio se situará aislado de los predios colindantes y de las vías de tránsito y en general, de todo local de vivienda o de trabajo.</a:t>
            </a:r>
          </a:p>
          <a:p>
            <a:pPr marL="0" indent="0">
              <a:buNone/>
            </a:pPr>
            <a:endParaRPr lang="es-AR" sz="1900" dirty="0"/>
          </a:p>
          <a:p>
            <a:pPr lvl="1"/>
            <a:r>
              <a:rPr lang="es-AR" sz="1900" dirty="0"/>
              <a:t>Cualquiera sea la ubicación del edificio, estando éste en zona urbana o densamente poblada, el predio deberá estar cercado con un muro con h &gt; 3m</a:t>
            </a:r>
            <a:endParaRPr lang="es-ES" sz="1900" dirty="0"/>
          </a:p>
          <a:p>
            <a:pPr marL="0" indent="0">
              <a:buNone/>
            </a:pPr>
            <a:endParaRPr lang="es-ES" sz="1400" dirty="0"/>
          </a:p>
        </p:txBody>
      </p:sp>
      <p:sp>
        <p:nvSpPr>
          <p:cNvPr id="5" name="4 Rectángulo"/>
          <p:cNvSpPr/>
          <p:nvPr/>
        </p:nvSpPr>
        <p:spPr>
          <a:xfrm>
            <a:off x="877779" y="2303564"/>
            <a:ext cx="2573604" cy="270935"/>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GENERALES</a:t>
            </a:r>
          </a:p>
        </p:txBody>
      </p:sp>
      <p:sp>
        <p:nvSpPr>
          <p:cNvPr id="6" name="5 Rectángulo"/>
          <p:cNvSpPr/>
          <p:nvPr/>
        </p:nvSpPr>
        <p:spPr>
          <a:xfrm>
            <a:off x="877779" y="3772832"/>
            <a:ext cx="2584894" cy="282436"/>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ESPECIFICAS</a:t>
            </a:r>
          </a:p>
        </p:txBody>
      </p:sp>
      <p:sp>
        <p:nvSpPr>
          <p:cNvPr id="8" name="Rectángulo 5"/>
          <p:cNvSpPr/>
          <p:nvPr/>
        </p:nvSpPr>
        <p:spPr>
          <a:xfrm>
            <a:off x="3320755" y="701711"/>
            <a:ext cx="4502887" cy="646331"/>
          </a:xfrm>
          <a:prstGeom prst="rect">
            <a:avLst/>
          </a:prstGeom>
        </p:spPr>
        <p:txBody>
          <a:bodyPr wrap="square">
            <a:spAutoFit/>
          </a:bodyPr>
          <a:lstStyle/>
          <a:p>
            <a:pPr algn="ctr"/>
            <a:r>
              <a:rPr lang="es-ES" sz="3600" dirty="0"/>
              <a:t>DE SITUACIÓN</a:t>
            </a:r>
            <a:endParaRPr lang="es-ES" dirty="0"/>
          </a:p>
        </p:txBody>
      </p:sp>
    </p:spTree>
    <p:extLst>
      <p:ext uri="{BB962C8B-B14F-4D97-AF65-F5344CB8AC3E}">
        <p14:creationId xmlns:p14="http://schemas.microsoft.com/office/powerpoint/2010/main" val="65496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950721" y="1578429"/>
            <a:ext cx="8662850" cy="4767942"/>
          </a:xfrm>
        </p:spPr>
        <p:txBody>
          <a:bodyPr>
            <a:normAutofit/>
          </a:bodyPr>
          <a:lstStyle/>
          <a:p>
            <a:pPr marL="0" lvl="0" indent="0" algn="ctr">
              <a:buNone/>
            </a:pPr>
            <a:r>
              <a:rPr lang="es-ES" sz="1600" dirty="0"/>
              <a:t>Las condiciones de construcción constituyen reglas a observarse en la disposición de los locales, en las características de las paredes, en las dimensiones de las puertas y vías de escape y en los materiales a emplear según el riesgo de incendio de los locales.</a:t>
            </a:r>
          </a:p>
          <a:p>
            <a:pPr marL="0" indent="0">
              <a:buNone/>
            </a:pPr>
            <a:endParaRPr lang="es-ES" sz="1600" dirty="0"/>
          </a:p>
          <a:p>
            <a:pPr algn="just">
              <a:buFont typeface="Arial" pitchFamily="34" charset="0"/>
              <a:buChar char="•"/>
            </a:pPr>
            <a:endParaRPr lang="es-AR" sz="1600" dirty="0"/>
          </a:p>
          <a:p>
            <a:pPr algn="just">
              <a:buFont typeface="Arial" pitchFamily="34" charset="0"/>
              <a:buChar char="•"/>
            </a:pPr>
            <a:r>
              <a:rPr lang="es-AR" sz="1600" dirty="0"/>
              <a:t>Elementos constructivos limitantes de sector de incendio deberá tener una resistencia al fuego conforme al cuadro de "Resistencia al Fuego“.</a:t>
            </a:r>
          </a:p>
          <a:p>
            <a:pPr algn="just">
              <a:buFont typeface="Arial" pitchFamily="34" charset="0"/>
              <a:buChar char="•"/>
            </a:pPr>
            <a:r>
              <a:rPr lang="es-AR" sz="1600" dirty="0"/>
              <a:t>Puertas y ventanas deben tener cierre automático.</a:t>
            </a:r>
          </a:p>
          <a:p>
            <a:pPr algn="just">
              <a:buFont typeface="Arial" pitchFamily="34" charset="0"/>
              <a:buChar char="•"/>
            </a:pPr>
            <a:r>
              <a:rPr lang="es-AR" sz="1600" dirty="0"/>
              <a:t>Salas de máquinas deben tener  protección F60 como mínimo</a:t>
            </a:r>
          </a:p>
          <a:p>
            <a:pPr algn="just">
              <a:buFont typeface="Arial" pitchFamily="34" charset="0"/>
              <a:buChar char="•"/>
            </a:pPr>
            <a:r>
              <a:rPr lang="es-AR" sz="1600" dirty="0"/>
              <a:t>A menos de 5 m  de la línea municipal debe haber elementos para cortar el suministro de gas y electricidad</a:t>
            </a:r>
          </a:p>
          <a:p>
            <a:pPr algn="just">
              <a:buFont typeface="Arial" pitchFamily="34" charset="0"/>
              <a:buChar char="•"/>
            </a:pPr>
            <a:r>
              <a:rPr lang="es-AR" sz="1600" dirty="0"/>
              <a:t>En edificios con h &gt; 25 m debe haber ascensor con características contra incendio</a:t>
            </a:r>
          </a:p>
          <a:p>
            <a:pPr marL="0" indent="0">
              <a:buNone/>
            </a:pPr>
            <a:endParaRPr lang="es-ES" dirty="0"/>
          </a:p>
        </p:txBody>
      </p:sp>
      <p:sp>
        <p:nvSpPr>
          <p:cNvPr id="7" name="6 Rectángulo"/>
          <p:cNvSpPr/>
          <p:nvPr/>
        </p:nvSpPr>
        <p:spPr>
          <a:xfrm>
            <a:off x="1673209" y="2944925"/>
            <a:ext cx="2430705" cy="270935"/>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GENERALES</a:t>
            </a:r>
          </a:p>
        </p:txBody>
      </p:sp>
      <p:sp>
        <p:nvSpPr>
          <p:cNvPr id="9" name="Rectángulo 5"/>
          <p:cNvSpPr/>
          <p:nvPr/>
        </p:nvSpPr>
        <p:spPr>
          <a:xfrm>
            <a:off x="3258627" y="661575"/>
            <a:ext cx="4502887" cy="646331"/>
          </a:xfrm>
          <a:prstGeom prst="rect">
            <a:avLst/>
          </a:prstGeom>
        </p:spPr>
        <p:txBody>
          <a:bodyPr wrap="square">
            <a:spAutoFit/>
          </a:bodyPr>
          <a:lstStyle/>
          <a:p>
            <a:pPr algn="ctr"/>
            <a:r>
              <a:rPr lang="es-ES" sz="3600" dirty="0"/>
              <a:t>DE CONSTRUCCIÓN</a:t>
            </a:r>
            <a:endParaRPr lang="es-ES" dirty="0"/>
          </a:p>
        </p:txBody>
      </p:sp>
    </p:spTree>
    <p:extLst>
      <p:ext uri="{BB962C8B-B14F-4D97-AF65-F5344CB8AC3E}">
        <p14:creationId xmlns:p14="http://schemas.microsoft.com/office/powerpoint/2010/main" val="186069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0720" y="1188139"/>
            <a:ext cx="9239793" cy="5060261"/>
          </a:xfrm>
        </p:spPr>
        <p:txBody>
          <a:bodyPr>
            <a:normAutofit/>
          </a:bodyPr>
          <a:lstStyle/>
          <a:p>
            <a:pPr marL="0" indent="0">
              <a:buNone/>
            </a:pPr>
            <a:endParaRPr lang="es-ES" dirty="0"/>
          </a:p>
          <a:p>
            <a:pPr algn="just"/>
            <a:r>
              <a:rPr lang="es-AR" sz="1600" dirty="0"/>
              <a:t>Cajas de ascensores y montacargas estarán limitadas por muros de resistencia al fuego, deberán tener mismo rango que estos, y serán de doble contacto y cierre automático.</a:t>
            </a:r>
          </a:p>
          <a:p>
            <a:pPr algn="just"/>
            <a:r>
              <a:rPr lang="es-AR" sz="1600" dirty="0"/>
              <a:t>Los sectores de incendio deberán tener una superficie de piso menor a 1000 m2. Si no se cumple, deberán colocarse subdivisiones con muros cortafuegos. La otra opción será proteger el área con rociadores automáticos. (para superficies menores a 2000m2)</a:t>
            </a:r>
          </a:p>
          <a:p>
            <a:pPr algn="just"/>
            <a:r>
              <a:rPr lang="es-AR" sz="1600" dirty="0"/>
              <a:t>Los locales donde se utilicen películas inflamables deben ser construidos en una sola planta, sin edificación superior.</a:t>
            </a:r>
          </a:p>
          <a:p>
            <a:pPr algn="just"/>
            <a:r>
              <a:rPr lang="es-AR" sz="1600" dirty="0"/>
              <a:t>En depósitos de materiales líquidos con capacidad mayor a 3000 litros, se deberán adoptar medidas que aseguren la estanqueidad.</a:t>
            </a:r>
          </a:p>
          <a:p>
            <a:pPr algn="just"/>
            <a:r>
              <a:rPr lang="es-ES" sz="1600" dirty="0"/>
              <a:t>Los medios de escape del edificio con sus cambios de dirección (corredores, escaleras y rampas), serán señalizados en cada piso mediante flechas indicadoras de dirección</a:t>
            </a:r>
          </a:p>
          <a:p>
            <a:pPr algn="just">
              <a:buFont typeface="Arial" pitchFamily="34" charset="0"/>
              <a:buChar char="•"/>
            </a:pPr>
            <a:endParaRPr lang="es-AR" dirty="0"/>
          </a:p>
          <a:p>
            <a:pPr marL="0" indent="0">
              <a:buNone/>
            </a:pPr>
            <a:endParaRPr lang="es-ES" dirty="0"/>
          </a:p>
        </p:txBody>
      </p:sp>
      <p:sp>
        <p:nvSpPr>
          <p:cNvPr id="4" name="3 Rectángulo"/>
          <p:cNvSpPr/>
          <p:nvPr/>
        </p:nvSpPr>
        <p:spPr>
          <a:xfrm>
            <a:off x="1320800" y="1046922"/>
            <a:ext cx="3556000" cy="282436"/>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ESPECIFICAS</a:t>
            </a:r>
          </a:p>
        </p:txBody>
      </p:sp>
    </p:spTree>
    <p:extLst>
      <p:ext uri="{BB962C8B-B14F-4D97-AF65-F5344CB8AC3E}">
        <p14:creationId xmlns:p14="http://schemas.microsoft.com/office/powerpoint/2010/main" val="410718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927279" y="1032762"/>
            <a:ext cx="6722772" cy="5435805"/>
          </a:xfrm>
        </p:spPr>
        <p:txBody>
          <a:bodyPr>
            <a:noAutofit/>
          </a:bodyPr>
          <a:lstStyle/>
          <a:p>
            <a:pPr marL="0" lvl="0" indent="0" algn="ctr">
              <a:buNone/>
            </a:pPr>
            <a:r>
              <a:rPr lang="es-ES" sz="1600" dirty="0"/>
              <a:t>Las condiciones de extinción constituyen el conjunto de exigencias destinadas a suministrar los medios que faciliten la extinción de un incendio en sus distintas etapas.</a:t>
            </a:r>
          </a:p>
          <a:p>
            <a:pPr marL="0" lvl="0" indent="0" algn="ctr">
              <a:buNone/>
            </a:pPr>
            <a:endParaRPr lang="es-ES" sz="1600" dirty="0"/>
          </a:p>
          <a:p>
            <a:pPr algn="just">
              <a:buFont typeface="Arial" pitchFamily="34" charset="0"/>
              <a:buChar char="•"/>
            </a:pPr>
            <a:r>
              <a:rPr lang="es-AR" sz="1600" dirty="0"/>
              <a:t>Matafuegos con potencial mínimo de extinción equivalente a 1 A y 5 BC. En cada piso y lugares visibles , accesibles y distribuidos cada 200m2.</a:t>
            </a:r>
          </a:p>
          <a:p>
            <a:pPr algn="just">
              <a:buFont typeface="Arial" pitchFamily="34" charset="0"/>
              <a:buChar char="•"/>
            </a:pPr>
            <a:r>
              <a:rPr lang="es-AR" sz="1600" dirty="0"/>
              <a:t>Desde el segundo subsuelo hacia abajo deberán colocarse rociadores</a:t>
            </a:r>
          </a:p>
          <a:p>
            <a:pPr algn="just">
              <a:buFont typeface="Arial" pitchFamily="34" charset="0"/>
              <a:buChar char="•"/>
            </a:pPr>
            <a:r>
              <a:rPr lang="es-AR" sz="1600" dirty="0"/>
              <a:t>La piscina cuyo fondo se encuentre sobre el nivel del predio deberá equiparse con una cañería de Ø 76mm de y una llave doble de incendio de Ø 63,5mm para utilizar el agua en caso de incendio</a:t>
            </a:r>
          </a:p>
          <a:p>
            <a:pPr algn="just">
              <a:buFont typeface="Arial" pitchFamily="34" charset="0"/>
              <a:buChar char="•"/>
            </a:pPr>
            <a:r>
              <a:rPr lang="es-AR" sz="1600" dirty="0"/>
              <a:t>Edificios con h &lt; 25 m </a:t>
            </a:r>
            <a:r>
              <a:rPr lang="es-AR" sz="1600" dirty="0">
                <a:sym typeface="Wingdings" pitchFamily="2" charset="2"/>
              </a:rPr>
              <a:t> matafuegos</a:t>
            </a:r>
          </a:p>
          <a:p>
            <a:pPr algn="just">
              <a:buFont typeface="Arial" pitchFamily="34" charset="0"/>
              <a:buChar char="•"/>
            </a:pPr>
            <a:r>
              <a:rPr lang="es-AR" sz="1600" dirty="0">
                <a:sym typeface="Wingdings" pitchFamily="2" charset="2"/>
              </a:rPr>
              <a:t>Edificios con 25&lt;h&lt;38 m  cañería montante con llave de incendio de 45mm en cada piso, conectada a una boca de impulsión en la entrada del edificio</a:t>
            </a:r>
          </a:p>
          <a:p>
            <a:pPr algn="just">
              <a:buFont typeface="Arial" pitchFamily="34" charset="0"/>
              <a:buChar char="•"/>
            </a:pPr>
            <a:r>
              <a:rPr lang="es-AR" sz="1600" dirty="0">
                <a:sym typeface="Wingdings" pitchFamily="2" charset="2"/>
              </a:rPr>
              <a:t>Edificio con h &gt; 38 m deberá cumplir con condición específica E1, debe tener matafuegos, hidrantes y rociadores en los medios de escape.</a:t>
            </a:r>
            <a:endParaRPr lang="es-AR" sz="1600" dirty="0"/>
          </a:p>
          <a:p>
            <a:pPr marL="0" indent="0">
              <a:buNone/>
            </a:pPr>
            <a:endParaRPr lang="es-ES" sz="1600" dirty="0"/>
          </a:p>
        </p:txBody>
      </p:sp>
      <p:sp>
        <p:nvSpPr>
          <p:cNvPr id="6" name="5 Rectángulo"/>
          <p:cNvSpPr/>
          <p:nvPr/>
        </p:nvSpPr>
        <p:spPr>
          <a:xfrm>
            <a:off x="1433045" y="2058457"/>
            <a:ext cx="3556000" cy="270935"/>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GENERALES</a:t>
            </a:r>
          </a:p>
        </p:txBody>
      </p:sp>
      <p:sp>
        <p:nvSpPr>
          <p:cNvPr id="7" name="Rectángulo 5"/>
          <p:cNvSpPr/>
          <p:nvPr/>
        </p:nvSpPr>
        <p:spPr>
          <a:xfrm>
            <a:off x="1889114" y="324451"/>
            <a:ext cx="4502887" cy="646331"/>
          </a:xfrm>
          <a:prstGeom prst="rect">
            <a:avLst/>
          </a:prstGeom>
        </p:spPr>
        <p:txBody>
          <a:bodyPr wrap="square">
            <a:spAutoFit/>
          </a:bodyPr>
          <a:lstStyle/>
          <a:p>
            <a:pPr algn="ctr"/>
            <a:r>
              <a:rPr lang="es-ES" sz="3600" dirty="0"/>
              <a:t>DE EXTINCIÓN</a:t>
            </a:r>
            <a:endParaRPr lang="es-ES" dirty="0"/>
          </a:p>
        </p:txBody>
      </p:sp>
      <p:pic>
        <p:nvPicPr>
          <p:cNvPr id="8" name="Marcador de contenido 4"/>
          <p:cNvPicPr>
            <a:picLocks noChangeAspect="1"/>
          </p:cNvPicPr>
          <p:nvPr/>
        </p:nvPicPr>
        <p:blipFill>
          <a:blip r:embed="rId2"/>
          <a:stretch>
            <a:fillRect/>
          </a:stretch>
        </p:blipFill>
        <p:spPr>
          <a:xfrm>
            <a:off x="7757597" y="137929"/>
            <a:ext cx="2716367" cy="3841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Marcador de contenido 4"/>
          <p:cNvPicPr>
            <a:picLocks noChangeAspect="1"/>
          </p:cNvPicPr>
          <p:nvPr/>
        </p:nvPicPr>
        <p:blipFill>
          <a:blip r:embed="rId3"/>
          <a:stretch>
            <a:fillRect/>
          </a:stretch>
        </p:blipFill>
        <p:spPr>
          <a:xfrm>
            <a:off x="8964674" y="2584015"/>
            <a:ext cx="2820311" cy="3884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1858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20800" y="1046922"/>
            <a:ext cx="3556000" cy="282436"/>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ESPECIFICAS</a:t>
            </a:r>
          </a:p>
        </p:txBody>
      </p:sp>
      <p:sp>
        <p:nvSpPr>
          <p:cNvPr id="9" name="2 Marcador de contenido"/>
          <p:cNvSpPr>
            <a:spLocks noGrp="1"/>
          </p:cNvSpPr>
          <p:nvPr>
            <p:ph idx="1"/>
          </p:nvPr>
        </p:nvSpPr>
        <p:spPr>
          <a:xfrm>
            <a:off x="1950721" y="1188140"/>
            <a:ext cx="8261873" cy="4831660"/>
          </a:xfrm>
        </p:spPr>
        <p:txBody>
          <a:bodyPr>
            <a:normAutofit/>
          </a:bodyPr>
          <a:lstStyle/>
          <a:p>
            <a:pPr marL="0" indent="0">
              <a:buNone/>
            </a:pPr>
            <a:endParaRPr lang="es-ES" dirty="0"/>
          </a:p>
          <a:p>
            <a:r>
              <a:rPr lang="es-ES" sz="1600" dirty="0"/>
              <a:t>Se instalará un servicio de agua, cuya fuente de alimentación será determinada por la autoridad de bomberos de la jurisdicción correspondiente. </a:t>
            </a:r>
          </a:p>
          <a:p>
            <a:r>
              <a:rPr lang="es-ES" sz="1600" dirty="0"/>
              <a:t>Se colocará sobre el escenario, cubriendo toda su superficie un sistema de lluvia, cuyo accionamiento será automático y manual.</a:t>
            </a:r>
          </a:p>
          <a:p>
            <a:r>
              <a:rPr lang="es-ES" sz="1600" dirty="0"/>
              <a:t>En los estadios abiertos o cerrados con más de 10.000 localidades se colocará un servicio de agua a presión, satisfaciendo la Condición E 1.</a:t>
            </a:r>
          </a:p>
          <a:p>
            <a:r>
              <a:rPr lang="es-ES" sz="1600" dirty="0"/>
              <a:t>Cuando el edificio conste de piso bajo y más de 2 pisos altos y además tenga una superficie de piso que sumada exceda los 900 m2 contará con avisadores automáticos y/o detectores de incendio.</a:t>
            </a:r>
          </a:p>
          <a:p>
            <a:r>
              <a:rPr lang="es-ES" sz="1600" dirty="0"/>
              <a:t>Además contará con rociadores automáticos.</a:t>
            </a:r>
          </a:p>
          <a:p>
            <a:pPr marL="0" indent="0">
              <a:buNone/>
            </a:pPr>
            <a:endParaRPr lang="es-AR" sz="1600" dirty="0"/>
          </a:p>
          <a:p>
            <a:pPr marL="0" indent="0">
              <a:buNone/>
            </a:pPr>
            <a:endParaRPr lang="es-ES" dirty="0"/>
          </a:p>
        </p:txBody>
      </p:sp>
    </p:spTree>
    <p:extLst>
      <p:ext uri="{BB962C8B-B14F-4D97-AF65-F5344CB8AC3E}">
        <p14:creationId xmlns:p14="http://schemas.microsoft.com/office/powerpoint/2010/main" val="1744180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98800" y="228600"/>
            <a:ext cx="6096000" cy="282436"/>
          </a:xfrm>
          <a:prstGeom prst="rect">
            <a:avLst/>
          </a:prstGeom>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CONDICIONES ESPECIFICAS</a:t>
            </a:r>
          </a:p>
        </p:txBody>
      </p:sp>
      <p:pic>
        <p:nvPicPr>
          <p:cNvPr id="6" name="Imagen 4"/>
          <p:cNvPicPr/>
          <p:nvPr/>
        </p:nvPicPr>
        <p:blipFill>
          <a:blip r:embed="rId2"/>
          <a:srcRect/>
          <a:stretch>
            <a:fillRect/>
          </a:stretch>
        </p:blipFill>
        <p:spPr bwMode="auto">
          <a:xfrm>
            <a:off x="508000" y="664028"/>
            <a:ext cx="11277600" cy="5889171"/>
          </a:xfrm>
          <a:prstGeom prst="rect">
            <a:avLst/>
          </a:prstGeom>
          <a:noFill/>
          <a:ln w="9525">
            <a:noFill/>
            <a:miter lim="800000"/>
            <a:headEnd/>
            <a:tailEnd/>
          </a:ln>
        </p:spPr>
      </p:pic>
    </p:spTree>
    <p:extLst>
      <p:ext uri="{BB962C8B-B14F-4D97-AF65-F5344CB8AC3E}">
        <p14:creationId xmlns:p14="http://schemas.microsoft.com/office/powerpoint/2010/main" val="99517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accent1">
                    <a:lumMod val="60000"/>
                    <a:lumOff val="40000"/>
                  </a:schemeClr>
                </a:solidFill>
              </a:rPr>
              <a:t>Dificultar iniciación de incendios</a:t>
            </a:r>
          </a:p>
          <a:p>
            <a:r>
              <a:rPr lang="es-AR" dirty="0">
                <a:solidFill>
                  <a:schemeClr val="accent1">
                    <a:lumMod val="60000"/>
                    <a:lumOff val="40000"/>
                  </a:schemeClr>
                </a:solidFill>
              </a:rPr>
              <a:t>Evitar propagación del fuego y gases tóxicos</a:t>
            </a:r>
          </a:p>
          <a:p>
            <a:r>
              <a:rPr lang="es-AR" dirty="0">
                <a:solidFill>
                  <a:schemeClr val="accent1">
                    <a:lumMod val="60000"/>
                    <a:lumOff val="40000"/>
                  </a:schemeClr>
                </a:solidFill>
              </a:rPr>
              <a:t>Asegurar evacuación de las personas</a:t>
            </a:r>
          </a:p>
          <a:p>
            <a:r>
              <a:rPr lang="es-AR" dirty="0">
                <a:solidFill>
                  <a:schemeClr val="accent1">
                    <a:lumMod val="60000"/>
                    <a:lumOff val="40000"/>
                  </a:schemeClr>
                </a:solidFill>
              </a:rPr>
              <a:t>Facilitar acceso y tareas de extinción del personal de bomberos</a:t>
            </a:r>
          </a:p>
          <a:p>
            <a:r>
              <a:rPr lang="es-AR" dirty="0">
                <a:solidFill>
                  <a:schemeClr val="tx2">
                    <a:lumMod val="50000"/>
                  </a:schemeClr>
                </a:solidFill>
              </a:rPr>
              <a:t>Proveer instalaciones de detección y extinción </a:t>
            </a:r>
          </a:p>
          <a:p>
            <a:r>
              <a:rPr lang="es-AR" dirty="0">
                <a:solidFill>
                  <a:schemeClr val="accent1">
                    <a:lumMod val="60000"/>
                    <a:lumOff val="40000"/>
                  </a:schemeClr>
                </a:solidFill>
              </a:rPr>
              <a:t>Formas de actuar ante un incendio</a:t>
            </a:r>
          </a:p>
        </p:txBody>
      </p:sp>
    </p:spTree>
    <p:extLst>
      <p:ext uri="{BB962C8B-B14F-4D97-AF65-F5344CB8AC3E}">
        <p14:creationId xmlns:p14="http://schemas.microsoft.com/office/powerpoint/2010/main" val="3062952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5" name="Título 1"/>
          <p:cNvSpPr txBox="1">
            <a:spLocks/>
          </p:cNvSpPr>
          <p:nvPr/>
        </p:nvSpPr>
        <p:spPr>
          <a:xfrm>
            <a:off x="1466348" y="511327"/>
            <a:ext cx="9905998" cy="826064"/>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AR" dirty="0">
                <a:solidFill>
                  <a:schemeClr val="tx2">
                    <a:lumMod val="50000"/>
                  </a:schemeClr>
                </a:solidFill>
              </a:rPr>
              <a:t>Sistemas de detección de fuego</a:t>
            </a:r>
          </a:p>
        </p:txBody>
      </p:sp>
      <p:sp>
        <p:nvSpPr>
          <p:cNvPr id="6" name="Marcador de contenido 2"/>
          <p:cNvSpPr txBox="1">
            <a:spLocks/>
          </p:cNvSpPr>
          <p:nvPr/>
        </p:nvSpPr>
        <p:spPr>
          <a:xfrm>
            <a:off x="1774533" y="1300742"/>
            <a:ext cx="10417467" cy="1972026"/>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S" dirty="0"/>
              <a:t>Detectores de calor (temperatura critica y diferencial)</a:t>
            </a:r>
          </a:p>
          <a:p>
            <a:r>
              <a:rPr lang="es-AR" dirty="0"/>
              <a:t>Detector de humo (por ionización)</a:t>
            </a:r>
          </a:p>
          <a:p>
            <a:r>
              <a:rPr lang="es-AR" dirty="0"/>
              <a:t>Detector de llama (sensible a radiación infrarroja)</a:t>
            </a:r>
          </a:p>
          <a:p>
            <a:endParaRPr lang="es-AR"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385" y="3341940"/>
            <a:ext cx="4301544" cy="3226158"/>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105" y="4062183"/>
            <a:ext cx="2886075" cy="1581150"/>
          </a:xfrm>
          <a:prstGeom prst="rect">
            <a:avLst/>
          </a:prstGeom>
        </p:spPr>
      </p:pic>
      <p:pic>
        <p:nvPicPr>
          <p:cNvPr id="4" name="Imagen 3">
            <a:extLst>
              <a:ext uri="{FF2B5EF4-FFF2-40B4-BE49-F238E27FC236}">
                <a16:creationId xmlns:a16="http://schemas.microsoft.com/office/drawing/2014/main" xmlns="" id="{72F9C6C8-AF6F-4E1C-8B71-CAFE6A52BE11}"/>
              </a:ext>
            </a:extLst>
          </p:cNvPr>
          <p:cNvPicPr>
            <a:picLocks noChangeAspect="1"/>
          </p:cNvPicPr>
          <p:nvPr/>
        </p:nvPicPr>
        <p:blipFill>
          <a:blip r:embed="rId5"/>
          <a:stretch>
            <a:fillRect/>
          </a:stretch>
        </p:blipFill>
        <p:spPr>
          <a:xfrm>
            <a:off x="9151499" y="924359"/>
            <a:ext cx="1781175" cy="1171575"/>
          </a:xfrm>
          <a:prstGeom prst="rect">
            <a:avLst/>
          </a:prstGeom>
        </p:spPr>
      </p:pic>
      <p:pic>
        <p:nvPicPr>
          <p:cNvPr id="8" name="Imagen 7">
            <a:extLst>
              <a:ext uri="{FF2B5EF4-FFF2-40B4-BE49-F238E27FC236}">
                <a16:creationId xmlns:a16="http://schemas.microsoft.com/office/drawing/2014/main" xmlns="" id="{99448886-602F-4BB6-90AB-C55021183E94}"/>
              </a:ext>
            </a:extLst>
          </p:cNvPr>
          <p:cNvPicPr>
            <a:picLocks noChangeAspect="1"/>
          </p:cNvPicPr>
          <p:nvPr/>
        </p:nvPicPr>
        <p:blipFill>
          <a:blip r:embed="rId6"/>
          <a:stretch>
            <a:fillRect/>
          </a:stretch>
        </p:blipFill>
        <p:spPr>
          <a:xfrm>
            <a:off x="9151499" y="2468497"/>
            <a:ext cx="1838325" cy="1066800"/>
          </a:xfrm>
          <a:prstGeom prst="rect">
            <a:avLst/>
          </a:prstGeom>
        </p:spPr>
      </p:pic>
    </p:spTree>
    <p:extLst>
      <p:ext uri="{BB962C8B-B14F-4D97-AF65-F5344CB8AC3E}">
        <p14:creationId xmlns:p14="http://schemas.microsoft.com/office/powerpoint/2010/main" val="118864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8990" y="1193420"/>
            <a:ext cx="9905999" cy="1189172"/>
          </a:xfrm>
        </p:spPr>
        <p:txBody>
          <a:bodyPr/>
          <a:lstStyle/>
          <a:p>
            <a:r>
              <a:rPr lang="es-AR" dirty="0">
                <a:solidFill>
                  <a:schemeClr val="tx2">
                    <a:lumMod val="50000"/>
                  </a:schemeClr>
                </a:solidFill>
              </a:rPr>
              <a:t>FUEGO : emisión de luz y calor producida por la combustión de la materia.</a:t>
            </a:r>
          </a:p>
          <a:p>
            <a:r>
              <a:rPr lang="es-AR" dirty="0">
                <a:solidFill>
                  <a:schemeClr val="tx2">
                    <a:lumMod val="50000"/>
                  </a:schemeClr>
                </a:solidFill>
              </a:rPr>
              <a:t>ELEMENTOS NECESARIOS PARA LA COMBUSTION :</a:t>
            </a:r>
          </a:p>
          <a:p>
            <a:endParaRPr lang="es-AR" dirty="0">
              <a:solidFill>
                <a:schemeClr val="tx2">
                  <a:lumMod val="50000"/>
                </a:schemeClr>
              </a:solidFill>
            </a:endParaRPr>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endParaRPr lang="es-AR" dirty="0"/>
          </a:p>
        </p:txBody>
      </p:sp>
      <p:sp>
        <p:nvSpPr>
          <p:cNvPr id="4" name="Triángulo isósceles 3"/>
          <p:cNvSpPr/>
          <p:nvPr/>
        </p:nvSpPr>
        <p:spPr>
          <a:xfrm>
            <a:off x="5101644" y="2756079"/>
            <a:ext cx="1931831" cy="1687132"/>
          </a:xfrm>
          <a:prstGeom prst="triangle">
            <a:avLst/>
          </a:prstGeom>
          <a:blipFill dpi="0" rotWithShape="1">
            <a:blip r:embed="rId2">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de flecha 4"/>
          <p:cNvCxnSpPr/>
          <p:nvPr/>
        </p:nvCxnSpPr>
        <p:spPr>
          <a:xfrm>
            <a:off x="6619740" y="3496614"/>
            <a:ext cx="631065"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flipH="1">
            <a:off x="4893972" y="3496614"/>
            <a:ext cx="634285"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6067559" y="4552680"/>
            <a:ext cx="10175" cy="264018"/>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p:cNvSpPr txBox="1">
            <a:spLocks/>
          </p:cNvSpPr>
          <p:nvPr/>
        </p:nvSpPr>
        <p:spPr>
          <a:xfrm>
            <a:off x="1792871" y="3222926"/>
            <a:ext cx="2763032" cy="7534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s-AR" dirty="0">
                <a:solidFill>
                  <a:schemeClr val="tx2">
                    <a:lumMod val="50000"/>
                  </a:schemeClr>
                </a:solidFill>
              </a:rPr>
              <a:t>Combustible</a:t>
            </a:r>
            <a:endParaRPr lang="es-AR" dirty="0"/>
          </a:p>
        </p:txBody>
      </p:sp>
      <p:sp>
        <p:nvSpPr>
          <p:cNvPr id="13" name="Marcador de contenido 2"/>
          <p:cNvSpPr txBox="1">
            <a:spLocks/>
          </p:cNvSpPr>
          <p:nvPr/>
        </p:nvSpPr>
        <p:spPr>
          <a:xfrm>
            <a:off x="4696218" y="4926167"/>
            <a:ext cx="2763032" cy="75343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s-AR" dirty="0">
                <a:solidFill>
                  <a:schemeClr val="tx2">
                    <a:lumMod val="50000"/>
                  </a:schemeClr>
                </a:solidFill>
              </a:rPr>
              <a:t>Energía de activación</a:t>
            </a:r>
          </a:p>
          <a:p>
            <a:pPr marL="0" indent="0">
              <a:buFont typeface="Arial" panose="020B0604020202020204" pitchFamily="34" charset="0"/>
              <a:buNone/>
            </a:pPr>
            <a:endParaRPr lang="es-AR" dirty="0"/>
          </a:p>
          <a:p>
            <a:pPr marL="0" indent="0">
              <a:buFont typeface="Arial" panose="020B0604020202020204" pitchFamily="34" charset="0"/>
              <a:buNone/>
            </a:pPr>
            <a:endParaRPr lang="es-AR" dirty="0"/>
          </a:p>
          <a:p>
            <a:pPr marL="0" indent="0">
              <a:buFont typeface="Arial" panose="020B0604020202020204" pitchFamily="34" charset="0"/>
              <a:buNone/>
            </a:pPr>
            <a:endParaRPr lang="es-AR" dirty="0"/>
          </a:p>
          <a:p>
            <a:pPr marL="0" indent="0">
              <a:buFont typeface="Arial" panose="020B0604020202020204" pitchFamily="34" charset="0"/>
              <a:buNone/>
            </a:pPr>
            <a:endParaRPr lang="es-AR" dirty="0"/>
          </a:p>
        </p:txBody>
      </p:sp>
      <p:sp>
        <p:nvSpPr>
          <p:cNvPr id="14" name="Marcador de contenido 2"/>
          <p:cNvSpPr txBox="1">
            <a:spLocks/>
          </p:cNvSpPr>
          <p:nvPr/>
        </p:nvSpPr>
        <p:spPr>
          <a:xfrm>
            <a:off x="7579216" y="3222925"/>
            <a:ext cx="2763032" cy="7534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s-AR" dirty="0">
                <a:solidFill>
                  <a:schemeClr val="tx2">
                    <a:lumMod val="50000"/>
                  </a:schemeClr>
                </a:solidFill>
              </a:rPr>
              <a:t>Comburente</a:t>
            </a:r>
            <a:endParaRPr lang="es-AR" dirty="0"/>
          </a:p>
        </p:txBody>
      </p:sp>
    </p:spTree>
    <p:extLst>
      <p:ext uri="{BB962C8B-B14F-4D97-AF65-F5344CB8AC3E}">
        <p14:creationId xmlns:p14="http://schemas.microsoft.com/office/powerpoint/2010/main" val="2997954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1380272" y="231980"/>
            <a:ext cx="11378399" cy="776982"/>
          </a:xfrm>
          <a:prstGeom prst="rect">
            <a:avLst/>
          </a:prstGeom>
          <a:noFill/>
          <a:ln>
            <a:noFill/>
          </a:ln>
        </p:spPr>
        <p:txBody>
          <a:bodyPr lIns="90000" tIns="45000" rIns="90000" bIns="45000" anchor="b" anchorCtr="0">
            <a:noAutofit/>
          </a:bodyPr>
          <a:lstStyle/>
          <a:p>
            <a:pPr>
              <a:buSzPct val="25000"/>
            </a:pPr>
            <a:r>
              <a:rPr lang="es-ES" sz="3600" cap="all" spc="-150" dirty="0">
                <a:solidFill>
                  <a:schemeClr val="tx2">
                    <a:lumMod val="50000"/>
                  </a:schemeClr>
                </a:solidFill>
                <a:latin typeface="+mj-lt"/>
                <a:ea typeface="+mj-ea"/>
                <a:cs typeface="+mj-cs"/>
                <a:sym typeface="Georgia"/>
              </a:rPr>
              <a:t>Clasificación de extintores  según su movilidad</a:t>
            </a:r>
          </a:p>
        </p:txBody>
      </p:sp>
      <p:sp>
        <p:nvSpPr>
          <p:cNvPr id="191" name="Shape 191"/>
          <p:cNvSpPr/>
          <p:nvPr/>
        </p:nvSpPr>
        <p:spPr>
          <a:xfrm>
            <a:off x="688758" y="1272781"/>
            <a:ext cx="3724600" cy="4066913"/>
          </a:xfrm>
          <a:prstGeom prst="rect">
            <a:avLst/>
          </a:prstGeom>
          <a:noFill/>
          <a:ln>
            <a:noFill/>
          </a:ln>
        </p:spPr>
        <p:txBody>
          <a:bodyPr lIns="90000" tIns="45000" rIns="90000" bIns="45000" anchor="t" anchorCtr="0">
            <a:noAutofit/>
          </a:bodyPr>
          <a:lstStyle/>
          <a:p>
            <a:pPr algn="ctr">
              <a:buClr>
                <a:srgbClr val="000000"/>
              </a:buClr>
              <a:buSzPct val="85000"/>
            </a:pPr>
            <a:r>
              <a:rPr lang="es-ES" sz="2000" b="1" dirty="0">
                <a:solidFill>
                  <a:srgbClr val="000000"/>
                </a:solidFill>
                <a:ea typeface="Georgia"/>
                <a:cs typeface="Georgia"/>
                <a:sym typeface="Georgia"/>
              </a:rPr>
              <a:t>Instalaciones fijas o de accionamiento manual o automático</a:t>
            </a:r>
          </a:p>
          <a:p>
            <a:pPr lvl="0" algn="ctr">
              <a:buClr>
                <a:srgbClr val="000000"/>
              </a:buClr>
              <a:buSzPct val="85000"/>
            </a:pPr>
            <a:endParaRPr lang="es-AR" sz="2000" dirty="0"/>
          </a:p>
          <a:p>
            <a:pPr lvl="0" algn="ctr">
              <a:buClr>
                <a:srgbClr val="000000"/>
              </a:buClr>
              <a:buSzPct val="85000"/>
            </a:pPr>
            <a:r>
              <a:rPr lang="es-AR" sz="2000" dirty="0"/>
              <a:t>Los rociadores automáticos son </a:t>
            </a:r>
            <a:r>
              <a:rPr lang="es-AR" sz="2000" u="sng" dirty="0"/>
              <a:t>dispositivos termosensibles </a:t>
            </a:r>
            <a:r>
              <a:rPr lang="es-AR" sz="2000" dirty="0"/>
              <a:t>diseñados para reaccionar a temperaturas predeterminadas </a:t>
            </a:r>
            <a:r>
              <a:rPr lang="es-AR" sz="2000" u="sng" dirty="0"/>
              <a:t>produciendo en forma automática la liberación de un chorro de agua </a:t>
            </a:r>
            <a:r>
              <a:rPr lang="es-AR" sz="2000" dirty="0"/>
              <a:t>que distribuyen en formas y cantidades específicas sobre zonas designadas</a:t>
            </a:r>
            <a:endParaRPr lang="es-ES" sz="2000" b="0" i="0" strike="noStrike" cap="none" dirty="0">
              <a:solidFill>
                <a:srgbClr val="000000"/>
              </a:solidFill>
              <a:ea typeface="Georgia"/>
              <a:cs typeface="Georgia"/>
              <a:sym typeface="Georgia"/>
            </a:endParaRPr>
          </a:p>
          <a:p>
            <a:pPr marL="0" marR="0" lvl="0" indent="0" algn="l" rtl="0">
              <a:lnSpc>
                <a:spcPct val="100000"/>
              </a:lnSpc>
              <a:spcBef>
                <a:spcPts val="0"/>
              </a:spcBef>
              <a:buNone/>
            </a:pPr>
            <a:endParaRPr sz="2400" b="0" i="0" strike="noStrike" cap="none" dirty="0"/>
          </a:p>
        </p:txBody>
      </p:sp>
      <p:pic>
        <p:nvPicPr>
          <p:cNvPr id="193" name="Shape 193" descr="grupo-eivar-rociadores-1.jpg"/>
          <p:cNvPicPr preferRelativeResize="0"/>
          <p:nvPr/>
        </p:nvPicPr>
        <p:blipFill>
          <a:blip r:embed="rId3">
            <a:alphaModFix/>
          </a:blip>
          <a:stretch>
            <a:fillRect/>
          </a:stretch>
        </p:blipFill>
        <p:spPr>
          <a:xfrm>
            <a:off x="4998172" y="1008962"/>
            <a:ext cx="6814132" cy="3409600"/>
          </a:xfrm>
          <a:prstGeom prst="rect">
            <a:avLst/>
          </a:prstGeom>
          <a:noFill/>
          <a:ln>
            <a:noFill/>
          </a:ln>
        </p:spPr>
      </p:pic>
      <p:pic>
        <p:nvPicPr>
          <p:cNvPr id="2" name="Imagen 1">
            <a:extLst>
              <a:ext uri="{FF2B5EF4-FFF2-40B4-BE49-F238E27FC236}">
                <a16:creationId xmlns:a16="http://schemas.microsoft.com/office/drawing/2014/main" xmlns="" id="{E0A209DE-318A-4771-8A82-D09089BD5903}"/>
              </a:ext>
            </a:extLst>
          </p:cNvPr>
          <p:cNvPicPr>
            <a:picLocks noChangeAspect="1"/>
          </p:cNvPicPr>
          <p:nvPr/>
        </p:nvPicPr>
        <p:blipFill>
          <a:blip r:embed="rId4"/>
          <a:stretch>
            <a:fillRect/>
          </a:stretch>
        </p:blipFill>
        <p:spPr>
          <a:xfrm>
            <a:off x="4413358" y="4543594"/>
            <a:ext cx="7267575" cy="2095500"/>
          </a:xfrm>
          <a:prstGeom prst="rect">
            <a:avLst/>
          </a:prstGeom>
        </p:spPr>
      </p:pic>
    </p:spTree>
    <p:extLst>
      <p:ext uri="{BB962C8B-B14F-4D97-AF65-F5344CB8AC3E}">
        <p14:creationId xmlns:p14="http://schemas.microsoft.com/office/powerpoint/2010/main" val="1485324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1151230" y="990825"/>
            <a:ext cx="5647984" cy="1594492"/>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buSzPct val="25000"/>
              <a:buNone/>
            </a:pPr>
            <a:r>
              <a:rPr lang="es-ES" sz="2000" dirty="0">
                <a:solidFill>
                  <a:schemeClr val="tx2">
                    <a:lumMod val="50000"/>
                  </a:schemeClr>
                </a:solidFill>
                <a:ea typeface="Georgia"/>
                <a:cs typeface="Georgia"/>
                <a:sym typeface="Georgia"/>
              </a:rPr>
              <a:t>Condiciones que deben cumplir :</a:t>
            </a:r>
          </a:p>
          <a:p>
            <a:pPr marL="0" marR="0" lvl="0" indent="0" algn="l" rtl="0">
              <a:lnSpc>
                <a:spcPct val="100000"/>
              </a:lnSpc>
              <a:spcBef>
                <a:spcPts val="0"/>
              </a:spcBef>
              <a:buSzPct val="25000"/>
              <a:buNone/>
            </a:pPr>
            <a:r>
              <a:rPr lang="es-ES" sz="2000" i="0" strike="noStrike" cap="none" dirty="0">
                <a:solidFill>
                  <a:schemeClr val="tx2">
                    <a:lumMod val="50000"/>
                  </a:schemeClr>
                </a:solidFill>
                <a:ea typeface="Georgia"/>
                <a:cs typeface="Georgia"/>
                <a:sym typeface="Georgia"/>
              </a:rPr>
              <a:t>-Fusibles metálicos o con ampolletas que actúa a una temperatura de 68 a 79 °C</a:t>
            </a:r>
          </a:p>
          <a:p>
            <a:pPr marL="0" marR="0" lvl="0" indent="0" algn="l" rtl="0">
              <a:lnSpc>
                <a:spcPct val="100000"/>
              </a:lnSpc>
              <a:spcBef>
                <a:spcPts val="0"/>
              </a:spcBef>
              <a:buSzPct val="25000"/>
              <a:buNone/>
            </a:pPr>
            <a:r>
              <a:rPr lang="es-ES" sz="2000" i="0" strike="noStrike" cap="none" dirty="0">
                <a:solidFill>
                  <a:schemeClr val="tx2">
                    <a:lumMod val="50000"/>
                  </a:schemeClr>
                </a:solidFill>
                <a:ea typeface="Georgia"/>
                <a:cs typeface="Georgia"/>
                <a:sym typeface="Georgia"/>
              </a:rPr>
              <a:t>-Rociadores cada 9 m2</a:t>
            </a:r>
          </a:p>
          <a:p>
            <a:pPr marL="0" marR="0" lvl="0" indent="0" algn="l" rtl="0">
              <a:lnSpc>
                <a:spcPct val="100000"/>
              </a:lnSpc>
              <a:spcBef>
                <a:spcPts val="0"/>
              </a:spcBef>
              <a:buSzPct val="25000"/>
              <a:buNone/>
            </a:pPr>
            <a:r>
              <a:rPr lang="es-ES" sz="2000" i="0" strike="noStrike" cap="none" dirty="0">
                <a:solidFill>
                  <a:schemeClr val="tx2">
                    <a:lumMod val="50000"/>
                  </a:schemeClr>
                </a:solidFill>
                <a:ea typeface="Georgia"/>
                <a:cs typeface="Georgia"/>
                <a:sym typeface="Georgia"/>
              </a:rPr>
              <a:t>-Separación máxima entre ellos de 3,66 y 1,83m respecto a los muros.</a:t>
            </a:r>
          </a:p>
        </p:txBody>
      </p:sp>
      <p:sp>
        <p:nvSpPr>
          <p:cNvPr id="199" name="Shape 199"/>
          <p:cNvSpPr/>
          <p:nvPr/>
        </p:nvSpPr>
        <p:spPr>
          <a:xfrm>
            <a:off x="7200001" y="3168000"/>
            <a:ext cx="3809279" cy="1942560"/>
          </a:xfrm>
          <a:prstGeom prst="rect">
            <a:avLst/>
          </a:prstGeom>
          <a:noFill/>
          <a:ln>
            <a:noFill/>
          </a:ln>
        </p:spPr>
        <p:txBody>
          <a:bodyPr lIns="91425" tIns="91425" rIns="91425" bIns="91425" anchor="ctr" anchorCtr="0">
            <a:noAutofit/>
          </a:bodyPr>
          <a:lstStyle/>
          <a:p>
            <a:pPr lvl="0">
              <a:spcBef>
                <a:spcPts val="0"/>
              </a:spcBef>
              <a:buNone/>
            </a:pPr>
            <a:endParaRPr/>
          </a:p>
        </p:txBody>
      </p:sp>
      <p:pic>
        <p:nvPicPr>
          <p:cNvPr id="200" name="Shape 200" descr="Rociadores.png"/>
          <p:cNvPicPr preferRelativeResize="0"/>
          <p:nvPr/>
        </p:nvPicPr>
        <p:blipFill>
          <a:blip r:embed="rId3">
            <a:alphaModFix/>
          </a:blip>
          <a:stretch>
            <a:fillRect/>
          </a:stretch>
        </p:blipFill>
        <p:spPr>
          <a:xfrm>
            <a:off x="6703610" y="889788"/>
            <a:ext cx="5134011" cy="2835047"/>
          </a:xfrm>
          <a:prstGeom prst="rect">
            <a:avLst/>
          </a:prstGeom>
          <a:noFill/>
          <a:ln>
            <a:noFill/>
          </a:ln>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932" y="3168000"/>
            <a:ext cx="3948363" cy="2961272"/>
          </a:xfrm>
          <a:prstGeom prst="rect">
            <a:avLst/>
          </a:prstGeom>
        </p:spPr>
      </p:pic>
      <p:pic>
        <p:nvPicPr>
          <p:cNvPr id="4" name="Imagen 3"/>
          <p:cNvPicPr>
            <a:picLocks noChangeAspect="1"/>
          </p:cNvPicPr>
          <p:nvPr/>
        </p:nvPicPr>
        <p:blipFill>
          <a:blip r:embed="rId5"/>
          <a:stretch>
            <a:fillRect/>
          </a:stretch>
        </p:blipFill>
        <p:spPr>
          <a:xfrm>
            <a:off x="5475740" y="3739964"/>
            <a:ext cx="5152381" cy="2542857"/>
          </a:xfrm>
          <a:prstGeom prst="rect">
            <a:avLst/>
          </a:prstGeom>
        </p:spPr>
      </p:pic>
    </p:spTree>
    <p:extLst>
      <p:ext uri="{BB962C8B-B14F-4D97-AF65-F5344CB8AC3E}">
        <p14:creationId xmlns:p14="http://schemas.microsoft.com/office/powerpoint/2010/main" val="1317049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913E5F62-8E50-4683-9672-78F771DD2CA2}"/>
              </a:ext>
            </a:extLst>
          </p:cNvPr>
          <p:cNvSpPr/>
          <p:nvPr/>
        </p:nvSpPr>
        <p:spPr>
          <a:xfrm>
            <a:off x="1396307" y="660907"/>
            <a:ext cx="8833893" cy="523220"/>
          </a:xfrm>
          <a:prstGeom prst="rect">
            <a:avLst/>
          </a:prstGeom>
        </p:spPr>
        <p:txBody>
          <a:bodyPr wrap="none">
            <a:spAutoFit/>
          </a:bodyPr>
          <a:lstStyle/>
          <a:p>
            <a:pPr>
              <a:buSzPct val="25000"/>
            </a:pPr>
            <a:r>
              <a:rPr lang="es-ES" sz="2800" u="sng" cap="all" dirty="0">
                <a:solidFill>
                  <a:schemeClr val="tx2">
                    <a:lumMod val="50000"/>
                  </a:schemeClr>
                </a:solidFill>
                <a:sym typeface="Georgia"/>
              </a:rPr>
              <a:t>Calculo de cantidad y distribución de rociadores</a:t>
            </a:r>
            <a:r>
              <a:rPr lang="es-ES" sz="2800" cap="all" dirty="0">
                <a:solidFill>
                  <a:schemeClr val="tx2">
                    <a:lumMod val="50000"/>
                  </a:schemeClr>
                </a:solidFill>
                <a:sym typeface="Georgia"/>
              </a:rPr>
              <a:t>:</a:t>
            </a:r>
          </a:p>
        </p:txBody>
      </p:sp>
      <p:sp>
        <p:nvSpPr>
          <p:cNvPr id="4" name="CuadroTexto 3">
            <a:extLst>
              <a:ext uri="{FF2B5EF4-FFF2-40B4-BE49-F238E27FC236}">
                <a16:creationId xmlns:a16="http://schemas.microsoft.com/office/drawing/2014/main" xmlns="" id="{E27D5264-4C1E-4FD0-8821-57358FD57F55}"/>
              </a:ext>
            </a:extLst>
          </p:cNvPr>
          <p:cNvSpPr txBox="1"/>
          <p:nvPr/>
        </p:nvSpPr>
        <p:spPr>
          <a:xfrm>
            <a:off x="1811096" y="1384199"/>
            <a:ext cx="8004313" cy="3139321"/>
          </a:xfrm>
          <a:prstGeom prst="rect">
            <a:avLst/>
          </a:prstGeom>
          <a:noFill/>
        </p:spPr>
        <p:txBody>
          <a:bodyPr wrap="square" rtlCol="0">
            <a:spAutoFit/>
          </a:bodyPr>
          <a:lstStyle/>
          <a:p>
            <a:r>
              <a:rPr lang="es-AR" dirty="0"/>
              <a:t>1-Calcular la demanda de caudal y presión en la válvula de entrada del sistema</a:t>
            </a:r>
          </a:p>
          <a:p>
            <a:r>
              <a:rPr lang="es-AR" dirty="0"/>
              <a:t>2-Identificar la clasificación de la ocupación protegida.</a:t>
            </a:r>
          </a:p>
          <a:p>
            <a:r>
              <a:rPr lang="es-AR" dirty="0"/>
              <a:t>3-Seleccionar el tamaño del área de operación de rociadores (Área de Diseño).</a:t>
            </a:r>
          </a:p>
          <a:p>
            <a:r>
              <a:rPr lang="es-AR" dirty="0"/>
              <a:t>4- Determinar el número de rociadores contenidos en el área de diseño.</a:t>
            </a:r>
          </a:p>
          <a:p>
            <a:pPr algn="ctr"/>
            <a:r>
              <a:rPr lang="es-AR" b="1" i="1" dirty="0" err="1"/>
              <a:t>N</a:t>
            </a:r>
            <a:r>
              <a:rPr lang="es-AR" b="1" i="1" baseline="-25000" dirty="0" err="1"/>
              <a:t>r</a:t>
            </a:r>
            <a:r>
              <a:rPr lang="es-AR" b="1" i="1" dirty="0"/>
              <a:t> = A</a:t>
            </a:r>
            <a:r>
              <a:rPr lang="es-AR" b="1" i="1" baseline="-25000" dirty="0"/>
              <a:t>d</a:t>
            </a:r>
            <a:r>
              <a:rPr lang="es-AR" b="1" i="1" dirty="0"/>
              <a:t>/A</a:t>
            </a:r>
            <a:r>
              <a:rPr lang="es-AR" b="1" i="1" baseline="-25000" dirty="0"/>
              <a:t>r</a:t>
            </a:r>
          </a:p>
          <a:p>
            <a:r>
              <a:rPr lang="es-AR" dirty="0"/>
              <a:t>5-Para poder calcular la demanda de agua según el riesgo que nos ocupa, es necesario definir el factor K del rociador: </a:t>
            </a:r>
          </a:p>
          <a:p>
            <a:pPr algn="ctr"/>
            <a:r>
              <a:rPr lang="es-AR" b="1" dirty="0" err="1"/>
              <a:t>Qr</a:t>
            </a:r>
            <a:r>
              <a:rPr lang="es-AR" b="1" dirty="0"/>
              <a:t> = K √p</a:t>
            </a:r>
          </a:p>
          <a:p>
            <a:r>
              <a:rPr lang="es-AR" dirty="0"/>
              <a:t> Siendo el caudal de los rociadores aproximadamente: Caudal Rociadores QR = 70.000 – 100.000 L </a:t>
            </a:r>
          </a:p>
          <a:p>
            <a:endParaRPr lang="es-AR" dirty="0"/>
          </a:p>
        </p:txBody>
      </p:sp>
      <p:pic>
        <p:nvPicPr>
          <p:cNvPr id="5" name="Imagen 4">
            <a:extLst>
              <a:ext uri="{FF2B5EF4-FFF2-40B4-BE49-F238E27FC236}">
                <a16:creationId xmlns:a16="http://schemas.microsoft.com/office/drawing/2014/main" xmlns="" id="{CA93E02A-3433-40DF-AE69-A74107505338}"/>
              </a:ext>
            </a:extLst>
          </p:cNvPr>
          <p:cNvPicPr>
            <a:picLocks noChangeAspect="1"/>
          </p:cNvPicPr>
          <p:nvPr/>
        </p:nvPicPr>
        <p:blipFill>
          <a:blip r:embed="rId2"/>
          <a:stretch>
            <a:fillRect/>
          </a:stretch>
        </p:blipFill>
        <p:spPr>
          <a:xfrm>
            <a:off x="3694623" y="4123502"/>
            <a:ext cx="8032721" cy="2426804"/>
          </a:xfrm>
          <a:prstGeom prst="rect">
            <a:avLst/>
          </a:prstGeom>
          <a:ln>
            <a:noFill/>
          </a:ln>
          <a:effectLst>
            <a:softEdge rad="112500"/>
          </a:effectLst>
        </p:spPr>
      </p:pic>
    </p:spTree>
    <p:extLst>
      <p:ext uri="{BB962C8B-B14F-4D97-AF65-F5344CB8AC3E}">
        <p14:creationId xmlns:p14="http://schemas.microsoft.com/office/powerpoint/2010/main" val="4143645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p:nvPr/>
        </p:nvSpPr>
        <p:spPr>
          <a:xfrm>
            <a:off x="1319383" y="677684"/>
            <a:ext cx="9720000" cy="1245369"/>
          </a:xfrm>
          <a:prstGeom prst="rect">
            <a:avLst/>
          </a:prstGeom>
          <a:noFill/>
          <a:ln>
            <a:noFill/>
          </a:ln>
        </p:spPr>
        <p:txBody>
          <a:bodyPr lIns="90000" tIns="45000" rIns="90000" bIns="45000" anchor="t" anchorCtr="0">
            <a:noAutofit/>
          </a:bodyPr>
          <a:lstStyle/>
          <a:p>
            <a:pPr lvl="0" indent="0" rtl="0">
              <a:spcBef>
                <a:spcPts val="0"/>
              </a:spcBef>
              <a:buClr>
                <a:schemeClr val="dk1"/>
              </a:buClr>
              <a:buSzPct val="85000"/>
            </a:pPr>
            <a:r>
              <a:rPr lang="es-ES" sz="3600" cap="all" dirty="0">
                <a:solidFill>
                  <a:schemeClr val="tx2">
                    <a:lumMod val="50000"/>
                  </a:schemeClr>
                </a:solidFill>
                <a:latin typeface="+mj-lt"/>
                <a:ea typeface="+mj-ea"/>
                <a:cs typeface="+mj-cs"/>
                <a:sym typeface="Georgia"/>
              </a:rPr>
              <a:t>Extintores semifijos</a:t>
            </a:r>
          </a:p>
          <a:p>
            <a:pPr marL="0" marR="0" lvl="0" indent="0" algn="l" rtl="0">
              <a:lnSpc>
                <a:spcPct val="100000"/>
              </a:lnSpc>
              <a:spcBef>
                <a:spcPts val="0"/>
              </a:spcBef>
              <a:buNone/>
            </a:pPr>
            <a:endParaRPr sz="2700" dirty="0">
              <a:latin typeface="Georgia"/>
              <a:ea typeface="Georgia"/>
              <a:cs typeface="Georgia"/>
              <a:sym typeface="Georgia"/>
            </a:endParaRPr>
          </a:p>
        </p:txBody>
      </p:sp>
      <p:sp>
        <p:nvSpPr>
          <p:cNvPr id="3" name="CuadroTexto 2"/>
          <p:cNvSpPr txBox="1"/>
          <p:nvPr/>
        </p:nvSpPr>
        <p:spPr>
          <a:xfrm>
            <a:off x="1319383" y="1545326"/>
            <a:ext cx="3764381" cy="1477328"/>
          </a:xfrm>
          <a:prstGeom prst="rect">
            <a:avLst/>
          </a:prstGeom>
          <a:noFill/>
        </p:spPr>
        <p:txBody>
          <a:bodyPr wrap="square" rtlCol="0">
            <a:spAutoFit/>
          </a:bodyPr>
          <a:lstStyle/>
          <a:p>
            <a:pPr lvl="0">
              <a:buSzPct val="25000"/>
            </a:pPr>
            <a:r>
              <a:rPr lang="es-ES" dirty="0">
                <a:sym typeface="Georgia"/>
              </a:rPr>
              <a:t>-El sistema más común es el de agua a presión </a:t>
            </a:r>
          </a:p>
          <a:p>
            <a:pPr lvl="0">
              <a:buSzPct val="25000"/>
            </a:pPr>
            <a:r>
              <a:rPr lang="es-ES" dirty="0">
                <a:sym typeface="Georgia"/>
              </a:rPr>
              <a:t>-El número de bocas </a:t>
            </a:r>
          </a:p>
          <a:p>
            <a:pPr lvl="0">
              <a:buClr>
                <a:schemeClr val="dk1"/>
              </a:buClr>
              <a:buSzPct val="25000"/>
            </a:pPr>
            <a:r>
              <a:rPr lang="es-ES" dirty="0">
                <a:sym typeface="Georgia"/>
              </a:rPr>
              <a:t>-Prueba hidráulica</a:t>
            </a:r>
          </a:p>
          <a:p>
            <a:endParaRPr lang="es-A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238" y="381471"/>
            <a:ext cx="3522328" cy="49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6700890" y="5412868"/>
            <a:ext cx="4443211" cy="1200329"/>
          </a:xfrm>
          <a:prstGeom prst="rect">
            <a:avLst/>
          </a:prstGeom>
          <a:noFill/>
        </p:spPr>
        <p:txBody>
          <a:bodyPr wrap="square" rtlCol="0">
            <a:spAutoFit/>
          </a:bodyPr>
          <a:lstStyle/>
          <a:p>
            <a:r>
              <a:rPr lang="es-AR" dirty="0"/>
              <a:t>El agua de reserva para incendio puede ser cualquier reservorio de agua limpia (No necesariamente potable), que garantice un volumen de agua permanente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926" y="2790695"/>
            <a:ext cx="4159147" cy="371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383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7" name="Shape 217" descr="tipos de esxtintores.png"/>
          <p:cNvPicPr preferRelativeResize="0"/>
          <p:nvPr/>
        </p:nvPicPr>
        <p:blipFill>
          <a:blip r:embed="rId3">
            <a:alphaModFix/>
            <a:duotone>
              <a:schemeClr val="bg2">
                <a:shade val="45000"/>
                <a:satMod val="135000"/>
              </a:schemeClr>
              <a:prstClr val="white"/>
            </a:duotone>
          </a:blip>
          <a:stretch>
            <a:fillRect/>
          </a:stretch>
        </p:blipFill>
        <p:spPr>
          <a:xfrm>
            <a:off x="921176" y="2300749"/>
            <a:ext cx="6868950" cy="3544388"/>
          </a:xfrm>
          <a:prstGeom prst="rect">
            <a:avLst/>
          </a:prstGeom>
          <a:pattFill prst="pct75">
            <a:fgClr>
              <a:schemeClr val="accent1"/>
            </a:fgClr>
            <a:bgClr>
              <a:schemeClr val="bg1"/>
            </a:bgClr>
          </a:pattFill>
          <a:ln>
            <a:noFill/>
          </a:ln>
        </p:spPr>
      </p:pic>
      <p:sp>
        <p:nvSpPr>
          <p:cNvPr id="5" name="Shape 205"/>
          <p:cNvSpPr/>
          <p:nvPr/>
        </p:nvSpPr>
        <p:spPr>
          <a:xfrm>
            <a:off x="1319383" y="677684"/>
            <a:ext cx="9720000" cy="1245369"/>
          </a:xfrm>
          <a:prstGeom prst="rect">
            <a:avLst/>
          </a:prstGeom>
          <a:noFill/>
          <a:ln>
            <a:noFill/>
          </a:ln>
        </p:spPr>
        <p:txBody>
          <a:bodyPr lIns="90000" tIns="45000" rIns="90000" bIns="45000" anchor="t" anchorCtr="0">
            <a:noAutofit/>
          </a:bodyPr>
          <a:lstStyle/>
          <a:p>
            <a:pPr lvl="0" indent="0" rtl="0">
              <a:spcBef>
                <a:spcPts val="0"/>
              </a:spcBef>
              <a:buClr>
                <a:schemeClr val="dk1"/>
              </a:buClr>
              <a:buSzPct val="85000"/>
            </a:pPr>
            <a:r>
              <a:rPr lang="es-ES" sz="3600" cap="all" dirty="0">
                <a:solidFill>
                  <a:schemeClr val="tx2">
                    <a:lumMod val="50000"/>
                  </a:schemeClr>
                </a:solidFill>
                <a:latin typeface="+mj-lt"/>
                <a:ea typeface="+mj-ea"/>
                <a:cs typeface="+mj-cs"/>
                <a:sym typeface="Georgia"/>
              </a:rPr>
              <a:t>Extintores Móviles</a:t>
            </a:r>
          </a:p>
          <a:p>
            <a:pPr marL="0" marR="0" lvl="0" indent="0" algn="l" rtl="0">
              <a:lnSpc>
                <a:spcPct val="100000"/>
              </a:lnSpc>
              <a:spcBef>
                <a:spcPts val="0"/>
              </a:spcBef>
              <a:buNone/>
            </a:pPr>
            <a:endParaRPr sz="2700" dirty="0">
              <a:latin typeface="Georgia"/>
              <a:ea typeface="Georgia"/>
              <a:cs typeface="Georgia"/>
              <a:sym typeface="Georgia"/>
            </a:endParaRPr>
          </a:p>
        </p:txBody>
      </p:sp>
      <p:sp>
        <p:nvSpPr>
          <p:cNvPr id="3" name="CuadroTexto 2"/>
          <p:cNvSpPr txBox="1"/>
          <p:nvPr/>
        </p:nvSpPr>
        <p:spPr>
          <a:xfrm>
            <a:off x="1533832" y="1461388"/>
            <a:ext cx="3023419" cy="461665"/>
          </a:xfrm>
          <a:prstGeom prst="rect">
            <a:avLst/>
          </a:prstGeom>
          <a:noFill/>
        </p:spPr>
        <p:txBody>
          <a:bodyPr wrap="square" rtlCol="0">
            <a:spAutoFit/>
          </a:bodyPr>
          <a:lstStyle/>
          <a:p>
            <a:r>
              <a:rPr lang="es-AR" sz="2400" dirty="0"/>
              <a:t>Elección del extintor</a:t>
            </a:r>
          </a:p>
        </p:txBody>
      </p:sp>
      <p:pic>
        <p:nvPicPr>
          <p:cNvPr id="8" name="Shape 223" descr="flia1.jpg"/>
          <p:cNvPicPr preferRelativeResize="0"/>
          <p:nvPr/>
        </p:nvPicPr>
        <p:blipFill>
          <a:blip r:embed="rId4">
            <a:alphaModFix/>
          </a:blip>
          <a:stretch>
            <a:fillRect/>
          </a:stretch>
        </p:blipFill>
        <p:spPr>
          <a:xfrm>
            <a:off x="7444224" y="436949"/>
            <a:ext cx="3809608" cy="3727599"/>
          </a:xfrm>
          <a:prstGeom prst="rect">
            <a:avLst/>
          </a:prstGeom>
          <a:ln>
            <a:noFill/>
          </a:ln>
          <a:effectLst>
            <a:softEdge rad="112500"/>
          </a:effectLst>
        </p:spPr>
      </p:pic>
    </p:spTree>
    <p:extLst>
      <p:ext uri="{BB962C8B-B14F-4D97-AF65-F5344CB8AC3E}">
        <p14:creationId xmlns:p14="http://schemas.microsoft.com/office/powerpoint/2010/main" val="30085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4" name="Shape 229" descr="partes.png"/>
          <p:cNvPicPr preferRelativeResize="0"/>
          <p:nvPr/>
        </p:nvPicPr>
        <p:blipFill>
          <a:blip r:embed="rId3">
            <a:alphaModFix/>
          </a:blip>
          <a:stretch>
            <a:fillRect/>
          </a:stretch>
        </p:blipFill>
        <p:spPr>
          <a:xfrm>
            <a:off x="1272777" y="2561647"/>
            <a:ext cx="5265917" cy="3754464"/>
          </a:xfrm>
          <a:prstGeom prst="rect">
            <a:avLst/>
          </a:prstGeom>
          <a:noFill/>
          <a:ln>
            <a:noFill/>
          </a:ln>
        </p:spPr>
      </p:pic>
      <p:sp>
        <p:nvSpPr>
          <p:cNvPr id="2" name="CuadroTexto 1"/>
          <p:cNvSpPr txBox="1"/>
          <p:nvPr/>
        </p:nvSpPr>
        <p:spPr>
          <a:xfrm>
            <a:off x="1622322" y="704740"/>
            <a:ext cx="9832744" cy="2092881"/>
          </a:xfrm>
          <a:prstGeom prst="rect">
            <a:avLst/>
          </a:prstGeom>
          <a:noFill/>
        </p:spPr>
        <p:txBody>
          <a:bodyPr wrap="square" rtlCol="0">
            <a:spAutoFit/>
          </a:bodyPr>
          <a:lstStyle/>
          <a:p>
            <a:pPr marL="285750" lvl="0" indent="-285750">
              <a:buClr>
                <a:srgbClr val="000000"/>
              </a:buClr>
              <a:buSzPct val="100000"/>
              <a:buFont typeface="Arial" panose="020B0604020202020204" pitchFamily="34" charset="0"/>
              <a:buChar char="•"/>
            </a:pPr>
            <a:r>
              <a:rPr lang="es-AR" sz="2400" dirty="0">
                <a:sym typeface="Georgia"/>
              </a:rPr>
              <a:t>Aparatos extintores de primera intervención: equipos portátiles o manuales.</a:t>
            </a:r>
          </a:p>
          <a:p>
            <a:pPr lvl="0">
              <a:buSzPct val="25000"/>
            </a:pPr>
            <a:r>
              <a:rPr lang="es-AR" sz="2400" dirty="0">
                <a:sym typeface="Georgia"/>
              </a:rPr>
              <a:t>      a) Colgados a la pared &lt; 25 litros.</a:t>
            </a:r>
          </a:p>
          <a:p>
            <a:pPr lvl="0">
              <a:buSzPct val="25000"/>
            </a:pPr>
            <a:r>
              <a:rPr lang="es-AR" sz="2400" dirty="0">
                <a:sym typeface="Georgia"/>
              </a:rPr>
              <a:t>       b) Transportables manualmente con ruedas 25 – 250 litros.</a:t>
            </a:r>
          </a:p>
          <a:p>
            <a:pPr lvl="0">
              <a:buSzPct val="25000"/>
            </a:pPr>
            <a:r>
              <a:rPr lang="es-AR" sz="2400" dirty="0">
                <a:sym typeface="Georgia"/>
              </a:rPr>
              <a:t>       c) Transportables con vehículos remolcados &gt; 250 litros.</a:t>
            </a:r>
          </a:p>
          <a:p>
            <a:pPr lvl="0"/>
            <a:endParaRPr lang="es-AR" sz="1600" dirty="0"/>
          </a:p>
          <a:p>
            <a:r>
              <a:rPr lang="es-AR" dirty="0"/>
              <a:t> </a:t>
            </a:r>
          </a:p>
        </p:txBody>
      </p:sp>
      <p:pic>
        <p:nvPicPr>
          <p:cNvPr id="3" name="Imagen 2"/>
          <p:cNvPicPr>
            <a:picLocks noChangeAspect="1"/>
          </p:cNvPicPr>
          <p:nvPr/>
        </p:nvPicPr>
        <p:blipFill>
          <a:blip r:embed="rId4"/>
          <a:stretch>
            <a:fillRect/>
          </a:stretch>
        </p:blipFill>
        <p:spPr>
          <a:xfrm>
            <a:off x="8569555" y="2330444"/>
            <a:ext cx="3406520" cy="2226421"/>
          </a:xfrm>
          <a:prstGeom prst="rect">
            <a:avLst/>
          </a:prstGeom>
        </p:spPr>
      </p:pic>
      <p:pic>
        <p:nvPicPr>
          <p:cNvPr id="5" name="Imagen 4"/>
          <p:cNvPicPr>
            <a:picLocks noChangeAspect="1"/>
          </p:cNvPicPr>
          <p:nvPr/>
        </p:nvPicPr>
        <p:blipFill>
          <a:blip r:embed="rId5"/>
          <a:stretch>
            <a:fillRect/>
          </a:stretch>
        </p:blipFill>
        <p:spPr>
          <a:xfrm>
            <a:off x="6891863" y="3792093"/>
            <a:ext cx="3569826" cy="2524018"/>
          </a:xfrm>
          <a:prstGeom prst="rect">
            <a:avLst/>
          </a:prstGeom>
        </p:spPr>
      </p:pic>
      <p:sp>
        <p:nvSpPr>
          <p:cNvPr id="6" name="Multiplicar 5"/>
          <p:cNvSpPr/>
          <p:nvPr/>
        </p:nvSpPr>
        <p:spPr>
          <a:xfrm>
            <a:off x="10619224" y="1770104"/>
            <a:ext cx="1356851" cy="112067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lecha izquierda 6"/>
          <p:cNvSpPr/>
          <p:nvPr/>
        </p:nvSpPr>
        <p:spPr>
          <a:xfrm>
            <a:off x="10117394" y="4876148"/>
            <a:ext cx="919751" cy="97896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2016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1461458" y="840656"/>
            <a:ext cx="7210593" cy="351827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s-ES" sz="3600" dirty="0">
                <a:solidFill>
                  <a:schemeClr val="tx2">
                    <a:lumMod val="50000"/>
                  </a:schemeClr>
                </a:solidFill>
                <a:latin typeface="+mj-lt"/>
                <a:ea typeface="Georgia"/>
                <a:cs typeface="Georgia"/>
              </a:rPr>
              <a:t>Tipos de matafuegos</a:t>
            </a:r>
          </a:p>
          <a:p>
            <a:pPr marL="0" marR="0" lvl="0" indent="0" algn="l" rtl="0">
              <a:spcBef>
                <a:spcPts val="0"/>
              </a:spcBef>
              <a:buSzPct val="25000"/>
              <a:buNone/>
            </a:pPr>
            <a:endParaRPr lang="es-ES" sz="3600" dirty="0">
              <a:solidFill>
                <a:schemeClr val="tx2">
                  <a:lumMod val="50000"/>
                </a:schemeClr>
              </a:solidFill>
              <a:latin typeface="+mj-lt"/>
            </a:endParaRPr>
          </a:p>
          <a:p>
            <a:pPr marL="273050" marR="0" lvl="0" indent="-342900" algn="l" rtl="0">
              <a:spcBef>
                <a:spcPts val="0"/>
              </a:spcBef>
              <a:buSzPct val="84615"/>
              <a:buFont typeface="Arial" pitchFamily="34" charset="0"/>
              <a:buChar char="•"/>
            </a:pPr>
            <a:r>
              <a:rPr lang="es-ES" sz="2400" dirty="0"/>
              <a:t>Eliminación del Combustible</a:t>
            </a:r>
          </a:p>
          <a:p>
            <a:pPr marL="273050" marR="0" lvl="0" indent="-342900" algn="l" rtl="0">
              <a:spcBef>
                <a:spcPts val="0"/>
              </a:spcBef>
              <a:buSzPct val="84615"/>
              <a:buFont typeface="Arial" pitchFamily="34" charset="0"/>
              <a:buChar char="•"/>
            </a:pPr>
            <a:r>
              <a:rPr lang="es-ES" sz="2400" dirty="0"/>
              <a:t>Sofocación</a:t>
            </a:r>
          </a:p>
          <a:p>
            <a:pPr marL="273050" marR="0" lvl="0" indent="-342900" algn="l" rtl="0">
              <a:spcBef>
                <a:spcPts val="0"/>
              </a:spcBef>
              <a:buSzPct val="84615"/>
              <a:buFont typeface="Arial" pitchFamily="34" charset="0"/>
              <a:buChar char="•"/>
            </a:pPr>
            <a:r>
              <a:rPr lang="es-ES" sz="2400" dirty="0"/>
              <a:t>Refrigeración</a:t>
            </a:r>
          </a:p>
          <a:p>
            <a:pPr marL="0" marR="0" lvl="0" indent="0" algn="l" rtl="0">
              <a:spcBef>
                <a:spcPts val="0"/>
              </a:spcBef>
              <a:buNone/>
            </a:pPr>
            <a:endParaRPr sz="1800" dirty="0"/>
          </a:p>
        </p:txBody>
      </p:sp>
      <p:pic>
        <p:nvPicPr>
          <p:cNvPr id="235" name="Shape 235"/>
          <p:cNvPicPr preferRelativeResize="0"/>
          <p:nvPr/>
        </p:nvPicPr>
        <p:blipFill rotWithShape="1">
          <a:blip r:embed="rId3">
            <a:alphaModFix/>
          </a:blip>
          <a:srcRect/>
          <a:stretch/>
        </p:blipFill>
        <p:spPr>
          <a:xfrm>
            <a:off x="2177519" y="4062461"/>
            <a:ext cx="7926037" cy="2576998"/>
          </a:xfrm>
          <a:prstGeom prst="rect">
            <a:avLst/>
          </a:prstGeom>
          <a:noFill/>
          <a:ln>
            <a:noFill/>
          </a:ln>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561" y="248329"/>
            <a:ext cx="5237501" cy="3607655"/>
          </a:xfrm>
          <a:prstGeom prst="rect">
            <a:avLst/>
          </a:prstGeom>
        </p:spPr>
      </p:pic>
    </p:spTree>
    <p:extLst>
      <p:ext uri="{BB962C8B-B14F-4D97-AF65-F5344CB8AC3E}">
        <p14:creationId xmlns:p14="http://schemas.microsoft.com/office/powerpoint/2010/main" val="1515947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descr="extintores1.png"/>
          <p:cNvPicPr preferRelativeResize="0"/>
          <p:nvPr/>
        </p:nvPicPr>
        <p:blipFill>
          <a:blip r:embed="rId3">
            <a:alphaModFix/>
          </a:blip>
          <a:stretch>
            <a:fillRect/>
          </a:stretch>
        </p:blipFill>
        <p:spPr>
          <a:xfrm>
            <a:off x="4800347" y="113475"/>
            <a:ext cx="6401865" cy="3308825"/>
          </a:xfrm>
          <a:prstGeom prst="rect">
            <a:avLst/>
          </a:prstGeom>
          <a:noFill/>
          <a:ln>
            <a:noFill/>
          </a:ln>
        </p:spPr>
      </p:pic>
      <p:pic>
        <p:nvPicPr>
          <p:cNvPr id="242" name="Shape 242" descr="extintores3.png"/>
          <p:cNvPicPr preferRelativeResize="0"/>
          <p:nvPr/>
        </p:nvPicPr>
        <p:blipFill>
          <a:blip r:embed="rId4">
            <a:alphaModFix/>
          </a:blip>
          <a:stretch>
            <a:fillRect/>
          </a:stretch>
        </p:blipFill>
        <p:spPr>
          <a:xfrm>
            <a:off x="2651432" y="3550010"/>
            <a:ext cx="6374581" cy="3262861"/>
          </a:xfrm>
          <a:prstGeom prst="rect">
            <a:avLst/>
          </a:prstGeom>
          <a:noFill/>
          <a:ln>
            <a:noFill/>
          </a:ln>
        </p:spPr>
      </p:pic>
      <p:sp>
        <p:nvSpPr>
          <p:cNvPr id="6" name="Shape 234"/>
          <p:cNvSpPr/>
          <p:nvPr/>
        </p:nvSpPr>
        <p:spPr>
          <a:xfrm>
            <a:off x="899380" y="1663161"/>
            <a:ext cx="4939342" cy="351827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s-ES" sz="3600" dirty="0">
                <a:solidFill>
                  <a:schemeClr val="tx2">
                    <a:lumMod val="50000"/>
                  </a:schemeClr>
                </a:solidFill>
                <a:latin typeface="+mj-lt"/>
                <a:ea typeface="Georgia"/>
                <a:cs typeface="Georgia"/>
              </a:rPr>
              <a:t>Características de algunos matafuegos manuales</a:t>
            </a:r>
            <a:endParaRPr lang="es-ES" sz="2400" dirty="0"/>
          </a:p>
          <a:p>
            <a:pPr marL="0" marR="0" lvl="0" indent="0" algn="l" rtl="0">
              <a:spcBef>
                <a:spcPts val="0"/>
              </a:spcBef>
              <a:buNone/>
            </a:pPr>
            <a:endParaRPr sz="1800" dirty="0"/>
          </a:p>
        </p:txBody>
      </p:sp>
    </p:spTree>
    <p:extLst>
      <p:ext uri="{BB962C8B-B14F-4D97-AF65-F5344CB8AC3E}">
        <p14:creationId xmlns:p14="http://schemas.microsoft.com/office/powerpoint/2010/main" val="1923871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1269935" y="551248"/>
            <a:ext cx="9548135" cy="1543023"/>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s-ES" sz="3600" dirty="0">
                <a:solidFill>
                  <a:schemeClr val="tx2">
                    <a:lumMod val="50000"/>
                  </a:schemeClr>
                </a:solidFill>
                <a:ea typeface="Georgia"/>
                <a:cs typeface="Georgia"/>
                <a:sym typeface="Arial"/>
              </a:rPr>
              <a:t>Criterios a tener en cuenta para la ubicación de los matafuegos:</a:t>
            </a:r>
          </a:p>
        </p:txBody>
      </p:sp>
      <p:sp>
        <p:nvSpPr>
          <p:cNvPr id="248" name="Shape 248"/>
          <p:cNvSpPr/>
          <p:nvPr/>
        </p:nvSpPr>
        <p:spPr>
          <a:xfrm>
            <a:off x="1269935" y="1950798"/>
            <a:ext cx="4074797" cy="2519999"/>
          </a:xfrm>
          <a:prstGeom prst="rect">
            <a:avLst/>
          </a:prstGeom>
          <a:noFill/>
          <a:ln>
            <a:noFill/>
          </a:ln>
        </p:spPr>
        <p:txBody>
          <a:bodyPr lIns="90000" tIns="45000" rIns="90000" bIns="45000" anchor="t" anchorCtr="0">
            <a:noAutofit/>
          </a:bodyPr>
          <a:lstStyle/>
          <a:p>
            <a:pPr marR="0" lvl="0" algn="l" rtl="0">
              <a:spcBef>
                <a:spcPts val="0"/>
              </a:spcBef>
              <a:buSzPct val="25000"/>
            </a:pPr>
            <a:r>
              <a:rPr lang="es-ES" sz="2000" strike="noStrike" dirty="0">
                <a:ea typeface="Arial"/>
                <a:cs typeface="Arial"/>
                <a:sym typeface="Arial"/>
              </a:rPr>
              <a:t>Favorezcan una distribución uniforme.</a:t>
            </a:r>
          </a:p>
          <a:p>
            <a:pPr marL="0" marR="0" lvl="0" indent="0" algn="l" rtl="0">
              <a:spcBef>
                <a:spcPts val="0"/>
              </a:spcBef>
              <a:buSzPct val="25000"/>
              <a:buNone/>
            </a:pPr>
            <a:r>
              <a:rPr lang="es-ES" sz="2000" strike="noStrike" dirty="0">
                <a:ea typeface="Arial"/>
                <a:cs typeface="Arial"/>
                <a:sym typeface="Arial"/>
              </a:rPr>
              <a:t>• Sean de fácil acceso.</a:t>
            </a:r>
          </a:p>
          <a:p>
            <a:pPr marL="0" marR="0" lvl="0" indent="0" algn="l" rtl="0">
              <a:spcBef>
                <a:spcPts val="0"/>
              </a:spcBef>
              <a:buSzPct val="25000"/>
              <a:buNone/>
            </a:pPr>
            <a:r>
              <a:rPr lang="es-ES" sz="2000" strike="noStrike" dirty="0">
                <a:ea typeface="Arial"/>
                <a:cs typeface="Arial"/>
                <a:sym typeface="Arial"/>
              </a:rPr>
              <a:t>• Estén relativamente libres de obstáculos.</a:t>
            </a:r>
          </a:p>
          <a:p>
            <a:pPr marL="0" marR="0" lvl="0" indent="0" algn="l" rtl="0">
              <a:spcBef>
                <a:spcPts val="0"/>
              </a:spcBef>
              <a:buSzPct val="25000"/>
              <a:buNone/>
            </a:pPr>
            <a:r>
              <a:rPr lang="es-ES" sz="2000" strike="noStrike" dirty="0">
                <a:ea typeface="Arial"/>
                <a:cs typeface="Arial"/>
                <a:sym typeface="Arial"/>
              </a:rPr>
              <a:t>• Estén cerca de los trayectos normalmente recorridos.</a:t>
            </a:r>
          </a:p>
          <a:p>
            <a:pPr marL="0" marR="0" lvl="0" indent="0" algn="l" rtl="0">
              <a:spcBef>
                <a:spcPts val="0"/>
              </a:spcBef>
              <a:buSzPct val="25000"/>
              <a:buNone/>
            </a:pPr>
            <a:r>
              <a:rPr lang="es-ES" sz="2000" strike="noStrike" dirty="0">
                <a:ea typeface="Arial"/>
                <a:cs typeface="Arial"/>
                <a:sym typeface="Arial"/>
              </a:rPr>
              <a:t>• Estén cerca de las puertas de entrada y de salida.</a:t>
            </a:r>
          </a:p>
          <a:p>
            <a:pPr marL="0" marR="0" lvl="0" indent="0" algn="l" rtl="0">
              <a:spcBef>
                <a:spcPts val="0"/>
              </a:spcBef>
              <a:buSzPct val="25000"/>
              <a:buNone/>
            </a:pPr>
            <a:r>
              <a:rPr lang="es-ES" sz="2000" strike="noStrike" dirty="0">
                <a:ea typeface="Arial"/>
                <a:cs typeface="Arial"/>
                <a:sym typeface="Arial"/>
              </a:rPr>
              <a:t>• No estén expuestos a sufrir daños físicos.</a:t>
            </a:r>
          </a:p>
          <a:p>
            <a:pPr marL="0" marR="0" lvl="0" indent="0" algn="l" rtl="0">
              <a:spcBef>
                <a:spcPts val="0"/>
              </a:spcBef>
              <a:buSzPct val="25000"/>
              <a:buNone/>
            </a:pPr>
            <a:r>
              <a:rPr lang="es-ES" sz="2000" strike="noStrike" dirty="0">
                <a:ea typeface="Arial"/>
                <a:cs typeface="Arial"/>
                <a:sym typeface="Arial"/>
              </a:rPr>
              <a:t>• Sean fácilmente visibles</a:t>
            </a:r>
            <a:r>
              <a:rPr lang="es-ES" sz="2000" strike="noStrike" dirty="0">
                <a:latin typeface="Arial"/>
                <a:ea typeface="Arial"/>
                <a:cs typeface="Arial"/>
                <a:sym typeface="Arial"/>
              </a:rPr>
              <a:t>.</a:t>
            </a:r>
          </a:p>
        </p:txBody>
      </p:sp>
      <p:pic>
        <p:nvPicPr>
          <p:cNvPr id="5" name="Shape 254" descr="Distribucion.png"/>
          <p:cNvPicPr preferRelativeResize="0"/>
          <p:nvPr/>
        </p:nvPicPr>
        <p:blipFill>
          <a:blip r:embed="rId3">
            <a:alphaModFix/>
          </a:blip>
          <a:stretch>
            <a:fillRect/>
          </a:stretch>
        </p:blipFill>
        <p:spPr>
          <a:xfrm>
            <a:off x="7392473" y="1319672"/>
            <a:ext cx="4047186" cy="2665725"/>
          </a:xfrm>
          <a:prstGeom prst="rect">
            <a:avLst/>
          </a:prstGeom>
          <a:noFill/>
          <a:ln>
            <a:noFill/>
          </a:ln>
        </p:spPr>
      </p:pic>
      <p:pic>
        <p:nvPicPr>
          <p:cNvPr id="2" name="Imagen 1"/>
          <p:cNvPicPr>
            <a:picLocks noChangeAspect="1"/>
          </p:cNvPicPr>
          <p:nvPr/>
        </p:nvPicPr>
        <p:blipFill>
          <a:blip r:embed="rId4"/>
          <a:stretch>
            <a:fillRect/>
          </a:stretch>
        </p:blipFill>
        <p:spPr>
          <a:xfrm>
            <a:off x="5091235" y="3210797"/>
            <a:ext cx="5026528" cy="3326514"/>
          </a:xfrm>
          <a:prstGeom prst="rect">
            <a:avLst/>
          </a:prstGeom>
        </p:spPr>
      </p:pic>
    </p:spTree>
    <p:extLst>
      <p:ext uri="{BB962C8B-B14F-4D97-AF65-F5344CB8AC3E}">
        <p14:creationId xmlns:p14="http://schemas.microsoft.com/office/powerpoint/2010/main" val="1645952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Shape 260"/>
          <p:cNvSpPr txBox="1"/>
          <p:nvPr/>
        </p:nvSpPr>
        <p:spPr>
          <a:xfrm>
            <a:off x="737667" y="1600301"/>
            <a:ext cx="5572981" cy="1975063"/>
          </a:xfrm>
          <a:prstGeom prst="rect">
            <a:avLst/>
          </a:prstGeom>
          <a:noFill/>
          <a:ln>
            <a:noFill/>
          </a:ln>
        </p:spPr>
        <p:txBody>
          <a:bodyPr lIns="91425" tIns="91425" rIns="91425" bIns="91425" anchor="t" anchorCtr="0">
            <a:noAutofit/>
          </a:bodyPr>
          <a:lstStyle/>
          <a:p>
            <a:pPr marL="342900" lvl="0" indent="-342900">
              <a:spcBef>
                <a:spcPts val="0"/>
              </a:spcBef>
              <a:buFont typeface="+mj-lt"/>
              <a:buAutoNum type="arabicPeriod"/>
            </a:pPr>
            <a:r>
              <a:rPr lang="es-ES" sz="2000" dirty="0">
                <a:ea typeface="Calibri"/>
                <a:cs typeface="Calibri"/>
                <a:sym typeface="Calibri"/>
              </a:rPr>
              <a:t>Reconocer ubicación del extintor</a:t>
            </a:r>
          </a:p>
          <a:p>
            <a:pPr marL="342900" lvl="0" indent="-342900">
              <a:spcBef>
                <a:spcPts val="0"/>
              </a:spcBef>
              <a:buFont typeface="+mj-lt"/>
              <a:buAutoNum type="arabicPeriod"/>
            </a:pPr>
            <a:r>
              <a:rPr lang="es-ES" sz="2000" dirty="0">
                <a:ea typeface="Calibri"/>
                <a:cs typeface="Calibri"/>
                <a:sym typeface="Calibri"/>
              </a:rPr>
              <a:t>Seleccionar el extintor adecuado</a:t>
            </a:r>
          </a:p>
          <a:p>
            <a:pPr marL="342900" lvl="0" indent="-342900">
              <a:spcBef>
                <a:spcPts val="0"/>
              </a:spcBef>
              <a:buFont typeface="+mj-lt"/>
              <a:buAutoNum type="arabicPeriod"/>
            </a:pPr>
            <a:r>
              <a:rPr lang="es-ES" sz="2000" dirty="0">
                <a:ea typeface="Calibri"/>
                <a:cs typeface="Calibri"/>
                <a:sym typeface="Calibri"/>
              </a:rPr>
              <a:t>Transportar el extintor hasta el foco de incendio</a:t>
            </a:r>
          </a:p>
          <a:p>
            <a:pPr marL="342900" lvl="0" indent="-342900">
              <a:spcBef>
                <a:spcPts val="0"/>
              </a:spcBef>
              <a:buFont typeface="+mj-lt"/>
              <a:buAutoNum type="arabicPeriod"/>
            </a:pPr>
            <a:r>
              <a:rPr lang="es-ES" sz="2000" dirty="0">
                <a:ea typeface="Calibri"/>
                <a:cs typeface="Calibri"/>
                <a:sym typeface="Calibri"/>
              </a:rPr>
              <a:t>Operación del extintor</a:t>
            </a:r>
          </a:p>
        </p:txBody>
      </p:sp>
      <p:pic>
        <p:nvPicPr>
          <p:cNvPr id="3" name="Imagen 2"/>
          <p:cNvPicPr>
            <a:picLocks noChangeAspect="1"/>
          </p:cNvPicPr>
          <p:nvPr/>
        </p:nvPicPr>
        <p:blipFill>
          <a:blip r:embed="rId3"/>
          <a:stretch>
            <a:fillRect/>
          </a:stretch>
        </p:blipFill>
        <p:spPr>
          <a:xfrm>
            <a:off x="666653" y="2948429"/>
            <a:ext cx="4478833" cy="2038194"/>
          </a:xfrm>
          <a:prstGeom prst="rect">
            <a:avLst/>
          </a:prstGeom>
          <a:ln>
            <a:noFill/>
          </a:ln>
          <a:effectLst>
            <a:softEdge rad="112500"/>
          </a:effectLst>
        </p:spPr>
      </p:pic>
      <p:sp>
        <p:nvSpPr>
          <p:cNvPr id="7" name="Shape 247"/>
          <p:cNvSpPr/>
          <p:nvPr/>
        </p:nvSpPr>
        <p:spPr>
          <a:xfrm>
            <a:off x="1269935" y="551249"/>
            <a:ext cx="9548135" cy="9807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s-ES" sz="3600" dirty="0">
                <a:solidFill>
                  <a:schemeClr val="tx2">
                    <a:lumMod val="50000"/>
                  </a:schemeClr>
                </a:solidFill>
                <a:ea typeface="Georgia"/>
                <a:cs typeface="Georgia"/>
                <a:sym typeface="Arial"/>
              </a:rPr>
              <a:t>PASOS PARA LA UTILIZACIÓN DE EXTINTORES:</a:t>
            </a:r>
          </a:p>
          <a:p>
            <a:pPr marL="0" marR="0" lvl="0" indent="0" algn="l" rtl="0">
              <a:spcBef>
                <a:spcPts val="0"/>
              </a:spcBef>
              <a:buSzPct val="25000"/>
              <a:buNone/>
            </a:pPr>
            <a:endParaRPr lang="es-ES" sz="3600" dirty="0">
              <a:solidFill>
                <a:schemeClr val="tx2">
                  <a:lumMod val="50000"/>
                </a:schemeClr>
              </a:solidFill>
              <a:ea typeface="Georgia"/>
              <a:cs typeface="Georgia"/>
              <a:sym typeface="Arial"/>
            </a:endParaRPr>
          </a:p>
        </p:txBody>
      </p:sp>
      <p:pic>
        <p:nvPicPr>
          <p:cNvPr id="4" name="Imagen 3"/>
          <p:cNvPicPr>
            <a:picLocks noChangeAspect="1"/>
          </p:cNvPicPr>
          <p:nvPr/>
        </p:nvPicPr>
        <p:blipFill>
          <a:blip r:embed="rId4"/>
          <a:stretch>
            <a:fillRect/>
          </a:stretch>
        </p:blipFill>
        <p:spPr>
          <a:xfrm>
            <a:off x="6649456" y="1194114"/>
            <a:ext cx="4168614" cy="5171978"/>
          </a:xfrm>
          <a:prstGeom prst="rect">
            <a:avLst/>
          </a:prstGeom>
        </p:spPr>
      </p:pic>
      <p:pic>
        <p:nvPicPr>
          <p:cNvPr id="5" name="Imagen 4"/>
          <p:cNvPicPr>
            <a:picLocks noChangeAspect="1"/>
          </p:cNvPicPr>
          <p:nvPr/>
        </p:nvPicPr>
        <p:blipFill>
          <a:blip r:embed="rId5"/>
          <a:stretch>
            <a:fillRect/>
          </a:stretch>
        </p:blipFill>
        <p:spPr>
          <a:xfrm>
            <a:off x="3285287" y="4805288"/>
            <a:ext cx="3025361" cy="1803854"/>
          </a:xfrm>
          <a:prstGeom prst="rect">
            <a:avLst/>
          </a:prstGeom>
          <a:ln>
            <a:noFill/>
          </a:ln>
          <a:effectLst>
            <a:softEdge rad="112500"/>
          </a:effectLst>
        </p:spPr>
      </p:pic>
    </p:spTree>
    <p:extLst>
      <p:ext uri="{BB962C8B-B14F-4D97-AF65-F5344CB8AC3E}">
        <p14:creationId xmlns:p14="http://schemas.microsoft.com/office/powerpoint/2010/main" val="184696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084" y="129120"/>
            <a:ext cx="9905998" cy="1478570"/>
          </a:xfrm>
        </p:spPr>
        <p:txBody>
          <a:bodyPr/>
          <a:lstStyle/>
          <a:p>
            <a:r>
              <a:rPr lang="es-AR" dirty="0">
                <a:solidFill>
                  <a:schemeClr val="tx2">
                    <a:lumMod val="50000"/>
                  </a:schemeClr>
                </a:solidFill>
              </a:rPr>
              <a:t>Clases de fuego</a:t>
            </a:r>
          </a:p>
        </p:txBody>
      </p:sp>
      <p:sp>
        <p:nvSpPr>
          <p:cNvPr id="3" name="Marcador de contenido 2"/>
          <p:cNvSpPr>
            <a:spLocks noGrp="1"/>
          </p:cNvSpPr>
          <p:nvPr>
            <p:ph idx="1"/>
          </p:nvPr>
        </p:nvSpPr>
        <p:spPr>
          <a:xfrm>
            <a:off x="1128534" y="1489633"/>
            <a:ext cx="6470001" cy="4537679"/>
          </a:xfrm>
        </p:spPr>
        <p:txBody>
          <a:bodyPr>
            <a:normAutofit lnSpcReduction="10000"/>
          </a:bodyPr>
          <a:lstStyle/>
          <a:p>
            <a:r>
              <a:rPr lang="es-AR" dirty="0">
                <a:solidFill>
                  <a:schemeClr val="tx2">
                    <a:lumMod val="50000"/>
                  </a:schemeClr>
                </a:solidFill>
              </a:rPr>
              <a:t>CLASE A = Combustión de solidos comunes.</a:t>
            </a:r>
          </a:p>
          <a:p>
            <a:endParaRPr lang="es-AR" dirty="0">
              <a:solidFill>
                <a:schemeClr val="tx2">
                  <a:lumMod val="50000"/>
                </a:schemeClr>
              </a:solidFill>
            </a:endParaRPr>
          </a:p>
          <a:p>
            <a:r>
              <a:rPr lang="es-AR" dirty="0">
                <a:solidFill>
                  <a:schemeClr val="tx2">
                    <a:lumMod val="50000"/>
                  </a:schemeClr>
                </a:solidFill>
              </a:rPr>
              <a:t>CLASE B = Originados por líquidos o pastas semilíquidas.</a:t>
            </a:r>
          </a:p>
          <a:p>
            <a:endParaRPr lang="es-AR" dirty="0">
              <a:solidFill>
                <a:schemeClr val="tx2">
                  <a:lumMod val="50000"/>
                </a:schemeClr>
              </a:solidFill>
            </a:endParaRPr>
          </a:p>
          <a:p>
            <a:r>
              <a:rPr lang="es-AR" dirty="0">
                <a:solidFill>
                  <a:schemeClr val="tx2">
                    <a:lumMod val="50000"/>
                  </a:schemeClr>
                </a:solidFill>
              </a:rPr>
              <a:t>CLASE C = Sobre materiales e instalaciones sometidos a corriente eléctrica.</a:t>
            </a:r>
          </a:p>
          <a:p>
            <a:endParaRPr lang="es-AR" dirty="0">
              <a:solidFill>
                <a:schemeClr val="tx2">
                  <a:lumMod val="50000"/>
                </a:schemeClr>
              </a:solidFill>
            </a:endParaRPr>
          </a:p>
          <a:p>
            <a:r>
              <a:rPr lang="es-AR" dirty="0">
                <a:solidFill>
                  <a:schemeClr val="tx2">
                    <a:lumMod val="50000"/>
                  </a:schemeClr>
                </a:solidFill>
              </a:rPr>
              <a:t>CLASE D= Sobre metales.</a:t>
            </a:r>
          </a:p>
          <a:p>
            <a:endParaRPr lang="es-AR" dirty="0"/>
          </a:p>
        </p:txBody>
      </p:sp>
      <p:cxnSp>
        <p:nvCxnSpPr>
          <p:cNvPr id="5" name="Conector recto de flecha 4"/>
          <p:cNvCxnSpPr/>
          <p:nvPr/>
        </p:nvCxnSpPr>
        <p:spPr>
          <a:xfrm>
            <a:off x="7276563" y="1751527"/>
            <a:ext cx="708338"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7244366" y="3024389"/>
            <a:ext cx="708338"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7244366" y="4389550"/>
            <a:ext cx="708338"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7244366" y="5754712"/>
            <a:ext cx="708338"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
          <a:stretch>
            <a:fillRect/>
          </a:stretch>
        </p:blipFill>
        <p:spPr>
          <a:xfrm>
            <a:off x="8178085" y="1255799"/>
            <a:ext cx="1019048" cy="847619"/>
          </a:xfrm>
          <a:prstGeom prst="rect">
            <a:avLst/>
          </a:prstGeom>
        </p:spPr>
      </p:pic>
      <p:pic>
        <p:nvPicPr>
          <p:cNvPr id="9" name="Imagen 8"/>
          <p:cNvPicPr>
            <a:picLocks noChangeAspect="1"/>
          </p:cNvPicPr>
          <p:nvPr/>
        </p:nvPicPr>
        <p:blipFill>
          <a:blip r:embed="rId3"/>
          <a:stretch>
            <a:fillRect/>
          </a:stretch>
        </p:blipFill>
        <p:spPr>
          <a:xfrm>
            <a:off x="8178085" y="2430097"/>
            <a:ext cx="1019048" cy="930436"/>
          </a:xfrm>
          <a:prstGeom prst="rect">
            <a:avLst/>
          </a:prstGeom>
        </p:spPr>
      </p:pic>
      <p:pic>
        <p:nvPicPr>
          <p:cNvPr id="10" name="Imagen 9"/>
          <p:cNvPicPr>
            <a:picLocks noChangeAspect="1"/>
          </p:cNvPicPr>
          <p:nvPr/>
        </p:nvPicPr>
        <p:blipFill>
          <a:blip r:embed="rId4"/>
          <a:stretch>
            <a:fillRect/>
          </a:stretch>
        </p:blipFill>
        <p:spPr>
          <a:xfrm>
            <a:off x="8178085" y="3758471"/>
            <a:ext cx="1019048" cy="983909"/>
          </a:xfrm>
          <a:prstGeom prst="rect">
            <a:avLst/>
          </a:prstGeom>
        </p:spPr>
      </p:pic>
      <p:pic>
        <p:nvPicPr>
          <p:cNvPr id="11" name="Imagen 10"/>
          <p:cNvPicPr>
            <a:picLocks noChangeAspect="1"/>
          </p:cNvPicPr>
          <p:nvPr/>
        </p:nvPicPr>
        <p:blipFill>
          <a:blip r:embed="rId5"/>
          <a:stretch>
            <a:fillRect/>
          </a:stretch>
        </p:blipFill>
        <p:spPr>
          <a:xfrm>
            <a:off x="8178085" y="5021870"/>
            <a:ext cx="1019048" cy="1044523"/>
          </a:xfrm>
          <a:prstGeom prst="rect">
            <a:avLst/>
          </a:prstGeom>
        </p:spPr>
      </p:pic>
      <p:pic>
        <p:nvPicPr>
          <p:cNvPr id="12" name="Imagen 11"/>
          <p:cNvPicPr>
            <a:picLocks noChangeAspect="1"/>
          </p:cNvPicPr>
          <p:nvPr/>
        </p:nvPicPr>
        <p:blipFill>
          <a:blip r:embed="rId6"/>
          <a:stretch>
            <a:fillRect/>
          </a:stretch>
        </p:blipFill>
        <p:spPr>
          <a:xfrm>
            <a:off x="9424654" y="868405"/>
            <a:ext cx="1342083" cy="1198754"/>
          </a:xfrm>
          <a:prstGeom prst="rect">
            <a:avLst/>
          </a:prstGeom>
          <a:ln>
            <a:noFill/>
          </a:ln>
          <a:effectLst>
            <a:softEdge rad="112500"/>
          </a:effectLst>
        </p:spPr>
      </p:pic>
      <p:pic>
        <p:nvPicPr>
          <p:cNvPr id="13" name="Imagen 12"/>
          <p:cNvPicPr>
            <a:picLocks noChangeAspect="1"/>
          </p:cNvPicPr>
          <p:nvPr/>
        </p:nvPicPr>
        <p:blipFill>
          <a:blip r:embed="rId7"/>
          <a:stretch>
            <a:fillRect/>
          </a:stretch>
        </p:blipFill>
        <p:spPr>
          <a:xfrm>
            <a:off x="9776261" y="2208144"/>
            <a:ext cx="1622538" cy="1294910"/>
          </a:xfrm>
          <a:prstGeom prst="rect">
            <a:avLst/>
          </a:prstGeom>
          <a:ln>
            <a:noFill/>
          </a:ln>
          <a:effectLst>
            <a:softEdge rad="112500"/>
          </a:effectLst>
        </p:spPr>
      </p:pic>
      <p:pic>
        <p:nvPicPr>
          <p:cNvPr id="14" name="Imagen 13"/>
          <p:cNvPicPr>
            <a:picLocks noChangeAspect="1"/>
          </p:cNvPicPr>
          <p:nvPr/>
        </p:nvPicPr>
        <p:blipFill>
          <a:blip r:embed="rId8"/>
          <a:stretch>
            <a:fillRect/>
          </a:stretch>
        </p:blipFill>
        <p:spPr>
          <a:xfrm>
            <a:off x="9422514" y="3580026"/>
            <a:ext cx="1504222" cy="1162354"/>
          </a:xfrm>
          <a:prstGeom prst="rect">
            <a:avLst/>
          </a:prstGeom>
          <a:ln>
            <a:noFill/>
          </a:ln>
          <a:effectLst>
            <a:softEdge rad="112500"/>
          </a:effectLst>
        </p:spPr>
      </p:pic>
      <p:pic>
        <p:nvPicPr>
          <p:cNvPr id="16" name="Imagen 15"/>
          <p:cNvPicPr>
            <a:picLocks noChangeAspect="1"/>
          </p:cNvPicPr>
          <p:nvPr/>
        </p:nvPicPr>
        <p:blipFill>
          <a:blip r:embed="rId9"/>
          <a:stretch>
            <a:fillRect/>
          </a:stretch>
        </p:blipFill>
        <p:spPr>
          <a:xfrm>
            <a:off x="9634593" y="4917673"/>
            <a:ext cx="1649408" cy="1252916"/>
          </a:xfrm>
          <a:prstGeom prst="rect">
            <a:avLst/>
          </a:prstGeom>
          <a:ln>
            <a:noFill/>
          </a:ln>
          <a:effectLst>
            <a:softEdge rad="112500"/>
          </a:effectLst>
        </p:spPr>
      </p:pic>
    </p:spTree>
    <p:extLst>
      <p:ext uri="{BB962C8B-B14F-4D97-AF65-F5344CB8AC3E}">
        <p14:creationId xmlns:p14="http://schemas.microsoft.com/office/powerpoint/2010/main" val="4276998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29368" y="1623053"/>
            <a:ext cx="4713838" cy="1323439"/>
          </a:xfrm>
          <a:prstGeom prst="rect">
            <a:avLst/>
          </a:prstGeom>
          <a:noFill/>
        </p:spPr>
        <p:txBody>
          <a:bodyPr wrap="square" rtlCol="0">
            <a:spAutoFit/>
          </a:bodyPr>
          <a:lstStyle/>
          <a:p>
            <a:r>
              <a:rPr lang="es-AR" sz="2000" dirty="0" smtClean="0"/>
              <a:t>Los </a:t>
            </a:r>
            <a:r>
              <a:rPr lang="es-AR" sz="2000" dirty="0"/>
              <a:t>halogenados son productos químicos que tienen la capacidad de extinguir el fuego mediante la captura de os radicales libres que se generan en la combustión.</a:t>
            </a:r>
          </a:p>
        </p:txBody>
      </p:sp>
      <p:pic>
        <p:nvPicPr>
          <p:cNvPr id="4" name="Imagen 3"/>
          <p:cNvPicPr>
            <a:picLocks noChangeAspect="1"/>
          </p:cNvPicPr>
          <p:nvPr/>
        </p:nvPicPr>
        <p:blipFill>
          <a:blip r:embed="rId2"/>
          <a:stretch>
            <a:fillRect/>
          </a:stretch>
        </p:blipFill>
        <p:spPr>
          <a:xfrm>
            <a:off x="1385056" y="3535739"/>
            <a:ext cx="3283198" cy="2548244"/>
          </a:xfrm>
          <a:prstGeom prst="rect">
            <a:avLst/>
          </a:prstGeom>
        </p:spPr>
      </p:pic>
      <p:pic>
        <p:nvPicPr>
          <p:cNvPr id="5" name="Imagen 4"/>
          <p:cNvPicPr>
            <a:picLocks noChangeAspect="1"/>
          </p:cNvPicPr>
          <p:nvPr/>
        </p:nvPicPr>
        <p:blipFill>
          <a:blip r:embed="rId3"/>
          <a:stretch>
            <a:fillRect/>
          </a:stretch>
        </p:blipFill>
        <p:spPr>
          <a:xfrm>
            <a:off x="5810631" y="1529815"/>
            <a:ext cx="4908884" cy="1883734"/>
          </a:xfrm>
          <a:prstGeom prst="rect">
            <a:avLst/>
          </a:prstGeom>
        </p:spPr>
      </p:pic>
      <p:sp>
        <p:nvSpPr>
          <p:cNvPr id="6" name="CuadroTexto 5"/>
          <p:cNvSpPr txBox="1"/>
          <p:nvPr/>
        </p:nvSpPr>
        <p:spPr>
          <a:xfrm>
            <a:off x="4995196" y="3986499"/>
            <a:ext cx="6256420" cy="1323439"/>
          </a:xfrm>
          <a:prstGeom prst="rect">
            <a:avLst/>
          </a:prstGeom>
          <a:noFill/>
        </p:spPr>
        <p:txBody>
          <a:bodyPr wrap="square" rtlCol="0">
            <a:spAutoFit/>
          </a:bodyPr>
          <a:lstStyle/>
          <a:p>
            <a:r>
              <a:rPr lang="es-AR" sz="2000" dirty="0" smtClean="0"/>
              <a:t>Además </a:t>
            </a:r>
            <a:r>
              <a:rPr lang="es-AR" sz="2000" dirty="0"/>
              <a:t>de la alta efectividad del </a:t>
            </a:r>
            <a:r>
              <a:rPr lang="es-AR" sz="2000" dirty="0" err="1"/>
              <a:t>halón</a:t>
            </a:r>
            <a:r>
              <a:rPr lang="es-AR" sz="2000" dirty="0"/>
              <a:t>, este contaba con otras propiedades tales como la baja toxicidad y el no provocar daños ni dejar residuos sobre los equipos electrónicos y eléctricos sobre los cuales se descargaban.</a:t>
            </a:r>
          </a:p>
        </p:txBody>
      </p:sp>
      <p:sp>
        <p:nvSpPr>
          <p:cNvPr id="7" name="Shape 247"/>
          <p:cNvSpPr/>
          <p:nvPr/>
        </p:nvSpPr>
        <p:spPr>
          <a:xfrm>
            <a:off x="2643865" y="580824"/>
            <a:ext cx="9548135" cy="9807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s-ES" sz="3600" dirty="0">
                <a:solidFill>
                  <a:schemeClr val="tx2">
                    <a:lumMod val="50000"/>
                  </a:schemeClr>
                </a:solidFill>
                <a:ea typeface="Georgia"/>
                <a:cs typeface="Georgia"/>
                <a:sym typeface="Arial"/>
              </a:rPr>
              <a:t>GAS HALÓN</a:t>
            </a:r>
          </a:p>
        </p:txBody>
      </p:sp>
    </p:spTree>
    <p:extLst>
      <p:ext uri="{BB962C8B-B14F-4D97-AF65-F5344CB8AC3E}">
        <p14:creationId xmlns:p14="http://schemas.microsoft.com/office/powerpoint/2010/main" val="853360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8974" y="437656"/>
            <a:ext cx="6811341" cy="2862322"/>
          </a:xfrm>
          <a:prstGeom prst="rect">
            <a:avLst/>
          </a:prstGeom>
          <a:noFill/>
        </p:spPr>
        <p:txBody>
          <a:bodyPr wrap="square" rtlCol="0">
            <a:spAutoFit/>
          </a:bodyPr>
          <a:lstStyle/>
          <a:p>
            <a:r>
              <a:rPr lang="es-AR" dirty="0"/>
              <a:t>Los sistemas de agentes halogenados se consideran generalmente útiles para los siguientes tipos de riesgos: </a:t>
            </a:r>
            <a:endParaRPr lang="es-AR" dirty="0" smtClean="0"/>
          </a:p>
          <a:p>
            <a:endParaRPr lang="es-AR" dirty="0"/>
          </a:p>
          <a:p>
            <a:pPr marL="285750" indent="-285750">
              <a:buFontTx/>
              <a:buChar char="-"/>
            </a:pPr>
            <a:r>
              <a:rPr lang="es-AR" dirty="0"/>
              <a:t>Cuando se requiere un agente limpio o más limpio que el CO2. </a:t>
            </a:r>
          </a:p>
          <a:p>
            <a:pPr marL="285750" indent="-285750">
              <a:buFontTx/>
              <a:buChar char="-"/>
            </a:pPr>
            <a:r>
              <a:rPr lang="es-AR" dirty="0"/>
              <a:t>Cuando es necesario realizar una descarga de inundación total en ambientes habitables.</a:t>
            </a:r>
          </a:p>
          <a:p>
            <a:pPr marL="285750" indent="-285750">
              <a:buFontTx/>
              <a:buChar char="-"/>
            </a:pPr>
            <a:r>
              <a:rPr lang="es-AR" dirty="0"/>
              <a:t>Cuando sea necesario una rápida extinción.</a:t>
            </a:r>
          </a:p>
          <a:p>
            <a:pPr marL="285750" indent="-285750">
              <a:buFontTx/>
              <a:buChar char="-"/>
            </a:pPr>
            <a:r>
              <a:rPr lang="es-AR" dirty="0"/>
              <a:t>Cuando existen circuitos eléctricos o electrónicos con corriente eléctrica, o instalaciones o equipos energizados</a:t>
            </a:r>
          </a:p>
          <a:p>
            <a:pPr marL="285750" indent="-285750">
              <a:buFontTx/>
              <a:buChar char="-"/>
            </a:pPr>
            <a:r>
              <a:rPr lang="es-AR" dirty="0"/>
              <a:t>Entre otros.</a:t>
            </a:r>
          </a:p>
        </p:txBody>
      </p:sp>
      <p:pic>
        <p:nvPicPr>
          <p:cNvPr id="3" name="Imagen 2"/>
          <p:cNvPicPr>
            <a:picLocks noChangeAspect="1"/>
          </p:cNvPicPr>
          <p:nvPr/>
        </p:nvPicPr>
        <p:blipFill>
          <a:blip r:embed="rId2"/>
          <a:stretch>
            <a:fillRect/>
          </a:stretch>
        </p:blipFill>
        <p:spPr>
          <a:xfrm rot="21219966">
            <a:off x="834189" y="1254104"/>
            <a:ext cx="3671043" cy="2137843"/>
          </a:xfrm>
          <a:prstGeom prst="rect">
            <a:avLst/>
          </a:prstGeom>
        </p:spPr>
      </p:pic>
      <p:pic>
        <p:nvPicPr>
          <p:cNvPr id="4" name="Imagen 3"/>
          <p:cNvPicPr>
            <a:picLocks noChangeAspect="1"/>
          </p:cNvPicPr>
          <p:nvPr/>
        </p:nvPicPr>
        <p:blipFill>
          <a:blip r:embed="rId3"/>
          <a:stretch>
            <a:fillRect/>
          </a:stretch>
        </p:blipFill>
        <p:spPr>
          <a:xfrm>
            <a:off x="1367841" y="3391947"/>
            <a:ext cx="4375234" cy="3036779"/>
          </a:xfrm>
          <a:prstGeom prst="rect">
            <a:avLst/>
          </a:prstGeom>
        </p:spPr>
      </p:pic>
      <p:sp>
        <p:nvSpPr>
          <p:cNvPr id="5" name="CuadroTexto 4"/>
          <p:cNvSpPr txBox="1"/>
          <p:nvPr/>
        </p:nvSpPr>
        <p:spPr>
          <a:xfrm>
            <a:off x="5935578" y="3756174"/>
            <a:ext cx="5614737" cy="2308324"/>
          </a:xfrm>
          <a:prstGeom prst="rect">
            <a:avLst/>
          </a:prstGeom>
          <a:noFill/>
        </p:spPr>
        <p:txBody>
          <a:bodyPr wrap="square" rtlCol="0">
            <a:spAutoFit/>
          </a:bodyPr>
          <a:lstStyle/>
          <a:p>
            <a:r>
              <a:rPr lang="es-AR" dirty="0"/>
              <a:t>El gas </a:t>
            </a:r>
            <a:r>
              <a:rPr lang="es-AR" dirty="0" err="1"/>
              <a:t>inergén</a:t>
            </a:r>
            <a:r>
              <a:rPr lang="es-AR" dirty="0"/>
              <a:t> es una mezcla de gases (nitrógeno, argón y dióxido de carbono) </a:t>
            </a:r>
            <a:r>
              <a:rPr lang="es-AR" dirty="0" smtClean="0"/>
              <a:t>que </a:t>
            </a:r>
            <a:r>
              <a:rPr lang="es-AR" dirty="0"/>
              <a:t>extingue el fuego gracias al desplazamiento del oxígeno, a diferencia del </a:t>
            </a:r>
            <a:r>
              <a:rPr lang="es-AR" dirty="0" err="1"/>
              <a:t>halón</a:t>
            </a:r>
            <a:r>
              <a:rPr lang="es-AR" dirty="0"/>
              <a:t>, que se combina con él.</a:t>
            </a:r>
          </a:p>
          <a:p>
            <a:r>
              <a:rPr lang="es-AR" dirty="0"/>
              <a:t>El </a:t>
            </a:r>
            <a:r>
              <a:rPr lang="es-AR" dirty="0" err="1"/>
              <a:t>inergén</a:t>
            </a:r>
            <a:r>
              <a:rPr lang="es-AR" dirty="0"/>
              <a:t> se suele instalar como medio de extinción de incendios en estancias cerradas, tales como centros de proceso de datos. Para ello se habilita una pequeña sala donde se ubican las bombonas de gas. </a:t>
            </a:r>
          </a:p>
        </p:txBody>
      </p:sp>
    </p:spTree>
    <p:extLst>
      <p:ext uri="{BB962C8B-B14F-4D97-AF65-F5344CB8AC3E}">
        <p14:creationId xmlns:p14="http://schemas.microsoft.com/office/powerpoint/2010/main" val="1693322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072" y="4122077"/>
            <a:ext cx="2413187" cy="2413187"/>
          </a:xfrm>
          <a:prstGeom prst="rect">
            <a:avLst/>
          </a:prstGeom>
          <a:ln>
            <a:noFill/>
          </a:ln>
          <a:effectLst>
            <a:softEdge rad="112500"/>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636" y="4295358"/>
            <a:ext cx="1872662" cy="229700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303" y="207022"/>
            <a:ext cx="5342418" cy="3915055"/>
          </a:xfrm>
          <a:prstGeom prst="rect">
            <a:avLst/>
          </a:prstGeom>
          <a:ln>
            <a:noFill/>
          </a:ln>
          <a:effectLst>
            <a:softEdge rad="112500"/>
          </a:effectLst>
        </p:spPr>
      </p:pic>
      <p:sp>
        <p:nvSpPr>
          <p:cNvPr id="7" name="Título 1"/>
          <p:cNvSpPr txBox="1">
            <a:spLocks/>
          </p:cNvSpPr>
          <p:nvPr/>
        </p:nvSpPr>
        <p:spPr>
          <a:xfrm>
            <a:off x="1533073" y="646869"/>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AR" dirty="0">
                <a:solidFill>
                  <a:schemeClr val="tx2">
                    <a:lumMod val="50000"/>
                  </a:schemeClr>
                </a:solidFill>
              </a:rPr>
              <a:t>Señalización</a:t>
            </a:r>
          </a:p>
        </p:txBody>
      </p:sp>
      <p:pic>
        <p:nvPicPr>
          <p:cNvPr id="6" name="Imagen 5"/>
          <p:cNvPicPr>
            <a:picLocks noChangeAspect="1"/>
          </p:cNvPicPr>
          <p:nvPr/>
        </p:nvPicPr>
        <p:blipFill>
          <a:blip r:embed="rId5"/>
          <a:stretch>
            <a:fillRect/>
          </a:stretch>
        </p:blipFill>
        <p:spPr>
          <a:xfrm>
            <a:off x="9093480" y="4029727"/>
            <a:ext cx="2124588" cy="2828273"/>
          </a:xfrm>
          <a:prstGeom prst="rect">
            <a:avLst/>
          </a:prstGeom>
          <a:ln>
            <a:noFill/>
          </a:ln>
          <a:effectLst>
            <a:softEdge rad="112500"/>
          </a:effectLst>
        </p:spPr>
      </p:pic>
      <p:pic>
        <p:nvPicPr>
          <p:cNvPr id="8" name="Imagen 7"/>
          <p:cNvPicPr>
            <a:picLocks noChangeAspect="1"/>
          </p:cNvPicPr>
          <p:nvPr/>
        </p:nvPicPr>
        <p:blipFill>
          <a:blip r:embed="rId6"/>
          <a:stretch>
            <a:fillRect/>
          </a:stretch>
        </p:blipFill>
        <p:spPr>
          <a:xfrm>
            <a:off x="768797" y="1468630"/>
            <a:ext cx="2635990" cy="2653447"/>
          </a:xfrm>
          <a:prstGeom prst="rect">
            <a:avLst/>
          </a:prstGeom>
          <a:ln>
            <a:noFill/>
          </a:ln>
          <a:effectLst>
            <a:softEdge rad="112500"/>
          </a:effectLst>
        </p:spPr>
      </p:pic>
      <p:pic>
        <p:nvPicPr>
          <p:cNvPr id="9" name="Imagen 8"/>
          <p:cNvPicPr>
            <a:picLocks noChangeAspect="1"/>
          </p:cNvPicPr>
          <p:nvPr/>
        </p:nvPicPr>
        <p:blipFill>
          <a:blip r:embed="rId7"/>
          <a:stretch>
            <a:fillRect/>
          </a:stretch>
        </p:blipFill>
        <p:spPr>
          <a:xfrm>
            <a:off x="3570090" y="1751902"/>
            <a:ext cx="2009394" cy="2731268"/>
          </a:xfrm>
          <a:prstGeom prst="rect">
            <a:avLst/>
          </a:prstGeom>
          <a:ln>
            <a:noFill/>
          </a:ln>
          <a:effectLst>
            <a:softEdge rad="112500"/>
          </a:effectLst>
        </p:spPr>
      </p:pic>
      <p:pic>
        <p:nvPicPr>
          <p:cNvPr id="10" name="Imagen 9"/>
          <p:cNvPicPr>
            <a:picLocks noChangeAspect="1"/>
          </p:cNvPicPr>
          <p:nvPr/>
        </p:nvPicPr>
        <p:blipFill>
          <a:blip r:embed="rId8"/>
          <a:stretch>
            <a:fillRect/>
          </a:stretch>
        </p:blipFill>
        <p:spPr>
          <a:xfrm>
            <a:off x="3925741" y="4560991"/>
            <a:ext cx="1962746" cy="2225279"/>
          </a:xfrm>
          <a:prstGeom prst="rect">
            <a:avLst/>
          </a:prstGeom>
          <a:ln>
            <a:noFill/>
          </a:ln>
          <a:effectLst>
            <a:softEdge rad="112500"/>
          </a:effectLst>
        </p:spPr>
      </p:pic>
    </p:spTree>
    <p:extLst>
      <p:ext uri="{BB962C8B-B14F-4D97-AF65-F5344CB8AC3E}">
        <p14:creationId xmlns:p14="http://schemas.microsoft.com/office/powerpoint/2010/main" val="3731928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416" y="938342"/>
            <a:ext cx="9905998" cy="1478570"/>
          </a:xfrm>
        </p:spPr>
        <p:txBody>
          <a:bodyPr/>
          <a:lstStyle/>
          <a:p>
            <a:r>
              <a:rPr lang="es-AR" sz="4800" dirty="0">
                <a:solidFill>
                  <a:schemeClr val="tx2">
                    <a:lumMod val="50000"/>
                  </a:schemeClr>
                </a:solidFill>
              </a:rPr>
              <a:t>objetivos</a:t>
            </a:r>
          </a:p>
        </p:txBody>
      </p:sp>
      <p:sp>
        <p:nvSpPr>
          <p:cNvPr id="3" name="Marcador de contenido 2"/>
          <p:cNvSpPr>
            <a:spLocks noGrp="1"/>
          </p:cNvSpPr>
          <p:nvPr>
            <p:ph idx="1"/>
          </p:nvPr>
        </p:nvSpPr>
        <p:spPr>
          <a:xfrm>
            <a:off x="2184602" y="2249487"/>
            <a:ext cx="8916987" cy="3541714"/>
          </a:xfrm>
        </p:spPr>
        <p:txBody>
          <a:bodyPr/>
          <a:lstStyle/>
          <a:p>
            <a:r>
              <a:rPr lang="es-AR" dirty="0">
                <a:solidFill>
                  <a:schemeClr val="accent1">
                    <a:lumMod val="60000"/>
                    <a:lumOff val="40000"/>
                  </a:schemeClr>
                </a:solidFill>
              </a:rPr>
              <a:t>Dificultar iniciación de incendios</a:t>
            </a:r>
          </a:p>
          <a:p>
            <a:r>
              <a:rPr lang="es-AR" dirty="0">
                <a:solidFill>
                  <a:schemeClr val="accent1">
                    <a:lumMod val="60000"/>
                    <a:lumOff val="40000"/>
                  </a:schemeClr>
                </a:solidFill>
              </a:rPr>
              <a:t>Evitar propagación del fuego y gases tóxicos</a:t>
            </a:r>
          </a:p>
          <a:p>
            <a:r>
              <a:rPr lang="es-AR" dirty="0">
                <a:solidFill>
                  <a:schemeClr val="accent1">
                    <a:lumMod val="60000"/>
                    <a:lumOff val="40000"/>
                  </a:schemeClr>
                </a:solidFill>
              </a:rPr>
              <a:t>Asegurar evacuación de las personas</a:t>
            </a:r>
          </a:p>
          <a:p>
            <a:r>
              <a:rPr lang="es-AR" dirty="0">
                <a:solidFill>
                  <a:schemeClr val="accent1">
                    <a:lumMod val="60000"/>
                    <a:lumOff val="40000"/>
                  </a:schemeClr>
                </a:solidFill>
              </a:rPr>
              <a:t>Facilitar acceso y tareas de extinción del personal de bomberos</a:t>
            </a:r>
          </a:p>
          <a:p>
            <a:r>
              <a:rPr lang="es-AR" dirty="0">
                <a:solidFill>
                  <a:schemeClr val="accent1">
                    <a:lumMod val="60000"/>
                    <a:lumOff val="40000"/>
                  </a:schemeClr>
                </a:solidFill>
              </a:rPr>
              <a:t>Proveer instalaciones de detección y extinción </a:t>
            </a:r>
          </a:p>
          <a:p>
            <a:r>
              <a:rPr lang="es-AR" dirty="0">
                <a:solidFill>
                  <a:schemeClr val="tx2">
                    <a:lumMod val="50000"/>
                  </a:schemeClr>
                </a:solidFill>
              </a:rPr>
              <a:t>Formas de actuar ante un incendio</a:t>
            </a:r>
          </a:p>
        </p:txBody>
      </p:sp>
    </p:spTree>
    <p:extLst>
      <p:ext uri="{BB962C8B-B14F-4D97-AF65-F5344CB8AC3E}">
        <p14:creationId xmlns:p14="http://schemas.microsoft.com/office/powerpoint/2010/main" val="4056659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9782" y="572373"/>
            <a:ext cx="4843570" cy="1478570"/>
          </a:xfrm>
        </p:spPr>
        <p:txBody>
          <a:bodyPr/>
          <a:lstStyle/>
          <a:p>
            <a:r>
              <a:rPr lang="es-AR" dirty="0"/>
              <a:t>Como actuar ante un incendio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352" y="1311658"/>
            <a:ext cx="2218944" cy="1664208"/>
          </a:xfrm>
          <a:prstGeom prst="rect">
            <a:avLst/>
          </a:prstGeom>
        </p:spPr>
      </p:pic>
      <p:pic>
        <p:nvPicPr>
          <p:cNvPr id="6" name="Imagen 5"/>
          <p:cNvPicPr>
            <a:picLocks noChangeAspect="1"/>
          </p:cNvPicPr>
          <p:nvPr/>
        </p:nvPicPr>
        <p:blipFill>
          <a:blip r:embed="rId3"/>
          <a:stretch>
            <a:fillRect/>
          </a:stretch>
        </p:blipFill>
        <p:spPr>
          <a:xfrm>
            <a:off x="8641725" y="824523"/>
            <a:ext cx="3139781" cy="5476875"/>
          </a:xfrm>
          <a:prstGeom prst="rect">
            <a:avLst/>
          </a:prstGeom>
        </p:spPr>
      </p:pic>
      <p:sp>
        <p:nvSpPr>
          <p:cNvPr id="7" name="CuadroTexto 6"/>
          <p:cNvSpPr txBox="1"/>
          <p:nvPr/>
        </p:nvSpPr>
        <p:spPr>
          <a:xfrm>
            <a:off x="1068948" y="2238747"/>
            <a:ext cx="6220495" cy="4062651"/>
          </a:xfrm>
          <a:prstGeom prst="rect">
            <a:avLst/>
          </a:prstGeom>
          <a:noFill/>
        </p:spPr>
        <p:txBody>
          <a:bodyPr wrap="square" rtlCol="0">
            <a:spAutoFit/>
          </a:bodyPr>
          <a:lstStyle/>
          <a:p>
            <a:pPr marL="158750" lvl="0" algn="just">
              <a:buClr>
                <a:schemeClr val="dk1"/>
              </a:buClr>
              <a:buSzPct val="100000"/>
            </a:pPr>
            <a:r>
              <a:rPr lang="es-ES" sz="2000" dirty="0">
                <a:solidFill>
                  <a:schemeClr val="tx2">
                    <a:lumMod val="50000"/>
                  </a:schemeClr>
                </a:solidFill>
                <a:sym typeface="Calibri"/>
              </a:rPr>
              <a:t>- Evacuación por zonas despejadas.</a:t>
            </a:r>
          </a:p>
          <a:p>
            <a:pPr marL="158750" lvl="0" algn="just">
              <a:buClr>
                <a:schemeClr val="dk1"/>
              </a:buClr>
              <a:buSzPct val="100000"/>
            </a:pPr>
            <a:r>
              <a:rPr lang="es-ES" sz="2000" dirty="0">
                <a:solidFill>
                  <a:schemeClr val="tx2">
                    <a:lumMod val="50000"/>
                  </a:schemeClr>
                </a:solidFill>
                <a:sym typeface="Calibri"/>
              </a:rPr>
              <a:t>- Se bajara por escaleras y no por ascensores. </a:t>
            </a:r>
          </a:p>
          <a:p>
            <a:pPr marL="158750" lvl="0" algn="just">
              <a:buClr>
                <a:schemeClr val="dk1"/>
              </a:buClr>
              <a:buSzPct val="100000"/>
            </a:pPr>
            <a:r>
              <a:rPr lang="es-ES" sz="2000" dirty="0">
                <a:solidFill>
                  <a:schemeClr val="tx2">
                    <a:lumMod val="50000"/>
                  </a:schemeClr>
                </a:solidFill>
                <a:sym typeface="Calibri"/>
              </a:rPr>
              <a:t>- Cortar el flujo eléctrico. </a:t>
            </a:r>
          </a:p>
          <a:p>
            <a:pPr marL="158750" lvl="0" algn="just">
              <a:buClr>
                <a:schemeClr val="dk1"/>
              </a:buClr>
              <a:buSzPct val="100000"/>
            </a:pPr>
            <a:r>
              <a:rPr lang="es-ES" sz="2000" dirty="0">
                <a:solidFill>
                  <a:schemeClr val="tx2">
                    <a:lumMod val="50000"/>
                  </a:schemeClr>
                </a:solidFill>
                <a:sym typeface="Calibri"/>
              </a:rPr>
              <a:t>En caso de alta tensión solo después de usar sustancias extintoras. Hay que disponer de alumbrado de emergencia.</a:t>
            </a:r>
          </a:p>
          <a:p>
            <a:pPr marL="158750" lvl="0" algn="just">
              <a:buClr>
                <a:schemeClr val="dk1"/>
              </a:buClr>
              <a:buSzPct val="100000"/>
            </a:pPr>
            <a:r>
              <a:rPr lang="es-ES" sz="2000" dirty="0">
                <a:solidFill>
                  <a:schemeClr val="tx2">
                    <a:lumMod val="50000"/>
                  </a:schemeClr>
                </a:solidFill>
                <a:sym typeface="Calibri"/>
              </a:rPr>
              <a:t>- Retirar combustibles.</a:t>
            </a:r>
            <a:r>
              <a:rPr lang="es-ES" sz="2000" dirty="0">
                <a:solidFill>
                  <a:schemeClr val="tx2">
                    <a:lumMod val="50000"/>
                  </a:schemeClr>
                </a:solidFill>
              </a:rPr>
              <a:t>	</a:t>
            </a:r>
          </a:p>
          <a:p>
            <a:pPr marL="158750" lvl="0" algn="just">
              <a:buClr>
                <a:schemeClr val="dk1"/>
              </a:buClr>
              <a:buSzPct val="100000"/>
            </a:pPr>
            <a:r>
              <a:rPr lang="es-ES" sz="2000" dirty="0">
                <a:solidFill>
                  <a:schemeClr val="tx2">
                    <a:lumMod val="50000"/>
                  </a:schemeClr>
                </a:solidFill>
                <a:sym typeface="Calibri"/>
              </a:rPr>
              <a:t>- En recintos cerrados, sobre todo tras emplear sustancias extintoras que desplacen oxígeno, ventilar bien para que no se concentren gases que puedan originar explosiones.</a:t>
            </a:r>
            <a:r>
              <a:rPr lang="es-ES" sz="2000" dirty="0">
                <a:solidFill>
                  <a:schemeClr val="tx2">
                    <a:lumMod val="50000"/>
                  </a:schemeClr>
                </a:solidFill>
              </a:rPr>
              <a:t>	</a:t>
            </a:r>
          </a:p>
          <a:p>
            <a:pPr marL="158750" lvl="0" algn="just">
              <a:buClr>
                <a:schemeClr val="dk1"/>
              </a:buClr>
              <a:buSzPct val="100000"/>
            </a:pPr>
            <a:r>
              <a:rPr lang="es-ES" sz="2000" dirty="0">
                <a:solidFill>
                  <a:schemeClr val="tx2">
                    <a:lumMod val="50000"/>
                  </a:schemeClr>
                </a:solidFill>
                <a:sym typeface="Calibri"/>
              </a:rPr>
              <a:t>- Como el fuego se puede reavivar seguir enfriando el combustible y vigilar tras su aparente enfriamiento.</a:t>
            </a:r>
          </a:p>
          <a:p>
            <a:endParaRPr lang="es-AR" dirty="0"/>
          </a:p>
        </p:txBody>
      </p:sp>
    </p:spTree>
    <p:extLst>
      <p:ext uri="{BB962C8B-B14F-4D97-AF65-F5344CB8AC3E}">
        <p14:creationId xmlns:p14="http://schemas.microsoft.com/office/powerpoint/2010/main" val="3871872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9782" y="572373"/>
            <a:ext cx="4843570" cy="1478570"/>
          </a:xfrm>
        </p:spPr>
        <p:txBody>
          <a:bodyPr/>
          <a:lstStyle/>
          <a:p>
            <a:r>
              <a:rPr lang="es-AR" dirty="0"/>
              <a:t>Como actuar ante un incendio</a:t>
            </a:r>
          </a:p>
        </p:txBody>
      </p:sp>
      <p:pic>
        <p:nvPicPr>
          <p:cNvPr id="8"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167" y="2197972"/>
            <a:ext cx="4970823" cy="3541712"/>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347" y="96268"/>
            <a:ext cx="4843569" cy="6665463"/>
          </a:xfrm>
          <a:prstGeom prst="rect">
            <a:avLst/>
          </a:prstGeom>
        </p:spPr>
      </p:pic>
    </p:spTree>
    <p:extLst>
      <p:ext uri="{BB962C8B-B14F-4D97-AF65-F5344CB8AC3E}">
        <p14:creationId xmlns:p14="http://schemas.microsoft.com/office/powerpoint/2010/main" val="85395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1115" y="296547"/>
            <a:ext cx="9905998" cy="1478570"/>
          </a:xfrm>
        </p:spPr>
        <p:txBody>
          <a:bodyPr/>
          <a:lstStyle/>
          <a:p>
            <a:r>
              <a:rPr lang="es-AR" dirty="0">
                <a:solidFill>
                  <a:schemeClr val="tx2">
                    <a:lumMod val="50000"/>
                  </a:schemeClr>
                </a:solidFill>
              </a:rPr>
              <a:t>incendio</a:t>
            </a:r>
          </a:p>
        </p:txBody>
      </p:sp>
      <p:sp>
        <p:nvSpPr>
          <p:cNvPr id="3" name="Marcador de contenido 2"/>
          <p:cNvSpPr>
            <a:spLocks noGrp="1"/>
          </p:cNvSpPr>
          <p:nvPr>
            <p:ph idx="1"/>
          </p:nvPr>
        </p:nvSpPr>
        <p:spPr>
          <a:xfrm>
            <a:off x="1141412" y="1493949"/>
            <a:ext cx="9905999" cy="1596981"/>
          </a:xfrm>
        </p:spPr>
        <p:txBody>
          <a:bodyPr>
            <a:normAutofit/>
          </a:bodyPr>
          <a:lstStyle/>
          <a:p>
            <a:r>
              <a:rPr lang="es-AR" dirty="0">
                <a:solidFill>
                  <a:schemeClr val="tx2">
                    <a:lumMod val="50000"/>
                  </a:schemeClr>
                </a:solidFill>
              </a:rPr>
              <a:t>Es un fuego de grandes proporciones no controlable en el espacio ni tiempo, que arde de forma fortuita o provocada y destruye cosas que no están destinadas a quemarse.</a:t>
            </a:r>
          </a:p>
          <a:p>
            <a:endParaRPr lang="es-AR" sz="7400" dirty="0"/>
          </a:p>
          <a:p>
            <a:pPr marL="457200" lvl="1" indent="0">
              <a:buNone/>
            </a:pP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55" y="3187471"/>
            <a:ext cx="3914171" cy="220172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554" y="4669808"/>
            <a:ext cx="2956560" cy="176784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205" y="3187471"/>
            <a:ext cx="4887712" cy="2758066"/>
          </a:xfrm>
          <a:prstGeom prst="rect">
            <a:avLst/>
          </a:prstGeom>
        </p:spPr>
      </p:pic>
    </p:spTree>
    <p:extLst>
      <p:ext uri="{BB962C8B-B14F-4D97-AF65-F5344CB8AC3E}">
        <p14:creationId xmlns:p14="http://schemas.microsoft.com/office/powerpoint/2010/main" val="361546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9294" y="811701"/>
            <a:ext cx="9905998" cy="1029977"/>
          </a:xfrm>
        </p:spPr>
        <p:txBody>
          <a:bodyPr>
            <a:normAutofit fontScale="90000"/>
          </a:bodyPr>
          <a:lstStyle/>
          <a:p>
            <a:r>
              <a:rPr lang="es-AR" sz="4000" dirty="0">
                <a:solidFill>
                  <a:schemeClr val="tx2">
                    <a:lumMod val="50000"/>
                  </a:schemeClr>
                </a:solidFill>
              </a:rPr>
              <a:t>CAUSAS DE INCENDIOS:</a:t>
            </a:r>
            <a:r>
              <a:rPr lang="es-AR" dirty="0"/>
              <a:t/>
            </a:r>
            <a:br>
              <a:rPr lang="es-AR" dirty="0"/>
            </a:br>
            <a:endParaRPr lang="es-AR" dirty="0"/>
          </a:p>
        </p:txBody>
      </p:sp>
      <p:sp>
        <p:nvSpPr>
          <p:cNvPr id="3" name="Marcador de contenido 2"/>
          <p:cNvSpPr>
            <a:spLocks noGrp="1"/>
          </p:cNvSpPr>
          <p:nvPr>
            <p:ph idx="1"/>
          </p:nvPr>
        </p:nvSpPr>
        <p:spPr>
          <a:xfrm>
            <a:off x="3449761" y="1698243"/>
            <a:ext cx="5855604" cy="4168463"/>
          </a:xfrm>
        </p:spPr>
        <p:txBody>
          <a:bodyPr>
            <a:normAutofit fontScale="25000" lnSpcReduction="20000"/>
          </a:bodyPr>
          <a:lstStyle/>
          <a:p>
            <a:pPr lvl="1"/>
            <a:r>
              <a:rPr lang="es-AR" sz="8000" dirty="0">
                <a:solidFill>
                  <a:schemeClr val="tx2">
                    <a:lumMod val="50000"/>
                  </a:schemeClr>
                </a:solidFill>
              </a:rPr>
              <a:t>Eléctricas</a:t>
            </a:r>
          </a:p>
          <a:p>
            <a:pPr lvl="1"/>
            <a:r>
              <a:rPr lang="es-AR" sz="8000" dirty="0">
                <a:solidFill>
                  <a:schemeClr val="tx2">
                    <a:lumMod val="50000"/>
                  </a:schemeClr>
                </a:solidFill>
              </a:rPr>
              <a:t>Cigarrillos y fósforos</a:t>
            </a:r>
          </a:p>
          <a:p>
            <a:pPr lvl="1"/>
            <a:r>
              <a:rPr lang="es-AR" sz="8000" dirty="0">
                <a:solidFill>
                  <a:schemeClr val="tx2">
                    <a:lumMod val="50000"/>
                  </a:schemeClr>
                </a:solidFill>
              </a:rPr>
              <a:t>Líquidos inflamables y combustibles</a:t>
            </a:r>
          </a:p>
          <a:p>
            <a:pPr lvl="1"/>
            <a:r>
              <a:rPr lang="es-AR" sz="8000" dirty="0">
                <a:solidFill>
                  <a:schemeClr val="tx2">
                    <a:lumMod val="50000"/>
                  </a:schemeClr>
                </a:solidFill>
              </a:rPr>
              <a:t>Falta de orden y aseo</a:t>
            </a:r>
          </a:p>
          <a:p>
            <a:pPr lvl="1"/>
            <a:r>
              <a:rPr lang="es-AR" sz="8000" dirty="0">
                <a:solidFill>
                  <a:schemeClr val="tx2">
                    <a:lumMod val="50000"/>
                  </a:schemeClr>
                </a:solidFill>
              </a:rPr>
              <a:t>Fricción</a:t>
            </a:r>
          </a:p>
          <a:p>
            <a:pPr lvl="1"/>
            <a:r>
              <a:rPr lang="es-AR" sz="8000" dirty="0">
                <a:solidFill>
                  <a:schemeClr val="tx2">
                    <a:lumMod val="50000"/>
                  </a:schemeClr>
                </a:solidFill>
              </a:rPr>
              <a:t>Chispas mecánicas</a:t>
            </a:r>
          </a:p>
          <a:p>
            <a:pPr lvl="1"/>
            <a:r>
              <a:rPr lang="es-AR" sz="8000" dirty="0">
                <a:solidFill>
                  <a:schemeClr val="tx2">
                    <a:lumMod val="50000"/>
                  </a:schemeClr>
                </a:solidFill>
              </a:rPr>
              <a:t>Superficies calientes</a:t>
            </a:r>
          </a:p>
          <a:p>
            <a:pPr lvl="1"/>
            <a:r>
              <a:rPr lang="es-AR" sz="8000" dirty="0">
                <a:solidFill>
                  <a:schemeClr val="tx2">
                    <a:lumMod val="50000"/>
                  </a:schemeClr>
                </a:solidFill>
              </a:rPr>
              <a:t>Llamas abiertas</a:t>
            </a:r>
          </a:p>
          <a:p>
            <a:pPr lvl="1"/>
            <a:r>
              <a:rPr lang="es-AR" sz="8000" dirty="0">
                <a:solidFill>
                  <a:schemeClr val="tx2">
                    <a:lumMod val="50000"/>
                  </a:schemeClr>
                </a:solidFill>
              </a:rPr>
              <a:t>Chispas de combustión</a:t>
            </a:r>
          </a:p>
          <a:p>
            <a:pPr lvl="1"/>
            <a:r>
              <a:rPr lang="es-AR" sz="8000" dirty="0">
                <a:solidFill>
                  <a:schemeClr val="tx2">
                    <a:lumMod val="50000"/>
                  </a:schemeClr>
                </a:solidFill>
              </a:rPr>
              <a:t>Corte y soldadura.</a:t>
            </a:r>
          </a:p>
          <a:p>
            <a:pPr lvl="1"/>
            <a:r>
              <a:rPr lang="es-AR" sz="8000" dirty="0">
                <a:solidFill>
                  <a:schemeClr val="tx2">
                    <a:lumMod val="50000"/>
                  </a:schemeClr>
                </a:solidFill>
              </a:rPr>
              <a:t>Falta de equipos contra incendios e inspecciones </a:t>
            </a:r>
          </a:p>
          <a:p>
            <a:endParaRPr lang="es-AR" dirty="0">
              <a:solidFill>
                <a:schemeClr val="tx2">
                  <a:lumMod val="50000"/>
                </a:schemeClr>
              </a:solidFill>
            </a:endParaRPr>
          </a:p>
        </p:txBody>
      </p:sp>
      <p:pic>
        <p:nvPicPr>
          <p:cNvPr id="8" name="Imagen 7"/>
          <p:cNvPicPr>
            <a:picLocks noChangeAspect="1"/>
          </p:cNvPicPr>
          <p:nvPr/>
        </p:nvPicPr>
        <p:blipFill>
          <a:blip r:embed="rId2"/>
          <a:stretch>
            <a:fillRect/>
          </a:stretch>
        </p:blipFill>
        <p:spPr>
          <a:xfrm>
            <a:off x="9218592" y="1989921"/>
            <a:ext cx="2160570" cy="157683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853" y="811701"/>
            <a:ext cx="2661024" cy="160484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3293">
            <a:off x="8730842" y="3429971"/>
            <a:ext cx="2705687" cy="1800512"/>
          </a:xfrm>
          <a:prstGeom prst="rect">
            <a:avLst/>
          </a:prstGeom>
        </p:spPr>
      </p:pic>
      <p:pic>
        <p:nvPicPr>
          <p:cNvPr id="9" name="Imagen 8"/>
          <p:cNvPicPr>
            <a:picLocks noChangeAspect="1"/>
          </p:cNvPicPr>
          <p:nvPr/>
        </p:nvPicPr>
        <p:blipFill>
          <a:blip r:embed="rId5"/>
          <a:stretch>
            <a:fillRect/>
          </a:stretch>
        </p:blipFill>
        <p:spPr>
          <a:xfrm>
            <a:off x="622916" y="2951341"/>
            <a:ext cx="1300104" cy="1805701"/>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15380">
            <a:off x="1427411" y="4173053"/>
            <a:ext cx="2097899" cy="1198600"/>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9256" y="1983802"/>
            <a:ext cx="2377903" cy="1337570"/>
          </a:xfrm>
          <a:prstGeom prst="rect">
            <a:avLst/>
          </a:prstGeom>
        </p:spPr>
      </p:pic>
    </p:spTree>
    <p:extLst>
      <p:ext uri="{BB962C8B-B14F-4D97-AF65-F5344CB8AC3E}">
        <p14:creationId xmlns:p14="http://schemas.microsoft.com/office/powerpoint/2010/main" val="277730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03769" y="1129506"/>
            <a:ext cx="9905998" cy="1862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AR" dirty="0">
                <a:solidFill>
                  <a:schemeClr val="tx2">
                    <a:lumMod val="50000"/>
                  </a:schemeClr>
                </a:solidFill>
              </a:rPr>
              <a:t>Marco legal</a:t>
            </a:r>
          </a:p>
        </p:txBody>
      </p:sp>
      <p:sp>
        <p:nvSpPr>
          <p:cNvPr id="3" name="Marcador de contenido 5"/>
          <p:cNvSpPr>
            <a:spLocks noGrp="1"/>
          </p:cNvSpPr>
          <p:nvPr>
            <p:ph idx="1"/>
          </p:nvPr>
        </p:nvSpPr>
        <p:spPr>
          <a:xfrm>
            <a:off x="2783306" y="1704057"/>
            <a:ext cx="9905999" cy="3541714"/>
          </a:xfrm>
        </p:spPr>
        <p:txBody>
          <a:bodyPr anchor="ctr">
            <a:normAutofit/>
          </a:bodyPr>
          <a:lstStyle/>
          <a:p>
            <a:r>
              <a:rPr lang="es-ES" sz="3200" dirty="0"/>
              <a:t>Ley de higiene y seguridad (ley19587)</a:t>
            </a:r>
          </a:p>
          <a:p>
            <a:r>
              <a:rPr lang="es-ES" sz="3200" dirty="0"/>
              <a:t>Decreto 351/79, anexo VII</a:t>
            </a:r>
          </a:p>
        </p:txBody>
      </p:sp>
    </p:spTree>
    <p:extLst>
      <p:ext uri="{BB962C8B-B14F-4D97-AF65-F5344CB8AC3E}">
        <p14:creationId xmlns:p14="http://schemas.microsoft.com/office/powerpoint/2010/main" val="152104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8942" y="331647"/>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AR" dirty="0">
                <a:solidFill>
                  <a:schemeClr val="tx2">
                    <a:lumMod val="50000"/>
                  </a:schemeClr>
                </a:solidFill>
              </a:rPr>
              <a:t>Curva de incendio natural</a:t>
            </a:r>
          </a:p>
        </p:txBody>
      </p:sp>
      <p:pic>
        <p:nvPicPr>
          <p:cNvPr id="2" name="Imagen 1"/>
          <p:cNvPicPr>
            <a:picLocks noChangeAspect="1"/>
          </p:cNvPicPr>
          <p:nvPr/>
        </p:nvPicPr>
        <p:blipFill>
          <a:blip r:embed="rId2"/>
          <a:stretch>
            <a:fillRect/>
          </a:stretch>
        </p:blipFill>
        <p:spPr>
          <a:xfrm>
            <a:off x="1492415" y="1568366"/>
            <a:ext cx="5451051" cy="4158666"/>
          </a:xfrm>
          <a:prstGeom prst="rect">
            <a:avLst/>
          </a:prstGeom>
        </p:spPr>
      </p:pic>
      <p:pic>
        <p:nvPicPr>
          <p:cNvPr id="3" name="Imagen 2"/>
          <p:cNvPicPr>
            <a:picLocks noChangeAspect="1"/>
          </p:cNvPicPr>
          <p:nvPr/>
        </p:nvPicPr>
        <p:blipFill>
          <a:blip r:embed="rId3"/>
          <a:stretch>
            <a:fillRect/>
          </a:stretch>
        </p:blipFill>
        <p:spPr>
          <a:xfrm>
            <a:off x="7170069" y="2141621"/>
            <a:ext cx="4180566" cy="2750594"/>
          </a:xfrm>
          <a:prstGeom prst="rect">
            <a:avLst/>
          </a:prstGeom>
        </p:spPr>
      </p:pic>
    </p:spTree>
    <p:extLst>
      <p:ext uri="{BB962C8B-B14F-4D97-AF65-F5344CB8AC3E}">
        <p14:creationId xmlns:p14="http://schemas.microsoft.com/office/powerpoint/2010/main" val="2397471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Personalizado 6">
      <a:dk1>
        <a:srgbClr val="FFDF6A"/>
      </a:dk1>
      <a:lt1>
        <a:srgbClr val="3B1006"/>
      </a:lt1>
      <a:dk2>
        <a:srgbClr val="C59A00"/>
      </a:dk2>
      <a:lt2>
        <a:srgbClr val="631A0A"/>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FFEBA5"/>
      </a:folHlink>
    </a:clrScheme>
    <a:fontScheme name="Personalizado 1">
      <a:majorFont>
        <a:latin typeface="Tw Cen MT"/>
        <a:ea typeface=""/>
        <a:cs typeface=""/>
      </a:majorFont>
      <a:minorFont>
        <a:latin typeface="Tw Cen MT"/>
        <a:ea typeface=""/>
        <a:cs typeface=""/>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5086736</TotalTime>
  <Words>2531</Words>
  <Application>Microsoft Office PowerPoint</Application>
  <PresentationFormat>Personalizado</PresentationFormat>
  <Paragraphs>321</Paragraphs>
  <Slides>55</Slides>
  <Notes>10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Circuito</vt:lpstr>
      <vt:lpstr>Protección contra incendios      Higiene y seguridad</vt:lpstr>
      <vt:lpstr>objetivos</vt:lpstr>
      <vt:lpstr>objetivos</vt:lpstr>
      <vt:lpstr>Presentación de PowerPoint</vt:lpstr>
      <vt:lpstr>Clases de fuego</vt:lpstr>
      <vt:lpstr>incendio</vt:lpstr>
      <vt:lpstr>CAUSAS DE INCENDIOS: </vt:lpstr>
      <vt:lpstr>Presentación de PowerPoint</vt:lpstr>
      <vt:lpstr>Presentación de PowerPoint</vt:lpstr>
      <vt:lpstr>objetivos</vt:lpstr>
      <vt:lpstr>Protecciones contra incendio</vt:lpstr>
      <vt:lpstr>Presentación de PowerPoint</vt:lpstr>
      <vt:lpstr>Presentación de PowerPoint</vt:lpstr>
      <vt:lpstr>Presentación de PowerPoint</vt:lpstr>
      <vt:lpstr>Muro cortafuego</vt:lpstr>
      <vt:lpstr>RESISTENCIA AL FUEGO</vt:lpstr>
      <vt:lpstr>Presentación de PowerPoint</vt:lpstr>
      <vt:lpstr>RIESGO DE LOS SECTORES DE INCENDIO</vt:lpstr>
      <vt:lpstr>sector de incendio</vt:lpstr>
      <vt:lpstr>sector de incendio</vt:lpstr>
      <vt:lpstr>Presentación de PowerPoint</vt:lpstr>
      <vt:lpstr>Ejemplo</vt:lpstr>
      <vt:lpstr>objetivos</vt:lpstr>
      <vt:lpstr>MEDIOS DE ESCAPE</vt:lpstr>
      <vt:lpstr>Distancias máximas permitidas hasta el medio de escape</vt:lpstr>
      <vt:lpstr>ANCHO TOTAL MINIMO</vt:lpstr>
      <vt:lpstr>Presentación de PowerPoint</vt:lpstr>
      <vt:lpstr>Presentación de PowerPoint</vt:lpstr>
      <vt:lpstr>Presentación de PowerPoint</vt:lpstr>
      <vt:lpstr>objetivos</vt:lpstr>
      <vt:lpstr>La ley establece:</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Como actuar ante un incendio</vt:lpstr>
      <vt:lpstr>Como actuar ante un incendio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Protección contra incendios – Higiene y seguridad</dc:title>
  <dc:creator>Pame</dc:creator>
  <cp:lastModifiedBy>Luca</cp:lastModifiedBy>
  <cp:revision>75</cp:revision>
  <dcterms:created xsi:type="dcterms:W3CDTF">2018-09-03T20:08:10Z</dcterms:created>
  <dcterms:modified xsi:type="dcterms:W3CDTF">2018-09-24T02:36:30Z</dcterms:modified>
</cp:coreProperties>
</file>