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56" r:id="rId17"/>
    <p:sldId id="258" r:id="rId18"/>
    <p:sldId id="257" r:id="rId19"/>
    <p:sldId id="260" r:id="rId20"/>
    <p:sldId id="259" r:id="rId21"/>
    <p:sldId id="262" r:id="rId22"/>
    <p:sldId id="261" r:id="rId23"/>
    <p:sldId id="263" r:id="rId24"/>
    <p:sldId id="265" r:id="rId25"/>
    <p:sldId id="310" r:id="rId26"/>
    <p:sldId id="266" r:id="rId27"/>
    <p:sldId id="267" r:id="rId28"/>
    <p:sldId id="268" r:id="rId29"/>
    <p:sldId id="269" r:id="rId30"/>
    <p:sldId id="264" r:id="rId31"/>
    <p:sldId id="270" r:id="rId32"/>
    <p:sldId id="271" r:id="rId33"/>
    <p:sldId id="290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99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55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94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3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4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9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55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324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72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25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52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93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31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2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31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72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A464D3-729B-442D-8D2C-963743A67E8F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DE1D-A229-4E53-8C78-6AA09602D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555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6" descr="Escu"/>
          <p:cNvPicPr>
            <a:picLocks noChangeAspect="1" noChangeArrowheads="1"/>
          </p:cNvPicPr>
          <p:nvPr/>
        </p:nvPicPr>
        <p:blipFill>
          <a:blip r:embed="rId2" cstate="print">
            <a:lum bright="-18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60648"/>
            <a:ext cx="12128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49815" y="3429000"/>
            <a:ext cx="70210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7200" b="1" dirty="0">
                <a:ln/>
                <a:solidFill>
                  <a:srgbClr val="FF0000"/>
                </a:solidFill>
              </a:rPr>
              <a:t>CONTAMINACIÓN</a:t>
            </a:r>
          </a:p>
          <a:p>
            <a:pPr algn="ctr"/>
            <a:r>
              <a:rPr lang="es-ES" sz="7200" b="1" dirty="0">
                <a:ln/>
                <a:solidFill>
                  <a:srgbClr val="FF0000"/>
                </a:solidFill>
              </a:rPr>
              <a:t>AMBIENTAL</a:t>
            </a:r>
          </a:p>
        </p:txBody>
      </p:sp>
    </p:spTree>
    <p:extLst>
      <p:ext uri="{BB962C8B-B14F-4D97-AF65-F5344CB8AC3E}">
        <p14:creationId xmlns:p14="http://schemas.microsoft.com/office/powerpoint/2010/main" val="38646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8402" y="341881"/>
            <a:ext cx="9404723" cy="1400530"/>
          </a:xfrm>
        </p:spPr>
        <p:txBody>
          <a:bodyPr>
            <a:normAutofit fontScale="90000"/>
          </a:bodyPr>
          <a:lstStyle/>
          <a:p>
            <a:pPr lvl="0"/>
            <a:r>
              <a:rPr lang="es-AR" b="1" dirty="0" smtClean="0"/>
              <a:t/>
            </a:r>
            <a:br>
              <a:rPr lang="es-AR" b="1" dirty="0" smtClean="0"/>
            </a:br>
            <a:r>
              <a:rPr lang="es-AR" b="1" dirty="0" smtClean="0"/>
              <a:t>Límites </a:t>
            </a:r>
            <a:r>
              <a:rPr lang="es-AR" b="1" dirty="0"/>
              <a:t>de exposición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7690" y="1612367"/>
            <a:ext cx="8219256" cy="4785395"/>
          </a:xfrm>
        </p:spPr>
        <p:txBody>
          <a:bodyPr>
            <a:normAutofit fontScale="70000" lnSpcReduction="20000"/>
          </a:bodyPr>
          <a:lstStyle/>
          <a:p>
            <a:r>
              <a:rPr lang="es-AR" b="1" i="1" dirty="0" smtClean="0"/>
              <a:t>Parámetros </a:t>
            </a:r>
            <a:r>
              <a:rPr lang="es-AR" b="1" i="1" dirty="0"/>
              <a:t>externos</a:t>
            </a:r>
            <a:r>
              <a:rPr lang="es-AR" dirty="0"/>
              <a:t> </a:t>
            </a: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 smtClean="0"/>
              <a:t>E = C x T    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  </a:t>
            </a:r>
            <a:r>
              <a:rPr lang="es-AR" dirty="0"/>
              <a:t>C: concentración del contaminante en el aire</a:t>
            </a:r>
          </a:p>
          <a:p>
            <a:r>
              <a:rPr lang="es-AR" dirty="0"/>
              <a:t>T: tiempo de exposición.</a:t>
            </a:r>
          </a:p>
          <a:p>
            <a:r>
              <a:rPr lang="es-AR" dirty="0"/>
              <a:t>E: </a:t>
            </a:r>
            <a:r>
              <a:rPr lang="es-AR" dirty="0" smtClean="0"/>
              <a:t>exposición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b="1" dirty="0">
                <a:solidFill>
                  <a:srgbClr val="FF0000"/>
                </a:solidFill>
              </a:rPr>
              <a:t>La dosis total diaria </a:t>
            </a:r>
          </a:p>
          <a:p>
            <a:pPr>
              <a:buNone/>
            </a:pPr>
            <a:endParaRPr lang="es-AR" dirty="0"/>
          </a:p>
          <a:p>
            <a:r>
              <a:rPr lang="es-AR" b="1" dirty="0" err="1"/>
              <a:t>Dt</a:t>
            </a:r>
            <a:r>
              <a:rPr lang="es-AR" b="1" dirty="0"/>
              <a:t> = E x Q</a:t>
            </a:r>
            <a:endParaRPr lang="es-AR" dirty="0"/>
          </a:p>
          <a:p>
            <a:endParaRPr lang="es-AR" dirty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   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5087888" y="4005065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Q = V x n</a:t>
            </a:r>
          </a:p>
          <a:p>
            <a:endParaRPr lang="es-AR" dirty="0"/>
          </a:p>
          <a:p>
            <a:r>
              <a:rPr lang="es-AR" dirty="0"/>
              <a:t>V: volumen introducido por cada movimiento respiratorio (0.6 L)</a:t>
            </a:r>
          </a:p>
          <a:p>
            <a:r>
              <a:rPr lang="es-AR" dirty="0"/>
              <a:t>n: número de movimientos respiratorios por minuto (18)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181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75520" y="548680"/>
            <a:ext cx="8435280" cy="6309320"/>
          </a:xfrm>
        </p:spPr>
        <p:txBody>
          <a:bodyPr>
            <a:normAutofit/>
          </a:bodyPr>
          <a:lstStyle/>
          <a:p>
            <a:r>
              <a:rPr lang="es-AR" sz="2000" b="1" i="1" dirty="0"/>
              <a:t>factores internos</a:t>
            </a:r>
          </a:p>
          <a:p>
            <a:endParaRPr lang="es-AR" sz="2000" b="1" i="1" dirty="0"/>
          </a:p>
          <a:p>
            <a:pPr>
              <a:buNone/>
            </a:pPr>
            <a:r>
              <a:rPr lang="es-AR" sz="2000" dirty="0"/>
              <a:t>F: coeficiente de absorción</a:t>
            </a:r>
          </a:p>
          <a:p>
            <a:pPr>
              <a:buNone/>
            </a:pPr>
            <a:r>
              <a:rPr lang="es-AR" sz="2000" dirty="0"/>
              <a:t>Cd: coeficiente de depuración</a:t>
            </a:r>
          </a:p>
          <a:p>
            <a:endParaRPr lang="es-AR" sz="2000" dirty="0"/>
          </a:p>
          <a:p>
            <a:pPr>
              <a:buNone/>
            </a:pPr>
            <a:r>
              <a:rPr lang="es-AR" sz="2000" dirty="0">
                <a:solidFill>
                  <a:srgbClr val="FF0000"/>
                </a:solidFill>
              </a:rPr>
              <a:t>  Dosis efectiva: </a:t>
            </a:r>
          </a:p>
          <a:p>
            <a:pPr>
              <a:buNone/>
            </a:pPr>
            <a:endParaRPr lang="es-AR" sz="2000" dirty="0"/>
          </a:p>
          <a:p>
            <a:pPr>
              <a:buNone/>
            </a:pPr>
            <a:r>
              <a:rPr lang="es-AR" sz="2000" b="1" dirty="0"/>
              <a:t>De = </a:t>
            </a:r>
            <a:r>
              <a:rPr lang="es-AR" sz="2000" b="1" dirty="0" err="1"/>
              <a:t>Dt</a:t>
            </a:r>
            <a:r>
              <a:rPr lang="es-AR" sz="2000" b="1" dirty="0"/>
              <a:t> x F x Cd</a:t>
            </a:r>
          </a:p>
          <a:p>
            <a:pPr>
              <a:buNone/>
            </a:pPr>
            <a:endParaRPr lang="es-AR" sz="2000" b="1" dirty="0"/>
          </a:p>
          <a:p>
            <a:pPr>
              <a:buNone/>
            </a:pPr>
            <a:endParaRPr lang="es-AR" sz="2000" dirty="0"/>
          </a:p>
        </p:txBody>
      </p:sp>
      <p:sp>
        <p:nvSpPr>
          <p:cNvPr id="4" name="3 Rectángulo"/>
          <p:cNvSpPr/>
          <p:nvPr/>
        </p:nvSpPr>
        <p:spPr>
          <a:xfrm>
            <a:off x="1847528" y="4005064"/>
            <a:ext cx="2088232" cy="842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dirty="0"/>
              <a:t>Otros métodos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4079776" y="3573016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079776" y="44371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519936" y="3140968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err="1"/>
              <a:t>Toxicologicos</a:t>
            </a:r>
            <a:endParaRPr lang="es-AR" sz="2000" dirty="0"/>
          </a:p>
        </p:txBody>
      </p:sp>
      <p:sp>
        <p:nvSpPr>
          <p:cNvPr id="11" name="10 Rectángulo"/>
          <p:cNvSpPr/>
          <p:nvPr/>
        </p:nvSpPr>
        <p:spPr>
          <a:xfrm>
            <a:off x="5231904" y="4797152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AR" sz="2000" i="1" dirty="0" smtClean="0"/>
              <a:t>Epidemiológicos</a:t>
            </a:r>
            <a:endParaRPr lang="es-AR" sz="2000" dirty="0"/>
          </a:p>
          <a:p>
            <a:pPr algn="ctr"/>
            <a:endParaRPr lang="es-AR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443418" y="97795"/>
            <a:ext cx="13051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s-AR" sz="1100" i="1">
                <a:latin typeface="Arial" pitchFamily="34" charset="0"/>
                <a:ea typeface="Calibri" pitchFamily="34" charset="0"/>
                <a:cs typeface="Arial" pitchFamily="34" charset="0"/>
              </a:rPr>
              <a:t>Epidermiol</a:t>
            </a:r>
            <a:r>
              <a:rPr lang="es-AR" sz="1100" i="1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AR" sz="1100" i="1">
                <a:latin typeface="Arial" pitchFamily="34" charset="0"/>
                <a:ea typeface="Calibri" pitchFamily="34" charset="0"/>
                <a:cs typeface="Arial" pitchFamily="34" charset="0"/>
              </a:rPr>
              <a:t>gicos</a:t>
            </a:r>
            <a:endParaRPr lang="es-A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47528" y="476672"/>
            <a:ext cx="8435280" cy="6192688"/>
          </a:xfrm>
        </p:spPr>
        <p:txBody>
          <a:bodyPr/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pPr>
              <a:buNone/>
            </a:pPr>
            <a:r>
              <a:rPr lang="es-AR" dirty="0" smtClean="0"/>
              <a:t>Limites</a:t>
            </a:r>
          </a:p>
          <a:p>
            <a:pPr>
              <a:buNone/>
            </a:pPr>
            <a:r>
              <a:rPr lang="es-AR" dirty="0" smtClean="0"/>
              <a:t>Admisibles</a:t>
            </a:r>
            <a:endParaRPr lang="es-AR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3863752" y="476672"/>
            <a:ext cx="0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863752" y="47667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863752" y="141277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863752" y="249289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863752" y="378904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863752" y="479715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863752" y="62373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871864" y="260649"/>
            <a:ext cx="547260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u="sng" dirty="0"/>
              <a:t>Limite admisible de concentración</a:t>
            </a:r>
            <a:r>
              <a:rPr lang="es-AR" i="1" dirty="0"/>
              <a:t> (CA)</a:t>
            </a:r>
          </a:p>
          <a:p>
            <a:endParaRPr lang="es-AR" i="1" dirty="0"/>
          </a:p>
          <a:p>
            <a:endParaRPr lang="es-AR" i="1" dirty="0"/>
          </a:p>
          <a:p>
            <a:endParaRPr lang="es-AR" dirty="0"/>
          </a:p>
          <a:p>
            <a:r>
              <a:rPr lang="es-AR" i="1" u="sng" dirty="0"/>
              <a:t>Limite admisible de concentración para la jornada laboral</a:t>
            </a:r>
            <a:r>
              <a:rPr lang="es-AR" i="1" dirty="0"/>
              <a:t> (CAL)</a:t>
            </a:r>
          </a:p>
          <a:p>
            <a:endParaRPr lang="es-AR" i="1" dirty="0"/>
          </a:p>
          <a:p>
            <a:endParaRPr lang="es-AR" i="1" dirty="0"/>
          </a:p>
          <a:p>
            <a:r>
              <a:rPr lang="es-AR" i="1" u="sng" dirty="0"/>
              <a:t>Limite admisible de concentración promedio para la jornada laboral</a:t>
            </a:r>
            <a:r>
              <a:rPr lang="es-AR" i="1" dirty="0"/>
              <a:t> (CAP):</a:t>
            </a:r>
            <a:r>
              <a:rPr lang="es-AR" dirty="0"/>
              <a:t> 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i="1" u="sng" dirty="0"/>
              <a:t>Limite admisible de concentración máxima</a:t>
            </a:r>
            <a:r>
              <a:rPr lang="es-AR" i="1" dirty="0"/>
              <a:t> (CAM)</a:t>
            </a:r>
            <a:endParaRPr lang="es-AR" dirty="0"/>
          </a:p>
          <a:p>
            <a:endParaRPr lang="es-AR" i="1" u="sng" dirty="0"/>
          </a:p>
          <a:p>
            <a:endParaRPr lang="es-AR" i="1" u="sng" dirty="0"/>
          </a:p>
          <a:p>
            <a:r>
              <a:rPr lang="es-AR" i="1" u="sng" dirty="0"/>
              <a:t>Factor de tolerancia</a:t>
            </a:r>
            <a:r>
              <a:rPr lang="es-AR" i="1" dirty="0"/>
              <a:t> (Ft)</a:t>
            </a:r>
            <a:endParaRPr lang="es-AR" dirty="0"/>
          </a:p>
          <a:p>
            <a:endParaRPr lang="es-AR" i="1" u="sng" dirty="0"/>
          </a:p>
          <a:p>
            <a:endParaRPr lang="es-AR" i="1" u="sng" dirty="0"/>
          </a:p>
          <a:p>
            <a:r>
              <a:rPr lang="es-AR" i="1" u="sng" dirty="0"/>
              <a:t>Limite admisible de concentración para períodos breves</a:t>
            </a:r>
            <a:r>
              <a:rPr lang="es-AR" i="1" dirty="0"/>
              <a:t> (CAB)</a:t>
            </a:r>
            <a:endParaRPr lang="es-AR" dirty="0"/>
          </a:p>
          <a:p>
            <a:endParaRPr lang="es-AR" dirty="0"/>
          </a:p>
          <a:p>
            <a:endParaRPr lang="es-AR" i="1" dirty="0"/>
          </a:p>
          <a:p>
            <a:endParaRPr lang="es-AR" i="1" dirty="0"/>
          </a:p>
          <a:p>
            <a:endParaRPr lang="es-AR" i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1" y="6059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9589" y="2963319"/>
            <a:ext cx="2123283" cy="825721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1" y="6059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075" y="5745259"/>
            <a:ext cx="1988452" cy="773286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981201" y="6059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75520" y="332656"/>
            <a:ext cx="8892480" cy="6525344"/>
          </a:xfrm>
        </p:spPr>
        <p:txBody>
          <a:bodyPr/>
          <a:lstStyle/>
          <a:p>
            <a:pPr lvl="0"/>
            <a:r>
              <a:rPr lang="es-AR" b="1" dirty="0"/>
              <a:t>Límites para períodos especiales</a:t>
            </a:r>
          </a:p>
          <a:p>
            <a:pPr>
              <a:buNone/>
            </a:pPr>
            <a:r>
              <a:rPr lang="es-AR" dirty="0"/>
              <a:t>                                      </a:t>
            </a:r>
            <a:r>
              <a:rPr lang="es-AR" sz="2400" dirty="0">
                <a:solidFill>
                  <a:srgbClr val="FF0000"/>
                </a:solidFill>
              </a:rPr>
              <a:t>Esta reducción se aplica a CAP y CAM</a:t>
            </a:r>
          </a:p>
          <a:p>
            <a:pPr>
              <a:buNone/>
            </a:pPr>
            <a:endParaRPr lang="es-AR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es-AR" sz="2400" dirty="0">
              <a:solidFill>
                <a:srgbClr val="FF0000"/>
              </a:solidFill>
            </a:endParaRPr>
          </a:p>
          <a:p>
            <a:r>
              <a:rPr lang="es-AR" sz="2400" b="1" dirty="0"/>
              <a:t>Límites para asfixiantes simples</a:t>
            </a:r>
          </a:p>
          <a:p>
            <a:pPr>
              <a:buNone/>
            </a:pPr>
            <a:r>
              <a:rPr lang="es-AR" sz="2000" dirty="0">
                <a:solidFill>
                  <a:srgbClr val="FF0000"/>
                </a:solidFill>
              </a:rPr>
              <a:t>     Son gases cuya única propiedad peligrosa para la salud es el desplazamiento del oxígeno del aire con el resultante de su disminución a concentraciones inferiores a 18% (V/V).</a:t>
            </a:r>
          </a:p>
          <a:p>
            <a:endParaRPr lang="es-AR" sz="2400" b="1" dirty="0"/>
          </a:p>
          <a:p>
            <a:r>
              <a:rPr lang="es-AR" sz="2400" b="1" dirty="0"/>
              <a:t>Límites para partículas</a:t>
            </a:r>
          </a:p>
          <a:p>
            <a:pPr>
              <a:buNone/>
            </a:pPr>
            <a:r>
              <a:rPr lang="es-AR" sz="2400" i="1" u="sng" dirty="0"/>
              <a:t>A – Masa de partículas Inhalable (IPM)</a:t>
            </a:r>
            <a:endParaRPr lang="es-AR" sz="2400" dirty="0"/>
          </a:p>
          <a:p>
            <a:pPr>
              <a:buNone/>
            </a:pPr>
            <a:r>
              <a:rPr lang="es-AR" sz="2400" i="1" u="sng" dirty="0"/>
              <a:t>C- Masa de </a:t>
            </a:r>
            <a:r>
              <a:rPr lang="es-AR" sz="2400" i="1" u="sng" dirty="0" err="1"/>
              <a:t>Particula</a:t>
            </a:r>
            <a:r>
              <a:rPr lang="es-AR" sz="2400" i="1" u="sng" dirty="0"/>
              <a:t> respirable (RPM)</a:t>
            </a:r>
            <a:endParaRPr lang="es-AR" sz="2400" dirty="0"/>
          </a:p>
          <a:p>
            <a:pPr>
              <a:buNone/>
            </a:pPr>
            <a:r>
              <a:rPr lang="es-AR" sz="2400" i="1" u="sng" dirty="0"/>
              <a:t>B– Masa de partículas TORACICA (IPM)</a:t>
            </a:r>
            <a:endParaRPr lang="es-AR" sz="2400" dirty="0"/>
          </a:p>
          <a:p>
            <a:endParaRPr lang="es-AR" sz="2400" dirty="0"/>
          </a:p>
          <a:p>
            <a:pPr>
              <a:buNone/>
            </a:pPr>
            <a:endParaRPr lang="es-AR" sz="24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95600" y="1052736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  <a:p>
            <a:pPr algn="ctr"/>
            <a:r>
              <a:rPr lang="es-AR" dirty="0"/>
              <a:t>F= 8 /h * (24-h)/16</a:t>
            </a:r>
          </a:p>
          <a:p>
            <a:pPr algn="ctr"/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4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9536" y="476673"/>
            <a:ext cx="8291264" cy="5649491"/>
          </a:xfrm>
        </p:spPr>
        <p:txBody>
          <a:bodyPr/>
          <a:lstStyle/>
          <a:p>
            <a:pPr lvl="0"/>
            <a:r>
              <a:rPr lang="es-AR" b="1" dirty="0"/>
              <a:t>Límites biológicos</a:t>
            </a:r>
            <a:endParaRPr lang="es-AR" dirty="0"/>
          </a:p>
          <a:p>
            <a:pPr>
              <a:buNone/>
            </a:pPr>
            <a:r>
              <a:rPr lang="es-AR" sz="2400" dirty="0"/>
              <a:t>Importancia a tener en cuenta cuando:</a:t>
            </a:r>
          </a:p>
          <a:p>
            <a:pPr lvl="0">
              <a:buFont typeface="Wingdings" pitchFamily="2" charset="2"/>
              <a:buChar char="ü"/>
            </a:pPr>
            <a:r>
              <a:rPr lang="es-AR" sz="2000" dirty="0"/>
              <a:t>Se trabaja con sustancias químicas cuya absorción por la piel es una vía de entrada significativa.</a:t>
            </a:r>
          </a:p>
          <a:p>
            <a:pPr lvl="0">
              <a:buFont typeface="Wingdings" pitchFamily="2" charset="2"/>
              <a:buChar char="ü"/>
            </a:pPr>
            <a:r>
              <a:rPr lang="es-AR" sz="2000" dirty="0"/>
              <a:t>Las sustancias manipuladas tienen una alta toxicidad crónica.</a:t>
            </a:r>
          </a:p>
          <a:p>
            <a:pPr lvl="0">
              <a:buFont typeface="Wingdings" pitchFamily="2" charset="2"/>
              <a:buChar char="ü"/>
            </a:pPr>
            <a:r>
              <a:rPr lang="es-AR" sz="2000" dirty="0"/>
              <a:t>Las sustancias no tienen métodos adecuados de evaluación en el aire de los lugares de trabajo.</a:t>
            </a:r>
          </a:p>
          <a:p>
            <a:pPr lvl="0">
              <a:buFont typeface="Wingdings" pitchFamily="2" charset="2"/>
              <a:buChar char="ü"/>
            </a:pPr>
            <a:r>
              <a:rPr lang="es-AR" sz="2000" dirty="0"/>
              <a:t>Se trata de compuestos con efecto </a:t>
            </a:r>
            <a:r>
              <a:rPr lang="es-AR" sz="2000" dirty="0" err="1"/>
              <a:t>cianogénico</a:t>
            </a:r>
            <a:r>
              <a:rPr lang="es-AR" sz="2000" dirty="0"/>
              <a:t>. </a:t>
            </a:r>
          </a:p>
          <a:p>
            <a:pPr lvl="0">
              <a:buFont typeface="Wingdings" pitchFamily="2" charset="2"/>
              <a:buChar char="ü"/>
            </a:pPr>
            <a:endParaRPr lang="es-AR" sz="2000" dirty="0"/>
          </a:p>
          <a:p>
            <a:pPr lvl="0">
              <a:buFont typeface="Wingdings" pitchFamily="2" charset="2"/>
              <a:buChar char="ü"/>
            </a:pPr>
            <a:endParaRPr lang="es-AR" sz="2000" dirty="0"/>
          </a:p>
          <a:p>
            <a:pPr lvl="0">
              <a:buFont typeface="Wingdings" pitchFamily="2" charset="2"/>
              <a:buChar char="ü"/>
            </a:pPr>
            <a:endParaRPr lang="es-AR" sz="2000" dirty="0"/>
          </a:p>
          <a:p>
            <a:r>
              <a:rPr lang="es-AR" b="1" dirty="0"/>
              <a:t>Límite para cancerígenos</a:t>
            </a:r>
            <a:endParaRPr lang="es-AR" dirty="0"/>
          </a:p>
          <a:p>
            <a:pPr lvl="0">
              <a:buFont typeface="Wingdings" pitchFamily="2" charset="2"/>
              <a:buChar char="ü"/>
            </a:pPr>
            <a:endParaRPr lang="es-AR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450822" y="3501009"/>
            <a:ext cx="421717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b="1" i="1" dirty="0">
              <a:solidFill>
                <a:srgbClr val="0070C0"/>
              </a:solidFill>
            </a:endParaRPr>
          </a:p>
          <a:p>
            <a:r>
              <a:rPr lang="es-AR" b="1" i="1" dirty="0">
                <a:solidFill>
                  <a:schemeClr val="bg1"/>
                </a:solidFill>
              </a:rPr>
              <a:t>Cancerígenos humanos sin CAP establecida</a:t>
            </a:r>
            <a:endParaRPr lang="es-AR" sz="2000" b="1" i="1" dirty="0">
              <a:solidFill>
                <a:schemeClr val="bg1"/>
              </a:solidFill>
            </a:endParaRPr>
          </a:p>
          <a:p>
            <a:endParaRPr lang="es-AR" sz="2000" b="1" i="1" dirty="0">
              <a:solidFill>
                <a:schemeClr val="bg1"/>
              </a:solidFill>
            </a:endParaRPr>
          </a:p>
          <a:p>
            <a:r>
              <a:rPr lang="es-AR" sz="2000" b="1" i="1" dirty="0">
                <a:solidFill>
                  <a:schemeClr val="bg1"/>
                </a:solidFill>
              </a:rPr>
              <a:t>Sustancias asociadas con procesos industriales</a:t>
            </a:r>
          </a:p>
          <a:p>
            <a:endParaRPr lang="es-AR" sz="2000" b="1" i="1" dirty="0">
              <a:solidFill>
                <a:schemeClr val="bg1"/>
              </a:solidFill>
            </a:endParaRPr>
          </a:p>
          <a:p>
            <a:r>
              <a:rPr lang="es-AR" sz="2000" b="1" i="1" dirty="0">
                <a:solidFill>
                  <a:schemeClr val="bg1"/>
                </a:solidFill>
              </a:rPr>
              <a:t>Cancerígenos humanos con CAP establecida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6168008" y="400506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Flecha derecha"/>
          <p:cNvSpPr/>
          <p:nvPr/>
        </p:nvSpPr>
        <p:spPr>
          <a:xfrm>
            <a:off x="6168008" y="486916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derecha"/>
          <p:cNvSpPr/>
          <p:nvPr/>
        </p:nvSpPr>
        <p:spPr>
          <a:xfrm>
            <a:off x="6168008" y="580526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38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9536" y="404665"/>
            <a:ext cx="8291264" cy="5721499"/>
          </a:xfrm>
        </p:spPr>
        <p:txBody>
          <a:bodyPr/>
          <a:lstStyle/>
          <a:p>
            <a:r>
              <a:rPr lang="es-AR" sz="2400" u="sng" dirty="0"/>
              <a:t>La reglamentación 295/03  estipula: </a:t>
            </a:r>
          </a:p>
          <a:p>
            <a:endParaRPr lang="es-AR" sz="2000" dirty="0"/>
          </a:p>
          <a:p>
            <a:pPr>
              <a:buNone/>
            </a:pPr>
            <a:r>
              <a:rPr lang="es-AR" sz="2000" dirty="0">
                <a:solidFill>
                  <a:srgbClr val="FF0000"/>
                </a:solidFill>
              </a:rPr>
              <a:t>Concentraciones  máximas  permisibles   </a:t>
            </a:r>
          </a:p>
          <a:p>
            <a:pPr>
              <a:buNone/>
            </a:pPr>
            <a:endParaRPr lang="es-AR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AR" sz="1800" b="1" dirty="0"/>
              <a:t>CMP (Concentración máxima permisible ponderada en el tiempo):</a:t>
            </a:r>
          </a:p>
          <a:p>
            <a:pPr marL="457200" indent="-457200">
              <a:buFont typeface="+mj-lt"/>
              <a:buAutoNum type="arabicPeriod"/>
            </a:pPr>
            <a:endParaRPr lang="es-AR" sz="1800" dirty="0"/>
          </a:p>
          <a:p>
            <a:pPr marL="457200" indent="-457200">
              <a:buFont typeface="+mj-lt"/>
              <a:buAutoNum type="arabicPeriod"/>
            </a:pPr>
            <a:endParaRPr lang="es-AR" sz="18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s-AR" sz="1800" b="1" dirty="0"/>
              <a:t>CMP - CPT (Concentración máxima permisible para cortos períodos de tiempo):</a:t>
            </a:r>
          </a:p>
          <a:p>
            <a:pPr>
              <a:buFont typeface="+mj-lt"/>
              <a:buAutoNum type="arabicPeriod"/>
            </a:pPr>
            <a:endParaRPr lang="es-AR" sz="1800" b="1" dirty="0"/>
          </a:p>
          <a:p>
            <a:pPr>
              <a:buFont typeface="+mj-lt"/>
              <a:buAutoNum type="arabicPeriod"/>
            </a:pPr>
            <a:endParaRPr lang="es-AR" sz="1800" dirty="0"/>
          </a:p>
          <a:p>
            <a:pPr>
              <a:buFont typeface="+mj-lt"/>
              <a:buAutoNum type="arabicPeriod"/>
            </a:pPr>
            <a:r>
              <a:rPr lang="es-AR" sz="1800" b="1" dirty="0"/>
              <a:t>CMP-C (Concentración Máxima Permisible - Valor Techo (c):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21160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0873" y="263381"/>
            <a:ext cx="9144000" cy="169011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Clasificación de los Contaminantes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322618" y="2964872"/>
            <a:ext cx="3380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SEGÚN LA LEY</a:t>
            </a:r>
            <a:endParaRPr lang="es-ES" sz="4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03562" y="3997550"/>
            <a:ext cx="4835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Sensibilizantes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Partículas Molestas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Partículas insolubles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Asfixiantes (gases o vapores)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839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Sensibilizantes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49125"/>
            <a:ext cx="10515600" cy="1956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C</a:t>
            </a:r>
            <a:r>
              <a:rPr lang="es-ES" dirty="0" smtClean="0"/>
              <a:t>ompuestos que producen sensibilización mediante un mecanismo inmunológico, distinto a la hiperreactividad o sensibilidad. 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0672" y="3335519"/>
            <a:ext cx="87768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Vías de exposición:</a:t>
            </a:r>
          </a:p>
          <a:p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Dérmica: contacto con la piel</a:t>
            </a:r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Respiratoria: inhalación</a:t>
            </a:r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Conjuntivales: contacto con los ojos</a:t>
            </a:r>
            <a:endParaRPr lang="es-ES" sz="2800" dirty="0"/>
          </a:p>
        </p:txBody>
      </p:sp>
      <p:sp>
        <p:nvSpPr>
          <p:cNvPr id="7" name="Flecha derecha 6"/>
          <p:cNvSpPr/>
          <p:nvPr/>
        </p:nvSpPr>
        <p:spPr>
          <a:xfrm>
            <a:off x="526473" y="4089836"/>
            <a:ext cx="2438400" cy="662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526473" y="4889790"/>
            <a:ext cx="2438400" cy="665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526473" y="5689744"/>
            <a:ext cx="2438400" cy="641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2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7663" y="84579"/>
            <a:ext cx="9627395" cy="76690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EJ: POLIMEROS (</a:t>
            </a:r>
            <a:r>
              <a:rPr lang="es-ES" sz="2800" dirty="0" err="1" smtClean="0"/>
              <a:t>isocianatos</a:t>
            </a:r>
            <a:r>
              <a:rPr lang="es-ES" sz="3200" dirty="0" smtClean="0"/>
              <a:t>, anhídridos, metales)  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5" y="1290710"/>
            <a:ext cx="5328805" cy="2925618"/>
          </a:xfrm>
          <a:prstGeom prst="rect">
            <a:avLst/>
          </a:prstGeom>
        </p:spPr>
      </p:pic>
      <p:pic>
        <p:nvPicPr>
          <p:cNvPr id="1026" name="Picture 2" descr="Resultado de imagen para pvc caños o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6" y="161957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327140" y="726245"/>
            <a:ext cx="2528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err="1" smtClean="0"/>
              <a:t>Pvc</a:t>
            </a:r>
            <a:endParaRPr lang="es-E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52781" y="385925"/>
            <a:ext cx="3100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/>
              <a:t>Polietileno</a:t>
            </a:r>
            <a:endParaRPr lang="es-ES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4709816"/>
            <a:ext cx="3100386" cy="84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/>
              <a:t> Poliuretano</a:t>
            </a:r>
          </a:p>
        </p:txBody>
      </p:sp>
      <p:pic>
        <p:nvPicPr>
          <p:cNvPr id="1028" name="Picture 4" descr="Resultado de imagen para poliuretanos o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4" y="4244745"/>
            <a:ext cx="3933933" cy="26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Partículas molestas: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8559"/>
            <a:ext cx="10515600" cy="1956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Son concentraciones </a:t>
            </a:r>
            <a:r>
              <a:rPr lang="es-AR" dirty="0"/>
              <a:t>de polvos molestos </a:t>
            </a:r>
            <a:r>
              <a:rPr lang="es-AR" dirty="0" smtClean="0"/>
              <a:t>que pueden </a:t>
            </a:r>
            <a:r>
              <a:rPr lang="es-AR" dirty="0"/>
              <a:t>reducir la visibilidad, producir depósitos molestos en los ojos, oídos y fosas nasales o producir daños en la piel o en las membranas mucosas, por una acción química o </a:t>
            </a:r>
            <a:r>
              <a:rPr lang="es-AR" dirty="0" smtClean="0"/>
              <a:t>mecánica.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0672" y="3335519"/>
            <a:ext cx="87768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Vías de exposición:</a:t>
            </a:r>
          </a:p>
          <a:p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Dérmica: contacto con la piel</a:t>
            </a:r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Respiratoria: inhalación</a:t>
            </a:r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Conjuntivales: contacto con los ojos</a:t>
            </a:r>
            <a:endParaRPr lang="es-ES" sz="2800" dirty="0"/>
          </a:p>
        </p:txBody>
      </p:sp>
      <p:sp>
        <p:nvSpPr>
          <p:cNvPr id="7" name="Flecha derecha 6"/>
          <p:cNvSpPr/>
          <p:nvPr/>
        </p:nvSpPr>
        <p:spPr>
          <a:xfrm>
            <a:off x="526473" y="4089836"/>
            <a:ext cx="2438400" cy="662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526473" y="4889790"/>
            <a:ext cx="2438400" cy="665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526473" y="5689744"/>
            <a:ext cx="2438400" cy="641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3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79575" y="260648"/>
            <a:ext cx="7404751" cy="706090"/>
          </a:xfrm>
        </p:spPr>
        <p:txBody>
          <a:bodyPr>
            <a:normAutofit fontScale="90000"/>
          </a:bodyPr>
          <a:lstStyle/>
          <a:p>
            <a:r>
              <a:rPr lang="es-AR" b="1" u="sng" dirty="0" smtClean="0"/>
              <a:t>Concepto General de “Contaminación Ambiental”</a:t>
            </a:r>
            <a:endParaRPr lang="es-AR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219256" cy="1358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“ Presencia en el ambiente de cualquier agente o conjunto de agentes (físicos, </a:t>
            </a:r>
            <a:r>
              <a:rPr lang="es-ES" sz="2400" b="1" dirty="0" smtClean="0"/>
              <a:t>químicos</a:t>
            </a:r>
            <a:r>
              <a:rPr lang="es-ES" sz="2000" b="1" dirty="0" smtClean="0"/>
              <a:t> o biológicos) en lugares y concentraciones tales que pueden ser nocivos para la salud , seguridad o bienestar de las personas”</a:t>
            </a:r>
            <a:endParaRPr lang="es-ES" sz="2000" b="1" dirty="0"/>
          </a:p>
        </p:txBody>
      </p:sp>
      <p:sp>
        <p:nvSpPr>
          <p:cNvPr id="18" name="2 Marcador de contenido"/>
          <p:cNvSpPr>
            <a:spLocks noGrp="1"/>
          </p:cNvSpPr>
          <p:nvPr>
            <p:ph sz="half" idx="2"/>
          </p:nvPr>
        </p:nvSpPr>
        <p:spPr>
          <a:xfrm>
            <a:off x="8472264" y="4660492"/>
            <a:ext cx="1944216" cy="1216781"/>
          </a:xfrm>
        </p:spPr>
        <p:txBody>
          <a:bodyPr>
            <a:normAutofit fontScale="92500" lnSpcReduction="20000"/>
          </a:bodyPr>
          <a:lstStyle/>
          <a:p>
            <a:r>
              <a:rPr lang="es-ES" sz="1800" dirty="0"/>
              <a:t>Materiales</a:t>
            </a:r>
          </a:p>
          <a:p>
            <a:r>
              <a:rPr lang="es-ES" sz="1800" dirty="0"/>
              <a:t>Equipos y Herramientas</a:t>
            </a:r>
          </a:p>
          <a:p>
            <a:r>
              <a:rPr lang="es-ES" sz="1800" dirty="0"/>
              <a:t>Uso Energía</a:t>
            </a:r>
          </a:p>
        </p:txBody>
      </p:sp>
      <p:sp>
        <p:nvSpPr>
          <p:cNvPr id="19" name="2 Marcador de contenido"/>
          <p:cNvSpPr>
            <a:spLocks noGrp="1"/>
          </p:cNvSpPr>
          <p:nvPr>
            <p:ph sz="half" idx="4294967295"/>
          </p:nvPr>
        </p:nvSpPr>
        <p:spPr>
          <a:xfrm>
            <a:off x="4937770" y="5892376"/>
            <a:ext cx="2103437" cy="86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FF0000"/>
                </a:solidFill>
              </a:rPr>
              <a:t>Sub-productos no deseados</a:t>
            </a:r>
          </a:p>
          <a:p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20" name="2 Marcador de contenido"/>
          <p:cNvSpPr>
            <a:spLocks noGrp="1"/>
          </p:cNvSpPr>
          <p:nvPr>
            <p:ph sz="half" idx="4294967295"/>
          </p:nvPr>
        </p:nvSpPr>
        <p:spPr>
          <a:xfrm>
            <a:off x="791364" y="3792711"/>
            <a:ext cx="2103438" cy="865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FF0000"/>
                </a:solidFill>
              </a:rPr>
              <a:t>Acción directa o indirecta</a:t>
            </a:r>
          </a:p>
          <a:p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279576" y="3140968"/>
            <a:ext cx="6480720" cy="27363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 panose="05020102010507070707"/>
              <a:buChar char=""/>
              <a:defRPr/>
            </a:pPr>
            <a:r>
              <a:rPr lang="es-AR" altLang="es-ES" sz="2400" dirty="0"/>
              <a:t>En toda Actividad productiva del hombre: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2400" dirty="0"/>
              <a:t>			      HOMBRE       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ES" sz="24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2400" dirty="0"/>
              <a:t>                           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2400" dirty="0"/>
              <a:t>                     AMBIENTE                                   TAREAS</a:t>
            </a:r>
            <a:r>
              <a:rPr lang="es-ES" sz="1800" dirty="0"/>
              <a:t> </a:t>
            </a:r>
            <a:r>
              <a:rPr lang="es-ES" sz="2400" dirty="0"/>
              <a:t>    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2400" dirty="0"/>
              <a:t>                                       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ES" sz="2400" dirty="0"/>
          </a:p>
        </p:txBody>
      </p:sp>
      <p:sp>
        <p:nvSpPr>
          <p:cNvPr id="15" name="Arrow: Right 3"/>
          <p:cNvSpPr/>
          <p:nvPr/>
        </p:nvSpPr>
        <p:spPr>
          <a:xfrm rot="2537219">
            <a:off x="6648175" y="4091284"/>
            <a:ext cx="73501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Arrow: Right 4"/>
          <p:cNvSpPr/>
          <p:nvPr/>
        </p:nvSpPr>
        <p:spPr>
          <a:xfrm rot="10800000">
            <a:off x="5622777" y="5209692"/>
            <a:ext cx="7334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Arrow: Right 5"/>
          <p:cNvSpPr/>
          <p:nvPr/>
        </p:nvSpPr>
        <p:spPr>
          <a:xfrm rot="19033814">
            <a:off x="4272071" y="3987693"/>
            <a:ext cx="7334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5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0203" y="905450"/>
            <a:ext cx="1528488" cy="1325563"/>
          </a:xfrm>
        </p:spPr>
        <p:txBody>
          <a:bodyPr>
            <a:normAutofit/>
          </a:bodyPr>
          <a:lstStyle/>
          <a:p>
            <a:r>
              <a:rPr lang="es-ES" sz="3200" dirty="0"/>
              <a:t>L</a:t>
            </a:r>
            <a:r>
              <a:rPr lang="es-ES" sz="3200" dirty="0" smtClean="0"/>
              <a:t>ijado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9" y="195479"/>
            <a:ext cx="5316299" cy="2990418"/>
          </a:xfrm>
        </p:spPr>
      </p:pic>
      <p:pic>
        <p:nvPicPr>
          <p:cNvPr id="3074" name="Picture 2" descr="Resultado de imagen para personas aserrade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/>
          <a:stretch/>
        </p:blipFill>
        <p:spPr bwMode="auto">
          <a:xfrm>
            <a:off x="127129" y="3521798"/>
            <a:ext cx="5084619" cy="31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5347855" y="1194159"/>
            <a:ext cx="1149927" cy="748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27932" y="865256"/>
            <a:ext cx="2108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/>
              <a:t>Aserrado</a:t>
            </a:r>
            <a:endParaRPr lang="es-ES" sz="3200" dirty="0"/>
          </a:p>
        </p:txBody>
      </p:sp>
      <p:sp>
        <p:nvSpPr>
          <p:cNvPr id="6" name="Flecha abajo 5"/>
          <p:cNvSpPr/>
          <p:nvPr/>
        </p:nvSpPr>
        <p:spPr>
          <a:xfrm>
            <a:off x="2051278" y="2064328"/>
            <a:ext cx="691922" cy="112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465710" y="4105986"/>
            <a:ext cx="5652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Otros: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Demoliciones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Pulidos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Excavaciones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35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Asfixiantes: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8559"/>
            <a:ext cx="10515600" cy="1956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Cierto número de gases o vapores cuando se hallan presentes en el aire a altas concentraciones actúan fundamentalmente como asfixiantes simples sin otro efecto fisiológico </a:t>
            </a:r>
            <a:r>
              <a:rPr lang="es-AR" dirty="0" smtClean="0"/>
              <a:t>significativo.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415145" y="3222984"/>
            <a:ext cx="87768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/>
          </a:p>
          <a:p>
            <a:r>
              <a:rPr lang="es-ES" sz="2800" dirty="0" smtClean="0"/>
              <a:t>Vías de exposición: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Respiratoria: inhalación</a:t>
            </a:r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Conjuntivales: contacto con los ojos</a:t>
            </a:r>
            <a:endParaRPr lang="es-ES" sz="2800" dirty="0"/>
          </a:p>
        </p:txBody>
      </p:sp>
      <p:sp>
        <p:nvSpPr>
          <p:cNvPr id="8" name="Flecha derecha 7"/>
          <p:cNvSpPr/>
          <p:nvPr/>
        </p:nvSpPr>
        <p:spPr>
          <a:xfrm>
            <a:off x="526473" y="4889790"/>
            <a:ext cx="2438400" cy="665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526473" y="5689744"/>
            <a:ext cx="2438400" cy="641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5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50817" y="421462"/>
            <a:ext cx="242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Monóxido de Carbono</a:t>
            </a:r>
          </a:p>
          <a:p>
            <a:r>
              <a:rPr lang="es-ES" dirty="0" smtClean="0"/>
              <a:t>Soldadura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8562110" y="421462"/>
            <a:ext cx="242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Ácidos Sulfúrico</a:t>
            </a:r>
          </a:p>
          <a:p>
            <a:r>
              <a:rPr lang="es-ES" dirty="0" smtClean="0"/>
              <a:t>Decapado de metales</a:t>
            </a:r>
            <a:endParaRPr lang="es-ES" dirty="0"/>
          </a:p>
        </p:txBody>
      </p:sp>
      <p:pic>
        <p:nvPicPr>
          <p:cNvPr id="4098" name="Picture 2" descr="Resultado de imagen para monoxido de carbono soldad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4"/>
          <a:stretch/>
        </p:blipFill>
        <p:spPr bwMode="auto">
          <a:xfrm>
            <a:off x="175781" y="2415869"/>
            <a:ext cx="5314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ecapado de met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57" y="2415869"/>
            <a:ext cx="47148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abajo 6"/>
          <p:cNvSpPr/>
          <p:nvPr/>
        </p:nvSpPr>
        <p:spPr>
          <a:xfrm>
            <a:off x="2452255" y="1202000"/>
            <a:ext cx="637309" cy="1079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abajo 10"/>
          <p:cNvSpPr/>
          <p:nvPr/>
        </p:nvSpPr>
        <p:spPr>
          <a:xfrm>
            <a:off x="9315594" y="1336207"/>
            <a:ext cx="637309" cy="1079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0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4588" y="2477604"/>
            <a:ext cx="10515600" cy="1592373"/>
          </a:xfrm>
        </p:spPr>
        <p:txBody>
          <a:bodyPr/>
          <a:lstStyle/>
          <a:p>
            <a:r>
              <a:rPr lang="es-ES" dirty="0" smtClean="0"/>
              <a:t>Partículas insolubles: </a:t>
            </a:r>
            <a:r>
              <a:rPr lang="es-ES" dirty="0"/>
              <a:t>PNEOF son aquellas que no tienen amianto y menos del 1% de sílice </a:t>
            </a:r>
            <a:r>
              <a:rPr lang="es-ES" dirty="0" smtClean="0"/>
              <a:t>cristalina, </a:t>
            </a:r>
            <a:r>
              <a:rPr lang="es-ES" dirty="0"/>
              <a:t>son potencialmente tóxicos </a:t>
            </a:r>
            <a:r>
              <a:rPr lang="es-ES" dirty="0" smtClean="0"/>
              <a:t>a </a:t>
            </a:r>
            <a:r>
              <a:rPr lang="es-ES" dirty="0"/>
              <a:t>todas las concentraciones de </a:t>
            </a:r>
            <a:r>
              <a:rPr lang="es-ES" dirty="0" smtClean="0"/>
              <a:t>exposición.</a:t>
            </a:r>
          </a:p>
        </p:txBody>
      </p:sp>
    </p:spTree>
    <p:extLst>
      <p:ext uri="{BB962C8B-B14F-4D97-AF65-F5344CB8AC3E}">
        <p14:creationId xmlns:p14="http://schemas.microsoft.com/office/powerpoint/2010/main" val="19771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0873" y="263381"/>
            <a:ext cx="9144000" cy="169011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Clasificación de los Contaminantes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322618" y="2964872"/>
            <a:ext cx="3380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GENERAL</a:t>
            </a:r>
            <a:endParaRPr lang="es-ES" sz="4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03562" y="3997550"/>
            <a:ext cx="5652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Físicos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Por Composición Química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Por su acción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Por forma de dispersión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Mixtos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896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438439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Fisicos</a:t>
            </a:r>
            <a:r>
              <a:rPr lang="es-ES" dirty="0" smtClean="0"/>
              <a:t>:	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325384" y="617854"/>
            <a:ext cx="467590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/>
          </a:p>
          <a:p>
            <a:pPr marL="514350" indent="-514350">
              <a:buAutoNum type="arabicPeriod"/>
            </a:pPr>
            <a:r>
              <a:rPr lang="es-ES" sz="2800" dirty="0" smtClean="0"/>
              <a:t>Radiaciones Ionizantes: </a:t>
            </a:r>
            <a:r>
              <a:rPr lang="es-ES" dirty="0" smtClean="0"/>
              <a:t>es </a:t>
            </a:r>
            <a:r>
              <a:rPr lang="es-ES" dirty="0"/>
              <a:t>un tipo de energía liberada por los átomos en forma de ondas electromagnéticas (rayos gamma o rayos </a:t>
            </a:r>
            <a:r>
              <a:rPr lang="es-ES" dirty="0" smtClean="0"/>
              <a:t>X) </a:t>
            </a:r>
            <a:endParaRPr lang="es-ES" sz="2800" dirty="0" smtClean="0"/>
          </a:p>
          <a:p>
            <a:endParaRPr lang="es-ES" sz="2800" dirty="0" smtClean="0"/>
          </a:p>
          <a:p>
            <a:pPr marL="514350" indent="-514350"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endParaRPr lang="es-ES" sz="2800" dirty="0"/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3792695" y="3957229"/>
            <a:ext cx="39549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2.   </a:t>
            </a:r>
            <a:r>
              <a:rPr lang="es-ES" sz="2800" dirty="0" smtClean="0"/>
              <a:t>Radiaciones no ionizantes: </a:t>
            </a:r>
            <a:r>
              <a:rPr lang="es-ES" dirty="0"/>
              <a:t>Las radiaciones no ionizantes al interaccionar con la materia biológica no provocan </a:t>
            </a:r>
            <a:r>
              <a:rPr lang="es-ES" dirty="0" smtClean="0"/>
              <a:t>ionización (luz visible, ultravioleta, </a:t>
            </a:r>
            <a:r>
              <a:rPr lang="es-ES" dirty="0" err="1" smtClean="0"/>
              <a:t>infraroja,etc</a:t>
            </a:r>
            <a:r>
              <a:rPr lang="es-ES" dirty="0" smtClean="0"/>
              <a:t>)</a:t>
            </a:r>
            <a:endParaRPr lang="es-ES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53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946" y="313274"/>
            <a:ext cx="10515600" cy="43843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Por su composición química :	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77982" y="733246"/>
            <a:ext cx="46759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/>
          </a:p>
          <a:p>
            <a:pPr marL="514350" indent="-514350">
              <a:buAutoNum type="arabicPeriod"/>
            </a:pPr>
            <a:r>
              <a:rPr lang="es-ES" sz="2800" dirty="0" smtClean="0"/>
              <a:t>Inorgánicos: Se encuentran en explosivos y agentes pasivadores de metal. </a:t>
            </a:r>
            <a:r>
              <a:rPr lang="es-ES" sz="2800" dirty="0" err="1" smtClean="0"/>
              <a:t>Ej</a:t>
            </a:r>
            <a:r>
              <a:rPr lang="es-ES" sz="2800" dirty="0" smtClean="0"/>
              <a:t>: cloro, óxidos de nitrógeno etc.</a:t>
            </a:r>
          </a:p>
          <a:p>
            <a:pPr marL="514350" indent="-514350">
              <a:buAutoNum type="arabicPeriod"/>
            </a:pPr>
            <a:endParaRPr lang="es-ES" sz="2800" dirty="0" smtClean="0"/>
          </a:p>
          <a:p>
            <a:endParaRPr lang="es-ES" sz="2800" dirty="0" smtClean="0"/>
          </a:p>
          <a:p>
            <a:pPr marL="514350" indent="-514350"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endParaRPr lang="es-ES" sz="2800" dirty="0"/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</p:txBody>
      </p:sp>
      <p:pic>
        <p:nvPicPr>
          <p:cNvPr id="6146" name="Picture 2" descr="Resultado de imagen para asfalto f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05" y="4212428"/>
            <a:ext cx="3060402" cy="21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alquitran us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3"/>
          <a:stretch/>
        </p:blipFill>
        <p:spPr bwMode="auto">
          <a:xfrm>
            <a:off x="5571933" y="4212428"/>
            <a:ext cx="3247194" cy="21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elaboracion acero inoxid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86" y="913233"/>
            <a:ext cx="4509221" cy="25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5571933" y="1884218"/>
            <a:ext cx="1258358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4177680" y="4988282"/>
            <a:ext cx="1258358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547789" y="3941841"/>
            <a:ext cx="36298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2.   Orgánicos: se refiere a hidrocarburos, cetonas, alcoholes, aminas, </a:t>
            </a:r>
            <a:r>
              <a:rPr lang="es-ES" sz="2800" dirty="0" err="1"/>
              <a:t>etc</a:t>
            </a:r>
            <a:endParaRPr lang="es-ES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40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946" y="313274"/>
            <a:ext cx="10515600" cy="43843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Por su acción sobre el cuerpo:	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94855" y="1051901"/>
            <a:ext cx="755765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/>
          </a:p>
          <a:p>
            <a:pPr marL="514350" indent="-514350">
              <a:buAutoNum type="arabicPeriod"/>
            </a:pPr>
            <a:r>
              <a:rPr lang="es-ES" sz="2800" dirty="0" smtClean="0"/>
              <a:t>Asfixiantes (</a:t>
            </a:r>
            <a:r>
              <a:rPr lang="es-ES" sz="2800" dirty="0" err="1" smtClean="0"/>
              <a:t>neon</a:t>
            </a:r>
            <a:r>
              <a:rPr lang="es-ES" sz="2800" dirty="0" smtClean="0"/>
              <a:t>, etanol, </a:t>
            </a:r>
            <a:r>
              <a:rPr lang="es-ES" sz="2800" dirty="0" err="1" smtClean="0"/>
              <a:t>etc</a:t>
            </a:r>
            <a:r>
              <a:rPr lang="es-ES" sz="2800" dirty="0" smtClean="0"/>
              <a:t>)</a:t>
            </a:r>
          </a:p>
          <a:p>
            <a:pPr marL="514350" indent="-514350">
              <a:buAutoNum type="arabicPeriod"/>
            </a:pPr>
            <a:endParaRPr lang="es-ES" sz="2800" dirty="0" smtClean="0"/>
          </a:p>
          <a:p>
            <a:pPr marL="514350" indent="-514350">
              <a:buAutoNum type="arabicPeriod"/>
            </a:pPr>
            <a:r>
              <a:rPr lang="es-ES" sz="2800" dirty="0" smtClean="0"/>
              <a:t>Irritantes (amoniaco, metal en polvo, bromo)</a:t>
            </a:r>
          </a:p>
          <a:p>
            <a:pPr marL="514350" indent="-514350">
              <a:buAutoNum type="arabicPeriod"/>
            </a:pPr>
            <a:endParaRPr lang="es-ES" sz="2800" dirty="0" smtClean="0"/>
          </a:p>
          <a:p>
            <a:pPr marL="514350" indent="-514350">
              <a:buAutoNum type="arabicPeriod"/>
            </a:pPr>
            <a:r>
              <a:rPr lang="es-ES" sz="2800" dirty="0" smtClean="0"/>
              <a:t>Sensibilizantes (resinas de soldadura)</a:t>
            </a:r>
          </a:p>
          <a:p>
            <a:pPr marL="514350" indent="-514350">
              <a:buAutoNum type="arabicPeriod"/>
            </a:pPr>
            <a:endParaRPr lang="es-ES" sz="2800" dirty="0" smtClean="0"/>
          </a:p>
          <a:p>
            <a:pPr marL="514350" indent="-514350">
              <a:buAutoNum type="arabicPeriod"/>
            </a:pPr>
            <a:r>
              <a:rPr lang="es-ES" sz="2800" dirty="0" smtClean="0"/>
              <a:t>Tóxicos de sistema (oxido de zinc)</a:t>
            </a:r>
          </a:p>
          <a:p>
            <a:pPr marL="514350" indent="-514350">
              <a:buAutoNum type="arabicPeriod"/>
            </a:pPr>
            <a:endParaRPr lang="es-ES" sz="2800" dirty="0" smtClean="0"/>
          </a:p>
          <a:p>
            <a:pPr marL="514350" indent="-514350">
              <a:buAutoNum type="arabicPeriod"/>
            </a:pPr>
            <a:r>
              <a:rPr lang="es-ES" sz="2800" dirty="0" err="1" smtClean="0"/>
              <a:t>Cancerigenos</a:t>
            </a:r>
            <a:r>
              <a:rPr lang="es-ES" sz="2800" dirty="0" smtClean="0"/>
              <a:t> (benceno, </a:t>
            </a:r>
            <a:r>
              <a:rPr lang="es-ES" sz="2800" dirty="0" err="1" smtClean="0"/>
              <a:t>cromato</a:t>
            </a:r>
            <a:r>
              <a:rPr lang="es-ES" sz="2800" dirty="0" smtClean="0"/>
              <a:t> de plomo)</a:t>
            </a:r>
          </a:p>
          <a:p>
            <a:pPr marL="514350" indent="-514350">
              <a:buAutoNum type="arabicPeriod"/>
            </a:pPr>
            <a:endParaRPr lang="es-ES" sz="2800" dirty="0" smtClean="0"/>
          </a:p>
          <a:p>
            <a:endParaRPr lang="es-ES" sz="2800" dirty="0" smtClean="0"/>
          </a:p>
          <a:p>
            <a:pPr marL="514350" indent="-514350"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endParaRPr lang="es-ES" sz="2800" dirty="0"/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19669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946" y="618074"/>
            <a:ext cx="10515600" cy="43843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Por su forma de dispersión:</a:t>
            </a:r>
            <a:br>
              <a:rPr lang="es-ES" dirty="0" smtClean="0"/>
            </a:br>
            <a:endParaRPr lang="es-ES" sz="27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543301" y="1980722"/>
            <a:ext cx="370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Contaminante en el aire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28210" y="3070055"/>
            <a:ext cx="273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Sistema Disperso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72937" y="4076825"/>
            <a:ext cx="273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Fase dispersante</a:t>
            </a:r>
          </a:p>
          <a:p>
            <a:r>
              <a:rPr lang="es-ES" sz="2800" dirty="0" smtClean="0"/>
              <a:t>      “aire”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91301" y="4076825"/>
            <a:ext cx="273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  Fase Dispersa</a:t>
            </a:r>
          </a:p>
          <a:p>
            <a:r>
              <a:rPr lang="es-ES" sz="2800" dirty="0" smtClean="0"/>
              <a:t>“contaminante”</a:t>
            </a:r>
          </a:p>
        </p:txBody>
      </p:sp>
      <p:cxnSp>
        <p:nvCxnSpPr>
          <p:cNvPr id="8" name="Conector recto de flecha 7"/>
          <p:cNvCxnSpPr>
            <a:stCxn id="4" idx="3"/>
          </p:cNvCxnSpPr>
          <p:nvPr/>
        </p:nvCxnSpPr>
        <p:spPr>
          <a:xfrm>
            <a:off x="6761018" y="3331665"/>
            <a:ext cx="817418" cy="58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3039341" y="3331665"/>
            <a:ext cx="772393" cy="58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echa abajo 12"/>
          <p:cNvSpPr/>
          <p:nvPr/>
        </p:nvSpPr>
        <p:spPr>
          <a:xfrm>
            <a:off x="5043055" y="2503942"/>
            <a:ext cx="351559" cy="609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6109853" y="5524254"/>
            <a:ext cx="454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smtClean="0"/>
              <a:t> “ Se clasifican según el tamaño de la faz dispersa”</a:t>
            </a:r>
          </a:p>
        </p:txBody>
      </p:sp>
      <p:sp>
        <p:nvSpPr>
          <p:cNvPr id="16" name="Flecha abajo 15"/>
          <p:cNvSpPr/>
          <p:nvPr/>
        </p:nvSpPr>
        <p:spPr>
          <a:xfrm>
            <a:off x="7781925" y="5025010"/>
            <a:ext cx="351559" cy="609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5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17966" y="3376424"/>
            <a:ext cx="273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Moléculas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32566" y="3115381"/>
            <a:ext cx="3664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  Partículas solidas</a:t>
            </a:r>
          </a:p>
          <a:p>
            <a:r>
              <a:rPr lang="es-ES" sz="2800" dirty="0" smtClean="0"/>
              <a:t>       o liquidas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46838" y="343963"/>
            <a:ext cx="273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Fase Dispersa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125691" y="3265588"/>
            <a:ext cx="305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Mixtos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379645" y="537095"/>
            <a:ext cx="8493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b="1" dirty="0"/>
              <a:t>Soluciones verdaderas </a:t>
            </a:r>
            <a:r>
              <a:rPr lang="es-AR" dirty="0"/>
              <a:t>(contaminante menor de 0.001 </a:t>
            </a:r>
            <a:r>
              <a:rPr lang="es-AR" dirty="0">
                <a:sym typeface="Symbol" panose="05050102010706020507" pitchFamily="18" charset="2"/>
              </a:rPr>
              <a:t></a:t>
            </a:r>
            <a:r>
              <a:rPr lang="es-AR" dirty="0"/>
              <a:t>m</a:t>
            </a:r>
            <a:r>
              <a:rPr lang="es-AR" dirty="0" smtClean="0"/>
              <a:t>) “</a:t>
            </a:r>
            <a:r>
              <a:rPr lang="es-ES" dirty="0"/>
              <a:t>no es posible distinguir ni macroscópica ni microscópicamente sus partículas disueltas de la fase dispersante</a:t>
            </a:r>
            <a:r>
              <a:rPr lang="es-AR" dirty="0" smtClean="0"/>
              <a:t>”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b="1" dirty="0"/>
              <a:t>Soluciones coloidales </a:t>
            </a:r>
            <a:r>
              <a:rPr lang="es-AR" dirty="0"/>
              <a:t>(contaminante entre  0.001 </a:t>
            </a:r>
            <a:r>
              <a:rPr lang="es-AR" dirty="0">
                <a:sym typeface="Symbol" panose="05050102010706020507" pitchFamily="18" charset="2"/>
              </a:rPr>
              <a:t></a:t>
            </a:r>
            <a:r>
              <a:rPr lang="es-AR" dirty="0"/>
              <a:t>m y 0.1</a:t>
            </a:r>
            <a:r>
              <a:rPr lang="es-AR" dirty="0">
                <a:sym typeface="Symbol" panose="05050102010706020507" pitchFamily="18" charset="2"/>
              </a:rPr>
              <a:t></a:t>
            </a:r>
            <a:r>
              <a:rPr lang="es-AR" dirty="0"/>
              <a:t>m</a:t>
            </a:r>
            <a:r>
              <a:rPr lang="es-AR" dirty="0" smtClean="0"/>
              <a:t>) “</a:t>
            </a:r>
            <a:r>
              <a:rPr lang="es-ES" dirty="0"/>
              <a:t>no se </a:t>
            </a:r>
            <a:r>
              <a:rPr lang="es-ES" dirty="0" smtClean="0"/>
              <a:t>ven partículas </a:t>
            </a:r>
            <a:r>
              <a:rPr lang="es-ES" dirty="0"/>
              <a:t>a simple vista, no sedimentan en reposo y no se pueden separar por filtración</a:t>
            </a:r>
            <a:r>
              <a:rPr lang="es-AR" dirty="0" smtClean="0"/>
              <a:t>”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b="1" dirty="0"/>
              <a:t>Suspensiones</a:t>
            </a:r>
            <a:r>
              <a:rPr lang="es-AR" dirty="0"/>
              <a:t> (contaminante mayor de 0.1</a:t>
            </a:r>
            <a:r>
              <a:rPr lang="es-AR" dirty="0">
                <a:sym typeface="Symbol" panose="05050102010706020507" pitchFamily="18" charset="2"/>
              </a:rPr>
              <a:t></a:t>
            </a:r>
            <a:r>
              <a:rPr lang="es-AR" dirty="0"/>
              <a:t>m</a:t>
            </a:r>
            <a:r>
              <a:rPr lang="es-AR" dirty="0" smtClean="0"/>
              <a:t>) “</a:t>
            </a:r>
            <a:r>
              <a:rPr lang="es-ES" dirty="0"/>
              <a:t> se ve a simple </a:t>
            </a:r>
            <a:r>
              <a:rPr lang="es-ES" dirty="0" smtClean="0"/>
              <a:t>vista, se pueden separar por filtrado o sedimentación</a:t>
            </a:r>
            <a:r>
              <a:rPr lang="es-AR" dirty="0" smtClean="0"/>
              <a:t>”</a:t>
            </a:r>
            <a:endParaRPr lang="es-ES" dirty="0"/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5683830" y="2449077"/>
            <a:ext cx="0" cy="470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echa derecha 28"/>
          <p:cNvSpPr/>
          <p:nvPr/>
        </p:nvSpPr>
        <p:spPr>
          <a:xfrm>
            <a:off x="665025" y="1048526"/>
            <a:ext cx="2202873" cy="532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6" r="57273" b="26655"/>
          <a:stretch/>
        </p:blipFill>
        <p:spPr>
          <a:xfrm>
            <a:off x="1619253" y="4264937"/>
            <a:ext cx="5663042" cy="16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 Marcador de contenido"/>
          <p:cNvSpPr txBox="1">
            <a:spLocks/>
          </p:cNvSpPr>
          <p:nvPr/>
        </p:nvSpPr>
        <p:spPr>
          <a:xfrm>
            <a:off x="2207568" y="692696"/>
            <a:ext cx="7344816" cy="201622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500" b="1" u="sng" dirty="0"/>
              <a:t>Sub-productos no deseados:</a:t>
            </a:r>
            <a:r>
              <a:rPr lang="es-ES" sz="4500" dirty="0"/>
              <a:t> </a:t>
            </a:r>
          </a:p>
          <a:p>
            <a:pPr marL="0" indent="0">
              <a:buNone/>
            </a:pPr>
            <a:endParaRPr lang="es-ES" sz="3400" dirty="0"/>
          </a:p>
          <a:p>
            <a:r>
              <a:rPr lang="es-ES" dirty="0"/>
              <a:t>Vibraciones y ruidos</a:t>
            </a:r>
          </a:p>
          <a:p>
            <a:r>
              <a:rPr lang="es-ES" dirty="0"/>
              <a:t>Carga Térmica</a:t>
            </a:r>
          </a:p>
          <a:p>
            <a:r>
              <a:rPr lang="es-ES" dirty="0"/>
              <a:t>Vapores, gases, nieblas, polvos, humos y disminución del oxigeno …. “CONTAMINACION DEL AIRE”</a:t>
            </a:r>
          </a:p>
        </p:txBody>
      </p:sp>
      <p:sp>
        <p:nvSpPr>
          <p:cNvPr id="24" name="1 Marcador de contenido"/>
          <p:cNvSpPr txBox="1">
            <a:spLocks/>
          </p:cNvSpPr>
          <p:nvPr/>
        </p:nvSpPr>
        <p:spPr>
          <a:xfrm>
            <a:off x="2170534" y="3226272"/>
            <a:ext cx="7283152" cy="168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/>
              <a:t>A este tipo de contaminación se lo denomina </a:t>
            </a:r>
            <a:r>
              <a:rPr lang="es-ES" sz="2400" b="1" dirty="0"/>
              <a:t>“Contaminación Ambiental  del Ambiente de Trabajo”</a:t>
            </a:r>
          </a:p>
        </p:txBody>
      </p:sp>
      <p:sp>
        <p:nvSpPr>
          <p:cNvPr id="25" name="1 Marcador de contenido"/>
          <p:cNvSpPr txBox="1">
            <a:spLocks/>
          </p:cNvSpPr>
          <p:nvPr/>
        </p:nvSpPr>
        <p:spPr>
          <a:xfrm>
            <a:off x="2495600" y="2381748"/>
            <a:ext cx="7283152" cy="168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184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337416"/>
            <a:ext cx="10515600" cy="1325563"/>
          </a:xfrm>
        </p:spPr>
        <p:txBody>
          <a:bodyPr/>
          <a:lstStyle/>
          <a:p>
            <a:pPr lvl="0"/>
            <a:r>
              <a:rPr lang="es-ES" b="1" u="sng" dirty="0"/>
              <a:t>Programa de control de la contaminación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45129" y="1662979"/>
            <a:ext cx="24938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Detección</a:t>
            </a:r>
            <a:r>
              <a:rPr lang="es-ES" dirty="0" smtClean="0"/>
              <a:t>:</a:t>
            </a:r>
          </a:p>
          <a:p>
            <a:r>
              <a:rPr lang="es-ES" i="1" dirty="0" smtClean="0"/>
              <a:t>“Para definir tipo y cantidad de la sustancia contaminante”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hace un estudio sobre el uso de productos y subproductos de construcción, limpieza,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Visita ambiente de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Lista de prioridades de evaluación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398819" y="1704543"/>
            <a:ext cx="24938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Evaluación</a:t>
            </a:r>
            <a:r>
              <a:rPr lang="es-ES" dirty="0" smtClean="0"/>
              <a:t>:</a:t>
            </a:r>
          </a:p>
          <a:p>
            <a:r>
              <a:rPr lang="es-ES" i="1" dirty="0" smtClean="0"/>
              <a:t>“</a:t>
            </a:r>
            <a:r>
              <a:rPr lang="es-AR" i="1" dirty="0" smtClean="0"/>
              <a:t>Se determina la exposición de los obreros a concentraciones límites mediante análisis de muestras”</a:t>
            </a:r>
          </a:p>
          <a:p>
            <a:endParaRPr lang="es-A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 smtClean="0"/>
              <a:t>Ubicar el lugar del muestreo.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Cantidad de </a:t>
            </a:r>
            <a:r>
              <a:rPr lang="es-AR" dirty="0" smtClean="0"/>
              <a:t>muestras.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Tiempo de </a:t>
            </a:r>
            <a:r>
              <a:rPr lang="es-AR" dirty="0" smtClean="0"/>
              <a:t>muestreo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 smtClean="0"/>
              <a:t>Analizar viabilidad de los resultados.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952509" y="1704543"/>
            <a:ext cx="40108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Correcciones</a:t>
            </a:r>
            <a:r>
              <a:rPr lang="es-E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fuente emisora del </a:t>
            </a:r>
            <a:r>
              <a:rPr lang="es-ES" dirty="0" smtClean="0"/>
              <a:t>contaminante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Modificaciones del proceso </a:t>
            </a:r>
            <a:r>
              <a:rPr lang="es-ES" dirty="0"/>
              <a:t>productivo </a:t>
            </a:r>
            <a:r>
              <a:rPr lang="es-ES" dirty="0" smtClean="0"/>
              <a:t>aislando las </a:t>
            </a:r>
            <a:r>
              <a:rPr lang="es-ES" dirty="0"/>
              <a:t>etapas productivas </a:t>
            </a:r>
            <a:r>
              <a:rPr lang="es-ES" dirty="0" smtClean="0"/>
              <a:t>contaminantes.</a:t>
            </a:r>
          </a:p>
          <a:p>
            <a:r>
              <a:rPr lang="es-E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Sistemas </a:t>
            </a:r>
            <a:r>
              <a:rPr lang="es-ES" dirty="0"/>
              <a:t>de extracción localizada y ventilación </a:t>
            </a:r>
            <a:r>
              <a:rPr lang="es-ES" dirty="0" smtClean="0"/>
              <a:t>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Capacitación </a:t>
            </a:r>
            <a:r>
              <a:rPr lang="es-ES" dirty="0"/>
              <a:t>sobre los riesgos </a:t>
            </a:r>
            <a:r>
              <a:rPr lang="es-ES" dirty="0" smtClean="0"/>
              <a:t>inherentes </a:t>
            </a:r>
            <a:r>
              <a:rPr lang="es-ES" dirty="0"/>
              <a:t>a su puesto de </a:t>
            </a:r>
            <a:r>
              <a:rPr lang="es-ES" dirty="0" smtClean="0"/>
              <a:t>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Utilizar </a:t>
            </a:r>
            <a:r>
              <a:rPr lang="es-ES" dirty="0"/>
              <a:t>los elementos de protección personal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Variabilidad ambiental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Los </a:t>
            </a:r>
            <a:r>
              <a:rPr lang="es-AR" dirty="0"/>
              <a:t>contaminantes tienen una fluctuación en el tiempo y por esta </a:t>
            </a:r>
            <a:r>
              <a:rPr lang="es-AR" dirty="0" smtClean="0"/>
              <a:t>razón es necesario poder encontrar una buena </a:t>
            </a:r>
            <a:r>
              <a:rPr lang="es-AR" b="1" dirty="0" smtClean="0"/>
              <a:t>muestra representativa</a:t>
            </a:r>
            <a:r>
              <a:rPr lang="es-AR" dirty="0" smtClean="0"/>
              <a:t>. </a:t>
            </a:r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>
            <a:off x="2327565" y="2743200"/>
            <a:ext cx="992296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347355" y="3944937"/>
            <a:ext cx="286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 se toma una muestra breve el resultado es representativo del volumen y período muestreados</a:t>
            </a:r>
            <a:endParaRPr lang="es-ES" dirty="0"/>
          </a:p>
        </p:txBody>
      </p:sp>
      <p:sp>
        <p:nvSpPr>
          <p:cNvPr id="6" name="Flecha abajo 5"/>
          <p:cNvSpPr/>
          <p:nvPr/>
        </p:nvSpPr>
        <p:spPr>
          <a:xfrm>
            <a:off x="7703128" y="2743200"/>
            <a:ext cx="992296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722917" y="3944937"/>
            <a:ext cx="47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Si se </a:t>
            </a:r>
            <a:r>
              <a:rPr lang="es-AR" dirty="0"/>
              <a:t>toma una muestra de la jornada total, obtenemos un excelente </a:t>
            </a:r>
            <a:r>
              <a:rPr lang="es-AR" dirty="0" smtClean="0"/>
              <a:t>promedio. </a:t>
            </a:r>
            <a:r>
              <a:rPr lang="es-AR" dirty="0"/>
              <a:t>Pero no nos informa de las variaciones ocurridas y por lo tanto no es </a:t>
            </a:r>
            <a:r>
              <a:rPr lang="es-AR" dirty="0" smtClean="0"/>
              <a:t>representativa de periodos cortos.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549236" y="5746793"/>
            <a:ext cx="7093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 muestreo ideal </a:t>
            </a:r>
            <a:r>
              <a:rPr lang="es-A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sería aquel que estuviera en condiciones de suministrar información de concentración promedio de períodos largos y simultáneamente las variaciones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puntuales”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7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54278" y="568106"/>
            <a:ext cx="343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Muestreo en relación al periodo 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9270" y="1690255"/>
            <a:ext cx="131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Completo</a:t>
            </a:r>
          </a:p>
          <a:p>
            <a:r>
              <a:rPr lang="es-ES" dirty="0" smtClean="0"/>
              <a:t>“8hs </a:t>
            </a:r>
            <a:r>
              <a:rPr lang="es-ES" dirty="0" err="1" smtClean="0"/>
              <a:t>max</a:t>
            </a:r>
            <a:r>
              <a:rPr lang="es-ES" dirty="0" smtClean="0"/>
              <a:t>”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260763" y="1690255"/>
            <a:ext cx="1811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Parcial </a:t>
            </a:r>
          </a:p>
          <a:p>
            <a:r>
              <a:rPr lang="es-ES" dirty="0" smtClean="0"/>
              <a:t>“70 y 80% </a:t>
            </a:r>
            <a:r>
              <a:rPr lang="es-ES" dirty="0" err="1" smtClean="0"/>
              <a:t>max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923308" y="1644088"/>
            <a:ext cx="161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Consecutivo</a:t>
            </a:r>
          </a:p>
          <a:p>
            <a:r>
              <a:rPr lang="es-ES" dirty="0" smtClean="0"/>
              <a:t>“periodos”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478481" y="1644088"/>
            <a:ext cx="159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Instantáneo </a:t>
            </a:r>
          </a:p>
          <a:p>
            <a:r>
              <a:rPr lang="es-ES" dirty="0" smtClean="0"/>
              <a:t>“puntuales”</a:t>
            </a:r>
            <a:endParaRPr lang="es-ES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3072242" y="1159042"/>
            <a:ext cx="187036" cy="35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9033162" y="1390012"/>
            <a:ext cx="6933" cy="30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294909" y="1145187"/>
            <a:ext cx="432950" cy="293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1004451" y="1262951"/>
            <a:ext cx="263236" cy="309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7727786" y="376157"/>
            <a:ext cx="2573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Muestreo en relación al ubicación                        del equipo</a:t>
            </a:r>
            <a:endParaRPr lang="es-E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183578" y="2013421"/>
            <a:ext cx="131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General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762998" y="1967254"/>
            <a:ext cx="99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Zona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037616" y="1967254"/>
            <a:ext cx="142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Personal</a:t>
            </a:r>
            <a:endParaRPr lang="es-ES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9265225" y="1390012"/>
            <a:ext cx="1236520" cy="57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7730836" y="1417721"/>
            <a:ext cx="1032162" cy="549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>
            <a:off x="1953484" y="1262951"/>
            <a:ext cx="193963" cy="309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32" y="2789320"/>
            <a:ext cx="3837712" cy="1918856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1267687" y="4045644"/>
            <a:ext cx="3435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Equipos de muestreo:</a:t>
            </a:r>
          </a:p>
          <a:p>
            <a:endParaRPr lang="es-ES" b="1" dirty="0"/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Muestreador</a:t>
            </a:r>
            <a:r>
              <a:rPr lang="es-ES" dirty="0" smtClean="0"/>
              <a:t> de partículas</a:t>
            </a: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Estaciones meteorológicas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Dosímetro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Bomba de muestreo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Monitor de Gases</a:t>
            </a:r>
            <a:endParaRPr lang="es-ES" dirty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pic>
        <p:nvPicPr>
          <p:cNvPr id="1026" name="Picture 2" descr="Resultado de imagen para dosime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62" y="2895932"/>
            <a:ext cx="1268103" cy="162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bomba de muestre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54" y="4849969"/>
            <a:ext cx="2441344" cy="192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Elección del EMR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2664"/>
            <a:ext cx="10515600" cy="917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 smtClean="0"/>
              <a:t>Consiste en la observación </a:t>
            </a:r>
            <a:r>
              <a:rPr lang="es-AR" dirty="0"/>
              <a:t>del </a:t>
            </a:r>
            <a:r>
              <a:rPr lang="es-AR" dirty="0" smtClean="0"/>
              <a:t>trabajo </a:t>
            </a:r>
            <a:r>
              <a:rPr lang="es-AR" dirty="0"/>
              <a:t>del grupo, buscando el hombre que se encuentra más próximo a la fuente, que menos sale del ambiente contaminado y que tiene hábitos de trabajo que lo exponen más al contaminante</a:t>
            </a:r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>
            <a:off x="2327565" y="2743200"/>
            <a:ext cx="992296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347355" y="3944937"/>
            <a:ext cx="286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 </a:t>
            </a:r>
            <a:r>
              <a:rPr lang="es-AR" dirty="0" smtClean="0"/>
              <a:t>el EMR cumple el limite, el resto también lo cumplirá</a:t>
            </a:r>
            <a:endParaRPr lang="es-ES" dirty="0"/>
          </a:p>
        </p:txBody>
      </p:sp>
      <p:sp>
        <p:nvSpPr>
          <p:cNvPr id="6" name="Flecha abajo 5"/>
          <p:cNvSpPr/>
          <p:nvPr/>
        </p:nvSpPr>
        <p:spPr>
          <a:xfrm>
            <a:off x="7703128" y="2743200"/>
            <a:ext cx="992296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722917" y="3944937"/>
            <a:ext cx="479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Si el EMR no cumple el limite se muestrea todos los empleados del grupo.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6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/>
              <a:t>Marco legal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AR" b="1" u="sng" dirty="0" smtClean="0"/>
              <a:t>Ley </a:t>
            </a:r>
            <a:r>
              <a:rPr lang="es-AR" b="1" u="sng" dirty="0"/>
              <a:t>n°19587 Ley de higiene y seguridad en el </a:t>
            </a:r>
            <a:r>
              <a:rPr lang="es-AR" b="1" u="sng" dirty="0" smtClean="0"/>
              <a:t>trabajo</a:t>
            </a:r>
          </a:p>
          <a:p>
            <a:pPr marL="0" indent="0">
              <a:buNone/>
            </a:pPr>
            <a:r>
              <a:rPr lang="es-AR" b="1" u="sng" dirty="0"/>
              <a:t/>
            </a:r>
            <a:br>
              <a:rPr lang="es-AR" b="1" u="sng" dirty="0"/>
            </a:br>
            <a:r>
              <a:rPr lang="es-AR" dirty="0"/>
              <a:t>Decreto 351/79</a:t>
            </a:r>
            <a:br>
              <a:rPr lang="es-AR" dirty="0"/>
            </a:br>
            <a:r>
              <a:rPr lang="es-AR" dirty="0"/>
              <a:t> </a:t>
            </a:r>
            <a:r>
              <a:rPr lang="es-AR" dirty="0" smtClean="0"/>
              <a:t>Capitulo </a:t>
            </a:r>
            <a:r>
              <a:rPr lang="es-AR" dirty="0"/>
              <a:t>9 </a:t>
            </a:r>
            <a:r>
              <a:rPr lang="es-AR" dirty="0" smtClean="0"/>
              <a:t>Contaminación </a:t>
            </a:r>
            <a:r>
              <a:rPr lang="es-AR" dirty="0"/>
              <a:t>ambiental</a:t>
            </a:r>
            <a:endParaRPr lang="es-ES" dirty="0"/>
          </a:p>
          <a:p>
            <a:r>
              <a:rPr lang="es-AR" dirty="0"/>
              <a:t>Lugar de trabajo  con procesos que contaminen </a:t>
            </a:r>
            <a:endParaRPr lang="es-ES" dirty="0"/>
          </a:p>
          <a:p>
            <a:r>
              <a:rPr lang="es-AR" dirty="0"/>
              <a:t> concentraciones máximas</a:t>
            </a:r>
            <a:endParaRPr lang="es-ES" dirty="0"/>
          </a:p>
          <a:p>
            <a:r>
              <a:rPr lang="es-AR" dirty="0"/>
              <a:t> Análisis de aire periódicos en lugares donde se almacenen sustancias nocivas</a:t>
            </a:r>
            <a:endParaRPr lang="es-ES" dirty="0"/>
          </a:p>
          <a:p>
            <a:r>
              <a:rPr lang="es-AR" dirty="0"/>
              <a:t>técnicas y equipos de muestreo</a:t>
            </a:r>
            <a:endParaRPr lang="es-ES" dirty="0"/>
          </a:p>
          <a:p>
            <a:r>
              <a:rPr lang="es-AR" dirty="0"/>
              <a:t> la autoridad competente puede exigir la reducción de contaminación</a:t>
            </a:r>
            <a:br>
              <a:rPr lang="es-AR" dirty="0"/>
            </a:br>
            <a:r>
              <a:rPr lang="es-AR" dirty="0"/>
              <a:t>Capitulo 11 Ventilación</a:t>
            </a:r>
            <a:endParaRPr lang="es-ES" dirty="0"/>
          </a:p>
          <a:p>
            <a:pPr marL="0" indent="0">
              <a:buNone/>
            </a:pPr>
            <a:r>
              <a:rPr lang="es-AR" dirty="0"/>
              <a:t>Si existiera Contaminación de polvos vapores humos gases neblinas u otras impurezas en el aire la ventilación coadyuva a mantener el establecimiento en condiciones</a:t>
            </a:r>
            <a:endParaRPr lang="es-ES" dirty="0"/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b="1" u="sng" dirty="0"/>
              <a:t>Reglamento para la industria de la construcción</a:t>
            </a:r>
            <a:endParaRPr lang="es-ES" dirty="0"/>
          </a:p>
          <a:p>
            <a:pPr marL="0" indent="0">
              <a:buNone/>
            </a:pPr>
            <a:r>
              <a:rPr lang="es-AR" dirty="0"/>
              <a:t>Decreto 911/96</a:t>
            </a:r>
            <a:endParaRPr lang="es-ES" dirty="0"/>
          </a:p>
          <a:p>
            <a:pPr marL="0" indent="0">
              <a:buNone/>
            </a:pPr>
            <a:r>
              <a:rPr lang="es-AR" dirty="0"/>
              <a:t>EQUIPOS Y ELEMENTOS DE PROTECCION PERSONAL</a:t>
            </a:r>
            <a:endParaRPr lang="es-ES" dirty="0"/>
          </a:p>
          <a:p>
            <a:pPr marL="0" indent="0">
              <a:buNone/>
            </a:pPr>
            <a:r>
              <a:rPr lang="es-AR" dirty="0"/>
              <a:t>Toda tarea que la contaminación no pueda evitarse o reducirse a sus parámetros aceptables, será obligatorio el uso de  </a:t>
            </a:r>
            <a:r>
              <a:rPr lang="es-AR" dirty="0" err="1"/>
              <a:t>de</a:t>
            </a:r>
            <a:r>
              <a:rPr lang="es-AR" dirty="0"/>
              <a:t> quipos respiradores a </a:t>
            </a:r>
            <a:r>
              <a:rPr lang="es-AR" dirty="0" smtClean="0"/>
              <a:t>presión</a:t>
            </a:r>
            <a:endParaRPr lang="es-ES" dirty="0"/>
          </a:p>
          <a:p>
            <a:pPr marL="0" indent="0">
              <a:buNone/>
            </a:pPr>
            <a:r>
              <a:rPr lang="es-AR" dirty="0"/>
              <a:t>CONTAMINACION AMBIENTAL</a:t>
            </a:r>
            <a:endParaRPr lang="es-ES" dirty="0"/>
          </a:p>
          <a:p>
            <a:pPr marL="0" indent="0">
              <a:buNone/>
            </a:pPr>
            <a:r>
              <a:rPr lang="es-AR" dirty="0"/>
              <a:t>el responsable de Higiene y Seguridad debe disponer las medidas de prevención y control para evitar que los mismos puedan afectar la salud del trabajador. De no ser posible asignara los equipos de protección personal correspondiente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82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AR" b="1" u="sng" dirty="0"/>
              <a:t>Actividades Contaminantes en el ambiente de trabajo</a:t>
            </a:r>
            <a:r>
              <a:rPr lang="es-ES" dirty="0"/>
              <a:t/>
            </a:r>
            <a:br>
              <a:rPr lang="es-ES" dirty="0"/>
            </a:br>
            <a:r>
              <a:rPr lang="es-AR" sz="1800" b="1" i="1" u="sng" dirty="0"/>
              <a:t>Plantas de hormigón Elaborado – Fabrica de Cemento – manipuleo del cemento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1945" y="5192280"/>
            <a:ext cx="10515600" cy="1804266"/>
          </a:xfrm>
        </p:spPr>
        <p:txBody>
          <a:bodyPr>
            <a:normAutofit fontScale="92500" lnSpcReduction="10000"/>
          </a:bodyPr>
          <a:lstStyle/>
          <a:p>
            <a:r>
              <a:rPr lang="es-AR" sz="2000" dirty="0"/>
              <a:t>La inhalación provoca bronquitis crónica, irritación de las vías respiratorias.</a:t>
            </a:r>
            <a:endParaRPr lang="es-ES" sz="2000" dirty="0"/>
          </a:p>
          <a:p>
            <a:r>
              <a:rPr lang="es-AR" sz="2000" dirty="0"/>
              <a:t>La ingesta  causa ulcera intestinal</a:t>
            </a:r>
            <a:endParaRPr lang="es-ES" sz="2000" dirty="0"/>
          </a:p>
          <a:p>
            <a:r>
              <a:rPr lang="es-AR" sz="2000" dirty="0"/>
              <a:t> A la vista provoca conjuntivitis</a:t>
            </a:r>
            <a:endParaRPr lang="es-ES" sz="2000" dirty="0"/>
          </a:p>
          <a:p>
            <a:r>
              <a:rPr lang="es-AR" sz="2000" dirty="0"/>
              <a:t>A la piel causa dermatosis con irritación y efecto </a:t>
            </a:r>
            <a:r>
              <a:rPr lang="es-AR" sz="2000" dirty="0" err="1"/>
              <a:t>sensibilizante</a:t>
            </a:r>
            <a:r>
              <a:rPr lang="es-AR" sz="2000" dirty="0"/>
              <a:t> dependiendo la persona</a:t>
            </a:r>
            <a:endParaRPr lang="es-ES" sz="2000" dirty="0"/>
          </a:p>
          <a:p>
            <a:endParaRPr lang="es-ES" dirty="0"/>
          </a:p>
        </p:txBody>
      </p:sp>
      <p:pic>
        <p:nvPicPr>
          <p:cNvPr id="4" name="Imagen 3" descr="C:\Users\Usuario\Desktop\al azar\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7" y="1980334"/>
            <a:ext cx="3755882" cy="270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C:\Users\Usuario\Desktop\al azar\0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0334"/>
            <a:ext cx="3692236" cy="270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18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b="1" i="1" u="sng" dirty="0"/>
              <a:t>Canteras – Trabajo con Agregados</a:t>
            </a:r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6528" y="5192280"/>
            <a:ext cx="10515600" cy="1665720"/>
          </a:xfrm>
        </p:spPr>
        <p:txBody>
          <a:bodyPr>
            <a:normAutofit fontScale="92500"/>
          </a:bodyPr>
          <a:lstStyle/>
          <a:p>
            <a:r>
              <a:rPr lang="es-AR" sz="2000" dirty="0"/>
              <a:t>La inhalación produce silicosis y fibrosis </a:t>
            </a:r>
            <a:r>
              <a:rPr lang="es-AR" sz="2000" dirty="0" err="1"/>
              <a:t>quisticas</a:t>
            </a:r>
            <a:r>
              <a:rPr lang="es-AR" sz="2000" dirty="0"/>
              <a:t> pulmonar además de laceraciones</a:t>
            </a:r>
            <a:endParaRPr lang="es-ES" sz="2000" dirty="0"/>
          </a:p>
          <a:p>
            <a:r>
              <a:rPr lang="es-AR" sz="2000" dirty="0"/>
              <a:t>La ingesta produce ulcera gastrointestinal y laceraciones internas</a:t>
            </a:r>
            <a:endParaRPr lang="es-ES" sz="2000" dirty="0"/>
          </a:p>
          <a:p>
            <a:r>
              <a:rPr lang="es-AR" sz="2000" dirty="0"/>
              <a:t>En la vista causa conjuntivitis y ceguera aguda</a:t>
            </a:r>
            <a:endParaRPr lang="es-ES" sz="2000" dirty="0"/>
          </a:p>
          <a:p>
            <a:r>
              <a:rPr lang="es-AR" sz="2000" dirty="0"/>
              <a:t>En la piel pueden producir heridas y dermatitis </a:t>
            </a:r>
            <a:endParaRPr lang="es-ES" sz="2000" dirty="0"/>
          </a:p>
          <a:p>
            <a:endParaRPr lang="es-ES" dirty="0"/>
          </a:p>
        </p:txBody>
      </p:sp>
      <p:pic>
        <p:nvPicPr>
          <p:cNvPr id="4" name="Imagen 3" descr="C:\Users\Usuario\Desktop\al azar\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257" y="2149316"/>
            <a:ext cx="4018252" cy="25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C:\Users\Usuario\Desktop\al azar\0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542" y="2149315"/>
            <a:ext cx="3779693" cy="25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8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t="17267" r="17241" b="10139"/>
          <a:stretch/>
        </p:blipFill>
        <p:spPr>
          <a:xfrm>
            <a:off x="1032162" y="526474"/>
            <a:ext cx="9629633" cy="5902036"/>
          </a:xfrm>
        </p:spPr>
      </p:pic>
    </p:spTree>
    <p:extLst>
      <p:ext uri="{BB962C8B-B14F-4D97-AF65-F5344CB8AC3E}">
        <p14:creationId xmlns:p14="http://schemas.microsoft.com/office/powerpoint/2010/main" val="38441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22361" r="15093" b="11412"/>
          <a:stretch/>
        </p:blipFill>
        <p:spPr>
          <a:xfrm>
            <a:off x="782782" y="501433"/>
            <a:ext cx="10651133" cy="5830094"/>
          </a:xfrm>
        </p:spPr>
      </p:pic>
    </p:spTree>
    <p:extLst>
      <p:ext uri="{BB962C8B-B14F-4D97-AF65-F5344CB8AC3E}">
        <p14:creationId xmlns:p14="http://schemas.microsoft.com/office/powerpoint/2010/main" val="12107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t="21725" r="10797" b="11094"/>
          <a:stretch/>
        </p:blipFill>
        <p:spPr>
          <a:xfrm>
            <a:off x="561110" y="692726"/>
            <a:ext cx="11209049" cy="5500255"/>
          </a:xfrm>
        </p:spPr>
      </p:pic>
    </p:spTree>
    <p:extLst>
      <p:ext uri="{BB962C8B-B14F-4D97-AF65-F5344CB8AC3E}">
        <p14:creationId xmlns:p14="http://schemas.microsoft.com/office/powerpoint/2010/main" val="22298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31504" y="59851"/>
            <a:ext cx="8882706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3600" b="1" u="sng" dirty="0"/>
              <a:t>Objetivos del estudio de la contaminación en lugares de trabajo</a:t>
            </a:r>
          </a:p>
          <a:p>
            <a:pPr algn="ctr"/>
            <a:endParaRPr lang="es-AR" sz="3600" dirty="0"/>
          </a:p>
          <a:p>
            <a:pPr lvl="0" algn="just"/>
            <a:r>
              <a:rPr lang="es-AR" sz="2800" dirty="0"/>
              <a:t>1-Proteger la salud del trabajador.</a:t>
            </a:r>
          </a:p>
          <a:p>
            <a:pPr lvl="0" algn="just"/>
            <a:r>
              <a:rPr lang="es-AR" sz="2800" dirty="0"/>
              <a:t>2-Evitar generar condiciones intolerables para el trabajador.</a:t>
            </a:r>
          </a:p>
          <a:p>
            <a:pPr lvl="0" algn="just"/>
            <a:r>
              <a:rPr lang="es-AR" sz="2800" dirty="0"/>
              <a:t>3-Cumplir con la ley.</a:t>
            </a:r>
          </a:p>
          <a:p>
            <a:pPr lvl="0" algn="just"/>
            <a:r>
              <a:rPr lang="es-AR" sz="2800" dirty="0"/>
              <a:t>4-Proteger las instalaciones de seguridad contra incendio, instalación de ventilación Y demás instalaciones.</a:t>
            </a:r>
          </a:p>
          <a:p>
            <a:pPr lvl="0" algn="just"/>
            <a:r>
              <a:rPr lang="es-AR" sz="2800" dirty="0"/>
              <a:t>5-Asegurar que el empleador cumpla con los </a:t>
            </a:r>
            <a:r>
              <a:rPr lang="es-AR" sz="2800" b="1" dirty="0"/>
              <a:t>“Limites de concentración permitidos”</a:t>
            </a:r>
          </a:p>
        </p:txBody>
      </p:sp>
    </p:spTree>
    <p:extLst>
      <p:ext uri="{BB962C8B-B14F-4D97-AF65-F5344CB8AC3E}">
        <p14:creationId xmlns:p14="http://schemas.microsoft.com/office/powerpoint/2010/main" val="9817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11536" r="10439" b="16506"/>
          <a:stretch/>
        </p:blipFill>
        <p:spPr>
          <a:xfrm>
            <a:off x="534897" y="452718"/>
            <a:ext cx="11011367" cy="5841712"/>
          </a:xfrm>
        </p:spPr>
      </p:pic>
    </p:spTree>
    <p:extLst>
      <p:ext uri="{BB962C8B-B14F-4D97-AF65-F5344CB8AC3E}">
        <p14:creationId xmlns:p14="http://schemas.microsoft.com/office/powerpoint/2010/main" val="34350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t="10899" r="11155" b="25104"/>
          <a:stretch/>
        </p:blipFill>
        <p:spPr>
          <a:xfrm>
            <a:off x="448483" y="365125"/>
            <a:ext cx="11314026" cy="5401707"/>
          </a:xfrm>
        </p:spPr>
      </p:pic>
    </p:spTree>
    <p:extLst>
      <p:ext uri="{BB962C8B-B14F-4D97-AF65-F5344CB8AC3E}">
        <p14:creationId xmlns:p14="http://schemas.microsoft.com/office/powerpoint/2010/main" val="16323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0082" r="10454" b="22208"/>
          <a:stretch/>
        </p:blipFill>
        <p:spPr>
          <a:xfrm>
            <a:off x="346363" y="365125"/>
            <a:ext cx="11596256" cy="62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8667" r="16591" b="8262"/>
          <a:stretch/>
        </p:blipFill>
        <p:spPr>
          <a:xfrm>
            <a:off x="1122216" y="277091"/>
            <a:ext cx="9060874" cy="64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2672" y="2498725"/>
            <a:ext cx="10515600" cy="1325563"/>
          </a:xfrm>
        </p:spPr>
        <p:txBody>
          <a:bodyPr/>
          <a:lstStyle/>
          <a:p>
            <a:pPr algn="ctr"/>
            <a:r>
              <a:rPr lang="es-ES" dirty="0" smtClean="0"/>
              <a:t>Fin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                                                                                                 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2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983432" y="2782887"/>
            <a:ext cx="3924300" cy="1143000"/>
          </a:xfrm>
        </p:spPr>
        <p:txBody>
          <a:bodyPr/>
          <a:lstStyle/>
          <a:p>
            <a:r>
              <a:rPr lang="es-ES_tradnl" altLang="es-ES" sz="2800" dirty="0"/>
              <a:t>FUENTES DE CONTAMINACION</a:t>
            </a:r>
          </a:p>
        </p:txBody>
      </p:sp>
      <p:sp>
        <p:nvSpPr>
          <p:cNvPr id="4" name="3 Abrir llave"/>
          <p:cNvSpPr/>
          <p:nvPr/>
        </p:nvSpPr>
        <p:spPr>
          <a:xfrm>
            <a:off x="3935413" y="803276"/>
            <a:ext cx="590550" cy="5102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0244" name="4 CuadroTexto"/>
          <p:cNvSpPr txBox="1">
            <a:spLocks noChangeArrowheads="1"/>
          </p:cNvSpPr>
          <p:nvPr/>
        </p:nvSpPr>
        <p:spPr bwMode="auto">
          <a:xfrm>
            <a:off x="4260850" y="1909764"/>
            <a:ext cx="2000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SzPct val="95000"/>
            </a:pPr>
            <a:r>
              <a:rPr lang="es-ES_tradnl" altLang="es-ES" sz="2400"/>
              <a:t>Habituales</a:t>
            </a:r>
          </a:p>
          <a:p>
            <a:endParaRPr lang="es-ES_tradnl" altLang="es-ES"/>
          </a:p>
        </p:txBody>
      </p:sp>
      <p:sp>
        <p:nvSpPr>
          <p:cNvPr id="10245" name="5 CuadroTexto"/>
          <p:cNvSpPr txBox="1">
            <a:spLocks noChangeArrowheads="1"/>
          </p:cNvSpPr>
          <p:nvPr/>
        </p:nvSpPr>
        <p:spPr bwMode="auto">
          <a:xfrm>
            <a:off x="5826125" y="1171575"/>
            <a:ext cx="2000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SzPct val="95000"/>
            </a:pPr>
            <a:r>
              <a:rPr lang="es-ES_tradnl" altLang="es-ES" sz="2400" dirty="0"/>
              <a:t>Fuentes Permanentes</a:t>
            </a:r>
          </a:p>
          <a:p>
            <a:endParaRPr lang="es-ES_tradnl" altLang="es-ES" dirty="0"/>
          </a:p>
        </p:txBody>
      </p:sp>
      <p:sp>
        <p:nvSpPr>
          <p:cNvPr id="10246" name="6 CuadroTexto"/>
          <p:cNvSpPr txBox="1">
            <a:spLocks noChangeArrowheads="1"/>
          </p:cNvSpPr>
          <p:nvPr/>
        </p:nvSpPr>
        <p:spPr bwMode="auto">
          <a:xfrm>
            <a:off x="5842001" y="3271838"/>
            <a:ext cx="22971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SzPct val="95000"/>
            </a:pPr>
            <a:r>
              <a:rPr lang="es-ES_tradnl" altLang="es-ES" sz="2400" dirty="0"/>
              <a:t>Fuentes Intermitentes</a:t>
            </a:r>
          </a:p>
          <a:p>
            <a:endParaRPr lang="es-ES_tradnl" altLang="es-ES" dirty="0"/>
          </a:p>
        </p:txBody>
      </p:sp>
      <p:sp>
        <p:nvSpPr>
          <p:cNvPr id="10247" name="7 CuadroTexto"/>
          <p:cNvSpPr txBox="1">
            <a:spLocks noChangeArrowheads="1"/>
          </p:cNvSpPr>
          <p:nvPr/>
        </p:nvSpPr>
        <p:spPr bwMode="auto">
          <a:xfrm>
            <a:off x="7905750" y="803276"/>
            <a:ext cx="2762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SzPct val="95000"/>
            </a:pPr>
            <a:r>
              <a:rPr lang="es-ES_tradnl" altLang="es-ES" sz="2400"/>
              <a:t>Procesos abiertos de funcionamiento permanente</a:t>
            </a:r>
          </a:p>
          <a:p>
            <a:endParaRPr lang="es-ES_tradnl" altLang="es-ES"/>
          </a:p>
        </p:txBody>
      </p:sp>
      <p:sp>
        <p:nvSpPr>
          <p:cNvPr id="10248" name="8 CuadroTexto"/>
          <p:cNvSpPr txBox="1">
            <a:spLocks noChangeArrowheads="1"/>
          </p:cNvSpPr>
          <p:nvPr/>
        </p:nvSpPr>
        <p:spPr bwMode="auto">
          <a:xfrm>
            <a:off x="7905750" y="2236788"/>
            <a:ext cx="276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SzPct val="95000"/>
            </a:pPr>
            <a:r>
              <a:rPr lang="es-ES_tradnl" altLang="es-ES" sz="2400"/>
              <a:t>Procesos cerrados con apertura programada</a:t>
            </a:r>
            <a:endParaRPr lang="es-ES_tradnl" altLang="es-ES"/>
          </a:p>
        </p:txBody>
      </p:sp>
      <p:sp>
        <p:nvSpPr>
          <p:cNvPr id="10249" name="11 CuadroTexto"/>
          <p:cNvSpPr txBox="1">
            <a:spLocks noChangeArrowheads="1"/>
          </p:cNvSpPr>
          <p:nvPr/>
        </p:nvSpPr>
        <p:spPr bwMode="auto">
          <a:xfrm>
            <a:off x="7905750" y="3657601"/>
            <a:ext cx="2762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SzPct val="95000"/>
            </a:pPr>
            <a:r>
              <a:rPr lang="es-ES_tradnl" altLang="es-ES" sz="2400"/>
              <a:t>Procesos abiertos de funcionamiento ocasional</a:t>
            </a:r>
          </a:p>
          <a:p>
            <a:endParaRPr lang="es-ES_tradnl" altLang="es-ES"/>
          </a:p>
        </p:txBody>
      </p:sp>
      <p:sp>
        <p:nvSpPr>
          <p:cNvPr id="10250" name="12 CuadroTexto"/>
          <p:cNvSpPr txBox="1">
            <a:spLocks noChangeArrowheads="1"/>
          </p:cNvSpPr>
          <p:nvPr/>
        </p:nvSpPr>
        <p:spPr bwMode="auto">
          <a:xfrm>
            <a:off x="4235450" y="4652964"/>
            <a:ext cx="2000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SzPct val="95000"/>
            </a:pPr>
            <a:r>
              <a:rPr lang="es-ES_tradnl" altLang="es-ES" sz="2400"/>
              <a:t>Accidentales</a:t>
            </a:r>
          </a:p>
          <a:p>
            <a:endParaRPr lang="es-ES_tradnl" altLang="es-ES"/>
          </a:p>
        </p:txBody>
      </p:sp>
      <p:sp>
        <p:nvSpPr>
          <p:cNvPr id="14" name="13 Abrir llave"/>
          <p:cNvSpPr/>
          <p:nvPr/>
        </p:nvSpPr>
        <p:spPr>
          <a:xfrm>
            <a:off x="5664201" y="803275"/>
            <a:ext cx="295275" cy="3200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5" name="14 Abrir llave"/>
          <p:cNvSpPr/>
          <p:nvPr/>
        </p:nvSpPr>
        <p:spPr>
          <a:xfrm>
            <a:off x="7707314" y="803275"/>
            <a:ext cx="295275" cy="1295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6" name="15 Abrir llave"/>
          <p:cNvSpPr/>
          <p:nvPr/>
        </p:nvSpPr>
        <p:spPr>
          <a:xfrm>
            <a:off x="7700964" y="2279651"/>
            <a:ext cx="295275" cy="25177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323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919288" y="404814"/>
            <a:ext cx="8229600" cy="650875"/>
          </a:xfrm>
        </p:spPr>
        <p:txBody>
          <a:bodyPr>
            <a:normAutofit fontScale="90000"/>
          </a:bodyPr>
          <a:lstStyle/>
          <a:p>
            <a:r>
              <a:rPr lang="es-ES" altLang="es-ES" sz="4000" u="sng" dirty="0"/>
              <a:t>UNIDADES DE CONCENTRACION</a:t>
            </a:r>
            <a:endParaRPr lang="es-AR" altLang="es-ES" sz="40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74825" y="1484314"/>
            <a:ext cx="8713788" cy="518477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endParaRPr lang="es-ES" sz="2400" u="sng" dirty="0"/>
          </a:p>
          <a:p>
            <a:pPr marL="274320" indent="-274320">
              <a:buFont typeface="Wingdings 2" panose="05020102010507070707"/>
              <a:buChar char=""/>
              <a:defRPr/>
            </a:pPr>
            <a:r>
              <a:rPr lang="es-ES" sz="2400" b="1" u="sng" dirty="0"/>
              <a:t>Concentración volumétrica </a:t>
            </a:r>
            <a:r>
              <a:rPr lang="es-AR" altLang="es-ES" sz="2400" dirty="0"/>
              <a:t>(V/V)</a:t>
            </a:r>
            <a:r>
              <a:rPr lang="es-ES" sz="2400" dirty="0"/>
              <a:t>:</a:t>
            </a:r>
          </a:p>
          <a:p>
            <a:pPr marL="629920" indent="0">
              <a:buNone/>
              <a:defRPr/>
            </a:pPr>
            <a:r>
              <a:rPr lang="es-ES" b="1" dirty="0"/>
              <a:t>ppm</a:t>
            </a:r>
            <a:r>
              <a:rPr lang="es-ES" sz="2400" dirty="0"/>
              <a:t>: 1 unidad de volumen de gas por cada  millón de unidades  de volumen de aire.</a:t>
            </a:r>
          </a:p>
          <a:p>
            <a:pPr marL="629920" indent="0">
              <a:buNone/>
              <a:defRPr/>
            </a:pPr>
            <a:r>
              <a:rPr lang="es-ES" sz="2400" dirty="0" smtClean="0"/>
              <a:t>El </a:t>
            </a:r>
            <a:r>
              <a:rPr lang="es-ES" sz="2400" dirty="0"/>
              <a:t>volumen se mide en condiciones de 25</a:t>
            </a:r>
            <a:r>
              <a:rPr lang="es-ES" sz="2400" baseline="30000" dirty="0"/>
              <a:t>º</a:t>
            </a:r>
            <a:r>
              <a:rPr lang="es-ES" sz="2400" dirty="0"/>
              <a:t>C y 760 mm de Hg.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2400" b="1" dirty="0" smtClean="0"/>
              <a:t>       Porcentaje %</a:t>
            </a:r>
            <a:endParaRPr lang="es-ES" sz="2400" b="1" dirty="0"/>
          </a:p>
          <a:p>
            <a:pPr marL="274320" indent="-274320">
              <a:buFont typeface="Wingdings 2" panose="05020102010507070707"/>
              <a:buChar char=""/>
              <a:defRPr/>
            </a:pPr>
            <a:r>
              <a:rPr lang="es-AR" altLang="es-ES" sz="2400" b="1" u="sng" dirty="0"/>
              <a:t>C</a:t>
            </a:r>
            <a:r>
              <a:rPr lang="es-ES" sz="2400" b="1" u="sng" dirty="0" err="1"/>
              <a:t>oncentración</a:t>
            </a:r>
            <a:r>
              <a:rPr lang="es-ES" sz="2400" b="1" u="sng" dirty="0"/>
              <a:t> másica </a:t>
            </a:r>
            <a:r>
              <a:rPr lang="es-AR" altLang="es-ES" sz="2400" dirty="0"/>
              <a:t>(P/V)</a:t>
            </a:r>
            <a:r>
              <a:rPr lang="es-ES" sz="2400" dirty="0"/>
              <a:t>:</a:t>
            </a:r>
          </a:p>
          <a:p>
            <a:pPr marL="898525" indent="-268605">
              <a:buFont typeface="+mj-lt"/>
              <a:buAutoNum type="arabicPeriod"/>
              <a:defRPr/>
            </a:pPr>
            <a:r>
              <a:rPr lang="es-ES" sz="2400" b="1" dirty="0"/>
              <a:t>mg/m</a:t>
            </a:r>
            <a:r>
              <a:rPr lang="es-ES" sz="2400" b="1" baseline="30000" dirty="0"/>
              <a:t>3</a:t>
            </a:r>
            <a:r>
              <a:rPr lang="es-ES" sz="2400" dirty="0"/>
              <a:t>: miligramos del contaminante (sólido, liquido o gaseoso) en un metro cúbico de aire.</a:t>
            </a:r>
          </a:p>
          <a:p>
            <a:pPr marL="898525" indent="-268605">
              <a:buFont typeface="+mj-lt"/>
              <a:buAutoNum type="arabicPeriod"/>
              <a:defRPr/>
            </a:pPr>
            <a:r>
              <a:rPr lang="es-ES" sz="2400" b="1" dirty="0" err="1"/>
              <a:t>μg</a:t>
            </a:r>
            <a:r>
              <a:rPr lang="es-ES" sz="2400" b="1" dirty="0"/>
              <a:t>/m</a:t>
            </a:r>
            <a:r>
              <a:rPr lang="es-ES" sz="2400" b="1" baseline="30000" dirty="0"/>
              <a:t>3</a:t>
            </a:r>
            <a:r>
              <a:rPr lang="es-ES" sz="2400" dirty="0"/>
              <a:t>: para  el estudio de sustancias con limites de exposición muy bajos.</a:t>
            </a:r>
          </a:p>
        </p:txBody>
      </p:sp>
    </p:spTree>
    <p:extLst>
      <p:ext uri="{BB962C8B-B14F-4D97-AF65-F5344CB8AC3E}">
        <p14:creationId xmlns:p14="http://schemas.microsoft.com/office/powerpoint/2010/main" val="40557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919288" y="404814"/>
            <a:ext cx="8229600" cy="650875"/>
          </a:xfrm>
        </p:spPr>
        <p:txBody>
          <a:bodyPr>
            <a:normAutofit fontScale="90000"/>
          </a:bodyPr>
          <a:lstStyle/>
          <a:p>
            <a:r>
              <a:rPr lang="es-ES" altLang="es-ES" sz="4000" u="sng" dirty="0"/>
              <a:t>DISEMINACI</a:t>
            </a:r>
            <a:r>
              <a:rPr lang="es-AR" altLang="es-ES" sz="4000" u="sng" dirty="0" err="1"/>
              <a:t>Ó</a:t>
            </a:r>
            <a:r>
              <a:rPr lang="es-ES" altLang="es-ES" sz="4000" u="sng" dirty="0"/>
              <a:t>N DE CONTAMINANTES</a:t>
            </a:r>
            <a:endParaRPr lang="es-AR" altLang="es-ES" sz="4000" u="sng" dirty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1775520" y="1268761"/>
            <a:ext cx="8713093" cy="5271740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s-ES" altLang="es-ES" sz="2600" b="1" dirty="0"/>
              <a:t>Gaseosos</a:t>
            </a:r>
            <a:r>
              <a:rPr lang="es-AR" altLang="es-ES" sz="2600" b="1" dirty="0"/>
              <a:t>:</a:t>
            </a:r>
          </a:p>
          <a:p>
            <a:pPr marL="0" indent="0">
              <a:buNone/>
            </a:pPr>
            <a:r>
              <a:rPr lang="es-AR" altLang="es-ES" sz="2400" b="1" dirty="0"/>
              <a:t> </a:t>
            </a:r>
            <a:r>
              <a:rPr lang="es-AR" altLang="es-ES" sz="2200" dirty="0"/>
              <a:t>La mezcla con el aire es rápida. </a:t>
            </a:r>
          </a:p>
          <a:p>
            <a:pPr marL="0" indent="0">
              <a:buNone/>
            </a:pPr>
            <a:r>
              <a:rPr lang="es-AR" altLang="es-ES" sz="2200" dirty="0"/>
              <a:t> Su velocidad de diseminación depende del tipo de proceso que  los origina.</a:t>
            </a:r>
          </a:p>
          <a:p>
            <a:pPr marL="0" indent="0">
              <a:buNone/>
            </a:pPr>
            <a:r>
              <a:rPr lang="es-AR" altLang="es-ES" sz="2000" dirty="0"/>
              <a:t>  La </a:t>
            </a:r>
            <a:r>
              <a:rPr lang="es-AR" altLang="es-ES" sz="2000" b="1" i="1" u="sng" dirty="0"/>
              <a:t>contaminación accidental  </a:t>
            </a:r>
          </a:p>
          <a:p>
            <a:pPr>
              <a:buClrTx/>
            </a:pPr>
            <a:r>
              <a:rPr lang="es-ES" altLang="es-ES" sz="2600" b="1" dirty="0"/>
              <a:t>Partículas</a:t>
            </a:r>
            <a:r>
              <a:rPr lang="es-AR" altLang="es-ES" sz="2600" b="1" dirty="0"/>
              <a:t> sólidas: </a:t>
            </a:r>
            <a:r>
              <a:rPr lang="es-AR" altLang="es-ES" sz="2600" dirty="0"/>
              <a:t> </a:t>
            </a:r>
          </a:p>
          <a:p>
            <a:pPr marL="0" indent="0">
              <a:buNone/>
            </a:pPr>
            <a:r>
              <a:rPr lang="es-AR" altLang="es-ES" sz="2400" dirty="0"/>
              <a:t>Polvos  generados por fragmentación </a:t>
            </a:r>
          </a:p>
          <a:p>
            <a:pPr marL="0" indent="0">
              <a:buNone/>
            </a:pPr>
            <a:r>
              <a:rPr lang="es-ES" altLang="es-ES" sz="2400" dirty="0"/>
              <a:t>Pueden suspenderse en el aire directamente</a:t>
            </a:r>
          </a:p>
          <a:p>
            <a:pPr marL="0" indent="0">
              <a:buNone/>
            </a:pPr>
            <a:r>
              <a:rPr lang="es-ES" altLang="es-ES" sz="2400" dirty="0"/>
              <a:t>Pueden suspenderse por agitación de polvos depositados en el piso u otras superficies </a:t>
            </a:r>
          </a:p>
          <a:p>
            <a:pPr>
              <a:buClrTx/>
            </a:pPr>
            <a:r>
              <a:rPr lang="es-ES" altLang="es-ES" sz="2600" b="1" dirty="0"/>
              <a:t>Disminución de </a:t>
            </a:r>
            <a:r>
              <a:rPr lang="es-ES" altLang="es-ES" sz="2600" b="1" dirty="0" err="1"/>
              <a:t>ox</a:t>
            </a:r>
            <a:r>
              <a:rPr lang="es-AR" altLang="es-ES" sz="2600" b="1" dirty="0"/>
              <a:t>í</a:t>
            </a:r>
            <a:r>
              <a:rPr lang="es-ES" altLang="es-ES" sz="2600" b="1" dirty="0" err="1"/>
              <a:t>geno</a:t>
            </a:r>
            <a:r>
              <a:rPr lang="es-ES" altLang="es-ES" sz="2600" b="1" dirty="0"/>
              <a:t>:</a:t>
            </a:r>
          </a:p>
          <a:p>
            <a:pPr marL="914400" lvl="1" indent="-457200">
              <a:buFont typeface="Wingdings 2" pitchFamily="18" charset="2"/>
              <a:buAutoNum type="arabicParenR"/>
            </a:pPr>
            <a:r>
              <a:rPr lang="es-ES" altLang="es-ES" b="1" dirty="0" smtClean="0"/>
              <a:t>Por Consumo directo</a:t>
            </a:r>
            <a:r>
              <a:rPr lang="es-AR" altLang="es-ES" dirty="0" smtClean="0"/>
              <a:t>: </a:t>
            </a:r>
            <a:r>
              <a:rPr lang="es-AR" altLang="es-ES" dirty="0"/>
              <a:t>reacciones de oxidación. Respiración, soldaduras, corte de metales</a:t>
            </a:r>
            <a:endParaRPr lang="es-ES" altLang="es-ES" b="1" dirty="0" smtClean="0"/>
          </a:p>
          <a:p>
            <a:pPr marL="914400" lvl="1" indent="-457200">
              <a:buFont typeface="Wingdings 2" pitchFamily="18" charset="2"/>
              <a:buAutoNum type="arabicParenR"/>
            </a:pPr>
            <a:r>
              <a:rPr lang="es-ES" altLang="es-ES" b="1" dirty="0" smtClean="0"/>
              <a:t>Por Desplazamiento por otros gases</a:t>
            </a:r>
            <a:r>
              <a:rPr lang="es-AR" altLang="es-ES" dirty="0" smtClean="0"/>
              <a:t>: según la densidad</a:t>
            </a:r>
          </a:p>
          <a:p>
            <a:pPr marL="914400" lvl="1" indent="-457200">
              <a:buFont typeface="Wingdings 2" pitchFamily="18" charset="2"/>
              <a:buAutoNum type="arabicParenR"/>
            </a:pPr>
            <a:endParaRPr lang="es-AR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8750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6456" y="47608"/>
            <a:ext cx="3333923" cy="763981"/>
          </a:xfrm>
        </p:spPr>
        <p:txBody>
          <a:bodyPr>
            <a:normAutofit/>
          </a:bodyPr>
          <a:lstStyle/>
          <a:p>
            <a:r>
              <a:rPr lang="es-AR" sz="2800" u="sng" dirty="0"/>
              <a:t>MEZCLAS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2571744"/>
            <a:ext cx="3257512" cy="207170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AR" i="1" dirty="0"/>
              <a:t>       Cuando se presentan simultáneamente varios contaminantes en el aire las condiciones deben ser estudiadas para establecer nuevos límites</a:t>
            </a:r>
            <a:endParaRPr lang="es-AR" dirty="0"/>
          </a:p>
          <a:p>
            <a:endParaRPr lang="es-AR" dirty="0"/>
          </a:p>
        </p:txBody>
      </p:sp>
      <p:sp>
        <p:nvSpPr>
          <p:cNvPr id="5" name="4 Flecha derecha"/>
          <p:cNvSpPr/>
          <p:nvPr/>
        </p:nvSpPr>
        <p:spPr>
          <a:xfrm>
            <a:off x="4908080" y="1619062"/>
            <a:ext cx="978408" cy="484632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4954361" y="2786670"/>
            <a:ext cx="978408" cy="484632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5928127" y="1301279"/>
                <a:ext cx="4794195" cy="877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000" b="1" u="sng" dirty="0"/>
                  <a:t>Aditivos</a:t>
                </a:r>
                <a:r>
                  <a:rPr lang="es-ES_tradnl" sz="2000" u="sng" dirty="0"/>
                  <a:t>: </a:t>
                </a:r>
                <a:r>
                  <a:rPr lang="es-ES_tradnl" sz="2000" dirty="0"/>
                  <a:t>Cuando se miden por separado:</a:t>
                </a:r>
              </a:p>
              <a:p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      </m:t>
                    </m:r>
                    <m:f>
                      <m:fPr>
                        <m:ctrlPr>
                          <a:rPr lang="es-ES_trad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𝐶𝐴𝑃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_tradnl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_trad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𝐶𝐴𝑃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_tradnl" sz="2000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_trad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𝐶𝐴𝑃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s-AR" sz="2000" i="1">
                        <a:latin typeface="Cambria Math"/>
                      </a:rPr>
                      <m:t> ≤1</m:t>
                    </m:r>
                  </m:oMath>
                </a14:m>
                <a:endParaRPr lang="es-ES_tradnl" sz="20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127" y="1301279"/>
                <a:ext cx="4794195" cy="877035"/>
              </a:xfrm>
              <a:prstGeom prst="rect">
                <a:avLst/>
              </a:prstGeom>
              <a:blipFill>
                <a:blip r:embed="rId2"/>
                <a:stretch>
                  <a:fillRect l="-1271" t="-3472"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5932770" y="2349710"/>
                <a:ext cx="4525775" cy="118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000" b="1" u="sng" dirty="0"/>
                  <a:t>Independientes</a:t>
                </a:r>
                <a:r>
                  <a:rPr lang="es-ES_tradnl" sz="2000" b="1" dirty="0"/>
                  <a:t>: </a:t>
                </a:r>
                <a:r>
                  <a:rPr lang="es-ES_tradnl" sz="2000" dirty="0"/>
                  <a:t>Cada uno por separado debe cumplir con su propio límite:</a:t>
                </a:r>
              </a:p>
              <a:p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s-ES_trad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𝐶𝐴𝑃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_tradnl" sz="2000" dirty="0"/>
                  <a:t>≤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_trad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𝐶𝐴𝑃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_tradnl" sz="2000" dirty="0"/>
                  <a:t> ≤ 1;…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_trad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_trad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000" i="1">
                                <a:latin typeface="Cambria Math"/>
                              </a:rPr>
                              <m:t>𝐶𝐴𝑃</m:t>
                            </m:r>
                          </m:e>
                          <m:sub>
                            <m:r>
                              <a:rPr lang="es-AR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s-ES_tradnl" sz="2000" dirty="0"/>
                      <m:t>≤ 1</m:t>
                    </m:r>
                  </m:oMath>
                </a14:m>
                <a:endParaRPr lang="es-ES_tradnl" sz="20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770" y="2349710"/>
                <a:ext cx="4525775" cy="1184812"/>
              </a:xfrm>
              <a:prstGeom prst="rect">
                <a:avLst/>
              </a:prstGeom>
              <a:blipFill>
                <a:blip r:embed="rId3"/>
                <a:stretch>
                  <a:fillRect l="-1346" t="-2564" b="-2410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CuadroTexto"/>
          <p:cNvSpPr txBox="1"/>
          <p:nvPr/>
        </p:nvSpPr>
        <p:spPr>
          <a:xfrm>
            <a:off x="5850272" y="3927508"/>
            <a:ext cx="49912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u="sng" dirty="0"/>
              <a:t>Sinérgicos</a:t>
            </a:r>
            <a:r>
              <a:rPr lang="es-ES_tradnl" sz="2000" b="1" dirty="0"/>
              <a:t>: </a:t>
            </a:r>
            <a:r>
              <a:rPr lang="es-AR" sz="1900" dirty="0"/>
              <a:t>los efectos producidos por la mezcla son mayores que la suma de ambos.</a:t>
            </a:r>
          </a:p>
          <a:p>
            <a:r>
              <a:rPr lang="es-AR" sz="1900" dirty="0"/>
              <a:t>                  Ejemplo: cigarrillo + amianto</a:t>
            </a:r>
            <a:endParaRPr lang="es-ES_tradnl" sz="1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86488" y="4950379"/>
            <a:ext cx="4447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u="sng" dirty="0"/>
              <a:t>Antagónicos: </a:t>
            </a:r>
            <a:r>
              <a:rPr lang="es-AR" sz="2000" dirty="0"/>
              <a:t>los efectos de la mezcla son menores a la suma de los efectos tomados por separado.</a:t>
            </a:r>
          </a:p>
          <a:p>
            <a:r>
              <a:rPr lang="es-AR" sz="2000" b="1" dirty="0"/>
              <a:t>Ejemplo: </a:t>
            </a:r>
            <a:r>
              <a:rPr lang="es-AR" sz="2000" dirty="0"/>
              <a:t>los vapores de </a:t>
            </a:r>
            <a:r>
              <a:rPr lang="es-AR" sz="2000" b="1" u="sng" dirty="0"/>
              <a:t>óxidos de nitrógeno</a:t>
            </a:r>
            <a:r>
              <a:rPr lang="es-AR" sz="2000" dirty="0"/>
              <a:t> inhalados con polvo de </a:t>
            </a:r>
            <a:r>
              <a:rPr lang="es-AR" sz="2000" b="1" u="sng" dirty="0"/>
              <a:t>óxido de hierro.</a:t>
            </a:r>
            <a:endParaRPr lang="es-ES_tradnl" sz="2000" b="1" u="sng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44963" y="786141"/>
            <a:ext cx="52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F0000"/>
                </a:solidFill>
              </a:rPr>
              <a:t>LOS EFECTOS CONSECUENTES PUEDEN SER</a:t>
            </a:r>
            <a:r>
              <a:rPr lang="es-ES_tradnl" sz="2000" dirty="0"/>
              <a:t>: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407726" y="120903"/>
            <a:ext cx="5328592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sz="2800" dirty="0"/>
          </a:p>
        </p:txBody>
      </p:sp>
      <p:sp>
        <p:nvSpPr>
          <p:cNvPr id="15" name="14 Flecha derecha"/>
          <p:cNvSpPr/>
          <p:nvPr/>
        </p:nvSpPr>
        <p:spPr>
          <a:xfrm>
            <a:off x="4871864" y="3863012"/>
            <a:ext cx="978408" cy="484632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15 Flecha derecha"/>
          <p:cNvSpPr/>
          <p:nvPr/>
        </p:nvSpPr>
        <p:spPr>
          <a:xfrm>
            <a:off x="4871864" y="4885672"/>
            <a:ext cx="978408" cy="484632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54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47528" y="2132857"/>
            <a:ext cx="8278688" cy="2450703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Dosis, Concentraciones y </a:t>
            </a:r>
            <a:br>
              <a:rPr lang="es-AR" b="1" dirty="0">
                <a:solidFill>
                  <a:srgbClr val="FF0000"/>
                </a:solidFill>
              </a:rPr>
            </a:br>
            <a:r>
              <a:rPr lang="es-AR" b="1" dirty="0">
                <a:solidFill>
                  <a:srgbClr val="FF0000"/>
                </a:solidFill>
              </a:rPr>
              <a:t>Limites</a:t>
            </a:r>
          </a:p>
        </p:txBody>
      </p:sp>
    </p:spTree>
    <p:extLst>
      <p:ext uri="{BB962C8B-B14F-4D97-AF65-F5344CB8AC3E}">
        <p14:creationId xmlns:p14="http://schemas.microsoft.com/office/powerpoint/2010/main" val="18197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1768</Words>
  <Application>Microsoft Office PowerPoint</Application>
  <PresentationFormat>Panorámica</PresentationFormat>
  <Paragraphs>369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 Math</vt:lpstr>
      <vt:lpstr>Century Gothic</vt:lpstr>
      <vt:lpstr>Constantia</vt:lpstr>
      <vt:lpstr>Symbol</vt:lpstr>
      <vt:lpstr>Wingdings</vt:lpstr>
      <vt:lpstr>Wingdings 2</vt:lpstr>
      <vt:lpstr>Wingdings 3</vt:lpstr>
      <vt:lpstr>Ion</vt:lpstr>
      <vt:lpstr>Presentación de PowerPoint</vt:lpstr>
      <vt:lpstr>Concepto General de “Contaminación Ambiental”</vt:lpstr>
      <vt:lpstr>Presentación de PowerPoint</vt:lpstr>
      <vt:lpstr>Presentación de PowerPoint</vt:lpstr>
      <vt:lpstr>FUENTES DE CONTAMINACION</vt:lpstr>
      <vt:lpstr>UNIDADES DE CONCENTRACION</vt:lpstr>
      <vt:lpstr>DISEMINACIÓN DE CONTAMINANTES</vt:lpstr>
      <vt:lpstr>MEZCLAS </vt:lpstr>
      <vt:lpstr>Dosis, Concentraciones y  Limites</vt:lpstr>
      <vt:lpstr> Límites de exposición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de los Contaminantes</vt:lpstr>
      <vt:lpstr>Sensibilizantes </vt:lpstr>
      <vt:lpstr>EJ: POLIMEROS (isocianatos, anhídridos, metales)  </vt:lpstr>
      <vt:lpstr>Partículas molestas: </vt:lpstr>
      <vt:lpstr>Lijado</vt:lpstr>
      <vt:lpstr>Asfixiantes: </vt:lpstr>
      <vt:lpstr>Presentación de PowerPoint</vt:lpstr>
      <vt:lpstr>Presentación de PowerPoint</vt:lpstr>
      <vt:lpstr>Clasificación de los Contaminantes</vt:lpstr>
      <vt:lpstr>Fisicos: </vt:lpstr>
      <vt:lpstr>Por su composición química : </vt:lpstr>
      <vt:lpstr>Por su acción sobre el cuerpo: </vt:lpstr>
      <vt:lpstr>Por su forma de dispersión: </vt:lpstr>
      <vt:lpstr>Presentación de PowerPoint</vt:lpstr>
      <vt:lpstr>Programa de control de la contaminación  </vt:lpstr>
      <vt:lpstr>Variabilidad ambiental </vt:lpstr>
      <vt:lpstr>Presentación de PowerPoint</vt:lpstr>
      <vt:lpstr>Elección del EMR</vt:lpstr>
      <vt:lpstr>Marco legal </vt:lpstr>
      <vt:lpstr>Actividades Contaminantes en el ambiente de trabajo Plantas de hormigón Elaborado – Fabrica de Cemento – manipuleo del cemento </vt:lpstr>
      <vt:lpstr>Canteras – Trabajo con Agregados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de los Contaminantes</dc:title>
  <dc:creator>Juan M</dc:creator>
  <cp:lastModifiedBy>Juan M</cp:lastModifiedBy>
  <cp:revision>52</cp:revision>
  <dcterms:created xsi:type="dcterms:W3CDTF">2018-09-28T09:28:37Z</dcterms:created>
  <dcterms:modified xsi:type="dcterms:W3CDTF">2018-10-01T22:18:47Z</dcterms:modified>
</cp:coreProperties>
</file>