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322" r:id="rId4"/>
    <p:sldId id="316" r:id="rId5"/>
    <p:sldId id="260" r:id="rId6"/>
    <p:sldId id="258" r:id="rId7"/>
    <p:sldId id="350" r:id="rId8"/>
    <p:sldId id="262" r:id="rId9"/>
    <p:sldId id="263" r:id="rId10"/>
    <p:sldId id="338" r:id="rId11"/>
    <p:sldId id="339" r:id="rId12"/>
    <p:sldId id="323" r:id="rId13"/>
    <p:sldId id="324" r:id="rId14"/>
    <p:sldId id="340" r:id="rId15"/>
    <p:sldId id="341" r:id="rId16"/>
    <p:sldId id="342" r:id="rId17"/>
    <p:sldId id="345" r:id="rId18"/>
    <p:sldId id="346" r:id="rId19"/>
    <p:sldId id="343" r:id="rId20"/>
    <p:sldId id="344" r:id="rId21"/>
    <p:sldId id="351" r:id="rId22"/>
    <p:sldId id="325" r:id="rId23"/>
    <p:sldId id="326" r:id="rId24"/>
    <p:sldId id="327" r:id="rId25"/>
    <p:sldId id="328" r:id="rId26"/>
    <p:sldId id="336" r:id="rId27"/>
    <p:sldId id="333" r:id="rId28"/>
    <p:sldId id="334" r:id="rId29"/>
    <p:sldId id="370" r:id="rId30"/>
    <p:sldId id="300" r:id="rId31"/>
    <p:sldId id="265" r:id="rId32"/>
    <p:sldId id="268" r:id="rId33"/>
    <p:sldId id="269" r:id="rId34"/>
    <p:sldId id="270" r:id="rId35"/>
    <p:sldId id="271" r:id="rId36"/>
    <p:sldId id="363" r:id="rId37"/>
    <p:sldId id="364" r:id="rId38"/>
    <p:sldId id="365" r:id="rId39"/>
    <p:sldId id="366" r:id="rId40"/>
    <p:sldId id="367" r:id="rId41"/>
    <p:sldId id="368" r:id="rId42"/>
    <p:sldId id="369" r:id="rId43"/>
    <p:sldId id="306" r:id="rId44"/>
    <p:sldId id="275" r:id="rId45"/>
    <p:sldId id="285" r:id="rId46"/>
    <p:sldId id="307" r:id="rId47"/>
    <p:sldId id="308" r:id="rId48"/>
    <p:sldId id="361" r:id="rId49"/>
    <p:sldId id="347" r:id="rId50"/>
    <p:sldId id="348" r:id="rId51"/>
    <p:sldId id="349" r:id="rId52"/>
    <p:sldId id="309" r:id="rId53"/>
    <p:sldId id="287" r:id="rId54"/>
    <p:sldId id="289" r:id="rId55"/>
    <p:sldId id="291" r:id="rId56"/>
    <p:sldId id="292" r:id="rId57"/>
    <p:sldId id="294" r:id="rId58"/>
    <p:sldId id="290" r:id="rId59"/>
    <p:sldId id="295" r:id="rId60"/>
    <p:sldId id="310" r:id="rId61"/>
    <p:sldId id="311" r:id="rId62"/>
    <p:sldId id="317" r:id="rId63"/>
    <p:sldId id="319" r:id="rId64"/>
    <p:sldId id="312" r:id="rId65"/>
    <p:sldId id="313" r:id="rId66"/>
    <p:sldId id="314" r:id="rId67"/>
    <p:sldId id="354" r:id="rId68"/>
    <p:sldId id="355" r:id="rId69"/>
    <p:sldId id="356" r:id="rId70"/>
    <p:sldId id="358" r:id="rId71"/>
    <p:sldId id="359" r:id="rId72"/>
    <p:sldId id="360" r:id="rId73"/>
    <p:sldId id="31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662" autoAdjust="0"/>
    <p:restoredTop sz="94660"/>
  </p:normalViewPr>
  <p:slideViewPr>
    <p:cSldViewPr snapToGrid="0">
      <p:cViewPr varScale="1">
        <p:scale>
          <a:sx n="64" d="100"/>
          <a:sy n="64" d="100"/>
        </p:scale>
        <p:origin x="-788" y="-8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27B1A2A-0564-4684-9C0E-1B751D406189}" type="datetimeFigureOut">
              <a:rPr lang="es-AR" smtClean="0"/>
              <a:pPr/>
              <a:t>23/10/2018</a:t>
            </a:fld>
            <a:endParaRPr lang="es-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DA7FC22-2832-4A10-AE5D-392693B84D61}" type="slidenum">
              <a:rPr lang="es-AR" smtClean="0"/>
              <a:pPr/>
              <a:t>‹Nº›</a:t>
            </a:fld>
            <a:endParaRPr lang="es-A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42569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11473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95182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96549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806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84751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14010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377182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382887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223659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266747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224767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120609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197132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11693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56400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23/10/2018</a:t>
            </a:fld>
            <a:endParaRPr lang="es-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85125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27B1A2A-0564-4684-9C0E-1B751D406189}" type="datetimeFigureOut">
              <a:rPr lang="es-AR" smtClean="0"/>
              <a:pPr/>
              <a:t>23/10/2018</a:t>
            </a:fld>
            <a:endParaRPr lang="es-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DA7FC22-2832-4A10-AE5D-392693B84D61}" type="slidenum">
              <a:rPr lang="es-AR" smtClean="0"/>
              <a:pPr/>
              <a:t>‹Nº›</a:t>
            </a:fld>
            <a:endParaRPr lang="es-AR"/>
          </a:p>
        </p:txBody>
      </p:sp>
    </p:spTree>
    <p:extLst>
      <p:ext uri="{BB962C8B-B14F-4D97-AF65-F5344CB8AC3E}">
        <p14:creationId xmlns:p14="http://schemas.microsoft.com/office/powerpoint/2010/main" xmlns="" val="262016774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78930" y="-200538"/>
            <a:ext cx="8574622" cy="2616199"/>
          </a:xfrm>
        </p:spPr>
        <p:txBody>
          <a:bodyPr/>
          <a:lstStyle/>
          <a:p>
            <a:pPr algn="ctr"/>
            <a:r>
              <a:rPr lang="es-AR" b="1" dirty="0" smtClean="0"/>
              <a:t>CARGA TÉRMICA</a:t>
            </a:r>
            <a:endParaRPr lang="es-AR" b="1" dirty="0"/>
          </a:p>
        </p:txBody>
      </p:sp>
      <p:sp>
        <p:nvSpPr>
          <p:cNvPr id="3" name="Subtítulo 2"/>
          <p:cNvSpPr>
            <a:spLocks noGrp="1"/>
          </p:cNvSpPr>
          <p:nvPr>
            <p:ph type="subTitle" idx="1"/>
          </p:nvPr>
        </p:nvSpPr>
        <p:spPr>
          <a:xfrm>
            <a:off x="235131" y="2200508"/>
            <a:ext cx="4702629" cy="3345059"/>
          </a:xfrm>
        </p:spPr>
        <p:txBody>
          <a:bodyPr/>
          <a:lstStyle/>
          <a:p>
            <a:pPr algn="l"/>
            <a:r>
              <a:rPr lang="es-AR" sz="2000" dirty="0" smtClean="0">
                <a:solidFill>
                  <a:schemeClr val="tx1"/>
                </a:solidFill>
              </a:rPr>
              <a:t>GRUPO N° 12</a:t>
            </a:r>
          </a:p>
          <a:p>
            <a:pPr marL="342900" indent="-342900" algn="l">
              <a:buFont typeface="Arial" panose="020B0604020202020204" pitchFamily="34" charset="0"/>
              <a:buChar char="•"/>
            </a:pPr>
            <a:r>
              <a:rPr lang="es-AR" sz="2000" dirty="0" smtClean="0">
                <a:solidFill>
                  <a:schemeClr val="tx1"/>
                </a:solidFill>
              </a:rPr>
              <a:t>BUDD PATRICIO.</a:t>
            </a:r>
          </a:p>
          <a:p>
            <a:pPr marL="342900" indent="-342900" algn="l">
              <a:buFont typeface="Arial" panose="020B0604020202020204" pitchFamily="34" charset="0"/>
              <a:buChar char="•"/>
            </a:pPr>
            <a:r>
              <a:rPr lang="es-AR" sz="2000" dirty="0" smtClean="0">
                <a:solidFill>
                  <a:schemeClr val="tx1"/>
                </a:solidFill>
              </a:rPr>
              <a:t>MAINGUYAGUE, MARTIN.</a:t>
            </a:r>
          </a:p>
          <a:p>
            <a:pPr marL="342900" indent="-342900" algn="l">
              <a:buFont typeface="Arial" panose="020B0604020202020204" pitchFamily="34" charset="0"/>
              <a:buChar char="•"/>
            </a:pPr>
            <a:r>
              <a:rPr lang="es-AR" sz="2000" dirty="0" smtClean="0">
                <a:solidFill>
                  <a:schemeClr val="tx1"/>
                </a:solidFill>
              </a:rPr>
              <a:t>ROJO, FRANCO.</a:t>
            </a:r>
          </a:p>
          <a:p>
            <a:pPr marL="342900" indent="-342900" algn="l">
              <a:buFont typeface="Arial" panose="020B0604020202020204" pitchFamily="34" charset="0"/>
              <a:buChar char="•"/>
            </a:pPr>
            <a:r>
              <a:rPr lang="es-AR" sz="2000" dirty="0" smtClean="0">
                <a:solidFill>
                  <a:schemeClr val="tx1"/>
                </a:solidFill>
              </a:rPr>
              <a:t>ROSSI, NICANDRO</a:t>
            </a:r>
            <a:endParaRPr lang="es-AR" sz="2000" dirty="0">
              <a:solidFill>
                <a:schemeClr val="tx1"/>
              </a:solidFill>
            </a:endParaRPr>
          </a:p>
        </p:txBody>
      </p:sp>
    </p:spTree>
    <p:extLst>
      <p:ext uri="{BB962C8B-B14F-4D97-AF65-F5344CB8AC3E}">
        <p14:creationId xmlns:p14="http://schemas.microsoft.com/office/powerpoint/2010/main" xmlns="" val="189104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306977"/>
            <a:ext cx="10396882" cy="1151965"/>
          </a:xfrm>
        </p:spPr>
        <p:txBody>
          <a:bodyPr>
            <a:noAutofit/>
          </a:bodyPr>
          <a:lstStyle/>
          <a:p>
            <a:pPr algn="ctr"/>
            <a:r>
              <a:rPr lang="es-ES" sz="3200" dirty="0"/>
              <a:t>Enfermedades relacionadas con el calor: Causas, síntomas, primeros auxilios y prevención</a:t>
            </a:r>
            <a:endParaRPr lang="es-AR" sz="3200" dirty="0"/>
          </a:p>
        </p:txBody>
      </p:sp>
      <p:pic>
        <p:nvPicPr>
          <p:cNvPr id="5" name="Imagen 4"/>
          <p:cNvPicPr>
            <a:picLocks noChangeAspect="1"/>
          </p:cNvPicPr>
          <p:nvPr/>
        </p:nvPicPr>
        <p:blipFill>
          <a:blip r:embed="rId2"/>
          <a:stretch>
            <a:fillRect/>
          </a:stretch>
        </p:blipFill>
        <p:spPr>
          <a:xfrm>
            <a:off x="970053" y="1290501"/>
            <a:ext cx="9572625" cy="5295900"/>
          </a:xfrm>
          <a:prstGeom prst="rect">
            <a:avLst/>
          </a:prstGeom>
        </p:spPr>
      </p:pic>
    </p:spTree>
    <p:extLst>
      <p:ext uri="{BB962C8B-B14F-4D97-AF65-F5344CB8AC3E}">
        <p14:creationId xmlns:p14="http://schemas.microsoft.com/office/powerpoint/2010/main" xmlns="" val="42067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92121" y="365351"/>
            <a:ext cx="9140599" cy="6307351"/>
          </a:xfrm>
          <a:prstGeom prst="rect">
            <a:avLst/>
          </a:prstGeom>
        </p:spPr>
      </p:pic>
    </p:spTree>
    <p:extLst>
      <p:ext uri="{BB962C8B-B14F-4D97-AF65-F5344CB8AC3E}">
        <p14:creationId xmlns:p14="http://schemas.microsoft.com/office/powerpoint/2010/main" xmlns="" val="176542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790304" y="372292"/>
            <a:ext cx="10394707" cy="3193487"/>
          </a:xfrm>
        </p:spPr>
        <p:txBody>
          <a:bodyPr/>
          <a:lstStyle/>
          <a:p>
            <a:pPr algn="ctr"/>
            <a:r>
              <a:rPr lang="es-AR" dirty="0"/>
              <a:t>BALANCE CALÓRICO</a:t>
            </a:r>
          </a:p>
        </p:txBody>
      </p:sp>
    </p:spTree>
    <p:extLst>
      <p:ext uri="{BB962C8B-B14F-4D97-AF65-F5344CB8AC3E}">
        <p14:creationId xmlns:p14="http://schemas.microsoft.com/office/powerpoint/2010/main" xmlns="" val="1117595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663" y="258136"/>
            <a:ext cx="10396882" cy="1151965"/>
          </a:xfrm>
        </p:spPr>
        <p:txBody>
          <a:bodyPr/>
          <a:lstStyle/>
          <a:p>
            <a:r>
              <a:rPr lang="es-AR" dirty="0" smtClean="0"/>
              <a:t>BALANCE CALÓRICO</a:t>
            </a:r>
            <a:endParaRPr lang="es-AR" dirty="0"/>
          </a:p>
        </p:txBody>
      </p:sp>
      <p:sp>
        <p:nvSpPr>
          <p:cNvPr id="3" name="Marcador de contenido 2"/>
          <p:cNvSpPr>
            <a:spLocks noGrp="1"/>
          </p:cNvSpPr>
          <p:nvPr>
            <p:ph sz="quarter" idx="13"/>
          </p:nvPr>
        </p:nvSpPr>
        <p:spPr>
          <a:xfrm>
            <a:off x="775593" y="1459806"/>
            <a:ext cx="10394707" cy="4376218"/>
          </a:xfrm>
        </p:spPr>
        <p:txBody>
          <a:bodyPr>
            <a:normAutofit fontScale="77500" lnSpcReduction="20000"/>
          </a:bodyPr>
          <a:lstStyle/>
          <a:p>
            <a:pPr marL="0" indent="0" algn="ctr">
              <a:buNone/>
            </a:pPr>
            <a:r>
              <a:rPr lang="es-AR" sz="5200" dirty="0" smtClean="0">
                <a:latin typeface="+mj-lt"/>
              </a:rPr>
              <a:t>M ± R ± C = Q</a:t>
            </a:r>
          </a:p>
          <a:p>
            <a:pPr marL="0" indent="0">
              <a:buNone/>
            </a:pPr>
            <a:r>
              <a:rPr lang="es-AR" sz="3400" dirty="0" smtClean="0"/>
              <a:t>M = CALOR METABOLICO.</a:t>
            </a:r>
          </a:p>
          <a:p>
            <a:pPr marL="0" indent="0">
              <a:buNone/>
            </a:pPr>
            <a:r>
              <a:rPr lang="es-AR" sz="3400" dirty="0" smtClean="0"/>
              <a:t>R = calor POR Radiación.</a:t>
            </a:r>
          </a:p>
          <a:p>
            <a:pPr marL="0" indent="0">
              <a:buNone/>
            </a:pPr>
            <a:r>
              <a:rPr lang="es-AR" sz="3400" dirty="0" smtClean="0"/>
              <a:t>C = calor POR Convección.</a:t>
            </a:r>
          </a:p>
          <a:p>
            <a:pPr marL="0" indent="0">
              <a:buNone/>
            </a:pPr>
            <a:endParaRPr lang="en-US" sz="1000" dirty="0"/>
          </a:p>
          <a:p>
            <a:pPr marL="0" indent="0" algn="ctr">
              <a:buNone/>
            </a:pPr>
            <a:r>
              <a:rPr lang="es-AR" sz="3400" dirty="0"/>
              <a:t>Q = 0 EQUILIBRIO</a:t>
            </a:r>
          </a:p>
          <a:p>
            <a:pPr marL="0" indent="0" algn="ctr">
              <a:buNone/>
            </a:pPr>
            <a:r>
              <a:rPr lang="es-AR" sz="3400" dirty="0"/>
              <a:t>Q &lt; 0 FRIO</a:t>
            </a:r>
          </a:p>
          <a:p>
            <a:pPr marL="0" indent="0" algn="ctr">
              <a:buNone/>
            </a:pPr>
            <a:r>
              <a:rPr lang="es-AR" sz="3400" dirty="0"/>
              <a:t>Q &gt; 0 CALOR</a:t>
            </a:r>
            <a:endParaRPr lang="en-US" sz="3400" dirty="0"/>
          </a:p>
          <a:p>
            <a:pPr marL="0" indent="0" algn="ctr">
              <a:buNone/>
            </a:pPr>
            <a:endParaRPr lang="es-AR" sz="3600" dirty="0"/>
          </a:p>
        </p:txBody>
      </p:sp>
    </p:spTree>
    <p:extLst>
      <p:ext uri="{BB962C8B-B14F-4D97-AF65-F5344CB8AC3E}">
        <p14:creationId xmlns:p14="http://schemas.microsoft.com/office/powerpoint/2010/main" xmlns="" val="21743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589497" y="0"/>
            <a:ext cx="4601068" cy="1151965"/>
          </a:xfrm>
        </p:spPr>
        <p:txBody>
          <a:bodyPr/>
          <a:lstStyle/>
          <a:p>
            <a:r>
              <a:rPr lang="es-AR" dirty="0" smtClean="0"/>
              <a:t>Metabolismo:</a:t>
            </a:r>
            <a:endParaRPr lang="es-AR" dirty="0"/>
          </a:p>
        </p:txBody>
      </p:sp>
      <p:sp>
        <p:nvSpPr>
          <p:cNvPr id="15" name="Marcador de contenido 14"/>
          <p:cNvSpPr>
            <a:spLocks noGrp="1"/>
          </p:cNvSpPr>
          <p:nvPr>
            <p:ph sz="quarter" idx="13"/>
          </p:nvPr>
        </p:nvSpPr>
        <p:spPr>
          <a:xfrm>
            <a:off x="873165" y="860344"/>
            <a:ext cx="10394707" cy="2290098"/>
          </a:xfrm>
        </p:spPr>
        <p:txBody>
          <a:bodyPr>
            <a:normAutofit/>
          </a:bodyPr>
          <a:lstStyle/>
          <a:p>
            <a:pPr marL="0" indent="0">
              <a:buNone/>
            </a:pPr>
            <a:r>
              <a:rPr lang="es-AR" dirty="0"/>
              <a:t>Es el conjunto de procesos físicos y químicos del cuerpo que producen y usan </a:t>
            </a:r>
            <a:r>
              <a:rPr lang="es-AR" dirty="0" smtClean="0"/>
              <a:t>energía. Como resultante </a:t>
            </a:r>
            <a:r>
              <a:rPr lang="es-AR" dirty="0"/>
              <a:t>del equilibrio dinámico entre la producción de calor y el intercambio calórico con el medio ambiente que rodea al </a:t>
            </a:r>
            <a:r>
              <a:rPr lang="es-AR" dirty="0" smtClean="0"/>
              <a:t>individuo.</a:t>
            </a:r>
            <a:endParaRPr lang="es-AR" dirty="0"/>
          </a:p>
        </p:txBody>
      </p:sp>
      <p:sp>
        <p:nvSpPr>
          <p:cNvPr id="20" name="Marcador de contenido 14"/>
          <p:cNvSpPr txBox="1">
            <a:spLocks/>
          </p:cNvSpPr>
          <p:nvPr/>
        </p:nvSpPr>
        <p:spPr>
          <a:xfrm>
            <a:off x="873165" y="2890199"/>
            <a:ext cx="10193765" cy="2290098"/>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s-AR" dirty="0"/>
              <a:t>La cantidad de calor producida varía con el grado de actividad corporal: </a:t>
            </a:r>
          </a:p>
          <a:p>
            <a:pPr marL="800100" lvl="1" indent="-342900"/>
            <a:r>
              <a:rPr lang="es-AR" sz="2000" dirty="0"/>
              <a:t>70 Kcal/h para una persona en reposo </a:t>
            </a:r>
          </a:p>
          <a:p>
            <a:pPr marL="800100" lvl="1" indent="-342900"/>
            <a:r>
              <a:rPr lang="es-AR" sz="2000" dirty="0"/>
              <a:t>1200 Kcal/h para actividades físicas intensas.</a:t>
            </a:r>
          </a:p>
        </p:txBody>
      </p:sp>
    </p:spTree>
    <p:extLst>
      <p:ext uri="{BB962C8B-B14F-4D97-AF65-F5344CB8AC3E}">
        <p14:creationId xmlns:p14="http://schemas.microsoft.com/office/powerpoint/2010/main" xmlns="" val="87072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977" y="388621"/>
            <a:ext cx="10396902" cy="1286691"/>
          </a:xfrm>
        </p:spPr>
        <p:txBody>
          <a:bodyPr/>
          <a:lstStyle/>
          <a:p>
            <a:r>
              <a:rPr lang="es-AR" b="1" dirty="0" smtClean="0"/>
              <a:t>Estimación </a:t>
            </a:r>
            <a:r>
              <a:rPr lang="es-AR" b="1" dirty="0"/>
              <a:t>DEL CALOR </a:t>
            </a:r>
            <a:r>
              <a:rPr lang="es-AR" b="1" dirty="0" smtClean="0"/>
              <a:t>Metabólico</a:t>
            </a:r>
            <a:endParaRPr lang="es-AR" dirty="0"/>
          </a:p>
        </p:txBody>
      </p:sp>
      <p:sp>
        <p:nvSpPr>
          <p:cNvPr id="3" name="Marcador de texto 2"/>
          <p:cNvSpPr>
            <a:spLocks noGrp="1"/>
          </p:cNvSpPr>
          <p:nvPr>
            <p:ph type="body" sz="half" idx="2"/>
          </p:nvPr>
        </p:nvSpPr>
        <p:spPr>
          <a:xfrm>
            <a:off x="433227" y="2160270"/>
            <a:ext cx="10394729" cy="953589"/>
          </a:xfrm>
        </p:spPr>
        <p:txBody>
          <a:bodyPr>
            <a:normAutofit/>
          </a:bodyPr>
          <a:lstStyle/>
          <a:p>
            <a:r>
              <a:rPr lang="es-AR" sz="3200" dirty="0"/>
              <a:t>M = MB + MI + MII</a:t>
            </a:r>
          </a:p>
        </p:txBody>
      </p:sp>
      <p:sp>
        <p:nvSpPr>
          <p:cNvPr id="4" name="Marcador de texto 2"/>
          <p:cNvSpPr txBox="1">
            <a:spLocks/>
          </p:cNvSpPr>
          <p:nvPr/>
        </p:nvSpPr>
        <p:spPr>
          <a:xfrm>
            <a:off x="433228" y="3598817"/>
            <a:ext cx="10394729" cy="953589"/>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r>
              <a:rPr lang="es-AR" sz="2800" dirty="0"/>
              <a:t>Se realizará por medio de tablas según la posición en el trabajo y el grado de actividad.</a:t>
            </a:r>
          </a:p>
        </p:txBody>
      </p:sp>
    </p:spTree>
    <p:extLst>
      <p:ext uri="{BB962C8B-B14F-4D97-AF65-F5344CB8AC3E}">
        <p14:creationId xmlns:p14="http://schemas.microsoft.com/office/powerpoint/2010/main" xmlns="" val="3545008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p:cNvSpPr txBox="1">
            <a:spLocks/>
          </p:cNvSpPr>
          <p:nvPr/>
        </p:nvSpPr>
        <p:spPr>
          <a:xfrm>
            <a:off x="672331" y="2245659"/>
            <a:ext cx="10394729" cy="2662517"/>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marL="342900" indent="-342900" algn="l">
              <a:buFont typeface="Arial" panose="020B0604020202020204" pitchFamily="34" charset="0"/>
              <a:buChar char="•"/>
            </a:pPr>
            <a:r>
              <a:rPr lang="es-ES" sz="2400" dirty="0">
                <a:solidFill>
                  <a:schemeClr val="accent1"/>
                </a:solidFill>
              </a:rPr>
              <a:t>Metabolismo Basal (MB</a:t>
            </a:r>
            <a:r>
              <a:rPr lang="es-ES" sz="2400" dirty="0" smtClean="0">
                <a:solidFill>
                  <a:schemeClr val="accent1"/>
                </a:solidFill>
              </a:rPr>
              <a:t>): </a:t>
            </a:r>
            <a:r>
              <a:rPr lang="es-ES" sz="2400" dirty="0"/>
              <a:t>Se admite para el mismo un valor de </a:t>
            </a:r>
            <a:r>
              <a:rPr lang="es-ES" sz="2400" dirty="0" smtClean="0"/>
              <a:t>70W, QUE ES EL </a:t>
            </a:r>
            <a:r>
              <a:rPr lang="es-AR" sz="2400" dirty="0" smtClean="0"/>
              <a:t>consumo </a:t>
            </a:r>
            <a:r>
              <a:rPr lang="es-AR" sz="2400" dirty="0"/>
              <a:t>de energía de una persona acostada y en reposo</a:t>
            </a:r>
            <a:endParaRPr lang="en-US" sz="2400" dirty="0"/>
          </a:p>
          <a:p>
            <a:pPr marL="285750" indent="-285750" algn="l">
              <a:buFont typeface="Arial" panose="020B0604020202020204" pitchFamily="34" charset="0"/>
              <a:buChar char="•"/>
            </a:pPr>
            <a:endParaRPr lang="en-US" sz="2400" dirty="0"/>
          </a:p>
        </p:txBody>
      </p:sp>
      <p:sp>
        <p:nvSpPr>
          <p:cNvPr id="10" name="Marcador de texto 2"/>
          <p:cNvSpPr>
            <a:spLocks noGrp="1"/>
          </p:cNvSpPr>
          <p:nvPr>
            <p:ph type="body" sz="half" idx="2"/>
          </p:nvPr>
        </p:nvSpPr>
        <p:spPr>
          <a:xfrm>
            <a:off x="460121" y="1017270"/>
            <a:ext cx="10394729" cy="953589"/>
          </a:xfrm>
        </p:spPr>
        <p:txBody>
          <a:bodyPr>
            <a:normAutofit/>
          </a:bodyPr>
          <a:lstStyle/>
          <a:p>
            <a:r>
              <a:rPr lang="es-AR" sz="3200" dirty="0"/>
              <a:t>M = </a:t>
            </a:r>
            <a:r>
              <a:rPr lang="es-AR" sz="3200" dirty="0">
                <a:solidFill>
                  <a:schemeClr val="accent1"/>
                </a:solidFill>
              </a:rPr>
              <a:t>MB</a:t>
            </a:r>
            <a:r>
              <a:rPr lang="es-AR" sz="3200" dirty="0"/>
              <a:t> + MI + MII</a:t>
            </a:r>
          </a:p>
        </p:txBody>
      </p:sp>
    </p:spTree>
    <p:extLst>
      <p:ext uri="{BB962C8B-B14F-4D97-AF65-F5344CB8AC3E}">
        <p14:creationId xmlns:p14="http://schemas.microsoft.com/office/powerpoint/2010/main" xmlns="" val="2275751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txBox="1">
            <a:spLocks/>
          </p:cNvSpPr>
          <p:nvPr/>
        </p:nvSpPr>
        <p:spPr>
          <a:xfrm>
            <a:off x="1255932" y="2407024"/>
            <a:ext cx="3544668" cy="2070847"/>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algn="l"/>
            <a:r>
              <a:rPr lang="es-ES" sz="2400" dirty="0" smtClean="0">
                <a:solidFill>
                  <a:schemeClr val="accent1"/>
                </a:solidFill>
              </a:rPr>
              <a:t>Adición derivada de la posición (MI)</a:t>
            </a:r>
          </a:p>
        </p:txBody>
      </p:sp>
      <p:pic>
        <p:nvPicPr>
          <p:cNvPr id="5" name="Imagen 4"/>
          <p:cNvPicPr>
            <a:picLocks noChangeAspect="1"/>
          </p:cNvPicPr>
          <p:nvPr/>
        </p:nvPicPr>
        <p:blipFill>
          <a:blip r:embed="rId2">
            <a:duotone>
              <a:prstClr val="black"/>
              <a:schemeClr val="accent1">
                <a:tint val="45000"/>
                <a:satMod val="400000"/>
              </a:schemeClr>
            </a:duotone>
          </a:blip>
          <a:srcRect l="29400" r="29655" b="7937"/>
          <a:stretch>
            <a:fillRect/>
          </a:stretch>
        </p:blipFill>
        <p:spPr>
          <a:xfrm>
            <a:off x="5603696" y="2054547"/>
            <a:ext cx="4851317" cy="3082229"/>
          </a:xfrm>
          <a:prstGeom prst="rect">
            <a:avLst/>
          </a:prstGeom>
        </p:spPr>
      </p:pic>
      <p:sp>
        <p:nvSpPr>
          <p:cNvPr id="8" name="Marcador de texto 2"/>
          <p:cNvSpPr>
            <a:spLocks noGrp="1"/>
          </p:cNvSpPr>
          <p:nvPr>
            <p:ph type="body" sz="half" idx="2"/>
          </p:nvPr>
        </p:nvSpPr>
        <p:spPr>
          <a:xfrm>
            <a:off x="312203" y="755948"/>
            <a:ext cx="10394729" cy="953589"/>
          </a:xfrm>
        </p:spPr>
        <p:txBody>
          <a:bodyPr>
            <a:normAutofit/>
          </a:bodyPr>
          <a:lstStyle/>
          <a:p>
            <a:r>
              <a:rPr lang="es-AR" sz="3200" dirty="0"/>
              <a:t>M = MB + </a:t>
            </a:r>
            <a:r>
              <a:rPr lang="es-AR" sz="3200" dirty="0">
                <a:solidFill>
                  <a:schemeClr val="accent1"/>
                </a:solidFill>
              </a:rPr>
              <a:t>MI</a:t>
            </a:r>
            <a:r>
              <a:rPr lang="es-AR" sz="3200" dirty="0"/>
              <a:t> + MII</a:t>
            </a:r>
          </a:p>
        </p:txBody>
      </p:sp>
    </p:spTree>
    <p:extLst>
      <p:ext uri="{BB962C8B-B14F-4D97-AF65-F5344CB8AC3E}">
        <p14:creationId xmlns:p14="http://schemas.microsoft.com/office/powerpoint/2010/main" xmlns="" val="3579915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txBox="1">
            <a:spLocks/>
          </p:cNvSpPr>
          <p:nvPr/>
        </p:nvSpPr>
        <p:spPr>
          <a:xfrm>
            <a:off x="215897" y="2013903"/>
            <a:ext cx="4019927" cy="2807841"/>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algn="l"/>
            <a:r>
              <a:rPr lang="es-ES" sz="2400" dirty="0">
                <a:solidFill>
                  <a:schemeClr val="accent1"/>
                </a:solidFill>
              </a:rPr>
              <a:t>Adición derivada del tipo de trabajo (MII</a:t>
            </a:r>
            <a:r>
              <a:rPr lang="es-ES" sz="2400" dirty="0" smtClean="0">
                <a:solidFill>
                  <a:schemeClr val="accent1"/>
                </a:solidFill>
              </a:rPr>
              <a:t>):</a:t>
            </a:r>
            <a:endParaRPr lang="en-US" sz="3200" dirty="0">
              <a:solidFill>
                <a:schemeClr val="accent1"/>
              </a:solidFill>
            </a:endParaRPr>
          </a:p>
        </p:txBody>
      </p:sp>
      <p:pic>
        <p:nvPicPr>
          <p:cNvPr id="5" name="Imagen 4"/>
          <p:cNvPicPr>
            <a:picLocks noChangeAspect="1"/>
          </p:cNvPicPr>
          <p:nvPr/>
        </p:nvPicPr>
        <p:blipFill>
          <a:blip r:embed="rId2">
            <a:duotone>
              <a:prstClr val="black"/>
              <a:schemeClr val="accent1">
                <a:tint val="45000"/>
                <a:satMod val="400000"/>
              </a:schemeClr>
            </a:duotone>
          </a:blip>
          <a:srcRect l="13140" r="5323" b="6146"/>
          <a:stretch>
            <a:fillRect/>
          </a:stretch>
        </p:blipFill>
        <p:spPr>
          <a:xfrm>
            <a:off x="4347882" y="1346393"/>
            <a:ext cx="7295278" cy="4624101"/>
          </a:xfrm>
          <a:prstGeom prst="rect">
            <a:avLst/>
          </a:prstGeom>
        </p:spPr>
      </p:pic>
      <p:sp>
        <p:nvSpPr>
          <p:cNvPr id="6" name="Marcador de texto 2"/>
          <p:cNvSpPr txBox="1">
            <a:spLocks/>
          </p:cNvSpPr>
          <p:nvPr/>
        </p:nvSpPr>
        <p:spPr>
          <a:xfrm>
            <a:off x="3727756" y="492835"/>
            <a:ext cx="5685185" cy="95358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s-AR" sz="3200" dirty="0" smtClean="0"/>
              <a:t>M = MB + MI + </a:t>
            </a:r>
            <a:r>
              <a:rPr lang="es-AR" sz="3200" dirty="0" smtClean="0">
                <a:solidFill>
                  <a:schemeClr val="accent1"/>
                </a:solidFill>
              </a:rPr>
              <a:t>MII</a:t>
            </a:r>
            <a:endParaRPr lang="es-AR" sz="3200" dirty="0">
              <a:solidFill>
                <a:schemeClr val="accent1"/>
              </a:solidFill>
            </a:endParaRPr>
          </a:p>
        </p:txBody>
      </p:sp>
    </p:spTree>
    <p:extLst>
      <p:ext uri="{BB962C8B-B14F-4D97-AF65-F5344CB8AC3E}">
        <p14:creationId xmlns:p14="http://schemas.microsoft.com/office/powerpoint/2010/main" xmlns="" val="174674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611" y="0"/>
            <a:ext cx="10396902" cy="1482634"/>
          </a:xfrm>
        </p:spPr>
        <p:txBody>
          <a:bodyPr/>
          <a:lstStyle/>
          <a:p>
            <a:r>
              <a:rPr lang="es-AR" dirty="0" smtClean="0"/>
              <a:t>Estimación </a:t>
            </a:r>
            <a:r>
              <a:rPr lang="es-AR" dirty="0"/>
              <a:t>DEL CALOR</a:t>
            </a:r>
          </a:p>
        </p:txBody>
      </p:sp>
      <p:sp>
        <p:nvSpPr>
          <p:cNvPr id="3" name="Marcador de texto 2"/>
          <p:cNvSpPr>
            <a:spLocks noGrp="1"/>
          </p:cNvSpPr>
          <p:nvPr>
            <p:ph type="body" sz="half" idx="2"/>
          </p:nvPr>
        </p:nvSpPr>
        <p:spPr>
          <a:xfrm>
            <a:off x="254703" y="1075952"/>
            <a:ext cx="10394729" cy="4412680"/>
          </a:xfrm>
        </p:spPr>
        <p:txBody>
          <a:bodyPr>
            <a:normAutofit/>
          </a:bodyPr>
          <a:lstStyle/>
          <a:p>
            <a:pPr algn="l"/>
            <a:r>
              <a:rPr lang="es-ES" sz="2400" dirty="0"/>
              <a:t>RADIACIÓN</a:t>
            </a:r>
            <a:r>
              <a:rPr lang="es-ES" sz="2400" dirty="0" smtClean="0"/>
              <a:t>:</a:t>
            </a:r>
          </a:p>
          <a:p>
            <a:pPr marL="342900" indent="-342900" algn="l">
              <a:buFont typeface="Arial" panose="020B0604020202020204" pitchFamily="34" charset="0"/>
              <a:buChar char="•"/>
            </a:pPr>
            <a:r>
              <a:rPr lang="es-ES" sz="2400" dirty="0" err="1" smtClean="0"/>
              <a:t>Tg</a:t>
            </a:r>
            <a:r>
              <a:rPr lang="es-ES" sz="2400" dirty="0" smtClean="0"/>
              <a:t> = temperatura radiante media, en K.</a:t>
            </a:r>
          </a:p>
          <a:p>
            <a:pPr marL="342900" indent="-342900" algn="l">
              <a:buFont typeface="Arial" panose="020B0604020202020204" pitchFamily="34" charset="0"/>
              <a:buChar char="•"/>
            </a:pPr>
            <a:r>
              <a:rPr lang="es-ES" sz="2400" dirty="0" smtClean="0"/>
              <a:t>T</a:t>
            </a:r>
            <a:r>
              <a:rPr lang="es-ES" sz="1600" dirty="0" smtClean="0"/>
              <a:t>p</a:t>
            </a:r>
            <a:r>
              <a:rPr lang="es-ES" sz="2400" dirty="0" smtClean="0"/>
              <a:t>= temperatura de la piel.</a:t>
            </a:r>
            <a:endParaRPr lang="es-ES" sz="2400" dirty="0"/>
          </a:p>
          <a:p>
            <a:pPr algn="l"/>
            <a:r>
              <a:rPr lang="es-ES" sz="2400" dirty="0" smtClean="0"/>
              <a:t>CONVECCIÓN:</a:t>
            </a:r>
          </a:p>
          <a:p>
            <a:pPr marL="342900" indent="-342900" algn="l">
              <a:buFont typeface="Arial" panose="020B0604020202020204" pitchFamily="34" charset="0"/>
              <a:buChar char="•"/>
            </a:pPr>
            <a:r>
              <a:rPr lang="es-ES" sz="2400" dirty="0" smtClean="0"/>
              <a:t>V = velocidad del viento.</a:t>
            </a:r>
          </a:p>
          <a:p>
            <a:pPr marL="342900" indent="-342900" algn="l">
              <a:buFont typeface="Arial" panose="020B0604020202020204" pitchFamily="34" charset="0"/>
              <a:buChar char="•"/>
            </a:pPr>
            <a:r>
              <a:rPr lang="es-ES" sz="2400" dirty="0" err="1"/>
              <a:t>T</a:t>
            </a:r>
            <a:r>
              <a:rPr lang="es-ES" sz="1600" dirty="0" err="1"/>
              <a:t>p</a:t>
            </a:r>
            <a:r>
              <a:rPr lang="es-ES" sz="2400" dirty="0"/>
              <a:t>= temperatura de la </a:t>
            </a:r>
            <a:r>
              <a:rPr lang="es-ES" sz="2400" dirty="0" smtClean="0"/>
              <a:t>piel</a:t>
            </a:r>
            <a:r>
              <a:rPr lang="es-ES" sz="2400" dirty="0"/>
              <a:t>.</a:t>
            </a:r>
          </a:p>
          <a:p>
            <a:pPr marL="342900" indent="-342900" algn="l">
              <a:buFont typeface="Arial" panose="020B0604020202020204" pitchFamily="34" charset="0"/>
              <a:buChar char="•"/>
            </a:pPr>
            <a:r>
              <a:rPr lang="es-ES" sz="2400" dirty="0" err="1" smtClean="0"/>
              <a:t>Tbs</a:t>
            </a:r>
            <a:r>
              <a:rPr lang="es-ES" sz="2400" dirty="0" smtClean="0"/>
              <a:t> = temperatura del aire.</a:t>
            </a:r>
            <a:endParaRPr lang="es-ES" sz="2400" dirty="0"/>
          </a:p>
          <a:p>
            <a:endParaRPr lang="es-AR" sz="2400" dirty="0"/>
          </a:p>
        </p:txBody>
      </p:sp>
      <p:graphicFrame>
        <p:nvGraphicFramePr>
          <p:cNvPr id="4" name="Objeto 3"/>
          <p:cNvGraphicFramePr>
            <a:graphicFrameLocks noChangeAspect="1"/>
          </p:cNvGraphicFramePr>
          <p:nvPr>
            <p:extLst/>
          </p:nvPr>
        </p:nvGraphicFramePr>
        <p:xfrm>
          <a:off x="6772362" y="1986618"/>
          <a:ext cx="4383087" cy="1373187"/>
        </p:xfrm>
        <a:graphic>
          <a:graphicData uri="http://schemas.openxmlformats.org/presentationml/2006/ole">
            <p:oleObj spid="_x0000_s7252" name="Ecuación" r:id="rId3" imgW="1714500" imgH="533400" progId="Equation.3">
              <p:embed/>
            </p:oleObj>
          </a:graphicData>
        </a:graphic>
      </p:graphicFrame>
      <p:graphicFrame>
        <p:nvGraphicFramePr>
          <p:cNvPr id="5" name="Objeto 4"/>
          <p:cNvGraphicFramePr>
            <a:graphicFrameLocks noChangeAspect="1"/>
          </p:cNvGraphicFramePr>
          <p:nvPr>
            <p:extLst/>
          </p:nvPr>
        </p:nvGraphicFramePr>
        <p:xfrm>
          <a:off x="6790765" y="4364679"/>
          <a:ext cx="4485708" cy="659663"/>
        </p:xfrm>
        <a:graphic>
          <a:graphicData uri="http://schemas.openxmlformats.org/presentationml/2006/ole">
            <p:oleObj spid="_x0000_s7253" name="Ecuación" r:id="rId4" imgW="1612900" imgH="228600" progId="Equation.3">
              <p:embed/>
            </p:oleObj>
          </a:graphicData>
        </a:graphic>
      </p:graphicFrame>
      <p:sp>
        <p:nvSpPr>
          <p:cNvPr id="6" name="Marcador de texto 2"/>
          <p:cNvSpPr txBox="1">
            <a:spLocks/>
          </p:cNvSpPr>
          <p:nvPr/>
        </p:nvSpPr>
        <p:spPr>
          <a:xfrm>
            <a:off x="474611" y="2338695"/>
            <a:ext cx="10394729" cy="4412680"/>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endParaRPr lang="es-AR" sz="2400" dirty="0"/>
          </a:p>
        </p:txBody>
      </p:sp>
      <p:sp>
        <p:nvSpPr>
          <p:cNvPr id="7" name="Marcador de texto 2"/>
          <p:cNvSpPr txBox="1">
            <a:spLocks/>
          </p:cNvSpPr>
          <p:nvPr/>
        </p:nvSpPr>
        <p:spPr>
          <a:xfrm>
            <a:off x="1797271" y="6029216"/>
            <a:ext cx="10394729" cy="494266"/>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algn="l"/>
            <a:r>
              <a:rPr lang="es-ES" sz="2400" dirty="0" smtClean="0"/>
              <a:t>O SE PUEDE DETERMINAR POR MEDIO DE </a:t>
            </a:r>
            <a:r>
              <a:rPr lang="es-ES" sz="2400" dirty="0" err="1" smtClean="0"/>
              <a:t>nomoGRAMAS</a:t>
            </a:r>
            <a:r>
              <a:rPr lang="es-ES" sz="2400" dirty="0" smtClean="0"/>
              <a:t>.</a:t>
            </a:r>
          </a:p>
          <a:p>
            <a:endParaRPr lang="es-AR" sz="2400" dirty="0"/>
          </a:p>
        </p:txBody>
      </p:sp>
    </p:spTree>
    <p:extLst>
      <p:ext uri="{BB962C8B-B14F-4D97-AF65-F5344CB8AC3E}">
        <p14:creationId xmlns:p14="http://schemas.microsoft.com/office/powerpoint/2010/main" xmlns="" val="378991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AR" dirty="0" smtClean="0"/>
              <a:t>OBJETIVOS.</a:t>
            </a:r>
            <a:endParaRPr lang="es-AR" dirty="0"/>
          </a:p>
        </p:txBody>
      </p:sp>
      <p:sp>
        <p:nvSpPr>
          <p:cNvPr id="15" name="Marcador de contenido 14"/>
          <p:cNvSpPr>
            <a:spLocks noGrp="1"/>
          </p:cNvSpPr>
          <p:nvPr>
            <p:ph sz="quarter" idx="13"/>
          </p:nvPr>
        </p:nvSpPr>
        <p:spPr/>
        <p:txBody>
          <a:bodyPr>
            <a:normAutofit lnSpcReduction="10000"/>
          </a:bodyPr>
          <a:lstStyle/>
          <a:p>
            <a:r>
              <a:rPr lang="es-AR" dirty="0">
                <a:latin typeface="Arial" panose="020B0604020202020204" pitchFamily="34" charset="0"/>
                <a:cs typeface="Arial" panose="020B0604020202020204" pitchFamily="34" charset="0"/>
              </a:rPr>
              <a:t>Brindar los criterios básicos de seguridad  para la prevención de </a:t>
            </a:r>
            <a:r>
              <a:rPr lang="es-AR" dirty="0" smtClean="0">
                <a:latin typeface="Arial" panose="020B0604020202020204" pitchFamily="34" charset="0"/>
                <a:cs typeface="Arial" panose="020B0604020202020204" pitchFamily="34" charset="0"/>
              </a:rPr>
              <a:t>cargas </a:t>
            </a:r>
            <a:r>
              <a:rPr lang="es-AR" dirty="0">
                <a:latin typeface="Arial" panose="020B0604020202020204" pitchFamily="34" charset="0"/>
                <a:cs typeface="Arial" panose="020B0604020202020204" pitchFamily="34" charset="0"/>
              </a:rPr>
              <a:t>térmicas.</a:t>
            </a:r>
          </a:p>
          <a:p>
            <a:endParaRPr lang="es-AR" dirty="0">
              <a:latin typeface="Arial" panose="020B0604020202020204" pitchFamily="34" charset="0"/>
              <a:cs typeface="Arial" panose="020B0604020202020204" pitchFamily="34" charset="0"/>
            </a:endParaRPr>
          </a:p>
          <a:p>
            <a:r>
              <a:rPr lang="es-AR" dirty="0">
                <a:latin typeface="Arial" panose="020B0604020202020204" pitchFamily="34" charset="0"/>
                <a:cs typeface="Arial" panose="020B0604020202020204" pitchFamily="34" charset="0"/>
              </a:rPr>
              <a:t>Informar sobre las exigencias de la ley para la evaluación de las condiciones higrotermicas de los ambientes </a:t>
            </a:r>
            <a:r>
              <a:rPr lang="es-AR" dirty="0" smtClean="0">
                <a:latin typeface="Arial" panose="020B0604020202020204" pitchFamily="34" charset="0"/>
                <a:cs typeface="Arial" panose="020B0604020202020204" pitchFamily="34" charset="0"/>
              </a:rPr>
              <a:t>laborales.</a:t>
            </a:r>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r>
              <a:rPr lang="es-AR" dirty="0">
                <a:latin typeface="Arial" panose="020B0604020202020204" pitchFamily="34" charset="0"/>
                <a:cs typeface="Arial" panose="020B0604020202020204" pitchFamily="34" charset="0"/>
              </a:rPr>
              <a:t>Concientizar sobre los peligros producidos por la exposición a sobrecargas térmicas</a:t>
            </a:r>
            <a:r>
              <a:rPr lang="es-AR" dirty="0" smtClean="0"/>
              <a:t>.</a:t>
            </a:r>
          </a:p>
          <a:p>
            <a:pPr marL="0" indent="0">
              <a:buNone/>
            </a:pPr>
            <a:endParaRPr lang="es-ES" dirty="0" smtClean="0"/>
          </a:p>
        </p:txBody>
      </p:sp>
    </p:spTree>
    <p:extLst>
      <p:ext uri="{BB962C8B-B14F-4D97-AF65-F5344CB8AC3E}">
        <p14:creationId xmlns:p14="http://schemas.microsoft.com/office/powerpoint/2010/main" xmlns="" val="71319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103" y="385354"/>
            <a:ext cx="10396902" cy="1756954"/>
          </a:xfrm>
        </p:spPr>
        <p:txBody>
          <a:bodyPr/>
          <a:lstStyle/>
          <a:p>
            <a:r>
              <a:rPr lang="es-AR" dirty="0"/>
              <a:t>Tensión térmica: </a:t>
            </a:r>
          </a:p>
        </p:txBody>
      </p:sp>
      <p:sp>
        <p:nvSpPr>
          <p:cNvPr id="3" name="Marcador de texto 2"/>
          <p:cNvSpPr>
            <a:spLocks noGrp="1"/>
          </p:cNvSpPr>
          <p:nvPr>
            <p:ph type="body" sz="half" idx="2"/>
          </p:nvPr>
        </p:nvSpPr>
        <p:spPr>
          <a:xfrm>
            <a:off x="581276" y="1698171"/>
            <a:ext cx="10394729" cy="2521132"/>
          </a:xfrm>
        </p:spPr>
        <p:txBody>
          <a:bodyPr>
            <a:normAutofit/>
          </a:bodyPr>
          <a:lstStyle/>
          <a:p>
            <a:r>
              <a:rPr lang="es-ES" sz="2800" dirty="0" smtClean="0"/>
              <a:t>Cuando </a:t>
            </a:r>
            <a:r>
              <a:rPr lang="es-ES" sz="2800" dirty="0"/>
              <a:t>el organismo debe utilizar gran parte de sus recursos para lograr disipar o no perder </a:t>
            </a:r>
            <a:r>
              <a:rPr lang="es-ES" sz="2800" dirty="0" smtClean="0"/>
              <a:t>calor</a:t>
            </a:r>
            <a:r>
              <a:rPr lang="es-AR" sz="2800" dirty="0" smtClean="0"/>
              <a:t>.</a:t>
            </a:r>
            <a:endParaRPr lang="es-ES" sz="2800" dirty="0"/>
          </a:p>
        </p:txBody>
      </p:sp>
      <p:sp>
        <p:nvSpPr>
          <p:cNvPr id="4" name="Rectángulo 3"/>
          <p:cNvSpPr/>
          <p:nvPr/>
        </p:nvSpPr>
        <p:spPr>
          <a:xfrm>
            <a:off x="2729554" y="4219303"/>
            <a:ext cx="6096000" cy="954107"/>
          </a:xfrm>
          <a:prstGeom prst="rect">
            <a:avLst/>
          </a:prstGeom>
        </p:spPr>
        <p:txBody>
          <a:bodyPr>
            <a:spAutoFit/>
          </a:bodyPr>
          <a:lstStyle/>
          <a:p>
            <a:pPr algn="ctr"/>
            <a:r>
              <a:rPr lang="es-AR" sz="2800" dirty="0"/>
              <a:t>Q &lt; </a:t>
            </a:r>
            <a:r>
              <a:rPr lang="es-AR" sz="2800" dirty="0" smtClean="0"/>
              <a:t>0             </a:t>
            </a:r>
            <a:r>
              <a:rPr lang="es-AR" sz="2800" dirty="0"/>
              <a:t>FRIO</a:t>
            </a:r>
          </a:p>
          <a:p>
            <a:pPr algn="ctr"/>
            <a:r>
              <a:rPr lang="es-AR" sz="2800" dirty="0" smtClean="0"/>
              <a:t>   Q </a:t>
            </a:r>
            <a:r>
              <a:rPr lang="es-AR" sz="2800" dirty="0"/>
              <a:t>&gt; 0 </a:t>
            </a:r>
            <a:r>
              <a:rPr lang="es-AR" sz="2800" dirty="0" smtClean="0"/>
              <a:t>           CALOR</a:t>
            </a:r>
            <a:endParaRPr lang="en-US" sz="2800" dirty="0"/>
          </a:p>
        </p:txBody>
      </p:sp>
    </p:spTree>
    <p:extLst>
      <p:ext uri="{BB962C8B-B14F-4D97-AF65-F5344CB8AC3E}">
        <p14:creationId xmlns:p14="http://schemas.microsoft.com/office/powerpoint/2010/main" xmlns="" val="121907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03829" y="1702505"/>
            <a:ext cx="3489806" cy="1120023"/>
          </a:xfrm>
        </p:spPr>
        <p:txBody>
          <a:bodyPr/>
          <a:lstStyle/>
          <a:p>
            <a:pPr marL="342900" lvl="0" indent="-342900">
              <a:buFont typeface="Arial" panose="020B0604020202020204" pitchFamily="34" charset="0"/>
              <a:buChar char="•"/>
            </a:pPr>
            <a:r>
              <a:rPr lang="es-AR" dirty="0" smtClean="0"/>
              <a:t>POR </a:t>
            </a:r>
            <a:r>
              <a:rPr lang="es-AR" dirty="0"/>
              <a:t>EVAPORACION DEL </a:t>
            </a:r>
            <a:r>
              <a:rPr lang="es-AR" dirty="0" smtClean="0"/>
              <a:t>SUDOR</a:t>
            </a:r>
            <a:r>
              <a:rPr lang="es-AR" dirty="0"/>
              <a:t>.</a:t>
            </a:r>
          </a:p>
        </p:txBody>
      </p:sp>
      <p:sp>
        <p:nvSpPr>
          <p:cNvPr id="4" name="Marcador de texto 3"/>
          <p:cNvSpPr>
            <a:spLocks noGrp="1"/>
          </p:cNvSpPr>
          <p:nvPr>
            <p:ph type="body" sz="half" idx="15"/>
          </p:nvPr>
        </p:nvSpPr>
        <p:spPr>
          <a:xfrm>
            <a:off x="568238" y="3232810"/>
            <a:ext cx="3310128" cy="1710273"/>
          </a:xfrm>
        </p:spPr>
        <p:txBody>
          <a:bodyPr/>
          <a:lstStyle/>
          <a:p>
            <a:pPr lvl="0"/>
            <a:r>
              <a:rPr lang="es-ES" sz="1600" dirty="0"/>
              <a:t>La evaporación del sudor colocado en la superficie de la piel es otra forma de pérdida de calor corporal.</a:t>
            </a:r>
            <a:endParaRPr lang="es-AR" sz="1600" dirty="0"/>
          </a:p>
          <a:p>
            <a:endParaRPr lang="es-AR" dirty="0"/>
          </a:p>
        </p:txBody>
      </p:sp>
      <p:sp>
        <p:nvSpPr>
          <p:cNvPr id="5" name="Marcador de texto 4"/>
          <p:cNvSpPr>
            <a:spLocks noGrp="1"/>
          </p:cNvSpPr>
          <p:nvPr>
            <p:ph type="body" sz="quarter" idx="3"/>
          </p:nvPr>
        </p:nvSpPr>
        <p:spPr>
          <a:xfrm>
            <a:off x="4063410" y="1523885"/>
            <a:ext cx="3310128" cy="1477262"/>
          </a:xfrm>
        </p:spPr>
        <p:txBody>
          <a:bodyPr/>
          <a:lstStyle/>
          <a:p>
            <a:pPr marL="342900" lvl="0" indent="-342900">
              <a:buFont typeface="Arial" panose="020B0604020202020204" pitchFamily="34" charset="0"/>
              <a:buChar char="•"/>
            </a:pPr>
            <a:r>
              <a:rPr lang="es-AR" dirty="0"/>
              <a:t>INTERCAMBIO CALORICO POR </a:t>
            </a:r>
            <a:r>
              <a:rPr lang="es-AR" dirty="0" smtClean="0"/>
              <a:t>RESPIRACION</a:t>
            </a:r>
            <a:endParaRPr lang="es-AR" dirty="0"/>
          </a:p>
        </p:txBody>
      </p:sp>
      <p:sp>
        <p:nvSpPr>
          <p:cNvPr id="6" name="Marcador de texto 5"/>
          <p:cNvSpPr>
            <a:spLocks noGrp="1"/>
          </p:cNvSpPr>
          <p:nvPr>
            <p:ph type="body" sz="half" idx="16"/>
          </p:nvPr>
        </p:nvSpPr>
        <p:spPr>
          <a:xfrm>
            <a:off x="4234622" y="3187862"/>
            <a:ext cx="3310128" cy="2734928"/>
          </a:xfrm>
        </p:spPr>
        <p:txBody>
          <a:bodyPr/>
          <a:lstStyle/>
          <a:p>
            <a:pPr lvl="0"/>
            <a:r>
              <a:rPr lang="es-ES" sz="1600" dirty="0"/>
              <a:t>Se produce por vaporización del agua en los pulmones pero su valor es pequeño en comparación con el resto de los procesos de intercambio.</a:t>
            </a:r>
            <a:endParaRPr lang="es-AR" sz="1600" dirty="0"/>
          </a:p>
          <a:p>
            <a:endParaRPr lang="es-AR" dirty="0"/>
          </a:p>
        </p:txBody>
      </p:sp>
      <p:sp>
        <p:nvSpPr>
          <p:cNvPr id="7" name="Marcador de texto 6"/>
          <p:cNvSpPr>
            <a:spLocks noGrp="1"/>
          </p:cNvSpPr>
          <p:nvPr>
            <p:ph type="body" sz="quarter" idx="13"/>
          </p:nvPr>
        </p:nvSpPr>
        <p:spPr>
          <a:xfrm>
            <a:off x="7727111" y="1810319"/>
            <a:ext cx="3310128" cy="1289633"/>
          </a:xfrm>
        </p:spPr>
        <p:txBody>
          <a:bodyPr/>
          <a:lstStyle/>
          <a:p>
            <a:pPr marL="342900" lvl="0" indent="-342900">
              <a:buFont typeface="Arial" panose="020B0604020202020204" pitchFamily="34" charset="0"/>
              <a:buChar char="•"/>
            </a:pPr>
            <a:r>
              <a:rPr lang="es-AR" dirty="0"/>
              <a:t>CALOR METABOLICO</a:t>
            </a:r>
          </a:p>
          <a:p>
            <a:endParaRPr lang="es-AR" dirty="0"/>
          </a:p>
        </p:txBody>
      </p:sp>
      <p:sp>
        <p:nvSpPr>
          <p:cNvPr id="8" name="Marcador de texto 7"/>
          <p:cNvSpPr>
            <a:spLocks noGrp="1"/>
          </p:cNvSpPr>
          <p:nvPr>
            <p:ph type="body" sz="half" idx="17"/>
          </p:nvPr>
        </p:nvSpPr>
        <p:spPr>
          <a:xfrm>
            <a:off x="7901006" y="3187862"/>
            <a:ext cx="3310128" cy="2734928"/>
          </a:xfrm>
        </p:spPr>
        <p:txBody>
          <a:bodyPr>
            <a:normAutofit/>
          </a:bodyPr>
          <a:lstStyle/>
          <a:p>
            <a:pPr lvl="0"/>
            <a:r>
              <a:rPr lang="es-ES" sz="1600" dirty="0" smtClean="0"/>
              <a:t>Es el calor que se produce en el cuerpo como consecuencia de la actividad corporal.</a:t>
            </a:r>
            <a:endParaRPr lang="es-ES" sz="1600" dirty="0"/>
          </a:p>
          <a:p>
            <a:endParaRPr lang="es-AR" sz="1600" dirty="0"/>
          </a:p>
        </p:txBody>
      </p:sp>
      <p:sp>
        <p:nvSpPr>
          <p:cNvPr id="9" name="Título 1"/>
          <p:cNvSpPr txBox="1">
            <a:spLocks/>
          </p:cNvSpPr>
          <p:nvPr/>
        </p:nvSpPr>
        <p:spPr>
          <a:xfrm>
            <a:off x="-137158" y="101594"/>
            <a:ext cx="11527970" cy="1620087"/>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20000"/>
              </a:lnSpc>
            </a:pPr>
            <a:r>
              <a:rPr lang="es-AR" dirty="0"/>
              <a:t>CONSIDERACIONES FISIOLÓGICAS</a:t>
            </a:r>
            <a:br>
              <a:rPr lang="es-AR" dirty="0"/>
            </a:br>
            <a:r>
              <a:rPr lang="es-AR" dirty="0"/>
              <a:t>Formas de transmisión de calor</a:t>
            </a:r>
          </a:p>
        </p:txBody>
      </p:sp>
    </p:spTree>
    <p:extLst>
      <p:ext uri="{BB962C8B-B14F-4D97-AF65-F5344CB8AC3E}">
        <p14:creationId xmlns:p14="http://schemas.microsoft.com/office/powerpoint/2010/main" xmlns="" val="162626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492851" y="968611"/>
            <a:ext cx="10394729" cy="2401607"/>
          </a:xfrm>
        </p:spPr>
        <p:txBody>
          <a:bodyPr>
            <a:normAutofit/>
          </a:bodyPr>
          <a:lstStyle/>
          <a:p>
            <a:r>
              <a:rPr lang="es-AR" sz="2400" u="sng" dirty="0" smtClean="0"/>
              <a:t>Sudoración</a:t>
            </a:r>
            <a:r>
              <a:rPr lang="es-AR" sz="2400" dirty="0"/>
              <a:t>: Para ceder calor desde la piel al aire que la circunda. Pero es útil cuando logra evaporarse, así se logra refrigerar el cuerpo</a:t>
            </a:r>
            <a:r>
              <a:rPr lang="es-AR" sz="2400" dirty="0" smtClean="0"/>
              <a:t>.</a:t>
            </a:r>
            <a:endParaRPr lang="es-AR" sz="2400" dirty="0"/>
          </a:p>
        </p:txBody>
      </p:sp>
      <p:sp>
        <p:nvSpPr>
          <p:cNvPr id="4" name="Rectángulo 3"/>
          <p:cNvSpPr/>
          <p:nvPr/>
        </p:nvSpPr>
        <p:spPr>
          <a:xfrm>
            <a:off x="2353265" y="3566892"/>
            <a:ext cx="6623929" cy="523220"/>
          </a:xfrm>
          <a:prstGeom prst="rect">
            <a:avLst/>
          </a:prstGeom>
        </p:spPr>
        <p:txBody>
          <a:bodyPr wrap="none">
            <a:spAutoFit/>
          </a:bodyPr>
          <a:lstStyle/>
          <a:p>
            <a:pPr algn="ctr"/>
            <a:r>
              <a:rPr lang="es-AR" sz="2800" dirty="0" smtClean="0">
                <a:solidFill>
                  <a:schemeClr val="accent1">
                    <a:lumMod val="50000"/>
                  </a:schemeClr>
                </a:solidFill>
              </a:rPr>
              <a:t>EVAPORACION REQUERIDA = M±R±C</a:t>
            </a:r>
            <a:endParaRPr lang="es-AR" sz="2800" dirty="0">
              <a:solidFill>
                <a:schemeClr val="accent1">
                  <a:lumMod val="50000"/>
                </a:schemeClr>
              </a:solidFill>
            </a:endParaRPr>
          </a:p>
        </p:txBody>
      </p:sp>
      <p:sp>
        <p:nvSpPr>
          <p:cNvPr id="5" name="Flecha abajo 4"/>
          <p:cNvSpPr/>
          <p:nvPr/>
        </p:nvSpPr>
        <p:spPr>
          <a:xfrm>
            <a:off x="5499463" y="3030583"/>
            <a:ext cx="381507" cy="442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2825581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812" y="282388"/>
            <a:ext cx="11524129" cy="1158140"/>
          </a:xfrm>
        </p:spPr>
        <p:txBody>
          <a:bodyPr>
            <a:normAutofit fontScale="90000"/>
          </a:bodyPr>
          <a:lstStyle/>
          <a:p>
            <a:r>
              <a:rPr lang="es-AR" b="1" dirty="0"/>
              <a:t>Limitaciones de la evaporación </a:t>
            </a:r>
            <a:r>
              <a:rPr lang="es-AR" b="1" dirty="0" smtClean="0"/>
              <a:t>requerida</a:t>
            </a:r>
            <a:endParaRPr lang="es-AR" dirty="0"/>
          </a:p>
        </p:txBody>
      </p:sp>
      <p:sp>
        <p:nvSpPr>
          <p:cNvPr id="3" name="Marcador de texto 2"/>
          <p:cNvSpPr>
            <a:spLocks noGrp="1"/>
          </p:cNvSpPr>
          <p:nvPr>
            <p:ph sz="quarter" idx="13"/>
          </p:nvPr>
        </p:nvSpPr>
        <p:spPr>
          <a:xfrm>
            <a:off x="262410" y="1700325"/>
            <a:ext cx="4578531" cy="3311189"/>
          </a:xfrm>
        </p:spPr>
        <p:txBody>
          <a:bodyPr>
            <a:normAutofit/>
          </a:bodyPr>
          <a:lstStyle/>
          <a:p>
            <a:pPr algn="ctr"/>
            <a:r>
              <a:rPr lang="es-AR" sz="2400" dirty="0"/>
              <a:t>CAPACIDAD MAXIMA DE SUDORACION DEL </a:t>
            </a:r>
            <a:r>
              <a:rPr lang="es-AR" sz="2400" dirty="0" smtClean="0"/>
              <a:t>HOMBRE: </a:t>
            </a:r>
          </a:p>
          <a:p>
            <a:pPr marL="0" indent="0" algn="ctr">
              <a:buNone/>
            </a:pPr>
            <a:endParaRPr lang="es-AR" sz="800" dirty="0" smtClean="0"/>
          </a:p>
          <a:p>
            <a:pPr marL="0" indent="0" algn="ctr">
              <a:buNone/>
            </a:pPr>
            <a:r>
              <a:rPr lang="es-AR" sz="2400" dirty="0" smtClean="0">
                <a:solidFill>
                  <a:schemeClr val="tx2"/>
                </a:solidFill>
              </a:rPr>
              <a:t>Alrededor </a:t>
            </a:r>
            <a:r>
              <a:rPr lang="es-AR" sz="2400" dirty="0">
                <a:solidFill>
                  <a:schemeClr val="tx2"/>
                </a:solidFill>
              </a:rPr>
              <a:t>de un litro por hora</a:t>
            </a:r>
            <a:r>
              <a:rPr lang="es-AR" sz="2400" dirty="0" smtClean="0">
                <a:solidFill>
                  <a:schemeClr val="tx2"/>
                </a:solidFill>
              </a:rPr>
              <a:t>.</a:t>
            </a:r>
          </a:p>
          <a:p>
            <a:pPr marL="0" indent="0" algn="ctr">
              <a:buNone/>
            </a:pPr>
            <a:r>
              <a:rPr lang="es-AR" sz="2400" dirty="0" smtClean="0">
                <a:solidFill>
                  <a:schemeClr val="tx2"/>
                </a:solidFill>
              </a:rPr>
              <a:t>Que equivale a 600 </a:t>
            </a:r>
            <a:r>
              <a:rPr lang="es-AR" sz="2400" dirty="0" err="1" smtClean="0">
                <a:solidFill>
                  <a:schemeClr val="tx2"/>
                </a:solidFill>
              </a:rPr>
              <a:t>KCAl</a:t>
            </a:r>
            <a:r>
              <a:rPr lang="es-AR" sz="2400" dirty="0" smtClean="0">
                <a:solidFill>
                  <a:schemeClr val="tx2"/>
                </a:solidFill>
              </a:rPr>
              <a:t>/h </a:t>
            </a:r>
            <a:endParaRPr lang="es-AR" sz="2400" dirty="0">
              <a:solidFill>
                <a:schemeClr val="tx2"/>
              </a:solidFill>
            </a:endParaRPr>
          </a:p>
          <a:p>
            <a:pPr lvl="0" algn="ctr"/>
            <a:endParaRPr lang="es-AR" sz="2400" dirty="0"/>
          </a:p>
          <a:p>
            <a:pPr algn="ctr"/>
            <a:endParaRPr lang="es-AR" sz="2400" dirty="0"/>
          </a:p>
        </p:txBody>
      </p:sp>
      <p:sp>
        <p:nvSpPr>
          <p:cNvPr id="4" name="Marcador de contenido 3"/>
          <p:cNvSpPr>
            <a:spLocks noGrp="1"/>
          </p:cNvSpPr>
          <p:nvPr>
            <p:ph sz="quarter" idx="14"/>
          </p:nvPr>
        </p:nvSpPr>
        <p:spPr>
          <a:xfrm>
            <a:off x="5795682" y="1586754"/>
            <a:ext cx="5540189" cy="3787832"/>
          </a:xfrm>
        </p:spPr>
        <p:txBody>
          <a:bodyPr>
            <a:normAutofit lnSpcReduction="10000"/>
          </a:bodyPr>
          <a:lstStyle/>
          <a:p>
            <a:pPr algn="ctr"/>
            <a:r>
              <a:rPr lang="es-AR" sz="2400" dirty="0"/>
              <a:t>CAPACIDAD DE EVAPORACION DEL </a:t>
            </a:r>
            <a:r>
              <a:rPr lang="es-AR" sz="2400" dirty="0" smtClean="0"/>
              <a:t>AMBIENTE:</a:t>
            </a:r>
          </a:p>
          <a:p>
            <a:pPr algn="ctr"/>
            <a:r>
              <a:rPr lang="es-AR" sz="2400" dirty="0" err="1" smtClean="0"/>
              <a:t>e</a:t>
            </a:r>
            <a:r>
              <a:rPr lang="es-AR" sz="1100" dirty="0" err="1" smtClean="0"/>
              <a:t>AMb</a:t>
            </a:r>
            <a:r>
              <a:rPr lang="es-AR" sz="2400" dirty="0" smtClean="0"/>
              <a:t>= k </a:t>
            </a:r>
            <a:r>
              <a:rPr lang="es-AR" sz="1400" dirty="0" smtClean="0"/>
              <a:t>x </a:t>
            </a:r>
            <a:r>
              <a:rPr lang="es-AR" sz="2400" dirty="0" smtClean="0"/>
              <a:t>a </a:t>
            </a:r>
            <a:r>
              <a:rPr lang="es-AR" sz="1400" dirty="0" smtClean="0"/>
              <a:t>x </a:t>
            </a:r>
            <a:r>
              <a:rPr lang="es-AR" sz="2400" dirty="0" smtClean="0"/>
              <a:t>(</a:t>
            </a:r>
            <a:r>
              <a:rPr lang="es-AR" sz="2400" dirty="0" err="1" smtClean="0"/>
              <a:t>p</a:t>
            </a:r>
            <a:r>
              <a:rPr lang="es-AR" sz="1400" dirty="0" err="1" smtClean="0"/>
              <a:t>p</a:t>
            </a:r>
            <a:r>
              <a:rPr lang="es-AR" sz="2400" dirty="0" err="1" smtClean="0"/>
              <a:t>-p</a:t>
            </a:r>
            <a:r>
              <a:rPr lang="es-AR" sz="1600" dirty="0" err="1" smtClean="0"/>
              <a:t>a</a:t>
            </a:r>
            <a:r>
              <a:rPr lang="es-AR" sz="2400" dirty="0" smtClean="0"/>
              <a:t>)</a:t>
            </a:r>
          </a:p>
          <a:p>
            <a:pPr marL="0" indent="0">
              <a:buNone/>
            </a:pPr>
            <a:r>
              <a:rPr lang="es-AR" sz="1600" dirty="0" smtClean="0"/>
              <a:t>K: coeficiente de transmisión de calor por evaporación.</a:t>
            </a:r>
          </a:p>
          <a:p>
            <a:pPr marL="0" indent="0">
              <a:buNone/>
            </a:pPr>
            <a:r>
              <a:rPr lang="es-AR" sz="1600" dirty="0" smtClean="0"/>
              <a:t>A=1,8 m</a:t>
            </a:r>
            <a:r>
              <a:rPr lang="es-AR" sz="1600" baseline="30000" dirty="0" smtClean="0"/>
              <a:t>2</a:t>
            </a:r>
          </a:p>
          <a:p>
            <a:pPr marL="0" indent="0">
              <a:buNone/>
            </a:pPr>
            <a:r>
              <a:rPr lang="es-AR" sz="1600" dirty="0" err="1" smtClean="0"/>
              <a:t>P</a:t>
            </a:r>
            <a:r>
              <a:rPr lang="es-AR" sz="1100" dirty="0" err="1" smtClean="0"/>
              <a:t>p</a:t>
            </a:r>
            <a:r>
              <a:rPr lang="es-AR" sz="1600" dirty="0" smtClean="0"/>
              <a:t> = presión de </a:t>
            </a:r>
            <a:r>
              <a:rPr lang="es-AR" sz="1600" dirty="0"/>
              <a:t>v</a:t>
            </a:r>
            <a:r>
              <a:rPr lang="es-AR" sz="1600" dirty="0" smtClean="0"/>
              <a:t>apor saturado a la temperatura de la piel.</a:t>
            </a:r>
          </a:p>
          <a:p>
            <a:pPr marL="0" indent="0">
              <a:buNone/>
            </a:pPr>
            <a:r>
              <a:rPr lang="es-AR" sz="1600" dirty="0" smtClean="0"/>
              <a:t>P</a:t>
            </a:r>
            <a:r>
              <a:rPr lang="es-AR" sz="1100" dirty="0" smtClean="0"/>
              <a:t>A</a:t>
            </a:r>
            <a:r>
              <a:rPr lang="es-AR" sz="1600" dirty="0" smtClean="0"/>
              <a:t> </a:t>
            </a:r>
            <a:r>
              <a:rPr lang="es-AR" sz="1600" dirty="0"/>
              <a:t>= presión de vapor </a:t>
            </a:r>
            <a:r>
              <a:rPr lang="es-AR" sz="1600" dirty="0" smtClean="0"/>
              <a:t>de aire ambiente.</a:t>
            </a:r>
            <a:endParaRPr lang="es-AR" sz="1600" dirty="0"/>
          </a:p>
          <a:p>
            <a:pPr marL="0" indent="0">
              <a:buNone/>
            </a:pPr>
            <a:endParaRPr lang="es-AR" sz="1600" dirty="0" smtClean="0"/>
          </a:p>
          <a:p>
            <a:pPr marL="0" indent="0">
              <a:buNone/>
            </a:pPr>
            <a:endParaRPr lang="es-AR" sz="2400" dirty="0" smtClean="0"/>
          </a:p>
          <a:p>
            <a:pPr algn="ctr"/>
            <a:endParaRPr lang="es-AR" sz="2400" dirty="0" smtClean="0"/>
          </a:p>
          <a:p>
            <a:endParaRPr lang="es-AR" dirty="0"/>
          </a:p>
        </p:txBody>
      </p:sp>
    </p:spTree>
    <p:extLst>
      <p:ext uri="{BB962C8B-B14F-4D97-AF65-F5344CB8AC3E}">
        <p14:creationId xmlns:p14="http://schemas.microsoft.com/office/powerpoint/2010/main" xmlns="" val="873467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354" y="430306"/>
            <a:ext cx="10396902" cy="1182189"/>
          </a:xfrm>
        </p:spPr>
        <p:txBody>
          <a:bodyPr>
            <a:normAutofit/>
          </a:bodyPr>
          <a:lstStyle/>
          <a:p>
            <a:pPr lvl="0"/>
            <a:r>
              <a:rPr lang="es-AR" dirty="0" smtClean="0"/>
              <a:t>índice </a:t>
            </a:r>
            <a:r>
              <a:rPr lang="es-AR" dirty="0"/>
              <a:t>DE </a:t>
            </a:r>
            <a:r>
              <a:rPr lang="es-AR"/>
              <a:t>ESFUERZO </a:t>
            </a:r>
            <a:r>
              <a:rPr lang="es-AR" smtClean="0"/>
              <a:t>CALóRICO</a:t>
            </a:r>
            <a:endParaRPr lang="es-AR" dirty="0"/>
          </a:p>
        </p:txBody>
      </p:sp>
      <p:sp>
        <p:nvSpPr>
          <p:cNvPr id="3" name="Marcador de contenido 2"/>
          <p:cNvSpPr>
            <a:spLocks noGrp="1"/>
          </p:cNvSpPr>
          <p:nvPr>
            <p:ph type="body" sz="half" idx="2"/>
          </p:nvPr>
        </p:nvSpPr>
        <p:spPr>
          <a:xfrm>
            <a:off x="685779" y="1136469"/>
            <a:ext cx="10394729" cy="4572000"/>
          </a:xfrm>
        </p:spPr>
        <p:txBody>
          <a:bodyPr>
            <a:normAutofit/>
          </a:bodyPr>
          <a:lstStyle/>
          <a:p>
            <a:pPr marL="0" lvl="0" indent="0" algn="ctr">
              <a:buNone/>
            </a:pPr>
            <a:r>
              <a:rPr lang="es-AR" sz="2800" dirty="0"/>
              <a:t>IEC = ITC </a:t>
            </a:r>
            <a:r>
              <a:rPr lang="es-AR" sz="2800" dirty="0" smtClean="0"/>
              <a:t>= 100</a:t>
            </a:r>
            <a:r>
              <a:rPr lang="es-AR" sz="1600" dirty="0" smtClean="0"/>
              <a:t>x</a:t>
            </a:r>
            <a:r>
              <a:rPr lang="es-AR" sz="2800" dirty="0" smtClean="0"/>
              <a:t>(</a:t>
            </a:r>
            <a:r>
              <a:rPr lang="es-AR" sz="2800" dirty="0" err="1" smtClean="0"/>
              <a:t>E</a:t>
            </a:r>
            <a:r>
              <a:rPr lang="es-AR" dirty="0" err="1" smtClean="0"/>
              <a:t>req</a:t>
            </a:r>
            <a:r>
              <a:rPr lang="es-AR" sz="2800" dirty="0" smtClean="0"/>
              <a:t>/</a:t>
            </a:r>
            <a:r>
              <a:rPr lang="es-AR" sz="2800" dirty="0" err="1" smtClean="0"/>
              <a:t>E</a:t>
            </a:r>
            <a:r>
              <a:rPr lang="es-AR" dirty="0" err="1" smtClean="0"/>
              <a:t>amb</a:t>
            </a:r>
            <a:r>
              <a:rPr lang="es-AR" sz="2800" dirty="0" smtClean="0"/>
              <a:t>)</a:t>
            </a:r>
          </a:p>
          <a:p>
            <a:pPr marL="0" lvl="0" indent="0" algn="ctr">
              <a:buNone/>
            </a:pPr>
            <a:r>
              <a:rPr lang="es-AR" sz="2800" dirty="0" smtClean="0"/>
              <a:t>Q = 0                    </a:t>
            </a:r>
            <a:r>
              <a:rPr lang="es-AR" sz="2800" dirty="0" err="1" smtClean="0"/>
              <a:t>iec</a:t>
            </a:r>
            <a:r>
              <a:rPr lang="es-AR" sz="2800" dirty="0" smtClean="0"/>
              <a:t>=0</a:t>
            </a:r>
            <a:endParaRPr lang="es-AR" sz="2800" dirty="0"/>
          </a:p>
          <a:p>
            <a:pPr marL="0" lvl="0" indent="0">
              <a:buNone/>
            </a:pPr>
            <a:r>
              <a:rPr lang="es-AR" sz="2800" dirty="0" smtClean="0"/>
              <a:t>      Q &gt; 0              0 </a:t>
            </a:r>
            <a:r>
              <a:rPr lang="es-AR" sz="2800" dirty="0"/>
              <a:t>&lt; IEC &lt; 100</a:t>
            </a:r>
            <a:endParaRPr lang="es-ES" sz="2800" dirty="0"/>
          </a:p>
          <a:p>
            <a:r>
              <a:rPr lang="es-AR" sz="2800" dirty="0" smtClean="0"/>
              <a:t>Siempre que la evaporación requerida sea satisfecha por la evaporación del ambiente</a:t>
            </a:r>
            <a:endParaRPr lang="es-AR" sz="2800" dirty="0"/>
          </a:p>
        </p:txBody>
      </p:sp>
    </p:spTree>
    <p:extLst>
      <p:ext uri="{BB962C8B-B14F-4D97-AF65-F5344CB8AC3E}">
        <p14:creationId xmlns:p14="http://schemas.microsoft.com/office/powerpoint/2010/main" xmlns="" val="428023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502899" y="574765"/>
            <a:ext cx="10394729" cy="4452476"/>
          </a:xfrm>
        </p:spPr>
        <p:txBody>
          <a:bodyPr>
            <a:normAutofit/>
          </a:bodyPr>
          <a:lstStyle/>
          <a:p>
            <a:r>
              <a:rPr lang="es-AR" sz="2400" dirty="0" smtClean="0"/>
              <a:t>Puede resultar que toda la evaporación requerida  no pueda satisfacer, de modo que las calorías que no se eliminan se empiezan a acumular, provocando una elevación de la temperatura corporal</a:t>
            </a:r>
          </a:p>
          <a:p>
            <a:r>
              <a:rPr lang="es-AR" sz="2400" dirty="0" err="1" smtClean="0">
                <a:solidFill>
                  <a:schemeClr val="accent1"/>
                </a:solidFill>
              </a:rPr>
              <a:t>Iec</a:t>
            </a:r>
            <a:r>
              <a:rPr lang="es-AR" sz="2400" dirty="0" smtClean="0">
                <a:solidFill>
                  <a:schemeClr val="accent1"/>
                </a:solidFill>
              </a:rPr>
              <a:t> &gt; 100</a:t>
            </a:r>
          </a:p>
          <a:p>
            <a:r>
              <a:rPr lang="es-AR" sz="2400" dirty="0" smtClean="0"/>
              <a:t>Si el proceso no se interrumpe, el incremento de temperatura continuará y el trabajador quedará expuesto a estrés térmico.</a:t>
            </a:r>
            <a:endParaRPr lang="es-AR" sz="2400" dirty="0"/>
          </a:p>
        </p:txBody>
      </p:sp>
    </p:spTree>
    <p:extLst>
      <p:ext uri="{BB962C8B-B14F-4D97-AF65-F5344CB8AC3E}">
        <p14:creationId xmlns:p14="http://schemas.microsoft.com/office/powerpoint/2010/main" xmlns="" val="1001619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85353" y="163287"/>
            <a:ext cx="11044645" cy="1151965"/>
          </a:xfrm>
        </p:spPr>
        <p:txBody>
          <a:bodyPr>
            <a:normAutofit fontScale="90000"/>
          </a:bodyPr>
          <a:lstStyle/>
          <a:p>
            <a:r>
              <a:rPr lang="es-AR" dirty="0"/>
              <a:t>Evaluación del índice de carga calórica</a:t>
            </a:r>
          </a:p>
        </p:txBody>
      </p:sp>
      <p:graphicFrame>
        <p:nvGraphicFramePr>
          <p:cNvPr id="6" name="Marcador de contenido 4"/>
          <p:cNvGraphicFramePr>
            <a:graphicFrameLocks/>
          </p:cNvGraphicFramePr>
          <p:nvPr>
            <p:extLst>
              <p:ext uri="{D42A27DB-BD31-4B8C-83A1-F6EECF244321}">
                <p14:modId xmlns:p14="http://schemas.microsoft.com/office/powerpoint/2010/main" xmlns="" val="2131082042"/>
              </p:ext>
            </p:extLst>
          </p:nvPr>
        </p:nvGraphicFramePr>
        <p:xfrm>
          <a:off x="1688245" y="1145434"/>
          <a:ext cx="8156863" cy="4269524"/>
        </p:xfrm>
        <a:graphic>
          <a:graphicData uri="http://schemas.openxmlformats.org/drawingml/2006/table">
            <a:tbl>
              <a:tblPr firstRow="1" firstCol="1" lastRow="1" lastCol="1" bandRow="1" bandCol="1">
                <a:tableStyleId>{2D5ABB26-0587-4C30-8999-92F81FD0307C}</a:tableStyleId>
              </a:tblPr>
              <a:tblGrid>
                <a:gridCol w="1375558">
                  <a:extLst>
                    <a:ext uri="{9D8B030D-6E8A-4147-A177-3AD203B41FA5}">
                      <a16:colId xmlns:a16="http://schemas.microsoft.com/office/drawing/2014/main" xmlns="" val="20000"/>
                    </a:ext>
                  </a:extLst>
                </a:gridCol>
                <a:gridCol w="6781305">
                  <a:extLst>
                    <a:ext uri="{9D8B030D-6E8A-4147-A177-3AD203B41FA5}">
                      <a16:colId xmlns:a16="http://schemas.microsoft.com/office/drawing/2014/main" xmlns="" val="20001"/>
                    </a:ext>
                  </a:extLst>
                </a:gridCol>
              </a:tblGrid>
              <a:tr h="343604">
                <a:tc>
                  <a:txBody>
                    <a:bodyPr/>
                    <a:lstStyle/>
                    <a:p>
                      <a:pPr algn="ctr">
                        <a:lnSpc>
                          <a:spcPct val="115000"/>
                        </a:lnSpc>
                        <a:spcAft>
                          <a:spcPts val="0"/>
                        </a:spcAft>
                      </a:pPr>
                      <a:r>
                        <a:rPr lang="es-ES" sz="2000" dirty="0">
                          <a:effectLst/>
                        </a:rPr>
                        <a:t>Índice</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291465" algn="ctr">
                        <a:lnSpc>
                          <a:spcPct val="115000"/>
                        </a:lnSpc>
                        <a:spcAft>
                          <a:spcPts val="0"/>
                        </a:spcAft>
                      </a:pPr>
                      <a:r>
                        <a:rPr lang="es-ES" sz="2000" dirty="0">
                          <a:effectLst/>
                        </a:rPr>
                        <a:t>Consecuencias fisiológicas para 8 </a:t>
                      </a:r>
                      <a:r>
                        <a:rPr lang="es-ES" sz="2000" dirty="0" err="1">
                          <a:effectLst/>
                        </a:rPr>
                        <a:t>hs</a:t>
                      </a:r>
                      <a:r>
                        <a:rPr lang="es-ES" sz="2000" dirty="0">
                          <a:effectLst/>
                        </a:rPr>
                        <a:t> de exposición</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92005">
                <a:tc>
                  <a:txBody>
                    <a:bodyPr/>
                    <a:lstStyle/>
                    <a:p>
                      <a:pPr algn="ctr">
                        <a:lnSpc>
                          <a:spcPct val="115000"/>
                        </a:lnSpc>
                        <a:spcAft>
                          <a:spcPts val="0"/>
                        </a:spcAft>
                      </a:pPr>
                      <a:r>
                        <a:rPr lang="es-ES" sz="2000">
                          <a:effectLst/>
                        </a:rPr>
                        <a:t>0</a:t>
                      </a:r>
                      <a:endParaRPr lang="es-AR" sz="20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71170" algn="ctr">
                        <a:lnSpc>
                          <a:spcPct val="115000"/>
                        </a:lnSpc>
                        <a:spcAft>
                          <a:spcPts val="0"/>
                        </a:spcAft>
                      </a:pPr>
                      <a:r>
                        <a:rPr lang="es-ES" sz="2000" dirty="0">
                          <a:effectLst/>
                        </a:rPr>
                        <a:t>No hay carga calórica</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13474">
                <a:tc>
                  <a:txBody>
                    <a:bodyPr/>
                    <a:lstStyle/>
                    <a:p>
                      <a:pPr algn="ctr">
                        <a:lnSpc>
                          <a:spcPct val="115000"/>
                        </a:lnSpc>
                        <a:spcAft>
                          <a:spcPts val="0"/>
                        </a:spcAft>
                      </a:pPr>
                      <a:r>
                        <a:rPr lang="es-ES" sz="2000" dirty="0">
                          <a:effectLst/>
                        </a:rPr>
                        <a:t>10 – 30</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71170" algn="ctr">
                        <a:lnSpc>
                          <a:spcPct val="115000"/>
                        </a:lnSpc>
                        <a:spcAft>
                          <a:spcPts val="0"/>
                        </a:spcAft>
                      </a:pPr>
                      <a:r>
                        <a:rPr lang="es-ES" sz="2000" dirty="0">
                          <a:effectLst/>
                        </a:rPr>
                        <a:t>Costo fisiológico suave o moderado.</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46929">
                <a:tc>
                  <a:txBody>
                    <a:bodyPr/>
                    <a:lstStyle/>
                    <a:p>
                      <a:pPr algn="ctr">
                        <a:lnSpc>
                          <a:spcPct val="115000"/>
                        </a:lnSpc>
                        <a:spcAft>
                          <a:spcPts val="0"/>
                        </a:spcAft>
                      </a:pPr>
                      <a:r>
                        <a:rPr lang="es-ES" sz="2000">
                          <a:effectLst/>
                        </a:rPr>
                        <a:t>40 – 60</a:t>
                      </a:r>
                      <a:endParaRPr lang="es-AR" sz="20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71170" algn="ctr">
                        <a:lnSpc>
                          <a:spcPct val="115000"/>
                        </a:lnSpc>
                        <a:spcAft>
                          <a:spcPts val="0"/>
                        </a:spcAft>
                      </a:pPr>
                      <a:r>
                        <a:rPr lang="es-ES" sz="2000" dirty="0">
                          <a:effectLst/>
                        </a:rPr>
                        <a:t>Costo fisiológico elevado que comporta un riesgo para la salud, a menos que se trate de individuos físicamente adaptados.</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014865">
                <a:tc>
                  <a:txBody>
                    <a:bodyPr/>
                    <a:lstStyle/>
                    <a:p>
                      <a:pPr algn="ctr">
                        <a:lnSpc>
                          <a:spcPct val="115000"/>
                        </a:lnSpc>
                        <a:spcAft>
                          <a:spcPts val="0"/>
                        </a:spcAft>
                      </a:pPr>
                      <a:r>
                        <a:rPr lang="es-ES" sz="2000">
                          <a:effectLst/>
                        </a:rPr>
                        <a:t>70 – 90</a:t>
                      </a:r>
                      <a:endParaRPr lang="es-AR" sz="20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71170" algn="ctr">
                        <a:lnSpc>
                          <a:spcPct val="115000"/>
                        </a:lnSpc>
                        <a:spcAft>
                          <a:spcPts val="0"/>
                        </a:spcAft>
                      </a:pPr>
                      <a:r>
                        <a:rPr lang="es-ES" sz="2000" dirty="0">
                          <a:effectLst/>
                        </a:rPr>
                        <a:t>Costo fisiológico muy elevado, solo con pequeño porcentaje de personas puede adaptarse, además el personal debe seleccionarse.</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10405">
                <a:tc>
                  <a:txBody>
                    <a:bodyPr/>
                    <a:lstStyle/>
                    <a:p>
                      <a:pPr algn="ctr">
                        <a:lnSpc>
                          <a:spcPct val="115000"/>
                        </a:lnSpc>
                        <a:spcAft>
                          <a:spcPts val="0"/>
                        </a:spcAft>
                      </a:pPr>
                      <a:r>
                        <a:rPr lang="es-ES" sz="2000">
                          <a:effectLst/>
                        </a:rPr>
                        <a:t>100</a:t>
                      </a:r>
                      <a:endParaRPr lang="es-AR" sz="20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71170" algn="ctr">
                        <a:lnSpc>
                          <a:spcPct val="115000"/>
                        </a:lnSpc>
                        <a:spcAft>
                          <a:spcPts val="0"/>
                        </a:spcAft>
                      </a:pPr>
                      <a:r>
                        <a:rPr lang="es-ES" sz="2000" dirty="0">
                          <a:effectLst/>
                        </a:rPr>
                        <a:t>Máximo costo fisiológico, tolerables para hombre jóvenes aclimatados</a:t>
                      </a:r>
                      <a:endParaRPr lang="es-AR" sz="20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50246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279" y="305549"/>
            <a:ext cx="10396882" cy="1158140"/>
          </a:xfrm>
        </p:spPr>
        <p:txBody>
          <a:bodyPr>
            <a:normAutofit/>
          </a:bodyPr>
          <a:lstStyle/>
          <a:p>
            <a:r>
              <a:rPr lang="es-AR" dirty="0"/>
              <a:t>Tiempo de </a:t>
            </a:r>
            <a:r>
              <a:rPr lang="es-AR" dirty="0" smtClean="0"/>
              <a:t>exposición</a:t>
            </a:r>
            <a:endParaRPr lang="es-AR" dirty="0"/>
          </a:p>
        </p:txBody>
      </p:sp>
      <p:graphicFrame>
        <p:nvGraphicFramePr>
          <p:cNvPr id="10" name="Object 2"/>
          <p:cNvGraphicFramePr>
            <a:graphicFrameLocks noChangeAspect="1"/>
          </p:cNvGraphicFramePr>
          <p:nvPr>
            <p:extLst/>
          </p:nvPr>
        </p:nvGraphicFramePr>
        <p:xfrm>
          <a:off x="3218166" y="1466804"/>
          <a:ext cx="4902049" cy="792088"/>
        </p:xfrm>
        <a:graphic>
          <a:graphicData uri="http://schemas.openxmlformats.org/presentationml/2006/ole">
            <p:oleObj spid="_x0000_s5162" name="Ecuación" r:id="rId3" imgW="2590800" imgH="419100" progId="Equation.3">
              <p:embed/>
            </p:oleObj>
          </a:graphicData>
        </a:graphic>
      </p:graphicFrame>
      <p:sp>
        <p:nvSpPr>
          <p:cNvPr id="12" name="Marcador de texto 2"/>
          <p:cNvSpPr txBox="1">
            <a:spLocks/>
          </p:cNvSpPr>
          <p:nvPr/>
        </p:nvSpPr>
        <p:spPr>
          <a:xfrm>
            <a:off x="564776" y="2583943"/>
            <a:ext cx="10679375" cy="277759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lvl="0" indent="0">
              <a:buNone/>
            </a:pPr>
            <a:r>
              <a:rPr lang="es-ES" sz="2400" dirty="0"/>
              <a:t>63 Kcal/h es la cantidad de calor necesaria para producir una elevación de temperatura corporal de 0,75 ºC en 1 hora (admisible</a:t>
            </a:r>
            <a:r>
              <a:rPr lang="es-ES" sz="2400" dirty="0" smtClean="0"/>
              <a:t>).</a:t>
            </a:r>
            <a:endParaRPr lang="es-ES" sz="2400" dirty="0"/>
          </a:p>
          <a:p>
            <a:pPr lvl="0">
              <a:buFontTx/>
              <a:buChar char="-"/>
            </a:pPr>
            <a:endParaRPr lang="es-AR" sz="800" dirty="0"/>
          </a:p>
          <a:p>
            <a:pPr marL="0" lvl="0" indent="0">
              <a:buNone/>
            </a:pPr>
            <a:r>
              <a:rPr lang="es-ES" sz="2400" dirty="0" smtClean="0"/>
              <a:t>(</a:t>
            </a:r>
            <a:r>
              <a:rPr lang="es-ES" sz="2400" dirty="0" err="1"/>
              <a:t>E</a:t>
            </a:r>
            <a:r>
              <a:rPr lang="es-ES" sz="1800" dirty="0" err="1"/>
              <a:t>req</a:t>
            </a:r>
            <a:r>
              <a:rPr lang="es-ES" sz="2400" dirty="0"/>
              <a:t> – </a:t>
            </a:r>
            <a:r>
              <a:rPr lang="es-ES" sz="2400" dirty="0" err="1"/>
              <a:t>E</a:t>
            </a:r>
            <a:r>
              <a:rPr lang="es-ES" sz="1800" dirty="0" err="1"/>
              <a:t>amb</a:t>
            </a:r>
            <a:r>
              <a:rPr lang="es-ES" sz="2400" dirty="0"/>
              <a:t>): Tasa de acumulación calórica por falta de satisfacción de los mecanismos de pérdida.</a:t>
            </a:r>
            <a:endParaRPr lang="es-AR" sz="2400" dirty="0"/>
          </a:p>
          <a:p>
            <a:endParaRPr lang="es-AR" sz="2400" dirty="0"/>
          </a:p>
        </p:txBody>
      </p:sp>
    </p:spTree>
    <p:extLst>
      <p:ext uri="{BB962C8B-B14F-4D97-AF65-F5344CB8AC3E}">
        <p14:creationId xmlns:p14="http://schemas.microsoft.com/office/powerpoint/2010/main" xmlns="" val="2682861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37606" y="848549"/>
            <a:ext cx="10587446" cy="3311189"/>
          </a:xfrm>
        </p:spPr>
        <p:txBody>
          <a:bodyPr>
            <a:noAutofit/>
          </a:bodyPr>
          <a:lstStyle/>
          <a:p>
            <a:r>
              <a:rPr lang="es-ES" sz="2800" dirty="0"/>
              <a:t>Superado </a:t>
            </a:r>
            <a:r>
              <a:rPr lang="es-ES" sz="2800" dirty="0" err="1"/>
              <a:t>t</a:t>
            </a:r>
            <a:r>
              <a:rPr lang="es-ES" sz="2800" baseline="-25000" dirty="0" err="1"/>
              <a:t>max</a:t>
            </a:r>
            <a:r>
              <a:rPr lang="es-ES" sz="2800" dirty="0"/>
              <a:t> </a:t>
            </a:r>
            <a:r>
              <a:rPr lang="es-ES" sz="2800" dirty="0">
                <a:sym typeface="Wingdings" pitchFamily="2" charset="2"/>
              </a:rPr>
              <a:t> trasladar al trabajador a zona de recuperación</a:t>
            </a:r>
            <a:r>
              <a:rPr lang="es-ES" sz="2800" dirty="0"/>
              <a:t>   </a:t>
            </a:r>
          </a:p>
          <a:p>
            <a:endParaRPr lang="es-ES" sz="2800" dirty="0"/>
          </a:p>
          <a:p>
            <a:r>
              <a:rPr lang="es-ES" sz="2800" dirty="0"/>
              <a:t>Redefinir factores de incidencia</a:t>
            </a:r>
          </a:p>
          <a:p>
            <a:endParaRPr lang="es-ES" sz="2800" dirty="0"/>
          </a:p>
          <a:p>
            <a:r>
              <a:rPr lang="es-ES" sz="2800" dirty="0"/>
              <a:t>Calcular </a:t>
            </a:r>
            <a:r>
              <a:rPr lang="es-ES" sz="2800" u="sng" dirty="0"/>
              <a:t>tiempo mínimo de recuperación</a:t>
            </a:r>
            <a:r>
              <a:rPr lang="es-ES" sz="2800" dirty="0"/>
              <a:t>: Tiempo necesario para eliminar el calor acumulado</a:t>
            </a:r>
          </a:p>
          <a:p>
            <a:endParaRPr lang="es-AR" sz="2800" dirty="0"/>
          </a:p>
        </p:txBody>
      </p:sp>
    </p:spTree>
    <p:extLst>
      <p:ext uri="{BB962C8B-B14F-4D97-AF65-F5344CB8AC3E}">
        <p14:creationId xmlns:p14="http://schemas.microsoft.com/office/powerpoint/2010/main" xmlns="" val="496639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2292" y="489857"/>
            <a:ext cx="10396882" cy="1158140"/>
          </a:xfrm>
        </p:spPr>
        <p:txBody>
          <a:bodyPr/>
          <a:lstStyle/>
          <a:p>
            <a:r>
              <a:rPr lang="es-AR" dirty="0"/>
              <a:t>tiempo de recuperación</a:t>
            </a:r>
          </a:p>
        </p:txBody>
      </p:sp>
      <p:graphicFrame>
        <p:nvGraphicFramePr>
          <p:cNvPr id="6" name="Object 4"/>
          <p:cNvGraphicFramePr>
            <a:graphicFrameLocks noChangeAspect="1"/>
          </p:cNvGraphicFramePr>
          <p:nvPr>
            <p:extLst/>
          </p:nvPr>
        </p:nvGraphicFramePr>
        <p:xfrm>
          <a:off x="2978072" y="1843940"/>
          <a:ext cx="5400600" cy="872862"/>
        </p:xfrm>
        <a:graphic>
          <a:graphicData uri="http://schemas.openxmlformats.org/presentationml/2006/ole">
            <p:oleObj spid="_x0000_s8195" name="Ecuación" r:id="rId3" imgW="2832100" imgH="457200" progId="Equation.3">
              <p:embed/>
            </p:oleObj>
          </a:graphicData>
        </a:graphic>
      </p:graphicFrame>
      <p:sp>
        <p:nvSpPr>
          <p:cNvPr id="7" name="Marcador de texto 2"/>
          <p:cNvSpPr txBox="1">
            <a:spLocks/>
          </p:cNvSpPr>
          <p:nvPr/>
        </p:nvSpPr>
        <p:spPr>
          <a:xfrm>
            <a:off x="338432" y="2839437"/>
            <a:ext cx="10394729" cy="277759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endParaRPr lang="es-ES" sz="2400" dirty="0"/>
          </a:p>
          <a:p>
            <a:pPr marL="0" lvl="0" indent="0">
              <a:buNone/>
            </a:pPr>
            <a:r>
              <a:rPr lang="es-ES" sz="2400" dirty="0" smtClean="0"/>
              <a:t> </a:t>
            </a:r>
            <a:r>
              <a:rPr lang="es-ES" sz="2400" dirty="0"/>
              <a:t>(</a:t>
            </a:r>
            <a:r>
              <a:rPr lang="es-ES" sz="2400" dirty="0" err="1"/>
              <a:t>Ereq</a:t>
            </a:r>
            <a:r>
              <a:rPr lang="es-ES" sz="2400" dirty="0"/>
              <a:t> – </a:t>
            </a:r>
            <a:r>
              <a:rPr lang="es-ES" sz="2400" dirty="0" err="1"/>
              <a:t>Eamb</a:t>
            </a:r>
            <a:r>
              <a:rPr lang="es-ES" sz="2400" dirty="0"/>
              <a:t>) </a:t>
            </a:r>
            <a:r>
              <a:rPr lang="es-ES" sz="2400" dirty="0" err="1"/>
              <a:t>exp</a:t>
            </a:r>
            <a:r>
              <a:rPr lang="es-ES" sz="2400" dirty="0"/>
              <a:t> : tasa de acumulación calórica</a:t>
            </a:r>
            <a:endParaRPr lang="es-AR" sz="2400" dirty="0"/>
          </a:p>
          <a:p>
            <a:pPr marL="0" lvl="0" indent="0">
              <a:buNone/>
            </a:pPr>
            <a:r>
              <a:rPr lang="es-ES" sz="2400" dirty="0" smtClean="0"/>
              <a:t> </a:t>
            </a:r>
            <a:r>
              <a:rPr lang="es-ES" sz="2400" dirty="0"/>
              <a:t>(</a:t>
            </a:r>
            <a:r>
              <a:rPr lang="es-ES" sz="2400" dirty="0" err="1"/>
              <a:t>Eamb</a:t>
            </a:r>
            <a:r>
              <a:rPr lang="es-ES" sz="2400" dirty="0"/>
              <a:t> – </a:t>
            </a:r>
            <a:r>
              <a:rPr lang="es-ES" sz="2400" dirty="0" err="1"/>
              <a:t>Ereq</a:t>
            </a:r>
            <a:r>
              <a:rPr lang="es-ES" sz="2400" dirty="0"/>
              <a:t>) </a:t>
            </a:r>
            <a:r>
              <a:rPr lang="es-ES" sz="2400" dirty="0" err="1"/>
              <a:t>rec</a:t>
            </a:r>
            <a:r>
              <a:rPr lang="es-ES" sz="2400" dirty="0"/>
              <a:t> : tasa de </a:t>
            </a:r>
            <a:r>
              <a:rPr lang="es-ES" sz="2400" dirty="0" err="1"/>
              <a:t>desacumulación</a:t>
            </a:r>
            <a:r>
              <a:rPr lang="es-ES" sz="2400" dirty="0"/>
              <a:t> calórica</a:t>
            </a:r>
            <a:endParaRPr lang="es-AR" sz="2400" dirty="0"/>
          </a:p>
          <a:p>
            <a:endParaRPr lang="es-AR" sz="2400" dirty="0"/>
          </a:p>
        </p:txBody>
      </p:sp>
    </p:spTree>
    <p:extLst>
      <p:ext uri="{BB962C8B-B14F-4D97-AF65-F5344CB8AC3E}">
        <p14:creationId xmlns:p14="http://schemas.microsoft.com/office/powerpoint/2010/main" xmlns="" val="299192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índice</a:t>
            </a:r>
            <a:endParaRPr lang="es-AR" dirty="0"/>
          </a:p>
        </p:txBody>
      </p:sp>
      <p:sp>
        <p:nvSpPr>
          <p:cNvPr id="3" name="2 Marcador de contenido"/>
          <p:cNvSpPr>
            <a:spLocks noGrp="1"/>
          </p:cNvSpPr>
          <p:nvPr>
            <p:ph sz="quarter" idx="13"/>
          </p:nvPr>
        </p:nvSpPr>
        <p:spPr>
          <a:xfrm>
            <a:off x="685801" y="1958893"/>
            <a:ext cx="10394707" cy="3311189"/>
          </a:xfrm>
        </p:spPr>
        <p:txBody>
          <a:bodyPr>
            <a:normAutofit/>
          </a:bodyPr>
          <a:lstStyle/>
          <a:p>
            <a:r>
              <a:rPr lang="es-AR" dirty="0" smtClean="0"/>
              <a:t>Conceptos.</a:t>
            </a:r>
          </a:p>
          <a:p>
            <a:r>
              <a:rPr lang="es-AR" dirty="0"/>
              <a:t>Balance calórico</a:t>
            </a:r>
            <a:r>
              <a:rPr lang="es-AR" dirty="0" smtClean="0"/>
              <a:t>.</a:t>
            </a:r>
          </a:p>
          <a:p>
            <a:r>
              <a:rPr lang="es-AR" dirty="0" smtClean="0"/>
              <a:t>Condiciones higrotérmicos.</a:t>
            </a:r>
          </a:p>
          <a:p>
            <a:r>
              <a:rPr lang="es-AR" dirty="0" smtClean="0"/>
              <a:t>Protección contra el calor.</a:t>
            </a:r>
          </a:p>
          <a:p>
            <a:r>
              <a:rPr lang="es-AR" dirty="0" smtClean="0"/>
              <a:t>Evaluación de la carga térmica</a:t>
            </a:r>
          </a:p>
          <a:p>
            <a:r>
              <a:rPr lang="es-AR" dirty="0" smtClean="0"/>
              <a:t>protección contra el frío.</a:t>
            </a:r>
          </a:p>
          <a:p>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81297" y="979271"/>
            <a:ext cx="10394707" cy="2511835"/>
          </a:xfrm>
        </p:spPr>
        <p:txBody>
          <a:bodyPr/>
          <a:lstStyle/>
          <a:p>
            <a:pPr algn="ctr"/>
            <a:r>
              <a:rPr lang="es-AR" dirty="0"/>
              <a:t>Condiciones Higrotérmicas</a:t>
            </a:r>
          </a:p>
        </p:txBody>
      </p:sp>
    </p:spTree>
    <p:extLst>
      <p:ext uri="{BB962C8B-B14F-4D97-AF65-F5344CB8AC3E}">
        <p14:creationId xmlns:p14="http://schemas.microsoft.com/office/powerpoint/2010/main" xmlns="" val="2141669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0042" y="150223"/>
            <a:ext cx="10394706" cy="1151965"/>
          </a:xfrm>
        </p:spPr>
        <p:txBody>
          <a:bodyPr/>
          <a:lstStyle/>
          <a:p>
            <a:r>
              <a:rPr lang="es-AR" dirty="0" smtClean="0"/>
              <a:t>temperatura</a:t>
            </a:r>
            <a:endParaRPr lang="es-AR" dirty="0"/>
          </a:p>
        </p:txBody>
      </p:sp>
      <p:sp>
        <p:nvSpPr>
          <p:cNvPr id="5" name="Marcador de texto 4"/>
          <p:cNvSpPr>
            <a:spLocks noGrp="1"/>
          </p:cNvSpPr>
          <p:nvPr>
            <p:ph type="body" idx="1"/>
          </p:nvPr>
        </p:nvSpPr>
        <p:spPr>
          <a:xfrm>
            <a:off x="2017399" y="1545435"/>
            <a:ext cx="3267295" cy="579200"/>
          </a:xfrm>
        </p:spPr>
        <p:txBody>
          <a:bodyPr/>
          <a:lstStyle/>
          <a:p>
            <a:pPr marL="342900" indent="-342900">
              <a:buFont typeface="Arial" panose="020B0604020202020204" pitchFamily="34" charset="0"/>
              <a:buChar char="•"/>
            </a:pPr>
            <a:r>
              <a:rPr lang="es-AR" dirty="0" smtClean="0"/>
              <a:t>Temperatura de bulbo seco:</a:t>
            </a:r>
            <a:endParaRPr lang="es-AR" dirty="0"/>
          </a:p>
        </p:txBody>
      </p:sp>
      <p:sp>
        <p:nvSpPr>
          <p:cNvPr id="10" name="Marcador de texto 9"/>
          <p:cNvSpPr>
            <a:spLocks noGrp="1"/>
          </p:cNvSpPr>
          <p:nvPr>
            <p:ph type="body" sz="half" idx="15"/>
          </p:nvPr>
        </p:nvSpPr>
        <p:spPr>
          <a:xfrm>
            <a:off x="6109860" y="2411443"/>
            <a:ext cx="3310128" cy="2734928"/>
          </a:xfrm>
        </p:spPr>
        <p:txBody>
          <a:bodyPr>
            <a:normAutofit fontScale="70000" lnSpcReduction="20000"/>
          </a:bodyPr>
          <a:lstStyle/>
          <a:p>
            <a:r>
              <a:rPr lang="es-AR" sz="2400" dirty="0" smtClean="0"/>
              <a:t>SE DETERMINA LA TEMPERATURA RADIANTE MEDIA, QUE TIENE EN CUENTA EL CALOR EMITIDO POR RADIACION DE LOS ELEMENTOS DEL ENTORNO</a:t>
            </a:r>
          </a:p>
          <a:p>
            <a:r>
              <a:rPr lang="es-AR" sz="2400" dirty="0" smtClean="0"/>
              <a:t>INSTRUMENTO DE MEDICION: GLOBOTERMOMETRO.</a:t>
            </a:r>
            <a:endParaRPr lang="es-AR" sz="2400" dirty="0"/>
          </a:p>
        </p:txBody>
      </p:sp>
      <p:sp>
        <p:nvSpPr>
          <p:cNvPr id="7" name="Marcador de texto 6"/>
          <p:cNvSpPr>
            <a:spLocks noGrp="1"/>
          </p:cNvSpPr>
          <p:nvPr>
            <p:ph type="body" sz="quarter" idx="3"/>
          </p:nvPr>
        </p:nvSpPr>
        <p:spPr>
          <a:xfrm>
            <a:off x="6076435" y="1518540"/>
            <a:ext cx="3310128" cy="576262"/>
          </a:xfrm>
        </p:spPr>
        <p:txBody>
          <a:bodyPr/>
          <a:lstStyle/>
          <a:p>
            <a:pPr marL="342900" indent="-342900">
              <a:buFont typeface="Arial" panose="020B0604020202020204" pitchFamily="34" charset="0"/>
              <a:buChar char="•"/>
            </a:pPr>
            <a:r>
              <a:rPr lang="es-AR" dirty="0" smtClean="0"/>
              <a:t>TEMPERATURA DEL GLOBO</a:t>
            </a:r>
            <a:endParaRPr lang="es-AR" dirty="0"/>
          </a:p>
        </p:txBody>
      </p:sp>
      <p:sp>
        <p:nvSpPr>
          <p:cNvPr id="8" name="Marcador de texto 7"/>
          <p:cNvSpPr>
            <a:spLocks noGrp="1"/>
          </p:cNvSpPr>
          <p:nvPr>
            <p:ph type="body" sz="quarter" idx="13"/>
          </p:nvPr>
        </p:nvSpPr>
        <p:spPr>
          <a:xfrm>
            <a:off x="2232169" y="2209737"/>
            <a:ext cx="3310128" cy="2734928"/>
          </a:xfrm>
        </p:spPr>
        <p:txBody>
          <a:bodyPr>
            <a:normAutofit/>
          </a:bodyPr>
          <a:lstStyle/>
          <a:p>
            <a:r>
              <a:rPr lang="es-AR" sz="1800" dirty="0" smtClean="0">
                <a:solidFill>
                  <a:schemeClr val="tx1"/>
                </a:solidFill>
              </a:rPr>
              <a:t>SE MIDE LA temperatura </a:t>
            </a:r>
            <a:r>
              <a:rPr lang="es-AR" sz="1800" dirty="0">
                <a:solidFill>
                  <a:schemeClr val="tx1"/>
                </a:solidFill>
              </a:rPr>
              <a:t>del aire sin </a:t>
            </a:r>
            <a:r>
              <a:rPr lang="es-AR" sz="1800" dirty="0" smtClean="0">
                <a:solidFill>
                  <a:schemeClr val="tx1"/>
                </a:solidFill>
              </a:rPr>
              <a:t>CONSIDERAR FACTORES ambientales</a:t>
            </a:r>
            <a:endParaRPr lang="es-AR" sz="1800" dirty="0">
              <a:solidFill>
                <a:schemeClr val="tx1"/>
              </a:solidFill>
            </a:endParaRPr>
          </a:p>
          <a:p>
            <a:r>
              <a:rPr lang="es-AR" sz="1800" dirty="0">
                <a:solidFill>
                  <a:schemeClr val="tx1"/>
                </a:solidFill>
              </a:rPr>
              <a:t>Instrumento de </a:t>
            </a:r>
            <a:r>
              <a:rPr lang="es-AR" sz="1800" dirty="0" smtClean="0">
                <a:solidFill>
                  <a:schemeClr val="tx1"/>
                </a:solidFill>
              </a:rPr>
              <a:t>medición:  PSCICROMETRO O TERMOMETRO COMUN</a:t>
            </a:r>
            <a:endParaRPr lang="es-AR" sz="1800" dirty="0">
              <a:solidFill>
                <a:schemeClr val="tx1"/>
              </a:solidFill>
            </a:endParaRPr>
          </a:p>
          <a:p>
            <a:endParaRPr lang="es-AR" sz="1800" dirty="0">
              <a:solidFill>
                <a:schemeClr val="tx1"/>
              </a:solidFill>
            </a:endParaRPr>
          </a:p>
        </p:txBody>
      </p:sp>
      <p:pic>
        <p:nvPicPr>
          <p:cNvPr id="11" name="Imagen 10"/>
          <p:cNvPicPr>
            <a:picLocks noChangeAspect="1"/>
          </p:cNvPicPr>
          <p:nvPr/>
        </p:nvPicPr>
        <p:blipFill>
          <a:blip r:embed="rId2"/>
          <a:stretch>
            <a:fillRect/>
          </a:stretch>
        </p:blipFill>
        <p:spPr>
          <a:xfrm>
            <a:off x="9866529" y="1094324"/>
            <a:ext cx="1362075" cy="3810000"/>
          </a:xfrm>
          <a:prstGeom prst="rect">
            <a:avLst/>
          </a:prstGeom>
        </p:spPr>
      </p:pic>
      <p:pic>
        <p:nvPicPr>
          <p:cNvPr id="12" name="Imagen 11"/>
          <p:cNvPicPr>
            <a:picLocks noChangeAspect="1"/>
          </p:cNvPicPr>
          <p:nvPr/>
        </p:nvPicPr>
        <p:blipFill>
          <a:blip r:embed="rId3"/>
          <a:stretch>
            <a:fillRect/>
          </a:stretch>
        </p:blipFill>
        <p:spPr>
          <a:xfrm>
            <a:off x="461285" y="1631860"/>
            <a:ext cx="1371600" cy="3400425"/>
          </a:xfrm>
          <a:prstGeom prst="rect">
            <a:avLst/>
          </a:prstGeom>
        </p:spPr>
      </p:pic>
    </p:spTree>
    <p:extLst>
      <p:ext uri="{BB962C8B-B14F-4D97-AF65-F5344CB8AC3E}">
        <p14:creationId xmlns:p14="http://schemas.microsoft.com/office/powerpoint/2010/main" xmlns="" val="3068655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005" y="181211"/>
            <a:ext cx="10394706" cy="1151965"/>
          </a:xfrm>
        </p:spPr>
        <p:txBody>
          <a:bodyPr/>
          <a:lstStyle/>
          <a:p>
            <a:r>
              <a:rPr lang="es-AR" dirty="0" smtClean="0"/>
              <a:t>HUMEDAD RELATIVA</a:t>
            </a:r>
            <a:endParaRPr lang="es-AR" dirty="0"/>
          </a:p>
        </p:txBody>
      </p:sp>
      <p:sp>
        <p:nvSpPr>
          <p:cNvPr id="3" name="Marcador de texto 2"/>
          <p:cNvSpPr>
            <a:spLocks noGrp="1"/>
          </p:cNvSpPr>
          <p:nvPr>
            <p:ph type="body" idx="1"/>
          </p:nvPr>
        </p:nvSpPr>
        <p:spPr>
          <a:xfrm>
            <a:off x="3069510" y="3523129"/>
            <a:ext cx="2958693" cy="1342508"/>
          </a:xfrm>
        </p:spPr>
        <p:txBody>
          <a:bodyPr/>
          <a:lstStyle/>
          <a:p>
            <a:pPr marL="342900" indent="-342900">
              <a:buFont typeface="Arial" panose="020B0604020202020204" pitchFamily="34" charset="0"/>
              <a:buChar char="•"/>
            </a:pPr>
            <a:r>
              <a:rPr lang="es-AR" dirty="0" smtClean="0"/>
              <a:t>TEMPERATURA DEL BULBO HÚMEDO (</a:t>
            </a:r>
            <a:r>
              <a:rPr lang="es-AR" dirty="0" err="1" smtClean="0"/>
              <a:t>tbh</a:t>
            </a:r>
            <a:r>
              <a:rPr lang="es-AR" dirty="0" smtClean="0"/>
              <a:t>)</a:t>
            </a:r>
            <a:endParaRPr lang="es-AR" dirty="0"/>
          </a:p>
        </p:txBody>
      </p:sp>
      <p:sp>
        <p:nvSpPr>
          <p:cNvPr id="8" name="Marcador de texto 7"/>
          <p:cNvSpPr>
            <a:spLocks noGrp="1"/>
          </p:cNvSpPr>
          <p:nvPr>
            <p:ph type="body" sz="half" idx="15"/>
          </p:nvPr>
        </p:nvSpPr>
        <p:spPr>
          <a:xfrm>
            <a:off x="507241" y="2687087"/>
            <a:ext cx="2436221" cy="1837752"/>
          </a:xfrm>
        </p:spPr>
        <p:txBody>
          <a:bodyPr>
            <a:normAutofit lnSpcReduction="10000"/>
          </a:bodyPr>
          <a:lstStyle/>
          <a:p>
            <a:r>
              <a:rPr lang="es-ES" sz="2000" dirty="0" smtClean="0"/>
              <a:t>Para </a:t>
            </a:r>
            <a:r>
              <a:rPr lang="es-ES" sz="2000" dirty="0"/>
              <a:t>definir la humedad relativa, se utiliza un psicrómetro</a:t>
            </a:r>
            <a:endParaRPr lang="es-AR" sz="2000" dirty="0"/>
          </a:p>
        </p:txBody>
      </p:sp>
      <p:sp>
        <p:nvSpPr>
          <p:cNvPr id="7" name="Marcador de texto 6"/>
          <p:cNvSpPr>
            <a:spLocks noGrp="1"/>
          </p:cNvSpPr>
          <p:nvPr>
            <p:ph type="body" sz="quarter" idx="3"/>
          </p:nvPr>
        </p:nvSpPr>
        <p:spPr>
          <a:xfrm>
            <a:off x="3155234" y="2420471"/>
            <a:ext cx="2855601" cy="1113591"/>
          </a:xfrm>
        </p:spPr>
        <p:txBody>
          <a:bodyPr/>
          <a:lstStyle/>
          <a:p>
            <a:pPr marL="342900" indent="-342900">
              <a:buFont typeface="Arial" panose="020B0604020202020204" pitchFamily="34" charset="0"/>
              <a:buChar char="•"/>
            </a:pPr>
            <a:r>
              <a:rPr lang="es-AR" dirty="0" smtClean="0"/>
              <a:t>TEMPERATURA DEL BULBO SECO (</a:t>
            </a:r>
            <a:r>
              <a:rPr lang="es-AR" dirty="0" err="1" smtClean="0"/>
              <a:t>tbc</a:t>
            </a:r>
            <a:r>
              <a:rPr lang="es-AR" dirty="0" smtClean="0"/>
              <a:t>)</a:t>
            </a:r>
          </a:p>
        </p:txBody>
      </p:sp>
      <p:sp>
        <p:nvSpPr>
          <p:cNvPr id="6" name="Marcador de texto 5"/>
          <p:cNvSpPr>
            <a:spLocks noGrp="1"/>
          </p:cNvSpPr>
          <p:nvPr>
            <p:ph type="body" sz="quarter" idx="13"/>
          </p:nvPr>
        </p:nvSpPr>
        <p:spPr>
          <a:xfrm>
            <a:off x="1886071" y="1329832"/>
            <a:ext cx="7706784" cy="923620"/>
          </a:xfrm>
        </p:spPr>
        <p:txBody>
          <a:bodyPr>
            <a:noAutofit/>
          </a:bodyPr>
          <a:lstStyle/>
          <a:p>
            <a:r>
              <a:rPr lang="es-ES" dirty="0">
                <a:solidFill>
                  <a:schemeClr val="tx1"/>
                </a:solidFill>
              </a:rPr>
              <a:t>Proporción de la cantidad de vapor de agua en el aire comparada con la cantidad más alta posible a una temperatura dada. </a:t>
            </a:r>
            <a:endParaRPr lang="es-AR" dirty="0">
              <a:solidFill>
                <a:schemeClr val="tx1"/>
              </a:solidFill>
            </a:endParaRPr>
          </a:p>
        </p:txBody>
      </p:sp>
      <p:pic>
        <p:nvPicPr>
          <p:cNvPr id="9" name="3 Imagen"/>
          <p:cNvPicPr/>
          <p:nvPr/>
        </p:nvPicPr>
        <p:blipFill>
          <a:blip r:embed="rId2" cstate="print"/>
          <a:srcRect/>
          <a:stretch>
            <a:fillRect/>
          </a:stretch>
        </p:blipFill>
        <p:spPr bwMode="auto">
          <a:xfrm>
            <a:off x="6835943" y="2216247"/>
            <a:ext cx="4437385" cy="3236632"/>
          </a:xfrm>
          <a:prstGeom prst="rect">
            <a:avLst/>
          </a:prstGeom>
          <a:noFill/>
          <a:ln w="9525">
            <a:noFill/>
            <a:miter lim="800000"/>
            <a:headEnd/>
            <a:tailEnd/>
          </a:ln>
        </p:spPr>
      </p:pic>
    </p:spTree>
    <p:extLst>
      <p:ext uri="{BB962C8B-B14F-4D97-AF65-F5344CB8AC3E}">
        <p14:creationId xmlns:p14="http://schemas.microsoft.com/office/powerpoint/2010/main" xmlns="" val="1681809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Imagen"/>
          <p:cNvPicPr/>
          <p:nvPr/>
        </p:nvPicPr>
        <p:blipFill>
          <a:blip r:embed="rId2" cstate="print"/>
          <a:srcRect l="3472" t="2770"/>
          <a:stretch>
            <a:fillRect/>
          </a:stretch>
        </p:blipFill>
        <p:spPr bwMode="auto">
          <a:xfrm>
            <a:off x="1492624" y="228600"/>
            <a:ext cx="8159012" cy="6080759"/>
          </a:xfrm>
          <a:prstGeom prst="rect">
            <a:avLst/>
          </a:prstGeom>
          <a:noFill/>
          <a:ln w="9525">
            <a:noFill/>
            <a:miter lim="800000"/>
            <a:headEnd/>
            <a:tailEnd/>
          </a:ln>
        </p:spPr>
      </p:pic>
      <p:sp>
        <p:nvSpPr>
          <p:cNvPr id="10" name="Elipse 9"/>
          <p:cNvSpPr/>
          <p:nvPr/>
        </p:nvSpPr>
        <p:spPr>
          <a:xfrm>
            <a:off x="4336867" y="5878285"/>
            <a:ext cx="2272937" cy="43107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p:cNvSpPr/>
          <p:nvPr/>
        </p:nvSpPr>
        <p:spPr>
          <a:xfrm rot="1591584">
            <a:off x="5974650" y="2508644"/>
            <a:ext cx="1123950" cy="31563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p:cNvSpPr/>
          <p:nvPr/>
        </p:nvSpPr>
        <p:spPr>
          <a:xfrm rot="20799192">
            <a:off x="5921758" y="4997450"/>
            <a:ext cx="1081065" cy="3683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9" name="Conector recto 18"/>
          <p:cNvCxnSpPr/>
          <p:nvPr/>
        </p:nvCxnSpPr>
        <p:spPr>
          <a:xfrm flipH="1" flipV="1">
            <a:off x="5600700" y="4648200"/>
            <a:ext cx="44450" cy="11112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flipV="1">
            <a:off x="3924300" y="3886200"/>
            <a:ext cx="167640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Forma libre 22"/>
          <p:cNvSpPr/>
          <p:nvPr/>
        </p:nvSpPr>
        <p:spPr>
          <a:xfrm>
            <a:off x="5600700" y="4484915"/>
            <a:ext cx="428625" cy="153760"/>
          </a:xfrm>
          <a:custGeom>
            <a:avLst/>
            <a:gdLst>
              <a:gd name="connsiteX0" fmla="*/ 0 w 659680"/>
              <a:gd name="connsiteY0" fmla="*/ 308011 h 308011"/>
              <a:gd name="connsiteX1" fmla="*/ 638175 w 659680"/>
              <a:gd name="connsiteY1" fmla="*/ 12736 h 308011"/>
              <a:gd name="connsiteX2" fmla="*/ 581025 w 659680"/>
              <a:gd name="connsiteY2" fmla="*/ 22261 h 308011"/>
            </a:gdLst>
            <a:ahLst/>
            <a:cxnLst>
              <a:cxn ang="0">
                <a:pos x="connsiteX0" y="connsiteY0"/>
              </a:cxn>
              <a:cxn ang="0">
                <a:pos x="connsiteX1" y="connsiteY1"/>
              </a:cxn>
              <a:cxn ang="0">
                <a:pos x="connsiteX2" y="connsiteY2"/>
              </a:cxn>
            </a:cxnLst>
            <a:rect l="l" t="t" r="r" b="b"/>
            <a:pathLst>
              <a:path w="659680" h="308011">
                <a:moveTo>
                  <a:pt x="0" y="308011"/>
                </a:moveTo>
                <a:lnTo>
                  <a:pt x="638175" y="12736"/>
                </a:lnTo>
                <a:cubicBezTo>
                  <a:pt x="735012" y="-34889"/>
                  <a:pt x="466725" y="69886"/>
                  <a:pt x="581025" y="2226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Elipse 23"/>
          <p:cNvSpPr/>
          <p:nvPr/>
        </p:nvSpPr>
        <p:spPr>
          <a:xfrm>
            <a:off x="6029325" y="4248150"/>
            <a:ext cx="3238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3798214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985" y="340339"/>
            <a:ext cx="10394706" cy="1151965"/>
          </a:xfrm>
        </p:spPr>
        <p:txBody>
          <a:bodyPr/>
          <a:lstStyle/>
          <a:p>
            <a:r>
              <a:rPr lang="es-AR" dirty="0" smtClean="0"/>
              <a:t>Velocidad del viento</a:t>
            </a:r>
            <a:endParaRPr lang="es-AR" dirty="0"/>
          </a:p>
        </p:txBody>
      </p:sp>
      <p:sp>
        <p:nvSpPr>
          <p:cNvPr id="4" name="Marcador de texto 3"/>
          <p:cNvSpPr>
            <a:spLocks noGrp="1"/>
          </p:cNvSpPr>
          <p:nvPr>
            <p:ph type="body" idx="1"/>
          </p:nvPr>
        </p:nvSpPr>
        <p:spPr>
          <a:xfrm>
            <a:off x="2212851" y="3479786"/>
            <a:ext cx="3310128" cy="1143742"/>
          </a:xfrm>
        </p:spPr>
        <p:txBody>
          <a:bodyPr>
            <a:normAutofit/>
          </a:bodyPr>
          <a:lstStyle/>
          <a:p>
            <a:r>
              <a:rPr lang="es-ES" sz="2000" dirty="0" smtClean="0"/>
              <a:t>Instrumento de Medición</a:t>
            </a:r>
            <a:r>
              <a:rPr lang="es-ES" sz="2000" dirty="0"/>
              <a:t>: Anemómetro</a:t>
            </a:r>
            <a:endParaRPr lang="es-AR" sz="2000" dirty="0"/>
          </a:p>
        </p:txBody>
      </p:sp>
      <p:sp>
        <p:nvSpPr>
          <p:cNvPr id="6" name="Marcador de texto 5"/>
          <p:cNvSpPr>
            <a:spLocks noGrp="1"/>
          </p:cNvSpPr>
          <p:nvPr>
            <p:ph type="body" sz="quarter" idx="3"/>
          </p:nvPr>
        </p:nvSpPr>
        <p:spPr>
          <a:xfrm>
            <a:off x="2516562" y="1797497"/>
            <a:ext cx="6012835" cy="1377096"/>
          </a:xfrm>
        </p:spPr>
        <p:txBody>
          <a:bodyPr>
            <a:normAutofit lnSpcReduction="10000"/>
          </a:bodyPr>
          <a:lstStyle/>
          <a:p>
            <a:r>
              <a:rPr lang="es-ES" dirty="0" smtClean="0">
                <a:solidFill>
                  <a:schemeClr val="tx1"/>
                </a:solidFill>
              </a:rPr>
              <a:t>Interviene </a:t>
            </a:r>
            <a:r>
              <a:rPr lang="es-ES" dirty="0">
                <a:solidFill>
                  <a:schemeClr val="tx1"/>
                </a:solidFill>
              </a:rPr>
              <a:t>en los procesos de intercambio calórico por convección y en los procesos de evaporación </a:t>
            </a:r>
          </a:p>
          <a:p>
            <a:endParaRPr lang="es-AR" dirty="0">
              <a:solidFill>
                <a:schemeClr val="tx1"/>
              </a:solidFill>
            </a:endParaRPr>
          </a:p>
        </p:txBody>
      </p:sp>
      <p:pic>
        <p:nvPicPr>
          <p:cNvPr id="9" name="Picture 2" descr="C:\Users\Usuario\Desktop\an200.jpg"/>
          <p:cNvPicPr>
            <a:picLocks noChangeAspect="1" noChangeArrowheads="1"/>
          </p:cNvPicPr>
          <p:nvPr/>
        </p:nvPicPr>
        <p:blipFill>
          <a:blip r:embed="rId2"/>
          <a:srcRect/>
          <a:stretch>
            <a:fillRect/>
          </a:stretch>
        </p:blipFill>
        <p:spPr bwMode="auto">
          <a:xfrm>
            <a:off x="6250569" y="2936458"/>
            <a:ext cx="1771650" cy="2466975"/>
          </a:xfrm>
          <a:prstGeom prst="rect">
            <a:avLst/>
          </a:prstGeom>
          <a:noFill/>
        </p:spPr>
      </p:pic>
    </p:spTree>
    <p:extLst>
      <p:ext uri="{BB962C8B-B14F-4D97-AF65-F5344CB8AC3E}">
        <p14:creationId xmlns:p14="http://schemas.microsoft.com/office/powerpoint/2010/main" xmlns="" val="40734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551" y="132265"/>
            <a:ext cx="10394706" cy="1151965"/>
          </a:xfrm>
        </p:spPr>
        <p:txBody>
          <a:bodyPr/>
          <a:lstStyle/>
          <a:p>
            <a:r>
              <a:rPr lang="es-AR" dirty="0" smtClean="0"/>
              <a:t>Intercambio calórico</a:t>
            </a:r>
            <a:endParaRPr lang="es-AR" dirty="0"/>
          </a:p>
        </p:txBody>
      </p:sp>
      <p:sp>
        <p:nvSpPr>
          <p:cNvPr id="3" name="Marcador de texto 2"/>
          <p:cNvSpPr>
            <a:spLocks noGrp="1"/>
          </p:cNvSpPr>
          <p:nvPr>
            <p:ph type="body" idx="1"/>
          </p:nvPr>
        </p:nvSpPr>
        <p:spPr>
          <a:xfrm>
            <a:off x="570628" y="1031965"/>
            <a:ext cx="2436220" cy="966651"/>
          </a:xfrm>
        </p:spPr>
        <p:txBody>
          <a:bodyPr/>
          <a:lstStyle/>
          <a:p>
            <a:pPr marL="342900" indent="-342900">
              <a:buFont typeface="Arial" panose="020B0604020202020204" pitchFamily="34" charset="0"/>
              <a:buChar char="•"/>
            </a:pPr>
            <a:r>
              <a:rPr lang="es-ES" dirty="0"/>
              <a:t>Calor de radiación</a:t>
            </a:r>
            <a:endParaRPr lang="es-AR" dirty="0"/>
          </a:p>
        </p:txBody>
      </p:sp>
      <p:sp>
        <p:nvSpPr>
          <p:cNvPr id="11" name="Marcador de texto 6"/>
          <p:cNvSpPr>
            <a:spLocks noGrp="1"/>
          </p:cNvSpPr>
          <p:nvPr>
            <p:ph type="body" sz="half" idx="15"/>
          </p:nvPr>
        </p:nvSpPr>
        <p:spPr>
          <a:xfrm>
            <a:off x="4286726" y="2134111"/>
            <a:ext cx="3088355" cy="2520024"/>
          </a:xfrm>
        </p:spPr>
        <p:txBody>
          <a:bodyPr>
            <a:noAutofit/>
          </a:bodyPr>
          <a:lstStyle/>
          <a:p>
            <a:pPr lvl="0"/>
            <a:r>
              <a:rPr lang="es-ES" sz="1600" dirty="0"/>
              <a:t>Forma de transferencia de calor entre sólidos y fluidos debida a variaciones de temperatura y cambios de densidad del medio</a:t>
            </a:r>
            <a:r>
              <a:rPr lang="es-AR" sz="1600" dirty="0"/>
              <a:t>. El calor de la piel es cedido al ambiente (cuando la </a:t>
            </a:r>
            <a:r>
              <a:rPr lang="es-AR" sz="1600" dirty="0" err="1"/>
              <a:t>Tº</a:t>
            </a:r>
            <a:r>
              <a:rPr lang="es-AR" sz="1600" dirty="0"/>
              <a:t> exterior es más baja) o viceversa.</a:t>
            </a:r>
          </a:p>
        </p:txBody>
      </p:sp>
      <p:sp>
        <p:nvSpPr>
          <p:cNvPr id="5" name="Marcador de texto 4"/>
          <p:cNvSpPr>
            <a:spLocks noGrp="1"/>
          </p:cNvSpPr>
          <p:nvPr>
            <p:ph type="body" sz="quarter" idx="3"/>
          </p:nvPr>
        </p:nvSpPr>
        <p:spPr>
          <a:xfrm>
            <a:off x="4007227" y="979713"/>
            <a:ext cx="3198997" cy="966650"/>
          </a:xfrm>
        </p:spPr>
        <p:txBody>
          <a:bodyPr/>
          <a:lstStyle/>
          <a:p>
            <a:pPr marL="342900" indent="-342900">
              <a:buFont typeface="Arial" panose="020B0604020202020204" pitchFamily="34" charset="0"/>
              <a:buChar char="•"/>
            </a:pPr>
            <a:r>
              <a:rPr lang="es-ES" dirty="0"/>
              <a:t>Calor </a:t>
            </a:r>
            <a:r>
              <a:rPr lang="es-ES" dirty="0" smtClean="0"/>
              <a:t>POR convección</a:t>
            </a:r>
            <a:endParaRPr lang="es-AR" dirty="0"/>
          </a:p>
        </p:txBody>
      </p:sp>
      <p:sp>
        <p:nvSpPr>
          <p:cNvPr id="7" name="Marcador de texto 6"/>
          <p:cNvSpPr>
            <a:spLocks noGrp="1"/>
          </p:cNvSpPr>
          <p:nvPr>
            <p:ph type="body" sz="half" idx="16"/>
          </p:nvPr>
        </p:nvSpPr>
        <p:spPr>
          <a:xfrm>
            <a:off x="315901" y="2183930"/>
            <a:ext cx="3145756" cy="2235267"/>
          </a:xfrm>
        </p:spPr>
        <p:txBody>
          <a:bodyPr>
            <a:noAutofit/>
          </a:bodyPr>
          <a:lstStyle/>
          <a:p>
            <a:pPr lvl="0"/>
            <a:r>
              <a:rPr lang="es-ES" sz="1600" dirty="0"/>
              <a:t>Forma de calor transmitido por ondas electromagnéticas, por lo que no requiere un medio material para su transferencia.</a:t>
            </a:r>
            <a:r>
              <a:rPr lang="es-AR" sz="1600" dirty="0"/>
              <a:t> El cuerpo irradia calor hacia las superficies del entorno (ambiente frío), o el entorno hacia el cuerpo.</a:t>
            </a:r>
          </a:p>
        </p:txBody>
      </p:sp>
      <p:sp>
        <p:nvSpPr>
          <p:cNvPr id="12" name="Marcador de texto 6"/>
          <p:cNvSpPr>
            <a:spLocks noGrp="1"/>
          </p:cNvSpPr>
          <p:nvPr>
            <p:ph type="body" sz="quarter" idx="13"/>
          </p:nvPr>
        </p:nvSpPr>
        <p:spPr>
          <a:xfrm>
            <a:off x="8185750" y="1031965"/>
            <a:ext cx="2842507" cy="966651"/>
          </a:xfrm>
        </p:spPr>
        <p:txBody>
          <a:bodyPr/>
          <a:lstStyle/>
          <a:p>
            <a:pPr marL="342900" lvl="0" indent="-342900">
              <a:buFont typeface="Arial" panose="020B0604020202020204" pitchFamily="34" charset="0"/>
              <a:buChar char="•"/>
            </a:pPr>
            <a:r>
              <a:rPr lang="es-AR" dirty="0" smtClean="0"/>
              <a:t>CALOR POR CONDUCCIÓN</a:t>
            </a:r>
            <a:endParaRPr lang="es-AR" dirty="0"/>
          </a:p>
        </p:txBody>
      </p:sp>
      <p:sp>
        <p:nvSpPr>
          <p:cNvPr id="8" name="Marcador de texto 6"/>
          <p:cNvSpPr>
            <a:spLocks noGrp="1"/>
          </p:cNvSpPr>
          <p:nvPr>
            <p:ph type="body" sz="half" idx="15"/>
          </p:nvPr>
        </p:nvSpPr>
        <p:spPr>
          <a:xfrm>
            <a:off x="8185751" y="2132239"/>
            <a:ext cx="2854484" cy="2623407"/>
          </a:xfrm>
        </p:spPr>
        <p:txBody>
          <a:bodyPr>
            <a:normAutofit/>
          </a:bodyPr>
          <a:lstStyle/>
          <a:p>
            <a:pPr lvl="0"/>
            <a:r>
              <a:rPr lang="es-AR" sz="1600" dirty="0"/>
              <a:t>Forma de transmisión de calor sin transferencia de materia, que se da por contacto entre solidos. Se da por contacto entre la piel y los sólidos.</a:t>
            </a:r>
            <a:r>
              <a:rPr lang="es-AR" sz="1600" u="sng" dirty="0"/>
              <a:t> </a:t>
            </a:r>
            <a:endParaRPr lang="es-AR" sz="1600" dirty="0"/>
          </a:p>
        </p:txBody>
      </p:sp>
    </p:spTree>
    <p:extLst>
      <p:ext uri="{BB962C8B-B14F-4D97-AF65-F5344CB8AC3E}">
        <p14:creationId xmlns:p14="http://schemas.microsoft.com/office/powerpoint/2010/main" xmlns="" val="3202534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a:t>
            </a:r>
            <a:endParaRPr lang="es-AR" dirty="0"/>
          </a:p>
        </p:txBody>
      </p:sp>
      <p:sp>
        <p:nvSpPr>
          <p:cNvPr id="3" name="Marcador de contenido 2"/>
          <p:cNvSpPr>
            <a:spLocks noGrp="1"/>
          </p:cNvSpPr>
          <p:nvPr>
            <p:ph sz="quarter" idx="13"/>
          </p:nvPr>
        </p:nvSpPr>
        <p:spPr>
          <a:xfrm>
            <a:off x="685801" y="1684573"/>
            <a:ext cx="10394707" cy="3311189"/>
          </a:xfrm>
        </p:spPr>
        <p:txBody>
          <a:bodyPr/>
          <a:lstStyle/>
          <a:p>
            <a:r>
              <a:rPr lang="es-ES" dirty="0"/>
              <a:t>El trabajo que se desarrolla </a:t>
            </a:r>
            <a:r>
              <a:rPr lang="es-ES" dirty="0" smtClean="0"/>
              <a:t>SE supone </a:t>
            </a:r>
            <a:r>
              <a:rPr lang="es-ES" dirty="0"/>
              <a:t>un esfuerzo pesado por parte de todo el cuerpo y caminando. </a:t>
            </a:r>
            <a:endParaRPr lang="en-US" dirty="0"/>
          </a:p>
          <a:p>
            <a:r>
              <a:rPr lang="es-ES" dirty="0"/>
              <a:t>Mediante mediciones en el ambiente de trabajo, se obtuvo:</a:t>
            </a:r>
            <a:endParaRPr lang="en-US" dirty="0"/>
          </a:p>
          <a:p>
            <a:r>
              <a:rPr lang="es-ES" dirty="0"/>
              <a:t>-</a:t>
            </a:r>
            <a:r>
              <a:rPr lang="es-ES" i="1" dirty="0"/>
              <a:t>temperatura del aire</a:t>
            </a:r>
            <a:r>
              <a:rPr lang="es-ES" dirty="0"/>
              <a:t> </a:t>
            </a:r>
            <a:r>
              <a:rPr lang="es-ES" b="1" dirty="0"/>
              <a:t>TBS = </a:t>
            </a:r>
            <a:r>
              <a:rPr lang="es-ES" b="1" dirty="0" err="1"/>
              <a:t>ta</a:t>
            </a:r>
            <a:r>
              <a:rPr lang="es-ES" b="1" dirty="0"/>
              <a:t> = 30ºC</a:t>
            </a:r>
            <a:endParaRPr lang="en-US" dirty="0"/>
          </a:p>
          <a:p>
            <a:r>
              <a:rPr lang="es-ES" dirty="0"/>
              <a:t>-</a:t>
            </a:r>
            <a:r>
              <a:rPr lang="es-ES" i="1" dirty="0"/>
              <a:t>temperatura del bulbo húmedo</a:t>
            </a:r>
            <a:r>
              <a:rPr lang="es-ES" dirty="0"/>
              <a:t> </a:t>
            </a:r>
            <a:r>
              <a:rPr lang="es-ES" b="1" dirty="0"/>
              <a:t>TBH = 20ºC</a:t>
            </a:r>
            <a:endParaRPr lang="en-US" dirty="0"/>
          </a:p>
          <a:p>
            <a:r>
              <a:rPr lang="es-ES" dirty="0"/>
              <a:t>-</a:t>
            </a:r>
            <a:r>
              <a:rPr lang="es-ES" i="1" dirty="0"/>
              <a:t>temperatura de globo</a:t>
            </a:r>
            <a:r>
              <a:rPr lang="es-ES" dirty="0"/>
              <a:t> </a:t>
            </a:r>
            <a:r>
              <a:rPr lang="es-ES" b="1" dirty="0" err="1"/>
              <a:t>Tg</a:t>
            </a:r>
            <a:r>
              <a:rPr lang="es-ES" b="1" dirty="0"/>
              <a:t> = 50ºC</a:t>
            </a:r>
            <a:endParaRPr lang="en-US" dirty="0"/>
          </a:p>
          <a:p>
            <a:r>
              <a:rPr lang="es-ES" dirty="0"/>
              <a:t>-</a:t>
            </a:r>
            <a:r>
              <a:rPr lang="es-ES" i="1" dirty="0"/>
              <a:t>velocidad del aire</a:t>
            </a:r>
            <a:r>
              <a:rPr lang="es-ES" dirty="0"/>
              <a:t> </a:t>
            </a:r>
            <a:r>
              <a:rPr lang="es-ES" b="1" dirty="0"/>
              <a:t>V = 40 m/min</a:t>
            </a:r>
            <a:r>
              <a:rPr lang="es-ES" dirty="0"/>
              <a:t>.</a:t>
            </a:r>
            <a:endParaRPr lang="en-US" dirty="0"/>
          </a:p>
        </p:txBody>
      </p:sp>
    </p:spTree>
    <p:extLst>
      <p:ext uri="{BB962C8B-B14F-4D97-AF65-F5344CB8AC3E}">
        <p14:creationId xmlns:p14="http://schemas.microsoft.com/office/powerpoint/2010/main" xmlns="" val="5581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11926" y="1423316"/>
            <a:ext cx="10394707" cy="3311189"/>
          </a:xfrm>
        </p:spPr>
        <p:txBody>
          <a:bodyPr/>
          <a:lstStyle/>
          <a:p>
            <a:pPr lvl="0"/>
            <a:r>
              <a:rPr lang="es-ES" b="1" u="sng" dirty="0"/>
              <a:t>Cálculo del calor metabólico</a:t>
            </a:r>
            <a:r>
              <a:rPr lang="es-ES" dirty="0"/>
              <a:t> </a:t>
            </a:r>
            <a:endParaRPr lang="en-US" dirty="0"/>
          </a:p>
          <a:p>
            <a:r>
              <a:rPr lang="es-ES" b="1" dirty="0"/>
              <a:t>M =MB +MI +MII </a:t>
            </a:r>
            <a:endParaRPr lang="en-US" dirty="0"/>
          </a:p>
          <a:p>
            <a:r>
              <a:rPr lang="es-ES" dirty="0"/>
              <a:t>MB = 70 W (Metabolismo Basal)</a:t>
            </a:r>
            <a:endParaRPr lang="en-US" dirty="0"/>
          </a:p>
          <a:p>
            <a:r>
              <a:rPr lang="es-ES" dirty="0"/>
              <a:t>MI = 140 W (Según la posición del cuerpo, en este caso </a:t>
            </a:r>
            <a:r>
              <a:rPr lang="es-ES" i="1" dirty="0"/>
              <a:t>caminando</a:t>
            </a:r>
            <a:r>
              <a:rPr lang="es-ES" dirty="0"/>
              <a:t>)</a:t>
            </a:r>
            <a:endParaRPr lang="en-US" dirty="0"/>
          </a:p>
          <a:p>
            <a:r>
              <a:rPr lang="es-ES" dirty="0"/>
              <a:t>MII = 490 W (Según el tipo de trabajo, para el ejemplo </a:t>
            </a:r>
            <a:r>
              <a:rPr lang="es-ES" i="1" dirty="0"/>
              <a:t>trabajo pesado)</a:t>
            </a:r>
            <a:endParaRPr lang="en-US" dirty="0"/>
          </a:p>
          <a:p>
            <a:r>
              <a:rPr lang="es-ES" b="1" dirty="0"/>
              <a:t>M =</a:t>
            </a:r>
            <a:r>
              <a:rPr lang="es-ES" dirty="0"/>
              <a:t> 70 + 140 + 490 = 700 w = </a:t>
            </a:r>
            <a:r>
              <a:rPr lang="es-ES" b="1" dirty="0"/>
              <a:t>600 Kcal./h</a:t>
            </a:r>
            <a:endParaRPr lang="en-US" dirty="0"/>
          </a:p>
          <a:p>
            <a:endParaRPr lang="es-AR" dirty="0"/>
          </a:p>
        </p:txBody>
      </p:sp>
    </p:spTree>
    <p:extLst>
      <p:ext uri="{BB962C8B-B14F-4D97-AF65-F5344CB8AC3E}">
        <p14:creationId xmlns:p14="http://schemas.microsoft.com/office/powerpoint/2010/main" xmlns="" val="422435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24098" y="0"/>
            <a:ext cx="10394707" cy="2722825"/>
          </a:xfrm>
        </p:spPr>
        <p:txBody>
          <a:bodyPr/>
          <a:lstStyle/>
          <a:p>
            <a:pPr lvl="0"/>
            <a:r>
              <a:rPr lang="es-ES" b="1" u="sng" dirty="0"/>
              <a:t>Cálculo del calor por radiación</a:t>
            </a:r>
            <a:r>
              <a:rPr lang="es-ES" dirty="0"/>
              <a:t> </a:t>
            </a:r>
            <a:endParaRPr lang="en-US" dirty="0"/>
          </a:p>
          <a:p>
            <a:r>
              <a:rPr lang="es-ES" dirty="0"/>
              <a:t>-Entrando al nomograma con v = 40 m/min y (</a:t>
            </a:r>
            <a:r>
              <a:rPr lang="es-ES" dirty="0" err="1"/>
              <a:t>tg-ta</a:t>
            </a:r>
            <a:r>
              <a:rPr lang="es-ES" dirty="0"/>
              <a:t>) = (50 – 30) °C = 20 </a:t>
            </a:r>
            <a:r>
              <a:rPr lang="es-ES" dirty="0" err="1"/>
              <a:t>ºC</a:t>
            </a:r>
            <a:r>
              <a:rPr lang="es-ES" dirty="0"/>
              <a:t> obtenemos el valor auxiliar de </a:t>
            </a:r>
            <a:r>
              <a:rPr lang="es-ES" b="1" dirty="0"/>
              <a:t>a = </a:t>
            </a:r>
            <a:r>
              <a:rPr lang="es-ES" b="1" dirty="0" smtClean="0"/>
              <a:t>400</a:t>
            </a:r>
            <a:r>
              <a:rPr lang="es-ES" dirty="0" smtClean="0"/>
              <a:t>, </a:t>
            </a:r>
            <a:r>
              <a:rPr lang="es-ES" dirty="0"/>
              <a:t>obtenemos </a:t>
            </a:r>
            <a:r>
              <a:rPr lang="es-ES" b="1" dirty="0"/>
              <a:t>R = 460 Kcal./h.</a:t>
            </a:r>
            <a:endParaRPr lang="en-US" dirty="0"/>
          </a:p>
          <a:p>
            <a:endParaRPr lang="es-AR" dirty="0"/>
          </a:p>
        </p:txBody>
      </p:sp>
      <p:pic>
        <p:nvPicPr>
          <p:cNvPr id="2049" name="Picture 33" descr="Descripción: nomo R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885" y="1711235"/>
            <a:ext cx="4676775" cy="46005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Conector recto de flecha 5"/>
          <p:cNvCxnSpPr>
            <a:cxnSpLocks noChangeShapeType="1"/>
          </p:cNvCxnSpPr>
          <p:nvPr/>
        </p:nvCxnSpPr>
        <p:spPr bwMode="auto">
          <a:xfrm flipV="1">
            <a:off x="838200" y="3180026"/>
            <a:ext cx="3886200" cy="1303074"/>
          </a:xfrm>
          <a:prstGeom prst="straightConnector1">
            <a:avLst/>
          </a:prstGeom>
          <a:ln w="38100">
            <a:headEnd/>
            <a:tailEnd/>
          </a:ln>
          <a:extLst/>
        </p:spPr>
        <p:style>
          <a:lnRef idx="1">
            <a:schemeClr val="accent6"/>
          </a:lnRef>
          <a:fillRef idx="0">
            <a:schemeClr val="accent6"/>
          </a:fillRef>
          <a:effectRef idx="0">
            <a:schemeClr val="accent6"/>
          </a:effectRef>
          <a:fontRef idx="minor">
            <a:schemeClr val="tx1"/>
          </a:fontRef>
        </p:style>
      </p:cxnSp>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3" name="Picture 34" descr="Descripción: nomo cal radiante"/>
          <p:cNvPicPr/>
          <p:nvPr/>
        </p:nvPicPr>
        <p:blipFill>
          <a:blip r:embed="rId3" cstate="print"/>
          <a:srcRect/>
          <a:stretch>
            <a:fillRect/>
          </a:stretch>
        </p:blipFill>
        <p:spPr bwMode="auto">
          <a:xfrm>
            <a:off x="5882322" y="1711235"/>
            <a:ext cx="4389755" cy="4954270"/>
          </a:xfrm>
          <a:prstGeom prst="rect">
            <a:avLst/>
          </a:prstGeom>
          <a:noFill/>
          <a:ln w="9525">
            <a:noFill/>
            <a:miter lim="800000"/>
            <a:headEnd/>
            <a:tailEnd/>
          </a:ln>
        </p:spPr>
      </p:pic>
      <p:cxnSp>
        <p:nvCxnSpPr>
          <p:cNvPr id="24" name="Conector recto de flecha 23"/>
          <p:cNvCxnSpPr>
            <a:cxnSpLocks noChangeShapeType="1"/>
          </p:cNvCxnSpPr>
          <p:nvPr/>
        </p:nvCxnSpPr>
        <p:spPr bwMode="auto">
          <a:xfrm flipV="1">
            <a:off x="6286500" y="4838700"/>
            <a:ext cx="3566160" cy="373380"/>
          </a:xfrm>
          <a:prstGeom prst="straightConnector1">
            <a:avLst/>
          </a:prstGeom>
          <a:ln w="38100">
            <a:headEnd/>
            <a:tailEnd/>
          </a:ln>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77689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66486" y="319314"/>
            <a:ext cx="10394707" cy="1746014"/>
          </a:xfrm>
        </p:spPr>
        <p:txBody>
          <a:bodyPr/>
          <a:lstStyle/>
          <a:p>
            <a:pPr lvl="0"/>
            <a:r>
              <a:rPr lang="es-ES" b="1" u="sng" dirty="0"/>
              <a:t>Cálculo del calor por convección</a:t>
            </a:r>
            <a:r>
              <a:rPr lang="es-ES" dirty="0"/>
              <a:t>  </a:t>
            </a:r>
            <a:endParaRPr lang="en-US" dirty="0"/>
          </a:p>
          <a:p>
            <a:r>
              <a:rPr lang="es-ES" dirty="0"/>
              <a:t>Entrando al nomograma con v y </a:t>
            </a:r>
            <a:r>
              <a:rPr lang="es-ES" dirty="0" err="1"/>
              <a:t>ta</a:t>
            </a:r>
            <a:r>
              <a:rPr lang="es-ES" dirty="0"/>
              <a:t>, obtenemos </a:t>
            </a:r>
            <a:r>
              <a:rPr lang="es-ES" b="1" dirty="0"/>
              <a:t>C = - 45 kcal/h</a:t>
            </a:r>
            <a:endParaRPr lang="en-US" dirty="0"/>
          </a:p>
          <a:p>
            <a:endParaRPr lang="es-AR" dirty="0"/>
          </a:p>
        </p:txBody>
      </p:sp>
      <p:pic>
        <p:nvPicPr>
          <p:cNvPr id="4" name="Picture 35" descr="Descripción: nomo cal conv"/>
          <p:cNvPicPr/>
          <p:nvPr/>
        </p:nvPicPr>
        <p:blipFill>
          <a:blip r:embed="rId2" cstate="print"/>
          <a:srcRect/>
          <a:stretch>
            <a:fillRect/>
          </a:stretch>
        </p:blipFill>
        <p:spPr bwMode="auto">
          <a:xfrm>
            <a:off x="3844394" y="1640114"/>
            <a:ext cx="3761091" cy="4394789"/>
          </a:xfrm>
          <a:prstGeom prst="rect">
            <a:avLst/>
          </a:prstGeom>
          <a:noFill/>
          <a:ln w="9525">
            <a:noFill/>
            <a:miter lim="800000"/>
            <a:headEnd/>
            <a:tailEnd/>
          </a:ln>
        </p:spPr>
      </p:pic>
      <p:cxnSp>
        <p:nvCxnSpPr>
          <p:cNvPr id="5" name="Conector recto de flecha 4"/>
          <p:cNvCxnSpPr>
            <a:cxnSpLocks noChangeShapeType="1"/>
          </p:cNvCxnSpPr>
          <p:nvPr/>
        </p:nvCxnSpPr>
        <p:spPr bwMode="auto">
          <a:xfrm>
            <a:off x="4152900" y="4046220"/>
            <a:ext cx="3101340" cy="99060"/>
          </a:xfrm>
          <a:prstGeom prst="straightConnector1">
            <a:avLst/>
          </a:prstGeom>
          <a:ln w="38100">
            <a:headEnd/>
            <a:tailEnd/>
          </a:ln>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237066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¿Qué es la carga térmica?</a:t>
            </a:r>
            <a:endParaRPr lang="es-AR" dirty="0"/>
          </a:p>
        </p:txBody>
      </p:sp>
      <p:sp>
        <p:nvSpPr>
          <p:cNvPr id="3" name="Marcador de contenido 2"/>
          <p:cNvSpPr>
            <a:spLocks noGrp="1"/>
          </p:cNvSpPr>
          <p:nvPr>
            <p:ph sz="quarter" idx="13"/>
          </p:nvPr>
        </p:nvSpPr>
        <p:spPr/>
        <p:txBody>
          <a:bodyPr/>
          <a:lstStyle/>
          <a:p>
            <a:pPr marL="0" indent="0" algn="ctr">
              <a:buNone/>
            </a:pPr>
            <a:r>
              <a:rPr lang="es-AR" sz="2800" dirty="0">
                <a:latin typeface="Arial" panose="020B0604020202020204" pitchFamily="34" charset="0"/>
                <a:cs typeface="Arial" panose="020B0604020202020204" pitchFamily="34" charset="0"/>
              </a:rPr>
              <a:t>ES LA EXPOSICION AL CALOR O AL FRIO EN LOS AMBIENTES LABORALES</a:t>
            </a:r>
          </a:p>
          <a:p>
            <a:pPr marL="0" indent="0" algn="ctr">
              <a:buNone/>
            </a:pPr>
            <a:r>
              <a:rPr lang="es-AR" sz="2800" dirty="0">
                <a:latin typeface="Arial" panose="020B0604020202020204" pitchFamily="34" charset="0"/>
                <a:cs typeface="Arial" panose="020B0604020202020204" pitchFamily="34" charset="0"/>
              </a:rPr>
              <a:t>PARA ASEGURAR LA CONTINUIDAD DE LAS FUNCIONES VITALES, EL CUERPO DEBE MANTENER UNA TEMPERATURA PROMEDIO ENTRE 36,8°c Y 37,3°c</a:t>
            </a:r>
          </a:p>
          <a:p>
            <a:endParaRPr lang="es-AR" dirty="0"/>
          </a:p>
        </p:txBody>
      </p:sp>
    </p:spTree>
    <p:extLst>
      <p:ext uri="{BB962C8B-B14F-4D97-AF65-F5344CB8AC3E}">
        <p14:creationId xmlns:p14="http://schemas.microsoft.com/office/powerpoint/2010/main" xmlns="" val="1199622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14812" y="-694658"/>
            <a:ext cx="10394707" cy="3311189"/>
          </a:xfrm>
        </p:spPr>
        <p:txBody>
          <a:bodyPr/>
          <a:lstStyle/>
          <a:p>
            <a:pPr lvl="0"/>
            <a:r>
              <a:rPr lang="es-ES" b="1" u="sng" dirty="0"/>
              <a:t>Cálculo de </a:t>
            </a:r>
            <a:r>
              <a:rPr lang="es-ES" b="1" u="sng" dirty="0" err="1"/>
              <a:t>Eamb</a:t>
            </a:r>
            <a:r>
              <a:rPr lang="es-ES" b="1" u="sng" dirty="0"/>
              <a:t> = E </a:t>
            </a:r>
            <a:r>
              <a:rPr lang="es-ES" b="1" u="sng" dirty="0" err="1"/>
              <a:t>req</a:t>
            </a:r>
            <a:r>
              <a:rPr lang="es-ES" b="1" u="sng" dirty="0"/>
              <a:t>. </a:t>
            </a:r>
            <a:r>
              <a:rPr lang="es-ES" b="1" u="sng" dirty="0" err="1"/>
              <a:t>Máx</a:t>
            </a:r>
            <a:r>
              <a:rPr lang="es-ES" b="1" dirty="0"/>
              <a:t> </a:t>
            </a:r>
            <a:endParaRPr lang="en-US" dirty="0"/>
          </a:p>
          <a:p>
            <a:r>
              <a:rPr lang="es-ES" dirty="0"/>
              <a:t>Del nomograma, con </a:t>
            </a:r>
            <a:r>
              <a:rPr lang="es-ES" dirty="0" err="1"/>
              <a:t>tbs</a:t>
            </a:r>
            <a:r>
              <a:rPr lang="es-ES" dirty="0"/>
              <a:t> y </a:t>
            </a:r>
            <a:r>
              <a:rPr lang="es-ES" dirty="0" err="1"/>
              <a:t>tbh</a:t>
            </a:r>
            <a:r>
              <a:rPr lang="es-ES" dirty="0"/>
              <a:t> obtenemos la presión de vapor del aire, dándonos un valor de </a:t>
            </a:r>
            <a:r>
              <a:rPr lang="es-ES" b="1" dirty="0"/>
              <a:t>Pa =12 </a:t>
            </a:r>
            <a:r>
              <a:rPr lang="es-ES" b="1" dirty="0" err="1" smtClean="0"/>
              <a:t>mmHg</a:t>
            </a:r>
            <a:r>
              <a:rPr lang="es-ES" dirty="0" smtClean="0"/>
              <a:t>, </a:t>
            </a:r>
            <a:r>
              <a:rPr lang="es-ES" dirty="0"/>
              <a:t>, </a:t>
            </a:r>
            <a:r>
              <a:rPr lang="es-ES" b="1" dirty="0" err="1"/>
              <a:t>Emáx</a:t>
            </a:r>
            <a:r>
              <a:rPr lang="es-ES" b="1" dirty="0"/>
              <a:t> = 590 Kcal./h</a:t>
            </a:r>
            <a:endParaRPr lang="en-US" dirty="0"/>
          </a:p>
          <a:p>
            <a:endParaRPr lang="es-AR" dirty="0"/>
          </a:p>
        </p:txBody>
      </p:sp>
      <p:pic>
        <p:nvPicPr>
          <p:cNvPr id="4" name="Picture 36" descr="Descripción: nomo pr vapor"/>
          <p:cNvPicPr/>
          <p:nvPr/>
        </p:nvPicPr>
        <p:blipFill>
          <a:blip r:embed="rId2" cstate="print"/>
          <a:srcRect/>
          <a:stretch>
            <a:fillRect/>
          </a:stretch>
        </p:blipFill>
        <p:spPr bwMode="auto">
          <a:xfrm>
            <a:off x="681037" y="1430836"/>
            <a:ext cx="5064125" cy="5205095"/>
          </a:xfrm>
          <a:prstGeom prst="rect">
            <a:avLst/>
          </a:prstGeom>
          <a:noFill/>
          <a:ln w="9525">
            <a:noFill/>
            <a:miter lim="800000"/>
            <a:headEnd/>
            <a:tailEnd/>
          </a:ln>
        </p:spPr>
      </p:pic>
      <p:cxnSp>
        <p:nvCxnSpPr>
          <p:cNvPr id="5" name="Conector recto de flecha 4"/>
          <p:cNvCxnSpPr>
            <a:cxnSpLocks noChangeShapeType="1"/>
          </p:cNvCxnSpPr>
          <p:nvPr/>
        </p:nvCxnSpPr>
        <p:spPr bwMode="auto">
          <a:xfrm>
            <a:off x="1066800" y="3055484"/>
            <a:ext cx="2832100" cy="1485900"/>
          </a:xfrm>
          <a:prstGeom prst="straightConnector1">
            <a:avLst/>
          </a:prstGeom>
          <a:ln w="38100">
            <a:headEnd/>
            <a:tailEnd/>
          </a:ln>
          <a:extLst/>
        </p:spPr>
        <p:style>
          <a:lnRef idx="1">
            <a:schemeClr val="accent6"/>
          </a:lnRef>
          <a:fillRef idx="0">
            <a:schemeClr val="accent6"/>
          </a:fillRef>
          <a:effectRef idx="0">
            <a:schemeClr val="accent6"/>
          </a:effectRef>
          <a:fontRef idx="minor">
            <a:schemeClr val="tx1"/>
          </a:fontRef>
        </p:style>
      </p:cxnSp>
      <p:pic>
        <p:nvPicPr>
          <p:cNvPr id="9" name="Picture 37" descr="Descripción: nomo Emax"/>
          <p:cNvPicPr/>
          <p:nvPr/>
        </p:nvPicPr>
        <p:blipFill>
          <a:blip r:embed="rId3" cstate="print"/>
          <a:srcRect/>
          <a:stretch>
            <a:fillRect/>
          </a:stretch>
        </p:blipFill>
        <p:spPr bwMode="auto">
          <a:xfrm>
            <a:off x="5989319" y="1279107"/>
            <a:ext cx="5532121" cy="5461327"/>
          </a:xfrm>
          <a:prstGeom prst="rect">
            <a:avLst/>
          </a:prstGeom>
          <a:noFill/>
          <a:ln w="9525">
            <a:noFill/>
            <a:miter lim="800000"/>
            <a:headEnd/>
            <a:tailEnd/>
          </a:ln>
        </p:spPr>
      </p:pic>
      <p:cxnSp>
        <p:nvCxnSpPr>
          <p:cNvPr id="10" name="Conector recto de flecha 9"/>
          <p:cNvCxnSpPr>
            <a:cxnSpLocks noChangeShapeType="1"/>
          </p:cNvCxnSpPr>
          <p:nvPr/>
        </p:nvCxnSpPr>
        <p:spPr bwMode="auto">
          <a:xfrm flipV="1">
            <a:off x="6552285" y="2116183"/>
            <a:ext cx="4523459" cy="2318992"/>
          </a:xfrm>
          <a:prstGeom prst="straightConnector1">
            <a:avLst/>
          </a:prstGeom>
          <a:ln w="38100">
            <a:headEnd/>
            <a:tailEnd/>
          </a:ln>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3090824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68663" y="758457"/>
            <a:ext cx="10394707" cy="3311189"/>
          </a:xfrm>
        </p:spPr>
        <p:txBody>
          <a:bodyPr>
            <a:normAutofit fontScale="92500" lnSpcReduction="20000"/>
          </a:bodyPr>
          <a:lstStyle/>
          <a:p>
            <a:pPr marL="0" indent="0">
              <a:buNone/>
            </a:pPr>
            <a:r>
              <a:rPr lang="pt-BR" dirty="0" smtClean="0"/>
              <a:t>Índice </a:t>
            </a:r>
            <a:r>
              <a:rPr lang="pt-BR" dirty="0"/>
              <a:t>de esfuerzo calórico</a:t>
            </a:r>
          </a:p>
          <a:p>
            <a:pPr marL="0" indent="0">
              <a:buNone/>
            </a:pPr>
            <a:r>
              <a:rPr lang="pt-BR" dirty="0"/>
              <a:t>M + R + C = 1015 kcal/h   &gt;  </a:t>
            </a:r>
            <a:r>
              <a:rPr lang="pt-BR" dirty="0" err="1"/>
              <a:t>Emáx</a:t>
            </a:r>
            <a:r>
              <a:rPr lang="pt-BR" dirty="0"/>
              <a:t> = 590 </a:t>
            </a:r>
            <a:r>
              <a:rPr lang="pt-BR" dirty="0" smtClean="0"/>
              <a:t>kcal/h</a:t>
            </a:r>
          </a:p>
          <a:p>
            <a:pPr marL="0" indent="0">
              <a:buNone/>
            </a:pPr>
            <a:endParaRPr lang="pt-BR" dirty="0" smtClean="0"/>
          </a:p>
          <a:p>
            <a:pPr marL="0" indent="0">
              <a:buNone/>
            </a:pPr>
            <a:endParaRPr lang="pt-BR" dirty="0"/>
          </a:p>
          <a:p>
            <a:pPr marL="0" indent="0">
              <a:buNone/>
            </a:pPr>
            <a:endParaRPr lang="pt-BR" dirty="0"/>
          </a:p>
          <a:p>
            <a:pPr marL="0" indent="0">
              <a:buNone/>
            </a:pPr>
            <a:r>
              <a:rPr lang="pt-BR" dirty="0" err="1" smtClean="0"/>
              <a:t>Tiempo</a:t>
            </a:r>
            <a:r>
              <a:rPr lang="pt-BR" dirty="0" smtClean="0"/>
              <a:t> </a:t>
            </a:r>
            <a:r>
              <a:rPr lang="pt-BR" dirty="0"/>
              <a:t>de </a:t>
            </a:r>
            <a:r>
              <a:rPr lang="pt-BR" dirty="0" err="1"/>
              <a:t>exposición</a:t>
            </a:r>
            <a:endParaRPr lang="pt-BR" dirty="0"/>
          </a:p>
          <a:p>
            <a:pPr marL="0" indent="0">
              <a:buNone/>
            </a:pPr>
            <a:r>
              <a:rPr lang="pt-BR" dirty="0"/>
              <a:t> </a:t>
            </a:r>
          </a:p>
          <a:p>
            <a:pPr marL="0" indent="0">
              <a:buNone/>
            </a:pPr>
            <a:r>
              <a:rPr lang="pt-BR" dirty="0"/>
              <a:t> </a:t>
            </a:r>
          </a:p>
          <a:p>
            <a:endParaRPr lang="es-AR" dirty="0"/>
          </a:p>
        </p:txBody>
      </p:sp>
      <p:pic>
        <p:nvPicPr>
          <p:cNvPr id="6" name="Imagen 5"/>
          <p:cNvPicPr>
            <a:picLocks noChangeAspect="1"/>
          </p:cNvPicPr>
          <p:nvPr/>
        </p:nvPicPr>
        <p:blipFill>
          <a:blip r:embed="rId2"/>
          <a:stretch>
            <a:fillRect/>
          </a:stretch>
        </p:blipFill>
        <p:spPr>
          <a:xfrm>
            <a:off x="3661734" y="1637823"/>
            <a:ext cx="4053586" cy="755754"/>
          </a:xfrm>
          <a:prstGeom prst="rect">
            <a:avLst/>
          </a:prstGeom>
        </p:spPr>
      </p:pic>
      <p:pic>
        <p:nvPicPr>
          <p:cNvPr id="15" name="Imagen 14"/>
          <p:cNvPicPr>
            <a:picLocks noChangeAspect="1"/>
          </p:cNvPicPr>
          <p:nvPr/>
        </p:nvPicPr>
        <p:blipFill>
          <a:blip r:embed="rId3"/>
          <a:stretch>
            <a:fillRect/>
          </a:stretch>
        </p:blipFill>
        <p:spPr>
          <a:xfrm>
            <a:off x="2532181" y="4359757"/>
            <a:ext cx="6067670" cy="686318"/>
          </a:xfrm>
          <a:prstGeom prst="rect">
            <a:avLst/>
          </a:prstGeom>
        </p:spPr>
      </p:pic>
      <p:pic>
        <p:nvPicPr>
          <p:cNvPr id="18" name="Imagen 17"/>
          <p:cNvPicPr>
            <a:picLocks noChangeAspect="1"/>
          </p:cNvPicPr>
          <p:nvPr/>
        </p:nvPicPr>
        <p:blipFill>
          <a:blip r:embed="rId4"/>
          <a:stretch>
            <a:fillRect/>
          </a:stretch>
        </p:blipFill>
        <p:spPr>
          <a:xfrm>
            <a:off x="2581446" y="3223201"/>
            <a:ext cx="5600347" cy="720513"/>
          </a:xfrm>
          <a:prstGeom prst="rect">
            <a:avLst/>
          </a:prstGeom>
        </p:spPr>
      </p:pic>
    </p:spTree>
    <p:extLst>
      <p:ext uri="{BB962C8B-B14F-4D97-AF65-F5344CB8AC3E}">
        <p14:creationId xmlns:p14="http://schemas.microsoft.com/office/powerpoint/2010/main" xmlns="" val="643975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68941" y="395960"/>
            <a:ext cx="10394707" cy="3311189"/>
          </a:xfrm>
        </p:spPr>
        <p:txBody>
          <a:bodyPr>
            <a:normAutofit fontScale="92500" lnSpcReduction="20000"/>
          </a:bodyPr>
          <a:lstStyle/>
          <a:p>
            <a:r>
              <a:rPr lang="es-ES" dirty="0" smtClean="0"/>
              <a:t>Tiempo </a:t>
            </a:r>
            <a:r>
              <a:rPr lang="es-ES" dirty="0"/>
              <a:t>de recuperación: Aquí se deben recalcular las condiciones </a:t>
            </a:r>
            <a:r>
              <a:rPr lang="es-ES" dirty="0" err="1"/>
              <a:t>higrotérmicas</a:t>
            </a:r>
            <a:r>
              <a:rPr lang="es-ES" dirty="0"/>
              <a:t> del lugar de descanso.</a:t>
            </a:r>
          </a:p>
          <a:p>
            <a:r>
              <a:rPr lang="es-ES" dirty="0"/>
              <a:t>Se estimaron:</a:t>
            </a:r>
          </a:p>
          <a:p>
            <a:r>
              <a:rPr lang="es-ES" dirty="0"/>
              <a:t>M = 70 + 21 = 91 W = 80 kcal/h </a:t>
            </a:r>
          </a:p>
          <a:p>
            <a:r>
              <a:rPr lang="es-ES" dirty="0"/>
              <a:t>(ver tabla </a:t>
            </a:r>
            <a:r>
              <a:rPr lang="es-ES" dirty="0" smtClean="0"/>
              <a:t>: descanso </a:t>
            </a:r>
            <a:r>
              <a:rPr lang="es-ES" dirty="0"/>
              <a:t>+ sin trabajar: MI + MII)</a:t>
            </a:r>
          </a:p>
          <a:p>
            <a:r>
              <a:rPr lang="es-ES" dirty="0"/>
              <a:t>R = 100 kcal/h (se igualó </a:t>
            </a:r>
            <a:r>
              <a:rPr lang="es-ES" dirty="0" err="1"/>
              <a:t>ta</a:t>
            </a:r>
            <a:r>
              <a:rPr lang="es-ES" dirty="0"/>
              <a:t> con </a:t>
            </a:r>
            <a:r>
              <a:rPr lang="es-ES" dirty="0" err="1"/>
              <a:t>tg</a:t>
            </a:r>
            <a:r>
              <a:rPr lang="es-ES" dirty="0"/>
              <a:t>)</a:t>
            </a:r>
          </a:p>
          <a:p>
            <a:r>
              <a:rPr lang="es-ES" dirty="0"/>
              <a:t>C = -32 kcal/h (se considera v de valor bajo (reparo) y </a:t>
            </a:r>
            <a:r>
              <a:rPr lang="es-ES" dirty="0" err="1"/>
              <a:t>ta</a:t>
            </a:r>
            <a:r>
              <a:rPr lang="es-ES" dirty="0"/>
              <a:t> de 20°C)</a:t>
            </a:r>
          </a:p>
          <a:p>
            <a:r>
              <a:rPr lang="es-ES" dirty="0" err="1"/>
              <a:t>Eamb</a:t>
            </a:r>
            <a:r>
              <a:rPr lang="es-ES" dirty="0"/>
              <a:t> = 600 kcal/h</a:t>
            </a:r>
          </a:p>
          <a:p>
            <a:endParaRPr lang="es-AR" dirty="0"/>
          </a:p>
        </p:txBody>
      </p:sp>
      <p:pic>
        <p:nvPicPr>
          <p:cNvPr id="5" name="Imagen 4"/>
          <p:cNvPicPr>
            <a:picLocks noChangeAspect="1"/>
          </p:cNvPicPr>
          <p:nvPr/>
        </p:nvPicPr>
        <p:blipFill>
          <a:blip r:embed="rId2"/>
          <a:stretch>
            <a:fillRect/>
          </a:stretch>
        </p:blipFill>
        <p:spPr>
          <a:xfrm>
            <a:off x="1711668" y="3707149"/>
            <a:ext cx="7942426" cy="1611693"/>
          </a:xfrm>
          <a:prstGeom prst="rect">
            <a:avLst/>
          </a:prstGeom>
        </p:spPr>
      </p:pic>
    </p:spTree>
    <p:extLst>
      <p:ext uri="{BB962C8B-B14F-4D97-AF65-F5344CB8AC3E}">
        <p14:creationId xmlns:p14="http://schemas.microsoft.com/office/powerpoint/2010/main" xmlns="" val="1435710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185" y="2305594"/>
            <a:ext cx="10396882" cy="1151965"/>
          </a:xfrm>
        </p:spPr>
        <p:txBody>
          <a:bodyPr/>
          <a:lstStyle/>
          <a:p>
            <a:r>
              <a:rPr lang="es-AR" dirty="0"/>
              <a:t>EVALUACION DE LA CARGA TÉRMICA</a:t>
            </a:r>
          </a:p>
        </p:txBody>
      </p:sp>
    </p:spTree>
    <p:extLst>
      <p:ext uri="{BB962C8B-B14F-4D97-AF65-F5344CB8AC3E}">
        <p14:creationId xmlns:p14="http://schemas.microsoft.com/office/powerpoint/2010/main" xmlns="" val="2228261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p:cNvSpPr>
            <a:spLocks noGrp="1"/>
          </p:cNvSpPr>
          <p:nvPr>
            <p:ph type="title"/>
          </p:nvPr>
        </p:nvSpPr>
        <p:spPr>
          <a:xfrm>
            <a:off x="566060" y="229866"/>
            <a:ext cx="10396882" cy="1151965"/>
          </a:xfrm>
        </p:spPr>
        <p:txBody>
          <a:bodyPr/>
          <a:lstStyle/>
          <a:p>
            <a:r>
              <a:rPr lang="es-AR" dirty="0" smtClean="0"/>
              <a:t>Evaluación de la carga térmica</a:t>
            </a:r>
            <a:endParaRPr lang="es-AR" dirty="0"/>
          </a:p>
        </p:txBody>
      </p:sp>
      <p:sp>
        <p:nvSpPr>
          <p:cNvPr id="17" name="Marcador de contenido 16"/>
          <p:cNvSpPr>
            <a:spLocks noGrp="1"/>
          </p:cNvSpPr>
          <p:nvPr>
            <p:ph sz="quarter" idx="13"/>
          </p:nvPr>
        </p:nvSpPr>
        <p:spPr>
          <a:xfrm>
            <a:off x="566060" y="1082640"/>
            <a:ext cx="10394707" cy="1137004"/>
          </a:xfrm>
        </p:spPr>
        <p:txBody>
          <a:bodyPr/>
          <a:lstStyle/>
          <a:p>
            <a:pPr marL="0" indent="0">
              <a:buNone/>
            </a:pPr>
            <a:r>
              <a:rPr lang="es-AR" dirty="0" smtClean="0"/>
              <a:t>Para evaluar la exposición de los trabajadores sometidos  a carga térmica, se calculara el índice de temperatura globo húmedo (</a:t>
            </a:r>
            <a:r>
              <a:rPr lang="es-AR" dirty="0" err="1" smtClean="0"/>
              <a:t>tgbh</a:t>
            </a:r>
            <a:r>
              <a:rPr lang="es-AR" dirty="0" smtClean="0"/>
              <a:t>)</a:t>
            </a:r>
            <a:endParaRPr lang="es-AR" dirty="0"/>
          </a:p>
        </p:txBody>
      </p:sp>
      <p:sp>
        <p:nvSpPr>
          <p:cNvPr id="20" name="Marcador de contenido 16"/>
          <p:cNvSpPr txBox="1">
            <a:spLocks/>
          </p:cNvSpPr>
          <p:nvPr/>
        </p:nvSpPr>
        <p:spPr>
          <a:xfrm>
            <a:off x="-890965" y="1839972"/>
            <a:ext cx="10394707" cy="398606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s-ES" dirty="0"/>
              <a:t>Para lugares interiores o exteriores sin carga solar</a:t>
            </a:r>
          </a:p>
          <a:p>
            <a:pPr marL="0" indent="0" algn="ctr">
              <a:buNone/>
            </a:pPr>
            <a:r>
              <a:rPr lang="es-AR" dirty="0"/>
              <a:t>TGBH = 0,7 TBH + 0,3 TG.</a:t>
            </a:r>
          </a:p>
          <a:p>
            <a:pPr marL="0" indent="0" algn="ctr">
              <a:buNone/>
            </a:pPr>
            <a:r>
              <a:rPr lang="es-ES" dirty="0" smtClean="0"/>
              <a:t>Para </a:t>
            </a:r>
            <a:r>
              <a:rPr lang="es-ES" dirty="0"/>
              <a:t>lugares exteriores con carga </a:t>
            </a:r>
            <a:r>
              <a:rPr lang="es-ES" dirty="0" smtClean="0"/>
              <a:t>solar</a:t>
            </a:r>
          </a:p>
          <a:p>
            <a:pPr marL="0" indent="0" algn="ctr">
              <a:buNone/>
            </a:pPr>
            <a:r>
              <a:rPr lang="es-AR" dirty="0"/>
              <a:t>TGBH = 0,7 TBH + 0,2 TG + 0,1 TBS.</a:t>
            </a:r>
          </a:p>
          <a:p>
            <a:pPr marL="0" indent="0" algn="ctr">
              <a:buNone/>
            </a:pPr>
            <a:endParaRPr lang="es-ES" b="1" dirty="0"/>
          </a:p>
        </p:txBody>
      </p:sp>
      <p:sp>
        <p:nvSpPr>
          <p:cNvPr id="21" name="Rectángulo 20"/>
          <p:cNvSpPr/>
          <p:nvPr/>
        </p:nvSpPr>
        <p:spPr>
          <a:xfrm>
            <a:off x="6979921" y="4097727"/>
            <a:ext cx="5212079" cy="1200329"/>
          </a:xfrm>
          <a:prstGeom prst="rect">
            <a:avLst/>
          </a:prstGeom>
        </p:spPr>
        <p:txBody>
          <a:bodyPr wrap="square">
            <a:spAutoFit/>
          </a:bodyPr>
          <a:lstStyle/>
          <a:p>
            <a:r>
              <a:rPr lang="es-AR" dirty="0" smtClean="0"/>
              <a:t>TGBH: índice de temperatura globo bulbo húmedo.</a:t>
            </a:r>
          </a:p>
          <a:p>
            <a:r>
              <a:rPr lang="es-AR" dirty="0" smtClean="0"/>
              <a:t>TBH: temperatura del bulbo húmedo natural.</a:t>
            </a:r>
          </a:p>
          <a:p>
            <a:r>
              <a:rPr lang="it-IT" dirty="0" smtClean="0"/>
              <a:t>TBS: temperatura del bulbo seco.</a:t>
            </a:r>
          </a:p>
          <a:p>
            <a:r>
              <a:rPr lang="es-AR" dirty="0" smtClean="0"/>
              <a:t>TG: temperatura del globo.</a:t>
            </a:r>
            <a:endParaRPr lang="es-AR" dirty="0"/>
          </a:p>
        </p:txBody>
      </p:sp>
    </p:spTree>
    <p:extLst>
      <p:ext uri="{BB962C8B-B14F-4D97-AF65-F5344CB8AC3E}">
        <p14:creationId xmlns:p14="http://schemas.microsoft.com/office/powerpoint/2010/main" xmlns="" val="3621474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172" y="306977"/>
            <a:ext cx="10396882" cy="1151965"/>
          </a:xfrm>
        </p:spPr>
        <p:txBody>
          <a:bodyPr/>
          <a:lstStyle/>
          <a:p>
            <a:r>
              <a:rPr lang="es-AR" dirty="0"/>
              <a:t>LIMITES PARA LA CARGA TÉRMICA</a:t>
            </a:r>
          </a:p>
        </p:txBody>
      </p:sp>
      <p:pic>
        <p:nvPicPr>
          <p:cNvPr id="3" name="Imagen 2"/>
          <p:cNvPicPr/>
          <p:nvPr/>
        </p:nvPicPr>
        <p:blipFill>
          <a:blip r:embed="rId2" cstate="print"/>
          <a:srcRect/>
          <a:stretch>
            <a:fillRect/>
          </a:stretch>
        </p:blipFill>
        <p:spPr bwMode="auto">
          <a:xfrm>
            <a:off x="1847138" y="1351189"/>
            <a:ext cx="7812949" cy="3103245"/>
          </a:xfrm>
          <a:prstGeom prst="rect">
            <a:avLst/>
          </a:prstGeom>
          <a:noFill/>
          <a:ln w="9525">
            <a:noFill/>
            <a:miter lim="800000"/>
            <a:headEnd/>
            <a:tailEnd/>
          </a:ln>
        </p:spPr>
      </p:pic>
      <p:sp>
        <p:nvSpPr>
          <p:cNvPr id="4" name="Rectángulo 3"/>
          <p:cNvSpPr/>
          <p:nvPr/>
        </p:nvSpPr>
        <p:spPr>
          <a:xfrm>
            <a:off x="658906" y="4623244"/>
            <a:ext cx="10381129" cy="769441"/>
          </a:xfrm>
          <a:prstGeom prst="rect">
            <a:avLst/>
          </a:prstGeom>
        </p:spPr>
        <p:txBody>
          <a:bodyPr wrap="square">
            <a:spAutoFit/>
          </a:bodyPr>
          <a:lstStyle/>
          <a:p>
            <a:pPr algn="ctr"/>
            <a:r>
              <a:rPr lang="es-ES" sz="2200" dirty="0"/>
              <a:t>Los valores indicados para el “tipo de trabajo”, corresponden al calor metabólico. El valor de TGBH calculado, debe ser inferior al obtenido de tabla.</a:t>
            </a:r>
            <a:endParaRPr lang="es-AR" sz="2200" dirty="0"/>
          </a:p>
        </p:txBody>
      </p:sp>
    </p:spTree>
    <p:extLst>
      <p:ext uri="{BB962C8B-B14F-4D97-AF65-F5344CB8AC3E}">
        <p14:creationId xmlns:p14="http://schemas.microsoft.com/office/powerpoint/2010/main" xmlns="" val="3923679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78" y="202474"/>
            <a:ext cx="10396882" cy="1151965"/>
          </a:xfrm>
        </p:spPr>
        <p:txBody>
          <a:bodyPr>
            <a:normAutofit/>
          </a:bodyPr>
          <a:lstStyle/>
          <a:p>
            <a:r>
              <a:rPr lang="es-AR" dirty="0" smtClean="0"/>
              <a:t>CORRECCIONES </a:t>
            </a:r>
            <a:r>
              <a:rPr lang="es-AR" dirty="0" smtClean="0"/>
              <a:t>A</a:t>
            </a:r>
            <a:r>
              <a:rPr lang="es-AR" dirty="0" smtClean="0"/>
              <a:t> </a:t>
            </a:r>
            <a:r>
              <a:rPr lang="es-AR" dirty="0" smtClean="0"/>
              <a:t>TENER EN </a:t>
            </a:r>
            <a:r>
              <a:rPr lang="es-AR" dirty="0" smtClean="0"/>
              <a:t>CUENTA</a:t>
            </a:r>
            <a:endParaRPr lang="es-AR" dirty="0"/>
          </a:p>
        </p:txBody>
      </p:sp>
      <p:sp>
        <p:nvSpPr>
          <p:cNvPr id="5" name="Marcador de contenido 16"/>
          <p:cNvSpPr txBox="1">
            <a:spLocks/>
          </p:cNvSpPr>
          <p:nvPr/>
        </p:nvSpPr>
        <p:spPr>
          <a:xfrm>
            <a:off x="497412" y="1475462"/>
            <a:ext cx="10394707" cy="26141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ES" sz="1800" dirty="0"/>
              <a:t>Cuando la temperatura no es constante en los alrededores del puesto de trabajo, </a:t>
            </a:r>
            <a:r>
              <a:rPr lang="es-ES" sz="1800" dirty="0" smtClean="0"/>
              <a:t>de forma </a:t>
            </a:r>
            <a:r>
              <a:rPr lang="es-ES" sz="1800" dirty="0"/>
              <a:t>que puede haber diferencias notables entre mediciones efectuadas a </a:t>
            </a:r>
            <a:r>
              <a:rPr lang="es-ES" sz="1800" dirty="0" smtClean="0"/>
              <a:t>diferentes alturas</a:t>
            </a:r>
            <a:r>
              <a:rPr lang="es-ES" sz="1800" dirty="0"/>
              <a:t>, debe hallarse el índice TGBH realizando tres (03) mediciones, a nivel </a:t>
            </a:r>
            <a:r>
              <a:rPr lang="es-ES" sz="1800" dirty="0" smtClean="0"/>
              <a:t>de tobillos</a:t>
            </a:r>
            <a:r>
              <a:rPr lang="es-ES" sz="1800" dirty="0"/>
              <a:t>, abdomen y </a:t>
            </a:r>
            <a:r>
              <a:rPr lang="es-ES" sz="1800" dirty="0" smtClean="0"/>
              <a:t>cabeza.</a:t>
            </a:r>
          </a:p>
          <a:p>
            <a:endParaRPr lang="es-ES" sz="1800" dirty="0"/>
          </a:p>
          <a:p>
            <a:endParaRPr lang="es-ES" sz="1800" dirty="0" smtClean="0"/>
          </a:p>
          <a:p>
            <a:endParaRPr lang="es-ES" sz="1800" dirty="0" smtClean="0"/>
          </a:p>
          <a:p>
            <a:pPr marL="0" indent="0">
              <a:buNone/>
            </a:pPr>
            <a:r>
              <a:rPr lang="es-ES" sz="1800" dirty="0" smtClean="0"/>
              <a:t>Las </a:t>
            </a:r>
            <a:r>
              <a:rPr lang="es-ES" sz="1800" dirty="0"/>
              <a:t>mediciones deben realizarse a 0.1 m, 1.1 m, y 1.7 m del suelo si la posición en el puesto de trabajo es de pie, y a 0.1 m, 0.6 m, y 1.1 m, si es sentado. </a:t>
            </a:r>
          </a:p>
          <a:p>
            <a:pPr marL="0" indent="0">
              <a:buNone/>
            </a:pPr>
            <a:r>
              <a:rPr lang="es-ES" sz="1800" dirty="0"/>
              <a:t>Si el ambiente es homogéneo, basta con una medición a la altura del abdomen </a:t>
            </a:r>
            <a:endParaRPr lang="es-AR" sz="1800" dirty="0"/>
          </a:p>
        </p:txBody>
      </p:sp>
      <p:pic>
        <p:nvPicPr>
          <p:cNvPr id="6" name="Imagen 5"/>
          <p:cNvPicPr>
            <a:picLocks noChangeAspect="1"/>
          </p:cNvPicPr>
          <p:nvPr/>
        </p:nvPicPr>
        <p:blipFill>
          <a:blip r:embed="rId2"/>
          <a:stretch>
            <a:fillRect/>
          </a:stretch>
        </p:blipFill>
        <p:spPr>
          <a:xfrm>
            <a:off x="2493469" y="3094112"/>
            <a:ext cx="6365966" cy="907898"/>
          </a:xfrm>
          <a:prstGeom prst="rect">
            <a:avLst/>
          </a:prstGeom>
        </p:spPr>
      </p:pic>
    </p:spTree>
    <p:extLst>
      <p:ext uri="{BB962C8B-B14F-4D97-AF65-F5344CB8AC3E}">
        <p14:creationId xmlns:p14="http://schemas.microsoft.com/office/powerpoint/2010/main" xmlns="" val="440651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6"/>
          <p:cNvSpPr txBox="1">
            <a:spLocks/>
          </p:cNvSpPr>
          <p:nvPr/>
        </p:nvSpPr>
        <p:spPr>
          <a:xfrm>
            <a:off x="642516" y="1158497"/>
            <a:ext cx="10394707" cy="26141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ES" sz="1800" dirty="0"/>
              <a:t>Durante la jornada de trabajo pueden variar las condiciones ambientales o el consumo metabólico, al realizar tareas diferentes o en diferentes ambientes. En estos casos se debe hallar el índice </a:t>
            </a:r>
            <a:r>
              <a:rPr lang="es-ES" sz="1800" dirty="0" smtClean="0"/>
              <a:t>TGBH, </a:t>
            </a:r>
            <a:r>
              <a:rPr lang="es-ES" sz="1800" dirty="0"/>
              <a:t>ponderados en el tiempo, aplicando </a:t>
            </a:r>
            <a:r>
              <a:rPr lang="es-ES" sz="1800" dirty="0" smtClean="0"/>
              <a:t>la siguiente EXPRESIÓN: </a:t>
            </a:r>
            <a:endParaRPr lang="es-ES" sz="1800" dirty="0" smtClean="0"/>
          </a:p>
          <a:p>
            <a:endParaRPr lang="es-ES" sz="1800" dirty="0" smtClean="0"/>
          </a:p>
          <a:p>
            <a:endParaRPr lang="es-ES" sz="1800" dirty="0" smtClean="0"/>
          </a:p>
        </p:txBody>
      </p:sp>
      <p:pic>
        <p:nvPicPr>
          <p:cNvPr id="4" name="Imagen 3"/>
          <p:cNvPicPr>
            <a:picLocks noChangeAspect="1"/>
          </p:cNvPicPr>
          <p:nvPr/>
        </p:nvPicPr>
        <p:blipFill>
          <a:blip r:embed="rId2"/>
          <a:stretch>
            <a:fillRect/>
          </a:stretch>
        </p:blipFill>
        <p:spPr>
          <a:xfrm>
            <a:off x="3797400" y="3008824"/>
            <a:ext cx="3961552" cy="1738612"/>
          </a:xfrm>
          <a:prstGeom prst="rect">
            <a:avLst/>
          </a:prstGeom>
        </p:spPr>
      </p:pic>
    </p:spTree>
    <p:extLst>
      <p:ext uri="{BB962C8B-B14F-4D97-AF65-F5344CB8AC3E}">
        <p14:creationId xmlns:p14="http://schemas.microsoft.com/office/powerpoint/2010/main" xmlns="" val="1996646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05118" y="488704"/>
            <a:ext cx="11932919" cy="1151965"/>
          </a:xfrm>
        </p:spPr>
        <p:txBody>
          <a:bodyPr>
            <a:noAutofit/>
          </a:bodyPr>
          <a:lstStyle/>
          <a:p>
            <a:r>
              <a:rPr lang="es-ES" sz="4800" dirty="0" smtClean="0"/>
              <a:t>MEDIDAS DE </a:t>
            </a:r>
            <a:r>
              <a:rPr lang="es-ES" sz="4800" dirty="0" err="1" smtClean="0"/>
              <a:t>prevenCIÓN</a:t>
            </a:r>
            <a:r>
              <a:rPr lang="es-ES" sz="4800" dirty="0"/>
              <a:t/>
            </a:r>
            <a:br>
              <a:rPr lang="es-ES" sz="4800" dirty="0"/>
            </a:br>
            <a:endParaRPr lang="es-AR" sz="4800" dirty="0"/>
          </a:p>
        </p:txBody>
      </p:sp>
      <p:sp>
        <p:nvSpPr>
          <p:cNvPr id="4" name="Marcador de texto 3"/>
          <p:cNvSpPr>
            <a:spLocks noGrp="1"/>
          </p:cNvSpPr>
          <p:nvPr>
            <p:ph sz="quarter" idx="13"/>
          </p:nvPr>
        </p:nvSpPr>
        <p:spPr>
          <a:xfrm>
            <a:off x="248193" y="837793"/>
            <a:ext cx="11436531" cy="4259027"/>
          </a:xfrm>
        </p:spPr>
        <p:txBody>
          <a:bodyPr>
            <a:noAutofit/>
          </a:bodyPr>
          <a:lstStyle/>
          <a:p>
            <a:endParaRPr lang="es-ES" sz="1800" dirty="0"/>
          </a:p>
          <a:p>
            <a:pPr marL="0" indent="0"/>
            <a:r>
              <a:rPr lang="es-ES" sz="1800" dirty="0" smtClean="0"/>
              <a:t>controles </a:t>
            </a:r>
            <a:r>
              <a:rPr lang="es-ES" sz="1800" dirty="0"/>
              <a:t>de ingeniería, como el aire acondicionado y la </a:t>
            </a:r>
            <a:r>
              <a:rPr lang="es-ES" sz="1800" dirty="0" smtClean="0"/>
              <a:t>ventilación.</a:t>
            </a:r>
          </a:p>
          <a:p>
            <a:pPr marL="0" indent="0"/>
            <a:r>
              <a:rPr lang="es-ES" sz="1800" dirty="0" smtClean="0"/>
              <a:t>prácticas </a:t>
            </a:r>
            <a:r>
              <a:rPr lang="es-ES" sz="1800" dirty="0"/>
              <a:t>de </a:t>
            </a:r>
            <a:r>
              <a:rPr lang="es-ES" sz="1800" dirty="0" smtClean="0"/>
              <a:t>trabajo, </a:t>
            </a:r>
            <a:r>
              <a:rPr lang="es-ES" sz="1800" dirty="0"/>
              <a:t>tales como ciclos de </a:t>
            </a:r>
            <a:r>
              <a:rPr lang="es-ES" sz="1800" dirty="0" smtClean="0"/>
              <a:t>trabajo/descanso.</a:t>
            </a:r>
          </a:p>
          <a:p>
            <a:pPr marL="0" indent="0"/>
            <a:r>
              <a:rPr lang="es-ES" sz="1800" dirty="0" smtClean="0"/>
              <a:t>beber </a:t>
            </a:r>
            <a:r>
              <a:rPr lang="es-ES" sz="1800" dirty="0"/>
              <a:t>agua a menudo y brindar una oportunidad para los trabajadores de construir un nivel de tolerancia para trabajar en un entorno de </a:t>
            </a:r>
            <a:r>
              <a:rPr lang="es-ES" sz="1800" dirty="0" smtClean="0"/>
              <a:t>calor.</a:t>
            </a:r>
          </a:p>
          <a:p>
            <a:pPr marL="0" indent="0"/>
            <a:r>
              <a:rPr lang="es-AR" sz="1800" dirty="0" smtClean="0"/>
              <a:t>controlar la ingestión de sal a raíz de su pérdida a través de la sudoración.</a:t>
            </a:r>
            <a:endParaRPr lang="es-ES" sz="1800" dirty="0" smtClean="0"/>
          </a:p>
          <a:p>
            <a:pPr marL="0" indent="0"/>
            <a:r>
              <a:rPr lang="es-ES" sz="1800" dirty="0" smtClean="0"/>
              <a:t>medición </a:t>
            </a:r>
            <a:r>
              <a:rPr lang="es-ES" sz="1800" dirty="0"/>
              <a:t>precisa de las condiciones </a:t>
            </a:r>
            <a:r>
              <a:rPr lang="es-ES" sz="1800" dirty="0" smtClean="0"/>
              <a:t>ambientales. </a:t>
            </a:r>
            <a:endParaRPr lang="es-ES" sz="1800" dirty="0" smtClean="0"/>
          </a:p>
          <a:p>
            <a:pPr marL="0" indent="0"/>
            <a:r>
              <a:rPr lang="es-ES" sz="1800" dirty="0" smtClean="0"/>
              <a:t>uso </a:t>
            </a:r>
            <a:r>
              <a:rPr lang="es-ES" sz="1800" dirty="0"/>
              <a:t>de equipo de protección personal (EPP</a:t>
            </a:r>
            <a:r>
              <a:rPr lang="es-ES" sz="1800" dirty="0" smtClean="0"/>
              <a:t>). </a:t>
            </a:r>
            <a:endParaRPr lang="es-ES" sz="1800" dirty="0" smtClean="0"/>
          </a:p>
          <a:p>
            <a:pPr marL="0" indent="0"/>
            <a:r>
              <a:rPr lang="es-ES" sz="1800" dirty="0" smtClean="0"/>
              <a:t>pantallas absorbentes y </a:t>
            </a:r>
            <a:r>
              <a:rPr lang="es-ES" sz="1800" dirty="0" err="1" smtClean="0"/>
              <a:t>reflectivas</a:t>
            </a:r>
            <a:r>
              <a:rPr lang="es-ES" sz="1800" dirty="0" smtClean="0"/>
              <a:t>, QUE </a:t>
            </a:r>
            <a:r>
              <a:rPr lang="es-ES" sz="1800" dirty="0" err="1" smtClean="0"/>
              <a:t>reduceN</a:t>
            </a:r>
            <a:r>
              <a:rPr lang="es-ES" sz="1800" dirty="0" smtClean="0"/>
              <a:t> </a:t>
            </a:r>
            <a:r>
              <a:rPr lang="es-ES" sz="1800" dirty="0" smtClean="0"/>
              <a:t>el calor radiante.</a:t>
            </a:r>
            <a:endParaRPr lang="es-ES" sz="1800" dirty="0" smtClean="0"/>
          </a:p>
          <a:p>
            <a:pPr marL="0" indent="0"/>
            <a:r>
              <a:rPr lang="es-ES" sz="1800" dirty="0" smtClean="0"/>
              <a:t>respiradores </a:t>
            </a:r>
            <a:r>
              <a:rPr lang="es-ES" sz="1800" dirty="0"/>
              <a:t>motorizados y con suministro de </a:t>
            </a:r>
            <a:r>
              <a:rPr lang="es-ES" sz="1800" dirty="0" smtClean="0"/>
              <a:t>aire</a:t>
            </a:r>
            <a:r>
              <a:rPr lang="es-ES" sz="1800" dirty="0" smtClean="0"/>
              <a:t>.</a:t>
            </a:r>
          </a:p>
        </p:txBody>
      </p:sp>
    </p:spTree>
    <p:extLst>
      <p:ext uri="{BB962C8B-B14F-4D97-AF65-F5344CB8AC3E}">
        <p14:creationId xmlns:p14="http://schemas.microsoft.com/office/powerpoint/2010/main" xmlns="" val="3329233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a:t>
            </a:r>
            <a:endParaRPr lang="es-AR" dirty="0"/>
          </a:p>
        </p:txBody>
      </p:sp>
      <p:sp>
        <p:nvSpPr>
          <p:cNvPr id="3" name="Marcador de contenido 2"/>
          <p:cNvSpPr>
            <a:spLocks noGrp="1"/>
          </p:cNvSpPr>
          <p:nvPr>
            <p:ph sz="quarter" idx="13"/>
          </p:nvPr>
        </p:nvSpPr>
        <p:spPr>
          <a:xfrm>
            <a:off x="685801" y="1684573"/>
            <a:ext cx="10394707" cy="3311189"/>
          </a:xfrm>
        </p:spPr>
        <p:txBody>
          <a:bodyPr/>
          <a:lstStyle/>
          <a:p>
            <a:r>
              <a:rPr lang="es-AR" dirty="0" smtClean="0"/>
              <a:t>UN TRABAJADOR CARACTERIZADO POR UNA TEMPERATURA DE GLOBO DE 40°C Y TEMEPERATURA HUMEDAD NATURAL DE 29 °C EN LA QUE EL INDIVIDUO ACLIMATADO AL CALOR Y CON INDUMENTARIA DE VERANO ( 0,50 CLO) DESCARGA UN HORNO QUE TRABAJA EN CONTINUO, SECANDO PIEZAS QUE CIRCULAN POR SU INTERIOR, LOS CUALES PESAN 10 KG. UNA VEZ DESCARGADA LA PIEZA DEBE DEJARLA EN UN LUGAR CERCANO PARA QUE POSTERIORMENTE OTRA PERSONA PROCEDA A SU ALMACENAMIENTO </a:t>
            </a:r>
            <a:endParaRPr lang="es-AR" dirty="0"/>
          </a:p>
        </p:txBody>
      </p:sp>
    </p:spTree>
    <p:extLst>
      <p:ext uri="{BB962C8B-B14F-4D97-AF65-F5344CB8AC3E}">
        <p14:creationId xmlns:p14="http://schemas.microsoft.com/office/powerpoint/2010/main" xmlns="" val="360034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5800" y="825719"/>
            <a:ext cx="10394707" cy="2113426"/>
          </a:xfrm>
        </p:spPr>
        <p:txBody>
          <a:bodyPr>
            <a:normAutofit/>
          </a:bodyPr>
          <a:lstStyle/>
          <a:p>
            <a:r>
              <a:rPr lang="es-AR" dirty="0" smtClean="0"/>
              <a:t>LEY N°19587</a:t>
            </a:r>
            <a:br>
              <a:rPr lang="es-AR" dirty="0" smtClean="0"/>
            </a:br>
            <a:r>
              <a:rPr lang="es-AR" dirty="0" smtClean="0"/>
              <a:t>LEY DE HIGIENE Y Seguridad</a:t>
            </a:r>
            <a:endParaRPr lang="es-AR" dirty="0"/>
          </a:p>
        </p:txBody>
      </p:sp>
      <p:sp>
        <p:nvSpPr>
          <p:cNvPr id="5" name="Marcador de texto 4"/>
          <p:cNvSpPr>
            <a:spLocks noGrp="1"/>
          </p:cNvSpPr>
          <p:nvPr>
            <p:ph type="body" idx="1"/>
          </p:nvPr>
        </p:nvSpPr>
        <p:spPr>
          <a:xfrm>
            <a:off x="685799" y="3193627"/>
            <a:ext cx="10394707" cy="1639614"/>
          </a:xfrm>
        </p:spPr>
        <p:txBody>
          <a:bodyPr>
            <a:normAutofit fontScale="62500" lnSpcReduction="20000"/>
          </a:bodyPr>
          <a:lstStyle/>
          <a:p>
            <a:r>
              <a:rPr lang="es-AR" sz="4400" dirty="0" smtClean="0">
                <a:solidFill>
                  <a:schemeClr val="tx1"/>
                </a:solidFill>
              </a:rPr>
              <a:t>DECRETO 351 / 79 ART. N°60</a:t>
            </a:r>
          </a:p>
          <a:p>
            <a:r>
              <a:rPr lang="es-AR" sz="4400" dirty="0" smtClean="0">
                <a:solidFill>
                  <a:schemeClr val="tx1"/>
                </a:solidFill>
              </a:rPr>
              <a:t>Decreto 911 / 96 art. 137</a:t>
            </a:r>
          </a:p>
          <a:p>
            <a:r>
              <a:rPr lang="es-AR" sz="4400" dirty="0" smtClean="0">
                <a:solidFill>
                  <a:schemeClr val="tx1"/>
                </a:solidFill>
              </a:rPr>
              <a:t>Resolución 295/2003.</a:t>
            </a:r>
            <a:endParaRPr lang="es-AR" sz="4400" dirty="0">
              <a:solidFill>
                <a:schemeClr val="tx1"/>
              </a:solidFill>
            </a:endParaRPr>
          </a:p>
        </p:txBody>
      </p:sp>
    </p:spTree>
    <p:extLst>
      <p:ext uri="{BB962C8B-B14F-4D97-AF65-F5344CB8AC3E}">
        <p14:creationId xmlns:p14="http://schemas.microsoft.com/office/powerpoint/2010/main" xmlns="" val="30352057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3731" y="287381"/>
            <a:ext cx="10394707" cy="1058093"/>
          </a:xfrm>
        </p:spPr>
        <p:txBody>
          <a:bodyPr/>
          <a:lstStyle/>
          <a:p>
            <a:r>
              <a:rPr lang="es-AR" dirty="0" smtClean="0"/>
              <a:t>CICLO DE TRABAJO</a:t>
            </a:r>
            <a:endParaRPr lang="es-AR" dirty="0"/>
          </a:p>
        </p:txBody>
      </p:sp>
      <p:pic>
        <p:nvPicPr>
          <p:cNvPr id="4" name="Imagen 3"/>
          <p:cNvPicPr>
            <a:picLocks noChangeAspect="1"/>
          </p:cNvPicPr>
          <p:nvPr/>
        </p:nvPicPr>
        <p:blipFill>
          <a:blip r:embed="rId2"/>
          <a:stretch>
            <a:fillRect/>
          </a:stretch>
        </p:blipFill>
        <p:spPr>
          <a:xfrm>
            <a:off x="3750613" y="287381"/>
            <a:ext cx="7107825" cy="2332255"/>
          </a:xfrm>
          <a:prstGeom prst="rect">
            <a:avLst/>
          </a:prstGeom>
        </p:spPr>
      </p:pic>
      <p:sp>
        <p:nvSpPr>
          <p:cNvPr id="5" name="Marcador de contenido 2"/>
          <p:cNvSpPr txBox="1">
            <a:spLocks/>
          </p:cNvSpPr>
          <p:nvPr/>
        </p:nvSpPr>
        <p:spPr>
          <a:xfrm>
            <a:off x="463730" y="2619637"/>
            <a:ext cx="10394707" cy="73751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DETERMINACION DEL CALOR METABOLICO</a:t>
            </a:r>
            <a:endParaRPr lang="es-AR" dirty="0"/>
          </a:p>
        </p:txBody>
      </p:sp>
      <p:sp>
        <p:nvSpPr>
          <p:cNvPr id="6" name="Marcador de contenido 2"/>
          <p:cNvSpPr txBox="1">
            <a:spLocks/>
          </p:cNvSpPr>
          <p:nvPr/>
        </p:nvSpPr>
        <p:spPr>
          <a:xfrm>
            <a:off x="1256211" y="3156281"/>
            <a:ext cx="10394707" cy="73751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METABOLISMO BASAL = 70 W.</a:t>
            </a:r>
            <a:endParaRPr lang="es-AR" dirty="0"/>
          </a:p>
        </p:txBody>
      </p:sp>
      <p:sp>
        <p:nvSpPr>
          <p:cNvPr id="7" name="Marcador de contenido 2"/>
          <p:cNvSpPr txBox="1">
            <a:spLocks/>
          </p:cNvSpPr>
          <p:nvPr/>
        </p:nvSpPr>
        <p:spPr>
          <a:xfrm>
            <a:off x="1256210" y="3692925"/>
            <a:ext cx="10394707" cy="73751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DESCOLGAR Y TRANSPORTAR LA PIEZA = ANDANDO 140 W Y TRABAJO PESADO CON AMBAS MANOS 175 W. (10 SEG)</a:t>
            </a:r>
            <a:endParaRPr lang="es-AR" dirty="0"/>
          </a:p>
        </p:txBody>
      </p:sp>
      <p:sp>
        <p:nvSpPr>
          <p:cNvPr id="8" name="Marcador de contenido 2"/>
          <p:cNvSpPr txBox="1">
            <a:spLocks/>
          </p:cNvSpPr>
          <p:nvPr/>
        </p:nvSpPr>
        <p:spPr>
          <a:xfrm>
            <a:off x="1256209" y="4229569"/>
            <a:ext cx="10394707" cy="73751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VOLVER CAMINANDO A LA CADENA = ANDANDO 140 W. (7 SEG)</a:t>
            </a:r>
            <a:endParaRPr lang="es-AR" dirty="0"/>
          </a:p>
        </p:txBody>
      </p:sp>
      <p:sp>
        <p:nvSpPr>
          <p:cNvPr id="10" name="Marcador de contenido 2"/>
          <p:cNvSpPr txBox="1">
            <a:spLocks/>
          </p:cNvSpPr>
          <p:nvPr/>
        </p:nvSpPr>
        <p:spPr>
          <a:xfrm>
            <a:off x="1256208" y="4662117"/>
            <a:ext cx="10394707" cy="73751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ESPERAR DE PIE LA SIGUIENTE PIEZA = 42 W.  ( 20 SEG)</a:t>
            </a:r>
            <a:endParaRPr lang="es-AR" dirty="0"/>
          </a:p>
        </p:txBody>
      </p:sp>
      <p:sp>
        <p:nvSpPr>
          <p:cNvPr id="11" name="Marcador de contenido 2"/>
          <p:cNvSpPr txBox="1">
            <a:spLocks/>
          </p:cNvSpPr>
          <p:nvPr/>
        </p:nvSpPr>
        <p:spPr>
          <a:xfrm>
            <a:off x="8542210" y="5399635"/>
            <a:ext cx="2316227" cy="117006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s-AR" sz="2800" dirty="0" smtClean="0"/>
              <a:t>m = 204 W. </a:t>
            </a:r>
            <a:endParaRPr lang="es-AR" sz="2800" dirty="0"/>
          </a:p>
        </p:txBody>
      </p:sp>
    </p:spTree>
    <p:extLst>
      <p:ext uri="{BB962C8B-B14F-4D97-AF65-F5344CB8AC3E}">
        <p14:creationId xmlns:p14="http://schemas.microsoft.com/office/powerpoint/2010/main" xmlns="" val="5515602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37604" y="434368"/>
            <a:ext cx="10394707" cy="718456"/>
          </a:xfrm>
        </p:spPr>
        <p:txBody>
          <a:bodyPr>
            <a:normAutofit/>
          </a:bodyPr>
          <a:lstStyle/>
          <a:p>
            <a:r>
              <a:rPr lang="es-AR" dirty="0" smtClean="0"/>
              <a:t>DETERMINACION DE INDICE TGBH. (SUPONEMOS SIN CARGA SOLAR).</a:t>
            </a:r>
          </a:p>
          <a:p>
            <a:pPr marL="0" indent="0">
              <a:buNone/>
            </a:pPr>
            <a:endParaRPr lang="es-AR" dirty="0" smtClean="0"/>
          </a:p>
        </p:txBody>
      </p:sp>
      <p:sp>
        <p:nvSpPr>
          <p:cNvPr id="5" name="Rectángulo 4"/>
          <p:cNvSpPr/>
          <p:nvPr/>
        </p:nvSpPr>
        <p:spPr>
          <a:xfrm>
            <a:off x="2783574" y="1185241"/>
            <a:ext cx="5237331" cy="400110"/>
          </a:xfrm>
          <a:prstGeom prst="rect">
            <a:avLst/>
          </a:prstGeom>
        </p:spPr>
        <p:txBody>
          <a:bodyPr wrap="none">
            <a:spAutoFit/>
          </a:bodyPr>
          <a:lstStyle/>
          <a:p>
            <a:r>
              <a:rPr lang="de-DE" sz="2000" dirty="0"/>
              <a:t>TGBH = 0,7  x </a:t>
            </a:r>
            <a:r>
              <a:rPr lang="de-DE" sz="2000" dirty="0" smtClean="0"/>
              <a:t>29°C </a:t>
            </a:r>
            <a:r>
              <a:rPr lang="de-DE" sz="2000" dirty="0"/>
              <a:t>+ 0,30 x </a:t>
            </a:r>
            <a:r>
              <a:rPr lang="de-DE" sz="2000" dirty="0" smtClean="0"/>
              <a:t>40°C = 32,3 °C</a:t>
            </a:r>
            <a:endParaRPr lang="de-DE" sz="2000" dirty="0"/>
          </a:p>
        </p:txBody>
      </p:sp>
      <p:pic>
        <p:nvPicPr>
          <p:cNvPr id="6" name="Imagen 5"/>
          <p:cNvPicPr>
            <a:picLocks noChangeAspect="1"/>
          </p:cNvPicPr>
          <p:nvPr/>
        </p:nvPicPr>
        <p:blipFill>
          <a:blip r:embed="rId2"/>
          <a:stretch>
            <a:fillRect/>
          </a:stretch>
        </p:blipFill>
        <p:spPr>
          <a:xfrm>
            <a:off x="288878" y="1869348"/>
            <a:ext cx="11020099" cy="2859406"/>
          </a:xfrm>
          <a:prstGeom prst="rect">
            <a:avLst/>
          </a:prstGeom>
        </p:spPr>
      </p:pic>
      <p:sp>
        <p:nvSpPr>
          <p:cNvPr id="7" name="Rectángulo 6"/>
          <p:cNvSpPr/>
          <p:nvPr/>
        </p:nvSpPr>
        <p:spPr>
          <a:xfrm>
            <a:off x="437604" y="3299050"/>
            <a:ext cx="2190206" cy="40494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8" name="Rectángulo 7"/>
          <p:cNvSpPr/>
          <p:nvPr/>
        </p:nvSpPr>
        <p:spPr>
          <a:xfrm>
            <a:off x="2627810" y="2549630"/>
            <a:ext cx="1147356" cy="46542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9" name="Elipse 8"/>
          <p:cNvSpPr/>
          <p:nvPr/>
        </p:nvSpPr>
        <p:spPr>
          <a:xfrm>
            <a:off x="2939143" y="3299050"/>
            <a:ext cx="522514" cy="432527"/>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cxnSp>
        <p:nvCxnSpPr>
          <p:cNvPr id="11" name="Conector recto de flecha 10"/>
          <p:cNvCxnSpPr>
            <a:stCxn id="8" idx="2"/>
            <a:endCxn id="9" idx="0"/>
          </p:cNvCxnSpPr>
          <p:nvPr/>
        </p:nvCxnSpPr>
        <p:spPr>
          <a:xfrm flipH="1">
            <a:off x="3200400" y="3015053"/>
            <a:ext cx="1088" cy="28399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12" name="Rectángulo 11"/>
          <p:cNvSpPr/>
          <p:nvPr/>
        </p:nvSpPr>
        <p:spPr>
          <a:xfrm>
            <a:off x="1123469" y="4840234"/>
            <a:ext cx="9022976" cy="707886"/>
          </a:xfrm>
          <a:prstGeom prst="rect">
            <a:avLst/>
          </a:prstGeom>
        </p:spPr>
        <p:txBody>
          <a:bodyPr wrap="square">
            <a:spAutoFit/>
          </a:bodyPr>
          <a:lstStyle/>
          <a:p>
            <a:r>
              <a:rPr lang="de-DE" sz="2000" dirty="0" smtClean="0"/>
              <a:t>POR LO QUE EXISTE UNA SITUACION DE RIESGO NO ADMISIBLE DE ESTRES TERMICO EN ESTAS CONDICIONES Y SEGUN ESTE METODO.</a:t>
            </a:r>
            <a:endParaRPr lang="de-DE" sz="2000" dirty="0"/>
          </a:p>
        </p:txBody>
      </p:sp>
      <p:sp>
        <p:nvSpPr>
          <p:cNvPr id="13" name="Rectángulo 12"/>
          <p:cNvSpPr/>
          <p:nvPr/>
        </p:nvSpPr>
        <p:spPr>
          <a:xfrm>
            <a:off x="288878" y="4114800"/>
            <a:ext cx="2494696" cy="37651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AR"/>
          </a:p>
        </p:txBody>
      </p:sp>
      <p:sp>
        <p:nvSpPr>
          <p:cNvPr id="14" name="Elipse 13"/>
          <p:cNvSpPr/>
          <p:nvPr/>
        </p:nvSpPr>
        <p:spPr>
          <a:xfrm>
            <a:off x="2939143" y="4086795"/>
            <a:ext cx="522514" cy="432527"/>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xmlns="" val="2306618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18" y="2221837"/>
            <a:ext cx="10396882" cy="1151965"/>
          </a:xfrm>
        </p:spPr>
        <p:txBody>
          <a:bodyPr/>
          <a:lstStyle/>
          <a:p>
            <a:r>
              <a:rPr lang="es-AR" dirty="0"/>
              <a:t>PROTECCIÓN CONTRA EL </a:t>
            </a:r>
            <a:r>
              <a:rPr lang="es-AR" dirty="0" smtClean="0"/>
              <a:t>Frío</a:t>
            </a:r>
            <a:endParaRPr lang="es-AR" dirty="0"/>
          </a:p>
        </p:txBody>
      </p:sp>
    </p:spTree>
    <p:extLst>
      <p:ext uri="{BB962C8B-B14F-4D97-AF65-F5344CB8AC3E}">
        <p14:creationId xmlns:p14="http://schemas.microsoft.com/office/powerpoint/2010/main" xmlns="" val="2787634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778" y="282388"/>
            <a:ext cx="10396882" cy="1151965"/>
          </a:xfrm>
        </p:spPr>
        <p:txBody>
          <a:bodyPr/>
          <a:lstStyle/>
          <a:p>
            <a:r>
              <a:rPr lang="es-AR" dirty="0"/>
              <a:t>PROTECCIÓN CONTRA EL </a:t>
            </a:r>
            <a:r>
              <a:rPr lang="es-AR" dirty="0" err="1" smtClean="0"/>
              <a:t>FRíO</a:t>
            </a:r>
            <a:endParaRPr lang="es-AR" dirty="0"/>
          </a:p>
        </p:txBody>
      </p:sp>
      <p:sp>
        <p:nvSpPr>
          <p:cNvPr id="3" name="Marcador de contenido 2"/>
          <p:cNvSpPr>
            <a:spLocks noGrp="1"/>
          </p:cNvSpPr>
          <p:nvPr>
            <p:ph sz="quarter" idx="13"/>
          </p:nvPr>
        </p:nvSpPr>
        <p:spPr>
          <a:xfrm>
            <a:off x="687976" y="1721225"/>
            <a:ext cx="10394707" cy="3574984"/>
          </a:xfrm>
        </p:spPr>
        <p:txBody>
          <a:bodyPr>
            <a:normAutofit fontScale="92500" lnSpcReduction="10000"/>
          </a:bodyPr>
          <a:lstStyle/>
          <a:p>
            <a:r>
              <a:rPr lang="es-AR" sz="2400" dirty="0"/>
              <a:t>Si el calor cedido del cuerpo al ambiente es excesivo, la temperatura del cuerpo desciende  y se dice que hay riesgo de </a:t>
            </a:r>
            <a:r>
              <a:rPr lang="es-AR" sz="2400" dirty="0" smtClean="0"/>
              <a:t>hipotermia.</a:t>
            </a:r>
            <a:endParaRPr lang="es-AR" sz="2400" dirty="0"/>
          </a:p>
          <a:p>
            <a:r>
              <a:rPr lang="es-AR" sz="2400" dirty="0"/>
              <a:t>Se generan entonces una serie de mecanismos  destinados  a </a:t>
            </a:r>
            <a:r>
              <a:rPr lang="es-AR" sz="2400" dirty="0" smtClean="0"/>
              <a:t>aumentar </a:t>
            </a:r>
            <a:r>
              <a:rPr lang="es-AR" sz="2400" dirty="0"/>
              <a:t>la generación interna de calor y disminuir su pérdida: </a:t>
            </a:r>
          </a:p>
          <a:p>
            <a:pPr marL="0" indent="0">
              <a:buNone/>
            </a:pPr>
            <a:r>
              <a:rPr lang="es-AR" sz="2400" dirty="0"/>
              <a:t>	Aumento involuntario  de la actividad metabólica</a:t>
            </a:r>
          </a:p>
          <a:p>
            <a:pPr marL="0" indent="0">
              <a:buNone/>
            </a:pPr>
            <a:r>
              <a:rPr lang="es-AR" sz="2400" dirty="0"/>
              <a:t>	La vasoconstricción. </a:t>
            </a:r>
          </a:p>
          <a:p>
            <a:endParaRPr lang="es-AR" dirty="0"/>
          </a:p>
        </p:txBody>
      </p:sp>
    </p:spTree>
    <p:extLst>
      <p:ext uri="{BB962C8B-B14F-4D97-AF65-F5344CB8AC3E}">
        <p14:creationId xmlns:p14="http://schemas.microsoft.com/office/powerpoint/2010/main" xmlns="" val="4006212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671" y="295835"/>
            <a:ext cx="10396882" cy="1151965"/>
          </a:xfrm>
        </p:spPr>
        <p:txBody>
          <a:bodyPr>
            <a:normAutofit fontScale="90000"/>
          </a:bodyPr>
          <a:lstStyle/>
          <a:p>
            <a:r>
              <a:rPr lang="es-AR" dirty="0" smtClean="0"/>
              <a:t>Objetivos Protección CONTRA EL Frío:</a:t>
            </a:r>
            <a:endParaRPr lang="es-AR" dirty="0"/>
          </a:p>
        </p:txBody>
      </p:sp>
      <p:sp>
        <p:nvSpPr>
          <p:cNvPr id="3" name="Marcador de contenido 2"/>
          <p:cNvSpPr>
            <a:spLocks noGrp="1"/>
          </p:cNvSpPr>
          <p:nvPr>
            <p:ph sz="quarter" idx="13"/>
          </p:nvPr>
        </p:nvSpPr>
        <p:spPr>
          <a:xfrm>
            <a:off x="510988" y="1385047"/>
            <a:ext cx="11040035" cy="4329953"/>
          </a:xfrm>
        </p:spPr>
        <p:txBody>
          <a:bodyPr>
            <a:normAutofit fontScale="55000" lnSpcReduction="20000"/>
          </a:bodyPr>
          <a:lstStyle/>
          <a:p>
            <a:pPr marL="514350" indent="-514350">
              <a:buFont typeface="+mj-lt"/>
              <a:buAutoNum type="arabicPeriod"/>
            </a:pPr>
            <a:r>
              <a:rPr lang="es-AR" sz="3600" dirty="0"/>
              <a:t>Proteger a los trabajadores de los efectos más </a:t>
            </a:r>
            <a:r>
              <a:rPr lang="es-AR" sz="3600" dirty="0" smtClean="0"/>
              <a:t>graves, es decir,  una hipotermia</a:t>
            </a:r>
            <a:r>
              <a:rPr lang="es-AR" sz="3600" dirty="0"/>
              <a:t>,</a:t>
            </a:r>
            <a:r>
              <a:rPr lang="es-AR" sz="3600" dirty="0" smtClean="0"/>
              <a:t> </a:t>
            </a:r>
            <a:r>
              <a:rPr lang="es-AR" sz="3600" dirty="0"/>
              <a:t>como de las lesiones </a:t>
            </a:r>
            <a:r>
              <a:rPr lang="es-AR" sz="3600" dirty="0" smtClean="0"/>
              <a:t>locales causadas </a:t>
            </a:r>
            <a:r>
              <a:rPr lang="es-AR" sz="3600" dirty="0"/>
              <a:t>por el frío.</a:t>
            </a:r>
          </a:p>
          <a:p>
            <a:pPr marL="514350" indent="-514350">
              <a:buFont typeface="+mj-lt"/>
              <a:buAutoNum type="arabicPeriod"/>
            </a:pPr>
            <a:r>
              <a:rPr lang="es-AR" sz="3600" dirty="0" smtClean="0"/>
              <a:t>Prevenir las lesiones por frío en las extremidades del cuerpo, en especial las manos, los pies y la cabeza. </a:t>
            </a:r>
          </a:p>
          <a:p>
            <a:pPr marL="514350" indent="-514350">
              <a:buFont typeface="+mj-lt"/>
              <a:buAutoNum type="arabicPeriod"/>
            </a:pPr>
            <a:r>
              <a:rPr lang="es-AR" sz="3600" dirty="0" smtClean="0"/>
              <a:t>Se establecen valores </a:t>
            </a:r>
            <a:r>
              <a:rPr lang="es-AR" sz="3600" dirty="0"/>
              <a:t>límite </a:t>
            </a:r>
            <a:r>
              <a:rPr lang="es-AR" sz="3600" dirty="0" smtClean="0"/>
              <a:t>para </a:t>
            </a:r>
            <a:r>
              <a:rPr lang="es-AR" sz="3600" dirty="0"/>
              <a:t>impedir que la temperatura interna del cuerpo descienda por debajo de los </a:t>
            </a:r>
            <a:r>
              <a:rPr lang="es-AR" sz="3600" dirty="0" smtClean="0"/>
              <a:t>36°C, lo que provocaría:</a:t>
            </a:r>
            <a:endParaRPr lang="es-AR" sz="3600" dirty="0"/>
          </a:p>
          <a:p>
            <a:pPr lvl="1"/>
            <a:r>
              <a:rPr lang="es-AR" sz="3600" dirty="0" smtClean="0"/>
              <a:t>reducción </a:t>
            </a:r>
            <a:r>
              <a:rPr lang="es-AR" sz="3600" dirty="0"/>
              <a:t>de la actividad mental</a:t>
            </a:r>
          </a:p>
          <a:p>
            <a:pPr lvl="1"/>
            <a:r>
              <a:rPr lang="es-AR" sz="3600" dirty="0"/>
              <a:t>menor capacidad para la toma racional de decisiones,</a:t>
            </a:r>
          </a:p>
          <a:p>
            <a:pPr lvl="1"/>
            <a:r>
              <a:rPr lang="es-AR" sz="3600" dirty="0"/>
              <a:t>pérdida de la consciencia.</a:t>
            </a:r>
          </a:p>
          <a:p>
            <a:endParaRPr lang="es-AR" dirty="0"/>
          </a:p>
        </p:txBody>
      </p:sp>
    </p:spTree>
    <p:extLst>
      <p:ext uri="{BB962C8B-B14F-4D97-AF65-F5344CB8AC3E}">
        <p14:creationId xmlns:p14="http://schemas.microsoft.com/office/powerpoint/2010/main" xmlns="" val="3919408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858" y="350265"/>
            <a:ext cx="10396882" cy="1151965"/>
          </a:xfrm>
        </p:spPr>
        <p:txBody>
          <a:bodyPr/>
          <a:lstStyle/>
          <a:p>
            <a:r>
              <a:rPr lang="es-AR" dirty="0" smtClean="0"/>
              <a:t>SÍNTOMAS:</a:t>
            </a:r>
            <a:endParaRPr lang="es-AR" dirty="0"/>
          </a:p>
        </p:txBody>
      </p:sp>
      <p:sp>
        <p:nvSpPr>
          <p:cNvPr id="3" name="Marcador de contenido 2"/>
          <p:cNvSpPr>
            <a:spLocks noGrp="1"/>
          </p:cNvSpPr>
          <p:nvPr>
            <p:ph sz="quarter" idx="13"/>
          </p:nvPr>
        </p:nvSpPr>
        <p:spPr>
          <a:xfrm>
            <a:off x="398417" y="1502230"/>
            <a:ext cx="10394707" cy="4355682"/>
          </a:xfrm>
        </p:spPr>
        <p:txBody>
          <a:bodyPr>
            <a:normAutofit/>
          </a:bodyPr>
          <a:lstStyle/>
          <a:p>
            <a:r>
              <a:rPr lang="es-AR" dirty="0"/>
              <a:t>Sensación de dolor en las </a:t>
            </a:r>
            <a:r>
              <a:rPr lang="es-AR" dirty="0" smtClean="0"/>
              <a:t>extremidades</a:t>
            </a:r>
            <a:endParaRPr lang="es-AR" dirty="0"/>
          </a:p>
          <a:p>
            <a:r>
              <a:rPr lang="es-AR" dirty="0"/>
              <a:t>Si la exposición al frío continúa, </a:t>
            </a:r>
            <a:r>
              <a:rPr lang="es-AR" dirty="0" smtClean="0"/>
              <a:t>el operario </a:t>
            </a:r>
            <a:r>
              <a:rPr lang="es-AR" dirty="0"/>
              <a:t>comenzará a experimentar manifestaciones </a:t>
            </a:r>
            <a:r>
              <a:rPr lang="es-AR" dirty="0" smtClean="0"/>
              <a:t>en el siguiente orden:</a:t>
            </a:r>
            <a:endParaRPr lang="es-AR" dirty="0"/>
          </a:p>
          <a:p>
            <a:pPr lvl="1"/>
            <a:r>
              <a:rPr lang="es-AR" dirty="0"/>
              <a:t>Aparición de </a:t>
            </a:r>
            <a:r>
              <a:rPr lang="es-AR" dirty="0" smtClean="0"/>
              <a:t>temblequeo cuando </a:t>
            </a:r>
            <a:r>
              <a:rPr lang="es-AR" dirty="0"/>
              <a:t>la temperatura corporal interna se aproxima a 35 °C.</a:t>
            </a:r>
          </a:p>
          <a:p>
            <a:pPr lvl="1"/>
            <a:r>
              <a:rPr lang="es-AR" dirty="0"/>
              <a:t>Fuerte hipotermia por debajo </a:t>
            </a:r>
            <a:r>
              <a:rPr lang="es-AR" dirty="0" smtClean="0"/>
              <a:t>de los </a:t>
            </a:r>
            <a:r>
              <a:rPr lang="es-AR" dirty="0"/>
              <a:t>33 °C.</a:t>
            </a:r>
          </a:p>
          <a:p>
            <a:pPr lvl="1"/>
            <a:r>
              <a:rPr lang="es-AR" dirty="0"/>
              <a:t>Con una temperatura menor a </a:t>
            </a:r>
            <a:r>
              <a:rPr lang="es-AR" dirty="0" smtClean="0"/>
              <a:t>30°C </a:t>
            </a:r>
            <a:r>
              <a:rPr lang="es-AR" dirty="0"/>
              <a:t>se comienza a producir una pérdida progresiva </a:t>
            </a:r>
            <a:r>
              <a:rPr lang="es-AR" dirty="0" smtClean="0"/>
              <a:t>del conocimiento.</a:t>
            </a:r>
            <a:endParaRPr lang="es-AR" dirty="0"/>
          </a:p>
          <a:p>
            <a:pPr lvl="1"/>
            <a:r>
              <a:rPr lang="es-AR" dirty="0"/>
              <a:t>El límite de la supervivencia se estima en los 24 °</a:t>
            </a:r>
            <a:r>
              <a:rPr lang="es-AR" dirty="0" smtClean="0"/>
              <a:t>C.</a:t>
            </a:r>
            <a:endParaRPr lang="es-AR" dirty="0"/>
          </a:p>
          <a:p>
            <a:pPr lvl="1"/>
            <a:r>
              <a:rPr lang="es-AR" dirty="0"/>
              <a:t>Riesgo de paro cardíaco a una temperatura interna de 22 °C.</a:t>
            </a:r>
          </a:p>
          <a:p>
            <a:endParaRPr lang="es-AR" dirty="0"/>
          </a:p>
        </p:txBody>
      </p:sp>
    </p:spTree>
    <p:extLst>
      <p:ext uri="{BB962C8B-B14F-4D97-AF65-F5344CB8AC3E}">
        <p14:creationId xmlns:p14="http://schemas.microsoft.com/office/powerpoint/2010/main" xmlns="" val="27452831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672" y="309282"/>
            <a:ext cx="10396882" cy="1151965"/>
          </a:xfrm>
        </p:spPr>
        <p:txBody>
          <a:bodyPr/>
          <a:lstStyle/>
          <a:p>
            <a:r>
              <a:rPr lang="es-AR" dirty="0" smtClean="0"/>
              <a:t>Consecuencias:</a:t>
            </a:r>
            <a:endParaRPr lang="es-AR" dirty="0"/>
          </a:p>
        </p:txBody>
      </p:sp>
      <p:sp>
        <p:nvSpPr>
          <p:cNvPr id="3" name="Marcador de contenido 2"/>
          <p:cNvSpPr>
            <a:spLocks noGrp="1"/>
          </p:cNvSpPr>
          <p:nvPr>
            <p:ph sz="quarter" idx="13"/>
          </p:nvPr>
        </p:nvSpPr>
        <p:spPr>
          <a:xfrm>
            <a:off x="1640542" y="1559859"/>
            <a:ext cx="11483788" cy="3980330"/>
          </a:xfrm>
        </p:spPr>
        <p:txBody>
          <a:bodyPr>
            <a:normAutofit/>
          </a:bodyPr>
          <a:lstStyle/>
          <a:p>
            <a:r>
              <a:rPr lang="es-AR" dirty="0"/>
              <a:t>Enfriamientos</a:t>
            </a:r>
          </a:p>
          <a:p>
            <a:r>
              <a:rPr lang="es-AR" dirty="0"/>
              <a:t>Congelamiento parcial</a:t>
            </a:r>
          </a:p>
          <a:p>
            <a:r>
              <a:rPr lang="es-AR" dirty="0"/>
              <a:t>Congelamientos</a:t>
            </a:r>
          </a:p>
          <a:p>
            <a:r>
              <a:rPr lang="es-AR" dirty="0"/>
              <a:t>Quemaduras por frío (sabañones)</a:t>
            </a:r>
          </a:p>
          <a:p>
            <a:r>
              <a:rPr lang="es-AR" dirty="0"/>
              <a:t>Pie de inmersión</a:t>
            </a:r>
          </a:p>
          <a:p>
            <a:r>
              <a:rPr lang="es-AR" dirty="0"/>
              <a:t>Disminución de la capacidad de concentración y </a:t>
            </a:r>
            <a:r>
              <a:rPr lang="es-AR" dirty="0" smtClean="0"/>
              <a:t>reacción</a:t>
            </a:r>
          </a:p>
          <a:p>
            <a:r>
              <a:rPr lang="es-AR" dirty="0" smtClean="0"/>
              <a:t>Pérdida del conocimiento</a:t>
            </a:r>
          </a:p>
          <a:p>
            <a:r>
              <a:rPr lang="en-US" dirty="0" smtClean="0"/>
              <a:t>Paro cardíaco</a:t>
            </a:r>
            <a:endParaRPr lang="en-US" dirty="0"/>
          </a:p>
          <a:p>
            <a:endParaRPr lang="es-AR" dirty="0"/>
          </a:p>
        </p:txBody>
      </p:sp>
    </p:spTree>
    <p:extLst>
      <p:ext uri="{BB962C8B-B14F-4D97-AF65-F5344CB8AC3E}">
        <p14:creationId xmlns:p14="http://schemas.microsoft.com/office/powerpoint/2010/main" xmlns="" val="2393109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194" y="215537"/>
            <a:ext cx="10396882" cy="1151965"/>
          </a:xfrm>
        </p:spPr>
        <p:txBody>
          <a:bodyPr/>
          <a:lstStyle/>
          <a:p>
            <a:r>
              <a:rPr lang="es-AR" dirty="0" smtClean="0"/>
              <a:t>Formas de actuar:</a:t>
            </a:r>
            <a:endParaRPr lang="es-AR" dirty="0"/>
          </a:p>
        </p:txBody>
      </p:sp>
      <p:sp>
        <p:nvSpPr>
          <p:cNvPr id="3" name="Marcador de contenido 2"/>
          <p:cNvSpPr>
            <a:spLocks noGrp="1"/>
          </p:cNvSpPr>
          <p:nvPr>
            <p:ph sz="quarter" idx="13"/>
          </p:nvPr>
        </p:nvSpPr>
        <p:spPr>
          <a:xfrm>
            <a:off x="248194" y="1880516"/>
            <a:ext cx="11260183" cy="3311189"/>
          </a:xfrm>
        </p:spPr>
        <p:txBody>
          <a:bodyPr>
            <a:noAutofit/>
          </a:bodyPr>
          <a:lstStyle/>
          <a:p>
            <a:r>
              <a:rPr lang="es-AR" sz="1600" u="sng" dirty="0"/>
              <a:t>En caso de lesiones por frío que afecten a diferentes sistemas de la víctima: </a:t>
            </a:r>
          </a:p>
          <a:p>
            <a:pPr marL="0" indent="0">
              <a:buNone/>
            </a:pPr>
            <a:r>
              <a:rPr lang="es-AR" sz="1600" dirty="0"/>
              <a:t>	• Retirar la ropa congelada. </a:t>
            </a:r>
          </a:p>
          <a:p>
            <a:pPr marL="0" indent="0">
              <a:buNone/>
            </a:pPr>
            <a:r>
              <a:rPr lang="es-AR" sz="1600" dirty="0"/>
              <a:t>	• Calentamiento lento y progresivo con ropa de abrigo. </a:t>
            </a:r>
          </a:p>
          <a:p>
            <a:pPr marL="0" indent="0">
              <a:buNone/>
            </a:pPr>
            <a:r>
              <a:rPr lang="es-AR" sz="1600" dirty="0"/>
              <a:t>	• No dar masajes ni fricciones sobre la zona afectada. </a:t>
            </a:r>
          </a:p>
          <a:p>
            <a:pPr marL="0" indent="0">
              <a:buNone/>
            </a:pPr>
            <a:r>
              <a:rPr lang="es-AR" sz="1600" dirty="0"/>
              <a:t>	• Darle agua azucarada si está consciente, pero nunca alcohol. </a:t>
            </a:r>
          </a:p>
          <a:p>
            <a:pPr marL="0" indent="0">
              <a:buNone/>
            </a:pPr>
            <a:r>
              <a:rPr lang="es-AR" sz="1600" dirty="0"/>
              <a:t>	• Trasladar a la víctima a un centro sanitario. </a:t>
            </a:r>
          </a:p>
          <a:p>
            <a:r>
              <a:rPr lang="es-AR" sz="1600" u="sng" dirty="0"/>
              <a:t>En caso de lesiones locales por frío (congelaciones): </a:t>
            </a:r>
          </a:p>
          <a:p>
            <a:pPr marL="0" indent="0">
              <a:buNone/>
            </a:pPr>
            <a:r>
              <a:rPr lang="es-AR" sz="1600" dirty="0"/>
              <a:t>	• Calentamiento lento y progresivo con agua tibia en las de primer grado. </a:t>
            </a:r>
          </a:p>
          <a:p>
            <a:pPr marL="0" indent="0">
              <a:buNone/>
            </a:pPr>
            <a:r>
              <a:rPr lang="es-AR" sz="1600" dirty="0"/>
              <a:t>	• Aplicar cura antiséptica oclusiva en las de segundo grado sin romper las ampollas. </a:t>
            </a:r>
          </a:p>
          <a:p>
            <a:pPr marL="0" indent="0">
              <a:buNone/>
            </a:pPr>
            <a:r>
              <a:rPr lang="es-AR" sz="1600" dirty="0"/>
              <a:t>	• No retirar la ropa adherida y trasladar a un centro sanitario en las de tercer </a:t>
            </a:r>
            <a:r>
              <a:rPr lang="es-AR" sz="1600" dirty="0" smtClean="0"/>
              <a:t>	grado</a:t>
            </a:r>
            <a:r>
              <a:rPr lang="es-AR" sz="1600" dirty="0"/>
              <a:t>. </a:t>
            </a:r>
          </a:p>
          <a:p>
            <a:endParaRPr lang="es-AR" sz="1600" dirty="0"/>
          </a:p>
        </p:txBody>
      </p:sp>
    </p:spTree>
    <p:extLst>
      <p:ext uri="{BB962C8B-B14F-4D97-AF65-F5344CB8AC3E}">
        <p14:creationId xmlns:p14="http://schemas.microsoft.com/office/powerpoint/2010/main" xmlns="" val="808953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33548" y="653143"/>
            <a:ext cx="10394707" cy="4917385"/>
          </a:xfrm>
        </p:spPr>
        <p:txBody>
          <a:bodyPr/>
          <a:lstStyle/>
          <a:p>
            <a:pPr marL="0" indent="0">
              <a:buNone/>
            </a:pPr>
            <a:r>
              <a:rPr lang="es-AR" sz="3600" dirty="0">
                <a:solidFill>
                  <a:schemeClr val="accent1"/>
                </a:solidFill>
                <a:latin typeface="+mj-lt"/>
              </a:rPr>
              <a:t>Factores que condicionan la protección a determinar:</a:t>
            </a:r>
          </a:p>
          <a:p>
            <a:pPr lvl="1"/>
            <a:r>
              <a:rPr lang="es-AR" sz="2000" u="sng" dirty="0"/>
              <a:t>Temperatura del Aire</a:t>
            </a:r>
            <a:r>
              <a:rPr lang="es-AR" sz="2000" dirty="0"/>
              <a:t>: proteger cuando sea inferior a 10 </a:t>
            </a:r>
            <a:r>
              <a:rPr lang="es-AR" sz="2000" dirty="0" err="1"/>
              <a:t>ºC</a:t>
            </a:r>
            <a:r>
              <a:rPr lang="es-AR" sz="2000" dirty="0"/>
              <a:t>.</a:t>
            </a:r>
          </a:p>
          <a:p>
            <a:pPr lvl="1"/>
            <a:r>
              <a:rPr lang="es-AR" sz="2000" u="sng" dirty="0"/>
              <a:t>la velocidad del aire</a:t>
            </a:r>
            <a:r>
              <a:rPr lang="es-AR" sz="2000" dirty="0"/>
              <a:t>: </a:t>
            </a:r>
            <a:r>
              <a:rPr lang="es-AR" sz="2000" dirty="0" smtClean="0"/>
              <a:t>por el fenómeno de convección, disminuye la temperatura corporal cuando aumenta la velocidad del aire.</a:t>
            </a:r>
            <a:endParaRPr lang="es-AR" sz="2000" dirty="0"/>
          </a:p>
          <a:p>
            <a:pPr lvl="1"/>
            <a:r>
              <a:rPr lang="es-AR" sz="2000" u="sng" dirty="0"/>
              <a:t>la tarea desarrollada por el trabajador</a:t>
            </a:r>
            <a:r>
              <a:rPr lang="es-AR" sz="2000" dirty="0"/>
              <a:t>: </a:t>
            </a:r>
            <a:r>
              <a:rPr lang="es-AR" sz="2000" dirty="0" smtClean="0"/>
              <a:t>en </a:t>
            </a:r>
            <a:r>
              <a:rPr lang="es-AR" sz="2000" dirty="0" smtClean="0"/>
              <a:t>actividades pesadas </a:t>
            </a:r>
            <a:r>
              <a:rPr lang="es-AR" sz="2000" dirty="0"/>
              <a:t>se produce </a:t>
            </a:r>
            <a:r>
              <a:rPr lang="es-AR" sz="2000" dirty="0" smtClean="0"/>
              <a:t>mayor calor </a:t>
            </a:r>
            <a:r>
              <a:rPr lang="es-AR" sz="2000" dirty="0"/>
              <a:t>metabólico y se requiere menor aislación y protección.</a:t>
            </a:r>
          </a:p>
          <a:p>
            <a:endParaRPr lang="es-AR" dirty="0"/>
          </a:p>
        </p:txBody>
      </p:sp>
    </p:spTree>
    <p:extLst>
      <p:ext uri="{BB962C8B-B14F-4D97-AF65-F5344CB8AC3E}">
        <p14:creationId xmlns:p14="http://schemas.microsoft.com/office/powerpoint/2010/main" xmlns="" val="3749874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370910" y="1906641"/>
            <a:ext cx="10394707" cy="3311189"/>
          </a:xfrm>
        </p:spPr>
        <p:txBody>
          <a:bodyPr>
            <a:noAutofit/>
          </a:bodyPr>
          <a:lstStyle/>
          <a:p>
            <a:pPr marL="0" indent="0" algn="just">
              <a:buNone/>
            </a:pPr>
            <a:r>
              <a:rPr lang="es-ES" altLang="es-AR" sz="2400" dirty="0" smtClean="0"/>
              <a:t>ACTUAR SOBRE:</a:t>
            </a:r>
          </a:p>
          <a:p>
            <a:pPr algn="just"/>
            <a:r>
              <a:rPr lang="es-ES" altLang="es-AR" sz="2400" dirty="0" smtClean="0"/>
              <a:t>Limite de exposición</a:t>
            </a:r>
          </a:p>
          <a:p>
            <a:pPr algn="just"/>
            <a:r>
              <a:rPr lang="es-ES" altLang="es-AR" sz="2400" dirty="0" smtClean="0"/>
              <a:t>Velocidad del aire</a:t>
            </a:r>
          </a:p>
          <a:p>
            <a:pPr algn="just"/>
            <a:r>
              <a:rPr lang="es-ES" altLang="es-AR" sz="2400" dirty="0" smtClean="0"/>
              <a:t>Organización</a:t>
            </a:r>
          </a:p>
          <a:p>
            <a:pPr algn="just"/>
            <a:r>
              <a:rPr lang="es-ES" altLang="es-AR" sz="2400" dirty="0" smtClean="0"/>
              <a:t>Acondicionamiento</a:t>
            </a:r>
          </a:p>
          <a:p>
            <a:pPr algn="just"/>
            <a:r>
              <a:rPr lang="es-ES" altLang="es-AR" sz="2400" dirty="0" smtClean="0"/>
              <a:t>Vestimenta</a:t>
            </a:r>
          </a:p>
          <a:p>
            <a:endParaRPr lang="es-AR" sz="2400" dirty="0"/>
          </a:p>
        </p:txBody>
      </p:sp>
      <p:sp>
        <p:nvSpPr>
          <p:cNvPr id="4" name="Rectángulo 3"/>
          <p:cNvSpPr/>
          <p:nvPr/>
        </p:nvSpPr>
        <p:spPr>
          <a:xfrm>
            <a:off x="579144" y="736265"/>
            <a:ext cx="5046574" cy="646331"/>
          </a:xfrm>
          <a:prstGeom prst="rect">
            <a:avLst/>
          </a:prstGeom>
        </p:spPr>
        <p:txBody>
          <a:bodyPr wrap="none">
            <a:spAutoFit/>
          </a:bodyPr>
          <a:lstStyle/>
          <a:p>
            <a:r>
              <a:rPr lang="es-AR" sz="3600" dirty="0">
                <a:solidFill>
                  <a:schemeClr val="accent1"/>
                </a:solidFill>
              </a:rPr>
              <a:t>PROTECCIÓN DEL OPERARIO</a:t>
            </a:r>
          </a:p>
        </p:txBody>
      </p:sp>
    </p:spTree>
    <p:extLst>
      <p:ext uri="{BB962C8B-B14F-4D97-AF65-F5344CB8AC3E}">
        <p14:creationId xmlns:p14="http://schemas.microsoft.com/office/powerpoint/2010/main" xmlns="" val="252171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82141" y="1582503"/>
            <a:ext cx="3566160" cy="1151965"/>
          </a:xfrm>
        </p:spPr>
        <p:txBody>
          <a:bodyPr>
            <a:normAutofit/>
          </a:bodyPr>
          <a:lstStyle/>
          <a:p>
            <a:r>
              <a:rPr lang="es-AR" sz="4000" dirty="0" smtClean="0"/>
              <a:t>CARGA TÉRMICA</a:t>
            </a:r>
            <a:endParaRPr lang="es-AR" sz="4000" dirty="0"/>
          </a:p>
        </p:txBody>
      </p:sp>
      <p:sp>
        <p:nvSpPr>
          <p:cNvPr id="4" name="Marcador de contenido 3"/>
          <p:cNvSpPr>
            <a:spLocks noGrp="1"/>
          </p:cNvSpPr>
          <p:nvPr>
            <p:ph sz="quarter" idx="13"/>
          </p:nvPr>
        </p:nvSpPr>
        <p:spPr>
          <a:xfrm>
            <a:off x="-3" y="2658175"/>
            <a:ext cx="11730446" cy="983812"/>
          </a:xfrm>
        </p:spPr>
        <p:txBody>
          <a:bodyPr>
            <a:normAutofit/>
          </a:bodyPr>
          <a:lstStyle/>
          <a:p>
            <a:pPr marL="0" indent="0" algn="ctr">
              <a:buNone/>
            </a:pPr>
            <a:r>
              <a:rPr lang="es-ES" sz="2400" dirty="0" smtClean="0">
                <a:latin typeface="Arial" panose="020B0604020202020204" pitchFamily="34" charset="0"/>
                <a:cs typeface="Arial" panose="020B0604020202020204" pitchFamily="34" charset="0"/>
              </a:rPr>
              <a:t>Suma </a:t>
            </a:r>
            <a:r>
              <a:rPr lang="es-ES" sz="2400" dirty="0">
                <a:latin typeface="Arial" panose="020B0604020202020204" pitchFamily="34" charset="0"/>
                <a:cs typeface="Arial" panose="020B0604020202020204" pitchFamily="34" charset="0"/>
              </a:rPr>
              <a:t>de la carga térmica ambiental y el calor generado en los procesos metabólicos</a:t>
            </a:r>
          </a:p>
          <a:p>
            <a:endParaRPr lang="es-AR" sz="1200" dirty="0">
              <a:latin typeface="Arial" panose="020B0604020202020204" pitchFamily="34" charset="0"/>
              <a:cs typeface="Arial" panose="020B0604020202020204" pitchFamily="34" charset="0"/>
            </a:endParaRPr>
          </a:p>
        </p:txBody>
      </p:sp>
      <p:sp>
        <p:nvSpPr>
          <p:cNvPr id="5" name="Título 1"/>
          <p:cNvSpPr txBox="1">
            <a:spLocks/>
          </p:cNvSpPr>
          <p:nvPr/>
        </p:nvSpPr>
        <p:spPr>
          <a:xfrm>
            <a:off x="2828106" y="98590"/>
            <a:ext cx="6074231"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ES" sz="4000" dirty="0" smtClean="0"/>
              <a:t>CARGA TÉRMICA AMBIENTAL</a:t>
            </a:r>
            <a:endParaRPr lang="es-AR" sz="4000" dirty="0"/>
          </a:p>
        </p:txBody>
      </p:sp>
      <p:sp>
        <p:nvSpPr>
          <p:cNvPr id="6" name="Marcador de contenido 2"/>
          <p:cNvSpPr txBox="1">
            <a:spLocks/>
          </p:cNvSpPr>
          <p:nvPr/>
        </p:nvSpPr>
        <p:spPr>
          <a:xfrm>
            <a:off x="0" y="933379"/>
            <a:ext cx="11730445" cy="109618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ES" sz="2400" dirty="0" smtClean="0">
                <a:latin typeface="Arial" panose="020B0604020202020204" pitchFamily="34" charset="0"/>
                <a:cs typeface="Arial" panose="020B0604020202020204" pitchFamily="34" charset="0"/>
              </a:rPr>
              <a:t>Calor intercambiado entre el hombre y el ambiente</a:t>
            </a:r>
          </a:p>
          <a:p>
            <a:endParaRPr lang="es-AR" sz="12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612569" y="3565693"/>
            <a:ext cx="6505303"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sz="4000" dirty="0" smtClean="0"/>
              <a:t>CONDICIONES HIGROTERMICAS</a:t>
            </a:r>
            <a:endParaRPr lang="es-AR" sz="4000" dirty="0"/>
          </a:p>
        </p:txBody>
      </p:sp>
      <p:sp>
        <p:nvSpPr>
          <p:cNvPr id="8" name="Marcador de contenido 2"/>
          <p:cNvSpPr txBox="1">
            <a:spLocks/>
          </p:cNvSpPr>
          <p:nvPr/>
        </p:nvSpPr>
        <p:spPr>
          <a:xfrm>
            <a:off x="0" y="5080489"/>
            <a:ext cx="11730446" cy="432037"/>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AR" sz="2400" dirty="0" smtClean="0">
                <a:latin typeface="Arial" panose="020B0604020202020204" pitchFamily="34" charset="0"/>
                <a:cs typeface="Arial" panose="020B0604020202020204" pitchFamily="34" charset="0"/>
              </a:rPr>
              <a:t>Son las determinadas por: </a:t>
            </a:r>
            <a:r>
              <a:rPr lang="es-ES" sz="2400" dirty="0" smtClean="0">
                <a:latin typeface="Arial" panose="020B0604020202020204" pitchFamily="34" charset="0"/>
                <a:cs typeface="Arial" panose="020B0604020202020204" pitchFamily="34" charset="0"/>
              </a:rPr>
              <a:t>Temperatura, Humedad, Velocidad del aire, Radiación térmica.</a:t>
            </a:r>
          </a:p>
          <a:p>
            <a:pPr algn="ctr"/>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825881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034" y="173276"/>
            <a:ext cx="10396882" cy="1151965"/>
          </a:xfrm>
        </p:spPr>
        <p:txBody>
          <a:bodyPr/>
          <a:lstStyle/>
          <a:p>
            <a:r>
              <a:rPr lang="es-AR" dirty="0"/>
              <a:t>LÍMITE DE EXPOSICIÓN</a:t>
            </a:r>
          </a:p>
        </p:txBody>
      </p:sp>
      <p:sp>
        <p:nvSpPr>
          <p:cNvPr id="3" name="Marcador de contenido 2"/>
          <p:cNvSpPr>
            <a:spLocks noGrp="1"/>
          </p:cNvSpPr>
          <p:nvPr>
            <p:ph sz="quarter" idx="13"/>
          </p:nvPr>
        </p:nvSpPr>
        <p:spPr>
          <a:xfrm>
            <a:off x="701423" y="4238972"/>
            <a:ext cx="10394707" cy="1651992"/>
          </a:xfrm>
        </p:spPr>
        <p:txBody>
          <a:bodyPr/>
          <a:lstStyle/>
          <a:p>
            <a:r>
              <a:rPr lang="en-US" dirty="0"/>
              <a:t>ESTA TABLA ESTABLECE EL TIEMPO MAXIMO DE </a:t>
            </a:r>
            <a:r>
              <a:rPr lang="en-US" dirty="0" err="1" smtClean="0"/>
              <a:t>EXPOSICIóN</a:t>
            </a:r>
            <a:r>
              <a:rPr lang="en-US" dirty="0" smtClean="0"/>
              <a:t> </a:t>
            </a:r>
            <a:r>
              <a:rPr lang="en-US" dirty="0"/>
              <a:t>Y EL </a:t>
            </a:r>
            <a:r>
              <a:rPr lang="en-US" dirty="0" err="1" smtClean="0"/>
              <a:t>NúMERO</a:t>
            </a:r>
            <a:r>
              <a:rPr lang="en-US" dirty="0" smtClean="0"/>
              <a:t> </a:t>
            </a:r>
            <a:r>
              <a:rPr lang="en-US" dirty="0" smtClean="0"/>
              <a:t>DE </a:t>
            </a:r>
            <a:r>
              <a:rPr lang="en-US" dirty="0"/>
              <a:t>INTERRUPCIONES CON SOBRE </a:t>
            </a:r>
            <a:r>
              <a:rPr lang="en-US" dirty="0" err="1" smtClean="0"/>
              <a:t>CALEFACCIóN</a:t>
            </a:r>
            <a:r>
              <a:rPr lang="en-US" dirty="0" smtClean="0"/>
              <a:t> </a:t>
            </a:r>
            <a:r>
              <a:rPr lang="en-US" dirty="0" err="1" smtClean="0"/>
              <a:t>SEGúN</a:t>
            </a:r>
            <a:r>
              <a:rPr lang="en-US" dirty="0" smtClean="0"/>
              <a:t> </a:t>
            </a:r>
            <a:r>
              <a:rPr lang="en-US" dirty="0"/>
              <a:t>LA TEMPERATURA DEL AIRE,  LA VELOCIDAD DEL VIENTO Y LA ACTIVIDAD DEL TRABAJADOR.</a:t>
            </a:r>
          </a:p>
          <a:p>
            <a:endParaRPr lang="es-AR" dirty="0"/>
          </a:p>
        </p:txBody>
      </p:sp>
      <p:pic>
        <p:nvPicPr>
          <p:cNvPr id="4" name="Picture 2" descr="C:\Documents and Settings\Eve\Mis documentos\Mis imágenes\img006.jpg"/>
          <p:cNvPicPr>
            <a:picLocks noChangeAspect="1" noChangeArrowheads="1"/>
          </p:cNvPicPr>
          <p:nvPr/>
        </p:nvPicPr>
        <p:blipFill>
          <a:blip r:embed="rId2">
            <a:extLst>
              <a:ext uri="{28A0092B-C50C-407E-A947-70E740481C1C}">
                <a14:useLocalDpi xmlns:a14="http://schemas.microsoft.com/office/drawing/2010/main" xmlns="" val="0"/>
              </a:ext>
            </a:extLst>
          </a:blip>
          <a:srcRect t="5200" r="-169" b="71332"/>
          <a:stretch>
            <a:fillRect/>
          </a:stretch>
        </p:blipFill>
        <p:spPr>
          <a:xfrm>
            <a:off x="1152751" y="1129553"/>
            <a:ext cx="9465156" cy="2985247"/>
          </a:xfrm>
          <a:prstGeom prst="rect">
            <a:avLst/>
          </a:prstGeom>
        </p:spPr>
      </p:pic>
    </p:spTree>
    <p:extLst>
      <p:ext uri="{BB962C8B-B14F-4D97-AF65-F5344CB8AC3E}">
        <p14:creationId xmlns:p14="http://schemas.microsoft.com/office/powerpoint/2010/main" xmlns="" val="2148020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33103"/>
            <a:ext cx="10396882" cy="1151965"/>
          </a:xfrm>
        </p:spPr>
        <p:txBody>
          <a:bodyPr/>
          <a:lstStyle/>
          <a:p>
            <a:r>
              <a:rPr lang="es-AR" dirty="0"/>
              <a:t>VELOCIDAD DEL AIRE</a:t>
            </a:r>
          </a:p>
        </p:txBody>
      </p:sp>
      <p:sp>
        <p:nvSpPr>
          <p:cNvPr id="3" name="Marcador de contenido 2"/>
          <p:cNvSpPr>
            <a:spLocks noGrp="1"/>
          </p:cNvSpPr>
          <p:nvPr>
            <p:ph sz="quarter" idx="13"/>
          </p:nvPr>
        </p:nvSpPr>
        <p:spPr>
          <a:xfrm>
            <a:off x="196487" y="1860142"/>
            <a:ext cx="5584371" cy="3311189"/>
          </a:xfrm>
        </p:spPr>
        <p:txBody>
          <a:bodyPr>
            <a:normAutofit fontScale="92500"/>
          </a:bodyPr>
          <a:lstStyle/>
          <a:p>
            <a:pPr lvl="0" algn="just"/>
            <a:r>
              <a:rPr lang="es-AR" dirty="0" smtClean="0"/>
              <a:t>Cuando la velocidad del aire es elevada, aumenta la pérdida de calor por convección.</a:t>
            </a:r>
            <a:endParaRPr lang="es-AR" dirty="0"/>
          </a:p>
          <a:p>
            <a:pPr lvl="0" algn="just"/>
            <a:endParaRPr lang="en-US" dirty="0"/>
          </a:p>
          <a:p>
            <a:pPr lvl="0" algn="just"/>
            <a:r>
              <a:rPr lang="es-AR" dirty="0"/>
              <a:t>Se determina un factor denominado índice de enfriamiento, </a:t>
            </a:r>
            <a:r>
              <a:rPr lang="es-AR" dirty="0" smtClean="0"/>
              <a:t>que expresa la pérdida de calor que produce en el cuerpo una masa de aire frío.</a:t>
            </a:r>
            <a:endParaRPr lang="es-AR" dirty="0"/>
          </a:p>
          <a:p>
            <a:endParaRPr lang="es-AR" dirty="0"/>
          </a:p>
        </p:txBody>
      </p:sp>
      <p:pic>
        <p:nvPicPr>
          <p:cNvPr id="5" name="Imagen 4"/>
          <p:cNvPicPr>
            <a:picLocks noChangeAspect="1"/>
          </p:cNvPicPr>
          <p:nvPr/>
        </p:nvPicPr>
        <p:blipFill>
          <a:blip r:embed="rId2"/>
          <a:stretch>
            <a:fillRect/>
          </a:stretch>
        </p:blipFill>
        <p:spPr>
          <a:xfrm>
            <a:off x="6055178" y="1262779"/>
            <a:ext cx="5829300" cy="3876675"/>
          </a:xfrm>
          <a:prstGeom prst="rect">
            <a:avLst/>
          </a:prstGeom>
        </p:spPr>
      </p:pic>
    </p:spTree>
    <p:extLst>
      <p:ext uri="{BB962C8B-B14F-4D97-AF65-F5344CB8AC3E}">
        <p14:creationId xmlns:p14="http://schemas.microsoft.com/office/powerpoint/2010/main" xmlns="" val="1830042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732" y="306977"/>
            <a:ext cx="10396882" cy="1151965"/>
          </a:xfrm>
        </p:spPr>
        <p:txBody>
          <a:bodyPr/>
          <a:lstStyle/>
          <a:p>
            <a:r>
              <a:rPr lang="es-AR" dirty="0" smtClean="0"/>
              <a:t>Organización</a:t>
            </a:r>
            <a:endParaRPr lang="es-AR" dirty="0"/>
          </a:p>
        </p:txBody>
      </p:sp>
      <p:sp>
        <p:nvSpPr>
          <p:cNvPr id="3" name="Marcador de contenido 2"/>
          <p:cNvSpPr>
            <a:spLocks noGrp="1"/>
          </p:cNvSpPr>
          <p:nvPr>
            <p:ph sz="quarter" idx="13"/>
          </p:nvPr>
        </p:nvSpPr>
        <p:spPr>
          <a:xfrm>
            <a:off x="576941" y="1376199"/>
            <a:ext cx="10394707" cy="2103655"/>
          </a:xfrm>
        </p:spPr>
        <p:txBody>
          <a:bodyPr/>
          <a:lstStyle/>
          <a:p>
            <a:pPr algn="just"/>
            <a:r>
              <a:rPr lang="es-AR" dirty="0"/>
              <a:t>Una correcta organización del trabajo disminuye los tiempos de exposición de los trabajadores ya que se acortan los tiempos de las tareas.</a:t>
            </a:r>
          </a:p>
          <a:p>
            <a:pPr algn="just"/>
            <a:endParaRPr lang="es-AR" dirty="0"/>
          </a:p>
          <a:p>
            <a:endParaRPr lang="es-AR" dirty="0"/>
          </a:p>
        </p:txBody>
      </p:sp>
      <p:sp>
        <p:nvSpPr>
          <p:cNvPr id="4" name="Título 1"/>
          <p:cNvSpPr txBox="1">
            <a:spLocks/>
          </p:cNvSpPr>
          <p:nvPr/>
        </p:nvSpPr>
        <p:spPr>
          <a:xfrm>
            <a:off x="436837" y="2770211"/>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dirty="0" smtClean="0"/>
              <a:t>ACONDICIONAMIENTO</a:t>
            </a:r>
            <a:endParaRPr lang="es-AR" dirty="0"/>
          </a:p>
        </p:txBody>
      </p:sp>
      <p:sp>
        <p:nvSpPr>
          <p:cNvPr id="5" name="Marcador de contenido 2"/>
          <p:cNvSpPr txBox="1">
            <a:spLocks/>
          </p:cNvSpPr>
          <p:nvPr/>
        </p:nvSpPr>
        <p:spPr>
          <a:xfrm>
            <a:off x="521424" y="3104146"/>
            <a:ext cx="10394707" cy="33111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smtClean="0"/>
              <a:t>Consiste en acondicionar ambientes especiales como ser carpas, camiones, estructuras prefabricadas, en donde los trabajadores puedan descansar o bien realizar las tareas.</a:t>
            </a:r>
          </a:p>
          <a:p>
            <a:endParaRPr lang="es-AR" dirty="0"/>
          </a:p>
        </p:txBody>
      </p:sp>
    </p:spTree>
    <p:extLst>
      <p:ext uri="{BB962C8B-B14F-4D97-AF65-F5344CB8AC3E}">
        <p14:creationId xmlns:p14="http://schemas.microsoft.com/office/powerpoint/2010/main" xmlns="" val="1349886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VESTIMENTA</a:t>
            </a:r>
            <a:endParaRPr lang="es-AR" dirty="0"/>
          </a:p>
        </p:txBody>
      </p:sp>
      <p:sp>
        <p:nvSpPr>
          <p:cNvPr id="3" name="Marcador de contenido 2"/>
          <p:cNvSpPr>
            <a:spLocks noGrp="1"/>
          </p:cNvSpPr>
          <p:nvPr>
            <p:ph sz="quarter" idx="13"/>
          </p:nvPr>
        </p:nvSpPr>
        <p:spPr/>
        <p:txBody>
          <a:bodyPr/>
          <a:lstStyle/>
          <a:p>
            <a:pPr algn="just"/>
            <a:r>
              <a:rPr lang="es-AR" dirty="0"/>
              <a:t>La ropa de abrigo debe proveer una mayor aislación cuanto mayor es el gradiente térmico piel – aire</a:t>
            </a:r>
          </a:p>
          <a:p>
            <a:pPr algn="just"/>
            <a:r>
              <a:rPr lang="es-AR" dirty="0"/>
              <a:t>Cuando el hombre trabaja aumenta su producción de calor y en consecuencia la aislación debe ser </a:t>
            </a:r>
            <a:r>
              <a:rPr lang="es-AR" dirty="0" smtClean="0"/>
              <a:t>menor, por lo que un buen diseño sería aquel que le permita al operario ir quitando partes de ropa para regular el exceso de calor.</a:t>
            </a:r>
            <a:endParaRPr lang="es-AR" dirty="0"/>
          </a:p>
          <a:p>
            <a:endParaRPr lang="es-AR" dirty="0"/>
          </a:p>
        </p:txBody>
      </p:sp>
    </p:spTree>
    <p:extLst>
      <p:ext uri="{BB962C8B-B14F-4D97-AF65-F5344CB8AC3E}">
        <p14:creationId xmlns:p14="http://schemas.microsoft.com/office/powerpoint/2010/main" xmlns="" val="848509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511" y="632012"/>
            <a:ext cx="10396882" cy="551330"/>
          </a:xfrm>
        </p:spPr>
        <p:txBody>
          <a:bodyPr>
            <a:normAutofit fontScale="90000"/>
          </a:bodyPr>
          <a:lstStyle/>
          <a:p>
            <a:r>
              <a:rPr lang="es-AR" dirty="0" smtClean="0"/>
              <a:t>Evaluación del Riesgo</a:t>
            </a:r>
            <a:br>
              <a:rPr lang="es-AR" dirty="0" smtClean="0"/>
            </a:br>
            <a:endParaRPr lang="es-AR" dirty="0"/>
          </a:p>
        </p:txBody>
      </p:sp>
      <p:sp>
        <p:nvSpPr>
          <p:cNvPr id="3" name="Marcador de contenido 2"/>
          <p:cNvSpPr>
            <a:spLocks noGrp="1"/>
          </p:cNvSpPr>
          <p:nvPr>
            <p:ph sz="quarter" idx="13"/>
          </p:nvPr>
        </p:nvSpPr>
        <p:spPr>
          <a:xfrm>
            <a:off x="858945" y="1371984"/>
            <a:ext cx="10394707" cy="1959429"/>
          </a:xfrm>
        </p:spPr>
        <p:txBody>
          <a:bodyPr>
            <a:noAutofit/>
          </a:bodyPr>
          <a:lstStyle/>
          <a:p>
            <a:r>
              <a:rPr lang="es-AR" sz="2800" b="1" dirty="0" smtClean="0"/>
              <a:t>IREQ</a:t>
            </a:r>
            <a:endParaRPr lang="es-AR" sz="2800" b="1" dirty="0"/>
          </a:p>
          <a:p>
            <a:pPr marL="0" indent="0">
              <a:buNone/>
            </a:pPr>
            <a:r>
              <a:rPr lang="es-AR" sz="2400" dirty="0" smtClean="0"/>
              <a:t>Es </a:t>
            </a:r>
            <a:r>
              <a:rPr lang="es-AR" sz="2400" dirty="0"/>
              <a:t>el aislamiento de vestido necesario para que se </a:t>
            </a:r>
            <a:r>
              <a:rPr lang="es-AR" sz="2400" dirty="0" smtClean="0"/>
              <a:t>cumpla </a:t>
            </a:r>
            <a:r>
              <a:rPr lang="es-AR" sz="2400" dirty="0"/>
              <a:t>la ecuación de balance térmico:</a:t>
            </a:r>
          </a:p>
          <a:p>
            <a:pPr marL="0" indent="0" algn="ctr">
              <a:buNone/>
            </a:pPr>
            <a:r>
              <a:rPr lang="es-AR" sz="2400" dirty="0" smtClean="0"/>
              <a:t>M </a:t>
            </a:r>
            <a:r>
              <a:rPr lang="es-AR" sz="2400" dirty="0"/>
              <a:t>– W </a:t>
            </a:r>
            <a:r>
              <a:rPr lang="es-AR" sz="2400" dirty="0" smtClean="0"/>
              <a:t>= </a:t>
            </a:r>
            <a:r>
              <a:rPr lang="es-AR" sz="2400" dirty="0" err="1" smtClean="0"/>
              <a:t>C</a:t>
            </a:r>
            <a:r>
              <a:rPr lang="es-AR" sz="1600" dirty="0" err="1" smtClean="0"/>
              <a:t>res</a:t>
            </a:r>
            <a:r>
              <a:rPr lang="es-AR" sz="2400" dirty="0" smtClean="0"/>
              <a:t> + </a:t>
            </a:r>
            <a:r>
              <a:rPr lang="es-AR" sz="2400" dirty="0"/>
              <a:t>E</a:t>
            </a:r>
            <a:r>
              <a:rPr lang="es-AR" sz="1600" dirty="0"/>
              <a:t>res</a:t>
            </a:r>
            <a:r>
              <a:rPr lang="es-AR" sz="2400" dirty="0"/>
              <a:t> </a:t>
            </a:r>
            <a:r>
              <a:rPr lang="es-AR" sz="2400" dirty="0" smtClean="0"/>
              <a:t>+ c+ </a:t>
            </a:r>
            <a:r>
              <a:rPr lang="es-AR" sz="2400" dirty="0" smtClean="0"/>
              <a:t>R + K </a:t>
            </a:r>
            <a:r>
              <a:rPr lang="es-AR" sz="2400" dirty="0"/>
              <a:t>+ </a:t>
            </a:r>
            <a:r>
              <a:rPr lang="es-AR" sz="2400" dirty="0" smtClean="0"/>
              <a:t>e </a:t>
            </a:r>
            <a:r>
              <a:rPr lang="es-AR" sz="2400" dirty="0"/>
              <a:t>+ </a:t>
            </a:r>
            <a:r>
              <a:rPr lang="es-AR" sz="2400" dirty="0" smtClean="0"/>
              <a:t>S</a:t>
            </a:r>
            <a:endParaRPr lang="es-AR" sz="2400" dirty="0"/>
          </a:p>
          <a:p>
            <a:pPr marL="0" indent="0">
              <a:buNone/>
            </a:pPr>
            <a:r>
              <a:rPr lang="es-AR" sz="2400" dirty="0"/>
              <a:t>	</a:t>
            </a:r>
          </a:p>
        </p:txBody>
      </p:sp>
      <p:sp>
        <p:nvSpPr>
          <p:cNvPr id="5" name="Rectángulo 4"/>
          <p:cNvSpPr/>
          <p:nvPr/>
        </p:nvSpPr>
        <p:spPr>
          <a:xfrm>
            <a:off x="2581835" y="3288548"/>
            <a:ext cx="6723530" cy="2031325"/>
          </a:xfrm>
          <a:prstGeom prst="rect">
            <a:avLst/>
          </a:prstGeom>
        </p:spPr>
        <p:txBody>
          <a:bodyPr wrap="square">
            <a:spAutoFit/>
          </a:bodyPr>
          <a:lstStyle/>
          <a:p>
            <a:r>
              <a:rPr lang="es-AR" dirty="0"/>
              <a:t>M: Actividad metabólica del </a:t>
            </a:r>
            <a:r>
              <a:rPr lang="es-AR" dirty="0" smtClean="0"/>
              <a:t>trabajo.</a:t>
            </a:r>
            <a:endParaRPr lang="es-AR" dirty="0"/>
          </a:p>
          <a:p>
            <a:r>
              <a:rPr lang="es-AR" dirty="0" smtClean="0"/>
              <a:t>W</a:t>
            </a:r>
            <a:r>
              <a:rPr lang="es-AR" dirty="0"/>
              <a:t>: Potencia mecánica (despreciable</a:t>
            </a:r>
            <a:r>
              <a:rPr lang="es-AR" dirty="0" smtClean="0"/>
              <a:t>).</a:t>
            </a:r>
            <a:endParaRPr lang="es-AR" dirty="0"/>
          </a:p>
          <a:p>
            <a:r>
              <a:rPr lang="es-AR" dirty="0" smtClean="0"/>
              <a:t>C</a:t>
            </a:r>
            <a:r>
              <a:rPr lang="es-AR" sz="1200" dirty="0" smtClean="0"/>
              <a:t>RES</a:t>
            </a:r>
            <a:r>
              <a:rPr lang="es-AR" dirty="0" smtClean="0"/>
              <a:t> </a:t>
            </a:r>
            <a:r>
              <a:rPr lang="es-AR" dirty="0"/>
              <a:t>y </a:t>
            </a:r>
            <a:r>
              <a:rPr lang="es-AR" dirty="0" smtClean="0"/>
              <a:t>E</a:t>
            </a:r>
            <a:r>
              <a:rPr lang="es-AR" sz="1200" dirty="0" smtClean="0"/>
              <a:t>RES</a:t>
            </a:r>
            <a:r>
              <a:rPr lang="es-AR" dirty="0" smtClean="0"/>
              <a:t>:  </a:t>
            </a:r>
            <a:r>
              <a:rPr lang="es-AR" dirty="0"/>
              <a:t>Calor sensible y latente debido a la diferencia de temperatura y humedad del aire inspirado y </a:t>
            </a:r>
            <a:r>
              <a:rPr lang="es-AR" dirty="0" smtClean="0"/>
              <a:t>exhalado.</a:t>
            </a:r>
          </a:p>
          <a:p>
            <a:r>
              <a:rPr lang="es-AR" dirty="0" smtClean="0"/>
              <a:t>C, R y K: </a:t>
            </a:r>
            <a:r>
              <a:rPr lang="es-AR" dirty="0" smtClean="0"/>
              <a:t>intercambio por </a:t>
            </a:r>
            <a:r>
              <a:rPr lang="es-AR" dirty="0" smtClean="0"/>
              <a:t>convección, radiación y conducción.</a:t>
            </a:r>
            <a:endParaRPr lang="es-AR" dirty="0"/>
          </a:p>
          <a:p>
            <a:r>
              <a:rPr lang="es-AR" dirty="0" smtClean="0"/>
              <a:t>E</a:t>
            </a:r>
            <a:r>
              <a:rPr lang="es-AR" dirty="0"/>
              <a:t>: Calor cedido por evaporación del </a:t>
            </a:r>
            <a:r>
              <a:rPr lang="es-AR" dirty="0" smtClean="0"/>
              <a:t>sudor.</a:t>
            </a:r>
            <a:endParaRPr lang="es-AR" dirty="0"/>
          </a:p>
          <a:p>
            <a:r>
              <a:rPr lang="es-AR" dirty="0" smtClean="0"/>
              <a:t>S</a:t>
            </a:r>
            <a:r>
              <a:rPr lang="es-AR" dirty="0"/>
              <a:t>: Calor acumulado por el </a:t>
            </a:r>
            <a:r>
              <a:rPr lang="es-AR" dirty="0" smtClean="0"/>
              <a:t>organismo.</a:t>
            </a:r>
            <a:endParaRPr lang="es-AR" dirty="0"/>
          </a:p>
        </p:txBody>
      </p:sp>
    </p:spTree>
    <p:extLst>
      <p:ext uri="{BB962C8B-B14F-4D97-AF65-F5344CB8AC3E}">
        <p14:creationId xmlns:p14="http://schemas.microsoft.com/office/powerpoint/2010/main" xmlns="" val="1869664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380625" y="143693"/>
            <a:ext cx="8711124" cy="117130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sz="2400" dirty="0"/>
              <a:t>Resistencia térmica de la vestimenta</a:t>
            </a:r>
          </a:p>
        </p:txBody>
      </p:sp>
      <p:pic>
        <p:nvPicPr>
          <p:cNvPr id="7" name="Marcador de contenido 3"/>
          <p:cNvPicPr>
            <a:picLocks noChangeAspect="1"/>
          </p:cNvPicPr>
          <p:nvPr/>
        </p:nvPicPr>
        <p:blipFill>
          <a:blip r:embed="rId2"/>
          <a:stretch>
            <a:fillRect/>
          </a:stretch>
        </p:blipFill>
        <p:spPr>
          <a:xfrm>
            <a:off x="380625" y="1185574"/>
            <a:ext cx="3615810" cy="3978442"/>
          </a:xfrm>
          <a:prstGeom prst="rect">
            <a:avLst/>
          </a:prstGeom>
        </p:spPr>
      </p:pic>
      <p:pic>
        <p:nvPicPr>
          <p:cNvPr id="8" name="Imagen 7"/>
          <p:cNvPicPr>
            <a:picLocks noChangeAspect="1"/>
          </p:cNvPicPr>
          <p:nvPr/>
        </p:nvPicPr>
        <p:blipFill>
          <a:blip r:embed="rId3"/>
          <a:stretch>
            <a:fillRect/>
          </a:stretch>
        </p:blipFill>
        <p:spPr>
          <a:xfrm>
            <a:off x="4447857" y="1230951"/>
            <a:ext cx="3826073" cy="4017111"/>
          </a:xfrm>
          <a:prstGeom prst="rect">
            <a:avLst/>
          </a:prstGeom>
        </p:spPr>
      </p:pic>
    </p:spTree>
    <p:extLst>
      <p:ext uri="{BB962C8B-B14F-4D97-AF65-F5344CB8AC3E}">
        <p14:creationId xmlns:p14="http://schemas.microsoft.com/office/powerpoint/2010/main" xmlns="" val="3071668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15538" y="-493535"/>
            <a:ext cx="3749058" cy="3311189"/>
          </a:xfrm>
        </p:spPr>
        <p:txBody>
          <a:bodyPr/>
          <a:lstStyle/>
          <a:p>
            <a:r>
              <a:rPr lang="en-US" dirty="0"/>
              <a:t>Aislamiento Requerido Mínimo</a:t>
            </a:r>
            <a:br>
              <a:rPr lang="en-US" dirty="0"/>
            </a:br>
            <a:endParaRPr lang="es-AR" dirty="0"/>
          </a:p>
        </p:txBody>
      </p:sp>
      <p:pic>
        <p:nvPicPr>
          <p:cNvPr id="4" name="Marcador de contenido 4"/>
          <p:cNvPicPr>
            <a:picLocks noChangeAspect="1"/>
          </p:cNvPicPr>
          <p:nvPr/>
        </p:nvPicPr>
        <p:blipFill>
          <a:blip r:embed="rId2"/>
          <a:stretch>
            <a:fillRect/>
          </a:stretch>
        </p:blipFill>
        <p:spPr>
          <a:xfrm>
            <a:off x="377223" y="1338842"/>
            <a:ext cx="6198308" cy="2225687"/>
          </a:xfrm>
          <a:prstGeom prst="rect">
            <a:avLst/>
          </a:prstGeom>
        </p:spPr>
      </p:pic>
      <p:sp>
        <p:nvSpPr>
          <p:cNvPr id="6" name="Marcador de contenido 2"/>
          <p:cNvSpPr txBox="1">
            <a:spLocks/>
          </p:cNvSpPr>
          <p:nvPr/>
        </p:nvSpPr>
        <p:spPr>
          <a:xfrm>
            <a:off x="4502892" y="2817654"/>
            <a:ext cx="2397034" cy="33111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AR" dirty="0"/>
              <a:t>Tiempo Máximo Admisible</a:t>
            </a:r>
          </a:p>
        </p:txBody>
      </p:sp>
      <p:pic>
        <p:nvPicPr>
          <p:cNvPr id="7" name="Imagen 6"/>
          <p:cNvPicPr>
            <a:picLocks noChangeAspect="1"/>
          </p:cNvPicPr>
          <p:nvPr/>
        </p:nvPicPr>
        <p:blipFill>
          <a:blip r:embed="rId3"/>
          <a:stretch>
            <a:fillRect/>
          </a:stretch>
        </p:blipFill>
        <p:spPr>
          <a:xfrm>
            <a:off x="6899926" y="2817654"/>
            <a:ext cx="4450625" cy="3809931"/>
          </a:xfrm>
          <a:prstGeom prst="rect">
            <a:avLst/>
          </a:prstGeom>
        </p:spPr>
      </p:pic>
      <p:sp>
        <p:nvSpPr>
          <p:cNvPr id="8" name="Rectángulo 7"/>
          <p:cNvSpPr/>
          <p:nvPr/>
        </p:nvSpPr>
        <p:spPr>
          <a:xfrm>
            <a:off x="6899926" y="377229"/>
            <a:ext cx="3861693" cy="1569660"/>
          </a:xfrm>
          <a:prstGeom prst="rect">
            <a:avLst/>
          </a:prstGeom>
        </p:spPr>
        <p:txBody>
          <a:bodyPr wrap="square">
            <a:spAutoFit/>
          </a:bodyPr>
          <a:lstStyle/>
          <a:p>
            <a:r>
              <a:rPr lang="es-AR" sz="2400" b="1" dirty="0" err="1"/>
              <a:t>IREQmin</a:t>
            </a:r>
            <a:r>
              <a:rPr lang="es-AR" sz="2400" b="1" dirty="0"/>
              <a:t>: </a:t>
            </a:r>
            <a:r>
              <a:rPr lang="es-AR" sz="2400" dirty="0"/>
              <a:t>Aislamiento térmico de vestido (</a:t>
            </a:r>
            <a:r>
              <a:rPr lang="es-AR" sz="2400" dirty="0" err="1"/>
              <a:t>lclr</a:t>
            </a:r>
            <a:r>
              <a:rPr lang="es-AR" sz="2400" dirty="0"/>
              <a:t>) para evitar el enfriamiento general del cuerpo.</a:t>
            </a:r>
          </a:p>
        </p:txBody>
      </p:sp>
    </p:spTree>
    <p:extLst>
      <p:ext uri="{BB962C8B-B14F-4D97-AF65-F5344CB8AC3E}">
        <p14:creationId xmlns:p14="http://schemas.microsoft.com/office/powerpoint/2010/main" xmlns="" val="19276466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790" y="359228"/>
            <a:ext cx="10396882" cy="1151965"/>
          </a:xfrm>
        </p:spPr>
        <p:txBody>
          <a:bodyPr/>
          <a:lstStyle/>
          <a:p>
            <a:r>
              <a:rPr lang="es-AR" dirty="0" smtClean="0"/>
              <a:t>EJEMPLO DE APLICACION</a:t>
            </a:r>
            <a:endParaRPr lang="es-AR" dirty="0"/>
          </a:p>
        </p:txBody>
      </p:sp>
      <p:sp>
        <p:nvSpPr>
          <p:cNvPr id="3" name="Marcador de contenido 2"/>
          <p:cNvSpPr>
            <a:spLocks noGrp="1"/>
          </p:cNvSpPr>
          <p:nvPr>
            <p:ph sz="quarter" idx="13"/>
          </p:nvPr>
        </p:nvSpPr>
        <p:spPr>
          <a:xfrm>
            <a:off x="607422" y="796299"/>
            <a:ext cx="10394707" cy="3311189"/>
          </a:xfrm>
        </p:spPr>
        <p:txBody>
          <a:bodyPr/>
          <a:lstStyle/>
          <a:p>
            <a:r>
              <a:rPr lang="es-AR" dirty="0" smtClean="0"/>
              <a:t>SE DESEA VALORAR LA EXPOSICION LABORAL AL FRIO DE UN INDIVIDUO QUE TRABAJA EN UN ALMACEN FRIGORIFICO A -20°C DE TEMPERATURA DEL AIRE, REALIZANDO TAREAS DE TRANSPORT, manejo y calcificación de cajas de productos congelados. Su actividad metabólica se puede calcular  teniendo en cuanta la distribución de tiempo.</a:t>
            </a:r>
            <a:endParaRPr lang="es-AR" dirty="0"/>
          </a:p>
        </p:txBody>
      </p:sp>
      <p:pic>
        <p:nvPicPr>
          <p:cNvPr id="4" name="Imagen 3"/>
          <p:cNvPicPr>
            <a:picLocks noChangeAspect="1"/>
          </p:cNvPicPr>
          <p:nvPr/>
        </p:nvPicPr>
        <p:blipFill>
          <a:blip r:embed="rId2"/>
          <a:stretch>
            <a:fillRect/>
          </a:stretch>
        </p:blipFill>
        <p:spPr>
          <a:xfrm>
            <a:off x="2439080" y="3462917"/>
            <a:ext cx="6912163" cy="2781129"/>
          </a:xfrm>
          <a:prstGeom prst="rect">
            <a:avLst/>
          </a:prstGeom>
        </p:spPr>
      </p:pic>
    </p:spTree>
    <p:extLst>
      <p:ext uri="{BB962C8B-B14F-4D97-AF65-F5344CB8AC3E}">
        <p14:creationId xmlns:p14="http://schemas.microsoft.com/office/powerpoint/2010/main" xmlns="" val="1567912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72291" y="691796"/>
            <a:ext cx="10394707" cy="4951358"/>
          </a:xfrm>
        </p:spPr>
        <p:txBody>
          <a:bodyPr>
            <a:normAutofit/>
          </a:bodyPr>
          <a:lstStyle/>
          <a:p>
            <a:pPr marL="0" indent="0">
              <a:buNone/>
            </a:pPr>
            <a:r>
              <a:rPr lang="es-ES" dirty="0"/>
              <a:t>El atuendo vestimentario del </a:t>
            </a:r>
            <a:r>
              <a:rPr lang="es-ES" dirty="0" smtClean="0"/>
              <a:t>individuo </a:t>
            </a:r>
            <a:r>
              <a:rPr lang="es-ES" dirty="0"/>
              <a:t>se compone de las siguientes prendas:</a:t>
            </a:r>
          </a:p>
          <a:p>
            <a:pPr marL="0" indent="0">
              <a:buNone/>
            </a:pPr>
            <a:r>
              <a:rPr lang="es-ES" dirty="0"/>
              <a:t>Ropa interior (camiseta de manga larga y </a:t>
            </a:r>
            <a:r>
              <a:rPr lang="es-ES" dirty="0" smtClean="0"/>
              <a:t>calzoncillos </a:t>
            </a:r>
            <a:r>
              <a:rPr lang="es-ES" dirty="0" err="1" smtClean="0"/>
              <a:t>lARGO</a:t>
            </a:r>
            <a:r>
              <a:rPr lang="es-ES" dirty="0" smtClean="0"/>
              <a:t>), </a:t>
            </a:r>
            <a:r>
              <a:rPr lang="es-ES" dirty="0"/>
              <a:t>camisa de manga larga de franela y pantalón del mismo tejido, pullover grueso, </a:t>
            </a:r>
            <a:r>
              <a:rPr lang="es-ES" dirty="0" err="1"/>
              <a:t>parka</a:t>
            </a:r>
            <a:r>
              <a:rPr lang="es-ES" dirty="0"/>
              <a:t>, calcetines gruesos, botas y guantes</a:t>
            </a:r>
            <a:r>
              <a:rPr lang="es-ES" dirty="0" smtClean="0"/>
              <a:t>.</a:t>
            </a:r>
          </a:p>
          <a:p>
            <a:pPr marL="0" indent="0">
              <a:buNone/>
            </a:pPr>
            <a:r>
              <a:rPr lang="es-ES" dirty="0"/>
              <a:t>La humedad relativa en el almacén es del 50%, la velocidad del aire de 0.2 m/s y la temperatura radiante es igual a la del aire (</a:t>
            </a:r>
            <a:r>
              <a:rPr lang="es-ES" dirty="0" err="1"/>
              <a:t>t</a:t>
            </a:r>
            <a:r>
              <a:rPr lang="es-ES" baseline="-25000" dirty="0" err="1"/>
              <a:t>r</a:t>
            </a:r>
            <a:r>
              <a:rPr lang="es-ES" baseline="-25000" dirty="0"/>
              <a:t> </a:t>
            </a:r>
            <a:r>
              <a:rPr lang="es-ES" dirty="0"/>
              <a:t>= </a:t>
            </a:r>
            <a:r>
              <a:rPr lang="es-ES" dirty="0" err="1"/>
              <a:t>t</a:t>
            </a:r>
            <a:r>
              <a:rPr lang="es-ES" baseline="-25000" dirty="0" err="1"/>
              <a:t>a</a:t>
            </a:r>
            <a:r>
              <a:rPr lang="es-ES" dirty="0"/>
              <a:t>).</a:t>
            </a:r>
          </a:p>
          <a:p>
            <a:endParaRPr lang="es-AR" dirty="0"/>
          </a:p>
        </p:txBody>
      </p:sp>
    </p:spTree>
    <p:extLst>
      <p:ext uri="{BB962C8B-B14F-4D97-AF65-F5344CB8AC3E}">
        <p14:creationId xmlns:p14="http://schemas.microsoft.com/office/powerpoint/2010/main" xmlns="" val="1265867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07422" y="287387"/>
            <a:ext cx="10394707" cy="3331027"/>
          </a:xfrm>
        </p:spPr>
        <p:txBody>
          <a:bodyPr/>
          <a:lstStyle/>
          <a:p>
            <a:r>
              <a:rPr lang="es-ES" dirty="0"/>
              <a:t>La actividad metabólica M se estima a partir de los datos disponibles de la siguiente </a:t>
            </a:r>
            <a:r>
              <a:rPr lang="es-ES" dirty="0" smtClean="0"/>
              <a:t>forma:</a:t>
            </a:r>
          </a:p>
          <a:p>
            <a:pPr marL="0" indent="0">
              <a:buNone/>
            </a:pPr>
            <a:endParaRPr lang="es-ES" dirty="0" smtClean="0"/>
          </a:p>
          <a:p>
            <a:pPr marL="0" indent="0">
              <a:buNone/>
            </a:pPr>
            <a:r>
              <a:rPr lang="es-ES" dirty="0" smtClean="0"/>
              <a:t>M </a:t>
            </a:r>
            <a:r>
              <a:rPr lang="es-ES" dirty="0"/>
              <a:t>= 0.6x0.6 kcal/min + 0.4x2.0 kcal/min + 0.9x1.5 kcal/min + 0.1x2.5 kcal/min + 1x1 kcal/min = </a:t>
            </a:r>
            <a:r>
              <a:rPr lang="es-ES" b="1" dirty="0"/>
              <a:t>3.76 kcal/min = 144.4 W/m</a:t>
            </a:r>
            <a:r>
              <a:rPr lang="es-ES" b="1" baseline="30000" dirty="0"/>
              <a:t>2</a:t>
            </a:r>
            <a:endParaRPr lang="es-ES" b="1" dirty="0"/>
          </a:p>
          <a:p>
            <a:endParaRPr lang="es-AR" dirty="0"/>
          </a:p>
        </p:txBody>
      </p:sp>
      <p:sp>
        <p:nvSpPr>
          <p:cNvPr id="5" name="Marcador de contenido 2"/>
          <p:cNvSpPr txBox="1">
            <a:spLocks/>
          </p:cNvSpPr>
          <p:nvPr/>
        </p:nvSpPr>
        <p:spPr>
          <a:xfrm>
            <a:off x="489857" y="3579224"/>
            <a:ext cx="10394707" cy="96025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ES" dirty="0" smtClean="0"/>
              <a:t>El valor de la resistencia térmica del vestido según sus componentes, extraído de la tabla 4, es de </a:t>
            </a:r>
            <a:r>
              <a:rPr lang="es-ES" b="1" dirty="0" err="1" smtClean="0"/>
              <a:t>I</a:t>
            </a:r>
            <a:r>
              <a:rPr lang="es-ES" b="1" baseline="-25000" dirty="0" err="1" smtClean="0"/>
              <a:t>cl</a:t>
            </a:r>
            <a:r>
              <a:rPr lang="es-ES" b="1" dirty="0" smtClean="0"/>
              <a:t> = 2.03 </a:t>
            </a:r>
            <a:r>
              <a:rPr lang="es-ES" b="1" dirty="0" err="1" smtClean="0"/>
              <a:t>clo</a:t>
            </a:r>
            <a:r>
              <a:rPr lang="es-ES" b="1" dirty="0" smtClean="0"/>
              <a:t>.</a:t>
            </a:r>
            <a:endParaRPr lang="es-AR" b="1" dirty="0"/>
          </a:p>
        </p:txBody>
      </p:sp>
    </p:spTree>
    <p:extLst>
      <p:ext uri="{BB962C8B-B14F-4D97-AF65-F5344CB8AC3E}">
        <p14:creationId xmlns:p14="http://schemas.microsoft.com/office/powerpoint/2010/main" xmlns="" val="345691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59674" y="1162595"/>
            <a:ext cx="10394707" cy="3820105"/>
          </a:xfrm>
        </p:spPr>
        <p:txBody>
          <a:bodyPr>
            <a:normAutofit/>
          </a:bodyPr>
          <a:lstStyle/>
          <a:p>
            <a:pPr marL="0" indent="0" algn="ctr">
              <a:buNone/>
            </a:pPr>
            <a:r>
              <a:rPr lang="es-AR" sz="2800" dirty="0" smtClean="0"/>
              <a:t>EN TODO ESTABLECIMIENTO, SE DEBERA EVALUAR LAS CONDICIONES HIGROMETRICAS DE SUS AMBIENTES DE TRABAJO, PARA ESTABLECER SI LAS MISMAS ESTAN DE ACUERDO A LAS TOLERANCIAS FIJADAS POR LA REGLAMENTACION.</a:t>
            </a:r>
            <a:endParaRPr lang="es-AR" sz="2800" dirty="0"/>
          </a:p>
        </p:txBody>
      </p:sp>
    </p:spTree>
    <p:extLst>
      <p:ext uri="{BB962C8B-B14F-4D97-AF65-F5344CB8AC3E}">
        <p14:creationId xmlns:p14="http://schemas.microsoft.com/office/powerpoint/2010/main" xmlns="" val="12323335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3"/>
          <p:cNvPicPr>
            <a:picLocks noGrp="1" noChangeAspect="1"/>
          </p:cNvPicPr>
          <p:nvPr/>
        </p:nvPicPr>
        <p:blipFill>
          <a:blip r:embed="rId2"/>
          <a:stretch>
            <a:fillRect/>
          </a:stretch>
        </p:blipFill>
        <p:spPr>
          <a:xfrm>
            <a:off x="243641" y="101096"/>
            <a:ext cx="4654929" cy="5121775"/>
          </a:xfrm>
          <a:prstGeom prst="rect">
            <a:avLst/>
          </a:prstGeom>
        </p:spPr>
      </p:pic>
      <p:pic>
        <p:nvPicPr>
          <p:cNvPr id="11" name="Imagen 10"/>
          <p:cNvPicPr>
            <a:picLocks noChangeAspect="1"/>
          </p:cNvPicPr>
          <p:nvPr/>
        </p:nvPicPr>
        <p:blipFill>
          <a:blip r:embed="rId3"/>
          <a:stretch>
            <a:fillRect/>
          </a:stretch>
        </p:blipFill>
        <p:spPr>
          <a:xfrm>
            <a:off x="5713421" y="101095"/>
            <a:ext cx="4880556" cy="5124245"/>
          </a:xfrm>
          <a:prstGeom prst="rect">
            <a:avLst/>
          </a:prstGeom>
        </p:spPr>
      </p:pic>
      <p:sp>
        <p:nvSpPr>
          <p:cNvPr id="12" name="Rectángulo 11"/>
          <p:cNvSpPr/>
          <p:nvPr/>
        </p:nvSpPr>
        <p:spPr>
          <a:xfrm>
            <a:off x="231170" y="1033343"/>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ángulo 20"/>
          <p:cNvSpPr/>
          <p:nvPr/>
        </p:nvSpPr>
        <p:spPr>
          <a:xfrm>
            <a:off x="231170" y="1742524"/>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Rectángulo 21"/>
          <p:cNvSpPr/>
          <p:nvPr/>
        </p:nvSpPr>
        <p:spPr>
          <a:xfrm>
            <a:off x="243641" y="3160887"/>
            <a:ext cx="4667400" cy="575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Rectángulo 22"/>
          <p:cNvSpPr/>
          <p:nvPr/>
        </p:nvSpPr>
        <p:spPr>
          <a:xfrm>
            <a:off x="231170" y="4850663"/>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Rectángulo 23"/>
          <p:cNvSpPr/>
          <p:nvPr/>
        </p:nvSpPr>
        <p:spPr>
          <a:xfrm>
            <a:off x="5819999" y="4598125"/>
            <a:ext cx="4667400" cy="252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 name="Rectángulo 24"/>
          <p:cNvSpPr/>
          <p:nvPr/>
        </p:nvSpPr>
        <p:spPr>
          <a:xfrm>
            <a:off x="5819999" y="4850663"/>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Rectángulo 25"/>
          <p:cNvSpPr/>
          <p:nvPr/>
        </p:nvSpPr>
        <p:spPr>
          <a:xfrm>
            <a:off x="5794443" y="3590618"/>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Rectángulo 26"/>
          <p:cNvSpPr/>
          <p:nvPr/>
        </p:nvSpPr>
        <p:spPr>
          <a:xfrm>
            <a:off x="5794443" y="2294454"/>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8" name="Rectángulo 27"/>
          <p:cNvSpPr/>
          <p:nvPr/>
        </p:nvSpPr>
        <p:spPr>
          <a:xfrm>
            <a:off x="5819999" y="1079932"/>
            <a:ext cx="4667400" cy="3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Marcador de contenido 2"/>
          <p:cNvSpPr>
            <a:spLocks noGrp="1"/>
          </p:cNvSpPr>
          <p:nvPr>
            <p:ph sz="quarter" idx="13"/>
          </p:nvPr>
        </p:nvSpPr>
        <p:spPr>
          <a:xfrm>
            <a:off x="622645" y="5511652"/>
            <a:ext cx="10394707" cy="960255"/>
          </a:xfrm>
        </p:spPr>
        <p:txBody>
          <a:bodyPr>
            <a:normAutofit/>
          </a:bodyPr>
          <a:lstStyle/>
          <a:p>
            <a:r>
              <a:rPr lang="es-ES" dirty="0"/>
              <a:t>El valor de la resistencia térmica del vestido según sus componentes, extraído de la tabla 4, es de </a:t>
            </a:r>
            <a:r>
              <a:rPr lang="es-ES" b="1" dirty="0" err="1"/>
              <a:t>I</a:t>
            </a:r>
            <a:r>
              <a:rPr lang="es-ES" b="1" baseline="-25000" dirty="0" err="1"/>
              <a:t>cl</a:t>
            </a:r>
            <a:r>
              <a:rPr lang="es-ES" b="1" dirty="0"/>
              <a:t> = 2.03 </a:t>
            </a:r>
            <a:r>
              <a:rPr lang="es-ES" b="1" dirty="0" err="1"/>
              <a:t>clo</a:t>
            </a:r>
            <a:r>
              <a:rPr lang="es-ES" b="1" dirty="0"/>
              <a:t>.</a:t>
            </a:r>
            <a:endParaRPr lang="es-AR" b="1" dirty="0"/>
          </a:p>
        </p:txBody>
      </p:sp>
    </p:spTree>
    <p:extLst>
      <p:ext uri="{BB962C8B-B14F-4D97-AF65-F5344CB8AC3E}">
        <p14:creationId xmlns:p14="http://schemas.microsoft.com/office/powerpoint/2010/main" xmlns="" val="1494653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3731" y="522514"/>
            <a:ext cx="10394707" cy="1795898"/>
          </a:xfrm>
        </p:spPr>
        <p:txBody>
          <a:bodyPr/>
          <a:lstStyle/>
          <a:p>
            <a:r>
              <a:rPr lang="es-AR" dirty="0" smtClean="0"/>
              <a:t>El aislamiento requerido mínimo, obtenido de tabla</a:t>
            </a:r>
            <a:endParaRPr lang="es-AR" dirty="0"/>
          </a:p>
        </p:txBody>
      </p:sp>
      <p:pic>
        <p:nvPicPr>
          <p:cNvPr id="4" name="Marcador de contenido 4"/>
          <p:cNvPicPr>
            <a:picLocks noGrp="1" noChangeAspect="1"/>
          </p:cNvPicPr>
          <p:nvPr/>
        </p:nvPicPr>
        <p:blipFill>
          <a:blip r:embed="rId2"/>
          <a:stretch>
            <a:fillRect/>
          </a:stretch>
        </p:blipFill>
        <p:spPr>
          <a:xfrm>
            <a:off x="1524114" y="2018531"/>
            <a:ext cx="7419475" cy="2664183"/>
          </a:xfrm>
          <a:prstGeom prst="rect">
            <a:avLst/>
          </a:prstGeom>
        </p:spPr>
      </p:pic>
      <p:sp>
        <p:nvSpPr>
          <p:cNvPr id="5" name="Rectángulo 4"/>
          <p:cNvSpPr/>
          <p:nvPr/>
        </p:nvSpPr>
        <p:spPr>
          <a:xfrm>
            <a:off x="6740434" y="2742916"/>
            <a:ext cx="1058092" cy="3788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sp>
        <p:nvSpPr>
          <p:cNvPr id="6" name="Rectángulo 5"/>
          <p:cNvSpPr/>
          <p:nvPr/>
        </p:nvSpPr>
        <p:spPr>
          <a:xfrm>
            <a:off x="1524114" y="3121739"/>
            <a:ext cx="1058092" cy="3788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cxnSp>
        <p:nvCxnSpPr>
          <p:cNvPr id="8" name="Conector recto de flecha 7"/>
          <p:cNvCxnSpPr/>
          <p:nvPr/>
        </p:nvCxnSpPr>
        <p:spPr>
          <a:xfrm flipV="1">
            <a:off x="2834640" y="3311151"/>
            <a:ext cx="3801291" cy="3947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9" name="Elipse 8"/>
          <p:cNvSpPr/>
          <p:nvPr/>
        </p:nvSpPr>
        <p:spPr>
          <a:xfrm>
            <a:off x="6740434" y="3121739"/>
            <a:ext cx="1058092" cy="378823"/>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10" name="Rectángulo 9"/>
          <p:cNvSpPr/>
          <p:nvPr/>
        </p:nvSpPr>
        <p:spPr>
          <a:xfrm>
            <a:off x="4903038" y="2129000"/>
            <a:ext cx="1380195" cy="40519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spTree>
    <p:extLst>
      <p:ext uri="{BB962C8B-B14F-4D97-AF65-F5344CB8AC3E}">
        <p14:creationId xmlns:p14="http://schemas.microsoft.com/office/powerpoint/2010/main" xmlns="" val="568608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3607639" y="214718"/>
            <a:ext cx="7541510" cy="5095009"/>
          </a:xfrm>
          <a:prstGeom prst="rect">
            <a:avLst/>
          </a:prstGeom>
        </p:spPr>
      </p:pic>
      <p:sp>
        <p:nvSpPr>
          <p:cNvPr id="3" name="Marcador de contenido 2"/>
          <p:cNvSpPr>
            <a:spLocks noGrp="1"/>
          </p:cNvSpPr>
          <p:nvPr>
            <p:ph sz="quarter" idx="13"/>
          </p:nvPr>
        </p:nvSpPr>
        <p:spPr>
          <a:xfrm>
            <a:off x="188671" y="371472"/>
            <a:ext cx="2667854" cy="1463575"/>
          </a:xfrm>
        </p:spPr>
        <p:txBody>
          <a:bodyPr/>
          <a:lstStyle/>
          <a:p>
            <a:r>
              <a:rPr lang="es-AR" dirty="0" smtClean="0"/>
              <a:t>TIEMPO MAXIMO ADMISIBLE</a:t>
            </a:r>
            <a:endParaRPr lang="es-AR" dirty="0"/>
          </a:p>
        </p:txBody>
      </p:sp>
      <p:sp>
        <p:nvSpPr>
          <p:cNvPr id="5" name="Rectángulo 4"/>
          <p:cNvSpPr/>
          <p:nvPr/>
        </p:nvSpPr>
        <p:spPr>
          <a:xfrm>
            <a:off x="3496605" y="4291148"/>
            <a:ext cx="774949" cy="568235"/>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sp>
        <p:nvSpPr>
          <p:cNvPr id="6" name="Rectángulo 5"/>
          <p:cNvSpPr/>
          <p:nvPr/>
        </p:nvSpPr>
        <p:spPr>
          <a:xfrm>
            <a:off x="9261566" y="587275"/>
            <a:ext cx="849085" cy="3788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sp>
        <p:nvSpPr>
          <p:cNvPr id="7" name="Rectángulo 6"/>
          <p:cNvSpPr/>
          <p:nvPr/>
        </p:nvSpPr>
        <p:spPr>
          <a:xfrm>
            <a:off x="4711450" y="3758836"/>
            <a:ext cx="1058092" cy="3788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cxnSp>
        <p:nvCxnSpPr>
          <p:cNvPr id="8" name="Conector recto de flecha 7"/>
          <p:cNvCxnSpPr/>
          <p:nvPr/>
        </p:nvCxnSpPr>
        <p:spPr>
          <a:xfrm flipV="1">
            <a:off x="5880576" y="3948247"/>
            <a:ext cx="3106670" cy="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0" name="Conector recto de flecha 9"/>
          <p:cNvCxnSpPr/>
          <p:nvPr/>
        </p:nvCxnSpPr>
        <p:spPr>
          <a:xfrm>
            <a:off x="9664002" y="1103259"/>
            <a:ext cx="22106" cy="251515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6" name="Elipse 15"/>
          <p:cNvSpPr/>
          <p:nvPr/>
        </p:nvSpPr>
        <p:spPr>
          <a:xfrm>
            <a:off x="9157062" y="3758836"/>
            <a:ext cx="1058092" cy="378823"/>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17" name="Imagen 16"/>
          <p:cNvPicPr>
            <a:picLocks noChangeAspect="1"/>
          </p:cNvPicPr>
          <p:nvPr/>
        </p:nvPicPr>
        <p:blipFill>
          <a:blip r:embed="rId3"/>
          <a:stretch>
            <a:fillRect/>
          </a:stretch>
        </p:blipFill>
        <p:spPr>
          <a:xfrm>
            <a:off x="4388031" y="5446888"/>
            <a:ext cx="6629400" cy="876300"/>
          </a:xfrm>
          <a:prstGeom prst="rect">
            <a:avLst/>
          </a:prstGeom>
        </p:spPr>
      </p:pic>
    </p:spTree>
    <p:extLst>
      <p:ext uri="{BB962C8B-B14F-4D97-AF65-F5344CB8AC3E}">
        <p14:creationId xmlns:p14="http://schemas.microsoft.com/office/powerpoint/2010/main" xmlns="" val="3262981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119096" y="741033"/>
            <a:ext cx="9755187" cy="2766528"/>
          </a:xfrm>
        </p:spPr>
        <p:txBody>
          <a:bodyPr/>
          <a:lstStyle/>
          <a:p>
            <a:r>
              <a:rPr lang="es-AR" dirty="0" smtClean="0"/>
              <a:t>FIN</a:t>
            </a:r>
            <a:endParaRPr lang="es-AR" dirty="0"/>
          </a:p>
        </p:txBody>
      </p:sp>
    </p:spTree>
    <p:extLst>
      <p:ext uri="{BB962C8B-B14F-4D97-AF65-F5344CB8AC3E}">
        <p14:creationId xmlns:p14="http://schemas.microsoft.com/office/powerpoint/2010/main" xmlns="" val="55422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 ¿Por qué es necesario evaluar la carga térmica?</a:t>
            </a:r>
          </a:p>
        </p:txBody>
      </p:sp>
      <p:sp>
        <p:nvSpPr>
          <p:cNvPr id="3" name="Marcador de contenido 2"/>
          <p:cNvSpPr>
            <a:spLocks noGrp="1"/>
          </p:cNvSpPr>
          <p:nvPr>
            <p:ph sz="quarter" idx="13"/>
          </p:nvPr>
        </p:nvSpPr>
        <p:spPr>
          <a:xfrm>
            <a:off x="568234" y="1945831"/>
            <a:ext cx="10394707" cy="3311189"/>
          </a:xfrm>
        </p:spPr>
        <p:txBody>
          <a:bodyPr>
            <a:normAutofit/>
          </a:bodyPr>
          <a:lstStyle/>
          <a:p>
            <a:pPr marL="0" indent="0" algn="ctr">
              <a:buNone/>
            </a:pPr>
            <a:r>
              <a:rPr lang="es-AR" sz="2800" dirty="0" smtClean="0">
                <a:latin typeface="Arial" panose="020B0604020202020204" pitchFamily="34" charset="0"/>
                <a:cs typeface="Arial" panose="020B0604020202020204" pitchFamily="34" charset="0"/>
              </a:rPr>
              <a:t>PARA EL </a:t>
            </a:r>
            <a:r>
              <a:rPr lang="es-AR" sz="2800" dirty="0">
                <a:latin typeface="Arial" panose="020B0604020202020204" pitchFamily="34" charset="0"/>
                <a:cs typeface="Arial" panose="020B0604020202020204" pitchFamily="34" charset="0"/>
              </a:rPr>
              <a:t>correcto </a:t>
            </a:r>
            <a:r>
              <a:rPr lang="es-AR" sz="2800" dirty="0" smtClean="0">
                <a:latin typeface="Arial" panose="020B0604020202020204" pitchFamily="34" charset="0"/>
                <a:cs typeface="Arial" panose="020B0604020202020204" pitchFamily="34" charset="0"/>
              </a:rPr>
              <a:t>desempeño DEL funcionamiento </a:t>
            </a:r>
            <a:r>
              <a:rPr lang="es-AR" sz="2800" dirty="0">
                <a:latin typeface="Arial" panose="020B0604020202020204" pitchFamily="34" charset="0"/>
                <a:cs typeface="Arial" panose="020B0604020202020204" pitchFamily="34" charset="0"/>
              </a:rPr>
              <a:t>del metabolismo </a:t>
            </a:r>
            <a:r>
              <a:rPr lang="es-AR" sz="2800" dirty="0" smtClean="0">
                <a:latin typeface="Arial" panose="020B0604020202020204" pitchFamily="34" charset="0"/>
                <a:cs typeface="Arial" panose="020B0604020202020204" pitchFamily="34" charset="0"/>
              </a:rPr>
              <a:t>humano SE requiere </a:t>
            </a:r>
            <a:r>
              <a:rPr lang="es-AR" sz="2800" dirty="0">
                <a:latin typeface="Arial" panose="020B0604020202020204" pitchFamily="34" charset="0"/>
                <a:cs typeface="Arial" panose="020B0604020202020204" pitchFamily="34" charset="0"/>
              </a:rPr>
              <a:t>una temperatura corporal constante, </a:t>
            </a:r>
            <a:r>
              <a:rPr lang="es-AR" sz="2800" dirty="0" smtClean="0">
                <a:latin typeface="Arial" panose="020B0604020202020204" pitchFamily="34" charset="0"/>
                <a:cs typeface="Arial" panose="020B0604020202020204" pitchFamily="34" charset="0"/>
              </a:rPr>
              <a:t>una variación de la misma </a:t>
            </a:r>
            <a:r>
              <a:rPr lang="es-AR" sz="2800" dirty="0">
                <a:latin typeface="Arial" panose="020B0604020202020204" pitchFamily="34" charset="0"/>
                <a:cs typeface="Arial" panose="020B0604020202020204" pitchFamily="34" charset="0"/>
              </a:rPr>
              <a:t>conducen a una inestabilidad de las funciones </a:t>
            </a:r>
            <a:r>
              <a:rPr lang="es-AR" sz="2800" dirty="0" smtClean="0">
                <a:latin typeface="Arial" panose="020B0604020202020204" pitchFamily="34" charset="0"/>
                <a:cs typeface="Arial" panose="020B0604020202020204" pitchFamily="34" charset="0"/>
              </a:rPr>
              <a:t>vitales.</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3518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587" y="183497"/>
            <a:ext cx="4970417" cy="1527202"/>
          </a:xfrm>
        </p:spPr>
        <p:txBody>
          <a:bodyPr>
            <a:normAutofit/>
          </a:bodyPr>
          <a:lstStyle/>
          <a:p>
            <a:r>
              <a:rPr lang="es-ES" dirty="0" smtClean="0"/>
              <a:t>Estrés térmico</a:t>
            </a:r>
            <a:endParaRPr lang="es-AR" dirty="0"/>
          </a:p>
        </p:txBody>
      </p:sp>
      <p:sp>
        <p:nvSpPr>
          <p:cNvPr id="3" name="Marcador de contenido 2"/>
          <p:cNvSpPr>
            <a:spLocks noGrp="1"/>
          </p:cNvSpPr>
          <p:nvPr>
            <p:ph sz="quarter" idx="13"/>
          </p:nvPr>
        </p:nvSpPr>
        <p:spPr>
          <a:xfrm>
            <a:off x="553569" y="1475569"/>
            <a:ext cx="10602111" cy="2260410"/>
          </a:xfrm>
        </p:spPr>
        <p:txBody>
          <a:bodyPr>
            <a:normAutofit fontScale="85000" lnSpcReduction="20000"/>
          </a:bodyPr>
          <a:lstStyle/>
          <a:p>
            <a:pPr marL="0" indent="0" algn="ctr">
              <a:buNone/>
            </a:pPr>
            <a:r>
              <a:rPr lang="es-ES" sz="3200" dirty="0"/>
              <a:t>El </a:t>
            </a:r>
            <a:r>
              <a:rPr lang="es-ES" sz="3200" b="1" dirty="0"/>
              <a:t>estrés térmico por calor</a:t>
            </a:r>
            <a:r>
              <a:rPr lang="es-ES" sz="3200" dirty="0"/>
              <a:t> es la carga de </a:t>
            </a:r>
            <a:r>
              <a:rPr lang="es-ES" sz="3200" b="1" dirty="0"/>
              <a:t>calor</a:t>
            </a:r>
            <a:r>
              <a:rPr lang="es-ES" sz="3200" dirty="0"/>
              <a:t> que los trabajadores reciben y acumulan en su cuerpo y que resulta de la interacción entre las condiciones ambientales del lugar donde trabajan, la actividad física que realizan y la ropa que llevan.</a:t>
            </a:r>
            <a:endParaRPr lang="es-AR" sz="3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838595" y="3920762"/>
            <a:ext cx="7772400" cy="2647950"/>
          </a:xfrm>
          <a:prstGeom prst="rect">
            <a:avLst/>
          </a:prstGeom>
        </p:spPr>
      </p:pic>
    </p:spTree>
    <p:extLst>
      <p:ext uri="{BB962C8B-B14F-4D97-AF65-F5344CB8AC3E}">
        <p14:creationId xmlns:p14="http://schemas.microsoft.com/office/powerpoint/2010/main" xmlns="" val="2756927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ersonalizado 1">
      <a:majorFont>
        <a:latin typeface="Impact"/>
        <a:ea typeface=""/>
        <a:cs typeface=""/>
      </a:majorFont>
      <a:minorFont>
        <a:latin typeface="Arial"/>
        <a:ea typeface=""/>
        <a:cs typeface=""/>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3081</TotalTime>
  <Words>3160</Words>
  <Application>Microsoft Office PowerPoint</Application>
  <PresentationFormat>Personalizado</PresentationFormat>
  <Paragraphs>324</Paragraphs>
  <Slides>73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75" baseType="lpstr">
      <vt:lpstr>Evento principal</vt:lpstr>
      <vt:lpstr>Ecuación</vt:lpstr>
      <vt:lpstr>CARGA TÉRMICA</vt:lpstr>
      <vt:lpstr>OBJETIVOS.</vt:lpstr>
      <vt:lpstr>índice</vt:lpstr>
      <vt:lpstr>¿Qué es la carga térmica?</vt:lpstr>
      <vt:lpstr>LEY N°19587 LEY DE HIGIENE Y Seguridad</vt:lpstr>
      <vt:lpstr>CARGA TÉRMICA</vt:lpstr>
      <vt:lpstr>Diapositiva 7</vt:lpstr>
      <vt:lpstr> ¿Por qué es necesario evaluar la carga térmica?</vt:lpstr>
      <vt:lpstr>Estrés térmico</vt:lpstr>
      <vt:lpstr>Enfermedades relacionadas con el calor: Causas, síntomas, primeros auxilios y prevención</vt:lpstr>
      <vt:lpstr>Diapositiva 11</vt:lpstr>
      <vt:lpstr>BALANCE CALÓRICO</vt:lpstr>
      <vt:lpstr>BALANCE CALÓRICO</vt:lpstr>
      <vt:lpstr>Metabolismo:</vt:lpstr>
      <vt:lpstr>Estimación DEL CALOR Metabólico</vt:lpstr>
      <vt:lpstr>Diapositiva 16</vt:lpstr>
      <vt:lpstr>Diapositiva 17</vt:lpstr>
      <vt:lpstr>Diapositiva 18</vt:lpstr>
      <vt:lpstr>Estimación DEL CALOR</vt:lpstr>
      <vt:lpstr>Tensión térmica: </vt:lpstr>
      <vt:lpstr>Diapositiva 21</vt:lpstr>
      <vt:lpstr>Diapositiva 22</vt:lpstr>
      <vt:lpstr>Limitaciones de la evaporación requerida</vt:lpstr>
      <vt:lpstr>índice DE ESFUERZO CALóRICO</vt:lpstr>
      <vt:lpstr>Diapositiva 25</vt:lpstr>
      <vt:lpstr>Evaluación del índice de carga calórica</vt:lpstr>
      <vt:lpstr>Tiempo de exposición</vt:lpstr>
      <vt:lpstr>Diapositiva 28</vt:lpstr>
      <vt:lpstr>tiempo de recuperación</vt:lpstr>
      <vt:lpstr>Condiciones Higrotérmicas</vt:lpstr>
      <vt:lpstr>temperatura</vt:lpstr>
      <vt:lpstr>HUMEDAD RELATIVA</vt:lpstr>
      <vt:lpstr>Diapositiva 33</vt:lpstr>
      <vt:lpstr>Velocidad del viento</vt:lpstr>
      <vt:lpstr>Intercambio calórico</vt:lpstr>
      <vt:lpstr>Ejemplo</vt:lpstr>
      <vt:lpstr>Diapositiva 37</vt:lpstr>
      <vt:lpstr>Diapositiva 38</vt:lpstr>
      <vt:lpstr>Diapositiva 39</vt:lpstr>
      <vt:lpstr>Diapositiva 40</vt:lpstr>
      <vt:lpstr>Diapositiva 41</vt:lpstr>
      <vt:lpstr>Diapositiva 42</vt:lpstr>
      <vt:lpstr>EVALUACION DE LA CARGA TÉRMICA</vt:lpstr>
      <vt:lpstr>Evaluación de la carga térmica</vt:lpstr>
      <vt:lpstr>LIMITES PARA LA CARGA TÉRMICA</vt:lpstr>
      <vt:lpstr>CORRECCIONES A TENER EN CUENTA</vt:lpstr>
      <vt:lpstr>Diapositiva 47</vt:lpstr>
      <vt:lpstr>MEDIDAS DE prevenCIÓN </vt:lpstr>
      <vt:lpstr>Ejemplo</vt:lpstr>
      <vt:lpstr>Diapositiva 50</vt:lpstr>
      <vt:lpstr>Diapositiva 51</vt:lpstr>
      <vt:lpstr>PROTECCIÓN CONTRA EL Frío</vt:lpstr>
      <vt:lpstr>PROTECCIÓN CONTRA EL FRíO</vt:lpstr>
      <vt:lpstr>Objetivos Protección CONTRA EL Frío:</vt:lpstr>
      <vt:lpstr>SÍNTOMAS:</vt:lpstr>
      <vt:lpstr>Consecuencias:</vt:lpstr>
      <vt:lpstr>Formas de actuar:</vt:lpstr>
      <vt:lpstr>Diapositiva 58</vt:lpstr>
      <vt:lpstr>Diapositiva 59</vt:lpstr>
      <vt:lpstr>LÍMITE DE EXPOSICIÓN</vt:lpstr>
      <vt:lpstr>VELOCIDAD DEL AIRE</vt:lpstr>
      <vt:lpstr>Organización</vt:lpstr>
      <vt:lpstr>VESTIMENTA</vt:lpstr>
      <vt:lpstr>Evaluación del Riesgo </vt:lpstr>
      <vt:lpstr>Diapositiva 65</vt:lpstr>
      <vt:lpstr>Diapositiva 66</vt:lpstr>
      <vt:lpstr>EJEMPLO DE APLICACION</vt:lpstr>
      <vt:lpstr>Diapositiva 68</vt:lpstr>
      <vt:lpstr>Diapositiva 69</vt:lpstr>
      <vt:lpstr>Diapositiva 70</vt:lpstr>
      <vt:lpstr>Diapositiva 71</vt:lpstr>
      <vt:lpstr>Diapositiva 72</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CARGA TÉRMICA</dc:title>
  <dc:creator>Usuario de Windows</dc:creator>
  <cp:lastModifiedBy>pcf</cp:lastModifiedBy>
  <cp:revision>123</cp:revision>
  <dcterms:created xsi:type="dcterms:W3CDTF">2018-09-20T01:25:43Z</dcterms:created>
  <dcterms:modified xsi:type="dcterms:W3CDTF">2018-10-23T11:14:09Z</dcterms:modified>
</cp:coreProperties>
</file>