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964" r:id="rId1"/>
    <p:sldMasterId id="2147484115" r:id="rId2"/>
  </p:sldMasterIdLst>
  <p:notesMasterIdLst>
    <p:notesMasterId r:id="rId70"/>
  </p:notesMasterIdLst>
  <p:sldIdLst>
    <p:sldId id="256" r:id="rId3"/>
    <p:sldId id="257" r:id="rId4"/>
    <p:sldId id="259" r:id="rId5"/>
    <p:sldId id="260" r:id="rId6"/>
    <p:sldId id="261" r:id="rId7"/>
    <p:sldId id="264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80" r:id="rId16"/>
    <p:sldId id="334" r:id="rId17"/>
    <p:sldId id="326" r:id="rId18"/>
    <p:sldId id="346" r:id="rId19"/>
    <p:sldId id="327" r:id="rId20"/>
    <p:sldId id="347" r:id="rId21"/>
    <p:sldId id="328" r:id="rId22"/>
    <p:sldId id="349" r:id="rId23"/>
    <p:sldId id="329" r:id="rId24"/>
    <p:sldId id="350" r:id="rId25"/>
    <p:sldId id="330" r:id="rId26"/>
    <p:sldId id="351" r:id="rId27"/>
    <p:sldId id="331" r:id="rId28"/>
    <p:sldId id="352" r:id="rId29"/>
    <p:sldId id="332" r:id="rId30"/>
    <p:sldId id="353" r:id="rId31"/>
    <p:sldId id="333" r:id="rId32"/>
    <p:sldId id="354" r:id="rId33"/>
    <p:sldId id="316" r:id="rId34"/>
    <p:sldId id="355" r:id="rId35"/>
    <p:sldId id="317" r:id="rId36"/>
    <p:sldId id="356" r:id="rId37"/>
    <p:sldId id="319" r:id="rId38"/>
    <p:sldId id="357" r:id="rId39"/>
    <p:sldId id="309" r:id="rId40"/>
    <p:sldId id="358" r:id="rId41"/>
    <p:sldId id="310" r:id="rId42"/>
    <p:sldId id="359" r:id="rId43"/>
    <p:sldId id="311" r:id="rId44"/>
    <p:sldId id="360" r:id="rId45"/>
    <p:sldId id="312" r:id="rId46"/>
    <p:sldId id="361" r:id="rId47"/>
    <p:sldId id="313" r:id="rId48"/>
    <p:sldId id="362" r:id="rId49"/>
    <p:sldId id="314" r:id="rId50"/>
    <p:sldId id="363" r:id="rId51"/>
    <p:sldId id="315" r:id="rId52"/>
    <p:sldId id="364" r:id="rId53"/>
    <p:sldId id="342" r:id="rId54"/>
    <p:sldId id="343" r:id="rId55"/>
    <p:sldId id="344" r:id="rId56"/>
    <p:sldId id="345" r:id="rId57"/>
    <p:sldId id="281" r:id="rId58"/>
    <p:sldId id="283" r:id="rId59"/>
    <p:sldId id="284" r:id="rId60"/>
    <p:sldId id="294" r:id="rId61"/>
    <p:sldId id="285" r:id="rId62"/>
    <p:sldId id="286" r:id="rId63"/>
    <p:sldId id="287" r:id="rId64"/>
    <p:sldId id="322" r:id="rId65"/>
    <p:sldId id="306" r:id="rId66"/>
    <p:sldId id="320" r:id="rId67"/>
    <p:sldId id="323" r:id="rId68"/>
    <p:sldId id="324" r:id="rId69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153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862DB-A5E2-4EB4-BF45-A3B12E021CF8}" type="datetimeFigureOut">
              <a:rPr lang="es-AR" smtClean="0"/>
              <a:pPr/>
              <a:t>23/10/2018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2FA35-C8BF-4AEF-B212-2C822F1990F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73484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9DBE17DA-97DB-460B-9DA6-09B1E6A977C4}" type="slidenum">
              <a:rPr lang="es-ES" sz="900" b="0" strike="noStrike" spc="-1" smtClean="0">
                <a:solidFill>
                  <a:srgbClr val="888888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pPr algn="r">
                <a:lnSpc>
                  <a:spcPct val="100000"/>
                </a:lnSpc>
              </a:pPr>
              <a:t>‹Nº›</a:t>
            </a:fld>
            <a:endParaRPr lang="es-ES" sz="10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38440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9DBE17DA-97DB-460B-9DA6-09B1E6A977C4}" type="slidenum">
              <a:rPr lang="es-ES" sz="900" b="0" strike="noStrike" spc="-1" smtClean="0">
                <a:solidFill>
                  <a:srgbClr val="888888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pPr algn="r">
                <a:lnSpc>
                  <a:spcPct val="100000"/>
                </a:lnSpc>
              </a:pPr>
              <a:t>‹Nº›</a:t>
            </a:fld>
            <a:endParaRPr lang="es-ES" sz="10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81281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9DBE17DA-97DB-460B-9DA6-09B1E6A977C4}" type="slidenum">
              <a:rPr lang="es-ES" sz="900" b="0" strike="noStrike" spc="-1" smtClean="0">
                <a:solidFill>
                  <a:srgbClr val="888888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pPr algn="r">
                <a:lnSpc>
                  <a:spcPct val="100000"/>
                </a:lnSpc>
              </a:pPr>
              <a:t>‹Nº›</a:t>
            </a:fld>
            <a:endParaRPr lang="es-ES" sz="10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34507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822960" y="286560"/>
            <a:ext cx="7543530" cy="1450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0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822960" y="1845720"/>
            <a:ext cx="7543530" cy="4023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3557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9DBE17DA-97DB-460B-9DA6-09B1E6A977C4}" type="slidenum">
              <a:rPr lang="es-ES" sz="900" b="0" strike="noStrike" spc="-1" smtClean="0">
                <a:solidFill>
                  <a:srgbClr val="888888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pPr algn="r">
                <a:lnSpc>
                  <a:spcPct val="100000"/>
                </a:lnSpc>
              </a:pPr>
              <a:t>‹Nº›</a:t>
            </a:fld>
            <a:endParaRPr lang="es-ES" sz="10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83423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9DBE17DA-97DB-460B-9DA6-09B1E6A977C4}" type="slidenum">
              <a:rPr lang="es-ES" sz="900" b="0" strike="noStrike" spc="-1" smtClean="0">
                <a:solidFill>
                  <a:srgbClr val="888888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pPr algn="r">
                <a:lnSpc>
                  <a:spcPct val="100000"/>
                </a:lnSpc>
              </a:pPr>
              <a:t>‹Nº›</a:t>
            </a:fld>
            <a:endParaRPr lang="es-ES" sz="10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375155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9DBE17DA-97DB-460B-9DA6-09B1E6A977C4}" type="slidenum">
              <a:rPr lang="es-ES" sz="900" b="0" strike="noStrike" spc="-1" smtClean="0">
                <a:solidFill>
                  <a:srgbClr val="888888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pPr algn="r">
                <a:lnSpc>
                  <a:spcPct val="100000"/>
                </a:lnSpc>
              </a:pPr>
              <a:t>‹Nº›</a:t>
            </a:fld>
            <a:endParaRPr lang="es-ES" sz="10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36414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9DBE17DA-97DB-460B-9DA6-09B1E6A977C4}" type="slidenum">
              <a:rPr lang="es-ES" sz="900" b="0" strike="noStrike" spc="-1" smtClean="0">
                <a:solidFill>
                  <a:srgbClr val="888888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pPr algn="r">
                <a:lnSpc>
                  <a:spcPct val="100000"/>
                </a:lnSpc>
              </a:pPr>
              <a:t>‹Nº›</a:t>
            </a:fld>
            <a:endParaRPr lang="es-ES" sz="10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83617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9DBE17DA-97DB-460B-9DA6-09B1E6A977C4}" type="slidenum">
              <a:rPr lang="es-ES" sz="900" b="0" strike="noStrike" spc="-1" smtClean="0">
                <a:solidFill>
                  <a:srgbClr val="888888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pPr algn="r">
                <a:lnSpc>
                  <a:spcPct val="100000"/>
                </a:lnSpc>
              </a:pPr>
              <a:t>‹Nº›</a:t>
            </a:fld>
            <a:endParaRPr lang="es-ES" sz="10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56797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9DBE17DA-97DB-460B-9DA6-09B1E6A977C4}" type="slidenum">
              <a:rPr lang="es-ES" sz="900" b="0" strike="noStrike" spc="-1" smtClean="0">
                <a:solidFill>
                  <a:srgbClr val="888888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pPr algn="r">
                <a:lnSpc>
                  <a:spcPct val="100000"/>
                </a:lnSpc>
              </a:pPr>
              <a:t>‹Nº›</a:t>
            </a:fld>
            <a:endParaRPr lang="es-ES" sz="10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239575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9DBE17DA-97DB-460B-9DA6-09B1E6A977C4}" type="slidenum">
              <a:rPr lang="es-ES" sz="900" b="0" strike="noStrike" spc="-1" smtClean="0">
                <a:solidFill>
                  <a:srgbClr val="888888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pPr algn="r">
                <a:lnSpc>
                  <a:spcPct val="100000"/>
                </a:lnSpc>
              </a:pPr>
              <a:t>‹Nº›</a:t>
            </a:fld>
            <a:endParaRPr lang="es-ES" sz="10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21186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9DBE17DA-97DB-460B-9DA6-09B1E6A977C4}" type="slidenum">
              <a:rPr lang="es-ES" sz="900" b="0" strike="noStrike" spc="-1" smtClean="0">
                <a:solidFill>
                  <a:srgbClr val="888888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pPr algn="r">
                <a:lnSpc>
                  <a:spcPct val="100000"/>
                </a:lnSpc>
              </a:pPr>
              <a:t>‹Nº›</a:t>
            </a:fld>
            <a:endParaRPr lang="es-ES" sz="10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93391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9DBE17DA-97DB-460B-9DA6-09B1E6A977C4}" type="slidenum">
              <a:rPr lang="es-ES" sz="900" b="0" strike="noStrike" spc="-1" smtClean="0">
                <a:solidFill>
                  <a:srgbClr val="888888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pPr algn="r">
                <a:lnSpc>
                  <a:spcPct val="100000"/>
                </a:lnSpc>
              </a:pPr>
              <a:t>‹Nº›</a:t>
            </a:fld>
            <a:endParaRPr lang="es-ES" sz="10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942296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9DBE17DA-97DB-460B-9DA6-09B1E6A977C4}" type="slidenum">
              <a:rPr lang="es-ES" sz="900" b="0" strike="noStrike" spc="-1" smtClean="0">
                <a:solidFill>
                  <a:srgbClr val="888888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pPr algn="r">
                <a:lnSpc>
                  <a:spcPct val="100000"/>
                </a:lnSpc>
              </a:pPr>
              <a:t>‹Nº›</a:t>
            </a:fld>
            <a:endParaRPr lang="es-ES" sz="10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458947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9DBE17DA-97DB-460B-9DA6-09B1E6A977C4}" type="slidenum">
              <a:rPr lang="es-ES" sz="900" b="0" strike="noStrike" spc="-1" smtClean="0">
                <a:solidFill>
                  <a:srgbClr val="888888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pPr algn="r">
                <a:lnSpc>
                  <a:spcPct val="100000"/>
                </a:lnSpc>
              </a:pPr>
              <a:t>‹Nº›</a:t>
            </a:fld>
            <a:endParaRPr lang="es-ES" sz="10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046335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9DBE17DA-97DB-460B-9DA6-09B1E6A977C4}" type="slidenum">
              <a:rPr lang="es-ES" sz="900" b="0" strike="noStrike" spc="-1" smtClean="0">
                <a:solidFill>
                  <a:srgbClr val="888888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pPr algn="r">
                <a:lnSpc>
                  <a:spcPct val="100000"/>
                </a:lnSpc>
              </a:pPr>
              <a:t>‹Nº›</a:t>
            </a:fld>
            <a:endParaRPr lang="es-ES" sz="10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6356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9DBE17DA-97DB-460B-9DA6-09B1E6A977C4}" type="slidenum">
              <a:rPr lang="es-ES" sz="900" b="0" strike="noStrike" spc="-1" smtClean="0">
                <a:solidFill>
                  <a:srgbClr val="888888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pPr algn="r">
                <a:lnSpc>
                  <a:spcPct val="100000"/>
                </a:lnSpc>
              </a:pPr>
              <a:t>‹Nº›</a:t>
            </a:fld>
            <a:endParaRPr lang="es-ES" sz="10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117416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9DBE17DA-97DB-460B-9DA6-09B1E6A977C4}" type="slidenum">
              <a:rPr lang="es-ES" sz="900" b="0" strike="noStrike" spc="-1" smtClean="0">
                <a:solidFill>
                  <a:srgbClr val="888888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pPr algn="r">
                <a:lnSpc>
                  <a:spcPct val="100000"/>
                </a:lnSpc>
              </a:pPr>
              <a:t>‹Nº›</a:t>
            </a:fld>
            <a:endParaRPr lang="es-ES" sz="10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91636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9DBE17DA-97DB-460B-9DA6-09B1E6A977C4}" type="slidenum">
              <a:rPr lang="es-ES" sz="900" b="0" strike="noStrike" spc="-1" smtClean="0">
                <a:solidFill>
                  <a:srgbClr val="888888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pPr algn="r">
                <a:lnSpc>
                  <a:spcPct val="100000"/>
                </a:lnSpc>
              </a:pPr>
              <a:t>‹Nº›</a:t>
            </a:fld>
            <a:endParaRPr lang="es-ES" sz="10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994466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9DBE17DA-97DB-460B-9DA6-09B1E6A977C4}" type="slidenum">
              <a:rPr lang="es-ES" sz="900" b="0" strike="noStrike" spc="-1" smtClean="0">
                <a:solidFill>
                  <a:srgbClr val="888888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pPr algn="r">
                <a:lnSpc>
                  <a:spcPct val="100000"/>
                </a:lnSpc>
              </a:pPr>
              <a:t>‹Nº›</a:t>
            </a:fld>
            <a:endParaRPr lang="es-ES" sz="10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333598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9DBE17DA-97DB-460B-9DA6-09B1E6A977C4}" type="slidenum">
              <a:rPr lang="es-ES" sz="900" b="0" strike="noStrike" spc="-1" smtClean="0">
                <a:solidFill>
                  <a:srgbClr val="888888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pPr algn="r">
                <a:lnSpc>
                  <a:spcPct val="100000"/>
                </a:lnSpc>
              </a:pPr>
              <a:t>‹Nº›</a:t>
            </a:fld>
            <a:endParaRPr lang="es-ES" sz="10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100402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822960" y="286560"/>
            <a:ext cx="7543530" cy="1450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0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822960" y="1845720"/>
            <a:ext cx="7543530" cy="4023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7214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9DBE17DA-97DB-460B-9DA6-09B1E6A977C4}" type="slidenum">
              <a:rPr lang="es-ES" sz="900" b="0" strike="noStrike" spc="-1" smtClean="0">
                <a:solidFill>
                  <a:srgbClr val="888888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pPr algn="r">
                <a:lnSpc>
                  <a:spcPct val="100000"/>
                </a:lnSpc>
              </a:pPr>
              <a:t>‹Nº›</a:t>
            </a:fld>
            <a:endParaRPr lang="es-ES" sz="10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23355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9DBE17DA-97DB-460B-9DA6-09B1E6A977C4}" type="slidenum">
              <a:rPr lang="es-ES" sz="900" b="0" strike="noStrike" spc="-1" smtClean="0">
                <a:solidFill>
                  <a:srgbClr val="888888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pPr algn="r">
                <a:lnSpc>
                  <a:spcPct val="100000"/>
                </a:lnSpc>
              </a:pPr>
              <a:t>‹Nº›</a:t>
            </a:fld>
            <a:endParaRPr lang="es-ES" sz="10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23168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9DBE17DA-97DB-460B-9DA6-09B1E6A977C4}" type="slidenum">
              <a:rPr lang="es-ES" sz="900" b="0" strike="noStrike" spc="-1" smtClean="0">
                <a:solidFill>
                  <a:srgbClr val="888888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pPr algn="r">
                <a:lnSpc>
                  <a:spcPct val="100000"/>
                </a:lnSpc>
              </a:pPr>
              <a:t>‹Nº›</a:t>
            </a:fld>
            <a:endParaRPr lang="es-ES" sz="10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186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9DBE17DA-97DB-460B-9DA6-09B1E6A977C4}" type="slidenum">
              <a:rPr lang="es-ES" sz="900" b="0" strike="noStrike" spc="-1" smtClean="0">
                <a:solidFill>
                  <a:srgbClr val="888888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pPr algn="r">
                <a:lnSpc>
                  <a:spcPct val="100000"/>
                </a:lnSpc>
              </a:pPr>
              <a:t>‹Nº›</a:t>
            </a:fld>
            <a:endParaRPr lang="es-ES" sz="10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742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9DBE17DA-97DB-460B-9DA6-09B1E6A977C4}" type="slidenum">
              <a:rPr lang="es-ES" sz="900" b="0" strike="noStrike" spc="-1" smtClean="0">
                <a:solidFill>
                  <a:srgbClr val="888888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pPr algn="r">
                <a:lnSpc>
                  <a:spcPct val="100000"/>
                </a:lnSpc>
              </a:pPr>
              <a:t>‹Nº›</a:t>
            </a:fld>
            <a:endParaRPr lang="es-ES" sz="10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84003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9DBE17DA-97DB-460B-9DA6-09B1E6A977C4}" type="slidenum">
              <a:rPr lang="es-ES" sz="900" b="0" strike="noStrike" spc="-1" smtClean="0">
                <a:solidFill>
                  <a:srgbClr val="888888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pPr algn="r">
                <a:lnSpc>
                  <a:spcPct val="100000"/>
                </a:lnSpc>
              </a:pPr>
              <a:t>‹Nº›</a:t>
            </a:fld>
            <a:endParaRPr lang="es-ES" sz="10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64569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9DBE17DA-97DB-460B-9DA6-09B1E6A977C4}" type="slidenum">
              <a:rPr lang="es-ES" sz="900" b="0" strike="noStrike" spc="-1" smtClean="0">
                <a:solidFill>
                  <a:srgbClr val="888888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pPr algn="r">
                <a:lnSpc>
                  <a:spcPct val="100000"/>
                </a:lnSpc>
              </a:pPr>
              <a:t>‹Nº›</a:t>
            </a:fld>
            <a:endParaRPr lang="es-ES" sz="10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16436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9DBE17DA-97DB-460B-9DA6-09B1E6A977C4}" type="slidenum">
              <a:rPr lang="es-ES" sz="900" b="0" strike="noStrike" spc="-1" smtClean="0">
                <a:solidFill>
                  <a:srgbClr val="888888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pPr algn="r">
                <a:lnSpc>
                  <a:spcPct val="100000"/>
                </a:lnSpc>
              </a:pPr>
              <a:t>‹Nº›</a:t>
            </a:fld>
            <a:endParaRPr lang="es-ES" sz="10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17060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7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9DBE17DA-97DB-460B-9DA6-09B1E6A977C4}" type="slidenum">
              <a:rPr lang="es-ES" sz="900" b="0" strike="noStrike" spc="-1" smtClean="0">
                <a:solidFill>
                  <a:srgbClr val="888888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pPr algn="r">
                <a:lnSpc>
                  <a:spcPct val="100000"/>
                </a:lnSpc>
              </a:pPr>
              <a:t>‹Nº›</a:t>
            </a:fld>
            <a:endParaRPr lang="es-ES" sz="10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94134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4" r:id="rId9"/>
    <p:sldLayoutId id="2147484125" r:id="rId10"/>
    <p:sldLayoutId id="2147484126" r:id="rId11"/>
    <p:sldLayoutId id="2147484127" r:id="rId12"/>
    <p:sldLayoutId id="2147484128" r:id="rId13"/>
    <p:sldLayoutId id="2147484129" r:id="rId14"/>
    <p:sldLayoutId id="2147484130" r:id="rId15"/>
    <p:sldLayoutId id="2147484131" r:id="rId16"/>
    <p:sldLayoutId id="214748413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2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-32199" y="1056904"/>
            <a:ext cx="9258165" cy="2676896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es-ES" sz="8000" spc="-37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+mj-lt"/>
                <a:ea typeface="Calibri"/>
              </a:rPr>
              <a:t>ENFERMEDADES PROFESIONALES</a:t>
            </a:r>
            <a:endParaRPr lang="es-ES" sz="8000" spc="-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132" name="TextShape 2"/>
          <p:cNvSpPr txBox="1"/>
          <p:nvPr/>
        </p:nvSpPr>
        <p:spPr>
          <a:xfrm>
            <a:off x="825119" y="4133850"/>
            <a:ext cx="2866987" cy="24193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80000"/>
              </a:lnSpc>
              <a:spcAft>
                <a:spcPts val="800"/>
              </a:spcAft>
            </a:pPr>
            <a:endParaRPr lang="es-ES" sz="2400" b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es-ES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GRUPO Nº 17</a:t>
            </a:r>
          </a:p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es-E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	</a:t>
            </a:r>
            <a:r>
              <a:rPr lang="es-E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Brizuela</a:t>
            </a:r>
          </a:p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es-E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	Moyano</a:t>
            </a:r>
          </a:p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es-E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	Rossi</a:t>
            </a:r>
          </a:p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es-E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	</a:t>
            </a:r>
            <a:r>
              <a:rPr lang="es-E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Sarracini</a:t>
            </a:r>
            <a:endParaRPr lang="es-E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628560" y="609600"/>
            <a:ext cx="7886430" cy="1088571"/>
          </a:xfrm>
          <a:prstGeom prst="rect">
            <a:avLst/>
          </a:prstGeom>
          <a:noFill/>
          <a:ln>
            <a:noFill/>
          </a:ln>
        </p:spPr>
        <p:txBody>
          <a:bodyPr tIns="68580" bIns="68580" anchor="ctr"/>
          <a:lstStyle/>
          <a:p>
            <a:pPr algn="ctr">
              <a:lnSpc>
                <a:spcPct val="100000"/>
              </a:lnSpc>
            </a:pPr>
            <a:r>
              <a:rPr lang="es-ES" sz="4000" b="1" dirty="0" smtClean="0">
                <a:ln w="0"/>
                <a:uFill>
                  <a:solidFill>
                    <a:srgbClr val="FFFFFF"/>
                  </a:solidFill>
                </a:uFill>
              </a:rPr>
              <a:t>Aspectos </a:t>
            </a:r>
            <a:r>
              <a:rPr lang="es-ES" sz="4000" b="1" dirty="0">
                <a:ln w="0"/>
                <a:uFill>
                  <a:solidFill>
                    <a:srgbClr val="FFFFFF"/>
                  </a:solidFill>
                </a:uFill>
              </a:rPr>
              <a:t>básicos</a:t>
            </a:r>
          </a:p>
        </p:txBody>
      </p:sp>
      <p:sp>
        <p:nvSpPr>
          <p:cNvPr id="171" name="TextShape 2"/>
          <p:cNvSpPr txBox="1"/>
          <p:nvPr/>
        </p:nvSpPr>
        <p:spPr>
          <a:xfrm>
            <a:off x="585017" y="2204944"/>
            <a:ext cx="7886430" cy="4195856"/>
          </a:xfrm>
          <a:prstGeom prst="rect">
            <a:avLst/>
          </a:prstGeom>
          <a:noFill/>
          <a:ln>
            <a:noFill/>
          </a:ln>
        </p:spPr>
        <p:txBody>
          <a:bodyPr tIns="68580" bIns="68580"/>
          <a:lstStyle/>
          <a:p>
            <a:pPr algn="just">
              <a:lnSpc>
                <a:spcPct val="100000"/>
              </a:lnSpc>
            </a:pPr>
            <a:endParaRPr lang="es-ES" sz="2400" dirty="0" smtClean="0">
              <a:ln w="0"/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r>
              <a:rPr lang="es-ES" sz="2400" dirty="0" smtClean="0">
                <a:ln w="0"/>
                <a:uFill>
                  <a:solidFill>
                    <a:srgbClr val="FFFFFF"/>
                  </a:solidFill>
                </a:uFill>
              </a:rPr>
              <a:t>Elementos  que </a:t>
            </a:r>
            <a:r>
              <a:rPr lang="es-ES" sz="2400" dirty="0">
                <a:ln w="0"/>
                <a:uFill>
                  <a:solidFill>
                    <a:srgbClr val="FFFFFF"/>
                  </a:solidFill>
                </a:uFill>
              </a:rPr>
              <a:t>permiten diferenciarlas de las enfermedades comunes:</a:t>
            </a:r>
          </a:p>
          <a:p>
            <a:pPr algn="just">
              <a:lnSpc>
                <a:spcPct val="100000"/>
              </a:lnSpc>
            </a:pPr>
            <a:endParaRPr lang="es-ES" sz="2400" dirty="0">
              <a:ln w="0"/>
              <a:uFill>
                <a:solidFill>
                  <a:srgbClr val="FFFFFF"/>
                </a:solidFill>
              </a:uFill>
            </a:endParaRPr>
          </a:p>
          <a:p>
            <a:pPr marL="342900" indent="-342630" algn="just">
              <a:buClr>
                <a:srgbClr val="E48312"/>
              </a:buClr>
              <a:buFont typeface="Calibri"/>
              <a:buChar char=" "/>
            </a:pPr>
            <a:r>
              <a:rPr lang="es-ES" sz="2400" dirty="0" smtClean="0">
                <a:ln w="0"/>
                <a:uFill>
                  <a:solidFill>
                    <a:srgbClr val="FFFFFF"/>
                  </a:solidFill>
                </a:uFill>
              </a:rPr>
              <a:t>1) Agente</a:t>
            </a:r>
            <a:endParaRPr lang="es-ES" sz="2400" dirty="0">
              <a:ln w="0"/>
              <a:uFill>
                <a:solidFill>
                  <a:srgbClr val="FFFFFF"/>
                </a:solidFill>
              </a:uFill>
            </a:endParaRPr>
          </a:p>
          <a:p>
            <a:pPr marL="342900" indent="-342630" algn="just">
              <a:buClr>
                <a:srgbClr val="E48312"/>
              </a:buClr>
              <a:buFont typeface="Calibri"/>
              <a:buChar char=" "/>
            </a:pPr>
            <a:r>
              <a:rPr lang="es-ES" sz="2400" dirty="0" smtClean="0">
                <a:ln w="0"/>
                <a:uFill>
                  <a:solidFill>
                    <a:srgbClr val="FFFFFF"/>
                  </a:solidFill>
                </a:uFill>
              </a:rPr>
              <a:t>2) Exposición</a:t>
            </a:r>
            <a:endParaRPr lang="es-ES" sz="2400" dirty="0">
              <a:ln w="0"/>
              <a:uFill>
                <a:solidFill>
                  <a:srgbClr val="FFFFFF"/>
                </a:solidFill>
              </a:uFill>
            </a:endParaRPr>
          </a:p>
          <a:p>
            <a:pPr marL="342900" indent="-342630" algn="just">
              <a:buClr>
                <a:srgbClr val="E48312"/>
              </a:buClr>
              <a:buFont typeface="Calibri"/>
              <a:buChar char=" "/>
            </a:pPr>
            <a:r>
              <a:rPr lang="es-ES" sz="2400" dirty="0" smtClean="0">
                <a:ln w="0"/>
                <a:uFill>
                  <a:solidFill>
                    <a:srgbClr val="FFFFFF"/>
                  </a:solidFill>
                </a:uFill>
              </a:rPr>
              <a:t>3) Enfermedad</a:t>
            </a:r>
            <a:endParaRPr lang="es-ES" sz="2400" dirty="0">
              <a:ln w="0"/>
              <a:uFill>
                <a:solidFill>
                  <a:srgbClr val="FFFFFF"/>
                </a:solidFill>
              </a:uFill>
            </a:endParaRPr>
          </a:p>
          <a:p>
            <a:pPr marL="342900" indent="-342630" algn="just">
              <a:buClr>
                <a:srgbClr val="E48312"/>
              </a:buClr>
              <a:buFont typeface="Calibri"/>
              <a:buChar char=" "/>
            </a:pPr>
            <a:r>
              <a:rPr lang="es-ES" sz="2400" dirty="0" smtClean="0">
                <a:ln w="0"/>
                <a:uFill>
                  <a:solidFill>
                    <a:srgbClr val="FFFFFF"/>
                  </a:solidFill>
                </a:uFill>
              </a:rPr>
              <a:t>4) Relación </a:t>
            </a:r>
            <a:r>
              <a:rPr lang="es-ES" sz="2400" dirty="0">
                <a:ln w="0"/>
                <a:uFill>
                  <a:solidFill>
                    <a:srgbClr val="FFFFFF"/>
                  </a:solidFill>
                </a:uFill>
              </a:rPr>
              <a:t>de causalidad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723558" y="435429"/>
            <a:ext cx="7886430" cy="1153885"/>
          </a:xfrm>
          <a:prstGeom prst="rect">
            <a:avLst/>
          </a:prstGeom>
          <a:noFill/>
          <a:ln>
            <a:noFill/>
          </a:ln>
        </p:spPr>
        <p:txBody>
          <a:bodyPr tIns="68580" bIns="68580" anchor="ctr"/>
          <a:lstStyle/>
          <a:p>
            <a:pPr>
              <a:lnSpc>
                <a:spcPct val="100000"/>
              </a:lnSpc>
            </a:pPr>
            <a:r>
              <a:rPr lang="es-ES" sz="4000" b="1" dirty="0" smtClean="0">
                <a:ln w="0"/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1) Agente </a:t>
            </a:r>
            <a:endParaRPr lang="es-ES" sz="4000" b="1" dirty="0">
              <a:ln w="0"/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</p:txBody>
      </p:sp>
      <p:sp>
        <p:nvSpPr>
          <p:cNvPr id="173" name="TextShape 2"/>
          <p:cNvSpPr txBox="1"/>
          <p:nvPr/>
        </p:nvSpPr>
        <p:spPr>
          <a:xfrm>
            <a:off x="554930" y="2112729"/>
            <a:ext cx="7886430" cy="4331614"/>
          </a:xfrm>
          <a:prstGeom prst="rect">
            <a:avLst/>
          </a:prstGeom>
          <a:noFill/>
          <a:ln>
            <a:noFill/>
          </a:ln>
        </p:spPr>
        <p:txBody>
          <a:bodyPr tIns="68580" bIns="68580"/>
          <a:lstStyle/>
          <a:p>
            <a:pPr algn="just">
              <a:lnSpc>
                <a:spcPct val="100000"/>
              </a:lnSpc>
            </a:pPr>
            <a:endParaRPr lang="es-ES" sz="2400" dirty="0" smtClean="0">
              <a:ln w="0"/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r>
              <a:rPr lang="es-ES" sz="2400" dirty="0" smtClean="0">
                <a:ln w="0"/>
                <a:uFill>
                  <a:solidFill>
                    <a:srgbClr val="FFFFFF"/>
                  </a:solidFill>
                </a:uFill>
              </a:rPr>
              <a:t>Debe </a:t>
            </a:r>
            <a:r>
              <a:rPr lang="es-ES" sz="2400" dirty="0">
                <a:ln w="0"/>
                <a:uFill>
                  <a:solidFill>
                    <a:srgbClr val="FFFFFF"/>
                  </a:solidFill>
                </a:uFill>
              </a:rPr>
              <a:t>existir un agente en el ambiente de trabajo que por sus propiedades puede producir un daño a la salud.</a:t>
            </a:r>
          </a:p>
          <a:p>
            <a:pPr algn="just">
              <a:lnSpc>
                <a:spcPct val="100000"/>
              </a:lnSpc>
            </a:pPr>
            <a:endParaRPr lang="es-ES" sz="2400" dirty="0">
              <a:ln w="0"/>
              <a:uFill>
                <a:solidFill>
                  <a:srgbClr val="FFFFFF"/>
                </a:solidFill>
              </a:uFill>
            </a:endParaRPr>
          </a:p>
          <a:p>
            <a:pPr algn="just">
              <a:lnSpc>
                <a:spcPct val="100000"/>
              </a:lnSpc>
            </a:pPr>
            <a:endParaRPr lang="es-ES" sz="2400" dirty="0">
              <a:ln w="0"/>
              <a:uFill>
                <a:solidFill>
                  <a:srgbClr val="FFFFFF"/>
                </a:solidFill>
              </a:uFill>
            </a:endParaRPr>
          </a:p>
          <a:p>
            <a:pPr marL="68580" indent="-68310" algn="just"/>
            <a:r>
              <a:rPr lang="es-ES" sz="2400" dirty="0">
                <a:ln w="0"/>
                <a:uFill>
                  <a:solidFill>
                    <a:srgbClr val="FFFFFF"/>
                  </a:solidFill>
                </a:uFill>
              </a:rPr>
              <a:t>Podemos dividirlos en cuatro clases de categorías:</a:t>
            </a:r>
          </a:p>
          <a:p>
            <a:pPr marL="343170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ln w="0"/>
                <a:uFill>
                  <a:solidFill>
                    <a:srgbClr val="FFFFFF"/>
                  </a:solidFill>
                </a:uFill>
              </a:rPr>
              <a:t>Agentes químicos</a:t>
            </a:r>
          </a:p>
          <a:p>
            <a:pPr marL="343170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ln w="0"/>
                <a:uFill>
                  <a:solidFill>
                    <a:srgbClr val="FFFFFF"/>
                  </a:solidFill>
                </a:uFill>
              </a:rPr>
              <a:t>Agentes físicos</a:t>
            </a:r>
          </a:p>
          <a:p>
            <a:pPr marL="343170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ln w="0"/>
                <a:uFill>
                  <a:solidFill>
                    <a:srgbClr val="FFFFFF"/>
                  </a:solidFill>
                </a:uFill>
              </a:rPr>
              <a:t>Agentes biológicos</a:t>
            </a:r>
          </a:p>
          <a:p>
            <a:pPr marL="343170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ln w="0"/>
                <a:uFill>
                  <a:solidFill>
                    <a:srgbClr val="FFFFFF"/>
                  </a:solidFill>
                </a:uFill>
              </a:rPr>
              <a:t>Agentes ergonómicos</a:t>
            </a:r>
            <a:endParaRPr lang="es-ES" sz="2400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822960" y="457201"/>
            <a:ext cx="7543530" cy="979714"/>
          </a:xfrm>
          <a:prstGeom prst="rect">
            <a:avLst/>
          </a:prstGeom>
          <a:noFill/>
          <a:ln>
            <a:noFill/>
          </a:ln>
        </p:spPr>
        <p:txBody>
          <a:bodyPr tIns="68580" bIns="68580" anchor="ctr"/>
          <a:lstStyle/>
          <a:p>
            <a:pPr>
              <a:lnSpc>
                <a:spcPct val="100000"/>
              </a:lnSpc>
            </a:pPr>
            <a:r>
              <a:rPr lang="es-ES" sz="4000" b="1" dirty="0" smtClean="0">
                <a:ln w="0"/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2) Exposición </a:t>
            </a:r>
            <a:endParaRPr lang="es-ES" sz="4000" b="1" dirty="0">
              <a:ln w="0"/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</p:txBody>
      </p:sp>
      <p:sp>
        <p:nvSpPr>
          <p:cNvPr id="175" name="TextShape 2"/>
          <p:cNvSpPr txBox="1"/>
          <p:nvPr/>
        </p:nvSpPr>
        <p:spPr>
          <a:xfrm>
            <a:off x="822960" y="1502229"/>
            <a:ext cx="7543530" cy="4920342"/>
          </a:xfrm>
          <a:prstGeom prst="rect">
            <a:avLst/>
          </a:prstGeom>
          <a:noFill/>
          <a:ln>
            <a:noFill/>
          </a:ln>
        </p:spPr>
        <p:txBody>
          <a:bodyPr tIns="68580" bIns="68580"/>
          <a:lstStyle/>
          <a:p>
            <a:pPr algn="just">
              <a:lnSpc>
                <a:spcPct val="100000"/>
              </a:lnSpc>
            </a:pPr>
            <a:endParaRPr lang="es-ES" sz="2400" dirty="0" smtClean="0">
              <a:ln w="0"/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lang="es-ES" sz="2400" dirty="0" smtClean="0">
              <a:ln w="0"/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r>
              <a:rPr lang="es-ES" sz="2400" dirty="0" smtClean="0">
                <a:ln w="0"/>
                <a:uFill>
                  <a:solidFill>
                    <a:srgbClr val="FFFFFF"/>
                  </a:solidFill>
                </a:uFill>
              </a:rPr>
              <a:t>Demostrar </a:t>
            </a:r>
            <a:r>
              <a:rPr lang="es-ES" sz="2400" dirty="0">
                <a:ln w="0"/>
                <a:uFill>
                  <a:solidFill>
                    <a:srgbClr val="FFFFFF"/>
                  </a:solidFill>
                </a:uFill>
              </a:rPr>
              <a:t>que el contacto entre el trabajador afectado y el agente o condiciones de trabajo nocivas </a:t>
            </a:r>
            <a:r>
              <a:rPr lang="es-ES" sz="2400" dirty="0" smtClean="0">
                <a:ln w="0"/>
                <a:uFill>
                  <a:solidFill>
                    <a:srgbClr val="FFFFFF"/>
                  </a:solidFill>
                </a:uFill>
              </a:rPr>
              <a:t>sean capaces </a:t>
            </a:r>
            <a:r>
              <a:rPr lang="es-ES" sz="2400" dirty="0">
                <a:ln w="0"/>
                <a:uFill>
                  <a:solidFill>
                    <a:srgbClr val="FFFFFF"/>
                  </a:solidFill>
                </a:uFill>
              </a:rPr>
              <a:t>de provocar un daño a la salud.</a:t>
            </a:r>
          </a:p>
          <a:p>
            <a:pPr algn="just">
              <a:lnSpc>
                <a:spcPct val="100000"/>
              </a:lnSpc>
            </a:pPr>
            <a:endParaRPr lang="es-ES" sz="2400" dirty="0">
              <a:ln w="0"/>
              <a:uFill>
                <a:solidFill>
                  <a:srgbClr val="FFFFFF"/>
                </a:solidFill>
              </a:u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ln w="0"/>
                <a:uFill>
                  <a:solidFill>
                    <a:srgbClr val="FFFFFF"/>
                  </a:solidFill>
                </a:uFill>
              </a:rPr>
              <a:t>Contacto </a:t>
            </a:r>
            <a:r>
              <a:rPr lang="es-ES" sz="2400" dirty="0" smtClean="0">
                <a:ln w="0"/>
                <a:uFill>
                  <a:solidFill>
                    <a:srgbClr val="FFFFFF"/>
                  </a:solidFill>
                </a:uFill>
              </a:rPr>
              <a:t>continuo  </a:t>
            </a:r>
            <a:r>
              <a:rPr lang="es-ES" sz="2400" dirty="0">
                <a:ln w="0"/>
                <a:uFill>
                  <a:solidFill>
                    <a:srgbClr val="FFFFFF"/>
                  </a:solidFill>
                </a:uFill>
              </a:rPr>
              <a:t>y repetido en el </a:t>
            </a:r>
            <a:r>
              <a:rPr lang="es-ES" sz="2400" dirty="0" smtClean="0">
                <a:ln w="0"/>
                <a:uFill>
                  <a:solidFill>
                    <a:srgbClr val="FFFFFF"/>
                  </a:solidFill>
                </a:uFill>
              </a:rPr>
              <a:t>tiempo.</a:t>
            </a:r>
            <a:endParaRPr lang="es-ES" sz="2400" dirty="0">
              <a:ln w="0"/>
              <a:uFill>
                <a:solidFill>
                  <a:srgbClr val="FFFFFF"/>
                </a:solidFill>
              </a:u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400" dirty="0">
              <a:ln w="0"/>
              <a:uFill>
                <a:solidFill>
                  <a:srgbClr val="FFFFFF"/>
                </a:solidFill>
              </a:u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ln w="0"/>
                <a:uFill>
                  <a:solidFill>
                    <a:srgbClr val="FFFFFF"/>
                  </a:solidFill>
                </a:uFill>
              </a:rPr>
              <a:t>Contacto eventual o coyuntural </a:t>
            </a:r>
            <a:r>
              <a:rPr lang="es-ES" sz="2400" b="1" dirty="0" smtClean="0">
                <a:ln w="0"/>
                <a:uFill>
                  <a:solidFill>
                    <a:srgbClr val="FFFFFF"/>
                  </a:solidFill>
                </a:uFill>
              </a:rPr>
              <a:t>NO</a:t>
            </a:r>
            <a:r>
              <a:rPr lang="es-ES" sz="2400" dirty="0" smtClean="0">
                <a:ln w="0"/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s-ES" sz="2400" dirty="0">
                <a:ln w="0"/>
                <a:uFill>
                  <a:solidFill>
                    <a:srgbClr val="FFFFFF"/>
                  </a:solidFill>
                </a:uFill>
              </a:rPr>
              <a:t>es </a:t>
            </a:r>
            <a:r>
              <a:rPr lang="es-ES" sz="2400" dirty="0" smtClean="0">
                <a:ln w="0"/>
                <a:uFill>
                  <a:solidFill>
                    <a:srgbClr val="FFFFFF"/>
                  </a:solidFill>
                </a:uFill>
              </a:rPr>
              <a:t>exposición.</a:t>
            </a:r>
            <a:endParaRPr lang="es-ES" sz="2400" dirty="0">
              <a:ln w="0"/>
              <a:uFill>
                <a:solidFill>
                  <a:srgbClr val="FFFFFF"/>
                </a:solidFill>
              </a:uFill>
            </a:endParaRPr>
          </a:p>
          <a:p>
            <a:pPr algn="just">
              <a:lnSpc>
                <a:spcPct val="100000"/>
              </a:lnSpc>
            </a:pPr>
            <a:endParaRPr lang="es-ES" sz="2100" dirty="0">
              <a:ln w="0"/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lang="es-ES" sz="2100" dirty="0">
              <a:ln w="0"/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Shape 1"/>
          <p:cNvSpPr txBox="1"/>
          <p:nvPr/>
        </p:nvSpPr>
        <p:spPr>
          <a:xfrm>
            <a:off x="628785" y="566057"/>
            <a:ext cx="7886430" cy="1045029"/>
          </a:xfrm>
          <a:prstGeom prst="rect">
            <a:avLst/>
          </a:prstGeom>
          <a:noFill/>
          <a:ln>
            <a:noFill/>
          </a:ln>
        </p:spPr>
        <p:txBody>
          <a:bodyPr tIns="68580" bIns="68580" anchor="ctr"/>
          <a:lstStyle/>
          <a:p>
            <a:pPr>
              <a:lnSpc>
                <a:spcPct val="100000"/>
              </a:lnSpc>
            </a:pPr>
            <a:r>
              <a:rPr lang="es-ES" sz="4000" b="1" dirty="0" smtClean="0">
                <a:ln w="0"/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3) Enfermedad  </a:t>
            </a:r>
            <a:endParaRPr lang="es-ES" sz="4000" b="1" dirty="0">
              <a:ln w="0"/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</p:txBody>
      </p:sp>
      <p:sp>
        <p:nvSpPr>
          <p:cNvPr id="177" name="TextShape 2"/>
          <p:cNvSpPr txBox="1"/>
          <p:nvPr/>
        </p:nvSpPr>
        <p:spPr>
          <a:xfrm>
            <a:off x="628786" y="1775126"/>
            <a:ext cx="7780403" cy="4407960"/>
          </a:xfrm>
          <a:prstGeom prst="rect">
            <a:avLst/>
          </a:prstGeom>
          <a:noFill/>
          <a:ln>
            <a:noFill/>
          </a:ln>
        </p:spPr>
        <p:txBody>
          <a:bodyPr tIns="68580" bIns="68580"/>
          <a:lstStyle/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es-ES" sz="2400" dirty="0" smtClean="0">
                <a:ln w="0"/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dirty="0" smtClean="0">
                <a:ln w="0"/>
                <a:uFill>
                  <a:solidFill>
                    <a:srgbClr val="FFFFFF"/>
                  </a:solidFill>
                </a:uFill>
              </a:rPr>
              <a:t>Enfermedad debe estar claramente </a:t>
            </a:r>
            <a:r>
              <a:rPr lang="es-ES" sz="2400" dirty="0">
                <a:ln w="0"/>
                <a:uFill>
                  <a:solidFill>
                    <a:srgbClr val="FFFFFF"/>
                  </a:solidFill>
                </a:uFill>
              </a:rPr>
              <a:t>definida en todos sus elementos clínicos y </a:t>
            </a:r>
            <a:r>
              <a:rPr lang="es-ES" sz="2400" dirty="0" smtClean="0">
                <a:ln w="0"/>
                <a:uFill>
                  <a:solidFill>
                    <a:srgbClr val="FFFFFF"/>
                  </a:solidFill>
                </a:uFill>
              </a:rPr>
              <a:t>terapéuticos.</a:t>
            </a:r>
          </a:p>
          <a:p>
            <a:pPr>
              <a:lnSpc>
                <a:spcPct val="100000"/>
              </a:lnSpc>
            </a:pPr>
            <a:endParaRPr lang="es-ES" sz="2400" dirty="0" smtClean="0">
              <a:ln w="0"/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es-ES" sz="2400" dirty="0" smtClean="0">
                <a:ln w="0"/>
                <a:uFill>
                  <a:solidFill>
                    <a:srgbClr val="FFFFFF"/>
                  </a:solidFill>
                </a:uFill>
              </a:rPr>
              <a:t> Enfermedad debe estar catalogada dentro del listado oficial publicado por el Ministerio de Empleo y </a:t>
            </a:r>
            <a:r>
              <a:rPr lang="es-ES" sz="2400" dirty="0" err="1" smtClean="0">
                <a:ln w="0"/>
                <a:uFill>
                  <a:solidFill>
                    <a:srgbClr val="FFFFFF"/>
                  </a:solidFill>
                </a:uFill>
              </a:rPr>
              <a:t>Seg</a:t>
            </a:r>
            <a:r>
              <a:rPr lang="es-ES" sz="2400" dirty="0" smtClean="0">
                <a:ln w="0"/>
                <a:uFill>
                  <a:solidFill>
                    <a:srgbClr val="FFFFFF"/>
                  </a:solidFill>
                </a:uFill>
              </a:rPr>
              <a:t>. Social.</a:t>
            </a:r>
            <a:endParaRPr lang="es-ES" sz="2400" dirty="0">
              <a:ln w="0"/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endParaRPr lang="es-ES" sz="2400" dirty="0">
              <a:ln w="0"/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r>
              <a:rPr lang="es-ES" sz="2400" dirty="0">
                <a:ln w="0"/>
                <a:uFill>
                  <a:solidFill>
                    <a:srgbClr val="FFFFFF"/>
                  </a:solidFill>
                </a:uFill>
              </a:rPr>
              <a:t>Fundamentos:</a:t>
            </a:r>
          </a:p>
          <a:p>
            <a:pPr>
              <a:lnSpc>
                <a:spcPct val="100000"/>
              </a:lnSpc>
            </a:pPr>
            <a:r>
              <a:rPr lang="es-ES" sz="2400" dirty="0">
                <a:ln w="0"/>
                <a:uFill>
                  <a:solidFill>
                    <a:srgbClr val="FFFFFF"/>
                  </a:solidFill>
                </a:uFill>
              </a:rPr>
              <a:t>- Patológicos</a:t>
            </a:r>
          </a:p>
          <a:p>
            <a:pPr>
              <a:lnSpc>
                <a:spcPct val="100000"/>
              </a:lnSpc>
            </a:pPr>
            <a:r>
              <a:rPr lang="es-ES" sz="2400" dirty="0">
                <a:ln w="0"/>
                <a:uFill>
                  <a:solidFill>
                    <a:srgbClr val="FFFFFF"/>
                  </a:solidFill>
                </a:uFill>
              </a:rPr>
              <a:t>- Clínico: síntomas y agentes</a:t>
            </a:r>
          </a:p>
          <a:p>
            <a:pPr>
              <a:lnSpc>
                <a:spcPct val="100000"/>
              </a:lnSpc>
            </a:pPr>
            <a:r>
              <a:rPr lang="es-ES" sz="2400" dirty="0">
                <a:ln w="0"/>
                <a:uFill>
                  <a:solidFill>
                    <a:srgbClr val="FFFFFF"/>
                  </a:solidFill>
                </a:uFill>
              </a:rPr>
              <a:t>- </a:t>
            </a:r>
            <a:r>
              <a:rPr lang="es-ES" sz="2400" dirty="0" err="1">
                <a:ln w="0"/>
                <a:uFill>
                  <a:solidFill>
                    <a:srgbClr val="FFFFFF"/>
                  </a:solidFill>
                </a:uFill>
              </a:rPr>
              <a:t>Anátomo</a:t>
            </a:r>
            <a:r>
              <a:rPr lang="es-ES" sz="2400" dirty="0">
                <a:ln w="0"/>
                <a:uFill>
                  <a:solidFill>
                    <a:srgbClr val="FFFFFF"/>
                  </a:solidFill>
                </a:uFill>
              </a:rPr>
              <a:t>-patológico: lesiones</a:t>
            </a:r>
          </a:p>
          <a:p>
            <a:pPr>
              <a:lnSpc>
                <a:spcPct val="100000"/>
              </a:lnSpc>
            </a:pPr>
            <a:r>
              <a:rPr lang="es-ES" sz="2400" dirty="0">
                <a:ln w="0"/>
                <a:uFill>
                  <a:solidFill>
                    <a:srgbClr val="FFFFFF"/>
                  </a:solidFill>
                </a:uFill>
              </a:rPr>
              <a:t>- Experimental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Shape 1"/>
          <p:cNvSpPr txBox="1"/>
          <p:nvPr/>
        </p:nvSpPr>
        <p:spPr>
          <a:xfrm>
            <a:off x="628560" y="500744"/>
            <a:ext cx="7886430" cy="914399"/>
          </a:xfrm>
          <a:prstGeom prst="rect">
            <a:avLst/>
          </a:prstGeom>
          <a:noFill/>
          <a:ln>
            <a:noFill/>
          </a:ln>
        </p:spPr>
        <p:txBody>
          <a:bodyPr tIns="68580" bIns="68580" anchor="ctr"/>
          <a:lstStyle/>
          <a:p>
            <a:pPr>
              <a:lnSpc>
                <a:spcPct val="100000"/>
              </a:lnSpc>
            </a:pPr>
            <a:r>
              <a:rPr lang="es-ES" sz="4000" b="1" dirty="0" smtClean="0">
                <a:ln w="0"/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4) Relación de causalidad</a:t>
            </a:r>
            <a:endParaRPr lang="es-ES" sz="40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</p:txBody>
      </p:sp>
      <p:sp>
        <p:nvSpPr>
          <p:cNvPr id="181" name="TextShape 2"/>
          <p:cNvSpPr txBox="1"/>
          <p:nvPr/>
        </p:nvSpPr>
        <p:spPr>
          <a:xfrm>
            <a:off x="628560" y="1959429"/>
            <a:ext cx="7886430" cy="4049485"/>
          </a:xfrm>
          <a:prstGeom prst="rect">
            <a:avLst/>
          </a:prstGeom>
          <a:noFill/>
          <a:ln>
            <a:noFill/>
          </a:ln>
        </p:spPr>
        <p:txBody>
          <a:bodyPr tIns="68580" bIns="68580"/>
          <a:lstStyle/>
          <a:p>
            <a:pPr algn="just">
              <a:lnSpc>
                <a:spcPct val="100000"/>
              </a:lnSpc>
            </a:pPr>
            <a:endParaRPr lang="es-ES" sz="2400" dirty="0" smtClean="0">
              <a:ln w="0"/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r>
              <a:rPr lang="es-ES" sz="2400" dirty="0" smtClean="0">
                <a:ln w="0"/>
                <a:uFill>
                  <a:solidFill>
                    <a:srgbClr val="FFFFFF"/>
                  </a:solidFill>
                </a:uFill>
              </a:rPr>
              <a:t>Es </a:t>
            </a:r>
            <a:r>
              <a:rPr lang="es-ES" sz="2400" dirty="0">
                <a:ln w="0"/>
                <a:uFill>
                  <a:solidFill>
                    <a:srgbClr val="FFFFFF"/>
                  </a:solidFill>
                </a:uFill>
              </a:rPr>
              <a:t>difícil determinar las causas de las enfermedades laborales por:</a:t>
            </a:r>
          </a:p>
          <a:p>
            <a:pPr algn="just">
              <a:lnSpc>
                <a:spcPct val="100000"/>
              </a:lnSpc>
            </a:pPr>
            <a:endParaRPr lang="es-ES" sz="2400" dirty="0">
              <a:ln w="0"/>
              <a:uFill>
                <a:solidFill>
                  <a:srgbClr val="FFFFFF"/>
                </a:solidFill>
              </a:uFill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es-ES" sz="2400" u="sng" dirty="0">
                <a:ln w="0"/>
                <a:uFill>
                  <a:solidFill>
                    <a:srgbClr val="FFFFFF"/>
                  </a:solidFill>
                </a:uFill>
              </a:rPr>
              <a:t>Período de </a:t>
            </a:r>
            <a:r>
              <a:rPr lang="es-ES" sz="2400" u="sng" dirty="0" smtClean="0">
                <a:ln w="0"/>
                <a:uFill>
                  <a:solidFill>
                    <a:srgbClr val="FFFFFF"/>
                  </a:solidFill>
                </a:uFill>
              </a:rPr>
              <a:t>latencia</a:t>
            </a:r>
          </a:p>
          <a:p>
            <a:pPr marL="342900" indent="-342900" algn="just">
              <a:buFont typeface="Wingdings" pitchFamily="2" charset="2"/>
              <a:buChar char="§"/>
            </a:pPr>
            <a:endParaRPr lang="es-ES" sz="2400" u="sng" dirty="0" smtClean="0">
              <a:ln w="0"/>
              <a:uFill>
                <a:solidFill>
                  <a:srgbClr val="FFFFFF"/>
                </a:solidFill>
              </a:uFill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es-ES" sz="2400" u="sng" dirty="0" smtClean="0">
                <a:ln w="0"/>
                <a:uFill>
                  <a:solidFill>
                    <a:srgbClr val="FFFFFF"/>
                  </a:solidFill>
                </a:uFill>
              </a:rPr>
              <a:t>Cambio </a:t>
            </a:r>
            <a:r>
              <a:rPr lang="es-ES" sz="2400" u="sng" dirty="0">
                <a:ln w="0"/>
                <a:uFill>
                  <a:solidFill>
                    <a:srgbClr val="FFFFFF"/>
                  </a:solidFill>
                </a:uFill>
              </a:rPr>
              <a:t>de trabajo de las </a:t>
            </a:r>
            <a:r>
              <a:rPr lang="es-ES" sz="2400" u="sng" dirty="0" smtClean="0">
                <a:ln w="0"/>
                <a:uFill>
                  <a:solidFill>
                    <a:srgbClr val="FFFFFF"/>
                  </a:solidFill>
                </a:uFill>
              </a:rPr>
              <a:t>personas</a:t>
            </a:r>
          </a:p>
          <a:p>
            <a:pPr marL="342900" indent="-342900" algn="just">
              <a:buFont typeface="Wingdings" pitchFamily="2" charset="2"/>
              <a:buChar char="§"/>
            </a:pPr>
            <a:endParaRPr lang="es-ES" sz="2400" u="sng" dirty="0" smtClean="0">
              <a:ln w="0"/>
              <a:uFill>
                <a:solidFill>
                  <a:srgbClr val="FFFFFF"/>
                </a:solidFill>
              </a:uFill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es-ES" sz="2400" u="sng" dirty="0" smtClean="0">
                <a:ln w="0"/>
                <a:uFill>
                  <a:solidFill>
                    <a:srgbClr val="FFFFFF"/>
                  </a:solidFill>
                </a:uFill>
              </a:rPr>
              <a:t>Comportamiento</a:t>
            </a:r>
            <a:endParaRPr lang="es-ES" sz="2400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481263" y="457201"/>
            <a:ext cx="789271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000" b="1" dirty="0" smtClean="0"/>
              <a:t>Listado de Enfermedades Profesionales </a:t>
            </a:r>
            <a:r>
              <a:rPr lang="es-AR" sz="4000" dirty="0" smtClean="0"/>
              <a:t>(</a:t>
            </a:r>
            <a:r>
              <a:rPr lang="es-A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Decreto 658/96)</a:t>
            </a:r>
          </a:p>
          <a:p>
            <a:pPr algn="ctr"/>
            <a:endParaRPr lang="es-AR" sz="2800" dirty="0" smtClean="0">
              <a:solidFill>
                <a:srgbClr val="FF0000"/>
              </a:solidFill>
            </a:endParaRPr>
          </a:p>
          <a:p>
            <a:endParaRPr lang="es-AR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s-A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Aspectos a considerar:</a:t>
            </a:r>
          </a:p>
          <a:p>
            <a:endParaRPr lang="es-AR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Clr>
                <a:schemeClr val="bg2">
                  <a:lumMod val="10000"/>
                </a:schemeClr>
              </a:buClr>
              <a:buFont typeface="Wingdings" pitchFamily="2" charset="2"/>
              <a:buChar char="Ø"/>
            </a:pPr>
            <a:r>
              <a:rPr lang="es-A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Agente</a:t>
            </a:r>
          </a:p>
          <a:p>
            <a:pPr>
              <a:buClr>
                <a:schemeClr val="bg2">
                  <a:lumMod val="10000"/>
                </a:schemeClr>
              </a:buClr>
              <a:buFont typeface="Wingdings" pitchFamily="2" charset="2"/>
              <a:buChar char="Ø"/>
            </a:pPr>
            <a:r>
              <a:rPr lang="es-A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Descripción</a:t>
            </a:r>
          </a:p>
          <a:p>
            <a:pPr>
              <a:buClr>
                <a:schemeClr val="bg2">
                  <a:lumMod val="10000"/>
                </a:schemeClr>
              </a:buClr>
              <a:buFont typeface="Wingdings" pitchFamily="2" charset="2"/>
              <a:buChar char="Ø"/>
            </a:pPr>
            <a:r>
              <a:rPr lang="es-A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Actividades que pueden generar enfermedad</a:t>
            </a:r>
          </a:p>
          <a:p>
            <a:pPr>
              <a:buClr>
                <a:schemeClr val="bg2">
                  <a:lumMod val="10000"/>
                </a:schemeClr>
              </a:buClr>
              <a:buFont typeface="Wingdings" pitchFamily="2" charset="2"/>
              <a:buChar char="Ø"/>
            </a:pPr>
            <a:r>
              <a:rPr lang="es-A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Medidas de prevención</a:t>
            </a:r>
          </a:p>
          <a:p>
            <a:pPr>
              <a:buClr>
                <a:schemeClr val="bg2">
                  <a:lumMod val="10000"/>
                </a:schemeClr>
              </a:buClr>
              <a:buFont typeface="Wingdings" pitchFamily="2" charset="2"/>
              <a:buChar char="Ø"/>
            </a:pPr>
            <a:endParaRPr lang="es-AR" sz="2400" dirty="0" smtClean="0">
              <a:solidFill>
                <a:srgbClr val="FF0000"/>
              </a:solidFill>
            </a:endParaRPr>
          </a:p>
          <a:p>
            <a:pPr>
              <a:buClr>
                <a:schemeClr val="bg2">
                  <a:lumMod val="10000"/>
                </a:schemeClr>
              </a:buClr>
              <a:buFont typeface="Wingdings" pitchFamily="2" charset="2"/>
              <a:buChar char="Ø"/>
            </a:pPr>
            <a:endParaRPr lang="es-AR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3549" y="72827"/>
            <a:ext cx="8631144" cy="664151"/>
          </a:xfrm>
        </p:spPr>
        <p:txBody>
          <a:bodyPr>
            <a:noAutofit/>
          </a:bodyPr>
          <a:lstStyle/>
          <a:p>
            <a:pPr algn="ctr"/>
            <a:r>
              <a:rPr lang="es-AR" sz="2000" dirty="0" smtClean="0">
                <a:solidFill>
                  <a:schemeClr val="tx1"/>
                </a:solidFill>
              </a:rPr>
              <a:t>ENFERMEDADES GENERADAS POR AGENTES FISICOS</a:t>
            </a:r>
            <a:endParaRPr lang="es-AR" sz="2000" dirty="0">
              <a:solidFill>
                <a:schemeClr val="tx1"/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253549" y="1815921"/>
            <a:ext cx="8291640" cy="4827640"/>
          </a:xfrm>
        </p:spPr>
        <p:txBody>
          <a:bodyPr>
            <a:normAutofit/>
          </a:bodyPr>
          <a:lstStyle/>
          <a:p>
            <a:pPr marL="0" indent="0" algn="just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s-AR" dirty="0" smtClean="0">
                <a:solidFill>
                  <a:schemeClr val="tx1"/>
                </a:solidFill>
              </a:rPr>
              <a:t> AGENTE: </a:t>
            </a:r>
            <a:r>
              <a:rPr lang="es-AR" dirty="0" smtClean="0"/>
              <a:t>Vibraciones de cuerpo entero</a:t>
            </a:r>
          </a:p>
          <a:p>
            <a:pPr marL="0" indent="0" algn="just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s-AR" dirty="0" smtClean="0">
                <a:solidFill>
                  <a:schemeClr val="tx1"/>
                </a:solidFill>
              </a:rPr>
              <a:t> DESCRIPCION: daño discos intervertebrales</a:t>
            </a:r>
            <a:endParaRPr lang="es-AR" sz="1400" dirty="0" smtClean="0">
              <a:solidFill>
                <a:schemeClr val="tx1"/>
              </a:solidFill>
            </a:endParaRPr>
          </a:p>
          <a:p>
            <a:pPr marL="0" indent="0" algn="just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s-AR" sz="1400" dirty="0" smtClean="0">
                <a:solidFill>
                  <a:schemeClr val="tx1"/>
                </a:solidFill>
              </a:rPr>
              <a:t> </a:t>
            </a:r>
            <a:r>
              <a:rPr lang="es-AR" dirty="0" smtClean="0">
                <a:solidFill>
                  <a:schemeClr val="tx1"/>
                </a:solidFill>
              </a:rPr>
              <a:t>ACTIVIDADES QUE PUEDEN GENERAR ENFERMEDAD:</a:t>
            </a:r>
          </a:p>
          <a:p>
            <a:pPr marL="0" indent="0" algn="just">
              <a:buClr>
                <a:schemeClr val="tx1">
                  <a:lumMod val="85000"/>
                  <a:lumOff val="15000"/>
                </a:schemeClr>
              </a:buClr>
              <a:buNone/>
            </a:pPr>
            <a:r>
              <a:rPr lang="es-AR" dirty="0" smtClean="0">
                <a:solidFill>
                  <a:schemeClr val="tx1"/>
                </a:solidFill>
              </a:rPr>
              <a:t>  conducción vehículos pesados</a:t>
            </a:r>
          </a:p>
          <a:p>
            <a:pPr marL="0" indent="0" algn="just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s-AR" dirty="0" smtClean="0">
                <a:solidFill>
                  <a:schemeClr val="tx1"/>
                </a:solidFill>
              </a:rPr>
              <a:t> MEDIDAS DE PREVENCION: * eliminar vibraciones</a:t>
            </a:r>
          </a:p>
          <a:p>
            <a:pPr marL="0" indent="0" algn="just">
              <a:buClr>
                <a:schemeClr val="tx1">
                  <a:lumMod val="85000"/>
                  <a:lumOff val="15000"/>
                </a:schemeClr>
              </a:buClr>
              <a:buNone/>
            </a:pPr>
            <a:r>
              <a:rPr lang="es-AR" sz="1500" dirty="0" smtClean="0">
                <a:solidFill>
                  <a:schemeClr val="tx1"/>
                </a:solidFill>
              </a:rPr>
              <a:t>                                                   * </a:t>
            </a:r>
            <a:r>
              <a:rPr lang="es-AR" dirty="0" smtClean="0">
                <a:solidFill>
                  <a:schemeClr val="tx1"/>
                </a:solidFill>
              </a:rPr>
              <a:t>elementos amortiguamiento</a:t>
            </a:r>
            <a:endParaRPr lang="es-AR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s-AR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s-AR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7" name="Título 3"/>
          <p:cNvSpPr txBox="1">
            <a:spLocks/>
          </p:cNvSpPr>
          <p:nvPr/>
        </p:nvSpPr>
        <p:spPr>
          <a:xfrm>
            <a:off x="253548" y="534074"/>
            <a:ext cx="8066203" cy="4612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A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“CALCIFICACION DE LOS DISCOS INTERVERTEBRALES”</a:t>
            </a:r>
            <a:endParaRPr lang="es-A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9" name="Picture 5" descr="C:\Users\Alumno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7957" y="1262003"/>
            <a:ext cx="2746043" cy="4107266"/>
          </a:xfrm>
          <a:prstGeom prst="rect">
            <a:avLst/>
          </a:prstGeom>
          <a:noFill/>
        </p:spPr>
      </p:pic>
      <p:pic>
        <p:nvPicPr>
          <p:cNvPr id="1030" name="Picture 6" descr="C:\Users\Alumno\Desktop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7130" y="4394579"/>
            <a:ext cx="3843569" cy="2344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407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3549" y="72828"/>
            <a:ext cx="7741382" cy="461246"/>
          </a:xfrm>
        </p:spPr>
        <p:txBody>
          <a:bodyPr>
            <a:noAutofit/>
          </a:bodyPr>
          <a:lstStyle/>
          <a:p>
            <a:pPr algn="ctr"/>
            <a:r>
              <a:rPr lang="es-AR" sz="2000" dirty="0" smtClean="0">
                <a:solidFill>
                  <a:schemeClr val="tx1"/>
                </a:solidFill>
              </a:rPr>
              <a:t>ENFERMEDADES GENERADAS POR AGENTES FISICOS</a:t>
            </a:r>
            <a:endParaRPr lang="es-AR" sz="2000" dirty="0">
              <a:solidFill>
                <a:schemeClr val="tx1"/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253549" y="1815921"/>
            <a:ext cx="8291640" cy="48276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AR" dirty="0" smtClean="0">
                <a:solidFill>
                  <a:schemeClr val="tx1"/>
                </a:solidFill>
              </a:rPr>
              <a:t>AGENTE: </a:t>
            </a:r>
            <a:r>
              <a:rPr lang="es-AR" dirty="0" smtClean="0"/>
              <a:t>VIBRACIONES DE CUERPO ENTERO</a:t>
            </a:r>
          </a:p>
          <a:p>
            <a:pPr marL="0" indent="0" algn="just">
              <a:buNone/>
            </a:pPr>
            <a:r>
              <a:rPr lang="es-AR" dirty="0" smtClean="0">
                <a:solidFill>
                  <a:schemeClr val="tx1"/>
                </a:solidFill>
              </a:rPr>
              <a:t>DESCRIPCION</a:t>
            </a:r>
            <a:r>
              <a:rPr lang="es-AR" dirty="0">
                <a:solidFill>
                  <a:schemeClr val="tx1"/>
                </a:solidFill>
              </a:rPr>
              <a:t>: </a:t>
            </a:r>
            <a:r>
              <a:rPr lang="es-AR" sz="1400" dirty="0">
                <a:solidFill>
                  <a:schemeClr val="tx1"/>
                </a:solidFill>
              </a:rPr>
              <a:t>Un disco intervertebral es cada una de las almohadillas que separan las vértebras de la </a:t>
            </a:r>
            <a:r>
              <a:rPr lang="es-AR" sz="1400" dirty="0" smtClean="0">
                <a:solidFill>
                  <a:schemeClr val="tx1"/>
                </a:solidFill>
              </a:rPr>
              <a:t>columna </a:t>
            </a:r>
            <a:r>
              <a:rPr lang="es-AR" sz="1400" dirty="0">
                <a:solidFill>
                  <a:schemeClr val="tx1"/>
                </a:solidFill>
              </a:rPr>
              <a:t>vertebral. Cada uno forma un amortiguamiento cartilaginoso que organiza y permite ligeros movimientos de las vértebras y actúa como un ligamento que las mantiene juntas</a:t>
            </a:r>
            <a:endParaRPr lang="es-AR" sz="14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s-AR" dirty="0" smtClean="0">
                <a:solidFill>
                  <a:schemeClr val="tx1"/>
                </a:solidFill>
              </a:rPr>
              <a:t>ACTIVIDADES QUE PUEDEN GENERAR EXPOSICION:</a:t>
            </a:r>
          </a:p>
          <a:p>
            <a:r>
              <a:rPr lang="es-AR" sz="1400" dirty="0"/>
              <a:t>Actividades que expongan a las vibraciones de cuerpo entero, principalmente:</a:t>
            </a:r>
          </a:p>
          <a:p>
            <a:pPr marL="0" indent="0">
              <a:buNone/>
            </a:pPr>
            <a:r>
              <a:rPr lang="es-AR" sz="1400" dirty="0" smtClean="0"/>
              <a:t>                  — </a:t>
            </a:r>
            <a:r>
              <a:rPr lang="es-AR" sz="1400" dirty="0"/>
              <a:t>Conductores de vehículos pesados</a:t>
            </a:r>
          </a:p>
          <a:p>
            <a:pPr marL="0" indent="0">
              <a:buNone/>
            </a:pPr>
            <a:r>
              <a:rPr lang="es-AR" sz="1400" dirty="0" smtClean="0"/>
              <a:t>                  — </a:t>
            </a:r>
            <a:r>
              <a:rPr lang="es-AR" sz="1400" dirty="0"/>
              <a:t>Operadoras de grúas y equipos pesados</a:t>
            </a:r>
            <a:r>
              <a:rPr lang="es-AR" sz="1400" dirty="0" smtClean="0"/>
              <a:t>.</a:t>
            </a:r>
            <a:endParaRPr lang="es-AR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s-AR" dirty="0" smtClean="0">
                <a:solidFill>
                  <a:schemeClr val="tx1"/>
                </a:solidFill>
              </a:rPr>
              <a:t>MEDIDAS DE PREVENCION:</a:t>
            </a:r>
          </a:p>
          <a:p>
            <a:pPr algn="just"/>
            <a:r>
              <a:rPr lang="es-AR" sz="1500" dirty="0"/>
              <a:t>la mejor manera de prevenir los riesgos es eliminando las vibraciones en la fuente de las mismas</a:t>
            </a:r>
          </a:p>
          <a:p>
            <a:pPr algn="just"/>
            <a:r>
              <a:rPr lang="es-AR" sz="1500" dirty="0"/>
              <a:t>Si eso no es posible, se debe tratar de que no lleguen al individuo que trabaja, con distintos elementos de amortiguación.</a:t>
            </a:r>
            <a:endParaRPr lang="es-AR" sz="15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s-AR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s-AR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7" name="Título 3"/>
          <p:cNvSpPr txBox="1">
            <a:spLocks/>
          </p:cNvSpPr>
          <p:nvPr/>
        </p:nvSpPr>
        <p:spPr>
          <a:xfrm>
            <a:off x="253548" y="534074"/>
            <a:ext cx="8066203" cy="4612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A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“CALCIFICACION DE LOS DISCOS INTERVERTEBRALES”</a:t>
            </a:r>
            <a:endParaRPr lang="es-A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5108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sultado de imagen para vibracion en extremidad superi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0966" y="2475186"/>
            <a:ext cx="3913034" cy="3641834"/>
          </a:xfrm>
          <a:prstGeom prst="rect">
            <a:avLst/>
          </a:prstGeom>
          <a:noFill/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3549" y="72828"/>
            <a:ext cx="7741382" cy="461246"/>
          </a:xfrm>
        </p:spPr>
        <p:txBody>
          <a:bodyPr>
            <a:noAutofit/>
          </a:bodyPr>
          <a:lstStyle/>
          <a:p>
            <a:pPr algn="ctr"/>
            <a:r>
              <a:rPr lang="es-AR" sz="2000" dirty="0" smtClean="0">
                <a:solidFill>
                  <a:schemeClr val="tx1"/>
                </a:solidFill>
              </a:rPr>
              <a:t>ENFERMEDADES GENERADAS POR AGENTES FISICOS</a:t>
            </a:r>
            <a:endParaRPr lang="es-AR" sz="2000" dirty="0">
              <a:solidFill>
                <a:schemeClr val="tx1"/>
              </a:solidFill>
            </a:endParaRPr>
          </a:p>
        </p:txBody>
      </p:sp>
      <p:sp>
        <p:nvSpPr>
          <p:cNvPr id="5" name="Título 3"/>
          <p:cNvSpPr txBox="1">
            <a:spLocks/>
          </p:cNvSpPr>
          <p:nvPr/>
        </p:nvSpPr>
        <p:spPr>
          <a:xfrm>
            <a:off x="253548" y="534074"/>
            <a:ext cx="8066203" cy="4612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A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“AFECCIONES OSTEOARTICULARES CONFIRMADAS POR EXAMENES RADIOLOGICOS”</a:t>
            </a:r>
            <a:endParaRPr lang="es-A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arcador de contenido 4"/>
          <p:cNvSpPr>
            <a:spLocks noGrp="1"/>
          </p:cNvSpPr>
          <p:nvPr>
            <p:ph idx="1"/>
          </p:nvPr>
        </p:nvSpPr>
        <p:spPr>
          <a:xfrm>
            <a:off x="253549" y="1635617"/>
            <a:ext cx="8291640" cy="5007944"/>
          </a:xfrm>
        </p:spPr>
        <p:txBody>
          <a:bodyPr>
            <a:normAutofit/>
          </a:bodyPr>
          <a:lstStyle/>
          <a:p>
            <a:pPr marL="0" indent="0" algn="just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s-AR" dirty="0" smtClean="0">
                <a:solidFill>
                  <a:schemeClr val="tx1"/>
                </a:solidFill>
              </a:rPr>
              <a:t> AGENTE: </a:t>
            </a:r>
            <a:r>
              <a:rPr lang="es-AR" dirty="0" smtClean="0"/>
              <a:t>Vibraciones transmitidas a la extremidad superior por maquinarias y herramientas</a:t>
            </a:r>
          </a:p>
          <a:p>
            <a:pPr marL="0" indent="0" algn="just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s-AR" dirty="0" smtClean="0">
                <a:solidFill>
                  <a:schemeClr val="tx1"/>
                </a:solidFill>
              </a:rPr>
              <a:t> DESCRIPCION: lesión de huesos, cartílagos, articulaciones</a:t>
            </a:r>
            <a:endParaRPr lang="es-AR" sz="1600" dirty="0" smtClean="0">
              <a:solidFill>
                <a:schemeClr val="tx1"/>
              </a:solidFill>
            </a:endParaRPr>
          </a:p>
          <a:p>
            <a:pPr marL="0" indent="0" algn="just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s-AR" sz="1600" dirty="0" smtClean="0">
                <a:solidFill>
                  <a:schemeClr val="tx1"/>
                </a:solidFill>
              </a:rPr>
              <a:t> </a:t>
            </a:r>
            <a:r>
              <a:rPr lang="es-AR" dirty="0" smtClean="0">
                <a:solidFill>
                  <a:schemeClr val="tx1"/>
                </a:solidFill>
              </a:rPr>
              <a:t>ACTIVIDADES QUE PUEDEN GENERAR ENFERMEDAD:</a:t>
            </a:r>
          </a:p>
          <a:p>
            <a:pPr marL="0" indent="0" algn="just">
              <a:buClr>
                <a:schemeClr val="tx1">
                  <a:lumMod val="85000"/>
                  <a:lumOff val="15000"/>
                </a:schemeClr>
              </a:buClr>
              <a:buNone/>
            </a:pPr>
            <a:r>
              <a:rPr lang="es-AR" dirty="0">
                <a:solidFill>
                  <a:schemeClr val="tx1"/>
                </a:solidFill>
              </a:rPr>
              <a:t> </a:t>
            </a:r>
            <a:r>
              <a:rPr lang="es-AR" dirty="0" smtClean="0">
                <a:solidFill>
                  <a:schemeClr val="tx1"/>
                </a:solidFill>
              </a:rPr>
              <a:t> martillo neumático, taladros, sierras mecánicas.</a:t>
            </a:r>
          </a:p>
          <a:p>
            <a:pPr marL="0" indent="0" algn="just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s-AR" dirty="0" smtClean="0">
                <a:solidFill>
                  <a:schemeClr val="tx1"/>
                </a:solidFill>
              </a:rPr>
              <a:t> MEDIDAS DE PREVENCION  * fuente</a:t>
            </a:r>
          </a:p>
          <a:p>
            <a:pPr marL="0" indent="0" algn="just">
              <a:buClr>
                <a:schemeClr val="tx1">
                  <a:lumMod val="85000"/>
                  <a:lumOff val="15000"/>
                </a:schemeClr>
              </a:buClr>
              <a:buNone/>
            </a:pPr>
            <a:r>
              <a:rPr lang="es-AR" dirty="0" smtClean="0">
                <a:solidFill>
                  <a:schemeClr val="tx1"/>
                </a:solidFill>
              </a:rPr>
              <a:t>                                           * amortiguamiento</a:t>
            </a:r>
          </a:p>
          <a:p>
            <a:pPr marL="0" indent="0" algn="just">
              <a:buClr>
                <a:schemeClr val="tx1">
                  <a:lumMod val="85000"/>
                  <a:lumOff val="15000"/>
                </a:schemeClr>
              </a:buClr>
              <a:buNone/>
            </a:pPr>
            <a:r>
              <a:rPr lang="es-AR" dirty="0">
                <a:solidFill>
                  <a:schemeClr val="tx1"/>
                </a:solidFill>
              </a:rPr>
              <a:t> </a:t>
            </a:r>
            <a:r>
              <a:rPr lang="es-AR" dirty="0" smtClean="0">
                <a:solidFill>
                  <a:schemeClr val="tx1"/>
                </a:solidFill>
              </a:rPr>
              <a:t>                                          </a:t>
            </a:r>
          </a:p>
          <a:p>
            <a:pPr marL="0" indent="0" algn="just">
              <a:buNone/>
            </a:pPr>
            <a:endParaRPr lang="es-AR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s-AR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s-AR" dirty="0">
              <a:solidFill>
                <a:schemeClr val="tx1"/>
              </a:solidFill>
            </a:endParaRPr>
          </a:p>
        </p:txBody>
      </p:sp>
      <p:pic>
        <p:nvPicPr>
          <p:cNvPr id="9220" name="Picture 4" descr="Imagen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86274"/>
            <a:ext cx="5912069" cy="23717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914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3549" y="72828"/>
            <a:ext cx="7741382" cy="461246"/>
          </a:xfrm>
        </p:spPr>
        <p:txBody>
          <a:bodyPr>
            <a:noAutofit/>
          </a:bodyPr>
          <a:lstStyle/>
          <a:p>
            <a:pPr algn="ctr"/>
            <a:r>
              <a:rPr lang="es-AR" sz="2000" dirty="0" smtClean="0">
                <a:solidFill>
                  <a:schemeClr val="tx1"/>
                </a:solidFill>
              </a:rPr>
              <a:t>ENFERMEDADES GENERADAS POR AGENTES FISICOS</a:t>
            </a:r>
            <a:endParaRPr lang="es-AR" sz="2000" dirty="0">
              <a:solidFill>
                <a:schemeClr val="tx1"/>
              </a:solidFill>
            </a:endParaRPr>
          </a:p>
        </p:txBody>
      </p:sp>
      <p:sp>
        <p:nvSpPr>
          <p:cNvPr id="5" name="Título 3"/>
          <p:cNvSpPr txBox="1">
            <a:spLocks/>
          </p:cNvSpPr>
          <p:nvPr/>
        </p:nvSpPr>
        <p:spPr>
          <a:xfrm>
            <a:off x="253548" y="534074"/>
            <a:ext cx="8066203" cy="4612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A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“AFECCIONES OSTEOARTICULARES CONFIRMADAS POR EXAMENES RADIOLOGICOS”</a:t>
            </a:r>
            <a:endParaRPr lang="es-A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arcador de contenido 4"/>
          <p:cNvSpPr>
            <a:spLocks noGrp="1"/>
          </p:cNvSpPr>
          <p:nvPr>
            <p:ph idx="1"/>
          </p:nvPr>
        </p:nvSpPr>
        <p:spPr>
          <a:xfrm>
            <a:off x="253549" y="1635617"/>
            <a:ext cx="8291640" cy="500794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AR" dirty="0" smtClean="0">
                <a:solidFill>
                  <a:schemeClr val="tx1"/>
                </a:solidFill>
              </a:rPr>
              <a:t>AGENTE: </a:t>
            </a:r>
            <a:r>
              <a:rPr lang="es-AR" dirty="0" smtClean="0"/>
              <a:t>VIBRACIONES </a:t>
            </a:r>
            <a:r>
              <a:rPr lang="es-AR" dirty="0"/>
              <a:t>TRANSMITIDAS A LA EXTREMIDAD SUPERIOR POR MAQUINARIAS Y </a:t>
            </a:r>
            <a:r>
              <a:rPr lang="es-AR" dirty="0" smtClean="0"/>
              <a:t>HERRAMIENTAS</a:t>
            </a:r>
          </a:p>
          <a:p>
            <a:pPr marL="0" indent="0" algn="just">
              <a:buNone/>
            </a:pPr>
            <a:r>
              <a:rPr lang="es-AR" dirty="0" smtClean="0">
                <a:solidFill>
                  <a:schemeClr val="tx1"/>
                </a:solidFill>
              </a:rPr>
              <a:t>DESCRIPCION</a:t>
            </a:r>
            <a:r>
              <a:rPr lang="es-AR" dirty="0">
                <a:solidFill>
                  <a:schemeClr val="tx1"/>
                </a:solidFill>
              </a:rPr>
              <a:t>: </a:t>
            </a:r>
            <a:r>
              <a:rPr lang="es-AR" sz="1600" dirty="0"/>
              <a:t>Son aquellas que afectan a los huesos, cartílagos, tendones y/o articulaciones, temporal o permanente, lo cual ocasiona discapacidad leve, moderada o severa. </a:t>
            </a:r>
            <a:r>
              <a:rPr lang="es-AR" sz="1600" dirty="0" smtClean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es-AR" dirty="0" smtClean="0">
                <a:solidFill>
                  <a:schemeClr val="tx1"/>
                </a:solidFill>
              </a:rPr>
              <a:t>ACTIVIDADES QUE PUEDEN GENERAR EXPOSICION:</a:t>
            </a:r>
          </a:p>
          <a:p>
            <a:r>
              <a:rPr lang="es-AR" sz="1400" dirty="0"/>
              <a:t>Trabajos que comportan el manejo de maquinarias que transmiten vibraciones </a:t>
            </a:r>
            <a:r>
              <a:rPr lang="es-AR" sz="1400" dirty="0" smtClean="0"/>
              <a:t>como: Martillo </a:t>
            </a:r>
            <a:r>
              <a:rPr lang="es-AR" sz="1400" dirty="0"/>
              <a:t>neumático, punzones, taladros, taladros a percusión, perforadoras, pulidoras, esmeriles, sierras mecánicas, destrozadoras</a:t>
            </a:r>
            <a:r>
              <a:rPr lang="es-AR" sz="1400" dirty="0" smtClean="0"/>
              <a:t>.</a:t>
            </a:r>
          </a:p>
          <a:p>
            <a:r>
              <a:rPr lang="es-AR" sz="1400" dirty="0"/>
              <a:t> Utilización de remachadoras y de pistolas de sellado</a:t>
            </a:r>
            <a:r>
              <a:rPr lang="es-AR" sz="1400" dirty="0" smtClean="0"/>
              <a:t>.</a:t>
            </a:r>
          </a:p>
          <a:p>
            <a:r>
              <a:rPr lang="es-AR" sz="1400" dirty="0"/>
              <a:t>Trabajos que exponen al apoyo del talón de la mano en forma reiterativa percutiendo sobre un plano fijo y rígido así como los choques transmitidos a la eminencia </a:t>
            </a:r>
            <a:r>
              <a:rPr lang="es-AR" sz="1400" dirty="0" err="1"/>
              <a:t>hipotenar</a:t>
            </a:r>
            <a:r>
              <a:rPr lang="es-AR" sz="1400" dirty="0"/>
              <a:t> por una herramienta </a:t>
            </a:r>
            <a:r>
              <a:rPr lang="es-AR" sz="1400" dirty="0" err="1"/>
              <a:t>percutante</a:t>
            </a:r>
            <a:r>
              <a:rPr lang="es-AR" sz="1400" dirty="0"/>
              <a:t>.</a:t>
            </a:r>
          </a:p>
          <a:p>
            <a:pPr marL="0" indent="0" algn="just">
              <a:buNone/>
            </a:pPr>
            <a:r>
              <a:rPr lang="es-AR" dirty="0" smtClean="0">
                <a:solidFill>
                  <a:schemeClr val="tx1"/>
                </a:solidFill>
              </a:rPr>
              <a:t>MEDIDAS DE PREVENCION:</a:t>
            </a:r>
          </a:p>
          <a:p>
            <a:pPr algn="just"/>
            <a:r>
              <a:rPr lang="es-AR" sz="1400" dirty="0"/>
              <a:t>la mejor manera de prevenir los riesgos es eliminando las vibraciones en la fuente de las </a:t>
            </a:r>
            <a:r>
              <a:rPr lang="es-AR" sz="1400" dirty="0" smtClean="0"/>
              <a:t>mismas</a:t>
            </a:r>
          </a:p>
          <a:p>
            <a:pPr algn="just"/>
            <a:r>
              <a:rPr lang="es-AR" sz="1400" dirty="0" smtClean="0"/>
              <a:t>Si eso </a:t>
            </a:r>
            <a:r>
              <a:rPr lang="es-AR" sz="1400" dirty="0"/>
              <a:t>no es posible, se debe tratar de que no lleguen al individuo que trabaja, con distintos elementos de </a:t>
            </a:r>
            <a:r>
              <a:rPr lang="es-AR" sz="1400" dirty="0" smtClean="0"/>
              <a:t>amortiguación.</a:t>
            </a:r>
            <a:endParaRPr lang="es-AR" sz="14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s-AR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s-AR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s-A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169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822960" y="326572"/>
            <a:ext cx="7543530" cy="1306286"/>
          </a:xfrm>
          <a:prstGeom prst="rect">
            <a:avLst/>
          </a:prstGeom>
          <a:noFill/>
          <a:ln>
            <a:noFill/>
          </a:ln>
        </p:spPr>
        <p:txBody>
          <a:bodyPr tIns="68580" bIns="68580" anchor="ctr"/>
          <a:lstStyle/>
          <a:p>
            <a:pPr algn="ctr">
              <a:lnSpc>
                <a:spcPct val="100000"/>
              </a:lnSpc>
            </a:pPr>
            <a:r>
              <a:rPr lang="es-ES" sz="4000" b="1" dirty="0" smtClean="0">
                <a:ln w="0"/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OBJETIVOS </a:t>
            </a:r>
            <a:endParaRPr lang="es-ES" sz="4000" b="1" dirty="0">
              <a:ln w="0"/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134" name="TextShape 2"/>
          <p:cNvSpPr txBox="1"/>
          <p:nvPr/>
        </p:nvSpPr>
        <p:spPr>
          <a:xfrm>
            <a:off x="822959" y="1894113"/>
            <a:ext cx="7428411" cy="4550229"/>
          </a:xfrm>
          <a:prstGeom prst="rect">
            <a:avLst/>
          </a:prstGeom>
          <a:noFill/>
          <a:ln>
            <a:noFill/>
          </a:ln>
        </p:spPr>
        <p:txBody>
          <a:bodyPr tIns="68580" bIns="68580"/>
          <a:lstStyle/>
          <a:p>
            <a:pPr marL="28602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800" spc="-1" dirty="0" smtClean="0">
                <a:uFill>
                  <a:solidFill>
                    <a:srgbClr val="FFFFFF"/>
                  </a:solidFill>
                </a:uFill>
              </a:rPr>
              <a:t>Concepto de </a:t>
            </a:r>
            <a:r>
              <a:rPr lang="es-ES" sz="2800" b="1" spc="-1" dirty="0" smtClean="0">
                <a:uFill>
                  <a:solidFill>
                    <a:srgbClr val="FFFFFF"/>
                  </a:solidFill>
                </a:uFill>
              </a:rPr>
              <a:t>enfermedad profesional</a:t>
            </a:r>
            <a:r>
              <a:rPr lang="es-ES" sz="2800" spc="-1" dirty="0" smtClean="0">
                <a:uFill>
                  <a:solidFill>
                    <a:srgbClr val="FFFFFF"/>
                  </a:solidFill>
                </a:uFill>
              </a:rPr>
              <a:t> y diferencias con accidente laboral. </a:t>
            </a:r>
          </a:p>
          <a:p>
            <a:pPr marL="28602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800" b="1" spc="-1" dirty="0" smtClean="0">
                <a:uFill>
                  <a:solidFill>
                    <a:srgbClr val="FFFFFF"/>
                  </a:solidFill>
                </a:uFill>
              </a:rPr>
              <a:t>Marco  legal</a:t>
            </a:r>
            <a:r>
              <a:rPr lang="es-ES" sz="2800" spc="-1" dirty="0" smtClean="0">
                <a:uFill>
                  <a:solidFill>
                    <a:srgbClr val="FFFFFF"/>
                  </a:solidFill>
                </a:uFill>
              </a:rPr>
              <a:t>.</a:t>
            </a:r>
          </a:p>
          <a:p>
            <a:pPr marL="28602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800" b="1" spc="-1" dirty="0" smtClean="0">
                <a:uFill>
                  <a:solidFill>
                    <a:srgbClr val="FFFFFF"/>
                  </a:solidFill>
                </a:uFill>
              </a:rPr>
              <a:t>Causas</a:t>
            </a:r>
            <a:r>
              <a:rPr lang="es-ES" sz="2800" spc="-1" dirty="0" smtClean="0">
                <a:uFill>
                  <a:solidFill>
                    <a:srgbClr val="FFFFFF"/>
                  </a:solidFill>
                </a:uFill>
              </a:rPr>
              <a:t>, características </a:t>
            </a:r>
            <a:r>
              <a:rPr lang="es-ES" sz="2800" spc="-1" dirty="0">
                <a:uFill>
                  <a:solidFill>
                    <a:srgbClr val="FFFFFF"/>
                  </a:solidFill>
                </a:uFill>
              </a:rPr>
              <a:t>y condicionantes</a:t>
            </a:r>
            <a:r>
              <a:rPr lang="es-ES" sz="2800" spc="-1" dirty="0" smtClean="0">
                <a:uFill>
                  <a:solidFill>
                    <a:srgbClr val="FFFFFF"/>
                  </a:solidFill>
                </a:uFill>
              </a:rPr>
              <a:t>.</a:t>
            </a:r>
          </a:p>
          <a:p>
            <a:pPr marL="28602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800" b="1" spc="-1" dirty="0" smtClean="0">
                <a:uFill>
                  <a:solidFill>
                    <a:srgbClr val="FFFFFF"/>
                  </a:solidFill>
                </a:uFill>
              </a:rPr>
              <a:t>Agentes de riesgo.</a:t>
            </a:r>
          </a:p>
          <a:p>
            <a:pPr marL="28602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800" b="1" spc="-1" dirty="0" smtClean="0">
                <a:uFill>
                  <a:solidFill>
                    <a:srgbClr val="FFFFFF"/>
                  </a:solidFill>
                </a:uFill>
              </a:rPr>
              <a:t>Medidas de prevención.</a:t>
            </a:r>
          </a:p>
          <a:p>
            <a:pPr marL="28602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800" b="1" spc="-1" dirty="0" smtClean="0">
                <a:uFill>
                  <a:solidFill>
                    <a:srgbClr val="FFFFFF"/>
                  </a:solidFill>
                </a:uFill>
              </a:rPr>
              <a:t>Mecanismos de actuación</a:t>
            </a:r>
            <a:r>
              <a:rPr lang="es-ES" sz="2800" spc="-1" dirty="0" smtClean="0">
                <a:uFill>
                  <a:solidFill>
                    <a:srgbClr val="FFFFFF"/>
                  </a:solidFill>
                </a:uFill>
              </a:rPr>
              <a:t>.</a:t>
            </a:r>
          </a:p>
          <a:p>
            <a:pPr marL="286020" indent="-285750" algn="just">
              <a:buFont typeface="Arial" panose="020B0604020202020204" pitchFamily="34" charset="0"/>
              <a:buChar char="•"/>
            </a:pPr>
            <a:endParaRPr lang="es-ES" spc="-1" dirty="0" smtClean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86020" indent="-285750" algn="just">
              <a:buFont typeface="Arial" panose="020B0604020202020204" pitchFamily="34" charset="0"/>
              <a:buChar char="•"/>
            </a:pPr>
            <a:endParaRPr lang="es-ES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3549" y="72828"/>
            <a:ext cx="8590906" cy="461246"/>
          </a:xfrm>
        </p:spPr>
        <p:txBody>
          <a:bodyPr>
            <a:noAutofit/>
          </a:bodyPr>
          <a:lstStyle/>
          <a:p>
            <a:pPr algn="ctr"/>
            <a:r>
              <a:rPr lang="es-AR" sz="2000" dirty="0" smtClean="0">
                <a:solidFill>
                  <a:schemeClr val="tx1"/>
                </a:solidFill>
              </a:rPr>
              <a:t>ENFERMEDADES GENERADAS POR AGENTES FISICOS</a:t>
            </a:r>
            <a:endParaRPr lang="es-AR" sz="2000" dirty="0">
              <a:solidFill>
                <a:schemeClr val="tx1"/>
              </a:solidFill>
            </a:endParaRPr>
          </a:p>
        </p:txBody>
      </p:sp>
      <p:sp>
        <p:nvSpPr>
          <p:cNvPr id="5" name="Título 3"/>
          <p:cNvSpPr txBox="1">
            <a:spLocks/>
          </p:cNvSpPr>
          <p:nvPr/>
        </p:nvSpPr>
        <p:spPr>
          <a:xfrm>
            <a:off x="253548" y="534074"/>
            <a:ext cx="8480549" cy="4612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A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“EPICONDILITIS”</a:t>
            </a:r>
            <a:endParaRPr lang="es-A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arcador de contenido 4"/>
          <p:cNvSpPr>
            <a:spLocks noGrp="1"/>
          </p:cNvSpPr>
          <p:nvPr>
            <p:ph idx="1"/>
          </p:nvPr>
        </p:nvSpPr>
        <p:spPr>
          <a:xfrm>
            <a:off x="253549" y="1456566"/>
            <a:ext cx="8291640" cy="5186995"/>
          </a:xfrm>
        </p:spPr>
        <p:txBody>
          <a:bodyPr>
            <a:normAutofit/>
          </a:bodyPr>
          <a:lstStyle/>
          <a:p>
            <a:pPr marL="0" indent="0" algn="just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s-AR" dirty="0" smtClean="0">
                <a:solidFill>
                  <a:schemeClr val="tx1"/>
                </a:solidFill>
              </a:rPr>
              <a:t> AGENTE:</a:t>
            </a:r>
            <a:r>
              <a:rPr lang="es-AR" dirty="0" smtClean="0"/>
              <a:t> Posiciones forzadas y gestos repetitivos en el trabajo </a:t>
            </a:r>
          </a:p>
          <a:p>
            <a:pPr marL="0" indent="0" algn="just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s-AR" dirty="0" smtClean="0">
                <a:solidFill>
                  <a:schemeClr val="tx1"/>
                </a:solidFill>
              </a:rPr>
              <a:t> DESCRIPCION: Dolor en la cara externa del codo</a:t>
            </a:r>
          </a:p>
          <a:p>
            <a:pPr marL="0" indent="0" algn="just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s-AR" dirty="0" smtClean="0">
                <a:solidFill>
                  <a:schemeClr val="tx1"/>
                </a:solidFill>
              </a:rPr>
              <a:t> ACTIVIDADES QUE PUEDEN GENERAR ENFERMEDAD: movimientos repetitivos</a:t>
            </a:r>
          </a:p>
          <a:p>
            <a:pPr marL="0" indent="0" algn="just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s-AR" dirty="0" smtClean="0">
                <a:solidFill>
                  <a:schemeClr val="tx1"/>
                </a:solidFill>
              </a:rPr>
              <a:t> MEDIDAS DE PREVENCION  * evitar posiciones incomodas</a:t>
            </a:r>
          </a:p>
          <a:p>
            <a:pPr marL="0" indent="0" algn="just">
              <a:buClr>
                <a:schemeClr val="tx1">
                  <a:lumMod val="85000"/>
                  <a:lumOff val="15000"/>
                </a:schemeClr>
              </a:buClr>
              <a:buNone/>
            </a:pPr>
            <a:r>
              <a:rPr lang="es-AR" dirty="0">
                <a:solidFill>
                  <a:schemeClr val="tx1"/>
                </a:solidFill>
              </a:rPr>
              <a:t> </a:t>
            </a:r>
            <a:r>
              <a:rPr lang="es-AR" dirty="0" smtClean="0">
                <a:solidFill>
                  <a:schemeClr val="tx1"/>
                </a:solidFill>
              </a:rPr>
              <a:t>                                          * tiempo de exposición </a:t>
            </a:r>
          </a:p>
          <a:p>
            <a:pPr marL="0" indent="0" algn="just">
              <a:buNone/>
            </a:pPr>
            <a:endParaRPr lang="es-AR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s-AR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s-AR" dirty="0">
              <a:solidFill>
                <a:schemeClr val="tx1"/>
              </a:solidFill>
            </a:endParaRPr>
          </a:p>
        </p:txBody>
      </p:sp>
      <p:pic>
        <p:nvPicPr>
          <p:cNvPr id="8193" name="Picture 1" descr="C:\Users\Alumno\Desktop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336" y="3468414"/>
            <a:ext cx="3411264" cy="2965358"/>
          </a:xfrm>
          <a:prstGeom prst="rect">
            <a:avLst/>
          </a:prstGeom>
          <a:noFill/>
        </p:spPr>
      </p:pic>
      <p:sp>
        <p:nvSpPr>
          <p:cNvPr id="8195" name="AutoShape 3" descr="Resultado de imagen para epicondilitis enfermedad labor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430" y="3468414"/>
            <a:ext cx="3601294" cy="296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28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3549" y="72828"/>
            <a:ext cx="7741382" cy="461246"/>
          </a:xfrm>
        </p:spPr>
        <p:txBody>
          <a:bodyPr>
            <a:noAutofit/>
          </a:bodyPr>
          <a:lstStyle/>
          <a:p>
            <a:pPr algn="ctr"/>
            <a:r>
              <a:rPr lang="es-AR" sz="2000" dirty="0" smtClean="0">
                <a:solidFill>
                  <a:schemeClr val="tx1"/>
                </a:solidFill>
              </a:rPr>
              <a:t>ENFERMEDADES GENERADAS POR AGENTES FISICOS</a:t>
            </a:r>
            <a:endParaRPr lang="es-AR" sz="2000" dirty="0">
              <a:solidFill>
                <a:schemeClr val="tx1"/>
              </a:solidFill>
            </a:endParaRPr>
          </a:p>
        </p:txBody>
      </p:sp>
      <p:sp>
        <p:nvSpPr>
          <p:cNvPr id="5" name="Título 3"/>
          <p:cNvSpPr txBox="1">
            <a:spLocks/>
          </p:cNvSpPr>
          <p:nvPr/>
        </p:nvSpPr>
        <p:spPr>
          <a:xfrm>
            <a:off x="253548" y="534074"/>
            <a:ext cx="8066203" cy="4612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A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“EPICONDILITIS”</a:t>
            </a:r>
            <a:endParaRPr lang="es-A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arcador de contenido 4"/>
          <p:cNvSpPr>
            <a:spLocks noGrp="1"/>
          </p:cNvSpPr>
          <p:nvPr>
            <p:ph idx="1"/>
          </p:nvPr>
        </p:nvSpPr>
        <p:spPr>
          <a:xfrm>
            <a:off x="253549" y="1456566"/>
            <a:ext cx="8291640" cy="51869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AR" dirty="0" smtClean="0">
                <a:solidFill>
                  <a:schemeClr val="tx1"/>
                </a:solidFill>
              </a:rPr>
              <a:t>AGENTE:</a:t>
            </a:r>
            <a:r>
              <a:rPr lang="es-AR" dirty="0" smtClean="0"/>
              <a:t> </a:t>
            </a:r>
            <a:r>
              <a:rPr lang="es-AR" dirty="0"/>
              <a:t>POSICIONES FORZADAS Y GESTOS REPETITIVOS EN EL TRABAJO I</a:t>
            </a:r>
            <a:endParaRPr lang="es-AR" dirty="0" smtClean="0"/>
          </a:p>
          <a:p>
            <a:pPr marL="0" indent="0" algn="just">
              <a:buNone/>
            </a:pPr>
            <a:r>
              <a:rPr lang="es-AR" dirty="0" smtClean="0">
                <a:solidFill>
                  <a:schemeClr val="tx1"/>
                </a:solidFill>
              </a:rPr>
              <a:t>DESCRIPCION: </a:t>
            </a:r>
            <a:r>
              <a:rPr lang="es-AR" sz="1400" dirty="0" smtClean="0"/>
              <a:t>La</a:t>
            </a:r>
            <a:r>
              <a:rPr lang="es-AR" sz="1400" dirty="0"/>
              <a:t> </a:t>
            </a:r>
            <a:r>
              <a:rPr lang="es-AR" sz="1400" b="1" dirty="0" err="1"/>
              <a:t>epicondilitis</a:t>
            </a:r>
            <a:r>
              <a:rPr lang="es-AR" sz="1400" dirty="0"/>
              <a:t>, conocida también como </a:t>
            </a:r>
            <a:r>
              <a:rPr lang="es-AR" sz="1400" b="1" dirty="0"/>
              <a:t>codo del tenista</a:t>
            </a:r>
            <a:r>
              <a:rPr lang="es-AR" sz="1400" dirty="0"/>
              <a:t>, es una lesión caracterizada por dolor en la cara externa del codo, en la región del </a:t>
            </a:r>
            <a:r>
              <a:rPr lang="es-AR" sz="1400" dirty="0" err="1"/>
              <a:t>epicóndilo</a:t>
            </a:r>
            <a:r>
              <a:rPr lang="es-AR" sz="1400" dirty="0"/>
              <a:t>, eminencia ósea que se encuentra en la parte lateral y externa de la </a:t>
            </a:r>
            <a:r>
              <a:rPr lang="es-AR" sz="1400" dirty="0" err="1" smtClean="0"/>
              <a:t>epífisIs</a:t>
            </a:r>
            <a:r>
              <a:rPr lang="es-AR" sz="1400" dirty="0"/>
              <a:t> inferior del húmero</a:t>
            </a:r>
            <a:endParaRPr lang="es-AR" sz="14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s-AR" dirty="0" smtClean="0">
                <a:solidFill>
                  <a:schemeClr val="tx1"/>
                </a:solidFill>
              </a:rPr>
              <a:t>ACTIVIDADES QUE PUEDEN GENERAR EXPOSICION:</a:t>
            </a:r>
          </a:p>
          <a:p>
            <a:r>
              <a:rPr lang="es-AR" sz="1400" dirty="0" smtClean="0"/>
              <a:t>Trabajos </a:t>
            </a:r>
            <a:r>
              <a:rPr lang="es-AR" sz="1400" dirty="0"/>
              <a:t>que requieren de movimientos repetitivos de aprehensión o de extensión de la mano, o de supinación y prono-supinación.</a:t>
            </a:r>
          </a:p>
          <a:p>
            <a:r>
              <a:rPr lang="es-AR" sz="1400" dirty="0"/>
              <a:t>Trabajos que requieren de movimientos repetitivos de aducción o de flexión y pronación de la mano y la muñeca, o movimientos de supinación y prono-supinación.</a:t>
            </a:r>
          </a:p>
          <a:p>
            <a:r>
              <a:rPr lang="es-AR" sz="1400" dirty="0"/>
              <a:t>Trabajos que requieren de un apoyo prolongado sobre la cara posterior del codo.</a:t>
            </a:r>
          </a:p>
          <a:p>
            <a:endParaRPr lang="es-AR" sz="1400" dirty="0"/>
          </a:p>
          <a:p>
            <a:pPr marL="0" indent="0" algn="just">
              <a:buNone/>
            </a:pPr>
            <a:r>
              <a:rPr lang="es-AR" dirty="0" smtClean="0">
                <a:solidFill>
                  <a:schemeClr val="tx1"/>
                </a:solidFill>
              </a:rPr>
              <a:t>MEDIDAS DE PREVENCION:</a:t>
            </a:r>
          </a:p>
          <a:p>
            <a:pPr algn="just"/>
            <a:r>
              <a:rPr lang="es-AR" sz="1400" dirty="0"/>
              <a:t>D</a:t>
            </a:r>
            <a:r>
              <a:rPr lang="es-AR" sz="1400" dirty="0" smtClean="0"/>
              <a:t>isminuir </a:t>
            </a:r>
            <a:r>
              <a:rPr lang="es-AR" sz="1400" dirty="0"/>
              <a:t>posiciones incómodas de </a:t>
            </a:r>
            <a:r>
              <a:rPr lang="es-AR" sz="1400" dirty="0" smtClean="0"/>
              <a:t>los codos y realizar movimientos con una técnica correcta.</a:t>
            </a:r>
          </a:p>
          <a:p>
            <a:pPr algn="just"/>
            <a:r>
              <a:rPr lang="es-AR" sz="1400" dirty="0" smtClean="0"/>
              <a:t>Descanso </a:t>
            </a:r>
            <a:r>
              <a:rPr lang="es-AR" sz="1400" dirty="0"/>
              <a:t>a estas </a:t>
            </a:r>
            <a:r>
              <a:rPr lang="es-AR" sz="1400" dirty="0" smtClean="0"/>
              <a:t>partes </a:t>
            </a:r>
            <a:r>
              <a:rPr lang="es-AR" sz="1400" dirty="0"/>
              <a:t>después de sesiones de actividad elevada puede contribuir a evitar la aparición de esta </a:t>
            </a:r>
            <a:r>
              <a:rPr lang="es-AR" sz="1400" dirty="0" smtClean="0"/>
              <a:t>patología.</a:t>
            </a:r>
            <a:endParaRPr lang="es-AR" sz="14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s-AR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s-AR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s-A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2254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3549" y="72828"/>
            <a:ext cx="8653968" cy="461246"/>
          </a:xfrm>
        </p:spPr>
        <p:txBody>
          <a:bodyPr>
            <a:noAutofit/>
          </a:bodyPr>
          <a:lstStyle/>
          <a:p>
            <a:pPr algn="ctr"/>
            <a:r>
              <a:rPr lang="es-AR" sz="2000" dirty="0" smtClean="0">
                <a:solidFill>
                  <a:schemeClr val="tx1"/>
                </a:solidFill>
              </a:rPr>
              <a:t>ENFERMEDADES GENERADAS POR AGENTES FISICOS</a:t>
            </a:r>
            <a:endParaRPr lang="es-AR" sz="2000" dirty="0">
              <a:solidFill>
                <a:schemeClr val="tx1"/>
              </a:solidFill>
            </a:endParaRPr>
          </a:p>
        </p:txBody>
      </p:sp>
      <p:sp>
        <p:nvSpPr>
          <p:cNvPr id="5" name="Título 3"/>
          <p:cNvSpPr txBox="1">
            <a:spLocks/>
          </p:cNvSpPr>
          <p:nvPr/>
        </p:nvSpPr>
        <p:spPr>
          <a:xfrm>
            <a:off x="253548" y="534074"/>
            <a:ext cx="8685500" cy="4612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A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“SINDROME DEL TUNEL CARPIANO”</a:t>
            </a:r>
            <a:endParaRPr lang="es-A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Marcador de contenido 4"/>
          <p:cNvSpPr>
            <a:spLocks noGrp="1"/>
          </p:cNvSpPr>
          <p:nvPr>
            <p:ph idx="1"/>
          </p:nvPr>
        </p:nvSpPr>
        <p:spPr>
          <a:xfrm>
            <a:off x="253549" y="1456566"/>
            <a:ext cx="8291640" cy="5186995"/>
          </a:xfrm>
        </p:spPr>
        <p:txBody>
          <a:bodyPr>
            <a:normAutofit/>
          </a:bodyPr>
          <a:lstStyle/>
          <a:p>
            <a:pPr marL="0" indent="0" algn="just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s-AR" dirty="0" smtClean="0">
                <a:solidFill>
                  <a:schemeClr val="tx1"/>
                </a:solidFill>
              </a:rPr>
              <a:t> AGENTE:</a:t>
            </a:r>
            <a:r>
              <a:rPr lang="es-AR" dirty="0" smtClean="0"/>
              <a:t> Posiciones forzadas y gestos repetitivos en el trabajo </a:t>
            </a:r>
            <a:r>
              <a:rPr lang="es-AR" dirty="0"/>
              <a:t>I</a:t>
            </a:r>
            <a:endParaRPr lang="es-AR" dirty="0" smtClean="0"/>
          </a:p>
          <a:p>
            <a:pPr marL="0" indent="0" algn="just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s-AR" dirty="0" smtClean="0">
                <a:solidFill>
                  <a:schemeClr val="tx1"/>
                </a:solidFill>
              </a:rPr>
              <a:t> DESCRIPCION: dolor en la base de la muñeca</a:t>
            </a:r>
            <a:endParaRPr lang="es-AR" sz="1600" dirty="0" smtClean="0">
              <a:solidFill>
                <a:schemeClr val="tx1"/>
              </a:solidFill>
            </a:endParaRPr>
          </a:p>
          <a:p>
            <a:pPr marL="0" indent="0" algn="just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s-AR" sz="1600" dirty="0" smtClean="0">
                <a:solidFill>
                  <a:schemeClr val="tx1"/>
                </a:solidFill>
              </a:rPr>
              <a:t> </a:t>
            </a:r>
            <a:r>
              <a:rPr lang="es-AR" dirty="0" smtClean="0">
                <a:solidFill>
                  <a:schemeClr val="tx1"/>
                </a:solidFill>
              </a:rPr>
              <a:t>ACTIVIDADES QUE PUEDEN GENERAR ENFERMEDAD: movimientos repetitivos </a:t>
            </a:r>
          </a:p>
          <a:p>
            <a:pPr marL="0" indent="0" algn="just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s-AR" dirty="0" smtClean="0">
                <a:solidFill>
                  <a:schemeClr val="tx1"/>
                </a:solidFill>
              </a:rPr>
              <a:t> MEDIDAS DE PREVENCION * disminuir posiciones incomodas</a:t>
            </a:r>
          </a:p>
          <a:p>
            <a:pPr marL="0" indent="0" algn="just">
              <a:buClr>
                <a:schemeClr val="tx1">
                  <a:lumMod val="85000"/>
                  <a:lumOff val="15000"/>
                </a:schemeClr>
              </a:buClr>
              <a:buNone/>
            </a:pPr>
            <a:r>
              <a:rPr lang="es-AR" dirty="0" smtClean="0">
                <a:solidFill>
                  <a:schemeClr val="tx1"/>
                </a:solidFill>
              </a:rPr>
              <a:t>                                          * herramientas mas cómodas</a:t>
            </a:r>
          </a:p>
          <a:p>
            <a:pPr marL="0" indent="0" algn="just">
              <a:buClr>
                <a:schemeClr val="tx1">
                  <a:lumMod val="85000"/>
                  <a:lumOff val="15000"/>
                </a:schemeClr>
              </a:buClr>
              <a:buNone/>
            </a:pPr>
            <a:r>
              <a:rPr lang="es-AR" dirty="0">
                <a:solidFill>
                  <a:schemeClr val="tx1"/>
                </a:solidFill>
              </a:rPr>
              <a:t> </a:t>
            </a:r>
            <a:r>
              <a:rPr lang="es-AR" dirty="0" smtClean="0">
                <a:solidFill>
                  <a:schemeClr val="tx1"/>
                </a:solidFill>
              </a:rPr>
              <a:t>                                         * tiempo de exposición </a:t>
            </a:r>
          </a:p>
          <a:p>
            <a:pPr marL="0" indent="0" algn="just">
              <a:buNone/>
            </a:pPr>
            <a:endParaRPr lang="es-AR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s-AR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s-AR" dirty="0">
              <a:solidFill>
                <a:schemeClr val="tx1"/>
              </a:solidFill>
            </a:endParaRPr>
          </a:p>
        </p:txBody>
      </p:sp>
      <p:pic>
        <p:nvPicPr>
          <p:cNvPr id="7169" name="Picture 1" descr="C:\Users\Alumno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6298" y="3913500"/>
            <a:ext cx="4260631" cy="2730061"/>
          </a:xfrm>
          <a:prstGeom prst="rect">
            <a:avLst/>
          </a:prstGeom>
          <a:noFill/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888" y="3924062"/>
            <a:ext cx="3083131" cy="270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31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3549" y="72828"/>
            <a:ext cx="7741382" cy="461246"/>
          </a:xfrm>
        </p:spPr>
        <p:txBody>
          <a:bodyPr>
            <a:noAutofit/>
          </a:bodyPr>
          <a:lstStyle/>
          <a:p>
            <a:pPr algn="ctr"/>
            <a:r>
              <a:rPr lang="es-AR" sz="2000" dirty="0" smtClean="0">
                <a:solidFill>
                  <a:schemeClr val="tx1"/>
                </a:solidFill>
              </a:rPr>
              <a:t>ENFERMEDADES GENERADAS POR AGENTES FISICOS</a:t>
            </a:r>
            <a:endParaRPr lang="es-AR" sz="2000" dirty="0">
              <a:solidFill>
                <a:schemeClr val="tx1"/>
              </a:solidFill>
            </a:endParaRPr>
          </a:p>
        </p:txBody>
      </p:sp>
      <p:sp>
        <p:nvSpPr>
          <p:cNvPr id="5" name="Título 3"/>
          <p:cNvSpPr txBox="1">
            <a:spLocks/>
          </p:cNvSpPr>
          <p:nvPr/>
        </p:nvSpPr>
        <p:spPr>
          <a:xfrm>
            <a:off x="253548" y="534074"/>
            <a:ext cx="8066203" cy="4612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A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“SINDROME DEL TUNEL CARPIANO”</a:t>
            </a:r>
            <a:endParaRPr lang="es-A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Marcador de contenido 4"/>
          <p:cNvSpPr>
            <a:spLocks noGrp="1"/>
          </p:cNvSpPr>
          <p:nvPr>
            <p:ph idx="1"/>
          </p:nvPr>
        </p:nvSpPr>
        <p:spPr>
          <a:xfrm>
            <a:off x="253549" y="1456566"/>
            <a:ext cx="8291640" cy="51869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AR" dirty="0" smtClean="0">
                <a:solidFill>
                  <a:schemeClr val="tx1"/>
                </a:solidFill>
              </a:rPr>
              <a:t>AGENTE:</a:t>
            </a:r>
            <a:r>
              <a:rPr lang="es-AR" dirty="0" smtClean="0"/>
              <a:t> </a:t>
            </a:r>
            <a:r>
              <a:rPr lang="es-AR" dirty="0"/>
              <a:t>POSICIONES FORZADAS Y GESTOS REPETITIVOS EN EL TRABAJO I</a:t>
            </a:r>
            <a:endParaRPr lang="es-AR" dirty="0" smtClean="0"/>
          </a:p>
          <a:p>
            <a:pPr marL="0" indent="0" algn="just">
              <a:buNone/>
            </a:pPr>
            <a:r>
              <a:rPr lang="es-AR" dirty="0" smtClean="0">
                <a:solidFill>
                  <a:schemeClr val="tx1"/>
                </a:solidFill>
              </a:rPr>
              <a:t>DESCRIPCION: </a:t>
            </a:r>
            <a:r>
              <a:rPr lang="es-AR" sz="1400" dirty="0" smtClean="0">
                <a:solidFill>
                  <a:srgbClr val="545454"/>
                </a:solidFill>
                <a:latin typeface="arial" panose="020B0604020202020204" pitchFamily="34" charset="0"/>
              </a:rPr>
              <a:t>El síndrome de </a:t>
            </a:r>
            <a:r>
              <a:rPr lang="es-AR" sz="1400" b="1" dirty="0" smtClean="0">
                <a:solidFill>
                  <a:srgbClr val="6A6A6A"/>
                </a:solidFill>
                <a:latin typeface="arial" panose="020B0604020202020204" pitchFamily="34" charset="0"/>
              </a:rPr>
              <a:t>túnel carpiano</a:t>
            </a:r>
            <a:r>
              <a:rPr lang="es-AR" sz="1400" dirty="0" smtClean="0">
                <a:solidFill>
                  <a:srgbClr val="545454"/>
                </a:solidFill>
                <a:latin typeface="arial" panose="020B0604020202020204" pitchFamily="34" charset="0"/>
              </a:rPr>
              <a:t> causa dolor y otros síntomas en la mano debido a la irritación de un nervio en la base de la muñeca</a:t>
            </a:r>
            <a:endParaRPr lang="es-AR" sz="16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s-AR" dirty="0" smtClean="0">
                <a:solidFill>
                  <a:schemeClr val="tx1"/>
                </a:solidFill>
              </a:rPr>
              <a:t>ACTIVIDADES QUE PUEDEN GENERAR EXPOSICION:</a:t>
            </a:r>
          </a:p>
          <a:p>
            <a:r>
              <a:rPr lang="es-AR" sz="1400" dirty="0" smtClean="0"/>
              <a:t>Trabajos </a:t>
            </a:r>
            <a:r>
              <a:rPr lang="es-AR" sz="1400" dirty="0"/>
              <a:t>que requieren de movimientos repetidos o mantenidos de los tendones extensores y flexores de la mano y los dedos.</a:t>
            </a:r>
          </a:p>
          <a:p>
            <a:r>
              <a:rPr lang="es-AR" sz="1400" dirty="0"/>
              <a:t>Trabajos que requieren de movimientos repetidos o mantenidos de extensión de la muñeca o de aprehensión de la mano, o bien de un apoyo prolongado del carpo o de una presión mantenida o repetida sobre el talón de la mano</a:t>
            </a:r>
            <a:r>
              <a:rPr lang="es-AR" sz="1400" dirty="0" smtClean="0"/>
              <a:t>.</a:t>
            </a:r>
            <a:endParaRPr lang="es-AR" sz="1400" dirty="0"/>
          </a:p>
          <a:p>
            <a:pPr marL="0" indent="0" algn="just">
              <a:buNone/>
            </a:pPr>
            <a:r>
              <a:rPr lang="es-AR" dirty="0" smtClean="0">
                <a:solidFill>
                  <a:schemeClr val="tx1"/>
                </a:solidFill>
              </a:rPr>
              <a:t>MEDIDAS DE PREVENCION:</a:t>
            </a:r>
          </a:p>
          <a:p>
            <a:pPr algn="just"/>
            <a:r>
              <a:rPr lang="es-AR" sz="1400" dirty="0" smtClean="0"/>
              <a:t>Disminuir </a:t>
            </a:r>
            <a:r>
              <a:rPr lang="es-AR" sz="1400" dirty="0"/>
              <a:t>posiciones incómodas de las muñecas y los movimientos manuales </a:t>
            </a:r>
            <a:r>
              <a:rPr lang="es-AR" sz="1400" dirty="0" smtClean="0"/>
              <a:t>repetitivos</a:t>
            </a:r>
          </a:p>
          <a:p>
            <a:pPr algn="just"/>
            <a:r>
              <a:rPr lang="es-AR" sz="1400" dirty="0"/>
              <a:t>Se recomienda rediseñar las herramientas o los mangos de las herramientas para que las muñecas del usuario puedan mantener una posición más natural durante el </a:t>
            </a:r>
            <a:r>
              <a:rPr lang="es-AR" sz="1400" dirty="0" smtClean="0"/>
              <a:t>trabajo</a:t>
            </a:r>
          </a:p>
          <a:p>
            <a:pPr algn="just"/>
            <a:r>
              <a:rPr lang="es-AR" sz="1400" dirty="0"/>
              <a:t>Controlar el sobrepeso</a:t>
            </a:r>
            <a:endParaRPr lang="es-AR" sz="14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s-AR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s-AR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s-A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9861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Alumno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09256" y="3111690"/>
            <a:ext cx="3334744" cy="3746310"/>
          </a:xfrm>
          <a:prstGeom prst="rect">
            <a:avLst/>
          </a:prstGeom>
          <a:noFill/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3549" y="72828"/>
            <a:ext cx="8669734" cy="461246"/>
          </a:xfrm>
        </p:spPr>
        <p:txBody>
          <a:bodyPr>
            <a:noAutofit/>
          </a:bodyPr>
          <a:lstStyle/>
          <a:p>
            <a:pPr algn="ctr"/>
            <a:r>
              <a:rPr lang="es-AR" sz="2000" dirty="0" smtClean="0">
                <a:solidFill>
                  <a:schemeClr val="tx1"/>
                </a:solidFill>
              </a:rPr>
              <a:t>ENFERMEDADES GENERADAS POR AGENTES FISICOS</a:t>
            </a:r>
            <a:endParaRPr lang="es-AR" sz="2000" dirty="0">
              <a:solidFill>
                <a:schemeClr val="tx1"/>
              </a:solidFill>
            </a:endParaRPr>
          </a:p>
        </p:txBody>
      </p:sp>
      <p:sp>
        <p:nvSpPr>
          <p:cNvPr id="5" name="Título 3"/>
          <p:cNvSpPr txBox="1">
            <a:spLocks/>
          </p:cNvSpPr>
          <p:nvPr/>
        </p:nvSpPr>
        <p:spPr>
          <a:xfrm>
            <a:off x="253548" y="534074"/>
            <a:ext cx="8669735" cy="4612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A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“SINDROME DE COMPRESION DEL NERVIO CIATICO POPLITEO EXTERNO”</a:t>
            </a:r>
            <a:endParaRPr lang="es-A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arcador de contenido 4"/>
          <p:cNvSpPr>
            <a:spLocks noGrp="1"/>
          </p:cNvSpPr>
          <p:nvPr>
            <p:ph idx="1"/>
          </p:nvPr>
        </p:nvSpPr>
        <p:spPr>
          <a:xfrm>
            <a:off x="253548" y="1881569"/>
            <a:ext cx="8291640" cy="5186995"/>
          </a:xfrm>
        </p:spPr>
        <p:txBody>
          <a:bodyPr>
            <a:normAutofit/>
          </a:bodyPr>
          <a:lstStyle/>
          <a:p>
            <a:pPr marL="0" indent="0" algn="just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s-AR" dirty="0" smtClean="0">
                <a:solidFill>
                  <a:schemeClr val="tx1"/>
                </a:solidFill>
              </a:rPr>
              <a:t> AGENTE:</a:t>
            </a:r>
            <a:r>
              <a:rPr lang="es-AR" dirty="0" smtClean="0"/>
              <a:t> Posiciones forzadas y gestos repetitivos en el trabajo II</a:t>
            </a:r>
          </a:p>
          <a:p>
            <a:pPr marL="0" indent="0" algn="just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s-AR" dirty="0" smtClean="0">
                <a:solidFill>
                  <a:schemeClr val="tx1"/>
                </a:solidFill>
              </a:rPr>
              <a:t> DESCRIPCION: dolor región próxima a la rodilla evitando su movimiento</a:t>
            </a:r>
            <a:endParaRPr lang="es-AR" sz="1600" dirty="0" smtClean="0">
              <a:solidFill>
                <a:schemeClr val="tx1"/>
              </a:solidFill>
            </a:endParaRPr>
          </a:p>
          <a:p>
            <a:pPr marL="0" indent="0" algn="just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s-AR" sz="1600" dirty="0" smtClean="0">
                <a:solidFill>
                  <a:schemeClr val="tx1"/>
                </a:solidFill>
              </a:rPr>
              <a:t> </a:t>
            </a:r>
            <a:r>
              <a:rPr lang="es-AR" dirty="0" smtClean="0">
                <a:solidFill>
                  <a:schemeClr val="tx1"/>
                </a:solidFill>
              </a:rPr>
              <a:t>ACTIVIDADES QUE PUEDEN GENERAR ENFERMEDAD: trabajos en cuclillas</a:t>
            </a:r>
          </a:p>
          <a:p>
            <a:pPr marL="0" indent="0" algn="just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s-AR" dirty="0" smtClean="0">
                <a:solidFill>
                  <a:schemeClr val="tx1"/>
                </a:solidFill>
              </a:rPr>
              <a:t> MEDIDAS DE PREVENCION * disminuir posiciones</a:t>
            </a:r>
          </a:p>
          <a:p>
            <a:pPr marL="0" indent="0" algn="just">
              <a:buClr>
                <a:schemeClr val="tx1">
                  <a:lumMod val="85000"/>
                  <a:lumOff val="15000"/>
                </a:schemeClr>
              </a:buClr>
              <a:buNone/>
            </a:pPr>
            <a:r>
              <a:rPr lang="es-AR" dirty="0" smtClean="0">
                <a:solidFill>
                  <a:schemeClr val="tx1"/>
                </a:solidFill>
              </a:rPr>
              <a:t>                                          * tiempo de exposición</a:t>
            </a:r>
          </a:p>
          <a:p>
            <a:pPr marL="0" indent="0" algn="just">
              <a:buNone/>
            </a:pPr>
            <a:endParaRPr lang="es-AR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s-AR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s-AR" dirty="0">
              <a:solidFill>
                <a:schemeClr val="tx1"/>
              </a:solidFill>
            </a:endParaRPr>
          </a:p>
        </p:txBody>
      </p:sp>
      <p:pic>
        <p:nvPicPr>
          <p:cNvPr id="6146" name="Picture 2" descr="C:\Users\Alumno\Desktop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71498"/>
            <a:ext cx="4825233" cy="2886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266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3549" y="72828"/>
            <a:ext cx="7741382" cy="461246"/>
          </a:xfrm>
        </p:spPr>
        <p:txBody>
          <a:bodyPr>
            <a:noAutofit/>
          </a:bodyPr>
          <a:lstStyle/>
          <a:p>
            <a:pPr algn="ctr"/>
            <a:r>
              <a:rPr lang="es-AR" sz="2000" dirty="0" smtClean="0">
                <a:solidFill>
                  <a:schemeClr val="tx1"/>
                </a:solidFill>
              </a:rPr>
              <a:t>ENFERMEDADES GENERADAS POR AGENTES FISICOS</a:t>
            </a:r>
            <a:endParaRPr lang="es-AR" sz="2000" dirty="0">
              <a:solidFill>
                <a:schemeClr val="tx1"/>
              </a:solidFill>
            </a:endParaRPr>
          </a:p>
        </p:txBody>
      </p:sp>
      <p:sp>
        <p:nvSpPr>
          <p:cNvPr id="5" name="Título 3"/>
          <p:cNvSpPr txBox="1">
            <a:spLocks/>
          </p:cNvSpPr>
          <p:nvPr/>
        </p:nvSpPr>
        <p:spPr>
          <a:xfrm>
            <a:off x="253548" y="534074"/>
            <a:ext cx="8066203" cy="4612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A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“SINDROME DE COMPRESION DEL NERVIO CIATICO POPLITEO EXTERNO”</a:t>
            </a:r>
            <a:endParaRPr lang="es-A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arcador de contenido 4"/>
          <p:cNvSpPr>
            <a:spLocks noGrp="1"/>
          </p:cNvSpPr>
          <p:nvPr>
            <p:ph idx="1"/>
          </p:nvPr>
        </p:nvSpPr>
        <p:spPr>
          <a:xfrm>
            <a:off x="253548" y="1881569"/>
            <a:ext cx="8291640" cy="51869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AR" dirty="0" smtClean="0">
                <a:solidFill>
                  <a:schemeClr val="tx1"/>
                </a:solidFill>
              </a:rPr>
              <a:t>AGENTE:</a:t>
            </a:r>
            <a:r>
              <a:rPr lang="es-AR" dirty="0" smtClean="0"/>
              <a:t> </a:t>
            </a:r>
            <a:r>
              <a:rPr lang="es-AR" dirty="0"/>
              <a:t>POSICIONES FORZADAS Y GESTOS REPETITIVOS EN EL TRABAJO </a:t>
            </a:r>
            <a:r>
              <a:rPr lang="es-AR" dirty="0" smtClean="0"/>
              <a:t>II</a:t>
            </a:r>
          </a:p>
          <a:p>
            <a:pPr marL="0" indent="0" algn="just">
              <a:buNone/>
            </a:pPr>
            <a:r>
              <a:rPr lang="es-AR" dirty="0" smtClean="0">
                <a:solidFill>
                  <a:schemeClr val="tx1"/>
                </a:solidFill>
              </a:rPr>
              <a:t>DESCRIPCION: </a:t>
            </a:r>
            <a:r>
              <a:rPr lang="es-AR" sz="1400" dirty="0"/>
              <a:t>En esta región próxima a la </a:t>
            </a:r>
            <a:r>
              <a:rPr lang="es-AR" sz="1400" dirty="0" smtClean="0"/>
              <a:t>rodilla, puede </a:t>
            </a:r>
            <a:r>
              <a:rPr lang="es-AR" sz="1400" dirty="0"/>
              <a:t>ocasionar la parálisis del nervio, provocando la falta de contracción de los músculos flexores dorsales y </a:t>
            </a:r>
            <a:r>
              <a:rPr lang="es-AR" sz="1400" dirty="0" err="1"/>
              <a:t>eversores</a:t>
            </a:r>
            <a:r>
              <a:rPr lang="es-AR" sz="1400" dirty="0"/>
              <a:t> del tobillo, ocasionando un pie caído. </a:t>
            </a:r>
            <a:endParaRPr lang="es-AR" sz="16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s-AR" dirty="0" smtClean="0">
                <a:solidFill>
                  <a:schemeClr val="tx1"/>
                </a:solidFill>
              </a:rPr>
              <a:t>ACTIVIDADES QUE PUEDEN GENERAR EXPOSICION:</a:t>
            </a:r>
          </a:p>
          <a:p>
            <a:r>
              <a:rPr lang="es-AR" sz="1400" dirty="0"/>
              <a:t>Trabajos que requieren habitualmente de una posición en cuclillas mantenida.</a:t>
            </a:r>
          </a:p>
          <a:p>
            <a:r>
              <a:rPr lang="es-AR" sz="1400" dirty="0"/>
              <a:t>Trabajos que requieren habitualmente de una posición de rodillas mantenida</a:t>
            </a:r>
            <a:r>
              <a:rPr lang="es-AR" sz="1400" dirty="0" smtClean="0"/>
              <a:t>.</a:t>
            </a:r>
            <a:endParaRPr lang="es-AR" sz="1400" dirty="0"/>
          </a:p>
          <a:p>
            <a:pPr marL="0" indent="0" algn="just">
              <a:buNone/>
            </a:pPr>
            <a:r>
              <a:rPr lang="es-AR" dirty="0" smtClean="0">
                <a:solidFill>
                  <a:schemeClr val="tx1"/>
                </a:solidFill>
              </a:rPr>
              <a:t>MEDIDAS DE PREVENCION:</a:t>
            </a:r>
          </a:p>
          <a:p>
            <a:pPr algn="just"/>
            <a:r>
              <a:rPr lang="es-AR" sz="1400" dirty="0"/>
              <a:t>Disminuir posiciones </a:t>
            </a:r>
            <a:r>
              <a:rPr lang="es-AR" sz="1400" dirty="0" smtClean="0"/>
              <a:t>en cuclillas y de rodillas mantenida.</a:t>
            </a:r>
            <a:endParaRPr lang="es-AR" sz="1400" dirty="0"/>
          </a:p>
          <a:p>
            <a:pPr algn="just"/>
            <a:r>
              <a:rPr lang="es-AR" sz="1400" dirty="0"/>
              <a:t>Descanso a estas partes después de sesiones de actividad elevada puede contribuir a evitar la aparición de esta patología.</a:t>
            </a:r>
            <a:endParaRPr lang="es-AR" sz="1400" dirty="0">
              <a:solidFill>
                <a:schemeClr val="tx1"/>
              </a:solidFill>
            </a:endParaRPr>
          </a:p>
          <a:p>
            <a:pPr algn="just"/>
            <a:endParaRPr lang="es-AR" sz="14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s-AR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s-AR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s-A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5610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3548" y="72828"/>
            <a:ext cx="8638203" cy="461246"/>
          </a:xfrm>
        </p:spPr>
        <p:txBody>
          <a:bodyPr>
            <a:noAutofit/>
          </a:bodyPr>
          <a:lstStyle/>
          <a:p>
            <a:pPr algn="ctr"/>
            <a:r>
              <a:rPr lang="es-AR" sz="2000" dirty="0" smtClean="0">
                <a:solidFill>
                  <a:schemeClr val="tx1"/>
                </a:solidFill>
              </a:rPr>
              <a:t>ENFERMEDADES GENERADAS POR AGENTES FISICOS</a:t>
            </a:r>
            <a:endParaRPr lang="es-AR" sz="2000" dirty="0">
              <a:solidFill>
                <a:schemeClr val="tx1"/>
              </a:solidFill>
            </a:endParaRPr>
          </a:p>
        </p:txBody>
      </p:sp>
      <p:sp>
        <p:nvSpPr>
          <p:cNvPr id="5" name="Título 3"/>
          <p:cNvSpPr txBox="1">
            <a:spLocks/>
          </p:cNvSpPr>
          <p:nvPr/>
        </p:nvSpPr>
        <p:spPr>
          <a:xfrm>
            <a:off x="253548" y="534074"/>
            <a:ext cx="8653969" cy="4612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A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“TENDINITIS DEL TENDON DE AQUILES”</a:t>
            </a:r>
            <a:endParaRPr lang="es-A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arcador de contenido 4"/>
          <p:cNvSpPr>
            <a:spLocks noGrp="1"/>
          </p:cNvSpPr>
          <p:nvPr>
            <p:ph idx="1"/>
          </p:nvPr>
        </p:nvSpPr>
        <p:spPr>
          <a:xfrm>
            <a:off x="253548" y="1387366"/>
            <a:ext cx="8291640" cy="5704949"/>
          </a:xfrm>
        </p:spPr>
        <p:txBody>
          <a:bodyPr>
            <a:normAutofit/>
          </a:bodyPr>
          <a:lstStyle/>
          <a:p>
            <a:pPr marL="0" indent="0" algn="just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s-AR" dirty="0" smtClean="0">
                <a:solidFill>
                  <a:schemeClr val="tx1"/>
                </a:solidFill>
              </a:rPr>
              <a:t>AGENTE:</a:t>
            </a:r>
            <a:r>
              <a:rPr lang="es-AR" dirty="0" smtClean="0"/>
              <a:t> Posiciones forzadas y gestos repetitivos en el trabajo II</a:t>
            </a:r>
          </a:p>
          <a:p>
            <a:pPr marL="0" indent="0" algn="just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s-AR" dirty="0" smtClean="0">
                <a:solidFill>
                  <a:schemeClr val="tx1"/>
                </a:solidFill>
              </a:rPr>
              <a:t> DESCRIPCION: tendón se inflama causando dolor</a:t>
            </a:r>
            <a:endParaRPr lang="es-AR" sz="1600" dirty="0" smtClean="0">
              <a:solidFill>
                <a:schemeClr val="tx1"/>
              </a:solidFill>
            </a:endParaRPr>
          </a:p>
          <a:p>
            <a:pPr marL="0" indent="0" algn="just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s-AR" sz="1600" dirty="0" smtClean="0">
                <a:solidFill>
                  <a:schemeClr val="tx1"/>
                </a:solidFill>
              </a:rPr>
              <a:t> </a:t>
            </a:r>
            <a:r>
              <a:rPr lang="es-AR" dirty="0" smtClean="0">
                <a:solidFill>
                  <a:schemeClr val="tx1"/>
                </a:solidFill>
              </a:rPr>
              <a:t>ACTIVIDADES QUE PUEDEN GENERAR ENFERMEDAD: trabajos punta de pies</a:t>
            </a:r>
          </a:p>
          <a:p>
            <a:pPr marL="0" indent="0" algn="just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s-AR" dirty="0" smtClean="0">
                <a:solidFill>
                  <a:schemeClr val="tx1"/>
                </a:solidFill>
              </a:rPr>
              <a:t> MEDIDAS DE PREVENCION * disminuir posiciones</a:t>
            </a:r>
          </a:p>
          <a:p>
            <a:pPr marL="0" indent="0" algn="just">
              <a:buClr>
                <a:schemeClr val="tx1">
                  <a:lumMod val="85000"/>
                  <a:lumOff val="15000"/>
                </a:schemeClr>
              </a:buClr>
              <a:buNone/>
            </a:pPr>
            <a:r>
              <a:rPr lang="es-AR" dirty="0" smtClean="0">
                <a:solidFill>
                  <a:schemeClr val="tx1"/>
                </a:solidFill>
              </a:rPr>
              <a:t>                                          * tiempo de exposición </a:t>
            </a:r>
          </a:p>
        </p:txBody>
      </p:sp>
      <p:pic>
        <p:nvPicPr>
          <p:cNvPr id="5121" name="Picture 1" descr="C:\Users\Alumno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182" y="3436883"/>
            <a:ext cx="3749270" cy="3198429"/>
          </a:xfrm>
          <a:prstGeom prst="rect">
            <a:avLst/>
          </a:prstGeom>
          <a:noFill/>
        </p:spPr>
      </p:pic>
      <p:pic>
        <p:nvPicPr>
          <p:cNvPr id="5122" name="Picture 2" descr="C:\Users\Alumno\Desktop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3489" y="3530065"/>
            <a:ext cx="4218262" cy="27496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335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3549" y="72828"/>
            <a:ext cx="7741382" cy="461246"/>
          </a:xfrm>
        </p:spPr>
        <p:txBody>
          <a:bodyPr>
            <a:noAutofit/>
          </a:bodyPr>
          <a:lstStyle/>
          <a:p>
            <a:pPr algn="ctr"/>
            <a:r>
              <a:rPr lang="es-AR" sz="2000" dirty="0" smtClean="0">
                <a:solidFill>
                  <a:schemeClr val="tx1"/>
                </a:solidFill>
              </a:rPr>
              <a:t>ENFERMEDADES GENERADAS POR AGENTES FISICOS</a:t>
            </a:r>
            <a:endParaRPr lang="es-AR" sz="2000" dirty="0">
              <a:solidFill>
                <a:schemeClr val="tx1"/>
              </a:solidFill>
            </a:endParaRPr>
          </a:p>
        </p:txBody>
      </p:sp>
      <p:sp>
        <p:nvSpPr>
          <p:cNvPr id="5" name="Título 3"/>
          <p:cNvSpPr txBox="1">
            <a:spLocks/>
          </p:cNvSpPr>
          <p:nvPr/>
        </p:nvSpPr>
        <p:spPr>
          <a:xfrm>
            <a:off x="253548" y="534074"/>
            <a:ext cx="8066203" cy="4612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A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“TENDINITIS DEL TENDON DE AQUILES”</a:t>
            </a:r>
            <a:endParaRPr lang="es-A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arcador de contenido 4"/>
          <p:cNvSpPr>
            <a:spLocks noGrp="1"/>
          </p:cNvSpPr>
          <p:nvPr>
            <p:ph idx="1"/>
          </p:nvPr>
        </p:nvSpPr>
        <p:spPr>
          <a:xfrm>
            <a:off x="253548" y="1881569"/>
            <a:ext cx="8291640" cy="51869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AR" dirty="0" smtClean="0">
                <a:solidFill>
                  <a:schemeClr val="tx1"/>
                </a:solidFill>
              </a:rPr>
              <a:t>AGENTE:</a:t>
            </a:r>
            <a:r>
              <a:rPr lang="es-AR" dirty="0" smtClean="0"/>
              <a:t> </a:t>
            </a:r>
            <a:r>
              <a:rPr lang="es-AR" dirty="0"/>
              <a:t>POSICIONES FORZADAS Y GESTOS REPETITIVOS EN EL TRABAJO </a:t>
            </a:r>
            <a:r>
              <a:rPr lang="es-AR" dirty="0" smtClean="0"/>
              <a:t>II</a:t>
            </a:r>
          </a:p>
          <a:p>
            <a:pPr marL="0" indent="0" algn="just">
              <a:buNone/>
            </a:pPr>
            <a:r>
              <a:rPr lang="es-AR" dirty="0" smtClean="0">
                <a:solidFill>
                  <a:schemeClr val="tx1"/>
                </a:solidFill>
              </a:rPr>
              <a:t>DESCRIPCION: </a:t>
            </a:r>
            <a:r>
              <a:rPr lang="es-AR" sz="1400" dirty="0" smtClean="0"/>
              <a:t> </a:t>
            </a:r>
            <a:r>
              <a:rPr lang="es-AR" sz="1400" dirty="0"/>
              <a:t> Es una afección que ocurre cuando el </a:t>
            </a:r>
            <a:r>
              <a:rPr lang="es-AR" sz="1400" b="1" dirty="0"/>
              <a:t>tendón</a:t>
            </a:r>
            <a:r>
              <a:rPr lang="es-AR" sz="1400" dirty="0"/>
              <a:t> que conecta la parte posterior de la pierna al talón se inflama y duele cerca de la parte inferior del pie. </a:t>
            </a:r>
            <a:endParaRPr lang="es-AR" sz="16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s-AR" dirty="0" smtClean="0">
                <a:solidFill>
                  <a:schemeClr val="tx1"/>
                </a:solidFill>
              </a:rPr>
              <a:t>ACTIVIDADES QUE PUEDEN GENERAR EXPOSICION:</a:t>
            </a:r>
          </a:p>
          <a:p>
            <a:r>
              <a:rPr lang="es-AR" sz="1400" dirty="0" smtClean="0"/>
              <a:t> </a:t>
            </a:r>
            <a:r>
              <a:rPr lang="es-AR" sz="1400" dirty="0"/>
              <a:t>Trabajos que requieren habitualmente de mantener en forma prolongada la posición en punta de pies.</a:t>
            </a:r>
          </a:p>
          <a:p>
            <a:pPr marL="0" indent="0" algn="just">
              <a:buNone/>
            </a:pPr>
            <a:r>
              <a:rPr lang="es-AR" dirty="0" smtClean="0">
                <a:solidFill>
                  <a:schemeClr val="tx1"/>
                </a:solidFill>
              </a:rPr>
              <a:t>MEDIDAS DE PREVENCION:</a:t>
            </a:r>
          </a:p>
          <a:p>
            <a:pPr algn="just"/>
            <a:r>
              <a:rPr lang="es-AR" sz="1400" dirty="0" smtClean="0"/>
              <a:t> </a:t>
            </a:r>
            <a:r>
              <a:rPr lang="es-AR" sz="1400" dirty="0"/>
              <a:t>Disminuir posiciones en </a:t>
            </a:r>
            <a:r>
              <a:rPr lang="es-AR" sz="1400" dirty="0" smtClean="0"/>
              <a:t>punta de pie prolongadas.</a:t>
            </a:r>
          </a:p>
          <a:p>
            <a:pPr algn="just"/>
            <a:r>
              <a:rPr lang="es-AR" sz="1400" dirty="0" smtClean="0">
                <a:solidFill>
                  <a:schemeClr val="tx1"/>
                </a:solidFill>
              </a:rPr>
              <a:t>Estirar las pantorrillas luego de esta actividad</a:t>
            </a:r>
          </a:p>
          <a:p>
            <a:pPr algn="just"/>
            <a:r>
              <a:rPr lang="es-AR" sz="1400" dirty="0" smtClean="0">
                <a:solidFill>
                  <a:schemeClr val="tx1"/>
                </a:solidFill>
              </a:rPr>
              <a:t>Masajear las pantorrillas luego de esta actividad</a:t>
            </a:r>
          </a:p>
          <a:p>
            <a:pPr marL="0" indent="0" algn="just">
              <a:buNone/>
            </a:pPr>
            <a:endParaRPr lang="es-AR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s-AR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s-A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0182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/>
          </p:cNvSpPr>
          <p:nvPr/>
        </p:nvSpPr>
        <p:spPr>
          <a:xfrm>
            <a:off x="253548" y="72828"/>
            <a:ext cx="8622437" cy="4612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AR" sz="2000" dirty="0" smtClean="0">
                <a:solidFill>
                  <a:schemeClr val="tx1"/>
                </a:solidFill>
              </a:rPr>
              <a:t>ENFERMEDADES GENERADAS POR AGENTES QUIMICOS</a:t>
            </a:r>
            <a:endParaRPr lang="es-AR" sz="2000" dirty="0">
              <a:solidFill>
                <a:schemeClr val="tx1"/>
              </a:solidFill>
            </a:endParaRPr>
          </a:p>
        </p:txBody>
      </p:sp>
      <p:sp>
        <p:nvSpPr>
          <p:cNvPr id="5" name="Título 3"/>
          <p:cNvSpPr txBox="1">
            <a:spLocks/>
          </p:cNvSpPr>
          <p:nvPr/>
        </p:nvSpPr>
        <p:spPr>
          <a:xfrm>
            <a:off x="253549" y="534074"/>
            <a:ext cx="8653968" cy="4612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A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“DERMATITIS AGUDA IRRITATIVA”</a:t>
            </a:r>
            <a:endParaRPr lang="es-A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Marcador de contenido 4"/>
          <p:cNvSpPr>
            <a:spLocks noGrp="1"/>
          </p:cNvSpPr>
          <p:nvPr>
            <p:ph idx="1"/>
          </p:nvPr>
        </p:nvSpPr>
        <p:spPr>
          <a:xfrm>
            <a:off x="253549" y="1596980"/>
            <a:ext cx="8291640" cy="5046581"/>
          </a:xfrm>
        </p:spPr>
        <p:txBody>
          <a:bodyPr>
            <a:normAutofit/>
          </a:bodyPr>
          <a:lstStyle/>
          <a:p>
            <a:pPr marL="0" indent="0" algn="just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s-AR" dirty="0" smtClean="0">
                <a:solidFill>
                  <a:schemeClr val="tx1"/>
                </a:solidFill>
              </a:rPr>
              <a:t>AGENTE:</a:t>
            </a:r>
            <a:r>
              <a:rPr lang="es-AR" dirty="0" smtClean="0"/>
              <a:t> Cemento</a:t>
            </a:r>
          </a:p>
          <a:p>
            <a:pPr marL="0" indent="0" algn="just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s-AR" dirty="0" smtClean="0">
                <a:solidFill>
                  <a:schemeClr val="tx1"/>
                </a:solidFill>
              </a:rPr>
              <a:t> DESCRIPCION</a:t>
            </a:r>
            <a:endParaRPr lang="es-AR" sz="1600" dirty="0" smtClean="0">
              <a:solidFill>
                <a:schemeClr val="tx1"/>
              </a:solidFill>
            </a:endParaRPr>
          </a:p>
          <a:p>
            <a:pPr marL="0" indent="0" algn="just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s-AR" sz="1600" dirty="0" smtClean="0">
                <a:solidFill>
                  <a:schemeClr val="tx1"/>
                </a:solidFill>
              </a:rPr>
              <a:t> </a:t>
            </a:r>
            <a:r>
              <a:rPr lang="es-AR" dirty="0" smtClean="0">
                <a:solidFill>
                  <a:schemeClr val="tx1"/>
                </a:solidFill>
              </a:rPr>
              <a:t>ACTIVIDADES QUE PUEDEN GENERAR ENFERMEDAD</a:t>
            </a:r>
          </a:p>
          <a:p>
            <a:pPr marL="0" indent="0" algn="just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s-AR" dirty="0" smtClean="0">
                <a:solidFill>
                  <a:schemeClr val="tx1"/>
                </a:solidFill>
              </a:rPr>
              <a:t> MEDIDAS DE PREVENCION</a:t>
            </a:r>
          </a:p>
          <a:p>
            <a:pPr marL="0" indent="0" algn="just">
              <a:buClr>
                <a:schemeClr val="tx1">
                  <a:lumMod val="85000"/>
                  <a:lumOff val="15000"/>
                </a:schemeClr>
              </a:buClr>
              <a:buNone/>
            </a:pPr>
            <a:endParaRPr lang="es-AR" dirty="0" smtClean="0">
              <a:solidFill>
                <a:schemeClr val="tx1"/>
              </a:solidFill>
            </a:endParaRPr>
          </a:p>
          <a:p>
            <a:pPr algn="just">
              <a:buNone/>
            </a:pPr>
            <a:endParaRPr lang="es-AR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s-AR" dirty="0">
              <a:solidFill>
                <a:schemeClr val="tx1"/>
              </a:solidFill>
            </a:endParaRPr>
          </a:p>
        </p:txBody>
      </p:sp>
      <p:pic>
        <p:nvPicPr>
          <p:cNvPr id="1030" name="Picture 6" descr="Resultado de imagen para obrero colando hormig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57600"/>
            <a:ext cx="4286250" cy="3200400"/>
          </a:xfrm>
          <a:prstGeom prst="rect">
            <a:avLst/>
          </a:prstGeom>
          <a:noFill/>
        </p:spPr>
      </p:pic>
      <p:pic>
        <p:nvPicPr>
          <p:cNvPr id="1028" name="Picture 4" descr="C:\Users\Alumno\Desktop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9690" y="3968148"/>
            <a:ext cx="4964310" cy="28898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898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/>
          </p:cNvSpPr>
          <p:nvPr/>
        </p:nvSpPr>
        <p:spPr>
          <a:xfrm>
            <a:off x="253549" y="72828"/>
            <a:ext cx="7741382" cy="4612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AR" sz="2000" dirty="0" smtClean="0">
                <a:solidFill>
                  <a:schemeClr val="tx1"/>
                </a:solidFill>
              </a:rPr>
              <a:t>ENFERMEDADES GENERADAS POR AGENTES QUIMICOS</a:t>
            </a:r>
            <a:endParaRPr lang="es-AR" sz="2000" dirty="0">
              <a:solidFill>
                <a:schemeClr val="tx1"/>
              </a:solidFill>
            </a:endParaRPr>
          </a:p>
        </p:txBody>
      </p:sp>
      <p:sp>
        <p:nvSpPr>
          <p:cNvPr id="5" name="Título 3"/>
          <p:cNvSpPr txBox="1">
            <a:spLocks/>
          </p:cNvSpPr>
          <p:nvPr/>
        </p:nvSpPr>
        <p:spPr>
          <a:xfrm>
            <a:off x="253549" y="534074"/>
            <a:ext cx="7741382" cy="4612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A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“DERMATITIS AGUDA IRRITATIVA”</a:t>
            </a:r>
            <a:endParaRPr lang="es-A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Marcador de contenido 4"/>
          <p:cNvSpPr>
            <a:spLocks noGrp="1"/>
          </p:cNvSpPr>
          <p:nvPr>
            <p:ph idx="1"/>
          </p:nvPr>
        </p:nvSpPr>
        <p:spPr>
          <a:xfrm>
            <a:off x="253549" y="1596980"/>
            <a:ext cx="8291640" cy="504658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AR" dirty="0" smtClean="0">
                <a:solidFill>
                  <a:schemeClr val="tx1"/>
                </a:solidFill>
              </a:rPr>
              <a:t>AGENTE: CEMENTO</a:t>
            </a:r>
          </a:p>
          <a:p>
            <a:pPr marL="0" indent="0" algn="just">
              <a:buNone/>
            </a:pPr>
            <a:endParaRPr lang="es-AR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s-AR" dirty="0" smtClean="0">
                <a:solidFill>
                  <a:schemeClr val="tx1"/>
                </a:solidFill>
              </a:rPr>
              <a:t>DESCRIPCION</a:t>
            </a:r>
            <a:r>
              <a:rPr lang="es-AR" dirty="0">
                <a:solidFill>
                  <a:schemeClr val="tx1"/>
                </a:solidFill>
              </a:rPr>
              <a:t>: </a:t>
            </a:r>
            <a:r>
              <a:rPr lang="es-AR" sz="1600" dirty="0"/>
              <a:t>No es causada por una alergia, sino que es la reacción de la piel a una sustancia o fricción irritante</a:t>
            </a:r>
            <a:r>
              <a:rPr lang="es-AR" sz="1600" dirty="0" smtClean="0"/>
              <a:t>.</a:t>
            </a:r>
          </a:p>
          <a:p>
            <a:pPr marL="0" indent="0" algn="just">
              <a:buNone/>
            </a:pPr>
            <a:r>
              <a:rPr lang="es-AR" dirty="0" smtClean="0">
                <a:solidFill>
                  <a:schemeClr val="tx1"/>
                </a:solidFill>
              </a:rPr>
              <a:t>ACTIVIDADES QUE PUEDEN GENERAR EXPOSICION:</a:t>
            </a:r>
          </a:p>
          <a:p>
            <a:pPr lvl="1" algn="just"/>
            <a:r>
              <a:rPr lang="es-AR" sz="1400" dirty="0"/>
              <a:t>Fabricación, molienda, embolsado, transporte manual del </a:t>
            </a:r>
            <a:r>
              <a:rPr lang="es-AR" sz="1400" dirty="0" smtClean="0"/>
              <a:t>cemento.</a:t>
            </a:r>
            <a:endParaRPr lang="es-AR" sz="1400" dirty="0">
              <a:solidFill>
                <a:schemeClr val="tx1"/>
              </a:solidFill>
            </a:endParaRPr>
          </a:p>
          <a:p>
            <a:pPr lvl="1" algn="just"/>
            <a:r>
              <a:rPr lang="es-AR" sz="1400" dirty="0"/>
              <a:t>Fabricación de productos aglomerados, moldeados, </a:t>
            </a:r>
            <a:r>
              <a:rPr lang="es-AR" sz="1400" dirty="0" err="1"/>
              <a:t>microvibrados</a:t>
            </a:r>
            <a:r>
              <a:rPr lang="es-AR" sz="1400" dirty="0"/>
              <a:t> que contienen cemento</a:t>
            </a:r>
            <a:r>
              <a:rPr lang="es-AR" sz="1400" dirty="0" smtClean="0"/>
              <a:t>.</a:t>
            </a:r>
          </a:p>
          <a:p>
            <a:pPr lvl="1" algn="just"/>
            <a:r>
              <a:rPr lang="es-AR" sz="1400" dirty="0"/>
              <a:t>Manipulación del cemento en los trabajos de construcción y obras </a:t>
            </a:r>
            <a:r>
              <a:rPr lang="es-AR" sz="1400" dirty="0" smtClean="0"/>
              <a:t>públicas</a:t>
            </a:r>
            <a:r>
              <a:rPr lang="es-AR" sz="1400" dirty="0" smtClean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es-AR" dirty="0" smtClean="0">
                <a:solidFill>
                  <a:schemeClr val="tx1"/>
                </a:solidFill>
              </a:rPr>
              <a:t>MEDIDAS DE PREVENCION:</a:t>
            </a:r>
          </a:p>
          <a:p>
            <a:pPr algn="just"/>
            <a:r>
              <a:rPr lang="es-AR" sz="1400" dirty="0">
                <a:solidFill>
                  <a:schemeClr val="tx1"/>
                </a:solidFill>
              </a:rPr>
              <a:t>Utilización de Elementos de protección personal, (barbijos, guantes, ropa adecuada)</a:t>
            </a:r>
          </a:p>
          <a:p>
            <a:pPr algn="just"/>
            <a:endParaRPr lang="es-AR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s-A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260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628785" y="478971"/>
            <a:ext cx="7886430" cy="581297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s-ES" sz="4000" b="1" dirty="0" smtClean="0">
                <a:ln w="0"/>
                <a:uFill>
                  <a:solidFill>
                    <a:srgbClr val="FFFFFF"/>
                  </a:solidFill>
                </a:uFill>
                <a:ea typeface="Calibri"/>
              </a:rPr>
              <a:t>Concepto</a:t>
            </a:r>
            <a:r>
              <a:rPr lang="es-ES" sz="2800" dirty="0">
                <a:ln w="0"/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/>
              </a:rPr>
              <a:t>
</a:t>
            </a:r>
            <a:endParaRPr lang="es-ES" sz="2800" dirty="0" smtClean="0">
              <a:ln w="0"/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Calibri"/>
            </a:endParaRPr>
          </a:p>
          <a:p>
            <a:pPr algn="just">
              <a:lnSpc>
                <a:spcPct val="90000"/>
              </a:lnSpc>
            </a:pPr>
            <a:r>
              <a:rPr lang="es-ES" sz="2800" dirty="0" smtClean="0">
                <a:ln w="0"/>
                <a:uFill>
                  <a:solidFill>
                    <a:srgbClr val="FFFFFF"/>
                  </a:solidFill>
                </a:uFill>
                <a:ea typeface="Calibri"/>
              </a:rPr>
              <a:t>Enfermedad </a:t>
            </a:r>
            <a:r>
              <a:rPr lang="es-ES" sz="2800" dirty="0">
                <a:ln w="0"/>
                <a:uFill>
                  <a:solidFill>
                    <a:srgbClr val="FFFFFF"/>
                  </a:solidFill>
                </a:uFill>
                <a:ea typeface="Calibri"/>
              </a:rPr>
              <a:t>producida por el acto de ejercer un oficio o profesión, o por consecuencia de las condiciones de trabajo.
No surge de un día para otro; se requiere de un tiempo prolongado de exposición a un ambiente o actividad riesgosa.
</a:t>
            </a:r>
            <a:r>
              <a:rPr lang="es-ES" sz="2800" dirty="0">
                <a:ln w="0"/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Accidente de trabajo ≠ Enfermedad profesional </a:t>
            </a:r>
            <a:r>
              <a:rPr lang="es-ES" sz="2800" dirty="0">
                <a:ln w="0"/>
                <a:uFill>
                  <a:solidFill>
                    <a:srgbClr val="FFFFFF"/>
                  </a:solidFill>
                </a:uFill>
                <a:ea typeface="Calibri"/>
              </a:rPr>
              <a:t>→  Diferencias</a:t>
            </a:r>
            <a:r>
              <a:rPr lang="es-ES" sz="2800" dirty="0">
                <a:ln w="0"/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/>
              </a:rPr>
              <a:t>
</a:t>
            </a:r>
            <a:endParaRPr lang="es-ES" sz="2800" dirty="0">
              <a:ln w="0"/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3"/>
          <p:cNvSpPr txBox="1">
            <a:spLocks/>
          </p:cNvSpPr>
          <p:nvPr/>
        </p:nvSpPr>
        <p:spPr>
          <a:xfrm>
            <a:off x="253549" y="72828"/>
            <a:ext cx="8653968" cy="4612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AR" sz="2000" dirty="0" smtClean="0">
                <a:solidFill>
                  <a:schemeClr val="tx1"/>
                </a:solidFill>
              </a:rPr>
              <a:t>ENFERMEDADES GENERADAS POR AGENTES BIOLOGICOS</a:t>
            </a:r>
            <a:endParaRPr lang="es-AR" sz="2000" dirty="0">
              <a:solidFill>
                <a:schemeClr val="tx1"/>
              </a:solidFill>
            </a:endParaRPr>
          </a:p>
        </p:txBody>
      </p:sp>
      <p:sp>
        <p:nvSpPr>
          <p:cNvPr id="11" name="Título 3"/>
          <p:cNvSpPr txBox="1">
            <a:spLocks/>
          </p:cNvSpPr>
          <p:nvPr/>
        </p:nvSpPr>
        <p:spPr>
          <a:xfrm>
            <a:off x="253549" y="688621"/>
            <a:ext cx="8606672" cy="4612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A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“</a:t>
            </a:r>
            <a:r>
              <a:rPr lang="es-A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SINDROME DE WEIL</a:t>
            </a:r>
            <a:r>
              <a:rPr lang="es-A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”</a:t>
            </a:r>
            <a:endParaRPr lang="es-A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Marcador de contenido 4"/>
          <p:cNvSpPr>
            <a:spLocks noGrp="1"/>
          </p:cNvSpPr>
          <p:nvPr>
            <p:ph idx="1"/>
          </p:nvPr>
        </p:nvSpPr>
        <p:spPr>
          <a:xfrm>
            <a:off x="253549" y="1596980"/>
            <a:ext cx="8291640" cy="5046581"/>
          </a:xfrm>
        </p:spPr>
        <p:txBody>
          <a:bodyPr>
            <a:normAutofit/>
          </a:bodyPr>
          <a:lstStyle/>
          <a:p>
            <a:pPr marL="0" indent="0" algn="just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s-AR" dirty="0" smtClean="0">
                <a:solidFill>
                  <a:schemeClr val="tx1"/>
                </a:solidFill>
              </a:rPr>
              <a:t>AGENTE: </a:t>
            </a:r>
            <a:r>
              <a:rPr lang="es-AR" dirty="0" smtClean="0">
                <a:solidFill>
                  <a:srgbClr val="000000"/>
                </a:solidFill>
                <a:latin typeface="Gill Sans"/>
              </a:rPr>
              <a:t>Leptospira (leptospirosis)</a:t>
            </a:r>
            <a:endParaRPr lang="es-AR" dirty="0" smtClean="0"/>
          </a:p>
          <a:p>
            <a:pPr marL="0" indent="0" algn="just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s-AR" dirty="0" smtClean="0">
                <a:solidFill>
                  <a:schemeClr val="tx1"/>
                </a:solidFill>
              </a:rPr>
              <a:t> DESCRIPCION</a:t>
            </a:r>
            <a:endParaRPr lang="es-AR" sz="1600" dirty="0" smtClean="0">
              <a:solidFill>
                <a:schemeClr val="tx1"/>
              </a:solidFill>
            </a:endParaRPr>
          </a:p>
          <a:p>
            <a:pPr marL="0" indent="0" algn="just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s-AR" sz="1600" dirty="0" smtClean="0">
                <a:solidFill>
                  <a:schemeClr val="tx1"/>
                </a:solidFill>
              </a:rPr>
              <a:t> </a:t>
            </a:r>
            <a:r>
              <a:rPr lang="es-AR" dirty="0" smtClean="0">
                <a:solidFill>
                  <a:schemeClr val="tx1"/>
                </a:solidFill>
              </a:rPr>
              <a:t>ACTIVIDADES QUE PUEDEN GENERAR ENFERMEDAD</a:t>
            </a:r>
          </a:p>
          <a:p>
            <a:pPr marL="0" indent="0" algn="just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s-AR" dirty="0" smtClean="0">
                <a:solidFill>
                  <a:schemeClr val="tx1"/>
                </a:solidFill>
              </a:rPr>
              <a:t> MEDIDAS DE PREVENCION</a:t>
            </a:r>
          </a:p>
          <a:p>
            <a:pPr marL="0" indent="0" algn="just">
              <a:buNone/>
            </a:pPr>
            <a:endParaRPr lang="es-AR" dirty="0">
              <a:solidFill>
                <a:schemeClr val="tx1"/>
              </a:solidFill>
            </a:endParaRPr>
          </a:p>
        </p:txBody>
      </p:sp>
      <p:pic>
        <p:nvPicPr>
          <p:cNvPr id="24577" name="Picture 1" descr="C:\Users\Alumno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36435"/>
            <a:ext cx="4225159" cy="3621565"/>
          </a:xfrm>
          <a:prstGeom prst="rect">
            <a:avLst/>
          </a:prstGeom>
          <a:noFill/>
        </p:spPr>
      </p:pic>
      <p:pic>
        <p:nvPicPr>
          <p:cNvPr id="24578" name="Picture 2" descr="C:\Users\Alumno\Desktop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7543" y="3855655"/>
            <a:ext cx="4303377" cy="27185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044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3"/>
          <p:cNvSpPr txBox="1">
            <a:spLocks/>
          </p:cNvSpPr>
          <p:nvPr/>
        </p:nvSpPr>
        <p:spPr>
          <a:xfrm>
            <a:off x="253549" y="72828"/>
            <a:ext cx="7741382" cy="4612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AR" sz="2000" dirty="0" smtClean="0">
                <a:solidFill>
                  <a:schemeClr val="tx1"/>
                </a:solidFill>
              </a:rPr>
              <a:t>ENFERMEDADES GENERADAS POR AGENTES BIOLOGICOS</a:t>
            </a:r>
            <a:endParaRPr lang="es-AR" sz="2000" dirty="0">
              <a:solidFill>
                <a:schemeClr val="tx1"/>
              </a:solidFill>
            </a:endParaRPr>
          </a:p>
        </p:txBody>
      </p:sp>
      <p:sp>
        <p:nvSpPr>
          <p:cNvPr id="11" name="Título 3"/>
          <p:cNvSpPr txBox="1">
            <a:spLocks/>
          </p:cNvSpPr>
          <p:nvPr/>
        </p:nvSpPr>
        <p:spPr>
          <a:xfrm>
            <a:off x="253549" y="688621"/>
            <a:ext cx="7741382" cy="4612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A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</a:rPr>
              <a:t>“</a:t>
            </a:r>
            <a:r>
              <a:rPr lang="es-A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SINDROME DE WEIL</a:t>
            </a:r>
            <a:r>
              <a:rPr lang="es-A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</a:rPr>
              <a:t>”</a:t>
            </a:r>
            <a:endParaRPr lang="es-A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Marcador de contenido 4"/>
          <p:cNvSpPr>
            <a:spLocks noGrp="1"/>
          </p:cNvSpPr>
          <p:nvPr>
            <p:ph idx="1"/>
          </p:nvPr>
        </p:nvSpPr>
        <p:spPr>
          <a:xfrm>
            <a:off x="253549" y="1596980"/>
            <a:ext cx="8291640" cy="504658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AR" dirty="0" smtClean="0">
                <a:solidFill>
                  <a:schemeClr val="tx1"/>
                </a:solidFill>
              </a:rPr>
              <a:t>AGENTE: </a:t>
            </a:r>
            <a:r>
              <a:rPr lang="es-AR" dirty="0">
                <a:solidFill>
                  <a:srgbClr val="000000"/>
                </a:solidFill>
                <a:latin typeface="Gill Sans"/>
              </a:rPr>
              <a:t>LEPTOSPIRA (LEPTOSPIROSIS)</a:t>
            </a:r>
            <a:endParaRPr lang="es-AR" dirty="0" smtClean="0">
              <a:solidFill>
                <a:schemeClr val="tx1"/>
              </a:solidFill>
            </a:endParaRPr>
          </a:p>
          <a:p>
            <a:r>
              <a:rPr lang="es-AR" dirty="0" smtClean="0">
                <a:solidFill>
                  <a:schemeClr val="tx1"/>
                </a:solidFill>
              </a:rPr>
              <a:t>DESCRIPCION: </a:t>
            </a:r>
            <a:r>
              <a:rPr lang="es-AR" sz="1400" dirty="0" smtClean="0">
                <a:solidFill>
                  <a:schemeClr val="tx1"/>
                </a:solidFill>
              </a:rPr>
              <a:t>es una enfermedad bacteriana. Corresponde a una enfermedad febril producida por la </a:t>
            </a:r>
            <a:r>
              <a:rPr lang="es-AR" sz="1400" i="1" dirty="0" err="1" smtClean="0">
                <a:solidFill>
                  <a:schemeClr val="tx1"/>
                </a:solidFill>
              </a:rPr>
              <a:t>Leptospira</a:t>
            </a:r>
            <a:r>
              <a:rPr lang="es-AR" sz="1400" dirty="0" smtClean="0">
                <a:solidFill>
                  <a:schemeClr val="tx1"/>
                </a:solidFill>
              </a:rPr>
              <a:t>, una bacteria, que afecta a humanos y un amplio rango de animales, produciendo </a:t>
            </a:r>
            <a:r>
              <a:rPr lang="es-AR" sz="1400" dirty="0"/>
              <a:t>Insuficiencia </a:t>
            </a:r>
            <a:r>
              <a:rPr lang="es-AR" sz="1400" dirty="0" smtClean="0"/>
              <a:t>renal, Insuficiencia hepática </a:t>
            </a:r>
            <a:r>
              <a:rPr lang="es-AR" sz="1400" dirty="0" err="1" smtClean="0"/>
              <a:t>ó</a:t>
            </a:r>
            <a:r>
              <a:rPr lang="es-AR" sz="1400" dirty="0" smtClean="0"/>
              <a:t> Meningitis.</a:t>
            </a:r>
            <a:endParaRPr lang="es-AR" sz="1400" dirty="0"/>
          </a:p>
          <a:p>
            <a:pPr marL="0" indent="0" algn="just">
              <a:buNone/>
            </a:pPr>
            <a:endParaRPr lang="es-AR" sz="14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s-AR" dirty="0" smtClean="0">
                <a:solidFill>
                  <a:schemeClr val="tx1"/>
                </a:solidFill>
              </a:rPr>
              <a:t>ACTIVIDADES QUE PUEDEN GENERAR EXPOSICION:</a:t>
            </a:r>
          </a:p>
          <a:p>
            <a:pPr lvl="1" algn="just"/>
            <a:r>
              <a:rPr lang="es-AR" sz="1400" dirty="0"/>
              <a:t>Limpieza de alcantarillas.</a:t>
            </a:r>
            <a:endParaRPr lang="es-AR" sz="1400" dirty="0" smtClean="0"/>
          </a:p>
          <a:p>
            <a:pPr marL="0" indent="0" algn="just">
              <a:buNone/>
            </a:pPr>
            <a:endParaRPr lang="es-AR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s-AR" dirty="0" smtClean="0">
                <a:solidFill>
                  <a:schemeClr val="tx1"/>
                </a:solidFill>
              </a:rPr>
              <a:t>MEDIDAS DE PREVENCION:</a:t>
            </a:r>
          </a:p>
          <a:p>
            <a:pPr algn="just"/>
            <a:r>
              <a:rPr lang="es-AR" sz="1400" dirty="0">
                <a:solidFill>
                  <a:schemeClr val="tx1"/>
                </a:solidFill>
              </a:rPr>
              <a:t>Utilización de Elementos de protección </a:t>
            </a:r>
            <a:r>
              <a:rPr lang="es-AR" sz="1400" dirty="0" smtClean="0">
                <a:solidFill>
                  <a:schemeClr val="tx1"/>
                </a:solidFill>
              </a:rPr>
              <a:t>personal, (barbijos, guantes, ropa adecuada)</a:t>
            </a:r>
            <a:endParaRPr lang="es-AR" sz="1400" dirty="0">
              <a:solidFill>
                <a:schemeClr val="tx1"/>
              </a:solidFill>
            </a:endParaRPr>
          </a:p>
          <a:p>
            <a:pPr algn="just"/>
            <a:endParaRPr lang="es-AR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s-A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8926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3548" y="72828"/>
            <a:ext cx="8585651" cy="602086"/>
          </a:xfrm>
        </p:spPr>
        <p:txBody>
          <a:bodyPr>
            <a:noAutofit/>
          </a:bodyPr>
          <a:lstStyle/>
          <a:p>
            <a:pPr algn="ctr"/>
            <a:r>
              <a:rPr lang="es-AR" sz="2000" dirty="0" smtClean="0">
                <a:solidFill>
                  <a:schemeClr val="tx1"/>
                </a:solidFill>
              </a:rPr>
              <a:t>ENFERMEDADES GENERADAS POR AGENTES FISICOS</a:t>
            </a:r>
            <a:endParaRPr lang="es-AR" sz="2000" dirty="0">
              <a:solidFill>
                <a:schemeClr val="tx1"/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253549" y="1286634"/>
            <a:ext cx="8291640" cy="5571366"/>
          </a:xfrm>
        </p:spPr>
        <p:txBody>
          <a:bodyPr>
            <a:normAutofit/>
          </a:bodyPr>
          <a:lstStyle/>
          <a:p>
            <a:pPr marL="0" indent="0" algn="just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s-AR" sz="1400" dirty="0">
                <a:solidFill>
                  <a:schemeClr val="tx1"/>
                </a:solidFill>
              </a:rPr>
              <a:t> </a:t>
            </a:r>
            <a:r>
              <a:rPr lang="es-AR" dirty="0" smtClean="0">
                <a:solidFill>
                  <a:schemeClr val="tx1"/>
                </a:solidFill>
              </a:rPr>
              <a:t>AGENTE:</a:t>
            </a:r>
            <a:r>
              <a:rPr lang="es-AR" dirty="0" smtClean="0"/>
              <a:t> </a:t>
            </a:r>
            <a:r>
              <a:rPr lang="es-AR" dirty="0" smtClean="0">
                <a:solidFill>
                  <a:schemeClr val="tx1"/>
                </a:solidFill>
              </a:rPr>
              <a:t>Ruido / Presión superior a la atmosférica</a:t>
            </a:r>
            <a:endParaRPr lang="es-AR" dirty="0" smtClean="0"/>
          </a:p>
          <a:p>
            <a:pPr marL="0" indent="0" algn="just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s-AR" dirty="0" smtClean="0">
                <a:solidFill>
                  <a:schemeClr val="tx1"/>
                </a:solidFill>
              </a:rPr>
              <a:t> DESCRIPCION</a:t>
            </a:r>
            <a:endParaRPr lang="es-AR" sz="1600" dirty="0" smtClean="0">
              <a:solidFill>
                <a:schemeClr val="tx1"/>
              </a:solidFill>
            </a:endParaRPr>
          </a:p>
          <a:p>
            <a:pPr marL="0" indent="0" algn="just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s-AR" sz="1600" dirty="0" smtClean="0">
                <a:solidFill>
                  <a:schemeClr val="tx1"/>
                </a:solidFill>
              </a:rPr>
              <a:t> </a:t>
            </a:r>
            <a:r>
              <a:rPr lang="es-AR" dirty="0" smtClean="0">
                <a:solidFill>
                  <a:schemeClr val="tx1"/>
                </a:solidFill>
              </a:rPr>
              <a:t>ACTIVIDADES QUE PUEDEN GENERAR ENFERMEDAD</a:t>
            </a:r>
          </a:p>
          <a:p>
            <a:pPr marL="0" indent="0" algn="just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s-AR" dirty="0" smtClean="0">
                <a:solidFill>
                  <a:schemeClr val="tx1"/>
                </a:solidFill>
              </a:rPr>
              <a:t> MEDIDAS DE PREVENCION</a:t>
            </a:r>
          </a:p>
          <a:p>
            <a:pPr marL="0" indent="0" algn="just">
              <a:buNone/>
            </a:pPr>
            <a:endParaRPr lang="es-AR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s-AR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9" name="Título 3"/>
          <p:cNvSpPr txBox="1">
            <a:spLocks/>
          </p:cNvSpPr>
          <p:nvPr/>
        </p:nvSpPr>
        <p:spPr>
          <a:xfrm>
            <a:off x="253549" y="534074"/>
            <a:ext cx="8629194" cy="7525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A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“HIPOACUSIA PERCEPTIVA”</a:t>
            </a:r>
            <a:endParaRPr lang="es-A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3" name="Picture 1" descr="C:\Users\Alumno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524" y="3279228"/>
            <a:ext cx="4980097" cy="3389585"/>
          </a:xfrm>
          <a:prstGeom prst="rect">
            <a:avLst/>
          </a:prstGeom>
          <a:noFill/>
        </p:spPr>
      </p:pic>
      <p:pic>
        <p:nvPicPr>
          <p:cNvPr id="23554" name="Picture 2" descr="C:\Users\Alumno\Desktop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5782" y="4057322"/>
            <a:ext cx="3779381" cy="24223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334288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3549" y="72828"/>
            <a:ext cx="7741382" cy="461246"/>
          </a:xfrm>
        </p:spPr>
        <p:txBody>
          <a:bodyPr>
            <a:noAutofit/>
          </a:bodyPr>
          <a:lstStyle/>
          <a:p>
            <a:pPr algn="ctr"/>
            <a:r>
              <a:rPr lang="es-AR" sz="2000" dirty="0" smtClean="0">
                <a:solidFill>
                  <a:schemeClr val="tx1"/>
                </a:solidFill>
              </a:rPr>
              <a:t>ENFERMEDADES GENERADAS POR AGENTES FISICOS</a:t>
            </a:r>
            <a:endParaRPr lang="es-AR" sz="2000" dirty="0">
              <a:solidFill>
                <a:schemeClr val="tx1"/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253549" y="1286634"/>
            <a:ext cx="8291640" cy="535692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AR" dirty="0" smtClean="0">
                <a:solidFill>
                  <a:schemeClr val="tx1"/>
                </a:solidFill>
              </a:rPr>
              <a:t>AGENTE: RUIDO</a:t>
            </a:r>
          </a:p>
          <a:p>
            <a:pPr marL="0" indent="0" algn="just">
              <a:buNone/>
            </a:pPr>
            <a:r>
              <a:rPr lang="es-AR" dirty="0" smtClean="0">
                <a:solidFill>
                  <a:schemeClr val="tx1"/>
                </a:solidFill>
              </a:rPr>
              <a:t>DESCRIPCION</a:t>
            </a:r>
            <a:r>
              <a:rPr lang="es-AR" dirty="0">
                <a:solidFill>
                  <a:schemeClr val="tx1"/>
                </a:solidFill>
              </a:rPr>
              <a:t>: </a:t>
            </a:r>
            <a:r>
              <a:rPr lang="es-AR" sz="1600" dirty="0">
                <a:solidFill>
                  <a:schemeClr val="tx1"/>
                </a:solidFill>
              </a:rPr>
              <a:t>Es la disminución del nivel de audición de una persona por debajo de lo normal. Puede presentarse en forma </a:t>
            </a:r>
            <a:r>
              <a:rPr lang="es-AR" sz="1600" dirty="0" smtClean="0">
                <a:solidFill>
                  <a:schemeClr val="tx1"/>
                </a:solidFill>
              </a:rPr>
              <a:t>unilateral o bilateral, según afecta a un solo oído o a ambos, respectivamente. Se daña el oído interno.</a:t>
            </a:r>
          </a:p>
          <a:p>
            <a:pPr marL="0" indent="0" algn="just">
              <a:buNone/>
            </a:pPr>
            <a:r>
              <a:rPr lang="es-AR" dirty="0" smtClean="0">
                <a:solidFill>
                  <a:schemeClr val="tx1"/>
                </a:solidFill>
              </a:rPr>
              <a:t>ACTIVIDADES QUE PUEDEN GENERAR EXPOSICION:</a:t>
            </a:r>
          </a:p>
          <a:p>
            <a:pPr lvl="1" algn="just"/>
            <a:r>
              <a:rPr lang="es-AR" sz="1400" dirty="0" smtClean="0">
                <a:solidFill>
                  <a:schemeClr val="tx1"/>
                </a:solidFill>
              </a:rPr>
              <a:t>Todo </a:t>
            </a:r>
            <a:r>
              <a:rPr lang="es-AR" sz="1400" dirty="0">
                <a:solidFill>
                  <a:schemeClr val="tx1"/>
                </a:solidFill>
              </a:rPr>
              <a:t>trabajo que importe exposición a una intensidad de presión sonora superior a 85 decibeles de nivel sonoro continuo equivalente.</a:t>
            </a:r>
          </a:p>
          <a:p>
            <a:pPr lvl="1" algn="just"/>
            <a:r>
              <a:rPr lang="es-AR" sz="1400" dirty="0" smtClean="0">
                <a:solidFill>
                  <a:schemeClr val="tx1"/>
                </a:solidFill>
              </a:rPr>
              <a:t>Utilización </a:t>
            </a:r>
            <a:r>
              <a:rPr lang="es-AR" sz="1400" dirty="0">
                <a:solidFill>
                  <a:schemeClr val="tx1"/>
                </a:solidFill>
              </a:rPr>
              <a:t>de herramientas neumáticas (perforadores, martillos, taladros).</a:t>
            </a:r>
          </a:p>
          <a:p>
            <a:pPr lvl="1" algn="just"/>
            <a:r>
              <a:rPr lang="es-AR" sz="1400" dirty="0" smtClean="0">
                <a:solidFill>
                  <a:schemeClr val="tx1"/>
                </a:solidFill>
              </a:rPr>
              <a:t>La </a:t>
            </a:r>
            <a:r>
              <a:rPr lang="es-AR" sz="1400" dirty="0">
                <a:solidFill>
                  <a:schemeClr val="tx1"/>
                </a:solidFill>
              </a:rPr>
              <a:t>molienda de piedras y minerales.</a:t>
            </a:r>
          </a:p>
          <a:p>
            <a:pPr lvl="1" algn="just"/>
            <a:r>
              <a:rPr lang="es-AR" sz="1400" dirty="0" smtClean="0">
                <a:solidFill>
                  <a:schemeClr val="tx1"/>
                </a:solidFill>
              </a:rPr>
              <a:t>El </a:t>
            </a:r>
            <a:r>
              <a:rPr lang="es-AR" sz="1400" dirty="0">
                <a:solidFill>
                  <a:schemeClr val="tx1"/>
                </a:solidFill>
              </a:rPr>
              <a:t>manejo de maquinaria pesada en transporte de carga, minería, obras públicas, tractores agrícolas.</a:t>
            </a:r>
          </a:p>
          <a:p>
            <a:pPr marL="0" indent="0" algn="just">
              <a:buNone/>
            </a:pPr>
            <a:r>
              <a:rPr lang="es-AR" dirty="0" smtClean="0">
                <a:solidFill>
                  <a:schemeClr val="tx1"/>
                </a:solidFill>
              </a:rPr>
              <a:t>MEDIDAS DE PREVENCION:</a:t>
            </a:r>
          </a:p>
          <a:p>
            <a:pPr lvl="1" algn="just"/>
            <a:r>
              <a:rPr lang="es-AR" sz="1400" dirty="0" smtClean="0">
                <a:solidFill>
                  <a:schemeClr val="tx1"/>
                </a:solidFill>
              </a:rPr>
              <a:t>Actuación sobre el foco emisor. Impedir o dificultar la transmisión del ruido, aislando (encerrando), utilizar pantallas absorbentes, etc.</a:t>
            </a:r>
          </a:p>
          <a:p>
            <a:pPr lvl="1" algn="just"/>
            <a:r>
              <a:rPr lang="es-AR" sz="1400" dirty="0" smtClean="0">
                <a:solidFill>
                  <a:schemeClr val="tx1"/>
                </a:solidFill>
              </a:rPr>
              <a:t>Utilización de Elementos de protección personal: Protectores de los oídos (tampones o protectores de copa).</a:t>
            </a:r>
          </a:p>
          <a:p>
            <a:pPr marL="0" indent="0" algn="just">
              <a:buNone/>
            </a:pPr>
            <a:endParaRPr lang="es-AR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s-AR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9" name="Título 3"/>
          <p:cNvSpPr txBox="1">
            <a:spLocks/>
          </p:cNvSpPr>
          <p:nvPr/>
        </p:nvSpPr>
        <p:spPr>
          <a:xfrm>
            <a:off x="253549" y="534074"/>
            <a:ext cx="7741382" cy="4612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A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“HIPOACUSIA PERCEPTIVA”</a:t>
            </a:r>
            <a:endParaRPr lang="es-A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163807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3549" y="72827"/>
            <a:ext cx="8563880" cy="667401"/>
          </a:xfrm>
        </p:spPr>
        <p:txBody>
          <a:bodyPr>
            <a:noAutofit/>
          </a:bodyPr>
          <a:lstStyle/>
          <a:p>
            <a:pPr algn="ctr"/>
            <a:r>
              <a:rPr lang="es-AR" sz="2000" dirty="0" smtClean="0">
                <a:solidFill>
                  <a:schemeClr val="tx1"/>
                </a:solidFill>
              </a:rPr>
              <a:t>ENFERMEDADES GENERADAS POR AGENTES FISICOS</a:t>
            </a:r>
            <a:endParaRPr lang="es-AR" sz="2000" dirty="0">
              <a:solidFill>
                <a:schemeClr val="tx1"/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253549" y="1286634"/>
            <a:ext cx="8291640" cy="5571366"/>
          </a:xfrm>
        </p:spPr>
        <p:txBody>
          <a:bodyPr>
            <a:normAutofit/>
          </a:bodyPr>
          <a:lstStyle/>
          <a:p>
            <a:pPr marL="0" indent="0" algn="just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s-AR" dirty="0" smtClean="0">
                <a:solidFill>
                  <a:schemeClr val="tx1"/>
                </a:solidFill>
              </a:rPr>
              <a:t>AGENTE:</a:t>
            </a:r>
            <a:r>
              <a:rPr lang="es-AR" dirty="0" smtClean="0"/>
              <a:t> </a:t>
            </a:r>
            <a:r>
              <a:rPr lang="es-AR" dirty="0" smtClean="0">
                <a:solidFill>
                  <a:schemeClr val="tx1"/>
                </a:solidFill>
              </a:rPr>
              <a:t>Presión superior a la atmosférica estándar</a:t>
            </a:r>
            <a:endParaRPr lang="es-AR" dirty="0" smtClean="0"/>
          </a:p>
          <a:p>
            <a:pPr marL="0" indent="0" algn="just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s-AR" dirty="0" smtClean="0">
                <a:solidFill>
                  <a:schemeClr val="tx1"/>
                </a:solidFill>
              </a:rPr>
              <a:t> DESCRIPCION</a:t>
            </a:r>
            <a:endParaRPr lang="es-AR" sz="1600" dirty="0" smtClean="0">
              <a:solidFill>
                <a:schemeClr val="tx1"/>
              </a:solidFill>
            </a:endParaRPr>
          </a:p>
          <a:p>
            <a:pPr marL="0" indent="0" algn="just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s-AR" sz="1600" dirty="0" smtClean="0">
                <a:solidFill>
                  <a:schemeClr val="tx1"/>
                </a:solidFill>
              </a:rPr>
              <a:t> </a:t>
            </a:r>
            <a:r>
              <a:rPr lang="es-AR" dirty="0" smtClean="0">
                <a:solidFill>
                  <a:schemeClr val="tx1"/>
                </a:solidFill>
              </a:rPr>
              <a:t>ACTIVIDADES QUE PUEDEN GENERAR ENFERMEDAD</a:t>
            </a:r>
          </a:p>
          <a:p>
            <a:pPr marL="0" indent="0" algn="just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s-AR" dirty="0" smtClean="0">
                <a:solidFill>
                  <a:schemeClr val="tx1"/>
                </a:solidFill>
              </a:rPr>
              <a:t> MEDIDAS DE PREVENCION</a:t>
            </a:r>
          </a:p>
        </p:txBody>
      </p:sp>
      <p:sp>
        <p:nvSpPr>
          <p:cNvPr id="9" name="Título 3"/>
          <p:cNvSpPr txBox="1">
            <a:spLocks/>
          </p:cNvSpPr>
          <p:nvPr/>
        </p:nvSpPr>
        <p:spPr>
          <a:xfrm>
            <a:off x="253549" y="534074"/>
            <a:ext cx="8291640" cy="7525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A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“TROMBOSIS CEREBRAL”</a:t>
            </a:r>
            <a:endParaRPr lang="es-A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29" name="Picture 1" descr="C:\Users\Alumno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56729"/>
            <a:ext cx="4654134" cy="3601271"/>
          </a:xfrm>
          <a:prstGeom prst="rect">
            <a:avLst/>
          </a:prstGeom>
          <a:noFill/>
        </p:spPr>
      </p:pic>
      <p:pic>
        <p:nvPicPr>
          <p:cNvPr id="22530" name="Picture 2" descr="C:\Users\Alumno\Desktop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6351" y="3231931"/>
            <a:ext cx="4317649" cy="32792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206774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3549" y="72828"/>
            <a:ext cx="7741382" cy="461246"/>
          </a:xfrm>
        </p:spPr>
        <p:txBody>
          <a:bodyPr>
            <a:noAutofit/>
          </a:bodyPr>
          <a:lstStyle/>
          <a:p>
            <a:pPr algn="ctr"/>
            <a:r>
              <a:rPr lang="es-AR" sz="2000" dirty="0" smtClean="0">
                <a:solidFill>
                  <a:schemeClr val="tx1"/>
                </a:solidFill>
              </a:rPr>
              <a:t>ENFERMEDADES GENERADAS POR AGENTES FISICOS</a:t>
            </a:r>
            <a:endParaRPr lang="es-AR" sz="2000" dirty="0">
              <a:solidFill>
                <a:schemeClr val="tx1"/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253549" y="1286634"/>
            <a:ext cx="8291640" cy="557136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AR" b="1" dirty="0" smtClean="0">
                <a:solidFill>
                  <a:schemeClr val="tx1"/>
                </a:solidFill>
              </a:rPr>
              <a:t>AGENTE</a:t>
            </a:r>
            <a:r>
              <a:rPr lang="es-AR" dirty="0" smtClean="0">
                <a:solidFill>
                  <a:schemeClr val="tx1"/>
                </a:solidFill>
              </a:rPr>
              <a:t>: </a:t>
            </a:r>
            <a:r>
              <a:rPr lang="es-AR" u="sng" dirty="0" smtClean="0">
                <a:solidFill>
                  <a:schemeClr val="tx1"/>
                </a:solidFill>
              </a:rPr>
              <a:t>PRESION SUPERIOR</a:t>
            </a:r>
            <a:r>
              <a:rPr lang="es-AR" dirty="0" smtClean="0">
                <a:solidFill>
                  <a:schemeClr val="tx1"/>
                </a:solidFill>
              </a:rPr>
              <a:t> </a:t>
            </a:r>
            <a:r>
              <a:rPr lang="es-AR" dirty="0">
                <a:solidFill>
                  <a:schemeClr val="tx1"/>
                </a:solidFill>
              </a:rPr>
              <a:t>a la presión atmosférica </a:t>
            </a:r>
            <a:r>
              <a:rPr lang="es-AR" dirty="0" smtClean="0">
                <a:solidFill>
                  <a:schemeClr val="tx1"/>
                </a:solidFill>
              </a:rPr>
              <a:t>estándar</a:t>
            </a:r>
          </a:p>
          <a:p>
            <a:pPr marL="0" indent="0" algn="just">
              <a:buNone/>
            </a:pPr>
            <a:r>
              <a:rPr lang="es-AR" b="1" dirty="0" smtClean="0">
                <a:solidFill>
                  <a:schemeClr val="tx1"/>
                </a:solidFill>
              </a:rPr>
              <a:t>DESCRIPCION</a:t>
            </a:r>
            <a:r>
              <a:rPr lang="es-AR" dirty="0">
                <a:solidFill>
                  <a:schemeClr val="tx1"/>
                </a:solidFill>
              </a:rPr>
              <a:t>: </a:t>
            </a:r>
            <a:r>
              <a:rPr lang="es-AR" sz="1600" dirty="0">
                <a:solidFill>
                  <a:schemeClr val="tx1"/>
                </a:solidFill>
              </a:rPr>
              <a:t>Daño neurológico cerebral o medular producido por trombosis (formación de un coágulo en el interior de un vaso </a:t>
            </a:r>
            <a:r>
              <a:rPr lang="es-AR" sz="1600" dirty="0" smtClean="0">
                <a:solidFill>
                  <a:schemeClr val="tx1"/>
                </a:solidFill>
              </a:rPr>
              <a:t>sanguíneo) </a:t>
            </a:r>
            <a:r>
              <a:rPr lang="es-AR" sz="1600" dirty="0">
                <a:solidFill>
                  <a:schemeClr val="tx1"/>
                </a:solidFill>
              </a:rPr>
              <a:t>consecutivas a accidente por descompresión inadecuada</a:t>
            </a:r>
            <a:r>
              <a:rPr lang="es-AR" sz="1600" dirty="0" smtClean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es-AR" b="1" dirty="0" smtClean="0">
                <a:solidFill>
                  <a:schemeClr val="tx1"/>
                </a:solidFill>
              </a:rPr>
              <a:t>ACTIVIDADES QUE PUEDEN GENERAR EXPOSICION</a:t>
            </a:r>
            <a:r>
              <a:rPr lang="es-AR" dirty="0" smtClean="0">
                <a:solidFill>
                  <a:schemeClr val="tx1"/>
                </a:solidFill>
              </a:rPr>
              <a:t>:</a:t>
            </a:r>
          </a:p>
          <a:p>
            <a:pPr lvl="1" algn="just"/>
            <a:r>
              <a:rPr lang="es-AR" sz="1400" dirty="0">
                <a:solidFill>
                  <a:schemeClr val="tx1"/>
                </a:solidFill>
              </a:rPr>
              <a:t>Trabajos efectuados por los operadores de cámaras submarinas hiperbáricas</a:t>
            </a:r>
            <a:r>
              <a:rPr lang="es-AR" sz="1400" dirty="0" smtClean="0">
                <a:solidFill>
                  <a:schemeClr val="tx1"/>
                </a:solidFill>
              </a:rPr>
              <a:t>.</a:t>
            </a:r>
          </a:p>
          <a:p>
            <a:pPr lvl="1" algn="just"/>
            <a:r>
              <a:rPr lang="es-AR" sz="1400" dirty="0">
                <a:solidFill>
                  <a:schemeClr val="tx1"/>
                </a:solidFill>
              </a:rPr>
              <a:t>Buzos con escafandra o provistos de equipos de buceo autónomo</a:t>
            </a:r>
            <a:r>
              <a:rPr lang="es-AR" sz="1400" dirty="0" smtClean="0">
                <a:solidFill>
                  <a:schemeClr val="tx1"/>
                </a:solidFill>
              </a:rPr>
              <a:t>.</a:t>
            </a:r>
            <a:endParaRPr lang="es-AR" sz="1400" dirty="0">
              <a:solidFill>
                <a:schemeClr val="tx1"/>
              </a:solidFill>
            </a:endParaRPr>
          </a:p>
          <a:p>
            <a:pPr lvl="1" algn="just"/>
            <a:r>
              <a:rPr lang="es-AR" sz="1400" dirty="0" smtClean="0">
                <a:solidFill>
                  <a:schemeClr val="tx1"/>
                </a:solidFill>
              </a:rPr>
              <a:t>Todo </a:t>
            </a:r>
            <a:r>
              <a:rPr lang="es-AR" sz="1400" dirty="0">
                <a:solidFill>
                  <a:schemeClr val="tx1"/>
                </a:solidFill>
              </a:rPr>
              <a:t>trabajo efectuado en un medio hiperbárico.</a:t>
            </a:r>
          </a:p>
          <a:p>
            <a:pPr marL="0" indent="0" algn="just">
              <a:buNone/>
            </a:pPr>
            <a:r>
              <a:rPr lang="es-AR" b="1" dirty="0" smtClean="0">
                <a:solidFill>
                  <a:schemeClr val="tx1"/>
                </a:solidFill>
              </a:rPr>
              <a:t>MEDIDAS DE PREVENCION</a:t>
            </a:r>
            <a:r>
              <a:rPr lang="es-AR" dirty="0" smtClean="0">
                <a:solidFill>
                  <a:schemeClr val="tx1"/>
                </a:solidFill>
              </a:rPr>
              <a:t>:</a:t>
            </a:r>
          </a:p>
          <a:p>
            <a:pPr lvl="1" algn="just"/>
            <a:r>
              <a:rPr lang="es-AR" sz="1400" dirty="0" smtClean="0">
                <a:solidFill>
                  <a:schemeClr val="tx1"/>
                </a:solidFill>
              </a:rPr>
              <a:t>Buena aptitud física del trabajador</a:t>
            </a:r>
          </a:p>
          <a:p>
            <a:pPr lvl="1" algn="just"/>
            <a:r>
              <a:rPr lang="es-AR" sz="1400" dirty="0" smtClean="0">
                <a:solidFill>
                  <a:schemeClr val="tx1"/>
                </a:solidFill>
              </a:rPr>
              <a:t>Comprobar </a:t>
            </a:r>
            <a:r>
              <a:rPr lang="es-AR" sz="1400" dirty="0">
                <a:solidFill>
                  <a:schemeClr val="tx1"/>
                </a:solidFill>
              </a:rPr>
              <a:t>y asegurarse que TODOS </a:t>
            </a:r>
            <a:r>
              <a:rPr lang="es-AR" sz="1400" dirty="0" smtClean="0">
                <a:solidFill>
                  <a:schemeClr val="tx1"/>
                </a:solidFill>
              </a:rPr>
              <a:t>los buceadores </a:t>
            </a:r>
            <a:r>
              <a:rPr lang="es-AR" sz="1400" dirty="0">
                <a:solidFill>
                  <a:schemeClr val="tx1"/>
                </a:solidFill>
              </a:rPr>
              <a:t>tienen la Titulación y Capacitación adecuada y necesaria</a:t>
            </a:r>
          </a:p>
          <a:p>
            <a:pPr lvl="1" algn="just"/>
            <a:r>
              <a:rPr lang="es-AR" sz="1400" dirty="0" smtClean="0">
                <a:solidFill>
                  <a:schemeClr val="tx1"/>
                </a:solidFill>
              </a:rPr>
              <a:t>Revisar</a:t>
            </a:r>
            <a:r>
              <a:rPr lang="es-AR" sz="1400" dirty="0">
                <a:solidFill>
                  <a:schemeClr val="tx1"/>
                </a:solidFill>
              </a:rPr>
              <a:t>, probar, controlar y reparar los </a:t>
            </a:r>
            <a:r>
              <a:rPr lang="es-AR" sz="1400" dirty="0" smtClean="0">
                <a:solidFill>
                  <a:schemeClr val="tx1"/>
                </a:solidFill>
              </a:rPr>
              <a:t>equipos. Elaborar registros </a:t>
            </a:r>
          </a:p>
          <a:p>
            <a:pPr lvl="1" algn="just"/>
            <a:r>
              <a:rPr lang="es-AR" sz="1400" dirty="0" smtClean="0">
                <a:solidFill>
                  <a:schemeClr val="tx1"/>
                </a:solidFill>
              </a:rPr>
              <a:t>Contar con el Equipo Mínimo </a:t>
            </a:r>
            <a:r>
              <a:rPr lang="es-AR" sz="1400" dirty="0">
                <a:solidFill>
                  <a:schemeClr val="tx1"/>
                </a:solidFill>
              </a:rPr>
              <a:t>O</a:t>
            </a:r>
            <a:r>
              <a:rPr lang="es-AR" sz="1400" dirty="0" smtClean="0">
                <a:solidFill>
                  <a:schemeClr val="tx1"/>
                </a:solidFill>
              </a:rPr>
              <a:t>bligatorio según tipo de trabajo en ambiente </a:t>
            </a:r>
            <a:r>
              <a:rPr lang="es-AR" sz="1400" dirty="0" err="1" smtClean="0">
                <a:solidFill>
                  <a:schemeClr val="tx1"/>
                </a:solidFill>
              </a:rPr>
              <a:t>hiperbarico</a:t>
            </a:r>
            <a:endParaRPr lang="es-AR" sz="1400" dirty="0" smtClean="0">
              <a:solidFill>
                <a:schemeClr val="tx1"/>
              </a:solidFill>
            </a:endParaRPr>
          </a:p>
          <a:p>
            <a:pPr lvl="1" algn="just"/>
            <a:r>
              <a:rPr lang="es-AR" sz="1400" dirty="0" smtClean="0">
                <a:solidFill>
                  <a:schemeClr val="tx1"/>
                </a:solidFill>
              </a:rPr>
              <a:t>Elaborar un plan de trabajo</a:t>
            </a:r>
          </a:p>
          <a:p>
            <a:pPr lvl="1" algn="just"/>
            <a:r>
              <a:rPr lang="es-AR" sz="1400" dirty="0" smtClean="0">
                <a:solidFill>
                  <a:schemeClr val="tx1"/>
                </a:solidFill>
              </a:rPr>
              <a:t>Someter al trabajador a exámenes médicos especializados previamente</a:t>
            </a:r>
            <a:endParaRPr lang="es-AR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s-AR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9" name="Título 3"/>
          <p:cNvSpPr txBox="1">
            <a:spLocks/>
          </p:cNvSpPr>
          <p:nvPr/>
        </p:nvSpPr>
        <p:spPr>
          <a:xfrm>
            <a:off x="253549" y="534074"/>
            <a:ext cx="8291640" cy="7525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A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“TROMBOSIS CEREBRAL”</a:t>
            </a:r>
            <a:endParaRPr lang="es-A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758350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0"/>
            <a:ext cx="8585651" cy="645629"/>
          </a:xfrm>
        </p:spPr>
        <p:txBody>
          <a:bodyPr>
            <a:noAutofit/>
          </a:bodyPr>
          <a:lstStyle/>
          <a:p>
            <a:pPr algn="ctr"/>
            <a:r>
              <a:rPr lang="es-AR" sz="2000" dirty="0" smtClean="0">
                <a:solidFill>
                  <a:schemeClr val="tx1"/>
                </a:solidFill>
              </a:rPr>
              <a:t>ENFERMEDADES GENERADAS POR AGENTES FISICOS</a:t>
            </a:r>
            <a:endParaRPr lang="es-AR" sz="2000" dirty="0">
              <a:solidFill>
                <a:schemeClr val="tx1"/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253549" y="1286634"/>
            <a:ext cx="8291640" cy="5571366"/>
          </a:xfrm>
        </p:spPr>
        <p:txBody>
          <a:bodyPr>
            <a:normAutofit/>
          </a:bodyPr>
          <a:lstStyle/>
          <a:p>
            <a:pPr marL="0" indent="0" algn="just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s-AR" dirty="0" smtClean="0">
                <a:solidFill>
                  <a:schemeClr val="tx1"/>
                </a:solidFill>
              </a:rPr>
              <a:t>AGENTE:</a:t>
            </a:r>
            <a:r>
              <a:rPr lang="es-AR" dirty="0" smtClean="0"/>
              <a:t> </a:t>
            </a:r>
            <a:r>
              <a:rPr lang="es-AR" dirty="0" smtClean="0">
                <a:solidFill>
                  <a:schemeClr val="tx1"/>
                </a:solidFill>
              </a:rPr>
              <a:t>Presión menor a la atmosférica estándar</a:t>
            </a:r>
            <a:endParaRPr lang="es-AR" dirty="0" smtClean="0"/>
          </a:p>
          <a:p>
            <a:pPr marL="0" indent="0" algn="just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s-AR" dirty="0" smtClean="0">
                <a:solidFill>
                  <a:schemeClr val="tx1"/>
                </a:solidFill>
              </a:rPr>
              <a:t> DESCRIPCION</a:t>
            </a:r>
            <a:endParaRPr lang="es-AR" sz="1600" dirty="0" smtClean="0">
              <a:solidFill>
                <a:schemeClr val="tx1"/>
              </a:solidFill>
            </a:endParaRPr>
          </a:p>
          <a:p>
            <a:pPr marL="0" indent="0" algn="just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s-AR" sz="1600" dirty="0" smtClean="0">
                <a:solidFill>
                  <a:schemeClr val="tx1"/>
                </a:solidFill>
              </a:rPr>
              <a:t> </a:t>
            </a:r>
            <a:r>
              <a:rPr lang="es-AR" dirty="0" smtClean="0">
                <a:solidFill>
                  <a:schemeClr val="tx1"/>
                </a:solidFill>
              </a:rPr>
              <a:t>ACTIVIDADES QUE PUEDEN GENERAR ENFERMEDAD</a:t>
            </a:r>
          </a:p>
          <a:p>
            <a:pPr marL="0" indent="0" algn="just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s-AR" dirty="0" smtClean="0">
                <a:solidFill>
                  <a:schemeClr val="tx1"/>
                </a:solidFill>
              </a:rPr>
              <a:t> MEDIDAS DE PREVENCION</a:t>
            </a:r>
          </a:p>
          <a:p>
            <a:pPr marL="0" indent="0" algn="just">
              <a:buNone/>
            </a:pPr>
            <a:endParaRPr lang="es-AR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9" name="Título 3"/>
          <p:cNvSpPr txBox="1">
            <a:spLocks/>
          </p:cNvSpPr>
          <p:nvPr/>
        </p:nvSpPr>
        <p:spPr>
          <a:xfrm>
            <a:off x="253549" y="534074"/>
            <a:ext cx="8291640" cy="7525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A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“OTITIS MEDIA SUBAGUDA O CRONICA”</a:t>
            </a:r>
            <a:endParaRPr lang="es-A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6" name="AutoShape 2" descr="Resultado de imagen para infeccion del oido medi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21507" name="Picture 3" descr="C:\Users\Alumno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1875" y="2944209"/>
            <a:ext cx="6229843" cy="37246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12911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3549" y="72828"/>
            <a:ext cx="7741382" cy="461246"/>
          </a:xfrm>
        </p:spPr>
        <p:txBody>
          <a:bodyPr>
            <a:noAutofit/>
          </a:bodyPr>
          <a:lstStyle/>
          <a:p>
            <a:pPr algn="ctr"/>
            <a:r>
              <a:rPr lang="es-AR" sz="2000" dirty="0" smtClean="0">
                <a:solidFill>
                  <a:schemeClr val="tx1"/>
                </a:solidFill>
              </a:rPr>
              <a:t>ENFERMEDADES GENERADAS POR AGENTES FISICOS</a:t>
            </a:r>
            <a:endParaRPr lang="es-AR" sz="2000" dirty="0">
              <a:solidFill>
                <a:schemeClr val="tx1"/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253549" y="1286634"/>
            <a:ext cx="8291640" cy="557136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AR" b="1" dirty="0" smtClean="0">
                <a:solidFill>
                  <a:schemeClr val="tx1"/>
                </a:solidFill>
              </a:rPr>
              <a:t>AGENTE</a:t>
            </a:r>
            <a:r>
              <a:rPr lang="es-AR" dirty="0" smtClean="0">
                <a:solidFill>
                  <a:schemeClr val="tx1"/>
                </a:solidFill>
              </a:rPr>
              <a:t>: </a:t>
            </a:r>
            <a:r>
              <a:rPr lang="es-AR" u="sng" dirty="0" smtClean="0">
                <a:solidFill>
                  <a:schemeClr val="tx1"/>
                </a:solidFill>
              </a:rPr>
              <a:t>PRESION SUPERIOR</a:t>
            </a:r>
            <a:r>
              <a:rPr lang="es-AR" dirty="0" smtClean="0">
                <a:solidFill>
                  <a:schemeClr val="tx1"/>
                </a:solidFill>
              </a:rPr>
              <a:t> </a:t>
            </a:r>
            <a:r>
              <a:rPr lang="es-AR" dirty="0">
                <a:solidFill>
                  <a:schemeClr val="tx1"/>
                </a:solidFill>
              </a:rPr>
              <a:t>a la presión atmosférica </a:t>
            </a:r>
            <a:r>
              <a:rPr lang="es-AR" dirty="0" smtClean="0">
                <a:solidFill>
                  <a:schemeClr val="tx1"/>
                </a:solidFill>
              </a:rPr>
              <a:t>estándar</a:t>
            </a:r>
          </a:p>
          <a:p>
            <a:pPr marL="0" indent="0" algn="just">
              <a:buNone/>
            </a:pPr>
            <a:r>
              <a:rPr lang="es-AR" b="1" dirty="0" smtClean="0">
                <a:solidFill>
                  <a:schemeClr val="tx1"/>
                </a:solidFill>
              </a:rPr>
              <a:t>DESCRIPCION</a:t>
            </a:r>
            <a:r>
              <a:rPr lang="es-AR" dirty="0">
                <a:solidFill>
                  <a:schemeClr val="tx1"/>
                </a:solidFill>
              </a:rPr>
              <a:t>: I</a:t>
            </a:r>
            <a:r>
              <a:rPr lang="es-AR" dirty="0" smtClean="0">
                <a:solidFill>
                  <a:schemeClr val="tx1"/>
                </a:solidFill>
              </a:rPr>
              <a:t>nfección </a:t>
            </a:r>
            <a:r>
              <a:rPr lang="es-AR" dirty="0">
                <a:solidFill>
                  <a:schemeClr val="tx1"/>
                </a:solidFill>
              </a:rPr>
              <a:t>del oído </a:t>
            </a:r>
            <a:r>
              <a:rPr lang="es-AR" dirty="0" smtClean="0">
                <a:solidFill>
                  <a:schemeClr val="tx1"/>
                </a:solidFill>
              </a:rPr>
              <a:t>medio, </a:t>
            </a:r>
            <a:r>
              <a:rPr lang="es-AR" dirty="0">
                <a:solidFill>
                  <a:schemeClr val="tx1"/>
                </a:solidFill>
              </a:rPr>
              <a:t>se produce abruptamente y provoca hinchazón y enrojecimiento. El líquido y el moco quedan atrapados dentro del oído y causan fiebre, dolor de oído y pérdida de la </a:t>
            </a:r>
            <a:r>
              <a:rPr lang="es-AR" dirty="0" smtClean="0">
                <a:solidFill>
                  <a:schemeClr val="tx1"/>
                </a:solidFill>
              </a:rPr>
              <a:t>audición. Se dice que es subaguda cuando dura hasta 3 meses, y crónica, superado ese lapso.</a:t>
            </a:r>
            <a:endParaRPr lang="es-AR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s-AR" b="1" dirty="0" smtClean="0">
                <a:solidFill>
                  <a:schemeClr val="tx1"/>
                </a:solidFill>
              </a:rPr>
              <a:t>ACTIVIDADES QUE PUEDEN GENERAR EXPOSICION</a:t>
            </a:r>
            <a:r>
              <a:rPr lang="es-AR" dirty="0" smtClean="0">
                <a:solidFill>
                  <a:schemeClr val="tx1"/>
                </a:solidFill>
              </a:rPr>
              <a:t>:</a:t>
            </a:r>
          </a:p>
          <a:p>
            <a:pPr lvl="1" algn="just"/>
            <a:r>
              <a:rPr lang="es-AR" sz="1400" dirty="0">
                <a:solidFill>
                  <a:schemeClr val="tx1"/>
                </a:solidFill>
              </a:rPr>
              <a:t>Trabajos efectuados por los operadores de cámaras submarinas hiperbáricas</a:t>
            </a:r>
            <a:r>
              <a:rPr lang="es-AR" sz="1400" dirty="0" smtClean="0">
                <a:solidFill>
                  <a:schemeClr val="tx1"/>
                </a:solidFill>
              </a:rPr>
              <a:t>.</a:t>
            </a:r>
          </a:p>
          <a:p>
            <a:pPr lvl="1" algn="just"/>
            <a:r>
              <a:rPr lang="es-AR" sz="1400" dirty="0">
                <a:solidFill>
                  <a:schemeClr val="tx1"/>
                </a:solidFill>
              </a:rPr>
              <a:t>Buzos con escafandra o provistos de equipos de buceo autónomo</a:t>
            </a:r>
            <a:r>
              <a:rPr lang="es-AR" sz="1400" dirty="0" smtClean="0">
                <a:solidFill>
                  <a:schemeClr val="tx1"/>
                </a:solidFill>
              </a:rPr>
              <a:t>.</a:t>
            </a:r>
            <a:endParaRPr lang="es-AR" sz="1400" dirty="0">
              <a:solidFill>
                <a:schemeClr val="tx1"/>
              </a:solidFill>
            </a:endParaRPr>
          </a:p>
          <a:p>
            <a:pPr lvl="1" algn="just"/>
            <a:r>
              <a:rPr lang="es-AR" sz="1400" dirty="0" smtClean="0">
                <a:solidFill>
                  <a:schemeClr val="tx1"/>
                </a:solidFill>
              </a:rPr>
              <a:t>Todo </a:t>
            </a:r>
            <a:r>
              <a:rPr lang="es-AR" sz="1400" dirty="0">
                <a:solidFill>
                  <a:schemeClr val="tx1"/>
                </a:solidFill>
              </a:rPr>
              <a:t>trabajo efectuado en un medio hiperbárico.</a:t>
            </a:r>
          </a:p>
          <a:p>
            <a:pPr marL="0" indent="0" algn="just">
              <a:buNone/>
            </a:pPr>
            <a:r>
              <a:rPr lang="es-AR" b="1" dirty="0" smtClean="0">
                <a:solidFill>
                  <a:schemeClr val="tx1"/>
                </a:solidFill>
              </a:rPr>
              <a:t>MEDIDAS DE PREVENCION</a:t>
            </a:r>
            <a:r>
              <a:rPr lang="es-AR" dirty="0" smtClean="0">
                <a:solidFill>
                  <a:schemeClr val="tx1"/>
                </a:solidFill>
              </a:rPr>
              <a:t>:</a:t>
            </a:r>
          </a:p>
          <a:p>
            <a:pPr lvl="1" algn="just"/>
            <a:r>
              <a:rPr lang="es-AR" sz="1400" dirty="0" smtClean="0">
                <a:solidFill>
                  <a:schemeClr val="tx1"/>
                </a:solidFill>
              </a:rPr>
              <a:t>Buena aptitud física del trabajador</a:t>
            </a:r>
          </a:p>
          <a:p>
            <a:pPr lvl="1" algn="just"/>
            <a:r>
              <a:rPr lang="es-AR" sz="1400" dirty="0" smtClean="0">
                <a:solidFill>
                  <a:schemeClr val="tx1"/>
                </a:solidFill>
              </a:rPr>
              <a:t>Comprobar </a:t>
            </a:r>
            <a:r>
              <a:rPr lang="es-AR" sz="1400" dirty="0">
                <a:solidFill>
                  <a:schemeClr val="tx1"/>
                </a:solidFill>
              </a:rPr>
              <a:t>y asegurarse que TODOS </a:t>
            </a:r>
            <a:r>
              <a:rPr lang="es-AR" sz="1400" dirty="0" smtClean="0">
                <a:solidFill>
                  <a:schemeClr val="tx1"/>
                </a:solidFill>
              </a:rPr>
              <a:t>los buceadores </a:t>
            </a:r>
            <a:r>
              <a:rPr lang="es-AR" sz="1400" dirty="0">
                <a:solidFill>
                  <a:schemeClr val="tx1"/>
                </a:solidFill>
              </a:rPr>
              <a:t>tienen la Titulación y Capacitación adecuada y necesaria</a:t>
            </a:r>
          </a:p>
          <a:p>
            <a:pPr lvl="1" algn="just"/>
            <a:r>
              <a:rPr lang="es-AR" sz="1400" dirty="0" smtClean="0">
                <a:solidFill>
                  <a:schemeClr val="tx1"/>
                </a:solidFill>
              </a:rPr>
              <a:t>Revisar</a:t>
            </a:r>
            <a:r>
              <a:rPr lang="es-AR" sz="1400" dirty="0">
                <a:solidFill>
                  <a:schemeClr val="tx1"/>
                </a:solidFill>
              </a:rPr>
              <a:t>, probar, controlar y reparar los </a:t>
            </a:r>
            <a:r>
              <a:rPr lang="es-AR" sz="1400" dirty="0" smtClean="0">
                <a:solidFill>
                  <a:schemeClr val="tx1"/>
                </a:solidFill>
              </a:rPr>
              <a:t>equipos. Elaborar registros </a:t>
            </a:r>
          </a:p>
          <a:p>
            <a:pPr lvl="1" algn="just"/>
            <a:r>
              <a:rPr lang="es-AR" sz="1400" dirty="0" smtClean="0">
                <a:solidFill>
                  <a:schemeClr val="tx1"/>
                </a:solidFill>
              </a:rPr>
              <a:t>Contar con el Equipo Mínimo </a:t>
            </a:r>
            <a:r>
              <a:rPr lang="es-AR" sz="1400" dirty="0">
                <a:solidFill>
                  <a:schemeClr val="tx1"/>
                </a:solidFill>
              </a:rPr>
              <a:t>O</a:t>
            </a:r>
            <a:r>
              <a:rPr lang="es-AR" sz="1400" dirty="0" smtClean="0">
                <a:solidFill>
                  <a:schemeClr val="tx1"/>
                </a:solidFill>
              </a:rPr>
              <a:t>bligatorio según tipo de trabajo</a:t>
            </a:r>
          </a:p>
          <a:p>
            <a:pPr lvl="1" algn="just"/>
            <a:r>
              <a:rPr lang="es-AR" sz="1400" dirty="0" smtClean="0">
                <a:solidFill>
                  <a:schemeClr val="tx1"/>
                </a:solidFill>
              </a:rPr>
              <a:t>Elaborar un plan de trabajo</a:t>
            </a:r>
          </a:p>
          <a:p>
            <a:pPr lvl="1" algn="just"/>
            <a:r>
              <a:rPr lang="es-AR" sz="1400" dirty="0" smtClean="0">
                <a:solidFill>
                  <a:schemeClr val="tx1"/>
                </a:solidFill>
              </a:rPr>
              <a:t>Someter al trabajador a exámenes médicos especializados previamente</a:t>
            </a:r>
            <a:endParaRPr lang="es-AR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s-AR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9" name="Título 3"/>
          <p:cNvSpPr txBox="1">
            <a:spLocks/>
          </p:cNvSpPr>
          <p:nvPr/>
        </p:nvSpPr>
        <p:spPr>
          <a:xfrm>
            <a:off x="253549" y="534074"/>
            <a:ext cx="8291640" cy="7525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A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“OTITIS MEDIA SUBAGUDA O CRONICA”</a:t>
            </a:r>
            <a:endParaRPr lang="es-A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003794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3549" y="72827"/>
            <a:ext cx="8607422" cy="645629"/>
          </a:xfrm>
        </p:spPr>
        <p:txBody>
          <a:bodyPr>
            <a:noAutofit/>
          </a:bodyPr>
          <a:lstStyle/>
          <a:p>
            <a:pPr algn="ctr"/>
            <a:r>
              <a:rPr lang="es-AR" sz="2000" dirty="0" smtClean="0">
                <a:solidFill>
                  <a:schemeClr val="tx1"/>
                </a:solidFill>
              </a:rPr>
              <a:t>ENFERMEDADES GENERADAS POR AGENTES FISICOS</a:t>
            </a:r>
            <a:endParaRPr lang="es-AR" sz="2000" dirty="0">
              <a:solidFill>
                <a:schemeClr val="tx1"/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253549" y="1286634"/>
            <a:ext cx="8291640" cy="5571366"/>
          </a:xfrm>
        </p:spPr>
        <p:txBody>
          <a:bodyPr>
            <a:normAutofit/>
          </a:bodyPr>
          <a:lstStyle/>
          <a:p>
            <a:pPr marL="0" indent="0" algn="just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s-AR" dirty="0" smtClean="0">
                <a:solidFill>
                  <a:schemeClr val="tx1"/>
                </a:solidFill>
              </a:rPr>
              <a:t>AGENTE:</a:t>
            </a:r>
            <a:r>
              <a:rPr lang="es-AR" dirty="0" smtClean="0"/>
              <a:t> </a:t>
            </a:r>
            <a:r>
              <a:rPr lang="es-AR" dirty="0" smtClean="0">
                <a:solidFill>
                  <a:schemeClr val="tx1"/>
                </a:solidFill>
              </a:rPr>
              <a:t>Presión superior a la atmosférica estándar</a:t>
            </a:r>
            <a:endParaRPr lang="es-AR" dirty="0" smtClean="0"/>
          </a:p>
          <a:p>
            <a:pPr marL="0" indent="0" algn="just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s-AR" dirty="0" smtClean="0">
                <a:solidFill>
                  <a:schemeClr val="tx1"/>
                </a:solidFill>
              </a:rPr>
              <a:t> DESCRIPCION</a:t>
            </a:r>
            <a:endParaRPr lang="es-AR" sz="1600" dirty="0" smtClean="0">
              <a:solidFill>
                <a:schemeClr val="tx1"/>
              </a:solidFill>
            </a:endParaRPr>
          </a:p>
          <a:p>
            <a:pPr marL="0" indent="0" algn="just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s-AR" sz="1600" dirty="0" smtClean="0">
                <a:solidFill>
                  <a:schemeClr val="tx1"/>
                </a:solidFill>
              </a:rPr>
              <a:t> </a:t>
            </a:r>
            <a:r>
              <a:rPr lang="es-AR" dirty="0" smtClean="0">
                <a:solidFill>
                  <a:schemeClr val="tx1"/>
                </a:solidFill>
              </a:rPr>
              <a:t>ACTIVIDADES QUE PUEDEN GENERAR ENFERMEDAD</a:t>
            </a:r>
          </a:p>
          <a:p>
            <a:pPr marL="0" indent="0" algn="just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s-AR" dirty="0" smtClean="0">
                <a:solidFill>
                  <a:schemeClr val="tx1"/>
                </a:solidFill>
              </a:rPr>
              <a:t> MEDIDAS DE PREVENCION</a:t>
            </a:r>
          </a:p>
          <a:p>
            <a:pPr marL="0" indent="0" algn="just">
              <a:buNone/>
            </a:pPr>
            <a:endParaRPr lang="es-AR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9" name="Título 3"/>
          <p:cNvSpPr txBox="1">
            <a:spLocks/>
          </p:cNvSpPr>
          <p:nvPr/>
        </p:nvSpPr>
        <p:spPr>
          <a:xfrm>
            <a:off x="253549" y="534074"/>
            <a:ext cx="8291640" cy="7525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A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“OSTEONECROSIS”</a:t>
            </a:r>
            <a:endParaRPr lang="es-A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2" name="AutoShape 2" descr="Imagen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0484" name="AutoShape 4" descr="Imagen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20485" name="Picture 5" descr="C:\Users\Alumno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491241"/>
            <a:ext cx="4713890" cy="3146042"/>
          </a:xfrm>
          <a:prstGeom prst="rect">
            <a:avLst/>
          </a:prstGeom>
          <a:noFill/>
        </p:spPr>
      </p:pic>
      <p:pic>
        <p:nvPicPr>
          <p:cNvPr id="20486" name="Picture 6" descr="C:\Users\Alumno\Desktop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665" y="1684119"/>
            <a:ext cx="1467341" cy="49646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886218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3549" y="72828"/>
            <a:ext cx="7741382" cy="461246"/>
          </a:xfrm>
        </p:spPr>
        <p:txBody>
          <a:bodyPr>
            <a:noAutofit/>
          </a:bodyPr>
          <a:lstStyle/>
          <a:p>
            <a:pPr algn="ctr"/>
            <a:r>
              <a:rPr lang="es-AR" sz="2000" dirty="0" smtClean="0">
                <a:solidFill>
                  <a:schemeClr val="tx1"/>
                </a:solidFill>
              </a:rPr>
              <a:t>ENFERMEDADES GENERADAS POR AGENTES FISICOS</a:t>
            </a:r>
            <a:endParaRPr lang="es-AR" sz="2000" dirty="0">
              <a:solidFill>
                <a:schemeClr val="tx1"/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253549" y="1286634"/>
            <a:ext cx="8291640" cy="557136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AR" b="1" dirty="0" smtClean="0">
                <a:solidFill>
                  <a:schemeClr val="tx1"/>
                </a:solidFill>
              </a:rPr>
              <a:t>AGENTE</a:t>
            </a:r>
            <a:r>
              <a:rPr lang="es-AR" dirty="0" smtClean="0">
                <a:solidFill>
                  <a:schemeClr val="tx1"/>
                </a:solidFill>
              </a:rPr>
              <a:t>: </a:t>
            </a:r>
            <a:r>
              <a:rPr lang="es-AR" u="sng" dirty="0" smtClean="0">
                <a:solidFill>
                  <a:schemeClr val="tx1"/>
                </a:solidFill>
              </a:rPr>
              <a:t>PRESION SUPERIOR</a:t>
            </a:r>
            <a:r>
              <a:rPr lang="es-AR" dirty="0" smtClean="0">
                <a:solidFill>
                  <a:schemeClr val="tx1"/>
                </a:solidFill>
              </a:rPr>
              <a:t> </a:t>
            </a:r>
            <a:r>
              <a:rPr lang="es-AR" dirty="0">
                <a:solidFill>
                  <a:schemeClr val="tx1"/>
                </a:solidFill>
              </a:rPr>
              <a:t>a la presión atmosférica </a:t>
            </a:r>
            <a:r>
              <a:rPr lang="es-AR" dirty="0" smtClean="0">
                <a:solidFill>
                  <a:schemeClr val="tx1"/>
                </a:solidFill>
              </a:rPr>
              <a:t>estándar</a:t>
            </a:r>
          </a:p>
          <a:p>
            <a:pPr marL="0" indent="0" algn="just">
              <a:buNone/>
            </a:pPr>
            <a:r>
              <a:rPr lang="es-AR" b="1" dirty="0" smtClean="0">
                <a:solidFill>
                  <a:schemeClr val="tx1"/>
                </a:solidFill>
              </a:rPr>
              <a:t>DESCRIPCION</a:t>
            </a:r>
            <a:r>
              <a:rPr lang="es-AR" dirty="0" smtClean="0">
                <a:solidFill>
                  <a:schemeClr val="tx1"/>
                </a:solidFill>
              </a:rPr>
              <a:t>: Disminución </a:t>
            </a:r>
            <a:r>
              <a:rPr lang="es-AR" dirty="0">
                <a:solidFill>
                  <a:schemeClr val="tx1"/>
                </a:solidFill>
              </a:rPr>
              <a:t>del flujo sanguíneo en los huesos de las articulaciones </a:t>
            </a:r>
            <a:r>
              <a:rPr lang="es-AR" dirty="0" smtClean="0">
                <a:solidFill>
                  <a:schemeClr val="tx1"/>
                </a:solidFill>
              </a:rPr>
              <a:t>y destrucción </a:t>
            </a:r>
            <a:r>
              <a:rPr lang="es-AR" dirty="0">
                <a:solidFill>
                  <a:schemeClr val="tx1"/>
                </a:solidFill>
              </a:rPr>
              <a:t>del tejido óseo en huesos largos, caderas y hombros asociados al trabajo en buceo con aire comprimido. </a:t>
            </a:r>
            <a:r>
              <a:rPr lang="es-AR" dirty="0" smtClean="0">
                <a:solidFill>
                  <a:schemeClr val="tx1"/>
                </a:solidFill>
              </a:rPr>
              <a:t>Puede darse con o sin compromiso articular. Se producen dolores y limitaciones en la amplitud del movimiento de la articulación.</a:t>
            </a:r>
            <a:endParaRPr lang="es-AR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s-AR" b="1" dirty="0" smtClean="0">
                <a:solidFill>
                  <a:schemeClr val="tx1"/>
                </a:solidFill>
              </a:rPr>
              <a:t>ACTIVIDADES QUE PUEDEN GENERAR EXPOSICION</a:t>
            </a:r>
            <a:r>
              <a:rPr lang="es-AR" dirty="0" smtClean="0">
                <a:solidFill>
                  <a:schemeClr val="tx1"/>
                </a:solidFill>
              </a:rPr>
              <a:t>:</a:t>
            </a:r>
          </a:p>
          <a:p>
            <a:pPr lvl="1" algn="just"/>
            <a:r>
              <a:rPr lang="es-AR" sz="1400" dirty="0">
                <a:solidFill>
                  <a:schemeClr val="tx1"/>
                </a:solidFill>
              </a:rPr>
              <a:t>Trabajos efectuados por los operadores de cámaras submarinas hiperbáricas</a:t>
            </a:r>
            <a:r>
              <a:rPr lang="es-AR" sz="1400" dirty="0" smtClean="0">
                <a:solidFill>
                  <a:schemeClr val="tx1"/>
                </a:solidFill>
              </a:rPr>
              <a:t>.</a:t>
            </a:r>
          </a:p>
          <a:p>
            <a:pPr lvl="1" algn="just"/>
            <a:r>
              <a:rPr lang="es-AR" sz="1400" dirty="0">
                <a:solidFill>
                  <a:schemeClr val="tx1"/>
                </a:solidFill>
              </a:rPr>
              <a:t>Buzos con escafandra o provistos de equipos de buceo autónomo</a:t>
            </a:r>
            <a:r>
              <a:rPr lang="es-AR" sz="1400" dirty="0" smtClean="0">
                <a:solidFill>
                  <a:schemeClr val="tx1"/>
                </a:solidFill>
              </a:rPr>
              <a:t>.</a:t>
            </a:r>
            <a:endParaRPr lang="es-AR" sz="1400" dirty="0">
              <a:solidFill>
                <a:schemeClr val="tx1"/>
              </a:solidFill>
            </a:endParaRPr>
          </a:p>
          <a:p>
            <a:pPr lvl="1" algn="just"/>
            <a:r>
              <a:rPr lang="es-AR" sz="1400" dirty="0" smtClean="0">
                <a:solidFill>
                  <a:schemeClr val="tx1"/>
                </a:solidFill>
              </a:rPr>
              <a:t>Todo </a:t>
            </a:r>
            <a:r>
              <a:rPr lang="es-AR" sz="1400" dirty="0">
                <a:solidFill>
                  <a:schemeClr val="tx1"/>
                </a:solidFill>
              </a:rPr>
              <a:t>trabajo efectuado en un medio hiperbárico.</a:t>
            </a:r>
          </a:p>
          <a:p>
            <a:pPr marL="0" indent="0" algn="just">
              <a:buNone/>
            </a:pPr>
            <a:r>
              <a:rPr lang="es-AR" b="1" dirty="0" smtClean="0">
                <a:solidFill>
                  <a:schemeClr val="tx1"/>
                </a:solidFill>
              </a:rPr>
              <a:t>MEDIDAS DE PREVENCION</a:t>
            </a:r>
            <a:r>
              <a:rPr lang="es-AR" dirty="0" smtClean="0">
                <a:solidFill>
                  <a:schemeClr val="tx1"/>
                </a:solidFill>
              </a:rPr>
              <a:t>:</a:t>
            </a:r>
          </a:p>
          <a:p>
            <a:pPr lvl="1" algn="just"/>
            <a:r>
              <a:rPr lang="es-AR" sz="1400" dirty="0" smtClean="0">
                <a:solidFill>
                  <a:schemeClr val="tx1"/>
                </a:solidFill>
              </a:rPr>
              <a:t>Buena aptitud física del trabajador</a:t>
            </a:r>
          </a:p>
          <a:p>
            <a:pPr lvl="1" algn="just"/>
            <a:r>
              <a:rPr lang="es-AR" sz="1400" dirty="0" smtClean="0">
                <a:solidFill>
                  <a:schemeClr val="tx1"/>
                </a:solidFill>
              </a:rPr>
              <a:t>Comprobar </a:t>
            </a:r>
            <a:r>
              <a:rPr lang="es-AR" sz="1400" dirty="0">
                <a:solidFill>
                  <a:schemeClr val="tx1"/>
                </a:solidFill>
              </a:rPr>
              <a:t>y asegurarse que TODOS </a:t>
            </a:r>
            <a:r>
              <a:rPr lang="es-AR" sz="1400" dirty="0" smtClean="0">
                <a:solidFill>
                  <a:schemeClr val="tx1"/>
                </a:solidFill>
              </a:rPr>
              <a:t>los buceadores </a:t>
            </a:r>
            <a:r>
              <a:rPr lang="es-AR" sz="1400" dirty="0">
                <a:solidFill>
                  <a:schemeClr val="tx1"/>
                </a:solidFill>
              </a:rPr>
              <a:t>tienen la Titulación y Capacitación adecuada y necesaria</a:t>
            </a:r>
          </a:p>
          <a:p>
            <a:pPr lvl="1" algn="just"/>
            <a:r>
              <a:rPr lang="es-AR" sz="1400" dirty="0" smtClean="0">
                <a:solidFill>
                  <a:schemeClr val="tx1"/>
                </a:solidFill>
              </a:rPr>
              <a:t>Revisar</a:t>
            </a:r>
            <a:r>
              <a:rPr lang="es-AR" sz="1400" dirty="0">
                <a:solidFill>
                  <a:schemeClr val="tx1"/>
                </a:solidFill>
              </a:rPr>
              <a:t>, probar, controlar y reparar los </a:t>
            </a:r>
            <a:r>
              <a:rPr lang="es-AR" sz="1400" dirty="0" smtClean="0">
                <a:solidFill>
                  <a:schemeClr val="tx1"/>
                </a:solidFill>
              </a:rPr>
              <a:t>equipos. Elaborar registros </a:t>
            </a:r>
          </a:p>
          <a:p>
            <a:pPr lvl="1" algn="just"/>
            <a:r>
              <a:rPr lang="es-AR" sz="1400" dirty="0" smtClean="0">
                <a:solidFill>
                  <a:schemeClr val="tx1"/>
                </a:solidFill>
              </a:rPr>
              <a:t>Contar con el Equipo Mínimo </a:t>
            </a:r>
            <a:r>
              <a:rPr lang="es-AR" sz="1400" dirty="0">
                <a:solidFill>
                  <a:schemeClr val="tx1"/>
                </a:solidFill>
              </a:rPr>
              <a:t>O</a:t>
            </a:r>
            <a:r>
              <a:rPr lang="es-AR" sz="1400" dirty="0" smtClean="0">
                <a:solidFill>
                  <a:schemeClr val="tx1"/>
                </a:solidFill>
              </a:rPr>
              <a:t>bligatorio según tipo de trabajo</a:t>
            </a:r>
          </a:p>
          <a:p>
            <a:pPr lvl="1" algn="just"/>
            <a:r>
              <a:rPr lang="es-AR" sz="1400" dirty="0" smtClean="0">
                <a:solidFill>
                  <a:schemeClr val="tx1"/>
                </a:solidFill>
              </a:rPr>
              <a:t>Elaborar un plan de trabajo</a:t>
            </a:r>
          </a:p>
          <a:p>
            <a:pPr lvl="1" algn="just"/>
            <a:r>
              <a:rPr lang="es-AR" sz="1400" dirty="0" smtClean="0">
                <a:solidFill>
                  <a:schemeClr val="tx1"/>
                </a:solidFill>
              </a:rPr>
              <a:t>Someter al trabajador a exámenes médicos especializados previamente</a:t>
            </a:r>
            <a:endParaRPr lang="es-AR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s-AR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9" name="Título 3"/>
          <p:cNvSpPr txBox="1">
            <a:spLocks/>
          </p:cNvSpPr>
          <p:nvPr/>
        </p:nvSpPr>
        <p:spPr>
          <a:xfrm>
            <a:off x="253549" y="534074"/>
            <a:ext cx="8291640" cy="7525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A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“OSTEONECROSIS”</a:t>
            </a:r>
            <a:endParaRPr lang="es-A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331578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822960" y="478972"/>
            <a:ext cx="7543530" cy="115388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s-ES" sz="4000" b="1" spc="-37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Marco Legal</a:t>
            </a:r>
            <a:endParaRPr lang="es-ES" sz="40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39" name="TextShape 2"/>
          <p:cNvSpPr txBox="1"/>
          <p:nvPr/>
        </p:nvSpPr>
        <p:spPr>
          <a:xfrm>
            <a:off x="822960" y="1436913"/>
            <a:ext cx="7543530" cy="4985657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es-ES" sz="2400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lang="es-ES" sz="2400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1450" indent="-1711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s-ES" sz="24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Ley 24557:</a:t>
            </a:r>
            <a:r>
              <a:rPr lang="es-E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 Ley de Riesgos de </a:t>
            </a:r>
            <a:r>
              <a:rPr lang="es-E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Trabajo.</a:t>
            </a:r>
            <a:endParaRPr lang="es-E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ea typeface="Calibri"/>
            </a:endParaRPr>
          </a:p>
          <a:p>
            <a:pPr marL="171450" indent="-1711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es-ES" sz="2400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</a:endParaRPr>
          </a:p>
          <a:p>
            <a:pPr marL="171450" indent="-1711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s-ES" sz="24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Decreto 658/96: </a:t>
            </a:r>
            <a:r>
              <a:rPr lang="es-E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Listado de enfermedades </a:t>
            </a:r>
            <a:r>
              <a:rPr lang="es-E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profesionales.</a:t>
            </a:r>
            <a:endParaRPr lang="es-E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ea typeface="Calibri"/>
            </a:endParaRPr>
          </a:p>
          <a:p>
            <a:pPr marL="171450" indent="-1711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es-ES" sz="2400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</a:endParaRPr>
          </a:p>
          <a:p>
            <a:pPr marL="171450" indent="-1711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s-ES" sz="24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Decreto 1278/2000: </a:t>
            </a:r>
            <a:r>
              <a:rPr lang="es-E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Enfermedades no </a:t>
            </a:r>
            <a:r>
              <a:rPr lang="es-E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incluídas</a:t>
            </a:r>
            <a:r>
              <a:rPr lang="es-E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.</a:t>
            </a:r>
            <a:endParaRPr lang="es-E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ea typeface="Calibri"/>
            </a:endParaRPr>
          </a:p>
          <a:p>
            <a:pPr marL="171450" indent="-1711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es-ES" sz="2400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</a:endParaRPr>
          </a:p>
          <a:p>
            <a:pPr marL="171450" indent="-1711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s-ES" sz="24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Decreto 1167/2003:</a:t>
            </a:r>
            <a:r>
              <a:rPr lang="es-E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 Modificaciones al listado de </a:t>
            </a:r>
            <a:r>
              <a:rPr lang="es-E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enfermedades.</a:t>
            </a:r>
            <a:endParaRPr lang="es-E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ea typeface="Calibri"/>
            </a:endParaRPr>
          </a:p>
          <a:p>
            <a:pPr marL="171450" indent="-1711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es-ES" sz="2400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</a:endParaRPr>
          </a:p>
          <a:p>
            <a:pPr marL="171450" indent="-1711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s-ES" sz="24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Decreto 49/2014: </a:t>
            </a:r>
            <a:r>
              <a:rPr lang="es-E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Modificaciones al listado de </a:t>
            </a:r>
            <a:r>
              <a:rPr lang="es-E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enfermedades.</a:t>
            </a:r>
            <a:endParaRPr lang="es-ES" sz="2400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3549" y="72827"/>
            <a:ext cx="8629194" cy="667401"/>
          </a:xfrm>
        </p:spPr>
        <p:txBody>
          <a:bodyPr>
            <a:noAutofit/>
          </a:bodyPr>
          <a:lstStyle/>
          <a:p>
            <a:pPr algn="ctr"/>
            <a:r>
              <a:rPr lang="es-AR" sz="2000" dirty="0" smtClean="0">
                <a:solidFill>
                  <a:schemeClr val="tx1"/>
                </a:solidFill>
              </a:rPr>
              <a:t>ENFERMEDADES GENERADAS POR AGENTES FISICOS</a:t>
            </a:r>
            <a:endParaRPr lang="es-AR" sz="2000" dirty="0">
              <a:solidFill>
                <a:schemeClr val="tx1"/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253549" y="2006930"/>
            <a:ext cx="8291640" cy="4851069"/>
          </a:xfrm>
        </p:spPr>
        <p:txBody>
          <a:bodyPr>
            <a:normAutofit/>
          </a:bodyPr>
          <a:lstStyle/>
          <a:p>
            <a:pPr marL="0" indent="0" algn="just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s-AR" dirty="0" smtClean="0">
                <a:solidFill>
                  <a:schemeClr val="tx1"/>
                </a:solidFill>
              </a:rPr>
              <a:t>AGENTE:</a:t>
            </a:r>
            <a:r>
              <a:rPr lang="es-AR" dirty="0" smtClean="0"/>
              <a:t> </a:t>
            </a:r>
            <a:r>
              <a:rPr lang="es-AR" dirty="0" smtClean="0">
                <a:solidFill>
                  <a:schemeClr val="tx1"/>
                </a:solidFill>
              </a:rPr>
              <a:t>Calor</a:t>
            </a:r>
            <a:endParaRPr lang="es-AR" dirty="0" smtClean="0"/>
          </a:p>
          <a:p>
            <a:pPr marL="0" indent="0" algn="just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s-AR" dirty="0" smtClean="0">
                <a:solidFill>
                  <a:schemeClr val="tx1"/>
                </a:solidFill>
              </a:rPr>
              <a:t> DESCRIPCION</a:t>
            </a:r>
          </a:p>
          <a:p>
            <a:pPr marL="0" indent="0" algn="just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s-AR" dirty="0" smtClean="0">
                <a:solidFill>
                  <a:schemeClr val="tx1"/>
                </a:solidFill>
              </a:rPr>
              <a:t> ACTIVIDADES QUE PUEDEN GENERAR ENFERMEDAD</a:t>
            </a:r>
          </a:p>
          <a:p>
            <a:pPr marL="0" indent="0" algn="just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s-AR" dirty="0" smtClean="0">
                <a:solidFill>
                  <a:schemeClr val="tx1"/>
                </a:solidFill>
              </a:rPr>
              <a:t> MEDIDAS DE PREVENCION</a:t>
            </a:r>
          </a:p>
          <a:p>
            <a:pPr marL="0" indent="0" algn="just">
              <a:buNone/>
            </a:pPr>
            <a:endParaRPr lang="es-AR" sz="1400" dirty="0">
              <a:solidFill>
                <a:schemeClr val="tx1"/>
              </a:solidFill>
            </a:endParaRPr>
          </a:p>
        </p:txBody>
      </p:sp>
      <p:sp>
        <p:nvSpPr>
          <p:cNvPr id="9" name="Título 3"/>
          <p:cNvSpPr txBox="1">
            <a:spLocks/>
          </p:cNvSpPr>
          <p:nvPr/>
        </p:nvSpPr>
        <p:spPr>
          <a:xfrm>
            <a:off x="253549" y="534074"/>
            <a:ext cx="8291640" cy="8172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A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“ESTRES TERMICO: CALAMBRES </a:t>
            </a:r>
            <a:r>
              <a:rPr lang="es-A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MUSCULARES Y SUDORACIÓN PROFUSA, OLIGURIA </a:t>
            </a:r>
            <a:r>
              <a:rPr lang="es-A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AMBIENTES CON MAS DE 28ºC”</a:t>
            </a:r>
            <a:endParaRPr lang="es-A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 descr="Resultado de imagen para trabajador sudoracion excesi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3845" y="3641834"/>
            <a:ext cx="4237768" cy="3026979"/>
          </a:xfrm>
          <a:prstGeom prst="rect">
            <a:avLst/>
          </a:prstGeom>
          <a:noFill/>
        </p:spPr>
      </p:pic>
      <p:pic>
        <p:nvPicPr>
          <p:cNvPr id="19459" name="Picture 3" descr="C:\Users\Alumno\Desktop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3736428"/>
            <a:ext cx="3941379" cy="31215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996065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3549" y="72828"/>
            <a:ext cx="7741382" cy="461246"/>
          </a:xfrm>
        </p:spPr>
        <p:txBody>
          <a:bodyPr>
            <a:noAutofit/>
          </a:bodyPr>
          <a:lstStyle/>
          <a:p>
            <a:pPr algn="ctr"/>
            <a:r>
              <a:rPr lang="es-AR" sz="2000" dirty="0" smtClean="0">
                <a:solidFill>
                  <a:schemeClr val="tx1"/>
                </a:solidFill>
              </a:rPr>
              <a:t>ENFERMEDADES GENERADAS POR AGENTES FISICOS</a:t>
            </a:r>
            <a:endParaRPr lang="es-AR" sz="2000" dirty="0">
              <a:solidFill>
                <a:schemeClr val="tx1"/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253549" y="1351370"/>
            <a:ext cx="8291640" cy="550663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AR" b="1" dirty="0" smtClean="0">
                <a:solidFill>
                  <a:schemeClr val="tx1"/>
                </a:solidFill>
              </a:rPr>
              <a:t>AGENTE</a:t>
            </a:r>
            <a:r>
              <a:rPr lang="es-AR" dirty="0" smtClean="0">
                <a:solidFill>
                  <a:schemeClr val="tx1"/>
                </a:solidFill>
              </a:rPr>
              <a:t>: </a:t>
            </a:r>
            <a:r>
              <a:rPr lang="es-AR" u="sng" dirty="0" smtClean="0">
                <a:solidFill>
                  <a:schemeClr val="tx1"/>
                </a:solidFill>
              </a:rPr>
              <a:t>CALOR</a:t>
            </a:r>
            <a:endParaRPr lang="es-AR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s-AR" b="1" dirty="0" smtClean="0">
                <a:solidFill>
                  <a:schemeClr val="tx1"/>
                </a:solidFill>
              </a:rPr>
              <a:t>DESCRIPCION</a:t>
            </a:r>
            <a:r>
              <a:rPr lang="es-AR" dirty="0">
                <a:solidFill>
                  <a:schemeClr val="tx1"/>
                </a:solidFill>
              </a:rPr>
              <a:t>: Pérdida de electrólitos, en ambientes con temperaturas efectivas superiores a </a:t>
            </a:r>
            <a:r>
              <a:rPr lang="es-AR" dirty="0" smtClean="0">
                <a:solidFill>
                  <a:schemeClr val="tx1"/>
                </a:solidFill>
              </a:rPr>
              <a:t>28ºC. Cuanto </a:t>
            </a:r>
            <a:r>
              <a:rPr lang="es-AR" dirty="0">
                <a:solidFill>
                  <a:schemeClr val="tx1"/>
                </a:solidFill>
              </a:rPr>
              <a:t>más alta es la temperatura ambiente, más rápido trabaja el corazón, se produce una aceleración del pulso, calambres, fatiga y agotamiento</a:t>
            </a:r>
            <a:r>
              <a:rPr lang="es-AR" dirty="0" smtClean="0">
                <a:solidFill>
                  <a:schemeClr val="tx1"/>
                </a:solidFill>
              </a:rPr>
              <a:t>.</a:t>
            </a:r>
            <a:r>
              <a:rPr lang="es-AR" dirty="0">
                <a:solidFill>
                  <a:schemeClr val="tx1"/>
                </a:solidFill>
              </a:rPr>
              <a:t> </a:t>
            </a:r>
            <a:r>
              <a:rPr lang="es-AR" dirty="0" smtClean="0">
                <a:solidFill>
                  <a:schemeClr val="tx1"/>
                </a:solidFill>
              </a:rPr>
              <a:t>La </a:t>
            </a:r>
            <a:r>
              <a:rPr lang="es-AR" dirty="0">
                <a:solidFill>
                  <a:schemeClr val="tx1"/>
                </a:solidFill>
              </a:rPr>
              <a:t>transpiración excesiva puede producir </a:t>
            </a:r>
            <a:r>
              <a:rPr lang="es-AR" dirty="0" smtClean="0">
                <a:solidFill>
                  <a:schemeClr val="tx1"/>
                </a:solidFill>
              </a:rPr>
              <a:t>deshidratación. La </a:t>
            </a:r>
            <a:r>
              <a:rPr lang="es-AR" dirty="0">
                <a:solidFill>
                  <a:schemeClr val="tx1"/>
                </a:solidFill>
              </a:rPr>
              <a:t>oliguria es una disminución de la producción de orina. </a:t>
            </a:r>
          </a:p>
          <a:p>
            <a:pPr marL="0" indent="0" algn="just">
              <a:buNone/>
            </a:pPr>
            <a:r>
              <a:rPr lang="es-AR" b="1" dirty="0" smtClean="0">
                <a:solidFill>
                  <a:schemeClr val="tx1"/>
                </a:solidFill>
              </a:rPr>
              <a:t>ACTIVIDADES QUE PUEDEN GENERAR EXPOSICION</a:t>
            </a:r>
            <a:r>
              <a:rPr lang="es-AR" dirty="0" smtClean="0">
                <a:solidFill>
                  <a:schemeClr val="tx1"/>
                </a:solidFill>
              </a:rPr>
              <a:t>:</a:t>
            </a:r>
          </a:p>
          <a:p>
            <a:pPr lvl="1" algn="just"/>
            <a:r>
              <a:rPr lang="es-AR" sz="1400" dirty="0">
                <a:solidFill>
                  <a:schemeClr val="tx1"/>
                </a:solidFill>
              </a:rPr>
              <a:t>Todos los trabajos efectuados en ambientes donde la temperatura sobrepasa 28ºC y la humedad del aire el 90 % y que demandan actividad </a:t>
            </a:r>
            <a:r>
              <a:rPr lang="es-AR" sz="1400" dirty="0" smtClean="0">
                <a:solidFill>
                  <a:schemeClr val="tx1"/>
                </a:solidFill>
              </a:rPr>
              <a:t>física.</a:t>
            </a:r>
          </a:p>
          <a:p>
            <a:pPr lvl="1" algn="just"/>
            <a:r>
              <a:rPr lang="es-AR" sz="1400" dirty="0">
                <a:solidFill>
                  <a:schemeClr val="tx1"/>
                </a:solidFill>
              </a:rPr>
              <a:t>En los puestos de trabajo en los que existen focos de calor radiante muy intenso (bocas de hornos, por ejemplo)</a:t>
            </a:r>
            <a:endParaRPr lang="es-AR" sz="1400" dirty="0" smtClean="0">
              <a:solidFill>
                <a:schemeClr val="tx1"/>
              </a:solidFill>
            </a:endParaRPr>
          </a:p>
          <a:p>
            <a:pPr marL="0" lvl="1" indent="0" algn="just">
              <a:buNone/>
            </a:pPr>
            <a:r>
              <a:rPr lang="es-AR" b="1" dirty="0" smtClean="0">
                <a:solidFill>
                  <a:schemeClr val="tx1"/>
                </a:solidFill>
              </a:rPr>
              <a:t>MEDIDAS DE PREVENCION</a:t>
            </a:r>
            <a:r>
              <a:rPr lang="es-AR" dirty="0" smtClean="0">
                <a:solidFill>
                  <a:schemeClr val="tx1"/>
                </a:solidFill>
              </a:rPr>
              <a:t>:</a:t>
            </a:r>
          </a:p>
          <a:p>
            <a:pPr lvl="1" algn="just"/>
            <a:r>
              <a:rPr lang="es-AR" sz="1400" dirty="0" smtClean="0">
                <a:solidFill>
                  <a:schemeClr val="tx1"/>
                </a:solidFill>
              </a:rPr>
              <a:t>Acondicionado de los </a:t>
            </a:r>
            <a:r>
              <a:rPr lang="es-AR" sz="1400" dirty="0">
                <a:solidFill>
                  <a:schemeClr val="tx1"/>
                </a:solidFill>
              </a:rPr>
              <a:t>locales de trabajo, para conseguir unos niveles adecuados de temperatura y humedad, y asegurando una adecuada ventilación y renovación del </a:t>
            </a:r>
            <a:r>
              <a:rPr lang="es-AR" sz="1400" dirty="0" smtClean="0">
                <a:solidFill>
                  <a:schemeClr val="tx1"/>
                </a:solidFill>
              </a:rPr>
              <a:t>aire.</a:t>
            </a:r>
          </a:p>
          <a:p>
            <a:pPr lvl="1" algn="just"/>
            <a:r>
              <a:rPr lang="es-AR" sz="1400" dirty="0" smtClean="0">
                <a:solidFill>
                  <a:schemeClr val="tx1"/>
                </a:solidFill>
              </a:rPr>
              <a:t>Ingestión </a:t>
            </a:r>
            <a:r>
              <a:rPr lang="es-AR" sz="1400" dirty="0">
                <a:solidFill>
                  <a:schemeClr val="tx1"/>
                </a:solidFill>
              </a:rPr>
              <a:t>frecuente de líquidos que hidraten, como agua o </a:t>
            </a:r>
            <a:r>
              <a:rPr lang="es-AR" sz="1400" dirty="0" smtClean="0">
                <a:solidFill>
                  <a:schemeClr val="tx1"/>
                </a:solidFill>
              </a:rPr>
              <a:t>jugos.</a:t>
            </a:r>
          </a:p>
          <a:p>
            <a:pPr lvl="1" algn="just"/>
            <a:r>
              <a:rPr lang="es-AR" sz="1400" dirty="0" smtClean="0">
                <a:solidFill>
                  <a:schemeClr val="tx1"/>
                </a:solidFill>
              </a:rPr>
              <a:t>Establecer </a:t>
            </a:r>
            <a:r>
              <a:rPr lang="es-AR" sz="1400" dirty="0">
                <a:solidFill>
                  <a:schemeClr val="tx1"/>
                </a:solidFill>
              </a:rPr>
              <a:t>periodos de descanso en recintos </a:t>
            </a:r>
            <a:r>
              <a:rPr lang="es-AR" sz="1400" dirty="0" smtClean="0">
                <a:solidFill>
                  <a:schemeClr val="tx1"/>
                </a:solidFill>
              </a:rPr>
              <a:t>climatizados.</a:t>
            </a:r>
          </a:p>
          <a:p>
            <a:pPr lvl="1" algn="just"/>
            <a:r>
              <a:rPr lang="es-AR" sz="1400" dirty="0">
                <a:solidFill>
                  <a:schemeClr val="tx1"/>
                </a:solidFill>
              </a:rPr>
              <a:t>Ropa esencial de protección contra el </a:t>
            </a:r>
            <a:r>
              <a:rPr lang="es-AR" sz="1400" dirty="0" smtClean="0">
                <a:solidFill>
                  <a:schemeClr val="tx1"/>
                </a:solidFill>
              </a:rPr>
              <a:t>calor. Trajes refrigerantes.</a:t>
            </a:r>
            <a:endParaRPr lang="es-AR" sz="1400" dirty="0">
              <a:solidFill>
                <a:schemeClr val="tx1"/>
              </a:solidFill>
            </a:endParaRPr>
          </a:p>
        </p:txBody>
      </p:sp>
      <p:sp>
        <p:nvSpPr>
          <p:cNvPr id="9" name="Título 3"/>
          <p:cNvSpPr txBox="1">
            <a:spLocks/>
          </p:cNvSpPr>
          <p:nvPr/>
        </p:nvSpPr>
        <p:spPr>
          <a:xfrm>
            <a:off x="253549" y="534074"/>
            <a:ext cx="8291640" cy="8172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A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“ESTRES TERMICO: CALAMBRES </a:t>
            </a:r>
            <a:r>
              <a:rPr lang="es-A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MUSCULARES Y SUDORACIÓN PROFUSA, OLIGURIA </a:t>
            </a:r>
            <a:r>
              <a:rPr lang="es-A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AMBIENTES CON MAS DE 28ºC”</a:t>
            </a:r>
            <a:endParaRPr lang="es-A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169638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3548" y="72828"/>
            <a:ext cx="8585651" cy="689172"/>
          </a:xfrm>
        </p:spPr>
        <p:txBody>
          <a:bodyPr>
            <a:noAutofit/>
          </a:bodyPr>
          <a:lstStyle/>
          <a:p>
            <a:pPr algn="ctr"/>
            <a:r>
              <a:rPr lang="es-AR" sz="2000" dirty="0" smtClean="0">
                <a:solidFill>
                  <a:schemeClr val="tx1"/>
                </a:solidFill>
              </a:rPr>
              <a:t>ENFERMEDADES GENERADAS POR AGENTES FISICOS</a:t>
            </a:r>
            <a:endParaRPr lang="es-AR" sz="2000" dirty="0">
              <a:solidFill>
                <a:schemeClr val="tx1"/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253549" y="1351370"/>
            <a:ext cx="8291640" cy="5506630"/>
          </a:xfrm>
        </p:spPr>
        <p:txBody>
          <a:bodyPr>
            <a:normAutofit/>
          </a:bodyPr>
          <a:lstStyle/>
          <a:p>
            <a:pPr marL="0" indent="0" algn="just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s-AR" dirty="0" smtClean="0">
                <a:solidFill>
                  <a:schemeClr val="tx1"/>
                </a:solidFill>
              </a:rPr>
              <a:t>AGENTE:</a:t>
            </a:r>
            <a:r>
              <a:rPr lang="es-AR" dirty="0" smtClean="0"/>
              <a:t> </a:t>
            </a:r>
            <a:r>
              <a:rPr lang="es-AR" dirty="0" smtClean="0">
                <a:solidFill>
                  <a:schemeClr val="tx1"/>
                </a:solidFill>
              </a:rPr>
              <a:t>Radiación infrarroja</a:t>
            </a:r>
            <a:endParaRPr lang="es-AR" dirty="0" smtClean="0"/>
          </a:p>
          <a:p>
            <a:pPr marL="0" indent="0" algn="just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s-AR" dirty="0" smtClean="0">
                <a:solidFill>
                  <a:schemeClr val="tx1"/>
                </a:solidFill>
              </a:rPr>
              <a:t> DESCRIPCION</a:t>
            </a:r>
            <a:endParaRPr lang="es-AR" sz="1600" dirty="0" smtClean="0">
              <a:solidFill>
                <a:schemeClr val="tx1"/>
              </a:solidFill>
            </a:endParaRPr>
          </a:p>
          <a:p>
            <a:pPr marL="0" indent="0" algn="just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s-AR" sz="1600" dirty="0" smtClean="0">
                <a:solidFill>
                  <a:schemeClr val="tx1"/>
                </a:solidFill>
              </a:rPr>
              <a:t> </a:t>
            </a:r>
            <a:r>
              <a:rPr lang="es-AR" dirty="0" smtClean="0">
                <a:solidFill>
                  <a:schemeClr val="tx1"/>
                </a:solidFill>
              </a:rPr>
              <a:t>ACTIVIDADES QUE PUEDEN GENERAR ENFERMEDAD</a:t>
            </a:r>
          </a:p>
          <a:p>
            <a:pPr marL="0" indent="0" algn="just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s-AR" dirty="0" smtClean="0">
                <a:solidFill>
                  <a:schemeClr val="tx1"/>
                </a:solidFill>
              </a:rPr>
              <a:t> MEDIDAS DE PREVENCION</a:t>
            </a:r>
          </a:p>
          <a:p>
            <a:pPr marL="457200" lvl="1" indent="0" algn="just">
              <a:buNone/>
            </a:pPr>
            <a:endParaRPr lang="es-AR" sz="1400" dirty="0" smtClean="0">
              <a:solidFill>
                <a:schemeClr val="tx1"/>
              </a:solidFill>
            </a:endParaRPr>
          </a:p>
        </p:txBody>
      </p:sp>
      <p:sp>
        <p:nvSpPr>
          <p:cNvPr id="9" name="Título 3"/>
          <p:cNvSpPr txBox="1">
            <a:spLocks/>
          </p:cNvSpPr>
          <p:nvPr/>
        </p:nvSpPr>
        <p:spPr>
          <a:xfrm>
            <a:off x="253549" y="534074"/>
            <a:ext cx="8291640" cy="8172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A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“CATARATA”</a:t>
            </a:r>
            <a:endParaRPr lang="es-A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3" name="Picture 1" descr="C:\Users\Alumno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00917"/>
            <a:ext cx="4572000" cy="3757083"/>
          </a:xfrm>
          <a:prstGeom prst="rect">
            <a:avLst/>
          </a:prstGeom>
          <a:noFill/>
        </p:spPr>
      </p:pic>
      <p:pic>
        <p:nvPicPr>
          <p:cNvPr id="18434" name="Picture 2" descr="C:\Users\Alumno\Desktop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9215" y="3142265"/>
            <a:ext cx="4286631" cy="31639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218487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3549" y="72828"/>
            <a:ext cx="7741382" cy="461246"/>
          </a:xfrm>
        </p:spPr>
        <p:txBody>
          <a:bodyPr>
            <a:noAutofit/>
          </a:bodyPr>
          <a:lstStyle/>
          <a:p>
            <a:pPr algn="ctr"/>
            <a:r>
              <a:rPr lang="es-AR" sz="2000" dirty="0" smtClean="0">
                <a:solidFill>
                  <a:schemeClr val="tx1"/>
                </a:solidFill>
              </a:rPr>
              <a:t>ENFERMEDADES GENERADAS POR AGENTES FISICOS</a:t>
            </a:r>
            <a:endParaRPr lang="es-AR" sz="2000" dirty="0">
              <a:solidFill>
                <a:schemeClr val="tx1"/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253549" y="1351370"/>
            <a:ext cx="8291640" cy="550663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AR" b="1" dirty="0" smtClean="0">
                <a:solidFill>
                  <a:schemeClr val="tx1"/>
                </a:solidFill>
              </a:rPr>
              <a:t>AGENTE</a:t>
            </a:r>
            <a:r>
              <a:rPr lang="es-AR" dirty="0" smtClean="0">
                <a:solidFill>
                  <a:schemeClr val="tx1"/>
                </a:solidFill>
              </a:rPr>
              <a:t>:RADIACION INFRARROJA</a:t>
            </a:r>
          </a:p>
          <a:p>
            <a:pPr marL="0" indent="0" algn="just">
              <a:buNone/>
            </a:pPr>
            <a:r>
              <a:rPr lang="es-AR" b="1" dirty="0" smtClean="0">
                <a:solidFill>
                  <a:schemeClr val="tx1"/>
                </a:solidFill>
              </a:rPr>
              <a:t>DESCRIPCION</a:t>
            </a:r>
            <a:r>
              <a:rPr lang="es-AR" dirty="0">
                <a:solidFill>
                  <a:schemeClr val="tx1"/>
                </a:solidFill>
              </a:rPr>
              <a:t>: </a:t>
            </a:r>
            <a:r>
              <a:rPr lang="es-AR" dirty="0" smtClean="0">
                <a:solidFill>
                  <a:schemeClr val="tx1"/>
                </a:solidFill>
              </a:rPr>
              <a:t>Pérdida </a:t>
            </a:r>
            <a:r>
              <a:rPr lang="es-AR" dirty="0">
                <a:solidFill>
                  <a:schemeClr val="tx1"/>
                </a:solidFill>
              </a:rPr>
              <a:t>gradual de la transparencia del lente natural del ojo llamado cristalino</a:t>
            </a:r>
            <a:r>
              <a:rPr lang="es-AR" dirty="0" smtClean="0">
                <a:solidFill>
                  <a:schemeClr val="tx1"/>
                </a:solidFill>
              </a:rPr>
              <a:t>.</a:t>
            </a:r>
            <a:r>
              <a:rPr lang="es-AR" dirty="0">
                <a:solidFill>
                  <a:schemeClr val="tx1"/>
                </a:solidFill>
              </a:rPr>
              <a:t> Cuando esta lente se opaca, la luz no pasa en forma adecuada y la visión disminuye y se vuelve borrosa</a:t>
            </a:r>
            <a:r>
              <a:rPr lang="es-AR" dirty="0" smtClean="0">
                <a:solidFill>
                  <a:schemeClr val="tx1"/>
                </a:solidFill>
              </a:rPr>
              <a:t>. La radiación infrarroja produce un aumento </a:t>
            </a:r>
            <a:r>
              <a:rPr lang="es-AR" dirty="0">
                <a:solidFill>
                  <a:schemeClr val="tx1"/>
                </a:solidFill>
              </a:rPr>
              <a:t>de la temperatura global del ojo, lo que se puede traducir en </a:t>
            </a:r>
            <a:r>
              <a:rPr lang="es-AR" dirty="0" smtClean="0">
                <a:solidFill>
                  <a:schemeClr val="tx1"/>
                </a:solidFill>
              </a:rPr>
              <a:t>micro lesiones </a:t>
            </a:r>
            <a:r>
              <a:rPr lang="es-AR" dirty="0">
                <a:solidFill>
                  <a:schemeClr val="tx1"/>
                </a:solidFill>
              </a:rPr>
              <a:t>y </a:t>
            </a:r>
            <a:r>
              <a:rPr lang="es-AR" dirty="0" smtClean="0">
                <a:solidFill>
                  <a:schemeClr val="tx1"/>
                </a:solidFill>
              </a:rPr>
              <a:t>quemaduras. </a:t>
            </a:r>
          </a:p>
          <a:p>
            <a:pPr marL="0" indent="0" algn="just">
              <a:buNone/>
            </a:pPr>
            <a:r>
              <a:rPr lang="es-AR" b="1" dirty="0" smtClean="0">
                <a:solidFill>
                  <a:schemeClr val="tx1"/>
                </a:solidFill>
              </a:rPr>
              <a:t>ACTIVIDADES QUE PUEDEN GENERAR EXPOSICION</a:t>
            </a:r>
            <a:r>
              <a:rPr lang="es-AR" dirty="0" smtClean="0">
                <a:solidFill>
                  <a:schemeClr val="tx1"/>
                </a:solidFill>
              </a:rPr>
              <a:t>:</a:t>
            </a:r>
          </a:p>
          <a:p>
            <a:pPr lvl="1" algn="just"/>
            <a:r>
              <a:rPr lang="es-AR" sz="1400" dirty="0">
                <a:solidFill>
                  <a:schemeClr val="tx1"/>
                </a:solidFill>
              </a:rPr>
              <a:t>Trabajos que exponen a las radiaciones infrarrojas emitidas por los metales incandescentes en trabajos de forja y fundición de metales</a:t>
            </a:r>
            <a:r>
              <a:rPr lang="es-AR" sz="1400" dirty="0" smtClean="0">
                <a:solidFill>
                  <a:schemeClr val="tx1"/>
                </a:solidFill>
              </a:rPr>
              <a:t>.</a:t>
            </a:r>
            <a:endParaRPr lang="es-AR" sz="1400" dirty="0">
              <a:solidFill>
                <a:schemeClr val="tx1"/>
              </a:solidFill>
            </a:endParaRPr>
          </a:p>
          <a:p>
            <a:pPr lvl="1" algn="just"/>
            <a:r>
              <a:rPr lang="es-AR" sz="1400" dirty="0" smtClean="0">
                <a:solidFill>
                  <a:schemeClr val="tx1"/>
                </a:solidFill>
              </a:rPr>
              <a:t>Trabajos </a:t>
            </a:r>
            <a:r>
              <a:rPr lang="es-AR" sz="1400" dirty="0">
                <a:solidFill>
                  <a:schemeClr val="tx1"/>
                </a:solidFill>
              </a:rPr>
              <a:t>en hornos de vidrio y en los trabajos del vidrio fundido a la mano, especialmente soplado y moldeado del vidrio incandescente</a:t>
            </a:r>
            <a:r>
              <a:rPr lang="es-AR" sz="1400" dirty="0" smtClean="0">
                <a:solidFill>
                  <a:schemeClr val="tx1"/>
                </a:solidFill>
              </a:rPr>
              <a:t>.</a:t>
            </a:r>
          </a:p>
          <a:p>
            <a:pPr lvl="1" algn="just"/>
            <a:r>
              <a:rPr lang="es-AR" sz="1400" dirty="0" smtClean="0">
                <a:solidFill>
                  <a:schemeClr val="tx1"/>
                </a:solidFill>
              </a:rPr>
              <a:t>Trabajos mediante soldadura.</a:t>
            </a:r>
            <a:endParaRPr lang="es-AR" sz="1400" dirty="0">
              <a:solidFill>
                <a:schemeClr val="tx1"/>
              </a:solidFill>
            </a:endParaRPr>
          </a:p>
          <a:p>
            <a:pPr marL="0" lvl="1" indent="0" algn="just">
              <a:buNone/>
            </a:pPr>
            <a:r>
              <a:rPr lang="es-AR" b="1" dirty="0" smtClean="0">
                <a:solidFill>
                  <a:schemeClr val="tx1"/>
                </a:solidFill>
              </a:rPr>
              <a:t>MEDIDAS DE PREVENCION</a:t>
            </a:r>
            <a:r>
              <a:rPr lang="es-AR" dirty="0" smtClean="0">
                <a:solidFill>
                  <a:schemeClr val="tx1"/>
                </a:solidFill>
              </a:rPr>
              <a:t>:</a:t>
            </a:r>
          </a:p>
          <a:p>
            <a:pPr lvl="1" algn="just"/>
            <a:r>
              <a:rPr lang="es-AR" sz="1400" dirty="0" smtClean="0">
                <a:solidFill>
                  <a:schemeClr val="tx1"/>
                </a:solidFill>
              </a:rPr>
              <a:t>Utilización de elementos de protección ocular acorde </a:t>
            </a:r>
            <a:r>
              <a:rPr lang="es-AR" sz="1400" smtClean="0">
                <a:solidFill>
                  <a:schemeClr val="tx1"/>
                </a:solidFill>
              </a:rPr>
              <a:t>al tipo </a:t>
            </a:r>
            <a:r>
              <a:rPr lang="es-AR" sz="1400" dirty="0" smtClean="0">
                <a:solidFill>
                  <a:schemeClr val="tx1"/>
                </a:solidFill>
              </a:rPr>
              <a:t>de trabajo (escafandras en hornos y mascaras para soldar en soldaduras) con protección al 100% para este tipo de radiación.</a:t>
            </a:r>
          </a:p>
          <a:p>
            <a:pPr marL="457200" lvl="1" indent="0" algn="just">
              <a:buNone/>
            </a:pPr>
            <a:endParaRPr lang="es-AR" sz="1400" dirty="0" smtClean="0">
              <a:solidFill>
                <a:schemeClr val="tx1"/>
              </a:solidFill>
            </a:endParaRPr>
          </a:p>
        </p:txBody>
      </p:sp>
      <p:sp>
        <p:nvSpPr>
          <p:cNvPr id="9" name="Título 3"/>
          <p:cNvSpPr txBox="1">
            <a:spLocks/>
          </p:cNvSpPr>
          <p:nvPr/>
        </p:nvSpPr>
        <p:spPr>
          <a:xfrm>
            <a:off x="253549" y="534074"/>
            <a:ext cx="8291640" cy="8172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A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“CATARATA”</a:t>
            </a:r>
            <a:endParaRPr lang="es-A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733036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3549" y="72828"/>
            <a:ext cx="8563880" cy="754486"/>
          </a:xfrm>
        </p:spPr>
        <p:txBody>
          <a:bodyPr>
            <a:noAutofit/>
          </a:bodyPr>
          <a:lstStyle/>
          <a:p>
            <a:pPr algn="ctr"/>
            <a:r>
              <a:rPr lang="es-AR" sz="2000" dirty="0" smtClean="0">
                <a:solidFill>
                  <a:schemeClr val="tx1"/>
                </a:solidFill>
              </a:rPr>
              <a:t>ENFERMEDADES GENERADAS POR AGENTES FISICOS</a:t>
            </a:r>
            <a:endParaRPr lang="es-AR" sz="2000" dirty="0">
              <a:solidFill>
                <a:schemeClr val="tx1"/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253549" y="1351370"/>
            <a:ext cx="8291640" cy="5506630"/>
          </a:xfrm>
        </p:spPr>
        <p:txBody>
          <a:bodyPr>
            <a:normAutofit/>
          </a:bodyPr>
          <a:lstStyle/>
          <a:p>
            <a:pPr marL="0" indent="0" algn="just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s-AR" dirty="0" smtClean="0">
                <a:solidFill>
                  <a:schemeClr val="tx1"/>
                </a:solidFill>
              </a:rPr>
              <a:t>AGENTE:</a:t>
            </a:r>
            <a:r>
              <a:rPr lang="es-AR" dirty="0" smtClean="0"/>
              <a:t> </a:t>
            </a:r>
            <a:r>
              <a:rPr lang="es-AR" dirty="0" smtClean="0">
                <a:solidFill>
                  <a:schemeClr val="tx1"/>
                </a:solidFill>
              </a:rPr>
              <a:t>Radiación infrarroja. Radiación ultravioleta. Rayos laser</a:t>
            </a:r>
            <a:endParaRPr lang="es-AR" dirty="0" smtClean="0"/>
          </a:p>
          <a:p>
            <a:pPr marL="0" indent="0" algn="just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s-AR" dirty="0" smtClean="0">
                <a:solidFill>
                  <a:schemeClr val="tx1"/>
                </a:solidFill>
              </a:rPr>
              <a:t> DESCRIPCION</a:t>
            </a:r>
          </a:p>
          <a:p>
            <a:pPr marL="0" indent="0" algn="just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s-AR" dirty="0" smtClean="0">
                <a:solidFill>
                  <a:schemeClr val="tx1"/>
                </a:solidFill>
              </a:rPr>
              <a:t> ACTIVIDADES QUE PUEDEN GENERAR ENFERMEDAD</a:t>
            </a:r>
          </a:p>
          <a:p>
            <a:pPr marL="0" indent="0" algn="just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s-AR" dirty="0" smtClean="0">
                <a:solidFill>
                  <a:schemeClr val="tx1"/>
                </a:solidFill>
              </a:rPr>
              <a:t> MEDIDAS DE PREVENCION</a:t>
            </a:r>
          </a:p>
          <a:p>
            <a:pPr marL="0" indent="0" algn="just">
              <a:buNone/>
            </a:pPr>
            <a:endParaRPr lang="es-AR" sz="1400" dirty="0" smtClean="0">
              <a:solidFill>
                <a:schemeClr val="tx1"/>
              </a:solidFill>
            </a:endParaRPr>
          </a:p>
        </p:txBody>
      </p:sp>
      <p:sp>
        <p:nvSpPr>
          <p:cNvPr id="9" name="Título 3"/>
          <p:cNvSpPr txBox="1">
            <a:spLocks/>
          </p:cNvSpPr>
          <p:nvPr/>
        </p:nvSpPr>
        <p:spPr>
          <a:xfrm>
            <a:off x="253549" y="534074"/>
            <a:ext cx="8291640" cy="8172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A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“QUERATO – CONJUNTIVITIS”</a:t>
            </a:r>
            <a:endParaRPr lang="es-A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0" name="Picture 2" descr="C:\Users\Alumno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3148" y="3144728"/>
            <a:ext cx="4476116" cy="3177243"/>
          </a:xfrm>
          <a:prstGeom prst="rect">
            <a:avLst/>
          </a:prstGeom>
          <a:noFill/>
        </p:spPr>
      </p:pic>
      <p:pic>
        <p:nvPicPr>
          <p:cNvPr id="17409" name="Picture 1" descr="C:\Users\Alumno\Desktop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66780"/>
            <a:ext cx="4635062" cy="28655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803728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3549" y="72828"/>
            <a:ext cx="7741382" cy="461246"/>
          </a:xfrm>
        </p:spPr>
        <p:txBody>
          <a:bodyPr>
            <a:noAutofit/>
          </a:bodyPr>
          <a:lstStyle/>
          <a:p>
            <a:pPr algn="ctr"/>
            <a:r>
              <a:rPr lang="es-AR" sz="2000" dirty="0" smtClean="0">
                <a:solidFill>
                  <a:schemeClr val="tx1"/>
                </a:solidFill>
              </a:rPr>
              <a:t>ENFERMEDADES GENERADAS POR AGENTES FISICOS</a:t>
            </a:r>
            <a:endParaRPr lang="es-AR" sz="2000" dirty="0">
              <a:solidFill>
                <a:schemeClr val="tx1"/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253549" y="1351370"/>
            <a:ext cx="8291640" cy="550663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AR" b="1" dirty="0" smtClean="0">
                <a:solidFill>
                  <a:schemeClr val="tx1"/>
                </a:solidFill>
              </a:rPr>
              <a:t>AGENTE</a:t>
            </a:r>
            <a:r>
              <a:rPr lang="es-AR" dirty="0" smtClean="0">
                <a:solidFill>
                  <a:schemeClr val="tx1"/>
                </a:solidFill>
              </a:rPr>
              <a:t>: RADIACION INFRARROJA/ RADIACION UTRAVIOLETA / RAYOS LASER</a:t>
            </a:r>
          </a:p>
          <a:p>
            <a:pPr marL="0" indent="0" algn="just">
              <a:buNone/>
            </a:pPr>
            <a:r>
              <a:rPr lang="es-AR" b="1" dirty="0" smtClean="0">
                <a:solidFill>
                  <a:schemeClr val="tx1"/>
                </a:solidFill>
              </a:rPr>
              <a:t>DESCRIPCION</a:t>
            </a:r>
            <a:r>
              <a:rPr lang="es-AR" dirty="0" smtClean="0">
                <a:solidFill>
                  <a:schemeClr val="tx1"/>
                </a:solidFill>
              </a:rPr>
              <a:t>: Se caracteriza </a:t>
            </a:r>
            <a:r>
              <a:rPr lang="es-AR" dirty="0">
                <a:solidFill>
                  <a:schemeClr val="tx1"/>
                </a:solidFill>
              </a:rPr>
              <a:t>por la secreción insuficiente de lágrimas y/o por una evaporación excesiva de las mismas. Es una sequedad muy prolongada de ambos ojos que puede derivar en la deshidratación de la conjuntiva y la </a:t>
            </a:r>
            <a:r>
              <a:rPr lang="es-AR" dirty="0" smtClean="0">
                <a:solidFill>
                  <a:schemeClr val="tx1"/>
                </a:solidFill>
              </a:rPr>
              <a:t>córnea. </a:t>
            </a:r>
          </a:p>
          <a:p>
            <a:pPr marL="0" indent="0" algn="just">
              <a:buNone/>
            </a:pPr>
            <a:r>
              <a:rPr lang="es-AR" b="1" dirty="0" smtClean="0">
                <a:solidFill>
                  <a:schemeClr val="tx1"/>
                </a:solidFill>
              </a:rPr>
              <a:t>ACTIVIDADES QUE PUEDEN GENERAR EXPOSICION</a:t>
            </a:r>
            <a:r>
              <a:rPr lang="es-AR" dirty="0" smtClean="0">
                <a:solidFill>
                  <a:schemeClr val="tx1"/>
                </a:solidFill>
              </a:rPr>
              <a:t>:</a:t>
            </a:r>
          </a:p>
          <a:p>
            <a:pPr lvl="1" algn="just"/>
            <a:r>
              <a:rPr lang="es-AR" sz="1400" dirty="0">
                <a:solidFill>
                  <a:schemeClr val="tx1"/>
                </a:solidFill>
              </a:rPr>
              <a:t>Trabajos que exponen a las radiaciones infrarrojas emitidas por los metales incandescentes en trabajos de forja y fundición de metales</a:t>
            </a:r>
            <a:r>
              <a:rPr lang="es-AR" sz="1400" dirty="0" smtClean="0">
                <a:solidFill>
                  <a:schemeClr val="tx1"/>
                </a:solidFill>
              </a:rPr>
              <a:t>.</a:t>
            </a:r>
            <a:endParaRPr lang="es-AR" sz="1400" dirty="0">
              <a:solidFill>
                <a:schemeClr val="tx1"/>
              </a:solidFill>
            </a:endParaRPr>
          </a:p>
          <a:p>
            <a:pPr lvl="1" algn="just"/>
            <a:r>
              <a:rPr lang="es-AR" sz="1400" dirty="0" smtClean="0">
                <a:solidFill>
                  <a:schemeClr val="tx1"/>
                </a:solidFill>
              </a:rPr>
              <a:t>Trabajos </a:t>
            </a:r>
            <a:r>
              <a:rPr lang="es-AR" sz="1400" dirty="0">
                <a:solidFill>
                  <a:schemeClr val="tx1"/>
                </a:solidFill>
              </a:rPr>
              <a:t>en hornos de vidrio y en los trabajos del vidrio fundido a la mano, especialmente soplado y moldeado del vidrio incandescente</a:t>
            </a:r>
            <a:r>
              <a:rPr lang="es-AR" sz="1400" dirty="0" smtClean="0">
                <a:solidFill>
                  <a:schemeClr val="tx1"/>
                </a:solidFill>
              </a:rPr>
              <a:t>.</a:t>
            </a:r>
          </a:p>
          <a:p>
            <a:pPr lvl="1" algn="just"/>
            <a:r>
              <a:rPr lang="es-AR" sz="1400" dirty="0">
                <a:solidFill>
                  <a:schemeClr val="tx1"/>
                </a:solidFill>
              </a:rPr>
              <a:t>Trabajos a la intemperie que exponen a la radiación ultravioleta natural en actividades agrícolas y ganaderas, mineras, obras públicas, pesca, salvavidas, guardianes, entre otros.</a:t>
            </a:r>
          </a:p>
          <a:p>
            <a:pPr lvl="1" algn="just"/>
            <a:r>
              <a:rPr lang="es-AR" sz="1400" dirty="0">
                <a:solidFill>
                  <a:schemeClr val="tx1"/>
                </a:solidFill>
              </a:rPr>
              <a:t>Trabajos que exponen a la radiación ultravioleta artificial, soldadura al arco, laboratorios bacteriológicos, curado de acrílicos en trabajo dental, proyectores de películas</a:t>
            </a:r>
            <a:r>
              <a:rPr lang="es-AR" sz="1400" dirty="0" smtClean="0">
                <a:solidFill>
                  <a:schemeClr val="tx1"/>
                </a:solidFill>
              </a:rPr>
              <a:t>.</a:t>
            </a:r>
          </a:p>
          <a:p>
            <a:pPr marL="0" lvl="1" indent="0" algn="just">
              <a:buNone/>
            </a:pPr>
            <a:r>
              <a:rPr lang="es-AR" b="1" dirty="0" smtClean="0">
                <a:solidFill>
                  <a:schemeClr val="tx1"/>
                </a:solidFill>
              </a:rPr>
              <a:t>MEDIDAS DE PREVENCION</a:t>
            </a:r>
            <a:r>
              <a:rPr lang="es-AR" dirty="0" smtClean="0">
                <a:solidFill>
                  <a:schemeClr val="tx1"/>
                </a:solidFill>
              </a:rPr>
              <a:t>:</a:t>
            </a:r>
          </a:p>
          <a:p>
            <a:pPr lvl="1" algn="just"/>
            <a:r>
              <a:rPr lang="es-AR" sz="1400" dirty="0" smtClean="0">
                <a:solidFill>
                  <a:schemeClr val="tx1"/>
                </a:solidFill>
              </a:rPr>
              <a:t>El </a:t>
            </a:r>
            <a:r>
              <a:rPr lang="es-AR" sz="1400" dirty="0">
                <a:solidFill>
                  <a:schemeClr val="tx1"/>
                </a:solidFill>
              </a:rPr>
              <a:t>aire de las habitaciones ha de ser húmedo y fresco.</a:t>
            </a:r>
          </a:p>
          <a:p>
            <a:pPr lvl="1" algn="just"/>
            <a:r>
              <a:rPr lang="es-AR" sz="1400" dirty="0">
                <a:solidFill>
                  <a:schemeClr val="tx1"/>
                </a:solidFill>
              </a:rPr>
              <a:t>Se recomienda descansar la vista si se trabaja durante largas horas </a:t>
            </a:r>
            <a:endParaRPr lang="es-AR" sz="1400" dirty="0" smtClean="0">
              <a:solidFill>
                <a:schemeClr val="tx1"/>
              </a:solidFill>
            </a:endParaRPr>
          </a:p>
          <a:p>
            <a:pPr lvl="1" algn="just"/>
            <a:r>
              <a:rPr lang="es-AR" sz="1400" dirty="0" smtClean="0">
                <a:solidFill>
                  <a:schemeClr val="tx1"/>
                </a:solidFill>
              </a:rPr>
              <a:t>Evitar humos.</a:t>
            </a:r>
            <a:endParaRPr lang="es-AR" sz="1400" dirty="0">
              <a:solidFill>
                <a:schemeClr val="tx1"/>
              </a:solidFill>
            </a:endParaRPr>
          </a:p>
          <a:p>
            <a:pPr lvl="1" algn="just"/>
            <a:r>
              <a:rPr lang="es-AR" sz="1400" dirty="0">
                <a:solidFill>
                  <a:schemeClr val="tx1"/>
                </a:solidFill>
              </a:rPr>
              <a:t>Evitar las corrientes de aire acondicionado.</a:t>
            </a:r>
          </a:p>
          <a:p>
            <a:pPr lvl="1" algn="just"/>
            <a:r>
              <a:rPr lang="es-AR" sz="1400" dirty="0">
                <a:solidFill>
                  <a:schemeClr val="tx1"/>
                </a:solidFill>
              </a:rPr>
              <a:t>Evitar el uso prolongado y diario de lentes de contacto.</a:t>
            </a:r>
            <a:endParaRPr lang="es-AR" sz="1400" dirty="0" smtClean="0">
              <a:solidFill>
                <a:schemeClr val="tx1"/>
              </a:solidFill>
            </a:endParaRPr>
          </a:p>
        </p:txBody>
      </p:sp>
      <p:sp>
        <p:nvSpPr>
          <p:cNvPr id="9" name="Título 3"/>
          <p:cNvSpPr txBox="1">
            <a:spLocks/>
          </p:cNvSpPr>
          <p:nvPr/>
        </p:nvSpPr>
        <p:spPr>
          <a:xfrm>
            <a:off x="253549" y="534074"/>
            <a:ext cx="8291640" cy="8172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A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“QUERATO – CONJUNTIVITIS”</a:t>
            </a:r>
            <a:endParaRPr lang="es-A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54784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3548" y="72828"/>
            <a:ext cx="8585651" cy="558544"/>
          </a:xfrm>
        </p:spPr>
        <p:txBody>
          <a:bodyPr>
            <a:noAutofit/>
          </a:bodyPr>
          <a:lstStyle/>
          <a:p>
            <a:pPr algn="ctr"/>
            <a:r>
              <a:rPr lang="es-AR" sz="2000" dirty="0" smtClean="0">
                <a:solidFill>
                  <a:schemeClr val="tx1"/>
                </a:solidFill>
              </a:rPr>
              <a:t>ENFERMEDADES GENERADAS POR AGENTES FISICOS</a:t>
            </a:r>
            <a:endParaRPr lang="es-AR" sz="2000" dirty="0">
              <a:solidFill>
                <a:schemeClr val="tx1"/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253549" y="1351370"/>
            <a:ext cx="8291640" cy="5506630"/>
          </a:xfrm>
        </p:spPr>
        <p:txBody>
          <a:bodyPr>
            <a:normAutofit/>
          </a:bodyPr>
          <a:lstStyle/>
          <a:p>
            <a:pPr marL="0" indent="0" algn="just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s-AR" dirty="0" smtClean="0">
                <a:solidFill>
                  <a:schemeClr val="tx1"/>
                </a:solidFill>
              </a:rPr>
              <a:t>AGENTE: Radiación ultravioleta</a:t>
            </a:r>
            <a:endParaRPr lang="es-AR" dirty="0" smtClean="0"/>
          </a:p>
          <a:p>
            <a:pPr marL="0" indent="0" algn="just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s-AR" dirty="0" smtClean="0">
                <a:solidFill>
                  <a:schemeClr val="tx1"/>
                </a:solidFill>
              </a:rPr>
              <a:t> DESCRIPCION</a:t>
            </a:r>
            <a:endParaRPr lang="es-AR" sz="1600" dirty="0" smtClean="0">
              <a:solidFill>
                <a:schemeClr val="tx1"/>
              </a:solidFill>
            </a:endParaRPr>
          </a:p>
          <a:p>
            <a:pPr marL="0" indent="0" algn="just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s-AR" sz="1600" dirty="0" smtClean="0">
                <a:solidFill>
                  <a:schemeClr val="tx1"/>
                </a:solidFill>
              </a:rPr>
              <a:t> </a:t>
            </a:r>
            <a:r>
              <a:rPr lang="es-AR" dirty="0" smtClean="0">
                <a:solidFill>
                  <a:schemeClr val="tx1"/>
                </a:solidFill>
              </a:rPr>
              <a:t>ACTIVIDADES QUE PUEDEN GENERAR ENFERMEDAD</a:t>
            </a:r>
          </a:p>
          <a:p>
            <a:pPr marL="0" indent="0" algn="just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s-AR" dirty="0" smtClean="0">
                <a:solidFill>
                  <a:schemeClr val="tx1"/>
                </a:solidFill>
              </a:rPr>
              <a:t> MEDIDAS DE PREVENCION</a:t>
            </a:r>
          </a:p>
          <a:p>
            <a:pPr marL="0" indent="0" algn="just">
              <a:buNone/>
            </a:pPr>
            <a:endParaRPr lang="es-AR" dirty="0" smtClean="0">
              <a:solidFill>
                <a:schemeClr val="tx1"/>
              </a:solidFill>
            </a:endParaRPr>
          </a:p>
        </p:txBody>
      </p:sp>
      <p:sp>
        <p:nvSpPr>
          <p:cNvPr id="9" name="Título 3"/>
          <p:cNvSpPr txBox="1">
            <a:spLocks/>
          </p:cNvSpPr>
          <p:nvPr/>
        </p:nvSpPr>
        <p:spPr>
          <a:xfrm>
            <a:off x="253549" y="534074"/>
            <a:ext cx="8291640" cy="8172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A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“FOTOSENSIBILIZACION”</a:t>
            </a:r>
            <a:endParaRPr lang="es-A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5" name="Picture 1" descr="C:\Users\Alumno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8125" y="3515711"/>
            <a:ext cx="4087628" cy="3342289"/>
          </a:xfrm>
          <a:prstGeom prst="rect">
            <a:avLst/>
          </a:prstGeom>
          <a:noFill/>
        </p:spPr>
      </p:pic>
      <p:pic>
        <p:nvPicPr>
          <p:cNvPr id="16386" name="Picture 2" descr="C:\Users\Alumno\Desktop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42290"/>
            <a:ext cx="4385759" cy="3515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566102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3549" y="72828"/>
            <a:ext cx="7741382" cy="461246"/>
          </a:xfrm>
        </p:spPr>
        <p:txBody>
          <a:bodyPr>
            <a:noAutofit/>
          </a:bodyPr>
          <a:lstStyle/>
          <a:p>
            <a:pPr algn="ctr"/>
            <a:r>
              <a:rPr lang="es-AR" sz="2000" dirty="0" smtClean="0">
                <a:solidFill>
                  <a:schemeClr val="tx1"/>
                </a:solidFill>
              </a:rPr>
              <a:t>ENFERMEDADES GENERADAS POR AGENTES FISICOS</a:t>
            </a:r>
            <a:endParaRPr lang="es-AR" sz="2000" dirty="0">
              <a:solidFill>
                <a:schemeClr val="tx1"/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253549" y="1351370"/>
            <a:ext cx="8291640" cy="550663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AR" b="1" dirty="0" smtClean="0">
                <a:solidFill>
                  <a:schemeClr val="tx1"/>
                </a:solidFill>
              </a:rPr>
              <a:t>AGENTE</a:t>
            </a:r>
            <a:r>
              <a:rPr lang="es-AR" dirty="0" smtClean="0">
                <a:solidFill>
                  <a:schemeClr val="tx1"/>
                </a:solidFill>
              </a:rPr>
              <a:t>: RADIACION UTRAVIOLETA</a:t>
            </a:r>
          </a:p>
          <a:p>
            <a:pPr marL="0" indent="0" algn="just">
              <a:buNone/>
            </a:pPr>
            <a:r>
              <a:rPr lang="es-AR" b="1" dirty="0" smtClean="0">
                <a:solidFill>
                  <a:schemeClr val="tx1"/>
                </a:solidFill>
              </a:rPr>
              <a:t>DESCRIPCION</a:t>
            </a:r>
            <a:r>
              <a:rPr lang="es-AR" dirty="0" smtClean="0">
                <a:solidFill>
                  <a:schemeClr val="tx1"/>
                </a:solidFill>
              </a:rPr>
              <a:t>: </a:t>
            </a:r>
            <a:r>
              <a:rPr lang="es-AR" dirty="0">
                <a:solidFill>
                  <a:schemeClr val="tx1"/>
                </a:solidFill>
              </a:rPr>
              <a:t>Enrojecimiento de la piel y, posteriormente, aparición de vesículas. Los síntomas aparecen sobre la parte del cuerpo expuesta al sol. Los síntomas aparecen de manera inmediata al exponer la piel a los rayos solares. </a:t>
            </a:r>
            <a:endParaRPr lang="es-AR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s-AR" b="1" dirty="0" smtClean="0">
                <a:solidFill>
                  <a:schemeClr val="tx1"/>
                </a:solidFill>
              </a:rPr>
              <a:t>ACTIVIDADES QUE PUEDEN GENERAR EXPOSICION</a:t>
            </a:r>
            <a:r>
              <a:rPr lang="es-AR" dirty="0" smtClean="0">
                <a:solidFill>
                  <a:schemeClr val="tx1"/>
                </a:solidFill>
              </a:rPr>
              <a:t>:</a:t>
            </a:r>
          </a:p>
          <a:p>
            <a:pPr lvl="1" algn="just"/>
            <a:r>
              <a:rPr lang="es-AR" sz="1400" dirty="0" smtClean="0">
                <a:solidFill>
                  <a:schemeClr val="tx1"/>
                </a:solidFill>
              </a:rPr>
              <a:t>Trabajos </a:t>
            </a:r>
            <a:r>
              <a:rPr lang="es-AR" sz="1400" dirty="0">
                <a:solidFill>
                  <a:schemeClr val="tx1"/>
                </a:solidFill>
              </a:rPr>
              <a:t>a la intemperie que exponen a la radiación ultravioleta natural en actividades agrícolas y ganaderas, mineras, obras públicas, pesca, salvavidas, guardianes, entre otros</a:t>
            </a:r>
            <a:r>
              <a:rPr lang="es-AR" sz="1400" dirty="0" smtClean="0">
                <a:solidFill>
                  <a:schemeClr val="tx1"/>
                </a:solidFill>
              </a:rPr>
              <a:t>.</a:t>
            </a:r>
            <a:endParaRPr lang="es-AR" sz="1400" dirty="0">
              <a:solidFill>
                <a:schemeClr val="tx1"/>
              </a:solidFill>
            </a:endParaRPr>
          </a:p>
          <a:p>
            <a:pPr lvl="1" algn="just"/>
            <a:r>
              <a:rPr lang="es-AR" sz="1400" dirty="0" smtClean="0">
                <a:solidFill>
                  <a:schemeClr val="tx1"/>
                </a:solidFill>
              </a:rPr>
              <a:t>Trabajos </a:t>
            </a:r>
            <a:r>
              <a:rPr lang="es-AR" sz="1400" dirty="0">
                <a:solidFill>
                  <a:schemeClr val="tx1"/>
                </a:solidFill>
              </a:rPr>
              <a:t>en montaña</a:t>
            </a:r>
            <a:r>
              <a:rPr lang="es-AR" sz="1400" dirty="0" smtClean="0">
                <a:solidFill>
                  <a:schemeClr val="tx1"/>
                </a:solidFill>
              </a:rPr>
              <a:t>.</a:t>
            </a:r>
            <a:endParaRPr lang="es-AR" sz="1400" dirty="0">
              <a:solidFill>
                <a:schemeClr val="tx1"/>
              </a:solidFill>
            </a:endParaRPr>
          </a:p>
          <a:p>
            <a:pPr lvl="1" algn="just"/>
            <a:r>
              <a:rPr lang="es-AR" sz="1400" dirty="0" smtClean="0">
                <a:solidFill>
                  <a:schemeClr val="tx1"/>
                </a:solidFill>
              </a:rPr>
              <a:t>Trabajos </a:t>
            </a:r>
            <a:r>
              <a:rPr lang="es-AR" sz="1400" dirty="0">
                <a:solidFill>
                  <a:schemeClr val="tx1"/>
                </a:solidFill>
              </a:rPr>
              <a:t>que exponen a la radiación ultravioleta artificial, soldadura al arco, laboratorios bacteriológicos, curado de acrílicos en trabajo dental, proyectores de </a:t>
            </a:r>
            <a:r>
              <a:rPr lang="es-AR" sz="1400" dirty="0" smtClean="0">
                <a:solidFill>
                  <a:schemeClr val="tx1"/>
                </a:solidFill>
              </a:rPr>
              <a:t>películas.</a:t>
            </a:r>
          </a:p>
          <a:p>
            <a:pPr marL="0" lvl="1" indent="0" algn="just">
              <a:buNone/>
            </a:pPr>
            <a:r>
              <a:rPr lang="es-AR" b="1" dirty="0" smtClean="0">
                <a:solidFill>
                  <a:schemeClr val="tx1"/>
                </a:solidFill>
              </a:rPr>
              <a:t>MEDIDAS DE PREVENCION</a:t>
            </a:r>
            <a:r>
              <a:rPr lang="es-AR" dirty="0" smtClean="0">
                <a:solidFill>
                  <a:schemeClr val="tx1"/>
                </a:solidFill>
              </a:rPr>
              <a:t>:</a:t>
            </a:r>
          </a:p>
          <a:p>
            <a:pPr marL="685800" lvl="2" algn="just"/>
            <a:r>
              <a:rPr lang="es-AR" dirty="0" smtClean="0">
                <a:solidFill>
                  <a:schemeClr val="tx1"/>
                </a:solidFill>
              </a:rPr>
              <a:t>Evitar exposición al sol </a:t>
            </a:r>
            <a:r>
              <a:rPr lang="es-AR" dirty="0">
                <a:solidFill>
                  <a:schemeClr val="tx1"/>
                </a:solidFill>
              </a:rPr>
              <a:t>cuando sus rayos son más fuertes (entre las 10 a.m. y las 4 p.m.)</a:t>
            </a:r>
          </a:p>
          <a:p>
            <a:pPr marL="685800" lvl="2" algn="just"/>
            <a:r>
              <a:rPr lang="es-AR" dirty="0">
                <a:solidFill>
                  <a:schemeClr val="tx1"/>
                </a:solidFill>
              </a:rPr>
              <a:t>Use protector solar con un FPS de 15 o más</a:t>
            </a:r>
          </a:p>
          <a:p>
            <a:pPr marL="685800" lvl="2" algn="just"/>
            <a:r>
              <a:rPr lang="es-AR" dirty="0">
                <a:solidFill>
                  <a:schemeClr val="tx1"/>
                </a:solidFill>
              </a:rPr>
              <a:t>Utilice ropa protectora</a:t>
            </a:r>
          </a:p>
          <a:p>
            <a:pPr marL="685800" lvl="2" algn="just"/>
            <a:r>
              <a:rPr lang="es-AR" dirty="0">
                <a:solidFill>
                  <a:schemeClr val="tx1"/>
                </a:solidFill>
              </a:rPr>
              <a:t>Use anteojos de sol con buena cobertura que le brinden 100 por ciento de protección contra los rayos UV</a:t>
            </a:r>
            <a:endParaRPr lang="es-AR" dirty="0" smtClean="0">
              <a:solidFill>
                <a:schemeClr val="tx1"/>
              </a:solidFill>
            </a:endParaRPr>
          </a:p>
        </p:txBody>
      </p:sp>
      <p:sp>
        <p:nvSpPr>
          <p:cNvPr id="9" name="Título 3"/>
          <p:cNvSpPr txBox="1">
            <a:spLocks/>
          </p:cNvSpPr>
          <p:nvPr/>
        </p:nvSpPr>
        <p:spPr>
          <a:xfrm>
            <a:off x="253549" y="534074"/>
            <a:ext cx="8291640" cy="8172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A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s-A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FOTOSENSIBILIZACION</a:t>
            </a:r>
            <a:r>
              <a:rPr lang="es-A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s-A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613076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3549" y="72828"/>
            <a:ext cx="8563880" cy="754486"/>
          </a:xfrm>
        </p:spPr>
        <p:txBody>
          <a:bodyPr>
            <a:noAutofit/>
          </a:bodyPr>
          <a:lstStyle/>
          <a:p>
            <a:pPr algn="ctr"/>
            <a:r>
              <a:rPr lang="es-AR" sz="2000" dirty="0" smtClean="0">
                <a:solidFill>
                  <a:schemeClr val="tx1"/>
                </a:solidFill>
              </a:rPr>
              <a:t>ENFERMEDADES GENERADAS POR AGENTES FISICOS</a:t>
            </a:r>
            <a:endParaRPr lang="es-AR" sz="2000" dirty="0">
              <a:solidFill>
                <a:schemeClr val="tx1"/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253549" y="1351370"/>
            <a:ext cx="8291640" cy="5506630"/>
          </a:xfrm>
        </p:spPr>
        <p:txBody>
          <a:bodyPr>
            <a:normAutofit/>
          </a:bodyPr>
          <a:lstStyle/>
          <a:p>
            <a:pPr marL="0" indent="0" algn="just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s-AR" dirty="0" smtClean="0">
                <a:solidFill>
                  <a:schemeClr val="tx1"/>
                </a:solidFill>
              </a:rPr>
              <a:t>AGENTE: Radiación ultravioleta</a:t>
            </a:r>
            <a:endParaRPr lang="es-AR" dirty="0" smtClean="0"/>
          </a:p>
          <a:p>
            <a:pPr marL="0" indent="0" algn="just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s-AR" dirty="0" smtClean="0">
                <a:solidFill>
                  <a:schemeClr val="tx1"/>
                </a:solidFill>
              </a:rPr>
              <a:t> DESCRIPCION</a:t>
            </a:r>
            <a:endParaRPr lang="es-AR" sz="1600" dirty="0" smtClean="0">
              <a:solidFill>
                <a:schemeClr val="tx1"/>
              </a:solidFill>
            </a:endParaRPr>
          </a:p>
          <a:p>
            <a:pPr marL="0" indent="0" algn="just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s-AR" sz="1600" dirty="0" smtClean="0">
                <a:solidFill>
                  <a:schemeClr val="tx1"/>
                </a:solidFill>
              </a:rPr>
              <a:t> </a:t>
            </a:r>
            <a:r>
              <a:rPr lang="es-AR" dirty="0" smtClean="0">
                <a:solidFill>
                  <a:schemeClr val="tx1"/>
                </a:solidFill>
              </a:rPr>
              <a:t>ACTIVIDADES QUE PUEDEN GENERAR ENFERMEDAD</a:t>
            </a:r>
          </a:p>
          <a:p>
            <a:pPr marL="0" indent="0" algn="just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s-AR" dirty="0" smtClean="0">
                <a:solidFill>
                  <a:schemeClr val="tx1"/>
                </a:solidFill>
              </a:rPr>
              <a:t> MEDIDAS DE PREVENCION</a:t>
            </a:r>
          </a:p>
          <a:p>
            <a:pPr marL="0" indent="0" algn="just">
              <a:buNone/>
            </a:pPr>
            <a:endParaRPr lang="es-AR" dirty="0" smtClean="0">
              <a:solidFill>
                <a:schemeClr val="tx1"/>
              </a:solidFill>
            </a:endParaRPr>
          </a:p>
        </p:txBody>
      </p:sp>
      <p:sp>
        <p:nvSpPr>
          <p:cNvPr id="9" name="Título 3"/>
          <p:cNvSpPr txBox="1">
            <a:spLocks/>
          </p:cNvSpPr>
          <p:nvPr/>
        </p:nvSpPr>
        <p:spPr>
          <a:xfrm>
            <a:off x="253549" y="534074"/>
            <a:ext cx="8291640" cy="8172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A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“CANCER DE PIEL”</a:t>
            </a:r>
            <a:endParaRPr lang="es-A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1" name="Picture 1" descr="C:\Users\Alumno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99945"/>
            <a:ext cx="4793702" cy="3358055"/>
          </a:xfrm>
          <a:prstGeom prst="rect">
            <a:avLst/>
          </a:prstGeom>
          <a:noFill/>
        </p:spPr>
      </p:pic>
      <p:pic>
        <p:nvPicPr>
          <p:cNvPr id="15362" name="Picture 2" descr="C:\Users\Alumno\Desktop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1641" y="3464197"/>
            <a:ext cx="4682359" cy="33938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773116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3549" y="72828"/>
            <a:ext cx="7741382" cy="461246"/>
          </a:xfrm>
        </p:spPr>
        <p:txBody>
          <a:bodyPr>
            <a:noAutofit/>
          </a:bodyPr>
          <a:lstStyle/>
          <a:p>
            <a:pPr algn="ctr"/>
            <a:r>
              <a:rPr lang="es-AR" sz="2000" dirty="0" smtClean="0">
                <a:solidFill>
                  <a:schemeClr val="tx1"/>
                </a:solidFill>
              </a:rPr>
              <a:t>ENFERMEDADES GENERADAS POR AGENTES FISICOS</a:t>
            </a:r>
            <a:endParaRPr lang="es-AR" sz="2000" dirty="0">
              <a:solidFill>
                <a:schemeClr val="tx1"/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253549" y="1351370"/>
            <a:ext cx="8291640" cy="550663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AR" b="1" dirty="0" smtClean="0">
                <a:solidFill>
                  <a:schemeClr val="tx1"/>
                </a:solidFill>
              </a:rPr>
              <a:t>AGENTE</a:t>
            </a:r>
            <a:r>
              <a:rPr lang="es-AR" dirty="0" smtClean="0">
                <a:solidFill>
                  <a:schemeClr val="tx1"/>
                </a:solidFill>
              </a:rPr>
              <a:t>: RADIACION UTRAVIOLETA</a:t>
            </a:r>
          </a:p>
          <a:p>
            <a:pPr marL="0" indent="0" algn="just">
              <a:buNone/>
            </a:pPr>
            <a:r>
              <a:rPr lang="es-AR" b="1" dirty="0" smtClean="0">
                <a:solidFill>
                  <a:schemeClr val="tx1"/>
                </a:solidFill>
              </a:rPr>
              <a:t>DESCRIPCION</a:t>
            </a:r>
            <a:r>
              <a:rPr lang="es-AR" dirty="0" smtClean="0">
                <a:solidFill>
                  <a:schemeClr val="tx1"/>
                </a:solidFill>
              </a:rPr>
              <a:t>: </a:t>
            </a:r>
            <a:r>
              <a:rPr lang="es-AR" dirty="0">
                <a:solidFill>
                  <a:schemeClr val="tx1"/>
                </a:solidFill>
              </a:rPr>
              <a:t>Cáncer ocasionado por un crecimiento descontrolado de células escamosas </a:t>
            </a:r>
            <a:r>
              <a:rPr lang="es-AR" dirty="0" smtClean="0">
                <a:solidFill>
                  <a:schemeClr val="tx1"/>
                </a:solidFill>
              </a:rPr>
              <a:t>anómalas</a:t>
            </a:r>
            <a:r>
              <a:rPr lang="es-AR" dirty="0">
                <a:solidFill>
                  <a:schemeClr val="tx1"/>
                </a:solidFill>
              </a:rPr>
              <a:t>. </a:t>
            </a:r>
            <a:r>
              <a:rPr lang="es-AR" dirty="0" smtClean="0">
                <a:solidFill>
                  <a:schemeClr val="tx1"/>
                </a:solidFill>
              </a:rPr>
              <a:t>Estas </a:t>
            </a:r>
            <a:r>
              <a:rPr lang="es-AR" dirty="0">
                <a:solidFill>
                  <a:schemeClr val="tx1"/>
                </a:solidFill>
              </a:rPr>
              <a:t>son células planas en la parte externa de la epidermis que se desprenden constantemente a medida que las nuevas células se </a:t>
            </a:r>
            <a:r>
              <a:rPr lang="es-AR" dirty="0" smtClean="0">
                <a:solidFill>
                  <a:schemeClr val="tx1"/>
                </a:solidFill>
              </a:rPr>
              <a:t>forman.</a:t>
            </a:r>
            <a:endParaRPr lang="es-AR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s-AR" b="1" dirty="0" smtClean="0">
                <a:solidFill>
                  <a:schemeClr val="tx1"/>
                </a:solidFill>
              </a:rPr>
              <a:t>ACTIVIDADES QUE PUEDEN GENERAR EXPOSICION</a:t>
            </a:r>
            <a:r>
              <a:rPr lang="es-AR" dirty="0" smtClean="0">
                <a:solidFill>
                  <a:schemeClr val="tx1"/>
                </a:solidFill>
              </a:rPr>
              <a:t>:</a:t>
            </a:r>
          </a:p>
          <a:p>
            <a:pPr lvl="1" algn="just"/>
            <a:r>
              <a:rPr lang="es-AR" sz="1400" dirty="0" smtClean="0">
                <a:solidFill>
                  <a:schemeClr val="tx1"/>
                </a:solidFill>
              </a:rPr>
              <a:t>Trabajos </a:t>
            </a:r>
            <a:r>
              <a:rPr lang="es-AR" sz="1400" dirty="0">
                <a:solidFill>
                  <a:schemeClr val="tx1"/>
                </a:solidFill>
              </a:rPr>
              <a:t>a la intemperie que exponen a la radiación ultravioleta natural en actividades agrícolas y ganaderas, mineras, obras públicas, pesca, salvavidas, guardianes, entre otros</a:t>
            </a:r>
            <a:r>
              <a:rPr lang="es-AR" sz="1400" dirty="0" smtClean="0">
                <a:solidFill>
                  <a:schemeClr val="tx1"/>
                </a:solidFill>
              </a:rPr>
              <a:t>.</a:t>
            </a:r>
            <a:endParaRPr lang="es-AR" sz="1400" dirty="0">
              <a:solidFill>
                <a:schemeClr val="tx1"/>
              </a:solidFill>
            </a:endParaRPr>
          </a:p>
          <a:p>
            <a:pPr lvl="1" algn="just"/>
            <a:r>
              <a:rPr lang="es-AR" sz="1400" dirty="0" smtClean="0">
                <a:solidFill>
                  <a:schemeClr val="tx1"/>
                </a:solidFill>
              </a:rPr>
              <a:t>Trabajos </a:t>
            </a:r>
            <a:r>
              <a:rPr lang="es-AR" sz="1400" dirty="0">
                <a:solidFill>
                  <a:schemeClr val="tx1"/>
                </a:solidFill>
              </a:rPr>
              <a:t>en montaña</a:t>
            </a:r>
            <a:r>
              <a:rPr lang="es-AR" sz="1400" dirty="0" smtClean="0">
                <a:solidFill>
                  <a:schemeClr val="tx1"/>
                </a:solidFill>
              </a:rPr>
              <a:t>.</a:t>
            </a:r>
            <a:endParaRPr lang="es-AR" sz="1400" dirty="0">
              <a:solidFill>
                <a:schemeClr val="tx1"/>
              </a:solidFill>
            </a:endParaRPr>
          </a:p>
          <a:p>
            <a:pPr lvl="1" algn="just"/>
            <a:r>
              <a:rPr lang="es-AR" sz="1400" dirty="0" smtClean="0">
                <a:solidFill>
                  <a:schemeClr val="tx1"/>
                </a:solidFill>
              </a:rPr>
              <a:t>Trabajos </a:t>
            </a:r>
            <a:r>
              <a:rPr lang="es-AR" sz="1400" dirty="0">
                <a:solidFill>
                  <a:schemeClr val="tx1"/>
                </a:solidFill>
              </a:rPr>
              <a:t>que exponen a la radiación ultravioleta artificial, soldadura al arco, laboratorios bacteriológicos, curado de acrílicos en trabajo dental, proyectores de </a:t>
            </a:r>
            <a:r>
              <a:rPr lang="es-AR" sz="1400" dirty="0" smtClean="0">
                <a:solidFill>
                  <a:schemeClr val="tx1"/>
                </a:solidFill>
              </a:rPr>
              <a:t>películas.</a:t>
            </a:r>
          </a:p>
          <a:p>
            <a:pPr marL="0" lvl="1" indent="0" algn="just">
              <a:buNone/>
            </a:pPr>
            <a:r>
              <a:rPr lang="es-AR" b="1" dirty="0" smtClean="0">
                <a:solidFill>
                  <a:schemeClr val="tx1"/>
                </a:solidFill>
              </a:rPr>
              <a:t>MEDIDAS DE PREVENCION</a:t>
            </a:r>
            <a:r>
              <a:rPr lang="es-AR" dirty="0" smtClean="0">
                <a:solidFill>
                  <a:schemeClr val="tx1"/>
                </a:solidFill>
              </a:rPr>
              <a:t>:</a:t>
            </a:r>
          </a:p>
          <a:p>
            <a:pPr marL="685800" lvl="2" algn="just"/>
            <a:r>
              <a:rPr lang="es-AR" dirty="0" smtClean="0">
                <a:solidFill>
                  <a:schemeClr val="tx1"/>
                </a:solidFill>
              </a:rPr>
              <a:t>Evitar exposición al sol </a:t>
            </a:r>
            <a:r>
              <a:rPr lang="es-AR" dirty="0">
                <a:solidFill>
                  <a:schemeClr val="tx1"/>
                </a:solidFill>
              </a:rPr>
              <a:t>cuando sus rayos son más fuertes (entre las 10 a.m. y las 4 p.m.)</a:t>
            </a:r>
          </a:p>
          <a:p>
            <a:pPr marL="685800" lvl="2" algn="just"/>
            <a:r>
              <a:rPr lang="es-AR" dirty="0">
                <a:solidFill>
                  <a:schemeClr val="tx1"/>
                </a:solidFill>
              </a:rPr>
              <a:t>Use protector solar con un FPS de 15 o más</a:t>
            </a:r>
          </a:p>
          <a:p>
            <a:pPr marL="685800" lvl="2" algn="just"/>
            <a:r>
              <a:rPr lang="es-AR" dirty="0">
                <a:solidFill>
                  <a:schemeClr val="tx1"/>
                </a:solidFill>
              </a:rPr>
              <a:t>Utilice ropa protectora</a:t>
            </a:r>
          </a:p>
          <a:p>
            <a:pPr marL="685800" lvl="2" algn="just"/>
            <a:r>
              <a:rPr lang="es-AR" dirty="0">
                <a:solidFill>
                  <a:schemeClr val="tx1"/>
                </a:solidFill>
              </a:rPr>
              <a:t>Use anteojos de sol con buena cobertura que le brinden 100 por ciento de protección contra los rayos UV</a:t>
            </a:r>
            <a:endParaRPr lang="es-AR" dirty="0" smtClean="0">
              <a:solidFill>
                <a:schemeClr val="tx1"/>
              </a:solidFill>
            </a:endParaRPr>
          </a:p>
        </p:txBody>
      </p:sp>
      <p:sp>
        <p:nvSpPr>
          <p:cNvPr id="9" name="Título 3"/>
          <p:cNvSpPr txBox="1">
            <a:spLocks/>
          </p:cNvSpPr>
          <p:nvPr/>
        </p:nvSpPr>
        <p:spPr>
          <a:xfrm>
            <a:off x="253549" y="534074"/>
            <a:ext cx="8291640" cy="8172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A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“CANCER DE PIEL”</a:t>
            </a:r>
            <a:endParaRPr lang="es-A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168549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0" y="283030"/>
            <a:ext cx="9143999" cy="87085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s-ES" sz="4000" b="1" spc="-37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Ley 24557: Ley de Riesgos de Trabajo</a:t>
            </a:r>
            <a:endParaRPr lang="es-ES" sz="40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41" name="TextShape 2"/>
          <p:cNvSpPr txBox="1"/>
          <p:nvPr/>
        </p:nvSpPr>
        <p:spPr>
          <a:xfrm>
            <a:off x="342900" y="1219200"/>
            <a:ext cx="8458200" cy="522514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s-E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Prevé </a:t>
            </a:r>
            <a:r>
              <a:rPr lang="es-E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una cobertura total de todos los eventos </a:t>
            </a:r>
            <a:r>
              <a:rPr lang="es-E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dañosos originados en el trabajo u ocurridos por el hecho o en ocasión del trabajo.</a:t>
            </a:r>
          </a:p>
          <a:p>
            <a:pPr algn="just">
              <a:lnSpc>
                <a:spcPct val="100000"/>
              </a:lnSpc>
            </a:pPr>
            <a:endParaRPr lang="es-ES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just">
              <a:lnSpc>
                <a:spcPct val="100000"/>
              </a:lnSpc>
            </a:pPr>
            <a:r>
              <a:rPr lang="es-ES" sz="2400" u="sng" dirty="0" smtClean="0">
                <a:ln w="0"/>
                <a:uFill>
                  <a:solidFill>
                    <a:srgbClr val="FFFFFF"/>
                  </a:solidFill>
                </a:uFill>
              </a:rPr>
              <a:t>Contingencias cubiertas por la LRT:</a:t>
            </a:r>
            <a:endParaRPr lang="es-ES" sz="2400" dirty="0" smtClean="0">
              <a:ln w="0"/>
              <a:uFill>
                <a:solidFill>
                  <a:srgbClr val="FFFFFF"/>
                </a:solidFill>
              </a:uFill>
            </a:endParaRPr>
          </a:p>
          <a:p>
            <a:pPr marL="34317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2400" dirty="0" smtClean="0">
                <a:ln w="0"/>
                <a:uFill>
                  <a:solidFill>
                    <a:srgbClr val="FFFFFF"/>
                  </a:solidFill>
                </a:uFill>
              </a:rPr>
              <a:t> Accidentes de trabajo en in </a:t>
            </a:r>
            <a:r>
              <a:rPr lang="es-ES" sz="2400" dirty="0" err="1" smtClean="0">
                <a:ln w="0"/>
                <a:uFill>
                  <a:solidFill>
                    <a:srgbClr val="FFFFFF"/>
                  </a:solidFill>
                </a:uFill>
              </a:rPr>
              <a:t>itinere</a:t>
            </a:r>
            <a:endParaRPr lang="es-ES" sz="2400" dirty="0" smtClean="0">
              <a:ln w="0"/>
              <a:uFill>
                <a:solidFill>
                  <a:srgbClr val="FFFFFF"/>
                </a:solidFill>
              </a:uFill>
            </a:endParaRPr>
          </a:p>
          <a:p>
            <a:pPr marL="34317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2400" dirty="0" smtClean="0">
                <a:ln w="0"/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s-ES" sz="2400" i="1" dirty="0" smtClean="0">
                <a:ln w="0"/>
                <a:uFill>
                  <a:solidFill>
                    <a:srgbClr val="FFFFFF"/>
                  </a:solidFill>
                </a:uFill>
              </a:rPr>
              <a:t>Enfermedades profesionales</a:t>
            </a:r>
          </a:p>
          <a:p>
            <a:pPr marL="34317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2400" dirty="0" smtClean="0">
                <a:ln w="0"/>
                <a:uFill>
                  <a:solidFill>
                    <a:srgbClr val="FFFFFF"/>
                  </a:solidFill>
                </a:uFill>
              </a:rPr>
              <a:t> Incapacidad e invalidez</a:t>
            </a:r>
          </a:p>
          <a:p>
            <a:pPr marL="34317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2400" dirty="0" smtClean="0">
                <a:ln w="0"/>
                <a:uFill>
                  <a:solidFill>
                    <a:srgbClr val="FFFFFF"/>
                  </a:solidFill>
                </a:uFill>
              </a:rPr>
              <a:t> Muerte</a:t>
            </a:r>
          </a:p>
          <a:p>
            <a:pPr marL="34317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2400" dirty="0" smtClean="0">
                <a:ln w="0"/>
                <a:uFill>
                  <a:solidFill>
                    <a:srgbClr val="FFFFFF"/>
                  </a:solidFill>
                </a:uFill>
              </a:rPr>
              <a:t> Desempleo como contingencia dentro de la LRT</a:t>
            </a:r>
          </a:p>
          <a:p>
            <a:pPr marL="343170" indent="-342900" algn="just">
              <a:buClr>
                <a:srgbClr val="E48312"/>
              </a:buClr>
              <a:buFont typeface="Arial" panose="020B0604020202020204" pitchFamily="34" charset="0"/>
              <a:buChar char="•"/>
            </a:pPr>
            <a:endParaRPr lang="es-ES" sz="2400" dirty="0" smtClean="0">
              <a:ln w="0"/>
              <a:uFill>
                <a:solidFill>
                  <a:srgbClr val="FFFFFF"/>
                </a:solidFill>
              </a:uFill>
            </a:endParaRPr>
          </a:p>
          <a:p>
            <a:pPr algn="just">
              <a:lnSpc>
                <a:spcPct val="100000"/>
              </a:lnSpc>
            </a:pPr>
            <a:r>
              <a:rPr lang="es-ES" sz="2400" u="sng" dirty="0" smtClean="0">
                <a:ln w="0"/>
                <a:uFill>
                  <a:solidFill>
                    <a:srgbClr val="FFFFFF"/>
                  </a:solidFill>
                </a:uFill>
              </a:rPr>
              <a:t>Contingencias NO cubiertas por la LRT:</a:t>
            </a:r>
            <a:endParaRPr lang="es-ES" sz="2400" dirty="0" smtClean="0">
              <a:ln w="0"/>
              <a:uFill>
                <a:solidFill>
                  <a:srgbClr val="FFFFFF"/>
                </a:solidFill>
              </a:uFill>
            </a:endParaRPr>
          </a:p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2400" dirty="0" smtClean="0">
                <a:ln w="0"/>
                <a:uFill>
                  <a:solidFill>
                    <a:srgbClr val="FFFFFF"/>
                  </a:solidFill>
                </a:uFill>
                <a:ea typeface="Calibri"/>
              </a:rPr>
              <a:t>por dolo o fuerza mayor</a:t>
            </a:r>
            <a:endParaRPr lang="es-ES" sz="2400" dirty="0" smtClean="0">
              <a:ln w="0"/>
              <a:uFill>
                <a:solidFill>
                  <a:srgbClr val="FFFFFF"/>
                </a:solidFill>
              </a:uFill>
            </a:endParaRPr>
          </a:p>
          <a:p>
            <a:pPr marL="35262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2400" dirty="0" smtClean="0">
                <a:ln w="0"/>
                <a:uFill>
                  <a:solidFill>
                    <a:srgbClr val="FFFFFF"/>
                  </a:solidFill>
                </a:uFill>
                <a:ea typeface="Calibri"/>
              </a:rPr>
              <a:t>incapacidades preexistentes</a:t>
            </a:r>
            <a:endParaRPr lang="es-ES" sz="2400" dirty="0" smtClean="0">
              <a:ln w="0"/>
              <a:uFill>
                <a:solidFill>
                  <a:srgbClr val="FFFFFF"/>
                </a:solidFill>
              </a:uFill>
            </a:endParaRPr>
          </a:p>
          <a:p>
            <a:pPr marL="343170" indent="-342900" algn="just">
              <a:buClr>
                <a:srgbClr val="E48312"/>
              </a:buClr>
              <a:buFont typeface="Arial" panose="020B0604020202020204" pitchFamily="34" charset="0"/>
              <a:buChar char="•"/>
            </a:pPr>
            <a:endParaRPr lang="es-ES" sz="2400" dirty="0" smtClean="0">
              <a:ln w="0"/>
              <a:uFill>
                <a:solidFill>
                  <a:srgbClr val="FFFFFF"/>
                </a:solidFill>
              </a:uFill>
            </a:endParaRPr>
          </a:p>
          <a:p>
            <a:pPr algn="just">
              <a:lnSpc>
                <a:spcPct val="100000"/>
              </a:lnSpc>
            </a:pPr>
            <a:endParaRPr lang="es-ES" sz="2400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3549" y="72828"/>
            <a:ext cx="8563880" cy="689172"/>
          </a:xfrm>
        </p:spPr>
        <p:txBody>
          <a:bodyPr>
            <a:noAutofit/>
          </a:bodyPr>
          <a:lstStyle/>
          <a:p>
            <a:pPr algn="ctr"/>
            <a:r>
              <a:rPr lang="es-AR" sz="2000" dirty="0" smtClean="0">
                <a:solidFill>
                  <a:schemeClr val="tx1"/>
                </a:solidFill>
              </a:rPr>
              <a:t>ENFERMEDADES GENERADAS POR AGENTES FISICOS Y QUIMICOS</a:t>
            </a:r>
            <a:endParaRPr lang="es-AR" sz="2000" dirty="0">
              <a:solidFill>
                <a:schemeClr val="tx1"/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253549" y="1351370"/>
            <a:ext cx="8291640" cy="5506630"/>
          </a:xfrm>
        </p:spPr>
        <p:txBody>
          <a:bodyPr>
            <a:normAutofit/>
          </a:bodyPr>
          <a:lstStyle/>
          <a:p>
            <a:pPr marL="0" indent="0" algn="just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s-AR" dirty="0" smtClean="0">
                <a:solidFill>
                  <a:schemeClr val="tx1"/>
                </a:solidFill>
              </a:rPr>
              <a:t>AGENTE: Rayos laser. Cemento. Químicos</a:t>
            </a:r>
            <a:endParaRPr lang="es-AR" dirty="0" smtClean="0"/>
          </a:p>
          <a:p>
            <a:pPr marL="0" indent="0" algn="just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s-AR" dirty="0" smtClean="0">
                <a:solidFill>
                  <a:schemeClr val="tx1"/>
                </a:solidFill>
              </a:rPr>
              <a:t> DESCRIPCION</a:t>
            </a:r>
            <a:endParaRPr lang="es-AR" sz="1600" dirty="0" smtClean="0">
              <a:solidFill>
                <a:schemeClr val="tx1"/>
              </a:solidFill>
            </a:endParaRPr>
          </a:p>
          <a:p>
            <a:pPr marL="0" indent="0" algn="just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s-AR" sz="1600" dirty="0" smtClean="0">
                <a:solidFill>
                  <a:schemeClr val="tx1"/>
                </a:solidFill>
              </a:rPr>
              <a:t> </a:t>
            </a:r>
            <a:r>
              <a:rPr lang="es-AR" dirty="0" smtClean="0">
                <a:solidFill>
                  <a:schemeClr val="tx1"/>
                </a:solidFill>
              </a:rPr>
              <a:t>ACTIVIDADES QUE PUEDEN GENERAR ENFERMEDAD</a:t>
            </a:r>
          </a:p>
          <a:p>
            <a:pPr marL="0" indent="0" algn="just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s-AR" dirty="0" smtClean="0">
                <a:solidFill>
                  <a:schemeClr val="tx1"/>
                </a:solidFill>
              </a:rPr>
              <a:t> MEDIDAS DE PREVENCION</a:t>
            </a:r>
          </a:p>
          <a:p>
            <a:pPr marL="0" indent="0" algn="just">
              <a:buNone/>
            </a:pPr>
            <a:endParaRPr lang="es-AR" dirty="0" smtClean="0">
              <a:solidFill>
                <a:schemeClr val="tx1"/>
              </a:solidFill>
            </a:endParaRPr>
          </a:p>
        </p:txBody>
      </p:sp>
      <p:sp>
        <p:nvSpPr>
          <p:cNvPr id="9" name="Título 3"/>
          <p:cNvSpPr txBox="1">
            <a:spLocks/>
          </p:cNvSpPr>
          <p:nvPr/>
        </p:nvSpPr>
        <p:spPr>
          <a:xfrm>
            <a:off x="253549" y="534074"/>
            <a:ext cx="8291640" cy="8172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A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“DERMATITIS”</a:t>
            </a:r>
            <a:endParaRPr lang="es-A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7" name="Picture 1" descr="C:\Users\Alumno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57601"/>
            <a:ext cx="4785456" cy="3200400"/>
          </a:xfrm>
          <a:prstGeom prst="rect">
            <a:avLst/>
          </a:prstGeom>
          <a:noFill/>
        </p:spPr>
      </p:pic>
      <p:pic>
        <p:nvPicPr>
          <p:cNvPr id="14338" name="Picture 2" descr="C:\Users\Alumno\Desktop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2506" y="2485532"/>
            <a:ext cx="4791494" cy="3473833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4650828" y="5959366"/>
            <a:ext cx="4493172" cy="80021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AR" dirty="0" smtClean="0"/>
              <a:t> </a:t>
            </a:r>
            <a:r>
              <a:rPr lang="es-AR" sz="1400" dirty="0" smtClean="0"/>
              <a:t>Estudio realizado en Chile año 2015</a:t>
            </a:r>
          </a:p>
          <a:p>
            <a:pPr algn="just">
              <a:buFont typeface="Arial" pitchFamily="34" charset="0"/>
              <a:buChar char="•"/>
            </a:pPr>
            <a:r>
              <a:rPr lang="es-AR" sz="1400" dirty="0" smtClean="0"/>
              <a:t> 1,3 casos/1000 trabajadores/año</a:t>
            </a:r>
          </a:p>
          <a:p>
            <a:pPr algn="just">
              <a:buFont typeface="Arial" pitchFamily="34" charset="0"/>
              <a:buChar char="•"/>
            </a:pPr>
            <a:r>
              <a:rPr lang="es-AR" sz="1400" dirty="0" smtClean="0"/>
              <a:t> 87,2% en las manos</a:t>
            </a:r>
            <a:endParaRPr lang="es-AR" sz="1400" dirty="0"/>
          </a:p>
        </p:txBody>
      </p:sp>
    </p:spTree>
    <p:extLst>
      <p:ext uri="{BB962C8B-B14F-4D97-AF65-F5344CB8AC3E}">
        <p14:creationId xmlns:p14="http://schemas.microsoft.com/office/powerpoint/2010/main" val="205370420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3549" y="72828"/>
            <a:ext cx="7741382" cy="461246"/>
          </a:xfrm>
        </p:spPr>
        <p:txBody>
          <a:bodyPr>
            <a:noAutofit/>
          </a:bodyPr>
          <a:lstStyle/>
          <a:p>
            <a:pPr algn="ctr"/>
            <a:r>
              <a:rPr lang="es-AR" sz="2000" dirty="0" smtClean="0">
                <a:solidFill>
                  <a:schemeClr val="tx1"/>
                </a:solidFill>
              </a:rPr>
              <a:t>ENFERMEDADES GENERADAS POR AGENTES FISICOS Y QUIMICOS</a:t>
            </a:r>
            <a:endParaRPr lang="es-AR" sz="2000" dirty="0">
              <a:solidFill>
                <a:schemeClr val="tx1"/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253549" y="1351370"/>
            <a:ext cx="8291640" cy="550663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AR" b="1" dirty="0" smtClean="0">
                <a:solidFill>
                  <a:schemeClr val="tx1"/>
                </a:solidFill>
              </a:rPr>
              <a:t>AGENTE</a:t>
            </a:r>
            <a:r>
              <a:rPr lang="es-AR" dirty="0" smtClean="0">
                <a:solidFill>
                  <a:schemeClr val="tx1"/>
                </a:solidFill>
              </a:rPr>
              <a:t>: RAYOS LASER/ CEMENTO / QUIMICOS</a:t>
            </a:r>
          </a:p>
          <a:p>
            <a:pPr marL="0" indent="0" algn="just">
              <a:buNone/>
            </a:pPr>
            <a:r>
              <a:rPr lang="es-AR" b="1" dirty="0" smtClean="0">
                <a:solidFill>
                  <a:schemeClr val="tx1"/>
                </a:solidFill>
              </a:rPr>
              <a:t>DESCRIPCION</a:t>
            </a:r>
            <a:r>
              <a:rPr lang="es-AR" dirty="0" smtClean="0">
                <a:solidFill>
                  <a:schemeClr val="tx1"/>
                </a:solidFill>
              </a:rPr>
              <a:t>: </a:t>
            </a:r>
            <a:r>
              <a:rPr lang="es-AR" dirty="0">
                <a:solidFill>
                  <a:schemeClr val="tx1"/>
                </a:solidFill>
              </a:rPr>
              <a:t>I</a:t>
            </a:r>
            <a:r>
              <a:rPr lang="es-AR" dirty="0" smtClean="0">
                <a:solidFill>
                  <a:schemeClr val="tx1"/>
                </a:solidFill>
              </a:rPr>
              <a:t>nflamación </a:t>
            </a:r>
            <a:r>
              <a:rPr lang="es-AR" dirty="0">
                <a:solidFill>
                  <a:schemeClr val="tx1"/>
                </a:solidFill>
              </a:rPr>
              <a:t>aguda, subaguda o crónica de la epidermis y dermis causada por el contacto de la piel con agentes externos y caracterizada por  prurito o sensación de quemazón en la </a:t>
            </a:r>
            <a:r>
              <a:rPr lang="es-AR" dirty="0" smtClean="0">
                <a:solidFill>
                  <a:schemeClr val="tx1"/>
                </a:solidFill>
              </a:rPr>
              <a:t>piel.</a:t>
            </a:r>
            <a:endParaRPr lang="es-AR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s-AR" b="1" dirty="0" smtClean="0">
                <a:solidFill>
                  <a:schemeClr val="tx1"/>
                </a:solidFill>
              </a:rPr>
              <a:t>ACTIVIDADES QUE PUEDEN GENERAR EXPOSICION</a:t>
            </a:r>
            <a:r>
              <a:rPr lang="es-AR" dirty="0" smtClean="0">
                <a:solidFill>
                  <a:schemeClr val="tx1"/>
                </a:solidFill>
              </a:rPr>
              <a:t>:</a:t>
            </a:r>
          </a:p>
          <a:p>
            <a:pPr lvl="1" algn="just"/>
            <a:r>
              <a:rPr lang="es-AR" sz="1400" dirty="0" smtClean="0">
                <a:solidFill>
                  <a:schemeClr val="tx1"/>
                </a:solidFill>
              </a:rPr>
              <a:t>Soldadura.</a:t>
            </a:r>
          </a:p>
          <a:p>
            <a:pPr lvl="1" algn="just"/>
            <a:r>
              <a:rPr lang="es-AR" sz="1400" dirty="0" smtClean="0">
                <a:solidFill>
                  <a:schemeClr val="tx1"/>
                </a:solidFill>
              </a:rPr>
              <a:t>Pintura.</a:t>
            </a:r>
            <a:endParaRPr lang="es-AR" sz="1400" dirty="0">
              <a:solidFill>
                <a:schemeClr val="tx1"/>
              </a:solidFill>
            </a:endParaRPr>
          </a:p>
          <a:p>
            <a:pPr lvl="1" algn="just"/>
            <a:r>
              <a:rPr lang="es-AR" sz="1400" dirty="0" smtClean="0">
                <a:solidFill>
                  <a:schemeClr val="tx1"/>
                </a:solidFill>
              </a:rPr>
              <a:t>Cementos y cales (álcalis).</a:t>
            </a:r>
          </a:p>
          <a:p>
            <a:pPr lvl="1" algn="just"/>
            <a:r>
              <a:rPr lang="es-AR" sz="1400" dirty="0" smtClean="0">
                <a:solidFill>
                  <a:schemeClr val="tx1"/>
                </a:solidFill>
              </a:rPr>
              <a:t>Ácidos.</a:t>
            </a:r>
          </a:p>
          <a:p>
            <a:pPr marL="0" lvl="1" indent="0" algn="just">
              <a:buNone/>
            </a:pPr>
            <a:r>
              <a:rPr lang="es-AR" b="1" dirty="0" smtClean="0">
                <a:solidFill>
                  <a:schemeClr val="tx1"/>
                </a:solidFill>
              </a:rPr>
              <a:t>MEDIDAS DE PREVENCION</a:t>
            </a:r>
            <a:r>
              <a:rPr lang="es-AR" dirty="0" smtClean="0">
                <a:solidFill>
                  <a:schemeClr val="tx1"/>
                </a:solidFill>
              </a:rPr>
              <a:t>:</a:t>
            </a:r>
          </a:p>
          <a:p>
            <a:pPr marL="685800" lvl="2" algn="just"/>
            <a:r>
              <a:rPr lang="es-AR" dirty="0" smtClean="0">
                <a:solidFill>
                  <a:schemeClr val="tx1"/>
                </a:solidFill>
              </a:rPr>
              <a:t>Uso de elementos de protección personal: como mascaras para soldar, guantes adecuados, etc.</a:t>
            </a:r>
          </a:p>
          <a:p>
            <a:pPr marL="685800" lvl="2" algn="just"/>
            <a:r>
              <a:rPr lang="es-AR" dirty="0" smtClean="0">
                <a:solidFill>
                  <a:schemeClr val="tx1"/>
                </a:solidFill>
              </a:rPr>
              <a:t>Uso de ropa adecuada que evite que la piel se encuentre expuesta.</a:t>
            </a:r>
          </a:p>
        </p:txBody>
      </p:sp>
      <p:sp>
        <p:nvSpPr>
          <p:cNvPr id="9" name="Título 3"/>
          <p:cNvSpPr txBox="1">
            <a:spLocks/>
          </p:cNvSpPr>
          <p:nvPr/>
        </p:nvSpPr>
        <p:spPr>
          <a:xfrm>
            <a:off x="253549" y="534074"/>
            <a:ext cx="8291640" cy="8172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A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“DERMATITIS”</a:t>
            </a:r>
            <a:endParaRPr lang="es-A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466508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481262" y="457201"/>
            <a:ext cx="820553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000" b="1" dirty="0" smtClean="0"/>
              <a:t>Listado de Nuevas Enfermedades Profesionales </a:t>
            </a:r>
            <a:r>
              <a:rPr lang="es-AR" sz="4000" dirty="0" smtClean="0"/>
              <a:t>(</a:t>
            </a:r>
            <a:r>
              <a:rPr lang="es-A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Decreto 49/2014)</a:t>
            </a:r>
          </a:p>
          <a:p>
            <a:pPr algn="ctr"/>
            <a:endParaRPr lang="es-AR" sz="2800" dirty="0" smtClean="0">
              <a:solidFill>
                <a:srgbClr val="FF0000"/>
              </a:solidFill>
            </a:endParaRPr>
          </a:p>
          <a:p>
            <a:r>
              <a:rPr lang="es-A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Aspectos a considerar:</a:t>
            </a:r>
          </a:p>
          <a:p>
            <a:endParaRPr lang="es-AR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Clr>
                <a:schemeClr val="bg2">
                  <a:lumMod val="10000"/>
                </a:schemeClr>
              </a:buClr>
              <a:buFont typeface="Wingdings" pitchFamily="2" charset="2"/>
              <a:buChar char="Ø"/>
            </a:pPr>
            <a:r>
              <a:rPr lang="es-A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Agente</a:t>
            </a:r>
          </a:p>
          <a:p>
            <a:pPr>
              <a:buClr>
                <a:schemeClr val="bg2">
                  <a:lumMod val="10000"/>
                </a:schemeClr>
              </a:buClr>
              <a:buFont typeface="Wingdings" pitchFamily="2" charset="2"/>
              <a:buChar char="Ø"/>
            </a:pPr>
            <a:r>
              <a:rPr lang="es-A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Descripción</a:t>
            </a:r>
          </a:p>
          <a:p>
            <a:pPr>
              <a:buClr>
                <a:schemeClr val="bg2">
                  <a:lumMod val="10000"/>
                </a:schemeClr>
              </a:buClr>
              <a:buFont typeface="Wingdings" pitchFamily="2" charset="2"/>
              <a:buChar char="Ø"/>
            </a:pPr>
            <a:r>
              <a:rPr lang="es-A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Actividades que pueden generar enfermedad</a:t>
            </a:r>
          </a:p>
          <a:p>
            <a:pPr>
              <a:buClr>
                <a:schemeClr val="bg2">
                  <a:lumMod val="10000"/>
                </a:schemeClr>
              </a:buClr>
              <a:buFont typeface="Wingdings" pitchFamily="2" charset="2"/>
              <a:buChar char="Ø"/>
            </a:pPr>
            <a:r>
              <a:rPr lang="es-A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Medidas de prevención</a:t>
            </a:r>
          </a:p>
          <a:p>
            <a:pPr>
              <a:buClr>
                <a:schemeClr val="bg2">
                  <a:lumMod val="10000"/>
                </a:schemeClr>
              </a:buClr>
            </a:pPr>
            <a:endParaRPr lang="es-AR" sz="2400" dirty="0" smtClean="0">
              <a:solidFill>
                <a:srgbClr val="FF0000"/>
              </a:solidFill>
            </a:endParaRPr>
          </a:p>
          <a:p>
            <a:pPr>
              <a:buClr>
                <a:schemeClr val="bg2">
                  <a:lumMod val="10000"/>
                </a:schemeClr>
              </a:buClr>
            </a:pPr>
            <a:r>
              <a:rPr lang="es-AR" sz="2400" dirty="0" smtClean="0">
                <a:solidFill>
                  <a:srgbClr val="FF0000"/>
                </a:solidFill>
              </a:rPr>
              <a:t>IMPORTANTE:</a:t>
            </a:r>
          </a:p>
          <a:p>
            <a:pPr algn="just">
              <a:buClr>
                <a:schemeClr val="bg2">
                  <a:lumMod val="10000"/>
                </a:schemeClr>
              </a:buClr>
            </a:pPr>
            <a:r>
              <a:rPr lang="es-A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Período durante el cual las tareas descriptas deben ser ejecutadas no debe ser inferior a TRES (3) años cumplidos en forma continua o discontinua.</a:t>
            </a:r>
          </a:p>
          <a:p>
            <a:pPr>
              <a:buClr>
                <a:schemeClr val="bg2">
                  <a:lumMod val="10000"/>
                </a:schemeClr>
              </a:buClr>
              <a:buFont typeface="Wingdings" pitchFamily="2" charset="2"/>
              <a:buChar char="Ø"/>
            </a:pPr>
            <a:endParaRPr lang="es-AR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3549" y="72828"/>
            <a:ext cx="8563880" cy="689172"/>
          </a:xfrm>
        </p:spPr>
        <p:txBody>
          <a:bodyPr>
            <a:noAutofit/>
          </a:bodyPr>
          <a:lstStyle/>
          <a:p>
            <a:pPr algn="ctr"/>
            <a:r>
              <a:rPr lang="es-AR" sz="2000" dirty="0" smtClean="0">
                <a:solidFill>
                  <a:schemeClr val="tx1"/>
                </a:solidFill>
              </a:rPr>
              <a:t>ENFERMEDADES GENERADAS POR AGENTES ERGONOMICOS</a:t>
            </a:r>
            <a:endParaRPr lang="es-AR" sz="2000" dirty="0">
              <a:solidFill>
                <a:schemeClr val="tx1"/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253549" y="1351370"/>
            <a:ext cx="8291640" cy="5506630"/>
          </a:xfrm>
        </p:spPr>
        <p:txBody>
          <a:bodyPr>
            <a:normAutofit/>
          </a:bodyPr>
          <a:lstStyle/>
          <a:p>
            <a:pPr marL="0" indent="0" algn="just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s-AR" dirty="0" smtClean="0">
                <a:solidFill>
                  <a:schemeClr val="tx1"/>
                </a:solidFill>
              </a:rPr>
              <a:t>AGENTE: </a:t>
            </a:r>
            <a:r>
              <a:rPr lang="es-AR" dirty="0" smtClean="0"/>
              <a:t>Aumento de la presión venosa en miembros inferiores</a:t>
            </a:r>
          </a:p>
          <a:p>
            <a:pPr marL="0" indent="0" algn="just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s-AR" dirty="0" smtClean="0">
                <a:solidFill>
                  <a:schemeClr val="tx1"/>
                </a:solidFill>
              </a:rPr>
              <a:t> DESCRIPCION</a:t>
            </a:r>
            <a:endParaRPr lang="es-AR" sz="1600" dirty="0" smtClean="0">
              <a:solidFill>
                <a:schemeClr val="tx1"/>
              </a:solidFill>
            </a:endParaRPr>
          </a:p>
          <a:p>
            <a:pPr marL="0" indent="0" algn="just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s-AR" sz="1600" dirty="0" smtClean="0">
                <a:solidFill>
                  <a:schemeClr val="tx1"/>
                </a:solidFill>
              </a:rPr>
              <a:t> </a:t>
            </a:r>
            <a:r>
              <a:rPr lang="es-AR" dirty="0" smtClean="0">
                <a:solidFill>
                  <a:schemeClr val="tx1"/>
                </a:solidFill>
              </a:rPr>
              <a:t>ACTIVIDADES QUE PUEDEN GENERAR ENFERMEDAD</a:t>
            </a:r>
          </a:p>
          <a:p>
            <a:pPr marL="0" indent="0" algn="just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s-AR" dirty="0" smtClean="0">
                <a:solidFill>
                  <a:schemeClr val="tx1"/>
                </a:solidFill>
              </a:rPr>
              <a:t> MEDIDAS DE PREVENCION</a:t>
            </a:r>
          </a:p>
          <a:p>
            <a:pPr marL="0" indent="0" algn="just">
              <a:buNone/>
            </a:pPr>
            <a:endParaRPr lang="es-AR" dirty="0" smtClean="0">
              <a:solidFill>
                <a:schemeClr val="tx1"/>
              </a:solidFill>
            </a:endParaRPr>
          </a:p>
        </p:txBody>
      </p:sp>
      <p:sp>
        <p:nvSpPr>
          <p:cNvPr id="9" name="Título 3"/>
          <p:cNvSpPr txBox="1">
            <a:spLocks/>
          </p:cNvSpPr>
          <p:nvPr/>
        </p:nvSpPr>
        <p:spPr>
          <a:xfrm>
            <a:off x="253549" y="534074"/>
            <a:ext cx="8291640" cy="8172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A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“VARICES PRIMITIVAS BILATERALES”</a:t>
            </a:r>
            <a:endParaRPr lang="es-A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9874" name="Picture 2" descr="C:\Users\Alumno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952" y="3247698"/>
            <a:ext cx="4171025" cy="3326688"/>
          </a:xfrm>
          <a:prstGeom prst="rect">
            <a:avLst/>
          </a:prstGeom>
          <a:noFill/>
        </p:spPr>
      </p:pic>
      <p:pic>
        <p:nvPicPr>
          <p:cNvPr id="79875" name="Picture 3" descr="C:\Users\Alumno\Desktop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9932" y="2793124"/>
            <a:ext cx="3816061" cy="38599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370420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3549" y="72828"/>
            <a:ext cx="8563880" cy="689172"/>
          </a:xfrm>
        </p:spPr>
        <p:txBody>
          <a:bodyPr>
            <a:noAutofit/>
          </a:bodyPr>
          <a:lstStyle/>
          <a:p>
            <a:pPr algn="ctr"/>
            <a:r>
              <a:rPr lang="es-AR" sz="2000" dirty="0" smtClean="0">
                <a:solidFill>
                  <a:schemeClr val="tx1"/>
                </a:solidFill>
              </a:rPr>
              <a:t>ENFERMEDADES GENERADAS POR AGENTES ERGONOMICOS</a:t>
            </a:r>
            <a:endParaRPr lang="es-AR" sz="2000" dirty="0">
              <a:solidFill>
                <a:schemeClr val="tx1"/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253549" y="1351370"/>
            <a:ext cx="8291640" cy="5506630"/>
          </a:xfrm>
        </p:spPr>
        <p:txBody>
          <a:bodyPr>
            <a:normAutofit/>
          </a:bodyPr>
          <a:lstStyle/>
          <a:p>
            <a:pPr marL="0" indent="0" algn="just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s-AR" dirty="0" smtClean="0">
                <a:solidFill>
                  <a:schemeClr val="tx1"/>
                </a:solidFill>
              </a:rPr>
              <a:t>AGENTE: </a:t>
            </a:r>
            <a:r>
              <a:rPr lang="es-AR" dirty="0" smtClean="0"/>
              <a:t>Aumento de la presión intraabdominal</a:t>
            </a:r>
          </a:p>
          <a:p>
            <a:pPr marL="0" indent="0" algn="just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s-AR" dirty="0" smtClean="0">
                <a:solidFill>
                  <a:schemeClr val="tx1"/>
                </a:solidFill>
              </a:rPr>
              <a:t> DESCRIPCION</a:t>
            </a:r>
            <a:endParaRPr lang="es-AR" sz="1600" dirty="0" smtClean="0">
              <a:solidFill>
                <a:schemeClr val="tx1"/>
              </a:solidFill>
            </a:endParaRPr>
          </a:p>
          <a:p>
            <a:pPr marL="0" indent="0" algn="just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s-AR" sz="1600" dirty="0" smtClean="0">
                <a:solidFill>
                  <a:schemeClr val="tx1"/>
                </a:solidFill>
              </a:rPr>
              <a:t> </a:t>
            </a:r>
            <a:r>
              <a:rPr lang="es-AR" dirty="0" smtClean="0">
                <a:solidFill>
                  <a:schemeClr val="tx1"/>
                </a:solidFill>
              </a:rPr>
              <a:t>ACTIVIDADES QUE PUEDEN GENERAR ENFERMEDAD</a:t>
            </a:r>
          </a:p>
          <a:p>
            <a:pPr marL="0" indent="0" algn="just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s-AR" dirty="0" smtClean="0">
                <a:solidFill>
                  <a:schemeClr val="tx1"/>
                </a:solidFill>
              </a:rPr>
              <a:t> MEDIDAS DE PREVENCION</a:t>
            </a:r>
          </a:p>
          <a:p>
            <a:pPr marL="0" indent="0" algn="just">
              <a:buNone/>
            </a:pPr>
            <a:endParaRPr lang="es-AR" dirty="0" smtClean="0">
              <a:solidFill>
                <a:schemeClr val="tx1"/>
              </a:solidFill>
            </a:endParaRPr>
          </a:p>
        </p:txBody>
      </p:sp>
      <p:sp>
        <p:nvSpPr>
          <p:cNvPr id="9" name="Título 3"/>
          <p:cNvSpPr txBox="1">
            <a:spLocks/>
          </p:cNvSpPr>
          <p:nvPr/>
        </p:nvSpPr>
        <p:spPr>
          <a:xfrm>
            <a:off x="253549" y="534074"/>
            <a:ext cx="8291640" cy="8172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A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“HERNIA INGUINAL DIRECTA Y MIXTA”</a:t>
            </a:r>
            <a:endParaRPr lang="es-A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0898" name="Picture 2" descr="C:\Users\Alumno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99490"/>
            <a:ext cx="4934397" cy="3058510"/>
          </a:xfrm>
          <a:prstGeom prst="rect">
            <a:avLst/>
          </a:prstGeom>
          <a:noFill/>
        </p:spPr>
      </p:pic>
      <p:pic>
        <p:nvPicPr>
          <p:cNvPr id="80899" name="Picture 3" descr="C:\Users\Alumno\Desktop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1326" y="2696118"/>
            <a:ext cx="4582674" cy="3010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370420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4" name="Picture 4" descr="C:\Users\Alumno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0497" y="3704897"/>
            <a:ext cx="3471943" cy="2372710"/>
          </a:xfrm>
          <a:prstGeom prst="rect">
            <a:avLst/>
          </a:prstGeom>
          <a:noFill/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3549" y="72828"/>
            <a:ext cx="8563880" cy="689172"/>
          </a:xfrm>
        </p:spPr>
        <p:txBody>
          <a:bodyPr>
            <a:noAutofit/>
          </a:bodyPr>
          <a:lstStyle/>
          <a:p>
            <a:pPr algn="ctr"/>
            <a:r>
              <a:rPr lang="es-AR" sz="2000" dirty="0" smtClean="0">
                <a:solidFill>
                  <a:schemeClr val="tx1"/>
                </a:solidFill>
              </a:rPr>
              <a:t>ENFERMEDADES GENERADAS POR AGENTES ERGONOMICOS</a:t>
            </a:r>
            <a:endParaRPr lang="es-AR" sz="2000" dirty="0">
              <a:solidFill>
                <a:schemeClr val="tx1"/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253549" y="1351370"/>
            <a:ext cx="8291640" cy="5506630"/>
          </a:xfrm>
        </p:spPr>
        <p:txBody>
          <a:bodyPr>
            <a:normAutofit/>
          </a:bodyPr>
          <a:lstStyle/>
          <a:p>
            <a:pPr marL="0" indent="0" algn="just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s-AR" dirty="0" smtClean="0">
                <a:solidFill>
                  <a:schemeClr val="tx1"/>
                </a:solidFill>
              </a:rPr>
              <a:t>AGENTE: </a:t>
            </a:r>
            <a:r>
              <a:rPr lang="es-AR" dirty="0" smtClean="0"/>
              <a:t>Carga, posiciones forzadas y gestos repetitivos de la columna vertebral lumbosacra.</a:t>
            </a:r>
          </a:p>
          <a:p>
            <a:pPr marL="0" indent="0" algn="just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s-AR" dirty="0" smtClean="0">
                <a:solidFill>
                  <a:schemeClr val="tx1"/>
                </a:solidFill>
              </a:rPr>
              <a:t> DESCRIPCION</a:t>
            </a:r>
            <a:endParaRPr lang="es-AR" sz="1600" dirty="0" smtClean="0">
              <a:solidFill>
                <a:schemeClr val="tx1"/>
              </a:solidFill>
            </a:endParaRPr>
          </a:p>
          <a:p>
            <a:pPr marL="0" indent="0" algn="just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s-AR" sz="1600" dirty="0" smtClean="0">
                <a:solidFill>
                  <a:schemeClr val="tx1"/>
                </a:solidFill>
              </a:rPr>
              <a:t> </a:t>
            </a:r>
            <a:r>
              <a:rPr lang="es-AR" dirty="0" smtClean="0">
                <a:solidFill>
                  <a:schemeClr val="tx1"/>
                </a:solidFill>
              </a:rPr>
              <a:t>ACTIVIDADES QUE PUEDEN GENERAR ENFERMEDAD</a:t>
            </a:r>
          </a:p>
          <a:p>
            <a:pPr marL="0" indent="0" algn="just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s-AR" dirty="0" smtClean="0">
                <a:solidFill>
                  <a:schemeClr val="tx1"/>
                </a:solidFill>
              </a:rPr>
              <a:t> MEDIDAS DE PREVENCION</a:t>
            </a:r>
          </a:p>
          <a:p>
            <a:pPr marL="0" indent="0" algn="just">
              <a:buNone/>
            </a:pPr>
            <a:endParaRPr lang="es-AR" dirty="0" smtClean="0">
              <a:solidFill>
                <a:schemeClr val="tx1"/>
              </a:solidFill>
            </a:endParaRPr>
          </a:p>
        </p:txBody>
      </p:sp>
      <p:sp>
        <p:nvSpPr>
          <p:cNvPr id="9" name="Título 3"/>
          <p:cNvSpPr txBox="1">
            <a:spLocks/>
          </p:cNvSpPr>
          <p:nvPr/>
        </p:nvSpPr>
        <p:spPr>
          <a:xfrm>
            <a:off x="253549" y="534074"/>
            <a:ext cx="8291640" cy="8172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A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“HERNIA DISCAL LUMBO-SACRA”</a:t>
            </a:r>
            <a:endParaRPr lang="es-A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22" name="Picture 2" descr="C:\Users\Alumno\Desktop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4317" y="2371977"/>
            <a:ext cx="2723657" cy="4486023"/>
          </a:xfrm>
          <a:prstGeom prst="rect">
            <a:avLst/>
          </a:prstGeom>
          <a:noFill/>
        </p:spPr>
      </p:pic>
      <p:pic>
        <p:nvPicPr>
          <p:cNvPr id="81923" name="Picture 3" descr="C:\Users\Alumno\Desktop\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3384"/>
            <a:ext cx="2921549" cy="3504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370420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Shape 1"/>
          <p:cNvSpPr txBox="1"/>
          <p:nvPr/>
        </p:nvSpPr>
        <p:spPr>
          <a:xfrm>
            <a:off x="822960" y="457200"/>
            <a:ext cx="7543530" cy="979714"/>
          </a:xfrm>
          <a:prstGeom prst="rect">
            <a:avLst/>
          </a:prstGeom>
          <a:noFill/>
          <a:ln>
            <a:noFill/>
          </a:ln>
        </p:spPr>
        <p:txBody>
          <a:bodyPr tIns="68580" bIns="68580" anchor="ctr"/>
          <a:lstStyle/>
          <a:p>
            <a:pPr algn="ctr">
              <a:lnSpc>
                <a:spcPct val="100000"/>
              </a:lnSpc>
            </a:pPr>
            <a:r>
              <a:rPr lang="es-ES" sz="4000" b="1" dirty="0">
                <a:ln w="0"/>
                <a:uFill>
                  <a:solidFill>
                    <a:srgbClr val="FFFFFF"/>
                  </a:solidFill>
                </a:uFill>
              </a:rPr>
              <a:t>Acciones de prevención</a:t>
            </a:r>
          </a:p>
        </p:txBody>
      </p:sp>
      <p:sp>
        <p:nvSpPr>
          <p:cNvPr id="183" name="TextShape 2"/>
          <p:cNvSpPr txBox="1"/>
          <p:nvPr/>
        </p:nvSpPr>
        <p:spPr>
          <a:xfrm>
            <a:off x="822960" y="2241540"/>
            <a:ext cx="7543530" cy="3017250"/>
          </a:xfrm>
          <a:prstGeom prst="rect">
            <a:avLst/>
          </a:prstGeom>
          <a:noFill/>
          <a:ln>
            <a:noFill/>
          </a:ln>
        </p:spPr>
        <p:txBody>
          <a:bodyPr tIns="68580" bIns="68580"/>
          <a:lstStyle/>
          <a:p>
            <a:pPr marL="68580" indent="-68310"/>
            <a:r>
              <a:rPr lang="es-ES" sz="2400" dirty="0">
                <a:ln w="0"/>
                <a:uFill>
                  <a:solidFill>
                    <a:srgbClr val="FFFFFF"/>
                  </a:solidFill>
                </a:uFill>
              </a:rPr>
              <a:t>Disciplinas encargadas de la prevención son:</a:t>
            </a:r>
          </a:p>
          <a:p>
            <a:pPr marL="68580" indent="-68310"/>
            <a:endParaRPr lang="es-ES" sz="2400" dirty="0">
              <a:ln w="0"/>
              <a:uFill>
                <a:solidFill>
                  <a:srgbClr val="FFFFFF"/>
                </a:solidFill>
              </a:uFill>
            </a:endParaRPr>
          </a:p>
          <a:p>
            <a:pPr marL="342900" indent="-171180">
              <a:buClr>
                <a:srgbClr val="E48312"/>
              </a:buClr>
              <a:buFont typeface="Arial" pitchFamily="34" charset="0"/>
              <a:buChar char="•"/>
            </a:pPr>
            <a:r>
              <a:rPr lang="es-ES" sz="2400" dirty="0" smtClean="0">
                <a:ln w="0"/>
                <a:uFill>
                  <a:solidFill>
                    <a:srgbClr val="FFFFFF"/>
                  </a:solidFill>
                </a:uFill>
              </a:rPr>
              <a:t> Higiene </a:t>
            </a:r>
            <a:r>
              <a:rPr lang="es-ES" sz="2400" dirty="0">
                <a:ln w="0"/>
                <a:uFill>
                  <a:solidFill>
                    <a:srgbClr val="FFFFFF"/>
                  </a:solidFill>
                </a:uFill>
              </a:rPr>
              <a:t>y seguridad: </a:t>
            </a:r>
            <a:r>
              <a:rPr lang="es-ES" sz="2400" dirty="0" smtClean="0">
                <a:ln w="0"/>
                <a:uFill>
                  <a:solidFill>
                    <a:srgbClr val="FFFFFF"/>
                  </a:solidFill>
                </a:uFill>
              </a:rPr>
              <a:t>prevención</a:t>
            </a:r>
          </a:p>
          <a:p>
            <a:pPr marL="342900" indent="-171180">
              <a:buClr>
                <a:srgbClr val="E48312"/>
              </a:buClr>
              <a:buFont typeface="Arial" pitchFamily="34" charset="0"/>
              <a:buChar char="•"/>
            </a:pPr>
            <a:endParaRPr lang="es-ES" sz="2400" dirty="0" smtClean="0">
              <a:ln w="0"/>
              <a:uFill>
                <a:solidFill>
                  <a:srgbClr val="FFFFFF"/>
                </a:solidFill>
              </a:uFill>
            </a:endParaRPr>
          </a:p>
          <a:p>
            <a:pPr marL="342900" indent="-171180">
              <a:buClr>
                <a:srgbClr val="E48312"/>
              </a:buClr>
              <a:buFont typeface="Arial" pitchFamily="34" charset="0"/>
              <a:buChar char="•"/>
            </a:pPr>
            <a:r>
              <a:rPr lang="es-ES" sz="2400" dirty="0" smtClean="0">
                <a:ln w="0"/>
                <a:uFill>
                  <a:solidFill>
                    <a:srgbClr val="FFFFFF"/>
                  </a:solidFill>
                </a:uFill>
              </a:rPr>
              <a:t>Medicina </a:t>
            </a:r>
            <a:r>
              <a:rPr lang="es-ES" sz="2400" dirty="0">
                <a:ln w="0"/>
                <a:uFill>
                  <a:solidFill>
                    <a:srgbClr val="FFFFFF"/>
                  </a:solidFill>
                </a:uFill>
              </a:rPr>
              <a:t>del trabajo: prevención, curación y rehabilitación de los trabajadores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822960" y="653144"/>
            <a:ext cx="7543530" cy="1306286"/>
          </a:xfrm>
          <a:prstGeom prst="rect">
            <a:avLst/>
          </a:prstGeom>
          <a:noFill/>
          <a:ln>
            <a:noFill/>
          </a:ln>
        </p:spPr>
        <p:txBody>
          <a:bodyPr tIns="68580" bIns="68580" anchor="ctr"/>
          <a:lstStyle/>
          <a:p>
            <a:pPr algn="ctr">
              <a:lnSpc>
                <a:spcPct val="100000"/>
              </a:lnSpc>
            </a:pPr>
            <a:r>
              <a:rPr lang="es-ES" sz="4000" b="1" dirty="0">
                <a:ln w="0"/>
                <a:uFill>
                  <a:solidFill>
                    <a:srgbClr val="FFFFFF"/>
                  </a:solidFill>
                </a:uFill>
              </a:rPr>
              <a:t>Cómo actuar frente a una enfermedad profesional?</a:t>
            </a:r>
          </a:p>
        </p:txBody>
      </p:sp>
      <p:sp>
        <p:nvSpPr>
          <p:cNvPr id="187" name="TextShape 2"/>
          <p:cNvSpPr txBox="1"/>
          <p:nvPr/>
        </p:nvSpPr>
        <p:spPr>
          <a:xfrm>
            <a:off x="252248" y="2241540"/>
            <a:ext cx="8891752" cy="4093946"/>
          </a:xfrm>
          <a:prstGeom prst="rect">
            <a:avLst/>
          </a:prstGeom>
          <a:noFill/>
          <a:ln>
            <a:noFill/>
          </a:ln>
        </p:spPr>
        <p:txBody>
          <a:bodyPr tIns="68580" bIns="68580"/>
          <a:lstStyle/>
          <a:p>
            <a:pPr marL="68580" indent="-68310" algn="just"/>
            <a:r>
              <a:rPr lang="es-ES" sz="2400" u="sng" dirty="0">
                <a:ln w="0"/>
                <a:uFill>
                  <a:solidFill>
                    <a:srgbClr val="FFFFFF"/>
                  </a:solidFill>
                </a:uFill>
              </a:rPr>
              <a:t>Instrucciones operativas para </a:t>
            </a:r>
            <a:r>
              <a:rPr lang="es-ES" sz="2400" u="sng" dirty="0">
                <a:ln w="0"/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empresas</a:t>
            </a:r>
            <a:r>
              <a:rPr lang="es-ES" sz="2400" u="sng" dirty="0">
                <a:ln w="0"/>
                <a:uFill>
                  <a:solidFill>
                    <a:srgbClr val="FFFFFF"/>
                  </a:solidFill>
                </a:uFill>
              </a:rPr>
              <a:t>:</a:t>
            </a:r>
          </a:p>
          <a:p>
            <a:pPr marL="68580" indent="-68310"/>
            <a:endParaRPr lang="es-ES" sz="2400" dirty="0">
              <a:ln w="0"/>
              <a:uFill>
                <a:solidFill>
                  <a:srgbClr val="FFFFFF"/>
                </a:solidFill>
              </a:uFill>
            </a:endParaRPr>
          </a:p>
          <a:p>
            <a:pPr marL="68580" indent="-68310" algn="just">
              <a:buFont typeface="Wingdings" pitchFamily="2" charset="2"/>
              <a:buChar char="§"/>
            </a:pPr>
            <a:r>
              <a:rPr lang="es-ES" sz="2400" dirty="0" smtClean="0">
                <a:ln w="0"/>
                <a:uFill>
                  <a:solidFill>
                    <a:srgbClr val="FFFFFF"/>
                  </a:solidFill>
                </a:uFill>
              </a:rPr>
              <a:t> Actuar </a:t>
            </a:r>
            <a:r>
              <a:rPr lang="es-ES" sz="2400" dirty="0">
                <a:ln w="0"/>
                <a:uFill>
                  <a:solidFill>
                    <a:srgbClr val="FFFFFF"/>
                  </a:solidFill>
                </a:uFill>
              </a:rPr>
              <a:t>como si fuera un siniestro nuevo (aclarar si es una reagravación de un siniestro anterior). Efectuar una nueva denuncia dentro de las 24hs. </a:t>
            </a:r>
          </a:p>
          <a:p>
            <a:pPr marL="68580" indent="-68310" algn="just"/>
            <a:endParaRPr lang="es-ES" sz="2400" dirty="0">
              <a:ln w="0"/>
              <a:uFill>
                <a:solidFill>
                  <a:srgbClr val="FFFFFF"/>
                </a:solidFill>
              </a:uFill>
            </a:endParaRPr>
          </a:p>
          <a:p>
            <a:pPr marL="68580" indent="-68310" algn="just">
              <a:buFont typeface="Wingdings" pitchFamily="2" charset="2"/>
              <a:buChar char="§"/>
            </a:pPr>
            <a:r>
              <a:rPr lang="es-ES" sz="2400" dirty="0" smtClean="0">
                <a:ln w="0"/>
                <a:uFill>
                  <a:solidFill>
                    <a:srgbClr val="FFFFFF"/>
                  </a:solidFill>
                </a:uFill>
              </a:rPr>
              <a:t> Comunicación </a:t>
            </a:r>
            <a:r>
              <a:rPr lang="es-ES" sz="2400" dirty="0">
                <a:ln w="0"/>
                <a:uFill>
                  <a:solidFill>
                    <a:srgbClr val="FFFFFF"/>
                  </a:solidFill>
                </a:uFill>
              </a:rPr>
              <a:t>al C.O.M. (confección y envío de la Solicitud de Atención y Denuncia de Accidente o Enfermedad Profesional). </a:t>
            </a:r>
          </a:p>
          <a:p>
            <a:pPr marL="68580" indent="-68310"/>
            <a:endParaRPr lang="es-ES" sz="2400" dirty="0">
              <a:ln w="0"/>
              <a:uFill>
                <a:solidFill>
                  <a:srgbClr val="FFFFFF"/>
                </a:solidFill>
              </a:uFill>
            </a:endParaRPr>
          </a:p>
          <a:p>
            <a:pPr marL="68580" indent="-68310" algn="just"/>
            <a:r>
              <a:rPr lang="es-ES" sz="2000" dirty="0">
                <a:ln w="0"/>
                <a:uFill>
                  <a:solidFill>
                    <a:srgbClr val="FFFFFF"/>
                  </a:solidFill>
                </a:uFill>
              </a:rPr>
              <a:t>PD: La fecha del siniestro debe ser la de la reagravación</a:t>
            </a:r>
            <a:r>
              <a:rPr lang="es-ES" sz="2400" dirty="0">
                <a:ln w="0"/>
                <a:uFill>
                  <a:solidFill>
                    <a:srgbClr val="FFFFFF"/>
                  </a:solidFill>
                </a:uFill>
              </a:rPr>
              <a:t>.</a:t>
            </a:r>
          </a:p>
          <a:p>
            <a:pPr marL="68580" indent="-68310"/>
            <a:endParaRPr lang="es-ES" sz="2100" dirty="0">
              <a:ln w="0"/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68580" indent="-68310"/>
            <a:endParaRPr lang="es-ES" sz="2100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Shape 1"/>
          <p:cNvSpPr txBox="1"/>
          <p:nvPr/>
        </p:nvSpPr>
        <p:spPr>
          <a:xfrm>
            <a:off x="822960" y="391886"/>
            <a:ext cx="7543530" cy="1262743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s-ES" sz="4000" b="1" dirty="0">
                <a:ln w="0"/>
                <a:uFill>
                  <a:solidFill>
                    <a:srgbClr val="FFFFFF"/>
                  </a:solidFill>
                </a:uFill>
              </a:rPr>
              <a:t>Cómo actuar frente a una enfermedad profesional?</a:t>
            </a:r>
          </a:p>
        </p:txBody>
      </p:sp>
      <p:sp>
        <p:nvSpPr>
          <p:cNvPr id="189" name="TextShape 2"/>
          <p:cNvSpPr txBox="1"/>
          <p:nvPr/>
        </p:nvSpPr>
        <p:spPr>
          <a:xfrm>
            <a:off x="204951" y="1763486"/>
            <a:ext cx="8718331" cy="5094513"/>
          </a:xfrm>
          <a:prstGeom prst="rect">
            <a:avLst/>
          </a:prstGeom>
          <a:noFill/>
          <a:ln>
            <a:noFill/>
          </a:ln>
        </p:spPr>
        <p:txBody>
          <a:bodyPr tIns="68580" bIns="68580"/>
          <a:lstStyle/>
          <a:p>
            <a:pPr marL="68580" indent="-68310"/>
            <a:r>
              <a:rPr lang="es-ES" sz="2400" dirty="0">
                <a:ln w="0"/>
                <a:uFill>
                  <a:solidFill>
                    <a:srgbClr val="FFFFFF"/>
                  </a:solidFill>
                </a:uFill>
              </a:rPr>
              <a:t>Procedimiento operativo para </a:t>
            </a:r>
            <a:r>
              <a:rPr lang="es-ES" sz="2400" dirty="0">
                <a:ln w="0"/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trabajadores</a:t>
            </a:r>
            <a:r>
              <a:rPr lang="es-ES" sz="2400" dirty="0">
                <a:ln w="0"/>
                <a:uFill>
                  <a:solidFill>
                    <a:srgbClr val="FFFFFF"/>
                  </a:solidFill>
                </a:uFill>
              </a:rPr>
              <a:t>:</a:t>
            </a:r>
          </a:p>
          <a:p>
            <a:pPr marL="68580" indent="-68310"/>
            <a:endParaRPr lang="es-ES" sz="2400" dirty="0">
              <a:ln w="0"/>
              <a:uFill>
                <a:solidFill>
                  <a:srgbClr val="FFFFFF"/>
                </a:solidFill>
              </a:uFill>
            </a:endParaRPr>
          </a:p>
          <a:p>
            <a:pPr algn="just">
              <a:lnSpc>
                <a:spcPct val="100000"/>
              </a:lnSpc>
            </a:pPr>
            <a:r>
              <a:rPr lang="es-ES" sz="2400" dirty="0" smtClean="0">
                <a:ln w="0"/>
                <a:uFill>
                  <a:solidFill>
                    <a:srgbClr val="FFFFFF"/>
                  </a:solidFill>
                </a:uFill>
              </a:rPr>
              <a:t>Debe comunicarlo </a:t>
            </a:r>
            <a:r>
              <a:rPr lang="es-ES" sz="2400" dirty="0">
                <a:ln w="0"/>
                <a:uFill>
                  <a:solidFill>
                    <a:srgbClr val="FFFFFF"/>
                  </a:solidFill>
                </a:uFill>
              </a:rPr>
              <a:t>inmediatamente a su superior.</a:t>
            </a:r>
          </a:p>
          <a:p>
            <a:pPr>
              <a:lnSpc>
                <a:spcPct val="100000"/>
              </a:lnSpc>
            </a:pPr>
            <a:endParaRPr lang="es-ES" sz="2400" dirty="0">
              <a:ln w="0"/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r>
              <a:rPr lang="es-ES" sz="2400" dirty="0">
                <a:ln w="0"/>
                <a:uFill>
                  <a:solidFill>
                    <a:srgbClr val="FFFFFF"/>
                  </a:solidFill>
                </a:uFill>
              </a:rPr>
              <a:t>En caso de ocurrir fuera del ámbito laboral y vinculado con el mismo</a:t>
            </a:r>
            <a:r>
              <a:rPr lang="es-ES" sz="2400" dirty="0" smtClean="0">
                <a:ln w="0"/>
                <a:uFill>
                  <a:solidFill>
                    <a:srgbClr val="FFFFFF"/>
                  </a:solidFill>
                </a:uFill>
              </a:rPr>
              <a:t>:</a:t>
            </a:r>
          </a:p>
          <a:p>
            <a:pPr>
              <a:lnSpc>
                <a:spcPct val="100000"/>
              </a:lnSpc>
            </a:pPr>
            <a:endParaRPr lang="es-ES" sz="2400" dirty="0">
              <a:ln w="0"/>
              <a:uFill>
                <a:solidFill>
                  <a:srgbClr val="FFFFFF"/>
                </a:solidFill>
              </a:uFill>
            </a:endParaRPr>
          </a:p>
          <a:p>
            <a:pPr marL="342900" indent="-171180" algn="just">
              <a:buClr>
                <a:srgbClr val="E48312"/>
              </a:buClr>
              <a:buFont typeface="Calibri"/>
              <a:buChar char=" "/>
            </a:pPr>
            <a:r>
              <a:rPr lang="es-ES" sz="2400" dirty="0">
                <a:ln w="0"/>
                <a:uFill>
                  <a:solidFill>
                    <a:srgbClr val="FFFFFF"/>
                  </a:solidFill>
                </a:uFill>
              </a:rPr>
              <a:t>1. concurrir a su empresa.</a:t>
            </a:r>
          </a:p>
          <a:p>
            <a:pPr marL="342900" indent="-171180" algn="just">
              <a:buClr>
                <a:srgbClr val="E48312"/>
              </a:buClr>
              <a:buFont typeface="Calibri"/>
              <a:buChar char=" "/>
            </a:pPr>
            <a:r>
              <a:rPr lang="es-ES" sz="2400" dirty="0">
                <a:ln w="0"/>
                <a:uFill>
                  <a:solidFill>
                    <a:srgbClr val="FFFFFF"/>
                  </a:solidFill>
                </a:uFill>
              </a:rPr>
              <a:t>2. pedir a su superior una Solicitud de Atención. Con la misma éste le indicará el lugar al cual el trabajador debe dirigirse para su atención.</a:t>
            </a:r>
          </a:p>
          <a:p>
            <a:pPr marL="342900" indent="-171180" algn="just">
              <a:buClr>
                <a:srgbClr val="E48312"/>
              </a:buClr>
              <a:buFont typeface="Calibri"/>
              <a:buChar char=" "/>
            </a:pPr>
            <a:r>
              <a:rPr lang="es-ES" sz="2400" dirty="0">
                <a:ln w="0"/>
                <a:uFill>
                  <a:solidFill>
                    <a:srgbClr val="FFFFFF"/>
                  </a:solidFill>
                </a:uFill>
              </a:rPr>
              <a:t>3. De no ser posible, debe comunicarse con el C.O.M.</a:t>
            </a:r>
          </a:p>
          <a:p>
            <a:pPr>
              <a:lnSpc>
                <a:spcPct val="100000"/>
              </a:lnSpc>
            </a:pPr>
            <a:endParaRPr lang="es-ES" sz="2400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s-ES" sz="1500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https://segurosyriesgos.com.ar/wp-content/uploads/2015/06/denunciar-accidente-de-trabajo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9"/>
          <a:stretch/>
        </p:blipFill>
        <p:spPr bwMode="auto">
          <a:xfrm>
            <a:off x="767480" y="123206"/>
            <a:ext cx="7168822" cy="66226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1861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628785" y="478971"/>
            <a:ext cx="7886430" cy="80554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s-ES" sz="4000" b="1" spc="-37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Decreto 658/1996</a:t>
            </a:r>
            <a:endParaRPr lang="es-ES" sz="40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45" name="TextShape 2"/>
          <p:cNvSpPr txBox="1"/>
          <p:nvPr/>
        </p:nvSpPr>
        <p:spPr>
          <a:xfrm>
            <a:off x="478972" y="1306286"/>
            <a:ext cx="8403772" cy="1480457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s-E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Noción de enfermedad profesional.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s-ES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s-E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Listado de enfermedades profesionales.</a:t>
            </a:r>
          </a:p>
          <a:p>
            <a:pPr marL="342900" indent="-342900">
              <a:lnSpc>
                <a:spcPct val="80000"/>
              </a:lnSpc>
            </a:pPr>
            <a:endParaRPr lang="es-E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s-E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Agente de riesgo, exposición, cuadro clínico y </a:t>
            </a:r>
            <a:r>
              <a:rPr lang="es-E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actividades.</a:t>
            </a:r>
            <a:endParaRPr lang="es-ES" sz="2400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46" name="TextShape 3"/>
          <p:cNvSpPr txBox="1"/>
          <p:nvPr/>
        </p:nvSpPr>
        <p:spPr>
          <a:xfrm>
            <a:off x="628785" y="3143250"/>
            <a:ext cx="7886430" cy="87629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s-ES" sz="4000" b="1" dirty="0">
                <a:ln w="0"/>
                <a:uFill>
                  <a:solidFill>
                    <a:srgbClr val="FFFFFF"/>
                  </a:solidFill>
                </a:uFill>
                <a:ea typeface="Calibri"/>
              </a:rPr>
              <a:t>Decreto 1278/2000</a:t>
            </a:r>
            <a:endParaRPr lang="es-ES" sz="4000" b="1" dirty="0">
              <a:ln w="0"/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47" name="TextShape 4"/>
          <p:cNvSpPr txBox="1"/>
          <p:nvPr/>
        </p:nvSpPr>
        <p:spPr>
          <a:xfrm>
            <a:off x="391886" y="3810000"/>
            <a:ext cx="8142514" cy="104775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endParaRPr lang="es-ES" sz="1500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s-ES" sz="2400" dirty="0" smtClean="0">
                <a:ln w="0"/>
                <a:uFill>
                  <a:solidFill>
                    <a:srgbClr val="FFFFFF"/>
                  </a:solidFill>
                </a:uFill>
              </a:rPr>
              <a:t>Incluye </a:t>
            </a:r>
            <a:r>
              <a:rPr lang="es-ES" sz="2400" dirty="0">
                <a:ln w="0"/>
                <a:uFill>
                  <a:solidFill>
                    <a:srgbClr val="FFFFFF"/>
                  </a:solidFill>
                </a:uFill>
              </a:rPr>
              <a:t>como enfermedad profesional las determinadas por la Comisión Médica </a:t>
            </a:r>
            <a:r>
              <a:rPr lang="es-ES" sz="2400" dirty="0" smtClean="0">
                <a:ln w="0"/>
                <a:uFill>
                  <a:solidFill>
                    <a:srgbClr val="FFFFFF"/>
                  </a:solidFill>
                </a:uFill>
              </a:rPr>
              <a:t>Central.</a:t>
            </a:r>
            <a:endParaRPr lang="es-ES" sz="2400" dirty="0">
              <a:ln w="0"/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80000"/>
              </a:lnSpc>
            </a:pPr>
            <a:endParaRPr lang="es-ES" sz="1500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TextShape 1"/>
          <p:cNvSpPr txBox="1"/>
          <p:nvPr/>
        </p:nvSpPr>
        <p:spPr>
          <a:xfrm>
            <a:off x="628785" y="4953000"/>
            <a:ext cx="7543530" cy="8382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s-ES" sz="4000" b="1" dirty="0">
                <a:ln w="0"/>
                <a:uFill>
                  <a:solidFill>
                    <a:srgbClr val="FFFFFF"/>
                  </a:solidFill>
                </a:uFill>
              </a:rPr>
              <a:t>Decreto 1167/2003 y 49/2014</a:t>
            </a:r>
          </a:p>
        </p:txBody>
      </p:sp>
      <p:sp>
        <p:nvSpPr>
          <p:cNvPr id="7" name="TextShape 2"/>
          <p:cNvSpPr txBox="1"/>
          <p:nvPr/>
        </p:nvSpPr>
        <p:spPr>
          <a:xfrm>
            <a:off x="500743" y="5886450"/>
            <a:ext cx="8014472" cy="666750"/>
          </a:xfrm>
          <a:prstGeom prst="rect">
            <a:avLst/>
          </a:prstGeom>
          <a:noFill/>
          <a:ln>
            <a:noFill/>
          </a:ln>
        </p:spPr>
        <p:txBody>
          <a:bodyPr lIns="0" rIns="0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Incorporación de nuevas enfermedades al </a:t>
            </a:r>
            <a:r>
              <a:rPr lang="es-E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listado.</a:t>
            </a:r>
            <a:endParaRPr lang="es-ES" sz="2400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</a:endParaRPr>
          </a:p>
          <a:p>
            <a:pPr marL="133380"/>
            <a:endParaRPr lang="es-ES" sz="2400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378372" y="435429"/>
            <a:ext cx="8061974" cy="1284514"/>
          </a:xfrm>
          <a:prstGeom prst="rect">
            <a:avLst/>
          </a:prstGeom>
          <a:noFill/>
          <a:ln>
            <a:noFill/>
          </a:ln>
        </p:spPr>
        <p:txBody>
          <a:bodyPr tIns="68580" bIns="68580" anchor="ctr"/>
          <a:lstStyle/>
          <a:p>
            <a:pPr marL="171450" indent="-90180" algn="ctr"/>
            <a:r>
              <a:rPr lang="es-ES" sz="4000" b="1" dirty="0" smtClean="0">
                <a:ln w="0"/>
                <a:uFill>
                  <a:solidFill>
                    <a:srgbClr val="FFFFFF"/>
                  </a:solidFill>
                </a:uFill>
              </a:rPr>
              <a:t>A tener en cuenta por el trabajador:</a:t>
            </a:r>
            <a:endParaRPr lang="es-ES" sz="4000" b="1" dirty="0">
              <a:ln w="0"/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91" name="TextShape 2"/>
          <p:cNvSpPr txBox="1"/>
          <p:nvPr/>
        </p:nvSpPr>
        <p:spPr>
          <a:xfrm>
            <a:off x="299545" y="2155371"/>
            <a:ext cx="8529145" cy="4114800"/>
          </a:xfrm>
          <a:prstGeom prst="rect">
            <a:avLst/>
          </a:prstGeom>
          <a:noFill/>
          <a:ln>
            <a:noFill/>
          </a:ln>
        </p:spPr>
        <p:txBody>
          <a:bodyPr tIns="68580" bIns="68580"/>
          <a:lstStyle/>
          <a:p>
            <a:pPr marL="428625" indent="-257175">
              <a:buFontTx/>
              <a:buChar char="-"/>
            </a:pPr>
            <a:endParaRPr lang="es-ES" sz="2400" dirty="0" smtClean="0">
              <a:ln w="0"/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28625" indent="-257175">
              <a:buFont typeface="Wingdings" pitchFamily="2" charset="2"/>
              <a:buChar char="Ø"/>
            </a:pPr>
            <a:r>
              <a:rPr lang="es-ES" sz="2400" dirty="0" smtClean="0">
                <a:ln w="0"/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dirty="0" smtClean="0">
                <a:ln w="0"/>
                <a:uFill>
                  <a:solidFill>
                    <a:srgbClr val="FFFFFF"/>
                  </a:solidFill>
                </a:uFill>
              </a:rPr>
              <a:t>Por consultas </a:t>
            </a:r>
            <a:r>
              <a:rPr lang="es-ES" sz="2400" dirty="0">
                <a:ln w="0"/>
                <a:uFill>
                  <a:solidFill>
                    <a:srgbClr val="FFFFFF"/>
                  </a:solidFill>
                </a:uFill>
              </a:rPr>
              <a:t>llamar al </a:t>
            </a:r>
            <a:r>
              <a:rPr lang="es-ES" sz="2400" dirty="0" smtClean="0">
                <a:ln w="0"/>
                <a:uFill>
                  <a:solidFill>
                    <a:srgbClr val="FFFFFF"/>
                  </a:solidFill>
                </a:uFill>
              </a:rPr>
              <a:t>C.O.M.</a:t>
            </a:r>
          </a:p>
          <a:p>
            <a:pPr marL="428625" indent="-257175">
              <a:buFont typeface="Wingdings" pitchFamily="2" charset="2"/>
              <a:buChar char="Ø"/>
            </a:pPr>
            <a:endParaRPr lang="es-ES" sz="2400" dirty="0" smtClean="0">
              <a:ln w="0"/>
              <a:uFill>
                <a:solidFill>
                  <a:srgbClr val="FFFFFF"/>
                </a:solidFill>
              </a:uFill>
            </a:endParaRPr>
          </a:p>
          <a:p>
            <a:pPr marL="428625" indent="-257175">
              <a:buFont typeface="Wingdings" pitchFamily="2" charset="2"/>
              <a:buChar char="Ø"/>
            </a:pPr>
            <a:r>
              <a:rPr lang="es-ES" sz="2400" dirty="0" smtClean="0">
                <a:ln w="0"/>
                <a:uFill>
                  <a:solidFill>
                    <a:srgbClr val="FFFFFF"/>
                  </a:solidFill>
                </a:uFill>
              </a:rPr>
              <a:t>Tener </a:t>
            </a:r>
            <a:r>
              <a:rPr lang="es-ES" sz="2400" dirty="0">
                <a:ln w="0"/>
                <a:uFill>
                  <a:solidFill>
                    <a:srgbClr val="FFFFFF"/>
                  </a:solidFill>
                </a:uFill>
              </a:rPr>
              <a:t>a mano tarjeta de </a:t>
            </a:r>
            <a:r>
              <a:rPr lang="es-ES" sz="2400" dirty="0" smtClean="0">
                <a:ln w="0"/>
                <a:uFill>
                  <a:solidFill>
                    <a:srgbClr val="FFFFFF"/>
                  </a:solidFill>
                </a:uFill>
              </a:rPr>
              <a:t>ART</a:t>
            </a:r>
          </a:p>
          <a:p>
            <a:pPr marL="428625" indent="-257175">
              <a:buFont typeface="Wingdings" pitchFamily="2" charset="2"/>
              <a:buChar char="Ø"/>
            </a:pPr>
            <a:endParaRPr lang="es-ES" sz="2400" dirty="0" smtClean="0">
              <a:ln w="0"/>
              <a:uFill>
                <a:solidFill>
                  <a:srgbClr val="FFFFFF"/>
                </a:solidFill>
              </a:uFill>
            </a:endParaRPr>
          </a:p>
          <a:p>
            <a:pPr marL="428625" indent="-257175">
              <a:buFont typeface="Wingdings" pitchFamily="2" charset="2"/>
              <a:buChar char="Ø"/>
            </a:pPr>
            <a:r>
              <a:rPr lang="es-ES" sz="2400" dirty="0" smtClean="0">
                <a:ln w="0"/>
                <a:uFill>
                  <a:solidFill>
                    <a:srgbClr val="FFFFFF"/>
                  </a:solidFill>
                </a:uFill>
              </a:rPr>
              <a:t>Tener </a:t>
            </a:r>
            <a:r>
              <a:rPr lang="es-ES" sz="2400" dirty="0">
                <a:ln w="0"/>
                <a:uFill>
                  <a:solidFill>
                    <a:srgbClr val="FFFFFF"/>
                  </a:solidFill>
                </a:uFill>
              </a:rPr>
              <a:t>a mano centro de atención </a:t>
            </a:r>
            <a:r>
              <a:rPr lang="es-ES" sz="2400" dirty="0" smtClean="0">
                <a:ln w="0"/>
                <a:uFill>
                  <a:solidFill>
                    <a:srgbClr val="FFFFFF"/>
                  </a:solidFill>
                </a:uFill>
              </a:rPr>
              <a:t>cercanos</a:t>
            </a:r>
          </a:p>
          <a:p>
            <a:pPr marL="428625" indent="-257175">
              <a:buFont typeface="Wingdings" pitchFamily="2" charset="2"/>
              <a:buChar char="Ø"/>
            </a:pPr>
            <a:endParaRPr lang="es-ES" sz="2400" dirty="0" smtClean="0">
              <a:ln w="0"/>
              <a:uFill>
                <a:solidFill>
                  <a:srgbClr val="FFFFFF"/>
                </a:solidFill>
              </a:uFill>
            </a:endParaRPr>
          </a:p>
          <a:p>
            <a:pPr marL="428625" indent="-257175">
              <a:buFont typeface="Wingdings" pitchFamily="2" charset="2"/>
              <a:buChar char="Ø"/>
            </a:pPr>
            <a:r>
              <a:rPr lang="es-ES" sz="2400" dirty="0" smtClean="0">
                <a:ln w="0"/>
                <a:uFill>
                  <a:solidFill>
                    <a:srgbClr val="FFFFFF"/>
                  </a:solidFill>
                </a:uFill>
              </a:rPr>
              <a:t>Presentar </a:t>
            </a:r>
            <a:r>
              <a:rPr lang="es-ES" sz="2400" dirty="0">
                <a:ln w="0"/>
                <a:uFill>
                  <a:solidFill>
                    <a:srgbClr val="FFFFFF"/>
                  </a:solidFill>
                </a:uFill>
              </a:rPr>
              <a:t>al volver a trabajar la constancia de asistencia médica</a:t>
            </a:r>
          </a:p>
          <a:p>
            <a:pPr>
              <a:lnSpc>
                <a:spcPct val="100000"/>
              </a:lnSpc>
            </a:pPr>
            <a:endParaRPr lang="es-ES" sz="2100" dirty="0">
              <a:ln w="0"/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Shape 1"/>
          <p:cNvSpPr txBox="1"/>
          <p:nvPr/>
        </p:nvSpPr>
        <p:spPr>
          <a:xfrm>
            <a:off x="409903" y="252249"/>
            <a:ext cx="8544911" cy="1529254"/>
          </a:xfrm>
          <a:prstGeom prst="rect">
            <a:avLst/>
          </a:prstGeom>
          <a:noFill/>
          <a:ln>
            <a:noFill/>
          </a:ln>
        </p:spPr>
        <p:txBody>
          <a:bodyPr tIns="68580" bIns="68580" anchor="ctr"/>
          <a:lstStyle/>
          <a:p>
            <a:pPr algn="ctr">
              <a:lnSpc>
                <a:spcPct val="100000"/>
              </a:lnSpc>
            </a:pPr>
            <a:r>
              <a:rPr lang="es-ES" sz="4000" b="1" dirty="0">
                <a:ln w="0"/>
                <a:uFill>
                  <a:solidFill>
                    <a:srgbClr val="FFFFFF"/>
                  </a:solidFill>
                </a:uFill>
              </a:rPr>
              <a:t>Medidas para limitar accidentes y enfermedades profesionales</a:t>
            </a:r>
          </a:p>
        </p:txBody>
      </p:sp>
      <p:sp>
        <p:nvSpPr>
          <p:cNvPr id="193" name="TextShape 2"/>
          <p:cNvSpPr txBox="1"/>
          <p:nvPr/>
        </p:nvSpPr>
        <p:spPr>
          <a:xfrm>
            <a:off x="628560" y="2002221"/>
            <a:ext cx="7886430" cy="4445876"/>
          </a:xfrm>
          <a:prstGeom prst="rect">
            <a:avLst/>
          </a:prstGeom>
          <a:noFill/>
          <a:ln>
            <a:noFill/>
          </a:ln>
        </p:spPr>
        <p:txBody>
          <a:bodyPr tIns="68580" bIns="68580"/>
          <a:lstStyle/>
          <a:p>
            <a:pPr>
              <a:lnSpc>
                <a:spcPct val="100000"/>
              </a:lnSpc>
            </a:pPr>
            <a:r>
              <a:rPr lang="es-ES" sz="2400" dirty="0" smtClean="0">
                <a:ln w="0"/>
                <a:uFill>
                  <a:solidFill>
                    <a:srgbClr val="FFFFFF"/>
                  </a:solidFill>
                </a:uFill>
              </a:rPr>
              <a:t>Organización </a:t>
            </a:r>
            <a:r>
              <a:rPr lang="es-ES" sz="2400" dirty="0">
                <a:ln w="0"/>
                <a:uFill>
                  <a:solidFill>
                    <a:srgbClr val="FFFFFF"/>
                  </a:solidFill>
                </a:uFill>
              </a:rPr>
              <a:t>y gestión de la Obra</a:t>
            </a:r>
            <a:r>
              <a:rPr lang="es-ES" sz="2400" dirty="0" smtClean="0">
                <a:ln w="0"/>
                <a:uFill>
                  <a:solidFill>
                    <a:srgbClr val="FFFFFF"/>
                  </a:solidFill>
                </a:uFill>
              </a:rPr>
              <a:t>:</a:t>
            </a:r>
          </a:p>
          <a:p>
            <a:pPr>
              <a:lnSpc>
                <a:spcPct val="100000"/>
              </a:lnSpc>
            </a:pPr>
            <a:endParaRPr lang="es-ES" sz="2400" dirty="0">
              <a:ln w="0"/>
              <a:uFill>
                <a:solidFill>
                  <a:srgbClr val="FFFFFF"/>
                </a:solidFill>
              </a:uFill>
            </a:endParaRPr>
          </a:p>
          <a:p>
            <a:pPr marL="68580" indent="-68310">
              <a:buFont typeface="Arial" pitchFamily="34" charset="0"/>
              <a:buChar char="•"/>
            </a:pPr>
            <a:r>
              <a:rPr lang="es-ES" sz="2400" dirty="0" smtClean="0">
                <a:ln w="0"/>
                <a:uFill>
                  <a:solidFill>
                    <a:srgbClr val="FFFFFF"/>
                  </a:solidFill>
                </a:uFill>
              </a:rPr>
              <a:t> Asignación </a:t>
            </a:r>
            <a:r>
              <a:rPr lang="es-ES" sz="2400" dirty="0">
                <a:ln w="0"/>
                <a:uFill>
                  <a:solidFill>
                    <a:srgbClr val="FFFFFF"/>
                  </a:solidFill>
                </a:uFill>
              </a:rPr>
              <a:t>de </a:t>
            </a:r>
            <a:r>
              <a:rPr lang="es-ES" sz="2400" dirty="0" smtClean="0">
                <a:ln w="0"/>
                <a:uFill>
                  <a:solidFill>
                    <a:srgbClr val="FFFFFF"/>
                  </a:solidFill>
                </a:uFill>
              </a:rPr>
              <a:t>responsabilidades.</a:t>
            </a:r>
          </a:p>
          <a:p>
            <a:pPr marL="68580" indent="-68310">
              <a:buFont typeface="Arial" pitchFamily="34" charset="0"/>
              <a:buChar char="•"/>
            </a:pPr>
            <a:r>
              <a:rPr lang="es-ES" sz="2400" dirty="0" smtClean="0">
                <a:ln w="0"/>
                <a:uFill>
                  <a:solidFill>
                    <a:srgbClr val="FFFFFF"/>
                  </a:solidFill>
                </a:uFill>
              </a:rPr>
              <a:t> Creación </a:t>
            </a:r>
            <a:r>
              <a:rPr lang="es-ES" sz="2400" dirty="0">
                <a:ln w="0"/>
                <a:uFill>
                  <a:solidFill>
                    <a:srgbClr val="FFFFFF"/>
                  </a:solidFill>
                </a:uFill>
              </a:rPr>
              <a:t>de un Comité de Higiene y Seguridad en el </a:t>
            </a:r>
            <a:r>
              <a:rPr lang="es-ES" sz="2400" dirty="0" smtClean="0">
                <a:ln w="0"/>
                <a:uFill>
                  <a:solidFill>
                    <a:srgbClr val="FFFFFF"/>
                  </a:solidFill>
                </a:uFill>
              </a:rPr>
              <a:t>Trabajo.</a:t>
            </a:r>
          </a:p>
          <a:p>
            <a:pPr marL="68580" indent="-68310">
              <a:buFont typeface="Arial" pitchFamily="34" charset="0"/>
              <a:buChar char="•"/>
            </a:pPr>
            <a:r>
              <a:rPr lang="es-ES" sz="2400" dirty="0" smtClean="0">
                <a:ln w="0"/>
                <a:uFill>
                  <a:solidFill>
                    <a:srgbClr val="FFFFFF"/>
                  </a:solidFill>
                </a:uFill>
              </a:rPr>
              <a:t> Redacción </a:t>
            </a:r>
            <a:r>
              <a:rPr lang="es-ES" sz="2400" dirty="0">
                <a:ln w="0"/>
                <a:uFill>
                  <a:solidFill>
                    <a:srgbClr val="FFFFFF"/>
                  </a:solidFill>
                </a:uFill>
              </a:rPr>
              <a:t>de un Programa de Seguridad</a:t>
            </a:r>
          </a:p>
          <a:p>
            <a:pPr>
              <a:lnSpc>
                <a:spcPct val="100000"/>
              </a:lnSpc>
            </a:pPr>
            <a:endParaRPr lang="es-ES" sz="2400" dirty="0">
              <a:ln w="0"/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r>
              <a:rPr lang="es-ES" sz="2400" dirty="0" smtClean="0">
                <a:ln w="0"/>
                <a:uFill>
                  <a:solidFill>
                    <a:srgbClr val="FFFFFF"/>
                  </a:solidFill>
                </a:uFill>
              </a:rPr>
              <a:t>Fases </a:t>
            </a:r>
            <a:r>
              <a:rPr lang="es-ES" sz="2400" dirty="0">
                <a:ln w="0"/>
                <a:uFill>
                  <a:solidFill>
                    <a:srgbClr val="FFFFFF"/>
                  </a:solidFill>
                </a:uFill>
              </a:rPr>
              <a:t>a tener en cuenta</a:t>
            </a:r>
            <a:r>
              <a:rPr lang="es-ES" sz="2400" dirty="0" smtClean="0">
                <a:ln w="0"/>
                <a:uFill>
                  <a:solidFill>
                    <a:srgbClr val="FFFFFF"/>
                  </a:solidFill>
                </a:uFill>
              </a:rPr>
              <a:t>:</a:t>
            </a:r>
          </a:p>
          <a:p>
            <a:pPr>
              <a:lnSpc>
                <a:spcPct val="100000"/>
              </a:lnSpc>
            </a:pPr>
            <a:r>
              <a:rPr lang="es-ES" sz="2400" dirty="0" smtClean="0">
                <a:ln w="0"/>
                <a:uFill>
                  <a:solidFill>
                    <a:srgbClr val="FFFFFF"/>
                  </a:solidFill>
                </a:uFill>
              </a:rPr>
              <a:t> </a:t>
            </a:r>
            <a:endParaRPr lang="es-ES" sz="2400" dirty="0">
              <a:ln w="0"/>
              <a:uFill>
                <a:solidFill>
                  <a:srgbClr val="FFFFFF"/>
                </a:solidFill>
              </a:u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ln w="0"/>
                <a:uFill>
                  <a:solidFill>
                    <a:srgbClr val="FFFFFF"/>
                  </a:solidFill>
                </a:uFill>
              </a:rPr>
              <a:t>Prevención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ln w="0"/>
                <a:uFill>
                  <a:solidFill>
                    <a:srgbClr val="FFFFFF"/>
                  </a:solidFill>
                </a:uFill>
              </a:rPr>
              <a:t>Protección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ln w="0"/>
                <a:uFill>
                  <a:solidFill>
                    <a:srgbClr val="FFFFFF"/>
                  </a:solidFill>
                </a:uFill>
              </a:rPr>
              <a:t>Atención inmediata y eficaz de los accidentados</a:t>
            </a:r>
          </a:p>
          <a:p>
            <a:pPr marL="68580" indent="-68310"/>
            <a:endParaRPr lang="es-ES" sz="2400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extShape 1"/>
          <p:cNvSpPr txBox="1"/>
          <p:nvPr/>
        </p:nvSpPr>
        <p:spPr>
          <a:xfrm>
            <a:off x="516988" y="2373085"/>
            <a:ext cx="7849502" cy="529419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s-E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endParaRPr lang="es-ES" sz="1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" name="TextShape 2"/>
          <p:cNvSpPr txBox="1"/>
          <p:nvPr/>
        </p:nvSpPr>
        <p:spPr>
          <a:xfrm>
            <a:off x="283028" y="1749108"/>
            <a:ext cx="8577943" cy="4556985"/>
          </a:xfrm>
          <a:prstGeom prst="rect">
            <a:avLst/>
          </a:prstGeom>
          <a:noFill/>
          <a:ln>
            <a:noFill/>
          </a:ln>
        </p:spPr>
        <p:txBody>
          <a:bodyPr tIns="68580" bIns="68580"/>
          <a:lstStyle/>
          <a:p>
            <a:pPr marL="68580" indent="-68310"/>
            <a:endParaRPr lang="es-ES" sz="1500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470" indent="-457200">
              <a:buFont typeface="+mj-lt"/>
              <a:buAutoNum type="arabicPeriod"/>
            </a:pPr>
            <a:r>
              <a:rPr lang="es-ES" sz="2400" dirty="0" smtClean="0">
                <a:ln w="0"/>
                <a:uFill>
                  <a:solidFill>
                    <a:srgbClr val="FFFFFF"/>
                  </a:solidFill>
                </a:uFill>
              </a:rPr>
              <a:t>Control ambiental</a:t>
            </a:r>
          </a:p>
          <a:p>
            <a:pPr marL="457470" indent="-457200">
              <a:buFont typeface="+mj-lt"/>
              <a:buAutoNum type="arabicPeriod"/>
            </a:pPr>
            <a:r>
              <a:rPr lang="es-ES" sz="2400" dirty="0" smtClean="0">
                <a:ln w="0"/>
                <a:uFill>
                  <a:solidFill>
                    <a:srgbClr val="FFFFFF"/>
                  </a:solidFill>
                </a:uFill>
              </a:rPr>
              <a:t>Control </a:t>
            </a:r>
            <a:r>
              <a:rPr lang="es-ES" sz="2400" dirty="0">
                <a:ln w="0"/>
                <a:uFill>
                  <a:solidFill>
                    <a:srgbClr val="FFFFFF"/>
                  </a:solidFill>
                </a:uFill>
              </a:rPr>
              <a:t>del trabajador:</a:t>
            </a:r>
          </a:p>
          <a:p>
            <a:pPr marL="514620" indent="-342900">
              <a:buClr>
                <a:schemeClr val="bg2">
                  <a:lumMod val="10000"/>
                </a:schemeClr>
              </a:buClr>
              <a:buFont typeface="Wingdings" pitchFamily="2" charset="2"/>
              <a:buChar char="§"/>
            </a:pPr>
            <a:r>
              <a:rPr lang="es-ES" sz="2400" dirty="0" smtClean="0">
                <a:ln w="0"/>
                <a:uFill>
                  <a:solidFill>
                    <a:srgbClr val="FFFFFF"/>
                  </a:solidFill>
                </a:uFill>
              </a:rPr>
              <a:t>Exámenes</a:t>
            </a:r>
          </a:p>
          <a:p>
            <a:pPr marL="514620" indent="-342900">
              <a:buClr>
                <a:schemeClr val="bg2">
                  <a:lumMod val="10000"/>
                </a:schemeClr>
              </a:buClr>
              <a:buFont typeface="Wingdings" pitchFamily="2" charset="2"/>
              <a:buChar char="§"/>
            </a:pPr>
            <a:r>
              <a:rPr lang="es-ES" sz="2400" dirty="0" smtClean="0">
                <a:ln w="0"/>
                <a:uFill>
                  <a:solidFill>
                    <a:srgbClr val="FFFFFF"/>
                  </a:solidFill>
                </a:uFill>
              </a:rPr>
              <a:t>Instrucción </a:t>
            </a:r>
            <a:r>
              <a:rPr lang="es-ES" sz="2400" dirty="0">
                <a:ln w="0"/>
                <a:uFill>
                  <a:solidFill>
                    <a:srgbClr val="FFFFFF"/>
                  </a:solidFill>
                </a:uFill>
              </a:rPr>
              <a:t>sobre </a:t>
            </a:r>
            <a:r>
              <a:rPr lang="es-ES" sz="2400" dirty="0" smtClean="0">
                <a:ln w="0"/>
                <a:uFill>
                  <a:solidFill>
                    <a:srgbClr val="FFFFFF"/>
                  </a:solidFill>
                </a:uFill>
              </a:rPr>
              <a:t>riesgos</a:t>
            </a:r>
          </a:p>
          <a:p>
            <a:pPr marL="514620" indent="-342900">
              <a:buClr>
                <a:schemeClr val="bg2">
                  <a:lumMod val="10000"/>
                </a:schemeClr>
              </a:buClr>
              <a:buFont typeface="Wingdings" pitchFamily="2" charset="2"/>
              <a:buChar char="§"/>
            </a:pPr>
            <a:r>
              <a:rPr lang="es-ES" sz="2400" dirty="0" smtClean="0">
                <a:ln w="0"/>
                <a:uFill>
                  <a:solidFill>
                    <a:srgbClr val="FFFFFF"/>
                  </a:solidFill>
                </a:uFill>
              </a:rPr>
              <a:t>Protección </a:t>
            </a:r>
            <a:r>
              <a:rPr lang="es-ES" sz="2400" dirty="0">
                <a:ln w="0"/>
                <a:uFill>
                  <a:solidFill>
                    <a:srgbClr val="FFFFFF"/>
                  </a:solidFill>
                </a:uFill>
              </a:rPr>
              <a:t>personal</a:t>
            </a:r>
          </a:p>
          <a:p>
            <a:pPr marL="68580" indent="-68310"/>
            <a:endParaRPr lang="es-ES" sz="1500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96" name="Imagen 3"/>
          <p:cNvPicPr/>
          <p:nvPr/>
        </p:nvPicPr>
        <p:blipFill>
          <a:blip r:embed="rId2"/>
          <a:srcRect l="32732" t="40074" r="30566" b="41845"/>
          <a:stretch/>
        </p:blipFill>
        <p:spPr>
          <a:xfrm>
            <a:off x="2593075" y="4027600"/>
            <a:ext cx="6400799" cy="2502212"/>
          </a:xfrm>
          <a:prstGeom prst="rect">
            <a:avLst/>
          </a:prstGeom>
          <a:ln>
            <a:noFill/>
          </a:ln>
        </p:spPr>
      </p:pic>
      <p:sp>
        <p:nvSpPr>
          <p:cNvPr id="6" name="5 CuadroTexto"/>
          <p:cNvSpPr txBox="1"/>
          <p:nvPr/>
        </p:nvSpPr>
        <p:spPr>
          <a:xfrm>
            <a:off x="268014" y="425669"/>
            <a:ext cx="8607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ln w="0"/>
                <a:uFill>
                  <a:solidFill>
                    <a:srgbClr val="FFFFFF"/>
                  </a:solidFill>
                </a:uFill>
              </a:rPr>
              <a:t>Herramientas para la prevención y detección precoz</a:t>
            </a:r>
            <a:endParaRPr lang="es-A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Shape 1"/>
          <p:cNvSpPr txBox="1"/>
          <p:nvPr/>
        </p:nvSpPr>
        <p:spPr>
          <a:xfrm>
            <a:off x="413658" y="435430"/>
            <a:ext cx="8207828" cy="5812970"/>
          </a:xfrm>
          <a:prstGeom prst="rect">
            <a:avLst/>
          </a:prstGeom>
          <a:noFill/>
          <a:ln>
            <a:noFill/>
          </a:ln>
        </p:spPr>
        <p:txBody>
          <a:bodyPr tIns="68580" bIns="68580" anchor="ctr"/>
          <a:lstStyle/>
          <a:p>
            <a:pPr>
              <a:lnSpc>
                <a:spcPct val="100000"/>
              </a:lnSpc>
            </a:pPr>
            <a:endParaRPr lang="es-ES" sz="2400" dirty="0">
              <a:ln w="0"/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48343" y="1371600"/>
            <a:ext cx="85749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dirty="0" smtClean="0"/>
              <a:t>Tipos de exámenes:</a:t>
            </a:r>
          </a:p>
          <a:p>
            <a:endParaRPr lang="es-AR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s-AR" sz="2400" dirty="0" smtClean="0"/>
              <a:t> De ingreso</a:t>
            </a:r>
          </a:p>
          <a:p>
            <a:pPr>
              <a:buFont typeface="Arial" panose="020B0604020202020204" pitchFamily="34" charset="0"/>
              <a:buChar char="•"/>
            </a:pPr>
            <a:endParaRPr lang="es-AR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s-AR" sz="2400" dirty="0" smtClean="0"/>
              <a:t> Periódicos</a:t>
            </a:r>
          </a:p>
          <a:p>
            <a:pPr>
              <a:buFont typeface="Arial" panose="020B0604020202020204" pitchFamily="34" charset="0"/>
              <a:buChar char="•"/>
            </a:pPr>
            <a:endParaRPr lang="es-AR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s-AR" sz="2400" dirty="0" smtClean="0"/>
              <a:t> Previos a la transferencia de actividad</a:t>
            </a:r>
          </a:p>
          <a:p>
            <a:pPr>
              <a:buFont typeface="Arial" panose="020B0604020202020204" pitchFamily="34" charset="0"/>
              <a:buChar char="•"/>
            </a:pPr>
            <a:endParaRPr lang="es-AR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s-AR" sz="2400" dirty="0" smtClean="0"/>
              <a:t> Posteriores a las ausencias prolongadas</a:t>
            </a:r>
          </a:p>
          <a:p>
            <a:endParaRPr lang="es-AR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s-AR" sz="2400" dirty="0" smtClean="0"/>
              <a:t> Previos a la terminación de la relación laboral o de egreso</a:t>
            </a:r>
          </a:p>
        </p:txBody>
      </p:sp>
      <p:sp>
        <p:nvSpPr>
          <p:cNvPr id="4" name="3 Rectángulo"/>
          <p:cNvSpPr/>
          <p:nvPr/>
        </p:nvSpPr>
        <p:spPr>
          <a:xfrm>
            <a:off x="653143" y="331076"/>
            <a:ext cx="79030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4000" b="1" dirty="0" smtClean="0"/>
              <a:t>Exámenes médicos</a:t>
            </a:r>
            <a:endParaRPr lang="es-AR" sz="4000" b="1" dirty="0"/>
          </a:p>
        </p:txBody>
      </p:sp>
    </p:spTree>
    <p:extLst>
      <p:ext uri="{BB962C8B-B14F-4D97-AF65-F5344CB8AC3E}">
        <p14:creationId xmlns:p14="http://schemas.microsoft.com/office/powerpoint/2010/main" val="327956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1887" y="304800"/>
            <a:ext cx="8294914" cy="920151"/>
          </a:xfrm>
        </p:spPr>
        <p:txBody>
          <a:bodyPr>
            <a:noAutofit/>
          </a:bodyPr>
          <a:lstStyle/>
          <a:p>
            <a:pPr algn="ctr"/>
            <a:r>
              <a:rPr lang="es-AR" sz="4000" b="1" dirty="0" smtClean="0">
                <a:solidFill>
                  <a:schemeClr val="tx1"/>
                </a:solidFill>
                <a:latin typeface="+mn-lt"/>
              </a:rPr>
              <a:t>Exámenes médicos</a:t>
            </a:r>
            <a:endParaRPr lang="es-A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609597" y="1066800"/>
            <a:ext cx="8098974" cy="5246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AR" sz="2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s-AR" sz="2400" dirty="0" smtClean="0">
                <a:solidFill>
                  <a:schemeClr val="tx1"/>
                </a:solidFill>
              </a:rPr>
              <a:t>La </a:t>
            </a:r>
            <a:r>
              <a:rPr lang="es-AR" sz="2400" dirty="0">
                <a:solidFill>
                  <a:schemeClr val="tx1"/>
                </a:solidFill>
              </a:rPr>
              <a:t>Ley de Riesgos del Trabajo exige la realización de exámenes médicos, para: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AR" sz="2400" u="sng" dirty="0">
                <a:solidFill>
                  <a:schemeClr val="tx1"/>
                </a:solidFill>
              </a:rPr>
              <a:t>Preservar al trabajador</a:t>
            </a:r>
            <a:r>
              <a:rPr lang="es-AR" sz="2400" dirty="0">
                <a:solidFill>
                  <a:schemeClr val="tx1"/>
                </a:solidFill>
              </a:rPr>
              <a:t>, ante la falta de adecuación psicofísica para el trabajo o daños sufridos por la exposición a agentes de riesgo.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AR" sz="2400" u="sng" dirty="0">
                <a:solidFill>
                  <a:schemeClr val="tx1"/>
                </a:solidFill>
              </a:rPr>
              <a:t>Liberar al empleador </a:t>
            </a:r>
            <a:r>
              <a:rPr lang="es-AR" sz="2400" dirty="0">
                <a:solidFill>
                  <a:schemeClr val="tx1"/>
                </a:solidFill>
              </a:rPr>
              <a:t>de responsabilidad ante factores preexistentes</a:t>
            </a:r>
            <a:r>
              <a:rPr lang="es-AR" sz="24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s-AR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AR" sz="2400" dirty="0" smtClean="0">
                <a:solidFill>
                  <a:schemeClr val="tx1"/>
                </a:solidFill>
              </a:rPr>
              <a:t>Será </a:t>
            </a:r>
            <a:r>
              <a:rPr lang="es-AR" sz="2400" dirty="0">
                <a:solidFill>
                  <a:schemeClr val="tx1"/>
                </a:solidFill>
              </a:rPr>
              <a:t>responsabilidad de las ART, sin perjuicio de que la Aseguradora pueda convenir con el empleador su </a:t>
            </a:r>
            <a:r>
              <a:rPr lang="es-AR" sz="2400" dirty="0" smtClean="0">
                <a:solidFill>
                  <a:schemeClr val="tx1"/>
                </a:solidFill>
              </a:rPr>
              <a:t>realización.</a:t>
            </a:r>
            <a:endParaRPr lang="es-AR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AR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s-A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96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 txBox="1"/>
          <p:nvPr/>
        </p:nvSpPr>
        <p:spPr>
          <a:xfrm>
            <a:off x="822960" y="299546"/>
            <a:ext cx="7543530" cy="1245475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s-ES" sz="4000" b="1" dirty="0">
                <a:ln w="0"/>
                <a:uFill>
                  <a:solidFill>
                    <a:srgbClr val="FFFFFF"/>
                  </a:solidFill>
                </a:uFill>
              </a:rPr>
              <a:t>Acciones de prevención
</a:t>
            </a:r>
          </a:p>
        </p:txBody>
      </p:sp>
      <p:sp>
        <p:nvSpPr>
          <p:cNvPr id="198" name="TextShape 2"/>
          <p:cNvSpPr txBox="1"/>
          <p:nvPr/>
        </p:nvSpPr>
        <p:spPr>
          <a:xfrm>
            <a:off x="236483" y="1245476"/>
            <a:ext cx="8702565" cy="4698123"/>
          </a:xfrm>
          <a:prstGeom prst="rect">
            <a:avLst/>
          </a:prstGeom>
          <a:noFill/>
          <a:ln>
            <a:noFill/>
          </a:ln>
        </p:spPr>
        <p:txBody>
          <a:bodyPr lIns="0" rIns="0"/>
          <a:lstStyle/>
          <a:p>
            <a:pPr marL="133380"/>
            <a:r>
              <a:rPr lang="es-ES" sz="2100" dirty="0">
                <a:ln w="0"/>
                <a:uFill>
                  <a:solidFill>
                    <a:srgbClr val="FFFFFF"/>
                  </a:solidFill>
                </a:uFill>
                <a:latin typeface="Calibri"/>
              </a:rPr>
              <a:t>• </a:t>
            </a:r>
            <a:r>
              <a:rPr lang="es-ES" sz="2400" dirty="0" smtClean="0">
                <a:ln w="0"/>
                <a:uFill>
                  <a:solidFill>
                    <a:srgbClr val="FFFFFF"/>
                  </a:solidFill>
                </a:uFill>
              </a:rPr>
              <a:t>Capacitación del personal</a:t>
            </a:r>
          </a:p>
          <a:p>
            <a:pPr marL="133380"/>
            <a:endParaRPr lang="es-ES" sz="2400" dirty="0">
              <a:ln w="0"/>
              <a:uFill>
                <a:solidFill>
                  <a:srgbClr val="FFFFFF"/>
                </a:solidFill>
              </a:uFill>
            </a:endParaRPr>
          </a:p>
          <a:p>
            <a:pPr marL="133380"/>
            <a:r>
              <a:rPr lang="es-ES" sz="2400" dirty="0">
                <a:ln w="0"/>
                <a:uFill>
                  <a:solidFill>
                    <a:srgbClr val="FFFFFF"/>
                  </a:solidFill>
                </a:uFill>
              </a:rPr>
              <a:t>• </a:t>
            </a:r>
            <a:r>
              <a:rPr lang="es-ES" sz="2400" dirty="0" smtClean="0">
                <a:ln w="0"/>
                <a:uFill>
                  <a:solidFill>
                    <a:srgbClr val="FFFFFF"/>
                  </a:solidFill>
                </a:uFill>
              </a:rPr>
              <a:t>Detección </a:t>
            </a:r>
            <a:r>
              <a:rPr lang="es-ES" sz="2400" dirty="0">
                <a:ln w="0"/>
                <a:uFill>
                  <a:solidFill>
                    <a:srgbClr val="FFFFFF"/>
                  </a:solidFill>
                </a:uFill>
              </a:rPr>
              <a:t>y eliminación de riesgos en los ambientes de </a:t>
            </a:r>
            <a:r>
              <a:rPr lang="es-ES" sz="2400" dirty="0" smtClean="0">
                <a:ln w="0"/>
                <a:uFill>
                  <a:solidFill>
                    <a:srgbClr val="FFFFFF"/>
                  </a:solidFill>
                </a:uFill>
              </a:rPr>
              <a:t>trabajo</a:t>
            </a:r>
          </a:p>
          <a:p>
            <a:pPr marL="133380"/>
            <a:endParaRPr lang="es-ES" sz="2400" dirty="0">
              <a:ln w="0"/>
              <a:uFill>
                <a:solidFill>
                  <a:srgbClr val="FFFFFF"/>
                </a:solidFill>
              </a:uFill>
            </a:endParaRPr>
          </a:p>
          <a:p>
            <a:pPr marL="133380"/>
            <a:r>
              <a:rPr lang="es-ES" sz="2400" dirty="0">
                <a:ln w="0"/>
                <a:uFill>
                  <a:solidFill>
                    <a:srgbClr val="FFFFFF"/>
                  </a:solidFill>
                </a:uFill>
              </a:rPr>
              <a:t>• Ante la imposibilidad de eliminar el </a:t>
            </a:r>
            <a:r>
              <a:rPr lang="es-ES" sz="2400" dirty="0" smtClean="0">
                <a:ln w="0"/>
                <a:uFill>
                  <a:solidFill>
                    <a:srgbClr val="FFFFFF"/>
                  </a:solidFill>
                </a:uFill>
              </a:rPr>
              <a:t>riesgo, su atenuación</a:t>
            </a:r>
          </a:p>
          <a:p>
            <a:pPr marL="133380"/>
            <a:endParaRPr lang="es-ES" sz="2400" dirty="0">
              <a:ln w="0"/>
              <a:uFill>
                <a:solidFill>
                  <a:srgbClr val="FFFFFF"/>
                </a:solidFill>
              </a:uFill>
            </a:endParaRPr>
          </a:p>
          <a:p>
            <a:pPr marL="133380"/>
            <a:r>
              <a:rPr lang="es-ES" sz="2400" dirty="0">
                <a:ln w="0"/>
                <a:uFill>
                  <a:solidFill>
                    <a:srgbClr val="FFFFFF"/>
                  </a:solidFill>
                </a:uFill>
              </a:rPr>
              <a:t>• </a:t>
            </a:r>
            <a:r>
              <a:rPr lang="es-ES" sz="2400" dirty="0" smtClean="0">
                <a:ln w="0"/>
                <a:uFill>
                  <a:solidFill>
                    <a:srgbClr val="FFFFFF"/>
                  </a:solidFill>
                </a:uFill>
              </a:rPr>
              <a:t>Asesoramiento </a:t>
            </a:r>
            <a:r>
              <a:rPr lang="es-ES" sz="2400" dirty="0">
                <a:ln w="0"/>
                <a:uFill>
                  <a:solidFill>
                    <a:srgbClr val="FFFFFF"/>
                  </a:solidFill>
                </a:uFill>
              </a:rPr>
              <a:t>para adoptar elementos de probada eficiencia en protección </a:t>
            </a:r>
            <a:r>
              <a:rPr lang="es-ES" sz="2400" dirty="0" smtClean="0">
                <a:ln w="0"/>
                <a:uFill>
                  <a:solidFill>
                    <a:srgbClr val="FFFFFF"/>
                  </a:solidFill>
                </a:uFill>
              </a:rPr>
              <a:t>personal</a:t>
            </a:r>
          </a:p>
          <a:p>
            <a:pPr marL="133380"/>
            <a:endParaRPr lang="es-ES" sz="2400" dirty="0">
              <a:ln w="0"/>
              <a:uFill>
                <a:solidFill>
                  <a:srgbClr val="FFFFFF"/>
                </a:solidFill>
              </a:uFill>
            </a:endParaRPr>
          </a:p>
          <a:p>
            <a:pPr marL="133380"/>
            <a:r>
              <a:rPr lang="es-ES" sz="2400" dirty="0">
                <a:ln w="0"/>
                <a:uFill>
                  <a:solidFill>
                    <a:srgbClr val="FFFFFF"/>
                  </a:solidFill>
                </a:uFill>
              </a:rPr>
              <a:t>• </a:t>
            </a:r>
            <a:r>
              <a:rPr lang="es-ES" sz="2400" dirty="0" smtClean="0">
                <a:ln w="0"/>
                <a:uFill>
                  <a:solidFill>
                    <a:srgbClr val="FFFFFF"/>
                  </a:solidFill>
                </a:uFill>
              </a:rPr>
              <a:t>Monitoreo </a:t>
            </a:r>
            <a:r>
              <a:rPr lang="es-ES" sz="2400" dirty="0">
                <a:ln w="0"/>
                <a:uFill>
                  <a:solidFill>
                    <a:srgbClr val="FFFFFF"/>
                  </a:solidFill>
                </a:uFill>
              </a:rPr>
              <a:t>posterior a la puesta en marcha de políticas de prevención.</a:t>
            </a:r>
          </a:p>
          <a:p>
            <a:pPr>
              <a:lnSpc>
                <a:spcPct val="90000"/>
              </a:lnSpc>
            </a:pPr>
            <a:endParaRPr lang="es-ES" sz="2400" dirty="0">
              <a:ln w="0"/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04800" y="544287"/>
            <a:ext cx="8512629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000" b="1" dirty="0" smtClean="0">
                <a:solidFill>
                  <a:srgbClr val="FF0000"/>
                </a:solidFill>
                <a:cs typeface="Calibri" pitchFamily="34" charset="0"/>
              </a:rPr>
              <a:t>Síntesis</a:t>
            </a:r>
          </a:p>
          <a:p>
            <a:endParaRPr lang="es-AR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es-AR" sz="2400" dirty="0" smtClean="0">
                <a:cs typeface="Calibri" pitchFamily="34" charset="0"/>
              </a:rPr>
              <a:t>Por medio de esta presentación logramos:</a:t>
            </a:r>
          </a:p>
          <a:p>
            <a:endParaRPr lang="es-AR" sz="2400" dirty="0" smtClean="0">
              <a:cs typeface="Calibri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s-AR" sz="2400" dirty="0" smtClean="0">
                <a:cs typeface="Calibri" pitchFamily="34" charset="0"/>
              </a:rPr>
              <a:t> Cumplir con los objetivos inicialmente propuestos.</a:t>
            </a:r>
          </a:p>
          <a:p>
            <a:pPr algn="just"/>
            <a:endParaRPr lang="es-AR" sz="2400" dirty="0" smtClean="0">
              <a:cs typeface="Calibri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s-AR" sz="2400" dirty="0" smtClean="0">
                <a:cs typeface="Calibri" pitchFamily="34" charset="0"/>
              </a:rPr>
              <a:t> Informar y concientizar  sobre la importancia del conocimiento de las diversas enfermedades, no solo las relativas a la construcción.</a:t>
            </a:r>
          </a:p>
          <a:p>
            <a:pPr algn="just"/>
            <a:endParaRPr lang="es-AR" sz="2400" dirty="0" smtClean="0">
              <a:cs typeface="Calibri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s-AR" sz="2400" dirty="0" smtClean="0">
                <a:cs typeface="Calibri" pitchFamily="34" charset="0"/>
              </a:rPr>
              <a:t> Reflexionar sobre la importancia de evitar la exposición a zonas de riesgo, evitando así accidentes o enfermedades profesionales</a:t>
            </a:r>
            <a:r>
              <a:rPr lang="es-AR" sz="2400" dirty="0" smtClean="0">
                <a:latin typeface="Calibri" pitchFamily="34" charset="0"/>
                <a:cs typeface="Calibri" pitchFamily="34" charset="0"/>
              </a:rPr>
              <a:t>. </a:t>
            </a:r>
            <a:endParaRPr lang="es-AR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61257" y="1676402"/>
            <a:ext cx="85997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AR" sz="8000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s-AR" sz="8000" b="1" dirty="0" smtClean="0">
                <a:cs typeface="Calibri" pitchFamily="34" charset="0"/>
              </a:rPr>
              <a:t>FIN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822960" y="391887"/>
            <a:ext cx="7543530" cy="97971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s-ES" sz="4000" b="1" dirty="0">
                <a:ln w="0"/>
                <a:uFill>
                  <a:solidFill>
                    <a:srgbClr val="FFFFFF"/>
                  </a:solidFill>
                </a:uFill>
                <a:ea typeface="Calibri"/>
              </a:rPr>
              <a:t>Características de las </a:t>
            </a:r>
            <a:r>
              <a:rPr lang="es-ES" sz="4000" b="1" dirty="0" smtClean="0">
                <a:ln w="0"/>
                <a:uFill>
                  <a:solidFill>
                    <a:srgbClr val="FFFFFF"/>
                  </a:solidFill>
                </a:uFill>
                <a:ea typeface="Calibri"/>
              </a:rPr>
              <a:t>EP </a:t>
            </a:r>
            <a:endParaRPr lang="es-ES" sz="4000" b="1" dirty="0">
              <a:ln w="0"/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66" name="TextShape 2"/>
          <p:cNvSpPr txBox="1"/>
          <p:nvPr/>
        </p:nvSpPr>
        <p:spPr>
          <a:xfrm>
            <a:off x="628560" y="1545771"/>
            <a:ext cx="7886430" cy="3944139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171450" indent="-1711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s-E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No violentas, se van produciendo paulatinamente.</a:t>
            </a:r>
          </a:p>
          <a:p>
            <a:pPr marL="171450" indent="-171180">
              <a:lnSpc>
                <a:spcPct val="90000"/>
              </a:lnSpc>
              <a:buClr>
                <a:srgbClr val="000000"/>
              </a:buClr>
            </a:pPr>
            <a:endParaRPr lang="es-ES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ea typeface="Calibri"/>
            </a:endParaRPr>
          </a:p>
          <a:p>
            <a:pPr marL="171450" indent="-1711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s-E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Suelen no manifestarse hasta que se revelan los síntomas graves o irreversibles. </a:t>
            </a:r>
            <a:endParaRPr lang="es-ES" sz="2400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90000"/>
              </a:lnSpc>
            </a:pPr>
            <a:endParaRPr lang="es-ES" sz="2400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</a:endParaRPr>
          </a:p>
          <a:p>
            <a:pPr marL="171450" indent="-1711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s-E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Generalmente desencadenan situaciones graves e incapacitantes.</a:t>
            </a:r>
            <a:endParaRPr lang="es-ES" sz="2400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90000"/>
              </a:lnSpc>
            </a:pPr>
            <a:endParaRPr lang="es-ES" sz="2400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</a:endParaRPr>
          </a:p>
          <a:p>
            <a:pPr marL="171450" indent="-1711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s-E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Pueden ser prevenidas.</a:t>
            </a:r>
            <a:endParaRPr lang="es-ES" sz="2400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90000"/>
              </a:lnSpc>
            </a:pPr>
            <a:endParaRPr lang="es-ES" sz="2400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</a:endParaRPr>
          </a:p>
          <a:p>
            <a:pPr marL="171450" indent="-1711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s-E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Generan derechos y obligaciones .</a:t>
            </a:r>
            <a:endParaRPr lang="es-ES" sz="2400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Shape 1"/>
          <p:cNvSpPr txBox="1"/>
          <p:nvPr/>
        </p:nvSpPr>
        <p:spPr>
          <a:xfrm>
            <a:off x="629010" y="413657"/>
            <a:ext cx="8057790" cy="104502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endParaRPr lang="es-ES" sz="4000" b="1" dirty="0" smtClean="0">
              <a:ln w="0"/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Calibri"/>
            </a:endParaRPr>
          </a:p>
          <a:p>
            <a:pPr algn="ctr">
              <a:lnSpc>
                <a:spcPct val="90000"/>
              </a:lnSpc>
            </a:pPr>
            <a:endParaRPr lang="es-ES" sz="4000" b="1" dirty="0" smtClean="0">
              <a:ln w="0"/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Calibri"/>
            </a:endParaRPr>
          </a:p>
          <a:p>
            <a:pPr algn="ctr">
              <a:lnSpc>
                <a:spcPct val="90000"/>
              </a:lnSpc>
            </a:pPr>
            <a:r>
              <a:rPr lang="es-ES" sz="4000" b="1" dirty="0" smtClean="0">
                <a:ln w="0"/>
                <a:uFill>
                  <a:solidFill>
                    <a:srgbClr val="FFFFFF"/>
                  </a:solidFill>
                </a:uFill>
                <a:ea typeface="Calibri"/>
              </a:rPr>
              <a:t>Causas/Factores generadores </a:t>
            </a:r>
            <a:r>
              <a:rPr lang="es-ES" sz="4000" b="1" dirty="0">
                <a:ln w="0"/>
                <a:uFill>
                  <a:solidFill>
                    <a:srgbClr val="FFFFFF"/>
                  </a:solidFill>
                </a:uFill>
                <a:ea typeface="Calibri"/>
              </a:rPr>
              <a:t>
</a:t>
            </a:r>
            <a:r>
              <a:rPr lang="es-ES" sz="4000" b="1" spc="-37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Calibri"/>
              </a:rPr>
              <a:t>
 </a:t>
            </a:r>
            <a:endParaRPr lang="es-ES" sz="40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TextShape 2"/>
          <p:cNvSpPr txBox="1"/>
          <p:nvPr/>
        </p:nvSpPr>
        <p:spPr>
          <a:xfrm>
            <a:off x="713284" y="1502229"/>
            <a:ext cx="7886430" cy="4898571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70">
              <a:lnSpc>
                <a:spcPct val="90000"/>
              </a:lnSpc>
              <a:buClr>
                <a:srgbClr val="000000"/>
              </a:buClr>
            </a:pPr>
            <a:endParaRPr lang="es-ES" sz="2400" dirty="0">
              <a:ln w="0"/>
              <a:uFill>
                <a:solidFill>
                  <a:srgbClr val="FFFFFF"/>
                </a:solidFill>
              </a:uFill>
              <a:ea typeface="Calibri"/>
            </a:endParaRPr>
          </a:p>
          <a:p>
            <a:pPr marL="270">
              <a:lnSpc>
                <a:spcPct val="90000"/>
              </a:lnSpc>
              <a:buClr>
                <a:srgbClr val="000000"/>
              </a:buClr>
            </a:pPr>
            <a:endParaRPr lang="es-E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ea typeface="Calibri"/>
            </a:endParaRPr>
          </a:p>
          <a:p>
            <a:pPr marL="171450" indent="-1711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s-E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Variabilidad </a:t>
            </a:r>
            <a:r>
              <a:rPr lang="es-E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biológica.</a:t>
            </a:r>
            <a:endParaRPr lang="es-ES" sz="2400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90000"/>
              </a:lnSpc>
            </a:pPr>
            <a:endParaRPr lang="es-ES" sz="2400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</a:endParaRPr>
          </a:p>
          <a:p>
            <a:pPr marL="171450" indent="-1711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s-E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Multicausalidad</a:t>
            </a:r>
            <a:r>
              <a:rPr lang="es-E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.</a:t>
            </a:r>
            <a:endParaRPr lang="es-ES" sz="2400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90000"/>
              </a:lnSpc>
            </a:pPr>
            <a:endParaRPr lang="es-ES" sz="2400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</a:endParaRPr>
          </a:p>
          <a:p>
            <a:pPr marL="171450" indent="-1711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s-E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Inespecificacidad</a:t>
            </a:r>
            <a:r>
              <a:rPr lang="es-E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 </a:t>
            </a:r>
            <a:r>
              <a:rPr lang="es-E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clínica.</a:t>
            </a:r>
            <a:endParaRPr lang="es-ES" sz="2400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90000"/>
              </a:lnSpc>
            </a:pPr>
            <a:endParaRPr lang="es-ES" sz="2400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</a:endParaRPr>
          </a:p>
          <a:p>
            <a:pPr marL="171450" indent="-1711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s-E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Condiciones de </a:t>
            </a:r>
            <a:r>
              <a:rPr lang="es-E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exposición.</a:t>
            </a:r>
          </a:p>
          <a:p>
            <a:pPr marL="171450" indent="-1711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es-ES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71450" indent="-171180">
              <a:lnSpc>
                <a:spcPct val="90000"/>
              </a:lnSpc>
              <a:buClr>
                <a:srgbClr val="000000"/>
              </a:buClr>
            </a:pPr>
            <a:endParaRPr lang="es-AR" sz="2400" dirty="0" smtClean="0"/>
          </a:p>
          <a:p>
            <a:pPr marL="171450" indent="-171180" algn="just">
              <a:lnSpc>
                <a:spcPct val="90000"/>
              </a:lnSpc>
              <a:buClr>
                <a:srgbClr val="000000"/>
              </a:buClr>
            </a:pPr>
            <a:r>
              <a:rPr lang="es-AR" sz="2400" dirty="0" smtClean="0">
                <a:cs typeface="Calibri" pitchFamily="34" charset="0"/>
              </a:rPr>
              <a:t>El origen de las enfermedades son las que llevan a que se considere si son o no profesionales. </a:t>
            </a:r>
            <a:endParaRPr lang="es-ES" sz="2400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es-ES" sz="2400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628560" y="631371"/>
            <a:ext cx="7886430" cy="5660572"/>
          </a:xfrm>
          <a:prstGeom prst="rect">
            <a:avLst/>
          </a:prstGeom>
          <a:noFill/>
          <a:ln>
            <a:noFill/>
          </a:ln>
        </p:spPr>
        <p:txBody>
          <a:bodyPr tIns="68580" bIns="68580"/>
          <a:lstStyle/>
          <a:p>
            <a:pPr marL="68580" indent="-68310" algn="ctr"/>
            <a:r>
              <a:rPr lang="es-ES" sz="4000" b="1" dirty="0">
                <a:ln w="0"/>
                <a:uFill>
                  <a:solidFill>
                    <a:srgbClr val="FFFFFF"/>
                  </a:solidFill>
                </a:uFill>
              </a:rPr>
              <a:t>Otros </a:t>
            </a:r>
            <a:r>
              <a:rPr lang="es-ES" sz="4000" b="1" dirty="0" smtClean="0">
                <a:ln w="0"/>
                <a:uFill>
                  <a:solidFill>
                    <a:srgbClr val="FFFFFF"/>
                  </a:solidFill>
                </a:uFill>
              </a:rPr>
              <a:t>factores</a:t>
            </a:r>
          </a:p>
          <a:p>
            <a:pPr marL="68580" indent="-68310" algn="just"/>
            <a:endParaRPr lang="es-ES" sz="4000" dirty="0">
              <a:ln w="0"/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68580" indent="-68310" algn="just"/>
            <a:endParaRPr lang="es-ES" sz="1500" dirty="0" smtClean="0">
              <a:ln w="0"/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68580" indent="-68310" algn="just"/>
            <a:endParaRPr lang="es-ES" sz="1500" dirty="0" smtClean="0">
              <a:ln w="0"/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68580" indent="-68310" algn="just">
              <a:buFont typeface="Wingdings" pitchFamily="2" charset="2"/>
              <a:buChar char="§"/>
            </a:pPr>
            <a:r>
              <a:rPr lang="es-ES" sz="2400" dirty="0" smtClean="0">
                <a:ln w="0"/>
                <a:uFill>
                  <a:solidFill>
                    <a:srgbClr val="FFFFFF"/>
                  </a:solidFill>
                </a:uFill>
              </a:rPr>
              <a:t>Concentración </a:t>
            </a:r>
            <a:r>
              <a:rPr lang="es-ES" sz="2400" dirty="0">
                <a:ln w="0"/>
                <a:uFill>
                  <a:solidFill>
                    <a:srgbClr val="FFFFFF"/>
                  </a:solidFill>
                </a:uFill>
              </a:rPr>
              <a:t>del agente </a:t>
            </a:r>
            <a:r>
              <a:rPr lang="es-ES" sz="2400" dirty="0" smtClean="0">
                <a:ln w="0"/>
                <a:uFill>
                  <a:solidFill>
                    <a:srgbClr val="FFFFFF"/>
                  </a:solidFill>
                </a:uFill>
              </a:rPr>
              <a:t>contaminante.</a:t>
            </a:r>
          </a:p>
          <a:p>
            <a:pPr marL="68580" indent="-68310" algn="just">
              <a:buFont typeface="Wingdings" pitchFamily="2" charset="2"/>
              <a:buChar char="§"/>
            </a:pPr>
            <a:r>
              <a:rPr lang="es-ES" sz="2400" dirty="0" smtClean="0">
                <a:ln w="0"/>
                <a:uFill>
                  <a:solidFill>
                    <a:srgbClr val="FFFFFF"/>
                  </a:solidFill>
                </a:uFill>
              </a:rPr>
              <a:t> Características </a:t>
            </a:r>
            <a:r>
              <a:rPr lang="es-ES" sz="2400" dirty="0">
                <a:ln w="0"/>
                <a:uFill>
                  <a:solidFill>
                    <a:srgbClr val="FFFFFF"/>
                  </a:solidFill>
                </a:uFill>
              </a:rPr>
              <a:t>personales del </a:t>
            </a:r>
            <a:r>
              <a:rPr lang="es-ES" sz="2400" dirty="0" smtClean="0">
                <a:ln w="0"/>
                <a:uFill>
                  <a:solidFill>
                    <a:srgbClr val="FFFFFF"/>
                  </a:solidFill>
                </a:uFill>
              </a:rPr>
              <a:t>trabajador.</a:t>
            </a:r>
            <a:endParaRPr lang="es-ES" sz="2400" dirty="0">
              <a:ln w="0"/>
              <a:uFill>
                <a:solidFill>
                  <a:srgbClr val="FFFFFF"/>
                </a:solidFill>
              </a:uFill>
            </a:endParaRPr>
          </a:p>
          <a:p>
            <a:pPr marL="68580" indent="-68310" algn="just">
              <a:buFont typeface="Wingdings" pitchFamily="2" charset="2"/>
              <a:buChar char="§"/>
            </a:pPr>
            <a:r>
              <a:rPr lang="es-ES" sz="2400" dirty="0" smtClean="0">
                <a:ln w="0"/>
                <a:uFill>
                  <a:solidFill>
                    <a:srgbClr val="FFFFFF"/>
                  </a:solidFill>
                </a:uFill>
              </a:rPr>
              <a:t> Presencia </a:t>
            </a:r>
            <a:r>
              <a:rPr lang="es-ES" sz="2400" dirty="0">
                <a:ln w="0"/>
                <a:uFill>
                  <a:solidFill>
                    <a:srgbClr val="FFFFFF"/>
                  </a:solidFill>
                </a:uFill>
              </a:rPr>
              <a:t>de varios contaminantes al mismo </a:t>
            </a:r>
            <a:r>
              <a:rPr lang="es-ES" sz="2400" dirty="0" smtClean="0">
                <a:ln w="0"/>
                <a:uFill>
                  <a:solidFill>
                    <a:srgbClr val="FFFFFF"/>
                  </a:solidFill>
                </a:uFill>
              </a:rPr>
              <a:t>tiempo.</a:t>
            </a:r>
          </a:p>
          <a:p>
            <a:pPr marL="68580" indent="-68310" algn="just">
              <a:buFont typeface="Wingdings" pitchFamily="2" charset="2"/>
              <a:buChar char="§"/>
            </a:pPr>
            <a:r>
              <a:rPr lang="es-ES" sz="2400" dirty="0" smtClean="0">
                <a:ln w="0"/>
                <a:uFill>
                  <a:solidFill>
                    <a:srgbClr val="FFFFFF"/>
                  </a:solidFill>
                </a:uFill>
              </a:rPr>
              <a:t> Relatividad </a:t>
            </a:r>
            <a:r>
              <a:rPr lang="es-ES" sz="2400" dirty="0">
                <a:ln w="0"/>
                <a:uFill>
                  <a:solidFill>
                    <a:srgbClr val="FFFFFF"/>
                  </a:solidFill>
                </a:uFill>
              </a:rPr>
              <a:t>de la </a:t>
            </a:r>
            <a:r>
              <a:rPr lang="es-ES" sz="2400" dirty="0" smtClean="0">
                <a:ln w="0"/>
                <a:uFill>
                  <a:solidFill>
                    <a:srgbClr val="FFFFFF"/>
                  </a:solidFill>
                </a:uFill>
              </a:rPr>
              <a:t>salud.</a:t>
            </a:r>
          </a:p>
          <a:p>
            <a:pPr marL="68580" indent="-68310" algn="just">
              <a:buFont typeface="Wingdings" pitchFamily="2" charset="2"/>
              <a:buChar char="§"/>
            </a:pPr>
            <a:r>
              <a:rPr lang="es-ES" sz="2400" dirty="0" smtClean="0">
                <a:ln w="0"/>
                <a:uFill>
                  <a:solidFill>
                    <a:srgbClr val="FFFFFF"/>
                  </a:solidFill>
                </a:uFill>
              </a:rPr>
              <a:t> Condiciones </a:t>
            </a:r>
            <a:r>
              <a:rPr lang="es-ES" sz="2400" dirty="0">
                <a:ln w="0"/>
                <a:uFill>
                  <a:solidFill>
                    <a:srgbClr val="FFFFFF"/>
                  </a:solidFill>
                </a:uFill>
              </a:rPr>
              <a:t>de </a:t>
            </a:r>
            <a:r>
              <a:rPr lang="es-ES" sz="2400" dirty="0" smtClean="0">
                <a:ln w="0"/>
                <a:uFill>
                  <a:solidFill>
                    <a:srgbClr val="FFFFFF"/>
                  </a:solidFill>
                </a:uFill>
              </a:rPr>
              <a:t>seguridad.</a:t>
            </a:r>
          </a:p>
          <a:p>
            <a:pPr marL="68580" indent="-68310" algn="just">
              <a:buFont typeface="Wingdings" pitchFamily="2" charset="2"/>
              <a:buChar char="§"/>
            </a:pPr>
            <a:r>
              <a:rPr lang="es-ES" sz="2400" dirty="0" smtClean="0">
                <a:ln w="0"/>
                <a:uFill>
                  <a:solidFill>
                    <a:srgbClr val="FFFFFF"/>
                  </a:solidFill>
                </a:uFill>
              </a:rPr>
              <a:t> Riesgo </a:t>
            </a:r>
            <a:r>
              <a:rPr lang="es-ES" sz="2400" dirty="0">
                <a:ln w="0"/>
                <a:uFill>
                  <a:solidFill>
                    <a:srgbClr val="FFFFFF"/>
                  </a:solidFill>
                </a:uFill>
              </a:rPr>
              <a:t>en la utilización de máquinas y </a:t>
            </a:r>
            <a:r>
              <a:rPr lang="es-ES" sz="2400" dirty="0" smtClean="0">
                <a:ln w="0"/>
                <a:uFill>
                  <a:solidFill>
                    <a:srgbClr val="FFFFFF"/>
                  </a:solidFill>
                </a:uFill>
              </a:rPr>
              <a:t>herramientas.</a:t>
            </a:r>
          </a:p>
          <a:p>
            <a:pPr marL="68580" indent="-68310" algn="just">
              <a:buFont typeface="Wingdings" pitchFamily="2" charset="2"/>
              <a:buChar char="§"/>
            </a:pPr>
            <a:r>
              <a:rPr lang="es-ES" sz="2400" dirty="0" smtClean="0">
                <a:ln w="0"/>
                <a:uFill>
                  <a:solidFill>
                    <a:srgbClr val="FFFFFF"/>
                  </a:solidFill>
                </a:uFill>
              </a:rPr>
              <a:t> Diseño </a:t>
            </a:r>
            <a:r>
              <a:rPr lang="es-ES" sz="2400" dirty="0">
                <a:ln w="0"/>
                <a:uFill>
                  <a:solidFill>
                    <a:srgbClr val="FFFFFF"/>
                  </a:solidFill>
                </a:uFill>
              </a:rPr>
              <a:t>del área de </a:t>
            </a:r>
            <a:r>
              <a:rPr lang="es-ES" sz="2400" dirty="0" smtClean="0">
                <a:ln w="0"/>
                <a:uFill>
                  <a:solidFill>
                    <a:srgbClr val="FFFFFF"/>
                  </a:solidFill>
                </a:uFill>
              </a:rPr>
              <a:t>trabajo.</a:t>
            </a:r>
          </a:p>
          <a:p>
            <a:pPr marL="68580" indent="-68310" algn="just">
              <a:buFont typeface="Wingdings" pitchFamily="2" charset="2"/>
              <a:buChar char="§"/>
            </a:pPr>
            <a:r>
              <a:rPr lang="es-ES" sz="2400" dirty="0" smtClean="0">
                <a:ln w="0"/>
                <a:uFill>
                  <a:solidFill>
                    <a:srgbClr val="FFFFFF"/>
                  </a:solidFill>
                </a:uFill>
              </a:rPr>
              <a:t> Almacenamiento</a:t>
            </a:r>
            <a:r>
              <a:rPr lang="es-ES" sz="2400" dirty="0">
                <a:ln w="0"/>
                <a:uFill>
                  <a:solidFill>
                    <a:srgbClr val="FFFFFF"/>
                  </a:solidFill>
                </a:uFill>
              </a:rPr>
              <a:t>, manipulación y </a:t>
            </a:r>
            <a:r>
              <a:rPr lang="es-ES" sz="2400" dirty="0" smtClean="0">
                <a:ln w="0"/>
                <a:uFill>
                  <a:solidFill>
                    <a:srgbClr val="FFFFFF"/>
                  </a:solidFill>
                </a:uFill>
              </a:rPr>
              <a:t>transporte.</a:t>
            </a:r>
          </a:p>
          <a:p>
            <a:pPr marL="68580" indent="-68310" algn="just">
              <a:buFont typeface="Wingdings" pitchFamily="2" charset="2"/>
              <a:buChar char="§"/>
            </a:pPr>
            <a:r>
              <a:rPr lang="es-ES" sz="2400" dirty="0" smtClean="0">
                <a:ln w="0"/>
                <a:uFill>
                  <a:solidFill>
                    <a:srgbClr val="FFFFFF"/>
                  </a:solidFill>
                </a:uFill>
              </a:rPr>
              <a:t> Sistemas </a:t>
            </a:r>
            <a:r>
              <a:rPr lang="es-ES" sz="2400" dirty="0">
                <a:ln w="0"/>
                <a:uFill>
                  <a:solidFill>
                    <a:srgbClr val="FFFFFF"/>
                  </a:solidFill>
                </a:uFill>
              </a:rPr>
              <a:t>de protección contra contactos </a:t>
            </a:r>
            <a:r>
              <a:rPr lang="es-ES" sz="2400" dirty="0" smtClean="0">
                <a:ln w="0"/>
                <a:uFill>
                  <a:solidFill>
                    <a:srgbClr val="FFFFFF"/>
                  </a:solidFill>
                </a:uFill>
              </a:rPr>
              <a:t>indirectos.</a:t>
            </a:r>
            <a:endParaRPr lang="es-ES" sz="2400" dirty="0">
              <a:ln w="0"/>
              <a:uFill>
                <a:solidFill>
                  <a:srgbClr val="FFFFFF"/>
                </a:solidFill>
              </a:uFill>
            </a:endParaRPr>
          </a:p>
          <a:p>
            <a:pPr marL="68580" indent="-68310"/>
            <a:endParaRPr lang="es-ES" sz="2400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TM02900720[[fn=Integral]]</Template>
  <TotalTime>1733</TotalTime>
  <Words>3996</Words>
  <Application>Microsoft Office PowerPoint</Application>
  <PresentationFormat>Presentación en pantalla (4:3)</PresentationFormat>
  <Paragraphs>620</Paragraphs>
  <Slides>67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67</vt:i4>
      </vt:variant>
    </vt:vector>
  </HeadingPairs>
  <TitlesOfParts>
    <vt:vector size="79" baseType="lpstr">
      <vt:lpstr>Arial</vt:lpstr>
      <vt:lpstr>Arial</vt:lpstr>
      <vt:lpstr>Calibri</vt:lpstr>
      <vt:lpstr>Calibri Light</vt:lpstr>
      <vt:lpstr>Gill Sans</vt:lpstr>
      <vt:lpstr>Times New Roman</vt:lpstr>
      <vt:lpstr>Trebuchet MS</vt:lpstr>
      <vt:lpstr>Wingdings</vt:lpstr>
      <vt:lpstr>Wingdings 2</vt:lpstr>
      <vt:lpstr>Wingdings 3</vt:lpstr>
      <vt:lpstr>HDOfficeLightV0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ENFERMEDADES GENERADAS POR AGENTES FISICOS</vt:lpstr>
      <vt:lpstr>ENFERMEDADES GENERADAS POR AGENTES FISICOS</vt:lpstr>
      <vt:lpstr>ENFERMEDADES GENERADAS POR AGENTES FISICOS</vt:lpstr>
      <vt:lpstr>ENFERMEDADES GENERADAS POR AGENTES FISICOS</vt:lpstr>
      <vt:lpstr>ENFERMEDADES GENERADAS POR AGENTES FISICOS</vt:lpstr>
      <vt:lpstr>ENFERMEDADES GENERADAS POR AGENTES FISICOS</vt:lpstr>
      <vt:lpstr>ENFERMEDADES GENERADAS POR AGENTES FISICOS</vt:lpstr>
      <vt:lpstr>ENFERMEDADES GENERADAS POR AGENTES FISICOS</vt:lpstr>
      <vt:lpstr>ENFERMEDADES GENERADAS POR AGENTES FISICOS</vt:lpstr>
      <vt:lpstr>ENFERMEDADES GENERADAS POR AGENTES FISICOS</vt:lpstr>
      <vt:lpstr>ENFERMEDADES GENERADAS POR AGENTES FISICOS</vt:lpstr>
      <vt:lpstr>ENFERMEDADES GENERADAS POR AGENTES FISICOS</vt:lpstr>
      <vt:lpstr>Presentación de PowerPoint</vt:lpstr>
      <vt:lpstr>Presentación de PowerPoint</vt:lpstr>
      <vt:lpstr>Presentación de PowerPoint</vt:lpstr>
      <vt:lpstr>Presentación de PowerPoint</vt:lpstr>
      <vt:lpstr>ENFERMEDADES GENERADAS POR AGENTES FISICOS</vt:lpstr>
      <vt:lpstr>ENFERMEDADES GENERADAS POR AGENTES FISICOS</vt:lpstr>
      <vt:lpstr>ENFERMEDADES GENERADAS POR AGENTES FISICOS</vt:lpstr>
      <vt:lpstr>ENFERMEDADES GENERADAS POR AGENTES FISICOS</vt:lpstr>
      <vt:lpstr>ENFERMEDADES GENERADAS POR AGENTES FISICOS</vt:lpstr>
      <vt:lpstr>ENFERMEDADES GENERADAS POR AGENTES FISICOS</vt:lpstr>
      <vt:lpstr>ENFERMEDADES GENERADAS POR AGENTES FISICOS</vt:lpstr>
      <vt:lpstr>ENFERMEDADES GENERADAS POR AGENTES FISICOS</vt:lpstr>
      <vt:lpstr>ENFERMEDADES GENERADAS POR AGENTES FISICOS</vt:lpstr>
      <vt:lpstr>ENFERMEDADES GENERADAS POR AGENTES FISICOS</vt:lpstr>
      <vt:lpstr>ENFERMEDADES GENERADAS POR AGENTES FISICOS</vt:lpstr>
      <vt:lpstr>ENFERMEDADES GENERADAS POR AGENTES FISICOS</vt:lpstr>
      <vt:lpstr>ENFERMEDADES GENERADAS POR AGENTES FISICOS</vt:lpstr>
      <vt:lpstr>ENFERMEDADES GENERADAS POR AGENTES FISICOS</vt:lpstr>
      <vt:lpstr>ENFERMEDADES GENERADAS POR AGENTES FISICOS</vt:lpstr>
      <vt:lpstr>ENFERMEDADES GENERADAS POR AGENTES FISICOS</vt:lpstr>
      <vt:lpstr>ENFERMEDADES GENERADAS POR AGENTES FISICOS</vt:lpstr>
      <vt:lpstr>ENFERMEDADES GENERADAS POR AGENTES FISICOS</vt:lpstr>
      <vt:lpstr>ENFERMEDADES GENERADAS POR AGENTES FISICOS Y QUIMICOS</vt:lpstr>
      <vt:lpstr>ENFERMEDADES GENERADAS POR AGENTES FISICOS Y QUIMICOS</vt:lpstr>
      <vt:lpstr>Presentación de PowerPoint</vt:lpstr>
      <vt:lpstr>ENFERMEDADES GENERADAS POR AGENTES ERGONOMICOS</vt:lpstr>
      <vt:lpstr>ENFERMEDADES GENERADAS POR AGENTES ERGONOMICOS</vt:lpstr>
      <vt:lpstr>ENFERMEDADES GENERADAS POR AGENTES ERGONOMICOS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Exámenes médicos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Enfermedades Profesionales</dc:title>
  <dc:creator>Gabriel</dc:creator>
  <cp:lastModifiedBy>Gabriel</cp:lastModifiedBy>
  <cp:revision>227</cp:revision>
  <dcterms:modified xsi:type="dcterms:W3CDTF">2018-10-23T13:33:50Z</dcterms:modified>
  <dc:language>es-ES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25</vt:i4>
  </property>
  <property fmtid="{D5CDD505-2E9C-101B-9397-08002B2CF9AE}" pid="8" name="PresentationFormat">
    <vt:lpwstr>Panorámica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34</vt:i4>
  </property>
</Properties>
</file>