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52"/>
  </p:notesMasterIdLst>
  <p:handoutMasterIdLst>
    <p:handoutMasterId r:id="rId53"/>
  </p:handoutMasterIdLst>
  <p:sldIdLst>
    <p:sldId id="256" r:id="rId2"/>
    <p:sldId id="308" r:id="rId3"/>
    <p:sldId id="360" r:id="rId4"/>
    <p:sldId id="388" r:id="rId5"/>
    <p:sldId id="389" r:id="rId6"/>
    <p:sldId id="390" r:id="rId7"/>
    <p:sldId id="381" r:id="rId8"/>
    <p:sldId id="382" r:id="rId9"/>
    <p:sldId id="384" r:id="rId10"/>
    <p:sldId id="383" r:id="rId11"/>
    <p:sldId id="385" r:id="rId12"/>
    <p:sldId id="386" r:id="rId13"/>
    <p:sldId id="387" r:id="rId14"/>
    <p:sldId id="374" r:id="rId15"/>
    <p:sldId id="380" r:id="rId16"/>
    <p:sldId id="377" r:id="rId17"/>
    <p:sldId id="259" r:id="rId18"/>
    <p:sldId id="392" r:id="rId19"/>
    <p:sldId id="393" r:id="rId20"/>
    <p:sldId id="394" r:id="rId21"/>
    <p:sldId id="395" r:id="rId22"/>
    <p:sldId id="396" r:id="rId23"/>
    <p:sldId id="397" r:id="rId24"/>
    <p:sldId id="398" r:id="rId25"/>
    <p:sldId id="399" r:id="rId26"/>
    <p:sldId id="400" r:id="rId27"/>
    <p:sldId id="411" r:id="rId28"/>
    <p:sldId id="412" r:id="rId29"/>
    <p:sldId id="403" r:id="rId30"/>
    <p:sldId id="404" r:id="rId31"/>
    <p:sldId id="405" r:id="rId32"/>
    <p:sldId id="379" r:id="rId33"/>
    <p:sldId id="391" r:id="rId34"/>
    <p:sldId id="307" r:id="rId35"/>
    <p:sldId id="305" r:id="rId36"/>
    <p:sldId id="371" r:id="rId37"/>
    <p:sldId id="406" r:id="rId38"/>
    <p:sldId id="407" r:id="rId39"/>
    <p:sldId id="375" r:id="rId40"/>
    <p:sldId id="264" r:id="rId41"/>
    <p:sldId id="413" r:id="rId42"/>
    <p:sldId id="414" r:id="rId43"/>
    <p:sldId id="297" r:id="rId44"/>
    <p:sldId id="334" r:id="rId45"/>
    <p:sldId id="287" r:id="rId46"/>
    <p:sldId id="288" r:id="rId47"/>
    <p:sldId id="415" r:id="rId48"/>
    <p:sldId id="416" r:id="rId49"/>
    <p:sldId id="417" r:id="rId50"/>
    <p:sldId id="318" r:id="rId51"/>
  </p:sldIdLst>
  <p:sldSz cx="9144000" cy="6858000" type="screen4x3"/>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3772" autoAdjust="0"/>
  </p:normalViewPr>
  <p:slideViewPr>
    <p:cSldViewPr>
      <p:cViewPr varScale="1">
        <p:scale>
          <a:sx n="69" d="100"/>
          <a:sy n="69" d="100"/>
        </p:scale>
        <p:origin x="1434" y="60"/>
      </p:cViewPr>
      <p:guideLst>
        <p:guide orient="horz" pos="2160"/>
        <p:guide pos="2880"/>
      </p:guideLst>
    </p:cSldViewPr>
  </p:slideViewPr>
  <p:outlineViewPr>
    <p:cViewPr>
      <p:scale>
        <a:sx n="33" d="100"/>
        <a:sy n="33" d="100"/>
      </p:scale>
      <p:origin x="48" y="380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58B69DE1-9153-4F93-9CE2-14449513B05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2 Marcador de fecha">
            <a:extLst>
              <a:ext uri="{FF2B5EF4-FFF2-40B4-BE49-F238E27FC236}">
                <a16:creationId xmlns:a16="http://schemas.microsoft.com/office/drawing/2014/main" id="{E085D848-14C1-42CF-AA08-66B450E8FD9D}"/>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C1FF97F-878D-4F1D-99FD-FE66392871DA}" type="datetimeFigureOut">
              <a:rPr lang="es-ES"/>
              <a:pPr>
                <a:defRPr/>
              </a:pPr>
              <a:t>08/10/2018</a:t>
            </a:fld>
            <a:endParaRPr lang="es-ES" dirty="0"/>
          </a:p>
        </p:txBody>
      </p:sp>
      <p:sp>
        <p:nvSpPr>
          <p:cNvPr id="4" name="3 Marcador de pie de página">
            <a:extLst>
              <a:ext uri="{FF2B5EF4-FFF2-40B4-BE49-F238E27FC236}">
                <a16:creationId xmlns:a16="http://schemas.microsoft.com/office/drawing/2014/main" id="{A26B4F8E-53CF-4640-B62C-A52066203475}"/>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5" name="4 Marcador de número de diapositiva">
            <a:extLst>
              <a:ext uri="{FF2B5EF4-FFF2-40B4-BE49-F238E27FC236}">
                <a16:creationId xmlns:a16="http://schemas.microsoft.com/office/drawing/2014/main" id="{142A1D9A-88D8-474F-92A5-BF9EE1C8F67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32548B1-9575-4475-B181-F6BE0E12856B}" type="slidenum">
              <a:rPr lang="es-ES" altLang="es-AR"/>
              <a:pPr>
                <a:defRPr/>
              </a:pPr>
              <a:t>‹#›</a:t>
            </a:fld>
            <a:endParaRPr lang="es-ES" altLang="es-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96D531-1FF5-4628-A13F-EF0DF872ABA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AR"/>
          </a:p>
        </p:txBody>
      </p:sp>
      <p:sp>
        <p:nvSpPr>
          <p:cNvPr id="3" name="Date Placeholder 2">
            <a:extLst>
              <a:ext uri="{FF2B5EF4-FFF2-40B4-BE49-F238E27FC236}">
                <a16:creationId xmlns:a16="http://schemas.microsoft.com/office/drawing/2014/main" id="{816E2DB6-E661-4D75-84B4-152905BE166B}"/>
              </a:ext>
            </a:extLst>
          </p:cNvPr>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137897E-20EF-4D7C-8544-7FBDF28D6AAC}" type="datetimeFigureOut">
              <a:rPr lang="es-AR"/>
              <a:pPr>
                <a:defRPr/>
              </a:pPr>
              <a:t>8/10/2018</a:t>
            </a:fld>
            <a:endParaRPr lang="es-AR"/>
          </a:p>
        </p:txBody>
      </p:sp>
      <p:sp>
        <p:nvSpPr>
          <p:cNvPr id="4" name="Slide Image Placeholder 3">
            <a:extLst>
              <a:ext uri="{FF2B5EF4-FFF2-40B4-BE49-F238E27FC236}">
                <a16:creationId xmlns:a16="http://schemas.microsoft.com/office/drawing/2014/main" id="{E3E83F1F-E749-49B9-8584-55BFB5854D89}"/>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a:extLst>
              <a:ext uri="{FF2B5EF4-FFF2-40B4-BE49-F238E27FC236}">
                <a16:creationId xmlns:a16="http://schemas.microsoft.com/office/drawing/2014/main" id="{809A88DF-A915-4944-B44C-25EBF8564CAF}"/>
              </a:ext>
            </a:extLst>
          </p:cNvPr>
          <p:cNvSpPr>
            <a:spLocks noGrp="1"/>
          </p:cNvSpPr>
          <p:nvPr>
            <p:ph type="body" sz="quarter" idx="3"/>
          </p:nvPr>
        </p:nvSpPr>
        <p:spPr>
          <a:xfrm>
            <a:off x="914400" y="3300415"/>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AR" noProof="0"/>
          </a:p>
        </p:txBody>
      </p:sp>
      <p:sp>
        <p:nvSpPr>
          <p:cNvPr id="6" name="Footer Placeholder 5">
            <a:extLst>
              <a:ext uri="{FF2B5EF4-FFF2-40B4-BE49-F238E27FC236}">
                <a16:creationId xmlns:a16="http://schemas.microsoft.com/office/drawing/2014/main" id="{50F82AB7-FEA7-4C25-B856-D8489F2BDF7F}"/>
              </a:ext>
            </a:extLst>
          </p:cNvPr>
          <p:cNvSpPr>
            <a:spLocks noGrp="1"/>
          </p:cNvSpPr>
          <p:nvPr>
            <p:ph type="ftr" sz="quarter" idx="4"/>
          </p:nvPr>
        </p:nvSpPr>
        <p:spPr>
          <a:xfrm>
            <a:off x="0" y="6513515"/>
            <a:ext cx="3962400" cy="3444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AR"/>
          </a:p>
        </p:txBody>
      </p:sp>
      <p:sp>
        <p:nvSpPr>
          <p:cNvPr id="7" name="Slide Number Placeholder 6">
            <a:extLst>
              <a:ext uri="{FF2B5EF4-FFF2-40B4-BE49-F238E27FC236}">
                <a16:creationId xmlns:a16="http://schemas.microsoft.com/office/drawing/2014/main" id="{C65E07A7-7C28-431D-83FC-41F5FDF1BCFD}"/>
              </a:ext>
            </a:extLst>
          </p:cNvPr>
          <p:cNvSpPr>
            <a:spLocks noGrp="1"/>
          </p:cNvSpPr>
          <p:nvPr>
            <p:ph type="sldNum" sz="quarter" idx="5"/>
          </p:nvPr>
        </p:nvSpPr>
        <p:spPr>
          <a:xfrm>
            <a:off x="5180013" y="6513515"/>
            <a:ext cx="3962400" cy="3444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B659209-AE29-4DBB-88D1-0706916A14BD}" type="slidenum">
              <a:rPr lang="es-AR"/>
              <a:pPr>
                <a:defRPr/>
              </a:pPr>
              <a:t>‹#›</a:t>
            </a:fld>
            <a:endParaRPr lang="es-A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0760810-30D1-483F-9F59-1BD97AB6EFDA}"/>
              </a:ext>
            </a:extLst>
          </p:cNvPr>
          <p:cNvSpPr>
            <a:spLocks noGrp="1" noRot="1" noChangeAspect="1" noTextEdit="1"/>
          </p:cNvSpPr>
          <p:nvPr>
            <p:ph type="sldImg"/>
          </p:nvPr>
        </p:nvSpPr>
        <p:spPr bwMode="auto">
          <a:xfrm>
            <a:off x="3028950" y="857250"/>
            <a:ext cx="3086100" cy="2314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6D2FB50B-25B7-4507-9B91-17DC907532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AR" altLang="en-US"/>
          </a:p>
        </p:txBody>
      </p:sp>
      <p:sp>
        <p:nvSpPr>
          <p:cNvPr id="12292" name="Slide Number Placeholder 3">
            <a:extLst>
              <a:ext uri="{FF2B5EF4-FFF2-40B4-BE49-F238E27FC236}">
                <a16:creationId xmlns:a16="http://schemas.microsoft.com/office/drawing/2014/main" id="{10B369E9-4641-4028-A18B-6B7879A415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7AFDFEA-D846-4DB9-B027-034C011F44D1}" type="slidenum">
              <a:rPr lang="es-AR" altLang="en-US">
                <a:latin typeface="Calibri" panose="020F0502020204030204" pitchFamily="34" charset="0"/>
              </a:rPr>
              <a:pPr fontAlgn="base">
                <a:spcBef>
                  <a:spcPct val="0"/>
                </a:spcBef>
                <a:spcAft>
                  <a:spcPct val="0"/>
                </a:spcAft>
              </a:pPr>
              <a:t>3</a:t>
            </a:fld>
            <a:endParaRPr lang="es-AR"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065603FF-99A9-4BAB-A96C-1EFE132A4B3E}"/>
              </a:ext>
            </a:extLst>
          </p:cNvPr>
          <p:cNvGrpSpPr>
            <a:grpSpLocks/>
          </p:cNvGrpSpPr>
          <p:nvPr/>
        </p:nvGrpSpPr>
        <p:grpSpPr bwMode="auto">
          <a:xfrm>
            <a:off x="-7937" y="-7938"/>
            <a:ext cx="9169401" cy="6873876"/>
            <a:chOff x="-8466" y="-8468"/>
            <a:chExt cx="9169804" cy="6874935"/>
          </a:xfrm>
        </p:grpSpPr>
        <p:cxnSp>
          <p:nvCxnSpPr>
            <p:cNvPr id="5" name="Straight Connector 4">
              <a:extLst>
                <a:ext uri="{FF2B5EF4-FFF2-40B4-BE49-F238E27FC236}">
                  <a16:creationId xmlns:a16="http://schemas.microsoft.com/office/drawing/2014/main" id="{9B623B13-8317-443E-B60D-41A70B54B34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45DE1E7-2BE5-42A2-B26F-44E6A943A71B}"/>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9E3786E2-E4C5-4175-A31E-7157A286C58E}"/>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23812FBB-3BD0-4EFD-8B98-CB34EA889E65}"/>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A5063D00-96D5-4762-932E-15FF36270E2D}"/>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AF3FED5D-477F-4F16-89AC-9462B1829E31}"/>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80441EC8-B7F9-484D-BD77-3E55695BE8C9}"/>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C65EB3A4-DE56-4763-9F44-D1113F4F1C54}"/>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36FB783F-027A-403A-83B6-E10A3EF0C2CE}"/>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E26164FD-8B81-4691-82F8-27AD58BCE9E5}"/>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4D3B0F25-128A-4781-8F4E-564A0AA7AFA5}"/>
              </a:ext>
            </a:extLst>
          </p:cNvPr>
          <p:cNvSpPr>
            <a:spLocks noGrp="1"/>
          </p:cNvSpPr>
          <p:nvPr>
            <p:ph type="dt" sz="half" idx="10"/>
          </p:nvPr>
        </p:nvSpPr>
        <p:spPr/>
        <p:txBody>
          <a:bodyPr/>
          <a:lstStyle>
            <a:lvl1pPr>
              <a:defRPr/>
            </a:lvl1pPr>
          </a:lstStyle>
          <a:p>
            <a:pPr>
              <a:defRPr/>
            </a:pPr>
            <a:endParaRPr lang="es-ES_tradnl"/>
          </a:p>
        </p:txBody>
      </p:sp>
      <p:sp>
        <p:nvSpPr>
          <p:cNvPr id="16" name="Footer Placeholder 4">
            <a:extLst>
              <a:ext uri="{FF2B5EF4-FFF2-40B4-BE49-F238E27FC236}">
                <a16:creationId xmlns:a16="http://schemas.microsoft.com/office/drawing/2014/main" id="{BCD4F1DC-7A5E-4B7B-B16E-7968AA1C790E}"/>
              </a:ext>
            </a:extLst>
          </p:cNvPr>
          <p:cNvSpPr>
            <a:spLocks noGrp="1"/>
          </p:cNvSpPr>
          <p:nvPr>
            <p:ph type="ftr" sz="quarter" idx="11"/>
          </p:nvPr>
        </p:nvSpPr>
        <p:spPr/>
        <p:txBody>
          <a:bodyPr/>
          <a:lstStyle>
            <a:lvl1pPr>
              <a:defRPr/>
            </a:lvl1pPr>
          </a:lstStyle>
          <a:p>
            <a:pPr>
              <a:defRPr/>
            </a:pPr>
            <a:endParaRPr lang="es-ES_tradnl"/>
          </a:p>
        </p:txBody>
      </p:sp>
      <p:sp>
        <p:nvSpPr>
          <p:cNvPr id="17" name="Slide Number Placeholder 5">
            <a:extLst>
              <a:ext uri="{FF2B5EF4-FFF2-40B4-BE49-F238E27FC236}">
                <a16:creationId xmlns:a16="http://schemas.microsoft.com/office/drawing/2014/main" id="{1D28ADBF-5932-4C72-9490-76234287B695}"/>
              </a:ext>
            </a:extLst>
          </p:cNvPr>
          <p:cNvSpPr>
            <a:spLocks noGrp="1"/>
          </p:cNvSpPr>
          <p:nvPr>
            <p:ph type="sldNum" sz="quarter" idx="12"/>
          </p:nvPr>
        </p:nvSpPr>
        <p:spPr/>
        <p:txBody>
          <a:bodyPr/>
          <a:lstStyle>
            <a:lvl1pPr>
              <a:defRPr/>
            </a:lvl1pPr>
          </a:lstStyle>
          <a:p>
            <a:pPr>
              <a:defRPr/>
            </a:pPr>
            <a:fld id="{BBA6DA5A-6529-4787-A23E-FD348D3F80CA}" type="slidenum">
              <a:rPr lang="es-ES_tradnl" altLang="es-AR"/>
              <a:pPr>
                <a:defRPr/>
              </a:pPr>
              <a:t>‹#›</a:t>
            </a:fld>
            <a:endParaRPr lang="es-ES_tradnl" altLang="es-AR"/>
          </a:p>
        </p:txBody>
      </p:sp>
    </p:spTree>
    <p:extLst>
      <p:ext uri="{BB962C8B-B14F-4D97-AF65-F5344CB8AC3E}">
        <p14:creationId xmlns:p14="http://schemas.microsoft.com/office/powerpoint/2010/main" val="195257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467ABE-F400-4458-8AA8-1CD0EADC6F60}"/>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3FA482F6-3B8A-49A9-8B33-7CAAFE9FD5C6}"/>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6B2FE330-BCF1-4A92-BB87-773653739639}"/>
              </a:ext>
            </a:extLst>
          </p:cNvPr>
          <p:cNvSpPr>
            <a:spLocks noGrp="1"/>
          </p:cNvSpPr>
          <p:nvPr>
            <p:ph type="sldNum" sz="quarter" idx="12"/>
          </p:nvPr>
        </p:nvSpPr>
        <p:spPr/>
        <p:txBody>
          <a:bodyPr/>
          <a:lstStyle>
            <a:lvl1pPr>
              <a:defRPr/>
            </a:lvl1pPr>
          </a:lstStyle>
          <a:p>
            <a:pPr>
              <a:defRPr/>
            </a:pPr>
            <a:fld id="{F0D7A05C-7158-4307-B7D1-6B66A7CA7053}" type="slidenum">
              <a:rPr lang="es-ES_tradnl" altLang="es-AR"/>
              <a:pPr>
                <a:defRPr/>
              </a:pPr>
              <a:t>‹#›</a:t>
            </a:fld>
            <a:endParaRPr lang="es-ES_tradnl" altLang="es-AR"/>
          </a:p>
        </p:txBody>
      </p:sp>
    </p:spTree>
    <p:extLst>
      <p:ext uri="{BB962C8B-B14F-4D97-AF65-F5344CB8AC3E}">
        <p14:creationId xmlns:p14="http://schemas.microsoft.com/office/powerpoint/2010/main" val="327003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66A63EA6-99C4-433F-B5AE-AD4FF4002170}"/>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90A2CF"/>
                </a:solidFill>
                <a:latin typeface="Arial" panose="020B0604020202020204" pitchFamily="34" charset="0"/>
              </a:rPr>
              <a:t>“</a:t>
            </a:r>
          </a:p>
        </p:txBody>
      </p:sp>
      <p:sp>
        <p:nvSpPr>
          <p:cNvPr id="6" name="TextBox 18">
            <a:extLst>
              <a:ext uri="{FF2B5EF4-FFF2-40B4-BE49-F238E27FC236}">
                <a16:creationId xmlns:a16="http://schemas.microsoft.com/office/drawing/2014/main" id="{ECCFCF79-12F8-450E-8087-55298BC8E74D}"/>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90A2CF"/>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1B14DA7-D6C2-4A02-9535-42EDA4AEEDD4}"/>
              </a:ext>
            </a:extLst>
          </p:cNvPr>
          <p:cNvSpPr>
            <a:spLocks noGrp="1"/>
          </p:cNvSpPr>
          <p:nvPr>
            <p:ph type="dt" sz="half" idx="14"/>
          </p:nvPr>
        </p:nvSpPr>
        <p:spPr/>
        <p:txBody>
          <a:bodyPr/>
          <a:lstStyle>
            <a:lvl1pPr>
              <a:defRPr/>
            </a:lvl1pPr>
          </a:lstStyle>
          <a:p>
            <a:pPr>
              <a:defRPr/>
            </a:pPr>
            <a:endParaRPr lang="es-ES_tradnl"/>
          </a:p>
        </p:txBody>
      </p:sp>
      <p:sp>
        <p:nvSpPr>
          <p:cNvPr id="8" name="Footer Placeholder 4">
            <a:extLst>
              <a:ext uri="{FF2B5EF4-FFF2-40B4-BE49-F238E27FC236}">
                <a16:creationId xmlns:a16="http://schemas.microsoft.com/office/drawing/2014/main" id="{AB5DA406-5EA7-4A1B-BCD6-52CB21F0B2B6}"/>
              </a:ext>
            </a:extLst>
          </p:cNvPr>
          <p:cNvSpPr>
            <a:spLocks noGrp="1"/>
          </p:cNvSpPr>
          <p:nvPr>
            <p:ph type="ftr" sz="quarter" idx="15"/>
          </p:nvPr>
        </p:nvSpPr>
        <p:spPr/>
        <p:txBody>
          <a:bodyPr/>
          <a:lstStyle>
            <a:lvl1pPr>
              <a:defRPr/>
            </a:lvl1pPr>
          </a:lstStyle>
          <a:p>
            <a:pPr>
              <a:defRPr/>
            </a:pPr>
            <a:endParaRPr lang="es-ES_tradnl"/>
          </a:p>
        </p:txBody>
      </p:sp>
      <p:sp>
        <p:nvSpPr>
          <p:cNvPr id="9" name="Slide Number Placeholder 5">
            <a:extLst>
              <a:ext uri="{FF2B5EF4-FFF2-40B4-BE49-F238E27FC236}">
                <a16:creationId xmlns:a16="http://schemas.microsoft.com/office/drawing/2014/main" id="{E2EB18B3-7562-4CCE-9141-017866CBDDCC}"/>
              </a:ext>
            </a:extLst>
          </p:cNvPr>
          <p:cNvSpPr>
            <a:spLocks noGrp="1"/>
          </p:cNvSpPr>
          <p:nvPr>
            <p:ph type="sldNum" sz="quarter" idx="16"/>
          </p:nvPr>
        </p:nvSpPr>
        <p:spPr/>
        <p:txBody>
          <a:bodyPr/>
          <a:lstStyle>
            <a:lvl1pPr>
              <a:defRPr/>
            </a:lvl1pPr>
          </a:lstStyle>
          <a:p>
            <a:pPr>
              <a:defRPr/>
            </a:pPr>
            <a:fld id="{8856ACDB-3C42-4B4D-BC3C-EFC9C56EE7EC}" type="slidenum">
              <a:rPr lang="es-ES_tradnl" altLang="es-AR"/>
              <a:pPr>
                <a:defRPr/>
              </a:pPr>
              <a:t>‹#›</a:t>
            </a:fld>
            <a:endParaRPr lang="es-ES_tradnl" altLang="es-AR"/>
          </a:p>
        </p:txBody>
      </p:sp>
    </p:spTree>
    <p:extLst>
      <p:ext uri="{BB962C8B-B14F-4D97-AF65-F5344CB8AC3E}">
        <p14:creationId xmlns:p14="http://schemas.microsoft.com/office/powerpoint/2010/main" val="74116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446D80-F62F-4099-89D2-B0F398BD148A}"/>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F3389D1D-A3CF-408F-8E0F-CAE185DA11FA}"/>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00894ECA-D8C2-479E-BD69-45208910A7DC}"/>
              </a:ext>
            </a:extLst>
          </p:cNvPr>
          <p:cNvSpPr>
            <a:spLocks noGrp="1"/>
          </p:cNvSpPr>
          <p:nvPr>
            <p:ph type="sldNum" sz="quarter" idx="12"/>
          </p:nvPr>
        </p:nvSpPr>
        <p:spPr/>
        <p:txBody>
          <a:bodyPr/>
          <a:lstStyle>
            <a:lvl1pPr>
              <a:defRPr/>
            </a:lvl1pPr>
          </a:lstStyle>
          <a:p>
            <a:pPr>
              <a:defRPr/>
            </a:pPr>
            <a:fld id="{126F6113-BFBF-4E40-80B6-1820B75A9B8B}" type="slidenum">
              <a:rPr lang="es-ES_tradnl" altLang="es-AR"/>
              <a:pPr>
                <a:defRPr/>
              </a:pPr>
              <a:t>‹#›</a:t>
            </a:fld>
            <a:endParaRPr lang="es-ES_tradnl" altLang="es-AR"/>
          </a:p>
        </p:txBody>
      </p:sp>
    </p:spTree>
    <p:extLst>
      <p:ext uri="{BB962C8B-B14F-4D97-AF65-F5344CB8AC3E}">
        <p14:creationId xmlns:p14="http://schemas.microsoft.com/office/powerpoint/2010/main" val="318251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FD358DAD-5392-4CCB-B0AA-1EA7357922C8}"/>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90A2CF"/>
                </a:solidFill>
                <a:latin typeface="Arial" panose="020B0604020202020204" pitchFamily="34" charset="0"/>
              </a:rPr>
              <a:t>“</a:t>
            </a:r>
          </a:p>
        </p:txBody>
      </p:sp>
      <p:sp>
        <p:nvSpPr>
          <p:cNvPr id="6" name="TextBox 18">
            <a:extLst>
              <a:ext uri="{FF2B5EF4-FFF2-40B4-BE49-F238E27FC236}">
                <a16:creationId xmlns:a16="http://schemas.microsoft.com/office/drawing/2014/main" id="{7C438A9D-0663-43FB-947D-5AA7BDE824EC}"/>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8000">
                <a:solidFill>
                  <a:srgbClr val="90A2CF"/>
                </a:solidFill>
                <a:latin typeface="Arial" panose="020B0604020202020204" pitchFamily="34" charset="0"/>
              </a:rPr>
              <a:t>”</a:t>
            </a:r>
          </a:p>
        </p:txBody>
      </p:sp>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D60EAB8-73A8-4985-A310-05398495D886}"/>
              </a:ext>
            </a:extLst>
          </p:cNvPr>
          <p:cNvSpPr>
            <a:spLocks noGrp="1"/>
          </p:cNvSpPr>
          <p:nvPr>
            <p:ph type="dt" sz="half" idx="14"/>
          </p:nvPr>
        </p:nvSpPr>
        <p:spPr/>
        <p:txBody>
          <a:bodyPr/>
          <a:lstStyle>
            <a:lvl1pPr>
              <a:defRPr/>
            </a:lvl1pPr>
          </a:lstStyle>
          <a:p>
            <a:pPr>
              <a:defRPr/>
            </a:pPr>
            <a:endParaRPr lang="es-ES_tradnl"/>
          </a:p>
        </p:txBody>
      </p:sp>
      <p:sp>
        <p:nvSpPr>
          <p:cNvPr id="8" name="Footer Placeholder 4">
            <a:extLst>
              <a:ext uri="{FF2B5EF4-FFF2-40B4-BE49-F238E27FC236}">
                <a16:creationId xmlns:a16="http://schemas.microsoft.com/office/drawing/2014/main" id="{45261C08-0BA7-47E1-B98B-F680901130AD}"/>
              </a:ext>
            </a:extLst>
          </p:cNvPr>
          <p:cNvSpPr>
            <a:spLocks noGrp="1"/>
          </p:cNvSpPr>
          <p:nvPr>
            <p:ph type="ftr" sz="quarter" idx="15"/>
          </p:nvPr>
        </p:nvSpPr>
        <p:spPr/>
        <p:txBody>
          <a:bodyPr/>
          <a:lstStyle>
            <a:lvl1pPr>
              <a:defRPr/>
            </a:lvl1pPr>
          </a:lstStyle>
          <a:p>
            <a:pPr>
              <a:defRPr/>
            </a:pPr>
            <a:endParaRPr lang="es-ES_tradnl"/>
          </a:p>
        </p:txBody>
      </p:sp>
      <p:sp>
        <p:nvSpPr>
          <p:cNvPr id="9" name="Slide Number Placeholder 5">
            <a:extLst>
              <a:ext uri="{FF2B5EF4-FFF2-40B4-BE49-F238E27FC236}">
                <a16:creationId xmlns:a16="http://schemas.microsoft.com/office/drawing/2014/main" id="{D1001405-0A5A-4A4E-846B-2974A3742080}"/>
              </a:ext>
            </a:extLst>
          </p:cNvPr>
          <p:cNvSpPr>
            <a:spLocks noGrp="1"/>
          </p:cNvSpPr>
          <p:nvPr>
            <p:ph type="sldNum" sz="quarter" idx="16"/>
          </p:nvPr>
        </p:nvSpPr>
        <p:spPr/>
        <p:txBody>
          <a:bodyPr/>
          <a:lstStyle>
            <a:lvl1pPr>
              <a:defRPr/>
            </a:lvl1pPr>
          </a:lstStyle>
          <a:p>
            <a:pPr>
              <a:defRPr/>
            </a:pPr>
            <a:fld id="{6C997E13-2979-47EB-A1B0-98801D16EFC6}" type="slidenum">
              <a:rPr lang="es-ES_tradnl" altLang="es-AR"/>
              <a:pPr>
                <a:defRPr/>
              </a:pPr>
              <a:t>‹#›</a:t>
            </a:fld>
            <a:endParaRPr lang="es-ES_tradnl" altLang="es-AR"/>
          </a:p>
        </p:txBody>
      </p:sp>
    </p:spTree>
    <p:extLst>
      <p:ext uri="{BB962C8B-B14F-4D97-AF65-F5344CB8AC3E}">
        <p14:creationId xmlns:p14="http://schemas.microsoft.com/office/powerpoint/2010/main" val="2027279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F3F4970C-1557-470E-B403-6EC740E207CD}"/>
              </a:ext>
            </a:extLst>
          </p:cNvPr>
          <p:cNvSpPr>
            <a:spLocks noGrp="1"/>
          </p:cNvSpPr>
          <p:nvPr>
            <p:ph type="dt" sz="half" idx="14"/>
          </p:nvPr>
        </p:nvSpPr>
        <p:spPr/>
        <p:txBody>
          <a:bodyPr/>
          <a:lstStyle>
            <a:lvl1pPr>
              <a:defRPr/>
            </a:lvl1pPr>
          </a:lstStyle>
          <a:p>
            <a:pPr>
              <a:defRPr/>
            </a:pPr>
            <a:endParaRPr lang="es-ES_tradnl"/>
          </a:p>
        </p:txBody>
      </p:sp>
      <p:sp>
        <p:nvSpPr>
          <p:cNvPr id="6" name="Footer Placeholder 4">
            <a:extLst>
              <a:ext uri="{FF2B5EF4-FFF2-40B4-BE49-F238E27FC236}">
                <a16:creationId xmlns:a16="http://schemas.microsoft.com/office/drawing/2014/main" id="{8C8E202C-B4D7-4738-A01B-DCC602F91494}"/>
              </a:ext>
            </a:extLst>
          </p:cNvPr>
          <p:cNvSpPr>
            <a:spLocks noGrp="1"/>
          </p:cNvSpPr>
          <p:nvPr>
            <p:ph type="ftr" sz="quarter" idx="15"/>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3091AC24-0622-43B6-91D8-D1C0D537EE79}"/>
              </a:ext>
            </a:extLst>
          </p:cNvPr>
          <p:cNvSpPr>
            <a:spLocks noGrp="1"/>
          </p:cNvSpPr>
          <p:nvPr>
            <p:ph type="sldNum" sz="quarter" idx="16"/>
          </p:nvPr>
        </p:nvSpPr>
        <p:spPr/>
        <p:txBody>
          <a:bodyPr/>
          <a:lstStyle>
            <a:lvl1pPr>
              <a:defRPr/>
            </a:lvl1pPr>
          </a:lstStyle>
          <a:p>
            <a:pPr>
              <a:defRPr/>
            </a:pPr>
            <a:fld id="{AC34593E-161C-4BF8-ACFC-75D6A984EC21}" type="slidenum">
              <a:rPr lang="es-ES_tradnl" altLang="es-AR"/>
              <a:pPr>
                <a:defRPr/>
              </a:pPr>
              <a:t>‹#›</a:t>
            </a:fld>
            <a:endParaRPr lang="es-ES_tradnl" altLang="es-AR"/>
          </a:p>
        </p:txBody>
      </p:sp>
    </p:spTree>
    <p:extLst>
      <p:ext uri="{BB962C8B-B14F-4D97-AF65-F5344CB8AC3E}">
        <p14:creationId xmlns:p14="http://schemas.microsoft.com/office/powerpoint/2010/main" val="2737725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2B2EC9-5355-4A4B-9784-92A409DE8376}"/>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7764CFAD-A926-4F27-89C8-FA7160CF04D3}"/>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D53AF871-25C9-412D-9018-E51F5129B018}"/>
              </a:ext>
            </a:extLst>
          </p:cNvPr>
          <p:cNvSpPr>
            <a:spLocks noGrp="1"/>
          </p:cNvSpPr>
          <p:nvPr>
            <p:ph type="sldNum" sz="quarter" idx="12"/>
          </p:nvPr>
        </p:nvSpPr>
        <p:spPr/>
        <p:txBody>
          <a:bodyPr/>
          <a:lstStyle>
            <a:lvl1pPr>
              <a:defRPr/>
            </a:lvl1pPr>
          </a:lstStyle>
          <a:p>
            <a:pPr>
              <a:defRPr/>
            </a:pPr>
            <a:fld id="{1EA9551F-3E57-45BD-BBCC-6736554489E9}" type="slidenum">
              <a:rPr lang="es-ES_tradnl" altLang="es-AR"/>
              <a:pPr>
                <a:defRPr/>
              </a:pPr>
              <a:t>‹#›</a:t>
            </a:fld>
            <a:endParaRPr lang="es-ES_tradnl" altLang="es-AR"/>
          </a:p>
        </p:txBody>
      </p:sp>
    </p:spTree>
    <p:extLst>
      <p:ext uri="{BB962C8B-B14F-4D97-AF65-F5344CB8AC3E}">
        <p14:creationId xmlns:p14="http://schemas.microsoft.com/office/powerpoint/2010/main" val="1743269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1DB183-4E8D-443E-BA13-1390D9098758}"/>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DB6D47BB-9DE0-47C8-9CE9-4B95BD823441}"/>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50E67258-1891-4209-B3CA-C4956D602135}"/>
              </a:ext>
            </a:extLst>
          </p:cNvPr>
          <p:cNvSpPr>
            <a:spLocks noGrp="1"/>
          </p:cNvSpPr>
          <p:nvPr>
            <p:ph type="sldNum" sz="quarter" idx="12"/>
          </p:nvPr>
        </p:nvSpPr>
        <p:spPr/>
        <p:txBody>
          <a:bodyPr/>
          <a:lstStyle>
            <a:lvl1pPr>
              <a:defRPr/>
            </a:lvl1pPr>
          </a:lstStyle>
          <a:p>
            <a:pPr>
              <a:defRPr/>
            </a:pPr>
            <a:fld id="{264CC646-BF70-4D80-B9E5-FA368F5094AD}" type="slidenum">
              <a:rPr lang="es-ES_tradnl" altLang="es-AR"/>
              <a:pPr>
                <a:defRPr/>
              </a:pPr>
              <a:t>‹#›</a:t>
            </a:fld>
            <a:endParaRPr lang="es-ES_tradnl" altLang="es-AR"/>
          </a:p>
        </p:txBody>
      </p:sp>
    </p:spTree>
    <p:extLst>
      <p:ext uri="{BB962C8B-B14F-4D97-AF65-F5344CB8AC3E}">
        <p14:creationId xmlns:p14="http://schemas.microsoft.com/office/powerpoint/2010/main" val="271151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64DD2C-C5F6-4FB2-948A-7D1606C7B197}"/>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F4B843CD-B1EA-4CD3-8299-1471BD69831F}"/>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5278D41C-4DC8-40DE-994C-F326174F9DFA}"/>
              </a:ext>
            </a:extLst>
          </p:cNvPr>
          <p:cNvSpPr>
            <a:spLocks noGrp="1"/>
          </p:cNvSpPr>
          <p:nvPr>
            <p:ph type="sldNum" sz="quarter" idx="12"/>
          </p:nvPr>
        </p:nvSpPr>
        <p:spPr/>
        <p:txBody>
          <a:bodyPr/>
          <a:lstStyle>
            <a:lvl1pPr>
              <a:defRPr/>
            </a:lvl1pPr>
          </a:lstStyle>
          <a:p>
            <a:pPr>
              <a:defRPr/>
            </a:pPr>
            <a:fld id="{4BC8939D-1511-43C6-9837-7866AB04EB5E}" type="slidenum">
              <a:rPr lang="es-ES_tradnl" altLang="es-AR"/>
              <a:pPr>
                <a:defRPr/>
              </a:pPr>
              <a:t>‹#›</a:t>
            </a:fld>
            <a:endParaRPr lang="es-ES_tradnl" altLang="es-AR"/>
          </a:p>
        </p:txBody>
      </p:sp>
    </p:spTree>
    <p:extLst>
      <p:ext uri="{BB962C8B-B14F-4D97-AF65-F5344CB8AC3E}">
        <p14:creationId xmlns:p14="http://schemas.microsoft.com/office/powerpoint/2010/main" val="55463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47A0BE-097D-4D3B-BD9F-1063D404C530}"/>
              </a:ext>
            </a:extLst>
          </p:cNvPr>
          <p:cNvSpPr>
            <a:spLocks noGrp="1"/>
          </p:cNvSpPr>
          <p:nvPr>
            <p:ph type="dt" sz="half" idx="10"/>
          </p:nvPr>
        </p:nvSpPr>
        <p:spPr/>
        <p:txBody>
          <a:bodyPr/>
          <a:lstStyle>
            <a:lvl1pPr>
              <a:defRPr/>
            </a:lvl1pPr>
          </a:lstStyle>
          <a:p>
            <a:pPr>
              <a:defRPr/>
            </a:pPr>
            <a:endParaRPr lang="es-ES_tradnl"/>
          </a:p>
        </p:txBody>
      </p:sp>
      <p:sp>
        <p:nvSpPr>
          <p:cNvPr id="5" name="Footer Placeholder 4">
            <a:extLst>
              <a:ext uri="{FF2B5EF4-FFF2-40B4-BE49-F238E27FC236}">
                <a16:creationId xmlns:a16="http://schemas.microsoft.com/office/drawing/2014/main" id="{7C9F2ABB-6DB3-47FC-BF9C-F6AD4C7389C8}"/>
              </a:ext>
            </a:extLst>
          </p:cNvPr>
          <p:cNvSpPr>
            <a:spLocks noGrp="1"/>
          </p:cNvSpPr>
          <p:nvPr>
            <p:ph type="ftr" sz="quarter" idx="11"/>
          </p:nvPr>
        </p:nvSpPr>
        <p:spPr/>
        <p:txBody>
          <a:bodyPr/>
          <a:lstStyle>
            <a:lvl1pPr>
              <a:defRPr/>
            </a:lvl1pPr>
          </a:lstStyle>
          <a:p>
            <a:pPr>
              <a:defRPr/>
            </a:pPr>
            <a:endParaRPr lang="es-ES_tradnl"/>
          </a:p>
        </p:txBody>
      </p:sp>
      <p:sp>
        <p:nvSpPr>
          <p:cNvPr id="6" name="Slide Number Placeholder 5">
            <a:extLst>
              <a:ext uri="{FF2B5EF4-FFF2-40B4-BE49-F238E27FC236}">
                <a16:creationId xmlns:a16="http://schemas.microsoft.com/office/drawing/2014/main" id="{4F57FF04-AE06-4D2D-91A3-146C2501EF78}"/>
              </a:ext>
            </a:extLst>
          </p:cNvPr>
          <p:cNvSpPr>
            <a:spLocks noGrp="1"/>
          </p:cNvSpPr>
          <p:nvPr>
            <p:ph type="sldNum" sz="quarter" idx="12"/>
          </p:nvPr>
        </p:nvSpPr>
        <p:spPr/>
        <p:txBody>
          <a:bodyPr/>
          <a:lstStyle>
            <a:lvl1pPr>
              <a:defRPr/>
            </a:lvl1pPr>
          </a:lstStyle>
          <a:p>
            <a:pPr>
              <a:defRPr/>
            </a:pPr>
            <a:fld id="{E58F87DB-3C48-49EB-847C-29DF23F3139C}" type="slidenum">
              <a:rPr lang="es-ES_tradnl" altLang="es-AR"/>
              <a:pPr>
                <a:defRPr/>
              </a:pPr>
              <a:t>‹#›</a:t>
            </a:fld>
            <a:endParaRPr lang="es-ES_tradnl" altLang="es-AR"/>
          </a:p>
        </p:txBody>
      </p:sp>
    </p:spTree>
    <p:extLst>
      <p:ext uri="{BB962C8B-B14F-4D97-AF65-F5344CB8AC3E}">
        <p14:creationId xmlns:p14="http://schemas.microsoft.com/office/powerpoint/2010/main" val="173154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EF00829-D133-478C-99E7-FE9CFC6D3956}"/>
              </a:ext>
            </a:extLst>
          </p:cNvPr>
          <p:cNvSpPr>
            <a:spLocks noGrp="1"/>
          </p:cNvSpPr>
          <p:nvPr>
            <p:ph type="dt" sz="half" idx="10"/>
          </p:nvPr>
        </p:nvSpPr>
        <p:spPr/>
        <p:txBody>
          <a:bodyPr/>
          <a:lstStyle>
            <a:lvl1pPr>
              <a:defRPr/>
            </a:lvl1pPr>
          </a:lstStyle>
          <a:p>
            <a:pPr>
              <a:defRPr/>
            </a:pPr>
            <a:endParaRPr lang="es-ES_tradnl"/>
          </a:p>
        </p:txBody>
      </p:sp>
      <p:sp>
        <p:nvSpPr>
          <p:cNvPr id="6" name="Footer Placeholder 4">
            <a:extLst>
              <a:ext uri="{FF2B5EF4-FFF2-40B4-BE49-F238E27FC236}">
                <a16:creationId xmlns:a16="http://schemas.microsoft.com/office/drawing/2014/main" id="{6196DB7C-1458-4B57-A939-D545730E734C}"/>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B5888839-E586-4F70-9EA2-9C13C790C8AE}"/>
              </a:ext>
            </a:extLst>
          </p:cNvPr>
          <p:cNvSpPr>
            <a:spLocks noGrp="1"/>
          </p:cNvSpPr>
          <p:nvPr>
            <p:ph type="sldNum" sz="quarter" idx="12"/>
          </p:nvPr>
        </p:nvSpPr>
        <p:spPr/>
        <p:txBody>
          <a:bodyPr/>
          <a:lstStyle>
            <a:lvl1pPr>
              <a:defRPr/>
            </a:lvl1pPr>
          </a:lstStyle>
          <a:p>
            <a:pPr>
              <a:defRPr/>
            </a:pPr>
            <a:fld id="{24E50633-F350-48CD-9A19-DE27B62B258B}" type="slidenum">
              <a:rPr lang="es-ES_tradnl" altLang="es-AR"/>
              <a:pPr>
                <a:defRPr/>
              </a:pPr>
              <a:t>‹#›</a:t>
            </a:fld>
            <a:endParaRPr lang="es-ES_tradnl" altLang="es-AR"/>
          </a:p>
        </p:txBody>
      </p:sp>
    </p:spTree>
    <p:extLst>
      <p:ext uri="{BB962C8B-B14F-4D97-AF65-F5344CB8AC3E}">
        <p14:creationId xmlns:p14="http://schemas.microsoft.com/office/powerpoint/2010/main" val="128682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C12DC63-0985-4248-8B5F-675E69DC3629}"/>
              </a:ext>
            </a:extLst>
          </p:cNvPr>
          <p:cNvSpPr>
            <a:spLocks noGrp="1"/>
          </p:cNvSpPr>
          <p:nvPr>
            <p:ph type="dt" sz="half" idx="10"/>
          </p:nvPr>
        </p:nvSpPr>
        <p:spPr/>
        <p:txBody>
          <a:bodyPr/>
          <a:lstStyle>
            <a:lvl1pPr>
              <a:defRPr/>
            </a:lvl1pPr>
          </a:lstStyle>
          <a:p>
            <a:pPr>
              <a:defRPr/>
            </a:pPr>
            <a:endParaRPr lang="es-ES_tradnl"/>
          </a:p>
        </p:txBody>
      </p:sp>
      <p:sp>
        <p:nvSpPr>
          <p:cNvPr id="8" name="Footer Placeholder 4">
            <a:extLst>
              <a:ext uri="{FF2B5EF4-FFF2-40B4-BE49-F238E27FC236}">
                <a16:creationId xmlns:a16="http://schemas.microsoft.com/office/drawing/2014/main" id="{FF30F0A5-7060-4761-AE50-C1CAFA9B88AC}"/>
              </a:ext>
            </a:extLst>
          </p:cNvPr>
          <p:cNvSpPr>
            <a:spLocks noGrp="1"/>
          </p:cNvSpPr>
          <p:nvPr>
            <p:ph type="ftr" sz="quarter" idx="11"/>
          </p:nvPr>
        </p:nvSpPr>
        <p:spPr/>
        <p:txBody>
          <a:bodyPr/>
          <a:lstStyle>
            <a:lvl1pPr>
              <a:defRPr/>
            </a:lvl1pPr>
          </a:lstStyle>
          <a:p>
            <a:pPr>
              <a:defRPr/>
            </a:pPr>
            <a:endParaRPr lang="es-ES_tradnl"/>
          </a:p>
        </p:txBody>
      </p:sp>
      <p:sp>
        <p:nvSpPr>
          <p:cNvPr id="9" name="Slide Number Placeholder 5">
            <a:extLst>
              <a:ext uri="{FF2B5EF4-FFF2-40B4-BE49-F238E27FC236}">
                <a16:creationId xmlns:a16="http://schemas.microsoft.com/office/drawing/2014/main" id="{8114D269-F80C-4523-AAE5-35F144337158}"/>
              </a:ext>
            </a:extLst>
          </p:cNvPr>
          <p:cNvSpPr>
            <a:spLocks noGrp="1"/>
          </p:cNvSpPr>
          <p:nvPr>
            <p:ph type="sldNum" sz="quarter" idx="12"/>
          </p:nvPr>
        </p:nvSpPr>
        <p:spPr/>
        <p:txBody>
          <a:bodyPr/>
          <a:lstStyle>
            <a:lvl1pPr>
              <a:defRPr/>
            </a:lvl1pPr>
          </a:lstStyle>
          <a:p>
            <a:pPr>
              <a:defRPr/>
            </a:pPr>
            <a:fld id="{A015F321-FAC2-460A-8F1F-18688890D3BC}" type="slidenum">
              <a:rPr lang="es-ES_tradnl" altLang="es-AR"/>
              <a:pPr>
                <a:defRPr/>
              </a:pPr>
              <a:t>‹#›</a:t>
            </a:fld>
            <a:endParaRPr lang="es-ES_tradnl" altLang="es-AR"/>
          </a:p>
        </p:txBody>
      </p:sp>
    </p:spTree>
    <p:extLst>
      <p:ext uri="{BB962C8B-B14F-4D97-AF65-F5344CB8AC3E}">
        <p14:creationId xmlns:p14="http://schemas.microsoft.com/office/powerpoint/2010/main" val="90057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C248DF7-282A-495B-89D2-ED757D3D8517}"/>
              </a:ext>
            </a:extLst>
          </p:cNvPr>
          <p:cNvSpPr>
            <a:spLocks noGrp="1"/>
          </p:cNvSpPr>
          <p:nvPr>
            <p:ph type="dt" sz="half" idx="10"/>
          </p:nvPr>
        </p:nvSpPr>
        <p:spPr/>
        <p:txBody>
          <a:bodyPr/>
          <a:lstStyle>
            <a:lvl1pPr>
              <a:defRPr/>
            </a:lvl1pPr>
          </a:lstStyle>
          <a:p>
            <a:pPr>
              <a:defRPr/>
            </a:pPr>
            <a:endParaRPr lang="es-ES_tradnl"/>
          </a:p>
        </p:txBody>
      </p:sp>
      <p:sp>
        <p:nvSpPr>
          <p:cNvPr id="4" name="Footer Placeholder 4">
            <a:extLst>
              <a:ext uri="{FF2B5EF4-FFF2-40B4-BE49-F238E27FC236}">
                <a16:creationId xmlns:a16="http://schemas.microsoft.com/office/drawing/2014/main" id="{BC11A96F-56DE-4849-BBFD-AE36B52774A9}"/>
              </a:ext>
            </a:extLst>
          </p:cNvPr>
          <p:cNvSpPr>
            <a:spLocks noGrp="1"/>
          </p:cNvSpPr>
          <p:nvPr>
            <p:ph type="ftr" sz="quarter" idx="11"/>
          </p:nvPr>
        </p:nvSpPr>
        <p:spPr/>
        <p:txBody>
          <a:bodyPr/>
          <a:lstStyle>
            <a:lvl1pPr>
              <a:defRPr/>
            </a:lvl1pPr>
          </a:lstStyle>
          <a:p>
            <a:pPr>
              <a:defRPr/>
            </a:pPr>
            <a:endParaRPr lang="es-ES_tradnl"/>
          </a:p>
        </p:txBody>
      </p:sp>
      <p:sp>
        <p:nvSpPr>
          <p:cNvPr id="5" name="Slide Number Placeholder 5">
            <a:extLst>
              <a:ext uri="{FF2B5EF4-FFF2-40B4-BE49-F238E27FC236}">
                <a16:creationId xmlns:a16="http://schemas.microsoft.com/office/drawing/2014/main" id="{A1084DA2-2971-409A-A908-EF20867F2B48}"/>
              </a:ext>
            </a:extLst>
          </p:cNvPr>
          <p:cNvSpPr>
            <a:spLocks noGrp="1"/>
          </p:cNvSpPr>
          <p:nvPr>
            <p:ph type="sldNum" sz="quarter" idx="12"/>
          </p:nvPr>
        </p:nvSpPr>
        <p:spPr/>
        <p:txBody>
          <a:bodyPr/>
          <a:lstStyle>
            <a:lvl1pPr>
              <a:defRPr/>
            </a:lvl1pPr>
          </a:lstStyle>
          <a:p>
            <a:pPr>
              <a:defRPr/>
            </a:pPr>
            <a:fld id="{63ACBAC5-16BE-493D-B7FF-12A550563A15}" type="slidenum">
              <a:rPr lang="es-ES_tradnl" altLang="es-AR"/>
              <a:pPr>
                <a:defRPr/>
              </a:pPr>
              <a:t>‹#›</a:t>
            </a:fld>
            <a:endParaRPr lang="es-ES_tradnl" altLang="es-AR"/>
          </a:p>
        </p:txBody>
      </p:sp>
    </p:spTree>
    <p:extLst>
      <p:ext uri="{BB962C8B-B14F-4D97-AF65-F5344CB8AC3E}">
        <p14:creationId xmlns:p14="http://schemas.microsoft.com/office/powerpoint/2010/main" val="219687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8956D0-F41B-4BDA-884F-5CB889A7BF2D}"/>
              </a:ext>
            </a:extLst>
          </p:cNvPr>
          <p:cNvSpPr>
            <a:spLocks noGrp="1"/>
          </p:cNvSpPr>
          <p:nvPr>
            <p:ph type="dt" sz="half" idx="10"/>
          </p:nvPr>
        </p:nvSpPr>
        <p:spPr/>
        <p:txBody>
          <a:bodyPr/>
          <a:lstStyle>
            <a:lvl1pPr>
              <a:defRPr/>
            </a:lvl1pPr>
          </a:lstStyle>
          <a:p>
            <a:pPr>
              <a:defRPr/>
            </a:pPr>
            <a:endParaRPr lang="es-ES_tradnl"/>
          </a:p>
        </p:txBody>
      </p:sp>
      <p:sp>
        <p:nvSpPr>
          <p:cNvPr id="3" name="Footer Placeholder 4">
            <a:extLst>
              <a:ext uri="{FF2B5EF4-FFF2-40B4-BE49-F238E27FC236}">
                <a16:creationId xmlns:a16="http://schemas.microsoft.com/office/drawing/2014/main" id="{5B9E302D-7F23-4B60-8220-88E1AD2237E9}"/>
              </a:ext>
            </a:extLst>
          </p:cNvPr>
          <p:cNvSpPr>
            <a:spLocks noGrp="1"/>
          </p:cNvSpPr>
          <p:nvPr>
            <p:ph type="ftr" sz="quarter" idx="11"/>
          </p:nvPr>
        </p:nvSpPr>
        <p:spPr/>
        <p:txBody>
          <a:bodyPr/>
          <a:lstStyle>
            <a:lvl1pPr>
              <a:defRPr/>
            </a:lvl1pPr>
          </a:lstStyle>
          <a:p>
            <a:pPr>
              <a:defRPr/>
            </a:pPr>
            <a:endParaRPr lang="es-ES_tradnl"/>
          </a:p>
        </p:txBody>
      </p:sp>
      <p:sp>
        <p:nvSpPr>
          <p:cNvPr id="4" name="Slide Number Placeholder 5">
            <a:extLst>
              <a:ext uri="{FF2B5EF4-FFF2-40B4-BE49-F238E27FC236}">
                <a16:creationId xmlns:a16="http://schemas.microsoft.com/office/drawing/2014/main" id="{A5800E14-9C32-46CF-AA91-04170A9FC8DA}"/>
              </a:ext>
            </a:extLst>
          </p:cNvPr>
          <p:cNvSpPr>
            <a:spLocks noGrp="1"/>
          </p:cNvSpPr>
          <p:nvPr>
            <p:ph type="sldNum" sz="quarter" idx="12"/>
          </p:nvPr>
        </p:nvSpPr>
        <p:spPr/>
        <p:txBody>
          <a:bodyPr/>
          <a:lstStyle>
            <a:lvl1pPr>
              <a:defRPr/>
            </a:lvl1pPr>
          </a:lstStyle>
          <a:p>
            <a:pPr>
              <a:defRPr/>
            </a:pPr>
            <a:fld id="{43328E0F-AC01-47B3-AA3E-0C8F4540100B}" type="slidenum">
              <a:rPr lang="es-ES_tradnl" altLang="es-AR"/>
              <a:pPr>
                <a:defRPr/>
              </a:pPr>
              <a:t>‹#›</a:t>
            </a:fld>
            <a:endParaRPr lang="es-ES_tradnl" altLang="es-AR"/>
          </a:p>
        </p:txBody>
      </p:sp>
    </p:spTree>
    <p:extLst>
      <p:ext uri="{BB962C8B-B14F-4D97-AF65-F5344CB8AC3E}">
        <p14:creationId xmlns:p14="http://schemas.microsoft.com/office/powerpoint/2010/main" val="4086701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A268211-3463-4A86-BCC2-A7AADA9ED6BB}"/>
              </a:ext>
            </a:extLst>
          </p:cNvPr>
          <p:cNvSpPr>
            <a:spLocks noGrp="1"/>
          </p:cNvSpPr>
          <p:nvPr>
            <p:ph type="dt" sz="half" idx="10"/>
          </p:nvPr>
        </p:nvSpPr>
        <p:spPr/>
        <p:txBody>
          <a:bodyPr/>
          <a:lstStyle>
            <a:lvl1pPr>
              <a:defRPr/>
            </a:lvl1pPr>
          </a:lstStyle>
          <a:p>
            <a:pPr>
              <a:defRPr/>
            </a:pPr>
            <a:endParaRPr lang="es-ES_tradnl"/>
          </a:p>
        </p:txBody>
      </p:sp>
      <p:sp>
        <p:nvSpPr>
          <p:cNvPr id="6" name="Footer Placeholder 4">
            <a:extLst>
              <a:ext uri="{FF2B5EF4-FFF2-40B4-BE49-F238E27FC236}">
                <a16:creationId xmlns:a16="http://schemas.microsoft.com/office/drawing/2014/main" id="{39176549-7998-4FE7-B300-82AEA8741AD0}"/>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91756A62-08E9-4B0C-A29D-87D2E9C58C66}"/>
              </a:ext>
            </a:extLst>
          </p:cNvPr>
          <p:cNvSpPr>
            <a:spLocks noGrp="1"/>
          </p:cNvSpPr>
          <p:nvPr>
            <p:ph type="sldNum" sz="quarter" idx="12"/>
          </p:nvPr>
        </p:nvSpPr>
        <p:spPr/>
        <p:txBody>
          <a:bodyPr/>
          <a:lstStyle>
            <a:lvl1pPr>
              <a:defRPr/>
            </a:lvl1pPr>
          </a:lstStyle>
          <a:p>
            <a:pPr>
              <a:defRPr/>
            </a:pPr>
            <a:fld id="{80C5535C-6711-4EE0-865D-F3C545401E40}" type="slidenum">
              <a:rPr lang="es-ES_tradnl" altLang="es-AR"/>
              <a:pPr>
                <a:defRPr/>
              </a:pPr>
              <a:t>‹#›</a:t>
            </a:fld>
            <a:endParaRPr lang="es-ES_tradnl" altLang="es-AR"/>
          </a:p>
        </p:txBody>
      </p:sp>
    </p:spTree>
    <p:extLst>
      <p:ext uri="{BB962C8B-B14F-4D97-AF65-F5344CB8AC3E}">
        <p14:creationId xmlns:p14="http://schemas.microsoft.com/office/powerpoint/2010/main" val="170113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AAAF749F-E0C0-4D88-B93B-600F3ED66FFF}"/>
              </a:ext>
            </a:extLst>
          </p:cNvPr>
          <p:cNvSpPr>
            <a:spLocks noGrp="1"/>
          </p:cNvSpPr>
          <p:nvPr>
            <p:ph type="dt" sz="half" idx="10"/>
          </p:nvPr>
        </p:nvSpPr>
        <p:spPr/>
        <p:txBody>
          <a:bodyPr/>
          <a:lstStyle>
            <a:lvl1pPr>
              <a:defRPr/>
            </a:lvl1pPr>
          </a:lstStyle>
          <a:p>
            <a:pPr>
              <a:defRPr/>
            </a:pPr>
            <a:endParaRPr lang="es-ES_tradnl"/>
          </a:p>
        </p:txBody>
      </p:sp>
      <p:sp>
        <p:nvSpPr>
          <p:cNvPr id="6" name="Footer Placeholder 4">
            <a:extLst>
              <a:ext uri="{FF2B5EF4-FFF2-40B4-BE49-F238E27FC236}">
                <a16:creationId xmlns:a16="http://schemas.microsoft.com/office/drawing/2014/main" id="{4DE51101-BDA5-4ED6-BF06-B60AE92ACEB7}"/>
              </a:ext>
            </a:extLst>
          </p:cNvPr>
          <p:cNvSpPr>
            <a:spLocks noGrp="1"/>
          </p:cNvSpPr>
          <p:nvPr>
            <p:ph type="ftr" sz="quarter" idx="11"/>
          </p:nvPr>
        </p:nvSpPr>
        <p:spPr/>
        <p:txBody>
          <a:bodyPr/>
          <a:lstStyle>
            <a:lvl1pPr>
              <a:defRPr/>
            </a:lvl1pPr>
          </a:lstStyle>
          <a:p>
            <a:pPr>
              <a:defRPr/>
            </a:pPr>
            <a:endParaRPr lang="es-ES_tradnl"/>
          </a:p>
        </p:txBody>
      </p:sp>
      <p:sp>
        <p:nvSpPr>
          <p:cNvPr id="7" name="Slide Number Placeholder 5">
            <a:extLst>
              <a:ext uri="{FF2B5EF4-FFF2-40B4-BE49-F238E27FC236}">
                <a16:creationId xmlns:a16="http://schemas.microsoft.com/office/drawing/2014/main" id="{04725748-410A-4BC0-A72F-4564628A3440}"/>
              </a:ext>
            </a:extLst>
          </p:cNvPr>
          <p:cNvSpPr>
            <a:spLocks noGrp="1"/>
          </p:cNvSpPr>
          <p:nvPr>
            <p:ph type="sldNum" sz="quarter" idx="12"/>
          </p:nvPr>
        </p:nvSpPr>
        <p:spPr/>
        <p:txBody>
          <a:bodyPr/>
          <a:lstStyle>
            <a:lvl1pPr>
              <a:defRPr/>
            </a:lvl1pPr>
          </a:lstStyle>
          <a:p>
            <a:pPr>
              <a:defRPr/>
            </a:pPr>
            <a:fld id="{CEF616D2-229A-4591-8CDA-B8A36FAD58F9}" type="slidenum">
              <a:rPr lang="es-ES_tradnl" altLang="es-AR"/>
              <a:pPr>
                <a:defRPr/>
              </a:pPr>
              <a:t>‹#›</a:t>
            </a:fld>
            <a:endParaRPr lang="es-ES_tradnl" altLang="es-AR"/>
          </a:p>
        </p:txBody>
      </p:sp>
    </p:spTree>
    <p:extLst>
      <p:ext uri="{BB962C8B-B14F-4D97-AF65-F5344CB8AC3E}">
        <p14:creationId xmlns:p14="http://schemas.microsoft.com/office/powerpoint/2010/main" val="282461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7000">
              <a:schemeClr val="tx1">
                <a:lumMod val="85000"/>
                <a:lumOff val="15000"/>
              </a:schemeClr>
            </a:gs>
            <a:gs pos="100000">
              <a:schemeClr val="bg1"/>
            </a:gs>
            <a:gs pos="100000">
              <a:srgbClr val="757575"/>
            </a:gs>
          </a:gsLst>
          <a:lin ang="2700000" scaled="1"/>
          <a:tileRect/>
        </a:gra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B5B30BBC-5390-4F8A-B131-005AA33411F5}"/>
              </a:ext>
            </a:extLst>
          </p:cNvPr>
          <p:cNvGrpSpPr>
            <a:grpSpLocks/>
          </p:cNvGrpSpPr>
          <p:nvPr/>
        </p:nvGrpSpPr>
        <p:grpSpPr bwMode="auto">
          <a:xfrm>
            <a:off x="-7937" y="-7938"/>
            <a:ext cx="9169401" cy="6873876"/>
            <a:chOff x="-8467" y="-8468"/>
            <a:chExt cx="9169805" cy="6874935"/>
          </a:xfrm>
        </p:grpSpPr>
        <p:sp>
          <p:nvSpPr>
            <p:cNvPr id="7" name="Freeform 6">
              <a:extLst>
                <a:ext uri="{FF2B5EF4-FFF2-40B4-BE49-F238E27FC236}">
                  <a16:creationId xmlns:a16="http://schemas.microsoft.com/office/drawing/2014/main" id="{88F60029-6C01-4FAF-AA42-73276D42628A}"/>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A76681CA-429F-492A-8EA1-18636DE74C8A}"/>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528C73A-BE3B-48BC-ACE1-F6494AC0101D}"/>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F95E8EA5-EE2A-452B-A915-DF6152AA4D4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1C9A302C-520F-4B9D-842B-EA97F84A5FA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1A860548-6A1E-4F86-A945-0EE23DD753C3}"/>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960EB836-4770-45AF-B516-06A27898B617}"/>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F2BD7928-C445-40AF-A324-5B9E7B8CE335}"/>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AA36DFAF-9E3B-469E-BA58-CBACE7AD093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2CA885B5-D968-42AA-8A00-50212E6D7DFA}"/>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071C1198-0D74-443C-B4C4-219DF2E8C909}"/>
              </a:ext>
            </a:extLst>
          </p:cNvPr>
          <p:cNvSpPr>
            <a:spLocks noGrp="1"/>
          </p:cNvSpPr>
          <p:nvPr>
            <p:ph type="title"/>
          </p:nvPr>
        </p:nvSpPr>
        <p:spPr bwMode="auto">
          <a:xfrm>
            <a:off x="609601"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B8DC0AB-7ADF-48C1-8BB9-FB4DBB5928B8}"/>
              </a:ext>
            </a:extLst>
          </p:cNvPr>
          <p:cNvSpPr>
            <a:spLocks noGrp="1"/>
          </p:cNvSpPr>
          <p:nvPr>
            <p:ph type="body" idx="1"/>
          </p:nvPr>
        </p:nvSpPr>
        <p:spPr bwMode="auto">
          <a:xfrm>
            <a:off x="609601" y="2160590"/>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146B5EE-6203-4B4D-B56A-316297B2B3C1}"/>
              </a:ext>
            </a:extLst>
          </p:cNvPr>
          <p:cNvSpPr>
            <a:spLocks noGrp="1"/>
          </p:cNvSpPr>
          <p:nvPr>
            <p:ph type="dt" sz="half" idx="2"/>
          </p:nvPr>
        </p:nvSpPr>
        <p:spPr>
          <a:xfrm>
            <a:off x="5405439" y="6042027"/>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s-ES_tradnl"/>
          </a:p>
        </p:txBody>
      </p:sp>
      <p:sp>
        <p:nvSpPr>
          <p:cNvPr id="5" name="Footer Placeholder 4">
            <a:extLst>
              <a:ext uri="{FF2B5EF4-FFF2-40B4-BE49-F238E27FC236}">
                <a16:creationId xmlns:a16="http://schemas.microsoft.com/office/drawing/2014/main" id="{597857F0-65CB-469C-A12E-4F76A6948265}"/>
              </a:ext>
            </a:extLst>
          </p:cNvPr>
          <p:cNvSpPr>
            <a:spLocks noGrp="1"/>
          </p:cNvSpPr>
          <p:nvPr>
            <p:ph type="ftr" sz="quarter" idx="3"/>
          </p:nvPr>
        </p:nvSpPr>
        <p:spPr>
          <a:xfrm>
            <a:off x="609600" y="6042027"/>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s-ES_tradnl"/>
          </a:p>
        </p:txBody>
      </p:sp>
      <p:sp>
        <p:nvSpPr>
          <p:cNvPr id="6" name="Slide Number Placeholder 5">
            <a:extLst>
              <a:ext uri="{FF2B5EF4-FFF2-40B4-BE49-F238E27FC236}">
                <a16:creationId xmlns:a16="http://schemas.microsoft.com/office/drawing/2014/main" id="{FAEEEC92-FD69-429B-91C7-1E93C77FABB6}"/>
              </a:ext>
            </a:extLst>
          </p:cNvPr>
          <p:cNvSpPr>
            <a:spLocks noGrp="1"/>
          </p:cNvSpPr>
          <p:nvPr>
            <p:ph type="sldNum" sz="quarter" idx="4"/>
          </p:nvPr>
        </p:nvSpPr>
        <p:spPr>
          <a:xfrm>
            <a:off x="6445250" y="6042027"/>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accent1"/>
                </a:solidFill>
                <a:latin typeface="+mn-lt"/>
              </a:defRPr>
            </a:lvl1pPr>
          </a:lstStyle>
          <a:p>
            <a:pPr>
              <a:defRPr/>
            </a:pPr>
            <a:fld id="{3B2009E4-F1B9-4A84-9B53-76CBC17C4586}" type="slidenum">
              <a:rPr lang="es-ES_tradnl" altLang="es-AR"/>
              <a:pPr>
                <a:defRPr/>
              </a:pPr>
              <a:t>‹#›</a:t>
            </a:fld>
            <a:endParaRPr lang="es-ES_tradnl" altLang="es-AR"/>
          </a:p>
        </p:txBody>
      </p:sp>
    </p:spTree>
  </p:cSld>
  <p:clrMap bg1="lt1" tx1="dk1" bg2="lt2" tx2="dk2" accent1="accent1" accent2="accent2" accent3="accent3" accent4="accent4" accent5="accent5" accent6="accent6" hlink="hlink" folHlink="folHlink"/>
  <p:sldLayoutIdLst>
    <p:sldLayoutId id="2147484305"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6" r:id="rId11"/>
    <p:sldLayoutId id="2147484301" r:id="rId12"/>
    <p:sldLayoutId id="2147484307" r:id="rId13"/>
    <p:sldLayoutId id="2147484302" r:id="rId14"/>
    <p:sldLayoutId id="2147484303" r:id="rId15"/>
    <p:sldLayoutId id="2147484304"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docs.live.net/f1cfe15e3c0f6887/0.%202do%20semestre%202018/6-%20Higiene%20y%20seguridad/presentacion%20clase%20soldadura%20y%20corte%20a%20gas/Ley.ur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 Id="rId9" Type="http://schemas.openxmlformats.org/officeDocument/2006/relationships/image" Target="../media/image61.jpeg"/></Relationships>
</file>

<file path=ppt/slides/_rels/slide4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jpeg"/><Relationship Id="rId7" Type="http://schemas.openxmlformats.org/officeDocument/2006/relationships/image" Target="../media/image65.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8.jpeg"/><Relationship Id="rId7" Type="http://schemas.openxmlformats.org/officeDocument/2006/relationships/image" Target="../media/image71.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51.jpeg"/><Relationship Id="rId4" Type="http://schemas.openxmlformats.org/officeDocument/2006/relationships/image" Target="../media/image69.jpeg"/><Relationship Id="rId9" Type="http://schemas.openxmlformats.org/officeDocument/2006/relationships/image" Target="../media/image73.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AD5144E2-8497-4EE9-9BB8-C63D55E48F96}"/>
              </a:ext>
            </a:extLst>
          </p:cNvPr>
          <p:cNvSpPr>
            <a:spLocks noGrp="1" noChangeArrowheads="1"/>
          </p:cNvSpPr>
          <p:nvPr>
            <p:ph type="subTitle" idx="1"/>
          </p:nvPr>
        </p:nvSpPr>
        <p:spPr>
          <a:xfrm>
            <a:off x="458788" y="1071563"/>
            <a:ext cx="8077200" cy="2362200"/>
          </a:xfrm>
          <a:ln>
            <a:miter lim="800000"/>
            <a:headEnd/>
            <a:tailEnd/>
          </a:ln>
          <a:extLst/>
        </p:spPr>
        <p:txBody>
          <a:bodyPr rtlCol="0">
            <a:normAutofit/>
          </a:bodyPr>
          <a:lstStyle/>
          <a:p>
            <a:pPr algn="ctr" fontAlgn="auto">
              <a:spcAft>
                <a:spcPts val="0"/>
              </a:spcAft>
              <a:defRPr/>
            </a:pPr>
            <a:r>
              <a:rPr lang="es-ES_tradnl" sz="4400" b="1" dirty="0">
                <a:solidFill>
                  <a:srgbClr val="FFFF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SOLDADURA</a:t>
            </a:r>
            <a:r>
              <a:rPr lang="es-ES_tradnl" sz="4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Y </a:t>
            </a:r>
          </a:p>
          <a:p>
            <a:pPr algn="ctr" fontAlgn="auto">
              <a:spcAft>
                <a:spcPts val="0"/>
              </a:spcAft>
              <a:defRPr/>
            </a:pPr>
            <a:r>
              <a:rPr lang="es-ES_tradnl" sz="4400" b="1" dirty="0">
                <a:solidFill>
                  <a:srgbClr val="00B05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CORTE</a:t>
            </a:r>
            <a:r>
              <a:rPr lang="es-ES_tradnl" sz="4400"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A  GAS</a:t>
            </a:r>
          </a:p>
        </p:txBody>
      </p:sp>
      <p:sp>
        <p:nvSpPr>
          <p:cNvPr id="4" name="2 Subtítulo">
            <a:extLst>
              <a:ext uri="{FF2B5EF4-FFF2-40B4-BE49-F238E27FC236}">
                <a16:creationId xmlns:a16="http://schemas.microsoft.com/office/drawing/2014/main" id="{336AC267-B304-4260-824B-A9C494E8EBC3}"/>
              </a:ext>
            </a:extLst>
          </p:cNvPr>
          <p:cNvSpPr txBox="1">
            <a:spLocks/>
          </p:cNvSpPr>
          <p:nvPr/>
        </p:nvSpPr>
        <p:spPr bwMode="auto">
          <a:xfrm>
            <a:off x="2" y="4653136"/>
            <a:ext cx="8993293" cy="220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marL="0" marR="36576" indent="0" algn="r" rtl="0" eaLnBrk="0" fontAlgn="base" hangingPunct="0">
              <a:spcBef>
                <a:spcPts val="0"/>
              </a:spcBef>
              <a:spcAft>
                <a:spcPct val="0"/>
              </a:spcAft>
              <a:buClr>
                <a:schemeClr val="accent1"/>
              </a:buClr>
              <a:buSzPct val="80000"/>
              <a:buFont typeface="Wingdings 2" pitchFamily="18" charset="2"/>
              <a:buNone/>
              <a:defRPr sz="3000" kern="1200">
                <a:ln>
                  <a:solidFill>
                    <a:schemeClr val="bg2"/>
                  </a:solidFill>
                </a:ln>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chemeClr val="accent1"/>
              </a:buClr>
              <a:buSzPct val="95000"/>
              <a:buFont typeface="Verdana" pitchFamily="34" charset="0"/>
              <a:buNone/>
              <a:defRPr sz="26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1"/>
              </a:buClr>
              <a:buFont typeface="Wingdings 2"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accent1"/>
              </a:buClr>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F4AB89"/>
              </a:buClr>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ct val="20000"/>
              </a:spcBef>
              <a:buClr>
                <a:schemeClr val="accent1">
                  <a:tint val="75000"/>
                </a:schemeClr>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1">
                  <a:tint val="75000"/>
                </a:schemeClr>
              </a:buClr>
              <a:buFont typeface="Wingdings 2"/>
              <a:buNone/>
              <a:defRPr kumimoji="0" sz="1600" kern="1200">
                <a:solidFill>
                  <a:schemeClr val="tx1"/>
                </a:solidFill>
                <a:latin typeface="+mn-lt"/>
                <a:ea typeface="+mn-ea"/>
                <a:cs typeface="+mn-cs"/>
              </a:defRPr>
            </a:lvl9pPr>
          </a:lstStyle>
          <a:p>
            <a:pPr algn="l">
              <a:defRPr/>
            </a:pPr>
            <a:r>
              <a:rPr lang="es-MX" dirty="0"/>
              <a:t>                                         </a:t>
            </a:r>
          </a:p>
          <a:p>
            <a:pPr algn="l">
              <a:defRPr/>
            </a:pPr>
            <a:endParaRPr lang="es-MX" dirty="0"/>
          </a:p>
          <a:p>
            <a:pPr algn="l">
              <a:defRPr/>
            </a:pPr>
            <a:endParaRPr lang="es-MX" dirty="0"/>
          </a:p>
          <a:p>
            <a:pPr algn="l">
              <a:defRPr/>
            </a:pPr>
            <a:r>
              <a:rPr lang="es-MX" dirty="0"/>
              <a:t>                                                               </a:t>
            </a:r>
          </a:p>
          <a:p>
            <a:pPr algn="l">
              <a:defRPr/>
            </a:pPr>
            <a:r>
              <a:rPr lang="es-MX" dirty="0"/>
              <a:t>                                                               </a:t>
            </a:r>
            <a:r>
              <a:rPr lang="es-MX" dirty="0">
                <a:solidFill>
                  <a:schemeClr val="tx1"/>
                </a:solidFill>
                <a:latin typeface="Andalus" panose="02020603050405020304" pitchFamily="18" charset="-78"/>
                <a:cs typeface="Andalus" panose="02020603050405020304" pitchFamily="18" charset="-78"/>
              </a:rPr>
              <a:t>AÑO 2018 </a:t>
            </a:r>
          </a:p>
        </p:txBody>
      </p:sp>
      <p:sp>
        <p:nvSpPr>
          <p:cNvPr id="7172" name="4 CuadroTexto">
            <a:extLst>
              <a:ext uri="{FF2B5EF4-FFF2-40B4-BE49-F238E27FC236}">
                <a16:creationId xmlns:a16="http://schemas.microsoft.com/office/drawing/2014/main" id="{E5E679D7-D00F-4C89-AAD6-038E9D183F72}"/>
              </a:ext>
            </a:extLst>
          </p:cNvPr>
          <p:cNvSpPr txBox="1">
            <a:spLocks noChangeArrowheads="1"/>
          </p:cNvSpPr>
          <p:nvPr/>
        </p:nvSpPr>
        <p:spPr bwMode="auto">
          <a:xfrm>
            <a:off x="179388" y="4051302"/>
            <a:ext cx="5230812" cy="214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buNone/>
            </a:pPr>
            <a:r>
              <a:rPr lang="es-AR" b="1" dirty="0" smtClean="0">
                <a:solidFill>
                  <a:schemeClr val="bg1"/>
                </a:solidFill>
              </a:rPr>
              <a:t>Grupo </a:t>
            </a:r>
            <a:r>
              <a:rPr lang="es-AR" b="1" dirty="0">
                <a:solidFill>
                  <a:schemeClr val="bg1"/>
                </a:solidFill>
              </a:rPr>
              <a:t>Nº 11 </a:t>
            </a:r>
            <a:endParaRPr lang="es-ES" dirty="0">
              <a:solidFill>
                <a:schemeClr val="bg1"/>
              </a:solidFill>
            </a:endParaRPr>
          </a:p>
          <a:p>
            <a:pPr>
              <a:buNone/>
            </a:pPr>
            <a:r>
              <a:rPr lang="es-AR" dirty="0" smtClean="0">
                <a:solidFill>
                  <a:schemeClr val="bg1"/>
                </a:solidFill>
              </a:rPr>
              <a:t>	GARCIA,</a:t>
            </a:r>
            <a:r>
              <a:rPr lang="es-AR" dirty="0">
                <a:solidFill>
                  <a:schemeClr val="bg1"/>
                </a:solidFill>
              </a:rPr>
              <a:t> </a:t>
            </a:r>
            <a:r>
              <a:rPr lang="es-AR" dirty="0" smtClean="0">
                <a:solidFill>
                  <a:schemeClr val="bg1"/>
                </a:solidFill>
              </a:rPr>
              <a:t>Tomás </a:t>
            </a:r>
            <a:r>
              <a:rPr lang="es-AR" dirty="0">
                <a:solidFill>
                  <a:schemeClr val="bg1"/>
                </a:solidFill>
              </a:rPr>
              <a:t>Agustín.</a:t>
            </a:r>
            <a:endParaRPr lang="es-ES" dirty="0">
              <a:solidFill>
                <a:schemeClr val="bg1"/>
              </a:solidFill>
            </a:endParaRPr>
          </a:p>
          <a:p>
            <a:pPr>
              <a:buNone/>
            </a:pPr>
            <a:r>
              <a:rPr lang="es-AR" dirty="0" smtClean="0">
                <a:solidFill>
                  <a:schemeClr val="bg1"/>
                </a:solidFill>
              </a:rPr>
              <a:t>	GROSSI, Juan</a:t>
            </a:r>
            <a:r>
              <a:rPr lang="es-AR" dirty="0">
                <a:solidFill>
                  <a:schemeClr val="bg1"/>
                </a:solidFill>
              </a:rPr>
              <a:t>.</a:t>
            </a:r>
            <a:endParaRPr lang="es-ES" dirty="0">
              <a:solidFill>
                <a:schemeClr val="bg1"/>
              </a:solidFill>
            </a:endParaRPr>
          </a:p>
          <a:p>
            <a:pPr>
              <a:buNone/>
            </a:pPr>
            <a:r>
              <a:rPr lang="es-AR" dirty="0" smtClean="0">
                <a:solidFill>
                  <a:schemeClr val="bg1"/>
                </a:solidFill>
              </a:rPr>
              <a:t>	LANCIONI, Bruno.</a:t>
            </a:r>
            <a:endParaRPr lang="es-ES" dirty="0">
              <a:solidFill>
                <a:schemeClr val="bg1"/>
              </a:solidFill>
            </a:endParaRPr>
          </a:p>
          <a:p>
            <a:pPr>
              <a:buNone/>
            </a:pPr>
            <a:r>
              <a:rPr lang="es-ES" dirty="0">
                <a:solidFill>
                  <a:schemeClr val="bg1"/>
                </a:solidFill>
              </a:rPr>
              <a:t>	</a:t>
            </a:r>
            <a:r>
              <a:rPr lang="es-AR" dirty="0" smtClean="0">
                <a:solidFill>
                  <a:schemeClr val="bg1"/>
                </a:solidFill>
              </a:rPr>
              <a:t>MARCHESI, Valentín</a:t>
            </a:r>
            <a:r>
              <a:rPr lang="es-AR" dirty="0">
                <a:solidFill>
                  <a:schemeClr val="bg1"/>
                </a:solidFill>
              </a:rPr>
              <a:t>.</a:t>
            </a:r>
            <a:endParaRPr lang="es-ES" altLang="es-AR" sz="2800"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5"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276602" y="1066800"/>
            <a:ext cx="2365753" cy="825276"/>
          </a:xfrm>
        </p:spPr>
        <p:txBody>
          <a:bodyPr rtlCol="0">
            <a:normAutofit/>
          </a:bodyPr>
          <a:lstStyle/>
          <a:p>
            <a:pPr algn="just" fontAlgn="auto">
              <a:spcAft>
                <a:spcPts val="0"/>
              </a:spcAft>
              <a:buNone/>
              <a:defRPr/>
            </a:pPr>
            <a:r>
              <a:rPr lang="es-ES" sz="3000" b="1" dirty="0">
                <a:solidFill>
                  <a:schemeClr val="bg1"/>
                </a:solidFill>
                <a:latin typeface="Cambria Math" panose="02040503050406030204" pitchFamily="18" charset="0"/>
                <a:ea typeface="Cambria Math" panose="02040503050406030204" pitchFamily="18" charset="0"/>
              </a:rPr>
              <a:t>Mangueras</a:t>
            </a:r>
            <a:endParaRPr lang="es-ES" sz="28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2"/>
          <a:stretch>
            <a:fillRect/>
          </a:stretch>
        </p:blipFill>
        <p:spPr>
          <a:xfrm>
            <a:off x="2878326" y="3090031"/>
            <a:ext cx="3162300" cy="2828925"/>
          </a:xfrm>
          <a:prstGeom prst="rect">
            <a:avLst/>
          </a:prstGeom>
        </p:spPr>
      </p:pic>
      <p:sp>
        <p:nvSpPr>
          <p:cNvPr id="7" name="2 Marcador de contenido">
            <a:extLst>
              <a:ext uri="{FF2B5EF4-FFF2-40B4-BE49-F238E27FC236}">
                <a16:creationId xmlns:a16="http://schemas.microsoft.com/office/drawing/2014/main" id="{948EAFD1-5445-441C-BCB5-93BFF8034D4B}"/>
              </a:ext>
            </a:extLst>
          </p:cNvPr>
          <p:cNvSpPr txBox="1">
            <a:spLocks/>
          </p:cNvSpPr>
          <p:nvPr/>
        </p:nvSpPr>
        <p:spPr bwMode="auto">
          <a:xfrm>
            <a:off x="762000" y="207274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Oxigeno</a:t>
            </a: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8" name="2 Marcador de contenido">
            <a:extLst>
              <a:ext uri="{FF2B5EF4-FFF2-40B4-BE49-F238E27FC236}">
                <a16:creationId xmlns:a16="http://schemas.microsoft.com/office/drawing/2014/main" id="{948EAFD1-5445-441C-BCB5-93BFF8034D4B}"/>
              </a:ext>
            </a:extLst>
          </p:cNvPr>
          <p:cNvSpPr txBox="1">
            <a:spLocks/>
          </p:cNvSpPr>
          <p:nvPr/>
        </p:nvSpPr>
        <p:spPr bwMode="auto">
          <a:xfrm>
            <a:off x="5791200" y="2114769"/>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Acetileno</a:t>
            </a: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58468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5"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523918" y="1219200"/>
            <a:ext cx="2365753" cy="825276"/>
          </a:xfrm>
        </p:spPr>
        <p:txBody>
          <a:bodyPr rtlCol="0">
            <a:normAutofit/>
          </a:bodyPr>
          <a:lstStyle/>
          <a:p>
            <a:pPr algn="just" fontAlgn="auto">
              <a:spcAft>
                <a:spcPts val="0"/>
              </a:spcAft>
              <a:buNone/>
              <a:defRPr/>
            </a:pPr>
            <a:r>
              <a:rPr lang="es-ES" sz="3000" b="1" dirty="0">
                <a:solidFill>
                  <a:schemeClr val="bg1"/>
                </a:solidFill>
                <a:latin typeface="Cambria Math" panose="02040503050406030204" pitchFamily="18" charset="0"/>
                <a:ea typeface="Cambria Math" panose="02040503050406030204" pitchFamily="18" charset="0"/>
              </a:rPr>
              <a:t>Soplete</a:t>
            </a:r>
            <a:endParaRPr lang="es-ES" sz="28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2"/>
          <a:stretch>
            <a:fillRect/>
          </a:stretch>
        </p:blipFill>
        <p:spPr>
          <a:xfrm>
            <a:off x="1524000" y="2133602"/>
            <a:ext cx="5655636" cy="2200275"/>
          </a:xfrm>
          <a:prstGeom prst="rect">
            <a:avLst/>
          </a:prstGeom>
        </p:spPr>
      </p:pic>
    </p:spTree>
    <p:extLst>
      <p:ext uri="{BB962C8B-B14F-4D97-AF65-F5344CB8AC3E}">
        <p14:creationId xmlns:p14="http://schemas.microsoft.com/office/powerpoint/2010/main" val="747563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pic>
        <p:nvPicPr>
          <p:cNvPr id="5" name="Picture 4"/>
          <p:cNvPicPr>
            <a:picLocks noChangeAspect="1"/>
          </p:cNvPicPr>
          <p:nvPr/>
        </p:nvPicPr>
        <p:blipFill>
          <a:blip r:embed="rId2"/>
          <a:stretch>
            <a:fillRect/>
          </a:stretch>
        </p:blipFill>
        <p:spPr>
          <a:xfrm>
            <a:off x="3276602" y="2133602"/>
            <a:ext cx="2657475" cy="3986213"/>
          </a:xfrm>
          <a:prstGeom prst="rect">
            <a:avLst/>
          </a:prstGeom>
        </p:spPr>
      </p:pic>
      <p:cxnSp>
        <p:nvCxnSpPr>
          <p:cNvPr id="7" name="Straight Arrow Connector 6"/>
          <p:cNvCxnSpPr/>
          <p:nvPr/>
        </p:nvCxnSpPr>
        <p:spPr>
          <a:xfrm flipH="1" flipV="1">
            <a:off x="2286000" y="1905000"/>
            <a:ext cx="1524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684318" y="2971800"/>
            <a:ext cx="817418"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449368" y="4417186"/>
            <a:ext cx="1298288" cy="52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9866" y="2362202"/>
            <a:ext cx="1827068" cy="367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715000" y="4946007"/>
            <a:ext cx="811934" cy="441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6197" y="1637300"/>
            <a:ext cx="1828800"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SOPLETE</a:t>
            </a:r>
          </a:p>
        </p:txBody>
      </p:sp>
      <p:sp>
        <p:nvSpPr>
          <p:cNvPr id="16" name="TextBox 15"/>
          <p:cNvSpPr txBox="1"/>
          <p:nvPr/>
        </p:nvSpPr>
        <p:spPr>
          <a:xfrm>
            <a:off x="605417" y="2577085"/>
            <a:ext cx="2329007" cy="830997"/>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REGULADOR (acetileno)</a:t>
            </a:r>
          </a:p>
        </p:txBody>
      </p:sp>
      <p:sp>
        <p:nvSpPr>
          <p:cNvPr id="19" name="TextBox 18"/>
          <p:cNvSpPr txBox="1"/>
          <p:nvPr/>
        </p:nvSpPr>
        <p:spPr>
          <a:xfrm>
            <a:off x="6761309" y="1905002"/>
            <a:ext cx="2329007" cy="830997"/>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REGULADOR (O2)</a:t>
            </a:r>
          </a:p>
        </p:txBody>
      </p:sp>
      <p:cxnSp>
        <p:nvCxnSpPr>
          <p:cNvPr id="21" name="Straight Arrow Connector 20"/>
          <p:cNvCxnSpPr/>
          <p:nvPr/>
        </p:nvCxnSpPr>
        <p:spPr>
          <a:xfrm flipV="1">
            <a:off x="4934241" y="3505202"/>
            <a:ext cx="1592695" cy="614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4413" y="4054110"/>
            <a:ext cx="2329007" cy="830997"/>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CILINDRO (acetileno)</a:t>
            </a:r>
          </a:p>
        </p:txBody>
      </p:sp>
      <p:sp>
        <p:nvSpPr>
          <p:cNvPr id="25" name="TextBox 24"/>
          <p:cNvSpPr txBox="1"/>
          <p:nvPr/>
        </p:nvSpPr>
        <p:spPr>
          <a:xfrm>
            <a:off x="6526936" y="3267560"/>
            <a:ext cx="2329007"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CILINDRO (O2)</a:t>
            </a:r>
          </a:p>
        </p:txBody>
      </p:sp>
      <p:sp>
        <p:nvSpPr>
          <p:cNvPr id="27" name="TextBox 26"/>
          <p:cNvSpPr txBox="1"/>
          <p:nvPr/>
        </p:nvSpPr>
        <p:spPr>
          <a:xfrm>
            <a:off x="6734754" y="4663446"/>
            <a:ext cx="2329007"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MANGUERAS</a:t>
            </a:r>
          </a:p>
        </p:txBody>
      </p:sp>
    </p:spTree>
    <p:extLst>
      <p:ext uri="{BB962C8B-B14F-4D97-AF65-F5344CB8AC3E}">
        <p14:creationId xmlns:p14="http://schemas.microsoft.com/office/powerpoint/2010/main" val="128286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6"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1143000" y="1227474"/>
            <a:ext cx="7315200" cy="829926"/>
          </a:xfrm>
        </p:spPr>
        <p:txBody>
          <a:bodyPr rtlCol="0">
            <a:normAutofit/>
          </a:bodyPr>
          <a:lstStyle/>
          <a:p>
            <a:pPr algn="just" fontAlgn="auto">
              <a:spcAft>
                <a:spcPts val="0"/>
              </a:spcAft>
              <a:buNone/>
              <a:defRPr/>
            </a:pPr>
            <a:r>
              <a:rPr lang="es-ES" sz="3000" b="1" dirty="0">
                <a:solidFill>
                  <a:schemeClr val="bg1"/>
                </a:solidFill>
                <a:latin typeface="Cambria Math" panose="02040503050406030204" pitchFamily="18" charset="0"/>
                <a:ea typeface="Cambria Math" panose="02040503050406030204" pitchFamily="18" charset="0"/>
              </a:rPr>
              <a:t>FUENTE DE ALIMENTACION ELECTRICA</a:t>
            </a:r>
            <a:endParaRPr lang="es-ES" sz="2800" dirty="0">
              <a:solidFill>
                <a:schemeClr val="bg1"/>
              </a:solidFill>
              <a:latin typeface="Cambria Math" panose="02040503050406030204" pitchFamily="18" charset="0"/>
              <a:ea typeface="Cambria Math" panose="02040503050406030204" pitchFamily="18" charset="0"/>
            </a:endParaRPr>
          </a:p>
        </p:txBody>
      </p:sp>
      <p:pic>
        <p:nvPicPr>
          <p:cNvPr id="8" name="Picture 7"/>
          <p:cNvPicPr>
            <a:picLocks noChangeAspect="1"/>
          </p:cNvPicPr>
          <p:nvPr/>
        </p:nvPicPr>
        <p:blipFill>
          <a:blip r:embed="rId2"/>
          <a:stretch>
            <a:fillRect/>
          </a:stretch>
        </p:blipFill>
        <p:spPr>
          <a:xfrm>
            <a:off x="1658793" y="2057400"/>
            <a:ext cx="6096000" cy="4114800"/>
          </a:xfrm>
          <a:prstGeom prst="rect">
            <a:avLst/>
          </a:prstGeom>
        </p:spPr>
      </p:pic>
    </p:spTree>
    <p:extLst>
      <p:ext uri="{BB962C8B-B14F-4D97-AF65-F5344CB8AC3E}">
        <p14:creationId xmlns:p14="http://schemas.microsoft.com/office/powerpoint/2010/main" val="4096449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a:extLst>
              <a:ext uri="{FF2B5EF4-FFF2-40B4-BE49-F238E27FC236}">
                <a16:creationId xmlns:a16="http://schemas.microsoft.com/office/drawing/2014/main" id="{D4E59C7E-58BE-4F58-A8C8-4F4194F21245}"/>
              </a:ext>
            </a:extLst>
          </p:cNvPr>
          <p:cNvSpPr txBox="1">
            <a:spLocks/>
          </p:cNvSpPr>
          <p:nvPr/>
        </p:nvSpPr>
        <p:spPr bwMode="auto">
          <a:xfrm>
            <a:off x="457200" y="274640"/>
            <a:ext cx="821848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84188">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MARCO LEGAL:</a:t>
            </a:r>
          </a:p>
          <a:p>
            <a:pPr algn="ct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hlinkClick r:id="rId2"/>
              </a:rPr>
              <a:t>LEY 19.587-Higiene y Seguridad en el Trabajo-Decreto 351/79</a:t>
            </a:r>
            <a:endPar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p:txBody>
      </p:sp>
      <p:sp>
        <p:nvSpPr>
          <p:cNvPr id="9219" name="2 Marcador de contenido">
            <a:extLst>
              <a:ext uri="{FF2B5EF4-FFF2-40B4-BE49-F238E27FC236}">
                <a16:creationId xmlns:a16="http://schemas.microsoft.com/office/drawing/2014/main" id="{D21F3E56-69F5-4310-9CD7-73D9A09D67B1}"/>
              </a:ext>
            </a:extLst>
          </p:cNvPr>
          <p:cNvSpPr txBox="1">
            <a:spLocks/>
          </p:cNvSpPr>
          <p:nvPr/>
        </p:nvSpPr>
        <p:spPr bwMode="auto">
          <a:xfrm>
            <a:off x="914400" y="2060577"/>
            <a:ext cx="77612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825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22325"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049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indent="-20955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600200" indent="-20955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0574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5146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9718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4290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establecimientos en que se realicen trabajos de Soldadura,</a:t>
            </a:r>
          </a:p>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Se deberá:</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a:t>
            </a: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152.-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(…)Asegurar </a:t>
            </a:r>
            <a:r>
              <a:rPr lang="es-AR" altLang="en-US" sz="2000" b="1"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Ventilación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 iluminación </a:t>
            </a: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establecimientos con soldadura.  El personal deberá ser </a:t>
            </a:r>
            <a:r>
              <a:rPr lang="es-AR" altLang="en-US"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capacitado</a:t>
            </a: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y </a:t>
            </a:r>
            <a:r>
              <a:rPr lang="es-AR" altLang="en-US"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provisto de elementos de protección</a:t>
            </a: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adecuados.  </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 153.- (…)</a:t>
            </a:r>
            <a:r>
              <a:rPr lang="es-AR" altLang="en-US" sz="2000" b="1"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Almacenar  los cilindros</a:t>
            </a:r>
            <a:r>
              <a:rPr lang="es-AR" altLang="en-US" sz="2000"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de oxigeno y los de acetileno en forma separada. Roturarlos claramente, según tipo de gas.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Evitar</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el contacto de sustancias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grasas o aceites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con los elementos del cilindro.</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Art.154.- Asegurar ventilación (…) los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interruptores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y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eléctricos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estarán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fuera del local </a:t>
            </a:r>
            <a:r>
              <a:rPr lang="es-AR" altLang="en-US" sz="2000" b="1"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o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la instalación será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 prueba de explosiones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t>
            </a:r>
          </a:p>
          <a:p>
            <a:pPr algn="just">
              <a:spcBef>
                <a:spcPct val="20000"/>
              </a:spcBef>
              <a:buFont typeface="Wingdings 2" panose="05020102010507070707" pitchFamily="18" charset="2"/>
              <a:buNone/>
            </a:pP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Prohibido fumar</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encender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llamas,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o tener materiales </a:t>
            </a:r>
            <a:r>
              <a:rPr lang="es-AR" altLang="en-US" sz="2000" b="1"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inflamables. Inspeccionar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regularmente válvulas, sopletes.</a:t>
            </a:r>
          </a:p>
          <a:p>
            <a:pPr algn="just">
              <a:spcBef>
                <a:spcPct val="20000"/>
              </a:spcBef>
              <a:buFont typeface="Wingdings 2" panose="05020102010507070707" pitchFamily="18" charset="2"/>
              <a:buNone/>
            </a:pPr>
            <a:endParaRPr lang="es-AR" altLang="en-US"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D21F3E56-69F5-4310-9CD7-73D9A09D67B1}"/>
              </a:ext>
            </a:extLst>
          </p:cNvPr>
          <p:cNvSpPr txBox="1">
            <a:spLocks/>
          </p:cNvSpPr>
          <p:nvPr/>
        </p:nvSpPr>
        <p:spPr bwMode="auto">
          <a:xfrm>
            <a:off x="609600" y="457200"/>
            <a:ext cx="7761288"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82588">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822325"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049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indent="-20955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1600200" indent="-20955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0574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5146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29718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429000" indent="-20955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Art.155.- En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Soldaduras eléctricas:</a:t>
            </a:r>
          </a:p>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1- Las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masas</a:t>
            </a: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deberán estar conectadas a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tierra</a:t>
            </a:r>
          </a:p>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2-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Aislar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la superficie exterior de porta-electrodos a mano.</a:t>
            </a:r>
          </a:p>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3- En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locales muy conductores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no se deberá trabajar con mas de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50 Voltios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de tensión.</a:t>
            </a:r>
          </a:p>
          <a:p>
            <a:pPr algn="just">
              <a:spcBef>
                <a:spcPct val="20000"/>
              </a:spcBef>
              <a:buFont typeface="Wingdings 2" panose="05020102010507070707" pitchFamily="18" charset="2"/>
              <a:buNone/>
            </a:pPr>
            <a:r>
              <a:rPr lang="es-AR"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4- Los trabajadores deberán tener equipos de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protección personal</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 156.- Utilizar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pantallas protectoras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 157.- En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espacios confinados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deberán tener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ventilación mecánica</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adecuada.</a:t>
            </a:r>
          </a:p>
          <a:p>
            <a:pPr algn="just">
              <a:spcBef>
                <a:spcPct val="20000"/>
              </a:spcBef>
              <a:buFont typeface="Wingdings 2" panose="05020102010507070707" pitchFamily="18" charset="2"/>
              <a:buNone/>
            </a:pP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Art. 158.- Cuando se trabaje con soldadura o corte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recipientes</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comprobar la existencia de gases </a:t>
            </a:r>
            <a:r>
              <a:rPr lang="es-AR"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o combustibles en su interior.</a:t>
            </a:r>
          </a:p>
        </p:txBody>
      </p:sp>
    </p:spTree>
    <p:extLst>
      <p:ext uri="{BB962C8B-B14F-4D97-AF65-F5344CB8AC3E}">
        <p14:creationId xmlns:p14="http://schemas.microsoft.com/office/powerpoint/2010/main" val="2528487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Marcador de contenido" descr="fig1tut43.jpg">
            <a:extLst>
              <a:ext uri="{FF2B5EF4-FFF2-40B4-BE49-F238E27FC236}">
                <a16:creationId xmlns:a16="http://schemas.microsoft.com/office/drawing/2014/main" id="{B9F1AF1B-F74B-43CB-9348-A95BA752C91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2987" r="11694"/>
          <a:stretch>
            <a:fillRect/>
          </a:stretch>
        </p:blipFill>
        <p:spPr>
          <a:xfrm>
            <a:off x="647371" y="642651"/>
            <a:ext cx="8153400" cy="59907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323" name="Rectangle 1">
            <a:extLst>
              <a:ext uri="{FF2B5EF4-FFF2-40B4-BE49-F238E27FC236}">
                <a16:creationId xmlns:a16="http://schemas.microsoft.com/office/drawing/2014/main" id="{EBC3674A-3E36-45E2-97C7-5CC0921B97A0}"/>
              </a:ext>
            </a:extLst>
          </p:cNvPr>
          <p:cNvSpPr>
            <a:spLocks noChangeArrowheads="1"/>
          </p:cNvSpPr>
          <p:nvPr/>
        </p:nvSpPr>
        <p:spPr bwMode="auto">
          <a:xfrm>
            <a:off x="2842923" y="2"/>
            <a:ext cx="404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CLASIFICACIÓN</a:t>
            </a:r>
            <a:endParaRPr lang="es-AR" altLang="en-US" sz="3600" dirty="0"/>
          </a:p>
        </p:txBody>
      </p:sp>
      <p:sp>
        <p:nvSpPr>
          <p:cNvPr id="4" name="Rectángulo redondeado 3">
            <a:extLst>
              <a:ext uri="{FF2B5EF4-FFF2-40B4-BE49-F238E27FC236}">
                <a16:creationId xmlns:a16="http://schemas.microsoft.com/office/drawing/2014/main" id="{A0847356-98E1-4988-B5E6-FD3AF0A99A31}"/>
              </a:ext>
            </a:extLst>
          </p:cNvPr>
          <p:cNvSpPr/>
          <p:nvPr/>
        </p:nvSpPr>
        <p:spPr>
          <a:xfrm>
            <a:off x="4058857" y="572191"/>
            <a:ext cx="2435634" cy="933140"/>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16" name="Rectángulo redondeado 15">
            <a:extLst>
              <a:ext uri="{FF2B5EF4-FFF2-40B4-BE49-F238E27FC236}">
                <a16:creationId xmlns:a16="http://schemas.microsoft.com/office/drawing/2014/main" id="{2DF69873-982B-4F19-B167-3F5DCAEC0CF7}"/>
              </a:ext>
            </a:extLst>
          </p:cNvPr>
          <p:cNvSpPr/>
          <p:nvPr/>
        </p:nvSpPr>
        <p:spPr>
          <a:xfrm>
            <a:off x="2988263" y="1746591"/>
            <a:ext cx="841750" cy="367599"/>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17" name="Rectángulo redondeado 16">
            <a:extLst>
              <a:ext uri="{FF2B5EF4-FFF2-40B4-BE49-F238E27FC236}">
                <a16:creationId xmlns:a16="http://schemas.microsoft.com/office/drawing/2014/main" id="{B113FCEB-E177-4E7C-8A85-FF3181112891}"/>
              </a:ext>
            </a:extLst>
          </p:cNvPr>
          <p:cNvSpPr/>
          <p:nvPr/>
        </p:nvSpPr>
        <p:spPr>
          <a:xfrm>
            <a:off x="1941963" y="3188179"/>
            <a:ext cx="972974" cy="491840"/>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18" name="Rectángulo redondeado 17">
            <a:extLst>
              <a:ext uri="{FF2B5EF4-FFF2-40B4-BE49-F238E27FC236}">
                <a16:creationId xmlns:a16="http://schemas.microsoft.com/office/drawing/2014/main" id="{8676323E-DA94-4F49-ADFC-71EE1C17169C}"/>
              </a:ext>
            </a:extLst>
          </p:cNvPr>
          <p:cNvSpPr/>
          <p:nvPr/>
        </p:nvSpPr>
        <p:spPr>
          <a:xfrm>
            <a:off x="688801" y="4191002"/>
            <a:ext cx="1215150" cy="868563"/>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19" name="Rectángulo redondeado 18">
            <a:extLst>
              <a:ext uri="{FF2B5EF4-FFF2-40B4-BE49-F238E27FC236}">
                <a16:creationId xmlns:a16="http://schemas.microsoft.com/office/drawing/2014/main" id="{2DE3275B-FD6B-48CF-8B75-AA982C563DB8}"/>
              </a:ext>
            </a:extLst>
          </p:cNvPr>
          <p:cNvSpPr/>
          <p:nvPr/>
        </p:nvSpPr>
        <p:spPr>
          <a:xfrm>
            <a:off x="3124202" y="4811933"/>
            <a:ext cx="806541" cy="443424"/>
          </a:xfrm>
          <a:prstGeom prst="roundRect">
            <a:avLst>
              <a:gd name="adj" fmla="val 19773"/>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20" name="Rectángulo redondeado 19">
            <a:extLst>
              <a:ext uri="{FF2B5EF4-FFF2-40B4-BE49-F238E27FC236}">
                <a16:creationId xmlns:a16="http://schemas.microsoft.com/office/drawing/2014/main" id="{2C13F857-F867-418A-A1C1-682A381B508C}"/>
              </a:ext>
            </a:extLst>
          </p:cNvPr>
          <p:cNvSpPr/>
          <p:nvPr/>
        </p:nvSpPr>
        <p:spPr>
          <a:xfrm>
            <a:off x="4152417" y="5220721"/>
            <a:ext cx="998575" cy="217168"/>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22" name="Rectángulo redondeado 21">
            <a:extLst>
              <a:ext uri="{FF2B5EF4-FFF2-40B4-BE49-F238E27FC236}">
                <a16:creationId xmlns:a16="http://schemas.microsoft.com/office/drawing/2014/main" id="{B88AE88E-C237-4420-97D3-A1480515EB2D}"/>
              </a:ext>
            </a:extLst>
          </p:cNvPr>
          <p:cNvSpPr/>
          <p:nvPr/>
        </p:nvSpPr>
        <p:spPr>
          <a:xfrm>
            <a:off x="3837157" y="5491695"/>
            <a:ext cx="1313835" cy="301805"/>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
        <p:nvSpPr>
          <p:cNvPr id="23" name="Rectángulo redondeado 22">
            <a:extLst>
              <a:ext uri="{FF2B5EF4-FFF2-40B4-BE49-F238E27FC236}">
                <a16:creationId xmlns:a16="http://schemas.microsoft.com/office/drawing/2014/main" id="{FAC4ED8A-73CB-4018-8BC6-A09CA1D90DA7}"/>
              </a:ext>
            </a:extLst>
          </p:cNvPr>
          <p:cNvSpPr/>
          <p:nvPr/>
        </p:nvSpPr>
        <p:spPr>
          <a:xfrm>
            <a:off x="1999575" y="5998319"/>
            <a:ext cx="857753" cy="447535"/>
          </a:xfrm>
          <a:prstGeom prst="roundRect">
            <a:avLst/>
          </a:prstGeom>
          <a:noFill/>
          <a:ln w="28575">
            <a:solidFill>
              <a:srgbClr val="0070C0"/>
            </a:solidFill>
          </a:ln>
          <a:effectLst>
            <a:glow rad="101600">
              <a:schemeClr val="accent3">
                <a:satMod val="175000"/>
                <a:alpha val="40000"/>
              </a:schemeClr>
            </a:glow>
            <a:outerShdw blurRad="76200" dir="18900000" sy="23000" kx="-1200000" algn="bl" rotWithShape="0">
              <a:prstClr val="black">
                <a:alpha val="20000"/>
              </a:prstClr>
            </a:outerShdw>
          </a:effectLst>
          <a:scene3d>
            <a:camera prst="orthographicFront">
              <a:rot lat="0" lon="0" rev="0"/>
            </a:camera>
            <a:lightRig rig="chilly" dir="t">
              <a:rot lat="0" lon="0" rev="18480000"/>
            </a:lightRig>
          </a:scene3d>
          <a:sp3d prstMaterial="clear">
            <a:bevelT h="63500" prst="riblet"/>
          </a:sp3d>
        </p:spPr>
        <p:style>
          <a:lnRef idx="2">
            <a:schemeClr val="accent6"/>
          </a:lnRef>
          <a:fillRef idx="1">
            <a:schemeClr val="lt1"/>
          </a:fillRef>
          <a:effectRef idx="0">
            <a:schemeClr val="accent6"/>
          </a:effectRef>
          <a:fontRef idx="minor">
            <a:schemeClr val="dk1"/>
          </a:fontRef>
        </p:style>
        <p:txBody>
          <a:bodyPr lIns="68580" tIns="34290" rIns="68580" bIns="34290" anchor="ctr"/>
          <a:lstStyle/>
          <a:p>
            <a:pPr algn="ctr" eaLnBrk="1" fontAlgn="auto" hangingPunct="1">
              <a:spcBef>
                <a:spcPts val="0"/>
              </a:spcBef>
              <a:spcAft>
                <a:spcPts val="0"/>
              </a:spcAft>
              <a:defRPr/>
            </a:pPr>
            <a:endParaRPr lang="es-AR" sz="135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41BE879-FEB0-455A-81DA-5E5DC9C9E249}"/>
              </a:ext>
            </a:extLst>
          </p:cNvPr>
          <p:cNvSpPr>
            <a:spLocks noGrp="1" noChangeArrowheads="1"/>
          </p:cNvSpPr>
          <p:nvPr>
            <p:ph type="ctrTitle"/>
          </p:nvPr>
        </p:nvSpPr>
        <p:spPr>
          <a:xfrm>
            <a:off x="-685800" y="152400"/>
            <a:ext cx="6477000" cy="685800"/>
          </a:xfrm>
        </p:spPr>
        <p:txBody>
          <a:bodyPr/>
          <a:lstStyle/>
          <a:p>
            <a:pPr marL="484188"/>
            <a:r>
              <a:rPr lang="es-ES_tradnl"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MEDIOS DE SOLDADO</a:t>
            </a:r>
          </a:p>
        </p:txBody>
      </p:sp>
      <p:sp>
        <p:nvSpPr>
          <p:cNvPr id="11267" name="Rectangle 3">
            <a:extLst>
              <a:ext uri="{FF2B5EF4-FFF2-40B4-BE49-F238E27FC236}">
                <a16:creationId xmlns:a16="http://schemas.microsoft.com/office/drawing/2014/main" id="{CA2D4406-0AE9-4BA9-913E-CC3CAEBB00D7}"/>
              </a:ext>
            </a:extLst>
          </p:cNvPr>
          <p:cNvSpPr>
            <a:spLocks noGrp="1" noChangeArrowheads="1"/>
          </p:cNvSpPr>
          <p:nvPr>
            <p:ph type="subTitle" idx="1"/>
          </p:nvPr>
        </p:nvSpPr>
        <p:spPr>
          <a:xfrm>
            <a:off x="457200" y="1066800"/>
            <a:ext cx="8077200" cy="5562600"/>
          </a:xfrm>
          <a:ln>
            <a:miter lim="800000"/>
            <a:headEnd/>
            <a:tailEnd/>
          </a:ln>
          <a:extLst/>
        </p:spPr>
        <p:txBody>
          <a:bodyPr rtlCol="0">
            <a:normAutofit fontScale="85000" lnSpcReduction="20000"/>
          </a:bodyPr>
          <a:lstStyle/>
          <a:p>
            <a:pPr algn="l" fontAlgn="auto">
              <a:spcAft>
                <a:spcPts val="0"/>
              </a:spcAft>
              <a:defRPr/>
            </a:pPr>
            <a:endParaRPr lang="es-ES_tradnl" sz="2500" dirty="0">
              <a:effectLst>
                <a:outerShdw blurRad="38100" dist="38100" dir="2700000" algn="tl">
                  <a:srgbClr val="000000">
                    <a:alpha val="43137"/>
                  </a:srgbClr>
                </a:outerShdw>
              </a:effectLst>
              <a:latin typeface="Arial Rounded MT Bold" pitchFamily="34" charset="0"/>
            </a:endParaRPr>
          </a:p>
          <a:p>
            <a:pPr algn="l" fontAlgn="auto">
              <a:spcAft>
                <a:spcPts val="0"/>
              </a:spcAft>
              <a:defRPr/>
            </a:pPr>
            <a:r>
              <a:rPr lang="es-ES_tradnl" sz="2800" b="1" i="1" u="sng" dirty="0">
                <a:solidFill>
                  <a:schemeClr val="bg1"/>
                </a:solidFill>
                <a:latin typeface="Cambria Math" panose="02040503050406030204" pitchFamily="18" charset="0"/>
                <a:ea typeface="Cambria Math" panose="02040503050406030204" pitchFamily="18" charset="0"/>
              </a:rPr>
              <a:t>Antiguos</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Con Tungsteno y Gas Inerte</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(TIG)</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Con Metal y Gas Inerte</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(MIG)</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Con Oxiacetileno</a:t>
            </a:r>
          </a:p>
          <a:p>
            <a:pPr algn="l" fontAlgn="auto">
              <a:spcAft>
                <a:spcPts val="0"/>
              </a:spcAft>
              <a:defRPr/>
            </a:pPr>
            <a:endParaRPr lang="es-ES_tradnl" sz="2800" dirty="0">
              <a:solidFill>
                <a:schemeClr val="bg1"/>
              </a:solidFill>
              <a:latin typeface="Cambria Math" panose="02040503050406030204" pitchFamily="18" charset="0"/>
              <a:ea typeface="Cambria Math" panose="02040503050406030204" pitchFamily="18" charset="0"/>
            </a:endParaRP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a:t>
            </a:r>
            <a:r>
              <a:rPr lang="es-ES_tradnl" sz="2800" b="1" i="1" u="sng" dirty="0">
                <a:solidFill>
                  <a:schemeClr val="bg1"/>
                </a:solidFill>
                <a:latin typeface="Cambria Math" panose="02040503050406030204" pitchFamily="18" charset="0"/>
                <a:ea typeface="Cambria Math" panose="02040503050406030204" pitchFamily="18" charset="0"/>
              </a:rPr>
              <a:t>Modernos</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Con Plasma</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a:t>
            </a:r>
          </a:p>
          <a:p>
            <a:pPr algn="l" fontAlgn="auto">
              <a:spcAft>
                <a:spcPts val="0"/>
              </a:spcAft>
              <a:defRPr/>
            </a:pPr>
            <a:r>
              <a:rPr lang="es-ES_tradnl" sz="2800" dirty="0">
                <a:solidFill>
                  <a:schemeClr val="bg1"/>
                </a:solidFill>
                <a:latin typeface="Cambria Math" panose="02040503050406030204" pitchFamily="18" charset="0"/>
                <a:ea typeface="Cambria Math" panose="02040503050406030204" pitchFamily="18" charset="0"/>
              </a:rPr>
              <a:t>        Con Laser</a:t>
            </a:r>
          </a:p>
          <a:p>
            <a:pPr algn="l" fontAlgn="auto">
              <a:spcAft>
                <a:spcPts val="0"/>
              </a:spcAft>
              <a:defRPr/>
            </a:pPr>
            <a:endParaRPr lang="es-ES_tradnl" dirty="0"/>
          </a:p>
        </p:txBody>
      </p:sp>
      <p:sp>
        <p:nvSpPr>
          <p:cNvPr id="6" name="5 Flecha doblada hacia arriba">
            <a:extLst>
              <a:ext uri="{FF2B5EF4-FFF2-40B4-BE49-F238E27FC236}">
                <a16:creationId xmlns:a16="http://schemas.microsoft.com/office/drawing/2014/main" id="{3D5C1B5B-CE74-43A2-9C59-ACE4D36055BE}"/>
              </a:ext>
            </a:extLst>
          </p:cNvPr>
          <p:cNvSpPr/>
          <p:nvPr/>
        </p:nvSpPr>
        <p:spPr>
          <a:xfrm rot="5400000">
            <a:off x="552450" y="3409950"/>
            <a:ext cx="4191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14341" name="Picture 4" descr="C:\Users\NICO\Desktop\sol gas.jpg">
            <a:extLst>
              <a:ext uri="{FF2B5EF4-FFF2-40B4-BE49-F238E27FC236}">
                <a16:creationId xmlns:a16="http://schemas.microsoft.com/office/drawing/2014/main" id="{63886408-8BA8-4F1C-A81A-ADF0CF16B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999" b="17999"/>
          <a:stretch>
            <a:fillRect/>
          </a:stretch>
        </p:blipFill>
        <p:spPr bwMode="auto">
          <a:xfrm>
            <a:off x="6400800" y="3200400"/>
            <a:ext cx="23812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lecha doblada hacia arriba">
            <a:extLst>
              <a:ext uri="{FF2B5EF4-FFF2-40B4-BE49-F238E27FC236}">
                <a16:creationId xmlns:a16="http://schemas.microsoft.com/office/drawing/2014/main" id="{D3D4C517-4807-42A2-8BF2-F3167D2333A0}"/>
              </a:ext>
            </a:extLst>
          </p:cNvPr>
          <p:cNvSpPr/>
          <p:nvPr/>
        </p:nvSpPr>
        <p:spPr>
          <a:xfrm rot="5400000">
            <a:off x="552450" y="4629150"/>
            <a:ext cx="4191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14343" name="Picture 5" descr="C:\Users\NICO\Desktop\sol arc.jpg">
            <a:extLst>
              <a:ext uri="{FF2B5EF4-FFF2-40B4-BE49-F238E27FC236}">
                <a16:creationId xmlns:a16="http://schemas.microsoft.com/office/drawing/2014/main" id="{DEBEB9FB-C02E-46D0-B817-F1F088FE1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828802"/>
            <a:ext cx="2362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Flecha doblada hacia arriba">
            <a:extLst>
              <a:ext uri="{FF2B5EF4-FFF2-40B4-BE49-F238E27FC236}">
                <a16:creationId xmlns:a16="http://schemas.microsoft.com/office/drawing/2014/main" id="{54F87A8D-C86D-4F33-B758-F30F58A608CA}"/>
              </a:ext>
            </a:extLst>
          </p:cNvPr>
          <p:cNvSpPr/>
          <p:nvPr/>
        </p:nvSpPr>
        <p:spPr>
          <a:xfrm rot="5400000">
            <a:off x="552450" y="5391150"/>
            <a:ext cx="4191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14345" name="Picture 6" descr="C:\Users\NICO\Desktop\TIG.jpg">
            <a:extLst>
              <a:ext uri="{FF2B5EF4-FFF2-40B4-BE49-F238E27FC236}">
                <a16:creationId xmlns:a16="http://schemas.microsoft.com/office/drawing/2014/main" id="{ED62BEAB-B52C-4D03-BB69-E0B879C86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00" y="304802"/>
            <a:ext cx="25908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0" descr="C:\Users\NICO\Desktop\produkte_plasma_microplasma_354x265.jpg">
            <a:extLst>
              <a:ext uri="{FF2B5EF4-FFF2-40B4-BE49-F238E27FC236}">
                <a16:creationId xmlns:a16="http://schemas.microsoft.com/office/drawing/2014/main" id="{C86EAE99-C605-4A26-895F-07D083AF8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962402"/>
            <a:ext cx="23622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1" descr="C:\Users\NICO\Desktop\laser.jpg">
            <a:extLst>
              <a:ext uri="{FF2B5EF4-FFF2-40B4-BE49-F238E27FC236}">
                <a16:creationId xmlns:a16="http://schemas.microsoft.com/office/drawing/2014/main" id="{D08CEFC3-343B-4166-B6DE-9EAA56D21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029200"/>
            <a:ext cx="23622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Flecha doblada hacia arriba">
            <a:extLst>
              <a:ext uri="{FF2B5EF4-FFF2-40B4-BE49-F238E27FC236}">
                <a16:creationId xmlns:a16="http://schemas.microsoft.com/office/drawing/2014/main" id="{FF09424C-637E-4A27-8C1C-8578F76B39F4}"/>
              </a:ext>
            </a:extLst>
          </p:cNvPr>
          <p:cNvSpPr/>
          <p:nvPr/>
        </p:nvSpPr>
        <p:spPr>
          <a:xfrm rot="5400000">
            <a:off x="552450" y="2724150"/>
            <a:ext cx="4191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3" name="12 Flecha doblada hacia arriba">
            <a:extLst>
              <a:ext uri="{FF2B5EF4-FFF2-40B4-BE49-F238E27FC236}">
                <a16:creationId xmlns:a16="http://schemas.microsoft.com/office/drawing/2014/main" id="{74E7F382-73DD-445A-8844-D886FD5A7173}"/>
              </a:ext>
            </a:extLst>
          </p:cNvPr>
          <p:cNvSpPr/>
          <p:nvPr/>
        </p:nvSpPr>
        <p:spPr>
          <a:xfrm rot="5400000">
            <a:off x="552450" y="1962150"/>
            <a:ext cx="4191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cxnSp>
        <p:nvCxnSpPr>
          <p:cNvPr id="16" name="15 Conector recto de flecha">
            <a:extLst>
              <a:ext uri="{FF2B5EF4-FFF2-40B4-BE49-F238E27FC236}">
                <a16:creationId xmlns:a16="http://schemas.microsoft.com/office/drawing/2014/main" id="{C9F765CF-F8D3-415E-9404-6597A49A8EAA}"/>
              </a:ext>
            </a:extLst>
          </p:cNvPr>
          <p:cNvCxnSpPr/>
          <p:nvPr/>
        </p:nvCxnSpPr>
        <p:spPr>
          <a:xfrm>
            <a:off x="3505200" y="3657600"/>
            <a:ext cx="2895600" cy="304800"/>
          </a:xfrm>
          <a:prstGeom prst="straightConnector1">
            <a:avLst/>
          </a:prstGeom>
          <a:ln>
            <a:headEnd type="diamo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7" name="16 Conector recto de flecha">
            <a:extLst>
              <a:ext uri="{FF2B5EF4-FFF2-40B4-BE49-F238E27FC236}">
                <a16:creationId xmlns:a16="http://schemas.microsoft.com/office/drawing/2014/main" id="{45FF3B86-572A-4AC8-BBFA-90AEEDB678BF}"/>
              </a:ext>
            </a:extLst>
          </p:cNvPr>
          <p:cNvCxnSpPr/>
          <p:nvPr/>
        </p:nvCxnSpPr>
        <p:spPr>
          <a:xfrm flipV="1">
            <a:off x="4953000" y="998538"/>
            <a:ext cx="1346200" cy="1211262"/>
          </a:xfrm>
          <a:prstGeom prst="straightConnector1">
            <a:avLst/>
          </a:prstGeom>
          <a:ln>
            <a:headEnd type="diamo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8" name="17 Conector recto de flecha">
            <a:extLst>
              <a:ext uri="{FF2B5EF4-FFF2-40B4-BE49-F238E27FC236}">
                <a16:creationId xmlns:a16="http://schemas.microsoft.com/office/drawing/2014/main" id="{DF3BDA33-C7EF-4C42-B834-D89EE37E8FAA}"/>
              </a:ext>
            </a:extLst>
          </p:cNvPr>
          <p:cNvCxnSpPr/>
          <p:nvPr/>
        </p:nvCxnSpPr>
        <p:spPr>
          <a:xfrm flipV="1">
            <a:off x="4267200" y="2468565"/>
            <a:ext cx="2133600" cy="503237"/>
          </a:xfrm>
          <a:prstGeom prst="straightConnector1">
            <a:avLst/>
          </a:prstGeom>
          <a:ln>
            <a:headEnd type="diamo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19" name="18 Conector recto de flecha">
            <a:extLst>
              <a:ext uri="{FF2B5EF4-FFF2-40B4-BE49-F238E27FC236}">
                <a16:creationId xmlns:a16="http://schemas.microsoft.com/office/drawing/2014/main" id="{9D2594A4-92F0-4BD5-8768-E201BFEACF68}"/>
              </a:ext>
            </a:extLst>
          </p:cNvPr>
          <p:cNvCxnSpPr/>
          <p:nvPr/>
        </p:nvCxnSpPr>
        <p:spPr>
          <a:xfrm>
            <a:off x="2819400" y="5105400"/>
            <a:ext cx="609600" cy="1588"/>
          </a:xfrm>
          <a:prstGeom prst="straightConnector1">
            <a:avLst/>
          </a:prstGeom>
          <a:ln>
            <a:headEnd type="diamo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0" name="19 Conector recto de flecha">
            <a:extLst>
              <a:ext uri="{FF2B5EF4-FFF2-40B4-BE49-F238E27FC236}">
                <a16:creationId xmlns:a16="http://schemas.microsoft.com/office/drawing/2014/main" id="{91CCFDCD-ADEF-4A80-AB52-AF9C06E853AD}"/>
              </a:ext>
            </a:extLst>
          </p:cNvPr>
          <p:cNvCxnSpPr/>
          <p:nvPr/>
        </p:nvCxnSpPr>
        <p:spPr>
          <a:xfrm>
            <a:off x="2590800" y="5715000"/>
            <a:ext cx="3733800" cy="228600"/>
          </a:xfrm>
          <a:prstGeom prst="straightConnector1">
            <a:avLst/>
          </a:prstGeom>
          <a:ln>
            <a:headEnd type="diamond" w="lg" len="lg"/>
            <a:tailEnd type="stealth"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7800" y="609600"/>
            <a:ext cx="6172200" cy="628650"/>
          </a:xfrm>
        </p:spPr>
        <p:txBody>
          <a:bodyPr rtlCol="0">
            <a:normAutofit fontScale="90000"/>
          </a:bodyPr>
          <a:lstStyle/>
          <a:p>
            <a:pPr marL="363474" algn="ctr" fontAlgn="auto">
              <a:spcAft>
                <a:spcPts val="0"/>
              </a:spcAft>
              <a:defRPr/>
            </a:pPr>
            <a:r>
              <a:rPr lang="es-ES" dirty="0">
                <a:solidFill>
                  <a:srgbClr val="FFFF00"/>
                </a:solidFill>
                <a:latin typeface="Cambria Math" panose="02040503050406030204" pitchFamily="18" charset="0"/>
                <a:ea typeface="Cambria Math" panose="02040503050406030204" pitchFamily="18" charset="0"/>
                <a:cs typeface="+mn-cs"/>
              </a:rPr>
              <a:t>SOLDADURA</a:t>
            </a:r>
            <a:r>
              <a:rPr lang="es-ES" dirty="0">
                <a:solidFill>
                  <a:schemeClr val="bg1"/>
                </a:solidFill>
                <a:latin typeface="Cambria Math" panose="02040503050406030204" pitchFamily="18" charset="0"/>
                <a:ea typeface="Cambria Math" panose="02040503050406030204" pitchFamily="18" charset="0"/>
                <a:cs typeface="+mn-cs"/>
              </a:rPr>
              <a:t> </a:t>
            </a:r>
            <a:r>
              <a:rPr lang="es-ES" dirty="0" smtClean="0">
                <a:solidFill>
                  <a:schemeClr val="bg1"/>
                </a:solidFill>
                <a:latin typeface="Cambria Math" panose="02040503050406030204" pitchFamily="18" charset="0"/>
                <a:ea typeface="Cambria Math" panose="02040503050406030204" pitchFamily="18" charset="0"/>
                <a:cs typeface="+mn-cs"/>
              </a:rPr>
              <a:t>TIG y MIG</a:t>
            </a:r>
            <a:endParaRPr lang="es-ES" dirty="0">
              <a:solidFill>
                <a:schemeClr val="bg1"/>
              </a:solidFill>
              <a:latin typeface="Cambria Math" panose="02040503050406030204" pitchFamily="18" charset="0"/>
              <a:ea typeface="Cambria Math" panose="02040503050406030204" pitchFamily="18" charset="0"/>
              <a:cs typeface="+mn-cs"/>
            </a:endParaRPr>
          </a:p>
        </p:txBody>
      </p:sp>
      <p:sp>
        <p:nvSpPr>
          <p:cNvPr id="16387" name="2 Marcador de contenido"/>
          <p:cNvSpPr>
            <a:spLocks noGrp="1"/>
          </p:cNvSpPr>
          <p:nvPr>
            <p:ph idx="1"/>
          </p:nvPr>
        </p:nvSpPr>
        <p:spPr>
          <a:xfrm>
            <a:off x="29029" y="1447800"/>
            <a:ext cx="4267200" cy="5029200"/>
          </a:xfrm>
        </p:spPr>
        <p:txBody>
          <a:bodyPr rtlCol="0">
            <a:normAutofit fontScale="92500" lnSpcReduction="10000"/>
          </a:bodyPr>
          <a:lstStyle/>
          <a:p>
            <a:pPr algn="just" fontAlgn="auto">
              <a:spcAft>
                <a:spcPts val="0"/>
              </a:spcAft>
              <a:buNone/>
              <a:defRPr/>
            </a:pPr>
            <a:r>
              <a:rPr lang="es-AR" altLang="es-AR" sz="1200" dirty="0">
                <a:solidFill>
                  <a:schemeClr val="tx1">
                    <a:lumMod val="75000"/>
                    <a:lumOff val="25000"/>
                  </a:schemeClr>
                </a:solidFill>
              </a:rPr>
              <a:t>      </a:t>
            </a:r>
            <a:r>
              <a:rPr lang="es-AR" altLang="es-AR" sz="2600" dirty="0">
                <a:solidFill>
                  <a:schemeClr val="bg1"/>
                </a:solidFill>
                <a:latin typeface="Cambria Math" panose="02040503050406030204" pitchFamily="18" charset="0"/>
                <a:ea typeface="Cambria Math" panose="02040503050406030204" pitchFamily="18" charset="0"/>
              </a:rPr>
              <a:t>El sistema </a:t>
            </a:r>
            <a:r>
              <a:rPr lang="es-AR" altLang="es-AR" sz="26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TIG</a:t>
            </a:r>
            <a:r>
              <a:rPr lang="es-AR" altLang="es-AR" sz="2600" dirty="0">
                <a:solidFill>
                  <a:schemeClr val="bg1"/>
                </a:solidFill>
                <a:latin typeface="Cambria Math" panose="02040503050406030204" pitchFamily="18" charset="0"/>
                <a:ea typeface="Cambria Math" panose="02040503050406030204" pitchFamily="18" charset="0"/>
              </a:rPr>
              <a:t> es un sistema de soldadura </a:t>
            </a:r>
            <a:r>
              <a:rPr lang="es-AR" altLang="es-AR" sz="2600" b="1" i="1" u="sng" dirty="0">
                <a:solidFill>
                  <a:schemeClr val="bg1"/>
                </a:solidFill>
                <a:latin typeface="Cambria Math" panose="02040503050406030204" pitchFamily="18" charset="0"/>
                <a:ea typeface="Cambria Math" panose="02040503050406030204" pitchFamily="18" charset="0"/>
              </a:rPr>
              <a:t>al arco con protección gaseosa </a:t>
            </a:r>
            <a:r>
              <a:rPr lang="es-AR" altLang="es-AR" sz="2600" u="sng" dirty="0">
                <a:solidFill>
                  <a:schemeClr val="bg1"/>
                </a:solidFill>
                <a:latin typeface="Cambria Math" panose="02040503050406030204" pitchFamily="18" charset="0"/>
                <a:ea typeface="Cambria Math" panose="02040503050406030204" pitchFamily="18" charset="0"/>
              </a:rPr>
              <a:t>(</a:t>
            </a:r>
            <a:r>
              <a:rPr lang="es-AR" altLang="es-AR" sz="2600" dirty="0">
                <a:solidFill>
                  <a:schemeClr val="bg1"/>
                </a:solidFill>
                <a:latin typeface="Cambria Math" panose="02040503050406030204" pitchFamily="18" charset="0"/>
                <a:ea typeface="Cambria Math" panose="02040503050406030204" pitchFamily="18" charset="0"/>
              </a:rPr>
              <a:t>cuyo objetivo es desplazar el aire, para eliminar la posibilidad de contaminación de la soldadura por el oxígeno y nitrógeno presente en la atmósfera) , que utiliza el intenso </a:t>
            </a:r>
            <a:r>
              <a:rPr lang="es-AR" altLang="es-AR" sz="2600" b="1" i="1" u="sng" dirty="0">
                <a:solidFill>
                  <a:schemeClr val="bg1"/>
                </a:solidFill>
                <a:latin typeface="Cambria Math" panose="02040503050406030204" pitchFamily="18" charset="0"/>
                <a:ea typeface="Cambria Math" panose="02040503050406030204" pitchFamily="18" charset="0"/>
              </a:rPr>
              <a:t>calor</a:t>
            </a:r>
            <a:r>
              <a:rPr lang="es-AR" altLang="es-AR" sz="2600" dirty="0">
                <a:solidFill>
                  <a:schemeClr val="bg1"/>
                </a:solidFill>
                <a:latin typeface="Cambria Math" panose="02040503050406030204" pitchFamily="18" charset="0"/>
                <a:ea typeface="Cambria Math" panose="02040503050406030204" pitchFamily="18" charset="0"/>
              </a:rPr>
              <a:t> de un </a:t>
            </a:r>
            <a:r>
              <a:rPr lang="es-AR" altLang="es-AR" sz="2600" b="1" i="1" u="sng" dirty="0">
                <a:solidFill>
                  <a:schemeClr val="bg1"/>
                </a:solidFill>
                <a:latin typeface="Cambria Math" panose="02040503050406030204" pitchFamily="18" charset="0"/>
                <a:ea typeface="Cambria Math" panose="02040503050406030204" pitchFamily="18" charset="0"/>
              </a:rPr>
              <a:t>arco eléctrico</a:t>
            </a:r>
            <a:r>
              <a:rPr lang="es-AR" altLang="es-AR" sz="2600" dirty="0">
                <a:solidFill>
                  <a:schemeClr val="bg1"/>
                </a:solidFill>
                <a:latin typeface="Cambria Math" panose="02040503050406030204" pitchFamily="18" charset="0"/>
                <a:ea typeface="Cambria Math" panose="02040503050406030204" pitchFamily="18" charset="0"/>
              </a:rPr>
              <a:t> generado entre un </a:t>
            </a:r>
            <a:r>
              <a:rPr lang="es-AR" altLang="es-AR" sz="2600" b="1" i="1" u="sng" dirty="0">
                <a:solidFill>
                  <a:schemeClr val="bg1"/>
                </a:solidFill>
                <a:latin typeface="Cambria Math" panose="02040503050406030204" pitchFamily="18" charset="0"/>
                <a:ea typeface="Cambria Math" panose="02040503050406030204" pitchFamily="18" charset="0"/>
              </a:rPr>
              <a:t>electrodo</a:t>
            </a:r>
            <a:r>
              <a:rPr lang="es-AR" altLang="es-AR" sz="2600"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de </a:t>
            </a:r>
            <a:r>
              <a:rPr lang="es-AR" altLang="es-AR" sz="2600" dirty="0">
                <a:solidFill>
                  <a:schemeClr val="bg1"/>
                </a:solidFill>
                <a:latin typeface="Cambria Math" panose="02040503050406030204" pitchFamily="18" charset="0"/>
                <a:ea typeface="Cambria Math" panose="02040503050406030204" pitchFamily="18" charset="0"/>
              </a:rPr>
              <a:t>tungsteno no consumible y la </a:t>
            </a:r>
            <a:r>
              <a:rPr lang="es-AR" altLang="es-AR" sz="2600" b="1" i="1" u="sng" dirty="0">
                <a:solidFill>
                  <a:schemeClr val="bg1"/>
                </a:solidFill>
                <a:latin typeface="Cambria Math" panose="02040503050406030204" pitchFamily="18" charset="0"/>
                <a:ea typeface="Cambria Math" panose="02040503050406030204" pitchFamily="18" charset="0"/>
              </a:rPr>
              <a:t>pieza</a:t>
            </a:r>
            <a:r>
              <a:rPr lang="es-AR" altLang="es-AR" sz="2600" dirty="0">
                <a:solidFill>
                  <a:schemeClr val="bg1"/>
                </a:solidFill>
                <a:latin typeface="Cambria Math" panose="02040503050406030204" pitchFamily="18" charset="0"/>
                <a:ea typeface="Cambria Math" panose="02040503050406030204" pitchFamily="18" charset="0"/>
              </a:rPr>
              <a:t> a soldar, donde puede o no utilizarse metal de aporte.</a:t>
            </a:r>
            <a:endParaRPr lang="es-ES" altLang="es-AR" sz="2600" dirty="0">
              <a:solidFill>
                <a:schemeClr val="bg1"/>
              </a:solidFill>
              <a:latin typeface="Cambria Math" panose="02040503050406030204" pitchFamily="18" charset="0"/>
              <a:ea typeface="Cambria Math" panose="02040503050406030204" pitchFamily="18" charset="0"/>
            </a:endParaRPr>
          </a:p>
        </p:txBody>
      </p:sp>
      <p:pic>
        <p:nvPicPr>
          <p:cNvPr id="4" name="Picture 2" descr="http://www.tecnoficio.com/soldadura/images/equipo%20T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676400"/>
            <a:ext cx="3484245" cy="3889390"/>
          </a:xfrm>
          <a:prstGeom prst="rect">
            <a:avLst/>
          </a:prstGeom>
          <a:ln w="127000" cap="rnd">
            <a:solidFill>
              <a:srgbClr val="FFFFFF"/>
            </a:solidFill>
          </a:ln>
          <a:effectLst>
            <a:glow rad="228600">
              <a:schemeClr val="accent2">
                <a:satMod val="175000"/>
                <a:alpha val="40000"/>
              </a:schemeClr>
            </a:glow>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4495800" y="6010867"/>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134016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828800"/>
            <a:ext cx="5168536" cy="3416320"/>
          </a:xfrm>
          <a:prstGeom prst="rect">
            <a:avLst/>
          </a:prstGeom>
        </p:spPr>
        <p:txBody>
          <a:bodyPr wrap="square">
            <a:spAutoFit/>
          </a:bodyPr>
          <a:lstStyle/>
          <a:p>
            <a:pPr algn="just" fontAlgn="auto">
              <a:spcAft>
                <a:spcPts val="0"/>
              </a:spcAft>
              <a:defRPr/>
            </a:pPr>
            <a:r>
              <a:rPr lang="es-ES" altLang="es-AR" sz="2400" dirty="0">
                <a:solidFill>
                  <a:schemeClr val="bg1"/>
                </a:solidFill>
                <a:latin typeface="Cambria Math" panose="02040503050406030204" pitchFamily="18" charset="0"/>
                <a:ea typeface="Cambria Math" panose="02040503050406030204" pitchFamily="18" charset="0"/>
              </a:rPr>
              <a:t>El método </a:t>
            </a:r>
            <a:r>
              <a:rPr lang="es-ES" altLang="es-AR" sz="2400" b="1" dirty="0">
                <a:solidFill>
                  <a:srgbClr val="FF0000"/>
                </a:solidFill>
                <a:latin typeface="Cambria Math" panose="02040503050406030204" pitchFamily="18" charset="0"/>
                <a:ea typeface="Cambria Math" panose="02040503050406030204" pitchFamily="18" charset="0"/>
              </a:rPr>
              <a:t>MIG</a:t>
            </a:r>
            <a:r>
              <a:rPr lang="es-ES" altLang="es-AR" sz="2400" dirty="0">
                <a:solidFill>
                  <a:schemeClr val="bg1"/>
                </a:solidFill>
                <a:latin typeface="Cambria Math" panose="02040503050406030204" pitchFamily="18" charset="0"/>
                <a:ea typeface="Cambria Math" panose="02040503050406030204" pitchFamily="18" charset="0"/>
              </a:rPr>
              <a:t> resulta similar al anterior, con la salvedad de que en este tipo de soldadura (Metal </a:t>
            </a:r>
            <a:r>
              <a:rPr lang="es-ES" altLang="es-AR" sz="2400" dirty="0" err="1">
                <a:solidFill>
                  <a:schemeClr val="bg1"/>
                </a:solidFill>
                <a:latin typeface="Cambria Math" panose="02040503050406030204" pitchFamily="18" charset="0"/>
                <a:ea typeface="Cambria Math" panose="02040503050406030204" pitchFamily="18" charset="0"/>
              </a:rPr>
              <a:t>Inert</a:t>
            </a:r>
            <a:r>
              <a:rPr lang="es-ES" altLang="es-AR" sz="2400" dirty="0">
                <a:solidFill>
                  <a:schemeClr val="bg1"/>
                </a:solidFill>
                <a:latin typeface="Cambria Math" panose="02040503050406030204" pitchFamily="18" charset="0"/>
                <a:ea typeface="Cambria Math" panose="02040503050406030204" pitchFamily="18" charset="0"/>
              </a:rPr>
              <a:t> Gas) el </a:t>
            </a:r>
            <a:r>
              <a:rPr lang="es-ES" altLang="es-AR" sz="2400" b="1" i="1" u="sng" dirty="0">
                <a:solidFill>
                  <a:schemeClr val="bg1"/>
                </a:solidFill>
                <a:latin typeface="Cambria Math" panose="02040503050406030204" pitchFamily="18" charset="0"/>
                <a:ea typeface="Cambria Math" panose="02040503050406030204" pitchFamily="18" charset="0"/>
              </a:rPr>
              <a:t>electrodo es consumible </a:t>
            </a:r>
            <a:r>
              <a:rPr lang="es-ES" altLang="es-AR" sz="2400" dirty="0">
                <a:solidFill>
                  <a:schemeClr val="bg1"/>
                </a:solidFill>
                <a:latin typeface="Cambria Math" panose="02040503050406030204" pitchFamily="18" charset="0"/>
                <a:ea typeface="Cambria Math" panose="02040503050406030204" pitchFamily="18" charset="0"/>
              </a:rPr>
              <a:t>y es el alimento del cordón de soldadura. </a:t>
            </a:r>
          </a:p>
          <a:p>
            <a:pPr algn="just" fontAlgn="auto">
              <a:spcAft>
                <a:spcPts val="0"/>
              </a:spcAft>
              <a:defRPr/>
            </a:pPr>
            <a:r>
              <a:rPr lang="es-ES" altLang="es-AR" sz="2400" dirty="0">
                <a:solidFill>
                  <a:schemeClr val="bg1"/>
                </a:solidFill>
                <a:latin typeface="Cambria Math" panose="02040503050406030204" pitchFamily="18" charset="0"/>
                <a:ea typeface="Cambria Math" panose="02040503050406030204" pitchFamily="18" charset="0"/>
              </a:rPr>
              <a:t>El arco eléctrico está acompañado, como en el caso anterior, por un </a:t>
            </a:r>
            <a:r>
              <a:rPr lang="es-ES" altLang="es-AR" sz="2400" b="1" u="sng" dirty="0">
                <a:solidFill>
                  <a:schemeClr val="bg1"/>
                </a:solidFill>
                <a:latin typeface="Cambria Math" panose="02040503050406030204" pitchFamily="18" charset="0"/>
                <a:ea typeface="Cambria Math" panose="02040503050406030204" pitchFamily="18" charset="0"/>
              </a:rPr>
              <a:t>flujo continuo de gas</a:t>
            </a:r>
            <a:r>
              <a:rPr lang="es-ES" altLang="es-AR" sz="2400" dirty="0">
                <a:solidFill>
                  <a:schemeClr val="bg1"/>
                </a:solidFill>
                <a:latin typeface="Cambria Math" panose="02040503050406030204" pitchFamily="18" charset="0"/>
                <a:ea typeface="Cambria Math" panose="02040503050406030204" pitchFamily="18" charset="0"/>
              </a:rPr>
              <a:t> que garantiza una unión limpia y en buenas condiciones.</a:t>
            </a:r>
            <a:endParaRPr lang="es-AR" sz="2400" dirty="0"/>
          </a:p>
        </p:txBody>
      </p:sp>
      <p:sp>
        <p:nvSpPr>
          <p:cNvPr id="7" name="1 Título"/>
          <p:cNvSpPr>
            <a:spLocks noGrp="1"/>
          </p:cNvSpPr>
          <p:nvPr>
            <p:ph type="title"/>
          </p:nvPr>
        </p:nvSpPr>
        <p:spPr>
          <a:xfrm>
            <a:off x="1447800" y="457200"/>
            <a:ext cx="6172200" cy="628650"/>
          </a:xfrm>
        </p:spPr>
        <p:txBody>
          <a:bodyPr rtlCol="0">
            <a:normAutofit fontScale="90000"/>
          </a:bodyPr>
          <a:lstStyle/>
          <a:p>
            <a:pPr marL="363474" algn="ctr" fontAlgn="auto">
              <a:spcAft>
                <a:spcPts val="0"/>
              </a:spcAft>
              <a:defRPr/>
            </a:pPr>
            <a:r>
              <a:rPr lang="es-ES" dirty="0">
                <a:solidFill>
                  <a:srgbClr val="FFFF00"/>
                </a:solidFill>
                <a:latin typeface="Cambria Math" panose="02040503050406030204" pitchFamily="18" charset="0"/>
                <a:ea typeface="Cambria Math" panose="02040503050406030204" pitchFamily="18" charset="0"/>
                <a:cs typeface="+mn-cs"/>
              </a:rPr>
              <a:t>SOLDADURA</a:t>
            </a:r>
            <a:r>
              <a:rPr lang="es-ES" dirty="0">
                <a:solidFill>
                  <a:schemeClr val="bg1"/>
                </a:solidFill>
                <a:latin typeface="Cambria Math" panose="02040503050406030204" pitchFamily="18" charset="0"/>
                <a:ea typeface="Cambria Math" panose="02040503050406030204" pitchFamily="18" charset="0"/>
                <a:cs typeface="+mn-cs"/>
              </a:rPr>
              <a:t> </a:t>
            </a:r>
            <a:r>
              <a:rPr lang="es-ES" dirty="0" smtClean="0">
                <a:solidFill>
                  <a:schemeClr val="bg1"/>
                </a:solidFill>
                <a:latin typeface="Cambria Math" panose="02040503050406030204" pitchFamily="18" charset="0"/>
                <a:ea typeface="Cambria Math" panose="02040503050406030204" pitchFamily="18" charset="0"/>
                <a:cs typeface="+mn-cs"/>
              </a:rPr>
              <a:t>TIG y MIG</a:t>
            </a:r>
            <a:endParaRPr lang="es-ES" dirty="0">
              <a:solidFill>
                <a:schemeClr val="bg1"/>
              </a:solidFill>
              <a:latin typeface="Cambria Math" panose="02040503050406030204" pitchFamily="18" charset="0"/>
              <a:ea typeface="Cambria Math" panose="02040503050406030204" pitchFamily="18" charset="0"/>
              <a:cs typeface="+mn-cs"/>
            </a:endParaRPr>
          </a:p>
        </p:txBody>
      </p:sp>
      <p:pic>
        <p:nvPicPr>
          <p:cNvPr id="8" name="Picture 6" descr="http://www.lapentasrl.com.ar/images/mag-m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2945674" cy="34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bwMode="auto">
          <a:xfrm>
            <a:off x="4495800" y="6010867"/>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4111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a:extLst>
              <a:ext uri="{FF2B5EF4-FFF2-40B4-BE49-F238E27FC236}">
                <a16:creationId xmlns:a16="http://schemas.microsoft.com/office/drawing/2014/main" id="{6EFF3BA6-785E-42C9-89F1-A7E016464767}"/>
              </a:ext>
            </a:extLst>
          </p:cNvPr>
          <p:cNvSpPr>
            <a:spLocks noGrp="1"/>
          </p:cNvSpPr>
          <p:nvPr>
            <p:ph type="title"/>
          </p:nvPr>
        </p:nvSpPr>
        <p:spPr>
          <a:xfrm>
            <a:off x="1295402" y="457200"/>
            <a:ext cx="6348413" cy="1244600"/>
          </a:xfrm>
        </p:spPr>
        <p:txBody>
          <a:bodyPr/>
          <a:lstStyle/>
          <a:p>
            <a:pPr marL="484188" algn="ctr"/>
            <a:r>
              <a:rPr lang="es-ES" altLang="en-US">
                <a:solidFill>
                  <a:schemeClr val="bg1"/>
                </a:solidFill>
                <a:latin typeface="Cambria Math" panose="02040503050406030204" pitchFamily="18" charset="0"/>
                <a:ea typeface="Cambria Math" panose="02040503050406030204" pitchFamily="18" charset="0"/>
                <a:cs typeface="Cambria Math" panose="02040503050406030204" pitchFamily="18" charset="0"/>
              </a:rPr>
              <a:t>OBJETIVOS</a:t>
            </a:r>
          </a:p>
        </p:txBody>
      </p:sp>
      <p:sp>
        <p:nvSpPr>
          <p:cNvPr id="9219" name="2 Marcador de contenido">
            <a:extLst>
              <a:ext uri="{FF2B5EF4-FFF2-40B4-BE49-F238E27FC236}">
                <a16:creationId xmlns:a16="http://schemas.microsoft.com/office/drawing/2014/main" id="{BEDDE05A-35A0-462D-8DFE-14315438E214}"/>
              </a:ext>
            </a:extLst>
          </p:cNvPr>
          <p:cNvSpPr>
            <a:spLocks noGrp="1"/>
          </p:cNvSpPr>
          <p:nvPr>
            <p:ph idx="1"/>
          </p:nvPr>
        </p:nvSpPr>
        <p:spPr>
          <a:xfrm>
            <a:off x="304800" y="1828800"/>
            <a:ext cx="6805615" cy="3881438"/>
          </a:xfrm>
        </p:spPr>
        <p:txBody>
          <a:bodyPr rtlCol="0">
            <a:normAutofit/>
          </a:bodyPr>
          <a:lstStyle/>
          <a:p>
            <a:pPr fontAlgn="auto">
              <a:spcAft>
                <a:spcPts val="0"/>
              </a:spcAft>
              <a:buClr>
                <a:schemeClr val="tx1"/>
              </a:buClr>
              <a:buFont typeface="Wingdings" panose="05000000000000000000" pitchFamily="2" charset="2"/>
              <a:buChar char="v"/>
              <a:defRPr/>
            </a:pPr>
            <a:r>
              <a:rPr lang="es-ES" altLang="es-AR" sz="2800" u="sng" dirty="0"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Aprender </a:t>
            </a:r>
            <a:r>
              <a:rPr lang="es-ES" altLang="es-AR" sz="2800" dirty="0" smtClean="0">
                <a:solidFill>
                  <a:schemeClr val="bg1"/>
                </a:solidFill>
                <a:latin typeface="Cambria Math" panose="02040503050406030204" pitchFamily="18" charset="0"/>
                <a:ea typeface="Cambria Math" panose="02040503050406030204" pitchFamily="18" charset="0"/>
              </a:rPr>
              <a:t>sobre Medidas de Seguridad e Higiene aplicadas al tema de Soldadura y Corte con gas, entre otros métodos.</a:t>
            </a:r>
            <a:endParaRPr lang="es-ES" altLang="es-AR" sz="2800" dirty="0">
              <a:solidFill>
                <a:schemeClr val="bg1"/>
              </a:solidFill>
              <a:latin typeface="Cambria Math" panose="02040503050406030204" pitchFamily="18" charset="0"/>
              <a:ea typeface="Cambria Math" panose="02040503050406030204" pitchFamily="18" charset="0"/>
            </a:endParaRPr>
          </a:p>
          <a:p>
            <a:pPr fontAlgn="auto">
              <a:spcAft>
                <a:spcPts val="0"/>
              </a:spcAft>
              <a:buClr>
                <a:schemeClr val="tx1"/>
              </a:buClr>
              <a:buFont typeface="Wingdings" panose="05000000000000000000" pitchFamily="2" charset="2"/>
              <a:buChar char="v"/>
              <a:defRPr/>
            </a:pPr>
            <a:r>
              <a:rPr lang="es-ES" altLang="es-AR" sz="2800" u="sng"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Identificar</a:t>
            </a:r>
            <a:r>
              <a:rPr lang="es-ES" altLang="es-AR" sz="2800" dirty="0">
                <a:solidFill>
                  <a:schemeClr val="bg1"/>
                </a:solidFill>
                <a:latin typeface="Cambria Math" panose="02040503050406030204" pitchFamily="18" charset="0"/>
                <a:ea typeface="Cambria Math" panose="02040503050406030204" pitchFamily="18" charset="0"/>
              </a:rPr>
              <a:t> los riesgos de estas actividades y los criterios básicos de seguridad para evitar accidentes.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415" y="1701802"/>
            <a:ext cx="1223963" cy="12239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6" y="3505200"/>
            <a:ext cx="1219200" cy="106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121" y="304800"/>
            <a:ext cx="7067006" cy="1038225"/>
          </a:xfrm>
        </p:spPr>
        <p:txBody>
          <a:bodyPr rtlCol="0">
            <a:normAutofit/>
          </a:bodyPr>
          <a:lstStyle/>
          <a:p>
            <a:pPr marL="363474" fontAlgn="auto">
              <a:spcAft>
                <a:spcPts val="0"/>
              </a:spcAft>
              <a:defRPr/>
            </a:pPr>
            <a:r>
              <a:rPr lang="es-ES" sz="3000" u="sng" dirty="0">
                <a:solidFill>
                  <a:srgbClr val="FFFF00"/>
                </a:solidFill>
                <a:latin typeface="Cambria Math" panose="02040503050406030204" pitchFamily="18" charset="0"/>
                <a:ea typeface="Cambria Math" panose="02040503050406030204" pitchFamily="18" charset="0"/>
                <a:cs typeface="+mn-cs"/>
              </a:rPr>
              <a:t>SOLDADURA</a:t>
            </a:r>
            <a:r>
              <a:rPr lang="es-ES" sz="3000" u="sng" dirty="0">
                <a:solidFill>
                  <a:schemeClr val="bg1"/>
                </a:solidFill>
                <a:latin typeface="Cambria Math" panose="02040503050406030204" pitchFamily="18" charset="0"/>
                <a:ea typeface="Cambria Math" panose="02040503050406030204" pitchFamily="18" charset="0"/>
                <a:cs typeface="+mn-cs"/>
              </a:rPr>
              <a:t> CON PLASMA (moderna)</a:t>
            </a:r>
          </a:p>
        </p:txBody>
      </p:sp>
      <p:sp>
        <p:nvSpPr>
          <p:cNvPr id="24579" name="2 Marcador de contenido"/>
          <p:cNvSpPr>
            <a:spLocks noGrp="1"/>
          </p:cNvSpPr>
          <p:nvPr>
            <p:ph idx="1"/>
          </p:nvPr>
        </p:nvSpPr>
        <p:spPr>
          <a:xfrm>
            <a:off x="144599" y="990600"/>
            <a:ext cx="5418001" cy="2400300"/>
          </a:xfrm>
        </p:spPr>
        <p:txBody>
          <a:bodyPr/>
          <a:lstStyle/>
          <a:p>
            <a:pPr>
              <a:buFont typeface="Wingdings" panose="05000000000000000000" pitchFamily="2" charset="2"/>
              <a:buChar char="Ø"/>
            </a:pP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La soldadura  PAW (Plasma </a:t>
            </a:r>
            <a:r>
              <a:rPr lang="es-ES_tradnl" altLang="es-AR" sz="2400" dirty="0" err="1">
                <a:solidFill>
                  <a:schemeClr val="bg1"/>
                </a:solidFill>
                <a:latin typeface="Cambria Math" panose="02040503050406030204" pitchFamily="18" charset="0"/>
                <a:ea typeface="Cambria Math" panose="02040503050406030204" pitchFamily="18" charset="0"/>
                <a:cs typeface="Cambria Math" panose="02040503050406030204" pitchFamily="18" charset="0"/>
              </a:rPr>
              <a:t>Arc</a:t>
            </a: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ES_tradnl" altLang="es-AR" sz="2400" dirty="0" err="1">
                <a:solidFill>
                  <a:schemeClr val="bg1"/>
                </a:solidFill>
                <a:latin typeface="Cambria Math" panose="02040503050406030204" pitchFamily="18" charset="0"/>
                <a:ea typeface="Cambria Math" panose="02040503050406030204" pitchFamily="18" charset="0"/>
                <a:cs typeface="Cambria Math" panose="02040503050406030204" pitchFamily="18" charset="0"/>
              </a:rPr>
              <a:t>Welding</a:t>
            </a: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utiliza los mismos principios que la soldadura TIG, pero con </a:t>
            </a:r>
            <a:r>
              <a:rPr lang="es-ES_tradnl" altLang="es-AR" sz="2400" b="1" i="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temperaturas </a:t>
            </a:r>
            <a:r>
              <a:rPr lang="es-ES_tradnl" altLang="es-AR" sz="2400" b="1" i="1"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elevadas</a:t>
            </a:r>
            <a:r>
              <a:rPr lang="es-ES_tradnl" altLang="es-AR" sz="24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y </a:t>
            </a: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siendo mas preciso .</a:t>
            </a:r>
          </a:p>
          <a:p>
            <a:pPr>
              <a:buFont typeface="Wingdings" panose="05000000000000000000" pitchFamily="2" charset="2"/>
              <a:buChar char="Ø"/>
            </a:pP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la soldadura por plasma la energía necesaria para conseguir la ionización la proporciona el </a:t>
            </a:r>
            <a:r>
              <a:rPr lang="es-ES_tradnl" altLang="es-AR" sz="2400" b="1" i="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arco eléctrico</a:t>
            </a:r>
            <a:r>
              <a:rPr lang="es-ES_tradnl"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que se establece entre un electrodo de tungsteno y el metal base a soldar.</a:t>
            </a:r>
          </a:p>
          <a:p>
            <a:pPr>
              <a:buFont typeface="Wingdings" panose="05000000000000000000" pitchFamily="2" charset="2"/>
              <a:buChar char="Ø"/>
            </a:pPr>
            <a:r>
              <a:rPr lang="es-ES" altLang="es-AR" sz="24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La temperatura que se alcanza con una soldadura de tipo plasma puede llegar hasta los </a:t>
            </a:r>
            <a:r>
              <a:rPr lang="es-ES" altLang="es-AR" sz="2400" b="1" i="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28.000 °C.</a:t>
            </a:r>
          </a:p>
        </p:txBody>
      </p:sp>
      <p:pic>
        <p:nvPicPr>
          <p:cNvPr id="2458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90600"/>
            <a:ext cx="281683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5631328" y="3962400"/>
            <a:ext cx="3316943" cy="2286000"/>
          </a:xfrm>
          <a:prstGeom prst="rect">
            <a:avLst/>
          </a:prstGeom>
        </p:spPr>
      </p:pic>
      <p:sp>
        <p:nvSpPr>
          <p:cNvPr id="6" name="2 Marcador de contenido"/>
          <p:cNvSpPr txBox="1">
            <a:spLocks/>
          </p:cNvSpPr>
          <p:nvPr/>
        </p:nvSpPr>
        <p:spPr bwMode="auto">
          <a:xfrm>
            <a:off x="4724400" y="6248400"/>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08736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586469" y="1168400"/>
            <a:ext cx="7947932" cy="5003800"/>
          </a:xfrm>
        </p:spPr>
        <p:txBody>
          <a:bodyPr rtlCol="0">
            <a:normAutofit fontScale="47500" lnSpcReduction="20000"/>
          </a:bodyPr>
          <a:lstStyle/>
          <a:p>
            <a:pPr fontAlgn="auto">
              <a:spcAft>
                <a:spcPts val="0"/>
              </a:spcAft>
              <a:buFont typeface="Wingdings" panose="05000000000000000000" pitchFamily="2" charset="2"/>
              <a:buChar char="q"/>
              <a:defRPr/>
            </a:pPr>
            <a:r>
              <a:rPr lang="es-AR" altLang="es-AR" sz="4200" b="1" u="sng" dirty="0">
                <a:solidFill>
                  <a:schemeClr val="bg1"/>
                </a:solidFill>
                <a:latin typeface="Cambria Math" panose="02040503050406030204" pitchFamily="18" charset="0"/>
                <a:ea typeface="Cambria Math" panose="02040503050406030204" pitchFamily="18" charset="0"/>
              </a:rPr>
              <a:t>Manejo y transporte del </a:t>
            </a:r>
            <a:r>
              <a:rPr lang="es-AR" altLang="es-AR" sz="4200" b="1" u="sng" dirty="0" smtClean="0">
                <a:solidFill>
                  <a:schemeClr val="bg1"/>
                </a:solidFill>
                <a:latin typeface="Cambria Math" panose="02040503050406030204" pitchFamily="18" charset="0"/>
                <a:ea typeface="Cambria Math" panose="02040503050406030204" pitchFamily="18" charset="0"/>
              </a:rPr>
              <a:t>equipo</a:t>
            </a:r>
          </a:p>
          <a:p>
            <a:pPr marL="0" indent="0" fontAlgn="auto">
              <a:spcAft>
                <a:spcPts val="0"/>
              </a:spcAft>
              <a:buNone/>
              <a:defRPr/>
            </a:pPr>
            <a:endParaRPr lang="es-AR" altLang="es-AR" sz="4200" b="1" u="sng"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4200" dirty="0">
                <a:solidFill>
                  <a:schemeClr val="bg1"/>
                </a:solidFill>
                <a:latin typeface="Cambria Math" panose="02040503050406030204" pitchFamily="18" charset="0"/>
                <a:ea typeface="Cambria Math" panose="02040503050406030204" pitchFamily="18" charset="0"/>
              </a:rPr>
              <a:t>Los </a:t>
            </a:r>
            <a:r>
              <a:rPr lang="es-AR" altLang="es-AR" sz="4200" b="1" i="1" dirty="0">
                <a:solidFill>
                  <a:schemeClr val="bg1"/>
                </a:solidFill>
                <a:latin typeface="Cambria Math" panose="02040503050406030204" pitchFamily="18" charset="0"/>
                <a:ea typeface="Cambria Math" panose="02040503050406030204" pitchFamily="18" charset="0"/>
              </a:rPr>
              <a:t>cables</a:t>
            </a:r>
            <a:r>
              <a:rPr lang="es-AR" altLang="es-AR" sz="4200" dirty="0">
                <a:solidFill>
                  <a:schemeClr val="bg1"/>
                </a:solidFill>
                <a:latin typeface="Cambria Math" panose="02040503050406030204" pitchFamily="18" charset="0"/>
                <a:ea typeface="Cambria Math" panose="02040503050406030204" pitchFamily="18" charset="0"/>
              </a:rPr>
              <a:t> de conexión a la red, así como los de soldadura, deben </a:t>
            </a:r>
            <a:r>
              <a:rPr lang="es-AR" altLang="es-AR" sz="4200" b="1" i="1" dirty="0">
                <a:solidFill>
                  <a:schemeClr val="bg1"/>
                </a:solidFill>
                <a:latin typeface="Cambria Math" panose="02040503050406030204" pitchFamily="18" charset="0"/>
                <a:ea typeface="Cambria Math" panose="02040503050406030204" pitchFamily="18" charset="0"/>
              </a:rPr>
              <a:t>enrollarse</a:t>
            </a:r>
            <a:r>
              <a:rPr lang="es-AR" altLang="es-AR" sz="4200" dirty="0">
                <a:solidFill>
                  <a:schemeClr val="bg1"/>
                </a:solidFill>
                <a:latin typeface="Cambria Math" panose="02040503050406030204" pitchFamily="18" charset="0"/>
                <a:ea typeface="Cambria Math" panose="02040503050406030204" pitchFamily="18" charset="0"/>
              </a:rPr>
              <a:t> para ser transportados y </a:t>
            </a:r>
            <a:r>
              <a:rPr lang="es-AR" altLang="es-AR" sz="4200" b="1" i="1" dirty="0">
                <a:solidFill>
                  <a:schemeClr val="bg1"/>
                </a:solidFill>
                <a:latin typeface="Cambria Math" panose="02040503050406030204" pitchFamily="18" charset="0"/>
                <a:ea typeface="Cambria Math" panose="02040503050406030204" pitchFamily="18" charset="0"/>
              </a:rPr>
              <a:t>nunca se tirará de ellos </a:t>
            </a:r>
            <a:r>
              <a:rPr lang="es-AR" altLang="es-AR" sz="4200" dirty="0">
                <a:solidFill>
                  <a:schemeClr val="bg1"/>
                </a:solidFill>
                <a:latin typeface="Cambria Math" panose="02040503050406030204" pitchFamily="18" charset="0"/>
                <a:ea typeface="Cambria Math" panose="02040503050406030204" pitchFamily="18" charset="0"/>
              </a:rPr>
              <a:t>para mover la máquina</a:t>
            </a:r>
            <a:r>
              <a:rPr lang="es-AR" altLang="es-AR" sz="4200" dirty="0" smtClean="0">
                <a:solidFill>
                  <a:schemeClr val="bg1"/>
                </a:solidFill>
                <a:latin typeface="Cambria Math" panose="02040503050406030204" pitchFamily="18" charset="0"/>
                <a:ea typeface="Cambria Math" panose="02040503050406030204" pitchFamily="18" charset="0"/>
              </a:rPr>
              <a:t>.</a:t>
            </a:r>
            <a:endParaRPr lang="es-AR" altLang="es-AR" sz="4200"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4200" dirty="0">
                <a:solidFill>
                  <a:schemeClr val="bg1"/>
                </a:solidFill>
                <a:latin typeface="Cambria Math" panose="02040503050406030204" pitchFamily="18" charset="0"/>
                <a:ea typeface="Cambria Math" panose="02040503050406030204" pitchFamily="18" charset="0"/>
              </a:rPr>
              <a:t>Si se observa algún </a:t>
            </a:r>
            <a:r>
              <a:rPr lang="es-AR" altLang="es-AR" sz="4200" b="1" i="1" dirty="0">
                <a:solidFill>
                  <a:schemeClr val="bg1"/>
                </a:solidFill>
                <a:latin typeface="Cambria Math" panose="02040503050406030204" pitchFamily="18" charset="0"/>
                <a:ea typeface="Cambria Math" panose="02040503050406030204" pitchFamily="18" charset="0"/>
              </a:rPr>
              <a:t>cable</a:t>
            </a:r>
            <a:r>
              <a:rPr lang="es-AR" altLang="es-AR" sz="4200" dirty="0">
                <a:solidFill>
                  <a:schemeClr val="bg1"/>
                </a:solidFill>
                <a:latin typeface="Cambria Math" panose="02040503050406030204" pitchFamily="18" charset="0"/>
                <a:ea typeface="Cambria Math" panose="02040503050406030204" pitchFamily="18" charset="0"/>
              </a:rPr>
              <a:t> o elemento </a:t>
            </a:r>
            <a:r>
              <a:rPr lang="es-AR" altLang="es-AR" sz="4200" b="1" i="1" dirty="0">
                <a:solidFill>
                  <a:schemeClr val="bg1"/>
                </a:solidFill>
                <a:latin typeface="Cambria Math" panose="02040503050406030204" pitchFamily="18" charset="0"/>
                <a:ea typeface="Cambria Math" panose="02040503050406030204" pitchFamily="18" charset="0"/>
              </a:rPr>
              <a:t>dañado</a:t>
            </a:r>
            <a:r>
              <a:rPr lang="es-AR" altLang="es-AR" sz="4200" dirty="0">
                <a:solidFill>
                  <a:schemeClr val="bg1"/>
                </a:solidFill>
                <a:latin typeface="Cambria Math" panose="02040503050406030204" pitchFamily="18" charset="0"/>
                <a:ea typeface="Cambria Math" panose="02040503050406030204" pitchFamily="18" charset="0"/>
              </a:rPr>
              <a:t> deberá notificarse y </a:t>
            </a:r>
            <a:r>
              <a:rPr lang="es-AR" altLang="es-AR" sz="4200" b="1" i="1" dirty="0">
                <a:solidFill>
                  <a:schemeClr val="bg1"/>
                </a:solidFill>
                <a:latin typeface="Cambria Math" panose="02040503050406030204" pitchFamily="18" charset="0"/>
                <a:ea typeface="Cambria Math" panose="02040503050406030204" pitchFamily="18" charset="0"/>
              </a:rPr>
              <a:t>repararse</a:t>
            </a:r>
            <a:r>
              <a:rPr lang="es-AR" altLang="es-AR" sz="4200" dirty="0">
                <a:solidFill>
                  <a:schemeClr val="bg1"/>
                </a:solidFill>
                <a:latin typeface="Cambria Math" panose="02040503050406030204" pitchFamily="18" charset="0"/>
                <a:ea typeface="Cambria Math" panose="02040503050406030204" pitchFamily="18" charset="0"/>
              </a:rPr>
              <a:t> de modo inmediato, no debiendo ser utilizado bajo ningún concepto.</a:t>
            </a:r>
          </a:p>
          <a:p>
            <a:pPr fontAlgn="auto">
              <a:spcAft>
                <a:spcPts val="0"/>
              </a:spcAft>
              <a:buFont typeface="Wingdings 3" charset="2"/>
              <a:buChar char=""/>
              <a:defRPr/>
            </a:pPr>
            <a:r>
              <a:rPr lang="es-AR" altLang="es-AR" sz="4200" dirty="0">
                <a:solidFill>
                  <a:schemeClr val="bg1"/>
                </a:solidFill>
                <a:latin typeface="Cambria Math" panose="02040503050406030204" pitchFamily="18" charset="0"/>
                <a:ea typeface="Cambria Math" panose="02040503050406030204" pitchFamily="18" charset="0"/>
              </a:rPr>
              <a:t>Los </a:t>
            </a:r>
            <a:r>
              <a:rPr lang="es-AR" altLang="es-AR" sz="4200" b="1" i="1" dirty="0">
                <a:solidFill>
                  <a:schemeClr val="bg1"/>
                </a:solidFill>
                <a:latin typeface="Cambria Math" panose="02040503050406030204" pitchFamily="18" charset="0"/>
                <a:ea typeface="Cambria Math" panose="02040503050406030204" pitchFamily="18" charset="0"/>
              </a:rPr>
              <a:t>bornes </a:t>
            </a:r>
            <a:r>
              <a:rPr lang="es-AR" altLang="es-AR" sz="4200" dirty="0">
                <a:solidFill>
                  <a:schemeClr val="bg1"/>
                </a:solidFill>
                <a:latin typeface="Cambria Math" panose="02040503050406030204" pitchFamily="18" charset="0"/>
                <a:ea typeface="Cambria Math" panose="02040503050406030204" pitchFamily="18" charset="0"/>
              </a:rPr>
              <a:t>de conexión de los circuitos de alimentación deberán estar </a:t>
            </a:r>
            <a:r>
              <a:rPr lang="es-AR" altLang="es-AR" sz="4200" b="1" i="1" dirty="0">
                <a:solidFill>
                  <a:schemeClr val="bg1"/>
                </a:solidFill>
                <a:latin typeface="Cambria Math" panose="02040503050406030204" pitchFamily="18" charset="0"/>
                <a:ea typeface="Cambria Math" panose="02040503050406030204" pitchFamily="18" charset="0"/>
              </a:rPr>
              <a:t>aislados y protegidos. </a:t>
            </a:r>
          </a:p>
          <a:p>
            <a:pPr fontAlgn="auto">
              <a:spcAft>
                <a:spcPts val="0"/>
              </a:spcAft>
              <a:buFont typeface="Wingdings 3" charset="2"/>
              <a:buChar char=""/>
              <a:defRPr/>
            </a:pPr>
            <a:r>
              <a:rPr lang="es-AR" altLang="es-AR" sz="4200" dirty="0">
                <a:solidFill>
                  <a:schemeClr val="bg1"/>
                </a:solidFill>
                <a:latin typeface="Cambria Math" panose="02040503050406030204" pitchFamily="18" charset="0"/>
                <a:ea typeface="Cambria Math" panose="02040503050406030204" pitchFamily="18" charset="0"/>
              </a:rPr>
              <a:t>Todos los </a:t>
            </a:r>
            <a:r>
              <a:rPr lang="es-AR" altLang="es-AR" sz="4200" b="1" i="1" dirty="0">
                <a:solidFill>
                  <a:schemeClr val="bg1"/>
                </a:solidFill>
                <a:latin typeface="Cambria Math" panose="02040503050406030204" pitchFamily="18" charset="0"/>
                <a:ea typeface="Cambria Math" panose="02040503050406030204" pitchFamily="18" charset="0"/>
              </a:rPr>
              <a:t>conductores</a:t>
            </a:r>
            <a:r>
              <a:rPr lang="es-AR" altLang="es-AR" sz="4200" dirty="0">
                <a:solidFill>
                  <a:schemeClr val="bg1"/>
                </a:solidFill>
                <a:latin typeface="Cambria Math" panose="02040503050406030204" pitchFamily="18" charset="0"/>
                <a:ea typeface="Cambria Math" panose="02040503050406030204" pitchFamily="18" charset="0"/>
              </a:rPr>
              <a:t>, tanto los de alimentación eléctrica al grupo, como los de soldadura, deberán estar </a:t>
            </a:r>
            <a:r>
              <a:rPr lang="es-AR" altLang="es-AR" sz="4200" b="1" i="1" dirty="0">
                <a:solidFill>
                  <a:schemeClr val="bg1"/>
                </a:solidFill>
                <a:latin typeface="Cambria Math" panose="02040503050406030204" pitchFamily="18" charset="0"/>
                <a:ea typeface="Cambria Math" panose="02040503050406030204" pitchFamily="18" charset="0"/>
              </a:rPr>
              <a:t>protegidos </a:t>
            </a:r>
            <a:r>
              <a:rPr lang="es-AR" altLang="es-AR" sz="4200" dirty="0">
                <a:solidFill>
                  <a:schemeClr val="bg1"/>
                </a:solidFill>
                <a:latin typeface="Cambria Math" panose="02040503050406030204" pitchFamily="18" charset="0"/>
                <a:ea typeface="Cambria Math" panose="02040503050406030204" pitchFamily="18" charset="0"/>
              </a:rPr>
              <a:t>durante su transporte o utilización, </a:t>
            </a:r>
            <a:r>
              <a:rPr lang="es-AR" altLang="es-AR" sz="4200" b="1" i="1" dirty="0">
                <a:solidFill>
                  <a:schemeClr val="bg1"/>
                </a:solidFill>
                <a:latin typeface="Cambria Math" panose="02040503050406030204" pitchFamily="18" charset="0"/>
                <a:ea typeface="Cambria Math" panose="02040503050406030204" pitchFamily="18" charset="0"/>
              </a:rPr>
              <a:t>contra</a:t>
            </a:r>
            <a:r>
              <a:rPr lang="es-AR" altLang="es-AR" sz="4200" dirty="0">
                <a:solidFill>
                  <a:schemeClr val="bg1"/>
                </a:solidFill>
                <a:latin typeface="Cambria Math" panose="02040503050406030204" pitchFamily="18" charset="0"/>
                <a:ea typeface="Cambria Math" panose="02040503050406030204" pitchFamily="18" charset="0"/>
              </a:rPr>
              <a:t> posibles </a:t>
            </a:r>
            <a:r>
              <a:rPr lang="es-AR" altLang="es-AR" sz="4200" b="1" i="1" dirty="0">
                <a:solidFill>
                  <a:schemeClr val="bg1"/>
                </a:solidFill>
                <a:latin typeface="Cambria Math" panose="02040503050406030204" pitchFamily="18" charset="0"/>
                <a:ea typeface="Cambria Math" panose="02040503050406030204" pitchFamily="18" charset="0"/>
              </a:rPr>
              <a:t>daños mecánicos</a:t>
            </a:r>
            <a:r>
              <a:rPr lang="es-AR" altLang="es-AR" sz="4200" dirty="0">
                <a:solidFill>
                  <a:schemeClr val="bg1"/>
                </a:solidFill>
                <a:latin typeface="Cambria Math" panose="02040503050406030204" pitchFamily="18" charset="0"/>
                <a:ea typeface="Cambria Math" panose="02040503050406030204" pitchFamily="18" charset="0"/>
              </a:rPr>
              <a:t>.</a:t>
            </a:r>
            <a:r>
              <a:rPr lang="es-AR" altLang="es-AR" sz="4200" dirty="0">
                <a:latin typeface="Cambria Math" panose="02040503050406030204" pitchFamily="18" charset="0"/>
                <a:ea typeface="Cambria Math" panose="02040503050406030204" pitchFamily="18" charset="0"/>
              </a:rPr>
              <a:t> </a:t>
            </a:r>
            <a:endParaRPr lang="es-AR" altLang="es-AR" sz="4200"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4200" dirty="0">
                <a:solidFill>
                  <a:schemeClr val="bg1"/>
                </a:solidFill>
                <a:latin typeface="Cambria Math" panose="02040503050406030204" pitchFamily="18" charset="0"/>
                <a:ea typeface="Cambria Math" panose="02040503050406030204" pitchFamily="18" charset="0"/>
              </a:rPr>
              <a:t>La </a:t>
            </a:r>
            <a:r>
              <a:rPr lang="es-AR" altLang="es-AR" sz="4200" b="1" i="1" dirty="0">
                <a:solidFill>
                  <a:schemeClr val="bg1"/>
                </a:solidFill>
                <a:latin typeface="Cambria Math" panose="02040503050406030204" pitchFamily="18" charset="0"/>
                <a:ea typeface="Cambria Math" panose="02040503050406030204" pitchFamily="18" charset="0"/>
              </a:rPr>
              <a:t>pinza de masa</a:t>
            </a:r>
            <a:r>
              <a:rPr lang="es-AR" altLang="es-AR" sz="4200" dirty="0">
                <a:solidFill>
                  <a:schemeClr val="bg1"/>
                </a:solidFill>
                <a:latin typeface="Cambria Math" panose="02040503050406030204" pitchFamily="18" charset="0"/>
                <a:ea typeface="Cambria Math" panose="02040503050406030204" pitchFamily="18" charset="0"/>
              </a:rPr>
              <a:t> o retorno deberá estar </a:t>
            </a:r>
            <a:r>
              <a:rPr lang="es-AR" altLang="es-AR" sz="4200" b="1" i="1" dirty="0">
                <a:solidFill>
                  <a:schemeClr val="bg1"/>
                </a:solidFill>
                <a:latin typeface="Cambria Math" panose="02040503050406030204" pitchFamily="18" charset="0"/>
                <a:ea typeface="Cambria Math" panose="02040503050406030204" pitchFamily="18" charset="0"/>
              </a:rPr>
              <a:t>rígidamente</a:t>
            </a:r>
            <a:r>
              <a:rPr lang="es-AR" altLang="es-AR" sz="4200" dirty="0">
                <a:solidFill>
                  <a:schemeClr val="bg1"/>
                </a:solidFill>
                <a:latin typeface="Cambria Math" panose="02040503050406030204" pitchFamily="18" charset="0"/>
                <a:ea typeface="Cambria Math" panose="02040503050406030204" pitchFamily="18" charset="0"/>
              </a:rPr>
              <a:t> fijada a la pieza a soldar, debiendo </a:t>
            </a:r>
            <a:r>
              <a:rPr lang="es-AR" altLang="es-AR" sz="4200" b="1" i="1" dirty="0">
                <a:solidFill>
                  <a:schemeClr val="bg1"/>
                </a:solidFill>
                <a:latin typeface="Cambria Math" panose="02040503050406030204" pitchFamily="18" charset="0"/>
                <a:ea typeface="Cambria Math" panose="02040503050406030204" pitchFamily="18" charset="0"/>
              </a:rPr>
              <a:t>minimizarse</a:t>
            </a:r>
            <a:r>
              <a:rPr lang="es-AR" altLang="es-AR" sz="4200" dirty="0">
                <a:solidFill>
                  <a:schemeClr val="bg1"/>
                </a:solidFill>
                <a:latin typeface="Cambria Math" panose="02040503050406030204" pitchFamily="18" charset="0"/>
                <a:ea typeface="Cambria Math" panose="02040503050406030204" pitchFamily="18" charset="0"/>
              </a:rPr>
              <a:t> la </a:t>
            </a:r>
            <a:r>
              <a:rPr lang="es-AR" altLang="es-AR" sz="4200" b="1" i="1" dirty="0">
                <a:solidFill>
                  <a:schemeClr val="bg1"/>
                </a:solidFill>
                <a:latin typeface="Cambria Math" panose="02040503050406030204" pitchFamily="18" charset="0"/>
                <a:ea typeface="Cambria Math" panose="02040503050406030204" pitchFamily="18" charset="0"/>
              </a:rPr>
              <a:t>distancia</a:t>
            </a:r>
            <a:r>
              <a:rPr lang="es-AR" altLang="es-AR" sz="4200" dirty="0">
                <a:solidFill>
                  <a:schemeClr val="bg1"/>
                </a:solidFill>
                <a:latin typeface="Cambria Math" panose="02040503050406030204" pitchFamily="18" charset="0"/>
                <a:ea typeface="Cambria Math" panose="02040503050406030204" pitchFamily="18" charset="0"/>
              </a:rPr>
              <a:t> entre el punto a soldar y la citada pinza.</a:t>
            </a:r>
          </a:p>
          <a:p>
            <a:pPr fontAlgn="auto">
              <a:spcAft>
                <a:spcPts val="0"/>
              </a:spcAft>
              <a:buFont typeface="Wingdings 3" charset="2"/>
              <a:buChar char=""/>
              <a:defRPr/>
            </a:pPr>
            <a:endParaRPr lang="es-AR" altLang="es-AR" sz="1275" dirty="0">
              <a:solidFill>
                <a:schemeClr val="bg1"/>
              </a:solidFill>
              <a:latin typeface="Arial Rounded MT Bold" panose="020F0704030504030204" pitchFamily="34" charset="0"/>
            </a:endParaRPr>
          </a:p>
          <a:p>
            <a:pPr fontAlgn="auto">
              <a:spcAft>
                <a:spcPts val="0"/>
              </a:spcAft>
              <a:buFont typeface="Wingdings 3" charset="2"/>
              <a:buChar char=""/>
              <a:defRPr/>
            </a:pPr>
            <a:endParaRPr lang="es-AR" altLang="es-AR" dirty="0" smtClean="0">
              <a:solidFill>
                <a:schemeClr val="tx1">
                  <a:lumMod val="75000"/>
                  <a:lumOff val="25000"/>
                </a:schemeClr>
              </a:solidFill>
            </a:endParaRPr>
          </a:p>
        </p:txBody>
      </p:sp>
      <p:sp>
        <p:nvSpPr>
          <p:cNvPr id="5" name="1 Título"/>
          <p:cNvSpPr txBox="1">
            <a:spLocks/>
          </p:cNvSpPr>
          <p:nvPr/>
        </p:nvSpPr>
        <p:spPr>
          <a:xfrm>
            <a:off x="457201" y="152400"/>
            <a:ext cx="8328930" cy="1016000"/>
          </a:xfrm>
          <a:prstGeom prst="rect">
            <a:avLst/>
          </a:prstGeom>
        </p:spPr>
        <p:txBody>
          <a:bodyPr anchor="ctr">
            <a:noAutofit/>
          </a:bodyPr>
          <a:lstStyle/>
          <a:p>
            <a:pPr marL="363141" indent="-363141" algn="ctr" defTabSz="342900">
              <a:defRPr/>
            </a:pPr>
            <a:r>
              <a:rPr lang="es-AR" sz="2800" b="1" dirty="0">
                <a:solidFill>
                  <a:srgbClr val="FF0000"/>
                </a:solidFill>
                <a:latin typeface="Cambria Math" panose="02040503050406030204" pitchFamily="18" charset="0"/>
                <a:ea typeface="Cambria Math" panose="02040503050406030204" pitchFamily="18" charset="0"/>
              </a:rPr>
              <a:t>Medidas Básicas de Seguridad con </a:t>
            </a:r>
            <a:r>
              <a:rPr lang="es-AR" sz="2800" b="1" dirty="0">
                <a:solidFill>
                  <a:srgbClr val="FFC000"/>
                </a:solidFill>
                <a:latin typeface="Cambria Math" panose="02040503050406030204" pitchFamily="18" charset="0"/>
                <a:ea typeface="Cambria Math" panose="02040503050406030204" pitchFamily="18" charset="0"/>
              </a:rPr>
              <a:t>Equipos TIG,MIG y Plasma</a:t>
            </a:r>
          </a:p>
        </p:txBody>
      </p:sp>
    </p:spTree>
    <p:extLst>
      <p:ext uri="{BB962C8B-B14F-4D97-AF65-F5344CB8AC3E}">
        <p14:creationId xmlns:p14="http://schemas.microsoft.com/office/powerpoint/2010/main" val="177693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4666343"/>
          </a:xfrm>
        </p:spPr>
        <p:txBody>
          <a:bodyPr/>
          <a:lstStyle/>
          <a:p>
            <a:pPr marL="0" indent="0" fontAlgn="auto">
              <a:spcAft>
                <a:spcPts val="0"/>
              </a:spcAft>
              <a:buNone/>
              <a:defRPr/>
            </a:pPr>
            <a:r>
              <a:rPr lang="es-AR" altLang="es-AR" sz="2000" b="1" u="sng" dirty="0">
                <a:solidFill>
                  <a:schemeClr val="bg1"/>
                </a:solidFill>
                <a:latin typeface="Cambria Math" panose="02040503050406030204" pitchFamily="18" charset="0"/>
                <a:ea typeface="Cambria Math" panose="02040503050406030204" pitchFamily="18" charset="0"/>
              </a:rPr>
              <a:t>Soldadura en el interior de recintos </a:t>
            </a:r>
            <a:r>
              <a:rPr lang="es-AR" altLang="es-AR" sz="2000" b="1" u="sng" dirty="0" smtClean="0">
                <a:solidFill>
                  <a:schemeClr val="bg1"/>
                </a:solidFill>
                <a:latin typeface="Cambria Math" panose="02040503050406030204" pitchFamily="18" charset="0"/>
                <a:ea typeface="Cambria Math" panose="02040503050406030204" pitchFamily="18" charset="0"/>
              </a:rPr>
              <a:t>cerrados</a:t>
            </a:r>
          </a:p>
          <a:p>
            <a:pPr marL="0" indent="0" fontAlgn="auto">
              <a:spcAft>
                <a:spcPts val="0"/>
              </a:spcAft>
              <a:buNone/>
              <a:defRPr/>
            </a:pPr>
            <a:endParaRPr lang="es-AR" altLang="es-AR" sz="2000" b="1" u="sng"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Cuando se trabaje en lugares estrechos o recintos de reducidas dimensiones, </a:t>
            </a:r>
            <a:r>
              <a:rPr lang="es-AR" altLang="es-AR" sz="2000" b="1" i="1" dirty="0">
                <a:solidFill>
                  <a:schemeClr val="bg1"/>
                </a:solidFill>
                <a:latin typeface="Cambria Math" panose="02040503050406030204" pitchFamily="18" charset="0"/>
                <a:ea typeface="Cambria Math" panose="02040503050406030204" pitchFamily="18" charset="0"/>
              </a:rPr>
              <a:t>se insuflará continuamente aire fresco</a:t>
            </a:r>
            <a:r>
              <a:rPr lang="es-AR" altLang="es-AR" sz="2000" dirty="0">
                <a:solidFill>
                  <a:schemeClr val="bg1"/>
                </a:solidFill>
                <a:latin typeface="Cambria Math" panose="02040503050406030204" pitchFamily="18" charset="0"/>
                <a:ea typeface="Cambria Math" panose="02040503050406030204" pitchFamily="18" charset="0"/>
              </a:rPr>
              <a:t>, nunca oxígeno, a fin de eliminar gases, vapores y humos.</a:t>
            </a: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En caso de que no sea posible procurar una buena ventilación, se utilizarán equipos de </a:t>
            </a:r>
            <a:r>
              <a:rPr lang="es-AR" altLang="es-AR" sz="2000" b="1" i="1" dirty="0">
                <a:solidFill>
                  <a:schemeClr val="bg1"/>
                </a:solidFill>
                <a:latin typeface="Cambria Math" panose="02040503050406030204" pitchFamily="18" charset="0"/>
                <a:ea typeface="Cambria Math" panose="02040503050406030204" pitchFamily="18" charset="0"/>
              </a:rPr>
              <a:t>protección respiratoria </a:t>
            </a:r>
            <a:r>
              <a:rPr lang="es-AR" altLang="es-AR" sz="2000" dirty="0">
                <a:solidFill>
                  <a:schemeClr val="bg1"/>
                </a:solidFill>
                <a:latin typeface="Cambria Math" panose="02040503050406030204" pitchFamily="18" charset="0"/>
                <a:ea typeface="Cambria Math" panose="02040503050406030204" pitchFamily="18" charset="0"/>
              </a:rPr>
              <a:t>con aporte de aire.</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Utilizar </a:t>
            </a:r>
            <a:r>
              <a:rPr lang="es-AR" altLang="es-AR" sz="2000" b="1" i="1" dirty="0">
                <a:solidFill>
                  <a:schemeClr val="bg1"/>
                </a:solidFill>
                <a:latin typeface="Cambria Math" panose="02040503050406030204" pitchFamily="18" charset="0"/>
                <a:ea typeface="Cambria Math" panose="02040503050406030204" pitchFamily="18" charset="0"/>
              </a:rPr>
              <a:t>ropa</a:t>
            </a:r>
            <a:r>
              <a:rPr lang="es-AR" altLang="es-AR" sz="2000" dirty="0">
                <a:solidFill>
                  <a:schemeClr val="bg1"/>
                </a:solidFill>
                <a:latin typeface="Cambria Math" panose="02040503050406030204" pitchFamily="18" charset="0"/>
                <a:ea typeface="Cambria Math" panose="02040503050406030204" pitchFamily="18" charset="0"/>
              </a:rPr>
              <a:t> tanto interior como exterior </a:t>
            </a:r>
            <a:r>
              <a:rPr lang="es-AR" altLang="es-AR" sz="2000" b="1" i="1" dirty="0">
                <a:solidFill>
                  <a:schemeClr val="bg1"/>
                </a:solidFill>
                <a:latin typeface="Cambria Math" panose="02040503050406030204" pitchFamily="18" charset="0"/>
                <a:ea typeface="Cambria Math" panose="02040503050406030204" pitchFamily="18" charset="0"/>
              </a:rPr>
              <a:t>difícilmente inflamable.</a:t>
            </a:r>
          </a:p>
        </p:txBody>
      </p:sp>
      <p:sp>
        <p:nvSpPr>
          <p:cNvPr id="4" name="1 Título"/>
          <p:cNvSpPr txBox="1">
            <a:spLocks/>
          </p:cNvSpPr>
          <p:nvPr/>
        </p:nvSpPr>
        <p:spPr>
          <a:xfrm>
            <a:off x="304800" y="304800"/>
            <a:ext cx="8610600" cy="914400"/>
          </a:xfrm>
          <a:prstGeom prst="rect">
            <a:avLst/>
          </a:prstGeom>
        </p:spPr>
        <p:txBody>
          <a:bodyPr anchor="ctr">
            <a:noAutofit/>
          </a:bodyPr>
          <a:lstStyle/>
          <a:p>
            <a:pPr marL="363141" indent="-363141" algn="ctr" defTabSz="342900">
              <a:defRPr/>
            </a:pPr>
            <a:r>
              <a:rPr lang="es-AR" sz="2800" b="1" dirty="0">
                <a:solidFill>
                  <a:srgbClr val="FF0000"/>
                </a:solidFill>
                <a:latin typeface="Cambria Math" panose="02040503050406030204" pitchFamily="18" charset="0"/>
                <a:ea typeface="Cambria Math" panose="02040503050406030204" pitchFamily="18" charset="0"/>
              </a:rPr>
              <a:t>Medidas Básicas de Seguridad con </a:t>
            </a:r>
            <a:r>
              <a:rPr lang="es-AR" sz="2800" b="1" dirty="0">
                <a:solidFill>
                  <a:srgbClr val="FFC000"/>
                </a:solidFill>
                <a:latin typeface="Cambria Math" panose="02040503050406030204" pitchFamily="18" charset="0"/>
                <a:ea typeface="Cambria Math" panose="02040503050406030204" pitchFamily="18" charset="0"/>
              </a:rPr>
              <a:t>Equipos TIG, MIG y Plasma</a:t>
            </a:r>
          </a:p>
        </p:txBody>
      </p:sp>
    </p:spTree>
    <p:extLst>
      <p:ext uri="{BB962C8B-B14F-4D97-AF65-F5344CB8AC3E}">
        <p14:creationId xmlns:p14="http://schemas.microsoft.com/office/powerpoint/2010/main" val="1599646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23" y="1263052"/>
            <a:ext cx="5681237" cy="5442548"/>
          </a:xfrm>
        </p:spPr>
        <p:txBody>
          <a:bodyPr/>
          <a:lstStyle/>
          <a:p>
            <a:r>
              <a:rPr lang="es-AR" sz="2000" u="sng" dirty="0" smtClean="0">
                <a:solidFill>
                  <a:schemeClr val="bg1"/>
                </a:solidFill>
                <a:latin typeface="Cambria Math" panose="02040503050406030204" pitchFamily="18" charset="0"/>
                <a:ea typeface="Cambria Math" panose="02040503050406030204" pitchFamily="18" charset="0"/>
              </a:rPr>
              <a:t>PROTECCIÓN DEL APARATO RESPIRATORIO:</a:t>
            </a:r>
          </a:p>
          <a:p>
            <a:r>
              <a:rPr lang="es-ES_tradnl" sz="2000" dirty="0" smtClean="0">
                <a:solidFill>
                  <a:schemeClr val="bg1"/>
                </a:solidFill>
                <a:latin typeface="Cambria Math" panose="02040503050406030204" pitchFamily="18" charset="0"/>
                <a:ea typeface="Cambria Math" panose="02040503050406030204" pitchFamily="18" charset="0"/>
              </a:rPr>
              <a:t>Respiradores de filtro mecánico: para polvos y neblinas.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Respiradores de cartucho químico: vapores orgánicos y gases.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Máscaras de depósito: Cuando el ambiente está viciado del mismo gas o vapor. </a:t>
            </a:r>
          </a:p>
          <a:p>
            <a:r>
              <a:rPr lang="es-ES_tradnl" sz="2000" dirty="0" smtClean="0">
                <a:solidFill>
                  <a:schemeClr val="bg1"/>
                </a:solidFill>
                <a:latin typeface="Cambria Math" panose="02040503050406030204" pitchFamily="18" charset="0"/>
                <a:ea typeface="Cambria Math" panose="02040503050406030204" pitchFamily="18" charset="0"/>
              </a:rPr>
              <a:t>Respiradores y máscaras con suministro de aire: para atmósferas donde hay menos de 16% de oxígeno en volumen</a:t>
            </a:r>
          </a:p>
          <a:p>
            <a:pPr marL="0" indent="0">
              <a:buNone/>
            </a:pPr>
            <a:r>
              <a:rPr lang="es-ES_tradnl" sz="2000" u="sng" dirty="0" smtClean="0">
                <a:solidFill>
                  <a:schemeClr val="bg1"/>
                </a:solidFill>
                <a:latin typeface="Cambria Math" panose="02040503050406030204" pitchFamily="18" charset="0"/>
                <a:ea typeface="Cambria Math" panose="02040503050406030204" pitchFamily="18" charset="0"/>
              </a:rPr>
              <a:t>PROTECCIÓN DE LOS </a:t>
            </a:r>
            <a:r>
              <a:rPr lang="es-ES_tradnl" sz="2000" u="sng" dirty="0">
                <a:solidFill>
                  <a:schemeClr val="bg1"/>
                </a:solidFill>
                <a:latin typeface="Cambria Math" panose="02040503050406030204" pitchFamily="18" charset="0"/>
                <a:ea typeface="Cambria Math" panose="02040503050406030204" pitchFamily="18" charset="0"/>
              </a:rPr>
              <a:t>OJOS</a:t>
            </a:r>
            <a:r>
              <a:rPr lang="es-ES_tradnl" sz="2000" dirty="0" smtClean="0">
                <a:solidFill>
                  <a:schemeClr val="bg1"/>
                </a:solidFill>
                <a:latin typeface="Cambria Math" panose="02040503050406030204" pitchFamily="18" charset="0"/>
                <a:ea typeface="Cambria Math" panose="02040503050406030204" pitchFamily="18" charset="0"/>
              </a:rPr>
              <a:t>: Los </a:t>
            </a:r>
            <a:r>
              <a:rPr lang="es-ES_tradnl" sz="2000" dirty="0">
                <a:solidFill>
                  <a:schemeClr val="bg1"/>
                </a:solidFill>
                <a:latin typeface="Cambria Math" panose="02040503050406030204" pitchFamily="18" charset="0"/>
                <a:ea typeface="Cambria Math" panose="02040503050406030204" pitchFamily="18" charset="0"/>
              </a:rPr>
              <a:t>operarios soldadores y sus ayudantes deben usar gafas de seguridad, cascos y pantallas que proporcionan una máxima protección a los ojos para cada proceso de soldadura y </a:t>
            </a:r>
            <a:r>
              <a:rPr lang="es-ES_tradnl" sz="2000" dirty="0" smtClean="0">
                <a:solidFill>
                  <a:schemeClr val="bg1"/>
                </a:solidFill>
                <a:latin typeface="Cambria Math" panose="02040503050406030204" pitchFamily="18" charset="0"/>
                <a:ea typeface="Cambria Math" panose="02040503050406030204" pitchFamily="18" charset="0"/>
              </a:rPr>
              <a:t>corte.</a:t>
            </a:r>
          </a:p>
          <a:p>
            <a:endParaRPr lang="es-ES_tradnl" dirty="0">
              <a:solidFill>
                <a:schemeClr val="bg1"/>
              </a:solidFill>
              <a:latin typeface="Cambria Math" panose="02040503050406030204" pitchFamily="18" charset="0"/>
              <a:ea typeface="Cambria Math" panose="02040503050406030204" pitchFamily="18" charset="0"/>
            </a:endParaRPr>
          </a:p>
        </p:txBody>
      </p:sp>
      <p:sp>
        <p:nvSpPr>
          <p:cNvPr id="4" name="1 Título"/>
          <p:cNvSpPr txBox="1">
            <a:spLocks noGrp="1"/>
          </p:cNvSpPr>
          <p:nvPr>
            <p:ph type="title"/>
          </p:nvPr>
        </p:nvSpPr>
        <p:spPr>
          <a:xfrm>
            <a:off x="1345542" y="272452"/>
            <a:ext cx="6348413" cy="990600"/>
          </a:xfrm>
          <a:prstGeom prst="rect">
            <a:avLst/>
          </a:prstGeom>
        </p:spPr>
        <p:txBody>
          <a:bodyPr anchor="ctr">
            <a:normAutofit fontScale="90000"/>
          </a:bodyPr>
          <a:lstStyle/>
          <a:p>
            <a:pPr marL="363141" indent="-363141" algn="ctr" defTabSz="342900">
              <a:defRPr/>
            </a:pPr>
            <a:r>
              <a:rPr lang="es-AR" b="1" dirty="0" smtClean="0">
                <a:solidFill>
                  <a:srgbClr val="FF0000"/>
                </a:solidFill>
                <a:latin typeface="Cambria Math" panose="02040503050406030204" pitchFamily="18" charset="0"/>
                <a:ea typeface="Cambria Math" panose="02040503050406030204" pitchFamily="18" charset="0"/>
              </a:rPr>
              <a:t>ELEMENTOS DE PROTECCION PERSONAL</a:t>
            </a:r>
            <a:endParaRPr lang="es-AR" sz="2700" b="1" dirty="0">
              <a:solidFill>
                <a:srgbClr val="FF0000"/>
              </a:solidFill>
              <a:latin typeface="Cambria Math" panose="02040503050406030204" pitchFamily="18" charset="0"/>
              <a:ea typeface="Cambria Math" panose="02040503050406030204" pitchFamily="18" charset="0"/>
            </a:endParaRPr>
          </a:p>
        </p:txBody>
      </p:sp>
      <p:pic>
        <p:nvPicPr>
          <p:cNvPr id="6" name="Picture 6"/>
          <p:cNvPicPr>
            <a:picLocks noChangeAspect="1" noChangeArrowheads="1"/>
          </p:cNvPicPr>
          <p:nvPr/>
        </p:nvPicPr>
        <p:blipFill>
          <a:blip r:embed="rId2"/>
          <a:srcRect l="4565" t="1590" r="4144" b="2982"/>
          <a:stretch>
            <a:fillRect/>
          </a:stretch>
        </p:blipFill>
        <p:spPr bwMode="auto">
          <a:xfrm>
            <a:off x="6753927" y="5153940"/>
            <a:ext cx="2131423" cy="1598567"/>
          </a:xfrm>
          <a:prstGeom prst="rect">
            <a:avLst/>
          </a:prstGeom>
          <a:noFill/>
          <a:ln w="9525">
            <a:solidFill>
              <a:schemeClr val="bg1">
                <a:lumMod val="50000"/>
              </a:schemeClr>
            </a:solid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7589948" y="3451966"/>
            <a:ext cx="1295402" cy="1602370"/>
          </a:xfrm>
          <a:prstGeom prst="rect">
            <a:avLst/>
          </a:prstGeom>
          <a:noFill/>
          <a:ln w="9525">
            <a:solidFill>
              <a:schemeClr val="bg1">
                <a:lumMod val="50000"/>
              </a:schemeClr>
            </a:solidFill>
            <a:miter lim="800000"/>
            <a:headEnd/>
            <a:tailEnd/>
          </a:ln>
          <a:effectLst/>
        </p:spPr>
      </p:pic>
      <p:pic>
        <p:nvPicPr>
          <p:cNvPr id="8" name="Picture 7"/>
          <p:cNvPicPr>
            <a:picLocks noChangeAspect="1"/>
          </p:cNvPicPr>
          <p:nvPr/>
        </p:nvPicPr>
        <p:blipFill>
          <a:blip r:embed="rId4"/>
          <a:stretch>
            <a:fillRect/>
          </a:stretch>
        </p:blipFill>
        <p:spPr>
          <a:xfrm>
            <a:off x="5859760" y="3451966"/>
            <a:ext cx="1662401" cy="1620135"/>
          </a:xfrm>
          <a:prstGeom prst="rect">
            <a:avLst/>
          </a:prstGeom>
        </p:spPr>
      </p:pic>
      <p:pic>
        <p:nvPicPr>
          <p:cNvPr id="9" name="Picture 8"/>
          <p:cNvPicPr>
            <a:picLocks noChangeAspect="1"/>
          </p:cNvPicPr>
          <p:nvPr/>
        </p:nvPicPr>
        <p:blipFill>
          <a:blip r:embed="rId5"/>
          <a:stretch>
            <a:fillRect/>
          </a:stretch>
        </p:blipFill>
        <p:spPr>
          <a:xfrm>
            <a:off x="7270862" y="1452936"/>
            <a:ext cx="1614488" cy="1593056"/>
          </a:xfrm>
          <a:prstGeom prst="rect">
            <a:avLst/>
          </a:prstGeom>
        </p:spPr>
      </p:pic>
    </p:spTree>
    <p:extLst>
      <p:ext uri="{BB962C8B-B14F-4D97-AF65-F5344CB8AC3E}">
        <p14:creationId xmlns:p14="http://schemas.microsoft.com/office/powerpoint/2010/main" val="28947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4" y="838200"/>
            <a:ext cx="4886584" cy="5614303"/>
          </a:xfrm>
        </p:spPr>
        <p:txBody>
          <a:bodyPr/>
          <a:lstStyle/>
          <a:p>
            <a:r>
              <a:rPr lang="es-ES_tradnl" sz="2000" u="sng" dirty="0" smtClean="0">
                <a:solidFill>
                  <a:schemeClr val="bg1"/>
                </a:solidFill>
                <a:latin typeface="Cambria Math" panose="02040503050406030204" pitchFamily="18" charset="0"/>
                <a:ea typeface="Cambria Math" panose="02040503050406030204" pitchFamily="18" charset="0"/>
              </a:rPr>
              <a:t>PRENDAS PROTECTORAS: </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Guantes largos y resistentes a la llama, excepto en trabajos muy ligeros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Delantal de material resistente a la llama, chispas y al calor radiado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trabajos pesados: polainas, botas altas u otra protección similar resistente al fuego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Calzado de seguridad, siempre que se vayan a manipular objetos pesados</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evitar quemaduras en la cabeza deben usarse gorros de cuero o telas resistentes debajo de los cascos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Cascos de seguridad u otros medios de protección para la cabeza contar la caída de objetos pesados o cortantes</a:t>
            </a:r>
            <a:endParaRPr lang="es-ES_tradnl"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ClrTx/>
              <a:buSzTx/>
            </a:pPr>
            <a:endParaRPr lang="es-ES_tradnl" altLang="es-AR" sz="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defTabSz="685800" eaLnBrk="0" hangingPunct="0">
              <a:spcBef>
                <a:spcPct val="0"/>
              </a:spcBef>
              <a:buClrTx/>
              <a:buSzTx/>
            </a:pPr>
            <a:endParaRPr lang="es-AR" altLang="es-AR" sz="450" dirty="0">
              <a:solidFill>
                <a:schemeClr val="tx1"/>
              </a:solidFill>
            </a:endParaRPr>
          </a:p>
          <a:p>
            <a:pPr marL="0" indent="0" defTabSz="685800" eaLnBrk="0" hangingPunct="0">
              <a:spcBef>
                <a:spcPct val="0"/>
              </a:spcBef>
              <a:buClrTx/>
              <a:buSzTx/>
              <a:buFontTx/>
              <a:buChar char="•"/>
            </a:pPr>
            <a:endParaRPr lang="es-ES_tradnl" u="sng" dirty="0" smtClean="0">
              <a:solidFill>
                <a:schemeClr val="bg1"/>
              </a:solidFill>
              <a:latin typeface="Cambria Math" panose="02040503050406030204" pitchFamily="18" charset="0"/>
              <a:ea typeface="Cambria Math" panose="02040503050406030204" pitchFamily="18" charset="0"/>
            </a:endParaRPr>
          </a:p>
          <a:p>
            <a:pPr marL="0" indent="0">
              <a:buNone/>
            </a:pPr>
            <a:endParaRPr lang="es-AR" dirty="0"/>
          </a:p>
        </p:txBody>
      </p:sp>
      <p:sp>
        <p:nvSpPr>
          <p:cNvPr id="5" name="1 Título"/>
          <p:cNvSpPr txBox="1">
            <a:spLocks/>
          </p:cNvSpPr>
          <p:nvPr/>
        </p:nvSpPr>
        <p:spPr bwMode="auto">
          <a:xfrm>
            <a:off x="1323001" y="24497"/>
            <a:ext cx="6348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3141" indent="-363141" algn="ctr">
              <a:defRPr/>
            </a:pPr>
            <a:r>
              <a:rPr lang="es-AR" sz="2700" b="1" dirty="0">
                <a:solidFill>
                  <a:srgbClr val="FF0000"/>
                </a:solidFill>
                <a:latin typeface="Cambria Math" panose="02040503050406030204" pitchFamily="18" charset="0"/>
                <a:ea typeface="Cambria Math" panose="02040503050406030204" pitchFamily="18" charset="0"/>
              </a:rPr>
              <a:t>ELEMENTOS DE PROTECCION PERSONAL</a:t>
            </a:r>
          </a:p>
        </p:txBody>
      </p:sp>
      <p:sp>
        <p:nvSpPr>
          <p:cNvPr id="11" name="Rectangle 9"/>
          <p:cNvSpPr>
            <a:spLocks noChangeArrowheads="1"/>
          </p:cNvSpPr>
          <p:nvPr/>
        </p:nvSpPr>
        <p:spPr bwMode="auto">
          <a:xfrm>
            <a:off x="410766" y="1200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2" name="Rectangle 11"/>
          <p:cNvSpPr>
            <a:spLocks noChangeArrowheads="1"/>
          </p:cNvSpPr>
          <p:nvPr/>
        </p:nvSpPr>
        <p:spPr bwMode="auto">
          <a:xfrm>
            <a:off x="410766" y="26003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3" name="Rectangle 13"/>
          <p:cNvSpPr>
            <a:spLocks noChangeArrowheads="1"/>
          </p:cNvSpPr>
          <p:nvPr/>
        </p:nvSpPr>
        <p:spPr bwMode="auto">
          <a:xfrm>
            <a:off x="410766" y="3931444"/>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4" name="Rectangle 15"/>
          <p:cNvSpPr>
            <a:spLocks noChangeArrowheads="1"/>
          </p:cNvSpPr>
          <p:nvPr/>
        </p:nvSpPr>
        <p:spPr bwMode="auto">
          <a:xfrm>
            <a:off x="4913484" y="4968895"/>
            <a:ext cx="1385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a:endParaRPr lang="es-ES_tradnl" altLang="es-AR" sz="900" dirty="0">
              <a:ea typeface="Times New Roman" panose="02020603050405020304" pitchFamily="18" charset="0"/>
            </a:endParaRPr>
          </a:p>
          <a:p>
            <a:pPr algn="just" defTabSz="685800"/>
            <a:r>
              <a:rPr lang="es-ES_tradnl" altLang="es-AR" sz="900" dirty="0">
                <a:latin typeface="Arial" panose="020B0604020202020204" pitchFamily="34" charset="0"/>
                <a:ea typeface="Times New Roman" panose="02020603050405020304" pitchFamily="18" charset="0"/>
              </a:rPr>
              <a:t/>
            </a:r>
            <a:br>
              <a:rPr lang="es-ES_tradnl" altLang="es-AR" sz="900" dirty="0">
                <a:latin typeface="Arial" panose="020B0604020202020204" pitchFamily="34" charset="0"/>
                <a:ea typeface="Times New Roman" panose="02020603050405020304" pitchFamily="18" charset="0"/>
              </a:rPr>
            </a:br>
            <a:endParaRPr lang="es-ES_tradnl" altLang="es-AR" sz="1350" dirty="0">
              <a:latin typeface="Arial" panose="020B0604020202020204" pitchFamily="34" charset="0"/>
            </a:endParaRPr>
          </a:p>
        </p:txBody>
      </p:sp>
      <p:pic>
        <p:nvPicPr>
          <p:cNvPr id="15" name="Picture 14"/>
          <p:cNvPicPr>
            <a:picLocks noChangeAspect="1"/>
          </p:cNvPicPr>
          <p:nvPr/>
        </p:nvPicPr>
        <p:blipFill>
          <a:blip r:embed="rId2"/>
          <a:stretch>
            <a:fillRect/>
          </a:stretch>
        </p:blipFill>
        <p:spPr>
          <a:xfrm>
            <a:off x="5424668" y="1422830"/>
            <a:ext cx="1346137" cy="1452875"/>
          </a:xfrm>
          <a:prstGeom prst="rect">
            <a:avLst/>
          </a:prstGeom>
        </p:spPr>
      </p:pic>
      <p:pic>
        <p:nvPicPr>
          <p:cNvPr id="16" name="Picture 15"/>
          <p:cNvPicPr>
            <a:picLocks noChangeAspect="1"/>
          </p:cNvPicPr>
          <p:nvPr/>
        </p:nvPicPr>
        <p:blipFill>
          <a:blip r:embed="rId3"/>
          <a:stretch>
            <a:fillRect/>
          </a:stretch>
        </p:blipFill>
        <p:spPr>
          <a:xfrm>
            <a:off x="6903729" y="1348925"/>
            <a:ext cx="2143125" cy="2143125"/>
          </a:xfrm>
          <a:prstGeom prst="rect">
            <a:avLst/>
          </a:prstGeom>
        </p:spPr>
      </p:pic>
      <p:pic>
        <p:nvPicPr>
          <p:cNvPr id="17" name="Picture 16"/>
          <p:cNvPicPr>
            <a:picLocks noChangeAspect="1"/>
          </p:cNvPicPr>
          <p:nvPr/>
        </p:nvPicPr>
        <p:blipFill>
          <a:blip r:embed="rId4"/>
          <a:stretch>
            <a:fillRect/>
          </a:stretch>
        </p:blipFill>
        <p:spPr>
          <a:xfrm>
            <a:off x="4982766" y="3995065"/>
            <a:ext cx="1947658" cy="1947658"/>
          </a:xfrm>
          <a:prstGeom prst="rect">
            <a:avLst/>
          </a:prstGeom>
        </p:spPr>
      </p:pic>
      <p:pic>
        <p:nvPicPr>
          <p:cNvPr id="2065" name="Picture 17"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591" y="3960763"/>
            <a:ext cx="2016263" cy="20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3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302631"/>
            <a:ext cx="6286500" cy="638175"/>
          </a:xfrm>
        </p:spPr>
        <p:txBody>
          <a:bodyPr rtlCol="0">
            <a:noAutofit/>
          </a:bodyPr>
          <a:lstStyle/>
          <a:p>
            <a:pPr marL="363474" algn="ctr" fontAlgn="auto">
              <a:spcAft>
                <a:spcPts val="0"/>
              </a:spcAft>
              <a:defRPr/>
            </a:pPr>
            <a:r>
              <a:rPr lang="es-ES" sz="3000" u="sng" dirty="0">
                <a:solidFill>
                  <a:srgbClr val="FFFF00"/>
                </a:solidFill>
                <a:latin typeface="Cambria Math" panose="02040503050406030204" pitchFamily="18" charset="0"/>
                <a:ea typeface="Cambria Math" panose="02040503050406030204" pitchFamily="18" charset="0"/>
                <a:cs typeface="+mn-cs"/>
              </a:rPr>
              <a:t>SOLDADURA</a:t>
            </a:r>
            <a:r>
              <a:rPr lang="es-ES" sz="3000" u="sng" dirty="0">
                <a:solidFill>
                  <a:schemeClr val="bg1"/>
                </a:solidFill>
                <a:latin typeface="Cambria Math" panose="02040503050406030204" pitchFamily="18" charset="0"/>
                <a:ea typeface="Cambria Math" panose="02040503050406030204" pitchFamily="18" charset="0"/>
                <a:cs typeface="+mn-cs"/>
              </a:rPr>
              <a:t> CON OXIACETILENO</a:t>
            </a:r>
          </a:p>
        </p:txBody>
      </p:sp>
      <p:sp>
        <p:nvSpPr>
          <p:cNvPr id="21507" name="2 Marcador de contenido"/>
          <p:cNvSpPr>
            <a:spLocks noGrp="1"/>
          </p:cNvSpPr>
          <p:nvPr>
            <p:ph idx="1"/>
          </p:nvPr>
        </p:nvSpPr>
        <p:spPr>
          <a:xfrm>
            <a:off x="381000" y="1022853"/>
            <a:ext cx="8382000" cy="3559382"/>
          </a:xfrm>
        </p:spPr>
        <p:txBody>
          <a:bodyPr/>
          <a:lstStyle/>
          <a:p>
            <a:pPr>
              <a:buFont typeface="Wingdings" panose="05000000000000000000" pitchFamily="2" charset="2"/>
              <a:buChar char="Ø"/>
            </a:pP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Incluye todos los procesos en los cuales la fuente de calor es una flama de gas y la unión puede hacerse con o sin metal de aporte.</a:t>
            </a:r>
          </a:p>
          <a:p>
            <a:pPr>
              <a:buFont typeface="Wingdings" panose="05000000000000000000" pitchFamily="2" charset="2"/>
              <a:buChar char="Ø"/>
            </a:pP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este proceso se utiliza un gas llamado </a:t>
            </a:r>
            <a:r>
              <a:rPr lang="es-ES_tradnl" altLang="es-AR"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acetileno</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es un gas carburante cuya mezcla alcanza una temperatura aproximada de 3000°C.</a:t>
            </a:r>
          </a:p>
          <a:p>
            <a:pPr>
              <a:buFont typeface="Wingdings" panose="05000000000000000000" pitchFamily="2" charset="2"/>
              <a:buChar char="Ø"/>
            </a:pP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 diferencia de los métodos MIG y TIG, en este caso se eliminan los riesgos eléctricos, pero aumentan considerablemente los riesgos por explosión ya que para lograr la soldadura se alcanza una alta temperatura producida por la combustión del acetileno con el oxígeno dirigido por un soplete que funde la superficie del metal base para formar una pasta que produce la unión.</a:t>
            </a:r>
          </a:p>
        </p:txBody>
      </p:sp>
      <p:pic>
        <p:nvPicPr>
          <p:cNvPr id="215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808198"/>
            <a:ext cx="2307818" cy="16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areatecnologia.com/materiales/imagenes/soldadura-oxiacetilen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4582235"/>
            <a:ext cx="2286000" cy="2088837"/>
          </a:xfrm>
          <a:prstGeom prst="roundRect">
            <a:avLst>
              <a:gd name="adj" fmla="val 8594"/>
            </a:avLst>
          </a:prstGeom>
          <a:solidFill>
            <a:srgbClr val="FFFFFF">
              <a:shade val="85000"/>
            </a:srgbClr>
          </a:solidFill>
          <a:ln>
            <a:noFill/>
          </a:ln>
          <a:effectLst/>
          <a:extLst/>
        </p:spPr>
      </p:pic>
      <p:pic>
        <p:nvPicPr>
          <p:cNvPr id="8" name="Picture 8" descr="http://4.bp.blogspot.com/-Vw1Pwlpfsy8/ThHD9wJKBHI/AAAAAAAAAJg/twpISCI28Lk/s1600/so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682" y="4808198"/>
            <a:ext cx="1674635" cy="1794272"/>
          </a:xfrm>
          <a:prstGeom prst="roundRect">
            <a:avLst>
              <a:gd name="adj" fmla="val 8594"/>
            </a:avLst>
          </a:prstGeom>
          <a:solidFill>
            <a:srgbClr val="FFFFFF">
              <a:shade val="85000"/>
            </a:srgbClr>
          </a:solidFill>
          <a:ln>
            <a:noFill/>
          </a:ln>
          <a:effectLst/>
          <a:extLst/>
        </p:spPr>
      </p:pic>
      <p:sp>
        <p:nvSpPr>
          <p:cNvPr id="7" name="2 Marcador de contenido"/>
          <p:cNvSpPr txBox="1">
            <a:spLocks/>
          </p:cNvSpPr>
          <p:nvPr/>
        </p:nvSpPr>
        <p:spPr bwMode="auto">
          <a:xfrm>
            <a:off x="5029200" y="4150559"/>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602273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8116" y="304800"/>
            <a:ext cx="8314507" cy="685800"/>
          </a:xfrm>
        </p:spPr>
        <p:txBody>
          <a:bodyPr rtlCol="0">
            <a:noAutofit/>
          </a:bodyPr>
          <a:lstStyle/>
          <a:p>
            <a:pPr algn="ctr" fontAlgn="auto">
              <a:spcAft>
                <a:spcPts val="0"/>
              </a:spcAft>
              <a:defRPr/>
            </a:pPr>
            <a:r>
              <a:rPr lang="es-AR" sz="2400" b="1" u="sng" dirty="0">
                <a:solidFill>
                  <a:srgbClr val="FF0000"/>
                </a:solidFill>
                <a:latin typeface="Cambria Math" panose="02040503050406030204" pitchFamily="18" charset="0"/>
                <a:ea typeface="Cambria Math" panose="02040503050406030204" pitchFamily="18" charset="0"/>
                <a:cs typeface="+mn-cs"/>
              </a:rPr>
              <a:t>Medidas Básicas de Seguridad con </a:t>
            </a:r>
            <a:r>
              <a:rPr lang="es-AR" sz="2400" b="1" u="sng" dirty="0">
                <a:solidFill>
                  <a:srgbClr val="FFC000"/>
                </a:solidFill>
                <a:latin typeface="Cambria Math" panose="02040503050406030204" pitchFamily="18" charset="0"/>
                <a:ea typeface="Cambria Math" panose="02040503050406030204" pitchFamily="18" charset="0"/>
                <a:cs typeface="+mn-cs"/>
              </a:rPr>
              <a:t>Equipos de Oxiacetileno</a:t>
            </a:r>
          </a:p>
        </p:txBody>
      </p:sp>
      <p:sp>
        <p:nvSpPr>
          <p:cNvPr id="31747" name="2 Marcador de contenido"/>
          <p:cNvSpPr>
            <a:spLocks noGrp="1"/>
          </p:cNvSpPr>
          <p:nvPr>
            <p:ph idx="1"/>
          </p:nvPr>
        </p:nvSpPr>
        <p:spPr>
          <a:xfrm>
            <a:off x="399142" y="838200"/>
            <a:ext cx="8592457" cy="5867400"/>
          </a:xfrm>
        </p:spPr>
        <p:txBody>
          <a:bodyPr rtlCol="0">
            <a:normAutofit lnSpcReduction="10000"/>
          </a:bodyPr>
          <a:lstStyle/>
          <a:p>
            <a:pPr fontAlgn="auto">
              <a:spcAft>
                <a:spcPts val="0"/>
              </a:spcAft>
              <a:buFont typeface="Wingdings 3" charset="2"/>
              <a:buChar char=""/>
              <a:defRPr/>
            </a:pPr>
            <a:r>
              <a:rPr lang="es-AR" altLang="es-AR" sz="2000" u="sng" dirty="0" smtClean="0">
                <a:solidFill>
                  <a:schemeClr val="bg1"/>
                </a:solidFill>
                <a:latin typeface="Cambria Math" panose="02040503050406030204" pitchFamily="18" charset="0"/>
                <a:ea typeface="Cambria Math" panose="02040503050406030204" pitchFamily="18" charset="0"/>
              </a:rPr>
              <a:t>1.Delimitar </a:t>
            </a:r>
            <a:r>
              <a:rPr lang="es-AR" altLang="es-AR" sz="2000" u="sng" dirty="0">
                <a:solidFill>
                  <a:schemeClr val="bg1"/>
                </a:solidFill>
                <a:latin typeface="Cambria Math" panose="02040503050406030204" pitchFamily="18" charset="0"/>
                <a:ea typeface="Cambria Math" panose="02040503050406030204" pitchFamily="18" charset="0"/>
              </a:rPr>
              <a:t>y señalizar </a:t>
            </a:r>
            <a:r>
              <a:rPr lang="es-AR" altLang="es-AR" sz="2000" dirty="0">
                <a:solidFill>
                  <a:schemeClr val="bg1"/>
                </a:solidFill>
                <a:latin typeface="Cambria Math" panose="02040503050406030204" pitchFamily="18" charset="0"/>
                <a:ea typeface="Cambria Math" panose="02040503050406030204" pitchFamily="18" charset="0"/>
              </a:rPr>
              <a:t>el área de trabajo.</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2.</a:t>
            </a:r>
            <a:r>
              <a:rPr lang="es-AR" altLang="es-AR" sz="2000" u="sng" dirty="0" smtClean="0">
                <a:solidFill>
                  <a:schemeClr val="bg1"/>
                </a:solidFill>
                <a:latin typeface="Cambria Math" panose="02040503050406030204" pitchFamily="18" charset="0"/>
                <a:ea typeface="Cambria Math" panose="02040503050406030204" pitchFamily="18" charset="0"/>
              </a:rPr>
              <a:t>Verificar</a:t>
            </a:r>
            <a:r>
              <a:rPr lang="es-AR" altLang="es-AR" sz="2000" dirty="0" smtClean="0">
                <a:solidFill>
                  <a:schemeClr val="bg1"/>
                </a:solidFill>
                <a:latin typeface="Cambria Math" panose="02040503050406030204" pitchFamily="18" charset="0"/>
                <a:ea typeface="Cambria Math" panose="02040503050406030204" pitchFamily="18" charset="0"/>
              </a:rPr>
              <a:t> </a:t>
            </a:r>
            <a:r>
              <a:rPr lang="es-AR" altLang="es-AR" sz="2000" dirty="0">
                <a:solidFill>
                  <a:schemeClr val="bg1"/>
                </a:solidFill>
                <a:latin typeface="Cambria Math" panose="02040503050406030204" pitchFamily="18" charset="0"/>
                <a:ea typeface="Cambria Math" panose="02040503050406030204" pitchFamily="18" charset="0"/>
              </a:rPr>
              <a:t>que las mangueras y conexiones no tengan </a:t>
            </a:r>
            <a:r>
              <a:rPr lang="es-AR" altLang="es-AR" sz="2000" u="sng" dirty="0">
                <a:solidFill>
                  <a:schemeClr val="bg1"/>
                </a:solidFill>
                <a:latin typeface="Cambria Math" panose="02040503050406030204" pitchFamily="18" charset="0"/>
                <a:ea typeface="Cambria Math" panose="02040503050406030204" pitchFamily="18" charset="0"/>
              </a:rPr>
              <a:t>fugas</a:t>
            </a:r>
            <a:r>
              <a:rPr lang="es-AR" altLang="es-AR" sz="2000" dirty="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3.</a:t>
            </a:r>
            <a:r>
              <a:rPr lang="es-AR" altLang="es-AR" sz="2000" u="sng" dirty="0" smtClean="0">
                <a:solidFill>
                  <a:schemeClr val="bg1"/>
                </a:solidFill>
                <a:latin typeface="Cambria Math" panose="02040503050406030204" pitchFamily="18" charset="0"/>
                <a:ea typeface="Cambria Math" panose="02040503050406030204" pitchFamily="18" charset="0"/>
              </a:rPr>
              <a:t>Verificar</a:t>
            </a:r>
            <a:r>
              <a:rPr lang="es-AR" altLang="es-AR" sz="2000" dirty="0" smtClean="0">
                <a:solidFill>
                  <a:schemeClr val="bg1"/>
                </a:solidFill>
                <a:latin typeface="Cambria Math" panose="02040503050406030204" pitchFamily="18" charset="0"/>
                <a:ea typeface="Cambria Math" panose="02040503050406030204" pitchFamily="18" charset="0"/>
              </a:rPr>
              <a:t> </a:t>
            </a:r>
            <a:r>
              <a:rPr lang="es-AR" altLang="es-AR" sz="2000" dirty="0">
                <a:solidFill>
                  <a:schemeClr val="bg1"/>
                </a:solidFill>
                <a:latin typeface="Cambria Math" panose="02040503050406030204" pitchFamily="18" charset="0"/>
                <a:ea typeface="Cambria Math" panose="02040503050406030204" pitchFamily="18" charset="0"/>
              </a:rPr>
              <a:t>que tanto los </a:t>
            </a:r>
            <a:r>
              <a:rPr lang="es-AR" altLang="es-AR" sz="2000" u="sng" dirty="0">
                <a:solidFill>
                  <a:schemeClr val="bg1"/>
                </a:solidFill>
                <a:latin typeface="Cambria Math" panose="02040503050406030204" pitchFamily="18" charset="0"/>
                <a:ea typeface="Cambria Math" panose="02040503050406030204" pitchFamily="18" charset="0"/>
              </a:rPr>
              <a:t>reguladores </a:t>
            </a:r>
            <a:r>
              <a:rPr lang="es-AR" altLang="es-AR" sz="2000" dirty="0">
                <a:solidFill>
                  <a:schemeClr val="bg1"/>
                </a:solidFill>
                <a:latin typeface="Cambria Math" panose="02040503050406030204" pitchFamily="18" charset="0"/>
                <a:ea typeface="Cambria Math" panose="02040503050406030204" pitchFamily="18" charset="0"/>
              </a:rPr>
              <a:t>como los </a:t>
            </a:r>
            <a:r>
              <a:rPr lang="es-AR" altLang="es-AR" sz="2000" u="sng" dirty="0">
                <a:solidFill>
                  <a:schemeClr val="bg1"/>
                </a:solidFill>
                <a:latin typeface="Cambria Math" panose="02040503050406030204" pitchFamily="18" charset="0"/>
                <a:ea typeface="Cambria Math" panose="02040503050406030204" pitchFamily="18" charset="0"/>
              </a:rPr>
              <a:t>manómetros</a:t>
            </a:r>
            <a:r>
              <a:rPr lang="es-AR" altLang="es-AR" sz="2000" dirty="0">
                <a:solidFill>
                  <a:schemeClr val="bg1"/>
                </a:solidFill>
                <a:latin typeface="Cambria Math" panose="02040503050406030204" pitchFamily="18" charset="0"/>
                <a:ea typeface="Cambria Math" panose="02040503050406030204" pitchFamily="18" charset="0"/>
              </a:rPr>
              <a:t> se encuentren en buenas condiciones de uso</a:t>
            </a:r>
            <a:r>
              <a:rPr lang="es-AR" altLang="es-AR" sz="2000" dirty="0" smtClean="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4.Tener </a:t>
            </a:r>
            <a:r>
              <a:rPr lang="es-AR" altLang="es-AR" sz="2000" dirty="0">
                <a:solidFill>
                  <a:schemeClr val="bg1"/>
                </a:solidFill>
                <a:latin typeface="Cambria Math" panose="02040503050406030204" pitchFamily="18" charset="0"/>
                <a:ea typeface="Cambria Math" panose="02040503050406030204" pitchFamily="18" charset="0"/>
              </a:rPr>
              <a:t>junto al equipo un </a:t>
            </a:r>
            <a:r>
              <a:rPr lang="es-AR" altLang="es-AR" sz="2000" u="sng" dirty="0">
                <a:solidFill>
                  <a:schemeClr val="bg1"/>
                </a:solidFill>
                <a:latin typeface="Cambria Math" panose="02040503050406030204" pitchFamily="18" charset="0"/>
                <a:ea typeface="Cambria Math" panose="02040503050406030204" pitchFamily="18" charset="0"/>
              </a:rPr>
              <a:t>extintor de polvo </a:t>
            </a:r>
            <a:r>
              <a:rPr lang="es-AR" altLang="es-AR" sz="2000" dirty="0">
                <a:solidFill>
                  <a:schemeClr val="bg1"/>
                </a:solidFill>
                <a:latin typeface="Cambria Math" panose="02040503050406030204" pitchFamily="18" charset="0"/>
                <a:ea typeface="Cambria Math" panose="02040503050406030204" pitchFamily="18" charset="0"/>
              </a:rPr>
              <a:t>químico seco o gas </a:t>
            </a:r>
            <a:r>
              <a:rPr lang="es-AR" altLang="es-AR" sz="2000" dirty="0" err="1">
                <a:solidFill>
                  <a:schemeClr val="bg1"/>
                </a:solidFill>
                <a:latin typeface="Cambria Math" panose="02040503050406030204" pitchFamily="18" charset="0"/>
                <a:ea typeface="Cambria Math" panose="02040503050406030204" pitchFamily="18" charset="0"/>
              </a:rPr>
              <a:t>halón</a:t>
            </a:r>
            <a:r>
              <a:rPr lang="es-AR" altLang="es-AR" sz="2000" dirty="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5.Operar </a:t>
            </a:r>
            <a:r>
              <a:rPr lang="es-AR" altLang="es-AR" sz="2000" dirty="0">
                <a:solidFill>
                  <a:schemeClr val="bg1"/>
                </a:solidFill>
                <a:latin typeface="Cambria Math" panose="02040503050406030204" pitchFamily="18" charset="0"/>
                <a:ea typeface="Cambria Math" panose="02040503050406030204" pitchFamily="18" charset="0"/>
              </a:rPr>
              <a:t>con las </a:t>
            </a:r>
            <a:r>
              <a:rPr lang="es-AR" altLang="es-AR" sz="2000" u="sng" dirty="0">
                <a:solidFill>
                  <a:schemeClr val="bg1"/>
                </a:solidFill>
                <a:latin typeface="Cambria Math" panose="02040503050406030204" pitchFamily="18" charset="0"/>
                <a:ea typeface="Cambria Math" panose="02040503050406030204" pitchFamily="18" charset="0"/>
              </a:rPr>
              <a:t>presiones </a:t>
            </a:r>
            <a:r>
              <a:rPr lang="es-AR" altLang="es-AR" sz="2000" dirty="0">
                <a:solidFill>
                  <a:schemeClr val="bg1"/>
                </a:solidFill>
                <a:latin typeface="Cambria Math" panose="02040503050406030204" pitchFamily="18" charset="0"/>
                <a:ea typeface="Cambria Math" panose="02040503050406030204" pitchFamily="18" charset="0"/>
              </a:rPr>
              <a:t>de trabajo </a:t>
            </a:r>
            <a:r>
              <a:rPr lang="es-AR" altLang="es-AR" sz="2000" u="sng" dirty="0">
                <a:solidFill>
                  <a:schemeClr val="bg1"/>
                </a:solidFill>
                <a:latin typeface="Cambria Math" panose="02040503050406030204" pitchFamily="18" charset="0"/>
                <a:ea typeface="Cambria Math" panose="02040503050406030204" pitchFamily="18" charset="0"/>
              </a:rPr>
              <a:t>recomendadas </a:t>
            </a:r>
            <a:r>
              <a:rPr lang="es-AR" altLang="es-AR" sz="2000" dirty="0">
                <a:solidFill>
                  <a:schemeClr val="bg1"/>
                </a:solidFill>
                <a:latin typeface="Cambria Math" panose="02040503050406030204" pitchFamily="18" charset="0"/>
                <a:ea typeface="Cambria Math" panose="02040503050406030204" pitchFamily="18" charset="0"/>
              </a:rPr>
              <a:t>para la boquilla.</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6.</a:t>
            </a:r>
            <a:r>
              <a:rPr lang="es-AR" altLang="es-AR" sz="2000" u="sng" dirty="0">
                <a:solidFill>
                  <a:schemeClr val="bg1"/>
                </a:solidFill>
                <a:latin typeface="Cambria Math" panose="02040503050406030204" pitchFamily="18" charset="0"/>
                <a:ea typeface="Cambria Math" panose="02040503050406030204" pitchFamily="18" charset="0"/>
              </a:rPr>
              <a:t>Proteger las mangueras </a:t>
            </a:r>
            <a:r>
              <a:rPr lang="es-AR" altLang="es-AR" sz="2000" dirty="0">
                <a:solidFill>
                  <a:schemeClr val="bg1"/>
                </a:solidFill>
                <a:latin typeface="Cambria Math" panose="02040503050406030204" pitchFamily="18" charset="0"/>
                <a:ea typeface="Cambria Math" panose="02040503050406030204" pitchFamily="18" charset="0"/>
              </a:rPr>
              <a:t>con apoyos de </a:t>
            </a:r>
            <a:r>
              <a:rPr lang="es-AR" altLang="es-AR" sz="2000" u="sng" dirty="0">
                <a:solidFill>
                  <a:schemeClr val="bg1"/>
                </a:solidFill>
                <a:latin typeface="Cambria Math" panose="02040503050406030204" pitchFamily="18" charset="0"/>
                <a:ea typeface="Cambria Math" panose="02040503050406030204" pitchFamily="18" charset="0"/>
              </a:rPr>
              <a:t>paso</a:t>
            </a:r>
            <a:r>
              <a:rPr lang="es-AR" altLang="es-AR" sz="2000" dirty="0">
                <a:solidFill>
                  <a:schemeClr val="bg1"/>
                </a:solidFill>
                <a:latin typeface="Cambria Math" panose="02040503050406030204" pitchFamily="18" charset="0"/>
                <a:ea typeface="Cambria Math" panose="02040503050406030204" pitchFamily="18" charset="0"/>
              </a:rPr>
              <a:t> resistentes a la compresión al atravesar vías de circulación de </a:t>
            </a:r>
            <a:r>
              <a:rPr lang="es-AR" altLang="es-AR" sz="2000" u="sng" dirty="0">
                <a:solidFill>
                  <a:schemeClr val="bg1"/>
                </a:solidFill>
                <a:latin typeface="Cambria Math" panose="02040503050406030204" pitchFamily="18" charset="0"/>
                <a:ea typeface="Cambria Math" panose="02040503050406030204" pitchFamily="18" charset="0"/>
              </a:rPr>
              <a:t>personas o vehículos</a:t>
            </a:r>
            <a:r>
              <a:rPr lang="es-AR" altLang="es-AR" sz="2000" dirty="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7.</a:t>
            </a:r>
            <a:r>
              <a:rPr lang="es-AR" altLang="es-AR" sz="2000" u="sng" dirty="0" smtClean="0">
                <a:solidFill>
                  <a:schemeClr val="bg1"/>
                </a:solidFill>
                <a:latin typeface="Cambria Math" panose="02040503050406030204" pitchFamily="18" charset="0"/>
                <a:ea typeface="Cambria Math" panose="02040503050406030204" pitchFamily="18" charset="0"/>
              </a:rPr>
              <a:t>Evitar</a:t>
            </a:r>
            <a:r>
              <a:rPr lang="es-AR" altLang="es-AR" sz="2000" dirty="0" smtClean="0">
                <a:solidFill>
                  <a:schemeClr val="bg1"/>
                </a:solidFill>
                <a:latin typeface="Cambria Math" panose="02040503050406030204" pitchFamily="18" charset="0"/>
                <a:ea typeface="Cambria Math" panose="02040503050406030204" pitchFamily="18" charset="0"/>
              </a:rPr>
              <a:t> </a:t>
            </a:r>
            <a:r>
              <a:rPr lang="es-AR" altLang="es-AR" sz="2000" dirty="0">
                <a:solidFill>
                  <a:schemeClr val="bg1"/>
                </a:solidFill>
                <a:latin typeface="Cambria Math" panose="02040503050406030204" pitchFamily="18" charset="0"/>
                <a:ea typeface="Cambria Math" panose="02040503050406030204" pitchFamily="18" charset="0"/>
              </a:rPr>
              <a:t>que las mangueras entren en contacto con superficies calientes, bordes afilados, ángulos vivos o chispas.</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8.</a:t>
            </a:r>
            <a:r>
              <a:rPr lang="es-AR" altLang="es-AR" sz="2000" u="sng" dirty="0" smtClean="0">
                <a:solidFill>
                  <a:schemeClr val="bg1"/>
                </a:solidFill>
                <a:latin typeface="Cambria Math" panose="02040503050406030204" pitchFamily="18" charset="0"/>
                <a:ea typeface="Cambria Math" panose="02040503050406030204" pitchFamily="18" charset="0"/>
              </a:rPr>
              <a:t>Evitar golpear </a:t>
            </a:r>
            <a:r>
              <a:rPr lang="es-AR" altLang="es-AR" sz="2000" dirty="0" smtClean="0">
                <a:solidFill>
                  <a:schemeClr val="bg1"/>
                </a:solidFill>
                <a:latin typeface="Cambria Math" panose="02040503050406030204" pitchFamily="18" charset="0"/>
                <a:ea typeface="Cambria Math" panose="02040503050406030204" pitchFamily="18" charset="0"/>
              </a:rPr>
              <a:t>los </a:t>
            </a:r>
            <a:r>
              <a:rPr lang="es-AR" altLang="es-AR" sz="2000" dirty="0">
                <a:solidFill>
                  <a:schemeClr val="bg1"/>
                </a:solidFill>
                <a:latin typeface="Cambria Math" panose="02040503050406030204" pitchFamily="18" charset="0"/>
                <a:ea typeface="Cambria Math" panose="02040503050406030204" pitchFamily="18" charset="0"/>
              </a:rPr>
              <a:t>cilindros. </a:t>
            </a:r>
            <a:endParaRPr lang="es-AR" altLang="es-AR" sz="2000" dirty="0" smtClean="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9.</a:t>
            </a:r>
            <a:r>
              <a:rPr lang="es-AR" altLang="es-AR" sz="2000" u="sng" dirty="0" smtClean="0">
                <a:solidFill>
                  <a:schemeClr val="bg1"/>
                </a:solidFill>
                <a:latin typeface="Cambria Math" panose="02040503050406030204" pitchFamily="18" charset="0"/>
                <a:ea typeface="Cambria Math" panose="02040503050406030204" pitchFamily="18" charset="0"/>
              </a:rPr>
              <a:t>Prohibido </a:t>
            </a:r>
            <a:r>
              <a:rPr lang="es-AR" altLang="es-AR" sz="2000" u="sng" dirty="0">
                <a:solidFill>
                  <a:schemeClr val="bg1"/>
                </a:solidFill>
                <a:latin typeface="Cambria Math" panose="02040503050406030204" pitchFamily="18" charset="0"/>
                <a:ea typeface="Cambria Math" panose="02040503050406030204" pitchFamily="18" charset="0"/>
              </a:rPr>
              <a:t>fumar </a:t>
            </a:r>
            <a:r>
              <a:rPr lang="es-AR" altLang="es-AR" sz="2000" dirty="0">
                <a:solidFill>
                  <a:schemeClr val="bg1"/>
                </a:solidFill>
                <a:latin typeface="Cambria Math" panose="02040503050406030204" pitchFamily="18" charset="0"/>
                <a:ea typeface="Cambria Math" panose="02040503050406030204" pitchFamily="18" charset="0"/>
              </a:rPr>
              <a:t>mientras se realice el trabajo.</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10.Verificar </a:t>
            </a:r>
            <a:r>
              <a:rPr lang="es-AR" altLang="es-AR" sz="2000" dirty="0">
                <a:solidFill>
                  <a:schemeClr val="bg1"/>
                </a:solidFill>
                <a:latin typeface="Cambria Math" panose="02040503050406030204" pitchFamily="18" charset="0"/>
                <a:ea typeface="Cambria Math" panose="02040503050406030204" pitchFamily="18" charset="0"/>
              </a:rPr>
              <a:t>que el equipo se encuentre a 3 metros de distancia del lugar de trabajo.</a:t>
            </a:r>
          </a:p>
          <a:p>
            <a:pPr fontAlgn="auto">
              <a:spcAft>
                <a:spcPts val="0"/>
              </a:spcAft>
              <a:buFont typeface="Wingdings 3" charset="2"/>
              <a:buChar char=""/>
              <a:defRPr/>
            </a:pPr>
            <a:r>
              <a:rPr lang="es-AR" altLang="es-AR" sz="2000" dirty="0" smtClean="0">
                <a:solidFill>
                  <a:schemeClr val="bg1"/>
                </a:solidFill>
                <a:latin typeface="Cambria Math" panose="02040503050406030204" pitchFamily="18" charset="0"/>
                <a:ea typeface="Cambria Math" panose="02040503050406030204" pitchFamily="18" charset="0"/>
              </a:rPr>
              <a:t>11.Almacenar </a:t>
            </a:r>
            <a:r>
              <a:rPr lang="es-AR" altLang="es-AR" sz="2000" dirty="0">
                <a:solidFill>
                  <a:schemeClr val="bg1"/>
                </a:solidFill>
                <a:latin typeface="Cambria Math" panose="02040503050406030204" pitchFamily="18" charset="0"/>
                <a:ea typeface="Cambria Math" panose="02040503050406030204" pitchFamily="18" charset="0"/>
              </a:rPr>
              <a:t>los </a:t>
            </a:r>
            <a:r>
              <a:rPr lang="es-AR" altLang="es-AR" sz="2000" u="sng" dirty="0">
                <a:solidFill>
                  <a:schemeClr val="bg1"/>
                </a:solidFill>
                <a:latin typeface="Cambria Math" panose="02040503050406030204" pitchFamily="18" charset="0"/>
                <a:ea typeface="Cambria Math" panose="02040503050406030204" pitchFamily="18" charset="0"/>
              </a:rPr>
              <a:t>cilindros</a:t>
            </a:r>
            <a:r>
              <a:rPr lang="es-AR" altLang="es-AR" sz="2000" dirty="0">
                <a:solidFill>
                  <a:schemeClr val="bg1"/>
                </a:solidFill>
                <a:latin typeface="Cambria Math" panose="02040503050406030204" pitchFamily="18" charset="0"/>
                <a:ea typeface="Cambria Math" panose="02040503050406030204" pitchFamily="18" charset="0"/>
              </a:rPr>
              <a:t> de manera </a:t>
            </a:r>
            <a:r>
              <a:rPr lang="es-AR" altLang="es-AR" sz="2000" u="sng" dirty="0">
                <a:solidFill>
                  <a:schemeClr val="bg1"/>
                </a:solidFill>
                <a:latin typeface="Cambria Math" panose="02040503050406030204" pitchFamily="18" charset="0"/>
                <a:ea typeface="Cambria Math" panose="02040503050406030204" pitchFamily="18" charset="0"/>
              </a:rPr>
              <a:t>vertical </a:t>
            </a:r>
            <a:r>
              <a:rPr lang="es-AR" altLang="es-AR" sz="2000" dirty="0">
                <a:solidFill>
                  <a:schemeClr val="bg1"/>
                </a:solidFill>
                <a:latin typeface="Cambria Math" panose="02040503050406030204" pitchFamily="18" charset="0"/>
                <a:ea typeface="Cambria Math" panose="02040503050406030204" pitchFamily="18" charset="0"/>
              </a:rPr>
              <a:t>y asegurarlos con </a:t>
            </a:r>
            <a:r>
              <a:rPr lang="es-AR" altLang="es-AR" sz="2000" u="sng" dirty="0">
                <a:solidFill>
                  <a:schemeClr val="bg1"/>
                </a:solidFill>
                <a:latin typeface="Cambria Math" panose="02040503050406030204" pitchFamily="18" charset="0"/>
                <a:ea typeface="Cambria Math" panose="02040503050406030204" pitchFamily="18" charset="0"/>
              </a:rPr>
              <a:t>cadena</a:t>
            </a:r>
            <a:r>
              <a:rPr lang="es-AR" altLang="es-AR" sz="2000" dirty="0" smtClean="0">
                <a:solidFill>
                  <a:schemeClr val="bg1"/>
                </a:solidFill>
                <a:latin typeface="Cambria Math" panose="02040503050406030204" pitchFamily="18" charset="0"/>
                <a:ea typeface="Cambria Math" panose="02040503050406030204" pitchFamily="18" charset="0"/>
              </a:rPr>
              <a:t>.</a:t>
            </a:r>
            <a:endParaRPr lang="es-AR" altLang="es-AR" sz="2000"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endParaRPr lang="es-AR" altLang="es-AR"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endParaRPr lang="es-AR" altLang="es-AR"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87797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23" y="1263052"/>
            <a:ext cx="5681237" cy="5442548"/>
          </a:xfrm>
        </p:spPr>
        <p:txBody>
          <a:bodyPr/>
          <a:lstStyle/>
          <a:p>
            <a:r>
              <a:rPr lang="es-AR" sz="2000" u="sng" dirty="0" smtClean="0">
                <a:solidFill>
                  <a:schemeClr val="bg1"/>
                </a:solidFill>
                <a:latin typeface="Cambria Math" panose="02040503050406030204" pitchFamily="18" charset="0"/>
                <a:ea typeface="Cambria Math" panose="02040503050406030204" pitchFamily="18" charset="0"/>
              </a:rPr>
              <a:t>PROTECCIÓN DEL APARATO RESPIRATORIO:</a:t>
            </a:r>
          </a:p>
          <a:p>
            <a:r>
              <a:rPr lang="es-ES_tradnl" sz="2000" dirty="0" smtClean="0">
                <a:solidFill>
                  <a:schemeClr val="bg1"/>
                </a:solidFill>
                <a:latin typeface="Cambria Math" panose="02040503050406030204" pitchFamily="18" charset="0"/>
                <a:ea typeface="Cambria Math" panose="02040503050406030204" pitchFamily="18" charset="0"/>
              </a:rPr>
              <a:t>Respiradores de filtro mecánico: para polvos y neblinas.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Respiradores de cartucho químico: vapores orgánicos y gases.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Máscaras de depósito: Cuando el ambiente está viciado del mismo gas o vapor. </a:t>
            </a:r>
          </a:p>
          <a:p>
            <a:r>
              <a:rPr lang="es-ES_tradnl" sz="2000" dirty="0" smtClean="0">
                <a:solidFill>
                  <a:schemeClr val="bg1"/>
                </a:solidFill>
                <a:latin typeface="Cambria Math" panose="02040503050406030204" pitchFamily="18" charset="0"/>
                <a:ea typeface="Cambria Math" panose="02040503050406030204" pitchFamily="18" charset="0"/>
              </a:rPr>
              <a:t>Respiradores y máscaras con suministro de aire: para atmósferas donde hay menos de 16% de oxígeno en volumen</a:t>
            </a:r>
          </a:p>
          <a:p>
            <a:pPr marL="0" indent="0">
              <a:buNone/>
            </a:pPr>
            <a:r>
              <a:rPr lang="es-ES_tradnl" sz="2000" u="sng" dirty="0" smtClean="0">
                <a:solidFill>
                  <a:schemeClr val="bg1"/>
                </a:solidFill>
                <a:latin typeface="Cambria Math" panose="02040503050406030204" pitchFamily="18" charset="0"/>
                <a:ea typeface="Cambria Math" panose="02040503050406030204" pitchFamily="18" charset="0"/>
              </a:rPr>
              <a:t>PROTECCIÓN DE LOS </a:t>
            </a:r>
            <a:r>
              <a:rPr lang="es-ES_tradnl" sz="2000" u="sng" dirty="0">
                <a:solidFill>
                  <a:schemeClr val="bg1"/>
                </a:solidFill>
                <a:latin typeface="Cambria Math" panose="02040503050406030204" pitchFamily="18" charset="0"/>
                <a:ea typeface="Cambria Math" panose="02040503050406030204" pitchFamily="18" charset="0"/>
              </a:rPr>
              <a:t>OJOS</a:t>
            </a:r>
            <a:r>
              <a:rPr lang="es-ES_tradnl" sz="2000" dirty="0" smtClean="0">
                <a:solidFill>
                  <a:schemeClr val="bg1"/>
                </a:solidFill>
                <a:latin typeface="Cambria Math" panose="02040503050406030204" pitchFamily="18" charset="0"/>
                <a:ea typeface="Cambria Math" panose="02040503050406030204" pitchFamily="18" charset="0"/>
              </a:rPr>
              <a:t>: Los </a:t>
            </a:r>
            <a:r>
              <a:rPr lang="es-ES_tradnl" sz="2000" dirty="0">
                <a:solidFill>
                  <a:schemeClr val="bg1"/>
                </a:solidFill>
                <a:latin typeface="Cambria Math" panose="02040503050406030204" pitchFamily="18" charset="0"/>
                <a:ea typeface="Cambria Math" panose="02040503050406030204" pitchFamily="18" charset="0"/>
              </a:rPr>
              <a:t>operarios soldadores y sus ayudantes deben usar gafas de seguridad, cascos y pantallas que proporcionan una máxima protección a los ojos para cada proceso de soldadura y </a:t>
            </a:r>
            <a:r>
              <a:rPr lang="es-ES_tradnl" sz="2000" dirty="0" smtClean="0">
                <a:solidFill>
                  <a:schemeClr val="bg1"/>
                </a:solidFill>
                <a:latin typeface="Cambria Math" panose="02040503050406030204" pitchFamily="18" charset="0"/>
                <a:ea typeface="Cambria Math" panose="02040503050406030204" pitchFamily="18" charset="0"/>
              </a:rPr>
              <a:t>corte.</a:t>
            </a:r>
          </a:p>
          <a:p>
            <a:endParaRPr lang="es-ES_tradnl" dirty="0">
              <a:solidFill>
                <a:schemeClr val="bg1"/>
              </a:solidFill>
              <a:latin typeface="Cambria Math" panose="02040503050406030204" pitchFamily="18" charset="0"/>
              <a:ea typeface="Cambria Math" panose="02040503050406030204" pitchFamily="18" charset="0"/>
            </a:endParaRPr>
          </a:p>
        </p:txBody>
      </p:sp>
      <p:sp>
        <p:nvSpPr>
          <p:cNvPr id="4" name="1 Título"/>
          <p:cNvSpPr txBox="1">
            <a:spLocks noGrp="1"/>
          </p:cNvSpPr>
          <p:nvPr>
            <p:ph type="title"/>
          </p:nvPr>
        </p:nvSpPr>
        <p:spPr>
          <a:xfrm>
            <a:off x="1345542" y="272452"/>
            <a:ext cx="6348413" cy="990600"/>
          </a:xfrm>
          <a:prstGeom prst="rect">
            <a:avLst/>
          </a:prstGeom>
        </p:spPr>
        <p:txBody>
          <a:bodyPr anchor="ctr">
            <a:normAutofit fontScale="90000"/>
          </a:bodyPr>
          <a:lstStyle/>
          <a:p>
            <a:pPr marL="363141" indent="-363141" algn="ctr" defTabSz="342900">
              <a:defRPr/>
            </a:pPr>
            <a:r>
              <a:rPr lang="es-AR" b="1" dirty="0" smtClean="0">
                <a:solidFill>
                  <a:srgbClr val="FF0000"/>
                </a:solidFill>
                <a:latin typeface="Cambria Math" panose="02040503050406030204" pitchFamily="18" charset="0"/>
                <a:ea typeface="Cambria Math" panose="02040503050406030204" pitchFamily="18" charset="0"/>
              </a:rPr>
              <a:t>ELEMENTOS DE PROTECCION PERSONAL</a:t>
            </a:r>
            <a:endParaRPr lang="es-AR" sz="2700" b="1" dirty="0">
              <a:solidFill>
                <a:srgbClr val="FF0000"/>
              </a:solidFill>
              <a:latin typeface="Cambria Math" panose="02040503050406030204" pitchFamily="18" charset="0"/>
              <a:ea typeface="Cambria Math" panose="02040503050406030204" pitchFamily="18" charset="0"/>
            </a:endParaRPr>
          </a:p>
        </p:txBody>
      </p:sp>
      <p:pic>
        <p:nvPicPr>
          <p:cNvPr id="6" name="Picture 6"/>
          <p:cNvPicPr>
            <a:picLocks noChangeAspect="1" noChangeArrowheads="1"/>
          </p:cNvPicPr>
          <p:nvPr/>
        </p:nvPicPr>
        <p:blipFill>
          <a:blip r:embed="rId2"/>
          <a:srcRect l="4565" t="1590" r="4144" b="2982"/>
          <a:stretch>
            <a:fillRect/>
          </a:stretch>
        </p:blipFill>
        <p:spPr bwMode="auto">
          <a:xfrm>
            <a:off x="6753927" y="5153940"/>
            <a:ext cx="2131423" cy="1598567"/>
          </a:xfrm>
          <a:prstGeom prst="rect">
            <a:avLst/>
          </a:prstGeom>
          <a:noFill/>
          <a:ln w="9525">
            <a:solidFill>
              <a:schemeClr val="bg1">
                <a:lumMod val="50000"/>
              </a:schemeClr>
            </a:solid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7589948" y="3451966"/>
            <a:ext cx="1295402" cy="1602370"/>
          </a:xfrm>
          <a:prstGeom prst="rect">
            <a:avLst/>
          </a:prstGeom>
          <a:noFill/>
          <a:ln w="9525">
            <a:solidFill>
              <a:schemeClr val="bg1">
                <a:lumMod val="50000"/>
              </a:schemeClr>
            </a:solidFill>
            <a:miter lim="800000"/>
            <a:headEnd/>
            <a:tailEnd/>
          </a:ln>
          <a:effectLst/>
        </p:spPr>
      </p:pic>
      <p:pic>
        <p:nvPicPr>
          <p:cNvPr id="8" name="Picture 7"/>
          <p:cNvPicPr>
            <a:picLocks noChangeAspect="1"/>
          </p:cNvPicPr>
          <p:nvPr/>
        </p:nvPicPr>
        <p:blipFill>
          <a:blip r:embed="rId4"/>
          <a:stretch>
            <a:fillRect/>
          </a:stretch>
        </p:blipFill>
        <p:spPr>
          <a:xfrm>
            <a:off x="5859760" y="3451966"/>
            <a:ext cx="1662401" cy="1620135"/>
          </a:xfrm>
          <a:prstGeom prst="rect">
            <a:avLst/>
          </a:prstGeom>
        </p:spPr>
      </p:pic>
      <p:pic>
        <p:nvPicPr>
          <p:cNvPr id="9" name="Picture 8"/>
          <p:cNvPicPr>
            <a:picLocks noChangeAspect="1"/>
          </p:cNvPicPr>
          <p:nvPr/>
        </p:nvPicPr>
        <p:blipFill>
          <a:blip r:embed="rId5"/>
          <a:stretch>
            <a:fillRect/>
          </a:stretch>
        </p:blipFill>
        <p:spPr>
          <a:xfrm>
            <a:off x="7270862" y="1452936"/>
            <a:ext cx="1614488" cy="1593056"/>
          </a:xfrm>
          <a:prstGeom prst="rect">
            <a:avLst/>
          </a:prstGeom>
        </p:spPr>
      </p:pic>
    </p:spTree>
    <p:extLst>
      <p:ext uri="{BB962C8B-B14F-4D97-AF65-F5344CB8AC3E}">
        <p14:creationId xmlns:p14="http://schemas.microsoft.com/office/powerpoint/2010/main" val="2786702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4" y="838200"/>
            <a:ext cx="4886584" cy="5614303"/>
          </a:xfrm>
        </p:spPr>
        <p:txBody>
          <a:bodyPr/>
          <a:lstStyle/>
          <a:p>
            <a:r>
              <a:rPr lang="es-ES_tradnl" sz="2000" u="sng" dirty="0" smtClean="0">
                <a:solidFill>
                  <a:schemeClr val="bg1"/>
                </a:solidFill>
                <a:latin typeface="Cambria Math" panose="02040503050406030204" pitchFamily="18" charset="0"/>
                <a:ea typeface="Cambria Math" panose="02040503050406030204" pitchFamily="18" charset="0"/>
              </a:rPr>
              <a:t>PRENDAS PROTECTORAS: </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Guantes largos y resistentes a la llama, excepto en trabajos muy ligeros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Delantal de material resistente a la llama, chispas y al calor radiado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trabajos pesados: polainas, botas altas u otra protección similar resistente al fuego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Calzado de seguridad, siempre que se vayan a manipular objetos pesados</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evitar quemaduras en la cabeza deben usarse gorros de cuero o telas resistentes debajo de los cascos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Cascos de seguridad u otros medios de protección para la cabeza contar la caída de objetos pesados o cortantes</a:t>
            </a:r>
            <a:endParaRPr lang="es-ES_tradnl"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ClrTx/>
              <a:buSzTx/>
            </a:pPr>
            <a:endParaRPr lang="es-ES_tradnl" altLang="es-AR" sz="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defTabSz="685800" eaLnBrk="0" hangingPunct="0">
              <a:spcBef>
                <a:spcPct val="0"/>
              </a:spcBef>
              <a:buClrTx/>
              <a:buSzTx/>
            </a:pPr>
            <a:endParaRPr lang="es-AR" altLang="es-AR" sz="450" dirty="0">
              <a:solidFill>
                <a:schemeClr val="tx1"/>
              </a:solidFill>
            </a:endParaRPr>
          </a:p>
          <a:p>
            <a:pPr marL="0" indent="0" defTabSz="685800" eaLnBrk="0" hangingPunct="0">
              <a:spcBef>
                <a:spcPct val="0"/>
              </a:spcBef>
              <a:buClrTx/>
              <a:buSzTx/>
              <a:buFontTx/>
              <a:buChar char="•"/>
            </a:pPr>
            <a:endParaRPr lang="es-ES_tradnl" u="sng" dirty="0" smtClean="0">
              <a:solidFill>
                <a:schemeClr val="bg1"/>
              </a:solidFill>
              <a:latin typeface="Cambria Math" panose="02040503050406030204" pitchFamily="18" charset="0"/>
              <a:ea typeface="Cambria Math" panose="02040503050406030204" pitchFamily="18" charset="0"/>
            </a:endParaRPr>
          </a:p>
          <a:p>
            <a:pPr marL="0" indent="0">
              <a:buNone/>
            </a:pPr>
            <a:endParaRPr lang="es-AR" dirty="0"/>
          </a:p>
        </p:txBody>
      </p:sp>
      <p:sp>
        <p:nvSpPr>
          <p:cNvPr id="5" name="1 Título"/>
          <p:cNvSpPr txBox="1">
            <a:spLocks/>
          </p:cNvSpPr>
          <p:nvPr/>
        </p:nvSpPr>
        <p:spPr bwMode="auto">
          <a:xfrm>
            <a:off x="1323001" y="24497"/>
            <a:ext cx="6348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3141" indent="-363141" algn="ctr">
              <a:defRPr/>
            </a:pPr>
            <a:r>
              <a:rPr lang="es-AR" sz="2700" b="1" dirty="0">
                <a:solidFill>
                  <a:srgbClr val="FF0000"/>
                </a:solidFill>
                <a:latin typeface="Cambria Math" panose="02040503050406030204" pitchFamily="18" charset="0"/>
                <a:ea typeface="Cambria Math" panose="02040503050406030204" pitchFamily="18" charset="0"/>
              </a:rPr>
              <a:t>ELEMENTOS DE PROTECCION PERSONAL</a:t>
            </a:r>
          </a:p>
        </p:txBody>
      </p:sp>
      <p:sp>
        <p:nvSpPr>
          <p:cNvPr id="11" name="Rectangle 9"/>
          <p:cNvSpPr>
            <a:spLocks noChangeArrowheads="1"/>
          </p:cNvSpPr>
          <p:nvPr/>
        </p:nvSpPr>
        <p:spPr bwMode="auto">
          <a:xfrm>
            <a:off x="410766" y="1200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2" name="Rectangle 11"/>
          <p:cNvSpPr>
            <a:spLocks noChangeArrowheads="1"/>
          </p:cNvSpPr>
          <p:nvPr/>
        </p:nvSpPr>
        <p:spPr bwMode="auto">
          <a:xfrm>
            <a:off x="410766" y="26003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3" name="Rectangle 13"/>
          <p:cNvSpPr>
            <a:spLocks noChangeArrowheads="1"/>
          </p:cNvSpPr>
          <p:nvPr/>
        </p:nvSpPr>
        <p:spPr bwMode="auto">
          <a:xfrm>
            <a:off x="410766" y="3931444"/>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4" name="Rectangle 15"/>
          <p:cNvSpPr>
            <a:spLocks noChangeArrowheads="1"/>
          </p:cNvSpPr>
          <p:nvPr/>
        </p:nvSpPr>
        <p:spPr bwMode="auto">
          <a:xfrm>
            <a:off x="4913484" y="4968895"/>
            <a:ext cx="1385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a:endParaRPr lang="es-ES_tradnl" altLang="es-AR" sz="900" dirty="0">
              <a:ea typeface="Times New Roman" panose="02020603050405020304" pitchFamily="18" charset="0"/>
            </a:endParaRPr>
          </a:p>
          <a:p>
            <a:pPr algn="just" defTabSz="685800"/>
            <a:r>
              <a:rPr lang="es-ES_tradnl" altLang="es-AR" sz="900" dirty="0">
                <a:latin typeface="Arial" panose="020B0604020202020204" pitchFamily="34" charset="0"/>
                <a:ea typeface="Times New Roman" panose="02020603050405020304" pitchFamily="18" charset="0"/>
              </a:rPr>
              <a:t/>
            </a:r>
            <a:br>
              <a:rPr lang="es-ES_tradnl" altLang="es-AR" sz="900" dirty="0">
                <a:latin typeface="Arial" panose="020B0604020202020204" pitchFamily="34" charset="0"/>
                <a:ea typeface="Times New Roman" panose="02020603050405020304" pitchFamily="18" charset="0"/>
              </a:rPr>
            </a:br>
            <a:endParaRPr lang="es-ES_tradnl" altLang="es-AR" sz="1350" dirty="0">
              <a:latin typeface="Arial" panose="020B0604020202020204" pitchFamily="34" charset="0"/>
            </a:endParaRPr>
          </a:p>
        </p:txBody>
      </p:sp>
      <p:pic>
        <p:nvPicPr>
          <p:cNvPr id="15" name="Picture 14"/>
          <p:cNvPicPr>
            <a:picLocks noChangeAspect="1"/>
          </p:cNvPicPr>
          <p:nvPr/>
        </p:nvPicPr>
        <p:blipFill>
          <a:blip r:embed="rId2"/>
          <a:stretch>
            <a:fillRect/>
          </a:stretch>
        </p:blipFill>
        <p:spPr>
          <a:xfrm>
            <a:off x="5424668" y="1422830"/>
            <a:ext cx="1346137" cy="1452875"/>
          </a:xfrm>
          <a:prstGeom prst="rect">
            <a:avLst/>
          </a:prstGeom>
        </p:spPr>
      </p:pic>
      <p:pic>
        <p:nvPicPr>
          <p:cNvPr id="16" name="Picture 15"/>
          <p:cNvPicPr>
            <a:picLocks noChangeAspect="1"/>
          </p:cNvPicPr>
          <p:nvPr/>
        </p:nvPicPr>
        <p:blipFill>
          <a:blip r:embed="rId3"/>
          <a:stretch>
            <a:fillRect/>
          </a:stretch>
        </p:blipFill>
        <p:spPr>
          <a:xfrm>
            <a:off x="6903729" y="1348925"/>
            <a:ext cx="2143125" cy="2143125"/>
          </a:xfrm>
          <a:prstGeom prst="rect">
            <a:avLst/>
          </a:prstGeom>
        </p:spPr>
      </p:pic>
      <p:pic>
        <p:nvPicPr>
          <p:cNvPr id="17" name="Picture 16"/>
          <p:cNvPicPr>
            <a:picLocks noChangeAspect="1"/>
          </p:cNvPicPr>
          <p:nvPr/>
        </p:nvPicPr>
        <p:blipFill>
          <a:blip r:embed="rId4"/>
          <a:stretch>
            <a:fillRect/>
          </a:stretch>
        </p:blipFill>
        <p:spPr>
          <a:xfrm>
            <a:off x="4982766" y="3995065"/>
            <a:ext cx="1947658" cy="1947658"/>
          </a:xfrm>
          <a:prstGeom prst="rect">
            <a:avLst/>
          </a:prstGeom>
        </p:spPr>
      </p:pic>
      <p:pic>
        <p:nvPicPr>
          <p:cNvPr id="2065" name="Picture 17"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591" y="3960763"/>
            <a:ext cx="2016263" cy="20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55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37362" y="152400"/>
            <a:ext cx="6172200" cy="1038225"/>
          </a:xfrm>
        </p:spPr>
        <p:txBody>
          <a:bodyPr rtlCol="0">
            <a:normAutofit/>
          </a:bodyPr>
          <a:lstStyle/>
          <a:p>
            <a:pPr marL="363474" fontAlgn="auto">
              <a:spcAft>
                <a:spcPts val="0"/>
              </a:spcAft>
              <a:defRPr/>
            </a:pPr>
            <a:r>
              <a:rPr lang="es-ES" sz="3000" u="sng" dirty="0">
                <a:solidFill>
                  <a:srgbClr val="FFFF00"/>
                </a:solidFill>
                <a:latin typeface="Cambria Math" panose="02040503050406030204" pitchFamily="18" charset="0"/>
                <a:ea typeface="Cambria Math" panose="02040503050406030204" pitchFamily="18" charset="0"/>
                <a:cs typeface="+mn-cs"/>
              </a:rPr>
              <a:t>SOLDADURA</a:t>
            </a:r>
            <a:r>
              <a:rPr lang="es-ES" sz="3000" u="sng" dirty="0">
                <a:solidFill>
                  <a:schemeClr val="bg1"/>
                </a:solidFill>
                <a:latin typeface="Cambria Math" panose="02040503050406030204" pitchFamily="18" charset="0"/>
                <a:ea typeface="Cambria Math" panose="02040503050406030204" pitchFamily="18" charset="0"/>
                <a:cs typeface="+mn-cs"/>
              </a:rPr>
              <a:t> CON LASER</a:t>
            </a:r>
          </a:p>
        </p:txBody>
      </p:sp>
      <p:sp>
        <p:nvSpPr>
          <p:cNvPr id="26627" name="2 Marcador de contenido"/>
          <p:cNvSpPr>
            <a:spLocks noGrp="1"/>
          </p:cNvSpPr>
          <p:nvPr>
            <p:ph idx="1"/>
          </p:nvPr>
        </p:nvSpPr>
        <p:spPr>
          <a:xfrm>
            <a:off x="381000" y="907349"/>
            <a:ext cx="8382000" cy="2826451"/>
          </a:xfrm>
        </p:spPr>
        <p:txBody>
          <a:bodyPr/>
          <a:lstStyle/>
          <a:p>
            <a:pPr marL="335756" indent="-286941">
              <a:buFont typeface="Wingdings" panose="05000000000000000000" pitchFamily="2" charset="2"/>
              <a:buChar char="Ø"/>
            </a:pPr>
            <a:r>
              <a:rPr lang="es-ES_tradnl" altLang="es-AR" sz="2000" dirty="0">
                <a:latin typeface="Cambria Math" panose="02040503050406030204" pitchFamily="18" charset="0"/>
                <a:ea typeface="Cambria Math" panose="02040503050406030204" pitchFamily="18" charset="0"/>
              </a:rPr>
              <a:t> </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El </a:t>
            </a:r>
            <a:r>
              <a:rPr lang="es-ES_tradnl" altLang="es-AR" sz="2000" b="1" i="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láser</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es un </a:t>
            </a:r>
            <a:r>
              <a:rPr lang="es-ES_tradnl" altLang="es-AR" sz="2000" b="1" i="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haz electromagnético </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 alta direccionalidad, capaz de </a:t>
            </a:r>
            <a:r>
              <a:rPr lang="es-ES_tradnl" altLang="es-AR" sz="2000" b="1" i="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concentrar</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una gran cantidad de </a:t>
            </a:r>
            <a:r>
              <a:rPr lang="es-ES_tradnl" altLang="es-AR" sz="2000" b="1" i="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energía en un pequeño punto</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Esto hace que sea útil para gran cantidad de aplicaciones (perforado, marcado, corte, soldadura).</a:t>
            </a:r>
          </a:p>
          <a:p>
            <a:pPr marL="335756" indent="-286941">
              <a:buFont typeface="Wingdings" panose="05000000000000000000" pitchFamily="2" charset="2"/>
              <a:buChar char="Ø"/>
            </a:pP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Desde el punto de vista de la seguridad </a:t>
            </a:r>
            <a:r>
              <a:rPr lang="es-ES_tradnl" altLang="es-AR" sz="2000" b="1" i="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es de los métodos mas seguros </a:t>
            </a:r>
            <a:r>
              <a:rPr lang="es-ES_tradnl"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debido a su automatización con robots, especialmente usado en la industria automotriz</a:t>
            </a:r>
            <a:r>
              <a:rPr lang="es-ES_tradnl" altLang="es-AR"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ES_tradnl" altLang="es-AR" sz="2000" b="1" i="1"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Sin embargo</a:t>
            </a:r>
            <a:r>
              <a:rPr lang="es-ES_tradnl" altLang="es-AR"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su instalación y mantenimiento no desplazan </a:t>
            </a:r>
            <a:r>
              <a:rPr lang="es-ES_tradnl" altLang="es-AR" sz="2000" b="1" i="1"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potenciales riesgos</a:t>
            </a:r>
            <a:r>
              <a:rPr lang="es-ES_tradnl" altLang="es-AR"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t>
            </a:r>
            <a:endParaRPr lang="es-ES"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a:p>
            <a:pPr marL="335756" indent="-286941">
              <a:buFont typeface="Wingdings 2" panose="05020102010507070707" pitchFamily="18" charset="2"/>
              <a:buChar char=""/>
            </a:pPr>
            <a:endParaRPr lang="es-ES" altLang="es-AR" sz="1200" dirty="0"/>
          </a:p>
          <a:p>
            <a:pPr marL="335756" indent="-286941">
              <a:buFont typeface="Wingdings 2" panose="05020102010507070707" pitchFamily="18" charset="2"/>
              <a:buChar char=""/>
            </a:pPr>
            <a:endParaRPr lang="es-ES" altLang="es-AR" dirty="0" smtClean="0"/>
          </a:p>
        </p:txBody>
      </p:sp>
      <p:pic>
        <p:nvPicPr>
          <p:cNvPr id="266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86200"/>
            <a:ext cx="3048000" cy="240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5105400" y="3733800"/>
            <a:ext cx="3528876" cy="2688667"/>
          </a:xfrm>
          <a:prstGeom prst="rect">
            <a:avLst/>
          </a:prstGeom>
        </p:spPr>
      </p:pic>
      <p:sp>
        <p:nvSpPr>
          <p:cNvPr id="6" name="2 Marcador de contenido"/>
          <p:cNvSpPr txBox="1">
            <a:spLocks/>
          </p:cNvSpPr>
          <p:nvPr/>
        </p:nvSpPr>
        <p:spPr bwMode="auto">
          <a:xfrm>
            <a:off x="4544291" y="6422467"/>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154541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81000" y="990600"/>
            <a:ext cx="8382000" cy="2209800"/>
          </a:xfrm>
        </p:spPr>
        <p:txBody>
          <a:bodyPr rtlCol="0">
            <a:normAutofit lnSpcReduction="10000"/>
          </a:bodyPr>
          <a:lstStyle/>
          <a:p>
            <a:pPr algn="just" fontAlgn="auto">
              <a:spcAft>
                <a:spcPts val="0"/>
              </a:spcAft>
              <a:buNone/>
              <a:defRPr/>
            </a:pPr>
            <a:r>
              <a:rPr lang="es-AR" altLang="es-AR" dirty="0">
                <a:solidFill>
                  <a:schemeClr val="tx1">
                    <a:lumMod val="75000"/>
                    <a:lumOff val="25000"/>
                  </a:schemeClr>
                </a:solidFill>
              </a:rPr>
              <a:t>    </a:t>
            </a:r>
            <a:r>
              <a:rPr lang="es-ES" sz="2800" dirty="0">
                <a:solidFill>
                  <a:schemeClr val="bg1"/>
                </a:solidFill>
                <a:latin typeface="Cambria Math" panose="02040503050406030204" pitchFamily="18" charset="0"/>
                <a:ea typeface="Cambria Math" panose="02040503050406030204" pitchFamily="18" charset="0"/>
              </a:rPr>
              <a:t>La </a:t>
            </a:r>
            <a:r>
              <a:rPr lang="es-ES" sz="2800" b="1" u="sng" dirty="0">
                <a:solidFill>
                  <a:schemeClr val="bg1"/>
                </a:solidFill>
                <a:latin typeface="Cambria Math" panose="02040503050406030204" pitchFamily="18" charset="0"/>
                <a:ea typeface="Cambria Math" panose="02040503050406030204" pitchFamily="18" charset="0"/>
              </a:rPr>
              <a:t>soldadura</a:t>
            </a:r>
            <a:r>
              <a:rPr lang="es-ES" sz="2800" dirty="0">
                <a:solidFill>
                  <a:schemeClr val="bg1"/>
                </a:solidFill>
                <a:latin typeface="Cambria Math" panose="02040503050406030204" pitchFamily="18" charset="0"/>
                <a:ea typeface="Cambria Math" panose="02040503050406030204" pitchFamily="18" charset="0"/>
              </a:rPr>
              <a:t> es un proceso para </a:t>
            </a:r>
            <a:r>
              <a:rPr lang="es-ES" sz="2800" b="1" u="sng" dirty="0">
                <a:solidFill>
                  <a:schemeClr val="bg1"/>
                </a:solidFill>
                <a:latin typeface="Cambria Math" panose="02040503050406030204" pitchFamily="18" charset="0"/>
                <a:ea typeface="Cambria Math" panose="02040503050406030204" pitchFamily="18" charset="0"/>
              </a:rPr>
              <a:t>unir</a:t>
            </a:r>
            <a:r>
              <a:rPr lang="es-ES" sz="2800" dirty="0">
                <a:solidFill>
                  <a:schemeClr val="bg1"/>
                </a:solidFill>
                <a:latin typeface="Cambria Math" panose="02040503050406030204" pitchFamily="18" charset="0"/>
                <a:ea typeface="Cambria Math" panose="02040503050406030204" pitchFamily="18" charset="0"/>
              </a:rPr>
              <a:t> dos o más piezas de un material (generalmente metales), a través de la </a:t>
            </a:r>
            <a:r>
              <a:rPr lang="es-ES" sz="2800" b="1" u="sng" dirty="0">
                <a:solidFill>
                  <a:schemeClr val="bg1"/>
                </a:solidFill>
                <a:latin typeface="Cambria Math" panose="02040503050406030204" pitchFamily="18" charset="0"/>
                <a:ea typeface="Cambria Math" panose="02040503050406030204" pitchFamily="18" charset="0"/>
              </a:rPr>
              <a:t>fusión</a:t>
            </a:r>
            <a:r>
              <a:rPr lang="es-ES" sz="2800" dirty="0">
                <a:solidFill>
                  <a:schemeClr val="bg1"/>
                </a:solidFill>
                <a:latin typeface="Cambria Math" panose="02040503050406030204" pitchFamily="18" charset="0"/>
                <a:ea typeface="Cambria Math" panose="02040503050406030204" pitchFamily="18" charset="0"/>
              </a:rPr>
              <a:t> usando un </a:t>
            </a:r>
            <a:r>
              <a:rPr lang="es-ES" sz="2800" u="sng" dirty="0">
                <a:solidFill>
                  <a:schemeClr val="bg1"/>
                </a:solidFill>
                <a:latin typeface="Cambria Math" panose="02040503050406030204" pitchFamily="18" charset="0"/>
                <a:ea typeface="Cambria Math" panose="02040503050406030204" pitchFamily="18" charset="0"/>
              </a:rPr>
              <a:t>material de aporte  </a:t>
            </a:r>
            <a:r>
              <a:rPr lang="es-ES" sz="2800" dirty="0">
                <a:solidFill>
                  <a:schemeClr val="bg1"/>
                </a:solidFill>
                <a:latin typeface="Cambria Math" panose="02040503050406030204" pitchFamily="18" charset="0"/>
                <a:ea typeface="Cambria Math" panose="02040503050406030204" pitchFamily="18" charset="0"/>
              </a:rPr>
              <a:t>(metal o plástico) o </a:t>
            </a:r>
            <a:r>
              <a:rPr lang="es-ES" sz="2800" dirty="0" err="1">
                <a:solidFill>
                  <a:schemeClr val="bg1"/>
                </a:solidFill>
                <a:latin typeface="Cambria Math" panose="02040503050406030204" pitchFamily="18" charset="0"/>
                <a:ea typeface="Cambria Math" panose="02040503050406030204" pitchFamily="18" charset="0"/>
              </a:rPr>
              <a:t>nó</a:t>
            </a:r>
            <a:r>
              <a:rPr lang="es-ES" sz="2800" dirty="0">
                <a:solidFill>
                  <a:schemeClr val="bg1"/>
                </a:solidFill>
                <a:latin typeface="Cambria Math" panose="02040503050406030204" pitchFamily="18" charset="0"/>
                <a:ea typeface="Cambria Math" panose="02040503050406030204" pitchFamily="18" charset="0"/>
              </a:rPr>
              <a:t>, que al enfriarse, se convierte en una </a:t>
            </a:r>
            <a:r>
              <a:rPr lang="es-ES" sz="2800" b="1" u="sng" dirty="0">
                <a:solidFill>
                  <a:schemeClr val="bg1"/>
                </a:solidFill>
                <a:latin typeface="Cambria Math" panose="02040503050406030204" pitchFamily="18" charset="0"/>
                <a:ea typeface="Cambria Math" panose="02040503050406030204" pitchFamily="18" charset="0"/>
              </a:rPr>
              <a:t>unión fija y solida</a:t>
            </a:r>
            <a:r>
              <a:rPr lang="es-ES" sz="2800" dirty="0">
                <a:solidFill>
                  <a:schemeClr val="bg1"/>
                </a:solidFill>
                <a:latin typeface="Cambria Math" panose="02040503050406030204" pitchFamily="18" charset="0"/>
                <a:ea typeface="Cambria Math" panose="02040503050406030204" pitchFamily="18" charset="0"/>
              </a:rPr>
              <a:t>. </a:t>
            </a:r>
          </a:p>
          <a:p>
            <a:pPr algn="just" fontAlgn="auto">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pic>
        <p:nvPicPr>
          <p:cNvPr id="11267" name="Picture 3">
            <a:extLst>
              <a:ext uri="{FF2B5EF4-FFF2-40B4-BE49-F238E27FC236}">
                <a16:creationId xmlns:a16="http://schemas.microsoft.com/office/drawing/2014/main" id="{E838DC5B-BBC0-4350-8C23-54CEC8807C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3200400"/>
            <a:ext cx="3257550" cy="2609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3352800" y="212871"/>
            <a:ext cx="404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DEFINICION</a:t>
            </a:r>
            <a:endParaRPr lang="es-AR"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83285" cy="990600"/>
          </a:xfrm>
        </p:spPr>
        <p:txBody>
          <a:bodyPr/>
          <a:lstStyle/>
          <a:p>
            <a:pPr algn="ctr"/>
            <a:r>
              <a:rPr lang="es-AR" sz="2800" b="1" dirty="0" smtClean="0">
                <a:solidFill>
                  <a:srgbClr val="FF0000"/>
                </a:solidFill>
                <a:latin typeface="Cambria Math" panose="02040503050406030204" pitchFamily="18" charset="0"/>
                <a:ea typeface="Cambria Math" panose="02040503050406030204" pitchFamily="18" charset="0"/>
              </a:rPr>
              <a:t>PRINCIPALES CAUSAS DE ACCIDENTE </a:t>
            </a:r>
            <a:r>
              <a:rPr lang="es-AR" sz="2800" b="1" dirty="0" smtClean="0">
                <a:solidFill>
                  <a:srgbClr val="FFC000"/>
                </a:solidFill>
                <a:latin typeface="Cambria Math" panose="02040503050406030204" pitchFamily="18" charset="0"/>
                <a:ea typeface="Cambria Math" panose="02040503050406030204" pitchFamily="18" charset="0"/>
              </a:rPr>
              <a:t>EN INSTALACIONES LÁSER</a:t>
            </a:r>
            <a:r>
              <a:rPr lang="es-AR" sz="2800" b="1" dirty="0" smtClean="0">
                <a:solidFill>
                  <a:srgbClr val="FFC000"/>
                </a:solidFill>
              </a:rPr>
              <a:t/>
            </a:r>
            <a:br>
              <a:rPr lang="es-AR" sz="2800" b="1" dirty="0" smtClean="0">
                <a:solidFill>
                  <a:srgbClr val="FFC000"/>
                </a:solidFill>
              </a:rPr>
            </a:br>
            <a:endParaRPr lang="es-AR" sz="2800" b="1" dirty="0">
              <a:solidFill>
                <a:srgbClr val="FFC000"/>
              </a:solidFill>
            </a:endParaRPr>
          </a:p>
        </p:txBody>
      </p:sp>
      <p:sp>
        <p:nvSpPr>
          <p:cNvPr id="3" name="Content Placeholder 2"/>
          <p:cNvSpPr>
            <a:spLocks noGrp="1"/>
          </p:cNvSpPr>
          <p:nvPr>
            <p:ph idx="1"/>
          </p:nvPr>
        </p:nvSpPr>
        <p:spPr>
          <a:xfrm>
            <a:off x="302627" y="1524000"/>
            <a:ext cx="8841373" cy="4687932"/>
          </a:xfrm>
        </p:spPr>
        <p:txBody>
          <a:bodyPr/>
          <a:lstStyle/>
          <a:p>
            <a:pPr eaLnBrk="1" hangingPunct="1"/>
            <a:r>
              <a:rPr lang="es-AR" altLang="es-AR" sz="2000" b="1" i="1" dirty="0">
                <a:solidFill>
                  <a:schemeClr val="bg1"/>
                </a:solidFill>
                <a:latin typeface="Cambria Math" panose="02040503050406030204" pitchFamily="18" charset="0"/>
                <a:ea typeface="Cambria Math" panose="02040503050406030204" pitchFamily="18" charset="0"/>
              </a:rPr>
              <a:t>Exposición</a:t>
            </a:r>
            <a:r>
              <a:rPr lang="es-AR" altLang="es-AR" sz="2000" dirty="0">
                <a:solidFill>
                  <a:schemeClr val="bg1"/>
                </a:solidFill>
                <a:latin typeface="Cambria Math" panose="02040503050406030204" pitchFamily="18" charset="0"/>
                <a:ea typeface="Cambria Math" panose="02040503050406030204" pitchFamily="18" charset="0"/>
              </a:rPr>
              <a:t> inapropiada de los </a:t>
            </a:r>
            <a:r>
              <a:rPr lang="es-AR" altLang="es-AR" sz="2000" b="1" i="1" dirty="0">
                <a:solidFill>
                  <a:schemeClr val="bg1"/>
                </a:solidFill>
                <a:latin typeface="Cambria Math" panose="02040503050406030204" pitchFamily="18" charset="0"/>
                <a:ea typeface="Cambria Math" panose="02040503050406030204" pitchFamily="18" charset="0"/>
              </a:rPr>
              <a:t>ojos</a:t>
            </a:r>
            <a:r>
              <a:rPr lang="es-AR" altLang="es-AR" sz="2000" dirty="0">
                <a:solidFill>
                  <a:schemeClr val="bg1"/>
                </a:solidFill>
                <a:latin typeface="Cambria Math" panose="02040503050406030204" pitchFamily="18" charset="0"/>
                <a:ea typeface="Cambria Math" panose="02040503050406030204" pitchFamily="18" charset="0"/>
              </a:rPr>
              <a:t> durante </a:t>
            </a:r>
            <a:r>
              <a:rPr lang="es-AR" altLang="es-AR" sz="2000" dirty="0" smtClean="0">
                <a:solidFill>
                  <a:schemeClr val="bg1"/>
                </a:solidFill>
                <a:latin typeface="Cambria Math" panose="02040503050406030204" pitchFamily="18" charset="0"/>
                <a:ea typeface="Cambria Math" panose="02040503050406030204" pitchFamily="18" charset="0"/>
              </a:rPr>
              <a:t>su operación, por </a:t>
            </a:r>
            <a:r>
              <a:rPr lang="es-AR" altLang="es-AR" sz="2000" b="1" i="1" dirty="0" smtClean="0">
                <a:solidFill>
                  <a:schemeClr val="bg1"/>
                </a:solidFill>
                <a:latin typeface="Cambria Math" panose="02040503050406030204" pitchFamily="18" charset="0"/>
                <a:ea typeface="Cambria Math" panose="02040503050406030204" pitchFamily="18" charset="0"/>
              </a:rPr>
              <a:t>uso inexistente o </a:t>
            </a:r>
            <a:r>
              <a:rPr lang="es-AR" altLang="es-AR" sz="2000" b="1" i="1" dirty="0">
                <a:solidFill>
                  <a:schemeClr val="bg1"/>
                </a:solidFill>
                <a:latin typeface="Cambria Math" panose="02040503050406030204" pitchFamily="18" charset="0"/>
                <a:ea typeface="Cambria Math" panose="02040503050406030204" pitchFamily="18" charset="0"/>
              </a:rPr>
              <a:t>inadecuado</a:t>
            </a:r>
            <a:r>
              <a:rPr lang="es-AR" altLang="es-AR" sz="2000" dirty="0" smtClean="0">
                <a:solidFill>
                  <a:schemeClr val="bg1"/>
                </a:solidFill>
                <a:latin typeface="Cambria Math" panose="02040503050406030204" pitchFamily="18" charset="0"/>
                <a:ea typeface="Cambria Math" panose="02040503050406030204" pitchFamily="18" charset="0"/>
              </a:rPr>
              <a:t> de las </a:t>
            </a:r>
            <a:r>
              <a:rPr lang="es-AR" altLang="es-AR" sz="2000" b="1" i="1" dirty="0">
                <a:solidFill>
                  <a:schemeClr val="bg1"/>
                </a:solidFill>
                <a:latin typeface="Cambria Math" panose="02040503050406030204" pitchFamily="18" charset="0"/>
                <a:ea typeface="Cambria Math" panose="02040503050406030204" pitchFamily="18" charset="0"/>
              </a:rPr>
              <a:t>protecciones </a:t>
            </a:r>
            <a:r>
              <a:rPr lang="es-AR" altLang="es-AR" sz="2000" b="1" i="1" dirty="0" smtClean="0">
                <a:solidFill>
                  <a:schemeClr val="bg1"/>
                </a:solidFill>
                <a:latin typeface="Cambria Math" panose="02040503050406030204" pitchFamily="18" charset="0"/>
                <a:ea typeface="Cambria Math" panose="02040503050406030204" pitchFamily="18" charset="0"/>
              </a:rPr>
              <a:t>oculares  </a:t>
            </a:r>
            <a:r>
              <a:rPr lang="es-AR" altLang="es-AR" sz="2000" dirty="0" smtClean="0">
                <a:solidFill>
                  <a:schemeClr val="bg1"/>
                </a:solidFill>
                <a:latin typeface="Cambria Math" panose="02040503050406030204" pitchFamily="18" charset="0"/>
                <a:ea typeface="Cambria Math" panose="02040503050406030204" pitchFamily="18" charset="0"/>
              </a:rPr>
              <a:t>a</a:t>
            </a:r>
            <a:r>
              <a:rPr lang="es-AR" altLang="es-AR" sz="2000" dirty="0" smtClean="0">
                <a:solidFill>
                  <a:schemeClr val="bg1"/>
                </a:solidFill>
                <a:latin typeface="Cambria Math" panose="02040503050406030204" pitchFamily="18" charset="0"/>
                <a:ea typeface="Cambria Math" panose="02040503050406030204" pitchFamily="18" charset="0"/>
              </a:rPr>
              <a:t>nte la radiación</a:t>
            </a:r>
            <a:endParaRPr lang="es-AR" altLang="es-AR" sz="2000" dirty="0" smtClean="0">
              <a:solidFill>
                <a:schemeClr val="bg1"/>
              </a:solidFill>
              <a:latin typeface="Cambria Math" panose="02040503050406030204" pitchFamily="18" charset="0"/>
              <a:ea typeface="Cambria Math" panose="02040503050406030204" pitchFamily="18" charset="0"/>
            </a:endParaRPr>
          </a:p>
          <a:p>
            <a:pPr marL="0" indent="0" eaLnBrk="1" hangingPunct="1">
              <a:buNone/>
            </a:pPr>
            <a:endParaRPr lang="es-AR" altLang="es-AR" sz="2000" b="1" i="1" dirty="0">
              <a:solidFill>
                <a:schemeClr val="bg1"/>
              </a:solidFill>
              <a:latin typeface="Cambria Math" panose="02040503050406030204" pitchFamily="18" charset="0"/>
              <a:ea typeface="Cambria Math" panose="02040503050406030204" pitchFamily="18" charset="0"/>
            </a:endParaRPr>
          </a:p>
          <a:p>
            <a:pPr eaLnBrk="1" hangingPunct="1"/>
            <a:r>
              <a:rPr lang="es-AR" altLang="es-AR" sz="2000" b="1" i="1" dirty="0" smtClean="0">
                <a:solidFill>
                  <a:schemeClr val="bg1"/>
                </a:solidFill>
                <a:latin typeface="Cambria Math" panose="02040503050406030204" pitchFamily="18" charset="0"/>
                <a:ea typeface="Cambria Math" panose="02040503050406030204" pitchFamily="18" charset="0"/>
              </a:rPr>
              <a:t>Shock </a:t>
            </a:r>
            <a:r>
              <a:rPr lang="es-AR" altLang="es-AR" sz="2000" b="1" i="1" dirty="0">
                <a:solidFill>
                  <a:schemeClr val="bg1"/>
                </a:solidFill>
                <a:latin typeface="Cambria Math" panose="02040503050406030204" pitchFamily="18" charset="0"/>
                <a:ea typeface="Cambria Math" panose="02040503050406030204" pitchFamily="18" charset="0"/>
              </a:rPr>
              <a:t>eléctrico </a:t>
            </a:r>
            <a:r>
              <a:rPr lang="es-AR" altLang="es-AR" sz="2000" dirty="0">
                <a:solidFill>
                  <a:schemeClr val="bg1"/>
                </a:solidFill>
                <a:latin typeface="Cambria Math" panose="02040503050406030204" pitchFamily="18" charset="0"/>
                <a:ea typeface="Cambria Math" panose="02040503050406030204" pitchFamily="18" charset="0"/>
              </a:rPr>
              <a:t>debido a acceso inadecuado a fuentes de alta </a:t>
            </a:r>
            <a:r>
              <a:rPr lang="es-AR" altLang="es-AR" sz="2000" dirty="0" smtClean="0">
                <a:solidFill>
                  <a:schemeClr val="bg1"/>
                </a:solidFill>
                <a:latin typeface="Cambria Math" panose="02040503050406030204" pitchFamily="18" charset="0"/>
                <a:ea typeface="Cambria Math" panose="02040503050406030204" pitchFamily="18" charset="0"/>
              </a:rPr>
              <a:t>tensión por falta de aislación eléctrica.</a:t>
            </a:r>
            <a:endParaRPr lang="es-AR" altLang="es-AR" sz="2000" dirty="0" smtClean="0">
              <a:solidFill>
                <a:schemeClr val="bg1"/>
              </a:solidFill>
              <a:latin typeface="Cambria Math" panose="02040503050406030204" pitchFamily="18" charset="0"/>
              <a:ea typeface="Cambria Math" panose="02040503050406030204" pitchFamily="18" charset="0"/>
            </a:endParaRPr>
          </a:p>
          <a:p>
            <a:pPr eaLnBrk="1" hangingPunct="1"/>
            <a:endParaRPr lang="es-AR" altLang="es-AR" sz="2000" dirty="0">
              <a:solidFill>
                <a:schemeClr val="bg1"/>
              </a:solidFill>
              <a:latin typeface="Cambria Math" panose="02040503050406030204" pitchFamily="18" charset="0"/>
              <a:ea typeface="Cambria Math" panose="02040503050406030204" pitchFamily="18" charset="0"/>
            </a:endParaRPr>
          </a:p>
          <a:p>
            <a:pPr eaLnBrk="1" hangingPunct="1"/>
            <a:r>
              <a:rPr lang="es-AR" altLang="es-AR" sz="2000" b="1" i="1" dirty="0">
                <a:solidFill>
                  <a:schemeClr val="bg1"/>
                </a:solidFill>
                <a:latin typeface="Cambria Math" panose="02040503050406030204" pitchFamily="18" charset="0"/>
                <a:ea typeface="Cambria Math" panose="02040503050406030204" pitchFamily="18" charset="0"/>
              </a:rPr>
              <a:t>Inexistencia de protecciones </a:t>
            </a:r>
            <a:r>
              <a:rPr lang="es-AR" altLang="es-AR" sz="2000" dirty="0">
                <a:solidFill>
                  <a:schemeClr val="bg1"/>
                </a:solidFill>
                <a:latin typeface="Cambria Math" panose="02040503050406030204" pitchFamily="18" charset="0"/>
                <a:ea typeface="Cambria Math" panose="02040503050406030204" pitchFamily="18" charset="0"/>
              </a:rPr>
              <a:t>contra riesgos asociados al láser pero no provenientes del haz</a:t>
            </a:r>
            <a:r>
              <a:rPr lang="es-AR" altLang="es-AR" sz="2000" dirty="0" smtClean="0">
                <a:solidFill>
                  <a:schemeClr val="bg1"/>
                </a:solidFill>
                <a:latin typeface="Cambria Math" panose="02040503050406030204" pitchFamily="18" charset="0"/>
                <a:ea typeface="Cambria Math" panose="02040503050406030204" pitchFamily="18" charset="0"/>
              </a:rPr>
              <a:t>. (desprendimiento de material caliente).</a:t>
            </a:r>
            <a:endParaRPr lang="es-AR" altLang="es-AR" sz="2000" dirty="0" smtClean="0">
              <a:solidFill>
                <a:schemeClr val="bg1"/>
              </a:solidFill>
              <a:latin typeface="Cambria Math" panose="02040503050406030204" pitchFamily="18" charset="0"/>
              <a:ea typeface="Cambria Math" panose="02040503050406030204" pitchFamily="18" charset="0"/>
            </a:endParaRPr>
          </a:p>
          <a:p>
            <a:pPr eaLnBrk="1" hangingPunct="1"/>
            <a:endParaRPr lang="es-AR" altLang="es-AR" sz="2000" dirty="0">
              <a:solidFill>
                <a:schemeClr val="bg1"/>
              </a:solidFill>
              <a:latin typeface="Cambria Math" panose="02040503050406030204" pitchFamily="18" charset="0"/>
              <a:ea typeface="Cambria Math" panose="02040503050406030204" pitchFamily="18" charset="0"/>
            </a:endParaRPr>
          </a:p>
          <a:p>
            <a:pPr eaLnBrk="1" hangingPunct="1"/>
            <a:r>
              <a:rPr lang="es-AR" altLang="es-AR" sz="2000" b="1" i="1" dirty="0">
                <a:solidFill>
                  <a:schemeClr val="bg1"/>
                </a:solidFill>
                <a:latin typeface="Cambria Math" panose="02040503050406030204" pitchFamily="18" charset="0"/>
                <a:ea typeface="Cambria Math" panose="02040503050406030204" pitchFamily="18" charset="0"/>
              </a:rPr>
              <a:t>Puesta en marcha inadecuadas</a:t>
            </a:r>
            <a:r>
              <a:rPr lang="es-AR" altLang="es-AR" sz="2000" dirty="0" smtClean="0">
                <a:solidFill>
                  <a:schemeClr val="bg1"/>
                </a:solidFill>
                <a:latin typeface="Cambria Math" panose="02040503050406030204" pitchFamily="18" charset="0"/>
                <a:ea typeface="Cambria Math" panose="02040503050406030204" pitchFamily="18" charset="0"/>
              </a:rPr>
              <a:t>.</a:t>
            </a:r>
          </a:p>
          <a:p>
            <a:pPr marL="0" indent="0" eaLnBrk="1" hangingPunct="1">
              <a:buNone/>
            </a:pPr>
            <a:endParaRPr lang="es-AR" altLang="es-AR" sz="2000" dirty="0" smtClean="0">
              <a:solidFill>
                <a:schemeClr val="bg1"/>
              </a:solidFill>
              <a:latin typeface="Cambria Math" panose="02040503050406030204" pitchFamily="18" charset="0"/>
              <a:ea typeface="Cambria Math" panose="02040503050406030204" pitchFamily="18" charset="0"/>
            </a:endParaRPr>
          </a:p>
          <a:p>
            <a:pPr marL="0" indent="0">
              <a:buNone/>
            </a:pPr>
            <a:endParaRPr lang="es-AR" dirty="0"/>
          </a:p>
        </p:txBody>
      </p:sp>
    </p:spTree>
    <p:extLst>
      <p:ext uri="{BB962C8B-B14F-4D97-AF65-F5344CB8AC3E}">
        <p14:creationId xmlns:p14="http://schemas.microsoft.com/office/powerpoint/2010/main" val="1696683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0" y="228600"/>
            <a:ext cx="6172200" cy="770334"/>
          </a:xfrm>
        </p:spPr>
        <p:txBody>
          <a:bodyPr rtlCol="0">
            <a:normAutofit/>
          </a:bodyPr>
          <a:lstStyle/>
          <a:p>
            <a:pPr algn="ctr" fontAlgn="auto">
              <a:spcAft>
                <a:spcPts val="0"/>
              </a:spcAft>
              <a:defRPr/>
            </a:pPr>
            <a:r>
              <a:rPr lang="es-AR" sz="3000" u="sng" dirty="0">
                <a:solidFill>
                  <a:srgbClr val="FF0000"/>
                </a:solidFill>
                <a:latin typeface="Cambria Math" panose="02040503050406030204" pitchFamily="18" charset="0"/>
                <a:ea typeface="Cambria Math" panose="02040503050406030204" pitchFamily="18" charset="0"/>
                <a:cs typeface="+mn-cs"/>
              </a:rPr>
              <a:t>PROTECCIÓN PERSONAL</a:t>
            </a:r>
          </a:p>
        </p:txBody>
      </p:sp>
      <p:sp>
        <p:nvSpPr>
          <p:cNvPr id="47107" name="2 Marcador de contenido"/>
          <p:cNvSpPr>
            <a:spLocks noGrp="1"/>
          </p:cNvSpPr>
          <p:nvPr>
            <p:ph idx="1"/>
          </p:nvPr>
        </p:nvSpPr>
        <p:spPr>
          <a:xfrm>
            <a:off x="304800" y="1013448"/>
            <a:ext cx="6172200" cy="5692152"/>
          </a:xfrm>
        </p:spPr>
        <p:txBody>
          <a:bodyPr rtlCol="0">
            <a:normAutofit lnSpcReduction="10000"/>
          </a:bodyPr>
          <a:lstStyle/>
          <a:p>
            <a:pPr fontAlgn="auto">
              <a:spcAft>
                <a:spcPts val="0"/>
              </a:spcAft>
              <a:buNone/>
              <a:defRPr/>
            </a:pPr>
            <a:r>
              <a:rPr lang="es-AR" altLang="es-AR" sz="2200" b="1" dirty="0">
                <a:solidFill>
                  <a:schemeClr val="bg1"/>
                </a:solidFill>
                <a:latin typeface="Cambria Math" panose="02040503050406030204" pitchFamily="18" charset="0"/>
                <a:ea typeface="Cambria Math" panose="02040503050406030204" pitchFamily="18" charset="0"/>
              </a:rPr>
              <a:t>Medios de protección</a:t>
            </a:r>
          </a:p>
          <a:p>
            <a:pPr fontAlgn="auto">
              <a:spcAft>
                <a:spcPts val="0"/>
              </a:spcAft>
              <a:buFont typeface="Wingdings 3" charset="2"/>
              <a:buChar char=""/>
              <a:defRPr/>
            </a:pPr>
            <a:r>
              <a:rPr lang="es-AR" altLang="es-AR" sz="2200" dirty="0">
                <a:solidFill>
                  <a:schemeClr val="bg1"/>
                </a:solidFill>
                <a:latin typeface="Cambria Math" panose="02040503050406030204" pitchFamily="18" charset="0"/>
                <a:ea typeface="Cambria Math" panose="02040503050406030204" pitchFamily="18" charset="0"/>
              </a:rPr>
              <a:t>Instalar </a:t>
            </a:r>
            <a:r>
              <a:rPr lang="es-AR" altLang="es-AR" sz="2200" b="1" i="1" dirty="0">
                <a:solidFill>
                  <a:schemeClr val="bg1"/>
                </a:solidFill>
                <a:latin typeface="Cambria Math" panose="02040503050406030204" pitchFamily="18" charset="0"/>
                <a:ea typeface="Cambria Math" panose="02040503050406030204" pitchFamily="18" charset="0"/>
              </a:rPr>
              <a:t>pantallas</a:t>
            </a:r>
            <a:r>
              <a:rPr lang="es-AR" altLang="es-AR" sz="2200" dirty="0">
                <a:solidFill>
                  <a:schemeClr val="bg1"/>
                </a:solidFill>
                <a:latin typeface="Cambria Math" panose="02040503050406030204" pitchFamily="18" charset="0"/>
                <a:ea typeface="Cambria Math" panose="02040503050406030204" pitchFamily="18" charset="0"/>
              </a:rPr>
              <a:t> en las instalaciones con materiales adecuados que absorban las reflexiones o incidencias accidentales.</a:t>
            </a:r>
          </a:p>
          <a:p>
            <a:pPr fontAlgn="auto">
              <a:spcAft>
                <a:spcPts val="0"/>
              </a:spcAft>
              <a:buFont typeface="Wingdings 3" charset="2"/>
              <a:buChar char=""/>
              <a:defRPr/>
            </a:pPr>
            <a:r>
              <a:rPr lang="es-AR" altLang="es-AR" sz="2200" dirty="0">
                <a:solidFill>
                  <a:schemeClr val="bg1"/>
                </a:solidFill>
                <a:latin typeface="Cambria Math" panose="02040503050406030204" pitchFamily="18" charset="0"/>
                <a:ea typeface="Cambria Math" panose="02040503050406030204" pitchFamily="18" charset="0"/>
              </a:rPr>
              <a:t>Utilizar </a:t>
            </a:r>
            <a:r>
              <a:rPr lang="es-AR" altLang="es-AR" sz="2200" b="1" i="1" dirty="0">
                <a:solidFill>
                  <a:schemeClr val="bg1"/>
                </a:solidFill>
                <a:latin typeface="Cambria Math" panose="02040503050406030204" pitchFamily="18" charset="0"/>
                <a:ea typeface="Cambria Math" panose="02040503050406030204" pitchFamily="18" charset="0"/>
              </a:rPr>
              <a:t>gafas de protección </a:t>
            </a:r>
            <a:r>
              <a:rPr lang="es-AR" altLang="es-AR" sz="2200" dirty="0">
                <a:solidFill>
                  <a:schemeClr val="bg1"/>
                </a:solidFill>
                <a:latin typeface="Cambria Math" panose="02040503050406030204" pitchFamily="18" charset="0"/>
                <a:ea typeface="Cambria Math" panose="02040503050406030204" pitchFamily="18" charset="0"/>
              </a:rPr>
              <a:t>adecuadas cuando sea necesaria la presencia humana en zonas peligrosas o exista imposibilidad de apantallamiento.</a:t>
            </a:r>
          </a:p>
          <a:p>
            <a:pPr fontAlgn="auto">
              <a:spcAft>
                <a:spcPts val="0"/>
              </a:spcAft>
              <a:buFont typeface="Wingdings 3" charset="2"/>
              <a:buChar char=""/>
              <a:defRPr/>
            </a:pPr>
            <a:r>
              <a:rPr lang="es-AR" altLang="es-AR" sz="2200" b="1" i="1" dirty="0">
                <a:solidFill>
                  <a:schemeClr val="bg1"/>
                </a:solidFill>
                <a:latin typeface="Cambria Math" panose="02040503050406030204" pitchFamily="18" charset="0"/>
                <a:ea typeface="Cambria Math" panose="02040503050406030204" pitchFamily="18" charset="0"/>
              </a:rPr>
              <a:t>Eliminar de la zona de trabajo materiales fácilmente inflamables </a:t>
            </a:r>
            <a:endParaRPr lang="es-AR" altLang="es-AR" sz="2200" b="1" i="1" dirty="0" smtClean="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2200" dirty="0" smtClean="0">
                <a:solidFill>
                  <a:schemeClr val="bg1"/>
                </a:solidFill>
                <a:latin typeface="Cambria Math" panose="02040503050406030204" pitchFamily="18" charset="0"/>
                <a:ea typeface="Cambria Math" panose="02040503050406030204" pitchFamily="18" charset="0"/>
              </a:rPr>
              <a:t>Utilizar </a:t>
            </a:r>
            <a:r>
              <a:rPr lang="es-AR" altLang="es-AR" sz="2200" b="1" i="1" dirty="0">
                <a:solidFill>
                  <a:schemeClr val="bg1"/>
                </a:solidFill>
                <a:latin typeface="Cambria Math" panose="02040503050406030204" pitchFamily="18" charset="0"/>
                <a:ea typeface="Cambria Math" panose="02040503050406030204" pitchFamily="18" charset="0"/>
              </a:rPr>
              <a:t>sistemas de ventilación </a:t>
            </a:r>
            <a:r>
              <a:rPr lang="es-AR" altLang="es-AR" sz="2200" dirty="0">
                <a:solidFill>
                  <a:schemeClr val="bg1"/>
                </a:solidFill>
                <a:latin typeface="Cambria Math" panose="02040503050406030204" pitchFamily="18" charset="0"/>
                <a:ea typeface="Cambria Math" panose="02040503050406030204" pitchFamily="18" charset="0"/>
              </a:rPr>
              <a:t>que eliminen los humos nocivos causados por el proceso</a:t>
            </a:r>
            <a:r>
              <a:rPr lang="es-AR" altLang="es-AR" sz="2200" dirty="0" smtClean="0">
                <a:solidFill>
                  <a:schemeClr val="bg1"/>
                </a:solidFill>
                <a:latin typeface="Cambria Math" panose="02040503050406030204" pitchFamily="18" charset="0"/>
                <a:ea typeface="Cambria Math" panose="02040503050406030204" pitchFamily="18" charset="0"/>
              </a:rPr>
              <a:t>.</a:t>
            </a:r>
            <a:endParaRPr lang="es-AR" altLang="es-AR" sz="2200"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sz="2200" dirty="0">
                <a:solidFill>
                  <a:schemeClr val="bg1"/>
                </a:solidFill>
                <a:latin typeface="Cambria Math" panose="02040503050406030204" pitchFamily="18" charset="0"/>
                <a:ea typeface="Cambria Math" panose="02040503050406030204" pitchFamily="18" charset="0"/>
              </a:rPr>
              <a:t>Seguir todas las </a:t>
            </a:r>
            <a:r>
              <a:rPr lang="es-AR" altLang="es-AR" sz="2200" b="1" i="1" dirty="0">
                <a:solidFill>
                  <a:schemeClr val="bg1"/>
                </a:solidFill>
                <a:latin typeface="Cambria Math" panose="02040503050406030204" pitchFamily="18" charset="0"/>
                <a:ea typeface="Cambria Math" panose="02040503050406030204" pitchFamily="18" charset="0"/>
              </a:rPr>
              <a:t>normas de seguridad eléctrica</a:t>
            </a:r>
            <a:r>
              <a:rPr lang="es-AR" altLang="es-AR" sz="2200" dirty="0" smtClean="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3" charset="2"/>
              <a:buChar char=""/>
              <a:defRPr/>
            </a:pPr>
            <a:r>
              <a:rPr lang="es-AR" altLang="es-AR" sz="2200" dirty="0" smtClean="0">
                <a:solidFill>
                  <a:schemeClr val="bg1"/>
                </a:solidFill>
                <a:latin typeface="Cambria Math" panose="02040503050406030204" pitchFamily="18" charset="0"/>
                <a:ea typeface="Cambria Math" panose="02040503050406030204" pitchFamily="18" charset="0"/>
              </a:rPr>
              <a:t>Seguir </a:t>
            </a:r>
            <a:r>
              <a:rPr lang="es-AR" altLang="es-AR" sz="2200" dirty="0">
                <a:solidFill>
                  <a:schemeClr val="bg1"/>
                </a:solidFill>
                <a:latin typeface="Cambria Math" panose="02040503050406030204" pitchFamily="18" charset="0"/>
                <a:ea typeface="Cambria Math" panose="02040503050406030204" pitchFamily="18" charset="0"/>
              </a:rPr>
              <a:t>todas las </a:t>
            </a:r>
            <a:r>
              <a:rPr lang="es-AR" altLang="es-AR" sz="2200" b="1" i="1" dirty="0">
                <a:solidFill>
                  <a:schemeClr val="bg1"/>
                </a:solidFill>
                <a:latin typeface="Cambria Math" panose="02040503050406030204" pitchFamily="18" charset="0"/>
                <a:ea typeface="Cambria Math" panose="02040503050406030204" pitchFamily="18" charset="0"/>
              </a:rPr>
              <a:t>normas de seguridad mecánica, eléctrica y de gases.</a:t>
            </a:r>
          </a:p>
          <a:p>
            <a:pPr fontAlgn="auto">
              <a:spcAft>
                <a:spcPts val="0"/>
              </a:spcAft>
              <a:buFont typeface="Wingdings 3" charset="2"/>
              <a:buChar char=""/>
              <a:defRPr/>
            </a:pPr>
            <a:endParaRPr lang="es-AR" altLang="es-AR" dirty="0" smtClean="0">
              <a:solidFill>
                <a:schemeClr val="tx1">
                  <a:lumMod val="75000"/>
                  <a:lumOff val="25000"/>
                </a:schemeClr>
              </a:solidFill>
            </a:endParaRPr>
          </a:p>
        </p:txBody>
      </p:sp>
      <p:pic>
        <p:nvPicPr>
          <p:cNvPr id="3" name="Picture 2"/>
          <p:cNvPicPr>
            <a:picLocks noChangeAspect="1"/>
          </p:cNvPicPr>
          <p:nvPr/>
        </p:nvPicPr>
        <p:blipFill>
          <a:blip r:embed="rId2"/>
          <a:stretch>
            <a:fillRect/>
          </a:stretch>
        </p:blipFill>
        <p:spPr>
          <a:xfrm>
            <a:off x="6553200" y="1600201"/>
            <a:ext cx="2590801" cy="4400552"/>
          </a:xfrm>
          <a:prstGeom prst="rect">
            <a:avLst/>
          </a:prstGeom>
        </p:spPr>
      </p:pic>
    </p:spTree>
    <p:extLst>
      <p:ext uri="{BB962C8B-B14F-4D97-AF65-F5344CB8AC3E}">
        <p14:creationId xmlns:p14="http://schemas.microsoft.com/office/powerpoint/2010/main" val="1304682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9443-A55C-4D67-9ECE-3946BEC4A626}"/>
              </a:ext>
            </a:extLst>
          </p:cNvPr>
          <p:cNvSpPr>
            <a:spLocks noGrp="1"/>
          </p:cNvSpPr>
          <p:nvPr>
            <p:ph type="title"/>
          </p:nvPr>
        </p:nvSpPr>
        <p:spPr>
          <a:xfrm>
            <a:off x="1447800" y="1676400"/>
            <a:ext cx="6348413" cy="1320800"/>
          </a:xfrm>
        </p:spPr>
        <p:txBody>
          <a:bodyPr rtlCol="0">
            <a:normAutofit fontScale="90000"/>
          </a:bodyPr>
          <a:lstStyle/>
          <a:p>
            <a:pPr algn="ctr" fontAlgn="auto">
              <a:spcAft>
                <a:spcPts val="0"/>
              </a:spcAft>
              <a:defRPr/>
            </a:pPr>
            <a:r>
              <a:rPr lang="es-AR" sz="9600" dirty="0" smtClean="0">
                <a:solidFill>
                  <a:schemeClr val="bg1"/>
                </a:solidFill>
                <a:latin typeface="Cambria Math" panose="02040503050406030204" pitchFamily="18" charset="0"/>
                <a:ea typeface="Cambria Math" panose="02040503050406030204" pitchFamily="18" charset="0"/>
              </a:rPr>
              <a:t>PROCESO de </a:t>
            </a:r>
            <a:r>
              <a:rPr lang="es-AR" sz="9600" dirty="0" smtClean="0">
                <a:solidFill>
                  <a:srgbClr val="00B050"/>
                </a:solidFill>
                <a:latin typeface="Cambria Math" panose="02040503050406030204" pitchFamily="18" charset="0"/>
                <a:ea typeface="Cambria Math" panose="02040503050406030204" pitchFamily="18" charset="0"/>
              </a:rPr>
              <a:t>CORTE</a:t>
            </a:r>
            <a:r>
              <a:rPr lang="es-AR" dirty="0"/>
              <a:t/>
            </a:r>
            <a:br>
              <a:rPr lang="es-AR" dirty="0"/>
            </a:br>
            <a:endParaRPr lang="es-A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2842923" y="2"/>
            <a:ext cx="404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CLASIFICACIÓN</a:t>
            </a:r>
            <a:endParaRPr lang="es-AR" altLang="en-US" sz="3600" dirty="0"/>
          </a:p>
        </p:txBody>
      </p:sp>
      <p:sp>
        <p:nvSpPr>
          <p:cNvPr id="5" name="TextBox 4"/>
          <p:cNvSpPr txBox="1"/>
          <p:nvPr/>
        </p:nvSpPr>
        <p:spPr>
          <a:xfrm>
            <a:off x="393484" y="3236269"/>
            <a:ext cx="1219200" cy="461665"/>
          </a:xfrm>
          <a:prstGeom prst="rect">
            <a:avLst/>
          </a:prstGeom>
          <a:noFill/>
        </p:spPr>
        <p:txBody>
          <a:bodyPr wrap="square" rtlCol="0">
            <a:spAutoFit/>
          </a:bodyPr>
          <a:lstStyle/>
          <a:p>
            <a:r>
              <a:rPr lang="es-ES" sz="2400" b="1" dirty="0">
                <a:solidFill>
                  <a:srgbClr val="00B050"/>
                </a:solidFill>
                <a:latin typeface="Cambria Math" panose="02040503050406030204" pitchFamily="18" charset="0"/>
                <a:ea typeface="Cambria Math" panose="02040503050406030204" pitchFamily="18" charset="0"/>
              </a:rPr>
              <a:t>CORTE</a:t>
            </a:r>
          </a:p>
        </p:txBody>
      </p:sp>
      <p:sp>
        <p:nvSpPr>
          <p:cNvPr id="7" name="TextBox 6"/>
          <p:cNvSpPr txBox="1"/>
          <p:nvPr/>
        </p:nvSpPr>
        <p:spPr>
          <a:xfrm>
            <a:off x="2145363" y="3236268"/>
            <a:ext cx="1699923"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-Plasma</a:t>
            </a:r>
          </a:p>
        </p:txBody>
      </p:sp>
      <p:sp>
        <p:nvSpPr>
          <p:cNvPr id="8" name="TextBox 7"/>
          <p:cNvSpPr txBox="1"/>
          <p:nvPr/>
        </p:nvSpPr>
        <p:spPr>
          <a:xfrm>
            <a:off x="2145361" y="1159689"/>
            <a:ext cx="3214976"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 Gas combustible</a:t>
            </a:r>
          </a:p>
        </p:txBody>
      </p:sp>
      <p:sp>
        <p:nvSpPr>
          <p:cNvPr id="13" name="Left Bracket 12"/>
          <p:cNvSpPr/>
          <p:nvPr/>
        </p:nvSpPr>
        <p:spPr>
          <a:xfrm>
            <a:off x="1905000" y="990602"/>
            <a:ext cx="304800" cy="5414665"/>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3" name="TextBox 22"/>
          <p:cNvSpPr txBox="1"/>
          <p:nvPr/>
        </p:nvSpPr>
        <p:spPr>
          <a:xfrm>
            <a:off x="2209802" y="5562602"/>
            <a:ext cx="1699923" cy="461665"/>
          </a:xfrm>
          <a:prstGeom prst="rect">
            <a:avLst/>
          </a:prstGeom>
          <a:noFill/>
        </p:spPr>
        <p:txBody>
          <a:bodyPr wrap="square" rtlCol="0">
            <a:spAutoFit/>
          </a:bodyPr>
          <a:lstStyle/>
          <a:p>
            <a:r>
              <a:rPr lang="es-ES" sz="2400" dirty="0">
                <a:solidFill>
                  <a:schemeClr val="bg1"/>
                </a:solidFill>
                <a:latin typeface="Cambria Math" panose="02040503050406030204" pitchFamily="18" charset="0"/>
                <a:ea typeface="Cambria Math" panose="02040503050406030204" pitchFamily="18" charset="0"/>
              </a:rPr>
              <a:t>-Laser</a:t>
            </a:r>
          </a:p>
        </p:txBody>
      </p:sp>
      <p:pic>
        <p:nvPicPr>
          <p:cNvPr id="24" name="Picture 3" descr="C:\Users\NICO\Desktop\servicios_plasma.jpg">
            <a:extLst>
              <a:ext uri="{FF2B5EF4-FFF2-40B4-BE49-F238E27FC236}">
                <a16:creationId xmlns:a16="http://schemas.microsoft.com/office/drawing/2014/main" id="{694666D3-4979-463F-A3ED-BA757A577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969676"/>
            <a:ext cx="201771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C:\Users\NICO\Desktop\servicios_laser.jpg">
            <a:extLst>
              <a:ext uri="{FF2B5EF4-FFF2-40B4-BE49-F238E27FC236}">
                <a16:creationId xmlns:a16="http://schemas.microsoft.com/office/drawing/2014/main" id="{3CC4EB7B-2DBB-46F2-8A86-3B6EB5A4C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2" y="5136853"/>
            <a:ext cx="2057400"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a:stretch>
            <a:fillRect/>
          </a:stretch>
        </p:blipFill>
        <p:spPr>
          <a:xfrm>
            <a:off x="5055306" y="960483"/>
            <a:ext cx="2306812" cy="1321741"/>
          </a:xfrm>
          <a:prstGeom prst="rect">
            <a:avLst/>
          </a:prstGeom>
        </p:spPr>
      </p:pic>
    </p:spTree>
    <p:extLst>
      <p:ext uri="{BB962C8B-B14F-4D97-AF65-F5344CB8AC3E}">
        <p14:creationId xmlns:p14="http://schemas.microsoft.com/office/powerpoint/2010/main" val="340366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DABF6D2-A90D-4821-B908-45CBD5F1ABF0}"/>
              </a:ext>
            </a:extLst>
          </p:cNvPr>
          <p:cNvSpPr>
            <a:spLocks noGrp="1"/>
          </p:cNvSpPr>
          <p:nvPr>
            <p:ph type="title"/>
          </p:nvPr>
        </p:nvSpPr>
        <p:spPr>
          <a:xfrm>
            <a:off x="457200" y="292100"/>
            <a:ext cx="8229600" cy="927100"/>
          </a:xfrm>
        </p:spPr>
        <p:txBody>
          <a:bodyPr rtlCol="0">
            <a:normAutofit/>
          </a:bodyPr>
          <a:lstStyle/>
          <a:p>
            <a:pPr marL="484632" algn="ctr" fontAlgn="auto">
              <a:spcAft>
                <a:spcPts val="0"/>
              </a:spcAft>
              <a:defRPr/>
            </a:pPr>
            <a:r>
              <a:rPr lang="es-ES" u="sng" dirty="0" smtClean="0">
                <a:solidFill>
                  <a:srgbClr val="00B050"/>
                </a:solidFill>
                <a:latin typeface="Cambria Math" panose="02040503050406030204" pitchFamily="18" charset="0"/>
                <a:ea typeface="Cambria Math" panose="02040503050406030204" pitchFamily="18" charset="0"/>
                <a:cs typeface="+mn-cs"/>
              </a:rPr>
              <a:t>Corte</a:t>
            </a:r>
            <a:r>
              <a:rPr lang="es-ES" u="sng" dirty="0" smtClean="0">
                <a:solidFill>
                  <a:schemeClr val="bg1"/>
                </a:solidFill>
                <a:latin typeface="Cambria Math" panose="02040503050406030204" pitchFamily="18" charset="0"/>
                <a:ea typeface="Cambria Math" panose="02040503050406030204" pitchFamily="18" charset="0"/>
                <a:cs typeface="+mn-cs"/>
              </a:rPr>
              <a:t> con gas combustible/OXICORTE</a:t>
            </a:r>
            <a:endParaRPr lang="es-ES" u="sng" dirty="0">
              <a:solidFill>
                <a:schemeClr val="bg1"/>
              </a:solidFill>
              <a:latin typeface="Cambria Math" panose="02040503050406030204" pitchFamily="18" charset="0"/>
              <a:ea typeface="Cambria Math" panose="02040503050406030204" pitchFamily="18" charset="0"/>
              <a:cs typeface="+mn-cs"/>
            </a:endParaRPr>
          </a:p>
        </p:txBody>
      </p:sp>
      <p:sp>
        <p:nvSpPr>
          <p:cNvPr id="3" name="2 Marcador de contenido">
            <a:extLst>
              <a:ext uri="{FF2B5EF4-FFF2-40B4-BE49-F238E27FC236}">
                <a16:creationId xmlns:a16="http://schemas.microsoft.com/office/drawing/2014/main" id="{116572DC-9E61-4680-80F2-C83A129C32CC}"/>
              </a:ext>
            </a:extLst>
          </p:cNvPr>
          <p:cNvSpPr>
            <a:spLocks noGrp="1"/>
          </p:cNvSpPr>
          <p:nvPr>
            <p:ph idx="1"/>
          </p:nvPr>
        </p:nvSpPr>
        <p:spPr>
          <a:xfrm>
            <a:off x="360218" y="1524000"/>
            <a:ext cx="8423564" cy="4953000"/>
          </a:xfrm>
        </p:spPr>
        <p:txBody>
          <a:bodyPr>
            <a:normAutofit/>
          </a:bodyPr>
          <a:lstStyle/>
          <a:p>
            <a:pPr marL="65087" indent="0">
              <a:lnSpc>
                <a:spcPct val="90000"/>
              </a:lnSpc>
              <a:buNone/>
            </a:pPr>
            <a:endParaRPr lang="es-ES" altLang="en-US" sz="2200"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a:p>
            <a:pPr marL="447675" indent="-382588">
              <a:lnSpc>
                <a:spcPct val="90000"/>
              </a:lnSpc>
              <a:buFont typeface="Wingdings" panose="05000000000000000000" pitchFamily="2" charset="2"/>
              <a:buChar char="Ø"/>
            </a:pP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En este proceso se utiliza un </a:t>
            </a:r>
            <a:r>
              <a:rPr lang="es-ES"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gas combustible</a:t>
            </a: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ES"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cualquiera </a:t>
            </a: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(acetileno, hidrógeno, propano, ETC), cuyo efecto es producir una llama para calentar el material, mientras que como </a:t>
            </a:r>
            <a:r>
              <a:rPr lang="es-ES"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gas comburente </a:t>
            </a: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siempre ha de utilizarse </a:t>
            </a:r>
            <a:r>
              <a:rPr lang="es-ES"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oxígeno</a:t>
            </a: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 fin de causar la </a:t>
            </a:r>
            <a:r>
              <a:rPr lang="es-ES" altLang="en-US" sz="2000" b="1"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oxidación</a:t>
            </a:r>
            <a:r>
              <a:rPr lang="es-ES" altLang="en-US" sz="2000" b="1"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necesaria para el proceso de corte</a:t>
            </a:r>
            <a:r>
              <a:rPr lang="es-ES" altLang="en-US" sz="2000" b="1"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a:t>
            </a:r>
          </a:p>
          <a:p>
            <a:pPr marL="65087" indent="0">
              <a:lnSpc>
                <a:spcPct val="90000"/>
              </a:lnSpc>
              <a:buNone/>
            </a:pPr>
            <a:endParaRPr lang="es-ES" altLang="en-US" sz="2000" b="1"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a:p>
            <a:pPr marL="447675" indent="-382588">
              <a:lnSpc>
                <a:spcPct val="90000"/>
              </a:lnSpc>
              <a:buFont typeface="Wingdings" panose="05000000000000000000" pitchFamily="2" charset="2"/>
              <a:buChar char="Ø"/>
            </a:pP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El oxicorte consta de </a:t>
            </a:r>
            <a:r>
              <a:rPr lang="es-ES" altLang="en-US" sz="2000"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dos etapas</a:t>
            </a: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en la primera, el acero se </a:t>
            </a:r>
            <a:r>
              <a:rPr lang="es-ES" altLang="en-US" sz="2000"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calienta</a:t>
            </a: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a alta temperatura (900 °C) con la </a:t>
            </a:r>
            <a:r>
              <a:rPr lang="es-ES" altLang="en-US" sz="2000" u="sng" dirty="0" smtClean="0">
                <a:solidFill>
                  <a:schemeClr val="bg1"/>
                </a:solidFill>
                <a:effectLst>
                  <a:outerShdw blurRad="38100" dist="38100" dir="2700000" algn="tl">
                    <a:srgbClr val="000000"/>
                  </a:outerShdw>
                </a:effectLst>
                <a:latin typeface="Cambria Math" panose="02040503050406030204" pitchFamily="18" charset="0"/>
                <a:ea typeface="Cambria Math" panose="02040503050406030204" pitchFamily="18" charset="0"/>
                <a:cs typeface="Cambria Math" panose="02040503050406030204" pitchFamily="18" charset="0"/>
              </a:rPr>
              <a:t>llama</a:t>
            </a: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producida por el oxígeno y un gas combustible; en la segunda, una </a:t>
            </a:r>
            <a:r>
              <a:rPr lang="es-ES" altLang="en-US" sz="2000"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corriente de oxígeno corta </a:t>
            </a: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el metal y elimina los </a:t>
            </a:r>
            <a:r>
              <a:rPr lang="es-ES" altLang="en-US" sz="2000" u="sng"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óxidos</a:t>
            </a:r>
            <a:r>
              <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 de hierro producidos.</a:t>
            </a:r>
          </a:p>
        </p:txBody>
      </p:sp>
      <p:sp>
        <p:nvSpPr>
          <p:cNvPr id="4" name="2 Marcador de contenido"/>
          <p:cNvSpPr txBox="1">
            <a:spLocks/>
          </p:cNvSpPr>
          <p:nvPr/>
        </p:nvSpPr>
        <p:spPr bwMode="auto">
          <a:xfrm>
            <a:off x="4495800" y="6010867"/>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560C26A-DC9C-4DFC-AC94-685703C7E104}"/>
              </a:ext>
            </a:extLst>
          </p:cNvPr>
          <p:cNvSpPr>
            <a:spLocks noGrp="1"/>
          </p:cNvSpPr>
          <p:nvPr>
            <p:ph type="title"/>
          </p:nvPr>
        </p:nvSpPr>
        <p:spPr>
          <a:xfrm>
            <a:off x="471054" y="190104"/>
            <a:ext cx="8229600" cy="1003300"/>
          </a:xfrm>
        </p:spPr>
        <p:txBody>
          <a:bodyPr rtlCol="0">
            <a:normAutofit/>
          </a:bodyPr>
          <a:lstStyle/>
          <a:p>
            <a:pPr marL="484632" algn="ctr" fontAlgn="auto">
              <a:spcAft>
                <a:spcPts val="0"/>
              </a:spcAft>
              <a:defRPr/>
            </a:pPr>
            <a:r>
              <a:rPr lang="es-ES" u="sng" dirty="0">
                <a:solidFill>
                  <a:srgbClr val="00B050"/>
                </a:solidFill>
                <a:latin typeface="Cambria Math" panose="02040503050406030204" pitchFamily="18" charset="0"/>
                <a:ea typeface="Cambria Math" panose="02040503050406030204" pitchFamily="18" charset="0"/>
                <a:cs typeface="+mn-cs"/>
              </a:rPr>
              <a:t>CORTE</a:t>
            </a:r>
            <a:r>
              <a:rPr lang="es-ES" u="sng" dirty="0">
                <a:solidFill>
                  <a:schemeClr val="bg1"/>
                </a:solidFill>
                <a:latin typeface="Cambria Math" panose="02040503050406030204" pitchFamily="18" charset="0"/>
                <a:ea typeface="Cambria Math" panose="02040503050406030204" pitchFamily="18" charset="0"/>
                <a:cs typeface="+mn-cs"/>
              </a:rPr>
              <a:t> CON PLASMA</a:t>
            </a:r>
          </a:p>
        </p:txBody>
      </p:sp>
      <p:sp>
        <p:nvSpPr>
          <p:cNvPr id="32772" name="2 Marcador de contenido">
            <a:extLst>
              <a:ext uri="{FF2B5EF4-FFF2-40B4-BE49-F238E27FC236}">
                <a16:creationId xmlns:a16="http://schemas.microsoft.com/office/drawing/2014/main" id="{32ED34DC-9D5E-4C56-9425-C51F3FD793E3}"/>
              </a:ext>
            </a:extLst>
          </p:cNvPr>
          <p:cNvSpPr>
            <a:spLocks noGrp="1"/>
          </p:cNvSpPr>
          <p:nvPr>
            <p:ph idx="1"/>
          </p:nvPr>
        </p:nvSpPr>
        <p:spPr>
          <a:xfrm>
            <a:off x="242454" y="1023059"/>
            <a:ext cx="8458200" cy="2438400"/>
          </a:xfrm>
        </p:spPr>
        <p:txBody>
          <a:bodyPr/>
          <a:lstStyle/>
          <a:p>
            <a:pPr marL="447675" indent="-382588">
              <a:buFont typeface="Wingdings" panose="05000000000000000000" pitchFamily="2" charset="2"/>
              <a:buChar char="Ø"/>
            </a:pPr>
            <a:r>
              <a:rPr lang="es-ES_tradnl"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El fundamento del corte por plasma se basa en elevar la temperatura del material a cortar de una forma muy localizada y por encima de los 30.000 °C, llevando el gas utilizado hasta el cuarto estado de la materia, el plasma, estado en el que los electrones se disocian del átomo y el gas se ioniza (se vuelve conductor). </a:t>
            </a:r>
            <a:endParaRPr lang="es-ES"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a:p>
            <a:pPr marL="447675" indent="-382588">
              <a:buFont typeface="Wingdings" panose="05000000000000000000" pitchFamily="2" charset="2"/>
              <a:buChar char="Ø"/>
            </a:pPr>
            <a:r>
              <a:rPr lang="es-ES_tradnl"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Se </a:t>
            </a:r>
            <a:r>
              <a:rPr lang="es-ES_tradnl" altLang="en-US"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deberá tener en cuenta, la zona de corte de materiales para mayor seguridad hacia los trabajadores</a:t>
            </a:r>
          </a:p>
          <a:p>
            <a:pPr marL="447675" indent="-382588">
              <a:buFont typeface="Wingdings" panose="05000000000000000000" pitchFamily="2" charset="2"/>
              <a:buChar char="Ø"/>
            </a:pPr>
            <a:endParaRPr lang="es-ES" altLang="en-US" dirty="0"/>
          </a:p>
        </p:txBody>
      </p:sp>
      <p:sp>
        <p:nvSpPr>
          <p:cNvPr id="5" name="1 Título">
            <a:extLst>
              <a:ext uri="{FF2B5EF4-FFF2-40B4-BE49-F238E27FC236}">
                <a16:creationId xmlns:a16="http://schemas.microsoft.com/office/drawing/2014/main" id="{D8056252-85A7-4023-B18A-3F7C3C6DCDEE}"/>
              </a:ext>
            </a:extLst>
          </p:cNvPr>
          <p:cNvSpPr txBox="1">
            <a:spLocks/>
          </p:cNvSpPr>
          <p:nvPr/>
        </p:nvSpPr>
        <p:spPr bwMode="auto">
          <a:xfrm>
            <a:off x="356754" y="3614057"/>
            <a:ext cx="8229600" cy="324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algn="ctr" eaLnBrk="1" fontAlgn="auto" hangingPunct="1">
              <a:spcAft>
                <a:spcPts val="0"/>
              </a:spcAft>
              <a:defRPr/>
            </a:pPr>
            <a:r>
              <a:rPr lang="es-ES" u="sng" dirty="0" smtClean="0">
                <a:solidFill>
                  <a:srgbClr val="00B050"/>
                </a:solidFill>
                <a:latin typeface="Cambria Math" panose="02040503050406030204" pitchFamily="18" charset="0"/>
                <a:ea typeface="Cambria Math" panose="02040503050406030204" pitchFamily="18" charset="0"/>
                <a:cs typeface="+mn-cs"/>
              </a:rPr>
              <a:t>CORTE</a:t>
            </a:r>
            <a:r>
              <a:rPr lang="es-ES" u="sng" dirty="0" smtClean="0">
                <a:solidFill>
                  <a:schemeClr val="bg1"/>
                </a:solidFill>
                <a:latin typeface="Cambria Math" panose="02040503050406030204" pitchFamily="18" charset="0"/>
                <a:ea typeface="Cambria Math" panose="02040503050406030204" pitchFamily="18" charset="0"/>
                <a:cs typeface="+mn-cs"/>
              </a:rPr>
              <a:t> CON LASER</a:t>
            </a:r>
            <a:endParaRPr lang="es-ES" u="sng" dirty="0">
              <a:solidFill>
                <a:schemeClr val="bg1"/>
              </a:solidFill>
              <a:latin typeface="Cambria Math" panose="02040503050406030204" pitchFamily="18" charset="0"/>
              <a:ea typeface="Cambria Math" panose="02040503050406030204" pitchFamily="18" charset="0"/>
              <a:cs typeface="+mn-cs"/>
            </a:endParaRPr>
          </a:p>
        </p:txBody>
      </p:sp>
      <p:sp>
        <p:nvSpPr>
          <p:cNvPr id="6" name="2 Marcador de contenido">
            <a:extLst>
              <a:ext uri="{FF2B5EF4-FFF2-40B4-BE49-F238E27FC236}">
                <a16:creationId xmlns:a16="http://schemas.microsoft.com/office/drawing/2014/main" id="{B80C48B0-4D0A-4044-9456-93833CC55060}"/>
              </a:ext>
            </a:extLst>
          </p:cNvPr>
          <p:cNvSpPr txBox="1">
            <a:spLocks/>
          </p:cNvSpPr>
          <p:nvPr/>
        </p:nvSpPr>
        <p:spPr bwMode="auto">
          <a:xfrm>
            <a:off x="385783" y="4392782"/>
            <a:ext cx="8229600" cy="208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47675" indent="-382588" eaLnBrk="1" hangingPunct="1">
              <a:buFont typeface="Wingdings" panose="05000000000000000000" pitchFamily="2" charset="2"/>
              <a:buChar char="Ø"/>
            </a:pPr>
            <a:r>
              <a:rPr lang="es-ES_tradnl"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Este tipo de corte utiliza la radiación que genera el láser para dar calor a la pieza hasta llegar a una temperatura de fusión. Al mismo tiempo una corriente de gas arrastra el material fundido. </a:t>
            </a:r>
            <a:endParaRPr lang="es-ES"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endParaRPr>
          </a:p>
          <a:p>
            <a:pPr marL="447675" indent="-382588" eaLnBrk="1" hangingPunct="1">
              <a:buFont typeface="Wingdings" panose="05000000000000000000" pitchFamily="2" charset="2"/>
              <a:buChar char="Ø"/>
            </a:pPr>
            <a:r>
              <a:rPr lang="es-ES_tradnl"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Es  precisa.</a:t>
            </a:r>
          </a:p>
          <a:p>
            <a:pPr marL="447675" indent="-382588" eaLnBrk="1" hangingPunct="1">
              <a:buFont typeface="Wingdings" panose="05000000000000000000" pitchFamily="2" charset="2"/>
              <a:buChar char="Ø"/>
            </a:pPr>
            <a:r>
              <a:rPr lang="es-ES_tradnl" altLang="en-US" sz="2000" dirty="0" smtClean="0">
                <a:solidFill>
                  <a:schemeClr val="bg1"/>
                </a:solidFill>
                <a:latin typeface="Cambria Math" panose="02040503050406030204" pitchFamily="18" charset="0"/>
                <a:ea typeface="Cambria Math" panose="02040503050406030204" pitchFamily="18" charset="0"/>
                <a:cs typeface="Cambria Math" panose="02040503050406030204" pitchFamily="18" charset="0"/>
              </a:rPr>
              <a:t>Sin Ruidos. </a:t>
            </a:r>
          </a:p>
        </p:txBody>
      </p:sp>
      <p:sp>
        <p:nvSpPr>
          <p:cNvPr id="7" name="2 Marcador de contenido"/>
          <p:cNvSpPr txBox="1">
            <a:spLocks/>
          </p:cNvSpPr>
          <p:nvPr/>
        </p:nvSpPr>
        <p:spPr bwMode="auto">
          <a:xfrm>
            <a:off x="4495800" y="6010867"/>
            <a:ext cx="4419600" cy="54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Font typeface="Wingdings 3" panose="05040102010807070707" pitchFamily="18" charset="2"/>
              <a:buNone/>
              <a:defRPr/>
            </a:pPr>
            <a:r>
              <a:rPr lang="es-AR" altLang="es-AR" sz="1050" b="1" dirty="0" smtClean="0">
                <a:solidFill>
                  <a:schemeClr val="tx1">
                    <a:lumMod val="75000"/>
                    <a:lumOff val="25000"/>
                  </a:schemeClr>
                </a:solidFill>
              </a:rPr>
              <a:t>      </a:t>
            </a:r>
            <a:r>
              <a:rPr lang="es-AR" altLang="es-AR" sz="2000" b="1" dirty="0" smtClean="0">
                <a:solidFill>
                  <a:schemeClr val="bg1"/>
                </a:solidFill>
                <a:latin typeface="Cambria Math" panose="02040503050406030204" pitchFamily="18" charset="0"/>
                <a:ea typeface="Cambria Math" panose="02040503050406030204" pitchFamily="18" charset="0"/>
              </a:rPr>
              <a:t>Riesgos: R.L – R.T. – C.A. – E. – I. E. </a:t>
            </a:r>
            <a:endParaRPr lang="es-ES" altLang="es-AR" sz="2000" b="1" dirty="0">
              <a:solidFill>
                <a:schemeClr val="bg1"/>
              </a:solidFill>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362974AC-D16D-4DC6-957C-C535D586396C}"/>
              </a:ext>
            </a:extLst>
          </p:cNvPr>
          <p:cNvSpPr>
            <a:spLocks noGrp="1"/>
          </p:cNvSpPr>
          <p:nvPr>
            <p:ph type="title"/>
          </p:nvPr>
        </p:nvSpPr>
        <p:spPr>
          <a:xfrm>
            <a:off x="457200" y="292100"/>
            <a:ext cx="8229600" cy="927100"/>
          </a:xfrm>
        </p:spPr>
        <p:txBody>
          <a:bodyPr rtlCol="0">
            <a:normAutofit/>
          </a:bodyPr>
          <a:lstStyle/>
          <a:p>
            <a:pPr marL="484632" algn="ctr" fontAlgn="auto">
              <a:spcAft>
                <a:spcPts val="0"/>
              </a:spcAft>
              <a:defRPr/>
            </a:pPr>
            <a:r>
              <a:rPr lang="es-ES" b="1" u="sng" dirty="0">
                <a:solidFill>
                  <a:srgbClr val="FF0000"/>
                </a:solidFill>
                <a:latin typeface="Cambria Math" panose="02040503050406030204" pitchFamily="18" charset="0"/>
                <a:ea typeface="Cambria Math" panose="02040503050406030204" pitchFamily="18" charset="0"/>
                <a:cs typeface="+mn-cs"/>
              </a:rPr>
              <a:t>PELIGROS COMUNES</a:t>
            </a:r>
          </a:p>
        </p:txBody>
      </p:sp>
      <p:sp>
        <p:nvSpPr>
          <p:cNvPr id="36867" name="2 Marcador de contenido">
            <a:extLst>
              <a:ext uri="{FF2B5EF4-FFF2-40B4-BE49-F238E27FC236}">
                <a16:creationId xmlns:a16="http://schemas.microsoft.com/office/drawing/2014/main" id="{39D1789E-1F15-40AE-881C-76DD3F30DB8A}"/>
              </a:ext>
            </a:extLst>
          </p:cNvPr>
          <p:cNvSpPr>
            <a:spLocks noGrp="1"/>
          </p:cNvSpPr>
          <p:nvPr>
            <p:ph idx="1"/>
          </p:nvPr>
        </p:nvSpPr>
        <p:spPr>
          <a:xfrm>
            <a:off x="457200" y="1295402"/>
            <a:ext cx="8229600" cy="5159375"/>
          </a:xfrm>
        </p:spPr>
        <p:txBody>
          <a:bodyPr/>
          <a:lstStyle/>
          <a:p>
            <a:r>
              <a:rPr lang="es-AR" altLang="es-AR" sz="1900" u="sng" dirty="0">
                <a:latin typeface="Arial Rounded MT Bold" panose="020F0704030504030204" pitchFamily="34" charset="0"/>
              </a:rPr>
              <a:t>  </a:t>
            </a:r>
            <a:r>
              <a:rPr lang="es-AR" altLang="es-AR"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Incendio</a:t>
            </a:r>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a:t>
            </a:r>
            <a:r>
              <a:rPr lang="es-AR" altLang="es-AR"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y/o explosión </a:t>
            </a:r>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durante los procesos de encendido y apagado, por utilización incorrecta del soplete, montaje incorrecto o estar en mal estado. También se pueden producir por retorno de la llama o por falta de orden o limpieza.</a:t>
            </a:r>
          </a:p>
          <a:p>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Quemaduras y daños por exposiciones a </a:t>
            </a:r>
            <a:r>
              <a:rPr lang="es-AR" altLang="es-AR"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radiaciones</a:t>
            </a:r>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visibles y no visibles(rayos ultravioletas e </a:t>
            </a:r>
            <a:r>
              <a:rPr lang="es-AR" altLang="es-AR" sz="2000" dirty="0" err="1">
                <a:solidFill>
                  <a:schemeClr val="bg1"/>
                </a:solidFill>
                <a:latin typeface="Cambria Math" panose="02040503050406030204" pitchFamily="18" charset="0"/>
                <a:ea typeface="Cambria Math" panose="02040503050406030204" pitchFamily="18" charset="0"/>
                <a:cs typeface="Cambria Math" panose="02040503050406030204" pitchFamily="18" charset="0"/>
              </a:rPr>
              <a:t>infrarojos</a:t>
            </a:r>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 nocivas para los ojos, procedentes del soplete, del metal incandescente del arco de soldadura y desperdicios.</a:t>
            </a:r>
          </a:p>
          <a:p>
            <a:r>
              <a:rPr lang="es-AR" altLang="es-AR" sz="2000" u="sng"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Exposición a humos y gases </a:t>
            </a:r>
            <a:r>
              <a:rPr lang="es-AR" altLang="es-AR" sz="20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de soldadura, por factores de riesgo diversos, generalmente por sistemas de extracción localizada inexistentes o ineficientes.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152401" y="990600"/>
            <a:ext cx="8762999" cy="5562600"/>
          </a:xfrm>
        </p:spPr>
        <p:txBody>
          <a:bodyPr rtlCol="0">
            <a:noAutofit/>
          </a:bodyPr>
          <a:lstStyle/>
          <a:p>
            <a:pPr fontAlgn="auto">
              <a:spcAft>
                <a:spcPts val="0"/>
              </a:spcAft>
              <a:buFont typeface="Wingdings" panose="05000000000000000000" pitchFamily="2" charset="2"/>
              <a:buChar char="q"/>
              <a:defRPr/>
            </a:pPr>
            <a:r>
              <a:rPr lang="es-AR" altLang="es-AR" b="1" u="sng" dirty="0">
                <a:solidFill>
                  <a:schemeClr val="bg1"/>
                </a:solidFill>
                <a:latin typeface="Cambria Math" panose="02040503050406030204" pitchFamily="18" charset="0"/>
                <a:ea typeface="Cambria Math" panose="02040503050406030204" pitchFamily="18" charset="0"/>
              </a:rPr>
              <a:t>Manejo y transporte del equipo</a:t>
            </a:r>
          </a:p>
          <a:p>
            <a:pPr fontAlgn="auto">
              <a:spcAft>
                <a:spcPts val="0"/>
              </a:spcAft>
              <a:buFont typeface="Wingdings 3" charset="2"/>
              <a:buChar char=""/>
              <a:defRPr/>
            </a:pPr>
            <a:r>
              <a:rPr lang="es-AR" altLang="es-AR" dirty="0">
                <a:solidFill>
                  <a:schemeClr val="bg1"/>
                </a:solidFill>
                <a:latin typeface="Cambria Math" panose="02040503050406030204" pitchFamily="18" charset="0"/>
                <a:ea typeface="Cambria Math" panose="02040503050406030204" pitchFamily="18" charset="0"/>
              </a:rPr>
              <a:t>Los cables de conexión a la red, así como los de soldadura, deben enrollarse para ser transportados y nunca se tirará de ellos para mover la máquina.</a:t>
            </a:r>
          </a:p>
          <a:p>
            <a:pPr fontAlgn="auto">
              <a:spcAft>
                <a:spcPts val="0"/>
              </a:spcAft>
              <a:buFont typeface="Wingdings 3" charset="2"/>
              <a:buChar char=""/>
              <a:defRPr/>
            </a:pPr>
            <a:r>
              <a:rPr lang="es-AR" altLang="es-AR" dirty="0">
                <a:solidFill>
                  <a:schemeClr val="bg1"/>
                </a:solidFill>
                <a:latin typeface="Cambria Math" panose="02040503050406030204" pitchFamily="18" charset="0"/>
                <a:ea typeface="Cambria Math" panose="02040503050406030204" pitchFamily="18" charset="0"/>
              </a:rPr>
              <a:t>Si se observa algún cable o elemento dañado deberá notificarse y repararse de modo inmediato, no debiendo ser utilizado bajo ningún concepto.</a:t>
            </a:r>
          </a:p>
          <a:p>
            <a:pPr fontAlgn="auto">
              <a:spcAft>
                <a:spcPts val="0"/>
              </a:spcAft>
              <a:buFont typeface="Wingdings 3" charset="2"/>
              <a:buChar char=""/>
              <a:defRPr/>
            </a:pPr>
            <a:r>
              <a:rPr lang="es-AR" altLang="es-AR" dirty="0" smtClean="0">
                <a:solidFill>
                  <a:schemeClr val="bg1"/>
                </a:solidFill>
                <a:latin typeface="Cambria Math" panose="02040503050406030204" pitchFamily="18" charset="0"/>
                <a:ea typeface="Cambria Math" panose="02040503050406030204" pitchFamily="18" charset="0"/>
              </a:rPr>
              <a:t>Todos </a:t>
            </a:r>
            <a:r>
              <a:rPr lang="es-AR" altLang="es-AR" dirty="0">
                <a:solidFill>
                  <a:schemeClr val="bg1"/>
                </a:solidFill>
                <a:latin typeface="Cambria Math" panose="02040503050406030204" pitchFamily="18" charset="0"/>
                <a:ea typeface="Cambria Math" panose="02040503050406030204" pitchFamily="18" charset="0"/>
              </a:rPr>
              <a:t>los conductores, tanto los de alimentación eléctrica al grupo, como los de soldadura, deberán estar protegidos durante su transporte o utilización, contra posibles daños mecánicos.</a:t>
            </a:r>
            <a:r>
              <a:rPr lang="es-AR" altLang="es-AR" dirty="0">
                <a:latin typeface="Cambria Math" panose="02040503050406030204" pitchFamily="18" charset="0"/>
                <a:ea typeface="Cambria Math" panose="02040503050406030204" pitchFamily="18" charset="0"/>
              </a:rPr>
              <a:t> </a:t>
            </a:r>
            <a:endParaRPr lang="es-AR" altLang="es-AR" dirty="0">
              <a:solidFill>
                <a:schemeClr val="bg1"/>
              </a:solidFill>
              <a:latin typeface="Cambria Math" panose="02040503050406030204" pitchFamily="18" charset="0"/>
              <a:ea typeface="Cambria Math" panose="02040503050406030204" pitchFamily="18" charset="0"/>
            </a:endParaRPr>
          </a:p>
          <a:p>
            <a:pPr fontAlgn="auto">
              <a:spcAft>
                <a:spcPts val="0"/>
              </a:spcAft>
              <a:buFont typeface="Wingdings 3" charset="2"/>
              <a:buChar char=""/>
              <a:defRPr/>
            </a:pPr>
            <a:r>
              <a:rPr lang="es-AR" altLang="es-AR" b="1" dirty="0" smtClean="0">
                <a:solidFill>
                  <a:srgbClr val="92D050"/>
                </a:solidFill>
                <a:latin typeface="Cambria Math" panose="02040503050406030204" pitchFamily="18" charset="0"/>
                <a:ea typeface="Cambria Math" panose="02040503050406030204" pitchFamily="18" charset="0"/>
              </a:rPr>
              <a:t>Tener señalizada la zona a cortar.</a:t>
            </a:r>
          </a:p>
          <a:p>
            <a:pPr fontAlgn="auto">
              <a:spcAft>
                <a:spcPts val="0"/>
              </a:spcAft>
              <a:buFont typeface="Wingdings 3" charset="2"/>
              <a:buChar char=""/>
              <a:defRPr/>
            </a:pPr>
            <a:r>
              <a:rPr lang="es-AR" altLang="es-AR" b="1" dirty="0" smtClean="0">
                <a:solidFill>
                  <a:srgbClr val="92D050"/>
                </a:solidFill>
                <a:latin typeface="Cambria Math" panose="02040503050406030204" pitchFamily="18" charset="0"/>
                <a:ea typeface="Cambria Math" panose="02040503050406030204" pitchFamily="18" charset="0"/>
              </a:rPr>
              <a:t>Proteger alrededores, para evitar incendios, por desprendimiento de materiales calientes o incandescentes.</a:t>
            </a:r>
          </a:p>
        </p:txBody>
      </p:sp>
      <p:sp>
        <p:nvSpPr>
          <p:cNvPr id="5" name="1 Título"/>
          <p:cNvSpPr txBox="1">
            <a:spLocks/>
          </p:cNvSpPr>
          <p:nvPr/>
        </p:nvSpPr>
        <p:spPr>
          <a:xfrm>
            <a:off x="304801" y="76200"/>
            <a:ext cx="8458200" cy="762000"/>
          </a:xfrm>
          <a:prstGeom prst="rect">
            <a:avLst/>
          </a:prstGeom>
        </p:spPr>
        <p:txBody>
          <a:bodyPr anchor="ctr">
            <a:normAutofit/>
          </a:bodyPr>
          <a:lstStyle/>
          <a:p>
            <a:pPr marL="363141" indent="-363141" algn="ctr" defTabSz="342900">
              <a:defRPr/>
            </a:pPr>
            <a:r>
              <a:rPr lang="es-AR" sz="2700" b="1" dirty="0">
                <a:solidFill>
                  <a:srgbClr val="FF0000"/>
                </a:solidFill>
                <a:latin typeface="Cambria Math" panose="02040503050406030204" pitchFamily="18" charset="0"/>
                <a:ea typeface="Cambria Math" panose="02040503050406030204" pitchFamily="18" charset="0"/>
              </a:rPr>
              <a:t>Medidas Básicas de Seguridad </a:t>
            </a:r>
            <a:r>
              <a:rPr lang="es-AR" sz="2700" b="1" dirty="0" smtClean="0">
                <a:solidFill>
                  <a:srgbClr val="FF0000"/>
                </a:solidFill>
                <a:latin typeface="Cambria Math" panose="02040503050406030204" pitchFamily="18" charset="0"/>
                <a:ea typeface="Cambria Math" panose="02040503050406030204" pitchFamily="18" charset="0"/>
              </a:rPr>
              <a:t>para </a:t>
            </a:r>
            <a:r>
              <a:rPr lang="es-AR" sz="2700" b="1" dirty="0" smtClean="0">
                <a:solidFill>
                  <a:srgbClr val="00B050"/>
                </a:solidFill>
                <a:latin typeface="Cambria Math" panose="02040503050406030204" pitchFamily="18" charset="0"/>
                <a:ea typeface="Cambria Math" panose="02040503050406030204" pitchFamily="18" charset="0"/>
              </a:rPr>
              <a:t>Corte</a:t>
            </a:r>
            <a:r>
              <a:rPr lang="es-AR" sz="2700" b="1" dirty="0" smtClean="0">
                <a:solidFill>
                  <a:prstClr val="white"/>
                </a:solidFill>
                <a:latin typeface="Cambria Math" panose="02040503050406030204" pitchFamily="18" charset="0"/>
                <a:ea typeface="Cambria Math" panose="02040503050406030204" pitchFamily="18" charset="0"/>
              </a:rPr>
              <a:t> </a:t>
            </a:r>
            <a:endParaRPr lang="es-AR" sz="2700" b="1" dirty="0">
              <a:solidFill>
                <a:prstClr val="white"/>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77310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239000" cy="5638800"/>
          </a:xfrm>
        </p:spPr>
        <p:txBody>
          <a:bodyPr/>
          <a:lstStyle/>
          <a:p>
            <a:pPr marL="0" indent="0" fontAlgn="auto">
              <a:spcAft>
                <a:spcPts val="0"/>
              </a:spcAft>
              <a:buNone/>
              <a:defRPr/>
            </a:pPr>
            <a:r>
              <a:rPr lang="es-AR" altLang="es-AR" sz="2000" b="1" u="sng" dirty="0" smtClean="0">
                <a:solidFill>
                  <a:schemeClr val="bg1"/>
                </a:solidFill>
                <a:latin typeface="Cambria Math" panose="02040503050406030204" pitchFamily="18" charset="0"/>
                <a:ea typeface="Cambria Math" panose="02040503050406030204" pitchFamily="18" charset="0"/>
              </a:rPr>
              <a:t>Corte </a:t>
            </a:r>
            <a:r>
              <a:rPr lang="es-AR" altLang="es-AR" sz="2000" b="1" u="sng" dirty="0">
                <a:solidFill>
                  <a:schemeClr val="bg1"/>
                </a:solidFill>
                <a:latin typeface="Cambria Math" panose="02040503050406030204" pitchFamily="18" charset="0"/>
                <a:ea typeface="Cambria Math" panose="02040503050406030204" pitchFamily="18" charset="0"/>
              </a:rPr>
              <a:t>en el interior de recintos cerrados</a:t>
            </a: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Cuando se trabaje en lugares estrechos o recintos de reducidas dimensiones, se insuflará continuamente aire fresco, nunca oxígeno, a fin de eliminar gases, vapores y humos.</a:t>
            </a: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En caso de que no sea posible procurar una buena ventilación, se utilizarán equipos de protección respiratoria con aporte de aire.</a:t>
            </a: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En caso de que no sea posible procurar una buena ventilación, se utilizarán equipos de protección respiratoria con aporte de aire.</a:t>
            </a:r>
          </a:p>
          <a:p>
            <a:pPr fontAlgn="auto">
              <a:spcAft>
                <a:spcPts val="0"/>
              </a:spcAft>
              <a:buFont typeface="Wingdings 3" charset="2"/>
              <a:buChar char=""/>
              <a:defRPr/>
            </a:pPr>
            <a:r>
              <a:rPr lang="es-AR" altLang="es-AR" sz="2000" dirty="0">
                <a:solidFill>
                  <a:schemeClr val="bg1"/>
                </a:solidFill>
                <a:latin typeface="Cambria Math" panose="02040503050406030204" pitchFamily="18" charset="0"/>
                <a:ea typeface="Cambria Math" panose="02040503050406030204" pitchFamily="18" charset="0"/>
              </a:rPr>
              <a:t>Utilizar ropa tanto interior como exterior difícilmente inflamable.</a:t>
            </a:r>
          </a:p>
        </p:txBody>
      </p:sp>
      <p:sp>
        <p:nvSpPr>
          <p:cNvPr id="5" name="1 Título"/>
          <p:cNvSpPr txBox="1">
            <a:spLocks/>
          </p:cNvSpPr>
          <p:nvPr/>
        </p:nvSpPr>
        <p:spPr>
          <a:xfrm>
            <a:off x="914401" y="0"/>
            <a:ext cx="7772400" cy="838200"/>
          </a:xfrm>
          <a:prstGeom prst="rect">
            <a:avLst/>
          </a:prstGeom>
        </p:spPr>
        <p:txBody>
          <a:bodyPr anchor="ctr">
            <a:normAutofit/>
          </a:bodyPr>
          <a:lstStyle/>
          <a:p>
            <a:pPr marL="363141" indent="-363141" algn="ctr" defTabSz="342900">
              <a:defRPr/>
            </a:pPr>
            <a:r>
              <a:rPr lang="es-AR" sz="2700" b="1" dirty="0">
                <a:solidFill>
                  <a:srgbClr val="FF0000"/>
                </a:solidFill>
                <a:latin typeface="Cambria Math" panose="02040503050406030204" pitchFamily="18" charset="0"/>
                <a:ea typeface="Cambria Math" panose="02040503050406030204" pitchFamily="18" charset="0"/>
              </a:rPr>
              <a:t>Medidas Básicas de Seguridad </a:t>
            </a:r>
            <a:r>
              <a:rPr lang="es-AR" sz="2700" b="1" dirty="0" smtClean="0">
                <a:solidFill>
                  <a:srgbClr val="FF0000"/>
                </a:solidFill>
                <a:latin typeface="Cambria Math" panose="02040503050406030204" pitchFamily="18" charset="0"/>
                <a:ea typeface="Cambria Math" panose="02040503050406030204" pitchFamily="18" charset="0"/>
              </a:rPr>
              <a:t>para </a:t>
            </a:r>
            <a:r>
              <a:rPr lang="es-AR" sz="2700" b="1" dirty="0" smtClean="0">
                <a:solidFill>
                  <a:srgbClr val="00B050"/>
                </a:solidFill>
                <a:latin typeface="Cambria Math" panose="02040503050406030204" pitchFamily="18" charset="0"/>
                <a:ea typeface="Cambria Math" panose="02040503050406030204" pitchFamily="18" charset="0"/>
              </a:rPr>
              <a:t>Corte</a:t>
            </a:r>
            <a:endParaRPr lang="es-AR" sz="2700" b="1" dirty="0">
              <a:solidFill>
                <a:srgbClr val="00B05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54200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3 Imagen">
            <a:extLst>
              <a:ext uri="{FF2B5EF4-FFF2-40B4-BE49-F238E27FC236}">
                <a16:creationId xmlns:a16="http://schemas.microsoft.com/office/drawing/2014/main" id="{3F669F91-63E8-4BB2-8532-7715EE4990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327" y="771527"/>
            <a:ext cx="7585075"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rot="571517">
            <a:off x="7813099" y="5842364"/>
            <a:ext cx="680607" cy="7470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228600"/>
            <a:ext cx="7620000" cy="1320800"/>
          </a:xfrm>
        </p:spPr>
        <p:txBody>
          <a:bodyPr/>
          <a:lstStyle/>
          <a:p>
            <a:pPr eaLnBrk="1" hangingPunct="1"/>
            <a:r>
              <a:rPr lang="es-ES" altLang="es-ES" dirty="0" smtClean="0">
                <a:solidFill>
                  <a:srgbClr val="FF0000"/>
                </a:solidFill>
                <a:latin typeface="Cambria Math" panose="02040503050406030204" pitchFamily="18" charset="0"/>
                <a:ea typeface="Cambria Math" panose="02040503050406030204" pitchFamily="18" charset="0"/>
                <a:cs typeface="Cambria Math" panose="02040503050406030204" pitchFamily="18" charset="0"/>
              </a:rPr>
              <a:t>RIESGOS Y PELIGROS A CONSIDERAR</a:t>
            </a:r>
            <a:endParaRPr lang="es-AR" altLang="es-ES" dirty="0" smtClean="0">
              <a:solidFill>
                <a:srgbClr val="FF0000"/>
              </a:solidFill>
            </a:endParaRPr>
          </a:p>
        </p:txBody>
      </p:sp>
      <p:sp>
        <p:nvSpPr>
          <p:cNvPr id="3" name="Content Placeholder 2"/>
          <p:cNvSpPr>
            <a:spLocks noGrp="1"/>
          </p:cNvSpPr>
          <p:nvPr>
            <p:ph idx="1"/>
          </p:nvPr>
        </p:nvSpPr>
        <p:spPr>
          <a:xfrm>
            <a:off x="-53975" y="1066800"/>
            <a:ext cx="8534400" cy="3881438"/>
          </a:xfrm>
        </p:spPr>
        <p:txBody>
          <a:bodyPr/>
          <a:lstStyle/>
          <a:p>
            <a:pPr eaLnBrk="1" hangingPunct="1">
              <a:defRPr/>
            </a:pPr>
            <a:r>
              <a:rPr lang="es-AR" sz="2000" b="1" u="sng" dirty="0" smtClean="0">
                <a:solidFill>
                  <a:schemeClr val="bg1"/>
                </a:solidFill>
                <a:latin typeface="Cambria Math" panose="02040503050406030204" pitchFamily="18" charset="0"/>
                <a:ea typeface="Cambria Math" panose="02040503050406030204" pitchFamily="18" charset="0"/>
              </a:rPr>
              <a:t>RAYOS </a:t>
            </a:r>
            <a:r>
              <a:rPr lang="es-AR" sz="2000" b="1" u="sng" dirty="0" smtClean="0">
                <a:solidFill>
                  <a:schemeClr val="bg1"/>
                </a:solidFill>
                <a:latin typeface="Cambria Math" panose="02040503050406030204" pitchFamily="18" charset="0"/>
                <a:ea typeface="Cambria Math" panose="02040503050406030204" pitchFamily="18" charset="0"/>
              </a:rPr>
              <a:t>LUMINOSOS </a:t>
            </a:r>
            <a:r>
              <a:rPr lang="es-AR" sz="2000" b="1" dirty="0" smtClean="0">
                <a:solidFill>
                  <a:schemeClr val="bg1"/>
                </a:solidFill>
                <a:latin typeface="Cambria Math" panose="02040503050406030204" pitchFamily="18" charset="0"/>
                <a:ea typeface="Cambria Math" panose="02040503050406030204" pitchFamily="18" charset="0"/>
              </a:rPr>
              <a:t>(R. L.) : </a:t>
            </a:r>
            <a:r>
              <a:rPr lang="es-ES_tradnl" sz="2000" dirty="0" smtClean="0">
                <a:solidFill>
                  <a:schemeClr val="bg1"/>
                </a:solidFill>
                <a:latin typeface="Cambria Math" panose="02040503050406030204" pitchFamily="18" charset="0"/>
                <a:ea typeface="Cambria Math" panose="02040503050406030204" pitchFamily="18" charset="0"/>
              </a:rPr>
              <a:t>Tanto </a:t>
            </a:r>
            <a:r>
              <a:rPr lang="es-ES_tradnl" sz="2000" dirty="0">
                <a:solidFill>
                  <a:schemeClr val="bg1"/>
                </a:solidFill>
                <a:latin typeface="Cambria Math" panose="02040503050406030204" pitchFamily="18" charset="0"/>
                <a:ea typeface="Cambria Math" panose="02040503050406030204" pitchFamily="18" charset="0"/>
              </a:rPr>
              <a:t>las llamas de gas como los arcos eléctricos producen rayos ultravioletas e infrarrojos que tienen un </a:t>
            </a:r>
            <a:r>
              <a:rPr lang="es-ES_tradnl" sz="2000" b="1" i="1" dirty="0">
                <a:solidFill>
                  <a:schemeClr val="bg1"/>
                </a:solidFill>
                <a:latin typeface="Cambria Math" panose="02040503050406030204" pitchFamily="18" charset="0"/>
                <a:ea typeface="Cambria Math" panose="02040503050406030204" pitchFamily="18" charset="0"/>
              </a:rPr>
              <a:t>efecto perjudicial </a:t>
            </a:r>
            <a:r>
              <a:rPr lang="es-ES_tradnl" sz="2000" dirty="0">
                <a:solidFill>
                  <a:schemeClr val="bg1"/>
                </a:solidFill>
                <a:latin typeface="Cambria Math" panose="02040503050406030204" pitchFamily="18" charset="0"/>
                <a:ea typeface="Cambria Math" panose="02040503050406030204" pitchFamily="18" charset="0"/>
              </a:rPr>
              <a:t>sobre la </a:t>
            </a:r>
            <a:r>
              <a:rPr lang="es-ES_tradnl" sz="2000" b="1" i="1" dirty="0">
                <a:solidFill>
                  <a:schemeClr val="bg1"/>
                </a:solidFill>
                <a:latin typeface="Cambria Math" panose="02040503050406030204" pitchFamily="18" charset="0"/>
                <a:ea typeface="Cambria Math" panose="02040503050406030204" pitchFamily="18" charset="0"/>
              </a:rPr>
              <a:t>vista</a:t>
            </a:r>
            <a:r>
              <a:rPr lang="es-ES_tradnl" sz="2000" dirty="0">
                <a:solidFill>
                  <a:schemeClr val="bg1"/>
                </a:solidFill>
                <a:latin typeface="Cambria Math" panose="02040503050406030204" pitchFamily="18" charset="0"/>
                <a:ea typeface="Cambria Math" panose="02040503050406030204" pitchFamily="18" charset="0"/>
              </a:rPr>
              <a:t> y la </a:t>
            </a:r>
            <a:r>
              <a:rPr lang="es-ES_tradnl" sz="2000" b="1" i="1" dirty="0">
                <a:solidFill>
                  <a:schemeClr val="bg1"/>
                </a:solidFill>
                <a:latin typeface="Cambria Math" panose="02040503050406030204" pitchFamily="18" charset="0"/>
                <a:ea typeface="Cambria Math" panose="02040503050406030204" pitchFamily="18" charset="0"/>
              </a:rPr>
              <a:t>piel</a:t>
            </a:r>
            <a:r>
              <a:rPr lang="es-ES_tradnl" sz="2000" dirty="0">
                <a:solidFill>
                  <a:schemeClr val="bg1"/>
                </a:solidFill>
                <a:latin typeface="Cambria Math" panose="02040503050406030204" pitchFamily="18" charset="0"/>
                <a:ea typeface="Cambria Math" panose="02040503050406030204" pitchFamily="18" charset="0"/>
              </a:rPr>
              <a:t> tras una exposición continuada o repetida. El efecto usual de los rayos ultravioletas es el quemado de la conjuntiva del ojo, lo cual es dolorosa y </a:t>
            </a:r>
            <a:r>
              <a:rPr lang="es-ES_tradnl" sz="2000" dirty="0" smtClean="0">
                <a:solidFill>
                  <a:schemeClr val="bg1"/>
                </a:solidFill>
                <a:latin typeface="Cambria Math" panose="02040503050406030204" pitchFamily="18" charset="0"/>
                <a:ea typeface="Cambria Math" panose="02040503050406030204" pitchFamily="18" charset="0"/>
              </a:rPr>
              <a:t> puede causar </a:t>
            </a:r>
            <a:r>
              <a:rPr lang="es-ES_tradnl" sz="2000" b="1" i="1" dirty="0">
                <a:solidFill>
                  <a:schemeClr val="bg1"/>
                </a:solidFill>
                <a:latin typeface="Cambria Math" panose="02040503050406030204" pitchFamily="18" charset="0"/>
                <a:ea typeface="Cambria Math" panose="02040503050406030204" pitchFamily="18" charset="0"/>
              </a:rPr>
              <a:t>incapacidad  temporal</a:t>
            </a:r>
            <a:r>
              <a:rPr lang="es-ES_tradnl" sz="2000" dirty="0" smtClean="0">
                <a:solidFill>
                  <a:schemeClr val="bg1"/>
                </a:solidFill>
                <a:latin typeface="Cambria Math" panose="02040503050406030204" pitchFamily="18" charset="0"/>
                <a:ea typeface="Cambria Math" panose="02040503050406030204" pitchFamily="18" charset="0"/>
              </a:rPr>
              <a:t> o </a:t>
            </a:r>
            <a:r>
              <a:rPr lang="es-ES_tradnl" sz="2000" b="1" i="1" dirty="0">
                <a:solidFill>
                  <a:schemeClr val="bg1"/>
                </a:solidFill>
                <a:latin typeface="Cambria Math" panose="02040503050406030204" pitchFamily="18" charset="0"/>
                <a:ea typeface="Cambria Math" panose="02040503050406030204" pitchFamily="18" charset="0"/>
              </a:rPr>
              <a:t>permanente</a:t>
            </a:r>
            <a:r>
              <a:rPr lang="es-ES_tradnl" sz="2000" dirty="0" smtClean="0">
                <a:solidFill>
                  <a:schemeClr val="bg1"/>
                </a:solidFill>
                <a:latin typeface="Cambria Math" panose="02040503050406030204" pitchFamily="18" charset="0"/>
                <a:ea typeface="Cambria Math" panose="02040503050406030204" pitchFamily="18" charset="0"/>
              </a:rPr>
              <a:t>.</a:t>
            </a:r>
            <a:endParaRPr lang="es-ES_tradnl" dirty="0" smtClean="0">
              <a:solidFill>
                <a:schemeClr val="bg1"/>
              </a:solidFill>
              <a:latin typeface="Cambria Math" panose="02040503050406030204" pitchFamily="18" charset="0"/>
              <a:ea typeface="Cambria Math" panose="02040503050406030204" pitchFamily="18" charset="0"/>
            </a:endParaRPr>
          </a:p>
          <a:p>
            <a:pPr eaLnBrk="1" hangingPunct="1">
              <a:defRPr/>
            </a:pPr>
            <a:r>
              <a:rPr lang="es-ES_tradnl" sz="2000" b="1" u="sng" dirty="0" smtClean="0">
                <a:solidFill>
                  <a:schemeClr val="bg1"/>
                </a:solidFill>
                <a:latin typeface="Cambria Math" panose="02040503050406030204" pitchFamily="18" charset="0"/>
                <a:ea typeface="Cambria Math" panose="02040503050406030204" pitchFamily="18" charset="0"/>
              </a:rPr>
              <a:t>RADIACIÓN </a:t>
            </a:r>
            <a:r>
              <a:rPr lang="es-ES_tradnl" sz="2000" b="1" u="sng" dirty="0" smtClean="0">
                <a:solidFill>
                  <a:schemeClr val="bg1"/>
                </a:solidFill>
                <a:latin typeface="Cambria Math" panose="02040503050406030204" pitchFamily="18" charset="0"/>
                <a:ea typeface="Cambria Math" panose="02040503050406030204" pitchFamily="18" charset="0"/>
              </a:rPr>
              <a:t>TERMICA </a:t>
            </a:r>
            <a:r>
              <a:rPr lang="es-ES_tradnl" sz="2000" b="1" dirty="0" smtClean="0">
                <a:solidFill>
                  <a:schemeClr val="bg1"/>
                </a:solidFill>
                <a:latin typeface="Cambria Math" panose="02040503050406030204" pitchFamily="18" charset="0"/>
                <a:ea typeface="Cambria Math" panose="02040503050406030204" pitchFamily="18" charset="0"/>
              </a:rPr>
              <a:t>(R. T.): </a:t>
            </a:r>
            <a:r>
              <a:rPr lang="es-ES_tradnl" sz="2000" dirty="0" smtClean="0">
                <a:solidFill>
                  <a:schemeClr val="bg1"/>
                </a:solidFill>
                <a:latin typeface="Cambria Math" panose="02040503050406030204" pitchFamily="18" charset="0"/>
                <a:ea typeface="Cambria Math" panose="02040503050406030204" pitchFamily="18" charset="0"/>
              </a:rPr>
              <a:t>Es  </a:t>
            </a:r>
            <a:r>
              <a:rPr lang="es-ES_tradnl" sz="2000" dirty="0">
                <a:solidFill>
                  <a:schemeClr val="bg1"/>
                </a:solidFill>
                <a:latin typeface="Cambria Math" panose="02040503050406030204" pitchFamily="18" charset="0"/>
                <a:ea typeface="Cambria Math" panose="02040503050406030204" pitchFamily="18" charset="0"/>
              </a:rPr>
              <a:t>importante asegurarse que la </a:t>
            </a:r>
            <a:r>
              <a:rPr lang="es-ES_tradnl" sz="2000" b="1" i="1" dirty="0">
                <a:solidFill>
                  <a:schemeClr val="bg1"/>
                </a:solidFill>
                <a:latin typeface="Cambria Math" panose="02040503050406030204" pitchFamily="18" charset="0"/>
                <a:ea typeface="Cambria Math" panose="02040503050406030204" pitchFamily="18" charset="0"/>
              </a:rPr>
              <a:t>espalda</a:t>
            </a:r>
            <a:r>
              <a:rPr lang="es-ES_tradnl" sz="2000" dirty="0">
                <a:solidFill>
                  <a:schemeClr val="bg1"/>
                </a:solidFill>
                <a:latin typeface="Cambria Math" panose="02040503050406030204" pitchFamily="18" charset="0"/>
                <a:ea typeface="Cambria Math" panose="02040503050406030204" pitchFamily="18" charset="0"/>
              </a:rPr>
              <a:t> del soldador no esté expuesta a corrientes de aire </a:t>
            </a:r>
            <a:r>
              <a:rPr lang="es-ES_tradnl" sz="2000" b="1" i="1" dirty="0">
                <a:solidFill>
                  <a:schemeClr val="bg1"/>
                </a:solidFill>
                <a:latin typeface="Cambria Math" panose="02040503050406030204" pitchFamily="18" charset="0"/>
                <a:ea typeface="Cambria Math" panose="02040503050406030204" pitchFamily="18" charset="0"/>
              </a:rPr>
              <a:t>frío</a:t>
            </a:r>
            <a:r>
              <a:rPr lang="es-ES_tradnl" sz="2000" dirty="0">
                <a:solidFill>
                  <a:schemeClr val="bg1"/>
                </a:solidFill>
                <a:latin typeface="Cambria Math" panose="02040503050406030204" pitchFamily="18" charset="0"/>
                <a:ea typeface="Cambria Math" panose="02040503050406030204" pitchFamily="18" charset="0"/>
              </a:rPr>
              <a:t> mientras que el </a:t>
            </a:r>
            <a:r>
              <a:rPr lang="es-ES_tradnl" sz="2000" b="1" i="1" dirty="0">
                <a:solidFill>
                  <a:schemeClr val="bg1"/>
                </a:solidFill>
                <a:latin typeface="Cambria Math" panose="02040503050406030204" pitchFamily="18" charset="0"/>
                <a:ea typeface="Cambria Math" panose="02040503050406030204" pitchFamily="18" charset="0"/>
              </a:rPr>
              <a:t>torso</a:t>
            </a:r>
            <a:r>
              <a:rPr lang="es-ES_tradnl" sz="2000" dirty="0">
                <a:solidFill>
                  <a:schemeClr val="bg1"/>
                </a:solidFill>
                <a:latin typeface="Cambria Math" panose="02040503050406030204" pitchFamily="18" charset="0"/>
                <a:ea typeface="Cambria Math" panose="02040503050406030204" pitchFamily="18" charset="0"/>
              </a:rPr>
              <a:t> está expuesto a </a:t>
            </a:r>
            <a:r>
              <a:rPr lang="es-ES_tradnl" sz="2000" b="1" i="1" dirty="0">
                <a:solidFill>
                  <a:schemeClr val="bg1"/>
                </a:solidFill>
                <a:latin typeface="Cambria Math" panose="02040503050406030204" pitchFamily="18" charset="0"/>
                <a:ea typeface="Cambria Math" panose="02040503050406030204" pitchFamily="18" charset="0"/>
              </a:rPr>
              <a:t>altas temperaturas</a:t>
            </a:r>
            <a:r>
              <a:rPr lang="es-ES_tradnl" sz="2000" dirty="0">
                <a:solidFill>
                  <a:schemeClr val="bg1"/>
                </a:solidFill>
                <a:latin typeface="Cambria Math" panose="02040503050406030204" pitchFamily="18" charset="0"/>
                <a:ea typeface="Cambria Math" panose="02040503050406030204" pitchFamily="18" charset="0"/>
              </a:rPr>
              <a:t>. Las altas temperaturas también pueden ocasionar </a:t>
            </a:r>
            <a:r>
              <a:rPr lang="es-ES_tradnl" sz="2000" b="1" i="1" dirty="0">
                <a:solidFill>
                  <a:schemeClr val="bg1"/>
                </a:solidFill>
                <a:latin typeface="Cambria Math" panose="02040503050406030204" pitchFamily="18" charset="0"/>
                <a:ea typeface="Cambria Math" panose="02040503050406030204" pitchFamily="18" charset="0"/>
              </a:rPr>
              <a:t>efectos adversos a la salud</a:t>
            </a:r>
            <a:r>
              <a:rPr lang="es-ES_tradnl" sz="2000" dirty="0" smtClean="0">
                <a:solidFill>
                  <a:schemeClr val="bg1"/>
                </a:solidFill>
                <a:latin typeface="Cambria Math" panose="02040503050406030204" pitchFamily="18" charset="0"/>
                <a:ea typeface="Cambria Math" panose="02040503050406030204" pitchFamily="18" charset="0"/>
              </a:rPr>
              <a:t>.</a:t>
            </a:r>
          </a:p>
          <a:p>
            <a:pPr eaLnBrk="1" hangingPunct="1">
              <a:defRPr/>
            </a:pPr>
            <a:endParaRPr lang="es-ES_tradnl" dirty="0"/>
          </a:p>
          <a:p>
            <a:pPr eaLnBrk="1" hangingPunct="1">
              <a:defRPr/>
            </a:pPr>
            <a:endParaRPr lang="es-AR" dirty="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25" y="4191001"/>
            <a:ext cx="2590800" cy="24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4191001"/>
            <a:ext cx="4495800" cy="243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rot="838415">
            <a:off x="7994080" y="6057707"/>
            <a:ext cx="588463" cy="645922"/>
          </a:xfrm>
          <a:prstGeom prst="rect">
            <a:avLst/>
          </a:prstGeom>
        </p:spPr>
      </p:pic>
      <p:pic>
        <p:nvPicPr>
          <p:cNvPr id="7" name="Picture 6"/>
          <p:cNvPicPr>
            <a:picLocks noChangeAspect="1"/>
          </p:cNvPicPr>
          <p:nvPr/>
        </p:nvPicPr>
        <p:blipFill>
          <a:blip r:embed="rId4"/>
          <a:stretch>
            <a:fillRect/>
          </a:stretch>
        </p:blipFill>
        <p:spPr>
          <a:xfrm rot="685545">
            <a:off x="2882813" y="6020236"/>
            <a:ext cx="629660" cy="691142"/>
          </a:xfrm>
          <a:prstGeom prst="rect">
            <a:avLst/>
          </a:prstGeom>
        </p:spPr>
      </p:pic>
    </p:spTree>
    <p:extLst>
      <p:ext uri="{BB962C8B-B14F-4D97-AF65-F5344CB8AC3E}">
        <p14:creationId xmlns:p14="http://schemas.microsoft.com/office/powerpoint/2010/main" val="3064549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19F4608-5BDD-4F19-A3E5-B5001D5BE7E9}"/>
              </a:ext>
            </a:extLst>
          </p:cNvPr>
          <p:cNvSpPr>
            <a:spLocks noGrp="1" noChangeArrowheads="1"/>
          </p:cNvSpPr>
          <p:nvPr>
            <p:ph type="title"/>
          </p:nvPr>
        </p:nvSpPr>
        <p:spPr>
          <a:xfrm>
            <a:off x="0" y="152400"/>
            <a:ext cx="9144000" cy="990600"/>
          </a:xfrm>
        </p:spPr>
        <p:txBody>
          <a:bodyPr rtlCol="0">
            <a:noAutofit/>
          </a:bodyPr>
          <a:lstStyle/>
          <a:p>
            <a:pPr marL="484632" algn="ctr" fontAlgn="auto">
              <a:spcAft>
                <a:spcPts val="0"/>
              </a:spcAft>
              <a:defRPr/>
            </a:pPr>
            <a:r>
              <a:rPr lang="es-ES_tradnl" u="sng" dirty="0">
                <a:solidFill>
                  <a:srgbClr val="FF0000"/>
                </a:solidFill>
                <a:latin typeface="Cambria Math" panose="02040503050406030204" pitchFamily="18" charset="0"/>
                <a:ea typeface="Cambria Math" panose="02040503050406030204" pitchFamily="18" charset="0"/>
                <a:cs typeface="+mn-cs"/>
              </a:rPr>
              <a:t>Consideraciones a tener en cuenta acerca del </a:t>
            </a:r>
            <a:r>
              <a:rPr lang="es-ES_tradnl" u="sng" dirty="0" smtClean="0">
                <a:solidFill>
                  <a:srgbClr val="FF0000"/>
                </a:solidFill>
                <a:latin typeface="Cambria Math" panose="02040503050406030204" pitchFamily="18" charset="0"/>
                <a:ea typeface="Cambria Math" panose="02040503050406030204" pitchFamily="18" charset="0"/>
                <a:cs typeface="+mn-cs"/>
              </a:rPr>
              <a:t>uso</a:t>
            </a:r>
            <a:r>
              <a:rPr lang="es-ES_tradnl" u="sng" dirty="0" smtClean="0">
                <a:solidFill>
                  <a:srgbClr val="FFFF00"/>
                </a:solidFill>
                <a:latin typeface="Cambria Math" panose="02040503050406030204" pitchFamily="18" charset="0"/>
                <a:ea typeface="Cambria Math" panose="02040503050406030204" pitchFamily="18" charset="0"/>
                <a:cs typeface="+mn-cs"/>
              </a:rPr>
              <a:t> </a:t>
            </a:r>
            <a:r>
              <a:rPr lang="es-ES_tradnl" u="sng" dirty="0">
                <a:solidFill>
                  <a:srgbClr val="FFFF00"/>
                </a:solidFill>
                <a:latin typeface="Cambria Math" panose="02040503050406030204" pitchFamily="18" charset="0"/>
                <a:ea typeface="Cambria Math" panose="02040503050406030204" pitchFamily="18" charset="0"/>
                <a:cs typeface="+mn-cs"/>
              </a:rPr>
              <a:t>de equipos de gas.</a:t>
            </a:r>
          </a:p>
        </p:txBody>
      </p:sp>
      <p:sp>
        <p:nvSpPr>
          <p:cNvPr id="68611" name="Rectangle 3">
            <a:extLst>
              <a:ext uri="{FF2B5EF4-FFF2-40B4-BE49-F238E27FC236}">
                <a16:creationId xmlns:a16="http://schemas.microsoft.com/office/drawing/2014/main" id="{58040BCA-D369-4363-A2CC-4F11190BC5BC}"/>
              </a:ext>
            </a:extLst>
          </p:cNvPr>
          <p:cNvSpPr>
            <a:spLocks noGrp="1" noChangeArrowheads="1"/>
          </p:cNvSpPr>
          <p:nvPr>
            <p:ph idx="1"/>
          </p:nvPr>
        </p:nvSpPr>
        <p:spPr>
          <a:xfrm>
            <a:off x="457200" y="1219200"/>
            <a:ext cx="8229600" cy="5638800"/>
          </a:xfrm>
        </p:spPr>
        <p:txBody>
          <a:bodyPr rtlCol="0">
            <a:normAutofit/>
          </a:bodyPr>
          <a:lstStyle/>
          <a:p>
            <a:pPr fontAlgn="auto">
              <a:spcAft>
                <a:spcPts val="0"/>
              </a:spcAft>
              <a:buFont typeface="Wingdings" panose="05000000000000000000" pitchFamily="2" charset="2"/>
              <a:buChar char="Ø"/>
              <a:defRPr/>
            </a:pPr>
            <a:r>
              <a:rPr lang="es-ES_tradnl" altLang="es-AR" sz="2000" dirty="0">
                <a:solidFill>
                  <a:schemeClr val="bg1"/>
                </a:solidFill>
                <a:latin typeface="Cambria Math" panose="02040503050406030204" pitchFamily="18" charset="0"/>
                <a:ea typeface="Cambria Math" panose="02040503050406030204" pitchFamily="18" charset="0"/>
              </a:rPr>
              <a:t>Deben </a:t>
            </a:r>
            <a:r>
              <a:rPr lang="es-ES_tradnl" altLang="es-AR" sz="2000" u="sng" dirty="0">
                <a:solidFill>
                  <a:schemeClr val="bg1"/>
                </a:solidFill>
                <a:latin typeface="Cambria Math" panose="02040503050406030204" pitchFamily="18" charset="0"/>
                <a:ea typeface="Cambria Math" panose="02040503050406030204" pitchFamily="18" charset="0"/>
              </a:rPr>
              <a:t>ajustarse a los reglamentos </a:t>
            </a:r>
            <a:r>
              <a:rPr lang="es-ES_tradnl" altLang="es-AR" sz="2000" dirty="0">
                <a:solidFill>
                  <a:schemeClr val="bg1"/>
                </a:solidFill>
                <a:latin typeface="Cambria Math" panose="02040503050406030204" pitchFamily="18" charset="0"/>
                <a:ea typeface="Cambria Math" panose="02040503050406030204" pitchFamily="18" charset="0"/>
              </a:rPr>
              <a:t>oficiales, en lo que respecta a su material constitutivo, diseño, construcción y marcas.</a:t>
            </a:r>
          </a:p>
          <a:p>
            <a:pPr fontAlgn="auto">
              <a:spcAft>
                <a:spcPts val="0"/>
              </a:spcAft>
              <a:buFont typeface="Wingdings" panose="05000000000000000000" pitchFamily="2" charset="2"/>
              <a:buChar char="Ø"/>
              <a:defRPr/>
            </a:pPr>
            <a:r>
              <a:rPr lang="es-ES_tradnl" altLang="es-AR" sz="2000" dirty="0">
                <a:solidFill>
                  <a:schemeClr val="bg1"/>
                </a:solidFill>
                <a:latin typeface="Cambria Math" panose="02040503050406030204" pitchFamily="18" charset="0"/>
                <a:ea typeface="Cambria Math" panose="02040503050406030204" pitchFamily="18" charset="0"/>
              </a:rPr>
              <a:t>Deben </a:t>
            </a:r>
            <a:r>
              <a:rPr lang="es-ES_tradnl" altLang="es-AR" sz="2000" u="sng" dirty="0">
                <a:solidFill>
                  <a:schemeClr val="bg1"/>
                </a:solidFill>
                <a:latin typeface="Cambria Math" panose="02040503050406030204" pitchFamily="18" charset="0"/>
                <a:ea typeface="Cambria Math" panose="02040503050406030204" pitchFamily="18" charset="0"/>
              </a:rPr>
              <a:t>ser inspeccionados </a:t>
            </a:r>
            <a:r>
              <a:rPr lang="es-ES_tradnl" altLang="es-AR" sz="2000" dirty="0">
                <a:solidFill>
                  <a:schemeClr val="bg1"/>
                </a:solidFill>
                <a:latin typeface="Cambria Math" panose="02040503050406030204" pitchFamily="18" charset="0"/>
                <a:ea typeface="Cambria Math" panose="02040503050406030204" pitchFamily="18" charset="0"/>
              </a:rPr>
              <a:t>y sometidos a prueba por una persona o autoridad competente.</a:t>
            </a:r>
          </a:p>
          <a:p>
            <a:pPr fontAlgn="auto">
              <a:spcAft>
                <a:spcPts val="0"/>
              </a:spcAft>
              <a:buFont typeface="Wingdings" panose="05000000000000000000" pitchFamily="2" charset="2"/>
              <a:buChar char="Ø"/>
              <a:defRPr/>
            </a:pPr>
            <a:r>
              <a:rPr lang="es-ES_tradnl" altLang="es-AR" sz="2000" u="sng" dirty="0">
                <a:solidFill>
                  <a:schemeClr val="bg1"/>
                </a:solidFill>
                <a:latin typeface="Cambria Math" panose="02040503050406030204" pitchFamily="18" charset="0"/>
                <a:ea typeface="Cambria Math" panose="02040503050406030204" pitchFamily="18" charset="0"/>
              </a:rPr>
              <a:t>No mezclar gases</a:t>
            </a:r>
            <a:r>
              <a:rPr lang="es-ES_tradnl" altLang="es-AR" sz="2000" dirty="0">
                <a:solidFill>
                  <a:schemeClr val="bg1"/>
                </a:solidFill>
                <a:latin typeface="Cambria Math" panose="02040503050406030204" pitchFamily="18" charset="0"/>
                <a:ea typeface="Cambria Math" panose="02040503050406030204" pitchFamily="18" charset="0"/>
              </a:rPr>
              <a:t>.</a:t>
            </a:r>
          </a:p>
          <a:p>
            <a:pPr fontAlgn="auto">
              <a:spcAft>
                <a:spcPts val="0"/>
              </a:spcAft>
              <a:buFont typeface="Wingdings" panose="05000000000000000000" pitchFamily="2" charset="2"/>
              <a:buChar char="Ø"/>
              <a:defRPr/>
            </a:pPr>
            <a:r>
              <a:rPr lang="es-ES_tradnl" altLang="es-AR" sz="2000" u="sng" dirty="0">
                <a:solidFill>
                  <a:schemeClr val="bg1"/>
                </a:solidFill>
                <a:latin typeface="Cambria Math" panose="02040503050406030204" pitchFamily="18" charset="0"/>
                <a:ea typeface="Cambria Math" panose="02040503050406030204" pitchFamily="18" charset="0"/>
              </a:rPr>
              <a:t>Válvulas resguardadas </a:t>
            </a:r>
            <a:r>
              <a:rPr lang="es-ES_tradnl" altLang="es-AR" sz="2000" dirty="0">
                <a:solidFill>
                  <a:schemeClr val="bg1"/>
                </a:solidFill>
                <a:latin typeface="Cambria Math" panose="02040503050406030204" pitchFamily="18" charset="0"/>
                <a:ea typeface="Cambria Math" panose="02040503050406030204" pitchFamily="18" charset="0"/>
              </a:rPr>
              <a:t>con la capota protectora a fin de evitar que ellas sufran algún golpe mientras se manipulen.</a:t>
            </a:r>
          </a:p>
          <a:p>
            <a:pPr fontAlgn="auto">
              <a:spcAft>
                <a:spcPts val="0"/>
              </a:spcAft>
              <a:buFont typeface="Wingdings" panose="05000000000000000000" pitchFamily="2" charset="2"/>
              <a:buChar char="Ø"/>
              <a:defRPr/>
            </a:pPr>
            <a:r>
              <a:rPr lang="es-ES_tradnl" altLang="es-AR" sz="2000" dirty="0">
                <a:solidFill>
                  <a:schemeClr val="bg1"/>
                </a:solidFill>
                <a:latin typeface="Cambria Math" panose="02040503050406030204" pitchFamily="18" charset="0"/>
                <a:ea typeface="Cambria Math" panose="02040503050406030204" pitchFamily="18" charset="0"/>
              </a:rPr>
              <a:t>Las válvulas deben </a:t>
            </a:r>
            <a:r>
              <a:rPr lang="es-ES_tradnl" altLang="es-AR" sz="2000" u="sng" dirty="0">
                <a:solidFill>
                  <a:schemeClr val="bg1"/>
                </a:solidFill>
                <a:latin typeface="Cambria Math" panose="02040503050406030204" pitchFamily="18" charset="0"/>
                <a:ea typeface="Cambria Math" panose="02040503050406030204" pitchFamily="18" charset="0"/>
              </a:rPr>
              <a:t>abrirse lentam</a:t>
            </a:r>
            <a:r>
              <a:rPr lang="es-ES_tradnl" altLang="es-AR" sz="2000" dirty="0">
                <a:solidFill>
                  <a:schemeClr val="bg1"/>
                </a:solidFill>
                <a:latin typeface="Cambria Math" panose="02040503050406030204" pitchFamily="18" charset="0"/>
                <a:ea typeface="Cambria Math" panose="02040503050406030204" pitchFamily="18" charset="0"/>
              </a:rPr>
              <a:t>ente y con una llave especial.</a:t>
            </a:r>
          </a:p>
          <a:p>
            <a:pPr marL="448056" indent="-384048" fontAlgn="auto">
              <a:spcAft>
                <a:spcPts val="0"/>
              </a:spcAft>
              <a:buFont typeface="Wingdings" panose="05000000000000000000" pitchFamily="2" charset="2"/>
              <a:buChar char="Ø"/>
              <a:defRPr/>
            </a:pPr>
            <a:r>
              <a:rPr lang="es-ES_tradnl" sz="2000" dirty="0">
                <a:solidFill>
                  <a:schemeClr val="bg1"/>
                </a:solidFill>
                <a:latin typeface="Cambria Math" panose="02040503050406030204" pitchFamily="18" charset="0"/>
                <a:ea typeface="Cambria Math" panose="02040503050406030204" pitchFamily="18" charset="0"/>
              </a:rPr>
              <a:t>Los </a:t>
            </a:r>
            <a:r>
              <a:rPr lang="es-ES_tradnl" sz="2000" u="sng" dirty="0">
                <a:solidFill>
                  <a:schemeClr val="bg1"/>
                </a:solidFill>
                <a:latin typeface="Cambria Math" panose="02040503050406030204" pitchFamily="18" charset="0"/>
                <a:ea typeface="Cambria Math" panose="02040503050406030204" pitchFamily="18" charset="0"/>
              </a:rPr>
              <a:t>cilindros</a:t>
            </a:r>
            <a:r>
              <a:rPr lang="es-ES_tradnl" sz="2000" dirty="0">
                <a:solidFill>
                  <a:schemeClr val="bg1"/>
                </a:solidFill>
                <a:latin typeface="Cambria Math" panose="02040503050406030204" pitchFamily="18" charset="0"/>
                <a:ea typeface="Cambria Math" panose="02040503050406030204" pitchFamily="18" charset="0"/>
              </a:rPr>
              <a:t> deben almacenarse </a:t>
            </a:r>
            <a:r>
              <a:rPr lang="es-ES_tradnl" sz="2000" u="sng" dirty="0">
                <a:solidFill>
                  <a:schemeClr val="bg1"/>
                </a:solidFill>
                <a:latin typeface="Cambria Math" panose="02040503050406030204" pitchFamily="18" charset="0"/>
                <a:ea typeface="Cambria Math" panose="02040503050406030204" pitchFamily="18" charset="0"/>
              </a:rPr>
              <a:t>a distancias apropiadas </a:t>
            </a:r>
            <a:r>
              <a:rPr lang="es-ES_tradnl" sz="2000" dirty="0">
                <a:solidFill>
                  <a:schemeClr val="bg1"/>
                </a:solidFill>
                <a:latin typeface="Cambria Math" panose="02040503050406030204" pitchFamily="18" charset="0"/>
                <a:ea typeface="Cambria Math" panose="02040503050406030204" pitchFamily="18" charset="0"/>
              </a:rPr>
              <a:t>de las fuentes de </a:t>
            </a:r>
            <a:r>
              <a:rPr lang="es-ES_tradnl" sz="2000" u="sng" dirty="0">
                <a:solidFill>
                  <a:schemeClr val="bg1"/>
                </a:solidFill>
                <a:latin typeface="Cambria Math" panose="02040503050406030204" pitchFamily="18" charset="0"/>
                <a:ea typeface="Cambria Math" panose="02040503050406030204" pitchFamily="18" charset="0"/>
              </a:rPr>
              <a:t>calor, </a:t>
            </a:r>
            <a:r>
              <a:rPr lang="es-ES_tradnl" sz="2000" dirty="0">
                <a:solidFill>
                  <a:schemeClr val="bg1"/>
                </a:solidFill>
                <a:latin typeface="Cambria Math" panose="02040503050406030204" pitchFamily="18" charset="0"/>
                <a:ea typeface="Cambria Math" panose="02040503050406030204" pitchFamily="18" charset="0"/>
              </a:rPr>
              <a:t>y contenidos en algún tipo de </a:t>
            </a:r>
            <a:r>
              <a:rPr lang="es-ES_tradnl" sz="2000" u="sng" dirty="0">
                <a:solidFill>
                  <a:schemeClr val="bg1"/>
                </a:solidFill>
                <a:latin typeface="Cambria Math" panose="02040503050406030204" pitchFamily="18" charset="0"/>
                <a:ea typeface="Cambria Math" panose="02040503050406030204" pitchFamily="18" charset="0"/>
              </a:rPr>
              <a:t>cesto</a:t>
            </a:r>
            <a:r>
              <a:rPr lang="es-ES_tradnl" sz="2000" dirty="0">
                <a:solidFill>
                  <a:schemeClr val="bg1"/>
                </a:solidFill>
                <a:latin typeface="Cambria Math" panose="02040503050406030204" pitchFamily="18" charset="0"/>
                <a:ea typeface="Cambria Math" panose="02040503050406030204" pitchFamily="18" charset="0"/>
              </a:rPr>
              <a:t>, para transportarlos.</a:t>
            </a:r>
          </a:p>
          <a:p>
            <a:pPr marL="448056" indent="-384048" fontAlgn="auto">
              <a:spcAft>
                <a:spcPts val="0"/>
              </a:spcAft>
              <a:buFont typeface="Wingdings" panose="05000000000000000000" pitchFamily="2" charset="2"/>
              <a:buChar char="Ø"/>
              <a:defRPr/>
            </a:pPr>
            <a:r>
              <a:rPr lang="es-ES_tradnl" sz="2000" dirty="0">
                <a:solidFill>
                  <a:schemeClr val="bg1"/>
                </a:solidFill>
                <a:latin typeface="Cambria Math" panose="02040503050406030204" pitchFamily="18" charset="0"/>
                <a:ea typeface="Cambria Math" panose="02040503050406030204" pitchFamily="18" charset="0"/>
              </a:rPr>
              <a:t>Colocar </a:t>
            </a:r>
            <a:r>
              <a:rPr lang="es-ES_tradnl" sz="2000" u="sng" dirty="0">
                <a:solidFill>
                  <a:schemeClr val="bg1"/>
                </a:solidFill>
                <a:latin typeface="Cambria Math" panose="02040503050406030204" pitchFamily="18" charset="0"/>
                <a:ea typeface="Cambria Math" panose="02040503050406030204" pitchFamily="18" charset="0"/>
              </a:rPr>
              <a:t>señales</a:t>
            </a:r>
            <a:r>
              <a:rPr lang="es-ES_tradnl" sz="2000" dirty="0">
                <a:solidFill>
                  <a:schemeClr val="bg1"/>
                </a:solidFill>
                <a:latin typeface="Cambria Math" panose="02040503050406030204" pitchFamily="18" charset="0"/>
                <a:ea typeface="Cambria Math" panose="02040503050406030204" pitchFamily="18" charset="0"/>
              </a:rPr>
              <a:t> de peligros bien </a:t>
            </a:r>
            <a:r>
              <a:rPr lang="es-ES_tradnl" sz="2000" u="sng" dirty="0">
                <a:solidFill>
                  <a:schemeClr val="bg1"/>
                </a:solidFill>
                <a:latin typeface="Cambria Math" panose="02040503050406030204" pitchFamily="18" charset="0"/>
                <a:ea typeface="Cambria Math" panose="02040503050406030204" pitchFamily="18" charset="0"/>
              </a:rPr>
              <a:t>visibles</a:t>
            </a:r>
          </a:p>
          <a:p>
            <a:pPr marL="448056" indent="-384048" fontAlgn="auto">
              <a:spcAft>
                <a:spcPts val="0"/>
              </a:spcAft>
              <a:buFont typeface="Wingdings" panose="05000000000000000000" pitchFamily="2" charset="2"/>
              <a:buChar char="Ø"/>
              <a:defRPr/>
            </a:pPr>
            <a:r>
              <a:rPr lang="es-ES_tradnl" sz="2000" dirty="0">
                <a:solidFill>
                  <a:schemeClr val="bg1"/>
                </a:solidFill>
                <a:latin typeface="Cambria Math" panose="02040503050406030204" pitchFamily="18" charset="0"/>
                <a:ea typeface="Cambria Math" panose="02040503050406030204" pitchFamily="18" charset="0"/>
              </a:rPr>
              <a:t>Los c</a:t>
            </a:r>
            <a:r>
              <a:rPr lang="es-ES_tradnl" sz="2000" u="sng" dirty="0">
                <a:solidFill>
                  <a:schemeClr val="bg1"/>
                </a:solidFill>
                <a:latin typeface="Cambria Math" panose="02040503050406030204" pitchFamily="18" charset="0"/>
                <a:ea typeface="Cambria Math" panose="02040503050406030204" pitchFamily="18" charset="0"/>
              </a:rPr>
              <a:t>ilindros en servicio </a:t>
            </a:r>
            <a:r>
              <a:rPr lang="es-ES_tradnl" sz="2000" dirty="0">
                <a:solidFill>
                  <a:schemeClr val="bg1"/>
                </a:solidFill>
                <a:latin typeface="Cambria Math" panose="02040503050406030204" pitchFamily="18" charset="0"/>
                <a:ea typeface="Cambria Math" panose="02040503050406030204" pitchFamily="18" charset="0"/>
              </a:rPr>
              <a:t>deben estar siempre </a:t>
            </a:r>
            <a:r>
              <a:rPr lang="es-ES_tradnl" sz="2000" u="sng" dirty="0">
                <a:solidFill>
                  <a:schemeClr val="bg1"/>
                </a:solidFill>
                <a:latin typeface="Cambria Math" panose="02040503050406030204" pitchFamily="18" charset="0"/>
                <a:ea typeface="Cambria Math" panose="02040503050406030204" pitchFamily="18" charset="0"/>
              </a:rPr>
              <a:t>a la vista. </a:t>
            </a:r>
          </a:p>
          <a:p>
            <a:pPr marL="64008" indent="0" fontAlgn="auto">
              <a:spcAft>
                <a:spcPts val="0"/>
              </a:spcAft>
              <a:buNone/>
              <a:defRPr/>
            </a:pPr>
            <a:endParaRPr lang="es-ES_tradnl" sz="2000" dirty="0">
              <a:solidFill>
                <a:schemeClr val="bg1"/>
              </a:solidFill>
              <a:latin typeface="Cambria Math" panose="02040503050406030204" pitchFamily="18" charset="0"/>
              <a:ea typeface="Cambria Math" panose="02040503050406030204" pitchFamily="18" charset="0"/>
            </a:endParaRPr>
          </a:p>
          <a:p>
            <a:pPr marL="0" indent="0" fontAlgn="auto">
              <a:spcAft>
                <a:spcPts val="0"/>
              </a:spcAft>
              <a:buNone/>
              <a:defRPr/>
            </a:pPr>
            <a:endParaRPr lang="es-ES_tradnl" altLang="es-AR" sz="2000" dirty="0">
              <a:solidFill>
                <a:schemeClr val="bg1"/>
              </a:solidFill>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23" y="1263052"/>
            <a:ext cx="5681237" cy="5442548"/>
          </a:xfrm>
        </p:spPr>
        <p:txBody>
          <a:bodyPr/>
          <a:lstStyle/>
          <a:p>
            <a:r>
              <a:rPr lang="es-AR" sz="2000" u="sng" dirty="0" smtClean="0">
                <a:solidFill>
                  <a:schemeClr val="bg1"/>
                </a:solidFill>
                <a:latin typeface="Cambria Math" panose="02040503050406030204" pitchFamily="18" charset="0"/>
                <a:ea typeface="Cambria Math" panose="02040503050406030204" pitchFamily="18" charset="0"/>
              </a:rPr>
              <a:t>PROTECCIÓN DEL APARATO RESPIRATORIO:</a:t>
            </a:r>
          </a:p>
          <a:p>
            <a:r>
              <a:rPr lang="es-ES_tradnl" sz="2000" dirty="0" smtClean="0">
                <a:solidFill>
                  <a:schemeClr val="bg1"/>
                </a:solidFill>
                <a:latin typeface="Cambria Math" panose="02040503050406030204" pitchFamily="18" charset="0"/>
                <a:ea typeface="Cambria Math" panose="02040503050406030204" pitchFamily="18" charset="0"/>
              </a:rPr>
              <a:t>Respiradores de filtro mecánico: para polvos y neblinas.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Respiradores de cartucho químico: vapores orgánicos y gases.</a:t>
            </a:r>
            <a:endParaRPr lang="es-AR" sz="2000" dirty="0">
              <a:solidFill>
                <a:schemeClr val="bg1"/>
              </a:solidFill>
              <a:latin typeface="Cambria Math" panose="02040503050406030204" pitchFamily="18" charset="0"/>
              <a:ea typeface="Cambria Math" panose="02040503050406030204" pitchFamily="18" charset="0"/>
            </a:endParaRPr>
          </a:p>
          <a:p>
            <a:r>
              <a:rPr lang="es-ES_tradnl" sz="2000" dirty="0" smtClean="0">
                <a:solidFill>
                  <a:schemeClr val="bg1"/>
                </a:solidFill>
                <a:latin typeface="Cambria Math" panose="02040503050406030204" pitchFamily="18" charset="0"/>
                <a:ea typeface="Cambria Math" panose="02040503050406030204" pitchFamily="18" charset="0"/>
              </a:rPr>
              <a:t>Máscaras de depósito: Cuando el ambiente está viciado del mismo gas o vapor. </a:t>
            </a:r>
          </a:p>
          <a:p>
            <a:r>
              <a:rPr lang="es-ES_tradnl" sz="2000" dirty="0" smtClean="0">
                <a:solidFill>
                  <a:schemeClr val="bg1"/>
                </a:solidFill>
                <a:latin typeface="Cambria Math" panose="02040503050406030204" pitchFamily="18" charset="0"/>
                <a:ea typeface="Cambria Math" panose="02040503050406030204" pitchFamily="18" charset="0"/>
              </a:rPr>
              <a:t>Respiradores y máscaras con suministro de aire: para atmósferas donde hay menos de 16% de oxígeno en volumen</a:t>
            </a:r>
          </a:p>
          <a:p>
            <a:pPr marL="0" indent="0">
              <a:buNone/>
            </a:pPr>
            <a:r>
              <a:rPr lang="es-ES_tradnl" sz="2000" u="sng" dirty="0" smtClean="0">
                <a:solidFill>
                  <a:schemeClr val="bg1"/>
                </a:solidFill>
                <a:latin typeface="Cambria Math" panose="02040503050406030204" pitchFamily="18" charset="0"/>
                <a:ea typeface="Cambria Math" panose="02040503050406030204" pitchFamily="18" charset="0"/>
              </a:rPr>
              <a:t>PROTECCIÓN DE LOS </a:t>
            </a:r>
            <a:r>
              <a:rPr lang="es-ES_tradnl" sz="2000" u="sng" dirty="0">
                <a:solidFill>
                  <a:schemeClr val="bg1"/>
                </a:solidFill>
                <a:latin typeface="Cambria Math" panose="02040503050406030204" pitchFamily="18" charset="0"/>
                <a:ea typeface="Cambria Math" panose="02040503050406030204" pitchFamily="18" charset="0"/>
              </a:rPr>
              <a:t>OJOS</a:t>
            </a:r>
            <a:r>
              <a:rPr lang="es-ES_tradnl" sz="2000" dirty="0" smtClean="0">
                <a:solidFill>
                  <a:schemeClr val="bg1"/>
                </a:solidFill>
                <a:latin typeface="Cambria Math" panose="02040503050406030204" pitchFamily="18" charset="0"/>
                <a:ea typeface="Cambria Math" panose="02040503050406030204" pitchFamily="18" charset="0"/>
              </a:rPr>
              <a:t>: Los </a:t>
            </a:r>
            <a:r>
              <a:rPr lang="es-ES_tradnl" sz="2000" dirty="0">
                <a:solidFill>
                  <a:schemeClr val="bg1"/>
                </a:solidFill>
                <a:latin typeface="Cambria Math" panose="02040503050406030204" pitchFamily="18" charset="0"/>
                <a:ea typeface="Cambria Math" panose="02040503050406030204" pitchFamily="18" charset="0"/>
              </a:rPr>
              <a:t>operarios soldadores y sus ayudantes deben usar gafas de seguridad, cascos y pantallas que proporcionan una máxima protección a los ojos para cada proceso de soldadura y </a:t>
            </a:r>
            <a:r>
              <a:rPr lang="es-ES_tradnl" sz="2000" dirty="0" smtClean="0">
                <a:solidFill>
                  <a:schemeClr val="bg1"/>
                </a:solidFill>
                <a:latin typeface="Cambria Math" panose="02040503050406030204" pitchFamily="18" charset="0"/>
                <a:ea typeface="Cambria Math" panose="02040503050406030204" pitchFamily="18" charset="0"/>
              </a:rPr>
              <a:t>corte.</a:t>
            </a:r>
          </a:p>
          <a:p>
            <a:endParaRPr lang="es-ES_tradnl" dirty="0">
              <a:solidFill>
                <a:schemeClr val="bg1"/>
              </a:solidFill>
              <a:latin typeface="Cambria Math" panose="02040503050406030204" pitchFamily="18" charset="0"/>
              <a:ea typeface="Cambria Math" panose="02040503050406030204" pitchFamily="18" charset="0"/>
            </a:endParaRPr>
          </a:p>
        </p:txBody>
      </p:sp>
      <p:sp>
        <p:nvSpPr>
          <p:cNvPr id="4" name="1 Título"/>
          <p:cNvSpPr txBox="1">
            <a:spLocks noGrp="1"/>
          </p:cNvSpPr>
          <p:nvPr>
            <p:ph type="title"/>
          </p:nvPr>
        </p:nvSpPr>
        <p:spPr>
          <a:xfrm>
            <a:off x="1345542" y="272452"/>
            <a:ext cx="6348413" cy="990600"/>
          </a:xfrm>
          <a:prstGeom prst="rect">
            <a:avLst/>
          </a:prstGeom>
        </p:spPr>
        <p:txBody>
          <a:bodyPr anchor="ctr">
            <a:normAutofit fontScale="90000"/>
          </a:bodyPr>
          <a:lstStyle/>
          <a:p>
            <a:pPr marL="363141" indent="-363141" algn="ctr" defTabSz="342900">
              <a:defRPr/>
            </a:pPr>
            <a:r>
              <a:rPr lang="es-AR" b="1" dirty="0" smtClean="0">
                <a:solidFill>
                  <a:srgbClr val="FF0000"/>
                </a:solidFill>
                <a:latin typeface="Cambria Math" panose="02040503050406030204" pitchFamily="18" charset="0"/>
                <a:ea typeface="Cambria Math" panose="02040503050406030204" pitchFamily="18" charset="0"/>
              </a:rPr>
              <a:t>ELEMENTOS DE PROTECCION PERSONAL</a:t>
            </a:r>
            <a:endParaRPr lang="es-AR" sz="2700" b="1" dirty="0">
              <a:solidFill>
                <a:srgbClr val="FF0000"/>
              </a:solidFill>
              <a:latin typeface="Cambria Math" panose="02040503050406030204" pitchFamily="18" charset="0"/>
              <a:ea typeface="Cambria Math" panose="02040503050406030204" pitchFamily="18" charset="0"/>
            </a:endParaRPr>
          </a:p>
        </p:txBody>
      </p:sp>
      <p:pic>
        <p:nvPicPr>
          <p:cNvPr id="6" name="Picture 6"/>
          <p:cNvPicPr>
            <a:picLocks noChangeAspect="1" noChangeArrowheads="1"/>
          </p:cNvPicPr>
          <p:nvPr/>
        </p:nvPicPr>
        <p:blipFill>
          <a:blip r:embed="rId2"/>
          <a:srcRect l="4565" t="1590" r="4144" b="2982"/>
          <a:stretch>
            <a:fillRect/>
          </a:stretch>
        </p:blipFill>
        <p:spPr bwMode="auto">
          <a:xfrm>
            <a:off x="6753927" y="5153940"/>
            <a:ext cx="2131423" cy="1598567"/>
          </a:xfrm>
          <a:prstGeom prst="rect">
            <a:avLst/>
          </a:prstGeom>
          <a:noFill/>
          <a:ln w="9525">
            <a:solidFill>
              <a:schemeClr val="bg1">
                <a:lumMod val="50000"/>
              </a:schemeClr>
            </a:solidFill>
            <a:miter lim="800000"/>
            <a:headEnd/>
            <a:tailEnd/>
          </a:ln>
          <a:effectLst/>
        </p:spPr>
      </p:pic>
      <p:pic>
        <p:nvPicPr>
          <p:cNvPr id="7" name="Picture 5"/>
          <p:cNvPicPr>
            <a:picLocks noChangeAspect="1" noChangeArrowheads="1"/>
          </p:cNvPicPr>
          <p:nvPr/>
        </p:nvPicPr>
        <p:blipFill>
          <a:blip r:embed="rId3"/>
          <a:srcRect/>
          <a:stretch>
            <a:fillRect/>
          </a:stretch>
        </p:blipFill>
        <p:spPr bwMode="auto">
          <a:xfrm>
            <a:off x="7589948" y="3451966"/>
            <a:ext cx="1295402" cy="1602370"/>
          </a:xfrm>
          <a:prstGeom prst="rect">
            <a:avLst/>
          </a:prstGeom>
          <a:noFill/>
          <a:ln w="9525">
            <a:solidFill>
              <a:schemeClr val="bg1">
                <a:lumMod val="50000"/>
              </a:schemeClr>
            </a:solidFill>
            <a:miter lim="800000"/>
            <a:headEnd/>
            <a:tailEnd/>
          </a:ln>
          <a:effectLst/>
        </p:spPr>
      </p:pic>
      <p:pic>
        <p:nvPicPr>
          <p:cNvPr id="8" name="Picture 7"/>
          <p:cNvPicPr>
            <a:picLocks noChangeAspect="1"/>
          </p:cNvPicPr>
          <p:nvPr/>
        </p:nvPicPr>
        <p:blipFill>
          <a:blip r:embed="rId4"/>
          <a:stretch>
            <a:fillRect/>
          </a:stretch>
        </p:blipFill>
        <p:spPr>
          <a:xfrm>
            <a:off x="5859760" y="3451966"/>
            <a:ext cx="1662401" cy="1620135"/>
          </a:xfrm>
          <a:prstGeom prst="rect">
            <a:avLst/>
          </a:prstGeom>
        </p:spPr>
      </p:pic>
      <p:pic>
        <p:nvPicPr>
          <p:cNvPr id="9" name="Picture 8"/>
          <p:cNvPicPr>
            <a:picLocks noChangeAspect="1"/>
          </p:cNvPicPr>
          <p:nvPr/>
        </p:nvPicPr>
        <p:blipFill>
          <a:blip r:embed="rId5"/>
          <a:stretch>
            <a:fillRect/>
          </a:stretch>
        </p:blipFill>
        <p:spPr>
          <a:xfrm>
            <a:off x="7270862" y="1452936"/>
            <a:ext cx="1614488" cy="1593056"/>
          </a:xfrm>
          <a:prstGeom prst="rect">
            <a:avLst/>
          </a:prstGeom>
        </p:spPr>
      </p:pic>
    </p:spTree>
    <p:extLst>
      <p:ext uri="{BB962C8B-B14F-4D97-AF65-F5344CB8AC3E}">
        <p14:creationId xmlns:p14="http://schemas.microsoft.com/office/powerpoint/2010/main" val="4155885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4" y="838200"/>
            <a:ext cx="4886584" cy="5614303"/>
          </a:xfrm>
        </p:spPr>
        <p:txBody>
          <a:bodyPr/>
          <a:lstStyle/>
          <a:p>
            <a:r>
              <a:rPr lang="es-ES_tradnl" sz="2000" u="sng" dirty="0" smtClean="0">
                <a:solidFill>
                  <a:schemeClr val="bg1"/>
                </a:solidFill>
                <a:latin typeface="Cambria Math" panose="02040503050406030204" pitchFamily="18" charset="0"/>
                <a:ea typeface="Cambria Math" panose="02040503050406030204" pitchFamily="18" charset="0"/>
              </a:rPr>
              <a:t>PRENDAS PROTECTORAS: </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Guantes largos y resistentes a la llama, excepto en trabajos muy ligeros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Delantal de material resistente a la llama, chispas y al calor radiado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trabajos pesados: polainas, botas altas u otra protección similar resistente al fuego</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Calzado de seguridad, siempre que se vayan a manipular objetos pesados</a:t>
            </a:r>
            <a:endParaRPr lang="es-AR"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Para evitar quemaduras en la cabeza deben usarse gorros de cuero o telas resistentes debajo de los cascos</a:t>
            </a:r>
          </a:p>
          <a:p>
            <a:pPr lvl="1" defTabSz="685800" eaLnBrk="0" hangingPunct="0">
              <a:spcBef>
                <a:spcPct val="0"/>
              </a:spcBef>
              <a:buSzTx/>
            </a:pPr>
            <a:r>
              <a:rPr lang="es-ES_tradnl" altLang="es-AR" sz="2000" dirty="0">
                <a:solidFill>
                  <a:schemeClr val="bg1"/>
                </a:solidFill>
                <a:latin typeface="Cambria Math" panose="02040503050406030204" pitchFamily="18" charset="0"/>
                <a:ea typeface="Cambria Math" panose="02040503050406030204" pitchFamily="18" charset="0"/>
                <a:cs typeface="Calibri" panose="020F0502020204030204" pitchFamily="34" charset="0"/>
              </a:rPr>
              <a:t>Cascos de seguridad u otros medios de protección para la cabeza contar la caída de objetos pesados o cortantes</a:t>
            </a:r>
            <a:endParaRPr lang="es-ES_tradnl" altLang="es-AR" sz="2000" dirty="0">
              <a:solidFill>
                <a:schemeClr val="bg1"/>
              </a:solidFill>
              <a:latin typeface="Cambria Math" panose="02040503050406030204" pitchFamily="18" charset="0"/>
              <a:ea typeface="Cambria Math" panose="02040503050406030204" pitchFamily="18" charset="0"/>
            </a:endParaRPr>
          </a:p>
          <a:p>
            <a:pPr lvl="1" defTabSz="685800" eaLnBrk="0" hangingPunct="0">
              <a:spcBef>
                <a:spcPct val="0"/>
              </a:spcBef>
              <a:buClrTx/>
              <a:buSzTx/>
            </a:pPr>
            <a:endParaRPr lang="es-ES_tradnl" altLang="es-AR" sz="6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1" defTabSz="685800" eaLnBrk="0" hangingPunct="0">
              <a:spcBef>
                <a:spcPct val="0"/>
              </a:spcBef>
              <a:buClrTx/>
              <a:buSzTx/>
            </a:pPr>
            <a:endParaRPr lang="es-AR" altLang="es-AR" sz="450" dirty="0">
              <a:solidFill>
                <a:schemeClr val="tx1"/>
              </a:solidFill>
            </a:endParaRPr>
          </a:p>
          <a:p>
            <a:pPr marL="0" indent="0" defTabSz="685800" eaLnBrk="0" hangingPunct="0">
              <a:spcBef>
                <a:spcPct val="0"/>
              </a:spcBef>
              <a:buClrTx/>
              <a:buSzTx/>
              <a:buFontTx/>
              <a:buChar char="•"/>
            </a:pPr>
            <a:endParaRPr lang="es-ES_tradnl" u="sng" dirty="0" smtClean="0">
              <a:solidFill>
                <a:schemeClr val="bg1"/>
              </a:solidFill>
              <a:latin typeface="Cambria Math" panose="02040503050406030204" pitchFamily="18" charset="0"/>
              <a:ea typeface="Cambria Math" panose="02040503050406030204" pitchFamily="18" charset="0"/>
            </a:endParaRPr>
          </a:p>
          <a:p>
            <a:pPr marL="0" indent="0">
              <a:buNone/>
            </a:pPr>
            <a:endParaRPr lang="es-AR" dirty="0"/>
          </a:p>
        </p:txBody>
      </p:sp>
      <p:sp>
        <p:nvSpPr>
          <p:cNvPr id="5" name="1 Título"/>
          <p:cNvSpPr txBox="1">
            <a:spLocks/>
          </p:cNvSpPr>
          <p:nvPr/>
        </p:nvSpPr>
        <p:spPr bwMode="auto">
          <a:xfrm>
            <a:off x="1323001" y="24497"/>
            <a:ext cx="6348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63141" indent="-363141" algn="ctr">
              <a:defRPr/>
            </a:pPr>
            <a:r>
              <a:rPr lang="es-AR" sz="2700" b="1" dirty="0">
                <a:solidFill>
                  <a:srgbClr val="FF0000"/>
                </a:solidFill>
                <a:latin typeface="Cambria Math" panose="02040503050406030204" pitchFamily="18" charset="0"/>
                <a:ea typeface="Cambria Math" panose="02040503050406030204" pitchFamily="18" charset="0"/>
              </a:rPr>
              <a:t>ELEMENTOS DE PROTECCION PERSONAL</a:t>
            </a:r>
          </a:p>
        </p:txBody>
      </p:sp>
      <p:sp>
        <p:nvSpPr>
          <p:cNvPr id="11" name="Rectangle 9"/>
          <p:cNvSpPr>
            <a:spLocks noChangeArrowheads="1"/>
          </p:cNvSpPr>
          <p:nvPr/>
        </p:nvSpPr>
        <p:spPr bwMode="auto">
          <a:xfrm>
            <a:off x="410766" y="12001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2" name="Rectangle 11"/>
          <p:cNvSpPr>
            <a:spLocks noChangeArrowheads="1"/>
          </p:cNvSpPr>
          <p:nvPr/>
        </p:nvSpPr>
        <p:spPr bwMode="auto">
          <a:xfrm>
            <a:off x="410766" y="26003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3" name="Rectangle 13"/>
          <p:cNvSpPr>
            <a:spLocks noChangeArrowheads="1"/>
          </p:cNvSpPr>
          <p:nvPr/>
        </p:nvSpPr>
        <p:spPr bwMode="auto">
          <a:xfrm>
            <a:off x="410766" y="3931444"/>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endParaRPr lang="es-AR"/>
          </a:p>
        </p:txBody>
      </p:sp>
      <p:sp>
        <p:nvSpPr>
          <p:cNvPr id="14" name="Rectangle 15"/>
          <p:cNvSpPr>
            <a:spLocks noChangeArrowheads="1"/>
          </p:cNvSpPr>
          <p:nvPr/>
        </p:nvSpPr>
        <p:spPr bwMode="auto">
          <a:xfrm>
            <a:off x="4913484" y="4968895"/>
            <a:ext cx="1385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a:endParaRPr lang="es-ES_tradnl" altLang="es-AR" sz="900" dirty="0">
              <a:ea typeface="Times New Roman" panose="02020603050405020304" pitchFamily="18" charset="0"/>
            </a:endParaRPr>
          </a:p>
          <a:p>
            <a:pPr algn="just" defTabSz="685800"/>
            <a:r>
              <a:rPr lang="es-ES_tradnl" altLang="es-AR" sz="900" dirty="0">
                <a:latin typeface="Arial" panose="020B0604020202020204" pitchFamily="34" charset="0"/>
                <a:ea typeface="Times New Roman" panose="02020603050405020304" pitchFamily="18" charset="0"/>
              </a:rPr>
              <a:t/>
            </a:r>
            <a:br>
              <a:rPr lang="es-ES_tradnl" altLang="es-AR" sz="900" dirty="0">
                <a:latin typeface="Arial" panose="020B0604020202020204" pitchFamily="34" charset="0"/>
                <a:ea typeface="Times New Roman" panose="02020603050405020304" pitchFamily="18" charset="0"/>
              </a:rPr>
            </a:br>
            <a:endParaRPr lang="es-ES_tradnl" altLang="es-AR" sz="1350" dirty="0">
              <a:latin typeface="Arial" panose="020B0604020202020204" pitchFamily="34" charset="0"/>
            </a:endParaRPr>
          </a:p>
        </p:txBody>
      </p:sp>
      <p:pic>
        <p:nvPicPr>
          <p:cNvPr id="15" name="Picture 14"/>
          <p:cNvPicPr>
            <a:picLocks noChangeAspect="1"/>
          </p:cNvPicPr>
          <p:nvPr/>
        </p:nvPicPr>
        <p:blipFill>
          <a:blip r:embed="rId2"/>
          <a:stretch>
            <a:fillRect/>
          </a:stretch>
        </p:blipFill>
        <p:spPr>
          <a:xfrm>
            <a:off x="5424668" y="1422830"/>
            <a:ext cx="1346137" cy="1452875"/>
          </a:xfrm>
          <a:prstGeom prst="rect">
            <a:avLst/>
          </a:prstGeom>
        </p:spPr>
      </p:pic>
      <p:pic>
        <p:nvPicPr>
          <p:cNvPr id="16" name="Picture 15"/>
          <p:cNvPicPr>
            <a:picLocks noChangeAspect="1"/>
          </p:cNvPicPr>
          <p:nvPr/>
        </p:nvPicPr>
        <p:blipFill>
          <a:blip r:embed="rId3"/>
          <a:stretch>
            <a:fillRect/>
          </a:stretch>
        </p:blipFill>
        <p:spPr>
          <a:xfrm>
            <a:off x="6903729" y="1348925"/>
            <a:ext cx="2143125" cy="2143125"/>
          </a:xfrm>
          <a:prstGeom prst="rect">
            <a:avLst/>
          </a:prstGeom>
        </p:spPr>
      </p:pic>
      <p:pic>
        <p:nvPicPr>
          <p:cNvPr id="17" name="Picture 16"/>
          <p:cNvPicPr>
            <a:picLocks noChangeAspect="1"/>
          </p:cNvPicPr>
          <p:nvPr/>
        </p:nvPicPr>
        <p:blipFill>
          <a:blip r:embed="rId4"/>
          <a:stretch>
            <a:fillRect/>
          </a:stretch>
        </p:blipFill>
        <p:spPr>
          <a:xfrm>
            <a:off x="4982766" y="3995065"/>
            <a:ext cx="1947658" cy="1947658"/>
          </a:xfrm>
          <a:prstGeom prst="rect">
            <a:avLst/>
          </a:prstGeom>
        </p:spPr>
      </p:pic>
      <p:pic>
        <p:nvPicPr>
          <p:cNvPr id="2065" name="Picture 17"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0591" y="3960763"/>
            <a:ext cx="2016263" cy="201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59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9626435B-4836-4CB7-B3A7-2DE68EB79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2" y="304800"/>
            <a:ext cx="54387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rot="353358">
            <a:off x="6696077" y="5666793"/>
            <a:ext cx="990600" cy="990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3 CuadroTexto">
            <a:extLst>
              <a:ext uri="{FF2B5EF4-FFF2-40B4-BE49-F238E27FC236}">
                <a16:creationId xmlns:a16="http://schemas.microsoft.com/office/drawing/2014/main" id="{28FDCC6A-9633-492F-88A6-B481091B7122}"/>
              </a:ext>
            </a:extLst>
          </p:cNvPr>
          <p:cNvSpPr txBox="1">
            <a:spLocks noChangeArrowheads="1"/>
          </p:cNvSpPr>
          <p:nvPr/>
        </p:nvSpPr>
        <p:spPr bwMode="auto">
          <a:xfrm>
            <a:off x="1380331" y="228600"/>
            <a:ext cx="6535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s-ES_tradnl" altLang="es-AR" sz="2400" u="sng" dirty="0">
                <a:solidFill>
                  <a:srgbClr val="FFC000"/>
                </a:solidFill>
                <a:latin typeface="Arial Rounded MT Bold" panose="020F0704030504030204" pitchFamily="34" charset="0"/>
              </a:rPr>
              <a:t> </a:t>
            </a:r>
            <a:r>
              <a:rPr lang="es-ES_tradnl" altLang="es-AR" sz="2800" u="sng" dirty="0">
                <a:solidFill>
                  <a:srgbClr val="FFFF00"/>
                </a:solidFill>
                <a:latin typeface="Cambria Math" panose="02040503050406030204" pitchFamily="18" charset="0"/>
                <a:ea typeface="Cambria Math" panose="02040503050406030204" pitchFamily="18" charset="0"/>
                <a:cs typeface="Cambria Math" panose="02040503050406030204" pitchFamily="18" charset="0"/>
              </a:rPr>
              <a:t>RECOMENDACIONES BÁSICAS PARA UNA OPERACIÓN </a:t>
            </a:r>
            <a:r>
              <a:rPr lang="es-ES_tradnl" altLang="es-AR" sz="2800" u="sng" dirty="0" smtClean="0">
                <a:solidFill>
                  <a:srgbClr val="FFFF00"/>
                </a:solidFill>
                <a:latin typeface="Cambria Math" panose="02040503050406030204" pitchFamily="18" charset="0"/>
                <a:ea typeface="Cambria Math" panose="02040503050406030204" pitchFamily="18" charset="0"/>
                <a:cs typeface="Cambria Math" panose="02040503050406030204" pitchFamily="18" charset="0"/>
              </a:rPr>
              <a:t>SEGURA</a:t>
            </a:r>
            <a:endParaRPr lang="es-AR" altLang="es-AR" sz="2400" dirty="0">
              <a:solidFill>
                <a:schemeClr val="tx1"/>
              </a:solidFill>
              <a:latin typeface="Arial Rounded MT Bold" panose="020F0704030504030204" pitchFamily="34" charset="0"/>
            </a:endParaRPr>
          </a:p>
        </p:txBody>
      </p:sp>
      <p:sp>
        <p:nvSpPr>
          <p:cNvPr id="92163" name="5 CuadroTexto">
            <a:extLst>
              <a:ext uri="{FF2B5EF4-FFF2-40B4-BE49-F238E27FC236}">
                <a16:creationId xmlns:a16="http://schemas.microsoft.com/office/drawing/2014/main" id="{341F163D-EA9B-4032-8EEA-FCD4A7E82B3E}"/>
              </a:ext>
            </a:extLst>
          </p:cNvPr>
          <p:cNvSpPr txBox="1">
            <a:spLocks noChangeArrowheads="1"/>
          </p:cNvSpPr>
          <p:nvPr/>
        </p:nvSpPr>
        <p:spPr bwMode="auto">
          <a:xfrm>
            <a:off x="214086" y="1182688"/>
            <a:ext cx="739140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20700" indent="-457200"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F4AB89"/>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F4AB89"/>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F4AB89"/>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F4AB89"/>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F4AB89"/>
              </a:buClr>
              <a:buFont typeface="Wingdings 2" panose="05020102010507070707" pitchFamily="18" charset="2"/>
              <a:buChar char=""/>
              <a:defRPr sz="1900">
                <a:solidFill>
                  <a:schemeClr val="tx1"/>
                </a:solidFill>
                <a:latin typeface="Century Gothic" panose="020B0502020202020204" pitchFamily="34" charset="0"/>
              </a:defRPr>
            </a:lvl9pPr>
          </a:lstStyle>
          <a:p>
            <a:pPr marL="63500" indent="0" eaLnBrk="1" fontAlgn="auto" hangingPunct="1">
              <a:spcAft>
                <a:spcPts val="0"/>
              </a:spcAft>
              <a:buClr>
                <a:srgbClr val="FFFF00"/>
              </a:buClr>
              <a:buNone/>
              <a:defRPr/>
            </a:pPr>
            <a:r>
              <a:rPr lang="es-ES_tradnl" altLang="es-AR" sz="2200" dirty="0" smtClean="0">
                <a:solidFill>
                  <a:schemeClr val="bg1">
                    <a:lumMod val="95000"/>
                  </a:schemeClr>
                </a:solidFill>
                <a:latin typeface="Cambria Math" panose="02040503050406030204" pitchFamily="18" charset="0"/>
                <a:ea typeface="Cambria Math" panose="02040503050406030204" pitchFamily="18" charset="0"/>
              </a:rPr>
              <a:t>En cuanto al </a:t>
            </a:r>
            <a:r>
              <a:rPr lang="es-ES_tradnl" altLang="es-AR" sz="2200" b="1" i="1" dirty="0" smtClean="0">
                <a:solidFill>
                  <a:srgbClr val="FFFF00"/>
                </a:solidFill>
                <a:latin typeface="Cambria Math" panose="02040503050406030204" pitchFamily="18" charset="0"/>
                <a:ea typeface="Cambria Math" panose="02040503050406030204" pitchFamily="18" charset="0"/>
              </a:rPr>
              <a:t>Área de trabajo</a:t>
            </a:r>
            <a:r>
              <a:rPr lang="es-ES_tradnl" altLang="es-AR" sz="2200" dirty="0" smtClean="0">
                <a:solidFill>
                  <a:srgbClr val="FFFF00"/>
                </a:solidFill>
                <a:latin typeface="Cambria Math" panose="02040503050406030204" pitchFamily="18" charset="0"/>
                <a:ea typeface="Cambria Math" panose="02040503050406030204" pitchFamily="18" charset="0"/>
              </a:rPr>
              <a:t>:</a:t>
            </a:r>
          </a:p>
          <a:p>
            <a:pPr eaLnBrk="1" fontAlgn="auto" hangingPunct="1">
              <a:spcAft>
                <a:spcPts val="0"/>
              </a:spcAft>
              <a:buClr>
                <a:srgbClr val="FFFF00"/>
              </a:buClr>
              <a:buFont typeface="Century Gothic" panose="020B0502020202020204" pitchFamily="34" charset="0"/>
              <a:buAutoNum type="arabicPeriod"/>
              <a:defRPr/>
            </a:pPr>
            <a:r>
              <a:rPr lang="es-ES_tradnl" altLang="es-AR" sz="2200" dirty="0" smtClean="0">
                <a:solidFill>
                  <a:schemeClr val="bg1">
                    <a:lumMod val="95000"/>
                  </a:schemeClr>
                </a:solidFill>
                <a:latin typeface="Cambria Math" panose="02040503050406030204" pitchFamily="18" charset="0"/>
                <a:ea typeface="Cambria Math" panose="02040503050406030204" pitchFamily="18" charset="0"/>
              </a:rPr>
              <a:t>Las </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soldaduras, corte y/o procesos semejantes deben ser llevados a cabo en </a:t>
            </a:r>
            <a:r>
              <a:rPr lang="es-ES_tradnl" altLang="es-AR" sz="2200" i="1" dirty="0">
                <a:solidFill>
                  <a:schemeClr val="bg1">
                    <a:lumMod val="95000"/>
                  </a:schemeClr>
                </a:solidFill>
                <a:latin typeface="Cambria Math" panose="02040503050406030204" pitchFamily="18" charset="0"/>
                <a:ea typeface="Cambria Math" panose="02040503050406030204" pitchFamily="18" charset="0"/>
              </a:rPr>
              <a:t>áreas destinadas</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 </a:t>
            </a:r>
            <a:r>
              <a:rPr lang="es-ES_tradnl" altLang="es-AR" sz="2200" i="1" dirty="0">
                <a:solidFill>
                  <a:schemeClr val="bg1">
                    <a:lumMod val="95000"/>
                  </a:schemeClr>
                </a:solidFill>
                <a:latin typeface="Cambria Math" panose="02040503050406030204" pitchFamily="18" charset="0"/>
                <a:ea typeface="Cambria Math" panose="02040503050406030204" pitchFamily="18" charset="0"/>
              </a:rPr>
              <a:t>específicamente a este tipo de trabajos</a:t>
            </a:r>
            <a:r>
              <a:rPr lang="es-ES_tradnl" altLang="es-AR" sz="2200" i="1" dirty="0" smtClean="0">
                <a:solidFill>
                  <a:schemeClr val="bg1">
                    <a:lumMod val="95000"/>
                  </a:schemeClr>
                </a:solidFill>
                <a:latin typeface="Cambria Math" panose="02040503050406030204" pitchFamily="18" charset="0"/>
                <a:ea typeface="Cambria Math" panose="02040503050406030204" pitchFamily="18" charset="0"/>
              </a:rPr>
              <a:t>.</a:t>
            </a:r>
          </a:p>
          <a:p>
            <a:pPr eaLnBrk="1" fontAlgn="auto" hangingPunct="1">
              <a:spcAft>
                <a:spcPts val="0"/>
              </a:spcAft>
              <a:buClr>
                <a:srgbClr val="FFFF00"/>
              </a:buClr>
              <a:buFont typeface="Century Gothic" panose="020B0502020202020204" pitchFamily="34" charset="0"/>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En caso de que los trabajos se realicen en áreas con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riesgos de incendios</a:t>
            </a:r>
            <a:r>
              <a:rPr lang="es-ES_tradnl" sz="2400" b="1" dirty="0">
                <a:solidFill>
                  <a:schemeClr val="bg1">
                    <a:lumMod val="95000"/>
                  </a:schemeClr>
                </a:solidFill>
                <a:latin typeface="Cambria Math" panose="02040503050406030204" pitchFamily="18" charset="0"/>
                <a:ea typeface="Cambria Math" panose="02040503050406030204" pitchFamily="18" charset="0"/>
              </a:rPr>
              <a:t> </a:t>
            </a:r>
            <a:r>
              <a:rPr lang="es-ES_tradnl" sz="2400" dirty="0">
                <a:solidFill>
                  <a:schemeClr val="bg1">
                    <a:lumMod val="95000"/>
                  </a:schemeClr>
                </a:solidFill>
                <a:latin typeface="Cambria Math" panose="02040503050406030204" pitchFamily="18" charset="0"/>
                <a:ea typeface="Cambria Math" panose="02040503050406030204" pitchFamily="18" charset="0"/>
              </a:rPr>
              <a:t>se deben prever procedimientos para contar con una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autorización</a:t>
            </a:r>
            <a:r>
              <a:rPr lang="es-ES_tradnl" sz="2400" b="1" u="sng" dirty="0" smtClean="0">
                <a:solidFill>
                  <a:schemeClr val="bg1">
                    <a:lumMod val="95000"/>
                  </a:schemeClr>
                </a:solidFill>
                <a:latin typeface="Cambria Math" panose="02040503050406030204" pitchFamily="18" charset="0"/>
                <a:ea typeface="Cambria Math" panose="02040503050406030204" pitchFamily="18" charset="0"/>
              </a:rPr>
              <a:t>.</a:t>
            </a:r>
            <a:endParaRPr lang="es-ES_tradnl" altLang="es-AR" sz="2200" b="1" i="1" u="sng" dirty="0">
              <a:solidFill>
                <a:schemeClr val="bg1">
                  <a:lumMod val="95000"/>
                </a:schemeClr>
              </a:solidFill>
              <a:latin typeface="Cambria Math" panose="02040503050406030204" pitchFamily="18" charset="0"/>
              <a:ea typeface="Cambria Math" panose="02040503050406030204" pitchFamily="18" charset="0"/>
            </a:endParaRPr>
          </a:p>
          <a:p>
            <a:pPr eaLnBrk="1" fontAlgn="auto" hangingPunct="1">
              <a:spcAft>
                <a:spcPts val="0"/>
              </a:spcAft>
              <a:buClr>
                <a:srgbClr val="FFFF00"/>
              </a:buClr>
              <a:buFont typeface="Century Gothic" panose="020B0502020202020204" pitchFamily="34" charset="0"/>
              <a:buAutoNum type="arabicPeriod"/>
              <a:defRPr/>
            </a:pP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Cualquier área que incluye el trabajo con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gases</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 debe tener una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identificación</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 clara </a:t>
            </a:r>
            <a:r>
              <a:rPr lang="es-ES_tradnl" altLang="es-AR" sz="2200" dirty="0" smtClean="0">
                <a:solidFill>
                  <a:schemeClr val="bg1">
                    <a:lumMod val="95000"/>
                  </a:schemeClr>
                </a:solidFill>
                <a:latin typeface="Cambria Math" panose="02040503050406030204" pitchFamily="18" charset="0"/>
                <a:ea typeface="Cambria Math" panose="02040503050406030204" pitchFamily="18" charset="0"/>
              </a:rPr>
              <a:t>de los mismos, </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incluyendo además avisos de seguridad tales como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“no fumar”</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 y/o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“acceso exclusivo para personal autorizado</a:t>
            </a:r>
            <a:r>
              <a:rPr lang="es-ES_tradnl" altLang="es-AR" sz="2200" b="1" u="sng" dirty="0" smtClean="0">
                <a:solidFill>
                  <a:schemeClr val="bg1">
                    <a:lumMod val="95000"/>
                  </a:schemeClr>
                </a:solidFill>
                <a:latin typeface="Cambria Math" panose="02040503050406030204" pitchFamily="18" charset="0"/>
                <a:ea typeface="Cambria Math" panose="02040503050406030204" pitchFamily="18" charset="0"/>
              </a:rPr>
              <a:t>”.</a:t>
            </a:r>
          </a:p>
          <a:p>
            <a:pPr eaLnBrk="1" fontAlgn="auto" hangingPunct="1">
              <a:spcAft>
                <a:spcPts val="0"/>
              </a:spcAft>
              <a:buClr>
                <a:srgbClr val="FFFF00"/>
              </a:buClr>
              <a:buFont typeface="Century Gothic" panose="020B0502020202020204" pitchFamily="34" charset="0"/>
              <a:buAutoNum type="arabicPeriod"/>
              <a:defRPr/>
            </a:pP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Los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equipos de extinción de incendios </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deben estar siempre </a:t>
            </a:r>
            <a:r>
              <a:rPr lang="es-ES_tradnl" altLang="es-AR" sz="2200" b="1" u="sng" dirty="0">
                <a:solidFill>
                  <a:schemeClr val="bg1">
                    <a:lumMod val="95000"/>
                  </a:schemeClr>
                </a:solidFill>
                <a:latin typeface="Cambria Math" panose="02040503050406030204" pitchFamily="18" charset="0"/>
                <a:ea typeface="Cambria Math" panose="02040503050406030204" pitchFamily="18" charset="0"/>
              </a:rPr>
              <a:t>disponibles </a:t>
            </a:r>
            <a:r>
              <a:rPr lang="es-ES_tradnl" altLang="es-AR" sz="2200" dirty="0">
                <a:solidFill>
                  <a:schemeClr val="bg1">
                    <a:lumMod val="95000"/>
                  </a:schemeClr>
                </a:solidFill>
                <a:latin typeface="Cambria Math" panose="02040503050406030204" pitchFamily="18" charset="0"/>
                <a:ea typeface="Cambria Math" panose="02040503050406030204" pitchFamily="18" charset="0"/>
              </a:rPr>
              <a:t>y en condiciones de ser utilizados</a:t>
            </a:r>
            <a:r>
              <a:rPr lang="es-ES_tradnl" altLang="es-AR" sz="2200" dirty="0" smtClean="0">
                <a:solidFill>
                  <a:schemeClr val="bg1">
                    <a:lumMod val="95000"/>
                  </a:schemeClr>
                </a:solidFill>
                <a:latin typeface="Cambria Math" panose="02040503050406030204" pitchFamily="18" charset="0"/>
                <a:ea typeface="Cambria Math" panose="02040503050406030204" pitchFamily="18" charset="0"/>
              </a:rPr>
              <a:t>.</a:t>
            </a:r>
          </a:p>
          <a:p>
            <a:pPr eaLnBrk="1" fontAlgn="auto" hangingPunct="1">
              <a:spcAft>
                <a:spcPts val="0"/>
              </a:spcAft>
              <a:buClr>
                <a:srgbClr val="FFFF00"/>
              </a:buClr>
              <a:buFont typeface="Century Gothic" panose="020B0502020202020204" pitchFamily="34" charset="0"/>
              <a:buAutoNum type="arabicPeriod"/>
              <a:defRPr/>
            </a:pPr>
            <a:r>
              <a:rPr lang="es-ES_tradnl" altLang="es-AR" sz="2000" b="1" u="sng" dirty="0">
                <a:solidFill>
                  <a:schemeClr val="bg1">
                    <a:lumMod val="95000"/>
                  </a:schemeClr>
                </a:solidFill>
                <a:latin typeface="Cambria Math" panose="02040503050406030204" pitchFamily="18" charset="0"/>
                <a:ea typeface="Cambria Math" panose="02040503050406030204" pitchFamily="18" charset="0"/>
              </a:rPr>
              <a:t>Identificar</a:t>
            </a:r>
            <a:r>
              <a:rPr lang="es-ES_tradnl" altLang="es-AR" sz="2000" dirty="0">
                <a:solidFill>
                  <a:schemeClr val="bg1">
                    <a:lumMod val="95000"/>
                  </a:schemeClr>
                </a:solidFill>
                <a:latin typeface="Cambria Math" panose="02040503050406030204" pitchFamily="18" charset="0"/>
                <a:ea typeface="Cambria Math" panose="02040503050406030204" pitchFamily="18" charset="0"/>
              </a:rPr>
              <a:t> las </a:t>
            </a:r>
            <a:r>
              <a:rPr lang="es-ES_tradnl" altLang="es-AR" sz="2000" b="1" u="sng" dirty="0">
                <a:solidFill>
                  <a:schemeClr val="bg1">
                    <a:lumMod val="95000"/>
                  </a:schemeClr>
                </a:solidFill>
                <a:latin typeface="Cambria Math" panose="02040503050406030204" pitchFamily="18" charset="0"/>
                <a:ea typeface="Cambria Math" panose="02040503050406030204" pitchFamily="18" charset="0"/>
              </a:rPr>
              <a:t>superficies</a:t>
            </a:r>
            <a:r>
              <a:rPr lang="es-ES_tradnl" altLang="es-AR" sz="2000" dirty="0">
                <a:solidFill>
                  <a:schemeClr val="bg1">
                    <a:lumMod val="95000"/>
                  </a:schemeClr>
                </a:solidFill>
                <a:latin typeface="Cambria Math" panose="02040503050406030204" pitchFamily="18" charset="0"/>
                <a:ea typeface="Cambria Math" panose="02040503050406030204" pitchFamily="18" charset="0"/>
              </a:rPr>
              <a:t> que permanecen </a:t>
            </a:r>
            <a:r>
              <a:rPr lang="es-ES_tradnl" altLang="es-AR" sz="2000" b="1" u="sng" dirty="0">
                <a:solidFill>
                  <a:schemeClr val="bg1">
                    <a:lumMod val="95000"/>
                  </a:schemeClr>
                </a:solidFill>
                <a:latin typeface="Cambria Math" panose="02040503050406030204" pitchFamily="18" charset="0"/>
                <a:ea typeface="Cambria Math" panose="02040503050406030204" pitchFamily="18" charset="0"/>
              </a:rPr>
              <a:t>calientes</a:t>
            </a:r>
            <a:r>
              <a:rPr lang="es-ES_tradnl" altLang="es-AR" sz="2000" dirty="0">
                <a:solidFill>
                  <a:schemeClr val="bg1">
                    <a:lumMod val="95000"/>
                  </a:schemeClr>
                </a:solidFill>
                <a:latin typeface="Cambria Math" panose="02040503050406030204" pitchFamily="18" charset="0"/>
                <a:ea typeface="Cambria Math" panose="02040503050406030204" pitchFamily="18" charset="0"/>
              </a:rPr>
              <a:t> tras la realización del trabajo</a:t>
            </a:r>
            <a:r>
              <a:rPr lang="es-ES_tradnl" altLang="es-AR" sz="2000" dirty="0" smtClean="0">
                <a:solidFill>
                  <a:schemeClr val="bg1">
                    <a:lumMod val="95000"/>
                  </a:schemeClr>
                </a:solidFill>
                <a:latin typeface="Cambria Math" panose="02040503050406030204" pitchFamily="18" charset="0"/>
                <a:ea typeface="Cambria Math" panose="02040503050406030204" pitchFamily="18" charset="0"/>
              </a:rPr>
              <a:t>.</a:t>
            </a:r>
          </a:p>
        </p:txBody>
      </p:sp>
      <p:pic>
        <p:nvPicPr>
          <p:cNvPr id="3" name="Picture 2"/>
          <p:cNvPicPr>
            <a:picLocks noChangeAspect="1"/>
          </p:cNvPicPr>
          <p:nvPr/>
        </p:nvPicPr>
        <p:blipFill>
          <a:blip r:embed="rId2"/>
          <a:stretch>
            <a:fillRect/>
          </a:stretch>
        </p:blipFill>
        <p:spPr>
          <a:xfrm>
            <a:off x="7656350" y="1485900"/>
            <a:ext cx="1424233" cy="1066800"/>
          </a:xfrm>
          <a:prstGeom prst="rect">
            <a:avLst/>
          </a:prstGeom>
        </p:spPr>
      </p:pic>
      <p:pic>
        <p:nvPicPr>
          <p:cNvPr id="5122" name="Picture 2" descr="Resultado de imagen para autoriz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918" y="2876694"/>
            <a:ext cx="771904" cy="8362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OHIBIDO FUM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6350" y="3952677"/>
            <a:ext cx="815117" cy="10631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OHIBIDO OPERAR MAQUINAS SIN AUTORIZA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184" y="4250896"/>
            <a:ext cx="770294" cy="100473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extinto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7709062" y="5341801"/>
            <a:ext cx="840978" cy="1121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ENCION SUPERFICIE CALIEN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9040" y="5667564"/>
            <a:ext cx="762000" cy="99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AC443065-DB37-4857-A830-607AA717322F}"/>
              </a:ext>
            </a:extLst>
          </p:cNvPr>
          <p:cNvSpPr>
            <a:spLocks noGrp="1" noChangeArrowheads="1"/>
          </p:cNvSpPr>
          <p:nvPr>
            <p:ph idx="1"/>
          </p:nvPr>
        </p:nvSpPr>
        <p:spPr>
          <a:xfrm>
            <a:off x="152400" y="152400"/>
            <a:ext cx="7239000" cy="6096000"/>
          </a:xfrm>
        </p:spPr>
        <p:txBody>
          <a:bodyPr rtlCol="0">
            <a:normAutofit fontScale="92500" lnSpcReduction="20000"/>
          </a:bodyPr>
          <a:lstStyle/>
          <a:p>
            <a:pPr marL="64008" indent="0" fontAlgn="auto">
              <a:spcAft>
                <a:spcPts val="0"/>
              </a:spcAft>
              <a:buClr>
                <a:srgbClr val="FFFF00"/>
              </a:buClr>
              <a:buNone/>
              <a:defRPr/>
            </a:pPr>
            <a:r>
              <a:rPr lang="es-ES_tradnl" sz="2400" dirty="0" smtClean="0">
                <a:solidFill>
                  <a:schemeClr val="bg1">
                    <a:lumMod val="95000"/>
                  </a:schemeClr>
                </a:solidFill>
                <a:latin typeface="Cambria Math" panose="02040503050406030204" pitchFamily="18" charset="0"/>
                <a:ea typeface="Cambria Math" panose="02040503050406030204" pitchFamily="18" charset="0"/>
              </a:rPr>
              <a:t>En cuanto a </a:t>
            </a:r>
            <a:r>
              <a:rPr lang="es-ES_tradnl" sz="2400" b="1" i="1" dirty="0">
                <a:solidFill>
                  <a:srgbClr val="FFFF00"/>
                </a:solidFill>
                <a:latin typeface="Cambria Math" panose="02040503050406030204" pitchFamily="18" charset="0"/>
                <a:ea typeface="Cambria Math" panose="02040503050406030204" pitchFamily="18" charset="0"/>
              </a:rPr>
              <a:t>E</a:t>
            </a:r>
            <a:r>
              <a:rPr lang="es-ES_tradnl" sz="2400" b="1" i="1" dirty="0" smtClean="0">
                <a:solidFill>
                  <a:srgbClr val="FFFF00"/>
                </a:solidFill>
                <a:latin typeface="Cambria Math" panose="02040503050406030204" pitchFamily="18" charset="0"/>
                <a:ea typeface="Cambria Math" panose="02040503050406030204" pitchFamily="18" charset="0"/>
              </a:rPr>
              <a:t>quipos:</a:t>
            </a:r>
          </a:p>
          <a:p>
            <a:pPr marL="521208" indent="-457200" fontAlgn="auto">
              <a:spcAft>
                <a:spcPts val="0"/>
              </a:spcAft>
              <a:buClr>
                <a:srgbClr val="FFFF00"/>
              </a:buClr>
              <a:buFont typeface="+mj-lt"/>
              <a:buAutoNum type="arabicPeriod"/>
              <a:defRPr/>
            </a:pPr>
            <a:r>
              <a:rPr lang="es-ES_tradnl" sz="2400" dirty="0" smtClean="0">
                <a:solidFill>
                  <a:schemeClr val="bg1">
                    <a:lumMod val="95000"/>
                  </a:schemeClr>
                </a:solidFill>
                <a:latin typeface="Cambria Math" panose="02040503050406030204" pitchFamily="18" charset="0"/>
                <a:ea typeface="Cambria Math" panose="02040503050406030204" pitchFamily="18" charset="0"/>
              </a:rPr>
              <a:t>Utilizar </a:t>
            </a:r>
            <a:r>
              <a:rPr lang="es-ES_tradnl" sz="2400" dirty="0">
                <a:solidFill>
                  <a:schemeClr val="bg1">
                    <a:lumMod val="95000"/>
                  </a:schemeClr>
                </a:solidFill>
                <a:latin typeface="Cambria Math" panose="02040503050406030204" pitchFamily="18" charset="0"/>
                <a:ea typeface="Cambria Math" panose="02040503050406030204" pitchFamily="18" charset="0"/>
              </a:rPr>
              <a:t>solamente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equipos</a:t>
            </a:r>
            <a:r>
              <a:rPr lang="es-ES_tradnl" sz="2400" dirty="0">
                <a:solidFill>
                  <a:schemeClr val="bg1">
                    <a:lumMod val="95000"/>
                  </a:schemeClr>
                </a:solidFill>
                <a:latin typeface="Cambria Math" panose="02040503050406030204" pitchFamily="18" charset="0"/>
                <a:ea typeface="Cambria Math" panose="02040503050406030204" pitchFamily="18" charset="0"/>
              </a:rPr>
              <a:t> que cuenten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con la aprobación </a:t>
            </a:r>
            <a:r>
              <a:rPr lang="es-ES_tradnl" sz="2400" dirty="0">
                <a:solidFill>
                  <a:schemeClr val="bg1">
                    <a:lumMod val="95000"/>
                  </a:schemeClr>
                </a:solidFill>
                <a:latin typeface="Cambria Math" panose="02040503050406030204" pitchFamily="18" charset="0"/>
                <a:ea typeface="Cambria Math" panose="02040503050406030204" pitchFamily="18" charset="0"/>
              </a:rPr>
              <a:t>de una autoridad competente</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a:t>
            </a:r>
          </a:p>
          <a:p>
            <a:pPr marL="521208" indent="-457200" algn="just" fontAlgn="auto">
              <a:spcAft>
                <a:spcPts val="0"/>
              </a:spcAft>
              <a:buClr>
                <a:srgbClr val="FFFF00"/>
              </a:buClr>
              <a:buFont typeface="+mj-lt"/>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Solo utilizar el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regulador apropiado </a:t>
            </a:r>
            <a:r>
              <a:rPr lang="es-ES_tradnl" sz="2400" dirty="0">
                <a:solidFill>
                  <a:schemeClr val="bg1">
                    <a:lumMod val="95000"/>
                  </a:schemeClr>
                </a:solidFill>
                <a:latin typeface="Cambria Math" panose="02040503050406030204" pitchFamily="18" charset="0"/>
                <a:ea typeface="Cambria Math" panose="02040503050406030204" pitchFamily="18" charset="0"/>
              </a:rPr>
              <a:t>para el gas con el cual se esta trabajando y con el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nivel de presión especificado</a:t>
            </a:r>
            <a:r>
              <a:rPr lang="es-ES_tradnl" sz="2400" b="1" u="sng" dirty="0" smtClean="0">
                <a:solidFill>
                  <a:schemeClr val="bg1">
                    <a:lumMod val="95000"/>
                  </a:schemeClr>
                </a:solidFill>
                <a:latin typeface="Cambria Math" panose="02040503050406030204" pitchFamily="18" charset="0"/>
                <a:ea typeface="Cambria Math" panose="02040503050406030204" pitchFamily="18" charset="0"/>
              </a:rPr>
              <a:t>.</a:t>
            </a:r>
            <a:endParaRPr lang="es-ES_tradnl" sz="2400" b="1" u="sng" dirty="0">
              <a:solidFill>
                <a:schemeClr val="bg1">
                  <a:lumMod val="95000"/>
                </a:schemeClr>
              </a:solidFill>
              <a:latin typeface="Cambria Math" panose="02040503050406030204" pitchFamily="18" charset="0"/>
              <a:ea typeface="Cambria Math" panose="02040503050406030204" pitchFamily="18" charset="0"/>
            </a:endParaRPr>
          </a:p>
          <a:p>
            <a:pPr marL="521208" indent="-457200" fontAlgn="auto">
              <a:spcAft>
                <a:spcPts val="0"/>
              </a:spcAft>
              <a:buClr>
                <a:srgbClr val="FFFF00"/>
              </a:buClr>
              <a:buFont typeface="+mj-lt"/>
              <a:buAutoNum type="arabicPeriod"/>
              <a:defRPr/>
            </a:pPr>
            <a:r>
              <a:rPr lang="es-ES_tradnl" sz="2400" dirty="0" smtClean="0">
                <a:solidFill>
                  <a:schemeClr val="bg1">
                    <a:lumMod val="95000"/>
                  </a:schemeClr>
                </a:solidFill>
                <a:latin typeface="Cambria Math" panose="02040503050406030204" pitchFamily="18" charset="0"/>
                <a:ea typeface="Cambria Math" panose="02040503050406030204" pitchFamily="18" charset="0"/>
              </a:rPr>
              <a:t>Llevar </a:t>
            </a:r>
            <a:r>
              <a:rPr lang="es-ES_tradnl" sz="2400" dirty="0">
                <a:solidFill>
                  <a:schemeClr val="bg1">
                    <a:lumMod val="95000"/>
                  </a:schemeClr>
                </a:solidFill>
                <a:latin typeface="Cambria Math" panose="02040503050406030204" pitchFamily="18" charset="0"/>
                <a:ea typeface="Cambria Math" panose="02040503050406030204" pitchFamily="18" charset="0"/>
              </a:rPr>
              <a:t>a cabo un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mantenimiento periódico </a:t>
            </a:r>
            <a:r>
              <a:rPr lang="es-ES_tradnl" sz="2400" dirty="0">
                <a:solidFill>
                  <a:schemeClr val="bg1">
                    <a:lumMod val="95000"/>
                  </a:schemeClr>
                </a:solidFill>
                <a:latin typeface="Cambria Math" panose="02040503050406030204" pitchFamily="18" charset="0"/>
                <a:ea typeface="Cambria Math" panose="02040503050406030204" pitchFamily="18" charset="0"/>
              </a:rPr>
              <a:t>de los </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elementos por </a:t>
            </a:r>
            <a:r>
              <a:rPr lang="es-ES_tradnl" sz="2400" dirty="0">
                <a:solidFill>
                  <a:schemeClr val="bg1">
                    <a:lumMod val="95000"/>
                  </a:schemeClr>
                </a:solidFill>
                <a:latin typeface="Cambria Math" panose="02040503050406030204" pitchFamily="18" charset="0"/>
                <a:ea typeface="Cambria Math" panose="02040503050406030204" pitchFamily="18" charset="0"/>
              </a:rPr>
              <a:t>técnicos especializados</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a:t>
            </a:r>
          </a:p>
          <a:p>
            <a:pPr marL="521208" indent="-457200" fontAlgn="auto">
              <a:spcAft>
                <a:spcPts val="0"/>
              </a:spcAft>
              <a:buClr>
                <a:srgbClr val="FFFF00"/>
              </a:buClr>
              <a:buFont typeface="+mj-lt"/>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Se recomienda en todos los casos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inspeccionar</a:t>
            </a:r>
            <a:r>
              <a:rPr lang="es-ES_tradnl" sz="2400" dirty="0">
                <a:solidFill>
                  <a:schemeClr val="bg1">
                    <a:lumMod val="95000"/>
                  </a:schemeClr>
                </a:solidFill>
                <a:latin typeface="Cambria Math" panose="02040503050406030204" pitchFamily="18" charset="0"/>
                <a:ea typeface="Cambria Math" panose="02040503050406030204" pitchFamily="18" charset="0"/>
              </a:rPr>
              <a:t> visualmente las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conexiones</a:t>
            </a:r>
            <a:r>
              <a:rPr lang="es-ES_tradnl" sz="2400" dirty="0">
                <a:solidFill>
                  <a:schemeClr val="bg1">
                    <a:lumMod val="95000"/>
                  </a:schemeClr>
                </a:solidFill>
                <a:latin typeface="Cambria Math" panose="02040503050406030204" pitchFamily="18" charset="0"/>
                <a:ea typeface="Cambria Math" panose="02040503050406030204" pitchFamily="18" charset="0"/>
              </a:rPr>
              <a:t>, </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verificar </a:t>
            </a:r>
            <a:r>
              <a:rPr lang="es-ES_tradnl" sz="2400" dirty="0">
                <a:solidFill>
                  <a:schemeClr val="bg1">
                    <a:lumMod val="95000"/>
                  </a:schemeClr>
                </a:solidFill>
                <a:latin typeface="Cambria Math" panose="02040503050406030204" pitchFamily="18" charset="0"/>
                <a:ea typeface="Cambria Math" panose="02040503050406030204" pitchFamily="18" charset="0"/>
              </a:rPr>
              <a:t>que no haya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fugas</a:t>
            </a:r>
            <a:r>
              <a:rPr lang="es-ES_tradnl" sz="2400" dirty="0">
                <a:solidFill>
                  <a:schemeClr val="bg1">
                    <a:lumMod val="95000"/>
                  </a:schemeClr>
                </a:solidFill>
                <a:latin typeface="Cambria Math" panose="02040503050406030204" pitchFamily="18" charset="0"/>
                <a:ea typeface="Cambria Math" panose="02040503050406030204" pitchFamily="18" charset="0"/>
              </a:rPr>
              <a:t> mediante el uso de “spray” o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espuma de agua con jabón</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a:t>
            </a:r>
            <a:endParaRPr lang="es-ES_tradnl" sz="2400" dirty="0">
              <a:solidFill>
                <a:schemeClr val="bg1">
                  <a:lumMod val="95000"/>
                </a:schemeClr>
              </a:solidFill>
              <a:latin typeface="Cambria Math" panose="02040503050406030204" pitchFamily="18" charset="0"/>
              <a:ea typeface="Cambria Math" panose="02040503050406030204" pitchFamily="18" charset="0"/>
            </a:endParaRPr>
          </a:p>
          <a:p>
            <a:pPr marL="521208" indent="-457200" fontAlgn="auto">
              <a:spcAft>
                <a:spcPts val="0"/>
              </a:spcAft>
              <a:buClr>
                <a:srgbClr val="FFFF00"/>
              </a:buClr>
              <a:buFont typeface="+mj-lt"/>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Efectuar únicamente las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conexiones</a:t>
            </a:r>
            <a:r>
              <a:rPr lang="es-ES_tradnl" sz="2400" dirty="0">
                <a:solidFill>
                  <a:schemeClr val="bg1">
                    <a:lumMod val="95000"/>
                  </a:schemeClr>
                </a:solidFill>
                <a:latin typeface="Cambria Math" panose="02040503050406030204" pitchFamily="18" charset="0"/>
                <a:ea typeface="Cambria Math" panose="02040503050406030204" pitchFamily="18" charset="0"/>
              </a:rPr>
              <a:t> recomendadas para el gas en uso, de acuerdo a las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normas vigentes</a:t>
            </a:r>
            <a:r>
              <a:rPr lang="es-ES_tradnl" sz="2400" dirty="0">
                <a:solidFill>
                  <a:schemeClr val="bg1">
                    <a:lumMod val="95000"/>
                  </a:schemeClr>
                </a:solidFill>
                <a:latin typeface="Cambria Math" panose="02040503050406030204" pitchFamily="18" charset="0"/>
                <a:ea typeface="Cambria Math" panose="02040503050406030204" pitchFamily="18" charset="0"/>
              </a:rPr>
              <a:t>. Nunca deben utilizarse adaptadores.</a:t>
            </a:r>
          </a:p>
          <a:p>
            <a:pPr marL="521208" indent="-457200" fontAlgn="auto">
              <a:spcAft>
                <a:spcPts val="0"/>
              </a:spcAft>
              <a:buClr>
                <a:srgbClr val="FFFF00"/>
              </a:buClr>
              <a:buFont typeface="+mj-lt"/>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Al abrir la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válvula</a:t>
            </a:r>
            <a:r>
              <a:rPr lang="es-ES_tradnl" sz="2400" dirty="0">
                <a:solidFill>
                  <a:schemeClr val="bg1">
                    <a:lumMod val="95000"/>
                  </a:schemeClr>
                </a:solidFill>
                <a:latin typeface="Cambria Math" panose="02040503050406030204" pitchFamily="18" charset="0"/>
                <a:ea typeface="Cambria Math" panose="02040503050406030204" pitchFamily="18" charset="0"/>
              </a:rPr>
              <a:t>,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no permanecer delante </a:t>
            </a:r>
            <a:r>
              <a:rPr lang="es-ES_tradnl" sz="2400" dirty="0">
                <a:solidFill>
                  <a:schemeClr val="bg1">
                    <a:lumMod val="95000"/>
                  </a:schemeClr>
                </a:solidFill>
                <a:latin typeface="Cambria Math" panose="02040503050406030204" pitchFamily="18" charset="0"/>
                <a:ea typeface="Cambria Math" panose="02040503050406030204" pitchFamily="18" charset="0"/>
              </a:rPr>
              <a:t>del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regulador</a:t>
            </a:r>
            <a:r>
              <a:rPr lang="es-ES_tradnl" sz="2400" dirty="0">
                <a:solidFill>
                  <a:schemeClr val="bg1">
                    <a:lumMod val="95000"/>
                  </a:schemeClr>
                </a:solidFill>
                <a:latin typeface="Cambria Math" panose="02040503050406030204" pitchFamily="18" charset="0"/>
                <a:ea typeface="Cambria Math" panose="02040503050406030204" pitchFamily="18" charset="0"/>
              </a:rPr>
              <a:t> que esta conectado al cilindro. Asegurar que los manómetros de los reguladores posean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dispositivos de alivio de presión</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a:t>
            </a:r>
            <a:endParaRPr lang="es-ES_tradnl" sz="2400" dirty="0">
              <a:solidFill>
                <a:schemeClr val="bg1">
                  <a:lumMod val="95000"/>
                </a:schemeClr>
              </a:solidFill>
              <a:latin typeface="Cambria Math" panose="02040503050406030204" pitchFamily="18" charset="0"/>
              <a:ea typeface="Cambria Math" panose="02040503050406030204" pitchFamily="18" charset="0"/>
            </a:endParaRPr>
          </a:p>
        </p:txBody>
      </p:sp>
      <p:pic>
        <p:nvPicPr>
          <p:cNvPr id="3" name="Picture 2" descr="Resultado de imagen para autoriz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793785"/>
            <a:ext cx="771904" cy="8362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Resultado de imagen para fuga gas con ja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824" y="2401047"/>
            <a:ext cx="1165422" cy="1181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t="1" r="18302" b="61512"/>
          <a:stretch/>
        </p:blipFill>
        <p:spPr>
          <a:xfrm>
            <a:off x="7413824" y="4495800"/>
            <a:ext cx="1474953" cy="106680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a:extLst>
              <a:ext uri="{FF2B5EF4-FFF2-40B4-BE49-F238E27FC236}">
                <a16:creationId xmlns:a16="http://schemas.microsoft.com/office/drawing/2014/main" id="{DDEDF7B3-02F9-4E15-96ED-3BDCC807A56C}"/>
              </a:ext>
            </a:extLst>
          </p:cNvPr>
          <p:cNvSpPr>
            <a:spLocks noGrp="1" noChangeArrowheads="1"/>
          </p:cNvSpPr>
          <p:nvPr>
            <p:ph idx="1"/>
          </p:nvPr>
        </p:nvSpPr>
        <p:spPr>
          <a:xfrm>
            <a:off x="228600" y="228600"/>
            <a:ext cx="7467600" cy="6477000"/>
          </a:xfrm>
        </p:spPr>
        <p:txBody>
          <a:bodyPr rtlCol="0">
            <a:normAutofit fontScale="92500"/>
          </a:bodyPr>
          <a:lstStyle/>
          <a:p>
            <a:pPr marL="63500" indent="0" eaLnBrk="1" fontAlgn="auto" hangingPunct="1">
              <a:spcAft>
                <a:spcPts val="0"/>
              </a:spcAft>
              <a:buClr>
                <a:srgbClr val="FFFF00"/>
              </a:buClr>
              <a:buNone/>
              <a:defRPr/>
            </a:pP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En cuanto a </a:t>
            </a:r>
            <a:r>
              <a:rPr lang="es-ES_tradnl" altLang="es-AR" sz="2400" b="1" i="1" dirty="0">
                <a:solidFill>
                  <a:srgbClr val="FFFF00"/>
                </a:solidFill>
                <a:latin typeface="Cambria Math" panose="02040503050406030204" pitchFamily="18" charset="0"/>
                <a:ea typeface="Cambria Math" panose="02040503050406030204" pitchFamily="18" charset="0"/>
              </a:rPr>
              <a:t>Cilindros:</a:t>
            </a:r>
            <a:endParaRPr lang="es-ES_tradnl" altLang="es-AR" sz="2400" b="1" u="sng" dirty="0">
              <a:solidFill>
                <a:schemeClr val="bg1">
                  <a:lumMod val="95000"/>
                </a:schemeClr>
              </a:solidFill>
              <a:latin typeface="Cambria Math" panose="02040503050406030204" pitchFamily="18" charset="0"/>
              <a:ea typeface="Cambria Math" panose="02040503050406030204" pitchFamily="18" charset="0"/>
            </a:endParaRPr>
          </a:p>
          <a:p>
            <a:pPr eaLnBrk="1" fontAlgn="auto" hangingPunct="1">
              <a:spcAft>
                <a:spcPts val="0"/>
              </a:spcAft>
              <a:buClr>
                <a:srgbClr val="FFFF00"/>
              </a:buClr>
              <a:buFont typeface="Century Gothic" panose="020B0502020202020204" pitchFamily="34" charset="0"/>
              <a:buAutoNum type="arabicPeriod"/>
              <a:defRPr/>
            </a:pP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Siempre ubicar los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cilindros</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 en áreas que se encuentran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aisladas </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de choques y/o golpes o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calor excesivo</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a:t>
            </a:r>
          </a:p>
          <a:p>
            <a:pPr eaLnBrk="1" fontAlgn="auto" hangingPunct="1">
              <a:spcAft>
                <a:spcPts val="0"/>
              </a:spcAft>
              <a:buClr>
                <a:srgbClr val="FFFF00"/>
              </a:buClr>
              <a:buFont typeface="Century Gothic" panose="020B0502020202020204" pitchFamily="34" charset="0"/>
              <a:buAutoNum type="arabicPeriod"/>
              <a:defRPr/>
            </a:pP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Nunca</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 conectar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cilindros vacíos </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a cilindros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llenos</a:t>
            </a:r>
            <a:r>
              <a:rPr lang="es-ES_tradnl" altLang="es-AR" sz="2400" b="1" u="sng" dirty="0" smtClean="0">
                <a:solidFill>
                  <a:schemeClr val="bg1">
                    <a:lumMod val="95000"/>
                  </a:schemeClr>
                </a:solidFill>
                <a:latin typeface="Cambria Math" panose="02040503050406030204" pitchFamily="18" charset="0"/>
                <a:ea typeface="Cambria Math" panose="02040503050406030204" pitchFamily="18" charset="0"/>
              </a:rPr>
              <a:t>.</a:t>
            </a:r>
          </a:p>
          <a:p>
            <a:pPr fontAlgn="auto">
              <a:spcAft>
                <a:spcPts val="0"/>
              </a:spcAft>
              <a:buClr>
                <a:srgbClr val="FFFF00"/>
              </a:buClr>
              <a:buFont typeface="Century Gothic" panose="020B0502020202020204" pitchFamily="34" charset="0"/>
              <a:buAutoNum type="arabicPeriod"/>
              <a:defRPr/>
            </a:pP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Solamente las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personas entrenadas </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deben operar y reemplazar los </a:t>
            </a:r>
            <a:r>
              <a:rPr lang="es-ES_tradnl" altLang="es-AR" sz="2400" dirty="0" smtClean="0">
                <a:solidFill>
                  <a:schemeClr val="bg1">
                    <a:lumMod val="95000"/>
                  </a:schemeClr>
                </a:solidFill>
                <a:latin typeface="Cambria Math" panose="02040503050406030204" pitchFamily="18" charset="0"/>
                <a:ea typeface="Cambria Math" panose="02040503050406030204" pitchFamily="18" charset="0"/>
              </a:rPr>
              <a:t>cilindros.</a:t>
            </a:r>
          </a:p>
          <a:p>
            <a:pPr marL="0" indent="0" fontAlgn="auto">
              <a:spcAft>
                <a:spcPts val="0"/>
              </a:spcAft>
              <a:buClr>
                <a:srgbClr val="FFFF00"/>
              </a:buClr>
              <a:buNone/>
              <a:defRPr/>
            </a:pPr>
            <a:endParaRPr lang="es-ES_tradnl" altLang="es-AR" sz="2400" dirty="0" smtClean="0">
              <a:solidFill>
                <a:schemeClr val="bg1">
                  <a:lumMod val="95000"/>
                </a:schemeClr>
              </a:solidFill>
              <a:latin typeface="Cambria Math" panose="02040503050406030204" pitchFamily="18" charset="0"/>
              <a:ea typeface="Cambria Math" panose="02040503050406030204" pitchFamily="18" charset="0"/>
            </a:endParaRPr>
          </a:p>
          <a:p>
            <a:pPr marL="0" indent="0" fontAlgn="auto">
              <a:spcAft>
                <a:spcPts val="0"/>
              </a:spcAft>
              <a:buClr>
                <a:srgbClr val="FFFF00"/>
              </a:buClr>
              <a:buNone/>
              <a:defRPr/>
            </a:pP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En cuanto al </a:t>
            </a:r>
            <a:r>
              <a:rPr lang="es-ES_tradnl" altLang="es-AR" sz="2400" b="1" i="1" dirty="0">
                <a:solidFill>
                  <a:srgbClr val="FFFF00"/>
                </a:solidFill>
                <a:latin typeface="Cambria Math" panose="02040503050406030204" pitchFamily="18" charset="0"/>
                <a:ea typeface="Cambria Math" panose="02040503050406030204" pitchFamily="18" charset="0"/>
              </a:rPr>
              <a:t>Personal</a:t>
            </a:r>
            <a:r>
              <a:rPr lang="es-ES_tradnl" altLang="es-AR" sz="2400" b="1" i="1" dirty="0" smtClean="0">
                <a:solidFill>
                  <a:srgbClr val="FFFF00"/>
                </a:solidFill>
                <a:latin typeface="Cambria Math" panose="02040503050406030204" pitchFamily="18" charset="0"/>
                <a:ea typeface="Cambria Math" panose="02040503050406030204" pitchFamily="18" charset="0"/>
              </a:rPr>
              <a:t>:</a:t>
            </a:r>
            <a:endParaRPr lang="es-ES_tradnl" altLang="es-AR" sz="2400" dirty="0" smtClean="0">
              <a:solidFill>
                <a:schemeClr val="bg1">
                  <a:lumMod val="95000"/>
                </a:schemeClr>
              </a:solidFill>
              <a:latin typeface="Cambria Math" panose="02040503050406030204" pitchFamily="18" charset="0"/>
              <a:ea typeface="Cambria Math" panose="02040503050406030204" pitchFamily="18" charset="0"/>
            </a:endParaRPr>
          </a:p>
          <a:p>
            <a:pPr fontAlgn="auto">
              <a:spcAft>
                <a:spcPts val="0"/>
              </a:spcAft>
              <a:buClr>
                <a:srgbClr val="FFFF00"/>
              </a:buClr>
              <a:buFont typeface="Century Gothic" panose="020B0502020202020204" pitchFamily="34" charset="0"/>
              <a:buAutoNum type="arabicPeriod"/>
              <a:defRPr/>
            </a:pPr>
            <a:r>
              <a:rPr lang="es-ES_tradnl" sz="2400" dirty="0" smtClean="0">
                <a:solidFill>
                  <a:schemeClr val="bg1">
                    <a:lumMod val="95000"/>
                  </a:schemeClr>
                </a:solidFill>
                <a:latin typeface="Cambria Math" panose="02040503050406030204" pitchFamily="18" charset="0"/>
                <a:ea typeface="Cambria Math" panose="02040503050406030204" pitchFamily="18" charset="0"/>
              </a:rPr>
              <a:t>Las </a:t>
            </a:r>
            <a:r>
              <a:rPr lang="es-ES_tradnl" sz="2400" dirty="0">
                <a:solidFill>
                  <a:schemeClr val="bg1">
                    <a:lumMod val="95000"/>
                  </a:schemeClr>
                </a:solidFill>
                <a:latin typeface="Cambria Math" panose="02040503050406030204" pitchFamily="18" charset="0"/>
                <a:ea typeface="Cambria Math" panose="02040503050406030204" pitchFamily="18" charset="0"/>
              </a:rPr>
              <a:t>operaciones de soldadura, corte, calentamiento o enderezado deben ser llevadas a cabo por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operadores entrenados,</a:t>
            </a:r>
            <a:r>
              <a:rPr lang="es-ES_tradnl" sz="2400" dirty="0">
                <a:solidFill>
                  <a:schemeClr val="bg1">
                    <a:lumMod val="95000"/>
                  </a:schemeClr>
                </a:solidFill>
                <a:latin typeface="Cambria Math" panose="02040503050406030204" pitchFamily="18" charset="0"/>
                <a:ea typeface="Cambria Math" panose="02040503050406030204" pitchFamily="18" charset="0"/>
              </a:rPr>
              <a:t> que sean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conscientes de los riesgos </a:t>
            </a:r>
            <a:r>
              <a:rPr lang="es-ES_tradnl" sz="2400" dirty="0">
                <a:solidFill>
                  <a:schemeClr val="bg1">
                    <a:lumMod val="95000"/>
                  </a:schemeClr>
                </a:solidFill>
                <a:latin typeface="Cambria Math" panose="02040503050406030204" pitchFamily="18" charset="0"/>
                <a:ea typeface="Cambria Math" panose="02040503050406030204" pitchFamily="18" charset="0"/>
              </a:rPr>
              <a:t>y estén</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 capacitados </a:t>
            </a:r>
            <a:r>
              <a:rPr lang="es-ES_tradnl" sz="2400" dirty="0">
                <a:solidFill>
                  <a:schemeClr val="bg1">
                    <a:lumMod val="95000"/>
                  </a:schemeClr>
                </a:solidFill>
                <a:latin typeface="Cambria Math" panose="02040503050406030204" pitchFamily="18" charset="0"/>
                <a:ea typeface="Cambria Math" panose="02040503050406030204" pitchFamily="18" charset="0"/>
              </a:rPr>
              <a:t>para actuar en situaciones de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emergencia</a:t>
            </a:r>
            <a:r>
              <a:rPr lang="es-ES_tradnl" sz="2400" dirty="0" smtClean="0">
                <a:solidFill>
                  <a:schemeClr val="bg1">
                    <a:lumMod val="95000"/>
                  </a:schemeClr>
                </a:solidFill>
                <a:latin typeface="Cambria Math" panose="02040503050406030204" pitchFamily="18" charset="0"/>
                <a:ea typeface="Cambria Math" panose="02040503050406030204" pitchFamily="18" charset="0"/>
              </a:rPr>
              <a:t>.</a:t>
            </a:r>
          </a:p>
          <a:p>
            <a:pPr fontAlgn="auto">
              <a:spcAft>
                <a:spcPts val="0"/>
              </a:spcAft>
              <a:buClr>
                <a:srgbClr val="FFFF00"/>
              </a:buClr>
              <a:buFont typeface="Century Gothic" panose="020B0502020202020204" pitchFamily="34" charset="0"/>
              <a:buAutoNum type="arabicPeriod"/>
              <a:defRPr/>
            </a:pPr>
            <a:r>
              <a:rPr lang="es-ES_tradnl" sz="2400" dirty="0">
                <a:solidFill>
                  <a:schemeClr val="bg1">
                    <a:lumMod val="95000"/>
                  </a:schemeClr>
                </a:solidFill>
                <a:latin typeface="Cambria Math" panose="02040503050406030204" pitchFamily="18" charset="0"/>
                <a:ea typeface="Cambria Math" panose="02040503050406030204" pitchFamily="18" charset="0"/>
              </a:rPr>
              <a:t>Usar siempre </a:t>
            </a:r>
            <a:r>
              <a:rPr lang="es-ES_tradnl" sz="2400" b="1" u="sng" dirty="0">
                <a:solidFill>
                  <a:schemeClr val="bg1">
                    <a:lumMod val="95000"/>
                  </a:schemeClr>
                </a:solidFill>
                <a:latin typeface="Cambria Math" panose="02040503050406030204" pitchFamily="18" charset="0"/>
                <a:ea typeface="Cambria Math" panose="02040503050406030204" pitchFamily="18" charset="0"/>
              </a:rPr>
              <a:t>mascara respiratoria</a:t>
            </a:r>
            <a:r>
              <a:rPr lang="es-ES_tradnl" sz="2400" dirty="0">
                <a:solidFill>
                  <a:schemeClr val="bg1">
                    <a:lumMod val="95000"/>
                  </a:schemeClr>
                </a:solidFill>
                <a:latin typeface="Cambria Math" panose="02040503050406030204" pitchFamily="18" charset="0"/>
                <a:ea typeface="Cambria Math" panose="02040503050406030204" pitchFamily="18" charset="0"/>
              </a:rPr>
              <a:t> como protección contra gases generados en el proceso.</a:t>
            </a:r>
          </a:p>
          <a:p>
            <a:pPr fontAlgn="auto">
              <a:spcAft>
                <a:spcPts val="0"/>
              </a:spcAft>
              <a:buClr>
                <a:srgbClr val="FFFF00"/>
              </a:buClr>
              <a:buFont typeface="Century Gothic" panose="020B0502020202020204" pitchFamily="34" charset="0"/>
              <a:buAutoNum type="arabicPeriod"/>
              <a:defRPr/>
            </a:pP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No</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utilizar oxigeno </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como aire comprimido ni </a:t>
            </a:r>
            <a:r>
              <a:rPr lang="es-ES_tradnl" altLang="es-AR" sz="2400" b="1" u="sng" dirty="0">
                <a:solidFill>
                  <a:schemeClr val="bg1">
                    <a:lumMod val="95000"/>
                  </a:schemeClr>
                </a:solidFill>
                <a:latin typeface="Cambria Math" panose="02040503050406030204" pitchFamily="18" charset="0"/>
                <a:ea typeface="Cambria Math" panose="02040503050406030204" pitchFamily="18" charset="0"/>
              </a:rPr>
              <a:t>para limpiar </a:t>
            </a:r>
            <a:r>
              <a:rPr lang="es-ES_tradnl" altLang="es-AR" sz="2400" dirty="0">
                <a:solidFill>
                  <a:schemeClr val="bg1">
                    <a:lumMod val="95000"/>
                  </a:schemeClr>
                </a:solidFill>
                <a:latin typeface="Cambria Math" panose="02040503050406030204" pitchFamily="18" charset="0"/>
                <a:ea typeface="Cambria Math" panose="02040503050406030204" pitchFamily="18" charset="0"/>
              </a:rPr>
              <a:t>zonas del cuerpo o de la ropa</a:t>
            </a:r>
            <a:r>
              <a:rPr lang="es-ES_tradnl" altLang="es-AR" sz="2400" dirty="0" smtClean="0">
                <a:solidFill>
                  <a:schemeClr val="bg1">
                    <a:lumMod val="95000"/>
                  </a:schemeClr>
                </a:solidFill>
                <a:latin typeface="Cambria Math" panose="02040503050406030204" pitchFamily="18" charset="0"/>
                <a:ea typeface="Cambria Math" panose="02040503050406030204" pitchFamily="18" charset="0"/>
              </a:rPr>
              <a:t>.</a:t>
            </a:r>
            <a:endParaRPr lang="es-ES_tradnl" sz="2400" dirty="0">
              <a:solidFill>
                <a:schemeClr val="bg1">
                  <a:lumMod val="95000"/>
                </a:schemeClr>
              </a:solidFill>
              <a:latin typeface="Cambria Math" panose="02040503050406030204" pitchFamily="18" charset="0"/>
              <a:ea typeface="Cambria Math" panose="02040503050406030204" pitchFamily="18" charset="0"/>
            </a:endParaRPr>
          </a:p>
          <a:p>
            <a:pPr fontAlgn="auto">
              <a:spcAft>
                <a:spcPts val="0"/>
              </a:spcAft>
              <a:buClr>
                <a:srgbClr val="FFFF00"/>
              </a:buClr>
              <a:buFont typeface="Century Gothic" panose="020B0502020202020204" pitchFamily="34" charset="0"/>
              <a:buAutoNum type="arabicPeriod"/>
              <a:defRPr/>
            </a:pPr>
            <a:endParaRPr lang="es-ES_tradnl" altLang="es-AR" sz="2400" dirty="0">
              <a:solidFill>
                <a:schemeClr val="bg1">
                  <a:lumMod val="95000"/>
                </a:schemeClr>
              </a:solidFill>
              <a:latin typeface="Cambria Math" panose="02040503050406030204" pitchFamily="18" charset="0"/>
              <a:ea typeface="Cambria Math" panose="02040503050406030204" pitchFamily="18" charset="0"/>
            </a:endParaRPr>
          </a:p>
        </p:txBody>
      </p:sp>
      <p:pic>
        <p:nvPicPr>
          <p:cNvPr id="7174" name="Picture 6" descr="Resultado de imagen para cilindros de oxigeno y acetilen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391400" y="533400"/>
            <a:ext cx="1589092" cy="2247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ROHIBIDO OPERAR MAQUINAS SIN AUTORIZ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657600"/>
            <a:ext cx="128524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457200"/>
            <a:ext cx="1828800" cy="2385391"/>
          </a:xfrm>
          <a:prstGeom prst="rect">
            <a:avLst/>
          </a:prstGeom>
        </p:spPr>
      </p:pic>
      <p:pic>
        <p:nvPicPr>
          <p:cNvPr id="5" name="Picture 2" descr="OBLIGACION DE UTILIZAR PROTECTOR RESPIRAT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BLIGACION DE UTILIZAR GUANTES AISLAN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127" y="457200"/>
            <a:ext cx="1821873" cy="23763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BLIGACION DE UTILIZAR CALZADO AISLA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57200"/>
            <a:ext cx="182562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BLIGACION DE UTILIZAR ROPA PROTECTO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73" y="3048000"/>
            <a:ext cx="1835727" cy="23944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BLIGACION DE MANTENER ORDEN Y LIMPIEZ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3927" y="3048000"/>
            <a:ext cx="1835727" cy="23944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 DE UTILIZAR MANGASOBLIGACION LARG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8981" y="3054927"/>
            <a:ext cx="1830417" cy="238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BLIGACION DE UTILIZAR DELANTAL AISLAN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5655" y="3054927"/>
            <a:ext cx="1830417" cy="23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589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HIBIDO FUM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45720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ASAR DE LA SEÃ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218" y="45720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OHIBIDO OPERAR MAQUINAS SIN AUTORIZ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5720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ROHIBIDO GENERAR CHISP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0" y="457200"/>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O SOLDAR SIN AUTORIZAC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277" y="2951018"/>
            <a:ext cx="1752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ROHIBIDO HACER FUEGO Y FUM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0855" y="2951018"/>
            <a:ext cx="1768533" cy="23067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arteles con textos especiales"/>
          <p:cNvPicPr>
            <a:picLocks noChangeAspect="1" noChangeArrowheads="1"/>
          </p:cNvPicPr>
          <p:nvPr/>
        </p:nvPicPr>
        <p:blipFill rotWithShape="1">
          <a:blip r:embed="rId8">
            <a:extLst>
              <a:ext uri="{28A0092B-C50C-407E-A947-70E740481C1C}">
                <a14:useLocalDpi xmlns:a14="http://schemas.microsoft.com/office/drawing/2010/main" val="0"/>
              </a:ext>
            </a:extLst>
          </a:blip>
          <a:srcRect l="23971" r="26360"/>
          <a:stretch/>
        </p:blipFill>
        <p:spPr bwMode="auto">
          <a:xfrm>
            <a:off x="5110307" y="3276600"/>
            <a:ext cx="3595543" cy="1343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arteles con textos especiales"/>
          <p:cNvPicPr>
            <a:picLocks noChangeAspect="1" noChangeArrowheads="1"/>
          </p:cNvPicPr>
          <p:nvPr/>
        </p:nvPicPr>
        <p:blipFill rotWithShape="1">
          <a:blip r:embed="rId8">
            <a:extLst>
              <a:ext uri="{28A0092B-C50C-407E-A947-70E740481C1C}">
                <a14:useLocalDpi xmlns:a14="http://schemas.microsoft.com/office/drawing/2010/main" val="0"/>
              </a:ext>
            </a:extLst>
          </a:blip>
          <a:srcRect r="76029"/>
          <a:stretch/>
        </p:blipFill>
        <p:spPr bwMode="auto">
          <a:xfrm>
            <a:off x="5144943" y="4953000"/>
            <a:ext cx="1735282"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81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ATENCION RIESGO DE ELECTROCU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510" y="304799"/>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PELIGRO QUEMAD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374" y="332508"/>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ATENCION RIESGO DE EXPLO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799"/>
            <a:ext cx="1828800" cy="238539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TENCION SUPERFICIE CALI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89564"/>
            <a:ext cx="181102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TENCION ALTA TEMPERATU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046" y="3061855"/>
            <a:ext cx="1832264" cy="238990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TENCION ALTA PRE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089564"/>
            <a:ext cx="1837574" cy="23968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ELIGRO GAS ENVASAD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9457" y="332509"/>
            <a:ext cx="1807556" cy="235768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TENCION RIESGO DE PROYECCION EN LOS OJ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1464" y="3089564"/>
            <a:ext cx="1858818" cy="242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74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04877"/>
            <a:ext cx="8229600" cy="3895723"/>
          </a:xfrm>
          <a:extLst/>
        </p:spPr>
        <p:txBody>
          <a:bodyPr/>
          <a:lstStyle/>
          <a:p>
            <a:pPr marL="0" indent="0" eaLnBrk="1" hangingPunct="1">
              <a:buNone/>
              <a:defRPr/>
            </a:pPr>
            <a:r>
              <a:rPr lang="es-ES" sz="2000" b="1" u="sng" cap="all" dirty="0">
                <a:solidFill>
                  <a:schemeClr val="bg1"/>
                </a:solidFill>
                <a:latin typeface="Cambria Math" panose="02040503050406030204" pitchFamily="18" charset="0"/>
                <a:ea typeface="Cambria Math" panose="02040503050406030204" pitchFamily="18" charset="0"/>
              </a:rPr>
              <a:t>Contaminación del aire durante procesos de </a:t>
            </a:r>
            <a:r>
              <a:rPr lang="es-ES" sz="2000" b="1" u="sng" cap="all" dirty="0" smtClean="0">
                <a:solidFill>
                  <a:schemeClr val="bg1"/>
                </a:solidFill>
                <a:latin typeface="Cambria Math" panose="02040503050406030204" pitchFamily="18" charset="0"/>
                <a:ea typeface="Cambria Math" panose="02040503050406030204" pitchFamily="18" charset="0"/>
              </a:rPr>
              <a:t>soldadura</a:t>
            </a:r>
            <a:r>
              <a:rPr lang="es-AR" sz="2000" b="1" dirty="0" smtClean="0">
                <a:solidFill>
                  <a:schemeClr val="bg1"/>
                </a:solidFill>
                <a:latin typeface="Cambria Math" panose="02040503050406030204" pitchFamily="18" charset="0"/>
                <a:ea typeface="Cambria Math" panose="02040503050406030204" pitchFamily="18" charset="0"/>
              </a:rPr>
              <a:t>: (C. </a:t>
            </a:r>
            <a:r>
              <a:rPr lang="es-AR" sz="2000" b="1" dirty="0" smtClean="0">
                <a:solidFill>
                  <a:schemeClr val="bg1"/>
                </a:solidFill>
                <a:latin typeface="Cambria Math" panose="02040503050406030204" pitchFamily="18" charset="0"/>
                <a:ea typeface="Cambria Math" panose="02040503050406030204" pitchFamily="18" charset="0"/>
              </a:rPr>
              <a:t>A.)</a:t>
            </a:r>
            <a:r>
              <a:rPr lang="es-AR" sz="2000" b="1" dirty="0" smtClean="0">
                <a:solidFill>
                  <a:schemeClr val="bg1"/>
                </a:solidFill>
                <a:latin typeface="Cambria Math" panose="02040503050406030204" pitchFamily="18" charset="0"/>
                <a:ea typeface="Cambria Math" panose="02040503050406030204" pitchFamily="18" charset="0"/>
              </a:rPr>
              <a:t> </a:t>
            </a:r>
            <a:endParaRPr lang="es-AR" sz="2000" b="1" dirty="0" smtClean="0">
              <a:solidFill>
                <a:schemeClr val="bg1"/>
              </a:solidFill>
              <a:latin typeface="Cambria Math" panose="02040503050406030204" pitchFamily="18" charset="0"/>
              <a:ea typeface="Cambria Math" panose="02040503050406030204" pitchFamily="18" charset="0"/>
            </a:endParaRPr>
          </a:p>
          <a:p>
            <a:pPr>
              <a:defRPr/>
            </a:pPr>
            <a:r>
              <a:rPr lang="es-AR" sz="2000" dirty="0" smtClean="0">
                <a:solidFill>
                  <a:schemeClr val="bg1"/>
                </a:solidFill>
                <a:latin typeface="Cambria Math" panose="02040503050406030204" pitchFamily="18" charset="0"/>
                <a:ea typeface="Cambria Math" panose="02040503050406030204" pitchFamily="18" charset="0"/>
              </a:rPr>
              <a:t>Existen diferentes tipos de contaminación del aire, algunos son: </a:t>
            </a:r>
            <a:r>
              <a:rPr lang="es-AR" sz="2000" dirty="0">
                <a:solidFill>
                  <a:schemeClr val="bg1"/>
                </a:solidFill>
                <a:latin typeface="Cambria Math" panose="02040503050406030204" pitchFamily="18" charset="0"/>
                <a:ea typeface="Cambria Math" panose="02040503050406030204" pitchFamily="18" charset="0"/>
              </a:rPr>
              <a:t>HUMOS POR SOLDADURA :</a:t>
            </a:r>
            <a:r>
              <a:rPr lang="es-ES_tradnl" sz="2000" dirty="0">
                <a:solidFill>
                  <a:schemeClr val="bg1"/>
                </a:solidFill>
                <a:latin typeface="Cambria Math" panose="02040503050406030204" pitchFamily="18" charset="0"/>
                <a:ea typeface="Cambria Math" panose="02040503050406030204" pitchFamily="18" charset="0"/>
              </a:rPr>
              <a:t>Las partículas de estos humos son generalmente tan pequeñas que pueden llegar a alcanzar las ramas más estrechas del sistema respiratorio del cuerpo humano. Pueden ocasionar cáncer, enfermedades de tipo asmáticas</a:t>
            </a:r>
            <a:r>
              <a:rPr lang="es-ES_tradnl" sz="2000" dirty="0" smtClean="0">
                <a:solidFill>
                  <a:schemeClr val="bg1"/>
                </a:solidFill>
                <a:latin typeface="Cambria Math" panose="02040503050406030204" pitchFamily="18" charset="0"/>
                <a:ea typeface="Cambria Math" panose="02040503050406030204" pitchFamily="18" charset="0"/>
              </a:rPr>
              <a:t>, afectar </a:t>
            </a:r>
            <a:r>
              <a:rPr lang="es-ES_tradnl" sz="2000" dirty="0">
                <a:solidFill>
                  <a:schemeClr val="bg1"/>
                </a:solidFill>
                <a:latin typeface="Cambria Math" panose="02040503050406030204" pitchFamily="18" charset="0"/>
                <a:ea typeface="Cambria Math" panose="02040503050406030204" pitchFamily="18" charset="0"/>
              </a:rPr>
              <a:t>el sistema nervioso central</a:t>
            </a:r>
            <a:r>
              <a:rPr lang="es-ES_tradnl" sz="2000" dirty="0" smtClean="0">
                <a:solidFill>
                  <a:schemeClr val="bg1"/>
                </a:solidFill>
                <a:latin typeface="Cambria Math" panose="02040503050406030204" pitchFamily="18" charset="0"/>
                <a:ea typeface="Cambria Math" panose="02040503050406030204" pitchFamily="18" charset="0"/>
              </a:rPr>
              <a:t>, etc</a:t>
            </a:r>
            <a:r>
              <a:rPr lang="es-ES_tradnl" sz="2000" dirty="0">
                <a:solidFill>
                  <a:schemeClr val="bg1"/>
                </a:solidFill>
                <a:latin typeface="Cambria Math" panose="02040503050406030204" pitchFamily="18" charset="0"/>
                <a:ea typeface="Cambria Math" panose="02040503050406030204" pitchFamily="18" charset="0"/>
              </a:rPr>
              <a:t>.</a:t>
            </a:r>
            <a:r>
              <a:rPr lang="es-AR" sz="2000" dirty="0">
                <a:solidFill>
                  <a:schemeClr val="bg1"/>
                </a:solidFill>
                <a:latin typeface="Cambria Math" panose="02040503050406030204" pitchFamily="18" charset="0"/>
                <a:ea typeface="Cambria Math" panose="02040503050406030204" pitchFamily="18" charset="0"/>
              </a:rPr>
              <a:t>    </a:t>
            </a:r>
            <a:endParaRPr lang="es-AR" sz="2000" dirty="0" smtClean="0">
              <a:solidFill>
                <a:schemeClr val="bg1"/>
              </a:solidFill>
              <a:latin typeface="Cambria Math" panose="02040503050406030204" pitchFamily="18" charset="0"/>
              <a:ea typeface="Cambria Math" panose="02040503050406030204" pitchFamily="18" charset="0"/>
            </a:endParaRPr>
          </a:p>
          <a:p>
            <a:pPr>
              <a:defRPr/>
            </a:pPr>
            <a:r>
              <a:rPr lang="es-AR" sz="2000" dirty="0" smtClean="0">
                <a:solidFill>
                  <a:schemeClr val="bg1"/>
                </a:solidFill>
                <a:latin typeface="Cambria Math" panose="02040503050406030204" pitchFamily="18" charset="0"/>
                <a:ea typeface="Cambria Math" panose="02040503050406030204" pitchFamily="18" charset="0"/>
              </a:rPr>
              <a:t>GASES </a:t>
            </a:r>
            <a:r>
              <a:rPr lang="es-AR" sz="2000" dirty="0">
                <a:solidFill>
                  <a:schemeClr val="bg1"/>
                </a:solidFill>
                <a:latin typeface="Cambria Math" panose="02040503050406030204" pitchFamily="18" charset="0"/>
                <a:ea typeface="Cambria Math" panose="02040503050406030204" pitchFamily="18" charset="0"/>
              </a:rPr>
              <a:t>DE SOLDADURA: los gases mas comunes que se generan son el ozono ,el </a:t>
            </a:r>
            <a:r>
              <a:rPr lang="es-AR" sz="2000" dirty="0" err="1">
                <a:solidFill>
                  <a:schemeClr val="bg1"/>
                </a:solidFill>
                <a:latin typeface="Cambria Math" panose="02040503050406030204" pitchFamily="18" charset="0"/>
                <a:ea typeface="Cambria Math" panose="02040503050406030204" pitchFamily="18" charset="0"/>
              </a:rPr>
              <a:t>nitrogeno</a:t>
            </a:r>
            <a:r>
              <a:rPr lang="es-AR" sz="2000" dirty="0">
                <a:solidFill>
                  <a:schemeClr val="bg1"/>
                </a:solidFill>
                <a:latin typeface="Cambria Math" panose="02040503050406030204" pitchFamily="18" charset="0"/>
                <a:ea typeface="Cambria Math" panose="02040503050406030204" pitchFamily="18" charset="0"/>
              </a:rPr>
              <a:t> y el dióxido de </a:t>
            </a:r>
            <a:r>
              <a:rPr lang="es-AR" sz="2000" dirty="0" err="1">
                <a:solidFill>
                  <a:schemeClr val="bg1"/>
                </a:solidFill>
                <a:latin typeface="Cambria Math" panose="02040503050406030204" pitchFamily="18" charset="0"/>
                <a:ea typeface="Cambria Math" panose="02040503050406030204" pitchFamily="18" charset="0"/>
              </a:rPr>
              <a:t>carbóno</a:t>
            </a:r>
            <a:r>
              <a:rPr lang="es-AR" sz="2000" dirty="0">
                <a:solidFill>
                  <a:schemeClr val="bg1"/>
                </a:solidFill>
                <a:latin typeface="Cambria Math" panose="02040503050406030204" pitchFamily="18" charset="0"/>
                <a:ea typeface="Cambria Math" panose="02040503050406030204" pitchFamily="18" charset="0"/>
              </a:rPr>
              <a:t>. Este último afecta la absorción de oxigeno de la sangre. </a:t>
            </a:r>
          </a:p>
          <a:p>
            <a:pPr marL="1828800" lvl="4" indent="0">
              <a:buNone/>
              <a:defRPr/>
            </a:pPr>
            <a:r>
              <a:rPr lang="es-AR" sz="1800" dirty="0">
                <a:solidFill>
                  <a:schemeClr val="bg1"/>
                </a:solidFill>
                <a:latin typeface="Cambria Math" panose="02040503050406030204" pitchFamily="18" charset="0"/>
                <a:ea typeface="Cambria Math" panose="02040503050406030204" pitchFamily="18" charset="0"/>
              </a:rPr>
              <a:t>  </a:t>
            </a:r>
          </a:p>
          <a:p>
            <a:pPr marL="0" indent="0">
              <a:buNone/>
              <a:defRPr/>
            </a:pPr>
            <a:endParaRPr lang="es-AR" u="sng" dirty="0">
              <a:solidFill>
                <a:schemeClr val="bg1"/>
              </a:solidFill>
              <a:latin typeface="Cambria Math" panose="02040503050406030204" pitchFamily="18" charset="0"/>
              <a:ea typeface="Cambria Math" panose="02040503050406030204" pitchFamily="18" charset="0"/>
            </a:endParaRPr>
          </a:p>
          <a:p>
            <a:pPr eaLnBrk="1" hangingPunct="1">
              <a:defRPr/>
            </a:pPr>
            <a:endParaRPr lang="es-AR" u="sng" dirty="0">
              <a:solidFill>
                <a:schemeClr val="bg1"/>
              </a:solidFill>
              <a:latin typeface="Cambria Math" panose="02040503050406030204" pitchFamily="18" charset="0"/>
              <a:ea typeface="Cambria Math" panose="02040503050406030204" pitchFamily="18" charset="0"/>
            </a:endParaRPr>
          </a:p>
          <a:p>
            <a:pPr marL="1828800" lvl="4" indent="0">
              <a:buNone/>
              <a:defRPr/>
            </a:pPr>
            <a:r>
              <a:rPr lang="es-AR" sz="1600" dirty="0">
                <a:solidFill>
                  <a:schemeClr val="bg1"/>
                </a:solidFill>
                <a:latin typeface="Cambria Math" panose="02040503050406030204" pitchFamily="18" charset="0"/>
                <a:ea typeface="Cambria Math" panose="02040503050406030204" pitchFamily="18" charset="0"/>
              </a:rPr>
              <a:t>       </a:t>
            </a:r>
            <a:r>
              <a:rPr lang="es-AR" sz="1600" dirty="0">
                <a:latin typeface="Cambria Math" panose="02040503050406030204" pitchFamily="18" charset="0"/>
                <a:ea typeface="Cambria Math" panose="02040503050406030204" pitchFamily="18" charset="0"/>
              </a:rPr>
              <a:t>                        </a:t>
            </a:r>
          </a:p>
          <a:p>
            <a:pPr marL="3200400" lvl="7" indent="0">
              <a:buNone/>
              <a:defRPr/>
            </a:pPr>
            <a:endParaRPr lang="es-AR" sz="1600" dirty="0">
              <a:solidFill>
                <a:schemeClr val="bg1"/>
              </a:solidFill>
              <a:latin typeface="Cambria Math" panose="02040503050406030204" pitchFamily="18" charset="0"/>
              <a:ea typeface="Cambria Math" panose="02040503050406030204" pitchFamily="18" charset="0"/>
            </a:endParaRPr>
          </a:p>
        </p:txBody>
      </p:sp>
      <p:sp>
        <p:nvSpPr>
          <p:cNvPr id="14339" name="Title 1"/>
          <p:cNvSpPr txBox="1">
            <a:spLocks/>
          </p:cNvSpPr>
          <p:nvPr/>
        </p:nvSpPr>
        <p:spPr bwMode="auto">
          <a:xfrm>
            <a:off x="914400" y="76202"/>
            <a:ext cx="7620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s-ES" altLang="es-ES" sz="3600" dirty="0">
                <a:solidFill>
                  <a:srgbClr val="FF0000"/>
                </a:solidFill>
                <a:latin typeface="Cambria Math" panose="02040503050406030204" pitchFamily="18" charset="0"/>
                <a:ea typeface="Cambria Math" panose="02040503050406030204" pitchFamily="18" charset="0"/>
                <a:cs typeface="Cambria Math" panose="02040503050406030204" pitchFamily="18" charset="0"/>
              </a:rPr>
              <a:t>RIESGOS Y PELIGROS A CONSIDERAR</a:t>
            </a:r>
            <a:endParaRPr lang="es-AR" altLang="es-ES" sz="3600" dirty="0">
              <a:solidFill>
                <a:srgbClr val="FF0000"/>
              </a:solidFill>
            </a:endParaRPr>
          </a:p>
        </p:txBody>
      </p:sp>
      <p:pic>
        <p:nvPicPr>
          <p:cNvPr id="143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4543425"/>
            <a:ext cx="43434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456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extLst>
              <a:ext uri="{FF2B5EF4-FFF2-40B4-BE49-F238E27FC236}">
                <a16:creationId xmlns:a16="http://schemas.microsoft.com/office/drawing/2014/main" id="{4E523617-4698-400B-99DE-3AE05D951356}"/>
              </a:ext>
            </a:extLst>
          </p:cNvPr>
          <p:cNvSpPr/>
          <p:nvPr/>
        </p:nvSpPr>
        <p:spPr>
          <a:xfrm>
            <a:off x="1919348" y="2895600"/>
            <a:ext cx="5531643" cy="923330"/>
          </a:xfrm>
          <a:prstGeom prst="rect">
            <a:avLst/>
          </a:prstGeom>
          <a:noFill/>
        </p:spPr>
        <p:txBody>
          <a:bodyPr wrap="none"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1" fontAlgn="auto" hangingPunct="1">
              <a:spcBef>
                <a:spcPts val="0"/>
              </a:spcBef>
              <a:spcAft>
                <a:spcPts val="0"/>
              </a:spcAft>
              <a:defRPr/>
            </a:pPr>
            <a:r>
              <a:rPr lang="es-ES" sz="5400" b="1" dirty="0">
                <a:ln w="11430"/>
                <a:solidFill>
                  <a:schemeClr val="accent6">
                    <a:lumMod val="20000"/>
                    <a:lumOff val="80000"/>
                  </a:schemeClr>
                </a:solidFill>
                <a:effectLst>
                  <a:outerShdw blurRad="80000" dist="40000" dir="5040000" algn="tl">
                    <a:srgbClr val="000000">
                      <a:alpha val="30000"/>
                    </a:srgbClr>
                  </a:outerShdw>
                </a:effectLst>
                <a:latin typeface="Cambria Math" panose="02040503050406030204" pitchFamily="18" charset="0"/>
                <a:ea typeface="Cambria Math" panose="02040503050406030204" pitchFamily="18" charset="0"/>
              </a:rPr>
              <a:t>MUCHAS GRACIAS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048000"/>
            <a:ext cx="5486400" cy="356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304800" y="1279071"/>
            <a:ext cx="8229600" cy="2133600"/>
          </a:xfrm>
          <a:extLst/>
        </p:spPr>
        <p:txBody>
          <a:bodyPr/>
          <a:lstStyle/>
          <a:p>
            <a:pPr eaLnBrk="1" hangingPunct="1">
              <a:defRPr/>
            </a:pPr>
            <a:r>
              <a:rPr lang="es-AR" sz="2000" b="1" u="sng" dirty="0" smtClean="0">
                <a:solidFill>
                  <a:schemeClr val="bg1"/>
                </a:solidFill>
                <a:latin typeface="Cambria Math" panose="02040503050406030204" pitchFamily="18" charset="0"/>
                <a:ea typeface="Cambria Math" panose="02040503050406030204" pitchFamily="18" charset="0"/>
              </a:rPr>
              <a:t>ELECTROCUCION </a:t>
            </a:r>
            <a:r>
              <a:rPr lang="es-AR" sz="2000" b="1" dirty="0" smtClean="0">
                <a:solidFill>
                  <a:schemeClr val="bg1"/>
                </a:solidFill>
                <a:latin typeface="Cambria Math" panose="02040503050406030204" pitchFamily="18" charset="0"/>
                <a:ea typeface="Cambria Math" panose="02040503050406030204" pitchFamily="18" charset="0"/>
              </a:rPr>
              <a:t>(E.):</a:t>
            </a:r>
            <a:r>
              <a:rPr lang="es-AR" sz="2000" dirty="0" smtClean="0">
                <a:solidFill>
                  <a:schemeClr val="bg1"/>
                </a:solidFill>
                <a:latin typeface="Cambria Math" panose="02040503050406030204" pitchFamily="18" charset="0"/>
                <a:ea typeface="Cambria Math" panose="02040503050406030204" pitchFamily="18" charset="0"/>
              </a:rPr>
              <a:t> </a:t>
            </a:r>
            <a:r>
              <a:rPr lang="es-AR" sz="2000" dirty="0" smtClean="0">
                <a:solidFill>
                  <a:schemeClr val="bg1"/>
                </a:solidFill>
                <a:latin typeface="Cambria Math" panose="02040503050406030204" pitchFamily="18" charset="0"/>
                <a:ea typeface="Cambria Math" panose="02040503050406030204" pitchFamily="18" charset="0"/>
              </a:rPr>
              <a:t>en caso de soldadura con equipo eléctrico puede producirse la descarga de corriente a través del cuerpo del soldador, pudiendo ocasionar desde </a:t>
            </a:r>
            <a:r>
              <a:rPr lang="es-AR" sz="2000" b="1" i="1" dirty="0" smtClean="0">
                <a:solidFill>
                  <a:schemeClr val="bg1"/>
                </a:solidFill>
                <a:latin typeface="Cambria Math" panose="02040503050406030204" pitchFamily="18" charset="0"/>
                <a:ea typeface="Cambria Math" panose="02040503050406030204" pitchFamily="18" charset="0"/>
              </a:rPr>
              <a:t>quemaduras</a:t>
            </a:r>
            <a:r>
              <a:rPr lang="es-AR" sz="2000" dirty="0" smtClean="0">
                <a:solidFill>
                  <a:schemeClr val="bg1"/>
                </a:solidFill>
                <a:latin typeface="Cambria Math" panose="02040503050406030204" pitchFamily="18" charset="0"/>
                <a:ea typeface="Cambria Math" panose="02040503050406030204" pitchFamily="18" charset="0"/>
              </a:rPr>
              <a:t>, </a:t>
            </a:r>
            <a:r>
              <a:rPr lang="es-AR" sz="2000" b="1" i="1" dirty="0" smtClean="0">
                <a:solidFill>
                  <a:schemeClr val="bg1"/>
                </a:solidFill>
                <a:latin typeface="Cambria Math" panose="02040503050406030204" pitchFamily="18" charset="0"/>
                <a:ea typeface="Cambria Math" panose="02040503050406030204" pitchFamily="18" charset="0"/>
              </a:rPr>
              <a:t>choques eléctricos </a:t>
            </a:r>
            <a:r>
              <a:rPr lang="es-AR" sz="2000" dirty="0" smtClean="0">
                <a:solidFill>
                  <a:schemeClr val="bg1"/>
                </a:solidFill>
                <a:latin typeface="Cambria Math" panose="02040503050406030204" pitchFamily="18" charset="0"/>
                <a:ea typeface="Cambria Math" panose="02040503050406030204" pitchFamily="18" charset="0"/>
              </a:rPr>
              <a:t>hasta </a:t>
            </a:r>
            <a:r>
              <a:rPr lang="es-AR" sz="2000" b="1" i="1" dirty="0" smtClean="0">
                <a:solidFill>
                  <a:schemeClr val="bg1"/>
                </a:solidFill>
                <a:latin typeface="Cambria Math" panose="02040503050406030204" pitchFamily="18" charset="0"/>
                <a:ea typeface="Cambria Math" panose="02040503050406030204" pitchFamily="18" charset="0"/>
              </a:rPr>
              <a:t>paros cardiorrespiratorios</a:t>
            </a:r>
            <a:r>
              <a:rPr lang="es-AR" sz="2000" dirty="0" smtClean="0">
                <a:solidFill>
                  <a:schemeClr val="bg1"/>
                </a:solidFill>
                <a:latin typeface="Cambria Math" panose="02040503050406030204" pitchFamily="18" charset="0"/>
                <a:ea typeface="Cambria Math" panose="02040503050406030204" pitchFamily="18" charset="0"/>
              </a:rPr>
              <a:t>.</a:t>
            </a:r>
          </a:p>
          <a:p>
            <a:pPr eaLnBrk="1" hangingPunct="1">
              <a:defRPr/>
            </a:pPr>
            <a:r>
              <a:rPr lang="es-AR" sz="2000" b="1" u="sng" dirty="0" smtClean="0">
                <a:solidFill>
                  <a:schemeClr val="bg1"/>
                </a:solidFill>
                <a:latin typeface="Cambria Math" panose="02040503050406030204" pitchFamily="18" charset="0"/>
                <a:ea typeface="Cambria Math" panose="02040503050406030204" pitchFamily="18" charset="0"/>
              </a:rPr>
              <a:t>INCENDIOS Y/O </a:t>
            </a:r>
            <a:r>
              <a:rPr lang="es-AR" sz="2000" b="1" u="sng" dirty="0" smtClean="0">
                <a:solidFill>
                  <a:schemeClr val="bg1"/>
                </a:solidFill>
                <a:latin typeface="Cambria Math" panose="02040503050406030204" pitchFamily="18" charset="0"/>
                <a:ea typeface="Cambria Math" panose="02040503050406030204" pitchFamily="18" charset="0"/>
              </a:rPr>
              <a:t>EXPLOSIONES </a:t>
            </a:r>
            <a:r>
              <a:rPr lang="es-AR" sz="2000" b="1" dirty="0" smtClean="0">
                <a:solidFill>
                  <a:schemeClr val="bg1"/>
                </a:solidFill>
                <a:latin typeface="Cambria Math" panose="02040503050406030204" pitchFamily="18" charset="0"/>
                <a:ea typeface="Cambria Math" panose="02040503050406030204" pitchFamily="18" charset="0"/>
              </a:rPr>
              <a:t>(I. </a:t>
            </a:r>
            <a:r>
              <a:rPr lang="es-AR" sz="2000" b="1" dirty="0" smtClean="0">
                <a:solidFill>
                  <a:schemeClr val="bg1"/>
                </a:solidFill>
                <a:latin typeface="Cambria Math" panose="02040503050406030204" pitchFamily="18" charset="0"/>
                <a:ea typeface="Cambria Math" panose="02040503050406030204" pitchFamily="18" charset="0"/>
              </a:rPr>
              <a:t>E)</a:t>
            </a:r>
            <a:endParaRPr lang="es-AR" sz="2000" b="1" u="sng" dirty="0" smtClean="0">
              <a:solidFill>
                <a:schemeClr val="bg1"/>
              </a:solidFill>
              <a:latin typeface="Cambria Math" panose="02040503050406030204" pitchFamily="18" charset="0"/>
              <a:ea typeface="Cambria Math" panose="02040503050406030204" pitchFamily="18" charset="0"/>
            </a:endParaRPr>
          </a:p>
          <a:p>
            <a:pPr marL="0" indent="0">
              <a:buNone/>
              <a:defRPr/>
            </a:pPr>
            <a:endParaRPr lang="es-AR" u="sng" dirty="0">
              <a:solidFill>
                <a:schemeClr val="bg1"/>
              </a:solidFill>
              <a:latin typeface="Cambria Math" panose="02040503050406030204" pitchFamily="18" charset="0"/>
              <a:ea typeface="Cambria Math" panose="02040503050406030204" pitchFamily="18" charset="0"/>
            </a:endParaRPr>
          </a:p>
          <a:p>
            <a:pPr eaLnBrk="1" hangingPunct="1">
              <a:defRPr/>
            </a:pPr>
            <a:endParaRPr lang="es-AR" u="sng" dirty="0">
              <a:solidFill>
                <a:schemeClr val="bg1"/>
              </a:solidFill>
              <a:latin typeface="Cambria Math" panose="02040503050406030204" pitchFamily="18" charset="0"/>
              <a:ea typeface="Cambria Math" panose="02040503050406030204" pitchFamily="18" charset="0"/>
            </a:endParaRPr>
          </a:p>
          <a:p>
            <a:pPr marL="1828800" lvl="4" indent="0">
              <a:buNone/>
              <a:defRPr/>
            </a:pPr>
            <a:r>
              <a:rPr lang="es-AR" sz="1600" dirty="0">
                <a:solidFill>
                  <a:schemeClr val="bg1"/>
                </a:solidFill>
                <a:latin typeface="Cambria Math" panose="02040503050406030204" pitchFamily="18" charset="0"/>
                <a:ea typeface="Cambria Math" panose="02040503050406030204" pitchFamily="18" charset="0"/>
              </a:rPr>
              <a:t>       </a:t>
            </a:r>
            <a:r>
              <a:rPr lang="es-AR" sz="1600" dirty="0">
                <a:latin typeface="Cambria Math" panose="02040503050406030204" pitchFamily="18" charset="0"/>
                <a:ea typeface="Cambria Math" panose="02040503050406030204" pitchFamily="18" charset="0"/>
              </a:rPr>
              <a:t>                        </a:t>
            </a:r>
          </a:p>
          <a:p>
            <a:pPr marL="3200400" lvl="7" indent="0">
              <a:buNone/>
              <a:defRPr/>
            </a:pPr>
            <a:endParaRPr lang="es-AR" sz="1600" dirty="0">
              <a:solidFill>
                <a:schemeClr val="bg1"/>
              </a:solidFill>
              <a:latin typeface="Cambria Math" panose="02040503050406030204" pitchFamily="18" charset="0"/>
              <a:ea typeface="Cambria Math" panose="02040503050406030204" pitchFamily="18" charset="0"/>
            </a:endParaRPr>
          </a:p>
        </p:txBody>
      </p:sp>
      <p:sp>
        <p:nvSpPr>
          <p:cNvPr id="15364" name="Title 1"/>
          <p:cNvSpPr txBox="1">
            <a:spLocks/>
          </p:cNvSpPr>
          <p:nvPr/>
        </p:nvSpPr>
        <p:spPr bwMode="auto">
          <a:xfrm>
            <a:off x="762000" y="238127"/>
            <a:ext cx="7620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s-ES" altLang="es-ES" sz="3600">
                <a:solidFill>
                  <a:srgbClr val="FF0000"/>
                </a:solidFill>
                <a:latin typeface="Cambria Math" panose="02040503050406030204" pitchFamily="18" charset="0"/>
                <a:ea typeface="Cambria Math" panose="02040503050406030204" pitchFamily="18" charset="0"/>
                <a:cs typeface="Cambria Math" panose="02040503050406030204" pitchFamily="18" charset="0"/>
              </a:rPr>
              <a:t>RIESGOS Y PELIGROS A CONSIDERAR</a:t>
            </a:r>
            <a:endParaRPr lang="es-AR" altLang="es-ES" sz="3600">
              <a:solidFill>
                <a:srgbClr val="FF0000"/>
              </a:solidFill>
            </a:endParaRPr>
          </a:p>
        </p:txBody>
      </p:sp>
    </p:spTree>
    <p:extLst>
      <p:ext uri="{BB962C8B-B14F-4D97-AF65-F5344CB8AC3E}">
        <p14:creationId xmlns:p14="http://schemas.microsoft.com/office/powerpoint/2010/main" val="2049606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5"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501649" y="1079725"/>
            <a:ext cx="1832353" cy="710976"/>
          </a:xfrm>
        </p:spPr>
        <p:txBody>
          <a:bodyPr rtlCol="0">
            <a:normAutofit/>
          </a:bodyPr>
          <a:lstStyle/>
          <a:p>
            <a:pPr algn="just" fontAlgn="auto">
              <a:spcAft>
                <a:spcPts val="0"/>
              </a:spcAft>
              <a:buNone/>
              <a:defRPr/>
            </a:pPr>
            <a:r>
              <a:rPr lang="es-ES" altLang="es-AR" sz="3000" b="1" dirty="0">
                <a:solidFill>
                  <a:schemeClr val="bg1"/>
                </a:solidFill>
                <a:latin typeface="Cambria Math" panose="02040503050406030204" pitchFamily="18" charset="0"/>
                <a:ea typeface="Cambria Math" panose="02040503050406030204" pitchFamily="18" charset="0"/>
              </a:rPr>
              <a:t>Cilindros</a:t>
            </a:r>
            <a:endParaRPr lang="es-ES" sz="2800" dirty="0">
              <a:solidFill>
                <a:schemeClr val="bg1"/>
              </a:solidFill>
              <a:latin typeface="Cambria Math" panose="02040503050406030204" pitchFamily="18" charset="0"/>
              <a:ea typeface="Cambria Math" panose="02040503050406030204" pitchFamily="18" charset="0"/>
            </a:endParaRPr>
          </a:p>
          <a:p>
            <a:pPr algn="just" fontAlgn="auto">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8" name="2 Marcador de contenido">
            <a:extLst>
              <a:ext uri="{FF2B5EF4-FFF2-40B4-BE49-F238E27FC236}">
                <a16:creationId xmlns:a16="http://schemas.microsoft.com/office/drawing/2014/main" id="{948EAFD1-5445-441C-BCB5-93BFF8034D4B}"/>
              </a:ext>
            </a:extLst>
          </p:cNvPr>
          <p:cNvSpPr txBox="1">
            <a:spLocks/>
          </p:cNvSpPr>
          <p:nvPr/>
        </p:nvSpPr>
        <p:spPr bwMode="auto">
          <a:xfrm>
            <a:off x="838200" y="190500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Oxigeno (O2)</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9" name="2 Marcador de contenido">
            <a:extLst>
              <a:ext uri="{FF2B5EF4-FFF2-40B4-BE49-F238E27FC236}">
                <a16:creationId xmlns:a16="http://schemas.microsoft.com/office/drawing/2014/main" id="{948EAFD1-5445-441C-BCB5-93BFF8034D4B}"/>
              </a:ext>
            </a:extLst>
          </p:cNvPr>
          <p:cNvSpPr txBox="1">
            <a:spLocks/>
          </p:cNvSpPr>
          <p:nvPr/>
        </p:nvSpPr>
        <p:spPr bwMode="auto">
          <a:xfrm>
            <a:off x="5562600" y="1790700"/>
            <a:ext cx="3785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spcAft>
                <a:spcPts val="0"/>
              </a:spcAft>
              <a:buNone/>
              <a:defRPr/>
            </a:pPr>
            <a:r>
              <a:rPr lang="es-ES" altLang="es-AR" sz="3300" dirty="0">
                <a:solidFill>
                  <a:schemeClr val="bg1"/>
                </a:solidFill>
                <a:latin typeface="Cambria Math" panose="02040503050406030204" pitchFamily="18" charset="0"/>
                <a:ea typeface="Cambria Math" panose="02040503050406030204" pitchFamily="18" charset="0"/>
              </a:rPr>
              <a:t>- </a:t>
            </a:r>
            <a:r>
              <a:rPr lang="es-ES" altLang="es-AR" sz="3000" dirty="0">
                <a:solidFill>
                  <a:schemeClr val="bg1"/>
                </a:solidFill>
                <a:latin typeface="Cambria Math" panose="02040503050406030204" pitchFamily="18" charset="0"/>
                <a:ea typeface="Cambria Math" panose="02040503050406030204" pitchFamily="18" charset="0"/>
              </a:rPr>
              <a:t>Acetileno (gas inflamable)</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pic>
        <p:nvPicPr>
          <p:cNvPr id="42" name="Picture 41"/>
          <p:cNvPicPr>
            <a:picLocks noChangeAspect="1"/>
          </p:cNvPicPr>
          <p:nvPr/>
        </p:nvPicPr>
        <p:blipFill>
          <a:blip r:embed="rId2"/>
          <a:stretch>
            <a:fillRect/>
          </a:stretch>
        </p:blipFill>
        <p:spPr>
          <a:xfrm>
            <a:off x="3200400" y="3140032"/>
            <a:ext cx="2457450" cy="2724150"/>
          </a:xfrm>
          <a:prstGeom prst="rect">
            <a:avLst/>
          </a:prstGeom>
        </p:spPr>
      </p:pic>
    </p:spTree>
    <p:extLst>
      <p:ext uri="{BB962C8B-B14F-4D97-AF65-F5344CB8AC3E}">
        <p14:creationId xmlns:p14="http://schemas.microsoft.com/office/powerpoint/2010/main" val="198759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10"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501649" y="1079725"/>
            <a:ext cx="1832353" cy="710976"/>
          </a:xfrm>
        </p:spPr>
        <p:txBody>
          <a:bodyPr rtlCol="0">
            <a:normAutofit/>
          </a:bodyPr>
          <a:lstStyle/>
          <a:p>
            <a:pPr algn="just" fontAlgn="auto">
              <a:spcAft>
                <a:spcPts val="0"/>
              </a:spcAft>
              <a:buNone/>
              <a:defRPr/>
            </a:pPr>
            <a:r>
              <a:rPr lang="es-ES" sz="3000" b="1" dirty="0">
                <a:solidFill>
                  <a:schemeClr val="bg1"/>
                </a:solidFill>
                <a:latin typeface="Cambria Math" panose="02040503050406030204" pitchFamily="18" charset="0"/>
                <a:ea typeface="Cambria Math" panose="02040503050406030204" pitchFamily="18" charset="0"/>
              </a:rPr>
              <a:t>Válvulas</a:t>
            </a:r>
            <a:endParaRPr lang="es-ES" sz="2800" dirty="0">
              <a:solidFill>
                <a:schemeClr val="bg1"/>
              </a:solidFill>
              <a:latin typeface="Cambria Math" panose="02040503050406030204" pitchFamily="18" charset="0"/>
              <a:ea typeface="Cambria Math" panose="02040503050406030204" pitchFamily="18" charset="0"/>
            </a:endParaRPr>
          </a:p>
        </p:txBody>
      </p:sp>
      <p:sp>
        <p:nvSpPr>
          <p:cNvPr id="11" name="2 Marcador de contenido">
            <a:extLst>
              <a:ext uri="{FF2B5EF4-FFF2-40B4-BE49-F238E27FC236}">
                <a16:creationId xmlns:a16="http://schemas.microsoft.com/office/drawing/2014/main" id="{948EAFD1-5445-441C-BCB5-93BFF8034D4B}"/>
              </a:ext>
            </a:extLst>
          </p:cNvPr>
          <p:cNvSpPr txBox="1">
            <a:spLocks/>
          </p:cNvSpPr>
          <p:nvPr/>
        </p:nvSpPr>
        <p:spPr bwMode="auto">
          <a:xfrm>
            <a:off x="3258993" y="2623180"/>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De cilindro</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12" name="2 Marcador de contenido">
            <a:extLst>
              <a:ext uri="{FF2B5EF4-FFF2-40B4-BE49-F238E27FC236}">
                <a16:creationId xmlns:a16="http://schemas.microsoft.com/office/drawing/2014/main" id="{948EAFD1-5445-441C-BCB5-93BFF8034D4B}"/>
              </a:ext>
            </a:extLst>
          </p:cNvPr>
          <p:cNvSpPr txBox="1">
            <a:spLocks/>
          </p:cNvSpPr>
          <p:nvPr/>
        </p:nvSpPr>
        <p:spPr bwMode="auto">
          <a:xfrm>
            <a:off x="3258994" y="3657600"/>
            <a:ext cx="3141807" cy="10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-Retroceso de</a:t>
            </a:r>
            <a:br>
              <a:rPr lang="es-ES" altLang="es-AR" sz="2800" dirty="0">
                <a:solidFill>
                  <a:schemeClr val="bg1"/>
                </a:solidFill>
                <a:latin typeface="Cambria Math" panose="02040503050406030204" pitchFamily="18" charset="0"/>
                <a:ea typeface="Cambria Math" panose="02040503050406030204" pitchFamily="18" charset="0"/>
              </a:rPr>
            </a:br>
            <a:r>
              <a:rPr lang="es-ES" altLang="es-AR" sz="2800" dirty="0">
                <a:solidFill>
                  <a:schemeClr val="bg1"/>
                </a:solidFill>
                <a:latin typeface="Cambria Math" panose="02040503050406030204" pitchFamily="18" charset="0"/>
                <a:ea typeface="Cambria Math" panose="02040503050406030204" pitchFamily="18" charset="0"/>
              </a:rPr>
              <a:t>llama</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13" name="2 Marcador de contenido">
            <a:extLst>
              <a:ext uri="{FF2B5EF4-FFF2-40B4-BE49-F238E27FC236}">
                <a16:creationId xmlns:a16="http://schemas.microsoft.com/office/drawing/2014/main" id="{948EAFD1-5445-441C-BCB5-93BFF8034D4B}"/>
              </a:ext>
            </a:extLst>
          </p:cNvPr>
          <p:cNvSpPr txBox="1">
            <a:spLocks/>
          </p:cNvSpPr>
          <p:nvPr/>
        </p:nvSpPr>
        <p:spPr bwMode="auto">
          <a:xfrm>
            <a:off x="3258993" y="4944864"/>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Unidireccional</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8403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BC3674A-3E36-45E2-97C7-5CC0921B97A0}"/>
              </a:ext>
            </a:extLst>
          </p:cNvPr>
          <p:cNvSpPr>
            <a:spLocks noChangeArrowheads="1"/>
          </p:cNvSpPr>
          <p:nvPr/>
        </p:nvSpPr>
        <p:spPr bwMode="auto">
          <a:xfrm>
            <a:off x="2684318" y="270487"/>
            <a:ext cx="4044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s-AR" altLang="en-US" sz="3600" dirty="0">
                <a:solidFill>
                  <a:schemeClr val="bg1"/>
                </a:solidFill>
                <a:latin typeface="Cambria Math" panose="02040503050406030204" pitchFamily="18" charset="0"/>
                <a:ea typeface="Cambria Math" panose="02040503050406030204" pitchFamily="18" charset="0"/>
                <a:cs typeface="Cambria Math" panose="02040503050406030204" pitchFamily="18" charset="0"/>
              </a:rPr>
              <a:t>Equipos Básicos.</a:t>
            </a:r>
          </a:p>
        </p:txBody>
      </p:sp>
      <p:sp>
        <p:nvSpPr>
          <p:cNvPr id="6" name="2 Marcador de contenido">
            <a:extLst>
              <a:ext uri="{FF2B5EF4-FFF2-40B4-BE49-F238E27FC236}">
                <a16:creationId xmlns:a16="http://schemas.microsoft.com/office/drawing/2014/main" id="{948EAFD1-5445-441C-BCB5-93BFF8034D4B}"/>
              </a:ext>
            </a:extLst>
          </p:cNvPr>
          <p:cNvSpPr>
            <a:spLocks noGrp="1"/>
          </p:cNvSpPr>
          <p:nvPr>
            <p:ph idx="1"/>
          </p:nvPr>
        </p:nvSpPr>
        <p:spPr>
          <a:xfrm>
            <a:off x="3276602" y="1066800"/>
            <a:ext cx="2365753" cy="825276"/>
          </a:xfrm>
        </p:spPr>
        <p:txBody>
          <a:bodyPr rtlCol="0">
            <a:normAutofit/>
          </a:bodyPr>
          <a:lstStyle/>
          <a:p>
            <a:pPr algn="just" fontAlgn="auto">
              <a:spcAft>
                <a:spcPts val="0"/>
              </a:spcAft>
              <a:buNone/>
              <a:defRPr/>
            </a:pPr>
            <a:r>
              <a:rPr lang="es-ES" sz="3000" b="1" dirty="0">
                <a:solidFill>
                  <a:schemeClr val="bg1"/>
                </a:solidFill>
                <a:latin typeface="Cambria Math" panose="02040503050406030204" pitchFamily="18" charset="0"/>
                <a:ea typeface="Cambria Math" panose="02040503050406030204" pitchFamily="18" charset="0"/>
              </a:rPr>
              <a:t>Reguladores</a:t>
            </a:r>
            <a:endParaRPr lang="es-ES" sz="2800" dirty="0">
              <a:solidFill>
                <a:schemeClr val="bg1"/>
              </a:solidFill>
              <a:latin typeface="Cambria Math" panose="02040503050406030204" pitchFamily="18" charset="0"/>
              <a:ea typeface="Cambria Math" panose="02040503050406030204" pitchFamily="18" charset="0"/>
            </a:endParaRPr>
          </a:p>
        </p:txBody>
      </p:sp>
      <p:sp>
        <p:nvSpPr>
          <p:cNvPr id="7" name="2 Marcador de contenido">
            <a:extLst>
              <a:ext uri="{FF2B5EF4-FFF2-40B4-BE49-F238E27FC236}">
                <a16:creationId xmlns:a16="http://schemas.microsoft.com/office/drawing/2014/main" id="{948EAFD1-5445-441C-BCB5-93BFF8034D4B}"/>
              </a:ext>
            </a:extLst>
          </p:cNvPr>
          <p:cNvSpPr txBox="1">
            <a:spLocks/>
          </p:cNvSpPr>
          <p:nvPr/>
        </p:nvSpPr>
        <p:spPr bwMode="auto">
          <a:xfrm>
            <a:off x="685800" y="2311176"/>
            <a:ext cx="289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De presión (O2)</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sp>
        <p:nvSpPr>
          <p:cNvPr id="8" name="2 Marcador de contenido">
            <a:extLst>
              <a:ext uri="{FF2B5EF4-FFF2-40B4-BE49-F238E27FC236}">
                <a16:creationId xmlns:a16="http://schemas.microsoft.com/office/drawing/2014/main" id="{948EAFD1-5445-441C-BCB5-93BFF8034D4B}"/>
              </a:ext>
            </a:extLst>
          </p:cNvPr>
          <p:cNvSpPr txBox="1">
            <a:spLocks/>
          </p:cNvSpPr>
          <p:nvPr/>
        </p:nvSpPr>
        <p:spPr bwMode="auto">
          <a:xfrm>
            <a:off x="4876800" y="2339816"/>
            <a:ext cx="406799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eaLnBrk="1" fontAlgn="auto" hangingPunct="1">
              <a:spcAft>
                <a:spcPts val="0"/>
              </a:spcAft>
              <a:buNone/>
              <a:defRPr/>
            </a:pPr>
            <a:r>
              <a:rPr lang="es-ES" altLang="es-AR" sz="2800" dirty="0">
                <a:solidFill>
                  <a:schemeClr val="bg1"/>
                </a:solidFill>
                <a:latin typeface="Cambria Math" panose="02040503050406030204" pitchFamily="18" charset="0"/>
                <a:ea typeface="Cambria Math" panose="02040503050406030204" pitchFamily="18" charset="0"/>
              </a:rPr>
              <a:t>- De presión (acetileno)</a:t>
            </a:r>
          </a:p>
          <a:p>
            <a:pPr algn="just" eaLnBrk="1" fontAlgn="auto" hangingPunct="1">
              <a:spcAft>
                <a:spcPts val="0"/>
              </a:spcAft>
              <a:buNone/>
              <a:defRPr/>
            </a:pPr>
            <a:endParaRPr lang="es-ES" sz="2800" dirty="0">
              <a:solidFill>
                <a:schemeClr val="bg1"/>
              </a:solidFill>
              <a:latin typeface="Cambria Math" panose="02040503050406030204" pitchFamily="18" charset="0"/>
              <a:ea typeface="Cambria Math" panose="02040503050406030204" pitchFamily="18" charset="0"/>
            </a:endParaRPr>
          </a:p>
          <a:p>
            <a:pPr algn="just" eaLnBrk="1" fontAlgn="auto" hangingPunct="1">
              <a:spcAft>
                <a:spcPts val="0"/>
              </a:spcAft>
              <a:buNone/>
              <a:defRPr/>
            </a:pPr>
            <a:endParaRPr lang="es-AR" altLang="es-AR" sz="2800" dirty="0">
              <a:solidFill>
                <a:schemeClr val="bg1"/>
              </a:solidFill>
              <a:latin typeface="Cambria Math" panose="02040503050406030204" pitchFamily="18" charset="0"/>
              <a:ea typeface="Cambria Math" panose="02040503050406030204" pitchFamily="18" charset="0"/>
            </a:endParaRPr>
          </a:p>
        </p:txBody>
      </p:sp>
      <p:pic>
        <p:nvPicPr>
          <p:cNvPr id="9" name="Picture 8"/>
          <p:cNvPicPr>
            <a:picLocks noChangeAspect="1"/>
          </p:cNvPicPr>
          <p:nvPr/>
        </p:nvPicPr>
        <p:blipFill>
          <a:blip r:embed="rId2"/>
          <a:stretch>
            <a:fillRect/>
          </a:stretch>
        </p:blipFill>
        <p:spPr>
          <a:xfrm>
            <a:off x="838200" y="3429000"/>
            <a:ext cx="2990850" cy="2686050"/>
          </a:xfrm>
          <a:prstGeom prst="rect">
            <a:avLst/>
          </a:prstGeom>
        </p:spPr>
      </p:pic>
      <p:pic>
        <p:nvPicPr>
          <p:cNvPr id="10" name="Picture 9"/>
          <p:cNvPicPr>
            <a:picLocks noChangeAspect="1"/>
          </p:cNvPicPr>
          <p:nvPr/>
        </p:nvPicPr>
        <p:blipFill>
          <a:blip r:embed="rId3"/>
          <a:stretch>
            <a:fillRect/>
          </a:stretch>
        </p:blipFill>
        <p:spPr>
          <a:xfrm>
            <a:off x="5148047" y="3429000"/>
            <a:ext cx="3162445" cy="2714224"/>
          </a:xfrm>
          <a:prstGeom prst="rect">
            <a:avLst/>
          </a:prstGeom>
        </p:spPr>
      </p:pic>
    </p:spTree>
    <p:extLst>
      <p:ext uri="{BB962C8B-B14F-4D97-AF65-F5344CB8AC3E}">
        <p14:creationId xmlns:p14="http://schemas.microsoft.com/office/powerpoint/2010/main" val="3030572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TotalTime>
  <Words>2838</Words>
  <Application>Microsoft Office PowerPoint</Application>
  <PresentationFormat>On-screen Show (4:3)</PresentationFormat>
  <Paragraphs>284</Paragraphs>
  <Slides>50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Andalus</vt:lpstr>
      <vt:lpstr>Arial</vt:lpstr>
      <vt:lpstr>Arial Rounded MT Bold</vt:lpstr>
      <vt:lpstr>Calibri</vt:lpstr>
      <vt:lpstr>Cambria Math</vt:lpstr>
      <vt:lpstr>Century Gothic</vt:lpstr>
      <vt:lpstr>Times New Roman</vt:lpstr>
      <vt:lpstr>Trebuchet MS</vt:lpstr>
      <vt:lpstr>Wingdings</vt:lpstr>
      <vt:lpstr>Wingdings 2</vt:lpstr>
      <vt:lpstr>Wingdings 3</vt:lpstr>
      <vt:lpstr>Facet</vt:lpstr>
      <vt:lpstr>PowerPoint Presentation</vt:lpstr>
      <vt:lpstr>OBJETIVOS</vt:lpstr>
      <vt:lpstr>PowerPoint Presentation</vt:lpstr>
      <vt:lpstr>RIESGOS Y PELIGROS A CONSIDERAR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MEDIOS DE SOLDADO</vt:lpstr>
      <vt:lpstr>SOLDADURA TIG y MIG</vt:lpstr>
      <vt:lpstr>SOLDADURA TIG y MIG</vt:lpstr>
      <vt:lpstr>SOLDADURA CON PLASMA (moderna)</vt:lpstr>
      <vt:lpstr>PowerPoint Presentation</vt:lpstr>
      <vt:lpstr>PowerPoint Presentation</vt:lpstr>
      <vt:lpstr>ELEMENTOS DE PROTECCION PERSONAL</vt:lpstr>
      <vt:lpstr>PowerPoint Presentation</vt:lpstr>
      <vt:lpstr>SOLDADURA CON OXIACETILENO</vt:lpstr>
      <vt:lpstr>Medidas Básicas de Seguridad con Equipos de Oxiacetileno</vt:lpstr>
      <vt:lpstr>ELEMENTOS DE PROTECCION PERSONAL</vt:lpstr>
      <vt:lpstr>PowerPoint Presentation</vt:lpstr>
      <vt:lpstr>SOLDADURA CON LASER</vt:lpstr>
      <vt:lpstr>PRINCIPALES CAUSAS DE ACCIDENTE EN INSTALACIONES LÁSER </vt:lpstr>
      <vt:lpstr>PROTECCIÓN PERSONAL</vt:lpstr>
      <vt:lpstr>PROCESO de CORTE </vt:lpstr>
      <vt:lpstr>PowerPoint Presentation</vt:lpstr>
      <vt:lpstr>Corte con gas combustible/OXICORTE</vt:lpstr>
      <vt:lpstr>CORTE CON PLASMA</vt:lpstr>
      <vt:lpstr>PELIGROS COMUNES</vt:lpstr>
      <vt:lpstr>PowerPoint Presentation</vt:lpstr>
      <vt:lpstr>PowerPoint Presentation</vt:lpstr>
      <vt:lpstr>PowerPoint Presentation</vt:lpstr>
      <vt:lpstr>Consideraciones a tener en cuenta acerca del uso de equipos de gas.</vt:lpstr>
      <vt:lpstr>ELEMENTOS DE PROTECCION 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dc:creator>
  <cp:lastModifiedBy>bruno lancioni</cp:lastModifiedBy>
  <cp:revision>233</cp:revision>
  <cp:lastPrinted>2018-09-23T22:46:06Z</cp:lastPrinted>
  <dcterms:created xsi:type="dcterms:W3CDTF">1601-01-01T00:00:00Z</dcterms:created>
  <dcterms:modified xsi:type="dcterms:W3CDTF">2018-10-08T21:38:41Z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