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drawing10.xml" ContentType="application/vnd.ms-office.drawingml.diagramDrawing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ata14.xml" ContentType="application/vnd.openxmlformats-officedocument.drawingml.diagramData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drawing6.xml" ContentType="application/vnd.ms-office.drawingml.diagramDrawing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58" r:id="rId5"/>
    <p:sldId id="259" r:id="rId6"/>
    <p:sldId id="273" r:id="rId7"/>
    <p:sldId id="260" r:id="rId8"/>
    <p:sldId id="261" r:id="rId9"/>
    <p:sldId id="267" r:id="rId10"/>
    <p:sldId id="268" r:id="rId11"/>
    <p:sldId id="269" r:id="rId12"/>
    <p:sldId id="270" r:id="rId13"/>
    <p:sldId id="263" r:id="rId14"/>
    <p:sldId id="262" r:id="rId15"/>
    <p:sldId id="265" r:id="rId16"/>
    <p:sldId id="264" r:id="rId17"/>
    <p:sldId id="266" r:id="rId18"/>
    <p:sldId id="271" r:id="rId19"/>
    <p:sldId id="272" r:id="rId20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>
        <p:scale>
          <a:sx n="90" d="100"/>
          <a:sy n="90" d="100"/>
        </p:scale>
        <p:origin x="102" y="-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18CD2A-96A0-4615-AFD0-88FE8A356B0A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AR"/>
        </a:p>
      </dgm:t>
    </dgm:pt>
    <dgm:pt modelId="{AEB2597C-08BE-483C-B8C7-3EB4F4FAB559}">
      <dgm:prSet/>
      <dgm:spPr/>
      <dgm:t>
        <a:bodyPr/>
        <a:lstStyle/>
        <a:p>
          <a:pPr rtl="0"/>
          <a:r>
            <a:rPr lang="es-ES" dirty="0" smtClean="0"/>
            <a:t>METALES</a:t>
          </a:r>
          <a:endParaRPr lang="es-AR" dirty="0"/>
        </a:p>
      </dgm:t>
    </dgm:pt>
    <dgm:pt modelId="{15561C7F-B232-49AE-86CD-7A7A474DFF91}" type="parTrans" cxnId="{AA772FAE-B5AD-4CD6-8987-7299ECB3E35F}">
      <dgm:prSet/>
      <dgm:spPr/>
      <dgm:t>
        <a:bodyPr/>
        <a:lstStyle/>
        <a:p>
          <a:endParaRPr lang="es-AR"/>
        </a:p>
      </dgm:t>
    </dgm:pt>
    <dgm:pt modelId="{5FF1B2D2-659B-483F-93FB-F397CF5C6FE4}" type="sibTrans" cxnId="{AA772FAE-B5AD-4CD6-8987-7299ECB3E35F}">
      <dgm:prSet/>
      <dgm:spPr/>
      <dgm:t>
        <a:bodyPr/>
        <a:lstStyle/>
        <a:p>
          <a:endParaRPr lang="es-AR"/>
        </a:p>
      </dgm:t>
    </dgm:pt>
    <dgm:pt modelId="{9A527A8A-3C4D-4E6A-9726-F138436090B5}">
      <dgm:prSet/>
      <dgm:spPr/>
      <dgm:t>
        <a:bodyPr/>
        <a:lstStyle/>
        <a:p>
          <a:pPr rtl="0"/>
          <a:r>
            <a:rPr lang="es-ES" dirty="0" smtClean="0"/>
            <a:t>CERAMICOS</a:t>
          </a:r>
          <a:endParaRPr lang="es-AR" dirty="0"/>
        </a:p>
      </dgm:t>
    </dgm:pt>
    <dgm:pt modelId="{0A89A0BB-7E4E-4EE8-930A-88174D66B10F}" type="parTrans" cxnId="{F7A5239E-F02F-4980-8583-6B4958064C1A}">
      <dgm:prSet/>
      <dgm:spPr/>
      <dgm:t>
        <a:bodyPr/>
        <a:lstStyle/>
        <a:p>
          <a:endParaRPr lang="es-AR"/>
        </a:p>
      </dgm:t>
    </dgm:pt>
    <dgm:pt modelId="{B54EBFF4-B784-45E4-8F4F-F127241D618F}" type="sibTrans" cxnId="{F7A5239E-F02F-4980-8583-6B4958064C1A}">
      <dgm:prSet/>
      <dgm:spPr/>
      <dgm:t>
        <a:bodyPr/>
        <a:lstStyle/>
        <a:p>
          <a:endParaRPr lang="es-AR"/>
        </a:p>
      </dgm:t>
    </dgm:pt>
    <dgm:pt modelId="{04B316CA-617E-4F40-BC94-14209506FAE4}">
      <dgm:prSet/>
      <dgm:spPr/>
      <dgm:t>
        <a:bodyPr/>
        <a:lstStyle/>
        <a:p>
          <a:pPr algn="ctr" rtl="0"/>
          <a:r>
            <a:rPr lang="es-ES" dirty="0" smtClean="0"/>
            <a:t> POLIMEROS </a:t>
          </a:r>
          <a:endParaRPr lang="es-AR" dirty="0"/>
        </a:p>
      </dgm:t>
    </dgm:pt>
    <dgm:pt modelId="{B74EE202-EF18-4647-853B-9F380E48955E}" type="parTrans" cxnId="{52F4A805-DE82-4941-B168-3B06B8D8146D}">
      <dgm:prSet/>
      <dgm:spPr/>
      <dgm:t>
        <a:bodyPr/>
        <a:lstStyle/>
        <a:p>
          <a:endParaRPr lang="es-AR"/>
        </a:p>
      </dgm:t>
    </dgm:pt>
    <dgm:pt modelId="{BDB49BF1-1D6F-4C3F-A640-A24FFD4DF4AD}" type="sibTrans" cxnId="{52F4A805-DE82-4941-B168-3B06B8D8146D}">
      <dgm:prSet/>
      <dgm:spPr/>
      <dgm:t>
        <a:bodyPr/>
        <a:lstStyle/>
        <a:p>
          <a:endParaRPr lang="es-AR"/>
        </a:p>
      </dgm:t>
    </dgm:pt>
    <dgm:pt modelId="{C5CAC09D-05DD-45DD-B81A-E29561FC8F73}" type="pres">
      <dgm:prSet presAssocID="{7018CD2A-96A0-4615-AFD0-88FE8A356B0A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6D785851-6B29-4313-A24F-99E5F4F41502}" type="pres">
      <dgm:prSet presAssocID="{AEB2597C-08BE-483C-B8C7-3EB4F4FAB559}" presName="circ1" presStyleLbl="vennNode1" presStyleIdx="0" presStyleCnt="3" custScaleY="35824" custLinFactX="-40244" custLinFactNeighborX="-100000" custLinFactNeighborY="-2541"/>
      <dgm:spPr/>
      <dgm:t>
        <a:bodyPr/>
        <a:lstStyle/>
        <a:p>
          <a:endParaRPr lang="es-AR"/>
        </a:p>
      </dgm:t>
    </dgm:pt>
    <dgm:pt modelId="{F4C213E9-9A25-4CF3-B24A-D765F972F01F}" type="pres">
      <dgm:prSet presAssocID="{AEB2597C-08BE-483C-B8C7-3EB4F4FAB55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63BA3830-F1F4-4E7F-98FC-BD0605970F6D}" type="pres">
      <dgm:prSet presAssocID="{9A527A8A-3C4D-4E6A-9726-F138436090B5}" presName="circ2" presStyleLbl="vennNode1" presStyleIdx="1" presStyleCnt="3" custScaleY="39736" custLinFactX="-76829" custLinFactNeighborX="-100000" custLinFactNeighborY="28455"/>
      <dgm:spPr/>
      <dgm:t>
        <a:bodyPr/>
        <a:lstStyle/>
        <a:p>
          <a:endParaRPr lang="es-AR"/>
        </a:p>
      </dgm:t>
    </dgm:pt>
    <dgm:pt modelId="{55C25738-E3B9-4F35-8BD5-71AAC3921DC2}" type="pres">
      <dgm:prSet presAssocID="{9A527A8A-3C4D-4E6A-9726-F138436090B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CB24EEF2-A01F-4A99-8B87-40C1784FD2EA}" type="pres">
      <dgm:prSet presAssocID="{04B316CA-617E-4F40-BC94-14209506FAE4}" presName="circ3" presStyleLbl="vennNode1" presStyleIdx="2" presStyleCnt="3" custScaleY="41768" custLinFactX="-5183" custLinFactNeighborX="-100000" custLinFactNeighborY="-17276"/>
      <dgm:spPr/>
      <dgm:t>
        <a:bodyPr/>
        <a:lstStyle/>
        <a:p>
          <a:endParaRPr lang="es-AR"/>
        </a:p>
      </dgm:t>
    </dgm:pt>
    <dgm:pt modelId="{01F0071A-AB95-4A24-8112-E805C27F8C18}" type="pres">
      <dgm:prSet presAssocID="{04B316CA-617E-4F40-BC94-14209506FAE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D3938030-8265-4D64-A81F-F9D6FB2AE1DF}" type="presOf" srcId="{04B316CA-617E-4F40-BC94-14209506FAE4}" destId="{CB24EEF2-A01F-4A99-8B87-40C1784FD2EA}" srcOrd="0" destOrd="0" presId="urn:microsoft.com/office/officeart/2005/8/layout/venn1"/>
    <dgm:cxn modelId="{3A132DB0-AF6C-4166-87C1-0C2DCAA33AFC}" type="presOf" srcId="{AEB2597C-08BE-483C-B8C7-3EB4F4FAB559}" destId="{F4C213E9-9A25-4CF3-B24A-D765F972F01F}" srcOrd="1" destOrd="0" presId="urn:microsoft.com/office/officeart/2005/8/layout/venn1"/>
    <dgm:cxn modelId="{60C5A559-9459-4C95-B1BE-A97B0FDC9BF0}" type="presOf" srcId="{9A527A8A-3C4D-4E6A-9726-F138436090B5}" destId="{63BA3830-F1F4-4E7F-98FC-BD0605970F6D}" srcOrd="0" destOrd="0" presId="urn:microsoft.com/office/officeart/2005/8/layout/venn1"/>
    <dgm:cxn modelId="{AE88BB07-17F0-46A8-82AC-43D12C6324C7}" type="presOf" srcId="{04B316CA-617E-4F40-BC94-14209506FAE4}" destId="{01F0071A-AB95-4A24-8112-E805C27F8C18}" srcOrd="1" destOrd="0" presId="urn:microsoft.com/office/officeart/2005/8/layout/venn1"/>
    <dgm:cxn modelId="{770B523C-41DD-42D4-B8EB-8CE39D140321}" type="presOf" srcId="{7018CD2A-96A0-4615-AFD0-88FE8A356B0A}" destId="{C5CAC09D-05DD-45DD-B81A-E29561FC8F73}" srcOrd="0" destOrd="0" presId="urn:microsoft.com/office/officeart/2005/8/layout/venn1"/>
    <dgm:cxn modelId="{3D6B769A-BF9D-4190-A56E-51A85AEF4B27}" type="presOf" srcId="{9A527A8A-3C4D-4E6A-9726-F138436090B5}" destId="{55C25738-E3B9-4F35-8BD5-71AAC3921DC2}" srcOrd="1" destOrd="0" presId="urn:microsoft.com/office/officeart/2005/8/layout/venn1"/>
    <dgm:cxn modelId="{6DA66793-E500-4D70-B51C-9BCE1C460DEF}" type="presOf" srcId="{AEB2597C-08BE-483C-B8C7-3EB4F4FAB559}" destId="{6D785851-6B29-4313-A24F-99E5F4F41502}" srcOrd="0" destOrd="0" presId="urn:microsoft.com/office/officeart/2005/8/layout/venn1"/>
    <dgm:cxn modelId="{AA772FAE-B5AD-4CD6-8987-7299ECB3E35F}" srcId="{7018CD2A-96A0-4615-AFD0-88FE8A356B0A}" destId="{AEB2597C-08BE-483C-B8C7-3EB4F4FAB559}" srcOrd="0" destOrd="0" parTransId="{15561C7F-B232-49AE-86CD-7A7A474DFF91}" sibTransId="{5FF1B2D2-659B-483F-93FB-F397CF5C6FE4}"/>
    <dgm:cxn modelId="{52F4A805-DE82-4941-B168-3B06B8D8146D}" srcId="{7018CD2A-96A0-4615-AFD0-88FE8A356B0A}" destId="{04B316CA-617E-4F40-BC94-14209506FAE4}" srcOrd="2" destOrd="0" parTransId="{B74EE202-EF18-4647-853B-9F380E48955E}" sibTransId="{BDB49BF1-1D6F-4C3F-A640-A24FFD4DF4AD}"/>
    <dgm:cxn modelId="{F7A5239E-F02F-4980-8583-6B4958064C1A}" srcId="{7018CD2A-96A0-4615-AFD0-88FE8A356B0A}" destId="{9A527A8A-3C4D-4E6A-9726-F138436090B5}" srcOrd="1" destOrd="0" parTransId="{0A89A0BB-7E4E-4EE8-930A-88174D66B10F}" sibTransId="{B54EBFF4-B784-45E4-8F4F-F127241D618F}"/>
    <dgm:cxn modelId="{A3A8AF95-6988-42E0-A3D9-4995EA47E265}" type="presParOf" srcId="{C5CAC09D-05DD-45DD-B81A-E29561FC8F73}" destId="{6D785851-6B29-4313-A24F-99E5F4F41502}" srcOrd="0" destOrd="0" presId="urn:microsoft.com/office/officeart/2005/8/layout/venn1"/>
    <dgm:cxn modelId="{6D357D58-5122-4E31-A626-03BDCB72CCB0}" type="presParOf" srcId="{C5CAC09D-05DD-45DD-B81A-E29561FC8F73}" destId="{F4C213E9-9A25-4CF3-B24A-D765F972F01F}" srcOrd="1" destOrd="0" presId="urn:microsoft.com/office/officeart/2005/8/layout/venn1"/>
    <dgm:cxn modelId="{8F477913-38C8-4116-8BDF-FAD02B0A8E44}" type="presParOf" srcId="{C5CAC09D-05DD-45DD-B81A-E29561FC8F73}" destId="{63BA3830-F1F4-4E7F-98FC-BD0605970F6D}" srcOrd="2" destOrd="0" presId="urn:microsoft.com/office/officeart/2005/8/layout/venn1"/>
    <dgm:cxn modelId="{E0B8AD39-588C-4622-91C5-421025310BC9}" type="presParOf" srcId="{C5CAC09D-05DD-45DD-B81A-E29561FC8F73}" destId="{55C25738-E3B9-4F35-8BD5-71AAC3921DC2}" srcOrd="3" destOrd="0" presId="urn:microsoft.com/office/officeart/2005/8/layout/venn1"/>
    <dgm:cxn modelId="{8581C72D-B6AD-441F-989C-452173D31B6F}" type="presParOf" srcId="{C5CAC09D-05DD-45DD-B81A-E29561FC8F73}" destId="{CB24EEF2-A01F-4A99-8B87-40C1784FD2EA}" srcOrd="4" destOrd="0" presId="urn:microsoft.com/office/officeart/2005/8/layout/venn1"/>
    <dgm:cxn modelId="{3239DB02-E7AF-4BE5-B7BE-02ED9253D369}" type="presParOf" srcId="{C5CAC09D-05DD-45DD-B81A-E29561FC8F73}" destId="{01F0071A-AB95-4A24-8112-E805C27F8C18}" srcOrd="5" destOrd="0" presId="urn:microsoft.com/office/officeart/2005/8/layout/venn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018CD2A-96A0-4615-AFD0-88FE8A356B0A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AR"/>
        </a:p>
      </dgm:t>
    </dgm:pt>
    <dgm:pt modelId="{04B316CA-617E-4F40-BC94-14209506FAE4}">
      <dgm:prSet custT="1"/>
      <dgm:spPr/>
      <dgm:t>
        <a:bodyPr/>
        <a:lstStyle/>
        <a:p>
          <a:pPr rtl="0"/>
          <a:r>
            <a:rPr lang="es-ES" sz="3200" dirty="0" smtClean="0">
              <a:solidFill>
                <a:srgbClr val="0070C0"/>
              </a:solidFill>
            </a:rPr>
            <a:t>REF FIBRAS</a:t>
          </a:r>
        </a:p>
      </dgm:t>
    </dgm:pt>
    <dgm:pt modelId="{B74EE202-EF18-4647-853B-9F380E48955E}" type="parTrans" cxnId="{52F4A805-DE82-4941-B168-3B06B8D8146D}">
      <dgm:prSet/>
      <dgm:spPr/>
      <dgm:t>
        <a:bodyPr/>
        <a:lstStyle/>
        <a:p>
          <a:endParaRPr lang="es-AR"/>
        </a:p>
      </dgm:t>
    </dgm:pt>
    <dgm:pt modelId="{BDB49BF1-1D6F-4C3F-A640-A24FFD4DF4AD}" type="sibTrans" cxnId="{52F4A805-DE82-4941-B168-3B06B8D8146D}">
      <dgm:prSet/>
      <dgm:spPr/>
      <dgm:t>
        <a:bodyPr/>
        <a:lstStyle/>
        <a:p>
          <a:endParaRPr lang="es-AR"/>
        </a:p>
      </dgm:t>
    </dgm:pt>
    <dgm:pt modelId="{C5CAC09D-05DD-45DD-B81A-E29561FC8F73}" type="pres">
      <dgm:prSet presAssocID="{7018CD2A-96A0-4615-AFD0-88FE8A356B0A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D927032B-B76D-4EC7-89D1-1AAB22FF0E19}" type="pres">
      <dgm:prSet presAssocID="{04B316CA-617E-4F40-BC94-14209506FAE4}" presName="circ1TxSh" presStyleLbl="vennNode1" presStyleIdx="0" presStyleCnt="1" custScaleX="81104" custScaleY="78711" custLinFactNeighborX="31637" custLinFactNeighborY="-727"/>
      <dgm:spPr/>
      <dgm:t>
        <a:bodyPr/>
        <a:lstStyle/>
        <a:p>
          <a:endParaRPr lang="es-AR"/>
        </a:p>
      </dgm:t>
    </dgm:pt>
  </dgm:ptLst>
  <dgm:cxnLst>
    <dgm:cxn modelId="{52F4A805-DE82-4941-B168-3B06B8D8146D}" srcId="{7018CD2A-96A0-4615-AFD0-88FE8A356B0A}" destId="{04B316CA-617E-4F40-BC94-14209506FAE4}" srcOrd="0" destOrd="0" parTransId="{B74EE202-EF18-4647-853B-9F380E48955E}" sibTransId="{BDB49BF1-1D6F-4C3F-A640-A24FFD4DF4AD}"/>
    <dgm:cxn modelId="{D362733D-9548-4E49-AB82-77CFAD551D0C}" type="presOf" srcId="{7018CD2A-96A0-4615-AFD0-88FE8A356B0A}" destId="{C5CAC09D-05DD-45DD-B81A-E29561FC8F73}" srcOrd="0" destOrd="0" presId="urn:microsoft.com/office/officeart/2005/8/layout/venn1"/>
    <dgm:cxn modelId="{B452191E-9281-4AE1-92C1-3C81BBEE16E6}" type="presOf" srcId="{04B316CA-617E-4F40-BC94-14209506FAE4}" destId="{D927032B-B76D-4EC7-89D1-1AAB22FF0E19}" srcOrd="0" destOrd="0" presId="urn:microsoft.com/office/officeart/2005/8/layout/venn1"/>
    <dgm:cxn modelId="{7D7ED504-F3E2-4F42-94FC-45566CE267C0}" type="presParOf" srcId="{C5CAC09D-05DD-45DD-B81A-E29561FC8F73}" destId="{D927032B-B76D-4EC7-89D1-1AAB22FF0E19}" srcOrd="0" destOrd="0" presId="urn:microsoft.com/office/officeart/2005/8/layout/venn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018CD2A-96A0-4615-AFD0-88FE8A356B0A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AR"/>
        </a:p>
      </dgm:t>
    </dgm:pt>
    <dgm:pt modelId="{04B316CA-617E-4F40-BC94-14209506FAE4}">
      <dgm:prSet custT="1"/>
      <dgm:spPr/>
      <dgm:t>
        <a:bodyPr/>
        <a:lstStyle/>
        <a:p>
          <a:pPr rtl="0"/>
          <a:r>
            <a:rPr lang="es-ES" sz="3200" dirty="0" smtClean="0">
              <a:solidFill>
                <a:srgbClr val="0070C0"/>
              </a:solidFill>
            </a:rPr>
            <a:t>REF FIBRAS</a:t>
          </a:r>
        </a:p>
      </dgm:t>
    </dgm:pt>
    <dgm:pt modelId="{B74EE202-EF18-4647-853B-9F380E48955E}" type="parTrans" cxnId="{52F4A805-DE82-4941-B168-3B06B8D8146D}">
      <dgm:prSet/>
      <dgm:spPr/>
      <dgm:t>
        <a:bodyPr/>
        <a:lstStyle/>
        <a:p>
          <a:endParaRPr lang="es-AR"/>
        </a:p>
      </dgm:t>
    </dgm:pt>
    <dgm:pt modelId="{BDB49BF1-1D6F-4C3F-A640-A24FFD4DF4AD}" type="sibTrans" cxnId="{52F4A805-DE82-4941-B168-3B06B8D8146D}">
      <dgm:prSet/>
      <dgm:spPr/>
      <dgm:t>
        <a:bodyPr/>
        <a:lstStyle/>
        <a:p>
          <a:endParaRPr lang="es-AR"/>
        </a:p>
      </dgm:t>
    </dgm:pt>
    <dgm:pt modelId="{C5CAC09D-05DD-45DD-B81A-E29561FC8F73}" type="pres">
      <dgm:prSet presAssocID="{7018CD2A-96A0-4615-AFD0-88FE8A356B0A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D927032B-B76D-4EC7-89D1-1AAB22FF0E19}" type="pres">
      <dgm:prSet presAssocID="{04B316CA-617E-4F40-BC94-14209506FAE4}" presName="circ1TxSh" presStyleLbl="vennNode1" presStyleIdx="0" presStyleCnt="1" custScaleX="81104" custScaleY="78711" custLinFactNeighborX="-87401" custLinFactNeighborY="2305"/>
      <dgm:spPr/>
      <dgm:t>
        <a:bodyPr/>
        <a:lstStyle/>
        <a:p>
          <a:endParaRPr lang="es-AR"/>
        </a:p>
      </dgm:t>
    </dgm:pt>
  </dgm:ptLst>
  <dgm:cxnLst>
    <dgm:cxn modelId="{52F4A805-DE82-4941-B168-3B06B8D8146D}" srcId="{7018CD2A-96A0-4615-AFD0-88FE8A356B0A}" destId="{04B316CA-617E-4F40-BC94-14209506FAE4}" srcOrd="0" destOrd="0" parTransId="{B74EE202-EF18-4647-853B-9F380E48955E}" sibTransId="{BDB49BF1-1D6F-4C3F-A640-A24FFD4DF4AD}"/>
    <dgm:cxn modelId="{B570E2C8-506B-42AE-82C6-88E35C094ADB}" type="presOf" srcId="{04B316CA-617E-4F40-BC94-14209506FAE4}" destId="{D927032B-B76D-4EC7-89D1-1AAB22FF0E19}" srcOrd="0" destOrd="0" presId="urn:microsoft.com/office/officeart/2005/8/layout/venn1"/>
    <dgm:cxn modelId="{0D5ABC4A-A5CC-4CA2-AED6-5B687112CF49}" type="presOf" srcId="{7018CD2A-96A0-4615-AFD0-88FE8A356B0A}" destId="{C5CAC09D-05DD-45DD-B81A-E29561FC8F73}" srcOrd="0" destOrd="0" presId="urn:microsoft.com/office/officeart/2005/8/layout/venn1"/>
    <dgm:cxn modelId="{356878DB-E92E-4BFD-B368-B422045D982D}" type="presParOf" srcId="{C5CAC09D-05DD-45DD-B81A-E29561FC8F73}" destId="{D927032B-B76D-4EC7-89D1-1AAB22FF0E19}" srcOrd="0" destOrd="0" presId="urn:microsoft.com/office/officeart/2005/8/layout/venn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018CD2A-96A0-4615-AFD0-88FE8A356B0A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AR"/>
        </a:p>
      </dgm:t>
    </dgm:pt>
    <dgm:pt modelId="{04B316CA-617E-4F40-BC94-14209506FAE4}">
      <dgm:prSet custT="1"/>
      <dgm:spPr/>
      <dgm:t>
        <a:bodyPr/>
        <a:lstStyle/>
        <a:p>
          <a:pPr rtl="0"/>
          <a:r>
            <a:rPr lang="es-ES" sz="2400" dirty="0" smtClean="0">
              <a:solidFill>
                <a:srgbClr val="C00000"/>
              </a:solidFill>
            </a:rPr>
            <a:t>ESTRUCTURALES</a:t>
          </a:r>
        </a:p>
      </dgm:t>
    </dgm:pt>
    <dgm:pt modelId="{B74EE202-EF18-4647-853B-9F380E48955E}" type="parTrans" cxnId="{52F4A805-DE82-4941-B168-3B06B8D8146D}">
      <dgm:prSet/>
      <dgm:spPr/>
      <dgm:t>
        <a:bodyPr/>
        <a:lstStyle/>
        <a:p>
          <a:endParaRPr lang="es-AR"/>
        </a:p>
      </dgm:t>
    </dgm:pt>
    <dgm:pt modelId="{BDB49BF1-1D6F-4C3F-A640-A24FFD4DF4AD}" type="sibTrans" cxnId="{52F4A805-DE82-4941-B168-3B06B8D8146D}">
      <dgm:prSet/>
      <dgm:spPr/>
      <dgm:t>
        <a:bodyPr/>
        <a:lstStyle/>
        <a:p>
          <a:endParaRPr lang="es-AR"/>
        </a:p>
      </dgm:t>
    </dgm:pt>
    <dgm:pt modelId="{C5CAC09D-05DD-45DD-B81A-E29561FC8F73}" type="pres">
      <dgm:prSet presAssocID="{7018CD2A-96A0-4615-AFD0-88FE8A356B0A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D927032B-B76D-4EC7-89D1-1AAB22FF0E19}" type="pres">
      <dgm:prSet presAssocID="{04B316CA-617E-4F40-BC94-14209506FAE4}" presName="circ1TxSh" presStyleLbl="vennNode1" presStyleIdx="0" presStyleCnt="1" custScaleX="81104" custScaleY="78711" custLinFactNeighborX="-86604" custLinFactNeighborY="1089"/>
      <dgm:spPr/>
      <dgm:t>
        <a:bodyPr/>
        <a:lstStyle/>
        <a:p>
          <a:endParaRPr lang="es-AR"/>
        </a:p>
      </dgm:t>
    </dgm:pt>
  </dgm:ptLst>
  <dgm:cxnLst>
    <dgm:cxn modelId="{52F4A805-DE82-4941-B168-3B06B8D8146D}" srcId="{7018CD2A-96A0-4615-AFD0-88FE8A356B0A}" destId="{04B316CA-617E-4F40-BC94-14209506FAE4}" srcOrd="0" destOrd="0" parTransId="{B74EE202-EF18-4647-853B-9F380E48955E}" sibTransId="{BDB49BF1-1D6F-4C3F-A640-A24FFD4DF4AD}"/>
    <dgm:cxn modelId="{B9990BE1-5467-49FC-B984-D374F18A3E6A}" type="presOf" srcId="{04B316CA-617E-4F40-BC94-14209506FAE4}" destId="{D927032B-B76D-4EC7-89D1-1AAB22FF0E19}" srcOrd="0" destOrd="0" presId="urn:microsoft.com/office/officeart/2005/8/layout/venn1"/>
    <dgm:cxn modelId="{11A8229A-E64A-478F-B1D7-7BB8EDC60FFB}" type="presOf" srcId="{7018CD2A-96A0-4615-AFD0-88FE8A356B0A}" destId="{C5CAC09D-05DD-45DD-B81A-E29561FC8F73}" srcOrd="0" destOrd="0" presId="urn:microsoft.com/office/officeart/2005/8/layout/venn1"/>
    <dgm:cxn modelId="{1AD8C124-03CB-42BE-9175-D864B2527F9A}" type="presParOf" srcId="{C5CAC09D-05DD-45DD-B81A-E29561FC8F73}" destId="{D927032B-B76D-4EC7-89D1-1AAB22FF0E19}" srcOrd="0" destOrd="0" presId="urn:microsoft.com/office/officeart/2005/8/layout/venn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018CD2A-96A0-4615-AFD0-88FE8A356B0A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AR"/>
        </a:p>
      </dgm:t>
    </dgm:pt>
    <dgm:pt modelId="{C5CAC09D-05DD-45DD-B81A-E29561FC8F73}" type="pres">
      <dgm:prSet presAssocID="{7018CD2A-96A0-4615-AFD0-88FE8A356B0A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52EB04A7-C053-44E9-8A2F-1B59099F7276}" type="presOf" srcId="{7018CD2A-96A0-4615-AFD0-88FE8A356B0A}" destId="{C5CAC09D-05DD-45DD-B81A-E29561FC8F73}" srcOrd="0" destOrd="0" presId="urn:microsoft.com/office/officeart/2005/8/layout/venn1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018CD2A-96A0-4615-AFD0-88FE8A356B0A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AR"/>
        </a:p>
      </dgm:t>
    </dgm:pt>
    <dgm:pt modelId="{C5CAC09D-05DD-45DD-B81A-E29561FC8F73}" type="pres">
      <dgm:prSet presAssocID="{7018CD2A-96A0-4615-AFD0-88FE8A356B0A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D56A8C8F-FA7F-4C56-89D1-E52C8BC2B317}" type="presOf" srcId="{7018CD2A-96A0-4615-AFD0-88FE8A356B0A}" destId="{C5CAC09D-05DD-45DD-B81A-E29561FC8F73}" srcOrd="0" destOrd="0" presId="urn:microsoft.com/office/officeart/2005/8/layout/venn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18CD2A-96A0-4615-AFD0-88FE8A356B0A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es-AR"/>
        </a:p>
      </dgm:t>
    </dgm:pt>
    <dgm:pt modelId="{AEB2597C-08BE-483C-B8C7-3EB4F4FAB559}">
      <dgm:prSet/>
      <dgm:spPr/>
      <dgm:t>
        <a:bodyPr/>
        <a:lstStyle/>
        <a:p>
          <a:pPr rtl="0"/>
          <a:r>
            <a:rPr lang="es-ES" dirty="0" smtClean="0"/>
            <a:t>METALES</a:t>
          </a:r>
          <a:endParaRPr lang="es-AR" dirty="0"/>
        </a:p>
      </dgm:t>
    </dgm:pt>
    <dgm:pt modelId="{15561C7F-B232-49AE-86CD-7A7A474DFF91}" type="parTrans" cxnId="{AA772FAE-B5AD-4CD6-8987-7299ECB3E35F}">
      <dgm:prSet/>
      <dgm:spPr/>
      <dgm:t>
        <a:bodyPr/>
        <a:lstStyle/>
        <a:p>
          <a:endParaRPr lang="es-AR"/>
        </a:p>
      </dgm:t>
    </dgm:pt>
    <dgm:pt modelId="{5FF1B2D2-659B-483F-93FB-F397CF5C6FE4}" type="sibTrans" cxnId="{AA772FAE-B5AD-4CD6-8987-7299ECB3E35F}">
      <dgm:prSet/>
      <dgm:spPr/>
      <dgm:t>
        <a:bodyPr/>
        <a:lstStyle/>
        <a:p>
          <a:endParaRPr lang="es-AR"/>
        </a:p>
      </dgm:t>
    </dgm:pt>
    <dgm:pt modelId="{9A527A8A-3C4D-4E6A-9726-F138436090B5}">
      <dgm:prSet/>
      <dgm:spPr/>
      <dgm:t>
        <a:bodyPr/>
        <a:lstStyle/>
        <a:p>
          <a:pPr rtl="0"/>
          <a:r>
            <a:rPr lang="es-ES" dirty="0" smtClean="0"/>
            <a:t>CERAMICOS</a:t>
          </a:r>
          <a:endParaRPr lang="es-AR" dirty="0"/>
        </a:p>
      </dgm:t>
    </dgm:pt>
    <dgm:pt modelId="{0A89A0BB-7E4E-4EE8-930A-88174D66B10F}" type="parTrans" cxnId="{F7A5239E-F02F-4980-8583-6B4958064C1A}">
      <dgm:prSet/>
      <dgm:spPr/>
      <dgm:t>
        <a:bodyPr/>
        <a:lstStyle/>
        <a:p>
          <a:endParaRPr lang="es-AR"/>
        </a:p>
      </dgm:t>
    </dgm:pt>
    <dgm:pt modelId="{B54EBFF4-B784-45E4-8F4F-F127241D618F}" type="sibTrans" cxnId="{F7A5239E-F02F-4980-8583-6B4958064C1A}">
      <dgm:prSet/>
      <dgm:spPr/>
      <dgm:t>
        <a:bodyPr/>
        <a:lstStyle/>
        <a:p>
          <a:endParaRPr lang="es-AR"/>
        </a:p>
      </dgm:t>
    </dgm:pt>
    <dgm:pt modelId="{04B316CA-617E-4F40-BC94-14209506FAE4}">
      <dgm:prSet/>
      <dgm:spPr/>
      <dgm:t>
        <a:bodyPr/>
        <a:lstStyle/>
        <a:p>
          <a:pPr rtl="0"/>
          <a:r>
            <a:rPr lang="es-ES" dirty="0" smtClean="0"/>
            <a:t>POLIMEROS </a:t>
          </a:r>
          <a:endParaRPr lang="es-AR" dirty="0"/>
        </a:p>
      </dgm:t>
    </dgm:pt>
    <dgm:pt modelId="{B74EE202-EF18-4647-853B-9F380E48955E}" type="parTrans" cxnId="{52F4A805-DE82-4941-B168-3B06B8D8146D}">
      <dgm:prSet/>
      <dgm:spPr/>
      <dgm:t>
        <a:bodyPr/>
        <a:lstStyle/>
        <a:p>
          <a:endParaRPr lang="es-AR"/>
        </a:p>
      </dgm:t>
    </dgm:pt>
    <dgm:pt modelId="{BDB49BF1-1D6F-4C3F-A640-A24FFD4DF4AD}" type="sibTrans" cxnId="{52F4A805-DE82-4941-B168-3B06B8D8146D}">
      <dgm:prSet/>
      <dgm:spPr/>
      <dgm:t>
        <a:bodyPr/>
        <a:lstStyle/>
        <a:p>
          <a:endParaRPr lang="es-AR"/>
        </a:p>
      </dgm:t>
    </dgm:pt>
    <dgm:pt modelId="{C5CAC09D-05DD-45DD-B81A-E29561FC8F73}" type="pres">
      <dgm:prSet presAssocID="{7018CD2A-96A0-4615-AFD0-88FE8A356B0A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6D785851-6B29-4313-A24F-99E5F4F41502}" type="pres">
      <dgm:prSet presAssocID="{AEB2597C-08BE-483C-B8C7-3EB4F4FAB559}" presName="circ1" presStyleLbl="vennNode1" presStyleIdx="0" presStyleCnt="3" custLinFactX="-7989" custLinFactNeighborX="-100000" custLinFactNeighborY="-2033"/>
      <dgm:spPr/>
      <dgm:t>
        <a:bodyPr/>
        <a:lstStyle/>
        <a:p>
          <a:endParaRPr lang="es-AR"/>
        </a:p>
      </dgm:t>
    </dgm:pt>
    <dgm:pt modelId="{F4C213E9-9A25-4CF3-B24A-D765F972F01F}" type="pres">
      <dgm:prSet presAssocID="{AEB2597C-08BE-483C-B8C7-3EB4F4FAB55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63BA3830-F1F4-4E7F-98FC-BD0605970F6D}" type="pres">
      <dgm:prSet presAssocID="{9A527A8A-3C4D-4E6A-9726-F138436090B5}" presName="circ2" presStyleLbl="vennNode1" presStyleIdx="1" presStyleCnt="3" custLinFactX="-12680" custLinFactNeighborX="-100000" custLinFactNeighborY="-2033"/>
      <dgm:spPr/>
      <dgm:t>
        <a:bodyPr/>
        <a:lstStyle/>
        <a:p>
          <a:endParaRPr lang="es-AR"/>
        </a:p>
      </dgm:t>
    </dgm:pt>
    <dgm:pt modelId="{55C25738-E3B9-4F35-8BD5-71AAC3921DC2}" type="pres">
      <dgm:prSet presAssocID="{9A527A8A-3C4D-4E6A-9726-F138436090B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CB24EEF2-A01F-4A99-8B87-40C1784FD2EA}" type="pres">
      <dgm:prSet presAssocID="{04B316CA-617E-4F40-BC94-14209506FAE4}" presName="circ3" presStyleLbl="vennNode1" presStyleIdx="2" presStyleCnt="3" custLinFactX="-12680" custLinFactNeighborX="-100000" custLinFactNeighborY="-2033"/>
      <dgm:spPr/>
      <dgm:t>
        <a:bodyPr/>
        <a:lstStyle/>
        <a:p>
          <a:endParaRPr lang="es-AR"/>
        </a:p>
      </dgm:t>
    </dgm:pt>
    <dgm:pt modelId="{01F0071A-AB95-4A24-8112-E805C27F8C18}" type="pres">
      <dgm:prSet presAssocID="{04B316CA-617E-4F40-BC94-14209506FAE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0B99E3AF-FAB3-47C8-8C97-BB45F1D07B56}" type="presOf" srcId="{AEB2597C-08BE-483C-B8C7-3EB4F4FAB559}" destId="{6D785851-6B29-4313-A24F-99E5F4F41502}" srcOrd="0" destOrd="0" presId="urn:microsoft.com/office/officeart/2005/8/layout/venn1"/>
    <dgm:cxn modelId="{74762CA6-A2D7-46E6-9629-7FF4FC9F449E}" type="presOf" srcId="{04B316CA-617E-4F40-BC94-14209506FAE4}" destId="{CB24EEF2-A01F-4A99-8B87-40C1784FD2EA}" srcOrd="0" destOrd="0" presId="urn:microsoft.com/office/officeart/2005/8/layout/venn1"/>
    <dgm:cxn modelId="{6F46BCBD-FD13-4EFB-AEF6-C228029C0411}" type="presOf" srcId="{7018CD2A-96A0-4615-AFD0-88FE8A356B0A}" destId="{C5CAC09D-05DD-45DD-B81A-E29561FC8F73}" srcOrd="0" destOrd="0" presId="urn:microsoft.com/office/officeart/2005/8/layout/venn1"/>
    <dgm:cxn modelId="{A9AE9AA2-B5C1-4C35-AE37-3FF9B4361225}" type="presOf" srcId="{04B316CA-617E-4F40-BC94-14209506FAE4}" destId="{01F0071A-AB95-4A24-8112-E805C27F8C18}" srcOrd="1" destOrd="0" presId="urn:microsoft.com/office/officeart/2005/8/layout/venn1"/>
    <dgm:cxn modelId="{AA772FAE-B5AD-4CD6-8987-7299ECB3E35F}" srcId="{7018CD2A-96A0-4615-AFD0-88FE8A356B0A}" destId="{AEB2597C-08BE-483C-B8C7-3EB4F4FAB559}" srcOrd="0" destOrd="0" parTransId="{15561C7F-B232-49AE-86CD-7A7A474DFF91}" sibTransId="{5FF1B2D2-659B-483F-93FB-F397CF5C6FE4}"/>
    <dgm:cxn modelId="{52F4A805-DE82-4941-B168-3B06B8D8146D}" srcId="{7018CD2A-96A0-4615-AFD0-88FE8A356B0A}" destId="{04B316CA-617E-4F40-BC94-14209506FAE4}" srcOrd="2" destOrd="0" parTransId="{B74EE202-EF18-4647-853B-9F380E48955E}" sibTransId="{BDB49BF1-1D6F-4C3F-A640-A24FFD4DF4AD}"/>
    <dgm:cxn modelId="{77ABE520-878C-4BA8-8625-055ABBA498AA}" type="presOf" srcId="{9A527A8A-3C4D-4E6A-9726-F138436090B5}" destId="{63BA3830-F1F4-4E7F-98FC-BD0605970F6D}" srcOrd="0" destOrd="0" presId="urn:microsoft.com/office/officeart/2005/8/layout/venn1"/>
    <dgm:cxn modelId="{C5205404-BA71-4F7D-8828-2A562A314E19}" type="presOf" srcId="{AEB2597C-08BE-483C-B8C7-3EB4F4FAB559}" destId="{F4C213E9-9A25-4CF3-B24A-D765F972F01F}" srcOrd="1" destOrd="0" presId="urn:microsoft.com/office/officeart/2005/8/layout/venn1"/>
    <dgm:cxn modelId="{8AE23F34-7238-44DD-A440-A467C52DDB69}" type="presOf" srcId="{9A527A8A-3C4D-4E6A-9726-F138436090B5}" destId="{55C25738-E3B9-4F35-8BD5-71AAC3921DC2}" srcOrd="1" destOrd="0" presId="urn:microsoft.com/office/officeart/2005/8/layout/venn1"/>
    <dgm:cxn modelId="{F7A5239E-F02F-4980-8583-6B4958064C1A}" srcId="{7018CD2A-96A0-4615-AFD0-88FE8A356B0A}" destId="{9A527A8A-3C4D-4E6A-9726-F138436090B5}" srcOrd="1" destOrd="0" parTransId="{0A89A0BB-7E4E-4EE8-930A-88174D66B10F}" sibTransId="{B54EBFF4-B784-45E4-8F4F-F127241D618F}"/>
    <dgm:cxn modelId="{716DD6E9-46B1-4C65-9C40-F1C03D479C6B}" type="presParOf" srcId="{C5CAC09D-05DD-45DD-B81A-E29561FC8F73}" destId="{6D785851-6B29-4313-A24F-99E5F4F41502}" srcOrd="0" destOrd="0" presId="urn:microsoft.com/office/officeart/2005/8/layout/venn1"/>
    <dgm:cxn modelId="{8CAAB4F5-EEB3-4E11-BA7D-EBC4D0BEC3FE}" type="presParOf" srcId="{C5CAC09D-05DD-45DD-B81A-E29561FC8F73}" destId="{F4C213E9-9A25-4CF3-B24A-D765F972F01F}" srcOrd="1" destOrd="0" presId="urn:microsoft.com/office/officeart/2005/8/layout/venn1"/>
    <dgm:cxn modelId="{505E9ACC-9DE6-43B3-918A-6739E73938DC}" type="presParOf" srcId="{C5CAC09D-05DD-45DD-B81A-E29561FC8F73}" destId="{63BA3830-F1F4-4E7F-98FC-BD0605970F6D}" srcOrd="2" destOrd="0" presId="urn:microsoft.com/office/officeart/2005/8/layout/venn1"/>
    <dgm:cxn modelId="{49AA5B95-B2AF-4CE4-94E0-D765A73906F0}" type="presParOf" srcId="{C5CAC09D-05DD-45DD-B81A-E29561FC8F73}" destId="{55C25738-E3B9-4F35-8BD5-71AAC3921DC2}" srcOrd="3" destOrd="0" presId="urn:microsoft.com/office/officeart/2005/8/layout/venn1"/>
    <dgm:cxn modelId="{1FD12592-FEF1-4567-A7CB-C6BCAA2237AC}" type="presParOf" srcId="{C5CAC09D-05DD-45DD-B81A-E29561FC8F73}" destId="{CB24EEF2-A01F-4A99-8B87-40C1784FD2EA}" srcOrd="4" destOrd="0" presId="urn:microsoft.com/office/officeart/2005/8/layout/venn1"/>
    <dgm:cxn modelId="{B7C644F1-D5C1-497C-A004-F145757958C0}" type="presParOf" srcId="{C5CAC09D-05DD-45DD-B81A-E29561FC8F73}" destId="{01F0071A-AB95-4A24-8112-E805C27F8C18}" srcOrd="5" destOrd="0" presId="urn:microsoft.com/office/officeart/2005/8/layout/venn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18CD2A-96A0-4615-AFD0-88FE8A356B0A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AR"/>
        </a:p>
      </dgm:t>
    </dgm:pt>
    <dgm:pt modelId="{04B316CA-617E-4F40-BC94-14209506FAE4}">
      <dgm:prSet/>
      <dgm:spPr/>
      <dgm:t>
        <a:bodyPr/>
        <a:lstStyle/>
        <a:p>
          <a:pPr rtl="0"/>
          <a:r>
            <a:rPr lang="es-ES" dirty="0" smtClean="0"/>
            <a:t>COMPUESTOS </a:t>
          </a:r>
          <a:endParaRPr lang="es-AR" dirty="0"/>
        </a:p>
      </dgm:t>
    </dgm:pt>
    <dgm:pt modelId="{B74EE202-EF18-4647-853B-9F380E48955E}" type="parTrans" cxnId="{52F4A805-DE82-4941-B168-3B06B8D8146D}">
      <dgm:prSet/>
      <dgm:spPr/>
      <dgm:t>
        <a:bodyPr/>
        <a:lstStyle/>
        <a:p>
          <a:endParaRPr lang="es-AR"/>
        </a:p>
      </dgm:t>
    </dgm:pt>
    <dgm:pt modelId="{BDB49BF1-1D6F-4C3F-A640-A24FFD4DF4AD}" type="sibTrans" cxnId="{52F4A805-DE82-4941-B168-3B06B8D8146D}">
      <dgm:prSet/>
      <dgm:spPr/>
      <dgm:t>
        <a:bodyPr/>
        <a:lstStyle/>
        <a:p>
          <a:endParaRPr lang="es-AR"/>
        </a:p>
      </dgm:t>
    </dgm:pt>
    <dgm:pt modelId="{C5CAC09D-05DD-45DD-B81A-E29561FC8F73}" type="pres">
      <dgm:prSet presAssocID="{7018CD2A-96A0-4615-AFD0-88FE8A356B0A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D927032B-B76D-4EC7-89D1-1AAB22FF0E19}" type="pres">
      <dgm:prSet presAssocID="{04B316CA-617E-4F40-BC94-14209506FAE4}" presName="circ1TxSh" presStyleLbl="vennNode1" presStyleIdx="0" presStyleCnt="1" custLinFactNeighborX="-89939" custLinFactNeighborY="-915"/>
      <dgm:spPr/>
      <dgm:t>
        <a:bodyPr/>
        <a:lstStyle/>
        <a:p>
          <a:endParaRPr lang="es-AR"/>
        </a:p>
      </dgm:t>
    </dgm:pt>
  </dgm:ptLst>
  <dgm:cxnLst>
    <dgm:cxn modelId="{52F4A805-DE82-4941-B168-3B06B8D8146D}" srcId="{7018CD2A-96A0-4615-AFD0-88FE8A356B0A}" destId="{04B316CA-617E-4F40-BC94-14209506FAE4}" srcOrd="0" destOrd="0" parTransId="{B74EE202-EF18-4647-853B-9F380E48955E}" sibTransId="{BDB49BF1-1D6F-4C3F-A640-A24FFD4DF4AD}"/>
    <dgm:cxn modelId="{987A5777-04A6-422D-A30C-471BAF2F706C}" type="presOf" srcId="{04B316CA-617E-4F40-BC94-14209506FAE4}" destId="{D927032B-B76D-4EC7-89D1-1AAB22FF0E19}" srcOrd="0" destOrd="0" presId="urn:microsoft.com/office/officeart/2005/8/layout/venn1"/>
    <dgm:cxn modelId="{87B1F8B0-2DAA-4FFA-B31F-21668BB2E9F8}" type="presOf" srcId="{7018CD2A-96A0-4615-AFD0-88FE8A356B0A}" destId="{C5CAC09D-05DD-45DD-B81A-E29561FC8F73}" srcOrd="0" destOrd="0" presId="urn:microsoft.com/office/officeart/2005/8/layout/venn1"/>
    <dgm:cxn modelId="{1F063D6E-DDF8-4387-A581-C0DE80D2D438}" type="presParOf" srcId="{C5CAC09D-05DD-45DD-B81A-E29561FC8F73}" destId="{D927032B-B76D-4EC7-89D1-1AAB22FF0E19}" srcOrd="0" destOrd="0" presId="urn:microsoft.com/office/officeart/2005/8/layout/venn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18CD2A-96A0-4615-AFD0-88FE8A356B0A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AR"/>
        </a:p>
      </dgm:t>
    </dgm:pt>
    <dgm:pt modelId="{04B316CA-617E-4F40-BC94-14209506FAE4}">
      <dgm:prSet custT="1"/>
      <dgm:spPr/>
      <dgm:t>
        <a:bodyPr/>
        <a:lstStyle/>
        <a:p>
          <a:pPr rtl="0"/>
          <a:r>
            <a:rPr lang="es-ES" sz="4500" dirty="0" smtClean="0">
              <a:solidFill>
                <a:srgbClr val="FF0000"/>
              </a:solidFill>
            </a:rPr>
            <a:t>MATRIZ</a:t>
          </a:r>
        </a:p>
        <a:p>
          <a:pPr rtl="0"/>
          <a:r>
            <a:rPr lang="es-ES" sz="3600" dirty="0" smtClean="0">
              <a:solidFill>
                <a:schemeClr val="accent5">
                  <a:lumMod val="50000"/>
                </a:schemeClr>
              </a:solidFill>
            </a:rPr>
            <a:t>FASE DISPERSA O REFUERZO </a:t>
          </a:r>
          <a:endParaRPr lang="es-AR" sz="3600" dirty="0">
            <a:solidFill>
              <a:schemeClr val="accent5">
                <a:lumMod val="50000"/>
              </a:schemeClr>
            </a:solidFill>
          </a:endParaRPr>
        </a:p>
      </dgm:t>
    </dgm:pt>
    <dgm:pt modelId="{B74EE202-EF18-4647-853B-9F380E48955E}" type="parTrans" cxnId="{52F4A805-DE82-4941-B168-3B06B8D8146D}">
      <dgm:prSet/>
      <dgm:spPr/>
      <dgm:t>
        <a:bodyPr/>
        <a:lstStyle/>
        <a:p>
          <a:endParaRPr lang="es-AR"/>
        </a:p>
      </dgm:t>
    </dgm:pt>
    <dgm:pt modelId="{BDB49BF1-1D6F-4C3F-A640-A24FFD4DF4AD}" type="sibTrans" cxnId="{52F4A805-DE82-4941-B168-3B06B8D8146D}">
      <dgm:prSet/>
      <dgm:spPr/>
      <dgm:t>
        <a:bodyPr/>
        <a:lstStyle/>
        <a:p>
          <a:endParaRPr lang="es-AR"/>
        </a:p>
      </dgm:t>
    </dgm:pt>
    <dgm:pt modelId="{C5CAC09D-05DD-45DD-B81A-E29561FC8F73}" type="pres">
      <dgm:prSet presAssocID="{7018CD2A-96A0-4615-AFD0-88FE8A356B0A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D927032B-B76D-4EC7-89D1-1AAB22FF0E19}" type="pres">
      <dgm:prSet presAssocID="{04B316CA-617E-4F40-BC94-14209506FAE4}" presName="circ1TxSh" presStyleLbl="vennNode1" presStyleIdx="0" presStyleCnt="1" custLinFactNeighborX="-89939" custLinFactNeighborY="-915"/>
      <dgm:spPr/>
      <dgm:t>
        <a:bodyPr/>
        <a:lstStyle/>
        <a:p>
          <a:endParaRPr lang="es-AR"/>
        </a:p>
      </dgm:t>
    </dgm:pt>
  </dgm:ptLst>
  <dgm:cxnLst>
    <dgm:cxn modelId="{52F4A805-DE82-4941-B168-3B06B8D8146D}" srcId="{7018CD2A-96A0-4615-AFD0-88FE8A356B0A}" destId="{04B316CA-617E-4F40-BC94-14209506FAE4}" srcOrd="0" destOrd="0" parTransId="{B74EE202-EF18-4647-853B-9F380E48955E}" sibTransId="{BDB49BF1-1D6F-4C3F-A640-A24FFD4DF4AD}"/>
    <dgm:cxn modelId="{63EB2262-2E45-47A8-A1AA-30ED5CE01764}" type="presOf" srcId="{04B316CA-617E-4F40-BC94-14209506FAE4}" destId="{D927032B-B76D-4EC7-89D1-1AAB22FF0E19}" srcOrd="0" destOrd="0" presId="urn:microsoft.com/office/officeart/2005/8/layout/venn1"/>
    <dgm:cxn modelId="{B9FCBAD9-C0F5-44D1-803B-350E95781D7E}" type="presOf" srcId="{7018CD2A-96A0-4615-AFD0-88FE8A356B0A}" destId="{C5CAC09D-05DD-45DD-B81A-E29561FC8F73}" srcOrd="0" destOrd="0" presId="urn:microsoft.com/office/officeart/2005/8/layout/venn1"/>
    <dgm:cxn modelId="{2145101B-AB4A-4D9E-8AD9-0A3232C02728}" type="presParOf" srcId="{C5CAC09D-05DD-45DD-B81A-E29561FC8F73}" destId="{D927032B-B76D-4EC7-89D1-1AAB22FF0E19}" srcOrd="0" destOrd="0" presId="urn:microsoft.com/office/officeart/2005/8/layout/venn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18CD2A-96A0-4615-AFD0-88FE8A356B0A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AR"/>
        </a:p>
      </dgm:t>
    </dgm:pt>
    <dgm:pt modelId="{C5CAC09D-05DD-45DD-B81A-E29561FC8F73}" type="pres">
      <dgm:prSet presAssocID="{7018CD2A-96A0-4615-AFD0-88FE8A356B0A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AR"/>
        </a:p>
      </dgm:t>
    </dgm:pt>
  </dgm:ptLst>
  <dgm:cxnLst>
    <dgm:cxn modelId="{65B53429-21AB-49F7-B77B-3B8E40B5A2AE}" type="presOf" srcId="{7018CD2A-96A0-4615-AFD0-88FE8A356B0A}" destId="{C5CAC09D-05DD-45DD-B81A-E29561FC8F73}" srcOrd="0" destOrd="0" presId="urn:microsoft.com/office/officeart/2005/8/layout/venn1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018CD2A-96A0-4615-AFD0-88FE8A356B0A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AR"/>
        </a:p>
      </dgm:t>
    </dgm:pt>
    <dgm:pt modelId="{04B316CA-617E-4F40-BC94-14209506FAE4}">
      <dgm:prSet custT="1"/>
      <dgm:spPr/>
      <dgm:t>
        <a:bodyPr/>
        <a:lstStyle/>
        <a:p>
          <a:pPr rtl="0"/>
          <a:r>
            <a:rPr lang="es-ES" sz="3200" dirty="0" smtClean="0">
              <a:solidFill>
                <a:schemeClr val="accent6"/>
              </a:solidFill>
            </a:rPr>
            <a:t>REF PARTÍCULAS</a:t>
          </a:r>
        </a:p>
        <a:p>
          <a:pPr rtl="0"/>
          <a:r>
            <a:rPr lang="es-ES" sz="3200" dirty="0" smtClean="0">
              <a:solidFill>
                <a:schemeClr val="accent5">
                  <a:lumMod val="50000"/>
                </a:schemeClr>
              </a:solidFill>
            </a:rPr>
            <a:t>REF FIBRAS</a:t>
          </a:r>
        </a:p>
        <a:p>
          <a:pPr rtl="0"/>
          <a:r>
            <a:rPr lang="es-ES" sz="3200" dirty="0" smtClean="0">
              <a:solidFill>
                <a:srgbClr val="C00000"/>
              </a:solidFill>
            </a:rPr>
            <a:t>ESTRUCTURALES</a:t>
          </a:r>
          <a:endParaRPr lang="es-AR" sz="3200" dirty="0">
            <a:solidFill>
              <a:srgbClr val="C00000"/>
            </a:solidFill>
          </a:endParaRPr>
        </a:p>
      </dgm:t>
    </dgm:pt>
    <dgm:pt modelId="{B74EE202-EF18-4647-853B-9F380E48955E}" type="parTrans" cxnId="{52F4A805-DE82-4941-B168-3B06B8D8146D}">
      <dgm:prSet/>
      <dgm:spPr/>
      <dgm:t>
        <a:bodyPr/>
        <a:lstStyle/>
        <a:p>
          <a:endParaRPr lang="es-AR"/>
        </a:p>
      </dgm:t>
    </dgm:pt>
    <dgm:pt modelId="{BDB49BF1-1D6F-4C3F-A640-A24FFD4DF4AD}" type="sibTrans" cxnId="{52F4A805-DE82-4941-B168-3B06B8D8146D}">
      <dgm:prSet/>
      <dgm:spPr/>
      <dgm:t>
        <a:bodyPr/>
        <a:lstStyle/>
        <a:p>
          <a:endParaRPr lang="es-AR"/>
        </a:p>
      </dgm:t>
    </dgm:pt>
    <dgm:pt modelId="{C5CAC09D-05DD-45DD-B81A-E29561FC8F73}" type="pres">
      <dgm:prSet presAssocID="{7018CD2A-96A0-4615-AFD0-88FE8A356B0A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D927032B-B76D-4EC7-89D1-1AAB22FF0E19}" type="pres">
      <dgm:prSet presAssocID="{04B316CA-617E-4F40-BC94-14209506FAE4}" presName="circ1TxSh" presStyleLbl="vennNode1" presStyleIdx="0" presStyleCnt="1" custLinFactNeighborX="-3018" custLinFactNeighborY="8415"/>
      <dgm:spPr/>
      <dgm:t>
        <a:bodyPr/>
        <a:lstStyle/>
        <a:p>
          <a:endParaRPr lang="es-AR"/>
        </a:p>
      </dgm:t>
    </dgm:pt>
  </dgm:ptLst>
  <dgm:cxnLst>
    <dgm:cxn modelId="{52F4A805-DE82-4941-B168-3B06B8D8146D}" srcId="{7018CD2A-96A0-4615-AFD0-88FE8A356B0A}" destId="{04B316CA-617E-4F40-BC94-14209506FAE4}" srcOrd="0" destOrd="0" parTransId="{B74EE202-EF18-4647-853B-9F380E48955E}" sibTransId="{BDB49BF1-1D6F-4C3F-A640-A24FFD4DF4AD}"/>
    <dgm:cxn modelId="{F5D6C68C-EE7B-401C-BA3E-820E5973B32F}" type="presOf" srcId="{04B316CA-617E-4F40-BC94-14209506FAE4}" destId="{D927032B-B76D-4EC7-89D1-1AAB22FF0E19}" srcOrd="0" destOrd="0" presId="urn:microsoft.com/office/officeart/2005/8/layout/venn1"/>
    <dgm:cxn modelId="{FEBCE4F6-DBA4-4166-81BC-F3550E1714CC}" type="presOf" srcId="{7018CD2A-96A0-4615-AFD0-88FE8A356B0A}" destId="{C5CAC09D-05DD-45DD-B81A-E29561FC8F73}" srcOrd="0" destOrd="0" presId="urn:microsoft.com/office/officeart/2005/8/layout/venn1"/>
    <dgm:cxn modelId="{96C21F00-1404-4AE8-BB44-CF8A3CBCE5CD}" type="presParOf" srcId="{C5CAC09D-05DD-45DD-B81A-E29561FC8F73}" destId="{D927032B-B76D-4EC7-89D1-1AAB22FF0E19}" srcOrd="0" destOrd="0" presId="urn:microsoft.com/office/officeart/2005/8/layout/venn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018CD2A-96A0-4615-AFD0-88FE8A356B0A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AR"/>
        </a:p>
      </dgm:t>
    </dgm:pt>
    <dgm:pt modelId="{04B316CA-617E-4F40-BC94-14209506FAE4}">
      <dgm:prSet custT="1"/>
      <dgm:spPr/>
      <dgm:t>
        <a:bodyPr/>
        <a:lstStyle/>
        <a:p>
          <a:pPr rtl="0"/>
          <a:r>
            <a:rPr lang="es-ES" sz="3200" dirty="0" smtClean="0">
              <a:solidFill>
                <a:schemeClr val="accent6"/>
              </a:solidFill>
            </a:rPr>
            <a:t>REF PARTÍCULAS</a:t>
          </a:r>
        </a:p>
      </dgm:t>
    </dgm:pt>
    <dgm:pt modelId="{B74EE202-EF18-4647-853B-9F380E48955E}" type="parTrans" cxnId="{52F4A805-DE82-4941-B168-3B06B8D8146D}">
      <dgm:prSet/>
      <dgm:spPr/>
      <dgm:t>
        <a:bodyPr/>
        <a:lstStyle/>
        <a:p>
          <a:endParaRPr lang="es-AR"/>
        </a:p>
      </dgm:t>
    </dgm:pt>
    <dgm:pt modelId="{BDB49BF1-1D6F-4C3F-A640-A24FFD4DF4AD}" type="sibTrans" cxnId="{52F4A805-DE82-4941-B168-3B06B8D8146D}">
      <dgm:prSet/>
      <dgm:spPr/>
      <dgm:t>
        <a:bodyPr/>
        <a:lstStyle/>
        <a:p>
          <a:endParaRPr lang="es-AR"/>
        </a:p>
      </dgm:t>
    </dgm:pt>
    <dgm:pt modelId="{C5CAC09D-05DD-45DD-B81A-E29561FC8F73}" type="pres">
      <dgm:prSet presAssocID="{7018CD2A-96A0-4615-AFD0-88FE8A356B0A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D927032B-B76D-4EC7-89D1-1AAB22FF0E19}" type="pres">
      <dgm:prSet presAssocID="{04B316CA-617E-4F40-BC94-14209506FAE4}" presName="circ1TxSh" presStyleLbl="vennNode1" presStyleIdx="0" presStyleCnt="1" custScaleX="81104" custScaleY="78711" custLinFactNeighborX="-87401" custLinFactNeighborY="2305"/>
      <dgm:spPr/>
      <dgm:t>
        <a:bodyPr/>
        <a:lstStyle/>
        <a:p>
          <a:endParaRPr lang="es-AR"/>
        </a:p>
      </dgm:t>
    </dgm:pt>
  </dgm:ptLst>
  <dgm:cxnLst>
    <dgm:cxn modelId="{52F4A805-DE82-4941-B168-3B06B8D8146D}" srcId="{7018CD2A-96A0-4615-AFD0-88FE8A356B0A}" destId="{04B316CA-617E-4F40-BC94-14209506FAE4}" srcOrd="0" destOrd="0" parTransId="{B74EE202-EF18-4647-853B-9F380E48955E}" sibTransId="{BDB49BF1-1D6F-4C3F-A640-A24FFD4DF4AD}"/>
    <dgm:cxn modelId="{945D89B5-CBF3-4A5B-99EF-307A26613524}" type="presOf" srcId="{7018CD2A-96A0-4615-AFD0-88FE8A356B0A}" destId="{C5CAC09D-05DD-45DD-B81A-E29561FC8F73}" srcOrd="0" destOrd="0" presId="urn:microsoft.com/office/officeart/2005/8/layout/venn1"/>
    <dgm:cxn modelId="{1CFD9247-0804-4C31-997B-19E41062454E}" type="presOf" srcId="{04B316CA-617E-4F40-BC94-14209506FAE4}" destId="{D927032B-B76D-4EC7-89D1-1AAB22FF0E19}" srcOrd="0" destOrd="0" presId="urn:microsoft.com/office/officeart/2005/8/layout/venn1"/>
    <dgm:cxn modelId="{E9C80D9A-9CF2-4359-90A8-6DCB1AC4D63B}" type="presParOf" srcId="{C5CAC09D-05DD-45DD-B81A-E29561FC8F73}" destId="{D927032B-B76D-4EC7-89D1-1AAB22FF0E19}" srcOrd="0" destOrd="0" presId="urn:microsoft.com/office/officeart/2005/8/layout/venn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018CD2A-96A0-4615-AFD0-88FE8A356B0A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AR"/>
        </a:p>
      </dgm:t>
    </dgm:pt>
    <dgm:pt modelId="{04B316CA-617E-4F40-BC94-14209506FAE4}">
      <dgm:prSet custT="1"/>
      <dgm:spPr/>
      <dgm:t>
        <a:bodyPr/>
        <a:lstStyle/>
        <a:p>
          <a:pPr rtl="0"/>
          <a:r>
            <a:rPr lang="es-ES" sz="3200" dirty="0" smtClean="0">
              <a:solidFill>
                <a:srgbClr val="0070C0"/>
              </a:solidFill>
            </a:rPr>
            <a:t>REF FIBRAS</a:t>
          </a:r>
        </a:p>
      </dgm:t>
    </dgm:pt>
    <dgm:pt modelId="{B74EE202-EF18-4647-853B-9F380E48955E}" type="parTrans" cxnId="{52F4A805-DE82-4941-B168-3B06B8D8146D}">
      <dgm:prSet/>
      <dgm:spPr/>
      <dgm:t>
        <a:bodyPr/>
        <a:lstStyle/>
        <a:p>
          <a:endParaRPr lang="es-AR"/>
        </a:p>
      </dgm:t>
    </dgm:pt>
    <dgm:pt modelId="{BDB49BF1-1D6F-4C3F-A640-A24FFD4DF4AD}" type="sibTrans" cxnId="{52F4A805-DE82-4941-B168-3B06B8D8146D}">
      <dgm:prSet/>
      <dgm:spPr/>
      <dgm:t>
        <a:bodyPr/>
        <a:lstStyle/>
        <a:p>
          <a:endParaRPr lang="es-AR"/>
        </a:p>
      </dgm:t>
    </dgm:pt>
    <dgm:pt modelId="{C5CAC09D-05DD-45DD-B81A-E29561FC8F73}" type="pres">
      <dgm:prSet presAssocID="{7018CD2A-96A0-4615-AFD0-88FE8A356B0A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D927032B-B76D-4EC7-89D1-1AAB22FF0E19}" type="pres">
      <dgm:prSet presAssocID="{04B316CA-617E-4F40-BC94-14209506FAE4}" presName="circ1TxSh" presStyleLbl="vennNode1" presStyleIdx="0" presStyleCnt="1" custScaleX="81104" custScaleY="78711" custLinFactNeighborX="-87401" custLinFactNeighborY="2305"/>
      <dgm:spPr/>
      <dgm:t>
        <a:bodyPr/>
        <a:lstStyle/>
        <a:p>
          <a:endParaRPr lang="es-AR"/>
        </a:p>
      </dgm:t>
    </dgm:pt>
  </dgm:ptLst>
  <dgm:cxnLst>
    <dgm:cxn modelId="{52F4A805-DE82-4941-B168-3B06B8D8146D}" srcId="{7018CD2A-96A0-4615-AFD0-88FE8A356B0A}" destId="{04B316CA-617E-4F40-BC94-14209506FAE4}" srcOrd="0" destOrd="0" parTransId="{B74EE202-EF18-4647-853B-9F380E48955E}" sibTransId="{BDB49BF1-1D6F-4C3F-A640-A24FFD4DF4AD}"/>
    <dgm:cxn modelId="{6F9C4719-F315-41C3-9E0F-F935C0859F51}" type="presOf" srcId="{04B316CA-617E-4F40-BC94-14209506FAE4}" destId="{D927032B-B76D-4EC7-89D1-1AAB22FF0E19}" srcOrd="0" destOrd="0" presId="urn:microsoft.com/office/officeart/2005/8/layout/venn1"/>
    <dgm:cxn modelId="{D74BECB4-1959-42C8-B93B-768F0903C8EB}" type="presOf" srcId="{7018CD2A-96A0-4615-AFD0-88FE8A356B0A}" destId="{C5CAC09D-05DD-45DD-B81A-E29561FC8F73}" srcOrd="0" destOrd="0" presId="urn:microsoft.com/office/officeart/2005/8/layout/venn1"/>
    <dgm:cxn modelId="{E986E061-123D-4152-B898-E469069F5307}" type="presParOf" srcId="{C5CAC09D-05DD-45DD-B81A-E29561FC8F73}" destId="{D927032B-B76D-4EC7-89D1-1AAB22FF0E19}" srcOrd="0" destOrd="0" presId="urn:microsoft.com/office/officeart/2005/8/layout/venn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018CD2A-96A0-4615-AFD0-88FE8A356B0A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AR"/>
        </a:p>
      </dgm:t>
    </dgm:pt>
    <dgm:pt modelId="{04B316CA-617E-4F40-BC94-14209506FAE4}">
      <dgm:prSet custT="1"/>
      <dgm:spPr/>
      <dgm:t>
        <a:bodyPr/>
        <a:lstStyle/>
        <a:p>
          <a:pPr rtl="0"/>
          <a:r>
            <a:rPr lang="es-ES" sz="3200" dirty="0" smtClean="0">
              <a:solidFill>
                <a:srgbClr val="0070C0"/>
              </a:solidFill>
            </a:rPr>
            <a:t>REF FIBRAS</a:t>
          </a:r>
        </a:p>
      </dgm:t>
    </dgm:pt>
    <dgm:pt modelId="{B74EE202-EF18-4647-853B-9F380E48955E}" type="parTrans" cxnId="{52F4A805-DE82-4941-B168-3B06B8D8146D}">
      <dgm:prSet/>
      <dgm:spPr/>
      <dgm:t>
        <a:bodyPr/>
        <a:lstStyle/>
        <a:p>
          <a:endParaRPr lang="es-AR"/>
        </a:p>
      </dgm:t>
    </dgm:pt>
    <dgm:pt modelId="{BDB49BF1-1D6F-4C3F-A640-A24FFD4DF4AD}" type="sibTrans" cxnId="{52F4A805-DE82-4941-B168-3B06B8D8146D}">
      <dgm:prSet/>
      <dgm:spPr/>
      <dgm:t>
        <a:bodyPr/>
        <a:lstStyle/>
        <a:p>
          <a:endParaRPr lang="es-AR"/>
        </a:p>
      </dgm:t>
    </dgm:pt>
    <dgm:pt modelId="{C5CAC09D-05DD-45DD-B81A-E29561FC8F73}" type="pres">
      <dgm:prSet presAssocID="{7018CD2A-96A0-4615-AFD0-88FE8A356B0A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D927032B-B76D-4EC7-89D1-1AAB22FF0E19}" type="pres">
      <dgm:prSet presAssocID="{04B316CA-617E-4F40-BC94-14209506FAE4}" presName="circ1TxSh" presStyleLbl="vennNode1" presStyleIdx="0" presStyleCnt="1" custScaleX="102428" custScaleY="100000" custLinFactX="-11188" custLinFactNeighborX="-100000" custLinFactNeighborY="-56724"/>
      <dgm:spPr/>
      <dgm:t>
        <a:bodyPr/>
        <a:lstStyle/>
        <a:p>
          <a:endParaRPr lang="es-AR"/>
        </a:p>
      </dgm:t>
    </dgm:pt>
  </dgm:ptLst>
  <dgm:cxnLst>
    <dgm:cxn modelId="{52F4A805-DE82-4941-B168-3B06B8D8146D}" srcId="{7018CD2A-96A0-4615-AFD0-88FE8A356B0A}" destId="{04B316CA-617E-4F40-BC94-14209506FAE4}" srcOrd="0" destOrd="0" parTransId="{B74EE202-EF18-4647-853B-9F380E48955E}" sibTransId="{BDB49BF1-1D6F-4C3F-A640-A24FFD4DF4AD}"/>
    <dgm:cxn modelId="{7710A69B-610F-4ADA-BB82-9B938F00272B}" type="presOf" srcId="{04B316CA-617E-4F40-BC94-14209506FAE4}" destId="{D927032B-B76D-4EC7-89D1-1AAB22FF0E19}" srcOrd="0" destOrd="0" presId="urn:microsoft.com/office/officeart/2005/8/layout/venn1"/>
    <dgm:cxn modelId="{874B38FD-40D2-455E-AAA2-53F08E5184F3}" type="presOf" srcId="{7018CD2A-96A0-4615-AFD0-88FE8A356B0A}" destId="{C5CAC09D-05DD-45DD-B81A-E29561FC8F73}" srcOrd="0" destOrd="0" presId="urn:microsoft.com/office/officeart/2005/8/layout/venn1"/>
    <dgm:cxn modelId="{5E08ABC3-BDC8-422B-8F04-13835ADF6D0F}" type="presParOf" srcId="{C5CAC09D-05DD-45DD-B81A-E29561FC8F73}" destId="{D927032B-B76D-4EC7-89D1-1AAB22FF0E19}" srcOrd="0" destOrd="0" presId="urn:microsoft.com/office/officeart/2005/8/layout/venn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785851-6B29-4313-A24F-99E5F4F41502}">
      <dsp:nvSpPr>
        <dsp:cNvPr id="0" name=""/>
        <dsp:cNvSpPr/>
      </dsp:nvSpPr>
      <dsp:spPr>
        <a:xfrm>
          <a:off x="201726" y="713761"/>
          <a:ext cx="2367814" cy="848245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METALES</a:t>
          </a:r>
          <a:endParaRPr lang="es-AR" sz="2200" kern="1200" dirty="0"/>
        </a:p>
      </dsp:txBody>
      <dsp:txXfrm>
        <a:off x="517435" y="862205"/>
        <a:ext cx="1736397" cy="381710"/>
      </dsp:txXfrm>
    </dsp:sp>
    <dsp:sp modelId="{63BA3830-F1F4-4E7F-98FC-BD0605970F6D}">
      <dsp:nvSpPr>
        <dsp:cNvPr id="0" name=""/>
        <dsp:cNvSpPr/>
      </dsp:nvSpPr>
      <dsp:spPr>
        <a:xfrm>
          <a:off x="189848" y="2881259"/>
          <a:ext cx="2367814" cy="940874"/>
        </a:xfrm>
        <a:prstGeom prst="ellipse">
          <a:avLst/>
        </a:prstGeom>
        <a:solidFill>
          <a:schemeClr val="accent4">
            <a:alpha val="50000"/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CERAMICOS</a:t>
          </a:r>
          <a:endParaRPr lang="es-AR" sz="2200" kern="1200" dirty="0"/>
        </a:p>
      </dsp:txBody>
      <dsp:txXfrm>
        <a:off x="914005" y="3124319"/>
        <a:ext cx="1420688" cy="517481"/>
      </dsp:txXfrm>
    </dsp:sp>
    <dsp:sp modelId="{CB24EEF2-A01F-4A99-8B87-40C1784FD2EA}">
      <dsp:nvSpPr>
        <dsp:cNvPr id="0" name=""/>
        <dsp:cNvSpPr/>
      </dsp:nvSpPr>
      <dsp:spPr>
        <a:xfrm>
          <a:off x="177519" y="1774377"/>
          <a:ext cx="2367814" cy="988988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 POLIMEROS </a:t>
          </a:r>
          <a:endParaRPr lang="es-AR" sz="2200" kern="1200" dirty="0"/>
        </a:p>
      </dsp:txBody>
      <dsp:txXfrm>
        <a:off x="400489" y="2029866"/>
        <a:ext cx="1420688" cy="54394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27032B-B76D-4EC7-89D1-1AAB22FF0E19}">
      <dsp:nvSpPr>
        <dsp:cNvPr id="0" name=""/>
        <dsp:cNvSpPr/>
      </dsp:nvSpPr>
      <dsp:spPr>
        <a:xfrm>
          <a:off x="0" y="521077"/>
          <a:ext cx="3263556" cy="3167264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>
              <a:solidFill>
                <a:srgbClr val="0070C0"/>
              </a:solidFill>
            </a:rPr>
            <a:t>REF FIBRAS</a:t>
          </a:r>
        </a:p>
      </dsp:txBody>
      <dsp:txXfrm>
        <a:off x="477937" y="984912"/>
        <a:ext cx="2307682" cy="223959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27032B-B76D-4EC7-89D1-1AAB22FF0E19}">
      <dsp:nvSpPr>
        <dsp:cNvPr id="0" name=""/>
        <dsp:cNvSpPr/>
      </dsp:nvSpPr>
      <dsp:spPr>
        <a:xfrm>
          <a:off x="0" y="472146"/>
          <a:ext cx="3263556" cy="3167264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rgbClr val="C00000"/>
              </a:solidFill>
            </a:rPr>
            <a:t>ESTRUCTURALES</a:t>
          </a:r>
        </a:p>
      </dsp:txBody>
      <dsp:txXfrm>
        <a:off x="477937" y="935981"/>
        <a:ext cx="2307682" cy="22395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785851-6B29-4313-A24F-99E5F4F41502}">
      <dsp:nvSpPr>
        <dsp:cNvPr id="0" name=""/>
        <dsp:cNvSpPr/>
      </dsp:nvSpPr>
      <dsp:spPr>
        <a:xfrm>
          <a:off x="965465" y="1191"/>
          <a:ext cx="2367814" cy="2367814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METALES</a:t>
          </a:r>
          <a:endParaRPr lang="es-AR" sz="2200" kern="1200" dirty="0"/>
        </a:p>
      </dsp:txBody>
      <dsp:txXfrm>
        <a:off x="1281174" y="415559"/>
        <a:ext cx="1736397" cy="1065516"/>
      </dsp:txXfrm>
    </dsp:sp>
    <dsp:sp modelId="{63BA3830-F1F4-4E7F-98FC-BD0605970F6D}">
      <dsp:nvSpPr>
        <dsp:cNvPr id="0" name=""/>
        <dsp:cNvSpPr/>
      </dsp:nvSpPr>
      <dsp:spPr>
        <a:xfrm>
          <a:off x="1708777" y="1481076"/>
          <a:ext cx="2367814" cy="2367814"/>
        </a:xfrm>
        <a:prstGeom prst="ellipse">
          <a:avLst/>
        </a:prstGeom>
        <a:solidFill>
          <a:schemeClr val="accent4">
            <a:alpha val="50000"/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CERAMICOS</a:t>
          </a:r>
          <a:endParaRPr lang="es-AR" sz="2200" kern="1200" dirty="0"/>
        </a:p>
      </dsp:txBody>
      <dsp:txXfrm>
        <a:off x="2432934" y="2092761"/>
        <a:ext cx="1420688" cy="1302298"/>
      </dsp:txXfrm>
    </dsp:sp>
    <dsp:sp modelId="{CB24EEF2-A01F-4A99-8B87-40C1784FD2EA}">
      <dsp:nvSpPr>
        <dsp:cNvPr id="0" name=""/>
        <dsp:cNvSpPr/>
      </dsp:nvSpPr>
      <dsp:spPr>
        <a:xfrm>
          <a:off x="4" y="1481076"/>
          <a:ext cx="2367814" cy="2367814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POLIMEROS </a:t>
          </a:r>
          <a:endParaRPr lang="es-AR" sz="2200" kern="1200" dirty="0"/>
        </a:p>
      </dsp:txBody>
      <dsp:txXfrm>
        <a:off x="222974" y="2092761"/>
        <a:ext cx="1420688" cy="13022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27032B-B76D-4EC7-89D1-1AAB22FF0E19}">
      <dsp:nvSpPr>
        <dsp:cNvPr id="0" name=""/>
        <dsp:cNvSpPr/>
      </dsp:nvSpPr>
      <dsp:spPr>
        <a:xfrm>
          <a:off x="0" y="0"/>
          <a:ext cx="3946358" cy="3946358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800" kern="1200" dirty="0" smtClean="0"/>
            <a:t>COMPUESTOS </a:t>
          </a:r>
          <a:endParaRPr lang="es-AR" sz="3800" kern="1200" dirty="0"/>
        </a:p>
      </dsp:txBody>
      <dsp:txXfrm>
        <a:off x="577931" y="577931"/>
        <a:ext cx="2790496" cy="27904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27032B-B76D-4EC7-89D1-1AAB22FF0E19}">
      <dsp:nvSpPr>
        <dsp:cNvPr id="0" name=""/>
        <dsp:cNvSpPr/>
      </dsp:nvSpPr>
      <dsp:spPr>
        <a:xfrm>
          <a:off x="0" y="0"/>
          <a:ext cx="3946358" cy="3946358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500" kern="1200" dirty="0" smtClean="0">
              <a:solidFill>
                <a:srgbClr val="FF0000"/>
              </a:solidFill>
            </a:rPr>
            <a:t>MATRIZ</a:t>
          </a:r>
        </a:p>
        <a:p>
          <a:pPr lvl="0" algn="ctr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>
              <a:solidFill>
                <a:schemeClr val="accent5">
                  <a:lumMod val="50000"/>
                </a:schemeClr>
              </a:solidFill>
            </a:rPr>
            <a:t>FASE DISPERSA O REFUERZO </a:t>
          </a:r>
          <a:endParaRPr lang="es-AR" sz="36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577931" y="577931"/>
        <a:ext cx="2790496" cy="27904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27032B-B76D-4EC7-89D1-1AAB22FF0E19}">
      <dsp:nvSpPr>
        <dsp:cNvPr id="0" name=""/>
        <dsp:cNvSpPr/>
      </dsp:nvSpPr>
      <dsp:spPr>
        <a:xfrm>
          <a:off x="0" y="0"/>
          <a:ext cx="3946358" cy="3946358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>
              <a:solidFill>
                <a:schemeClr val="accent6"/>
              </a:solidFill>
            </a:rPr>
            <a:t>REF PARTÍCULAS</a:t>
          </a:r>
        </a:p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>
              <a:solidFill>
                <a:schemeClr val="accent5">
                  <a:lumMod val="50000"/>
                </a:schemeClr>
              </a:solidFill>
            </a:rPr>
            <a:t>REF FIBRAS</a:t>
          </a:r>
        </a:p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>
              <a:solidFill>
                <a:srgbClr val="C00000"/>
              </a:solidFill>
            </a:rPr>
            <a:t>ESTRUCTURALES</a:t>
          </a:r>
          <a:endParaRPr lang="es-AR" sz="3200" kern="1200" dirty="0">
            <a:solidFill>
              <a:srgbClr val="C00000"/>
            </a:solidFill>
          </a:endParaRPr>
        </a:p>
      </dsp:txBody>
      <dsp:txXfrm>
        <a:off x="577931" y="577931"/>
        <a:ext cx="2790496" cy="279049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27032B-B76D-4EC7-89D1-1AAB22FF0E19}">
      <dsp:nvSpPr>
        <dsp:cNvPr id="0" name=""/>
        <dsp:cNvSpPr/>
      </dsp:nvSpPr>
      <dsp:spPr>
        <a:xfrm>
          <a:off x="0" y="521077"/>
          <a:ext cx="3263556" cy="3167264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>
              <a:solidFill>
                <a:schemeClr val="accent6"/>
              </a:solidFill>
            </a:rPr>
            <a:t>REF PARTÍCULAS</a:t>
          </a:r>
        </a:p>
      </dsp:txBody>
      <dsp:txXfrm>
        <a:off x="477937" y="984912"/>
        <a:ext cx="2307682" cy="223959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27032B-B76D-4EC7-89D1-1AAB22FF0E19}">
      <dsp:nvSpPr>
        <dsp:cNvPr id="0" name=""/>
        <dsp:cNvSpPr/>
      </dsp:nvSpPr>
      <dsp:spPr>
        <a:xfrm>
          <a:off x="0" y="521077"/>
          <a:ext cx="3263556" cy="3167264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>
              <a:solidFill>
                <a:srgbClr val="0070C0"/>
              </a:solidFill>
            </a:rPr>
            <a:t>REF FIBRAS</a:t>
          </a:r>
        </a:p>
      </dsp:txBody>
      <dsp:txXfrm>
        <a:off x="477937" y="984912"/>
        <a:ext cx="2307682" cy="223959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27032B-B76D-4EC7-89D1-1AAB22FF0E19}">
      <dsp:nvSpPr>
        <dsp:cNvPr id="0" name=""/>
        <dsp:cNvSpPr/>
      </dsp:nvSpPr>
      <dsp:spPr>
        <a:xfrm>
          <a:off x="0" y="521077"/>
          <a:ext cx="3263556" cy="3167264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>
              <a:solidFill>
                <a:srgbClr val="0070C0"/>
              </a:solidFill>
            </a:rPr>
            <a:t>REF FIBRAS</a:t>
          </a:r>
        </a:p>
      </dsp:txBody>
      <dsp:txXfrm>
        <a:off x="477937" y="984912"/>
        <a:ext cx="2307682" cy="223959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27032B-B76D-4EC7-89D1-1AAB22FF0E19}">
      <dsp:nvSpPr>
        <dsp:cNvPr id="0" name=""/>
        <dsp:cNvSpPr/>
      </dsp:nvSpPr>
      <dsp:spPr>
        <a:xfrm>
          <a:off x="0" y="521077"/>
          <a:ext cx="3263556" cy="3167264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>
              <a:solidFill>
                <a:srgbClr val="0070C0"/>
              </a:solidFill>
            </a:rPr>
            <a:t>REF FIBRAS</a:t>
          </a:r>
        </a:p>
      </dsp:txBody>
      <dsp:txXfrm>
        <a:off x="477937" y="984912"/>
        <a:ext cx="2307682" cy="22395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8530-57A7-46DD-B2DE-8402C781E493}" type="datetimeFigureOut">
              <a:rPr lang="es-AR" smtClean="0"/>
              <a:pPr/>
              <a:t>19/8/2019</a:t>
            </a:fld>
            <a:endParaRPr lang="es-AR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4D94A-BB98-4B01-8D71-2D37AB1F2DA1}" type="slidenum">
              <a:rPr lang="es-AR" smtClean="0"/>
              <a:pPr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1019430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8530-57A7-46DD-B2DE-8402C781E493}" type="datetimeFigureOut">
              <a:rPr lang="es-AR" smtClean="0"/>
              <a:pPr/>
              <a:t>19/8/2019</a:t>
            </a:fld>
            <a:endParaRPr lang="es-AR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4D94A-BB98-4B01-8D71-2D37AB1F2DA1}" type="slidenum">
              <a:rPr lang="es-AR" smtClean="0"/>
              <a:pPr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828345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8530-57A7-46DD-B2DE-8402C781E493}" type="datetimeFigureOut">
              <a:rPr lang="es-AR" smtClean="0"/>
              <a:pPr/>
              <a:t>19/8/2019</a:t>
            </a:fld>
            <a:endParaRPr lang="es-AR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4D94A-BB98-4B01-8D71-2D37AB1F2DA1}" type="slidenum">
              <a:rPr lang="es-AR" smtClean="0"/>
              <a:pPr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2670843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8530-57A7-46DD-B2DE-8402C781E493}" type="datetimeFigureOut">
              <a:rPr lang="es-AR" smtClean="0"/>
              <a:pPr/>
              <a:t>19/8/2019</a:t>
            </a:fld>
            <a:endParaRPr lang="es-AR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4D94A-BB98-4B01-8D71-2D37AB1F2DA1}" type="slidenum">
              <a:rPr lang="es-AR" smtClean="0"/>
              <a:pPr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3088742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8530-57A7-46DD-B2DE-8402C781E493}" type="datetimeFigureOut">
              <a:rPr lang="es-AR" smtClean="0"/>
              <a:pPr/>
              <a:t>19/8/2019</a:t>
            </a:fld>
            <a:endParaRPr lang="es-AR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4D94A-BB98-4B01-8D71-2D37AB1F2DA1}" type="slidenum">
              <a:rPr lang="es-AR" smtClean="0"/>
              <a:pPr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3086808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8530-57A7-46DD-B2DE-8402C781E493}" type="datetimeFigureOut">
              <a:rPr lang="es-AR" smtClean="0"/>
              <a:pPr/>
              <a:t>19/8/2019</a:t>
            </a:fld>
            <a:endParaRPr lang="es-AR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4D94A-BB98-4B01-8D71-2D37AB1F2DA1}" type="slidenum">
              <a:rPr lang="es-AR" smtClean="0"/>
              <a:pPr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468594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8530-57A7-46DD-B2DE-8402C781E493}" type="datetimeFigureOut">
              <a:rPr lang="es-AR" smtClean="0"/>
              <a:pPr/>
              <a:t>19/8/2019</a:t>
            </a:fld>
            <a:endParaRPr lang="es-AR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4D94A-BB98-4B01-8D71-2D37AB1F2DA1}" type="slidenum">
              <a:rPr lang="es-AR" smtClean="0"/>
              <a:pPr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1396311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8530-57A7-46DD-B2DE-8402C781E493}" type="datetimeFigureOut">
              <a:rPr lang="es-AR" smtClean="0"/>
              <a:pPr/>
              <a:t>19/8/2019</a:t>
            </a:fld>
            <a:endParaRPr lang="es-A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4D94A-BB98-4B01-8D71-2D37AB1F2DA1}" type="slidenum">
              <a:rPr lang="es-AR" smtClean="0"/>
              <a:pPr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231055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8530-57A7-46DD-B2DE-8402C781E493}" type="datetimeFigureOut">
              <a:rPr lang="es-AR" smtClean="0"/>
              <a:pPr/>
              <a:t>19/8/2019</a:t>
            </a:fld>
            <a:endParaRPr lang="es-AR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4D94A-BB98-4B01-8D71-2D37AB1F2DA1}" type="slidenum">
              <a:rPr lang="es-AR" smtClean="0"/>
              <a:pPr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142327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8530-57A7-46DD-B2DE-8402C781E493}" type="datetimeFigureOut">
              <a:rPr lang="es-AR" smtClean="0"/>
              <a:pPr/>
              <a:t>19/8/2019</a:t>
            </a:fld>
            <a:endParaRPr lang="es-AR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4D94A-BB98-4B01-8D71-2D37AB1F2DA1}" type="slidenum">
              <a:rPr lang="es-AR" smtClean="0"/>
              <a:pPr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2494771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8530-57A7-46DD-B2DE-8402C781E493}" type="datetimeFigureOut">
              <a:rPr lang="es-AR" smtClean="0"/>
              <a:pPr/>
              <a:t>19/8/2019</a:t>
            </a:fld>
            <a:endParaRPr lang="es-AR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4D94A-BB98-4B01-8D71-2D37AB1F2DA1}" type="slidenum">
              <a:rPr lang="es-AR" smtClean="0"/>
              <a:pPr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3160393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08530-57A7-46DD-B2DE-8402C781E493}" type="datetimeFigureOut">
              <a:rPr lang="es-AR" smtClean="0"/>
              <a:pPr/>
              <a:t>19/8/2019</a:t>
            </a:fld>
            <a:endParaRPr lang="es-AR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4D94A-BB98-4B01-8D71-2D37AB1F2DA1}" type="slidenum">
              <a:rPr lang="es-AR" smtClean="0"/>
              <a:pPr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995288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diagramDrawing" Target="../diagrams/drawing7.xml"/><Relationship Id="rId5" Type="http://schemas.openxmlformats.org/officeDocument/2006/relationships/diagramColors" Target="../diagrams/colors8.xml"/><Relationship Id="rId10" Type="http://schemas.microsoft.com/office/2007/relationships/hdphoto" Target="../media/hdphoto4.wdp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diagramColors" Target="../diagrams/colors9.xml"/><Relationship Id="rId10" Type="http://schemas.microsoft.com/office/2007/relationships/diagramDrawing" Target="../diagrams/drawing8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22.png"/><Relationship Id="rId3" Type="http://schemas.openxmlformats.org/officeDocument/2006/relationships/diagramLayout" Target="../diagrams/layout10.xml"/><Relationship Id="rId12" Type="http://schemas.microsoft.com/office/2007/relationships/hdphoto" Target="../media/hdphoto14.wdp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diagramColors" Target="../diagrams/colors10.xml"/><Relationship Id="rId10" Type="http://schemas.microsoft.com/office/2007/relationships/hdphoto" Target="../media/hdphoto13.wdp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20.png"/><Relationship Id="rId14" Type="http://schemas.microsoft.com/office/2007/relationships/diagramDrawing" Target="../diagrams/drawing10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6.png"/><Relationship Id="rId18" Type="http://schemas.microsoft.com/office/2007/relationships/hdphoto" Target="../media/hdphoto11.wdp"/><Relationship Id="rId3" Type="http://schemas.openxmlformats.org/officeDocument/2006/relationships/diagramLayout" Target="../diagrams/layout11.xml"/><Relationship Id="rId12" Type="http://schemas.microsoft.com/office/2007/relationships/hdphoto" Target="../media/hdphoto8.wdp"/><Relationship Id="rId17" Type="http://schemas.openxmlformats.org/officeDocument/2006/relationships/image" Target="../media/image28.png"/><Relationship Id="rId2" Type="http://schemas.openxmlformats.org/officeDocument/2006/relationships/diagramData" Target="../diagrams/data11.xml"/><Relationship Id="rId16" Type="http://schemas.microsoft.com/office/2007/relationships/hdphoto" Target="../media/hdphoto10.wdp"/><Relationship Id="rId20" Type="http://schemas.microsoft.com/office/2007/relationships/diagramDrawing" Target="../diagrams/drawing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diagramColors" Target="../diagrams/colors11.xml"/><Relationship Id="rId15" Type="http://schemas.openxmlformats.org/officeDocument/2006/relationships/image" Target="../media/image27.png"/><Relationship Id="rId10" Type="http://schemas.microsoft.com/office/2007/relationships/hdphoto" Target="../media/hdphoto7.wdp"/><Relationship Id="rId19" Type="http://schemas.openxmlformats.org/officeDocument/2006/relationships/image" Target="../media/image29.png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24.png"/><Relationship Id="rId1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Relationship Id="rId9" Type="http://schemas.microsoft.com/office/2007/relationships/diagramDrawing" Target="../diagrams/drawing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microsoft.com/office/2007/relationships/diagramDrawing" Target="../diagrams/drawing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microsoft.com/office/2007/relationships/diagramDrawing" Target="../diagrams/drawin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711199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ES" sz="4800" dirty="0" smtClean="0"/>
              <a:t>Materiales compuestos</a:t>
            </a:r>
            <a:endParaRPr lang="es-AR" sz="4800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="" xmlns:p14="http://schemas.microsoft.com/office/powerpoint/2010/main" val="2422034145"/>
              </p:ext>
            </p:extLst>
          </p:nvPr>
        </p:nvGraphicFramePr>
        <p:xfrm>
          <a:off x="1523999" y="2466474"/>
          <a:ext cx="9412705" cy="3946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5173579" y="2695074"/>
            <a:ext cx="618423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PROPIEDADES INDIVIDUALES PARTICULARES</a:t>
            </a:r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DENSOS - RESISTENTES – RIGIDOS – RESISTENCIA AL IMPACTO – CONDUCTIVOS TERMICA Y ELECTRICA – ALTA DILATACIÓN</a:t>
            </a:r>
          </a:p>
          <a:p>
            <a:endParaRPr lang="es-ES" dirty="0"/>
          </a:p>
          <a:p>
            <a:r>
              <a:rPr lang="es-ES" dirty="0" smtClean="0"/>
              <a:t>BAJA DENSIDAD – RESISTENCIA A LA CORROSIÓN ELECTROQUÍMICA –FLEXIBILIDAD – AISLACIÓN TÉRMICA Y ELECTRICA – ALTA DILATACIÓN</a:t>
            </a:r>
          </a:p>
          <a:p>
            <a:endParaRPr lang="es-ES" dirty="0" smtClean="0"/>
          </a:p>
          <a:p>
            <a:r>
              <a:rPr lang="es-ES" dirty="0" smtClean="0"/>
              <a:t>*DENSOS - DUROS – RIGIDOS – AISLANTES *TERMICA Y ELECTRICA – BAJA DILATACIÓN - FRAGILES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="" xmlns:p14="http://schemas.microsoft.com/office/powerpoint/2010/main" val="22069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0" y="1"/>
            <a:ext cx="12192000" cy="7111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Materiales compuestos</a:t>
            </a:r>
            <a:endParaRPr kumimoji="0" lang="es-AR" sz="4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3763" y="2105025"/>
            <a:ext cx="753427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1879600" y="1079500"/>
            <a:ext cx="9029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 smtClean="0"/>
              <a:t>Contactor</a:t>
            </a:r>
            <a:r>
              <a:rPr lang="es-ES" sz="2400" b="1" dirty="0" smtClean="0"/>
              <a:t> de tungsteno plata, </a:t>
            </a:r>
            <a:r>
              <a:rPr lang="es-ES" sz="2400" b="1" dirty="0" err="1" smtClean="0"/>
              <a:t>pulvimetalurgia</a:t>
            </a:r>
            <a:r>
              <a:rPr lang="es-ES" sz="2400" b="1" dirty="0" smtClean="0"/>
              <a:t>, materiales compuestos, resistencia y conducción</a:t>
            </a:r>
            <a:endParaRPr lang="es-ES" sz="24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0" y="1"/>
            <a:ext cx="12192000" cy="7111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Materiales compuestos</a:t>
            </a:r>
            <a:endParaRPr kumimoji="0" lang="es-AR" sz="4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023100" y="1320800"/>
            <a:ext cx="47625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Extensores y cargas</a:t>
            </a:r>
          </a:p>
          <a:p>
            <a:pPr algn="ctr"/>
            <a:r>
              <a:rPr lang="es-ES" sz="2400" b="1" dirty="0" err="1" smtClean="0"/>
              <a:t>Mejora:</a:t>
            </a:r>
            <a:r>
              <a:rPr lang="es-ES" sz="2400" b="1" dirty="0" err="1" smtClean="0">
                <a:solidFill>
                  <a:srgbClr val="C00000"/>
                </a:solidFill>
              </a:rPr>
              <a:t>p</a:t>
            </a:r>
            <a:r>
              <a:rPr lang="es-ES" sz="2400" b="1" dirty="0" err="1" smtClean="0">
                <a:solidFill>
                  <a:srgbClr val="C00000"/>
                </a:solidFill>
              </a:rPr>
              <a:t>recio</a:t>
            </a:r>
            <a:r>
              <a:rPr lang="es-ES" sz="2400" b="1" dirty="0" smtClean="0">
                <a:solidFill>
                  <a:srgbClr val="C00000"/>
                </a:solidFill>
              </a:rPr>
              <a:t>,</a:t>
            </a:r>
            <a:r>
              <a:rPr lang="es-ES" sz="2400" b="1" dirty="0" smtClean="0"/>
              <a:t> rigidez, dureza, límite </a:t>
            </a:r>
            <a:r>
              <a:rPr lang="es-ES" sz="2400" b="1" dirty="0" err="1" smtClean="0"/>
              <a:t>termofluencia</a:t>
            </a:r>
            <a:r>
              <a:rPr lang="es-ES" sz="2400" b="1" dirty="0" smtClean="0"/>
              <a:t>, conductividad </a:t>
            </a:r>
            <a:r>
              <a:rPr lang="es-ES" sz="2400" b="1" dirty="0" err="1" smtClean="0"/>
              <a:t>electrica</a:t>
            </a:r>
            <a:r>
              <a:rPr lang="es-ES" sz="2400" b="1" dirty="0" smtClean="0"/>
              <a:t> o </a:t>
            </a:r>
            <a:r>
              <a:rPr lang="es-ES" sz="2400" b="1" dirty="0" err="1" smtClean="0"/>
              <a:t>termica</a:t>
            </a:r>
            <a:r>
              <a:rPr lang="es-ES" sz="2400" b="1" dirty="0" smtClean="0"/>
              <a:t> </a:t>
            </a:r>
          </a:p>
          <a:p>
            <a:pPr algn="ctr"/>
            <a:endParaRPr lang="es-ES" sz="2400" b="1" dirty="0" smtClean="0"/>
          </a:p>
          <a:p>
            <a:pPr algn="ctr"/>
            <a:r>
              <a:rPr lang="es-ES" sz="2400" b="1" dirty="0" smtClean="0"/>
              <a:t>Empeora: resistencia a la tracción, tenacidad y ductilidad</a:t>
            </a:r>
          </a:p>
          <a:p>
            <a:pPr algn="ctr"/>
            <a:endParaRPr lang="es-ES" sz="2400" b="1" dirty="0" smtClean="0"/>
          </a:p>
          <a:p>
            <a:pPr algn="ctr"/>
            <a:r>
              <a:rPr lang="es-ES" sz="2400" b="1" dirty="0" smtClean="0">
                <a:solidFill>
                  <a:srgbClr val="C00000"/>
                </a:solidFill>
              </a:rPr>
              <a:t>Densidad?</a:t>
            </a:r>
            <a:endParaRPr lang="es-ES" sz="2400" b="1" dirty="0">
              <a:solidFill>
                <a:srgbClr val="C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313" y="1352550"/>
            <a:ext cx="6605587" cy="461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0" y="1"/>
            <a:ext cx="12192000" cy="7111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Materiales compuestos</a:t>
            </a:r>
            <a:endParaRPr kumimoji="0" lang="es-AR" sz="4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8350" y="1371600"/>
            <a:ext cx="6738338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7023100" y="1320800"/>
            <a:ext cx="47625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C00000"/>
                </a:solidFill>
              </a:rPr>
              <a:t>Al reforzado con </a:t>
            </a:r>
            <a:r>
              <a:rPr lang="es-ES" sz="2800" b="1" dirty="0" err="1" smtClean="0">
                <a:solidFill>
                  <a:srgbClr val="C00000"/>
                </a:solidFill>
              </a:rPr>
              <a:t>SiC</a:t>
            </a:r>
            <a:endParaRPr lang="es-ES" sz="2800" b="1" dirty="0" smtClean="0">
              <a:solidFill>
                <a:srgbClr val="C00000"/>
              </a:solidFill>
            </a:endParaRPr>
          </a:p>
          <a:p>
            <a:pPr algn="ctr"/>
            <a:endParaRPr lang="es-ES" sz="2400" b="1" dirty="0" smtClean="0">
              <a:solidFill>
                <a:srgbClr val="C00000"/>
              </a:solidFill>
            </a:endParaRPr>
          </a:p>
          <a:p>
            <a:pPr algn="ctr"/>
            <a:r>
              <a:rPr lang="es-ES" sz="2400" b="1" dirty="0" smtClean="0"/>
              <a:t>Se fabrica por suspensión de polvo en Al fundido con posterior agitación y moldeo por inyección</a:t>
            </a:r>
          </a:p>
          <a:p>
            <a:pPr algn="ctr"/>
            <a:endParaRPr lang="es-ES" sz="24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436768" cy="826753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Materiales compuestos</a:t>
            </a:r>
            <a:endParaRPr lang="es-AR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="" xmlns:p14="http://schemas.microsoft.com/office/powerpoint/2010/main" val="3307081036"/>
              </p:ext>
            </p:extLst>
          </p:nvPr>
        </p:nvGraphicFramePr>
        <p:xfrm>
          <a:off x="731521" y="2388916"/>
          <a:ext cx="10205184" cy="4023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 descr="Una introducción - Ciencia e Ingeniería de los materiales, William D. Callister, Jr(REVERTÉ).pdf - Mozilla Firefox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567" t="28923" r="50853" b="10769"/>
          <a:stretch/>
        </p:blipFill>
        <p:spPr>
          <a:xfrm>
            <a:off x="4183100" y="2572746"/>
            <a:ext cx="3153920" cy="3912459"/>
          </a:xfrm>
          <a:prstGeom prst="rect">
            <a:avLst/>
          </a:prstGeom>
        </p:spPr>
      </p:pic>
      <p:pic>
        <p:nvPicPr>
          <p:cNvPr id="6" name="Imagen 5" descr="Una introducción - Ciencia e Ingeniería de los materiales, William D. Callister, Jr(REVERTÉ).pdf - Mozilla Firefox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219" t="29539" r="35493" b="11385"/>
          <a:stretch/>
        </p:blipFill>
        <p:spPr>
          <a:xfrm>
            <a:off x="7174523" y="2628066"/>
            <a:ext cx="4982137" cy="385713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760060" y="2388080"/>
            <a:ext cx="4760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LONGITUD DE LA FIBRA VS TENSION SOPORTADA</a:t>
            </a:r>
            <a:endParaRPr lang="es-AR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0" y="1"/>
            <a:ext cx="12192000" cy="7111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Materiales compuestos</a:t>
            </a:r>
            <a:endParaRPr kumimoji="0" lang="es-AR" sz="4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958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="" xmlns:p14="http://schemas.microsoft.com/office/powerpoint/2010/main" val="2781120750"/>
              </p:ext>
            </p:extLst>
          </p:nvPr>
        </p:nvGraphicFramePr>
        <p:xfrm>
          <a:off x="375921" y="814116"/>
          <a:ext cx="3459479" cy="2119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7316092" y="927243"/>
            <a:ext cx="42028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LONGITUD CRÍTICA: refuerzo efectivo</a:t>
            </a:r>
          </a:p>
          <a:p>
            <a:endParaRPr lang="es-ES" sz="2000" b="1" dirty="0"/>
          </a:p>
          <a:p>
            <a:r>
              <a:rPr lang="el-GR" sz="2000" b="1" dirty="0" smtClean="0"/>
              <a:t>σ</a:t>
            </a:r>
            <a:r>
              <a:rPr lang="es-ES" sz="2000" b="1" baseline="-25000" dirty="0" smtClean="0"/>
              <a:t>f</a:t>
            </a:r>
            <a:r>
              <a:rPr lang="es-ES" sz="2000" b="1" dirty="0" smtClean="0"/>
              <a:t>: res fibra </a:t>
            </a:r>
          </a:p>
          <a:p>
            <a:r>
              <a:rPr lang="es-ES" sz="2000" b="1" dirty="0" smtClean="0"/>
              <a:t>d: </a:t>
            </a:r>
            <a:r>
              <a:rPr lang="es-ES" sz="2000" b="1" dirty="0" smtClean="0"/>
              <a:t>diám fibra </a:t>
            </a:r>
          </a:p>
          <a:p>
            <a:r>
              <a:rPr lang="el-GR" sz="2000" b="1" dirty="0" smtClean="0"/>
              <a:t>ζ</a:t>
            </a:r>
            <a:r>
              <a:rPr lang="es-ES" sz="2000" b="1" baseline="-25000" dirty="0" smtClean="0"/>
              <a:t>c</a:t>
            </a:r>
            <a:r>
              <a:rPr lang="es-ES" sz="2000" b="1" dirty="0" smtClean="0"/>
              <a:t>: res unión fibra matriz</a:t>
            </a:r>
          </a:p>
          <a:p>
            <a:endParaRPr lang="es-ES" sz="2000" b="1" dirty="0"/>
          </a:p>
          <a:p>
            <a:r>
              <a:rPr lang="es-ES" sz="2000" b="1" dirty="0" smtClean="0"/>
              <a:t>DISCONTINUAS</a:t>
            </a:r>
          </a:p>
          <a:p>
            <a:r>
              <a:rPr lang="es-ES" sz="2000" b="1" dirty="0"/>
              <a:t>	</a:t>
            </a:r>
            <a:r>
              <a:rPr lang="el-GR" sz="2000" b="1" dirty="0" smtClean="0"/>
              <a:t> </a:t>
            </a:r>
            <a:r>
              <a:rPr lang="es-ES" sz="2000" b="1" dirty="0" smtClean="0"/>
              <a:t>(</a:t>
            </a:r>
            <a:r>
              <a:rPr lang="es-ES" sz="2000" b="1" dirty="0" smtClean="0">
                <a:solidFill>
                  <a:srgbClr val="FF0000"/>
                </a:solidFill>
              </a:rPr>
              <a:t>L</a:t>
            </a:r>
            <a:r>
              <a:rPr lang="es-ES" sz="2000" b="1" dirty="0" smtClean="0"/>
              <a:t>&lt;Lc)  Y   (15Lc&gt;</a:t>
            </a:r>
            <a:r>
              <a:rPr lang="es-ES" sz="2000" b="1" dirty="0" smtClean="0">
                <a:solidFill>
                  <a:srgbClr val="FF0000"/>
                </a:solidFill>
              </a:rPr>
              <a:t>L</a:t>
            </a:r>
            <a:r>
              <a:rPr lang="es-ES" sz="2000" b="1" dirty="0" smtClean="0"/>
              <a:t>&gt;Lc)</a:t>
            </a:r>
          </a:p>
          <a:p>
            <a:r>
              <a:rPr lang="es-ES" sz="2000" b="1" dirty="0" smtClean="0"/>
              <a:t>CONTINUAS </a:t>
            </a:r>
          </a:p>
          <a:p>
            <a:r>
              <a:rPr lang="es-ES" sz="2000" b="1" dirty="0"/>
              <a:t>	</a:t>
            </a:r>
            <a:r>
              <a:rPr lang="es-ES" sz="2000" b="1" dirty="0" smtClean="0"/>
              <a:t>(</a:t>
            </a:r>
            <a:r>
              <a:rPr lang="es-ES" sz="2000" b="1" dirty="0" smtClean="0">
                <a:solidFill>
                  <a:srgbClr val="FF0000"/>
                </a:solidFill>
              </a:rPr>
              <a:t>L</a:t>
            </a:r>
            <a:r>
              <a:rPr lang="es-ES" sz="2000" b="1" dirty="0" smtClean="0"/>
              <a:t>&gt;15Lc)</a:t>
            </a:r>
            <a:endParaRPr lang="es-AR" sz="2000" dirty="0"/>
          </a:p>
        </p:txBody>
      </p:sp>
      <p:pic>
        <p:nvPicPr>
          <p:cNvPr id="6" name="Imagen 5" descr="Una introducción - Ciencia e Ingeniería de los materiales, William D. Callister, Jr(REVERTÉ).pdf - Mozilla Firefox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100000"/>
                    </a14:imgEffect>
                    <a14:imgEffect>
                      <a14:saturation sat="183000"/>
                    </a14:imgEffect>
                    <a14:imgEffect>
                      <a14:brightnessContrast bright="69000" contrast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659" t="60526" r="28071" b="32456"/>
          <a:stretch/>
        </p:blipFill>
        <p:spPr>
          <a:xfrm>
            <a:off x="3867485" y="1620665"/>
            <a:ext cx="1339516" cy="850487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0" y="1"/>
            <a:ext cx="12192000" cy="7111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Materiales compuestos</a:t>
            </a:r>
            <a:endParaRPr kumimoji="0" lang="es-AR" sz="4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lum contrast="40000"/>
          </a:blip>
          <a:srcRect/>
          <a:stretch>
            <a:fillRect/>
          </a:stretch>
        </p:blipFill>
        <p:spPr bwMode="auto">
          <a:xfrm>
            <a:off x="990600" y="3022743"/>
            <a:ext cx="6388100" cy="383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2882900" y="1231900"/>
            <a:ext cx="2394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rgbClr val="FF0000"/>
                </a:solidFill>
              </a:rPr>
              <a:t>Longitud de refuerzo</a:t>
            </a:r>
            <a:endParaRPr lang="es-E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881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="" xmlns:p14="http://schemas.microsoft.com/office/powerpoint/2010/main" val="1486471409"/>
              </p:ext>
            </p:extLst>
          </p:nvPr>
        </p:nvGraphicFramePr>
        <p:xfrm>
          <a:off x="8592821" y="776016"/>
          <a:ext cx="3599179" cy="2094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5753992" y="2153189"/>
            <a:ext cx="64380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DISCONTINUAS ALINEADAS </a:t>
            </a:r>
          </a:p>
          <a:p>
            <a:r>
              <a:rPr lang="es-ES" sz="2000" b="1" dirty="0" smtClean="0"/>
              <a:t>(15Lc&gt;</a:t>
            </a:r>
            <a:r>
              <a:rPr lang="es-ES" sz="2000" b="1" dirty="0" smtClean="0">
                <a:solidFill>
                  <a:srgbClr val="FF0000"/>
                </a:solidFill>
              </a:rPr>
              <a:t>L</a:t>
            </a:r>
            <a:r>
              <a:rPr lang="es-ES" sz="2000" b="1" dirty="0" smtClean="0"/>
              <a:t>&gt;Lc)</a:t>
            </a:r>
          </a:p>
          <a:p>
            <a:endParaRPr lang="es-ES" sz="2000" b="1" dirty="0"/>
          </a:p>
          <a:p>
            <a:endParaRPr lang="es-ES" sz="2000" b="1" dirty="0" smtClean="0"/>
          </a:p>
          <a:p>
            <a:endParaRPr lang="es-ES" sz="2000" b="1" dirty="0" smtClean="0"/>
          </a:p>
          <a:p>
            <a:r>
              <a:rPr lang="es-ES" sz="2000" b="1" dirty="0" smtClean="0"/>
              <a:t>(</a:t>
            </a:r>
            <a:r>
              <a:rPr lang="es-ES" sz="2000" b="1" dirty="0" smtClean="0">
                <a:solidFill>
                  <a:srgbClr val="FF0000"/>
                </a:solidFill>
              </a:rPr>
              <a:t>L&lt;</a:t>
            </a:r>
            <a:r>
              <a:rPr lang="es-ES" sz="2000" b="1" dirty="0" smtClean="0"/>
              <a:t>Lc)</a:t>
            </a:r>
          </a:p>
          <a:p>
            <a:endParaRPr lang="es-ES" sz="2000" b="1" dirty="0" smtClean="0"/>
          </a:p>
          <a:p>
            <a:endParaRPr lang="es-ES" sz="2000" b="1" dirty="0"/>
          </a:p>
          <a:p>
            <a:endParaRPr lang="es-ES" sz="2000" b="1" dirty="0" smtClean="0"/>
          </a:p>
          <a:p>
            <a:r>
              <a:rPr lang="es-ES" sz="2000" b="1" dirty="0" smtClean="0"/>
              <a:t>DISCONTINUAS NO ALINEADAS O CORTAS AL AZAR</a:t>
            </a:r>
          </a:p>
          <a:p>
            <a:endParaRPr lang="es-ES" sz="2000" b="1" dirty="0" smtClean="0"/>
          </a:p>
          <a:p>
            <a:endParaRPr lang="es-ES" sz="2000" b="1" dirty="0" smtClean="0"/>
          </a:p>
          <a:p>
            <a:r>
              <a:rPr lang="es-ES" sz="2000" b="1" dirty="0" smtClean="0"/>
              <a:t>K = 0,1 a 0,6</a:t>
            </a:r>
            <a:endParaRPr lang="es-ES" sz="2000" b="1" dirty="0"/>
          </a:p>
          <a:p>
            <a:endParaRPr lang="es-ES" sz="2000" b="1" dirty="0"/>
          </a:p>
        </p:txBody>
      </p:sp>
      <p:pic>
        <p:nvPicPr>
          <p:cNvPr id="15" name="Imagen 14" descr="Una introducción - Ciencia e Ingeniería de los materiales, William D. Callister, Jr(REVERTÉ).pdf - Mozilla Firefox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100000"/>
                    </a14:imgEffect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056" t="57436" r="21063" b="34769"/>
          <a:stretch/>
        </p:blipFill>
        <p:spPr>
          <a:xfrm>
            <a:off x="5753992" y="2861075"/>
            <a:ext cx="4361362" cy="717453"/>
          </a:xfrm>
          <a:prstGeom prst="rect">
            <a:avLst/>
          </a:prstGeom>
        </p:spPr>
      </p:pic>
      <p:pic>
        <p:nvPicPr>
          <p:cNvPr id="16" name="Imagen 15" descr="Una introducción - Ciencia e Ingeniería de los materiales, William D. Callister, Jr(REVERTÉ).pdf - Mozilla Firefox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harpenSoften amount="100000"/>
                    </a14:imgEffect>
                    <a14:imgEffect>
                      <a14:brightnessContrast bright="6000" contrast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459" t="45744" r="48293" b="47282"/>
          <a:stretch/>
        </p:blipFill>
        <p:spPr>
          <a:xfrm>
            <a:off x="5866229" y="4074149"/>
            <a:ext cx="2979776" cy="582257"/>
          </a:xfrm>
          <a:prstGeom prst="rect">
            <a:avLst/>
          </a:prstGeom>
        </p:spPr>
      </p:pic>
      <p:pic>
        <p:nvPicPr>
          <p:cNvPr id="17" name="Imagen 16" descr="Una introducción - Ciencia e Ingeniería de los materiales, William D. Callister, Jr(REVERTÉ).pdf - Mozilla Firefox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sharpenSoften amount="100000"/>
                    </a14:imgEffect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368" t="39179" r="51086" b="56513"/>
          <a:stretch/>
        </p:blipFill>
        <p:spPr>
          <a:xfrm>
            <a:off x="5866229" y="5399534"/>
            <a:ext cx="2108046" cy="354152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0" y="1"/>
            <a:ext cx="12192000" cy="7111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Materiales compuestos</a:t>
            </a:r>
            <a:endParaRPr kumimoji="0" lang="es-AR" sz="4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88963" y="1689100"/>
            <a:ext cx="5084327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11 CuadroTexto"/>
          <p:cNvSpPr txBox="1"/>
          <p:nvPr/>
        </p:nvSpPr>
        <p:spPr>
          <a:xfrm>
            <a:off x="2882900" y="1231900"/>
            <a:ext cx="2412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rgbClr val="FF0000"/>
                </a:solidFill>
              </a:rPr>
              <a:t>Cantidad de refuerzo</a:t>
            </a: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10442527" y="2878435"/>
            <a:ext cx="14109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80%</a:t>
            </a:r>
            <a:endParaRPr lang="es-E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307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="" xmlns:p14="http://schemas.microsoft.com/office/powerpoint/2010/main" val="1486471409"/>
              </p:ext>
            </p:extLst>
          </p:nvPr>
        </p:nvGraphicFramePr>
        <p:xfrm>
          <a:off x="248921" y="966516"/>
          <a:ext cx="2151379" cy="2106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5753992" y="2153189"/>
            <a:ext cx="64380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CONTINUAS ALINEADAS (</a:t>
            </a:r>
            <a:r>
              <a:rPr lang="es-ES" sz="2000" b="1" dirty="0" smtClean="0">
                <a:solidFill>
                  <a:srgbClr val="FF0000"/>
                </a:solidFill>
              </a:rPr>
              <a:t>L</a:t>
            </a:r>
            <a:r>
              <a:rPr lang="es-ES" sz="2000" b="1" dirty="0" smtClean="0"/>
              <a:t>&gt;15Lc)</a:t>
            </a:r>
          </a:p>
          <a:p>
            <a:endParaRPr lang="es-ES" sz="2000" b="1" dirty="0"/>
          </a:p>
          <a:p>
            <a:r>
              <a:rPr lang="es-ES" sz="2000" b="1" dirty="0" smtClean="0"/>
              <a:t>ISODEFORMACIÓN </a:t>
            </a:r>
          </a:p>
          <a:p>
            <a:endParaRPr lang="es-ES" sz="2000" b="1" dirty="0" smtClean="0"/>
          </a:p>
          <a:p>
            <a:endParaRPr lang="es-ES" sz="2000" b="1" dirty="0"/>
          </a:p>
          <a:p>
            <a:endParaRPr lang="es-ES" sz="2000" b="1" dirty="0" smtClean="0"/>
          </a:p>
          <a:p>
            <a:endParaRPr lang="es-ES" sz="2000" b="1" dirty="0"/>
          </a:p>
          <a:p>
            <a:endParaRPr lang="es-ES" sz="2000" b="1" dirty="0" smtClean="0"/>
          </a:p>
          <a:p>
            <a:r>
              <a:rPr lang="es-ES" sz="2000" b="1" dirty="0" smtClean="0"/>
              <a:t>ISOTENSIÓN</a:t>
            </a:r>
          </a:p>
          <a:p>
            <a:endParaRPr lang="es-AR" sz="2000" dirty="0"/>
          </a:p>
        </p:txBody>
      </p:sp>
      <p:pic>
        <p:nvPicPr>
          <p:cNvPr id="5" name="Imagen 4" descr="Una introducción - Ciencia e Ingeniería de los materiales, William D. Callister, Jr(REVERTÉ).pdf - Mozilla Firefox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947" t="18052" r="27580" b="76615"/>
          <a:stretch/>
        </p:blipFill>
        <p:spPr>
          <a:xfrm>
            <a:off x="5753992" y="3241403"/>
            <a:ext cx="1266092" cy="365761"/>
          </a:xfrm>
          <a:prstGeom prst="rect">
            <a:avLst/>
          </a:prstGeom>
        </p:spPr>
      </p:pic>
      <p:pic>
        <p:nvPicPr>
          <p:cNvPr id="6" name="Imagen 5" descr="Una introducción - Ciencia e Ingeniería de los materiales, William D. Callister, Jr(REVERTÉ).pdf - Mozilla Firefox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135" t="59692" r="50737" b="35385"/>
          <a:stretch/>
        </p:blipFill>
        <p:spPr>
          <a:xfrm>
            <a:off x="7020084" y="3241403"/>
            <a:ext cx="1828800" cy="337625"/>
          </a:xfrm>
          <a:prstGeom prst="rect">
            <a:avLst/>
          </a:prstGeom>
        </p:spPr>
      </p:pic>
      <p:pic>
        <p:nvPicPr>
          <p:cNvPr id="7" name="Imagen 6" descr="Una introducción - Ciencia e Ingeniería de los materiales, William D. Callister, Jr(REVERTÉ).pdf - Mozilla Firefox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harpenSoften amount="100000"/>
                    </a14:imgEffect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575" t="35282" r="50271" b="45231"/>
          <a:stretch/>
        </p:blipFill>
        <p:spPr>
          <a:xfrm>
            <a:off x="9814560" y="2756067"/>
            <a:ext cx="2194560" cy="1336432"/>
          </a:xfrm>
          <a:prstGeom prst="rect">
            <a:avLst/>
          </a:prstGeom>
        </p:spPr>
      </p:pic>
      <p:pic>
        <p:nvPicPr>
          <p:cNvPr id="8" name="Imagen 7" descr="Una introducción - Ciencia e Ingeniería de los materiales, William D. Callister, Jr(REVERTÉ).pdf - Mozilla Firefox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812" t="23590" r="53762" b="70051"/>
          <a:stretch/>
        </p:blipFill>
        <p:spPr>
          <a:xfrm>
            <a:off x="8848884" y="3223568"/>
            <a:ext cx="1139483" cy="436098"/>
          </a:xfrm>
          <a:prstGeom prst="rect">
            <a:avLst/>
          </a:prstGeom>
        </p:spPr>
      </p:pic>
      <p:pic>
        <p:nvPicPr>
          <p:cNvPr id="9" name="Imagen 8" descr="Una introducción - Ciencia e Ingeniería de los materiales, William D. Callister, Jr(REVERTÉ).pdf - Mozilla Firefox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sharpenSoften amount="100000"/>
                    </a14:imgEffect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114" t="50051" r="54461" b="42359"/>
          <a:stretch/>
        </p:blipFill>
        <p:spPr>
          <a:xfrm>
            <a:off x="5880601" y="3738238"/>
            <a:ext cx="1139483" cy="520506"/>
          </a:xfrm>
          <a:prstGeom prst="rect">
            <a:avLst/>
          </a:prstGeom>
        </p:spPr>
      </p:pic>
      <p:pic>
        <p:nvPicPr>
          <p:cNvPr id="10" name="Imagen 9" descr="Una introducción - Ciencia e Ingeniería de los materiales, William D. Callister, Jr(REVERTÉ).pdf - Mozilla Firefox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717" t="21744" r="52831" b="71692"/>
          <a:stretch/>
        </p:blipFill>
        <p:spPr>
          <a:xfrm>
            <a:off x="5864036" y="4998099"/>
            <a:ext cx="1505243" cy="450168"/>
          </a:xfrm>
          <a:prstGeom prst="rect">
            <a:avLst/>
          </a:prstGeom>
        </p:spPr>
      </p:pic>
      <p:pic>
        <p:nvPicPr>
          <p:cNvPr id="11" name="Imagen 10" descr="Una introducción - Ciencia e Ingeniería de los materiales, William D. Callister, Jr(REVERTÉ).pdf - Mozilla Firefox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833" t="37128" r="53414" b="56718"/>
          <a:stretch/>
        </p:blipFill>
        <p:spPr>
          <a:xfrm>
            <a:off x="7369279" y="4998099"/>
            <a:ext cx="1420837" cy="422031"/>
          </a:xfrm>
          <a:prstGeom prst="rect">
            <a:avLst/>
          </a:prstGeom>
        </p:spPr>
      </p:pic>
      <p:pic>
        <p:nvPicPr>
          <p:cNvPr id="12" name="Imagen 11" descr="Una introducción - Ciencia e Ingeniería de los materiales, William D. Callister, Jr(REVERTÉ).pdf - Mozilla Firefox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670" t="49231" r="52133" b="41128"/>
          <a:stretch/>
        </p:blipFill>
        <p:spPr>
          <a:xfrm>
            <a:off x="8956431" y="4878523"/>
            <a:ext cx="1716258" cy="661182"/>
          </a:xfrm>
          <a:prstGeom prst="rect">
            <a:avLst/>
          </a:prstGeom>
        </p:spPr>
      </p:pic>
      <p:pic>
        <p:nvPicPr>
          <p:cNvPr id="13" name="Imagen 12" descr="Una introducción - Ciencia e Ingeniería de los materiales, William D. Callister, Jr(REVERTÉ).pdf - Mozilla Firefox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="" xmlns:a14="http://schemas.microsoft.com/office/drawing/2010/main">
                  <a14:imgLayer r:embed="rId18">
                    <a14:imgEffect>
                      <a14:sharpenSoften amount="100000"/>
                    </a14:imgEffect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132" t="30769" r="28627" b="59590"/>
          <a:stretch/>
        </p:blipFill>
        <p:spPr>
          <a:xfrm>
            <a:off x="5864036" y="5520168"/>
            <a:ext cx="1237957" cy="661181"/>
          </a:xfrm>
          <a:prstGeom prst="rect">
            <a:avLst/>
          </a:prstGeom>
        </p:spPr>
      </p:pic>
      <p:pic>
        <p:nvPicPr>
          <p:cNvPr id="14" name="Imagen 13" descr="Una introducción - Ciencia e Ingeniería de los materiales, William D. Callister, Jr(REVERTÉ).pdf - Mozilla Firefox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="" xmlns:a14="http://schemas.microsoft.com/office/drawing/2010/main">
                  <a14:imgLayer r:embed="rId18">
                    <a14:imgEffect>
                      <a14:sharpenSoften amount="100000"/>
                    </a14:imgEffect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171" t="48205" r="19667" b="42975"/>
          <a:stretch/>
        </p:blipFill>
        <p:spPr>
          <a:xfrm>
            <a:off x="7369279" y="5543654"/>
            <a:ext cx="3404381" cy="604910"/>
          </a:xfrm>
          <a:prstGeom prst="rect">
            <a:avLst/>
          </a:prstGeom>
        </p:spPr>
      </p:pic>
      <p:sp>
        <p:nvSpPr>
          <p:cNvPr id="15" name="Título 1"/>
          <p:cNvSpPr txBox="1">
            <a:spLocks/>
          </p:cNvSpPr>
          <p:nvPr/>
        </p:nvSpPr>
        <p:spPr>
          <a:xfrm>
            <a:off x="0" y="1"/>
            <a:ext cx="12192000" cy="7111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Materiales compuestos</a:t>
            </a:r>
            <a:endParaRPr kumimoji="0" lang="es-AR" sz="4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9">
            <a:lum bright="10000" contrast="40000"/>
          </a:blip>
          <a:srcRect/>
          <a:stretch>
            <a:fillRect/>
          </a:stretch>
        </p:blipFill>
        <p:spPr bwMode="auto">
          <a:xfrm>
            <a:off x="2157413" y="2070100"/>
            <a:ext cx="3296799" cy="425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16 CuadroTexto"/>
          <p:cNvSpPr txBox="1"/>
          <p:nvPr/>
        </p:nvSpPr>
        <p:spPr>
          <a:xfrm>
            <a:off x="2882900" y="1231900"/>
            <a:ext cx="2711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rgbClr val="FF0000"/>
                </a:solidFill>
              </a:rPr>
              <a:t>Orientación de refuerzo</a:t>
            </a:r>
            <a:endParaRPr lang="es-E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321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436768" cy="826753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Materiales compuestos</a:t>
            </a:r>
            <a:endParaRPr lang="es-AR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="" xmlns:p14="http://schemas.microsoft.com/office/powerpoint/2010/main" val="4222219542"/>
              </p:ext>
            </p:extLst>
          </p:nvPr>
        </p:nvGraphicFramePr>
        <p:xfrm>
          <a:off x="731521" y="2388916"/>
          <a:ext cx="10205184" cy="4023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 descr="Una introducción - Ciencia e Ingeniería de los materiales, William D. Callister, Jr(REVERTÉ).pdf - Mozilla Firefox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100000"/>
                    </a14:imgEffect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494" t="26256" r="9309" b="15077"/>
          <a:stretch/>
        </p:blipFill>
        <p:spPr>
          <a:xfrm>
            <a:off x="4009291" y="2357526"/>
            <a:ext cx="7716687" cy="3888529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0" y="1"/>
            <a:ext cx="12192000" cy="7111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Materiales compuestos</a:t>
            </a:r>
            <a:endParaRPr kumimoji="0" lang="es-AR" sz="4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77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="" xmlns:p14="http://schemas.microsoft.com/office/powerpoint/2010/main" val="4222219542"/>
              </p:ext>
            </p:extLst>
          </p:nvPr>
        </p:nvGraphicFramePr>
        <p:xfrm>
          <a:off x="731521" y="2388916"/>
          <a:ext cx="10205184" cy="4023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0" y="1"/>
            <a:ext cx="12192000" cy="7111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Materiales compuestos</a:t>
            </a:r>
            <a:endParaRPr kumimoji="0" lang="es-AR" sz="4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89138" y="1150938"/>
            <a:ext cx="7705725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577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="" xmlns:p14="http://schemas.microsoft.com/office/powerpoint/2010/main" val="4222219542"/>
              </p:ext>
            </p:extLst>
          </p:nvPr>
        </p:nvGraphicFramePr>
        <p:xfrm>
          <a:off x="731521" y="2388916"/>
          <a:ext cx="10205184" cy="4023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0" y="1"/>
            <a:ext cx="12192000" cy="7111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Materiales compuestos</a:t>
            </a:r>
            <a:endParaRPr kumimoji="0" lang="es-AR" sz="4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lum bright="-20000" contrast="30000"/>
          </a:blip>
          <a:srcRect/>
          <a:stretch>
            <a:fillRect/>
          </a:stretch>
        </p:blipFill>
        <p:spPr bwMode="auto">
          <a:xfrm>
            <a:off x="976313" y="1474870"/>
            <a:ext cx="4967287" cy="483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CuadroTexto"/>
          <p:cNvSpPr txBox="1"/>
          <p:nvPr/>
        </p:nvSpPr>
        <p:spPr>
          <a:xfrm>
            <a:off x="6273800" y="1498600"/>
            <a:ext cx="5537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Desaparición de la unión refuerzo-matriz, causa de fallo anticipado en materiales compuestos.</a:t>
            </a:r>
          </a:p>
          <a:p>
            <a:endParaRPr lang="es-ES" sz="2400" dirty="0" smtClean="0"/>
          </a:p>
          <a:p>
            <a:r>
              <a:rPr lang="es-ES" sz="2400" dirty="0" smtClean="0"/>
              <a:t>Causas: pobre afinidad de la matriz por el refuerzo, diferencias en el coeficiente de dilatación.</a:t>
            </a:r>
          </a:p>
          <a:p>
            <a:endParaRPr lang="es-ES" sz="2400" dirty="0" smtClean="0"/>
          </a:p>
          <a:p>
            <a:r>
              <a:rPr lang="es-ES" sz="2400" dirty="0" smtClean="0"/>
              <a:t>Estrategias para contrarrestar : impregnación en agentes  que mejoran la unión (</a:t>
            </a:r>
            <a:r>
              <a:rPr lang="es-ES" sz="2400" dirty="0" err="1" smtClean="0"/>
              <a:t>silanos</a:t>
            </a:r>
            <a:r>
              <a:rPr lang="es-ES" sz="2400" dirty="0" smtClean="0"/>
              <a:t> [fibras de vidrio], carburo o </a:t>
            </a:r>
            <a:r>
              <a:rPr lang="es-ES" sz="2400" dirty="0" err="1" smtClean="0"/>
              <a:t>nitruro</a:t>
            </a:r>
            <a:r>
              <a:rPr lang="es-ES" sz="2400" dirty="0" smtClean="0"/>
              <a:t> de silicio [fibras de boro], Costura vertical [compuestos laminares]  </a:t>
            </a:r>
            <a:endParaRPr lang="es-ES" sz="2400" dirty="0"/>
          </a:p>
        </p:txBody>
      </p:sp>
    </p:spTree>
    <p:extLst>
      <p:ext uri="{BB962C8B-B14F-4D97-AF65-F5344CB8AC3E}">
        <p14:creationId xmlns="" xmlns:p14="http://schemas.microsoft.com/office/powerpoint/2010/main" val="16577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="" xmlns:p14="http://schemas.microsoft.com/office/powerpoint/2010/main" val="2856239597"/>
              </p:ext>
            </p:extLst>
          </p:nvPr>
        </p:nvGraphicFramePr>
        <p:xfrm>
          <a:off x="1523999" y="2466474"/>
          <a:ext cx="9412705" cy="3946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5919536" y="2514600"/>
            <a:ext cx="58473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BAJA DENSIDAD</a:t>
            </a:r>
          </a:p>
          <a:p>
            <a:r>
              <a:rPr lang="es-ES" sz="3200" dirty="0" smtClean="0"/>
              <a:t>RIGIDEZ</a:t>
            </a:r>
          </a:p>
          <a:p>
            <a:r>
              <a:rPr lang="es-ES" sz="3200" dirty="0" smtClean="0"/>
              <a:t>RESISTENCIA A LA TENSIÓN</a:t>
            </a:r>
          </a:p>
          <a:p>
            <a:r>
              <a:rPr lang="es-ES" sz="3200" dirty="0"/>
              <a:t>	</a:t>
            </a:r>
            <a:r>
              <a:rPr lang="es-ES" sz="3200" dirty="0" smtClean="0"/>
              <a:t>A LA ABRASIÓN</a:t>
            </a:r>
          </a:p>
          <a:p>
            <a:r>
              <a:rPr lang="es-ES" sz="3200" dirty="0" smtClean="0"/>
              <a:t>	AL IMPACTO</a:t>
            </a:r>
          </a:p>
          <a:p>
            <a:r>
              <a:rPr lang="es-ES" sz="3200" dirty="0"/>
              <a:t>	</a:t>
            </a:r>
            <a:r>
              <a:rPr lang="es-ES" sz="3200" dirty="0" smtClean="0"/>
              <a:t>A LA CORROSIÓN</a:t>
            </a:r>
          </a:p>
          <a:p>
            <a:r>
              <a:rPr lang="es-ES" sz="3200" dirty="0" smtClean="0"/>
              <a:t>OTROS</a:t>
            </a:r>
            <a:endParaRPr lang="es-AR" sz="3200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0" y="1"/>
            <a:ext cx="12192000" cy="7111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Materiales compuestos</a:t>
            </a:r>
            <a:endParaRPr kumimoji="0" lang="es-AR" sz="4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214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0" y="1"/>
            <a:ext cx="12192000" cy="7111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Materiales compuestos</a:t>
            </a:r>
            <a:endParaRPr kumimoji="0" lang="es-AR" sz="4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123" y="2555670"/>
            <a:ext cx="5200410" cy="367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 l="9472" t="28261" r="41128" b="12500"/>
          <a:stretch>
            <a:fillRect/>
          </a:stretch>
        </p:blipFill>
        <p:spPr bwMode="auto">
          <a:xfrm>
            <a:off x="5366756" y="1372153"/>
            <a:ext cx="6613210" cy="445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rcRect l="30241" t="36096" r="12009" b="56295"/>
          <a:stretch>
            <a:fillRect/>
          </a:stretch>
        </p:blipFill>
        <p:spPr bwMode="auto">
          <a:xfrm>
            <a:off x="4678017" y="1007165"/>
            <a:ext cx="7513983" cy="556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08214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="" xmlns:p14="http://schemas.microsoft.com/office/powerpoint/2010/main" val="3060229730"/>
              </p:ext>
            </p:extLst>
          </p:nvPr>
        </p:nvGraphicFramePr>
        <p:xfrm>
          <a:off x="1523999" y="2466474"/>
          <a:ext cx="9412705" cy="3946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5931567" y="2201779"/>
            <a:ext cx="584734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MATERIAL MULTIFASE</a:t>
            </a:r>
          </a:p>
          <a:p>
            <a:r>
              <a:rPr lang="es-ES" sz="2400" dirty="0" smtClean="0"/>
              <a:t>COMBINA PROPIEDADES DE CADA FASE</a:t>
            </a:r>
          </a:p>
          <a:p>
            <a:endParaRPr lang="es-ES" sz="2400" dirty="0" smtClean="0"/>
          </a:p>
          <a:p>
            <a:r>
              <a:rPr lang="es-ES" sz="2400" dirty="0" smtClean="0"/>
              <a:t>ACERO PERLÍTICO: CEMENTITA (FRAGIL Y DURA) + PERLITA (BLANDA Y DUCTIL)</a:t>
            </a:r>
          </a:p>
          <a:p>
            <a:endParaRPr lang="es-ES" sz="2400" dirty="0" smtClean="0"/>
          </a:p>
          <a:p>
            <a:r>
              <a:rPr lang="es-ES" sz="2400" dirty="0" smtClean="0"/>
              <a:t>QUÍMICAMENTE DISTINTOS – SEPARADOS POR INTERCARAS DEFINIDAS</a:t>
            </a:r>
          </a:p>
          <a:p>
            <a:endParaRPr lang="es-ES" sz="2400" dirty="0" smtClean="0"/>
          </a:p>
          <a:p>
            <a:r>
              <a:rPr lang="es-ES" sz="2400" dirty="0" smtClean="0"/>
              <a:t>INTERACCIÓN MECÁNICA – ANCLAJE  ENTRE FASES</a:t>
            </a:r>
            <a:endParaRPr lang="es-AR" sz="2400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0" y="1"/>
            <a:ext cx="12192000" cy="7111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Materiales compuestos</a:t>
            </a:r>
            <a:endParaRPr kumimoji="0" lang="es-AR" sz="4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612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="" xmlns:p14="http://schemas.microsoft.com/office/powerpoint/2010/main" val="1446880302"/>
              </p:ext>
            </p:extLst>
          </p:nvPr>
        </p:nvGraphicFramePr>
        <p:xfrm>
          <a:off x="1523999" y="2466474"/>
          <a:ext cx="9412705" cy="3946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5702412" y="2487390"/>
            <a:ext cx="58473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FASES</a:t>
            </a:r>
          </a:p>
          <a:p>
            <a:r>
              <a:rPr lang="es-ES" sz="3200" dirty="0" smtClean="0"/>
              <a:t>CANTIDADES</a:t>
            </a:r>
          </a:p>
          <a:p>
            <a:r>
              <a:rPr lang="es-ES" sz="3200" dirty="0" smtClean="0"/>
              <a:t>GEOMETRÍA: </a:t>
            </a:r>
            <a:r>
              <a:rPr lang="es-ES" sz="2400" dirty="0" smtClean="0"/>
              <a:t>TAMAÑO - ORIENTACIÓN – FORMA</a:t>
            </a:r>
          </a:p>
          <a:p>
            <a:endParaRPr lang="es-ES" sz="2400" dirty="0"/>
          </a:p>
          <a:p>
            <a:r>
              <a:rPr lang="es-ES" sz="2400" u="sng" dirty="0" smtClean="0"/>
              <a:t>Matriz</a:t>
            </a:r>
            <a:r>
              <a:rPr lang="es-ES" sz="2400" dirty="0" smtClean="0"/>
              <a:t>: da forma, genera volumen, transfiere fuerza, protege refuerzo, se deforma	</a:t>
            </a:r>
          </a:p>
          <a:p>
            <a:endParaRPr lang="es-ES" sz="2400" dirty="0" smtClean="0"/>
          </a:p>
          <a:p>
            <a:r>
              <a:rPr lang="es-ES" sz="2400" u="sng" dirty="0" smtClean="0"/>
              <a:t>Refuerzo:</a:t>
            </a:r>
            <a:r>
              <a:rPr lang="es-ES" sz="2400" dirty="0" smtClean="0"/>
              <a:t> aumenta E y </a:t>
            </a:r>
            <a:r>
              <a:rPr lang="el-GR" sz="2400" dirty="0" smtClean="0"/>
              <a:t>σ</a:t>
            </a:r>
            <a:r>
              <a:rPr lang="es-ES" sz="2400" dirty="0" smtClean="0"/>
              <a:t>, resistencia a la abrasión </a:t>
            </a:r>
            <a:endParaRPr lang="es-AR" sz="2400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0" y="1"/>
            <a:ext cx="12192000" cy="7111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Materiales compuestos</a:t>
            </a:r>
            <a:endParaRPr kumimoji="0" lang="es-AR" sz="4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727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="" xmlns:p14="http://schemas.microsoft.com/office/powerpoint/2010/main" val="4222219542"/>
              </p:ext>
            </p:extLst>
          </p:nvPr>
        </p:nvGraphicFramePr>
        <p:xfrm>
          <a:off x="731521" y="2388916"/>
          <a:ext cx="10205184" cy="4023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0" y="1"/>
            <a:ext cx="12192000" cy="7111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Materiales compuestos</a:t>
            </a:r>
            <a:endParaRPr kumimoji="0" lang="es-AR" sz="4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40850" y="1286540"/>
            <a:ext cx="311903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FF0000"/>
                </a:solidFill>
              </a:rPr>
              <a:t>Funciones de la matriz</a:t>
            </a:r>
          </a:p>
          <a:p>
            <a:endParaRPr lang="es-ES" dirty="0" smtClean="0"/>
          </a:p>
          <a:p>
            <a:r>
              <a:rPr lang="es-ES" dirty="0" smtClean="0"/>
              <a:t>Transferencia de cargas a las fibras.</a:t>
            </a:r>
          </a:p>
          <a:p>
            <a:r>
              <a:rPr lang="es-ES" dirty="0" smtClean="0"/>
              <a:t>Protección contra daño en </a:t>
            </a:r>
            <a:r>
              <a:rPr lang="es-ES" dirty="0" err="1" smtClean="0"/>
              <a:t>manofactura</a:t>
            </a:r>
            <a:r>
              <a:rPr lang="es-ES" dirty="0" smtClean="0"/>
              <a:t>.</a:t>
            </a:r>
          </a:p>
          <a:p>
            <a:r>
              <a:rPr lang="es-ES" dirty="0" smtClean="0"/>
              <a:t>Protección química.</a:t>
            </a:r>
          </a:p>
          <a:p>
            <a:r>
              <a:rPr lang="es-ES" dirty="0" smtClean="0"/>
              <a:t>Protección térmica.</a:t>
            </a:r>
          </a:p>
          <a:p>
            <a:endParaRPr lang="es-ES" dirty="0" smtClean="0"/>
          </a:p>
          <a:p>
            <a:r>
              <a:rPr lang="es-ES" dirty="0" smtClean="0"/>
              <a:t>Polímeros, bajas y altas temperaturas (</a:t>
            </a:r>
            <a:r>
              <a:rPr lang="es-ES" dirty="0" err="1" smtClean="0"/>
              <a:t>poliimidas</a:t>
            </a:r>
            <a:r>
              <a:rPr lang="es-ES" dirty="0" smtClean="0"/>
              <a:t> aromáticas)</a:t>
            </a:r>
          </a:p>
          <a:p>
            <a:endParaRPr lang="es-ES" dirty="0" smtClean="0"/>
          </a:p>
          <a:p>
            <a:r>
              <a:rPr lang="es-ES" dirty="0" smtClean="0"/>
              <a:t>Metales, Al, Cu, Ni, Mg, mayores temperaturas</a:t>
            </a:r>
          </a:p>
          <a:p>
            <a:endParaRPr lang="es-ES" dirty="0" smtClean="0"/>
          </a:p>
          <a:p>
            <a:r>
              <a:rPr lang="es-ES" dirty="0" smtClean="0"/>
              <a:t>Cerámicos, mayores temperaturas, menor densidad, tenaces </a:t>
            </a:r>
            <a:endParaRPr lang="es-ES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5172" y="1229822"/>
            <a:ext cx="4124325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91375" y="1076119"/>
            <a:ext cx="500062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11 CuadroTexto"/>
          <p:cNvSpPr txBox="1"/>
          <p:nvPr/>
        </p:nvSpPr>
        <p:spPr>
          <a:xfrm>
            <a:off x="3370521" y="5741581"/>
            <a:ext cx="8027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Superaleaciones</a:t>
            </a:r>
            <a:r>
              <a:rPr lang="es-ES" dirty="0" smtClean="0"/>
              <a:t>: Cromo –Cobalto –</a:t>
            </a:r>
            <a:r>
              <a:rPr lang="es-ES" dirty="0" err="1" smtClean="0"/>
              <a:t>Niquel</a:t>
            </a:r>
            <a:r>
              <a:rPr lang="es-ES" dirty="0" smtClean="0"/>
              <a:t> –Molibdeno</a:t>
            </a:r>
          </a:p>
          <a:p>
            <a:r>
              <a:rPr lang="es-ES" dirty="0" smtClean="0"/>
              <a:t>	              Titanio aleado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16577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="" xmlns:p14="http://schemas.microsoft.com/office/powerpoint/2010/main" val="4137620617"/>
              </p:ext>
            </p:extLst>
          </p:nvPr>
        </p:nvGraphicFramePr>
        <p:xfrm>
          <a:off x="1" y="891674"/>
          <a:ext cx="4508500" cy="4251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5955630" y="3007895"/>
            <a:ext cx="5847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400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0" y="1"/>
            <a:ext cx="12192000" cy="7111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Materiales compuestos</a:t>
            </a:r>
            <a:endParaRPr kumimoji="0" lang="es-AR" sz="4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lum bright="10000" contrast="40000"/>
          </a:blip>
          <a:srcRect l="54389" t="28804" r="6296" b="27355"/>
          <a:stretch>
            <a:fillRect/>
          </a:stretch>
        </p:blipFill>
        <p:spPr bwMode="auto">
          <a:xfrm>
            <a:off x="4297538" y="1311966"/>
            <a:ext cx="7588457" cy="475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32962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="" xmlns:p14="http://schemas.microsoft.com/office/powerpoint/2010/main" val="1808681821"/>
              </p:ext>
            </p:extLst>
          </p:nvPr>
        </p:nvGraphicFramePr>
        <p:xfrm>
          <a:off x="731521" y="2388916"/>
          <a:ext cx="10205184" cy="4023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4483100" y="1257300"/>
            <a:ext cx="7020548" cy="4794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PARTÍCULAS GRANDES</a:t>
            </a:r>
            <a:r>
              <a:rPr lang="es-ES" sz="2000" dirty="0" smtClean="0"/>
              <a:t>: &gt;100 nm</a:t>
            </a:r>
          </a:p>
          <a:p>
            <a:r>
              <a:rPr lang="es-ES" sz="2000" dirty="0" smtClean="0"/>
              <a:t>Regla de mezclas: densidad – Módulo de Young</a:t>
            </a:r>
          </a:p>
          <a:p>
            <a:endParaRPr lang="es-ES" sz="2000" dirty="0" smtClean="0"/>
          </a:p>
          <a:p>
            <a:r>
              <a:rPr lang="es-ES" sz="2000" dirty="0" smtClean="0"/>
              <a:t>   MAYOR: C = P*Vp + M*Vm</a:t>
            </a:r>
          </a:p>
          <a:p>
            <a:endParaRPr lang="es-ES" sz="2000" dirty="0" smtClean="0"/>
          </a:p>
          <a:p>
            <a:r>
              <a:rPr lang="es-ES" sz="2000" dirty="0" smtClean="0"/>
              <a:t>   MENOR: 1/C = Vp/P + Vm/M</a:t>
            </a:r>
            <a:endParaRPr lang="es-ES" sz="2000" dirty="0"/>
          </a:p>
          <a:p>
            <a:endParaRPr lang="es-ES" sz="2000" dirty="0" smtClean="0"/>
          </a:p>
          <a:p>
            <a:endParaRPr lang="es-ES" sz="2000" b="1" dirty="0" smtClean="0"/>
          </a:p>
          <a:p>
            <a:endParaRPr lang="es-ES" sz="2000" b="1" dirty="0" smtClean="0"/>
          </a:p>
          <a:p>
            <a:endParaRPr lang="es-ES" sz="2000" b="1" dirty="0" smtClean="0"/>
          </a:p>
          <a:p>
            <a:endParaRPr lang="es-ES" sz="2000" b="1" dirty="0"/>
          </a:p>
          <a:p>
            <a:r>
              <a:rPr lang="es-ES" sz="2000" b="1" dirty="0" smtClean="0"/>
              <a:t>CONSOLIDADOS POR DISPERSIÓN</a:t>
            </a:r>
            <a:r>
              <a:rPr lang="es-ES" sz="2000" dirty="0" smtClean="0"/>
              <a:t>: 10 A 100 </a:t>
            </a:r>
            <a:r>
              <a:rPr lang="es-ES" sz="2000" dirty="0" err="1" smtClean="0"/>
              <a:t>nm</a:t>
            </a:r>
            <a:endParaRPr lang="es-ES" sz="2000" dirty="0" smtClean="0"/>
          </a:p>
          <a:p>
            <a:r>
              <a:rPr lang="es-ES" sz="2000" dirty="0" smtClean="0"/>
              <a:t>MEJORA DE RIGIDEZ – RESISTENCIA A LA TRACCIÓN –        DUREZA - DISMINUYE FLUENCIA</a:t>
            </a:r>
          </a:p>
          <a:p>
            <a:r>
              <a:rPr lang="es-ES" sz="2000" dirty="0" smtClean="0"/>
              <a:t>CerMets – refuerzo polímeros (negro de humo – sílice)</a:t>
            </a:r>
            <a:endParaRPr lang="es-AR" sz="2000" dirty="0"/>
          </a:p>
        </p:txBody>
      </p:sp>
      <p:pic>
        <p:nvPicPr>
          <p:cNvPr id="6" name="Imagen 5" descr="Una introducción - Ciencia e Ingeniería de los materiales, William D. Callister, Jr(REVERTÉ).pdf - Mozilla Firefox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08" t="26256" r="37238" b="29847"/>
          <a:stretch/>
        </p:blipFill>
        <p:spPr>
          <a:xfrm>
            <a:off x="7934168" y="2104549"/>
            <a:ext cx="3686332" cy="2457556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0" y="1"/>
            <a:ext cx="12192000" cy="7111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Materiales compuestos</a:t>
            </a:r>
            <a:endParaRPr kumimoji="0" lang="es-AR" sz="4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398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0" y="1"/>
            <a:ext cx="12192000" cy="71119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Materiales compuestos</a:t>
            </a:r>
            <a:endParaRPr kumimoji="0" lang="es-AR" sz="4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0037" y="1530350"/>
            <a:ext cx="5021263" cy="440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4775" y="1471613"/>
            <a:ext cx="367665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06390" y="666750"/>
            <a:ext cx="678561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45113" y="3497176"/>
            <a:ext cx="6605587" cy="2948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3494</TotalTime>
  <Words>514</Words>
  <Application>Microsoft Office PowerPoint</Application>
  <PresentationFormat>Personalizado</PresentationFormat>
  <Paragraphs>149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Tema de Office</vt:lpstr>
      <vt:lpstr>Materiales compuestos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Materiales compuestos</vt:lpstr>
      <vt:lpstr>Diapositiva 14</vt:lpstr>
      <vt:lpstr>Diapositiva 15</vt:lpstr>
      <vt:lpstr>Diapositiva 16</vt:lpstr>
      <vt:lpstr>Materiales compuestos</vt:lpstr>
      <vt:lpstr>Diapositiva 18</vt:lpstr>
      <vt:lpstr>Diapositiva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Materiales compuestos</dc:title>
  <dc:creator>Alpha</dc:creator>
  <cp:lastModifiedBy>Usuario</cp:lastModifiedBy>
  <cp:revision>55</cp:revision>
  <dcterms:created xsi:type="dcterms:W3CDTF">2015-09-08T12:27:34Z</dcterms:created>
  <dcterms:modified xsi:type="dcterms:W3CDTF">2019-08-20T14:27:24Z</dcterms:modified>
</cp:coreProperties>
</file>