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62"/>
  </p:notesMasterIdLst>
  <p:sldIdLst>
    <p:sldId id="256" r:id="rId4"/>
    <p:sldId id="257" r:id="rId5"/>
    <p:sldId id="261" r:id="rId6"/>
    <p:sldId id="262" r:id="rId7"/>
    <p:sldId id="263" r:id="rId8"/>
    <p:sldId id="264" r:id="rId9"/>
    <p:sldId id="259" r:id="rId10"/>
    <p:sldId id="328" r:id="rId11"/>
    <p:sldId id="258" r:id="rId12"/>
    <p:sldId id="260" r:id="rId13"/>
    <p:sldId id="268" r:id="rId14"/>
    <p:sldId id="279" r:id="rId15"/>
    <p:sldId id="280" r:id="rId16"/>
    <p:sldId id="285" r:id="rId17"/>
    <p:sldId id="283" r:id="rId18"/>
    <p:sldId id="284" r:id="rId19"/>
    <p:sldId id="329" r:id="rId20"/>
    <p:sldId id="286" r:id="rId21"/>
    <p:sldId id="287" r:id="rId22"/>
    <p:sldId id="288" r:id="rId23"/>
    <p:sldId id="289" r:id="rId24"/>
    <p:sldId id="290" r:id="rId25"/>
    <p:sldId id="299" r:id="rId26"/>
    <p:sldId id="300" r:id="rId27"/>
    <p:sldId id="302" r:id="rId28"/>
    <p:sldId id="303" r:id="rId29"/>
    <p:sldId id="305" r:id="rId30"/>
    <p:sldId id="306" r:id="rId31"/>
    <p:sldId id="308" r:id="rId32"/>
    <p:sldId id="275" r:id="rId33"/>
    <p:sldId id="276" r:id="rId34"/>
    <p:sldId id="277" r:id="rId35"/>
    <p:sldId id="318" r:id="rId36"/>
    <p:sldId id="319" r:id="rId37"/>
    <p:sldId id="291" r:id="rId38"/>
    <p:sldId id="292" r:id="rId39"/>
    <p:sldId id="293" r:id="rId40"/>
    <p:sldId id="309" r:id="rId41"/>
    <p:sldId id="310" r:id="rId42"/>
    <p:sldId id="311" r:id="rId43"/>
    <p:sldId id="312" r:id="rId44"/>
    <p:sldId id="313" r:id="rId45"/>
    <p:sldId id="314" r:id="rId46"/>
    <p:sldId id="315" r:id="rId47"/>
    <p:sldId id="316" r:id="rId48"/>
    <p:sldId id="321" r:id="rId49"/>
    <p:sldId id="323" r:id="rId50"/>
    <p:sldId id="324" r:id="rId51"/>
    <p:sldId id="325" r:id="rId52"/>
    <p:sldId id="326" r:id="rId53"/>
    <p:sldId id="327" r:id="rId54"/>
    <p:sldId id="317" r:id="rId55"/>
    <p:sldId id="269" r:id="rId56"/>
    <p:sldId id="270" r:id="rId57"/>
    <p:sldId id="272" r:id="rId58"/>
    <p:sldId id="273" r:id="rId59"/>
    <p:sldId id="274" r:id="rId60"/>
    <p:sldId id="320" r:id="rId6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800" b="0" strike="noStrike" spc="-1">
                <a:solidFill>
                  <a:srgbClr val="000000"/>
                </a:solidFill>
                <a:latin typeface="Trebuchet MS"/>
              </a:rPr>
              <a:t>Pulse para desplazar la página</a:t>
            </a:r>
          </a:p>
        </p:txBody>
      </p:sp>
      <p:sp>
        <p:nvSpPr>
          <p:cNvPr id="168" name="PlaceHolder 2"/>
          <p:cNvSpPr>
            <a:spLocks noGrp="1"/>
          </p:cNvSpPr>
          <p:nvPr>
            <p:ph type="body"/>
          </p:nvPr>
        </p:nvSpPr>
        <p:spPr>
          <a:xfrm>
            <a:off x="756000" y="5078520"/>
            <a:ext cx="6047640" cy="4811040"/>
          </a:xfrm>
          <a:prstGeom prst="rect">
            <a:avLst/>
          </a:prstGeom>
        </p:spPr>
        <p:txBody>
          <a:bodyPr lIns="0" tIns="0" rIns="0" bIns="0">
            <a:noAutofit/>
          </a:bodyPr>
          <a:lstStyle/>
          <a:p>
            <a:r>
              <a:rPr lang="es-AR" sz="2000" b="0" strike="noStrike" spc="-1">
                <a:latin typeface="Arial"/>
              </a:rPr>
              <a:t>Pulse para editar el formato de las notas</a:t>
            </a:r>
          </a:p>
        </p:txBody>
      </p:sp>
      <p:sp>
        <p:nvSpPr>
          <p:cNvPr id="169" name="PlaceHolder 3"/>
          <p:cNvSpPr>
            <a:spLocks noGrp="1"/>
          </p:cNvSpPr>
          <p:nvPr>
            <p:ph type="hdr"/>
          </p:nvPr>
        </p:nvSpPr>
        <p:spPr>
          <a:xfrm>
            <a:off x="0" y="0"/>
            <a:ext cx="3280680" cy="534240"/>
          </a:xfrm>
          <a:prstGeom prst="rect">
            <a:avLst/>
          </a:prstGeom>
        </p:spPr>
        <p:txBody>
          <a:bodyPr lIns="0" tIns="0" rIns="0" bIns="0">
            <a:noAutofit/>
          </a:bodyPr>
          <a:lstStyle/>
          <a:p>
            <a:r>
              <a:rPr lang="es-AR" sz="1400" b="0" strike="noStrike" spc="-1">
                <a:latin typeface="Times New Roman"/>
              </a:rPr>
              <a:t>&lt;cabecera&gt;</a:t>
            </a:r>
          </a:p>
        </p:txBody>
      </p:sp>
      <p:sp>
        <p:nvSpPr>
          <p:cNvPr id="170"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AR" sz="1400" b="0" strike="noStrike" spc="-1">
                <a:latin typeface="Times New Roman"/>
              </a:rPr>
              <a:t>&lt;fecha/hora&gt;</a:t>
            </a:r>
          </a:p>
        </p:txBody>
      </p:sp>
      <p:sp>
        <p:nvSpPr>
          <p:cNvPr id="171"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AR" sz="1400" b="0" strike="noStrike" spc="-1">
                <a:latin typeface="Times New Roman"/>
              </a:rPr>
              <a:t>&lt;pie de página&gt;</a:t>
            </a:r>
          </a:p>
        </p:txBody>
      </p:sp>
      <p:sp>
        <p:nvSpPr>
          <p:cNvPr id="172"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45FC389-DC94-483F-9AFC-A9021A8D7C74}" type="slidenum">
              <a:rPr lang="es-AR" sz="1400" b="0" strike="noStrike" spc="-1">
                <a:latin typeface="Times New Roman"/>
              </a:rPr>
              <a:t>‹Nº›</a:t>
            </a:fld>
            <a:endParaRPr lang="es-AR" sz="1400" b="0" strike="noStrike" spc="-1">
              <a:latin typeface="Times New Roman"/>
            </a:endParaRPr>
          </a:p>
        </p:txBody>
      </p:sp>
    </p:spTree>
    <p:extLst>
      <p:ext uri="{BB962C8B-B14F-4D97-AF65-F5344CB8AC3E}">
        <p14:creationId xmlns:p14="http://schemas.microsoft.com/office/powerpoint/2010/main" val="25897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685800" y="1143000"/>
            <a:ext cx="5486400" cy="3086100"/>
          </a:xfrm>
          <a:prstGeom prst="rect">
            <a:avLst/>
          </a:prstGeom>
        </p:spPr>
      </p:sp>
      <p:sp>
        <p:nvSpPr>
          <p:cNvPr id="383" name="PlaceHolder 2"/>
          <p:cNvSpPr>
            <a:spLocks noGrp="1"/>
          </p:cNvSpPr>
          <p:nvPr>
            <p:ph type="body"/>
          </p:nvPr>
        </p:nvSpPr>
        <p:spPr>
          <a:xfrm>
            <a:off x="685800" y="4400640"/>
            <a:ext cx="5486040" cy="3600000"/>
          </a:xfrm>
          <a:prstGeom prst="rect">
            <a:avLst/>
          </a:prstGeom>
        </p:spPr>
        <p:txBody>
          <a:bodyPr>
            <a:noAutofit/>
          </a:bodyPr>
          <a:lstStyle/>
          <a:p>
            <a:endParaRPr lang="es-AR" sz="2000" b="0" strike="noStrike" spc="-1">
              <a:latin typeface="Arial"/>
            </a:endParaRPr>
          </a:p>
        </p:txBody>
      </p:sp>
      <p:sp>
        <p:nvSpPr>
          <p:cNvPr id="38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8C64153-021B-49F4-A88D-E87BCE47E000}" type="slidenum">
              <a:rPr lang="es-AR" sz="1200" b="0" strike="noStrike" spc="-1">
                <a:solidFill>
                  <a:srgbClr val="000000"/>
                </a:solidFill>
                <a:latin typeface="+mn-lt"/>
                <a:ea typeface="+mn-ea"/>
              </a:rPr>
              <a:t>1</a:t>
            </a:fld>
            <a:endParaRPr lang="es-AR" sz="1200" b="0" strike="noStrike" spc="-1">
              <a:latin typeface="Times New Roman"/>
            </a:endParaRPr>
          </a:p>
        </p:txBody>
      </p:sp>
    </p:spTree>
    <p:extLst>
      <p:ext uri="{BB962C8B-B14F-4D97-AF65-F5344CB8AC3E}">
        <p14:creationId xmlns:p14="http://schemas.microsoft.com/office/powerpoint/2010/main" val="19329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685800" y="1143000"/>
            <a:ext cx="5486400" cy="3086100"/>
          </a:xfrm>
          <a:prstGeom prst="rect">
            <a:avLst/>
          </a:prstGeom>
        </p:spPr>
      </p:sp>
      <p:sp>
        <p:nvSpPr>
          <p:cNvPr id="386" name="PlaceHolder 2"/>
          <p:cNvSpPr>
            <a:spLocks noGrp="1"/>
          </p:cNvSpPr>
          <p:nvPr>
            <p:ph type="body"/>
          </p:nvPr>
        </p:nvSpPr>
        <p:spPr>
          <a:xfrm>
            <a:off x="685800" y="4400640"/>
            <a:ext cx="5486040" cy="3600000"/>
          </a:xfrm>
          <a:prstGeom prst="rect">
            <a:avLst/>
          </a:prstGeom>
        </p:spPr>
        <p:txBody>
          <a:bodyPr>
            <a:noAutofit/>
          </a:bodyPr>
          <a:lstStyle/>
          <a:p>
            <a:endParaRPr lang="es-AR" sz="2000" b="0" strike="noStrike" spc="-1">
              <a:latin typeface="Arial"/>
            </a:endParaRPr>
          </a:p>
        </p:txBody>
      </p:sp>
      <p:sp>
        <p:nvSpPr>
          <p:cNvPr id="38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9360D2E-3390-4FF9-B8AC-E14F6278541D}" type="slidenum">
              <a:rPr lang="es-AR" sz="1200" b="0" strike="noStrike" spc="-1">
                <a:solidFill>
                  <a:srgbClr val="000000"/>
                </a:solidFill>
                <a:latin typeface="+mn-lt"/>
                <a:ea typeface="+mn-ea"/>
              </a:rPr>
              <a:t>44</a:t>
            </a:fld>
            <a:endParaRPr lang="es-AR" sz="1200" b="0" strike="noStrike" spc="-1">
              <a:latin typeface="Times New Roman"/>
            </a:endParaRPr>
          </a:p>
        </p:txBody>
      </p:sp>
    </p:spTree>
    <p:extLst>
      <p:ext uri="{BB962C8B-B14F-4D97-AF65-F5344CB8AC3E}">
        <p14:creationId xmlns:p14="http://schemas.microsoft.com/office/powerpoint/2010/main" val="958500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49"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50"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52"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53"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54"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55"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57"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58"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59"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60"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61"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62"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80" name="PlaceHolder 2"/>
          <p:cNvSpPr>
            <a:spLocks noGrp="1"/>
          </p:cNvSpPr>
          <p:nvPr>
            <p:ph type="subTitle"/>
          </p:nvPr>
        </p:nvSpPr>
        <p:spPr>
          <a:xfrm>
            <a:off x="677160" y="2160720"/>
            <a:ext cx="8596440" cy="388044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82"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84"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85"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77160" y="609480"/>
            <a:ext cx="8596440" cy="612216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8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90"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91"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28" name="PlaceHolder 2"/>
          <p:cNvSpPr>
            <a:spLocks noGrp="1"/>
          </p:cNvSpPr>
          <p:nvPr>
            <p:ph type="subTitle"/>
          </p:nvPr>
        </p:nvSpPr>
        <p:spPr>
          <a:xfrm>
            <a:off x="677160" y="2160720"/>
            <a:ext cx="8596440" cy="388044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93"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94"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95"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97"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98"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99"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01"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02"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04"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05"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06"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07"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09"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10"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11"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12"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13"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14"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32" name="PlaceHolder 2"/>
          <p:cNvSpPr>
            <a:spLocks noGrp="1"/>
          </p:cNvSpPr>
          <p:nvPr>
            <p:ph type="subTitle"/>
          </p:nvPr>
        </p:nvSpPr>
        <p:spPr>
          <a:xfrm>
            <a:off x="677160" y="2160720"/>
            <a:ext cx="8596440" cy="388044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34"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36"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37"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30" name="PlaceHolder 2"/>
          <p:cNvSpPr>
            <a:spLocks noGrp="1"/>
          </p:cNvSpPr>
          <p:nvPr>
            <p:ph type="body"/>
          </p:nvPr>
        </p:nvSpPr>
        <p:spPr>
          <a:xfrm>
            <a:off x="677160" y="2160720"/>
            <a:ext cx="859644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77160" y="609480"/>
            <a:ext cx="8596440" cy="612216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41"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42"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43"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45"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46"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47"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49"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50"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51"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53" name="PlaceHolder 2"/>
          <p:cNvSpPr>
            <a:spLocks noGrp="1"/>
          </p:cNvSpPr>
          <p:nvPr>
            <p:ph type="body"/>
          </p:nvPr>
        </p:nvSpPr>
        <p:spPr>
          <a:xfrm>
            <a:off x="677160" y="21607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54" name="PlaceHolder 3"/>
          <p:cNvSpPr>
            <a:spLocks noGrp="1"/>
          </p:cNvSpPr>
          <p:nvPr>
            <p:ph type="body"/>
          </p:nvPr>
        </p:nvSpPr>
        <p:spPr>
          <a:xfrm>
            <a:off x="677160" y="41875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56"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57"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58"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59" name="PlaceHolder 5"/>
          <p:cNvSpPr>
            <a:spLocks noGrp="1"/>
          </p:cNvSpPr>
          <p:nvPr>
            <p:ph type="body"/>
          </p:nvPr>
        </p:nvSpPr>
        <p:spPr>
          <a:xfrm>
            <a:off x="508212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161" name="PlaceHolder 2"/>
          <p:cNvSpPr>
            <a:spLocks noGrp="1"/>
          </p:cNvSpPr>
          <p:nvPr>
            <p:ph type="body"/>
          </p:nvPr>
        </p:nvSpPr>
        <p:spPr>
          <a:xfrm>
            <a:off x="67716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62" name="PlaceHolder 3"/>
          <p:cNvSpPr>
            <a:spLocks noGrp="1"/>
          </p:cNvSpPr>
          <p:nvPr>
            <p:ph type="body"/>
          </p:nvPr>
        </p:nvSpPr>
        <p:spPr>
          <a:xfrm>
            <a:off x="358344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63" name="PlaceHolder 4"/>
          <p:cNvSpPr>
            <a:spLocks noGrp="1"/>
          </p:cNvSpPr>
          <p:nvPr>
            <p:ph type="body"/>
          </p:nvPr>
        </p:nvSpPr>
        <p:spPr>
          <a:xfrm>
            <a:off x="6490080" y="21607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64" name="PlaceHolder 5"/>
          <p:cNvSpPr>
            <a:spLocks noGrp="1"/>
          </p:cNvSpPr>
          <p:nvPr>
            <p:ph type="body"/>
          </p:nvPr>
        </p:nvSpPr>
        <p:spPr>
          <a:xfrm>
            <a:off x="67716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65" name="PlaceHolder 6"/>
          <p:cNvSpPr>
            <a:spLocks noGrp="1"/>
          </p:cNvSpPr>
          <p:nvPr>
            <p:ph type="body"/>
          </p:nvPr>
        </p:nvSpPr>
        <p:spPr>
          <a:xfrm>
            <a:off x="358344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166" name="PlaceHolder 7"/>
          <p:cNvSpPr>
            <a:spLocks noGrp="1"/>
          </p:cNvSpPr>
          <p:nvPr>
            <p:ph type="body"/>
          </p:nvPr>
        </p:nvSpPr>
        <p:spPr>
          <a:xfrm>
            <a:off x="6490080" y="4187520"/>
            <a:ext cx="276768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32"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33"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77160" y="609480"/>
            <a:ext cx="8596440" cy="6122160"/>
          </a:xfrm>
          <a:prstGeom prst="rect">
            <a:avLst/>
          </a:prstGeom>
        </p:spPr>
        <p:txBody>
          <a:bodyPr lIns="0" tIns="0" rIns="0" bIns="0" anchor="ctr">
            <a:spAutoFit/>
          </a:bodyPr>
          <a:lstStyle/>
          <a:p>
            <a:pPr algn="ctr"/>
            <a:endParaRPr lang="es-A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37"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38" name="PlaceHolder 3"/>
          <p:cNvSpPr>
            <a:spLocks noGrp="1"/>
          </p:cNvSpPr>
          <p:nvPr>
            <p:ph type="body"/>
          </p:nvPr>
        </p:nvSpPr>
        <p:spPr>
          <a:xfrm>
            <a:off x="508212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39" name="PlaceHolder 4"/>
          <p:cNvSpPr>
            <a:spLocks noGrp="1"/>
          </p:cNvSpPr>
          <p:nvPr>
            <p:ph type="body"/>
          </p:nvPr>
        </p:nvSpPr>
        <p:spPr>
          <a:xfrm>
            <a:off x="67716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41" name="PlaceHolder 2"/>
          <p:cNvSpPr>
            <a:spLocks noGrp="1"/>
          </p:cNvSpPr>
          <p:nvPr>
            <p:ph type="body"/>
          </p:nvPr>
        </p:nvSpPr>
        <p:spPr>
          <a:xfrm>
            <a:off x="677160" y="2160720"/>
            <a:ext cx="4194720" cy="388044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42"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43" name="PlaceHolder 4"/>
          <p:cNvSpPr>
            <a:spLocks noGrp="1"/>
          </p:cNvSpPr>
          <p:nvPr>
            <p:ph type="body"/>
          </p:nvPr>
        </p:nvSpPr>
        <p:spPr>
          <a:xfrm>
            <a:off x="5082120" y="41875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77160" y="609480"/>
            <a:ext cx="8596440" cy="1320480"/>
          </a:xfrm>
          <a:prstGeom prst="rect">
            <a:avLst/>
          </a:prstGeom>
        </p:spPr>
        <p:txBody>
          <a:bodyPr lIns="0" tIns="0" rIns="0" bIns="0" anchor="ctr">
            <a:spAutoFit/>
          </a:bodyPr>
          <a:lstStyle/>
          <a:p>
            <a:endParaRPr lang="es-ES" sz="1800" b="0" strike="noStrike" spc="-1">
              <a:solidFill>
                <a:srgbClr val="000000"/>
              </a:solidFill>
              <a:latin typeface="Trebuchet MS"/>
            </a:endParaRPr>
          </a:p>
        </p:txBody>
      </p:sp>
      <p:sp>
        <p:nvSpPr>
          <p:cNvPr id="45" name="PlaceHolder 2"/>
          <p:cNvSpPr>
            <a:spLocks noGrp="1"/>
          </p:cNvSpPr>
          <p:nvPr>
            <p:ph type="body"/>
          </p:nvPr>
        </p:nvSpPr>
        <p:spPr>
          <a:xfrm>
            <a:off x="67716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46" name="PlaceHolder 3"/>
          <p:cNvSpPr>
            <a:spLocks noGrp="1"/>
          </p:cNvSpPr>
          <p:nvPr>
            <p:ph type="body"/>
          </p:nvPr>
        </p:nvSpPr>
        <p:spPr>
          <a:xfrm>
            <a:off x="5082120" y="2160720"/>
            <a:ext cx="419472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
        <p:nvSpPr>
          <p:cNvPr id="47" name="PlaceHolder 4"/>
          <p:cNvSpPr>
            <a:spLocks noGrp="1"/>
          </p:cNvSpPr>
          <p:nvPr>
            <p:ph type="body"/>
          </p:nvPr>
        </p:nvSpPr>
        <p:spPr>
          <a:xfrm>
            <a:off x="677160" y="4187520"/>
            <a:ext cx="8596440" cy="1850760"/>
          </a:xfrm>
          <a:prstGeom prst="rect">
            <a:avLst/>
          </a:prstGeom>
        </p:spPr>
        <p:txBody>
          <a:bodyPr lIns="0" tIns="0" rIns="0" bIns="0">
            <a:normAutofit/>
          </a:bodyPr>
          <a:lstStyle/>
          <a:p>
            <a:endParaRPr lang="es-ES" sz="1800" b="0" strike="noStrike" spc="-1">
              <a:solidFill>
                <a:srgbClr val="404040"/>
              </a:solid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7" name="Group 1"/>
          <p:cNvGrpSpPr/>
          <p:nvPr/>
        </p:nvGrpSpPr>
        <p:grpSpPr>
          <a:xfrm>
            <a:off x="0" y="-8640"/>
            <a:ext cx="12191760" cy="6866640"/>
            <a:chOff x="0" y="-8640"/>
            <a:chExt cx="12191760" cy="6866640"/>
          </a:xfrm>
        </p:grpSpPr>
        <p:sp>
          <p:nvSpPr>
            <p:cNvPr id="28" name="Line 2"/>
            <p:cNvSpPr/>
            <p:nvPr/>
          </p:nvSpPr>
          <p:spPr>
            <a:xfrm>
              <a:off x="9370800" y="0"/>
              <a:ext cx="1219320" cy="6858000"/>
            </a:xfrm>
            <a:prstGeom prst="line">
              <a:avLst/>
            </a:prstGeom>
            <a:ln w="9360">
              <a:solidFill>
                <a:srgbClr val="BFBFBF"/>
              </a:solidFill>
              <a:round/>
            </a:ln>
          </p:spPr>
          <p:style>
            <a:lnRef idx="0">
              <a:scrgbClr r="0" g="0" b="0"/>
            </a:lnRef>
            <a:fillRef idx="0">
              <a:scrgbClr r="0" g="0" b="0"/>
            </a:fillRef>
            <a:effectRef idx="0">
              <a:scrgbClr r="0" g="0" b="0"/>
            </a:effectRef>
            <a:fontRef idx="minor"/>
          </p:style>
        </p:sp>
        <p:sp>
          <p:nvSpPr>
            <p:cNvPr id="2" name="Line 3"/>
            <p:cNvSpPr/>
            <p:nvPr/>
          </p:nvSpPr>
          <p:spPr>
            <a:xfrm flipH="1">
              <a:off x="7425000" y="3681360"/>
              <a:ext cx="4763520" cy="3176640"/>
            </a:xfrm>
            <a:prstGeom prst="line">
              <a:avLst/>
            </a:prstGeom>
            <a:ln w="9360">
              <a:solidFill>
                <a:srgbClr val="D9D9D9"/>
              </a:solidFill>
              <a:round/>
            </a:ln>
          </p:spPr>
          <p:style>
            <a:lnRef idx="0">
              <a:scrgbClr r="0" g="0" b="0"/>
            </a:lnRef>
            <a:fillRef idx="0">
              <a:scrgbClr r="0" g="0" b="0"/>
            </a:fillRef>
            <a:effectRef idx="0">
              <a:scrgbClr r="0" g="0" b="0"/>
            </a:effectRef>
            <a:fontRef idx="minor"/>
          </p:style>
        </p:sp>
        <p:sp>
          <p:nvSpPr>
            <p:cNvPr id="3"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4"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5" name="CustomShape 6"/>
            <p:cNvSpPr/>
            <p:nvPr/>
          </p:nvSpPr>
          <p:spPr>
            <a:xfrm>
              <a:off x="8932320" y="3048120"/>
              <a:ext cx="3259440" cy="3809520"/>
            </a:xfrm>
            <a:prstGeom prst="triangle">
              <a:avLst>
                <a:gd name="adj" fmla="val 100000"/>
              </a:avLst>
            </a:prstGeom>
            <a:solidFill>
              <a:srgbClr val="54A021">
                <a:alpha val="72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6"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7"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8"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9" name="CustomShape 10"/>
            <p:cNvSpPr/>
            <p:nvPr/>
          </p:nvSpPr>
          <p:spPr>
            <a:xfrm>
              <a:off x="10371600" y="3589920"/>
              <a:ext cx="1816920" cy="3267720"/>
            </a:xfrm>
            <a:prstGeom prst="triangle">
              <a:avLst>
                <a:gd name="adj" fmla="val 100000"/>
              </a:avLst>
            </a:prstGeom>
            <a:solidFill>
              <a:srgbClr val="90C226">
                <a:alpha val="8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0" name="CustomShape 11"/>
            <p:cNvSpPr/>
            <p:nvPr/>
          </p:nvSpPr>
          <p:spPr>
            <a:xfrm>
              <a:off x="0" y="4013280"/>
              <a:ext cx="448200" cy="2844360"/>
            </a:xfrm>
            <a:prstGeom prst="triangle">
              <a:avLst>
                <a:gd name="adj" fmla="val 0"/>
              </a:avLst>
            </a:prstGeom>
            <a:solidFill>
              <a:srgbClr val="90C226">
                <a:alpha val="8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grpSp>
      <p:grpSp>
        <p:nvGrpSpPr>
          <p:cNvPr id="11" name="Group 12"/>
          <p:cNvGrpSpPr/>
          <p:nvPr/>
        </p:nvGrpSpPr>
        <p:grpSpPr>
          <a:xfrm>
            <a:off x="360" y="-8640"/>
            <a:ext cx="12191400" cy="6866640"/>
            <a:chOff x="360" y="-8640"/>
            <a:chExt cx="12191400" cy="6866640"/>
          </a:xfrm>
        </p:grpSpPr>
        <p:sp>
          <p:nvSpPr>
            <p:cNvPr id="12" name="Line 13"/>
            <p:cNvSpPr/>
            <p:nvPr/>
          </p:nvSpPr>
          <p:spPr>
            <a:xfrm>
              <a:off x="9370800" y="0"/>
              <a:ext cx="1219320" cy="6858000"/>
            </a:xfrm>
            <a:prstGeom prst="line">
              <a:avLst/>
            </a:prstGeom>
            <a:ln w="9360">
              <a:solidFill>
                <a:srgbClr val="BFBFBF"/>
              </a:solidFill>
              <a:round/>
            </a:ln>
          </p:spPr>
          <p:style>
            <a:lnRef idx="0">
              <a:scrgbClr r="0" g="0" b="0"/>
            </a:lnRef>
            <a:fillRef idx="0">
              <a:scrgbClr r="0" g="0" b="0"/>
            </a:fillRef>
            <a:effectRef idx="0">
              <a:scrgbClr r="0" g="0" b="0"/>
            </a:effectRef>
            <a:fontRef idx="minor"/>
          </p:style>
        </p:sp>
        <p:sp>
          <p:nvSpPr>
            <p:cNvPr id="13" name="Line 14"/>
            <p:cNvSpPr/>
            <p:nvPr/>
          </p:nvSpPr>
          <p:spPr>
            <a:xfrm flipH="1">
              <a:off x="7425000" y="3681360"/>
              <a:ext cx="4763520" cy="3176640"/>
            </a:xfrm>
            <a:prstGeom prst="line">
              <a:avLst/>
            </a:prstGeom>
            <a:ln w="9360">
              <a:solidFill>
                <a:srgbClr val="D9D9D9"/>
              </a:solidFill>
              <a:round/>
            </a:ln>
          </p:spPr>
          <p:style>
            <a:lnRef idx="0">
              <a:scrgbClr r="0" g="0" b="0"/>
            </a:lnRef>
            <a:fillRef idx="0">
              <a:scrgbClr r="0" g="0" b="0"/>
            </a:fillRef>
            <a:effectRef idx="0">
              <a:scrgbClr r="0" g="0" b="0"/>
            </a:effectRef>
            <a:fontRef idx="minor"/>
          </p:style>
        </p:sp>
        <p:sp>
          <p:nvSpPr>
            <p:cNvPr id="14" name="CustomShape 15"/>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5" name="CustomShape 16"/>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6" name="CustomShape 17"/>
            <p:cNvSpPr/>
            <p:nvPr/>
          </p:nvSpPr>
          <p:spPr>
            <a:xfrm>
              <a:off x="8932320" y="3048120"/>
              <a:ext cx="3259440" cy="3809520"/>
            </a:xfrm>
            <a:prstGeom prst="triangle">
              <a:avLst>
                <a:gd name="adj" fmla="val 100000"/>
              </a:avLst>
            </a:prstGeom>
            <a:solidFill>
              <a:srgbClr val="54A021">
                <a:alpha val="72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7" name="CustomShape 18"/>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8" name="CustomShape 19"/>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9" name="CustomShape 20"/>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20" name="CustomShape 21"/>
            <p:cNvSpPr/>
            <p:nvPr/>
          </p:nvSpPr>
          <p:spPr>
            <a:xfrm>
              <a:off x="10371600" y="3589920"/>
              <a:ext cx="1816920" cy="3267720"/>
            </a:xfrm>
            <a:prstGeom prst="triangle">
              <a:avLst>
                <a:gd name="adj" fmla="val 100000"/>
              </a:avLst>
            </a:prstGeom>
            <a:solidFill>
              <a:srgbClr val="90C226">
                <a:alpha val="8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21" name="CustomShape 22"/>
            <p:cNvSpPr/>
            <p:nvPr/>
          </p:nvSpPr>
          <p:spPr>
            <a:xfrm rot="10800000">
              <a:off x="360" y="360"/>
              <a:ext cx="842400" cy="5665680"/>
            </a:xfrm>
            <a:prstGeom prst="triangle">
              <a:avLst>
                <a:gd name="adj" fmla="val 100000"/>
              </a:avLst>
            </a:prstGeom>
            <a:solidFill>
              <a:srgbClr val="90C226">
                <a:alpha val="8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grpSp>
      <p:sp>
        <p:nvSpPr>
          <p:cNvPr id="22" name="PlaceHolder 23"/>
          <p:cNvSpPr>
            <a:spLocks noGrp="1"/>
          </p:cNvSpPr>
          <p:nvPr>
            <p:ph type="title"/>
          </p:nvPr>
        </p:nvSpPr>
        <p:spPr>
          <a:xfrm>
            <a:off x="1506960" y="2404440"/>
            <a:ext cx="7766640" cy="1645920"/>
          </a:xfrm>
          <a:prstGeom prst="rect">
            <a:avLst/>
          </a:prstGeom>
        </p:spPr>
        <p:txBody>
          <a:bodyPr anchor="b">
            <a:noAutofit/>
          </a:bodyPr>
          <a:lstStyle/>
          <a:p>
            <a:pPr algn="r">
              <a:lnSpc>
                <a:spcPct val="100000"/>
              </a:lnSpc>
            </a:pPr>
            <a:r>
              <a:rPr lang="es-ES" sz="5400" b="0" strike="noStrike" spc="-1">
                <a:solidFill>
                  <a:srgbClr val="90C226"/>
                </a:solidFill>
                <a:latin typeface="Trebuchet MS"/>
              </a:rPr>
              <a:t>Haga clic para modificar el estilo de título del patrón</a:t>
            </a:r>
            <a:endParaRPr lang="es-ES" sz="5400" b="0" strike="noStrike" spc="-1">
              <a:solidFill>
                <a:srgbClr val="000000"/>
              </a:solidFill>
              <a:latin typeface="Trebuchet MS"/>
            </a:endParaRPr>
          </a:p>
        </p:txBody>
      </p:sp>
      <p:sp>
        <p:nvSpPr>
          <p:cNvPr id="23" name="PlaceHolder 24"/>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8F3CBC8D-6DB5-4D64-81CA-317099E43B1B}" type="datetime">
              <a:rPr lang="es-AR" sz="900" b="0" strike="noStrike" spc="-1">
                <a:solidFill>
                  <a:srgbClr val="8B8B8B"/>
                </a:solidFill>
                <a:latin typeface="Trebuchet MS"/>
              </a:rPr>
              <a:t>5/8/2019</a:t>
            </a:fld>
            <a:endParaRPr lang="es-AR" sz="900" b="0" strike="noStrike" spc="-1">
              <a:latin typeface="Times New Roman"/>
            </a:endParaRPr>
          </a:p>
        </p:txBody>
      </p:sp>
      <p:sp>
        <p:nvSpPr>
          <p:cNvPr id="24" name="PlaceHolder 25"/>
          <p:cNvSpPr>
            <a:spLocks noGrp="1"/>
          </p:cNvSpPr>
          <p:nvPr>
            <p:ph type="ftr"/>
          </p:nvPr>
        </p:nvSpPr>
        <p:spPr>
          <a:xfrm>
            <a:off x="677160" y="6041520"/>
            <a:ext cx="6297120" cy="364680"/>
          </a:xfrm>
          <a:prstGeom prst="rect">
            <a:avLst/>
          </a:prstGeom>
        </p:spPr>
        <p:txBody>
          <a:bodyPr anchor="ctr">
            <a:noAutofit/>
          </a:bodyPr>
          <a:lstStyle/>
          <a:p>
            <a:endParaRPr lang="es-AR" sz="2400" b="0" strike="noStrike" spc="-1">
              <a:latin typeface="Times New Roman"/>
            </a:endParaRPr>
          </a:p>
        </p:txBody>
      </p:sp>
      <p:sp>
        <p:nvSpPr>
          <p:cNvPr id="25" name="PlaceHolder 26"/>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4D898181-BD30-4B82-B999-34C5465A35BE}" type="slidenum">
              <a:rPr lang="es-AR" sz="900" b="0" strike="noStrike" spc="-1">
                <a:solidFill>
                  <a:srgbClr val="90C226"/>
                </a:solidFill>
                <a:latin typeface="Trebuchet MS"/>
              </a:rPr>
              <a:t>‹Nº›</a:t>
            </a:fld>
            <a:endParaRPr lang="es-AR" sz="900" b="0" strike="noStrike" spc="-1">
              <a:latin typeface="Times New Roman"/>
            </a:endParaRPr>
          </a:p>
        </p:txBody>
      </p:sp>
      <p:sp>
        <p:nvSpPr>
          <p:cNvPr id="26" name="PlaceHolder 27"/>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404040"/>
                </a:solidFill>
                <a:latin typeface="Trebuchet MS"/>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404040"/>
                </a:solidFill>
                <a:latin typeface="Trebuchet MS"/>
              </a:rPr>
              <a:t>Segundo nivel del esquema</a:t>
            </a:r>
          </a:p>
          <a:p>
            <a:pPr marL="1296000" lvl="2" indent="-288000">
              <a:spcBef>
                <a:spcPts val="850"/>
              </a:spcBef>
              <a:buClr>
                <a:srgbClr val="000000"/>
              </a:buClr>
              <a:buSzPct val="45000"/>
              <a:buFont typeface="Wingdings" charset="2"/>
              <a:buChar char=""/>
            </a:pPr>
            <a:r>
              <a:rPr lang="es-ES" sz="1200" b="0" strike="noStrike" spc="-1">
                <a:solidFill>
                  <a:srgbClr val="404040"/>
                </a:solidFill>
                <a:latin typeface="Trebuchet MS"/>
              </a:rPr>
              <a:t>Tercer nivel del esquema</a:t>
            </a:r>
          </a:p>
          <a:p>
            <a:pPr marL="1728000" lvl="3" indent="-216000">
              <a:spcBef>
                <a:spcPts val="567"/>
              </a:spcBef>
              <a:buClr>
                <a:srgbClr val="000000"/>
              </a:buClr>
              <a:buSzPct val="75000"/>
              <a:buFont typeface="Symbol" charset="2"/>
              <a:buChar char=""/>
            </a:pPr>
            <a:r>
              <a:rPr lang="es-ES" sz="1200" b="0" strike="noStrike" spc="-1">
                <a:solidFill>
                  <a:srgbClr val="404040"/>
                </a:solidFill>
                <a:latin typeface="Trebuchet MS"/>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404040"/>
                </a:solidFill>
                <a:latin typeface="Trebuchet MS"/>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404040"/>
                </a:solidFill>
                <a:latin typeface="Trebuchet MS"/>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404040"/>
                </a:solidFill>
                <a:latin typeface="Trebuchet MS"/>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3" name="Group 1"/>
          <p:cNvGrpSpPr/>
          <p:nvPr/>
        </p:nvGrpSpPr>
        <p:grpSpPr>
          <a:xfrm>
            <a:off x="0" y="-8640"/>
            <a:ext cx="12191760" cy="6866640"/>
            <a:chOff x="0" y="-8640"/>
            <a:chExt cx="12191760" cy="6866640"/>
          </a:xfrm>
        </p:grpSpPr>
        <p:sp>
          <p:nvSpPr>
            <p:cNvPr id="64" name="Line 2"/>
            <p:cNvSpPr/>
            <p:nvPr/>
          </p:nvSpPr>
          <p:spPr>
            <a:xfrm>
              <a:off x="9370800" y="0"/>
              <a:ext cx="1219320" cy="6858000"/>
            </a:xfrm>
            <a:prstGeom prst="line">
              <a:avLst/>
            </a:prstGeom>
            <a:ln w="9360">
              <a:solidFill>
                <a:srgbClr val="BFBFBF"/>
              </a:solidFill>
              <a:round/>
            </a:ln>
          </p:spPr>
          <p:style>
            <a:lnRef idx="0">
              <a:scrgbClr r="0" g="0" b="0"/>
            </a:lnRef>
            <a:fillRef idx="0">
              <a:scrgbClr r="0" g="0" b="0"/>
            </a:fillRef>
            <a:effectRef idx="0">
              <a:scrgbClr r="0" g="0" b="0"/>
            </a:effectRef>
            <a:fontRef idx="minor"/>
          </p:style>
        </p:sp>
        <p:sp>
          <p:nvSpPr>
            <p:cNvPr id="65" name="Line 3"/>
            <p:cNvSpPr/>
            <p:nvPr/>
          </p:nvSpPr>
          <p:spPr>
            <a:xfrm flipH="1">
              <a:off x="7425000" y="3681360"/>
              <a:ext cx="4763520" cy="3176640"/>
            </a:xfrm>
            <a:prstGeom prst="line">
              <a:avLst/>
            </a:prstGeom>
            <a:ln w="9360">
              <a:solidFill>
                <a:srgbClr val="D9D9D9"/>
              </a:solidFill>
              <a:round/>
            </a:ln>
          </p:spPr>
          <p:style>
            <a:lnRef idx="0">
              <a:scrgbClr r="0" g="0" b="0"/>
            </a:lnRef>
            <a:fillRef idx="0">
              <a:scrgbClr r="0" g="0" b="0"/>
            </a:fillRef>
            <a:effectRef idx="0">
              <a:scrgbClr r="0" g="0" b="0"/>
            </a:effectRef>
            <a:fontRef idx="minor"/>
          </p:style>
        </p:sp>
        <p:sp>
          <p:nvSpPr>
            <p:cNvPr id="66"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67"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68" name="CustomShape 6"/>
            <p:cNvSpPr/>
            <p:nvPr/>
          </p:nvSpPr>
          <p:spPr>
            <a:xfrm>
              <a:off x="8932320" y="3048120"/>
              <a:ext cx="3259440" cy="3809520"/>
            </a:xfrm>
            <a:prstGeom prst="triangle">
              <a:avLst>
                <a:gd name="adj" fmla="val 100000"/>
              </a:avLst>
            </a:prstGeom>
            <a:solidFill>
              <a:srgbClr val="54A021">
                <a:alpha val="72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69"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70"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71"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72" name="CustomShape 10"/>
            <p:cNvSpPr/>
            <p:nvPr/>
          </p:nvSpPr>
          <p:spPr>
            <a:xfrm>
              <a:off x="10371600" y="3589920"/>
              <a:ext cx="1816920" cy="3267720"/>
            </a:xfrm>
            <a:prstGeom prst="triangle">
              <a:avLst>
                <a:gd name="adj" fmla="val 100000"/>
              </a:avLst>
            </a:prstGeom>
            <a:solidFill>
              <a:srgbClr val="90C226">
                <a:alpha val="8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73" name="CustomShape 11"/>
            <p:cNvSpPr/>
            <p:nvPr/>
          </p:nvSpPr>
          <p:spPr>
            <a:xfrm>
              <a:off x="0" y="4013280"/>
              <a:ext cx="448200" cy="2844360"/>
            </a:xfrm>
            <a:prstGeom prst="triangle">
              <a:avLst>
                <a:gd name="adj" fmla="val 0"/>
              </a:avLst>
            </a:prstGeom>
            <a:solidFill>
              <a:srgbClr val="90C226">
                <a:alpha val="8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grpSp>
      <p:sp>
        <p:nvSpPr>
          <p:cNvPr id="74" name="PlaceHolder 12"/>
          <p:cNvSpPr>
            <a:spLocks noGrp="1"/>
          </p:cNvSpPr>
          <p:nvPr>
            <p:ph type="title"/>
          </p:nvPr>
        </p:nvSpPr>
        <p:spPr>
          <a:xfrm>
            <a:off x="677160" y="609480"/>
            <a:ext cx="8596440" cy="1320480"/>
          </a:xfrm>
          <a:prstGeom prst="rect">
            <a:avLst/>
          </a:prstGeom>
        </p:spPr>
        <p:txBody>
          <a:bodyPr>
            <a:normAutofit/>
          </a:bodyPr>
          <a:lstStyle/>
          <a:p>
            <a:pPr>
              <a:lnSpc>
                <a:spcPct val="100000"/>
              </a:lnSpc>
            </a:pPr>
            <a:r>
              <a:rPr lang="es-ES" sz="3600" b="0" strike="noStrike" spc="-1">
                <a:solidFill>
                  <a:srgbClr val="90C226"/>
                </a:solidFill>
                <a:latin typeface="Trebuchet MS"/>
              </a:rPr>
              <a:t>Haga clic para modificar el estilo de título del patrón</a:t>
            </a:r>
            <a:endParaRPr lang="es-ES" sz="3600" b="0" strike="noStrike" spc="-1">
              <a:solidFill>
                <a:srgbClr val="000000"/>
              </a:solidFill>
              <a:latin typeface="Trebuchet MS"/>
            </a:endParaRPr>
          </a:p>
        </p:txBody>
      </p:sp>
      <p:sp>
        <p:nvSpPr>
          <p:cNvPr id="75" name="PlaceHolder 13"/>
          <p:cNvSpPr>
            <a:spLocks noGrp="1"/>
          </p:cNvSpPr>
          <p:nvPr>
            <p:ph type="body"/>
          </p:nvPr>
        </p:nvSpPr>
        <p:spPr>
          <a:xfrm>
            <a:off x="677160" y="2160720"/>
            <a:ext cx="8596440" cy="3880440"/>
          </a:xfrm>
          <a:prstGeom prst="rect">
            <a:avLst/>
          </a:prstGeom>
        </p:spPr>
        <p:txBody>
          <a:bodyPr>
            <a:noAutofit/>
          </a:bodyPr>
          <a:lstStyle/>
          <a:p>
            <a:pPr marL="432000" indent="-324000">
              <a:lnSpc>
                <a:spcPct val="100000"/>
              </a:lnSpc>
              <a:spcBef>
                <a:spcPts val="1001"/>
              </a:spcBef>
              <a:buClr>
                <a:srgbClr val="000000"/>
              </a:buClr>
              <a:buSzPct val="45000"/>
              <a:buFont typeface="Wingdings" charset="2"/>
              <a:buChar char=""/>
            </a:pPr>
            <a:r>
              <a:rPr lang="es-ES" sz="1800" b="0" strike="noStrike" spc="-1">
                <a:solidFill>
                  <a:srgbClr val="404040"/>
                </a:solidFill>
                <a:latin typeface="Trebuchet MS"/>
              </a:rPr>
              <a:t>Haga clic para modificar el estilo de texto del patrón</a:t>
            </a:r>
          </a:p>
          <a:p>
            <a:pPr marL="864000" lvl="1" indent="-324000">
              <a:lnSpc>
                <a:spcPct val="100000"/>
              </a:lnSpc>
              <a:spcBef>
                <a:spcPts val="1001"/>
              </a:spcBef>
              <a:buClr>
                <a:srgbClr val="000000"/>
              </a:buClr>
              <a:buSzPct val="75000"/>
              <a:buFont typeface="Symbol" charset="2"/>
              <a:buChar char=""/>
            </a:pPr>
            <a:r>
              <a:rPr lang="es-ES" sz="1600" b="0" strike="noStrike" spc="-1">
                <a:solidFill>
                  <a:srgbClr val="404040"/>
                </a:solidFill>
                <a:latin typeface="Trebuchet MS"/>
              </a:rPr>
              <a:t>Segundo nivel</a:t>
            </a:r>
          </a:p>
          <a:p>
            <a:pPr marL="1296000" lvl="2" indent="-288000">
              <a:lnSpc>
                <a:spcPct val="100000"/>
              </a:lnSpc>
              <a:spcBef>
                <a:spcPts val="1001"/>
              </a:spcBef>
              <a:buClr>
                <a:srgbClr val="000000"/>
              </a:buClr>
              <a:buSzPct val="45000"/>
              <a:buFont typeface="Wingdings" charset="2"/>
              <a:buChar char=""/>
            </a:pPr>
            <a:r>
              <a:rPr lang="es-ES" sz="1400" b="0" strike="noStrike" spc="-1">
                <a:solidFill>
                  <a:srgbClr val="404040"/>
                </a:solidFill>
                <a:latin typeface="Trebuchet MS"/>
              </a:rPr>
              <a:t>Tercer nivel</a:t>
            </a:r>
          </a:p>
          <a:p>
            <a:pPr marL="1728000" lvl="3" indent="-216000">
              <a:lnSpc>
                <a:spcPct val="100000"/>
              </a:lnSpc>
              <a:spcBef>
                <a:spcPts val="1001"/>
              </a:spcBef>
              <a:buClr>
                <a:srgbClr val="000000"/>
              </a:buClr>
              <a:buSzPct val="75000"/>
              <a:buFont typeface="Symbol" charset="2"/>
              <a:buChar char=""/>
            </a:pPr>
            <a:r>
              <a:rPr lang="es-ES" sz="1200" b="0" strike="noStrike" spc="-1">
                <a:solidFill>
                  <a:srgbClr val="404040"/>
                </a:solidFill>
                <a:latin typeface="Trebuchet MS"/>
              </a:rPr>
              <a:t>Cuarto nivel</a:t>
            </a:r>
          </a:p>
          <a:p>
            <a:pPr marL="2160000" lvl="4" indent="-216000">
              <a:lnSpc>
                <a:spcPct val="100000"/>
              </a:lnSpc>
              <a:spcBef>
                <a:spcPts val="1001"/>
              </a:spcBef>
              <a:buClr>
                <a:srgbClr val="000000"/>
              </a:buClr>
              <a:buSzPct val="45000"/>
              <a:buFont typeface="Wingdings" charset="2"/>
              <a:buChar char=""/>
            </a:pPr>
            <a:r>
              <a:rPr lang="es-ES" sz="1200" b="0" strike="noStrike" spc="-1">
                <a:solidFill>
                  <a:srgbClr val="404040"/>
                </a:solidFill>
                <a:latin typeface="Trebuchet MS"/>
              </a:rPr>
              <a:t>Quinto nivel</a:t>
            </a:r>
          </a:p>
        </p:txBody>
      </p:sp>
      <p:sp>
        <p:nvSpPr>
          <p:cNvPr id="76" name="PlaceHolder 14"/>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FC100BBF-5F78-466A-86E6-E73DF968871D}" type="datetime">
              <a:rPr lang="es-AR" sz="900" b="0" strike="noStrike" spc="-1">
                <a:solidFill>
                  <a:srgbClr val="8B8B8B"/>
                </a:solidFill>
                <a:latin typeface="Trebuchet MS"/>
              </a:rPr>
              <a:t>5/8/2019</a:t>
            </a:fld>
            <a:endParaRPr lang="es-AR" sz="900" b="0" strike="noStrike" spc="-1">
              <a:latin typeface="Times New Roman"/>
            </a:endParaRPr>
          </a:p>
        </p:txBody>
      </p:sp>
      <p:sp>
        <p:nvSpPr>
          <p:cNvPr id="77" name="PlaceHolder 15"/>
          <p:cNvSpPr>
            <a:spLocks noGrp="1"/>
          </p:cNvSpPr>
          <p:nvPr>
            <p:ph type="ftr"/>
          </p:nvPr>
        </p:nvSpPr>
        <p:spPr>
          <a:xfrm>
            <a:off x="677160" y="6041520"/>
            <a:ext cx="6297120" cy="364680"/>
          </a:xfrm>
          <a:prstGeom prst="rect">
            <a:avLst/>
          </a:prstGeom>
        </p:spPr>
        <p:txBody>
          <a:bodyPr anchor="ctr">
            <a:noAutofit/>
          </a:bodyPr>
          <a:lstStyle/>
          <a:p>
            <a:endParaRPr lang="es-AR" sz="2400" b="0" strike="noStrike" spc="-1">
              <a:latin typeface="Times New Roman"/>
            </a:endParaRPr>
          </a:p>
        </p:txBody>
      </p:sp>
      <p:sp>
        <p:nvSpPr>
          <p:cNvPr id="78" name="PlaceHolder 16"/>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E2879781-E092-450A-BEC0-72BA5FC8767E}" type="slidenum">
              <a:rPr lang="es-AR" sz="900" b="0" strike="noStrike" spc="-1">
                <a:solidFill>
                  <a:srgbClr val="90C226"/>
                </a:solidFill>
                <a:latin typeface="Trebuchet MS"/>
              </a:rPr>
              <a:t>‹Nº›</a:t>
            </a:fld>
            <a:endParaRPr lang="es-AR"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5" name="Group 1"/>
          <p:cNvGrpSpPr/>
          <p:nvPr/>
        </p:nvGrpSpPr>
        <p:grpSpPr>
          <a:xfrm>
            <a:off x="0" y="-8640"/>
            <a:ext cx="12191760" cy="6866640"/>
            <a:chOff x="0" y="-8640"/>
            <a:chExt cx="12191760" cy="6866640"/>
          </a:xfrm>
        </p:grpSpPr>
        <p:sp>
          <p:nvSpPr>
            <p:cNvPr id="116" name="Line 2"/>
            <p:cNvSpPr/>
            <p:nvPr/>
          </p:nvSpPr>
          <p:spPr>
            <a:xfrm>
              <a:off x="9370800" y="0"/>
              <a:ext cx="1219320" cy="6858000"/>
            </a:xfrm>
            <a:prstGeom prst="line">
              <a:avLst/>
            </a:prstGeom>
            <a:ln w="9360">
              <a:solidFill>
                <a:srgbClr val="BFBFBF"/>
              </a:solidFill>
              <a:round/>
            </a:ln>
          </p:spPr>
          <p:style>
            <a:lnRef idx="0">
              <a:scrgbClr r="0" g="0" b="0"/>
            </a:lnRef>
            <a:fillRef idx="0">
              <a:scrgbClr r="0" g="0" b="0"/>
            </a:fillRef>
            <a:effectRef idx="0">
              <a:scrgbClr r="0" g="0" b="0"/>
            </a:effectRef>
            <a:fontRef idx="minor"/>
          </p:style>
        </p:sp>
        <p:sp>
          <p:nvSpPr>
            <p:cNvPr id="117" name="Line 3"/>
            <p:cNvSpPr/>
            <p:nvPr/>
          </p:nvSpPr>
          <p:spPr>
            <a:xfrm flipH="1">
              <a:off x="7425000" y="3681360"/>
              <a:ext cx="4763520" cy="3176640"/>
            </a:xfrm>
            <a:prstGeom prst="line">
              <a:avLst/>
            </a:prstGeom>
            <a:ln w="9360">
              <a:solidFill>
                <a:srgbClr val="D9D9D9"/>
              </a:solidFill>
              <a:round/>
            </a:ln>
          </p:spPr>
          <p:style>
            <a:lnRef idx="0">
              <a:scrgbClr r="0" g="0" b="0"/>
            </a:lnRef>
            <a:fillRef idx="0">
              <a:scrgbClr r="0" g="0" b="0"/>
            </a:fillRef>
            <a:effectRef idx="0">
              <a:scrgbClr r="0" g="0" b="0"/>
            </a:effectRef>
            <a:fontRef idx="minor"/>
          </p:style>
        </p:sp>
        <p:sp>
          <p:nvSpPr>
            <p:cNvPr id="118" name="CustomShape 4"/>
            <p:cNvSpPr/>
            <p:nvPr/>
          </p:nvSpPr>
          <p:spPr>
            <a:xfrm>
              <a:off x="9181440" y="-8640"/>
              <a:ext cx="3007080" cy="686628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19" name="CustomShape 5"/>
            <p:cNvSpPr/>
            <p:nvPr/>
          </p:nvSpPr>
          <p:spPr>
            <a:xfrm>
              <a:off x="9603360" y="-8640"/>
              <a:ext cx="2588040" cy="686628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20" name="CustomShape 6"/>
            <p:cNvSpPr/>
            <p:nvPr/>
          </p:nvSpPr>
          <p:spPr>
            <a:xfrm>
              <a:off x="8932320" y="3048120"/>
              <a:ext cx="3259440" cy="3809520"/>
            </a:xfrm>
            <a:prstGeom prst="triangle">
              <a:avLst>
                <a:gd name="adj" fmla="val 100000"/>
              </a:avLst>
            </a:prstGeom>
            <a:solidFill>
              <a:srgbClr val="54A021">
                <a:alpha val="72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21" name="CustomShape 7"/>
            <p:cNvSpPr/>
            <p:nvPr/>
          </p:nvSpPr>
          <p:spPr>
            <a:xfrm>
              <a:off x="9334440" y="-8640"/>
              <a:ext cx="2854080" cy="686628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22" name="CustomShape 8"/>
            <p:cNvSpPr/>
            <p:nvPr/>
          </p:nvSpPr>
          <p:spPr>
            <a:xfrm>
              <a:off x="10898640" y="-8640"/>
              <a:ext cx="1289880" cy="686628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23" name="CustomShape 9"/>
            <p:cNvSpPr/>
            <p:nvPr/>
          </p:nvSpPr>
          <p:spPr>
            <a:xfrm>
              <a:off x="10938960" y="-8640"/>
              <a:ext cx="1249560" cy="686628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24" name="CustomShape 10"/>
            <p:cNvSpPr/>
            <p:nvPr/>
          </p:nvSpPr>
          <p:spPr>
            <a:xfrm>
              <a:off x="10371600" y="3589920"/>
              <a:ext cx="1816920" cy="3267720"/>
            </a:xfrm>
            <a:prstGeom prst="triangle">
              <a:avLst>
                <a:gd name="adj" fmla="val 100000"/>
              </a:avLst>
            </a:prstGeom>
            <a:solidFill>
              <a:srgbClr val="90C226">
                <a:alpha val="80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125" name="CustomShape 11"/>
            <p:cNvSpPr/>
            <p:nvPr/>
          </p:nvSpPr>
          <p:spPr>
            <a:xfrm>
              <a:off x="0" y="4013280"/>
              <a:ext cx="448200" cy="2844360"/>
            </a:xfrm>
            <a:prstGeom prst="triangle">
              <a:avLst>
                <a:gd name="adj" fmla="val 0"/>
              </a:avLst>
            </a:prstGeom>
            <a:solidFill>
              <a:srgbClr val="90C226">
                <a:alpha val="85000"/>
              </a:srgbClr>
            </a:solidFill>
            <a:ln w="12600">
              <a:noFill/>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grpSp>
      <p:sp>
        <p:nvSpPr>
          <p:cNvPr id="126" name="PlaceHolder 12"/>
          <p:cNvSpPr>
            <a:spLocks noGrp="1"/>
          </p:cNvSpPr>
          <p:nvPr>
            <p:ph type="dt"/>
          </p:nvPr>
        </p:nvSpPr>
        <p:spPr>
          <a:xfrm>
            <a:off x="7205040" y="6041520"/>
            <a:ext cx="911520" cy="364680"/>
          </a:xfrm>
          <a:prstGeom prst="rect">
            <a:avLst/>
          </a:prstGeom>
        </p:spPr>
        <p:txBody>
          <a:bodyPr anchor="ctr">
            <a:noAutofit/>
          </a:bodyPr>
          <a:lstStyle/>
          <a:p>
            <a:pPr algn="r">
              <a:lnSpc>
                <a:spcPct val="100000"/>
              </a:lnSpc>
            </a:pPr>
            <a:fld id="{A0D1008C-4F8D-4796-B3B2-F43364B9C3AB}" type="datetime">
              <a:rPr lang="es-AR" sz="900" b="0" strike="noStrike" spc="-1">
                <a:solidFill>
                  <a:srgbClr val="8B8B8B"/>
                </a:solidFill>
                <a:latin typeface="Trebuchet MS"/>
              </a:rPr>
              <a:t>5/8/2019</a:t>
            </a:fld>
            <a:endParaRPr lang="es-AR" sz="900" b="0" strike="noStrike" spc="-1">
              <a:latin typeface="Times New Roman"/>
            </a:endParaRPr>
          </a:p>
        </p:txBody>
      </p:sp>
      <p:sp>
        <p:nvSpPr>
          <p:cNvPr id="127" name="PlaceHolder 13"/>
          <p:cNvSpPr>
            <a:spLocks noGrp="1"/>
          </p:cNvSpPr>
          <p:nvPr>
            <p:ph type="ftr"/>
          </p:nvPr>
        </p:nvSpPr>
        <p:spPr>
          <a:xfrm>
            <a:off x="677160" y="6041520"/>
            <a:ext cx="6297120" cy="364680"/>
          </a:xfrm>
          <a:prstGeom prst="rect">
            <a:avLst/>
          </a:prstGeom>
        </p:spPr>
        <p:txBody>
          <a:bodyPr anchor="ctr">
            <a:noAutofit/>
          </a:bodyPr>
          <a:lstStyle/>
          <a:p>
            <a:endParaRPr lang="es-AR" sz="2400" b="0" strike="noStrike" spc="-1">
              <a:latin typeface="Times New Roman"/>
            </a:endParaRPr>
          </a:p>
        </p:txBody>
      </p:sp>
      <p:sp>
        <p:nvSpPr>
          <p:cNvPr id="128" name="PlaceHolder 14"/>
          <p:cNvSpPr>
            <a:spLocks noGrp="1"/>
          </p:cNvSpPr>
          <p:nvPr>
            <p:ph type="sldNum"/>
          </p:nvPr>
        </p:nvSpPr>
        <p:spPr>
          <a:xfrm>
            <a:off x="8590680" y="6041520"/>
            <a:ext cx="682920" cy="364680"/>
          </a:xfrm>
          <a:prstGeom prst="rect">
            <a:avLst/>
          </a:prstGeom>
        </p:spPr>
        <p:txBody>
          <a:bodyPr anchor="ctr">
            <a:noAutofit/>
          </a:bodyPr>
          <a:lstStyle/>
          <a:p>
            <a:pPr algn="r">
              <a:lnSpc>
                <a:spcPct val="100000"/>
              </a:lnSpc>
            </a:pPr>
            <a:fld id="{A672C571-4EFA-457E-AE42-574A29C0534D}" type="slidenum">
              <a:rPr lang="es-AR" sz="900" b="0" strike="noStrike" spc="-1">
                <a:solidFill>
                  <a:srgbClr val="90C226"/>
                </a:solidFill>
                <a:latin typeface="Trebuchet MS"/>
              </a:rPr>
              <a:t>‹Nº›</a:t>
            </a:fld>
            <a:endParaRPr lang="es-AR" sz="900" b="0" strike="noStrike" spc="-1">
              <a:latin typeface="Times New Roman"/>
            </a:endParaRPr>
          </a:p>
        </p:txBody>
      </p:sp>
      <p:sp>
        <p:nvSpPr>
          <p:cNvPr id="129" name="PlaceHolder 15"/>
          <p:cNvSpPr>
            <a:spLocks noGrp="1"/>
          </p:cNvSpPr>
          <p:nvPr>
            <p:ph type="title"/>
          </p:nvPr>
        </p:nvSpPr>
        <p:spPr>
          <a:xfrm>
            <a:off x="609480" y="273600"/>
            <a:ext cx="10972440" cy="1144800"/>
          </a:xfrm>
          <a:prstGeom prst="rect">
            <a:avLst/>
          </a:prstGeom>
        </p:spPr>
        <p:txBody>
          <a:bodyPr lIns="0" tIns="0" rIns="0" bIns="0" anchor="ctr">
            <a:noAutofit/>
          </a:bodyPr>
          <a:lstStyle/>
          <a:p>
            <a:r>
              <a:rPr lang="es-ES" sz="1800" b="0" strike="noStrike" spc="-1">
                <a:solidFill>
                  <a:srgbClr val="000000"/>
                </a:solidFill>
                <a:latin typeface="Trebuchet MS"/>
              </a:rPr>
              <a:t>Pulse para editar el formato del texto de título</a:t>
            </a:r>
          </a:p>
        </p:txBody>
      </p:sp>
      <p:sp>
        <p:nvSpPr>
          <p:cNvPr id="130" name="PlaceHolder 1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800" b="0" strike="noStrike" spc="-1">
                <a:solidFill>
                  <a:srgbClr val="404040"/>
                </a:solidFill>
                <a:latin typeface="Trebuchet MS"/>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404040"/>
                </a:solidFill>
                <a:latin typeface="Trebuchet MS"/>
              </a:rPr>
              <a:t>Segundo nivel del esquema</a:t>
            </a:r>
          </a:p>
          <a:p>
            <a:pPr marL="1296000" lvl="2" indent="-288000">
              <a:spcBef>
                <a:spcPts val="850"/>
              </a:spcBef>
              <a:buClr>
                <a:srgbClr val="000000"/>
              </a:buClr>
              <a:buSzPct val="45000"/>
              <a:buFont typeface="Wingdings" charset="2"/>
              <a:buChar char=""/>
            </a:pPr>
            <a:r>
              <a:rPr lang="es-ES" sz="1200" b="0" strike="noStrike" spc="-1">
                <a:solidFill>
                  <a:srgbClr val="404040"/>
                </a:solidFill>
                <a:latin typeface="Trebuchet MS"/>
              </a:rPr>
              <a:t>Tercer nivel del esquema</a:t>
            </a:r>
          </a:p>
          <a:p>
            <a:pPr marL="1728000" lvl="3" indent="-216000">
              <a:spcBef>
                <a:spcPts val="567"/>
              </a:spcBef>
              <a:buClr>
                <a:srgbClr val="000000"/>
              </a:buClr>
              <a:buSzPct val="75000"/>
              <a:buFont typeface="Symbol" charset="2"/>
              <a:buChar char=""/>
            </a:pPr>
            <a:r>
              <a:rPr lang="es-ES" sz="1200" b="0" strike="noStrike" spc="-1">
                <a:solidFill>
                  <a:srgbClr val="404040"/>
                </a:solidFill>
                <a:latin typeface="Trebuchet MS"/>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404040"/>
                </a:solidFill>
                <a:latin typeface="Trebuchet MS"/>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404040"/>
                </a:solidFill>
                <a:latin typeface="Trebuchet MS"/>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404040"/>
                </a:solidFill>
                <a:latin typeface="Trebuchet MS"/>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argentina.gob.ar/srt/art/pagos-art/incapacidad-laboral-permanente-50" TargetMode="Externa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argentina.gob.ar/srt/art/pagos-art/incapacidad-laboral-permanente-66"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argentina.gob.ar/srt/art/pagos-art/incapacidad-laboral-permanente-total"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www.argentina.gob.ar/srt/art/pagos-art/gran-invalidez"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rgentina.gob.ar/srt/art/pagos-art/fallecimiento" TargetMode="Externa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hyperlink" Target="https://www.argentina.gob.ar/srt/art/pagos-ar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018320" y="851760"/>
            <a:ext cx="3090600" cy="1144080"/>
          </a:xfrm>
          <a:prstGeom prst="rect">
            <a:avLst/>
          </a:prstGeom>
          <a:noFill/>
          <a:ln>
            <a:noFill/>
          </a:ln>
        </p:spPr>
        <p:txBody>
          <a:bodyPr>
            <a:noAutofit/>
          </a:bodyPr>
          <a:lstStyle/>
          <a:p>
            <a:pPr>
              <a:lnSpc>
                <a:spcPct val="100000"/>
              </a:lnSpc>
              <a:spcBef>
                <a:spcPts val="1001"/>
              </a:spcBef>
            </a:pPr>
            <a:r>
              <a:rPr lang="es-AR" sz="8800" b="1" strike="noStrike" spc="-1">
                <a:solidFill>
                  <a:srgbClr val="000000"/>
                </a:solidFill>
                <a:latin typeface="Calibri"/>
              </a:rPr>
              <a:t>A.R.T.</a:t>
            </a:r>
            <a:endParaRPr lang="es-AR" sz="8800" b="0" strike="noStrike" spc="-1">
              <a:latin typeface="Arial"/>
            </a:endParaRPr>
          </a:p>
          <a:p>
            <a:pPr algn="ctr">
              <a:lnSpc>
                <a:spcPct val="100000"/>
              </a:lnSpc>
              <a:spcBef>
                <a:spcPts val="1001"/>
              </a:spcBef>
            </a:pPr>
            <a:endParaRPr lang="es-AR" sz="8800" b="0" strike="noStrike" spc="-1">
              <a:latin typeface="Arial"/>
            </a:endParaRPr>
          </a:p>
        </p:txBody>
      </p:sp>
      <p:sp>
        <p:nvSpPr>
          <p:cNvPr id="174" name="TextShape 2"/>
          <p:cNvSpPr txBox="1"/>
          <p:nvPr/>
        </p:nvSpPr>
        <p:spPr>
          <a:xfrm>
            <a:off x="7662960" y="6094800"/>
            <a:ext cx="4528800" cy="650160"/>
          </a:xfrm>
          <a:prstGeom prst="rect">
            <a:avLst/>
          </a:prstGeom>
          <a:noFill/>
          <a:ln>
            <a:noFill/>
          </a:ln>
        </p:spPr>
        <p:txBody>
          <a:bodyPr anchor="ctr">
            <a:noAutofit/>
          </a:bodyPr>
          <a:lstStyle/>
          <a:p>
            <a:pPr algn="ctr">
              <a:lnSpc>
                <a:spcPct val="100000"/>
              </a:lnSpc>
            </a:pPr>
            <a:r>
              <a:rPr lang="es-AR" sz="1800" b="1" strike="noStrike" spc="-1">
                <a:solidFill>
                  <a:srgbClr val="000000"/>
                </a:solidFill>
                <a:latin typeface="Calibri"/>
              </a:rPr>
              <a:t>Departamento: Construcciones Civiles </a:t>
            </a:r>
            <a:endParaRPr lang="es-AR" sz="1800" b="0" strike="noStrike" spc="-1">
              <a:latin typeface="Times New Roman"/>
            </a:endParaRPr>
          </a:p>
          <a:p>
            <a:pPr algn="ctr">
              <a:lnSpc>
                <a:spcPct val="100000"/>
              </a:lnSpc>
            </a:pPr>
            <a:r>
              <a:rPr lang="es-AR" sz="1800" b="1" strike="noStrike" spc="-1">
                <a:solidFill>
                  <a:srgbClr val="000000"/>
                </a:solidFill>
                <a:latin typeface="Calibri"/>
              </a:rPr>
              <a:t>Higiene y Seguridad</a:t>
            </a:r>
            <a:endParaRPr lang="es-AR" sz="1800" b="0" strike="noStrike" spc="-1">
              <a:latin typeface="Times New Roman"/>
            </a:endParaRPr>
          </a:p>
        </p:txBody>
      </p:sp>
      <p:sp>
        <p:nvSpPr>
          <p:cNvPr id="175" name="CustomShape 3"/>
          <p:cNvSpPr/>
          <p:nvPr/>
        </p:nvSpPr>
        <p:spPr>
          <a:xfrm>
            <a:off x="3422160" y="2165400"/>
            <a:ext cx="42181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AR" sz="1800" b="0" strike="noStrike" spc="-1">
                <a:solidFill>
                  <a:srgbClr val="000000"/>
                </a:solidFill>
                <a:latin typeface="Calibri"/>
              </a:rPr>
              <a:t>(ASEGURADORAS DE RIESGOS DE TRABAJO)</a:t>
            </a:r>
            <a:endParaRPr lang="es-AR" sz="1800" b="0" strike="noStrike" spc="-1">
              <a:latin typeface="Arial"/>
            </a:endParaRPr>
          </a:p>
        </p:txBody>
      </p:sp>
      <p:sp>
        <p:nvSpPr>
          <p:cNvPr id="176" name="CustomShape 4"/>
          <p:cNvSpPr/>
          <p:nvPr/>
        </p:nvSpPr>
        <p:spPr>
          <a:xfrm>
            <a:off x="887040" y="3649320"/>
            <a:ext cx="2325240" cy="1645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AR" sz="2400" b="1" u="sng" strike="noStrike" spc="-1">
                <a:solidFill>
                  <a:srgbClr val="000000"/>
                </a:solidFill>
                <a:uFillTx/>
                <a:latin typeface="Calibri"/>
              </a:rPr>
              <a:t>GRUPO 1:</a:t>
            </a:r>
            <a:endParaRPr lang="es-AR" sz="2400" b="0" strike="noStrike" spc="-1">
              <a:latin typeface="Arial"/>
            </a:endParaRPr>
          </a:p>
          <a:p>
            <a:pPr>
              <a:lnSpc>
                <a:spcPct val="100000"/>
              </a:lnSpc>
            </a:pPr>
            <a:endParaRPr lang="es-AR" sz="2400" b="0" strike="noStrike" spc="-1">
              <a:latin typeface="Arial"/>
            </a:endParaRPr>
          </a:p>
          <a:p>
            <a:pPr>
              <a:lnSpc>
                <a:spcPct val="100000"/>
              </a:lnSpc>
            </a:pPr>
            <a:r>
              <a:rPr lang="es-AR" sz="2000" b="0" strike="noStrike" spc="-1">
                <a:solidFill>
                  <a:srgbClr val="000000"/>
                </a:solidFill>
                <a:latin typeface="Calibri"/>
              </a:rPr>
              <a:t>Avellaneda, Santiago</a:t>
            </a:r>
            <a:endParaRPr lang="es-AR" sz="2000" b="0" strike="noStrike" spc="-1">
              <a:latin typeface="Arial"/>
            </a:endParaRPr>
          </a:p>
          <a:p>
            <a:pPr>
              <a:lnSpc>
                <a:spcPct val="100000"/>
              </a:lnSpc>
            </a:pPr>
            <a:r>
              <a:rPr lang="es-AR" sz="2000" b="0" strike="noStrike" spc="-1">
                <a:solidFill>
                  <a:srgbClr val="000000"/>
                </a:solidFill>
                <a:latin typeface="Calibri"/>
              </a:rPr>
              <a:t>Ibañez, Gustavo</a:t>
            </a:r>
            <a:endParaRPr lang="es-AR" sz="2000" b="0" strike="noStrike" spc="-1">
              <a:latin typeface="Arial"/>
            </a:endParaRPr>
          </a:p>
          <a:p>
            <a:pPr>
              <a:lnSpc>
                <a:spcPct val="100000"/>
              </a:lnSpc>
            </a:pPr>
            <a:r>
              <a:rPr lang="es-AR" sz="2000" b="0" strike="noStrike" spc="-1">
                <a:solidFill>
                  <a:srgbClr val="000000"/>
                </a:solidFill>
                <a:latin typeface="Calibri"/>
              </a:rPr>
              <a:t>Vidaurre, Luis</a:t>
            </a:r>
            <a:endParaRPr lang="es-AR" sz="2000" b="0" strike="noStrike" spc="-1">
              <a:latin typeface="Arial"/>
            </a:endParaRPr>
          </a:p>
        </p:txBody>
      </p:sp>
      <p:sp>
        <p:nvSpPr>
          <p:cNvPr id="177" name="CustomShape 5"/>
          <p:cNvSpPr/>
          <p:nvPr/>
        </p:nvSpPr>
        <p:spPr>
          <a:xfrm>
            <a:off x="5241960" y="6189120"/>
            <a:ext cx="7966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AR" sz="2400" b="0" strike="noStrike" spc="-1">
                <a:solidFill>
                  <a:srgbClr val="000000"/>
                </a:solidFill>
                <a:latin typeface="Calibri"/>
              </a:rPr>
              <a:t>2019</a:t>
            </a:r>
            <a:endParaRPr lang="es-AR" sz="2400" b="0" strike="noStrike" spc="-1">
              <a:latin typeface="Arial"/>
            </a:endParaRPr>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657000" y="1648080"/>
            <a:ext cx="10531440" cy="5389200"/>
          </a:xfrm>
          <a:prstGeom prst="rect">
            <a:avLst/>
          </a:prstGeom>
          <a:noFill/>
          <a:ln>
            <a:noFill/>
          </a:ln>
        </p:spPr>
        <p:txBody>
          <a:bodyPr>
            <a:normAutofit/>
          </a:bodyPr>
          <a:lstStyle/>
          <a:p>
            <a:pPr algn="just">
              <a:lnSpc>
                <a:spcPct val="100000"/>
              </a:lnSpc>
              <a:spcBef>
                <a:spcPts val="1001"/>
              </a:spcBef>
            </a:pPr>
            <a:r>
              <a:rPr lang="es-ES" sz="2400" b="1" strike="noStrike" spc="-1" dirty="0">
                <a:solidFill>
                  <a:srgbClr val="404040"/>
                </a:solidFill>
                <a:latin typeface="Calibri"/>
              </a:rPr>
              <a:t>Ámbito de aplicación.</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smtClean="0">
                <a:solidFill>
                  <a:srgbClr val="404040"/>
                </a:solidFill>
                <a:latin typeface="Calibri"/>
              </a:rPr>
              <a:t>Están </a:t>
            </a:r>
            <a:r>
              <a:rPr lang="es-ES" sz="2400" b="0" strike="noStrike" spc="-1" dirty="0">
                <a:solidFill>
                  <a:srgbClr val="404040"/>
                </a:solidFill>
                <a:latin typeface="Calibri"/>
              </a:rPr>
              <a:t>obligatoriamente incluidos en el ámbito de la LRT:</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Los funcionarios y empleados del sector público nacional, de las provincias y sus municipios y de la Municipalidad de la Ciudad de Buenos Aires;</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Los trabajadores en relación de dependencia del sector privado;</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Las personas obligadas a prestar un servicio de carga pública.</a:t>
            </a:r>
            <a:endParaRPr lang="es-ES" sz="2400" b="0" strike="noStrike" spc="-1" dirty="0">
              <a:solidFill>
                <a:srgbClr val="404040"/>
              </a:solidFill>
              <a:latin typeface="Trebuchet MS"/>
            </a:endParaRPr>
          </a:p>
          <a:p>
            <a:pPr algn="just">
              <a:lnSpc>
                <a:spcPct val="100000"/>
              </a:lnSpc>
              <a:spcBef>
                <a:spcPts val="1001"/>
              </a:spcBef>
            </a:pPr>
            <a:endParaRPr lang="es-ES" sz="2600" b="0" strike="noStrike" spc="-1" dirty="0">
              <a:solidFill>
                <a:srgbClr val="404040"/>
              </a:solidFill>
              <a:latin typeface="Trebuchet MS"/>
            </a:endParaRPr>
          </a:p>
          <a:p>
            <a:pPr>
              <a:lnSpc>
                <a:spcPct val="100000"/>
              </a:lnSpc>
              <a:spcBef>
                <a:spcPts val="1001"/>
              </a:spcBef>
            </a:pPr>
            <a:endParaRPr lang="es-ES" sz="2600" b="0" strike="noStrike" spc="-1" dirty="0">
              <a:solidFill>
                <a:srgbClr val="404040"/>
              </a:solidFill>
              <a:latin typeface="Trebuchet MS"/>
            </a:endParaRPr>
          </a:p>
        </p:txBody>
      </p:sp>
      <p:sp>
        <p:nvSpPr>
          <p:cNvPr id="187" name="CustomShape 2"/>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Ley 24.557</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Imagen 4"/>
          <p:cNvPicPr/>
          <p:nvPr/>
        </p:nvPicPr>
        <p:blipFill>
          <a:blip r:embed="rId2"/>
          <a:stretch/>
        </p:blipFill>
        <p:spPr>
          <a:xfrm>
            <a:off x="863280" y="1726560"/>
            <a:ext cx="4282200" cy="995400"/>
          </a:xfrm>
          <a:prstGeom prst="rect">
            <a:avLst/>
          </a:prstGeom>
          <a:ln w="88920">
            <a:noFill/>
          </a:ln>
          <a:effectLst>
            <a:outerShdw dist="28080" dir="5400000">
              <a:srgbClr val="000000">
                <a:alpha val="32000"/>
              </a:srgbClr>
            </a:outerShdw>
          </a:effectLst>
        </p:spPr>
      </p:pic>
      <p:pic>
        <p:nvPicPr>
          <p:cNvPr id="227" name="Marcador de contenido 3"/>
          <p:cNvPicPr/>
          <p:nvPr/>
        </p:nvPicPr>
        <p:blipFill>
          <a:blip r:embed="rId3"/>
          <a:stretch/>
        </p:blipFill>
        <p:spPr>
          <a:xfrm>
            <a:off x="863280" y="3346920"/>
            <a:ext cx="4282200" cy="971280"/>
          </a:xfrm>
          <a:prstGeom prst="rect">
            <a:avLst/>
          </a:prstGeom>
          <a:ln w="88920">
            <a:noFill/>
          </a:ln>
          <a:effectLst>
            <a:outerShdw dist="28080" dir="5400000">
              <a:srgbClr val="000000">
                <a:alpha val="32000"/>
              </a:srgbClr>
            </a:outerShdw>
          </a:effectLst>
        </p:spPr>
      </p:pic>
      <p:pic>
        <p:nvPicPr>
          <p:cNvPr id="228" name="Imagen 6"/>
          <p:cNvPicPr/>
          <p:nvPr/>
        </p:nvPicPr>
        <p:blipFill>
          <a:blip r:embed="rId4"/>
          <a:srcRect l="10580" t="22026" r="-3855" b="-10484"/>
          <a:stretch/>
        </p:blipFill>
        <p:spPr>
          <a:xfrm>
            <a:off x="6045840" y="3346920"/>
            <a:ext cx="4417560" cy="1191960"/>
          </a:xfrm>
          <a:prstGeom prst="rect">
            <a:avLst/>
          </a:prstGeom>
          <a:ln>
            <a:noFill/>
          </a:ln>
          <a:effectLst>
            <a:outerShdw dist="28080" dir="5400000">
              <a:srgbClr val="000000">
                <a:alpha val="32000"/>
              </a:srgbClr>
            </a:outerShdw>
          </a:effectLst>
        </p:spPr>
      </p:pic>
      <p:pic>
        <p:nvPicPr>
          <p:cNvPr id="229" name="Imagen 5"/>
          <p:cNvPicPr/>
          <p:nvPr/>
        </p:nvPicPr>
        <p:blipFill>
          <a:blip r:embed="rId5"/>
          <a:stretch/>
        </p:blipFill>
        <p:spPr>
          <a:xfrm>
            <a:off x="6045840" y="1768680"/>
            <a:ext cx="4269600" cy="963360"/>
          </a:xfrm>
          <a:prstGeom prst="rect">
            <a:avLst/>
          </a:prstGeom>
          <a:ln w="88920">
            <a:noFill/>
          </a:ln>
          <a:effectLst>
            <a:outerShdw dist="28080" dir="5400000">
              <a:srgbClr val="000000">
                <a:alpha val="32000"/>
              </a:srgbClr>
            </a:outerShdw>
          </a:effectLst>
        </p:spPr>
      </p:pic>
      <p:sp>
        <p:nvSpPr>
          <p:cNvPr id="230" name="CustomShape 1"/>
          <p:cNvSpPr/>
          <p:nvPr/>
        </p:nvSpPr>
        <p:spPr>
          <a:xfrm>
            <a:off x="657000" y="393840"/>
            <a:ext cx="893772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Ejemplos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3979440" y="2557440"/>
            <a:ext cx="34124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5400" b="0" u="sng" strike="noStrike" spc="-1">
                <a:solidFill>
                  <a:srgbClr val="000000"/>
                </a:solidFill>
                <a:uFillTx/>
                <a:latin typeface="Calibri"/>
              </a:rPr>
              <a:t>AFILIACIÓN</a:t>
            </a:r>
            <a:endParaRPr lang="es-AR" sz="5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657000" y="1698920"/>
            <a:ext cx="10097436" cy="558216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43080" indent="-342720">
              <a:lnSpc>
                <a:spcPct val="100000"/>
              </a:lnSpc>
              <a:buClr>
                <a:srgbClr val="92D050"/>
              </a:buClr>
              <a:buFont typeface="Courier New"/>
              <a:buChar char="o"/>
            </a:pPr>
            <a:r>
              <a:rPr lang="es-AR" sz="2400" b="0" strike="noStrike" spc="-1" dirty="0">
                <a:latin typeface="Calibri"/>
                <a:ea typeface="Calibri"/>
              </a:rPr>
              <a:t>Es obligatorio para todos los empleadores, salvo que puedan </a:t>
            </a:r>
            <a:r>
              <a:rPr lang="es-AR" sz="2400" b="0" strike="noStrike" spc="-1" dirty="0" smtClean="0">
                <a:solidFill>
                  <a:srgbClr val="FF0000"/>
                </a:solidFill>
                <a:latin typeface="Calibri"/>
                <a:ea typeface="Calibri"/>
              </a:rPr>
              <a:t>auto-asegurarse</a:t>
            </a:r>
          </a:p>
          <a:p>
            <a:pPr marL="343080" indent="-342720">
              <a:lnSpc>
                <a:spcPct val="100000"/>
              </a:lnSpc>
              <a:buClr>
                <a:srgbClr val="92D050"/>
              </a:buClr>
              <a:buFont typeface="Courier New"/>
              <a:buChar char="o"/>
            </a:pPr>
            <a:endParaRPr lang="es-AR" sz="2400" b="0" strike="noStrike" spc="-1" dirty="0">
              <a:latin typeface="Arial"/>
            </a:endParaRPr>
          </a:p>
          <a:p>
            <a:pPr marL="343080" indent="-342720">
              <a:lnSpc>
                <a:spcPct val="100000"/>
              </a:lnSpc>
              <a:buClr>
                <a:srgbClr val="92D050"/>
              </a:buClr>
              <a:buFont typeface="Courier New"/>
              <a:buChar char="o"/>
            </a:pPr>
            <a:r>
              <a:rPr lang="es-AR" sz="2400" b="0" strike="noStrike" spc="-1" dirty="0" smtClean="0">
                <a:latin typeface="Calibri"/>
                <a:ea typeface="Calibri"/>
              </a:rPr>
              <a:t>Las </a:t>
            </a:r>
            <a:r>
              <a:rPr lang="es-AR" sz="2400" b="0" strike="noStrike" spc="-1" dirty="0">
                <a:latin typeface="Calibri"/>
                <a:ea typeface="Calibri"/>
              </a:rPr>
              <a:t>ART no pueden rechazar la afiliación de ningún empleador bajo su ámbito de competencia</a:t>
            </a:r>
            <a:r>
              <a:rPr lang="es-AR" sz="2400" b="0" strike="noStrike" spc="-1" dirty="0" smtClean="0">
                <a:latin typeface="Calibri"/>
                <a:ea typeface="Calibri"/>
              </a:rPr>
              <a:t>.</a:t>
            </a:r>
          </a:p>
          <a:p>
            <a:pPr marL="343080" indent="-342720">
              <a:lnSpc>
                <a:spcPct val="100000"/>
              </a:lnSpc>
              <a:buClr>
                <a:srgbClr val="92D050"/>
              </a:buClr>
              <a:buFont typeface="Courier New"/>
              <a:buChar char="o"/>
            </a:pPr>
            <a:endParaRPr lang="es-AR" sz="2400" b="0" strike="noStrike" spc="-1" dirty="0">
              <a:latin typeface="Arial"/>
            </a:endParaRPr>
          </a:p>
          <a:p>
            <a:pPr marL="343080" indent="-342720">
              <a:lnSpc>
                <a:spcPct val="100000"/>
              </a:lnSpc>
              <a:buClr>
                <a:srgbClr val="92D050"/>
              </a:buClr>
              <a:buFont typeface="Courier New"/>
              <a:buChar char="o"/>
            </a:pPr>
            <a:r>
              <a:rPr lang="es-AR" sz="2400" b="0" strike="noStrike" spc="-1" dirty="0">
                <a:latin typeface="Calibri"/>
                <a:ea typeface="Calibri"/>
              </a:rPr>
              <a:t>La afiliación se celebrará en un contrato cuya forma, contenido, y plazo de vigencia determinará la SRT. </a:t>
            </a:r>
            <a:endParaRPr lang="es-AR" sz="2400" b="0" strike="noStrike" spc="-1" dirty="0" smtClean="0">
              <a:latin typeface="Calibri"/>
              <a:ea typeface="Calibri"/>
            </a:endParaRPr>
          </a:p>
          <a:p>
            <a:pPr marL="343080" indent="-342720">
              <a:lnSpc>
                <a:spcPct val="100000"/>
              </a:lnSpc>
              <a:buClr>
                <a:srgbClr val="92D050"/>
              </a:buClr>
              <a:buFont typeface="Courier New"/>
              <a:buChar char="o"/>
            </a:pPr>
            <a:endParaRPr lang="es-AR" sz="2400" b="0" strike="noStrike" spc="-1" dirty="0" smtClean="0">
              <a:latin typeface="Arial"/>
            </a:endParaRPr>
          </a:p>
          <a:p>
            <a:pPr marL="343080" indent="-342720">
              <a:lnSpc>
                <a:spcPct val="100000"/>
              </a:lnSpc>
              <a:buClr>
                <a:srgbClr val="92D050"/>
              </a:buClr>
              <a:buFont typeface="Courier New"/>
              <a:buChar char="o"/>
            </a:pPr>
            <a:r>
              <a:rPr lang="es-AR" sz="2400" b="0" strike="noStrike" spc="-1" dirty="0" smtClean="0">
                <a:latin typeface="Calibri"/>
                <a:ea typeface="Calibri"/>
              </a:rPr>
              <a:t>La </a:t>
            </a:r>
            <a:r>
              <a:rPr lang="es-AR" sz="2400" b="0" strike="noStrike" spc="-1" dirty="0">
                <a:latin typeface="Calibri"/>
                <a:ea typeface="Calibri"/>
              </a:rPr>
              <a:t>renovación del contrato es </a:t>
            </a:r>
            <a:r>
              <a:rPr lang="es-AR" sz="2400" b="0" strike="noStrike" spc="-1" dirty="0" smtClean="0">
                <a:latin typeface="Calibri"/>
                <a:ea typeface="Calibri"/>
              </a:rPr>
              <a:t>anual y automática </a:t>
            </a:r>
            <a:r>
              <a:rPr lang="es-AR" sz="2400" b="0" strike="noStrike" spc="-1" dirty="0">
                <a:latin typeface="Calibri"/>
                <a:ea typeface="Calibri"/>
              </a:rPr>
              <a:t>y se aplica el régimen de alícuotas vigente en el momento de la renovación. </a:t>
            </a:r>
            <a:r>
              <a:rPr dirty="0"/>
              <a:t/>
            </a:r>
            <a:br>
              <a:rPr dirty="0"/>
            </a:br>
            <a:r>
              <a:rPr lang="es-AR" sz="2000" b="0" strike="noStrike" spc="-1" dirty="0">
                <a:latin typeface="Trebuchet MS"/>
              </a:rPr>
              <a:t> </a:t>
            </a:r>
            <a:endParaRPr lang="es-AR" sz="2000" b="0" strike="noStrike" spc="-1" dirty="0">
              <a:latin typeface="Arial"/>
            </a:endParaRPr>
          </a:p>
        </p:txBody>
      </p:sp>
      <p:sp>
        <p:nvSpPr>
          <p:cNvPr id="285" name="CustomShape 2"/>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Afiliación a la A.R.T.</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657000" y="1206720"/>
            <a:ext cx="10018440" cy="899640"/>
          </a:xfrm>
          <a:prstGeom prst="rect">
            <a:avLst/>
          </a:prstGeom>
          <a:noFill/>
          <a:ln>
            <a:noFill/>
          </a:ln>
        </p:spPr>
        <p:txBody>
          <a:bodyPr>
            <a:noAutofit/>
          </a:bodyPr>
          <a:lstStyle/>
          <a:p>
            <a:pPr>
              <a:lnSpc>
                <a:spcPct val="100000"/>
              </a:lnSpc>
            </a:pPr>
            <a:r>
              <a:rPr lang="es-ES" sz="2400" b="1" strike="noStrike" spc="-1" dirty="0">
                <a:solidFill>
                  <a:srgbClr val="000000"/>
                </a:solidFill>
                <a:latin typeface="Calibri"/>
              </a:rPr>
              <a:t>Se puede optar por otra opción para asegurar nuestros trabajadores?</a:t>
            </a:r>
            <a:endParaRPr lang="es-ES" sz="2400" b="0" strike="noStrike" spc="-1" dirty="0">
              <a:solidFill>
                <a:srgbClr val="000000"/>
              </a:solidFill>
              <a:latin typeface="Trebuchet MS"/>
            </a:endParaRPr>
          </a:p>
        </p:txBody>
      </p:sp>
      <p:sp>
        <p:nvSpPr>
          <p:cNvPr id="294" name="TextShape 2"/>
          <p:cNvSpPr txBox="1"/>
          <p:nvPr/>
        </p:nvSpPr>
        <p:spPr>
          <a:xfrm>
            <a:off x="657000" y="3877823"/>
            <a:ext cx="10018440" cy="1657440"/>
          </a:xfrm>
          <a:prstGeom prst="rect">
            <a:avLst/>
          </a:prstGeom>
          <a:noFill/>
          <a:ln>
            <a:noFill/>
          </a:ln>
        </p:spPr>
        <p:txBody>
          <a:bodyPr>
            <a:normAutofit/>
          </a:bodyPr>
          <a:lstStyle/>
          <a:p>
            <a:pPr algn="just">
              <a:lnSpc>
                <a:spcPct val="100000"/>
              </a:lnSpc>
              <a:spcBef>
                <a:spcPts val="1001"/>
              </a:spcBef>
            </a:pPr>
            <a:r>
              <a:rPr lang="es-ES" sz="2400" b="0" u="sng" strike="noStrike" spc="-1" dirty="0">
                <a:uFillTx/>
                <a:latin typeface="Calibri"/>
              </a:rPr>
              <a:t>Empleadores auto-asegurados</a:t>
            </a:r>
            <a:r>
              <a:rPr lang="es-ES" sz="2400" b="0" u="sng" strike="noStrike" spc="-1" dirty="0" smtClean="0">
                <a:uFillTx/>
                <a:latin typeface="Calibri"/>
              </a:rPr>
              <a:t>:</a:t>
            </a:r>
          </a:p>
          <a:p>
            <a:pPr marL="342900" indent="-342900" algn="just">
              <a:lnSpc>
                <a:spcPct val="100000"/>
              </a:lnSpc>
              <a:spcBef>
                <a:spcPts val="1001"/>
              </a:spcBef>
              <a:buFont typeface="Wingdings" panose="05000000000000000000" pitchFamily="2" charset="2"/>
              <a:buChar char="§"/>
            </a:pPr>
            <a:r>
              <a:rPr lang="es-AR" sz="2400" spc="-1" dirty="0" smtClean="0">
                <a:latin typeface="Calibri"/>
              </a:rPr>
              <a:t>Solvencia económica-financiera</a:t>
            </a:r>
          </a:p>
          <a:p>
            <a:pPr marL="342900" indent="-342900" algn="just">
              <a:lnSpc>
                <a:spcPct val="100000"/>
              </a:lnSpc>
              <a:spcBef>
                <a:spcPts val="1001"/>
              </a:spcBef>
              <a:buFont typeface="Wingdings" panose="05000000000000000000" pitchFamily="2" charset="2"/>
              <a:buChar char="§"/>
            </a:pPr>
            <a:r>
              <a:rPr lang="es-AR" sz="2400" b="0" strike="noStrike" spc="-1" dirty="0" smtClean="0">
                <a:uFillTx/>
                <a:latin typeface="Calibri"/>
              </a:rPr>
              <a:t>Garantizar los servicios necesarios para otorgar las prestaciones requeridas.</a:t>
            </a:r>
            <a:endParaRPr lang="es-ES" sz="2400" b="0" strike="noStrike" spc="-1" dirty="0" smtClean="0">
              <a:uFillTx/>
              <a:latin typeface="Calibri"/>
            </a:endParaRPr>
          </a:p>
        </p:txBody>
      </p:sp>
      <p:sp>
        <p:nvSpPr>
          <p:cNvPr id="295" name="CustomShape 3"/>
          <p:cNvSpPr/>
          <p:nvPr/>
        </p:nvSpPr>
        <p:spPr>
          <a:xfrm>
            <a:off x="4773240" y="1680480"/>
            <a:ext cx="11520" cy="660600"/>
          </a:xfrm>
          <a:custGeom>
            <a:avLst/>
            <a:gdLst/>
            <a:ahLst/>
            <a:cxnLst/>
            <a:rect l="l" t="t" r="r" b="b"/>
            <a:pathLst>
              <a:path w="21600" h="21600">
                <a:moveTo>
                  <a:pt x="0" y="0"/>
                </a:moveTo>
                <a:lnTo>
                  <a:pt x="21600" y="21600"/>
                </a:lnTo>
              </a:path>
            </a:pathLst>
          </a:custGeom>
          <a:noFill/>
          <a:ln w="25560">
            <a:solidFill>
              <a:srgbClr val="E76618"/>
            </a:solidFill>
            <a:round/>
            <a:tailEnd type="triangle" w="med" len="med"/>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296" name="CustomShape 4"/>
          <p:cNvSpPr/>
          <p:nvPr/>
        </p:nvSpPr>
        <p:spPr>
          <a:xfrm>
            <a:off x="4125600" y="2349360"/>
            <a:ext cx="1442880" cy="638640"/>
          </a:xfrm>
          <a:prstGeom prst="ellipse">
            <a:avLst/>
          </a:prstGeom>
          <a:solidFill>
            <a:srgbClr val="54A021"/>
          </a:solidFill>
          <a:ln w="19080">
            <a:solidFill>
              <a:srgbClr val="3E7618"/>
            </a:solidFill>
            <a:round/>
          </a:ln>
        </p:spPr>
        <p:style>
          <a:lnRef idx="0">
            <a:scrgbClr r="0" g="0" b="0"/>
          </a:lnRef>
          <a:fillRef idx="0">
            <a:scrgbClr r="0" g="0" b="0"/>
          </a:fillRef>
          <a:effectRef idx="0">
            <a:scrgbClr r="0" g="0" b="0"/>
          </a:effectRef>
          <a:fontRef idx="minor"/>
        </p:style>
      </p:sp>
      <p:sp>
        <p:nvSpPr>
          <p:cNvPr id="297" name="CustomShape 5"/>
          <p:cNvSpPr/>
          <p:nvPr/>
        </p:nvSpPr>
        <p:spPr>
          <a:xfrm>
            <a:off x="4506840" y="2291400"/>
            <a:ext cx="81720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800" b="0" strike="noStrike" spc="-1">
                <a:solidFill>
                  <a:srgbClr val="000000"/>
                </a:solidFill>
                <a:latin typeface="Trebuchet MS"/>
              </a:rPr>
              <a:t>SI</a:t>
            </a:r>
            <a:endParaRPr lang="es-AR" sz="4800" b="0" strike="noStrike" spc="-1">
              <a:latin typeface="Arial"/>
            </a:endParaRPr>
          </a:p>
        </p:txBody>
      </p:sp>
      <p:sp>
        <p:nvSpPr>
          <p:cNvPr id="298" name="CustomShape 6"/>
          <p:cNvSpPr/>
          <p:nvPr/>
        </p:nvSpPr>
        <p:spPr>
          <a:xfrm flipV="1">
            <a:off x="5568840" y="2657520"/>
            <a:ext cx="792720" cy="10800"/>
          </a:xfrm>
          <a:custGeom>
            <a:avLst/>
            <a:gdLst/>
            <a:ahLst/>
            <a:cxnLst/>
            <a:rect l="l" t="t" r="r" b="b"/>
            <a:pathLst>
              <a:path w="21600" h="21600">
                <a:moveTo>
                  <a:pt x="0" y="0"/>
                </a:moveTo>
                <a:lnTo>
                  <a:pt x="21600" y="21600"/>
                </a:lnTo>
              </a:path>
            </a:pathLst>
          </a:custGeom>
          <a:noFill/>
          <a:ln w="25560">
            <a:solidFill>
              <a:srgbClr val="E76618"/>
            </a:solidFill>
            <a:round/>
            <a:tailEnd type="triangle" w="med" len="med"/>
          </a:ln>
          <a:effectLst>
            <a:outerShdw dist="25560" dir="5400000">
              <a:srgbClr val="000000">
                <a:alpha val="35000"/>
              </a:srgbClr>
            </a:outerShdw>
          </a:effectLst>
        </p:spPr>
        <p:style>
          <a:lnRef idx="0">
            <a:scrgbClr r="0" g="0" b="0"/>
          </a:lnRef>
          <a:fillRef idx="0">
            <a:scrgbClr r="0" g="0" b="0"/>
          </a:fillRef>
          <a:effectRef idx="0">
            <a:scrgbClr r="0" g="0" b="0"/>
          </a:effectRef>
          <a:fontRef idx="minor"/>
        </p:style>
      </p:sp>
      <p:sp>
        <p:nvSpPr>
          <p:cNvPr id="299" name="CustomShape 7"/>
          <p:cNvSpPr/>
          <p:nvPr/>
        </p:nvSpPr>
        <p:spPr>
          <a:xfrm>
            <a:off x="6533640" y="2052000"/>
            <a:ext cx="3151440" cy="1233360"/>
          </a:xfrm>
          <a:prstGeom prst="rect">
            <a:avLst/>
          </a:prstGeom>
          <a:solidFill>
            <a:srgbClr val="E6B91E"/>
          </a:solidFill>
          <a:ln w="19080">
            <a:solidFill>
              <a:srgbClr val="AA8816"/>
            </a:solidFill>
            <a:round/>
          </a:ln>
        </p:spPr>
        <p:style>
          <a:lnRef idx="0">
            <a:scrgbClr r="0" g="0" b="0"/>
          </a:lnRef>
          <a:fillRef idx="0">
            <a:scrgbClr r="0" g="0" b="0"/>
          </a:fillRef>
          <a:effectRef idx="0">
            <a:scrgbClr r="0" g="0" b="0"/>
          </a:effectRef>
          <a:fontRef idx="minor"/>
        </p:style>
      </p:sp>
      <p:sp>
        <p:nvSpPr>
          <p:cNvPr id="300" name="CustomShape 8"/>
          <p:cNvSpPr/>
          <p:nvPr/>
        </p:nvSpPr>
        <p:spPr>
          <a:xfrm>
            <a:off x="6606720" y="2076840"/>
            <a:ext cx="297432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2400" b="0" strike="noStrike" spc="-1" dirty="0">
                <a:solidFill>
                  <a:srgbClr val="755E0D"/>
                </a:solidFill>
                <a:latin typeface="Trebuchet MS"/>
              </a:rPr>
              <a:t>Debe contar con la  aprobación de la SRT</a:t>
            </a:r>
            <a:endParaRPr lang="es-AR" sz="2400" b="0" strike="noStrike" spc="-1" dirty="0">
              <a:latin typeface="Arial"/>
            </a:endParaRPr>
          </a:p>
          <a:p>
            <a:pPr>
              <a:lnSpc>
                <a:spcPct val="100000"/>
              </a:lnSpc>
            </a:pPr>
            <a:endParaRPr lang="es-AR" sz="2400" b="0" strike="noStrike" spc="-1" dirty="0">
              <a:latin typeface="Arial"/>
            </a:endParaRPr>
          </a:p>
        </p:txBody>
      </p:sp>
      <p:sp>
        <p:nvSpPr>
          <p:cNvPr id="301" name="CustomShape 9"/>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Auto-asegurados</a:t>
            </a:r>
            <a:endParaRPr lang="es-AR"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extShape 1"/>
          <p:cNvSpPr txBox="1"/>
          <p:nvPr/>
        </p:nvSpPr>
        <p:spPr>
          <a:xfrm>
            <a:off x="657000" y="1398960"/>
            <a:ext cx="10070140" cy="4525560"/>
          </a:xfrm>
          <a:prstGeom prst="rect">
            <a:avLst/>
          </a:prstGeom>
          <a:noFill/>
          <a:ln>
            <a:noFill/>
          </a:ln>
        </p:spPr>
        <p:txBody>
          <a:bodyPr>
            <a:noAutofit/>
          </a:bodyPr>
          <a:lstStyle/>
          <a:p>
            <a:pPr marL="343080" indent="-342720" algn="just">
              <a:lnSpc>
                <a:spcPct val="100000"/>
              </a:lnSpc>
              <a:spcBef>
                <a:spcPts val="1001"/>
              </a:spcBef>
              <a:buClr>
                <a:srgbClr val="90C226"/>
              </a:buClr>
              <a:buSzPct val="80000"/>
              <a:buFont typeface="Wingdings 3" charset="2"/>
              <a:buChar char=""/>
            </a:pPr>
            <a:r>
              <a:rPr lang="es-ES" sz="2400" b="1" strike="noStrike" spc="-1" dirty="0">
                <a:solidFill>
                  <a:srgbClr val="404040"/>
                </a:solidFill>
                <a:latin typeface="Calibri"/>
              </a:rPr>
              <a:t>Pago de Alícuota al día</a:t>
            </a:r>
            <a:endParaRPr lang="es-ES" sz="2400" b="0" strike="noStrike" spc="-1" dirty="0">
              <a:solidFill>
                <a:srgbClr val="404040"/>
              </a:solidFill>
              <a:latin typeface="Trebuchet MS"/>
            </a:endParaRPr>
          </a:p>
          <a:p>
            <a:pPr marL="343080" indent="-342720" algn="just">
              <a:lnSpc>
                <a:spcPct val="100000"/>
              </a:lnSpc>
              <a:spcBef>
                <a:spcPts val="1001"/>
              </a:spcBef>
            </a:pP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1" strike="noStrike" spc="-1" dirty="0">
                <a:solidFill>
                  <a:srgbClr val="404040"/>
                </a:solidFill>
                <a:latin typeface="Calibri"/>
              </a:rPr>
              <a:t>Tiempo mínimo para realizar traspaso</a:t>
            </a:r>
            <a:r>
              <a:rPr lang="es-ES" sz="2400" b="0" strike="noStrike" spc="-1" dirty="0">
                <a:solidFill>
                  <a:srgbClr val="404040"/>
                </a:solidFill>
                <a:latin typeface="Calibri"/>
              </a:rPr>
              <a:t>:</a:t>
            </a:r>
            <a:endParaRPr lang="es-ES" sz="2400" b="0" strike="noStrike" spc="-1" dirty="0">
              <a:solidFill>
                <a:srgbClr val="404040"/>
              </a:solidFill>
              <a:latin typeface="Trebuchet MS"/>
            </a:endParaRPr>
          </a:p>
          <a:p>
            <a:pPr marL="514440" indent="-514080" algn="just">
              <a:lnSpc>
                <a:spcPct val="100000"/>
              </a:lnSpc>
              <a:spcBef>
                <a:spcPts val="1001"/>
              </a:spcBef>
            </a:pPr>
            <a:r>
              <a:rPr lang="es-ES" sz="2400" b="0" strike="noStrike" spc="-1" dirty="0">
                <a:solidFill>
                  <a:srgbClr val="404040"/>
                </a:solidFill>
                <a:latin typeface="Calibri"/>
              </a:rPr>
              <a:t>	</a:t>
            </a:r>
            <a:r>
              <a:rPr lang="es-ES" sz="2400" b="0" strike="noStrike" spc="-1" dirty="0" smtClean="0">
                <a:solidFill>
                  <a:srgbClr val="404040"/>
                </a:solidFill>
                <a:latin typeface="Calibri"/>
              </a:rPr>
              <a:t>-6 meses si se trata del primer traspaso.</a:t>
            </a:r>
            <a:endParaRPr lang="es-ES" sz="2400" b="0" strike="noStrike" spc="-1" dirty="0" smtClean="0">
              <a:solidFill>
                <a:srgbClr val="404040"/>
              </a:solidFill>
              <a:latin typeface="Trebuchet MS"/>
            </a:endParaRPr>
          </a:p>
          <a:p>
            <a:pPr marL="514440" indent="-514080" algn="just">
              <a:lnSpc>
                <a:spcPct val="100000"/>
              </a:lnSpc>
              <a:spcBef>
                <a:spcPts val="1001"/>
              </a:spcBef>
            </a:pPr>
            <a:r>
              <a:rPr lang="es-ES" sz="2400" b="0" strike="noStrike" spc="-1" dirty="0" smtClean="0">
                <a:solidFill>
                  <a:srgbClr val="404040"/>
                </a:solidFill>
                <a:latin typeface="Calibri"/>
              </a:rPr>
              <a:t>	-12 meses cuando el contrato actual resulta de un traspaso anterior.</a:t>
            </a:r>
            <a:endParaRPr lang="es-ES" sz="2400" b="0" strike="noStrike" spc="-1" dirty="0" smtClean="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p:txBody>
      </p:sp>
      <p:sp>
        <p:nvSpPr>
          <p:cNvPr id="290" name="CustomShape 2"/>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Requisitos para el traspaso</a:t>
            </a:r>
            <a:endParaRPr lang="es-AR" sz="4000" b="0" strike="noStrike" spc="-1">
              <a:latin typeface="Arial"/>
            </a:endParaRPr>
          </a:p>
        </p:txBody>
      </p:sp>
      <p:pic>
        <p:nvPicPr>
          <p:cNvPr id="4" name="Imagen 3" descr="Afiliacion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48" y="3862452"/>
            <a:ext cx="8629652" cy="285907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657000" y="1879523"/>
            <a:ext cx="9955080" cy="3948072"/>
          </a:xfrm>
          <a:prstGeom prst="rect">
            <a:avLst/>
          </a:prstGeom>
          <a:noFill/>
          <a:ln>
            <a:noFill/>
          </a:ln>
        </p:spPr>
        <p:txBody>
          <a:bodyPr>
            <a:normAutofit/>
          </a:bodyPr>
          <a:lstStyle/>
          <a:p>
            <a:pPr algn="just">
              <a:lnSpc>
                <a:spcPct val="100000"/>
              </a:lnSpc>
              <a:spcBef>
                <a:spcPts val="1001"/>
              </a:spcBef>
            </a:pPr>
            <a:r>
              <a:rPr lang="es-ES" sz="2400" b="0" strike="noStrike" spc="-1" dirty="0">
                <a:solidFill>
                  <a:srgbClr val="404040"/>
                </a:solidFill>
                <a:latin typeface="Calibri"/>
              </a:rPr>
              <a:t>Puede ser llevado a cabo por el empleador siempre que sea alguna de las siguientes situaciones:</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charset="2"/>
              <a:buChar char=""/>
            </a:pPr>
            <a:r>
              <a:rPr lang="es-ES" sz="2400" b="0" strike="noStrike" spc="-1" dirty="0">
                <a:solidFill>
                  <a:srgbClr val="404040"/>
                </a:solidFill>
                <a:latin typeface="Calibri"/>
              </a:rPr>
              <a:t>Traspaso de aseguradora.</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charset="2"/>
              <a:buChar char=""/>
            </a:pPr>
            <a:r>
              <a:rPr lang="es-ES" sz="2400" b="0" strike="noStrike" spc="-1" dirty="0">
                <a:solidFill>
                  <a:srgbClr val="404040"/>
                </a:solidFill>
                <a:latin typeface="Calibri"/>
              </a:rPr>
              <a:t>El cese de la actividad como empleador.</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charset="2"/>
              <a:buChar char=""/>
            </a:pPr>
            <a:r>
              <a:rPr lang="es-ES" sz="2400" b="0" strike="noStrike" spc="-1" dirty="0">
                <a:solidFill>
                  <a:srgbClr val="404040"/>
                </a:solidFill>
                <a:latin typeface="Calibri"/>
              </a:rPr>
              <a:t>No tener más trabajadores en relación de dependencia.</a:t>
            </a:r>
            <a:endParaRPr lang="es-ES" sz="2400" b="0" strike="noStrike" spc="-1" dirty="0">
              <a:solidFill>
                <a:srgbClr val="404040"/>
              </a:solidFill>
              <a:latin typeface="Trebuchet MS"/>
            </a:endParaRPr>
          </a:p>
          <a:p>
            <a:pPr>
              <a:lnSpc>
                <a:spcPct val="100000"/>
              </a:lnSpc>
              <a:spcBef>
                <a:spcPts val="1001"/>
              </a:spcBef>
            </a:pPr>
            <a:r>
              <a:rPr lang="es-ES" sz="2400" b="0" strike="noStrike" spc="-1" dirty="0">
                <a:solidFill>
                  <a:srgbClr val="404040"/>
                </a:solidFill>
                <a:latin typeface="Calibri"/>
              </a:rPr>
              <a:t>O bien llevado a cabo por la ART debido a:</a:t>
            </a:r>
            <a:endParaRPr lang="es-ES"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r>
              <a:rPr lang="es-ES" sz="2400" b="0" strike="noStrike" spc="-1" dirty="0">
                <a:solidFill>
                  <a:srgbClr val="404040"/>
                </a:solidFill>
                <a:latin typeface="Calibri"/>
              </a:rPr>
              <a:t>El empleador adeude dos alícuotas mensuales consecutivas o alternadas.</a:t>
            </a:r>
            <a:endParaRPr lang="es-ES" sz="2400" b="0" strike="noStrike" spc="-1" dirty="0">
              <a:solidFill>
                <a:srgbClr val="404040"/>
              </a:solidFill>
              <a:latin typeface="Trebuchet MS"/>
            </a:endParaRPr>
          </a:p>
          <a:p>
            <a:pPr marL="343080" indent="-342720">
              <a:lnSpc>
                <a:spcPct val="100000"/>
              </a:lnSpc>
              <a:spcBef>
                <a:spcPts val="1001"/>
              </a:spcBef>
              <a:buClr>
                <a:srgbClr val="90C226"/>
              </a:buClr>
              <a:buSzPct val="80000"/>
              <a:buFont typeface="Wingdings" charset="2"/>
              <a:buChar char=""/>
            </a:pPr>
            <a:r>
              <a:rPr lang="es-ES" sz="2400" b="0" strike="noStrike" spc="-1" dirty="0">
                <a:solidFill>
                  <a:srgbClr val="404040"/>
                </a:solidFill>
                <a:latin typeface="Calibri"/>
              </a:rPr>
              <a:t>Acumulación de una deuda total a dos alícuotas.</a:t>
            </a: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p:txBody>
      </p:sp>
      <p:sp>
        <p:nvSpPr>
          <p:cNvPr id="292" name="CustomShape 2"/>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Extinción del contrato con la A.R.T.</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filiaciones"/>
          <p:cNvPicPr/>
          <p:nvPr/>
        </p:nvPicPr>
        <p:blipFill>
          <a:blip r:embed="rId2" cstate="print"/>
          <a:srcRect/>
          <a:stretch>
            <a:fillRect/>
          </a:stretch>
        </p:blipFill>
        <p:spPr bwMode="auto">
          <a:xfrm>
            <a:off x="785191" y="874641"/>
            <a:ext cx="8627165" cy="4562061"/>
          </a:xfrm>
          <a:prstGeom prst="rect">
            <a:avLst/>
          </a:prstGeom>
          <a:noFill/>
          <a:ln w="9525">
            <a:noFill/>
            <a:miter lim="800000"/>
            <a:headEnd/>
            <a:tailEnd/>
          </a:ln>
        </p:spPr>
      </p:pic>
    </p:spTree>
    <p:extLst>
      <p:ext uri="{BB962C8B-B14F-4D97-AF65-F5344CB8AC3E}">
        <p14:creationId xmlns:p14="http://schemas.microsoft.com/office/powerpoint/2010/main" val="1698219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8590680" y="6041520"/>
            <a:ext cx="682920" cy="364680"/>
          </a:xfrm>
          <a:prstGeom prst="rect">
            <a:avLst/>
          </a:prstGeom>
          <a:noFill/>
          <a:ln>
            <a:noFill/>
          </a:ln>
        </p:spPr>
        <p:txBody>
          <a:bodyPr anchor="ctr">
            <a:noAutofit/>
          </a:bodyPr>
          <a:lstStyle/>
          <a:p>
            <a:pPr algn="r">
              <a:lnSpc>
                <a:spcPct val="100000"/>
              </a:lnSpc>
            </a:pPr>
            <a:endParaRPr lang="es-AR" sz="900" b="0" strike="noStrike" spc="-1" dirty="0">
              <a:latin typeface="Times New Roman"/>
            </a:endParaRPr>
          </a:p>
        </p:txBody>
      </p:sp>
      <p:sp>
        <p:nvSpPr>
          <p:cNvPr id="303" name="CustomShape 2"/>
          <p:cNvSpPr/>
          <p:nvPr/>
        </p:nvSpPr>
        <p:spPr>
          <a:xfrm>
            <a:off x="2285640" y="2505960"/>
            <a:ext cx="764748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5000" b="0" strike="noStrike" spc="-1">
                <a:solidFill>
                  <a:srgbClr val="000000"/>
                </a:solidFill>
                <a:latin typeface="Trebuchet MS"/>
              </a:rPr>
              <a:t>ALÍCUOTA</a:t>
            </a:r>
            <a:endParaRPr lang="es-AR" sz="5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2"/>
          <p:cNvSpPr/>
          <p:nvPr/>
        </p:nvSpPr>
        <p:spPr>
          <a:xfrm>
            <a:off x="657000" y="1353600"/>
            <a:ext cx="87958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2400" b="0" strike="noStrike" spc="-1" dirty="0">
                <a:solidFill>
                  <a:srgbClr val="000000"/>
                </a:solidFill>
                <a:latin typeface="Calibri"/>
              </a:rPr>
              <a:t>La alícuota es el porcentaje legal aplicable sobre la base imponible</a:t>
            </a:r>
            <a:endParaRPr lang="es-AR" sz="2400" b="0" strike="noStrike" spc="-1" dirty="0">
              <a:latin typeface="Arial"/>
            </a:endParaRPr>
          </a:p>
        </p:txBody>
      </p:sp>
      <p:sp>
        <p:nvSpPr>
          <p:cNvPr id="306" name="CustomShape 3"/>
          <p:cNvSpPr/>
          <p:nvPr/>
        </p:nvSpPr>
        <p:spPr>
          <a:xfrm>
            <a:off x="657000" y="2067120"/>
            <a:ext cx="950400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gn="just">
              <a:lnSpc>
                <a:spcPct val="100000"/>
              </a:lnSpc>
              <a:buClr>
                <a:srgbClr val="222222"/>
              </a:buClr>
              <a:buFont typeface="Arial"/>
              <a:buChar char="•"/>
            </a:pPr>
            <a:r>
              <a:rPr lang="es-AR" sz="2400" b="0" strike="noStrike" spc="-1" dirty="0">
                <a:solidFill>
                  <a:srgbClr val="222222"/>
                </a:solidFill>
                <a:latin typeface="Calibri"/>
              </a:rPr>
              <a:t>La ART sólo podrá modificar el monto de la alícuota previa autorización de la Superintendencia de Seguros de la Nación. </a:t>
            </a:r>
            <a:endParaRPr lang="es-AR" sz="2400" b="0" strike="noStrike" spc="-1" dirty="0">
              <a:latin typeface="Arial"/>
            </a:endParaRPr>
          </a:p>
          <a:p>
            <a:pPr algn="just">
              <a:lnSpc>
                <a:spcPct val="100000"/>
              </a:lnSpc>
            </a:pPr>
            <a:endParaRPr lang="es-AR" sz="2400" b="0" strike="noStrike" spc="-1" dirty="0">
              <a:latin typeface="Arial"/>
            </a:endParaRPr>
          </a:p>
          <a:p>
            <a:pPr marL="285840" indent="-285480" algn="just">
              <a:lnSpc>
                <a:spcPct val="100000"/>
              </a:lnSpc>
              <a:buClr>
                <a:srgbClr val="222222"/>
              </a:buClr>
              <a:buFont typeface="Arial"/>
              <a:buChar char="•"/>
            </a:pPr>
            <a:r>
              <a:rPr lang="es-AR" sz="2400" b="0" strike="noStrike" spc="-1" dirty="0">
                <a:solidFill>
                  <a:srgbClr val="222222"/>
                </a:solidFill>
                <a:latin typeface="Calibri"/>
              </a:rPr>
              <a:t>El valor de las alícuotas se acuerda con la ART en el contrato de afiliación, y depende de la actividad y nivel de riesgo.</a:t>
            </a:r>
            <a:endParaRPr lang="es-AR" sz="2400" b="0" strike="noStrike" spc="-1" dirty="0">
              <a:latin typeface="Arial"/>
            </a:endParaRPr>
          </a:p>
          <a:p>
            <a:pPr algn="just">
              <a:lnSpc>
                <a:spcPct val="100000"/>
              </a:lnSpc>
            </a:pPr>
            <a:endParaRPr lang="es-AR" sz="2400" b="0" strike="noStrike" spc="-1" dirty="0">
              <a:latin typeface="Arial"/>
            </a:endParaRPr>
          </a:p>
          <a:p>
            <a:pPr marL="285840" indent="-285480" algn="just">
              <a:lnSpc>
                <a:spcPct val="100000"/>
              </a:lnSpc>
              <a:buClr>
                <a:srgbClr val="222222"/>
              </a:buClr>
              <a:buFont typeface="Arial"/>
              <a:buChar char="•"/>
            </a:pPr>
            <a:r>
              <a:rPr lang="es-AR" sz="2400" b="0" strike="noStrike" spc="-1" dirty="0">
                <a:solidFill>
                  <a:srgbClr val="222222"/>
                </a:solidFill>
                <a:latin typeface="Calibri"/>
              </a:rPr>
              <a:t>La alícuota que cobra la ART no puede exceder la alícuota máxima para la actividad y nivel de riesgo de su empresa aprobadas por la Superintendencia de Seguros de la Nación.</a:t>
            </a:r>
            <a:endParaRPr lang="es-AR" sz="2400" b="0" strike="noStrike" spc="-1" dirty="0">
              <a:latin typeface="Arial"/>
            </a:endParaRPr>
          </a:p>
        </p:txBody>
      </p:sp>
      <p:sp>
        <p:nvSpPr>
          <p:cNvPr id="307" name="CustomShape 4"/>
          <p:cNvSpPr/>
          <p:nvPr/>
        </p:nvSpPr>
        <p:spPr>
          <a:xfrm>
            <a:off x="657000" y="393840"/>
            <a:ext cx="38376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Alícuota</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747000" y="393840"/>
            <a:ext cx="614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Objetivos de la clase</a:t>
            </a:r>
            <a:endParaRPr lang="es-AR" sz="4000" b="0" strike="noStrike" spc="-1">
              <a:latin typeface="Arial"/>
            </a:endParaRPr>
          </a:p>
        </p:txBody>
      </p:sp>
      <p:sp>
        <p:nvSpPr>
          <p:cNvPr id="179" name="TextShape 2"/>
          <p:cNvSpPr txBox="1"/>
          <p:nvPr/>
        </p:nvSpPr>
        <p:spPr>
          <a:xfrm>
            <a:off x="747000" y="1468800"/>
            <a:ext cx="10531440" cy="5389200"/>
          </a:xfrm>
          <a:prstGeom prst="rect">
            <a:avLst/>
          </a:prstGeom>
          <a:noFill/>
          <a:ln>
            <a:noFill/>
          </a:ln>
        </p:spPr>
        <p:txBody>
          <a:bodyPr>
            <a:normAutofit/>
          </a:bodyPr>
          <a:lstStyle/>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Conocer que es una ART y para que sirve.</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Identificar los actores intervinientes.</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Saber como funciona y los modos de actuar de las partes intervinientes. </a:t>
            </a: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 name="Imagen 7"/>
          <p:cNvPicPr/>
          <p:nvPr/>
        </p:nvPicPr>
        <p:blipFill>
          <a:blip r:embed="rId2"/>
          <a:stretch/>
        </p:blipFill>
        <p:spPr>
          <a:xfrm>
            <a:off x="1050130" y="3572135"/>
            <a:ext cx="9076508" cy="2228438"/>
          </a:xfrm>
          <a:prstGeom prst="rect">
            <a:avLst/>
          </a:prstGeom>
          <a:ln w="57240">
            <a:solidFill>
              <a:srgbClr val="C1B995"/>
            </a:solidFill>
            <a:round/>
          </a:ln>
        </p:spPr>
      </p:pic>
      <p:sp>
        <p:nvSpPr>
          <p:cNvPr id="310" name="CustomShape 2"/>
          <p:cNvSpPr/>
          <p:nvPr/>
        </p:nvSpPr>
        <p:spPr>
          <a:xfrm>
            <a:off x="1886759" y="5871063"/>
            <a:ext cx="7598435"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AR" sz="1800" b="0" strike="noStrike" spc="-1" dirty="0">
                <a:solidFill>
                  <a:srgbClr val="000000"/>
                </a:solidFill>
                <a:latin typeface="Trebuchet MS"/>
                <a:ea typeface="Calibri"/>
              </a:rPr>
              <a:t>*</a:t>
            </a:r>
            <a:r>
              <a:rPr lang="es-AR" sz="1600" b="0" strike="noStrike" spc="-1" dirty="0">
                <a:solidFill>
                  <a:srgbClr val="000000"/>
                </a:solidFill>
                <a:latin typeface="Trebuchet MS"/>
                <a:ea typeface="Calibri"/>
              </a:rPr>
              <a:t>FFEP: Fondo Fiduciario de enfermedades profesionales. Los empleadores deben aportar $0,60 por cada empleado, para solventar parte de los costos de hipoacusias y </a:t>
            </a:r>
            <a:r>
              <a:rPr lang="es-AR" sz="1600" b="0" strike="noStrike" spc="-1" dirty="0" smtClean="0">
                <a:solidFill>
                  <a:srgbClr val="000000"/>
                </a:solidFill>
                <a:latin typeface="Trebuchet MS"/>
                <a:ea typeface="Calibri"/>
              </a:rPr>
              <a:t>enfermedades </a:t>
            </a:r>
            <a:r>
              <a:rPr lang="es-AR" sz="1600" b="0" strike="noStrike" spc="-1" dirty="0">
                <a:solidFill>
                  <a:srgbClr val="000000"/>
                </a:solidFill>
                <a:latin typeface="Trebuchet MS"/>
                <a:ea typeface="Calibri"/>
              </a:rPr>
              <a:t>no listadas</a:t>
            </a:r>
            <a:endParaRPr lang="es-AR" sz="1600" b="0" strike="noStrike" spc="-1" dirty="0">
              <a:latin typeface="Arial"/>
            </a:endParaRPr>
          </a:p>
          <a:p>
            <a:pPr>
              <a:lnSpc>
                <a:spcPct val="100000"/>
              </a:lnSpc>
            </a:pPr>
            <a:r>
              <a:rPr dirty="0"/>
              <a:t/>
            </a:r>
            <a:br>
              <a:rPr dirty="0"/>
            </a:br>
            <a:r>
              <a:rPr lang="es-AR" sz="2200" b="0" strike="noStrike" spc="-1" dirty="0">
                <a:solidFill>
                  <a:srgbClr val="000000"/>
                </a:solidFill>
                <a:latin typeface="Calibri"/>
                <a:ea typeface="Calibri"/>
              </a:rPr>
              <a:t> </a:t>
            </a:r>
            <a:endParaRPr lang="es-AR" sz="2200" b="0" strike="noStrike" spc="-1" dirty="0">
              <a:latin typeface="Arial"/>
            </a:endParaRPr>
          </a:p>
        </p:txBody>
      </p:sp>
      <p:sp>
        <p:nvSpPr>
          <p:cNvPr id="311" name="CustomShape 3"/>
          <p:cNvSpPr/>
          <p:nvPr/>
        </p:nvSpPr>
        <p:spPr>
          <a:xfrm>
            <a:off x="657000" y="1101600"/>
            <a:ext cx="932508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2400" b="0" strike="noStrike" spc="-1" dirty="0">
                <a:solidFill>
                  <a:srgbClr val="000000"/>
                </a:solidFill>
                <a:latin typeface="Calibri"/>
              </a:rPr>
              <a:t>La cuota se integra por:</a:t>
            </a:r>
            <a:endParaRPr lang="es-AR" sz="2400" b="0" strike="noStrike" spc="-1" dirty="0">
              <a:latin typeface="Arial"/>
            </a:endParaRPr>
          </a:p>
          <a:p>
            <a:pPr marL="285840" indent="-285480">
              <a:lnSpc>
                <a:spcPct val="100000"/>
              </a:lnSpc>
              <a:buClr>
                <a:srgbClr val="000000"/>
              </a:buClr>
              <a:buFont typeface="Arial"/>
              <a:buChar char="•"/>
            </a:pPr>
            <a:r>
              <a:rPr lang="es-AR" sz="2400" b="0" strike="noStrike" spc="-1" dirty="0">
                <a:solidFill>
                  <a:srgbClr val="000000"/>
                </a:solidFill>
                <a:latin typeface="Calibri"/>
              </a:rPr>
              <a:t>Una alícuota de suma fija multiplicada por cada trabajador declarado,</a:t>
            </a:r>
            <a:endParaRPr lang="es-AR" sz="2400" b="0" strike="noStrike" spc="-1" dirty="0">
              <a:latin typeface="Arial"/>
            </a:endParaRPr>
          </a:p>
          <a:p>
            <a:pPr marL="285840" indent="-285480">
              <a:lnSpc>
                <a:spcPct val="100000"/>
              </a:lnSpc>
              <a:buClr>
                <a:srgbClr val="000000"/>
              </a:buClr>
              <a:buFont typeface="Arial"/>
              <a:buChar char="•"/>
            </a:pPr>
            <a:r>
              <a:rPr lang="es-AR" sz="2400" b="0" strike="noStrike" spc="-1" dirty="0">
                <a:solidFill>
                  <a:srgbClr val="000000"/>
                </a:solidFill>
                <a:latin typeface="Calibri"/>
              </a:rPr>
              <a:t>Una alícuota variable: porcentaje calculado sobre la masa salarial </a:t>
            </a:r>
            <a:r>
              <a:rPr lang="es-AR" sz="2400" b="0" strike="noStrike" spc="-1" dirty="0">
                <a:solidFill>
                  <a:srgbClr val="000000"/>
                </a:solidFill>
                <a:latin typeface="Calibri"/>
                <a:ea typeface="Calibri"/>
              </a:rPr>
              <a:t>(conceptos remunerativos + no remunerativos) sin topes </a:t>
            </a:r>
            <a:endParaRPr lang="es-AR" sz="2400" b="0" strike="noStrike" spc="-1" dirty="0">
              <a:latin typeface="Arial"/>
            </a:endParaRPr>
          </a:p>
          <a:p>
            <a:pPr marL="285840" indent="-285480">
              <a:lnSpc>
                <a:spcPct val="100000"/>
              </a:lnSpc>
              <a:buClr>
                <a:srgbClr val="000000"/>
              </a:buClr>
              <a:buFont typeface="Arial"/>
              <a:buChar char="•"/>
            </a:pPr>
            <a:r>
              <a:rPr lang="es-AR" sz="2400" b="0" strike="noStrike" spc="-1" dirty="0">
                <a:solidFill>
                  <a:srgbClr val="000000"/>
                </a:solidFill>
                <a:latin typeface="Calibri"/>
                <a:ea typeface="Calibri"/>
              </a:rPr>
              <a:t> Un importe fijo con destino al Fondo Fiduciario de Enfermedades Profesionales (FFEP), multiplicado por cada uno de los trabajadores.</a:t>
            </a:r>
            <a:endParaRPr lang="es-AR" sz="2400" b="0" strike="noStrike" spc="-1" dirty="0">
              <a:latin typeface="Arial"/>
            </a:endParaRPr>
          </a:p>
        </p:txBody>
      </p:sp>
      <p:sp>
        <p:nvSpPr>
          <p:cNvPr id="312" name="CustomShape 4"/>
          <p:cNvSpPr/>
          <p:nvPr/>
        </p:nvSpPr>
        <p:spPr>
          <a:xfrm>
            <a:off x="657000" y="393840"/>
            <a:ext cx="63360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Cálculo de la alícuota total</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8590680" y="6041520"/>
            <a:ext cx="682920" cy="364680"/>
          </a:xfrm>
          <a:prstGeom prst="rect">
            <a:avLst/>
          </a:prstGeom>
          <a:noFill/>
          <a:ln>
            <a:noFill/>
          </a:ln>
        </p:spPr>
        <p:txBody>
          <a:bodyPr anchor="ctr">
            <a:noAutofit/>
          </a:bodyPr>
          <a:lstStyle/>
          <a:p>
            <a:pPr algn="r">
              <a:lnSpc>
                <a:spcPct val="100000"/>
              </a:lnSpc>
            </a:pPr>
            <a:fld id="{502D7B62-A14D-4ACC-BD93-D940A964FC8C}" type="slidenum">
              <a:rPr lang="es-AR" sz="900" b="0" strike="noStrike" spc="-1">
                <a:solidFill>
                  <a:srgbClr val="90C226"/>
                </a:solidFill>
                <a:latin typeface="Trebuchet MS"/>
              </a:rPr>
              <a:t>21</a:t>
            </a:fld>
            <a:endParaRPr lang="es-AR" sz="900" b="0" strike="noStrike" spc="-1">
              <a:latin typeface="Times New Roman"/>
            </a:endParaRPr>
          </a:p>
        </p:txBody>
      </p:sp>
      <p:sp>
        <p:nvSpPr>
          <p:cNvPr id="314" name="CustomShape 2"/>
          <p:cNvSpPr/>
          <p:nvPr/>
        </p:nvSpPr>
        <p:spPr>
          <a:xfrm>
            <a:off x="671400" y="167400"/>
            <a:ext cx="92296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2400" b="0" strike="noStrike" spc="-1">
                <a:solidFill>
                  <a:srgbClr val="000000"/>
                </a:solidFill>
                <a:latin typeface="Calibri"/>
                <a:ea typeface="Calibri"/>
              </a:rPr>
              <a:t>Los valores fijos y variables dependen de la actividad que desarrolla la empresa ya que está relacionado con las tareas que realiza el empleado y el nivel de riesgo </a:t>
            </a:r>
            <a:endParaRPr lang="es-AR" sz="2400" b="0" strike="noStrike" spc="-1">
              <a:latin typeface="Arial"/>
            </a:endParaRPr>
          </a:p>
        </p:txBody>
      </p:sp>
      <p:pic>
        <p:nvPicPr>
          <p:cNvPr id="315" name="4 Imagen"/>
          <p:cNvPicPr/>
          <p:nvPr/>
        </p:nvPicPr>
        <p:blipFill>
          <a:blip r:embed="rId2"/>
          <a:stretch/>
        </p:blipFill>
        <p:spPr>
          <a:xfrm>
            <a:off x="2639746" y="1355040"/>
            <a:ext cx="5630798" cy="5333411"/>
          </a:xfrm>
          <a:prstGeom prst="rect">
            <a:avLst/>
          </a:prstGeom>
          <a:ln w="9360">
            <a:noFill/>
          </a:ln>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ustomShape 2"/>
          <p:cNvSpPr/>
          <p:nvPr/>
        </p:nvSpPr>
        <p:spPr>
          <a:xfrm>
            <a:off x="657000" y="1626287"/>
            <a:ext cx="9336960" cy="265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gn="just">
              <a:lnSpc>
                <a:spcPct val="100000"/>
              </a:lnSpc>
              <a:buClr>
                <a:srgbClr val="000000"/>
              </a:buClr>
              <a:buFont typeface="Arial"/>
              <a:buChar char="•"/>
            </a:pPr>
            <a:r>
              <a:rPr lang="es-AR" sz="2400" b="0" strike="noStrike" spc="-1" dirty="0">
                <a:solidFill>
                  <a:srgbClr val="000000"/>
                </a:solidFill>
                <a:latin typeface="Calibri"/>
              </a:rPr>
              <a:t>El pago de la ART se efectúa por adelantado en función de la nómina salarial del mes anterior. </a:t>
            </a:r>
            <a:endParaRPr lang="es-AR" sz="2400" b="0" strike="noStrike" spc="-1" dirty="0">
              <a:latin typeface="Arial"/>
            </a:endParaRPr>
          </a:p>
          <a:p>
            <a:pPr marL="45720" algn="just">
              <a:lnSpc>
                <a:spcPct val="100000"/>
              </a:lnSpc>
            </a:pPr>
            <a:endParaRPr lang="es-AR" sz="2400" b="0" strike="noStrike" spc="-1" dirty="0">
              <a:latin typeface="Arial"/>
            </a:endParaRPr>
          </a:p>
          <a:p>
            <a:pPr marL="285840" indent="-285480" algn="just">
              <a:lnSpc>
                <a:spcPct val="100000"/>
              </a:lnSpc>
              <a:buClr>
                <a:srgbClr val="000000"/>
              </a:buClr>
              <a:buFont typeface="Arial"/>
              <a:buChar char="•"/>
            </a:pPr>
            <a:r>
              <a:rPr lang="es-AR" sz="2400" b="0" strike="noStrike" spc="-1" dirty="0">
                <a:solidFill>
                  <a:srgbClr val="000000"/>
                </a:solidFill>
                <a:latin typeface="Calibri"/>
              </a:rPr>
              <a:t>Primer Periodo: Como la ART se paga por adelantado, es necesario pagar el Seguro de Riesgos del Trabajo por fuera realizando el cálculo en función de lo que se estima que se va a pagar de salarios brutos por ese mes.</a:t>
            </a:r>
            <a:endParaRPr lang="es-AR" sz="2400" b="0" strike="noStrike" spc="-1" dirty="0">
              <a:latin typeface="Arial"/>
            </a:endParaRPr>
          </a:p>
        </p:txBody>
      </p:sp>
      <p:sp>
        <p:nvSpPr>
          <p:cNvPr id="318" name="CustomShape 3"/>
          <p:cNvSpPr/>
          <p:nvPr/>
        </p:nvSpPr>
        <p:spPr>
          <a:xfrm>
            <a:off x="657000" y="393840"/>
            <a:ext cx="363132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Formas de pago</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2285640" y="2505960"/>
            <a:ext cx="764748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5000" b="0" strike="noStrike" spc="-1">
                <a:solidFill>
                  <a:srgbClr val="000000"/>
                </a:solidFill>
                <a:latin typeface="Trebuchet MS"/>
              </a:rPr>
              <a:t>CONTINGENCIAS</a:t>
            </a:r>
            <a:endParaRPr lang="es-AR" sz="5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CustomShape 1"/>
          <p:cNvSpPr/>
          <p:nvPr/>
        </p:nvSpPr>
        <p:spPr>
          <a:xfrm>
            <a:off x="657000" y="1283040"/>
            <a:ext cx="6374520" cy="20134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00000"/>
              </a:lnSpc>
            </a:pPr>
            <a:r>
              <a:rPr lang="es-AR" sz="2400" b="1" u="sng" strike="noStrike" spc="-1" dirty="0">
                <a:solidFill>
                  <a:srgbClr val="000000"/>
                </a:solidFill>
                <a:uFillTx/>
                <a:latin typeface="Calibri"/>
              </a:rPr>
              <a:t>Accidentes de trabajo</a:t>
            </a:r>
            <a:r>
              <a:rPr lang="es-AR" sz="2400" b="1" strike="noStrike" spc="-1" dirty="0">
                <a:solidFill>
                  <a:srgbClr val="000000"/>
                </a:solidFill>
                <a:latin typeface="Calibri"/>
              </a:rPr>
              <a:t>:</a:t>
            </a:r>
            <a:endParaRPr lang="es-AR" sz="2400" b="0" strike="noStrike" spc="-1" dirty="0">
              <a:latin typeface="Arial"/>
            </a:endParaRPr>
          </a:p>
          <a:p>
            <a:pPr>
              <a:lnSpc>
                <a:spcPct val="100000"/>
              </a:lnSpc>
            </a:pPr>
            <a:r>
              <a:rPr dirty="0"/>
              <a:t/>
            </a:r>
            <a:br>
              <a:rPr dirty="0"/>
            </a:br>
            <a:r>
              <a:rPr lang="es-ES" sz="2400" dirty="0">
                <a:latin typeface="Calibri" panose="020F0502020204030204" pitchFamily="34" charset="0"/>
                <a:cs typeface="Calibri" panose="020F0502020204030204" pitchFamily="34" charset="0"/>
              </a:rPr>
              <a:t>T</a:t>
            </a:r>
            <a:r>
              <a:rPr lang="es-ES" sz="2400" dirty="0" smtClean="0">
                <a:latin typeface="Calibri" panose="020F0502020204030204" pitchFamily="34" charset="0"/>
                <a:cs typeface="Calibri" panose="020F0502020204030204" pitchFamily="34" charset="0"/>
              </a:rPr>
              <a:t>odo </a:t>
            </a:r>
            <a:r>
              <a:rPr lang="es-ES" sz="2400" dirty="0">
                <a:latin typeface="Calibri" panose="020F0502020204030204" pitchFamily="34" charset="0"/>
                <a:cs typeface="Calibri" panose="020F0502020204030204" pitchFamily="34" charset="0"/>
              </a:rPr>
              <a:t>acontecimiento súbito y violento ocurrido por el hecho o en ocasión del </a:t>
            </a:r>
            <a:r>
              <a:rPr lang="es-ES" sz="2400" dirty="0" smtClean="0">
                <a:latin typeface="Calibri" panose="020F0502020204030204" pitchFamily="34" charset="0"/>
                <a:cs typeface="Calibri" panose="020F0502020204030204" pitchFamily="34" charset="0"/>
              </a:rPr>
              <a:t>trabajo.</a:t>
            </a:r>
            <a:r>
              <a:rPr dirty="0"/>
              <a:t/>
            </a:r>
            <a:br>
              <a:rPr dirty="0"/>
            </a:br>
            <a:endParaRPr lang="es-AR" sz="2400" b="0" strike="noStrike" spc="-1" dirty="0">
              <a:latin typeface="Arial"/>
            </a:endParaRPr>
          </a:p>
        </p:txBody>
      </p:sp>
      <p:pic>
        <p:nvPicPr>
          <p:cNvPr id="338" name="7 Imagen"/>
          <p:cNvPicPr/>
          <p:nvPr/>
        </p:nvPicPr>
        <p:blipFill>
          <a:blip r:embed="rId2"/>
          <a:stretch/>
        </p:blipFill>
        <p:spPr>
          <a:xfrm>
            <a:off x="8021880" y="766440"/>
            <a:ext cx="3745800" cy="1356840"/>
          </a:xfrm>
          <a:prstGeom prst="rect">
            <a:avLst/>
          </a:prstGeom>
          <a:ln>
            <a:noFill/>
          </a:ln>
        </p:spPr>
      </p:pic>
      <p:pic>
        <p:nvPicPr>
          <p:cNvPr id="339" name="Picture 2"/>
          <p:cNvPicPr/>
          <p:nvPr/>
        </p:nvPicPr>
        <p:blipFill>
          <a:blip r:embed="rId3"/>
          <a:srcRect l="12949" t="15571" r="33673" b="11407"/>
          <a:stretch/>
        </p:blipFill>
        <p:spPr>
          <a:xfrm>
            <a:off x="3702960" y="3125160"/>
            <a:ext cx="4653720" cy="3578760"/>
          </a:xfrm>
          <a:prstGeom prst="rect">
            <a:avLst/>
          </a:prstGeom>
          <a:ln>
            <a:noFill/>
          </a:ln>
        </p:spPr>
      </p:pic>
      <p:sp>
        <p:nvSpPr>
          <p:cNvPr id="340" name="CustomShape 2"/>
          <p:cNvSpPr/>
          <p:nvPr/>
        </p:nvSpPr>
        <p:spPr>
          <a:xfrm>
            <a:off x="657000" y="393840"/>
            <a:ext cx="5806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Contingencias cubiertas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628920" y="500040"/>
            <a:ext cx="9451080" cy="242856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nSpc>
                <a:spcPct val="100000"/>
              </a:lnSpc>
            </a:pPr>
            <a:r>
              <a:rPr lang="es-AR" sz="2400" b="1" u="sng" strike="noStrike" spc="-1" dirty="0">
                <a:solidFill>
                  <a:srgbClr val="000000"/>
                </a:solidFill>
                <a:uFillTx/>
                <a:latin typeface="Calibri"/>
              </a:rPr>
              <a:t>Accidente “In </a:t>
            </a:r>
            <a:r>
              <a:rPr lang="es-AR" sz="2400" b="1" u="sng" strike="noStrike" spc="-1" dirty="0" err="1">
                <a:solidFill>
                  <a:srgbClr val="000000"/>
                </a:solidFill>
                <a:uFillTx/>
                <a:latin typeface="Calibri"/>
              </a:rPr>
              <a:t>Itinere</a:t>
            </a:r>
            <a:r>
              <a:rPr lang="es-AR" sz="2400" b="1" u="sng" strike="noStrike" spc="-1" dirty="0">
                <a:solidFill>
                  <a:srgbClr val="000000"/>
                </a:solidFill>
                <a:uFillTx/>
                <a:latin typeface="Calibri"/>
              </a:rPr>
              <a:t>”:</a:t>
            </a:r>
            <a:r>
              <a:rPr dirty="0"/>
              <a:t/>
            </a:r>
            <a:br>
              <a:rPr dirty="0"/>
            </a:br>
            <a:endParaRPr lang="es-AR" sz="2400" b="0" strike="noStrike" spc="-1" dirty="0">
              <a:latin typeface="Arial"/>
            </a:endParaRPr>
          </a:p>
          <a:p>
            <a:pPr>
              <a:lnSpc>
                <a:spcPct val="100000"/>
              </a:lnSpc>
            </a:pPr>
            <a:r>
              <a:rPr lang="es-AR" sz="2400" b="0" strike="noStrike" spc="-1" dirty="0" smtClean="0">
                <a:solidFill>
                  <a:srgbClr val="000000"/>
                </a:solidFill>
                <a:latin typeface="Calibri"/>
              </a:rPr>
              <a:t>Todo </a:t>
            </a:r>
            <a:r>
              <a:rPr lang="es-AR" sz="2400" b="0" strike="noStrike" spc="-1" dirty="0">
                <a:solidFill>
                  <a:srgbClr val="000000"/>
                </a:solidFill>
                <a:latin typeface="Calibri"/>
              </a:rPr>
              <a:t>acontecimiento súbito y violento ocurrido en el trayecto directo y habitual entre el domicilio del trabajador y el lugar de trabajo, siempre y cuando el damnificado no hubiere interrumpido o alterado dicho trayecto por causas ajenas al trabajo.</a:t>
            </a:r>
            <a:endParaRPr lang="es-AR" sz="2400" b="0" strike="noStrike" spc="-1" dirty="0">
              <a:latin typeface="Arial"/>
            </a:endParaRPr>
          </a:p>
          <a:p>
            <a:pPr>
              <a:lnSpc>
                <a:spcPct val="100000"/>
              </a:lnSpc>
            </a:pPr>
            <a:endParaRPr lang="es-AR" sz="2400" b="0" strike="noStrike" spc="-1" dirty="0">
              <a:latin typeface="Arial"/>
            </a:endParaRPr>
          </a:p>
          <a:p>
            <a:pPr>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p:pic>
        <p:nvPicPr>
          <p:cNvPr id="344" name="Picture 2"/>
          <p:cNvPicPr/>
          <p:nvPr/>
        </p:nvPicPr>
        <p:blipFill>
          <a:blip r:embed="rId2"/>
          <a:stretch/>
        </p:blipFill>
        <p:spPr>
          <a:xfrm>
            <a:off x="5501160" y="3214800"/>
            <a:ext cx="4578480" cy="2499840"/>
          </a:xfrm>
          <a:prstGeom prst="rect">
            <a:avLst/>
          </a:prstGeom>
          <a:ln>
            <a:noFill/>
          </a:ln>
        </p:spPr>
      </p:pic>
      <p:pic>
        <p:nvPicPr>
          <p:cNvPr id="345" name="3 Imagen"/>
          <p:cNvPicPr/>
          <p:nvPr/>
        </p:nvPicPr>
        <p:blipFill>
          <a:blip r:embed="rId3"/>
          <a:stretch/>
        </p:blipFill>
        <p:spPr>
          <a:xfrm>
            <a:off x="965520" y="2928960"/>
            <a:ext cx="3642840" cy="3570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637920" y="524880"/>
            <a:ext cx="9703800" cy="59288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es-AR" sz="2400" b="1" u="sng" strike="noStrike" spc="-1" dirty="0">
                <a:solidFill>
                  <a:srgbClr val="000000"/>
                </a:solidFill>
                <a:uFillTx/>
                <a:latin typeface="Calibri"/>
              </a:rPr>
              <a:t>Enfermedades Profesionales:</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r>
              <a:rPr lang="es-AR" sz="2400" b="0" strike="noStrike" spc="-1" dirty="0">
                <a:solidFill>
                  <a:srgbClr val="000000"/>
                </a:solidFill>
                <a:latin typeface="Calibri"/>
              </a:rPr>
              <a:t>Es aquella que se adquiere dentro del ambiente de trabajo debido a la existencia de un agente de </a:t>
            </a:r>
            <a:r>
              <a:rPr lang="es-AR" sz="2400" b="0" strike="noStrike" spc="-1" dirty="0" smtClean="0">
                <a:solidFill>
                  <a:srgbClr val="000000"/>
                </a:solidFill>
                <a:latin typeface="Calibri"/>
              </a:rPr>
              <a:t>riesgo.</a:t>
            </a:r>
            <a:endParaRPr lang="es-AR" sz="2400" b="0" strike="noStrike" spc="-1" dirty="0">
              <a:latin typeface="Arial"/>
            </a:endParaRPr>
          </a:p>
          <a:p>
            <a:pPr algn="just">
              <a:lnSpc>
                <a:spcPct val="100000"/>
              </a:lnSpc>
            </a:pPr>
            <a:r>
              <a:rPr lang="es-AR" sz="2400" b="0" strike="noStrike" spc="-1" dirty="0">
                <a:solidFill>
                  <a:srgbClr val="000000"/>
                </a:solidFill>
                <a:latin typeface="Calibri"/>
              </a:rPr>
              <a:t>El Sistema reconoce previamente como enfermedades profesionales a una lista de </a:t>
            </a:r>
            <a:r>
              <a:rPr lang="es-AR" sz="2400" b="0" strike="noStrike" spc="-1" dirty="0" smtClean="0">
                <a:solidFill>
                  <a:srgbClr val="000000"/>
                </a:solidFill>
                <a:latin typeface="Calibri"/>
              </a:rPr>
              <a:t>enfermedades.</a:t>
            </a:r>
          </a:p>
          <a:p>
            <a:pPr algn="just">
              <a:lnSpc>
                <a:spcPct val="100000"/>
              </a:lnSpc>
            </a:pPr>
            <a:r>
              <a:rPr lang="es-AR" sz="2400" b="0" strike="noStrike" spc="-1" dirty="0" smtClean="0">
                <a:solidFill>
                  <a:srgbClr val="000000"/>
                </a:solidFill>
                <a:latin typeface="Calibri"/>
              </a:rPr>
              <a:t>Si </a:t>
            </a:r>
            <a:r>
              <a:rPr lang="es-AR" sz="2400" b="0" strike="noStrike" spc="-1" dirty="0">
                <a:solidFill>
                  <a:srgbClr val="000000"/>
                </a:solidFill>
                <a:latin typeface="Calibri"/>
              </a:rPr>
              <a:t>se dan casos concretos que no se encuentran en este listado, de todos modos la Comisión Médica las podrá considerar.</a:t>
            </a:r>
            <a:endParaRPr lang="es-AR" sz="2400" b="0" strike="noStrike" spc="-1" dirty="0">
              <a:latin typeface="Arial"/>
            </a:endParaRPr>
          </a:p>
          <a:p>
            <a:pPr>
              <a:lnSpc>
                <a:spcPct val="100000"/>
              </a:lnSpc>
            </a:pPr>
            <a:endParaRPr lang="es-AR" sz="2400" b="0" strike="noStrike" spc="-1" dirty="0">
              <a:latin typeface="Arial"/>
            </a:endParaRPr>
          </a:p>
        </p:txBody>
      </p:sp>
      <p:pic>
        <p:nvPicPr>
          <p:cNvPr id="347" name="5 Imagen"/>
          <p:cNvPicPr/>
          <p:nvPr/>
        </p:nvPicPr>
        <p:blipFill>
          <a:blip r:embed="rId2"/>
          <a:stretch/>
        </p:blipFill>
        <p:spPr>
          <a:xfrm>
            <a:off x="3020220" y="3994775"/>
            <a:ext cx="4939200" cy="2247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ustomShape 1"/>
          <p:cNvSpPr/>
          <p:nvPr/>
        </p:nvSpPr>
        <p:spPr>
          <a:xfrm>
            <a:off x="657000" y="1637371"/>
            <a:ext cx="8898840" cy="52088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es-AR" sz="2400" b="0" strike="noStrike" spc="-1" dirty="0">
                <a:solidFill>
                  <a:srgbClr val="000000"/>
                </a:solidFill>
                <a:latin typeface="Calibri"/>
              </a:rPr>
              <a:t>-Accidentes de trabajo y las enfermedades profesionales causados por dolo del trabajador o por fuerza mayor extraña al trabajo.</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r>
              <a:rPr lang="es-AR" sz="2400" b="0" strike="noStrike" spc="-1" dirty="0">
                <a:solidFill>
                  <a:srgbClr val="000000"/>
                </a:solidFill>
                <a:latin typeface="Calibri"/>
              </a:rPr>
              <a:t>-Las incapacidades del trabajador preexistentes a la iniciación de la relación laboral y acreditadas en el examen </a:t>
            </a:r>
            <a:r>
              <a:rPr lang="es-AR" sz="2400" b="0" strike="noStrike" spc="-1" dirty="0" err="1" smtClean="0">
                <a:solidFill>
                  <a:srgbClr val="000000"/>
                </a:solidFill>
                <a:latin typeface="Calibri"/>
              </a:rPr>
              <a:t>preocupacional</a:t>
            </a:r>
            <a:r>
              <a:rPr lang="es-AR" sz="2400" b="0" strike="noStrike" spc="-1" dirty="0" smtClean="0">
                <a:solidFill>
                  <a:srgbClr val="000000"/>
                </a:solidFill>
                <a:latin typeface="Calibri"/>
              </a:rPr>
              <a:t>.</a:t>
            </a:r>
          </a:p>
          <a:p>
            <a:pPr algn="just">
              <a:lnSpc>
                <a:spcPct val="100000"/>
              </a:lnSpc>
            </a:pPr>
            <a:endParaRPr lang="es-AR" sz="2400" b="0" strike="noStrike" spc="-1" dirty="0">
              <a:latin typeface="Arial"/>
            </a:endParaRPr>
          </a:p>
          <a:p>
            <a:pPr algn="just">
              <a:lnSpc>
                <a:spcPct val="100000"/>
              </a:lnSpc>
            </a:pPr>
            <a:r>
              <a:rPr lang="es-AR" sz="2400" b="0" strike="noStrike" spc="-1" dirty="0">
                <a:solidFill>
                  <a:srgbClr val="000000"/>
                </a:solidFill>
                <a:latin typeface="Calibri"/>
              </a:rPr>
              <a:t>-Por no haber denunciado el accidente dentro de las 48 </a:t>
            </a:r>
            <a:r>
              <a:rPr lang="es-AR" sz="2400" b="0" strike="noStrike" spc="-1" dirty="0" err="1">
                <a:solidFill>
                  <a:srgbClr val="000000"/>
                </a:solidFill>
                <a:latin typeface="Calibri"/>
              </a:rPr>
              <a:t>hs</a:t>
            </a:r>
            <a:r>
              <a:rPr lang="es-AR" sz="2400" b="0" strike="noStrike" spc="-1" dirty="0">
                <a:solidFill>
                  <a:srgbClr val="000000"/>
                </a:solidFill>
                <a:latin typeface="Calibri"/>
              </a:rPr>
              <a:t>.</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r>
              <a:rPr lang="es-AR" sz="2400" b="0" strike="noStrike" spc="-1" dirty="0">
                <a:solidFill>
                  <a:srgbClr val="000000"/>
                </a:solidFill>
                <a:latin typeface="Calibri"/>
              </a:rPr>
              <a:t>-Por cambio de in </a:t>
            </a:r>
            <a:r>
              <a:rPr lang="es-AR" sz="2400" b="0" strike="noStrike" spc="-1" dirty="0" err="1">
                <a:solidFill>
                  <a:srgbClr val="000000"/>
                </a:solidFill>
                <a:latin typeface="Calibri"/>
              </a:rPr>
              <a:t>itinere</a:t>
            </a:r>
            <a:r>
              <a:rPr lang="es-AR" sz="2400" b="0" strike="noStrike" spc="-1" dirty="0">
                <a:solidFill>
                  <a:srgbClr val="000000"/>
                </a:solidFill>
                <a:latin typeface="Calibri"/>
              </a:rPr>
              <a:t> sin previo aviso.</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r>
              <a:rPr lang="es-AR" sz="2400" b="0" strike="noStrike" spc="-1" dirty="0">
                <a:solidFill>
                  <a:srgbClr val="000000"/>
                </a:solidFill>
                <a:latin typeface="Calibri"/>
              </a:rPr>
              <a:t>-Por abandono del tratamiento del accidentado.</a:t>
            </a:r>
            <a:endParaRPr lang="es-AR" sz="2400" b="0" strike="noStrike" spc="-1" dirty="0">
              <a:latin typeface="Arial"/>
            </a:endParaRPr>
          </a:p>
          <a:p>
            <a:pPr>
              <a:lnSpc>
                <a:spcPct val="100000"/>
              </a:lnSpc>
            </a:pPr>
            <a:r>
              <a:rPr dirty="0"/>
              <a:t/>
            </a:r>
            <a:br>
              <a:rPr dirty="0"/>
            </a:br>
            <a:r>
              <a:rPr dirty="0"/>
              <a:t/>
            </a:r>
            <a:br>
              <a:rPr dirty="0"/>
            </a:br>
            <a:endParaRPr lang="es-AR" sz="2400" b="0" strike="noStrike" spc="-1" dirty="0">
              <a:latin typeface="Arial"/>
            </a:endParaRPr>
          </a:p>
        </p:txBody>
      </p:sp>
      <p:sp>
        <p:nvSpPr>
          <p:cNvPr id="351" name="CustomShape 2"/>
          <p:cNvSpPr/>
          <p:nvPr/>
        </p:nvSpPr>
        <p:spPr>
          <a:xfrm>
            <a:off x="657000" y="393840"/>
            <a:ext cx="5806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Contingencias no cubiertas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657000" y="2517883"/>
            <a:ext cx="8942400" cy="492876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42900" indent="-342900" algn="just">
              <a:lnSpc>
                <a:spcPct val="100000"/>
              </a:lnSpc>
              <a:buFont typeface="Wingdings" panose="05000000000000000000" pitchFamily="2" charset="2"/>
              <a:buChar char="§"/>
            </a:pPr>
            <a:r>
              <a:rPr lang="es-AR" sz="2400" strike="noStrike" spc="-1" dirty="0">
                <a:solidFill>
                  <a:srgbClr val="000000"/>
                </a:solidFill>
                <a:uFillTx/>
                <a:latin typeface="Calibri"/>
              </a:rPr>
              <a:t>Atención inmediata del </a:t>
            </a:r>
            <a:r>
              <a:rPr lang="es-AR" sz="2400" strike="noStrike" spc="-1" dirty="0" smtClean="0">
                <a:solidFill>
                  <a:srgbClr val="000000"/>
                </a:solidFill>
                <a:uFillTx/>
                <a:latin typeface="Calibri"/>
              </a:rPr>
              <a:t>accidentado.</a:t>
            </a:r>
          </a:p>
          <a:p>
            <a:pPr marL="342900" indent="-342900" algn="just">
              <a:buFont typeface="Wingdings" panose="05000000000000000000" pitchFamily="2" charset="2"/>
              <a:buChar char="§"/>
            </a:pPr>
            <a:r>
              <a:rPr lang="es-AR" sz="2400" spc="-1" dirty="0" smtClean="0">
                <a:solidFill>
                  <a:srgbClr val="000000"/>
                </a:solidFill>
                <a:latin typeface="Calibri"/>
              </a:rPr>
              <a:t>Denuncia </a:t>
            </a:r>
            <a:r>
              <a:rPr lang="es-AR" sz="2400" spc="-1" dirty="0">
                <a:solidFill>
                  <a:srgbClr val="000000"/>
                </a:solidFill>
                <a:latin typeface="Calibri"/>
              </a:rPr>
              <a:t>del </a:t>
            </a:r>
            <a:r>
              <a:rPr lang="es-AR" sz="2400" spc="-1" dirty="0" smtClean="0">
                <a:solidFill>
                  <a:srgbClr val="000000"/>
                </a:solidFill>
                <a:latin typeface="Calibri"/>
              </a:rPr>
              <a:t>accidente.</a:t>
            </a:r>
            <a:endParaRPr lang="es-AR" sz="2400" spc="-1" dirty="0"/>
          </a:p>
          <a:p>
            <a:pPr marL="342900" indent="-342900" algn="just">
              <a:buFont typeface="Wingdings" panose="05000000000000000000" pitchFamily="2" charset="2"/>
              <a:buChar char="§"/>
            </a:pPr>
            <a:r>
              <a:rPr lang="es-AR" sz="2400" spc="-1" dirty="0">
                <a:solidFill>
                  <a:srgbClr val="000000"/>
                </a:solidFill>
                <a:latin typeface="Calibri"/>
              </a:rPr>
              <a:t>Investigación del </a:t>
            </a:r>
            <a:r>
              <a:rPr lang="es-AR" sz="2400" spc="-1" dirty="0" smtClean="0">
                <a:solidFill>
                  <a:srgbClr val="000000"/>
                </a:solidFill>
                <a:latin typeface="Calibri"/>
              </a:rPr>
              <a:t>accidente.</a:t>
            </a:r>
            <a:endParaRPr lang="es-AR" sz="2400" spc="-1" dirty="0"/>
          </a:p>
          <a:p>
            <a:pPr marL="342900" indent="-342900" algn="just">
              <a:lnSpc>
                <a:spcPct val="100000"/>
              </a:lnSpc>
              <a:buFont typeface="Wingdings" panose="05000000000000000000" pitchFamily="2" charset="2"/>
              <a:buChar char="§"/>
            </a:pPr>
            <a:endParaRPr lang="es-AR" sz="2400" b="0" strike="noStrike" spc="-1" dirty="0" smtClean="0">
              <a:latin typeface="Arial"/>
            </a:endParaRPr>
          </a:p>
          <a:p>
            <a:pPr algn="just">
              <a:lnSpc>
                <a:spcPct val="100000"/>
              </a:lnSpc>
            </a:pPr>
            <a:endParaRPr lang="es-AR" sz="2400" b="0" strike="noStrike" spc="-1" dirty="0">
              <a:latin typeface="Arial"/>
            </a:endParaRPr>
          </a:p>
          <a:p>
            <a:pPr>
              <a:lnSpc>
                <a:spcPct val="100000"/>
              </a:lnSpc>
            </a:pPr>
            <a:r>
              <a:rPr dirty="0"/>
              <a:t/>
            </a:r>
            <a:br>
              <a:rPr dirty="0"/>
            </a:br>
            <a:endParaRPr lang="es-AR" sz="2400" b="0" strike="noStrike" spc="-1" dirty="0">
              <a:latin typeface="Arial"/>
            </a:endParaRPr>
          </a:p>
        </p:txBody>
      </p:sp>
      <p:sp>
        <p:nvSpPr>
          <p:cNvPr id="354" name="CustomShape 2"/>
          <p:cNvSpPr/>
          <p:nvPr/>
        </p:nvSpPr>
        <p:spPr>
          <a:xfrm>
            <a:off x="657000" y="393840"/>
            <a:ext cx="108435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Formas de actuar frente a un accidente de trabajo</a:t>
            </a:r>
            <a:endParaRPr lang="es-AR" sz="4000" b="0" strike="noStrike" spc="-1">
              <a:latin typeface="Arial"/>
            </a:endParaRPr>
          </a:p>
        </p:txBody>
      </p:sp>
      <p:pic>
        <p:nvPicPr>
          <p:cNvPr id="5" name="Marcador de contenido 7"/>
          <p:cNvPicPr/>
          <p:nvPr/>
        </p:nvPicPr>
        <p:blipFill>
          <a:blip r:embed="rId2"/>
          <a:stretch/>
        </p:blipFill>
        <p:spPr>
          <a:xfrm>
            <a:off x="5650173" y="1093679"/>
            <a:ext cx="6332560" cy="555278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Marcador de contenido 3"/>
          <p:cNvPicPr/>
          <p:nvPr/>
        </p:nvPicPr>
        <p:blipFill>
          <a:blip r:embed="rId2"/>
          <a:stretch/>
        </p:blipFill>
        <p:spPr>
          <a:xfrm>
            <a:off x="2560615" y="467237"/>
            <a:ext cx="5863320" cy="5929920"/>
          </a:xfrm>
          <a:prstGeom prst="rect">
            <a:avLst/>
          </a:prstGeom>
          <a:ln>
            <a:noFill/>
          </a:ln>
        </p:spPr>
      </p:pic>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656999" y="1018080"/>
            <a:ext cx="9142093" cy="4023000"/>
          </a:xfrm>
          <a:prstGeom prst="rect">
            <a:avLst/>
          </a:prstGeom>
          <a:noFill/>
          <a:ln>
            <a:noFill/>
          </a:ln>
        </p:spPr>
        <p:txBody>
          <a:bodyPr>
            <a:normAutofit/>
          </a:bodyPr>
          <a:lstStyle/>
          <a:p>
            <a:pPr>
              <a:lnSpc>
                <a:spcPct val="100000"/>
              </a:lnSpc>
              <a:spcBef>
                <a:spcPts val="1001"/>
              </a:spcBef>
            </a:pPr>
            <a:endParaRPr lang="es-ES" sz="1800" b="0" strike="noStrike" spc="-1" dirty="0">
              <a:solidFill>
                <a:srgbClr val="404040"/>
              </a:solidFill>
              <a:latin typeface="Trebuchet MS"/>
            </a:endParaRPr>
          </a:p>
          <a:p>
            <a:pPr algn="just">
              <a:lnSpc>
                <a:spcPct val="100000"/>
              </a:lnSpc>
              <a:spcBef>
                <a:spcPts val="1001"/>
              </a:spcBef>
            </a:pPr>
            <a:r>
              <a:rPr lang="es-ES" sz="2400" b="0" u="sng" strike="noStrike" spc="-1" dirty="0">
                <a:solidFill>
                  <a:srgbClr val="000000"/>
                </a:solidFill>
                <a:uFillTx/>
                <a:latin typeface="Calibri"/>
              </a:rPr>
              <a:t>Riesgo:</a:t>
            </a:r>
            <a:r>
              <a:rPr lang="es-ES" sz="2400" b="0" strike="noStrike" spc="-1" dirty="0">
                <a:solidFill>
                  <a:srgbClr val="000000"/>
                </a:solidFill>
                <a:latin typeface="Calibri"/>
              </a:rPr>
              <a:t> Posibilidad de que se produzca un contratiempo o una desgracia, de que alguien o algo sufra perjuicio o daño.</a:t>
            </a: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gn="just">
              <a:lnSpc>
                <a:spcPct val="100000"/>
              </a:lnSpc>
              <a:spcBef>
                <a:spcPts val="1001"/>
              </a:spcBef>
            </a:pPr>
            <a:r>
              <a:rPr lang="es-ES" sz="2400" b="0" u="sng" strike="noStrike" spc="-1" dirty="0">
                <a:solidFill>
                  <a:srgbClr val="000000"/>
                </a:solidFill>
                <a:uFillTx/>
                <a:latin typeface="Calibri"/>
              </a:rPr>
              <a:t>Riesgos laborales:</a:t>
            </a:r>
            <a:r>
              <a:rPr lang="es-ES" sz="2400" b="0" strike="noStrike" spc="-1" dirty="0">
                <a:solidFill>
                  <a:srgbClr val="000000"/>
                </a:solidFill>
                <a:latin typeface="Calibri"/>
              </a:rPr>
              <a:t> Posibilidades de que un trabajador sufra una enfermedad o un accidente vinculado a su trabajo, comúnmente conocidos como enfermedades profesionales y accidentes laborales.</a:t>
            </a:r>
            <a:endParaRPr lang="es-ES" sz="2400" b="0" strike="noStrike" spc="-1" dirty="0">
              <a:solidFill>
                <a:srgbClr val="404040"/>
              </a:solidFill>
              <a:latin typeface="Trebuchet MS"/>
            </a:endParaRPr>
          </a:p>
        </p:txBody>
      </p:sp>
      <p:sp>
        <p:nvSpPr>
          <p:cNvPr id="189" name="CustomShape 2"/>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Definiciones</a:t>
            </a:r>
            <a:endParaRPr lang="es-AR"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5490360" y="1607040"/>
            <a:ext cx="1155960" cy="494280"/>
          </a:xfrm>
          <a:prstGeom prst="rect">
            <a:avLst/>
          </a:prstGeom>
          <a:solidFill>
            <a:srgbClr val="FFFFFF"/>
          </a:solidFill>
          <a:ln w="19080">
            <a:solidFill>
              <a:srgbClr val="54A021"/>
            </a:solidFill>
            <a:round/>
          </a:ln>
        </p:spPr>
        <p:style>
          <a:lnRef idx="0">
            <a:scrgbClr r="0" g="0" b="0"/>
          </a:lnRef>
          <a:fillRef idx="0">
            <a:scrgbClr r="0" g="0" b="0"/>
          </a:fillRef>
          <a:effectRef idx="0">
            <a:scrgbClr r="0" g="0" b="0"/>
          </a:effectRef>
          <a:fontRef idx="minor"/>
        </p:style>
        <p:txBody>
          <a:bodyPr>
            <a:noAutofit/>
          </a:bodyPr>
          <a:lstStyle/>
          <a:p>
            <a:pPr algn="ctr">
              <a:lnSpc>
                <a:spcPct val="100000"/>
              </a:lnSpc>
              <a:spcBef>
                <a:spcPts val="479"/>
              </a:spcBef>
            </a:pPr>
            <a:r>
              <a:rPr lang="es-AR" sz="2400" b="1" strike="noStrike" spc="-1">
                <a:solidFill>
                  <a:srgbClr val="FF0000"/>
                </a:solidFill>
                <a:latin typeface="Calibri"/>
              </a:rPr>
              <a:t>S.R.T</a:t>
            </a:r>
            <a:r>
              <a:rPr lang="es-AR" sz="2400" b="0" strike="noStrike" spc="-1">
                <a:solidFill>
                  <a:srgbClr val="FF0000"/>
                </a:solidFill>
                <a:latin typeface="Calibri"/>
              </a:rPr>
              <a:t>.</a:t>
            </a:r>
            <a:endParaRPr lang="es-AR" sz="2400" b="0" strike="noStrike" spc="-1">
              <a:latin typeface="Arial"/>
            </a:endParaRPr>
          </a:p>
        </p:txBody>
      </p:sp>
      <p:sp>
        <p:nvSpPr>
          <p:cNvPr id="265" name="CustomShape 2"/>
          <p:cNvSpPr/>
          <p:nvPr/>
        </p:nvSpPr>
        <p:spPr>
          <a:xfrm>
            <a:off x="4238640" y="2928960"/>
            <a:ext cx="3785760" cy="1571400"/>
          </a:xfrm>
          <a:prstGeom prst="ellipse">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66" name="CustomShape 3"/>
          <p:cNvSpPr/>
          <p:nvPr/>
        </p:nvSpPr>
        <p:spPr>
          <a:xfrm rot="10800000">
            <a:off x="3453120" y="3643560"/>
            <a:ext cx="78552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67" name="CustomShape 4"/>
          <p:cNvSpPr/>
          <p:nvPr/>
        </p:nvSpPr>
        <p:spPr>
          <a:xfrm>
            <a:off x="8024760" y="3643200"/>
            <a:ext cx="78552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68" name="CustomShape 5"/>
          <p:cNvSpPr/>
          <p:nvPr/>
        </p:nvSpPr>
        <p:spPr>
          <a:xfrm rot="10800000">
            <a:off x="6596640" y="1785960"/>
            <a:ext cx="299988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69" name="CustomShape 6"/>
          <p:cNvSpPr/>
          <p:nvPr/>
        </p:nvSpPr>
        <p:spPr>
          <a:xfrm rot="5400000">
            <a:off x="1988640" y="25358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
        <p:nvSpPr>
          <p:cNvPr id="270" name="CustomShape 7"/>
          <p:cNvSpPr/>
          <p:nvPr/>
        </p:nvSpPr>
        <p:spPr>
          <a:xfrm>
            <a:off x="2738520" y="1785960"/>
            <a:ext cx="278568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71" name="CustomShape 8"/>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Actores del Sistema</a:t>
            </a:r>
            <a:endParaRPr lang="es-AR" sz="4000" b="0" strike="noStrike" spc="-1">
              <a:latin typeface="Arial"/>
            </a:endParaRPr>
          </a:p>
        </p:txBody>
      </p:sp>
      <p:sp>
        <p:nvSpPr>
          <p:cNvPr id="272" name="CustomShape 9"/>
          <p:cNvSpPr/>
          <p:nvPr/>
        </p:nvSpPr>
        <p:spPr>
          <a:xfrm>
            <a:off x="5131440" y="3366000"/>
            <a:ext cx="207144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A.R.T.</a:t>
            </a:r>
            <a:endParaRPr lang="es-AR" sz="2800" b="0" strike="noStrike" spc="-1">
              <a:latin typeface="Arial"/>
            </a:endParaRPr>
          </a:p>
        </p:txBody>
      </p:sp>
      <p:sp>
        <p:nvSpPr>
          <p:cNvPr id="273" name="CustomShape 10"/>
          <p:cNvSpPr/>
          <p:nvPr/>
        </p:nvSpPr>
        <p:spPr>
          <a:xfrm>
            <a:off x="709200" y="3471840"/>
            <a:ext cx="2957400" cy="5713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EMPLEADORES</a:t>
            </a:r>
            <a:endParaRPr lang="es-AR" sz="2800" b="0" strike="noStrike" spc="-1">
              <a:latin typeface="Arial"/>
            </a:endParaRPr>
          </a:p>
        </p:txBody>
      </p:sp>
      <p:sp>
        <p:nvSpPr>
          <p:cNvPr id="274" name="CustomShape 11"/>
          <p:cNvSpPr/>
          <p:nvPr/>
        </p:nvSpPr>
        <p:spPr>
          <a:xfrm rot="16200000">
            <a:off x="5774400" y="2464920"/>
            <a:ext cx="785520" cy="142560"/>
          </a:xfrm>
          <a:prstGeom prst="rightArrow">
            <a:avLst>
              <a:gd name="adj1" fmla="val 50000"/>
              <a:gd name="adj2" fmla="val 50000"/>
            </a:avLst>
          </a:prstGeom>
          <a:gradFill rotWithShape="0">
            <a:gsLst>
              <a:gs pos="0">
                <a:srgbClr val="E9815F"/>
              </a:gs>
              <a:gs pos="100000">
                <a:srgbClr val="F5CDC4"/>
              </a:gs>
            </a:gsLst>
            <a:lin ang="0"/>
          </a:gradFill>
          <a:ln w="12600">
            <a:solidFill>
              <a:srgbClr val="E76618"/>
            </a:solidFill>
            <a:round/>
          </a:ln>
        </p:spPr>
        <p:style>
          <a:lnRef idx="0">
            <a:scrgbClr r="0" g="0" b="0"/>
          </a:lnRef>
          <a:fillRef idx="0">
            <a:scrgbClr r="0" g="0" b="0"/>
          </a:fillRef>
          <a:effectRef idx="0">
            <a:scrgbClr r="0" g="0" b="0"/>
          </a:effectRef>
          <a:fontRef idx="minor"/>
        </p:style>
      </p:sp>
      <p:sp>
        <p:nvSpPr>
          <p:cNvPr id="275" name="CustomShape 12"/>
          <p:cNvSpPr/>
          <p:nvPr/>
        </p:nvSpPr>
        <p:spPr>
          <a:xfrm>
            <a:off x="8690400" y="3450600"/>
            <a:ext cx="27856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TRABAJADORES</a:t>
            </a:r>
            <a:endParaRPr lang="es-AR" sz="2800" b="0" strike="noStrike" spc="-1">
              <a:latin typeface="Arial"/>
            </a:endParaRPr>
          </a:p>
        </p:txBody>
      </p:sp>
      <p:sp>
        <p:nvSpPr>
          <p:cNvPr id="276" name="CustomShape 13"/>
          <p:cNvSpPr/>
          <p:nvPr/>
        </p:nvSpPr>
        <p:spPr>
          <a:xfrm rot="5400000">
            <a:off x="8989560" y="25214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657000" y="1513800"/>
            <a:ext cx="9143640" cy="23108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es-AR" sz="2400" b="0" strike="noStrike" spc="-1" dirty="0">
                <a:solidFill>
                  <a:srgbClr val="000000"/>
                </a:solidFill>
                <a:latin typeface="Calibri"/>
              </a:rPr>
              <a:t>Organismo descentralizado creado por la Ley Nº24.557 de Riesgos del </a:t>
            </a:r>
            <a:r>
              <a:rPr lang="es-AR" sz="2400" b="0" strike="noStrike" spc="-1" dirty="0" smtClean="0">
                <a:solidFill>
                  <a:srgbClr val="000000"/>
                </a:solidFill>
                <a:latin typeface="Calibri"/>
              </a:rPr>
              <a:t>Trabajo.</a:t>
            </a:r>
          </a:p>
          <a:p>
            <a:pPr algn="just">
              <a:lnSpc>
                <a:spcPct val="100000"/>
              </a:lnSpc>
            </a:pPr>
            <a:endParaRPr lang="es-AR" sz="2400" spc="-1" dirty="0">
              <a:solidFill>
                <a:srgbClr val="000000"/>
              </a:solidFill>
              <a:latin typeface="Calibri"/>
            </a:endParaRPr>
          </a:p>
          <a:p>
            <a:pPr algn="just">
              <a:lnSpc>
                <a:spcPct val="100000"/>
              </a:lnSpc>
            </a:pPr>
            <a:r>
              <a:rPr lang="es-AR" sz="2400" b="0" strike="noStrike" spc="-1" dirty="0" smtClean="0">
                <a:solidFill>
                  <a:srgbClr val="000000"/>
                </a:solidFill>
                <a:latin typeface="Calibri"/>
              </a:rPr>
              <a:t>Su </a:t>
            </a:r>
            <a:r>
              <a:rPr lang="es-AR" sz="2400" b="0" strike="noStrike" spc="-1" dirty="0">
                <a:solidFill>
                  <a:srgbClr val="000000"/>
                </a:solidFill>
                <a:latin typeface="Calibri"/>
              </a:rPr>
              <a:t>objetivo es garantizar el efectivo cumplimiento del derecho a la salud y seguridad de los asegurados.</a:t>
            </a:r>
            <a:endParaRPr lang="es-AR" sz="2400" b="0" strike="noStrike" spc="-1" dirty="0">
              <a:latin typeface="Arial"/>
            </a:endParaRPr>
          </a:p>
        </p:txBody>
      </p:sp>
      <p:pic>
        <p:nvPicPr>
          <p:cNvPr id="278" name="5 Imagen"/>
          <p:cNvPicPr/>
          <p:nvPr/>
        </p:nvPicPr>
        <p:blipFill>
          <a:blip r:embed="rId2"/>
          <a:stretch/>
        </p:blipFill>
        <p:spPr>
          <a:xfrm>
            <a:off x="2522880" y="4237200"/>
            <a:ext cx="6506280" cy="1638720"/>
          </a:xfrm>
          <a:prstGeom prst="rect">
            <a:avLst/>
          </a:prstGeom>
          <a:ln>
            <a:noFill/>
          </a:ln>
        </p:spPr>
      </p:pic>
      <p:sp>
        <p:nvSpPr>
          <p:cNvPr id="279" name="CustomShape 2"/>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Superintendencia de Riesgos de Trabajo</a:t>
            </a:r>
            <a:endParaRPr lang="es-AR"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657000" y="1359000"/>
            <a:ext cx="9426960" cy="575604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43080" indent="-342720" algn="just">
              <a:lnSpc>
                <a:spcPct val="100000"/>
              </a:lnSpc>
              <a:buClr>
                <a:srgbClr val="92D050"/>
              </a:buClr>
              <a:buFont typeface="Arial"/>
              <a:buChar char="•"/>
            </a:pPr>
            <a:r>
              <a:rPr lang="es-AR" sz="2400" b="0" strike="noStrike" spc="-1" dirty="0">
                <a:solidFill>
                  <a:srgbClr val="000000"/>
                </a:solidFill>
                <a:latin typeface="Calibri"/>
              </a:rPr>
              <a:t>Controlar el funcionamiento de las Aseguradoras de Riesgos del Trabajo (ART).</a:t>
            </a:r>
            <a:endParaRPr lang="es-AR" sz="2400" b="0" strike="noStrike" spc="-1" dirty="0">
              <a:latin typeface="Arial"/>
            </a:endParaRPr>
          </a:p>
          <a:p>
            <a:pPr marL="343080" indent="-342720" algn="just">
              <a:lnSpc>
                <a:spcPct val="100000"/>
              </a:lnSpc>
              <a:buClr>
                <a:srgbClr val="92D050"/>
              </a:buClr>
              <a:buFont typeface="Arial"/>
              <a:buChar char="•"/>
            </a:pPr>
            <a:r>
              <a:rPr lang="es-AR" sz="2400" b="0" strike="noStrike" spc="-1" dirty="0" smtClean="0">
                <a:solidFill>
                  <a:srgbClr val="000000"/>
                </a:solidFill>
                <a:latin typeface="Calibri"/>
              </a:rPr>
              <a:t>Promover </a:t>
            </a:r>
            <a:r>
              <a:rPr lang="es-AR" sz="2400" b="0" strike="noStrike" spc="-1" dirty="0">
                <a:solidFill>
                  <a:srgbClr val="000000"/>
                </a:solidFill>
                <a:latin typeface="Calibri"/>
              </a:rPr>
              <a:t>la prevención para conseguir ambientes laborales sanos y seguros</a:t>
            </a:r>
            <a:r>
              <a:rPr lang="es-AR" sz="2400" b="0" strike="noStrike" spc="-1" dirty="0" smtClean="0">
                <a:solidFill>
                  <a:srgbClr val="000000"/>
                </a:solidFill>
                <a:latin typeface="Calibri"/>
              </a:rPr>
              <a:t>.</a:t>
            </a:r>
          </a:p>
          <a:p>
            <a:pPr marL="343080" indent="-342720" algn="just">
              <a:lnSpc>
                <a:spcPct val="100000"/>
              </a:lnSpc>
              <a:buClr>
                <a:srgbClr val="92D050"/>
              </a:buClr>
              <a:buFont typeface="Arial"/>
              <a:buChar char="•"/>
            </a:pPr>
            <a:r>
              <a:rPr lang="es-AR" sz="2400" spc="-1" dirty="0" smtClean="0">
                <a:solidFill>
                  <a:srgbClr val="000000"/>
                </a:solidFill>
                <a:latin typeface="Calibri"/>
              </a:rPr>
              <a:t>Supervisar y fiscalizar el funcionamiento de las ART</a:t>
            </a:r>
            <a:endParaRPr lang="es-AR" sz="2400" b="0" strike="noStrike" spc="-1" dirty="0">
              <a:latin typeface="Arial"/>
            </a:endParaRPr>
          </a:p>
          <a:p>
            <a:pPr marL="343080" indent="-342720" algn="just">
              <a:lnSpc>
                <a:spcPct val="100000"/>
              </a:lnSpc>
              <a:buClr>
                <a:srgbClr val="92D050"/>
              </a:buClr>
              <a:buFont typeface="Arial"/>
              <a:buChar char="•"/>
            </a:pPr>
            <a:r>
              <a:rPr lang="es-AR" sz="2400" b="0" strike="noStrike" spc="-1" dirty="0" smtClean="0">
                <a:solidFill>
                  <a:srgbClr val="000000"/>
                </a:solidFill>
                <a:latin typeface="Calibri"/>
              </a:rPr>
              <a:t>Imponer </a:t>
            </a:r>
            <a:r>
              <a:rPr lang="es-AR" sz="2400" b="0" strike="noStrike" spc="-1" dirty="0">
                <a:solidFill>
                  <a:srgbClr val="000000"/>
                </a:solidFill>
                <a:latin typeface="Calibri"/>
              </a:rPr>
              <a:t>las sanciones previstas en la Ley N° 24.557</a:t>
            </a:r>
            <a:r>
              <a:rPr lang="es-AR" sz="2400" b="0" strike="noStrike" spc="-1" dirty="0" smtClean="0">
                <a:solidFill>
                  <a:srgbClr val="000000"/>
                </a:solidFill>
                <a:latin typeface="Calibri"/>
              </a:rPr>
              <a:t>.</a:t>
            </a:r>
            <a:endParaRPr lang="es-AR" sz="2400" b="0" strike="noStrike" spc="-1" dirty="0">
              <a:latin typeface="Arial"/>
            </a:endParaRPr>
          </a:p>
          <a:p>
            <a:pPr marL="343080" indent="-342720" algn="just">
              <a:lnSpc>
                <a:spcPct val="100000"/>
              </a:lnSpc>
              <a:buClr>
                <a:srgbClr val="92D050"/>
              </a:buClr>
              <a:buFont typeface="Arial"/>
              <a:buChar char="•"/>
            </a:pPr>
            <a:r>
              <a:rPr lang="es-AR" sz="2400" spc="-1" dirty="0" smtClean="0">
                <a:solidFill>
                  <a:srgbClr val="000000"/>
                </a:solidFill>
                <a:latin typeface="Calibri"/>
              </a:rPr>
              <a:t>Gestionar su estructura, el fondo de garantía y su reglamento.</a:t>
            </a:r>
          </a:p>
          <a:p>
            <a:pPr marL="343080" indent="-342720" algn="just">
              <a:lnSpc>
                <a:spcPct val="100000"/>
              </a:lnSpc>
              <a:buClr>
                <a:srgbClr val="92D050"/>
              </a:buClr>
              <a:buFont typeface="Arial"/>
              <a:buChar char="•"/>
            </a:pPr>
            <a:r>
              <a:rPr lang="es-AR" sz="2400" b="0" strike="noStrike" spc="-1" dirty="0" smtClean="0">
                <a:solidFill>
                  <a:srgbClr val="000000"/>
                </a:solidFill>
                <a:latin typeface="Calibri"/>
              </a:rPr>
              <a:t>Elaborar </a:t>
            </a:r>
            <a:r>
              <a:rPr lang="es-AR" sz="2400" b="0" strike="noStrike" spc="-1" dirty="0">
                <a:solidFill>
                  <a:srgbClr val="000000"/>
                </a:solidFill>
                <a:latin typeface="Calibri"/>
              </a:rPr>
              <a:t>estadísticas sobre accidentabilidad laboral y cobertura del sistema de riesgos del trabajo</a:t>
            </a:r>
            <a:r>
              <a:rPr lang="es-AR" sz="2400" b="0" strike="noStrike" spc="-1" dirty="0" smtClean="0">
                <a:solidFill>
                  <a:srgbClr val="000000"/>
                </a:solidFill>
                <a:latin typeface="Calibri"/>
              </a:rPr>
              <a:t>.</a:t>
            </a:r>
          </a:p>
          <a:p>
            <a:pPr marL="343080" indent="-342720" algn="just">
              <a:buClr>
                <a:srgbClr val="92D050"/>
              </a:buClr>
              <a:buFont typeface="Arial"/>
              <a:buChar char="•"/>
            </a:pPr>
            <a:r>
              <a:rPr lang="es-AR" sz="2400" spc="-1" dirty="0">
                <a:solidFill>
                  <a:srgbClr val="000000"/>
                </a:solidFill>
                <a:latin typeface="Calibri"/>
              </a:rPr>
              <a:t>Registrar incapacidades laborales</a:t>
            </a:r>
            <a:r>
              <a:rPr lang="es-AR" sz="2400" spc="-1" dirty="0" smtClean="0">
                <a:solidFill>
                  <a:srgbClr val="000000"/>
                </a:solidFill>
                <a:latin typeface="Calibri"/>
              </a:rPr>
              <a:t>.</a:t>
            </a:r>
          </a:p>
          <a:p>
            <a:pPr marL="343080" indent="-342720" algn="just">
              <a:buClr>
                <a:srgbClr val="92D050"/>
              </a:buClr>
              <a:buFont typeface="Arial"/>
              <a:buChar char="•"/>
            </a:pPr>
            <a:r>
              <a:rPr lang="es-AR" sz="2400" spc="-1" dirty="0">
                <a:solidFill>
                  <a:srgbClr val="000000"/>
                </a:solidFill>
                <a:latin typeface="Calibri"/>
              </a:rPr>
              <a:t>Supervisar y fiscalizar a las empresas auto-aseguradas.</a:t>
            </a:r>
          </a:p>
          <a:p>
            <a:pPr marL="343080" indent="-342720" algn="just">
              <a:buClr>
                <a:srgbClr val="92D050"/>
              </a:buClr>
              <a:buFont typeface="Arial"/>
              <a:buChar char="•"/>
            </a:pPr>
            <a:endParaRPr lang="es-AR" sz="2400" spc="-1" dirty="0"/>
          </a:p>
          <a:p>
            <a:pPr marL="343080" indent="-342720" algn="just">
              <a:lnSpc>
                <a:spcPct val="100000"/>
              </a:lnSpc>
              <a:buClr>
                <a:srgbClr val="92D050"/>
              </a:buClr>
              <a:buFont typeface="Arial"/>
              <a:buChar char="•"/>
            </a:pP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endParaRPr lang="es-AR" sz="2400" b="0" strike="noStrike" spc="-1" dirty="0">
              <a:latin typeface="Arial"/>
            </a:endParaRPr>
          </a:p>
        </p:txBody>
      </p:sp>
      <p:sp>
        <p:nvSpPr>
          <p:cNvPr id="281" name="CustomShape 2"/>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Funciones principales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Shape 1"/>
          <p:cNvSpPr txBox="1"/>
          <p:nvPr/>
        </p:nvSpPr>
        <p:spPr>
          <a:xfrm>
            <a:off x="691560" y="1386360"/>
            <a:ext cx="10018440" cy="3123720"/>
          </a:xfrm>
          <a:prstGeom prst="rect">
            <a:avLst/>
          </a:prstGeom>
          <a:noFill/>
          <a:ln>
            <a:noFill/>
          </a:ln>
        </p:spPr>
        <p:txBody>
          <a:bodyPr>
            <a:noAutofit/>
          </a:bodyPr>
          <a:lstStyle/>
          <a:p>
            <a:pPr algn="just">
              <a:lnSpc>
                <a:spcPct val="100000"/>
              </a:lnSpc>
              <a:spcBef>
                <a:spcPts val="1001"/>
              </a:spcBef>
            </a:pPr>
            <a:r>
              <a:rPr lang="es-ES" sz="2400" b="0" strike="noStrike" spc="-1" dirty="0">
                <a:solidFill>
                  <a:srgbClr val="404040"/>
                </a:solidFill>
                <a:latin typeface="Calibri"/>
              </a:rPr>
              <a:t>Se crea con el objeto de financiar las prestaciones a </a:t>
            </a:r>
            <a:r>
              <a:rPr lang="es-ES" sz="2400" b="0" strike="noStrike" spc="-1" dirty="0" smtClean="0">
                <a:solidFill>
                  <a:srgbClr val="404040"/>
                </a:solidFill>
                <a:latin typeface="Calibri"/>
              </a:rPr>
              <a:t>cargo </a:t>
            </a:r>
            <a:r>
              <a:rPr lang="es-ES" sz="2400" b="0" strike="noStrike" spc="-1" dirty="0">
                <a:solidFill>
                  <a:srgbClr val="404040"/>
                </a:solidFill>
                <a:latin typeface="Calibri"/>
              </a:rPr>
              <a:t>de una ART que se </a:t>
            </a:r>
            <a:r>
              <a:rPr lang="es-ES" sz="2400" b="0" strike="noStrike" spc="-1" dirty="0" smtClean="0">
                <a:solidFill>
                  <a:srgbClr val="404040"/>
                </a:solidFill>
                <a:latin typeface="Calibri"/>
              </a:rPr>
              <a:t>encuentra en proceso de liquidación y por ende NO puede hacer frente a sus obligaciones</a:t>
            </a:r>
            <a:r>
              <a:rPr lang="es-ES" sz="2400" b="0" strike="noStrike" spc="-1" dirty="0">
                <a:solidFill>
                  <a:srgbClr val="404040"/>
                </a:solidFill>
                <a:latin typeface="Calibri"/>
              </a:rPr>
              <a:t>.  Este fondo es administrado por la SSN conformado con una partida presupuestaria prevista por la Ley y un monto anual que deben abonar las ART.</a:t>
            </a: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p:txBody>
      </p:sp>
      <p:sp>
        <p:nvSpPr>
          <p:cNvPr id="377" name="CustomShape 2"/>
          <p:cNvSpPr/>
          <p:nvPr/>
        </p:nvSpPr>
        <p:spPr>
          <a:xfrm>
            <a:off x="657000" y="393840"/>
            <a:ext cx="108435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Fondo de reserva</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TextShape 1"/>
          <p:cNvSpPr txBox="1"/>
          <p:nvPr/>
        </p:nvSpPr>
        <p:spPr>
          <a:xfrm>
            <a:off x="657000" y="2708280"/>
            <a:ext cx="10509840" cy="4010760"/>
          </a:xfrm>
          <a:prstGeom prst="rect">
            <a:avLst/>
          </a:prstGeom>
          <a:noFill/>
          <a:ln>
            <a:noFill/>
          </a:ln>
        </p:spPr>
        <p:txBody>
          <a:bodyPr>
            <a:normAutofit fontScale="89500"/>
          </a:bodyPr>
          <a:lstStyle/>
          <a:p>
            <a:pPr algn="just">
              <a:lnSpc>
                <a:spcPct val="100000"/>
              </a:lnSpc>
              <a:spcBef>
                <a:spcPts val="1001"/>
              </a:spcBef>
            </a:pPr>
            <a:r>
              <a:rPr lang="es-ES" sz="2400" b="0" strike="noStrike" spc="-1" dirty="0">
                <a:solidFill>
                  <a:srgbClr val="404040"/>
                </a:solidFill>
                <a:latin typeface="Calibri"/>
              </a:rPr>
              <a:t>Recursos:</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Los previstos en esta ley, incluido el importe de las multas por incumplimiento de las normas sobre daños del trabajo y de las normas de higiene y seguridad:</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Una contribución a cargo de los empleadores privados auto-asegurados, a fijar por el Poder Ejecutivo nacional, no inferior al aporte equivalente al previsto en el artículo 34.2.</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Las cantidades recuperadas por la SRT de los empleadores en situación de insuficiencia patrimonial.</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Las rentas producidas por los recursos del Fondo de Garantía de la LRT, y las sumas que le transfiera la SRT.</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Donaciones y legados.</a:t>
            </a:r>
            <a:endParaRPr lang="es-ES" sz="2400" b="0" strike="noStrike" spc="-1" dirty="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p:txBody>
      </p:sp>
      <p:sp>
        <p:nvSpPr>
          <p:cNvPr id="379" name="CustomShape 2"/>
          <p:cNvSpPr/>
          <p:nvPr/>
        </p:nvSpPr>
        <p:spPr>
          <a:xfrm>
            <a:off x="657000" y="393840"/>
            <a:ext cx="41925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Fondo de garantía</a:t>
            </a:r>
            <a:endParaRPr lang="es-AR" sz="4000" b="0" strike="noStrike" spc="-1">
              <a:latin typeface="Arial"/>
            </a:endParaRPr>
          </a:p>
        </p:txBody>
      </p:sp>
      <p:sp>
        <p:nvSpPr>
          <p:cNvPr id="380" name="CustomShape 3"/>
          <p:cNvSpPr/>
          <p:nvPr/>
        </p:nvSpPr>
        <p:spPr>
          <a:xfrm>
            <a:off x="657000" y="1101600"/>
            <a:ext cx="10018440" cy="16063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just">
              <a:lnSpc>
                <a:spcPct val="100000"/>
              </a:lnSpc>
              <a:spcBef>
                <a:spcPts val="1001"/>
              </a:spcBef>
            </a:pPr>
            <a:r>
              <a:rPr lang="es-AR" sz="2400" b="0" strike="noStrike" spc="-1" dirty="0">
                <a:solidFill>
                  <a:srgbClr val="404040"/>
                </a:solidFill>
                <a:latin typeface="Calibri"/>
              </a:rPr>
              <a:t>Se crea con el objeto de cumplir con las obligaciones de los empleadores no asegurados y auto-asegurados que declaran judicialmente su insuficiencia </a:t>
            </a:r>
            <a:r>
              <a:rPr lang="es-AR" sz="2400" b="0" strike="noStrike" spc="-1" dirty="0" smtClean="0">
                <a:solidFill>
                  <a:srgbClr val="404040"/>
                </a:solidFill>
                <a:latin typeface="Calibri"/>
              </a:rPr>
              <a:t>patrimonial. </a:t>
            </a:r>
            <a:r>
              <a:rPr lang="es-AR" sz="2400" b="0" strike="noStrike" spc="-1" dirty="0">
                <a:solidFill>
                  <a:srgbClr val="404040"/>
                </a:solidFill>
                <a:latin typeface="Calibri"/>
              </a:rPr>
              <a:t>En este caso las prestaciones serán financiadas por este fondo que es administrado por la SRT.</a:t>
            </a:r>
            <a:endParaRPr lang="es-AR" sz="2400" b="0" strike="noStrike" spc="-1" dirty="0">
              <a:latin typeface="Arial"/>
            </a:endParaRPr>
          </a:p>
          <a:p>
            <a:pPr>
              <a:lnSpc>
                <a:spcPct val="100000"/>
              </a:lnSpc>
              <a:spcBef>
                <a:spcPts val="1001"/>
              </a:spcBef>
            </a:pPr>
            <a:endParaRPr lang="es-AR" sz="2400" b="0" strike="noStrike" spc="-1" dirty="0">
              <a:latin typeface="Arial"/>
            </a:endParaRPr>
          </a:p>
          <a:p>
            <a:pPr>
              <a:lnSpc>
                <a:spcPct val="100000"/>
              </a:lnSpc>
              <a:spcBef>
                <a:spcPts val="1001"/>
              </a:spcBef>
            </a:pPr>
            <a:endParaRPr lang="es-AR" sz="2400" b="0" strike="noStrike" spc="-1" dirty="0">
              <a:latin typeface="Arial"/>
            </a:endParaRPr>
          </a:p>
          <a:p>
            <a:pPr>
              <a:lnSpc>
                <a:spcPct val="100000"/>
              </a:lnSpc>
              <a:spcBef>
                <a:spcPts val="1001"/>
              </a:spcBef>
            </a:pPr>
            <a:endParaRPr lang="es-AR" sz="2400" b="0" strike="noStrike" spc="-1" dirty="0">
              <a:latin typeface="Arial"/>
            </a:endParaRPr>
          </a:p>
          <a:p>
            <a:pPr>
              <a:lnSpc>
                <a:spcPct val="100000"/>
              </a:lnSpc>
              <a:spcBef>
                <a:spcPts val="1001"/>
              </a:spcBef>
            </a:pPr>
            <a:endParaRPr lang="es-AR"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CustomShape 1"/>
          <p:cNvSpPr/>
          <p:nvPr/>
        </p:nvSpPr>
        <p:spPr>
          <a:xfrm>
            <a:off x="2285640" y="2505960"/>
            <a:ext cx="764748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5000" b="0" strike="noStrike" spc="-1">
                <a:solidFill>
                  <a:srgbClr val="000000"/>
                </a:solidFill>
                <a:latin typeface="Trebuchet MS"/>
              </a:rPr>
              <a:t>COMISIONES MÉDICAS</a:t>
            </a:r>
            <a:endParaRPr lang="es-AR" sz="5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657000" y="1729681"/>
            <a:ext cx="9684720" cy="4575584"/>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marL="343080" indent="-342720" algn="just">
              <a:lnSpc>
                <a:spcPct val="100000"/>
              </a:lnSpc>
              <a:spcBef>
                <a:spcPts val="99"/>
              </a:spcBef>
              <a:spcAft>
                <a:spcPts val="99"/>
              </a:spcAft>
              <a:buClr>
                <a:srgbClr val="92D050"/>
              </a:buClr>
              <a:buFont typeface="Wingdings" charset="2"/>
              <a:buChar char=""/>
            </a:pPr>
            <a:r>
              <a:rPr lang="es-AR" sz="2400" b="0" strike="noStrike" spc="-1" dirty="0">
                <a:solidFill>
                  <a:srgbClr val="000000"/>
                </a:solidFill>
                <a:latin typeface="Calibri"/>
              </a:rPr>
              <a:t>Las Comisiones Médicas son las entidades encargadas de resolver las diferencias entre las ART y los trabajadores damnificados sobre: </a:t>
            </a:r>
            <a:endParaRPr lang="es-AR" sz="2400" b="0" strike="noStrike" spc="-1" dirty="0">
              <a:latin typeface="Arial"/>
            </a:endParaRPr>
          </a:p>
          <a:p>
            <a:pPr algn="just">
              <a:lnSpc>
                <a:spcPct val="100000"/>
              </a:lnSpc>
              <a:spcBef>
                <a:spcPts val="99"/>
              </a:spcBef>
              <a:spcAft>
                <a:spcPts val="99"/>
              </a:spcAft>
            </a:pPr>
            <a:endParaRPr lang="es-AR" sz="2400" b="0" strike="noStrike" spc="-1" dirty="0">
              <a:latin typeface="Arial"/>
            </a:endParaRPr>
          </a:p>
          <a:p>
            <a:pPr algn="just">
              <a:lnSpc>
                <a:spcPct val="100000"/>
              </a:lnSpc>
              <a:spcBef>
                <a:spcPts val="99"/>
              </a:spcBef>
              <a:spcAft>
                <a:spcPts val="99"/>
              </a:spcAft>
            </a:pPr>
            <a:r>
              <a:rPr lang="es-AR" sz="2400" b="0" strike="noStrike" spc="-1" dirty="0">
                <a:solidFill>
                  <a:srgbClr val="000000"/>
                </a:solidFill>
                <a:latin typeface="Calibri"/>
              </a:rPr>
              <a:t>	a) La naturaleza laboral del accidente o profesional de la enfermedad.</a:t>
            </a:r>
            <a:endParaRPr lang="es-AR" sz="2400" b="0" strike="noStrike" spc="-1" dirty="0">
              <a:latin typeface="Arial"/>
            </a:endParaRPr>
          </a:p>
          <a:p>
            <a:pPr algn="just">
              <a:lnSpc>
                <a:spcPct val="100000"/>
              </a:lnSpc>
              <a:spcBef>
                <a:spcPts val="99"/>
              </a:spcBef>
              <a:spcAft>
                <a:spcPts val="99"/>
              </a:spcAft>
            </a:pPr>
            <a:r>
              <a:rPr lang="es-AR" sz="2400" b="0" strike="noStrike" spc="-1" dirty="0">
                <a:solidFill>
                  <a:srgbClr val="000000"/>
                </a:solidFill>
                <a:latin typeface="Calibri"/>
              </a:rPr>
              <a:t>	b) El carácter y grado de la incapacidad.</a:t>
            </a:r>
            <a:endParaRPr lang="es-AR" sz="2400" b="0" strike="noStrike" spc="-1" dirty="0">
              <a:latin typeface="Arial"/>
            </a:endParaRPr>
          </a:p>
          <a:p>
            <a:pPr algn="just">
              <a:lnSpc>
                <a:spcPct val="100000"/>
              </a:lnSpc>
              <a:spcBef>
                <a:spcPts val="99"/>
              </a:spcBef>
              <a:spcAft>
                <a:spcPts val="99"/>
              </a:spcAft>
            </a:pPr>
            <a:r>
              <a:rPr lang="es-AR" sz="2400" b="0" strike="noStrike" spc="-1" dirty="0">
                <a:solidFill>
                  <a:srgbClr val="000000"/>
                </a:solidFill>
                <a:latin typeface="Calibri"/>
              </a:rPr>
              <a:t>	c) El contenido y alcances de las prestaciones en especie. </a:t>
            </a:r>
            <a:endParaRPr lang="es-AR" sz="2400" b="0" strike="noStrike" spc="-1" dirty="0">
              <a:latin typeface="Arial"/>
            </a:endParaRPr>
          </a:p>
          <a:p>
            <a:pPr algn="just">
              <a:lnSpc>
                <a:spcPct val="100000"/>
              </a:lnSpc>
              <a:spcBef>
                <a:spcPts val="99"/>
              </a:spcBef>
              <a:spcAft>
                <a:spcPts val="99"/>
              </a:spcAft>
            </a:pPr>
            <a:endParaRPr lang="es-AR" sz="2400" b="0" strike="noStrike" spc="-1" dirty="0">
              <a:latin typeface="Arial"/>
            </a:endParaRPr>
          </a:p>
          <a:p>
            <a:pPr marL="343080" indent="-342720" algn="just">
              <a:lnSpc>
                <a:spcPct val="100000"/>
              </a:lnSpc>
              <a:spcBef>
                <a:spcPts val="99"/>
              </a:spcBef>
              <a:spcAft>
                <a:spcPts val="99"/>
              </a:spcAft>
              <a:buClr>
                <a:srgbClr val="92D050"/>
              </a:buClr>
              <a:buFont typeface="Wingdings" charset="2"/>
              <a:buChar char=""/>
            </a:pPr>
            <a:r>
              <a:rPr lang="es-AR" sz="2400" b="0" strike="noStrike" spc="-1" dirty="0">
                <a:solidFill>
                  <a:srgbClr val="000000"/>
                </a:solidFill>
                <a:latin typeface="Calibri"/>
              </a:rPr>
              <a:t>Las comisiones médicas están integradas por cinco médicos , los cuales son seleccionados mediante concurso público.</a:t>
            </a:r>
            <a:endParaRPr lang="es-AR" sz="2400" b="0" strike="noStrike" spc="-1" dirty="0">
              <a:latin typeface="Arial"/>
            </a:endParaRPr>
          </a:p>
        </p:txBody>
      </p:sp>
      <p:sp>
        <p:nvSpPr>
          <p:cNvPr id="321" name="CustomShape 2"/>
          <p:cNvSpPr/>
          <p:nvPr/>
        </p:nvSpPr>
        <p:spPr>
          <a:xfrm>
            <a:off x="657000" y="393840"/>
            <a:ext cx="865440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Comisiones Médicas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657000" y="1227710"/>
            <a:ext cx="10251360" cy="510552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spcBef>
                <a:spcPts val="99"/>
              </a:spcBef>
              <a:spcAft>
                <a:spcPts val="99"/>
              </a:spcAft>
            </a:pPr>
            <a:r>
              <a:rPr lang="es-AR" sz="2400" b="0" strike="noStrike" spc="-1" dirty="0">
                <a:solidFill>
                  <a:srgbClr val="000000"/>
                </a:solidFill>
                <a:latin typeface="Calibri"/>
              </a:rPr>
              <a:t>A cargo de las </a:t>
            </a:r>
            <a:r>
              <a:rPr lang="es-AR" sz="2400" b="0" strike="noStrike" spc="-1" dirty="0" smtClean="0">
                <a:solidFill>
                  <a:srgbClr val="000000"/>
                </a:solidFill>
                <a:latin typeface="Calibri"/>
              </a:rPr>
              <a:t>ART:</a:t>
            </a:r>
            <a:endParaRPr lang="es-AR" sz="2400" b="0" strike="noStrike" spc="-1" dirty="0">
              <a:latin typeface="Arial"/>
            </a:endParaRPr>
          </a:p>
          <a:p>
            <a:pPr marL="343080" indent="-342720" algn="just">
              <a:lnSpc>
                <a:spcPct val="100000"/>
              </a:lnSpc>
              <a:spcBef>
                <a:spcPts val="99"/>
              </a:spcBef>
              <a:spcAft>
                <a:spcPts val="99"/>
              </a:spcAft>
              <a:buClr>
                <a:srgbClr val="92D050"/>
              </a:buClr>
              <a:buFont typeface="Arial"/>
              <a:buChar char="•"/>
            </a:pPr>
            <a:r>
              <a:rPr lang="es-AR" sz="2400" b="0" u="sng" strike="noStrike" spc="-1" dirty="0">
                <a:solidFill>
                  <a:srgbClr val="000000"/>
                </a:solidFill>
                <a:uFillTx/>
                <a:latin typeface="Calibri"/>
              </a:rPr>
              <a:t>Periódicos:</a:t>
            </a:r>
            <a:r>
              <a:rPr lang="es-AR" sz="2400" b="0" strike="noStrike" spc="-1" dirty="0">
                <a:solidFill>
                  <a:srgbClr val="000000"/>
                </a:solidFill>
                <a:latin typeface="Calibri"/>
              </a:rPr>
              <a:t> </a:t>
            </a:r>
            <a:r>
              <a:rPr lang="es-AR" sz="2400" b="0" strike="noStrike" spc="-1" dirty="0" smtClean="0">
                <a:solidFill>
                  <a:srgbClr val="000000"/>
                </a:solidFill>
                <a:latin typeface="Calibri"/>
              </a:rPr>
              <a:t>obligatorios </a:t>
            </a:r>
            <a:r>
              <a:rPr lang="es-AR" sz="2400" b="0" strike="noStrike" spc="-1" dirty="0">
                <a:solidFill>
                  <a:srgbClr val="000000"/>
                </a:solidFill>
                <a:latin typeface="Calibri"/>
              </a:rPr>
              <a:t>si hay exposición a agentes de riesgos para detectar en forma precoz afecciones producidas por los mismos.</a:t>
            </a:r>
            <a:endParaRPr lang="es-AR" sz="2400" b="0" strike="noStrike" spc="-1" dirty="0">
              <a:latin typeface="Arial"/>
            </a:endParaRPr>
          </a:p>
          <a:p>
            <a:pPr marL="343080" indent="-342720" algn="just">
              <a:lnSpc>
                <a:spcPct val="100000"/>
              </a:lnSpc>
              <a:spcBef>
                <a:spcPts val="99"/>
              </a:spcBef>
              <a:spcAft>
                <a:spcPts val="99"/>
              </a:spcAft>
              <a:buClr>
                <a:srgbClr val="92D050"/>
              </a:buClr>
              <a:buFont typeface="Arial"/>
              <a:buChar char="•"/>
            </a:pPr>
            <a:r>
              <a:rPr lang="es-AR" sz="2400" b="0" u="sng" strike="noStrike" spc="-1" dirty="0">
                <a:solidFill>
                  <a:srgbClr val="000000"/>
                </a:solidFill>
                <a:uFillTx/>
                <a:latin typeface="Calibri"/>
              </a:rPr>
              <a:t>Posteriores a una ausencia prolongada:</a:t>
            </a:r>
            <a:r>
              <a:rPr lang="es-AR" sz="2400" b="0" strike="noStrike" spc="-1" dirty="0">
                <a:solidFill>
                  <a:srgbClr val="000000"/>
                </a:solidFill>
                <a:latin typeface="Calibri"/>
              </a:rPr>
              <a:t> </a:t>
            </a:r>
            <a:r>
              <a:rPr lang="es-AR" sz="2400" b="0" strike="noStrike" spc="-1" dirty="0" smtClean="0">
                <a:solidFill>
                  <a:srgbClr val="000000"/>
                </a:solidFill>
                <a:latin typeface="Calibri"/>
              </a:rPr>
              <a:t>optativo, para detectar patologías sobrevenidas durante la ausencia. </a:t>
            </a:r>
          </a:p>
          <a:p>
            <a:pPr marL="343080" indent="-342720" algn="just">
              <a:lnSpc>
                <a:spcPct val="100000"/>
              </a:lnSpc>
              <a:spcBef>
                <a:spcPts val="99"/>
              </a:spcBef>
              <a:spcAft>
                <a:spcPts val="99"/>
              </a:spcAft>
              <a:buClr>
                <a:srgbClr val="92D050"/>
              </a:buClr>
              <a:buFont typeface="Arial"/>
              <a:buChar char="•"/>
            </a:pPr>
            <a:r>
              <a:rPr lang="es-AR" sz="2400" b="0" u="sng" strike="noStrike" spc="-1" dirty="0" smtClean="0">
                <a:solidFill>
                  <a:srgbClr val="000000"/>
                </a:solidFill>
                <a:uFillTx/>
                <a:latin typeface="Calibri"/>
              </a:rPr>
              <a:t>Previos </a:t>
            </a:r>
            <a:r>
              <a:rPr lang="es-AR" sz="2400" b="0" u="sng" strike="noStrike" spc="-1" dirty="0">
                <a:solidFill>
                  <a:srgbClr val="000000"/>
                </a:solidFill>
                <a:uFillTx/>
                <a:latin typeface="Calibri"/>
              </a:rPr>
              <a:t>a la terminación laboral o de </a:t>
            </a:r>
            <a:r>
              <a:rPr lang="es-AR" sz="2400" b="0" u="sng" strike="noStrike" spc="-1" dirty="0" smtClean="0">
                <a:solidFill>
                  <a:srgbClr val="000000"/>
                </a:solidFill>
                <a:uFillTx/>
                <a:latin typeface="Calibri"/>
              </a:rPr>
              <a:t>egreso</a:t>
            </a:r>
            <a:r>
              <a:rPr lang="es-AR" sz="2400" b="0" strike="noStrike" spc="-1" dirty="0" smtClean="0">
                <a:solidFill>
                  <a:srgbClr val="000000"/>
                </a:solidFill>
                <a:uFillTx/>
                <a:latin typeface="Calibri"/>
              </a:rPr>
              <a:t>: optativo, comprobar el estado de salud del trabajador al momento de la desvinculación (entre 10 anteriores y 30 días posteriores)</a:t>
            </a:r>
            <a:r>
              <a:rPr lang="es-AR" sz="2400" b="0" strike="noStrike" spc="-1" dirty="0" smtClean="0">
                <a:solidFill>
                  <a:srgbClr val="000000"/>
                </a:solidFill>
                <a:latin typeface="Calibri"/>
              </a:rPr>
              <a:t>.</a:t>
            </a:r>
            <a:endParaRPr lang="es-AR" sz="2400" b="0" strike="noStrike" spc="-1" dirty="0">
              <a:latin typeface="Arial"/>
            </a:endParaRPr>
          </a:p>
          <a:p>
            <a:pPr marL="343080" indent="-342720" algn="just">
              <a:lnSpc>
                <a:spcPct val="100000"/>
              </a:lnSpc>
              <a:spcBef>
                <a:spcPts val="99"/>
              </a:spcBef>
              <a:spcAft>
                <a:spcPts val="99"/>
              </a:spcAft>
              <a:buClr>
                <a:srgbClr val="92D050"/>
              </a:buClr>
              <a:buFont typeface="Arial"/>
              <a:buChar char="•"/>
            </a:pPr>
            <a:r>
              <a:rPr lang="es-AR" sz="2400" b="0" u="sng" strike="noStrike" spc="-1" dirty="0">
                <a:solidFill>
                  <a:srgbClr val="000000"/>
                </a:solidFill>
                <a:uFillTx/>
                <a:latin typeface="Calibri"/>
              </a:rPr>
              <a:t>Previos a una transferencia de actividad:</a:t>
            </a:r>
            <a:r>
              <a:rPr lang="es-AR" sz="2400" b="0" strike="noStrike" spc="-1" dirty="0">
                <a:solidFill>
                  <a:srgbClr val="000000"/>
                </a:solidFill>
                <a:latin typeface="Calibri"/>
              </a:rPr>
              <a:t> </a:t>
            </a:r>
            <a:r>
              <a:rPr lang="es-AR" sz="2400" b="0" strike="noStrike" spc="-1" dirty="0" smtClean="0">
                <a:solidFill>
                  <a:srgbClr val="000000"/>
                </a:solidFill>
                <a:latin typeface="Calibri"/>
              </a:rPr>
              <a:t>obligatorio</a:t>
            </a:r>
            <a:r>
              <a:rPr lang="es-AR" sz="2400" spc="-1" dirty="0" smtClean="0">
                <a:solidFill>
                  <a:srgbClr val="000000"/>
                </a:solidFill>
                <a:latin typeface="Calibri"/>
              </a:rPr>
              <a:t>, si el cambio implica el comienzo a exposición a agentes de riesgo.</a:t>
            </a:r>
            <a:endParaRPr lang="es-AR" sz="2400" b="0" strike="noStrike" spc="-1" dirty="0">
              <a:latin typeface="Arial"/>
            </a:endParaRPr>
          </a:p>
          <a:p>
            <a:pPr algn="just">
              <a:lnSpc>
                <a:spcPct val="100000"/>
              </a:lnSpc>
              <a:spcBef>
                <a:spcPts val="99"/>
              </a:spcBef>
              <a:spcAft>
                <a:spcPts val="99"/>
              </a:spcAft>
            </a:pPr>
            <a:endParaRPr lang="es-AR" sz="2400" b="0" strike="noStrike" spc="-1" dirty="0">
              <a:latin typeface="Arial"/>
            </a:endParaRPr>
          </a:p>
          <a:p>
            <a:pPr algn="just">
              <a:lnSpc>
                <a:spcPct val="100000"/>
              </a:lnSpc>
              <a:spcBef>
                <a:spcPts val="99"/>
              </a:spcBef>
              <a:spcAft>
                <a:spcPts val="99"/>
              </a:spcAft>
            </a:pPr>
            <a:r>
              <a:rPr lang="es-AR" sz="2400" b="0" strike="noStrike" spc="-1" dirty="0">
                <a:solidFill>
                  <a:srgbClr val="000000"/>
                </a:solidFill>
                <a:latin typeface="Calibri"/>
              </a:rPr>
              <a:t>A cargo del empleador</a:t>
            </a:r>
            <a:r>
              <a:rPr lang="es-AR" sz="2400" b="0" strike="noStrike" spc="-1" dirty="0" smtClean="0">
                <a:solidFill>
                  <a:srgbClr val="000000"/>
                </a:solidFill>
                <a:latin typeface="Calibri"/>
              </a:rPr>
              <a:t>:</a:t>
            </a:r>
            <a:endParaRPr lang="es-AR" sz="2400" b="0" strike="noStrike" spc="-1" dirty="0">
              <a:latin typeface="Arial"/>
            </a:endParaRPr>
          </a:p>
          <a:p>
            <a:pPr marL="343080" indent="-342720" algn="just">
              <a:lnSpc>
                <a:spcPct val="100000"/>
              </a:lnSpc>
              <a:spcBef>
                <a:spcPts val="99"/>
              </a:spcBef>
              <a:spcAft>
                <a:spcPts val="99"/>
              </a:spcAft>
              <a:buClr>
                <a:srgbClr val="92D050"/>
              </a:buClr>
              <a:buFont typeface="Arial"/>
              <a:buChar char="•"/>
            </a:pPr>
            <a:r>
              <a:rPr lang="es-AR" sz="2400" b="0" u="sng" strike="noStrike" spc="-1" dirty="0" err="1">
                <a:solidFill>
                  <a:srgbClr val="000000"/>
                </a:solidFill>
                <a:uFillTx/>
                <a:latin typeface="Calibri"/>
              </a:rPr>
              <a:t>Preocupacionales</a:t>
            </a:r>
            <a:r>
              <a:rPr lang="es-AR" sz="2400" b="0" u="sng" strike="noStrike" spc="-1" dirty="0">
                <a:solidFill>
                  <a:srgbClr val="000000"/>
                </a:solidFill>
                <a:uFillTx/>
                <a:latin typeface="Calibri"/>
              </a:rPr>
              <a:t>:</a:t>
            </a:r>
            <a:r>
              <a:rPr lang="es-AR" sz="2400" b="0" strike="noStrike" spc="-1" dirty="0">
                <a:solidFill>
                  <a:srgbClr val="000000"/>
                </a:solidFill>
                <a:latin typeface="Calibri"/>
              </a:rPr>
              <a:t> </a:t>
            </a:r>
            <a:r>
              <a:rPr lang="es-AR" sz="2400" b="0" strike="noStrike" spc="-1" dirty="0" smtClean="0">
                <a:solidFill>
                  <a:srgbClr val="000000"/>
                </a:solidFill>
                <a:latin typeface="Calibri"/>
              </a:rPr>
              <a:t>obligatorio </a:t>
            </a:r>
            <a:r>
              <a:rPr lang="es-AR" sz="2400" b="0" strike="noStrike" spc="-1" dirty="0">
                <a:solidFill>
                  <a:srgbClr val="000000"/>
                </a:solidFill>
                <a:latin typeface="Calibri"/>
              </a:rPr>
              <a:t>a cargo del </a:t>
            </a:r>
            <a:r>
              <a:rPr lang="es-AR" sz="2400" b="0" strike="noStrike" spc="-1" dirty="0" smtClean="0">
                <a:solidFill>
                  <a:srgbClr val="000000"/>
                </a:solidFill>
                <a:latin typeface="Calibri"/>
              </a:rPr>
              <a:t>Empleador, para determinar si el postulante es apto o </a:t>
            </a:r>
            <a:r>
              <a:rPr lang="es-AR" sz="2400" spc="-1" dirty="0" smtClean="0">
                <a:solidFill>
                  <a:srgbClr val="000000"/>
                </a:solidFill>
                <a:latin typeface="Calibri"/>
              </a:rPr>
              <a:t>no (condiciones psicofísicas)</a:t>
            </a:r>
            <a:r>
              <a:rPr lang="es-AR" sz="2400" b="0" strike="noStrike" spc="-1" dirty="0" smtClean="0">
                <a:solidFill>
                  <a:srgbClr val="000000"/>
                </a:solidFill>
                <a:latin typeface="Calibri"/>
              </a:rPr>
              <a:t>.</a:t>
            </a:r>
            <a:endParaRPr lang="es-AR" sz="2400" b="0" strike="noStrike" spc="-1" dirty="0">
              <a:latin typeface="Arial"/>
            </a:endParaRPr>
          </a:p>
        </p:txBody>
      </p:sp>
      <p:pic>
        <p:nvPicPr>
          <p:cNvPr id="323" name="6 Imagen"/>
          <p:cNvPicPr/>
          <p:nvPr/>
        </p:nvPicPr>
        <p:blipFill>
          <a:blip r:embed="rId2"/>
          <a:stretch/>
        </p:blipFill>
        <p:spPr>
          <a:xfrm>
            <a:off x="10186863" y="47097"/>
            <a:ext cx="1905053" cy="1604281"/>
          </a:xfrm>
          <a:prstGeom prst="rect">
            <a:avLst/>
          </a:prstGeom>
          <a:ln>
            <a:noFill/>
          </a:ln>
        </p:spPr>
      </p:pic>
      <p:sp>
        <p:nvSpPr>
          <p:cNvPr id="324" name="CustomShape 2"/>
          <p:cNvSpPr/>
          <p:nvPr/>
        </p:nvSpPr>
        <p:spPr>
          <a:xfrm>
            <a:off x="657000" y="393840"/>
            <a:ext cx="413388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Exámenes Médicos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2285640" y="2505960"/>
            <a:ext cx="764748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5000" b="0" strike="noStrike" spc="-1" dirty="0">
                <a:solidFill>
                  <a:srgbClr val="000000"/>
                </a:solidFill>
                <a:latin typeface="Trebuchet MS"/>
              </a:rPr>
              <a:t>PRESTACIONES</a:t>
            </a:r>
            <a:endParaRPr lang="es-AR" sz="5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657000" y="1173960"/>
            <a:ext cx="11010960" cy="5353200"/>
          </a:xfrm>
          <a:prstGeom prst="rect">
            <a:avLst/>
          </a:prstGeom>
          <a:noFill/>
          <a:ln>
            <a:noFill/>
          </a:ln>
        </p:spPr>
        <p:txBody>
          <a:bodyPr>
            <a:noAutofit/>
          </a:bodyPr>
          <a:lstStyle/>
          <a:p>
            <a:pPr algn="just">
              <a:lnSpc>
                <a:spcPct val="100000"/>
              </a:lnSpc>
              <a:spcBef>
                <a:spcPts val="1001"/>
              </a:spcBef>
            </a:pPr>
            <a:r>
              <a:rPr lang="es-ES" sz="2400" b="1" u="sng" strike="noStrike" spc="-1" dirty="0">
                <a:solidFill>
                  <a:srgbClr val="404040"/>
                </a:solidFill>
                <a:uFillTx/>
                <a:latin typeface="Calibri"/>
              </a:rPr>
              <a:t>Incapacidad Laboral Temporaria ILT:</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smtClean="0">
                <a:solidFill>
                  <a:srgbClr val="404040"/>
                </a:solidFill>
                <a:latin typeface="Calibri"/>
              </a:rPr>
              <a:t>Se produce </a:t>
            </a:r>
            <a:r>
              <a:rPr lang="es-ES" sz="2400" b="0" strike="noStrike" spc="-1" dirty="0">
                <a:solidFill>
                  <a:srgbClr val="404040"/>
                </a:solidFill>
                <a:latin typeface="Calibri"/>
              </a:rPr>
              <a:t>cuando un trabajador se encuentra accidentado o padece una enfermedad profesional, y el daño sufrido le impide la realización de sus tareas habituales.</a:t>
            </a:r>
            <a:endParaRPr lang="es-ES" sz="2400" b="0" strike="noStrike" spc="-1" dirty="0">
              <a:solidFill>
                <a:srgbClr val="404040"/>
              </a:solidFill>
              <a:latin typeface="Trebuchet MS"/>
            </a:endParaRPr>
          </a:p>
          <a:p>
            <a:pPr algn="just">
              <a:lnSpc>
                <a:spcPct val="100000"/>
              </a:lnSpc>
              <a:spcBef>
                <a:spcPts val="1001"/>
              </a:spcBef>
            </a:pPr>
            <a:r>
              <a:rPr lang="es-ES" sz="2400" b="0" u="sng" strike="noStrike" spc="-1" dirty="0">
                <a:solidFill>
                  <a:srgbClr val="404040"/>
                </a:solidFill>
                <a:uFillTx/>
                <a:latin typeface="Calibri"/>
              </a:rPr>
              <a:t>Prestación Dineraria:</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Se realiza conforme a la remuneración que percibía el damnificado en el momento de la interrupción de los servicios, más los aumentos acordados. Pago mensual.</a:t>
            </a:r>
            <a:endParaRPr lang="es-ES" sz="2400" b="0" strike="noStrike" spc="-1" dirty="0">
              <a:solidFill>
                <a:srgbClr val="404040"/>
              </a:solidFill>
              <a:latin typeface="Trebuchet MS"/>
            </a:endParaRPr>
          </a:p>
          <a:p>
            <a:pPr algn="just">
              <a:lnSpc>
                <a:spcPct val="100000"/>
              </a:lnSpc>
              <a:spcBef>
                <a:spcPts val="1001"/>
              </a:spcBef>
            </a:pPr>
            <a:r>
              <a:rPr lang="es-ES" sz="2400" b="0" u="sng" strike="noStrike" spc="-1" dirty="0">
                <a:solidFill>
                  <a:srgbClr val="404040"/>
                </a:solidFill>
                <a:uFillTx/>
                <a:latin typeface="Calibri"/>
              </a:rPr>
              <a:t>Finalización:</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 Alta medica</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 Declaración de la ILP</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 Transcurso de 2 años desde al primera manifestación invalidante</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 Muerte</a:t>
            </a:r>
            <a:endParaRPr lang="es-ES" sz="2400" b="0" strike="noStrike" spc="-1" dirty="0">
              <a:solidFill>
                <a:srgbClr val="404040"/>
              </a:solidFill>
              <a:latin typeface="Trebuchet MS"/>
            </a:endParaRPr>
          </a:p>
        </p:txBody>
      </p:sp>
      <p:pic>
        <p:nvPicPr>
          <p:cNvPr id="360" name="3 Imagen"/>
          <p:cNvPicPr/>
          <p:nvPr/>
        </p:nvPicPr>
        <p:blipFill>
          <a:blip r:embed="rId2"/>
          <a:stretch/>
        </p:blipFill>
        <p:spPr>
          <a:xfrm>
            <a:off x="9525240" y="4464720"/>
            <a:ext cx="2142720" cy="2142720"/>
          </a:xfrm>
          <a:prstGeom prst="rect">
            <a:avLst/>
          </a:prstGeom>
          <a:ln>
            <a:noFill/>
          </a:ln>
        </p:spPr>
      </p:pic>
      <p:sp>
        <p:nvSpPr>
          <p:cNvPr id="361" name="CustomShape 2"/>
          <p:cNvSpPr/>
          <p:nvPr/>
        </p:nvSpPr>
        <p:spPr>
          <a:xfrm>
            <a:off x="657000" y="393840"/>
            <a:ext cx="108435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Incapacidad Laboral y prestaciones Dinerarias</a:t>
            </a:r>
            <a:endParaRPr lang="es-AR" sz="4000" b="0" strike="noStrike" spc="-1" dirty="0">
              <a:latin typeface="Arial"/>
            </a:endParaRPr>
          </a:p>
        </p:txBody>
      </p:sp>
    </p:spTree>
  </p:cSld>
  <p:clrMapOvr>
    <a:masterClrMapping/>
  </p:clrMapOvr>
  <p:transition spd="slow">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4238640" y="2928960"/>
            <a:ext cx="3785760" cy="1571400"/>
          </a:xfrm>
          <a:prstGeom prst="ellipse">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191" name="CustomShape 2"/>
          <p:cNvSpPr/>
          <p:nvPr/>
        </p:nvSpPr>
        <p:spPr>
          <a:xfrm>
            <a:off x="5095800" y="3407400"/>
            <a:ext cx="207144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A.R.T.</a:t>
            </a:r>
            <a:endParaRPr lang="es-AR" sz="2800" b="0" strike="noStrike" spc="-1">
              <a:latin typeface="Arial"/>
            </a:endParaRPr>
          </a:p>
        </p:txBody>
      </p:sp>
      <p:sp>
        <p:nvSpPr>
          <p:cNvPr id="192" name="CustomShape 3"/>
          <p:cNvSpPr/>
          <p:nvPr/>
        </p:nvSpPr>
        <p:spPr>
          <a:xfrm>
            <a:off x="709200" y="3471840"/>
            <a:ext cx="2957400" cy="5713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EMPLEADORES</a:t>
            </a:r>
            <a:endParaRPr lang="es-AR" sz="2800" b="0" strike="noStrike" spc="-1">
              <a:latin typeface="Arial"/>
            </a:endParaRPr>
          </a:p>
        </p:txBody>
      </p:sp>
      <p:sp>
        <p:nvSpPr>
          <p:cNvPr id="193" name="CustomShape 4"/>
          <p:cNvSpPr/>
          <p:nvPr/>
        </p:nvSpPr>
        <p:spPr>
          <a:xfrm>
            <a:off x="4595760" y="1571760"/>
            <a:ext cx="29998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S.R.T.</a:t>
            </a:r>
            <a:endParaRPr lang="es-AR" sz="2800" b="0" strike="noStrike" spc="-1">
              <a:latin typeface="Arial"/>
            </a:endParaRPr>
          </a:p>
        </p:txBody>
      </p:sp>
      <p:sp>
        <p:nvSpPr>
          <p:cNvPr id="194" name="CustomShape 5"/>
          <p:cNvSpPr/>
          <p:nvPr/>
        </p:nvSpPr>
        <p:spPr>
          <a:xfrm rot="10800000">
            <a:off x="3453120" y="3643560"/>
            <a:ext cx="78552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195" name="CustomShape 6"/>
          <p:cNvSpPr/>
          <p:nvPr/>
        </p:nvSpPr>
        <p:spPr>
          <a:xfrm>
            <a:off x="8024760" y="3643200"/>
            <a:ext cx="78552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196" name="CustomShape 7"/>
          <p:cNvSpPr/>
          <p:nvPr/>
        </p:nvSpPr>
        <p:spPr>
          <a:xfrm rot="16200000">
            <a:off x="5774400" y="2464920"/>
            <a:ext cx="785520" cy="142560"/>
          </a:xfrm>
          <a:prstGeom prst="rightArrow">
            <a:avLst>
              <a:gd name="adj1" fmla="val 50000"/>
              <a:gd name="adj2" fmla="val 50000"/>
            </a:avLst>
          </a:prstGeom>
          <a:gradFill rotWithShape="0">
            <a:gsLst>
              <a:gs pos="0">
                <a:srgbClr val="E9815F"/>
              </a:gs>
              <a:gs pos="100000">
                <a:srgbClr val="F5CDC4"/>
              </a:gs>
            </a:gsLst>
            <a:lin ang="0"/>
          </a:gradFill>
          <a:ln w="12600">
            <a:solidFill>
              <a:srgbClr val="E76618"/>
            </a:solidFill>
            <a:round/>
          </a:ln>
        </p:spPr>
        <p:style>
          <a:lnRef idx="0">
            <a:scrgbClr r="0" g="0" b="0"/>
          </a:lnRef>
          <a:fillRef idx="0">
            <a:scrgbClr r="0" g="0" b="0"/>
          </a:fillRef>
          <a:effectRef idx="0">
            <a:scrgbClr r="0" g="0" b="0"/>
          </a:effectRef>
          <a:fontRef idx="minor"/>
        </p:style>
      </p:sp>
      <p:sp>
        <p:nvSpPr>
          <p:cNvPr id="197" name="CustomShape 8"/>
          <p:cNvSpPr/>
          <p:nvPr/>
        </p:nvSpPr>
        <p:spPr>
          <a:xfrm rot="10800000">
            <a:off x="6596640" y="1785960"/>
            <a:ext cx="299988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198" name="CustomShape 9"/>
          <p:cNvSpPr/>
          <p:nvPr/>
        </p:nvSpPr>
        <p:spPr>
          <a:xfrm rot="5400000">
            <a:off x="1988640" y="25358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
        <p:nvSpPr>
          <p:cNvPr id="199" name="CustomShape 10"/>
          <p:cNvSpPr/>
          <p:nvPr/>
        </p:nvSpPr>
        <p:spPr>
          <a:xfrm>
            <a:off x="2738520" y="1785960"/>
            <a:ext cx="278568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00" name="CustomShape 11"/>
          <p:cNvSpPr/>
          <p:nvPr/>
        </p:nvSpPr>
        <p:spPr>
          <a:xfrm>
            <a:off x="8690400" y="3450600"/>
            <a:ext cx="27856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TRABAJADORES</a:t>
            </a:r>
            <a:endParaRPr lang="es-AR" sz="2800" b="0" strike="noStrike" spc="-1">
              <a:latin typeface="Arial"/>
            </a:endParaRPr>
          </a:p>
        </p:txBody>
      </p:sp>
      <p:sp>
        <p:nvSpPr>
          <p:cNvPr id="201" name="CustomShape 12"/>
          <p:cNvSpPr/>
          <p:nvPr/>
        </p:nvSpPr>
        <p:spPr>
          <a:xfrm>
            <a:off x="657000" y="393840"/>
            <a:ext cx="893952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AR" sz="4000" b="0" u="sng" strike="noStrike" spc="-1" dirty="0">
                <a:solidFill>
                  <a:srgbClr val="000000"/>
                </a:solidFill>
                <a:uFillTx/>
                <a:latin typeface="Calibri"/>
              </a:rPr>
              <a:t>Actores del </a:t>
            </a:r>
            <a:r>
              <a:rPr lang="es-AR" sz="4000" b="0" u="sng" strike="noStrike" spc="-1" dirty="0" smtClean="0">
                <a:solidFill>
                  <a:srgbClr val="000000"/>
                </a:solidFill>
                <a:uFillTx/>
                <a:latin typeface="Calibri"/>
              </a:rPr>
              <a:t>Sistema de riesgos de trabajo</a:t>
            </a:r>
            <a:endParaRPr lang="es-AR" sz="4000" b="0" strike="noStrike" spc="-1" dirty="0">
              <a:latin typeface="Arial"/>
            </a:endParaRPr>
          </a:p>
        </p:txBody>
      </p:sp>
      <p:sp>
        <p:nvSpPr>
          <p:cNvPr id="202" name="CustomShape 13"/>
          <p:cNvSpPr/>
          <p:nvPr/>
        </p:nvSpPr>
        <p:spPr>
          <a:xfrm rot="5400000">
            <a:off x="8989560" y="25214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634320" y="479160"/>
            <a:ext cx="9861480" cy="5592600"/>
          </a:xfrm>
          <a:prstGeom prst="rect">
            <a:avLst/>
          </a:prstGeom>
          <a:noFill/>
          <a:ln>
            <a:noFill/>
          </a:ln>
        </p:spPr>
        <p:txBody>
          <a:bodyPr>
            <a:normAutofit/>
          </a:bodyPr>
          <a:lstStyle/>
          <a:p>
            <a:pPr algn="just">
              <a:lnSpc>
                <a:spcPct val="100000"/>
              </a:lnSpc>
              <a:spcBef>
                <a:spcPts val="1001"/>
              </a:spcBef>
            </a:pPr>
            <a:r>
              <a:rPr lang="es-ES" sz="2400" b="1" u="sng" strike="noStrike" spc="-1" dirty="0">
                <a:solidFill>
                  <a:srgbClr val="404040"/>
                </a:solidFill>
                <a:uFillTx/>
                <a:latin typeface="Calibri"/>
              </a:rPr>
              <a:t>Incapacidad Laboral Permanente ILP</a:t>
            </a:r>
            <a:r>
              <a:rPr lang="es-ES" sz="2400" b="1" u="sng" strike="noStrike" spc="-1" dirty="0" smtClean="0">
                <a:solidFill>
                  <a:srgbClr val="404040"/>
                </a:solidFill>
                <a:uFillTx/>
                <a:latin typeface="Calibri"/>
              </a:rPr>
              <a:t>:</a:t>
            </a:r>
            <a:endParaRPr lang="es-ES" sz="2400"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El daño producido por el accidente de trabajo o la enfermedad profesional le ocasionó una disminución de su capacidad de trabajo que durará toda su vida.</a:t>
            </a:r>
            <a:r>
              <a:rPr dirty="0"/>
              <a:t/>
            </a:r>
            <a:br>
              <a:rPr dirty="0"/>
            </a:br>
            <a:r>
              <a:rPr lang="es-ES" sz="2400" b="0" strike="noStrike" spc="-1" dirty="0">
                <a:solidFill>
                  <a:srgbClr val="404040"/>
                </a:solidFill>
                <a:latin typeface="Calibri"/>
              </a:rPr>
              <a:t>La Incapacidad Laboral Permanente puede ser:</a:t>
            </a:r>
            <a:endParaRPr lang="es-ES" sz="2400" b="0" strike="noStrike" spc="-1" dirty="0">
              <a:solidFill>
                <a:srgbClr val="404040"/>
              </a:solidFill>
              <a:latin typeface="Trebuchet MS"/>
            </a:endParaRPr>
          </a:p>
          <a:p>
            <a:pPr algn="just">
              <a:lnSpc>
                <a:spcPct val="100000"/>
              </a:lnSpc>
              <a:spcBef>
                <a:spcPts val="1001"/>
              </a:spcBef>
            </a:pP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Parcial (ILPP): cuando el porcentaje de incapacidad es menor al 66%.</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Total (ILPT): esta última se produce cuando el porcentaje de incapacidad es igual o mayor al 66%.</a:t>
            </a:r>
            <a:endParaRPr lang="es-ES" sz="2400" b="0" strike="noStrike" spc="-1" dirty="0">
              <a:solidFill>
                <a:srgbClr val="404040"/>
              </a:solidFill>
              <a:latin typeface="Trebuchet MS"/>
            </a:endParaRPr>
          </a:p>
          <a:p>
            <a:pPr marL="343080" indent="-342720" algn="just">
              <a:lnSpc>
                <a:spcPct val="100000"/>
              </a:lnSpc>
              <a:spcBef>
                <a:spcPts val="1001"/>
              </a:spcBef>
            </a:pPr>
            <a:endParaRPr lang="es-ES" sz="2400" b="0" strike="noStrike" spc="-1" dirty="0">
              <a:solidFill>
                <a:srgbClr val="404040"/>
              </a:solidFill>
              <a:latin typeface="Trebuchet MS"/>
            </a:endParaRPr>
          </a:p>
          <a:p>
            <a:pPr marL="343080" indent="-342720" algn="just">
              <a:lnSpc>
                <a:spcPct val="100000"/>
              </a:lnSpc>
              <a:spcBef>
                <a:spcPts val="1001"/>
              </a:spcBef>
            </a:pPr>
            <a:r>
              <a:rPr lang="es-ES" sz="2400" b="0" strike="noStrike" spc="-1" dirty="0">
                <a:solidFill>
                  <a:srgbClr val="404040"/>
                </a:solidFill>
                <a:latin typeface="Calibri"/>
              </a:rPr>
              <a:t>El grado de incapacidad laboral permanente es determinado por las</a:t>
            </a:r>
            <a:endParaRPr lang="es-ES" sz="2400" b="0" strike="noStrike" spc="-1" dirty="0">
              <a:solidFill>
                <a:srgbClr val="404040"/>
              </a:solidFill>
              <a:latin typeface="Trebuchet MS"/>
            </a:endParaRPr>
          </a:p>
          <a:p>
            <a:pPr marL="343080" indent="-342720" algn="just">
              <a:lnSpc>
                <a:spcPct val="100000"/>
              </a:lnSpc>
              <a:spcBef>
                <a:spcPts val="1001"/>
              </a:spcBef>
            </a:pPr>
            <a:r>
              <a:rPr lang="es-ES" sz="2400" b="0" strike="noStrike" spc="-1" dirty="0">
                <a:solidFill>
                  <a:srgbClr val="404040"/>
                </a:solidFill>
                <a:latin typeface="Calibri"/>
              </a:rPr>
              <a:t>comisiones médicas. </a:t>
            </a:r>
            <a:endParaRPr lang="es-ES" sz="2400" b="0" strike="noStrike" spc="-1" dirty="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p:txBody>
      </p:sp>
    </p:spTree>
  </p:cSld>
  <p:clrMapOvr>
    <a:masterClrMapping/>
  </p:clrMapOvr>
  <p:transition spd="slow">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464454" y="400598"/>
            <a:ext cx="11075400" cy="112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14480" algn="just">
              <a:lnSpc>
                <a:spcPct val="100000"/>
              </a:lnSpc>
            </a:pPr>
            <a:r>
              <a:rPr lang="es-AR" sz="2400" b="1" u="sng" strike="noStrike" spc="-1" dirty="0">
                <a:solidFill>
                  <a:srgbClr val="000000"/>
                </a:solidFill>
                <a:uFillTx/>
                <a:latin typeface="Calibri"/>
              </a:rPr>
              <a:t>Incapacidad Laboral Permanente Parcial (porcentaje de incapacidad ≤ 50%)</a:t>
            </a:r>
            <a:endParaRPr lang="es-AR" sz="2400" b="0" strike="noStrike" spc="-1" dirty="0">
              <a:latin typeface="Arial"/>
            </a:endParaRPr>
          </a:p>
          <a:p>
            <a:pPr marL="114480">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p:sp>
        <p:nvSpPr>
          <p:cNvPr id="365" name="CustomShape 3"/>
          <p:cNvSpPr/>
          <p:nvPr/>
        </p:nvSpPr>
        <p:spPr>
          <a:xfrm>
            <a:off x="958970" y="5847922"/>
            <a:ext cx="9144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AR" sz="1800" b="0" strike="noStrike" spc="-1" dirty="0">
                <a:solidFill>
                  <a:srgbClr val="000000"/>
                </a:solidFill>
                <a:latin typeface="Calibri"/>
              </a:rPr>
              <a:t>VIB: Valor del Ingreso Base.</a:t>
            </a:r>
            <a:endParaRPr lang="es-AR" sz="1800" b="0" strike="noStrike" spc="-1" dirty="0">
              <a:latin typeface="Arial"/>
            </a:endParaRPr>
          </a:p>
          <a:p>
            <a:pPr algn="just">
              <a:lnSpc>
                <a:spcPct val="100000"/>
              </a:lnSpc>
            </a:pPr>
            <a:r>
              <a:rPr lang="es-AR" sz="1800" b="0" strike="noStrike" spc="-1" dirty="0">
                <a:solidFill>
                  <a:srgbClr val="000000"/>
                </a:solidFill>
                <a:latin typeface="Calibri"/>
              </a:rPr>
              <a:t>RIPTE: Remuneración Imponible Promedio de los Trabajadores Estables</a:t>
            </a:r>
            <a:endParaRPr lang="es-AR" sz="1800" b="0" strike="noStrike" spc="-1" dirty="0">
              <a:latin typeface="Arial"/>
            </a:endParaRPr>
          </a:p>
        </p:txBody>
      </p:sp>
      <mc:AlternateContent xmlns:mc="http://schemas.openxmlformats.org/markup-compatibility/2006" xmlns:a14="http://schemas.microsoft.com/office/drawing/2010/main">
        <mc:Choice Requires="a14">
          <p:sp>
            <p:nvSpPr>
              <p:cNvPr id="5" name="Rectángulo 4"/>
              <p:cNvSpPr/>
              <p:nvPr/>
            </p:nvSpPr>
            <p:spPr>
              <a:xfrm>
                <a:off x="529496" y="1154886"/>
                <a:ext cx="9573474" cy="4498347"/>
              </a:xfrm>
              <a:prstGeom prst="rect">
                <a:avLst/>
              </a:prstGeom>
            </p:spPr>
            <p:txBody>
              <a:bodyPr wrap="square">
                <a:spAutoFit/>
              </a:bodyPr>
              <a:lstStyle/>
              <a:p>
                <a:pPr marL="285750" indent="-285750">
                  <a:buFont typeface="Arial" panose="020B0604020202020204" pitchFamily="34" charset="0"/>
                  <a:buChar char="•"/>
                </a:pPr>
                <a:endParaRPr lang="es-AR" sz="2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Cálculo de la indemnización: </a:t>
                </a:r>
                <a:endParaRPr lang="es-AR" sz="2000" i="1" dirty="0" smtClean="0">
                  <a:latin typeface="Calibri" panose="020F0502020204030204" pitchFamily="34" charset="0"/>
                  <a:cs typeface="Calibri" panose="020F0502020204030204" pitchFamily="34" charset="0"/>
                </a:endParaRPr>
              </a:p>
              <a:p>
                <a:pPr/>
                <a14:m>
                  <m:oMathPara xmlns:m="http://schemas.openxmlformats.org/officeDocument/2006/math">
                    <m:oMathParaPr>
                      <m:jc m:val="center"/>
                    </m:oMathParaPr>
                    <m:oMath xmlns:m="http://schemas.openxmlformats.org/officeDocument/2006/math">
                      <m:r>
                        <a:rPr lang="es-AR" sz="2000" i="1" smtClean="0">
                          <a:latin typeface="Cambria Math" panose="02040503050406030204" pitchFamily="18" charset="0"/>
                        </a:rPr>
                        <m:t>5</m:t>
                      </m:r>
                      <m:r>
                        <a:rPr lang="es-AR" sz="2000" i="1">
                          <a:latin typeface="Cambria Math" panose="02040503050406030204" pitchFamily="18" charset="0"/>
                        </a:rPr>
                        <m:t>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a:latin typeface="Calibri" panose="020F0502020204030204" pitchFamily="34" charset="0"/>
                          <a:cs typeface="Calibri" panose="020F0502020204030204" pitchFamily="34" charset="0"/>
                        </a:rPr>
                        <m:t>(∗)</m:t>
                      </m:r>
                      <m:r>
                        <a:rPr lang="es-AR" sz="2000" b="0" i="1" dirty="0"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r>
                        <a:rPr lang="es-AR" sz="2000" i="1">
                          <a:latin typeface="Cambria Math" panose="02040503050406030204" pitchFamily="18" charset="0"/>
                        </a:rPr>
                        <m:t>𝑔𝑟𝑎𝑑𝑜</m:t>
                      </m:r>
                      <m:r>
                        <a:rPr lang="es-AR" sz="2000" i="1">
                          <a:latin typeface="Cambria Math" panose="02040503050406030204" pitchFamily="18" charset="0"/>
                        </a:rPr>
                        <m:t> </m:t>
                      </m:r>
                      <m:r>
                        <a:rPr lang="es-AR" sz="2000" i="1">
                          <a:latin typeface="Cambria Math" panose="02040503050406030204" pitchFamily="18" charset="0"/>
                        </a:rPr>
                        <m:t>𝑑𝑒</m:t>
                      </m:r>
                      <m:r>
                        <a:rPr lang="es-AR" sz="2000" i="1">
                          <a:latin typeface="Cambria Math" panose="02040503050406030204" pitchFamily="18" charset="0"/>
                        </a:rPr>
                        <m:t> </m:t>
                      </m:r>
                      <m:r>
                        <a:rPr lang="es-AR" sz="2000" i="1">
                          <a:latin typeface="Cambria Math" panose="02040503050406030204" pitchFamily="18" charset="0"/>
                        </a:rPr>
                        <m:t>𝐼𝐿𝑃</m:t>
                      </m:r>
                      <m:r>
                        <a:rPr lang="es-AR" sz="2000" b="0" i="1"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65</m:t>
                          </m:r>
                        </m:num>
                        <m:den>
                          <m:r>
                            <a:rPr lang="es-AR" sz="2000" b="0" i="1" smtClean="0">
                              <a:latin typeface="Cambria Math" panose="02040503050406030204" pitchFamily="18" charset="0"/>
                            </a:rPr>
                            <m:t>𝐸𝑑𝑎𝑑</m:t>
                          </m:r>
                          <m:r>
                            <a:rPr lang="es-AR" sz="2000" b="0" i="1" smtClean="0">
                              <a:latin typeface="Cambria Math" panose="02040503050406030204" pitchFamily="18" charset="0"/>
                            </a:rPr>
                            <m:t> </m:t>
                          </m:r>
                          <m:r>
                            <a:rPr lang="es-AR" sz="2000" b="0" i="1" smtClean="0">
                              <a:latin typeface="Cambria Math" panose="02040503050406030204" pitchFamily="18" charset="0"/>
                            </a:rPr>
                            <m:t>𝑑𝑒𝑙</m:t>
                          </m:r>
                          <m:r>
                            <a:rPr lang="es-AR" sz="2000" b="0" i="1" smtClean="0">
                              <a:latin typeface="Cambria Math" panose="02040503050406030204" pitchFamily="18" charset="0"/>
                            </a:rPr>
                            <m:t> </m:t>
                          </m:r>
                          <m:r>
                            <a:rPr lang="es-AR" sz="2000" b="0" i="1" smtClean="0">
                              <a:latin typeface="Cambria Math" panose="02040503050406030204" pitchFamily="18" charset="0"/>
                            </a:rPr>
                            <m:t>𝑑𝑎𝑚𝑖𝑛𝑖𝑓𝑖𝑐𝑎𝑑𝑜</m:t>
                          </m:r>
                          <m:r>
                            <a:rPr lang="es-AR" sz="2000" b="0" i="1" smtClean="0">
                              <a:latin typeface="Cambria Math" panose="02040503050406030204" pitchFamily="18" charset="0"/>
                            </a:rPr>
                            <m:t> </m:t>
                          </m:r>
                          <m:r>
                            <a:rPr lang="es-AR" sz="2000" b="0" i="1" smtClean="0">
                              <a:latin typeface="Cambria Math" panose="02040503050406030204" pitchFamily="18" charset="0"/>
                            </a:rPr>
                            <m:t>𝑎</m:t>
                          </m:r>
                          <m:r>
                            <a:rPr lang="es-AR" sz="2000" b="0" i="1" smtClean="0">
                              <a:latin typeface="Cambria Math" panose="02040503050406030204" pitchFamily="18" charset="0"/>
                            </a:rPr>
                            <m:t> </m:t>
                          </m:r>
                          <m:r>
                            <a:rPr lang="es-AR" sz="2000" b="0" i="1" smtClean="0">
                              <a:latin typeface="Cambria Math" panose="02040503050406030204" pitchFamily="18" charset="0"/>
                            </a:rPr>
                            <m:t>𝑙𝑎</m:t>
                          </m:r>
                          <m:r>
                            <a:rPr lang="es-AR" sz="2000" b="0" i="1" smtClean="0">
                              <a:latin typeface="Cambria Math" panose="02040503050406030204" pitchFamily="18" charset="0"/>
                            </a:rPr>
                            <m:t> </m:t>
                          </m:r>
                          <m:r>
                            <a:rPr lang="es-AR" sz="2000" b="0" i="1" smtClean="0">
                              <a:latin typeface="Cambria Math" panose="02040503050406030204" pitchFamily="18" charset="0"/>
                            </a:rPr>
                            <m:t>𝑃𝑀𝐼</m:t>
                          </m:r>
                        </m:den>
                      </m:f>
                    </m:oMath>
                  </m:oMathPara>
                </a14:m>
                <a:endParaRPr lang="es-AR" sz="2000" dirty="0">
                  <a:latin typeface="Calibri" panose="020F0502020204030204" pitchFamily="34" charset="0"/>
                  <a:cs typeface="Calibri" panose="020F0502020204030204" pitchFamily="34" charset="0"/>
                </a:endParaRPr>
              </a:p>
              <a:p>
                <a:r>
                  <a:rPr lang="es-AR" sz="2000" dirty="0">
                    <a:latin typeface="Calibri" panose="020F0502020204030204" pitchFamily="34" charset="0"/>
                    <a:cs typeface="Calibri" panose="020F0502020204030204" pitchFamily="34" charset="0"/>
                  </a:rPr>
                  <a:t>  </a:t>
                </a:r>
                <a:r>
                  <a:rPr lang="es-AR" sz="2000" dirty="0" smtClean="0">
                    <a:latin typeface="Calibri" panose="020F0502020204030204" pitchFamily="34" charset="0"/>
                    <a:cs typeface="Calibri" panose="020F0502020204030204" pitchFamily="34" charset="0"/>
                  </a:rPr>
                  <a:t>	    (*) </a:t>
                </a:r>
                <a:r>
                  <a:rPr lang="es-AR" sz="2000" dirty="0">
                    <a:latin typeface="Calibri" panose="020F0502020204030204" pitchFamily="34" charset="0"/>
                    <a:cs typeface="Calibri" panose="020F0502020204030204" pitchFamily="34" charset="0"/>
                  </a:rPr>
                  <a:t>con </a:t>
                </a:r>
                <a:r>
                  <a:rPr lang="es-AR" sz="2000" dirty="0" err="1">
                    <a:latin typeface="Calibri" panose="020F0502020204030204" pitchFamily="34" charset="0"/>
                    <a:cs typeface="Calibri" panose="020F0502020204030204" pitchFamily="34" charset="0"/>
                  </a:rPr>
                  <a:t>Ripte+tasa</a:t>
                </a:r>
                <a:endParaRPr lang="es-AR" sz="2000" dirty="0">
                  <a:latin typeface="Calibri" panose="020F0502020204030204" pitchFamily="34" charset="0"/>
                  <a:cs typeface="Calibri" panose="020F0502020204030204" pitchFamily="34" charset="0"/>
                </a:endParaRPr>
              </a:p>
              <a:p>
                <a:endParaRPr lang="es-AR"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Piso Mínimo</a:t>
                </a:r>
                <a:r>
                  <a:rPr lang="es-AR" sz="2000" dirty="0" smtClean="0">
                    <a:latin typeface="Calibri" panose="020F0502020204030204" pitchFamily="34" charset="0"/>
                    <a:cs typeface="Calibri" panose="020F0502020204030204" pitchFamily="34" charset="0"/>
                  </a:rPr>
                  <a:t>: </a:t>
                </a:r>
                <a14:m>
                  <m:oMath xmlns:m="http://schemas.openxmlformats.org/officeDocument/2006/math">
                    <m:r>
                      <a:rPr lang="es-AR" sz="2000" b="0" i="1" smtClean="0">
                        <a:latin typeface="Cambria Math" panose="02040503050406030204" pitchFamily="18" charset="0"/>
                      </a:rPr>
                      <m:t>$</m:t>
                    </m:r>
                    <m:r>
                      <m:rPr>
                        <m:nor/>
                      </m:rPr>
                      <a:rPr lang="es-ES" sz="2000">
                        <a:latin typeface="Calibri" panose="020F0502020204030204" pitchFamily="34" charset="0"/>
                        <a:cs typeface="Calibri" panose="020F0502020204030204" pitchFamily="34" charset="0"/>
                      </a:rPr>
                      <m:t>2.049.647</m:t>
                    </m:r>
                    <m:r>
                      <m:rPr>
                        <m:nor/>
                      </m:rPr>
                      <a:rPr lang="es-AR" sz="2000" i="0" smtClean="0">
                        <a:latin typeface="Calibri" panose="020F0502020204030204" pitchFamily="34" charset="0"/>
                        <a:cs typeface="Calibri" panose="020F0502020204030204" pitchFamily="34" charset="0"/>
                      </a:rPr>
                      <m:t> </m:t>
                    </m:r>
                    <m:r>
                      <a:rPr lang="es-AR" sz="2000" b="0" i="1" smtClean="0">
                        <a:latin typeface="Cambria Math" panose="02040503050406030204" pitchFamily="18" charset="0"/>
                      </a:rPr>
                      <m:t>𝑥</m:t>
                    </m:r>
                    <m:r>
                      <a:rPr lang="es-AR" sz="2000" b="0" i="1" smtClean="0">
                        <a:latin typeface="Cambria Math" panose="02040503050406030204" pitchFamily="18" charset="0"/>
                      </a:rPr>
                      <m:t> </m:t>
                    </m:r>
                    <m:f>
                      <m:fPr>
                        <m:ctrlPr>
                          <a:rPr lang="es-AR" sz="2000" i="1" smtClean="0">
                            <a:latin typeface="Cambria Math" panose="02040503050406030204" pitchFamily="18" charset="0"/>
                          </a:rPr>
                        </m:ctrlPr>
                      </m:fPr>
                      <m:num>
                        <m:r>
                          <a:rPr lang="es-AR" sz="2000" b="0" i="1" smtClean="0">
                            <a:latin typeface="Cambria Math" panose="02040503050406030204" pitchFamily="18" charset="0"/>
                          </a:rPr>
                          <m:t>𝑔𝑟𝑎𝑑𝑜</m:t>
                        </m:r>
                        <m:r>
                          <a:rPr lang="es-AR" sz="2000" b="0" i="1" smtClean="0">
                            <a:latin typeface="Cambria Math" panose="02040503050406030204" pitchFamily="18" charset="0"/>
                          </a:rPr>
                          <m:t> </m:t>
                        </m:r>
                        <m:r>
                          <a:rPr lang="es-AR" sz="2000" b="0" i="1" smtClean="0">
                            <a:latin typeface="Cambria Math" panose="02040503050406030204" pitchFamily="18" charset="0"/>
                          </a:rPr>
                          <m:t>𝐼𝐿𝑃</m:t>
                        </m:r>
                      </m:num>
                      <m:den>
                        <m:r>
                          <a:rPr lang="es-AR" sz="2000" b="0" i="1" smtClean="0">
                            <a:latin typeface="Cambria Math" panose="02040503050406030204" pitchFamily="18" charset="0"/>
                          </a:rPr>
                          <m:t>100</m:t>
                        </m:r>
                      </m:den>
                    </m:f>
                  </m:oMath>
                </a14:m>
                <a:endParaRPr lang="es-AR" sz="2000" dirty="0" smtClean="0">
                  <a:latin typeface="Calibri" panose="020F0502020204030204" pitchFamily="34" charset="0"/>
                  <a:cs typeface="Calibri" panose="020F0502020204030204" pitchFamily="34" charset="0"/>
                </a:endParaRPr>
              </a:p>
              <a:p>
                <a:r>
                  <a:rPr lang="es-AR" sz="2000" dirty="0" smtClean="0">
                    <a:latin typeface="Calibri" panose="020F0502020204030204" pitchFamily="34" charset="0"/>
                    <a:cs typeface="Calibri" panose="020F0502020204030204" pitchFamily="34" charset="0"/>
                  </a:rPr>
                  <a:t>    </a:t>
                </a:r>
                <a:r>
                  <a:rPr lang="es-AR" sz="2000" dirty="0" smtClean="0">
                    <a:solidFill>
                      <a:srgbClr val="FF0000"/>
                    </a:solidFill>
                    <a:latin typeface="Calibri" panose="020F0502020204030204" pitchFamily="34" charset="0"/>
                    <a:cs typeface="Calibri" panose="020F0502020204030204" pitchFamily="34" charset="0"/>
                  </a:rPr>
                  <a:t> (</a:t>
                </a:r>
                <a:r>
                  <a:rPr lang="es-ES" sz="2000" dirty="0">
                    <a:solidFill>
                      <a:srgbClr val="FF0000"/>
                    </a:solidFill>
                    <a:latin typeface="Calibri" panose="020F0502020204030204" pitchFamily="34" charset="0"/>
                    <a:cs typeface="Calibri" panose="020F0502020204030204" pitchFamily="34" charset="0"/>
                  </a:rPr>
                  <a:t>Para contingencias ocurridas entre el 01/03/2019 hasta el 31/08/2019)</a:t>
                </a:r>
              </a:p>
              <a:p>
                <a:r>
                  <a:rPr lang="es-AR" sz="2000" dirty="0" smtClean="0">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hlinkClick r:id="rId2"/>
                  </a:rPr>
                  <a:t>https://</a:t>
                </a:r>
                <a:r>
                  <a:rPr lang="es-ES" sz="1600" dirty="0" smtClean="0">
                    <a:latin typeface="Calibri" panose="020F0502020204030204" pitchFamily="34" charset="0"/>
                    <a:cs typeface="Calibri" panose="020F0502020204030204" pitchFamily="34" charset="0"/>
                    <a:hlinkClick r:id="rId2"/>
                  </a:rPr>
                  <a:t>www.argentina.gob.ar/srt/art/pagos-art/incapacidad-laboral-permanente-50</a:t>
                </a:r>
                <a:endParaRPr lang="es-ES" sz="1600" dirty="0" smtClean="0">
                  <a:latin typeface="Calibri" panose="020F0502020204030204" pitchFamily="34" charset="0"/>
                  <a:cs typeface="Calibri" panose="020F0502020204030204" pitchFamily="34" charset="0"/>
                </a:endParaRPr>
              </a:p>
              <a:p>
                <a:endParaRPr lang="es-AR"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S</a:t>
                </a:r>
                <a:r>
                  <a:rPr lang="es-ES" sz="2000" dirty="0" smtClean="0">
                    <a:latin typeface="Calibri" panose="020F0502020204030204" pitchFamily="34" charset="0"/>
                    <a:cs typeface="Calibri" panose="020F0502020204030204" pitchFamily="34" charset="0"/>
                  </a:rPr>
                  <a:t>i </a:t>
                </a:r>
                <a:r>
                  <a:rPr lang="es-ES" sz="2000" dirty="0">
                    <a:latin typeface="Calibri" panose="020F0502020204030204" pitchFamily="34" charset="0"/>
                    <a:cs typeface="Calibri" panose="020F0502020204030204" pitchFamily="34" charset="0"/>
                  </a:rPr>
                  <a:t>la contingencia se trata de un accidente de trabajo o enfermedad profesional (excluido in </a:t>
                </a:r>
                <a:r>
                  <a:rPr lang="es-ES" sz="2000" dirty="0" err="1">
                    <a:latin typeface="Calibri" panose="020F0502020204030204" pitchFamily="34" charset="0"/>
                    <a:cs typeface="Calibri" panose="020F0502020204030204" pitchFamily="34" charset="0"/>
                  </a:rPr>
                  <a:t>itinere</a:t>
                </a:r>
                <a:r>
                  <a:rPr lang="es-ES" sz="2000" dirty="0">
                    <a:latin typeface="Calibri" panose="020F0502020204030204" pitchFamily="34" charset="0"/>
                    <a:cs typeface="Calibri" panose="020F0502020204030204" pitchFamily="34" charset="0"/>
                  </a:rPr>
                  <a:t>), se adicionará al resultado de la fórmula o el Piso Mínimo (el mayor de los dos), una indemnización adicional de pago único equivalente al veinte por ciento (20%).</a:t>
                </a:r>
                <a:endParaRPr lang="es-AR"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529496" y="1154886"/>
                <a:ext cx="9573474" cy="4498347"/>
              </a:xfrm>
              <a:prstGeom prst="rect">
                <a:avLst/>
              </a:prstGeom>
              <a:blipFill rotWithShape="0">
                <a:blip r:embed="rId3"/>
                <a:stretch>
                  <a:fillRect l="-573" r="-637" b="-1491"/>
                </a:stretch>
              </a:blipFill>
            </p:spPr>
            <p:txBody>
              <a:bodyPr/>
              <a:lstStyle/>
              <a:p>
                <a:r>
                  <a:rPr lang="es-E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792000" y="470700"/>
            <a:ext cx="1107540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14480" algn="just">
              <a:lnSpc>
                <a:spcPct val="100000"/>
              </a:lnSpc>
            </a:pPr>
            <a:r>
              <a:rPr lang="es-AR" sz="2400" b="1" u="sng" strike="noStrike" spc="-1" dirty="0">
                <a:solidFill>
                  <a:srgbClr val="000000"/>
                </a:solidFill>
                <a:uFillTx/>
                <a:latin typeface="Calibri"/>
              </a:rPr>
              <a:t>Incapacidad Laboral Permanente Parcial </a:t>
            </a:r>
            <a:r>
              <a:rPr lang="es-AR" sz="2400" b="1" u="sng" spc="-1" dirty="0">
                <a:solidFill>
                  <a:srgbClr val="000000"/>
                </a:solidFill>
                <a:latin typeface="Calibri"/>
              </a:rPr>
              <a:t>(50</a:t>
            </a:r>
            <a:r>
              <a:rPr lang="es-AR" sz="2400" b="1" u="sng" spc="-1" dirty="0" smtClean="0">
                <a:solidFill>
                  <a:srgbClr val="000000"/>
                </a:solidFill>
                <a:latin typeface="Calibri"/>
              </a:rPr>
              <a:t>%</a:t>
            </a:r>
            <a:r>
              <a:rPr lang="es-AR" sz="2400" b="1" u="sng" spc="-1" dirty="0">
                <a:solidFill>
                  <a:srgbClr val="000000"/>
                </a:solidFill>
                <a:latin typeface="Calibri"/>
              </a:rPr>
              <a:t> &lt;</a:t>
            </a:r>
            <a:r>
              <a:rPr lang="es-AR" sz="2400" b="1" u="sng" spc="-1" dirty="0" smtClean="0">
                <a:solidFill>
                  <a:srgbClr val="000000"/>
                </a:solidFill>
                <a:latin typeface="Calibri"/>
              </a:rPr>
              <a:t> </a:t>
            </a:r>
            <a:r>
              <a:rPr lang="es-AR" sz="2400" b="1" u="sng" spc="-1" dirty="0">
                <a:solidFill>
                  <a:srgbClr val="000000"/>
                </a:solidFill>
                <a:latin typeface="Calibri"/>
              </a:rPr>
              <a:t>porcentaje de incapacidad ≤ </a:t>
            </a:r>
            <a:r>
              <a:rPr lang="es-AR" sz="2400" b="1" u="sng" spc="-1" dirty="0" smtClean="0">
                <a:solidFill>
                  <a:srgbClr val="000000"/>
                </a:solidFill>
                <a:latin typeface="Calibri"/>
              </a:rPr>
              <a:t>66% </a:t>
            </a:r>
            <a:r>
              <a:rPr lang="es-AR" sz="2400" b="1" u="sng" spc="-1" dirty="0">
                <a:solidFill>
                  <a:srgbClr val="000000"/>
                </a:solidFill>
                <a:latin typeface="Calibri"/>
              </a:rPr>
              <a:t>)</a:t>
            </a:r>
            <a:endParaRPr lang="es-AR" sz="2400" b="0" strike="noStrike" spc="-1" dirty="0">
              <a:latin typeface="Arial"/>
            </a:endParaRPr>
          </a:p>
          <a:p>
            <a:pPr marL="114480">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mc:AlternateContent xmlns:mc="http://schemas.openxmlformats.org/markup-compatibility/2006" xmlns:a14="http://schemas.microsoft.com/office/drawing/2010/main">
        <mc:Choice Requires="a14">
          <p:sp>
            <p:nvSpPr>
              <p:cNvPr id="5" name="Rectángulo 4"/>
              <p:cNvSpPr/>
              <p:nvPr/>
            </p:nvSpPr>
            <p:spPr>
              <a:xfrm>
                <a:off x="792000" y="881405"/>
                <a:ext cx="9579627" cy="6037230"/>
              </a:xfrm>
              <a:prstGeom prst="rect">
                <a:avLst/>
              </a:prstGeom>
            </p:spPr>
            <p:txBody>
              <a:bodyPr wrap="square">
                <a:spAutoFit/>
              </a:bodyPr>
              <a:lstStyle/>
              <a:p>
                <a:pPr marL="285750" indent="-285750">
                  <a:buFont typeface="Arial" panose="020B0604020202020204" pitchFamily="34" charset="0"/>
                  <a:buChar char="•"/>
                </a:pPr>
                <a:endParaRPr lang="es-AR" sz="2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Cálculo de la indemnización: </a:t>
                </a:r>
                <a:endParaRPr lang="es-AR" sz="2000" i="1" dirty="0" smtClean="0">
                  <a:latin typeface="Calibri" panose="020F0502020204030204" pitchFamily="34" charset="0"/>
                  <a:cs typeface="Calibri" panose="020F0502020204030204" pitchFamily="34" charset="0"/>
                </a:endParaRPr>
              </a:p>
              <a:p>
                <a:pPr/>
                <a14:m>
                  <m:oMathPara xmlns:m="http://schemas.openxmlformats.org/officeDocument/2006/math">
                    <m:oMathParaPr>
                      <m:jc m:val="center"/>
                    </m:oMathParaPr>
                    <m:oMath xmlns:m="http://schemas.openxmlformats.org/officeDocument/2006/math">
                      <m:r>
                        <a:rPr lang="es-AR" sz="2000" i="1" smtClean="0">
                          <a:latin typeface="Cambria Math" panose="02040503050406030204" pitchFamily="18" charset="0"/>
                        </a:rPr>
                        <m:t>5</m:t>
                      </m:r>
                      <m:r>
                        <a:rPr lang="es-AR" sz="2000" i="1">
                          <a:latin typeface="Cambria Math" panose="02040503050406030204" pitchFamily="18" charset="0"/>
                        </a:rPr>
                        <m:t>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a:latin typeface="Calibri" panose="020F0502020204030204" pitchFamily="34" charset="0"/>
                          <a:cs typeface="Calibri" panose="020F0502020204030204" pitchFamily="34" charset="0"/>
                        </a:rPr>
                        <m:t>(∗)</m:t>
                      </m:r>
                      <m:r>
                        <a:rPr lang="es-AR" sz="2000" b="0" i="1" dirty="0"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r>
                        <a:rPr lang="es-AR" sz="2000" i="1" smtClean="0">
                          <a:latin typeface="Cambria Math" panose="02040503050406030204" pitchFamily="18" charset="0"/>
                        </a:rPr>
                        <m:t>𝑔𝑟𝑎𝑑𝑜</m:t>
                      </m:r>
                      <m:r>
                        <a:rPr lang="es-AR" sz="2000" i="1" smtClean="0">
                          <a:latin typeface="Cambria Math" panose="02040503050406030204" pitchFamily="18" charset="0"/>
                        </a:rPr>
                        <m:t> </m:t>
                      </m:r>
                      <m:r>
                        <a:rPr lang="es-AR" sz="2000" i="1" smtClean="0">
                          <a:latin typeface="Cambria Math" panose="02040503050406030204" pitchFamily="18" charset="0"/>
                        </a:rPr>
                        <m:t>𝑑𝑒</m:t>
                      </m:r>
                      <m:r>
                        <a:rPr lang="es-AR" sz="2000" i="1" smtClean="0">
                          <a:latin typeface="Cambria Math" panose="02040503050406030204" pitchFamily="18" charset="0"/>
                        </a:rPr>
                        <m:t> </m:t>
                      </m:r>
                      <m:r>
                        <a:rPr lang="es-AR" sz="2000" i="1" smtClean="0">
                          <a:latin typeface="Cambria Math" panose="02040503050406030204" pitchFamily="18" charset="0"/>
                        </a:rPr>
                        <m:t>𝐼𝐿𝑃</m:t>
                      </m:r>
                      <m:r>
                        <a:rPr lang="es-AR" sz="2000" b="0" i="1"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65</m:t>
                          </m:r>
                        </m:num>
                        <m:den>
                          <m:r>
                            <a:rPr lang="es-AR" sz="2000" b="0" i="1" smtClean="0">
                              <a:latin typeface="Cambria Math" panose="02040503050406030204" pitchFamily="18" charset="0"/>
                            </a:rPr>
                            <m:t>𝐸𝑑𝑎𝑑</m:t>
                          </m:r>
                          <m:r>
                            <a:rPr lang="es-AR" sz="2000" b="0" i="1" smtClean="0">
                              <a:latin typeface="Cambria Math" panose="02040503050406030204" pitchFamily="18" charset="0"/>
                            </a:rPr>
                            <m:t> </m:t>
                          </m:r>
                          <m:r>
                            <a:rPr lang="es-AR" sz="2000" b="0" i="1" smtClean="0">
                              <a:latin typeface="Cambria Math" panose="02040503050406030204" pitchFamily="18" charset="0"/>
                            </a:rPr>
                            <m:t>𝑑𝑒𝑙</m:t>
                          </m:r>
                          <m:r>
                            <a:rPr lang="es-AR" sz="2000" b="0" i="1" smtClean="0">
                              <a:latin typeface="Cambria Math" panose="02040503050406030204" pitchFamily="18" charset="0"/>
                            </a:rPr>
                            <m:t> </m:t>
                          </m:r>
                          <m:r>
                            <a:rPr lang="es-AR" sz="2000" b="0" i="1" smtClean="0">
                              <a:latin typeface="Cambria Math" panose="02040503050406030204" pitchFamily="18" charset="0"/>
                            </a:rPr>
                            <m:t>𝑑𝑎𝑚𝑖𝑛𝑖𝑓𝑖𝑐𝑎𝑑𝑜</m:t>
                          </m:r>
                          <m:r>
                            <a:rPr lang="es-AR" sz="2000" b="0" i="1" smtClean="0">
                              <a:latin typeface="Cambria Math" panose="02040503050406030204" pitchFamily="18" charset="0"/>
                            </a:rPr>
                            <m:t> </m:t>
                          </m:r>
                          <m:r>
                            <a:rPr lang="es-AR" sz="2000" b="0" i="1" smtClean="0">
                              <a:latin typeface="Cambria Math" panose="02040503050406030204" pitchFamily="18" charset="0"/>
                            </a:rPr>
                            <m:t>𝑎</m:t>
                          </m:r>
                          <m:r>
                            <a:rPr lang="es-AR" sz="2000" b="0" i="1" smtClean="0">
                              <a:latin typeface="Cambria Math" panose="02040503050406030204" pitchFamily="18" charset="0"/>
                            </a:rPr>
                            <m:t> </m:t>
                          </m:r>
                          <m:r>
                            <a:rPr lang="es-AR" sz="2000" b="0" i="1" smtClean="0">
                              <a:latin typeface="Cambria Math" panose="02040503050406030204" pitchFamily="18" charset="0"/>
                            </a:rPr>
                            <m:t>𝑙𝑎</m:t>
                          </m:r>
                          <m:r>
                            <a:rPr lang="es-AR" sz="2000" b="0" i="1" smtClean="0">
                              <a:latin typeface="Cambria Math" panose="02040503050406030204" pitchFamily="18" charset="0"/>
                            </a:rPr>
                            <m:t> </m:t>
                          </m:r>
                          <m:r>
                            <a:rPr lang="es-AR" sz="2000" b="0" i="1" smtClean="0">
                              <a:latin typeface="Cambria Math" panose="02040503050406030204" pitchFamily="18" charset="0"/>
                            </a:rPr>
                            <m:t>𝑃𝑀𝐼</m:t>
                          </m:r>
                        </m:den>
                      </m:f>
                    </m:oMath>
                  </m:oMathPara>
                </a14:m>
                <a:endParaRPr lang="es-AR" sz="2000" dirty="0">
                  <a:latin typeface="Calibri" panose="020F0502020204030204" pitchFamily="34" charset="0"/>
                  <a:cs typeface="Calibri" panose="020F0502020204030204" pitchFamily="34" charset="0"/>
                </a:endParaRPr>
              </a:p>
              <a:p>
                <a:r>
                  <a:rPr lang="es-AR" sz="2000" dirty="0">
                    <a:latin typeface="Calibri" panose="020F0502020204030204" pitchFamily="34" charset="0"/>
                    <a:cs typeface="Calibri" panose="020F0502020204030204" pitchFamily="34" charset="0"/>
                  </a:rPr>
                  <a:t>  </a:t>
                </a:r>
                <a:r>
                  <a:rPr lang="es-AR" sz="2000" dirty="0" smtClean="0">
                    <a:latin typeface="Calibri" panose="020F0502020204030204" pitchFamily="34" charset="0"/>
                    <a:cs typeface="Calibri" panose="020F0502020204030204" pitchFamily="34" charset="0"/>
                  </a:rPr>
                  <a:t>	    (*) </a:t>
                </a:r>
                <a:r>
                  <a:rPr lang="es-AR" sz="2000" dirty="0">
                    <a:latin typeface="Calibri" panose="020F0502020204030204" pitchFamily="34" charset="0"/>
                    <a:cs typeface="Calibri" panose="020F0502020204030204" pitchFamily="34" charset="0"/>
                  </a:rPr>
                  <a:t>con </a:t>
                </a:r>
                <a:r>
                  <a:rPr lang="es-AR" sz="2000" dirty="0" err="1">
                    <a:latin typeface="Calibri" panose="020F0502020204030204" pitchFamily="34" charset="0"/>
                    <a:cs typeface="Calibri" panose="020F0502020204030204" pitchFamily="34" charset="0"/>
                  </a:rPr>
                  <a:t>Ripte+tasa</a:t>
                </a:r>
                <a:endParaRPr lang="es-AR" sz="2000" dirty="0">
                  <a:latin typeface="Calibri" panose="020F0502020204030204" pitchFamily="34" charset="0"/>
                  <a:cs typeface="Calibri" panose="020F0502020204030204" pitchFamily="34" charset="0"/>
                </a:endParaRPr>
              </a:p>
              <a:p>
                <a:endParaRPr lang="es-AR"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Piso Mínimo</a:t>
                </a:r>
                <a:r>
                  <a:rPr lang="es-AR" sz="2000" dirty="0" smtClean="0">
                    <a:latin typeface="Calibri" panose="020F0502020204030204" pitchFamily="34" charset="0"/>
                    <a:cs typeface="Calibri" panose="020F0502020204030204" pitchFamily="34" charset="0"/>
                  </a:rPr>
                  <a:t>: </a:t>
                </a:r>
                <a14:m>
                  <m:oMath xmlns:m="http://schemas.openxmlformats.org/officeDocument/2006/math">
                    <m:r>
                      <a:rPr lang="es-AR" sz="2000" b="0" i="1" smtClean="0">
                        <a:latin typeface="Cambria Math" panose="02040503050406030204" pitchFamily="18" charset="0"/>
                      </a:rPr>
                      <m:t>$</m:t>
                    </m:r>
                    <m:r>
                      <m:rPr>
                        <m:nor/>
                      </m:rPr>
                      <a:rPr lang="es-ES" sz="2000">
                        <a:latin typeface="Calibri" panose="020F0502020204030204" pitchFamily="34" charset="0"/>
                        <a:cs typeface="Calibri" panose="020F0502020204030204" pitchFamily="34" charset="0"/>
                      </a:rPr>
                      <m:t>2.049.647</m:t>
                    </m:r>
                    <m:r>
                      <m:rPr>
                        <m:nor/>
                      </m:rPr>
                      <a:rPr lang="es-AR" sz="2000" i="0" smtClean="0">
                        <a:latin typeface="Calibri" panose="020F0502020204030204" pitchFamily="34" charset="0"/>
                        <a:cs typeface="Calibri" panose="020F0502020204030204" pitchFamily="34" charset="0"/>
                      </a:rPr>
                      <m:t> </m:t>
                    </m:r>
                    <m:r>
                      <a:rPr lang="es-AR" sz="2000" b="0" i="1" smtClean="0">
                        <a:latin typeface="Cambria Math" panose="02040503050406030204" pitchFamily="18" charset="0"/>
                      </a:rPr>
                      <m:t>𝑥</m:t>
                    </m:r>
                    <m:r>
                      <a:rPr lang="es-AR" sz="2000" b="0" i="1" smtClean="0">
                        <a:latin typeface="Cambria Math" panose="02040503050406030204" pitchFamily="18" charset="0"/>
                      </a:rPr>
                      <m:t> </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𝑔𝑟𝑎𝑑𝑜</m:t>
                        </m:r>
                        <m:r>
                          <a:rPr lang="es-AR" sz="2000" b="0" i="1" smtClean="0">
                            <a:latin typeface="Cambria Math" panose="02040503050406030204" pitchFamily="18" charset="0"/>
                          </a:rPr>
                          <m:t> </m:t>
                        </m:r>
                        <m:r>
                          <a:rPr lang="es-AR" sz="2000" b="0" i="1" smtClean="0">
                            <a:latin typeface="Cambria Math" panose="02040503050406030204" pitchFamily="18" charset="0"/>
                          </a:rPr>
                          <m:t>𝐼𝐿𝑃</m:t>
                        </m:r>
                      </m:num>
                      <m:den>
                        <m:r>
                          <a:rPr lang="es-AR" sz="2000" b="0" i="1" smtClean="0">
                            <a:latin typeface="Cambria Math" panose="02040503050406030204" pitchFamily="18" charset="0"/>
                          </a:rPr>
                          <m:t>100</m:t>
                        </m:r>
                      </m:den>
                    </m:f>
                  </m:oMath>
                </a14:m>
                <a:endParaRPr lang="es-AR" sz="2000" b="0" dirty="0" smtClean="0">
                  <a:latin typeface="Calibri" panose="020F0502020204030204" pitchFamily="34" charset="0"/>
                  <a:cs typeface="Calibri" panose="020F0502020204030204" pitchFamily="34" charset="0"/>
                </a:endParaRPr>
              </a:p>
              <a:p>
                <a:r>
                  <a:rPr lang="es-AR" sz="2000" dirty="0" smtClean="0">
                    <a:latin typeface="Calibri" panose="020F0502020204030204" pitchFamily="34" charset="0"/>
                    <a:cs typeface="Calibri" panose="020F0502020204030204" pitchFamily="34" charset="0"/>
                  </a:rPr>
                  <a:t>    </a:t>
                </a:r>
                <a:r>
                  <a:rPr lang="es-AR" sz="2000" dirty="0" smtClean="0">
                    <a:solidFill>
                      <a:srgbClr val="FF0000"/>
                    </a:solidFill>
                    <a:latin typeface="Calibri" panose="020F0502020204030204" pitchFamily="34" charset="0"/>
                    <a:cs typeface="Calibri" panose="020F0502020204030204" pitchFamily="34" charset="0"/>
                  </a:rPr>
                  <a:t> (</a:t>
                </a:r>
                <a:r>
                  <a:rPr lang="es-ES" sz="2000" dirty="0">
                    <a:solidFill>
                      <a:srgbClr val="FF0000"/>
                    </a:solidFill>
                    <a:latin typeface="Calibri" panose="020F0502020204030204" pitchFamily="34" charset="0"/>
                    <a:cs typeface="Calibri" panose="020F0502020204030204" pitchFamily="34" charset="0"/>
                  </a:rPr>
                  <a:t>Para contingencias ocurridas entre el 01/03/2019 hasta el 31/08/2019)</a:t>
                </a:r>
              </a:p>
              <a:p>
                <a:r>
                  <a:rPr lang="es-AR" sz="2000" dirty="0" smtClean="0">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hlinkClick r:id="rId2"/>
                  </a:rPr>
                  <a:t>https://</a:t>
                </a:r>
                <a:r>
                  <a:rPr lang="es-ES" sz="1600" dirty="0" smtClean="0">
                    <a:latin typeface="Calibri" panose="020F0502020204030204" pitchFamily="34" charset="0"/>
                    <a:cs typeface="Calibri" panose="020F0502020204030204" pitchFamily="34" charset="0"/>
                    <a:hlinkClick r:id="rId2"/>
                  </a:rPr>
                  <a:t>www.argentina.gob.ar/srt/art/pagos-art/incapacidad-laboral-permanente-66</a:t>
                </a:r>
                <a:endParaRPr lang="es-ES" sz="1600" dirty="0" smtClean="0">
                  <a:latin typeface="Calibri" panose="020F0502020204030204" pitchFamily="34" charset="0"/>
                  <a:cs typeface="Calibri" panose="020F0502020204030204" pitchFamily="34" charset="0"/>
                </a:endParaRPr>
              </a:p>
              <a:p>
                <a:endParaRPr lang="es-AR"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También cobrará una Compensación Adicional de pago único de $80.000, actualizada semestralmente por RIPTE(*) al momento de la primera manifestación invalidante.</a:t>
                </a:r>
              </a:p>
              <a:p>
                <a:pPr algn="just"/>
                <a:r>
                  <a:rPr lang="es-ES" sz="2000" dirty="0">
                    <a:latin typeface="Calibri" panose="020F0502020204030204" pitchFamily="34" charset="0"/>
                    <a:cs typeface="Calibri" panose="020F0502020204030204" pitchFamily="34" charset="0"/>
                  </a:rPr>
                  <a:t>     </a:t>
                </a:r>
                <a:r>
                  <a:rPr lang="es-ES" sz="2000" dirty="0">
                    <a:solidFill>
                      <a:srgbClr val="FF0000"/>
                    </a:solidFill>
                    <a:latin typeface="Calibri" panose="020F0502020204030204" pitchFamily="34" charset="0"/>
                    <a:cs typeface="Calibri" panose="020F0502020204030204" pitchFamily="34" charset="0"/>
                  </a:rPr>
                  <a:t>Para contingencias ocurridas entre el 01/03/2019 hasta el 31/08/2019: </a:t>
                </a:r>
                <a:r>
                  <a:rPr lang="es-ES" sz="2000" b="1" dirty="0">
                    <a:solidFill>
                      <a:srgbClr val="FF0000"/>
                    </a:solidFill>
                    <a:latin typeface="Calibri" panose="020F0502020204030204" pitchFamily="34" charset="0"/>
                    <a:cs typeface="Calibri" panose="020F0502020204030204" pitchFamily="34" charset="0"/>
                  </a:rPr>
                  <a:t>$910.954.</a:t>
                </a:r>
                <a:endParaRPr lang="es-AR" sz="2000" b="1" dirty="0">
                  <a:solidFill>
                    <a:srgbClr val="FF0000"/>
                  </a:solidFill>
                  <a:latin typeface="Calibri" panose="020F0502020204030204" pitchFamily="34" charset="0"/>
                  <a:cs typeface="Calibri" panose="020F0502020204030204" pitchFamily="34" charset="0"/>
                </a:endParaRPr>
              </a:p>
              <a:p>
                <a:endParaRPr lang="es-AR"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smtClean="0">
                    <a:latin typeface="Calibri" panose="020F0502020204030204" pitchFamily="34" charset="0"/>
                    <a:cs typeface="Calibri" panose="020F0502020204030204" pitchFamily="34" charset="0"/>
                  </a:rPr>
                  <a:t>Si </a:t>
                </a:r>
                <a:r>
                  <a:rPr lang="es-ES" sz="2000" dirty="0">
                    <a:latin typeface="Calibri" panose="020F0502020204030204" pitchFamily="34" charset="0"/>
                    <a:cs typeface="Calibri" panose="020F0502020204030204" pitchFamily="34" charset="0"/>
                  </a:rPr>
                  <a:t>la contingencia se trata de un accidente de trabajo o enfermedad profesional (excluido in </a:t>
                </a:r>
                <a:r>
                  <a:rPr lang="es-ES" sz="2000" dirty="0" err="1">
                    <a:latin typeface="Calibri" panose="020F0502020204030204" pitchFamily="34" charset="0"/>
                    <a:cs typeface="Calibri" panose="020F0502020204030204" pitchFamily="34" charset="0"/>
                  </a:rPr>
                  <a:t>itinere</a:t>
                </a:r>
                <a:r>
                  <a:rPr lang="es-ES" sz="2000" dirty="0">
                    <a:latin typeface="Calibri" panose="020F0502020204030204" pitchFamily="34" charset="0"/>
                    <a:cs typeface="Calibri" panose="020F0502020204030204" pitchFamily="34" charset="0"/>
                  </a:rPr>
                  <a:t>), se adicionará a la sumatoria de la fórmula o el Piso Mínimo (el mayor de los dos) y la compensación adicional, una indemnización adicional de pago único equivalente al veinte por ciento (20</a:t>
                </a:r>
                <a:r>
                  <a:rPr lang="es-ES" sz="20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endParaRPr lang="es-AR"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792000" y="881405"/>
                <a:ext cx="9579627" cy="6037230"/>
              </a:xfrm>
              <a:prstGeom prst="rect">
                <a:avLst/>
              </a:prstGeom>
              <a:blipFill rotWithShape="0">
                <a:blip r:embed="rId3"/>
                <a:stretch>
                  <a:fillRect l="-573" r="-637"/>
                </a:stretch>
              </a:blipFill>
            </p:spPr>
            <p:txBody>
              <a:bodyPr/>
              <a:lstStyle/>
              <a:p>
                <a:r>
                  <a:rPr lang="es-E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stomShape 1"/>
          <p:cNvSpPr/>
          <p:nvPr/>
        </p:nvSpPr>
        <p:spPr>
          <a:xfrm>
            <a:off x="792000" y="470700"/>
            <a:ext cx="1107540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14480" algn="just">
              <a:lnSpc>
                <a:spcPct val="100000"/>
              </a:lnSpc>
            </a:pPr>
            <a:r>
              <a:rPr lang="es-AR" sz="2400" b="1" u="sng" strike="noStrike" spc="-1" dirty="0">
                <a:solidFill>
                  <a:srgbClr val="000000"/>
                </a:solidFill>
                <a:uFillTx/>
                <a:latin typeface="Calibri"/>
              </a:rPr>
              <a:t>Incapacidad Laboral Permanente </a:t>
            </a:r>
            <a:r>
              <a:rPr lang="es-AR" sz="2400" b="1" u="sng" strike="noStrike" spc="-1" dirty="0" smtClean="0">
                <a:solidFill>
                  <a:srgbClr val="000000"/>
                </a:solidFill>
                <a:uFillTx/>
                <a:latin typeface="Calibri"/>
              </a:rPr>
              <a:t>Total </a:t>
            </a:r>
            <a:r>
              <a:rPr lang="es-AR" sz="2400" b="1" u="sng" spc="-1" dirty="0" smtClean="0">
                <a:solidFill>
                  <a:srgbClr val="000000"/>
                </a:solidFill>
                <a:latin typeface="Calibri"/>
              </a:rPr>
              <a:t>(porcentaje </a:t>
            </a:r>
            <a:r>
              <a:rPr lang="es-AR" sz="2400" b="1" u="sng" spc="-1" dirty="0">
                <a:solidFill>
                  <a:srgbClr val="000000"/>
                </a:solidFill>
                <a:latin typeface="Calibri"/>
              </a:rPr>
              <a:t>de incapacidad </a:t>
            </a:r>
            <a:r>
              <a:rPr lang="es-AR" sz="2400" b="1" u="sng" spc="-1" dirty="0" smtClean="0">
                <a:solidFill>
                  <a:srgbClr val="000000"/>
                </a:solidFill>
                <a:latin typeface="Calibri"/>
              </a:rPr>
              <a:t>&gt; 66% </a:t>
            </a:r>
            <a:r>
              <a:rPr lang="es-AR" sz="2400" b="1" u="sng" spc="-1" dirty="0">
                <a:solidFill>
                  <a:srgbClr val="000000"/>
                </a:solidFill>
                <a:latin typeface="Calibri"/>
              </a:rPr>
              <a:t>)</a:t>
            </a:r>
            <a:endParaRPr lang="es-AR" sz="2400" b="0" strike="noStrike" spc="-1" dirty="0">
              <a:latin typeface="Arial"/>
            </a:endParaRPr>
          </a:p>
          <a:p>
            <a:pPr marL="114480">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mc:AlternateContent xmlns:mc="http://schemas.openxmlformats.org/markup-compatibility/2006" xmlns:a14="http://schemas.microsoft.com/office/drawing/2010/main">
        <mc:Choice Requires="a14">
          <p:sp>
            <p:nvSpPr>
              <p:cNvPr id="2" name="Rectángulo 1"/>
              <p:cNvSpPr/>
              <p:nvPr/>
            </p:nvSpPr>
            <p:spPr>
              <a:xfrm>
                <a:off x="792000" y="1070137"/>
                <a:ext cx="9389230" cy="5791009"/>
              </a:xfrm>
              <a:prstGeom prst="rect">
                <a:avLst/>
              </a:prstGeom>
            </p:spPr>
            <p:txBody>
              <a:bodyPr wrap="square">
                <a:spAutoFit/>
              </a:bodyPr>
              <a:lstStyle/>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Cálculo de la indemnización: </a:t>
                </a:r>
                <a:endParaRPr lang="es-AR" sz="2000" i="1" dirty="0">
                  <a:latin typeface="Calibri" panose="020F0502020204030204" pitchFamily="34" charset="0"/>
                  <a:cs typeface="Calibri" panose="020F0502020204030204" pitchFamily="34" charset="0"/>
                </a:endParaRPr>
              </a:p>
              <a:p>
                <a:pPr/>
                <a14:m>
                  <m:oMathPara xmlns:m="http://schemas.openxmlformats.org/officeDocument/2006/math">
                    <m:oMathParaPr>
                      <m:jc m:val="center"/>
                    </m:oMathParaPr>
                    <m:oMath xmlns:m="http://schemas.openxmlformats.org/officeDocument/2006/math">
                      <m:r>
                        <a:rPr lang="es-AR" sz="2000" i="1">
                          <a:latin typeface="Cambria Math" panose="02040503050406030204" pitchFamily="18" charset="0"/>
                        </a:rPr>
                        <m:t>53 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a:latin typeface="Calibri" panose="020F0502020204030204" pitchFamily="34" charset="0"/>
                          <a:cs typeface="Calibri" panose="020F0502020204030204" pitchFamily="34" charset="0"/>
                        </a:rPr>
                        <m:t>(∗)</m:t>
                      </m:r>
                      <m:r>
                        <a:rPr lang="es-AR" sz="2000" i="1" dirty="0">
                          <a:latin typeface="Cambria Math" panose="02040503050406030204" pitchFamily="18" charset="0"/>
                        </a:rPr>
                        <m:t>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𝑔𝑟𝑎𝑑𝑜</m:t>
                      </m:r>
                      <m:r>
                        <a:rPr lang="es-AR" sz="2000" i="1">
                          <a:latin typeface="Cambria Math" panose="02040503050406030204" pitchFamily="18" charset="0"/>
                        </a:rPr>
                        <m:t> </m:t>
                      </m:r>
                      <m:r>
                        <a:rPr lang="es-AR" sz="2000" i="1">
                          <a:latin typeface="Cambria Math" panose="02040503050406030204" pitchFamily="18" charset="0"/>
                        </a:rPr>
                        <m:t>𝑑𝑒</m:t>
                      </m:r>
                      <m:r>
                        <a:rPr lang="es-AR" sz="2000" i="1">
                          <a:latin typeface="Cambria Math" panose="02040503050406030204" pitchFamily="18" charset="0"/>
                        </a:rPr>
                        <m:t> </m:t>
                      </m:r>
                      <m:r>
                        <a:rPr lang="es-AR" sz="2000" i="1">
                          <a:latin typeface="Cambria Math" panose="02040503050406030204" pitchFamily="18" charset="0"/>
                        </a:rPr>
                        <m:t>𝐼𝐿𝑃</m:t>
                      </m:r>
                      <m:r>
                        <a:rPr lang="es-AR" sz="2000" i="1">
                          <a:latin typeface="Cambria Math" panose="02040503050406030204" pitchFamily="18" charset="0"/>
                        </a:rPr>
                        <m:t> </m:t>
                      </m:r>
                      <m:r>
                        <a:rPr lang="es-AR" sz="2000" i="1">
                          <a:latin typeface="Cambria Math" panose="02040503050406030204" pitchFamily="18" charset="0"/>
                        </a:rPr>
                        <m:t>𝑥</m:t>
                      </m:r>
                      <m:r>
                        <a:rPr lang="es-AR" sz="2000" i="1">
                          <a:latin typeface="Cambria Math" panose="02040503050406030204" pitchFamily="18" charset="0"/>
                        </a:rPr>
                        <m:t> </m:t>
                      </m:r>
                      <m:f>
                        <m:fPr>
                          <m:ctrlPr>
                            <a:rPr lang="es-AR" sz="2000" i="1">
                              <a:latin typeface="Cambria Math" panose="02040503050406030204" pitchFamily="18" charset="0"/>
                            </a:rPr>
                          </m:ctrlPr>
                        </m:fPr>
                        <m:num>
                          <m:r>
                            <a:rPr lang="es-AR" sz="2000" i="1">
                              <a:latin typeface="Cambria Math" panose="02040503050406030204" pitchFamily="18" charset="0"/>
                            </a:rPr>
                            <m:t>65</m:t>
                          </m:r>
                        </m:num>
                        <m:den>
                          <m:r>
                            <a:rPr lang="es-AR" sz="2000" i="1">
                              <a:latin typeface="Cambria Math" panose="02040503050406030204" pitchFamily="18" charset="0"/>
                            </a:rPr>
                            <m:t>𝐸𝑑𝑎𝑑</m:t>
                          </m:r>
                          <m:r>
                            <a:rPr lang="es-AR" sz="2000" i="1">
                              <a:latin typeface="Cambria Math" panose="02040503050406030204" pitchFamily="18" charset="0"/>
                            </a:rPr>
                            <m:t> </m:t>
                          </m:r>
                          <m:r>
                            <a:rPr lang="es-AR" sz="2000" i="1">
                              <a:latin typeface="Cambria Math" panose="02040503050406030204" pitchFamily="18" charset="0"/>
                            </a:rPr>
                            <m:t>𝑑𝑒𝑙</m:t>
                          </m:r>
                          <m:r>
                            <a:rPr lang="es-AR" sz="2000" i="1">
                              <a:latin typeface="Cambria Math" panose="02040503050406030204" pitchFamily="18" charset="0"/>
                            </a:rPr>
                            <m:t> </m:t>
                          </m:r>
                          <m:r>
                            <a:rPr lang="es-AR" sz="2000" i="1">
                              <a:latin typeface="Cambria Math" panose="02040503050406030204" pitchFamily="18" charset="0"/>
                            </a:rPr>
                            <m:t>𝑑𝑎𝑚𝑖𝑛𝑖𝑓𝑖𝑐𝑎𝑑𝑜</m:t>
                          </m:r>
                          <m:r>
                            <a:rPr lang="es-AR" sz="2000" i="1">
                              <a:latin typeface="Cambria Math" panose="02040503050406030204" pitchFamily="18" charset="0"/>
                            </a:rPr>
                            <m:t> </m:t>
                          </m:r>
                          <m:r>
                            <a:rPr lang="es-AR" sz="2000" i="1">
                              <a:latin typeface="Cambria Math" panose="02040503050406030204" pitchFamily="18" charset="0"/>
                            </a:rPr>
                            <m:t>𝑎</m:t>
                          </m:r>
                          <m:r>
                            <a:rPr lang="es-AR" sz="2000" i="1">
                              <a:latin typeface="Cambria Math" panose="02040503050406030204" pitchFamily="18" charset="0"/>
                            </a:rPr>
                            <m:t> </m:t>
                          </m:r>
                          <m:r>
                            <a:rPr lang="es-AR" sz="2000" i="1">
                              <a:latin typeface="Cambria Math" panose="02040503050406030204" pitchFamily="18" charset="0"/>
                            </a:rPr>
                            <m:t>𝑙𝑎</m:t>
                          </m:r>
                          <m:r>
                            <a:rPr lang="es-AR" sz="2000" i="1">
                              <a:latin typeface="Cambria Math" panose="02040503050406030204" pitchFamily="18" charset="0"/>
                            </a:rPr>
                            <m:t> </m:t>
                          </m:r>
                          <m:r>
                            <a:rPr lang="es-AR" sz="2000" i="1">
                              <a:latin typeface="Cambria Math" panose="02040503050406030204" pitchFamily="18" charset="0"/>
                            </a:rPr>
                            <m:t>𝑃𝑀𝐼</m:t>
                          </m:r>
                        </m:den>
                      </m:f>
                    </m:oMath>
                  </m:oMathPara>
                </a14:m>
                <a:endParaRPr lang="es-AR" sz="2000" dirty="0">
                  <a:latin typeface="Calibri" panose="020F0502020204030204" pitchFamily="34" charset="0"/>
                  <a:cs typeface="Calibri" panose="020F0502020204030204" pitchFamily="34" charset="0"/>
                </a:endParaRPr>
              </a:p>
              <a:p>
                <a:r>
                  <a:rPr lang="es-AR" sz="2000" dirty="0">
                    <a:latin typeface="Calibri" panose="020F0502020204030204" pitchFamily="34" charset="0"/>
                    <a:cs typeface="Calibri" panose="020F0502020204030204" pitchFamily="34" charset="0"/>
                  </a:rPr>
                  <a:t>  	    (*) con </a:t>
                </a:r>
                <a:r>
                  <a:rPr lang="es-AR" sz="2000" dirty="0" err="1">
                    <a:latin typeface="Calibri" panose="020F0502020204030204" pitchFamily="34" charset="0"/>
                    <a:cs typeface="Calibri" panose="020F0502020204030204" pitchFamily="34" charset="0"/>
                  </a:rPr>
                  <a:t>Ripte+tasa</a:t>
                </a:r>
                <a:endParaRPr lang="es-AR" sz="2000" dirty="0">
                  <a:latin typeface="Calibri" panose="020F0502020204030204" pitchFamily="34" charset="0"/>
                  <a:cs typeface="Calibri" panose="020F0502020204030204" pitchFamily="34" charset="0"/>
                </a:endParaRPr>
              </a:p>
              <a:p>
                <a:endParaRPr lang="es-AR"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Piso Mínimo: </a:t>
                </a:r>
                <a14:m>
                  <m:oMath xmlns:m="http://schemas.openxmlformats.org/officeDocument/2006/math">
                    <m:r>
                      <a:rPr lang="es-AR" sz="2000" i="1">
                        <a:latin typeface="Cambria Math" panose="02040503050406030204" pitchFamily="18" charset="0"/>
                      </a:rPr>
                      <m:t>$</m:t>
                    </m:r>
                    <m:r>
                      <m:rPr>
                        <m:nor/>
                      </m:rPr>
                      <a:rPr lang="es-ES" sz="2000">
                        <a:latin typeface="Calibri" panose="020F0502020204030204" pitchFamily="34" charset="0"/>
                        <a:cs typeface="Calibri" panose="020F0502020204030204" pitchFamily="34" charset="0"/>
                      </a:rPr>
                      <m:t>2.049.647</m:t>
                    </m:r>
                    <m:r>
                      <m:rPr>
                        <m:nor/>
                      </m:rPr>
                      <a:rPr lang="es-AR" sz="2000">
                        <a:latin typeface="Calibri" panose="020F0502020204030204" pitchFamily="34" charset="0"/>
                        <a:cs typeface="Calibri" panose="020F0502020204030204" pitchFamily="34" charset="0"/>
                      </a:rPr>
                      <m:t> </m:t>
                    </m:r>
                    <m:r>
                      <a:rPr lang="es-AR" sz="2000" i="1">
                        <a:latin typeface="Cambria Math" panose="02040503050406030204" pitchFamily="18" charset="0"/>
                      </a:rPr>
                      <m:t>𝑥</m:t>
                    </m:r>
                    <m:r>
                      <a:rPr lang="es-AR" sz="2000" i="1">
                        <a:latin typeface="Cambria Math" panose="02040503050406030204" pitchFamily="18" charset="0"/>
                      </a:rPr>
                      <m:t> </m:t>
                    </m:r>
                    <m:f>
                      <m:fPr>
                        <m:ctrlPr>
                          <a:rPr lang="es-AR" sz="2000" i="1">
                            <a:latin typeface="Cambria Math" panose="02040503050406030204" pitchFamily="18" charset="0"/>
                          </a:rPr>
                        </m:ctrlPr>
                      </m:fPr>
                      <m:num>
                        <m:r>
                          <a:rPr lang="es-AR" sz="2000" i="1">
                            <a:latin typeface="Cambria Math" panose="02040503050406030204" pitchFamily="18" charset="0"/>
                          </a:rPr>
                          <m:t>𝑔𝑟𝑎𝑑𝑜</m:t>
                        </m:r>
                        <m:r>
                          <a:rPr lang="es-AR" sz="2000" i="1">
                            <a:latin typeface="Cambria Math" panose="02040503050406030204" pitchFamily="18" charset="0"/>
                          </a:rPr>
                          <m:t> </m:t>
                        </m:r>
                        <m:r>
                          <a:rPr lang="es-AR" sz="2000" i="1">
                            <a:latin typeface="Cambria Math" panose="02040503050406030204" pitchFamily="18" charset="0"/>
                          </a:rPr>
                          <m:t>𝐼𝐿𝑃</m:t>
                        </m:r>
                      </m:num>
                      <m:den>
                        <m:r>
                          <a:rPr lang="es-AR" sz="2000" i="1">
                            <a:latin typeface="Cambria Math" panose="02040503050406030204" pitchFamily="18" charset="0"/>
                          </a:rPr>
                          <m:t>100</m:t>
                        </m:r>
                      </m:den>
                    </m:f>
                  </m:oMath>
                </a14:m>
                <a:endParaRPr lang="es-AR" sz="2000" dirty="0" smtClean="0">
                  <a:latin typeface="Calibri" panose="020F0502020204030204" pitchFamily="34" charset="0"/>
                  <a:cs typeface="Calibri" panose="020F0502020204030204" pitchFamily="34" charset="0"/>
                </a:endParaRPr>
              </a:p>
              <a:p>
                <a:r>
                  <a:rPr lang="es-ES" sz="2000" dirty="0" smtClean="0">
                    <a:latin typeface="Calibri" panose="020F0502020204030204" pitchFamily="34" charset="0"/>
                    <a:cs typeface="Calibri" panose="020F0502020204030204" pitchFamily="34" charset="0"/>
                  </a:rPr>
                  <a:t>     </a:t>
                </a:r>
                <a:r>
                  <a:rPr lang="es-ES" sz="2000" dirty="0" smtClean="0">
                    <a:solidFill>
                      <a:srgbClr val="FF0000"/>
                    </a:solidFill>
                    <a:latin typeface="Calibri" panose="020F0502020204030204" pitchFamily="34" charset="0"/>
                    <a:cs typeface="Calibri" panose="020F0502020204030204" pitchFamily="34" charset="0"/>
                  </a:rPr>
                  <a:t>(Para </a:t>
                </a:r>
                <a:r>
                  <a:rPr lang="es-ES" sz="2000" dirty="0">
                    <a:solidFill>
                      <a:srgbClr val="FF0000"/>
                    </a:solidFill>
                    <a:latin typeface="Calibri" panose="020F0502020204030204" pitchFamily="34" charset="0"/>
                    <a:cs typeface="Calibri" panose="020F0502020204030204" pitchFamily="34" charset="0"/>
                  </a:rPr>
                  <a:t>contingencias ocurridas entre el 01/03/2019 hasta el </a:t>
                </a:r>
                <a:r>
                  <a:rPr lang="es-ES" sz="2000" dirty="0" smtClean="0">
                    <a:solidFill>
                      <a:srgbClr val="FF0000"/>
                    </a:solidFill>
                    <a:latin typeface="Calibri" panose="020F0502020204030204" pitchFamily="34" charset="0"/>
                    <a:cs typeface="Calibri" panose="020F0502020204030204" pitchFamily="34" charset="0"/>
                  </a:rPr>
                  <a:t>31/08/2019)</a:t>
                </a:r>
              </a:p>
              <a:p>
                <a:r>
                  <a:rPr lang="es-AR" sz="2000" dirty="0">
                    <a:latin typeface="Calibri" panose="020F0502020204030204" pitchFamily="34" charset="0"/>
                    <a:cs typeface="Calibri" panose="020F0502020204030204" pitchFamily="34" charset="0"/>
                  </a:rPr>
                  <a:t> </a:t>
                </a:r>
                <a:r>
                  <a:rPr lang="es-AR" sz="2000" dirty="0" smtClean="0">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hlinkClick r:id="rId2"/>
                  </a:rPr>
                  <a:t>https://www.argentina.gob.ar/srt/art/pagos-art/incapacidad-laboral-permanente-total</a:t>
                </a:r>
                <a:endParaRPr lang="es-AR" sz="1600" dirty="0">
                  <a:latin typeface="Calibri" panose="020F0502020204030204" pitchFamily="34" charset="0"/>
                  <a:cs typeface="Calibri" panose="020F0502020204030204" pitchFamily="34" charset="0"/>
                </a:endParaRPr>
              </a:p>
              <a:p>
                <a:endParaRPr lang="es-AR" sz="20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También cobrará una Compensación Adicional de pago único de $100.000, actualizada semestralmente por RIPTE(*) al momento de la primera manifestación invalidante.</a:t>
                </a:r>
              </a:p>
              <a:p>
                <a:pPr algn="just"/>
                <a:r>
                  <a:rPr lang="es-ES" sz="2000" dirty="0">
                    <a:latin typeface="Calibri" panose="020F0502020204030204" pitchFamily="34" charset="0"/>
                    <a:cs typeface="Calibri" panose="020F0502020204030204" pitchFamily="34" charset="0"/>
                  </a:rPr>
                  <a:t>     </a:t>
                </a:r>
                <a:r>
                  <a:rPr lang="es-ES" sz="2000" dirty="0">
                    <a:solidFill>
                      <a:srgbClr val="FF0000"/>
                    </a:solidFill>
                    <a:latin typeface="Calibri" panose="020F0502020204030204" pitchFamily="34" charset="0"/>
                    <a:cs typeface="Calibri" panose="020F0502020204030204" pitchFamily="34" charset="0"/>
                  </a:rPr>
                  <a:t>Para contingencias ocurridas entre el 01/03/2019 hasta el 31/08/2019: </a:t>
                </a:r>
                <a:r>
                  <a:rPr lang="es-ES" sz="2000" b="1" dirty="0">
                    <a:solidFill>
                      <a:srgbClr val="FF0000"/>
                    </a:solidFill>
                    <a:latin typeface="Calibri" panose="020F0502020204030204" pitchFamily="34" charset="0"/>
                    <a:cs typeface="Calibri" panose="020F0502020204030204" pitchFamily="34" charset="0"/>
                  </a:rPr>
                  <a:t>$1.138.693.</a:t>
                </a:r>
                <a:endParaRPr lang="es-AR" sz="2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s-ES" sz="20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Si la contingencia se trata de un accidente de trabajo o enfermedad profesional (excluido in </a:t>
                </a:r>
                <a:r>
                  <a:rPr lang="es-ES" sz="2000" dirty="0" err="1">
                    <a:latin typeface="Calibri" panose="020F0502020204030204" pitchFamily="34" charset="0"/>
                    <a:cs typeface="Calibri" panose="020F0502020204030204" pitchFamily="34" charset="0"/>
                  </a:rPr>
                  <a:t>itinere</a:t>
                </a:r>
                <a:r>
                  <a:rPr lang="es-ES" sz="2000" dirty="0">
                    <a:latin typeface="Calibri" panose="020F0502020204030204" pitchFamily="34" charset="0"/>
                    <a:cs typeface="Calibri" panose="020F0502020204030204" pitchFamily="34" charset="0"/>
                  </a:rPr>
                  <a:t>), se adicionará a la sumatoria de la fórmula o el Piso Mínimo (el mayor de los dos) y la compensación adicional, una indemnización adicional de pago único equivalente al veinte por ciento (20%).</a:t>
                </a:r>
              </a:p>
              <a:p>
                <a:pPr marL="285750" indent="-285750" algn="just">
                  <a:buFont typeface="Arial" panose="020B0604020202020204" pitchFamily="34" charset="0"/>
                  <a:buChar char="•"/>
                </a:pPr>
                <a:endParaRPr lang="es-AR"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792000" y="1070137"/>
                <a:ext cx="9389230" cy="5791009"/>
              </a:xfrm>
              <a:prstGeom prst="rect">
                <a:avLst/>
              </a:prstGeom>
              <a:blipFill rotWithShape="0">
                <a:blip r:embed="rId3"/>
                <a:stretch>
                  <a:fillRect l="-584" t="-632" r="-649"/>
                </a:stretch>
              </a:blipFill>
            </p:spPr>
            <p:txBody>
              <a:bodyPr/>
              <a:lstStyle/>
              <a:p>
                <a:r>
                  <a:rPr lang="es-E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698760" y="430919"/>
            <a:ext cx="10018440" cy="6120005"/>
          </a:xfrm>
          <a:prstGeom prst="rect">
            <a:avLst/>
          </a:prstGeom>
          <a:noFill/>
          <a:ln>
            <a:noFill/>
          </a:ln>
        </p:spPr>
        <p:txBody>
          <a:bodyPr>
            <a:noAutofit/>
          </a:bodyPr>
          <a:lstStyle/>
          <a:p>
            <a:pPr algn="just">
              <a:lnSpc>
                <a:spcPct val="100000"/>
              </a:lnSpc>
              <a:spcBef>
                <a:spcPts val="1001"/>
              </a:spcBef>
            </a:pPr>
            <a:r>
              <a:rPr lang="es-ES" sz="2400" b="1" u="sng" strike="noStrike" spc="-1" dirty="0">
                <a:solidFill>
                  <a:srgbClr val="404040"/>
                </a:solidFill>
                <a:uFillTx/>
                <a:latin typeface="Calibri"/>
              </a:rPr>
              <a:t>Gran Invalidez:</a:t>
            </a:r>
            <a:endParaRPr lang="es-ES" sz="24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Se considera que un trabajador está en situación de Gran Invalidez cuando tiene una Incapacidad Laboral Permanente Total y necesita la asistencia continua de otra persona para realizar los actos elementales de la vida</a:t>
            </a:r>
            <a:r>
              <a:rPr lang="es-ES" sz="2400" b="0" strike="noStrike" spc="-1" dirty="0" smtClean="0">
                <a:solidFill>
                  <a:srgbClr val="404040"/>
                </a:solidFill>
                <a:latin typeface="Calibri"/>
              </a:rPr>
              <a:t>.</a:t>
            </a:r>
          </a:p>
          <a:p>
            <a:pPr algn="just">
              <a:lnSpc>
                <a:spcPct val="100000"/>
              </a:lnSpc>
              <a:spcBef>
                <a:spcPts val="1001"/>
              </a:spcBef>
            </a:pPr>
            <a:endParaRPr lang="es-ES" sz="2400" b="0" strike="noStrike" spc="-1" dirty="0">
              <a:solidFill>
                <a:srgbClr val="404040"/>
              </a:solidFill>
              <a:latin typeface="Trebuchet MS"/>
            </a:endParaRPr>
          </a:p>
          <a:p>
            <a:pPr algn="just">
              <a:lnSpc>
                <a:spcPct val="100000"/>
              </a:lnSpc>
              <a:spcBef>
                <a:spcPts val="1001"/>
              </a:spcBef>
            </a:pPr>
            <a:r>
              <a:rPr lang="es-ES" sz="2400" b="0" u="sng" strike="noStrike" spc="-1" dirty="0">
                <a:solidFill>
                  <a:srgbClr val="404040"/>
                </a:solidFill>
                <a:uFillTx/>
                <a:latin typeface="Calibri"/>
              </a:rPr>
              <a:t>Prestaciones</a:t>
            </a:r>
            <a:r>
              <a:rPr lang="es-ES" sz="2400" b="0" u="sng" strike="noStrike" spc="-1" dirty="0" smtClean="0">
                <a:solidFill>
                  <a:srgbClr val="404040"/>
                </a:solidFill>
                <a:uFillTx/>
                <a:latin typeface="Calibri"/>
              </a:rPr>
              <a:t>:</a:t>
            </a:r>
          </a:p>
          <a:p>
            <a:pPr algn="just">
              <a:lnSpc>
                <a:spcPct val="100000"/>
              </a:lnSpc>
              <a:spcBef>
                <a:spcPts val="1001"/>
              </a:spcBef>
            </a:pPr>
            <a:r>
              <a:rPr lang="es-ES" sz="2400" dirty="0">
                <a:latin typeface="Calibri" panose="020F0502020204030204" pitchFamily="34" charset="0"/>
                <a:cs typeface="Calibri" panose="020F0502020204030204" pitchFamily="34" charset="0"/>
              </a:rPr>
              <a:t>Quienes se encuentren en esta situación, percibirán una prestación mensual, ajustable trimestralmente en función a las variaciones de la base imponible máxima y mínima previsional</a:t>
            </a:r>
            <a:endParaRPr lang="es-ES" sz="2400" b="0" strike="noStrike" spc="-1" dirty="0">
              <a:solidFill>
                <a:srgbClr val="404040"/>
              </a:solidFill>
              <a:latin typeface="Calibri" panose="020F0502020204030204" pitchFamily="34" charset="0"/>
              <a:cs typeface="Calibri" panose="020F0502020204030204" pitchFamily="34" charset="0"/>
            </a:endParaRPr>
          </a:p>
          <a:p>
            <a:pPr algn="just">
              <a:lnSpc>
                <a:spcPct val="100000"/>
              </a:lnSpc>
              <a:spcBef>
                <a:spcPts val="1001"/>
              </a:spcBef>
            </a:pPr>
            <a:r>
              <a:rPr lang="es-ES" sz="2400" dirty="0">
                <a:solidFill>
                  <a:srgbClr val="FF0000"/>
                </a:solidFill>
                <a:latin typeface="Calibri" panose="020F0502020204030204" pitchFamily="34" charset="0"/>
                <a:cs typeface="Calibri" panose="020F0502020204030204" pitchFamily="34" charset="0"/>
              </a:rPr>
              <a:t>El monto de Gran Invalidez vigente desde el 01/06/2019 asciende a </a:t>
            </a:r>
            <a:r>
              <a:rPr lang="es-ES" sz="2400" b="1" dirty="0">
                <a:solidFill>
                  <a:srgbClr val="FF0000"/>
                </a:solidFill>
                <a:latin typeface="Calibri" panose="020F0502020204030204" pitchFamily="34" charset="0"/>
                <a:cs typeface="Calibri" panose="020F0502020204030204" pitchFamily="34" charset="0"/>
              </a:rPr>
              <a:t>$27.872,18</a:t>
            </a:r>
            <a:endParaRPr lang="es-ES" sz="2400" b="1" strike="noStrike" spc="-1" dirty="0">
              <a:solidFill>
                <a:srgbClr val="FF0000"/>
              </a:solidFill>
              <a:latin typeface="Calibri" panose="020F0502020204030204" pitchFamily="34" charset="0"/>
              <a:cs typeface="Calibri" panose="020F0502020204030204" pitchFamily="34" charset="0"/>
            </a:endParaRPr>
          </a:p>
          <a:p>
            <a:pPr>
              <a:lnSpc>
                <a:spcPct val="100000"/>
              </a:lnSpc>
              <a:spcBef>
                <a:spcPts val="1001"/>
              </a:spcBef>
            </a:pPr>
            <a:r>
              <a:rPr lang="es-ES" sz="1600" dirty="0" smtClean="0">
                <a:latin typeface="Calibri" panose="020F0502020204030204" pitchFamily="34" charset="0"/>
                <a:cs typeface="Calibri" panose="020F0502020204030204" pitchFamily="34" charset="0"/>
                <a:hlinkClick r:id="rId3"/>
              </a:rPr>
              <a:t>https</a:t>
            </a:r>
            <a:r>
              <a:rPr lang="es-ES" sz="1600" dirty="0">
                <a:latin typeface="Calibri" panose="020F0502020204030204" pitchFamily="34" charset="0"/>
                <a:cs typeface="Calibri" panose="020F0502020204030204" pitchFamily="34" charset="0"/>
                <a:hlinkClick r:id="rId3"/>
              </a:rPr>
              <a:t>://www.argentina.gob.ar/srt/art/pagos-art/gran-invalidez</a:t>
            </a:r>
            <a:endParaRPr lang="es-ES" sz="1600" b="0" strike="noStrike" spc="-1" dirty="0">
              <a:solidFill>
                <a:srgbClr val="404040"/>
              </a:solidFill>
              <a:latin typeface="Calibri" panose="020F0502020204030204" pitchFamily="34" charset="0"/>
              <a:cs typeface="Calibri" panose="020F0502020204030204" pitchFamily="34" charset="0"/>
            </a:endParaRPr>
          </a:p>
        </p:txBody>
      </p:sp>
    </p:spTree>
  </p:cSld>
  <p:clrMapOvr>
    <a:masterClrMapping/>
  </p:clrMapOvr>
  <p:transition spd="slow">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CustomShape 3"/>
          <p:cNvSpPr/>
          <p:nvPr/>
        </p:nvSpPr>
        <p:spPr>
          <a:xfrm>
            <a:off x="2120040" y="1986840"/>
            <a:ext cx="7813080" cy="65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14480">
              <a:lnSpc>
                <a:spcPct val="100000"/>
              </a:lnSpc>
            </a:pPr>
            <a:endParaRPr lang="es-AR" sz="1800" b="0" strike="noStrike" spc="-1">
              <a:latin typeface="Arial"/>
            </a:endParaRPr>
          </a:p>
          <a:p>
            <a:pPr>
              <a:lnSpc>
                <a:spcPct val="107000"/>
              </a:lnSpc>
            </a:pPr>
            <a:endParaRPr lang="es-AR" sz="1800" b="0" strike="noStrike" spc="-1">
              <a:latin typeface="Arial"/>
            </a:endParaRPr>
          </a:p>
        </p:txBody>
      </p:sp>
      <p:sp>
        <p:nvSpPr>
          <p:cNvPr id="6" name="CustomShape 1"/>
          <p:cNvSpPr/>
          <p:nvPr/>
        </p:nvSpPr>
        <p:spPr>
          <a:xfrm>
            <a:off x="792000" y="470700"/>
            <a:ext cx="11075400" cy="11988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14480" algn="just">
              <a:lnSpc>
                <a:spcPct val="100000"/>
              </a:lnSpc>
            </a:pPr>
            <a:r>
              <a:rPr lang="es-AR" sz="2400" b="1" u="sng" strike="noStrike" spc="-1" dirty="0" smtClean="0">
                <a:solidFill>
                  <a:srgbClr val="000000"/>
                </a:solidFill>
                <a:uFillTx/>
                <a:latin typeface="Calibri"/>
              </a:rPr>
              <a:t>Muerte del damnificado</a:t>
            </a:r>
            <a:endParaRPr lang="es-AR" sz="2400" b="0" strike="noStrike" spc="-1" dirty="0">
              <a:latin typeface="Arial"/>
            </a:endParaRPr>
          </a:p>
          <a:p>
            <a:pPr marL="114480">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mc:AlternateContent xmlns:mc="http://schemas.openxmlformats.org/markup-compatibility/2006" xmlns:a14="http://schemas.microsoft.com/office/drawing/2010/main">
        <mc:Choice Requires="a14">
          <p:sp>
            <p:nvSpPr>
              <p:cNvPr id="7" name="Rectángulo 6"/>
              <p:cNvSpPr/>
              <p:nvPr/>
            </p:nvSpPr>
            <p:spPr>
              <a:xfrm>
                <a:off x="792000" y="665984"/>
                <a:ext cx="9648537" cy="6024534"/>
              </a:xfrm>
              <a:prstGeom prst="rect">
                <a:avLst/>
              </a:prstGeom>
            </p:spPr>
            <p:txBody>
              <a:bodyPr wrap="square">
                <a:spAutoFit/>
              </a:bodyPr>
              <a:lstStyle/>
              <a:p>
                <a:endParaRPr lang="es-AR" sz="2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Cálculo de la indemnización: </a:t>
                </a:r>
                <a:endParaRPr lang="es-AR" sz="2000" i="1" dirty="0" smtClean="0">
                  <a:latin typeface="Calibri" panose="020F0502020204030204" pitchFamily="34" charset="0"/>
                  <a:cs typeface="Calibri" panose="020F0502020204030204" pitchFamily="34" charset="0"/>
                </a:endParaRPr>
              </a:p>
              <a:p>
                <a:pPr/>
                <a14:m>
                  <m:oMathPara xmlns:m="http://schemas.openxmlformats.org/officeDocument/2006/math">
                    <m:oMathParaPr>
                      <m:jc m:val="center"/>
                    </m:oMathParaPr>
                    <m:oMath xmlns:m="http://schemas.openxmlformats.org/officeDocument/2006/math">
                      <m:r>
                        <a:rPr lang="es-AR" sz="2000" i="1" smtClean="0">
                          <a:latin typeface="Cambria Math" panose="02040503050406030204" pitchFamily="18" charset="0"/>
                        </a:rPr>
                        <m:t>5</m:t>
                      </m:r>
                      <m:r>
                        <a:rPr lang="es-AR" sz="2000" i="1">
                          <a:latin typeface="Cambria Math" panose="02040503050406030204" pitchFamily="18" charset="0"/>
                        </a:rPr>
                        <m:t>3 </m:t>
                      </m:r>
                      <m:r>
                        <a:rPr lang="es-AR" sz="2000" i="1">
                          <a:latin typeface="Cambria Math" panose="02040503050406030204" pitchFamily="18" charset="0"/>
                        </a:rPr>
                        <m:t>𝑥</m:t>
                      </m:r>
                      <m:r>
                        <a:rPr lang="es-AR" sz="2000" i="1">
                          <a:latin typeface="Cambria Math" panose="02040503050406030204" pitchFamily="18" charset="0"/>
                        </a:rPr>
                        <m:t> </m:t>
                      </m:r>
                      <m:r>
                        <a:rPr lang="es-AR" sz="2000" i="1">
                          <a:latin typeface="Cambria Math" panose="02040503050406030204" pitchFamily="18" charset="0"/>
                        </a:rPr>
                        <m:t>𝑉𝐼𝐵</m:t>
                      </m:r>
                      <m:r>
                        <m:rPr>
                          <m:nor/>
                        </m:rPr>
                        <a:rPr lang="es-AR" sz="2000" dirty="0">
                          <a:latin typeface="Calibri" panose="020F0502020204030204" pitchFamily="34" charset="0"/>
                          <a:cs typeface="Calibri" panose="020F0502020204030204" pitchFamily="34" charset="0"/>
                        </a:rPr>
                        <m:t>(∗)</m:t>
                      </m:r>
                      <m:r>
                        <a:rPr lang="es-AR" sz="2000" b="0" i="1" dirty="0" smtClean="0">
                          <a:latin typeface="Cambria Math" panose="02040503050406030204" pitchFamily="18" charset="0"/>
                        </a:rPr>
                        <m:t> </m:t>
                      </m:r>
                      <m:r>
                        <a:rPr lang="es-AR" sz="2000" i="1">
                          <a:latin typeface="Cambria Math" panose="02040503050406030204" pitchFamily="18" charset="0"/>
                        </a:rPr>
                        <m:t>𝑥</m:t>
                      </m:r>
                      <m:r>
                        <a:rPr lang="es-AR" sz="2000" b="0" i="1" smtClean="0">
                          <a:latin typeface="Cambria Math" panose="02040503050406030204" pitchFamily="18" charset="0"/>
                        </a:rPr>
                        <m:t> </m:t>
                      </m:r>
                      <m:f>
                        <m:fPr>
                          <m:ctrlPr>
                            <a:rPr lang="es-AR" sz="2000" b="0" i="1" smtClean="0">
                              <a:latin typeface="Cambria Math" panose="02040503050406030204" pitchFamily="18" charset="0"/>
                            </a:rPr>
                          </m:ctrlPr>
                        </m:fPr>
                        <m:num>
                          <m:r>
                            <a:rPr lang="es-AR" sz="2000" b="0" i="1" smtClean="0">
                              <a:latin typeface="Cambria Math" panose="02040503050406030204" pitchFamily="18" charset="0"/>
                            </a:rPr>
                            <m:t>65</m:t>
                          </m:r>
                        </m:num>
                        <m:den>
                          <m:r>
                            <a:rPr lang="es-AR" sz="2000" b="0" i="1" smtClean="0">
                              <a:latin typeface="Cambria Math" panose="02040503050406030204" pitchFamily="18" charset="0"/>
                            </a:rPr>
                            <m:t>𝐸𝑑𝑎𝑑</m:t>
                          </m:r>
                          <m:r>
                            <a:rPr lang="es-AR" sz="2000" b="0" i="1" smtClean="0">
                              <a:latin typeface="Cambria Math" panose="02040503050406030204" pitchFamily="18" charset="0"/>
                            </a:rPr>
                            <m:t> </m:t>
                          </m:r>
                          <m:r>
                            <a:rPr lang="es-AR" sz="2000" b="0" i="1" smtClean="0">
                              <a:latin typeface="Cambria Math" panose="02040503050406030204" pitchFamily="18" charset="0"/>
                            </a:rPr>
                            <m:t>𝑑𝑒𝑙</m:t>
                          </m:r>
                          <m:r>
                            <a:rPr lang="es-AR" sz="2000" b="0" i="1" smtClean="0">
                              <a:latin typeface="Cambria Math" panose="02040503050406030204" pitchFamily="18" charset="0"/>
                            </a:rPr>
                            <m:t> </m:t>
                          </m:r>
                          <m:r>
                            <a:rPr lang="es-AR" sz="2000" b="0" i="1" smtClean="0">
                              <a:latin typeface="Cambria Math" panose="02040503050406030204" pitchFamily="18" charset="0"/>
                            </a:rPr>
                            <m:t>𝑑𝑎𝑚𝑖𝑛𝑖𝑓𝑖𝑐𝑎𝑑𝑜</m:t>
                          </m:r>
                          <m:r>
                            <a:rPr lang="es-AR" sz="2000" b="0" i="1" smtClean="0">
                              <a:latin typeface="Cambria Math" panose="02040503050406030204" pitchFamily="18" charset="0"/>
                            </a:rPr>
                            <m:t> </m:t>
                          </m:r>
                          <m:r>
                            <a:rPr lang="es-AR" sz="2000" b="0" i="1" smtClean="0">
                              <a:latin typeface="Cambria Math" panose="02040503050406030204" pitchFamily="18" charset="0"/>
                            </a:rPr>
                            <m:t>𝑎</m:t>
                          </m:r>
                          <m:r>
                            <a:rPr lang="es-AR" sz="2000" b="0" i="1" smtClean="0">
                              <a:latin typeface="Cambria Math" panose="02040503050406030204" pitchFamily="18" charset="0"/>
                            </a:rPr>
                            <m:t> </m:t>
                          </m:r>
                          <m:r>
                            <a:rPr lang="es-AR" sz="2000" b="0" i="1" smtClean="0">
                              <a:latin typeface="Cambria Math" panose="02040503050406030204" pitchFamily="18" charset="0"/>
                            </a:rPr>
                            <m:t>𝑙𝑎</m:t>
                          </m:r>
                          <m:r>
                            <a:rPr lang="es-AR" sz="2000" b="0" i="1" smtClean="0">
                              <a:latin typeface="Cambria Math" panose="02040503050406030204" pitchFamily="18" charset="0"/>
                            </a:rPr>
                            <m:t> </m:t>
                          </m:r>
                          <m:r>
                            <a:rPr lang="es-AR" sz="2000" b="0" i="1" smtClean="0">
                              <a:latin typeface="Cambria Math" panose="02040503050406030204" pitchFamily="18" charset="0"/>
                            </a:rPr>
                            <m:t>𝑃𝑀𝐼</m:t>
                          </m:r>
                        </m:den>
                      </m:f>
                    </m:oMath>
                  </m:oMathPara>
                </a14:m>
                <a:endParaRPr lang="es-AR" sz="2000" dirty="0">
                  <a:latin typeface="Calibri" panose="020F0502020204030204" pitchFamily="34" charset="0"/>
                  <a:cs typeface="Calibri" panose="020F0502020204030204" pitchFamily="34" charset="0"/>
                </a:endParaRPr>
              </a:p>
              <a:p>
                <a:r>
                  <a:rPr lang="es-AR" sz="2000" dirty="0">
                    <a:latin typeface="Calibri" panose="020F0502020204030204" pitchFamily="34" charset="0"/>
                    <a:cs typeface="Calibri" panose="020F0502020204030204" pitchFamily="34" charset="0"/>
                  </a:rPr>
                  <a:t>  </a:t>
                </a:r>
                <a:r>
                  <a:rPr lang="es-AR" sz="2000" dirty="0" smtClean="0">
                    <a:latin typeface="Calibri" panose="020F0502020204030204" pitchFamily="34" charset="0"/>
                    <a:cs typeface="Calibri" panose="020F0502020204030204" pitchFamily="34" charset="0"/>
                  </a:rPr>
                  <a:t>	    (*) </a:t>
                </a:r>
                <a:r>
                  <a:rPr lang="es-AR" sz="2000" dirty="0">
                    <a:latin typeface="Calibri" panose="020F0502020204030204" pitchFamily="34" charset="0"/>
                    <a:cs typeface="Calibri" panose="020F0502020204030204" pitchFamily="34" charset="0"/>
                  </a:rPr>
                  <a:t>con </a:t>
                </a:r>
                <a:r>
                  <a:rPr lang="es-AR" sz="2000" dirty="0" err="1">
                    <a:latin typeface="Calibri" panose="020F0502020204030204" pitchFamily="34" charset="0"/>
                    <a:cs typeface="Calibri" panose="020F0502020204030204" pitchFamily="34" charset="0"/>
                  </a:rPr>
                  <a:t>Ripte+tasa</a:t>
                </a:r>
                <a:endParaRPr lang="es-AR" sz="2000" dirty="0">
                  <a:latin typeface="Calibri" panose="020F0502020204030204" pitchFamily="34" charset="0"/>
                  <a:cs typeface="Calibri" panose="020F0502020204030204" pitchFamily="34" charset="0"/>
                </a:endParaRPr>
              </a:p>
              <a:p>
                <a:endParaRPr lang="es-AR"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AR" sz="2000" dirty="0">
                    <a:latin typeface="Calibri" panose="020F0502020204030204" pitchFamily="34" charset="0"/>
                    <a:cs typeface="Calibri" panose="020F0502020204030204" pitchFamily="34" charset="0"/>
                  </a:rPr>
                  <a:t>Piso Mínimo</a:t>
                </a:r>
                <a:r>
                  <a:rPr lang="es-AR" sz="2000" dirty="0" smtClean="0">
                    <a:latin typeface="Calibri" panose="020F0502020204030204" pitchFamily="34" charset="0"/>
                    <a:cs typeface="Calibri" panose="020F0502020204030204" pitchFamily="34" charset="0"/>
                  </a:rPr>
                  <a:t>: </a:t>
                </a:r>
                <a14:m>
                  <m:oMath xmlns:m="http://schemas.openxmlformats.org/officeDocument/2006/math">
                    <m:r>
                      <a:rPr lang="es-AR" sz="2000" b="0" i="1" smtClean="0">
                        <a:latin typeface="Cambria Math" panose="02040503050406030204" pitchFamily="18" charset="0"/>
                      </a:rPr>
                      <m:t>$</m:t>
                    </m:r>
                    <m:r>
                      <m:rPr>
                        <m:nor/>
                      </m:rPr>
                      <a:rPr lang="es-ES" sz="2000">
                        <a:latin typeface="Calibri" panose="020F0502020204030204" pitchFamily="34" charset="0"/>
                        <a:cs typeface="Calibri" panose="020F0502020204030204" pitchFamily="34" charset="0"/>
                      </a:rPr>
                      <m:t>2.049.647</m:t>
                    </m:r>
                  </m:oMath>
                </a14:m>
                <a:endParaRPr lang="es-AR" sz="2000" b="0" dirty="0" smtClean="0">
                  <a:latin typeface="Calibri" panose="020F0502020204030204" pitchFamily="34" charset="0"/>
                  <a:cs typeface="Calibri" panose="020F0502020204030204" pitchFamily="34" charset="0"/>
                </a:endParaRPr>
              </a:p>
              <a:p>
                <a:r>
                  <a:rPr lang="es-AR" sz="2000" dirty="0">
                    <a:latin typeface="Calibri" panose="020F0502020204030204" pitchFamily="34" charset="0"/>
                    <a:cs typeface="Calibri" panose="020F0502020204030204" pitchFamily="34" charset="0"/>
                  </a:rPr>
                  <a:t> </a:t>
                </a:r>
                <a:r>
                  <a:rPr lang="es-AR" sz="2000" dirty="0" smtClean="0">
                    <a:latin typeface="Calibri" panose="020F0502020204030204" pitchFamily="34" charset="0"/>
                    <a:cs typeface="Calibri" panose="020F0502020204030204" pitchFamily="34" charset="0"/>
                  </a:rPr>
                  <a:t>    </a:t>
                </a:r>
                <a:r>
                  <a:rPr lang="es-ES" sz="2000" dirty="0">
                    <a:solidFill>
                      <a:srgbClr val="FF0000"/>
                    </a:solidFill>
                    <a:latin typeface="Calibri" panose="020F0502020204030204" pitchFamily="34" charset="0"/>
                    <a:cs typeface="Calibri" panose="020F0502020204030204" pitchFamily="34" charset="0"/>
                  </a:rPr>
                  <a:t>(Para contingencias ocurridas entre el 01/03/2019 hasta el 31/08/2019</a:t>
                </a:r>
                <a:r>
                  <a:rPr lang="es-ES" sz="2000" dirty="0" smtClean="0">
                    <a:solidFill>
                      <a:srgbClr val="FF0000"/>
                    </a:solidFill>
                    <a:latin typeface="Calibri" panose="020F0502020204030204" pitchFamily="34" charset="0"/>
                    <a:cs typeface="Calibri" panose="020F0502020204030204" pitchFamily="34" charset="0"/>
                  </a:rPr>
                  <a:t>)</a:t>
                </a:r>
                <a:endParaRPr lang="es-AR" sz="2000" b="0" dirty="0" smtClean="0">
                  <a:solidFill>
                    <a:srgbClr val="FF0000"/>
                  </a:solidFill>
                  <a:latin typeface="Calibri" panose="020F0502020204030204" pitchFamily="34" charset="0"/>
                  <a:cs typeface="Calibri" panose="020F0502020204030204" pitchFamily="34" charset="0"/>
                </a:endParaRPr>
              </a:p>
              <a:p>
                <a:r>
                  <a:rPr lang="es-AR" sz="2000" b="0" dirty="0" smtClean="0">
                    <a:latin typeface="Calibri" panose="020F0502020204030204" pitchFamily="34" charset="0"/>
                    <a:cs typeface="Calibri" panose="020F0502020204030204" pitchFamily="34" charset="0"/>
                  </a:rPr>
                  <a:t>     </a:t>
                </a:r>
                <a:r>
                  <a:rPr lang="es-ES" sz="1600" dirty="0">
                    <a:latin typeface="Calibri" panose="020F0502020204030204" pitchFamily="34" charset="0"/>
                    <a:cs typeface="Calibri" panose="020F0502020204030204" pitchFamily="34" charset="0"/>
                    <a:hlinkClick r:id="rId2"/>
                  </a:rPr>
                  <a:t>https://www.argentina.gob.ar/srt/art/pagos-art/fallecimiento</a:t>
                </a:r>
                <a:endParaRPr lang="es-AR" sz="1600" b="0" dirty="0" smtClean="0">
                  <a:latin typeface="Calibri" panose="020F0502020204030204" pitchFamily="34" charset="0"/>
                  <a:cs typeface="Calibri" panose="020F0502020204030204" pitchFamily="34" charset="0"/>
                </a:endParaRPr>
              </a:p>
              <a:p>
                <a:endParaRPr lang="es-AR" sz="20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a:latin typeface="Calibri" panose="020F0502020204030204" pitchFamily="34" charset="0"/>
                    <a:cs typeface="Calibri" panose="020F0502020204030204" pitchFamily="34" charset="0"/>
                  </a:rPr>
                  <a:t>También cobrará una Compensación Adicional de pago único de $120.000, actualizada semestralmente por RIPTE(*) al momento de la primera manifestación invalidante.</a:t>
                </a:r>
              </a:p>
              <a:p>
                <a:pPr algn="just"/>
                <a:r>
                  <a:rPr lang="es-ES" sz="2000" dirty="0"/>
                  <a:t>    </a:t>
                </a:r>
                <a:r>
                  <a:rPr lang="es-ES" sz="2000" dirty="0">
                    <a:solidFill>
                      <a:srgbClr val="FF0000"/>
                    </a:solidFill>
                    <a:latin typeface="Calibri" panose="020F0502020204030204" pitchFamily="34" charset="0"/>
                    <a:cs typeface="Calibri" panose="020F0502020204030204" pitchFamily="34" charset="0"/>
                  </a:rPr>
                  <a:t>Para contingencias ocurridas entre el 01/03/2019 hasta el 31/08/2019: </a:t>
                </a:r>
                <a:r>
                  <a:rPr lang="es-ES" sz="2000" b="1" dirty="0">
                    <a:solidFill>
                      <a:srgbClr val="FF0000"/>
                    </a:solidFill>
                    <a:latin typeface="Calibri" panose="020F0502020204030204" pitchFamily="34" charset="0"/>
                    <a:cs typeface="Calibri" panose="020F0502020204030204" pitchFamily="34" charset="0"/>
                  </a:rPr>
                  <a:t>$1.366.431</a:t>
                </a:r>
                <a:endParaRPr lang="es-AR" sz="20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s-ES" sz="20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s-ES" sz="2000" dirty="0" smtClean="0">
                    <a:latin typeface="Calibri" panose="020F0502020204030204" pitchFamily="34" charset="0"/>
                    <a:cs typeface="Calibri" panose="020F0502020204030204" pitchFamily="34" charset="0"/>
                  </a:rPr>
                  <a:t>Si </a:t>
                </a:r>
                <a:r>
                  <a:rPr lang="es-ES" sz="2000" dirty="0">
                    <a:latin typeface="Calibri" panose="020F0502020204030204" pitchFamily="34" charset="0"/>
                    <a:cs typeface="Calibri" panose="020F0502020204030204" pitchFamily="34" charset="0"/>
                  </a:rPr>
                  <a:t>la contingencia se trata de un accidente de trabajo o enfermedad profesional (excluido in </a:t>
                </a:r>
                <a:r>
                  <a:rPr lang="es-ES" sz="2000" dirty="0" err="1">
                    <a:latin typeface="Calibri" panose="020F0502020204030204" pitchFamily="34" charset="0"/>
                    <a:cs typeface="Calibri" panose="020F0502020204030204" pitchFamily="34" charset="0"/>
                  </a:rPr>
                  <a:t>itinere</a:t>
                </a:r>
                <a:r>
                  <a:rPr lang="es-ES" sz="2000" dirty="0">
                    <a:latin typeface="Calibri" panose="020F0502020204030204" pitchFamily="34" charset="0"/>
                    <a:cs typeface="Calibri" panose="020F0502020204030204" pitchFamily="34" charset="0"/>
                  </a:rPr>
                  <a:t>), se adicionará a la sumatoria de la fórmula o el Piso Mínimo (el mayor de los dos) y la compensación adicional, una indemnización adicional de pago único equivalente al veinte por ciento (20%).</a:t>
                </a:r>
              </a:p>
              <a:p>
                <a:pPr marL="285750" indent="-285750" algn="just">
                  <a:buFont typeface="Arial" panose="020B0604020202020204" pitchFamily="34" charset="0"/>
                  <a:buChar char="•"/>
                </a:pPr>
                <a:endParaRPr lang="es-AR" sz="2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792000" y="665984"/>
                <a:ext cx="9648537" cy="6024534"/>
              </a:xfrm>
              <a:prstGeom prst="rect">
                <a:avLst/>
              </a:prstGeom>
              <a:blipFill rotWithShape="0">
                <a:blip r:embed="rId3"/>
                <a:stretch>
                  <a:fillRect l="-569" r="-632"/>
                </a:stretch>
              </a:blipFill>
            </p:spPr>
            <p:txBody>
              <a:bodyPr/>
              <a:lstStyle/>
              <a:p>
                <a:r>
                  <a:rPr lang="es-E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2033070" y="2615142"/>
            <a:ext cx="764748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5000" b="0" strike="noStrike" spc="-1" dirty="0" smtClean="0">
                <a:solidFill>
                  <a:srgbClr val="000000"/>
                </a:solidFill>
                <a:latin typeface="Trebuchet MS"/>
              </a:rPr>
              <a:t>EJEMPLOS</a:t>
            </a:r>
            <a:endParaRPr lang="es-AR" sz="5000" b="0" strike="noStrike" spc="-1" dirty="0">
              <a:latin typeface="Arial"/>
            </a:endParaRPr>
          </a:p>
        </p:txBody>
      </p:sp>
      <p:sp>
        <p:nvSpPr>
          <p:cNvPr id="3" name="Rectángulo 2"/>
          <p:cNvSpPr/>
          <p:nvPr/>
        </p:nvSpPr>
        <p:spPr>
          <a:xfrm>
            <a:off x="3708690" y="3467262"/>
            <a:ext cx="4296241" cy="338554"/>
          </a:xfrm>
          <a:prstGeom prst="rect">
            <a:avLst/>
          </a:prstGeom>
        </p:spPr>
        <p:txBody>
          <a:bodyPr wrap="none">
            <a:spAutoFit/>
          </a:bodyPr>
          <a:lstStyle/>
          <a:p>
            <a:pPr algn="ctr"/>
            <a:r>
              <a:rPr lang="es-ES" sz="1600" dirty="0">
                <a:latin typeface="Calibri" panose="020F0502020204030204" pitchFamily="34" charset="0"/>
                <a:cs typeface="Calibri" panose="020F0502020204030204" pitchFamily="34" charset="0"/>
                <a:hlinkClick r:id="rId2"/>
              </a:rPr>
              <a:t>https://www.argentina.gob.ar/srt/art/pagos-art</a:t>
            </a:r>
            <a:endParaRPr lang="es-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288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98561" y="451531"/>
            <a:ext cx="8229600" cy="98072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4000" u="sng" dirty="0">
                <a:solidFill>
                  <a:schemeClr val="tx1"/>
                </a:solidFill>
                <a:latin typeface="Calibri" panose="020F0502020204030204" pitchFamily="34" charset="0"/>
                <a:cs typeface="Calibri" panose="020F0502020204030204" pitchFamily="34" charset="0"/>
              </a:rPr>
              <a:t>Incapacidad laboral permanente parcial</a:t>
            </a:r>
          </a:p>
        </p:txBody>
      </p:sp>
      <p:sp>
        <p:nvSpPr>
          <p:cNvPr id="6" name="2 Marcador de contenido"/>
          <p:cNvSpPr txBox="1">
            <a:spLocks/>
          </p:cNvSpPr>
          <p:nvPr/>
        </p:nvSpPr>
        <p:spPr>
          <a:xfrm>
            <a:off x="998561" y="1896860"/>
            <a:ext cx="8445690" cy="29753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S" sz="2400" dirty="0">
                <a:solidFill>
                  <a:schemeClr val="tx1"/>
                </a:solidFill>
                <a:latin typeface="Calibri" panose="020F0502020204030204" pitchFamily="34" charset="0"/>
                <a:cs typeface="Calibri" panose="020F0502020204030204" pitchFamily="34" charset="0"/>
              </a:rPr>
              <a:t>Un trabajador de </a:t>
            </a:r>
            <a:r>
              <a:rPr lang="es-ES" sz="2400" dirty="0" smtClean="0">
                <a:solidFill>
                  <a:schemeClr val="tx1"/>
                </a:solidFill>
                <a:latin typeface="Calibri" panose="020F0502020204030204" pitchFamily="34" charset="0"/>
                <a:cs typeface="Calibri" panose="020F0502020204030204" pitchFamily="34" charset="0"/>
              </a:rPr>
              <a:t>31 </a:t>
            </a:r>
            <a:r>
              <a:rPr lang="es-ES" sz="2400" dirty="0">
                <a:solidFill>
                  <a:schemeClr val="tx1"/>
                </a:solidFill>
                <a:latin typeface="Calibri" panose="020F0502020204030204" pitchFamily="34" charset="0"/>
                <a:cs typeface="Calibri" panose="020F0502020204030204" pitchFamily="34" charset="0"/>
              </a:rPr>
              <a:t>años sufre un </a:t>
            </a:r>
            <a:r>
              <a:rPr lang="es-ES" sz="2400" dirty="0" smtClean="0">
                <a:solidFill>
                  <a:schemeClr val="tx1"/>
                </a:solidFill>
                <a:latin typeface="Calibri" panose="020F0502020204030204" pitchFamily="34" charset="0"/>
                <a:cs typeface="Calibri" panose="020F0502020204030204" pitchFamily="34" charset="0"/>
              </a:rPr>
              <a:t>accidente de trabajo:</a:t>
            </a:r>
            <a:endParaRPr lang="es-ES" sz="2400" dirty="0">
              <a:solidFill>
                <a:schemeClr val="tx1"/>
              </a:solidFill>
              <a:latin typeface="Calibri" panose="020F0502020204030204" pitchFamily="34" charset="0"/>
              <a:cs typeface="Calibri" panose="020F0502020204030204" pitchFamily="34" charset="0"/>
            </a:endParaRPr>
          </a:p>
          <a:p>
            <a:pPr algn="just"/>
            <a:r>
              <a:rPr lang="es-ES" sz="2400" u="sng" dirty="0">
                <a:solidFill>
                  <a:schemeClr val="tx1"/>
                </a:solidFill>
                <a:latin typeface="Calibri" panose="020F0502020204030204" pitchFamily="34" charset="0"/>
                <a:cs typeface="Calibri" panose="020F0502020204030204" pitchFamily="34" charset="0"/>
              </a:rPr>
              <a:t>DATOS</a:t>
            </a:r>
            <a:r>
              <a:rPr lang="es-ES" sz="2400" dirty="0">
                <a:solidFill>
                  <a:schemeClr val="tx1"/>
                </a:solidFill>
                <a:latin typeface="Calibri" panose="020F0502020204030204" pitchFamily="34" charset="0"/>
                <a:cs typeface="Calibri" panose="020F0502020204030204" pitchFamily="34" charset="0"/>
              </a:rPr>
              <a:t>:</a:t>
            </a:r>
          </a:p>
          <a:p>
            <a:pPr algn="just">
              <a:buFont typeface="Arial" panose="020B0604020202020204" pitchFamily="34" charset="0"/>
              <a:buChar char="•"/>
            </a:pPr>
            <a:r>
              <a:rPr lang="es-ES" sz="2400" dirty="0" smtClean="0">
                <a:solidFill>
                  <a:schemeClr val="tx1"/>
                </a:solidFill>
                <a:latin typeface="Calibri" panose="020F0502020204030204" pitchFamily="34" charset="0"/>
                <a:cs typeface="Calibri" panose="020F0502020204030204" pitchFamily="34" charset="0"/>
              </a:rPr>
              <a:t> Ingreso </a:t>
            </a:r>
            <a:r>
              <a:rPr lang="es-ES" sz="2400" dirty="0">
                <a:solidFill>
                  <a:schemeClr val="tx1"/>
                </a:solidFill>
                <a:latin typeface="Calibri" panose="020F0502020204030204" pitchFamily="34" charset="0"/>
                <a:cs typeface="Calibri" panose="020F0502020204030204" pitchFamily="34" charset="0"/>
              </a:rPr>
              <a:t>Base Mensual: $</a:t>
            </a:r>
            <a:r>
              <a:rPr lang="es-ES" sz="2400" dirty="0" smtClean="0">
                <a:solidFill>
                  <a:schemeClr val="tx1"/>
                </a:solidFill>
                <a:latin typeface="Calibri" panose="020F0502020204030204" pitchFamily="34" charset="0"/>
                <a:cs typeface="Calibri" panose="020F0502020204030204" pitchFamily="34" charset="0"/>
              </a:rPr>
              <a:t>25.000</a:t>
            </a:r>
            <a:endParaRPr lang="es-ES" sz="2400" dirty="0">
              <a:solidFill>
                <a:schemeClr val="tx1"/>
              </a:solidFill>
              <a:latin typeface="Calibri" panose="020F0502020204030204" pitchFamily="34" charset="0"/>
              <a:cs typeface="Calibri" panose="020F0502020204030204" pitchFamily="34" charset="0"/>
            </a:endParaRPr>
          </a:p>
          <a:p>
            <a:pPr algn="just">
              <a:buFont typeface="Arial" panose="020B0604020202020204" pitchFamily="34" charset="0"/>
              <a:buChar char="•"/>
            </a:pPr>
            <a:r>
              <a:rPr lang="es-ES" sz="2400" dirty="0" smtClean="0">
                <a:solidFill>
                  <a:schemeClr val="tx1"/>
                </a:solidFill>
                <a:latin typeface="Calibri" panose="020F0502020204030204" pitchFamily="34" charset="0"/>
                <a:cs typeface="Calibri" panose="020F0502020204030204" pitchFamily="34" charset="0"/>
              </a:rPr>
              <a:t> Grado </a:t>
            </a:r>
            <a:r>
              <a:rPr lang="es-ES" sz="2400" dirty="0">
                <a:solidFill>
                  <a:schemeClr val="tx1"/>
                </a:solidFill>
                <a:latin typeface="Calibri" panose="020F0502020204030204" pitchFamily="34" charset="0"/>
                <a:cs typeface="Calibri" panose="020F0502020204030204" pitchFamily="34" charset="0"/>
              </a:rPr>
              <a:t>de incapacidad: 50</a:t>
            </a:r>
            <a:r>
              <a:rPr lang="es-ES" sz="2400" dirty="0" smtClean="0">
                <a:solidFill>
                  <a:schemeClr val="tx1"/>
                </a:solidFill>
                <a:latin typeface="Calibri" panose="020F0502020204030204" pitchFamily="34" charset="0"/>
                <a:cs typeface="Calibri" panose="020F0502020204030204" pitchFamily="34" charset="0"/>
              </a:rPr>
              <a:t>% determinado por la comisión médica</a:t>
            </a:r>
            <a:endParaRPr lang="es-ES" sz="2400" dirty="0">
              <a:solidFill>
                <a:schemeClr val="tx1"/>
              </a:solidFill>
              <a:latin typeface="Calibri" panose="020F0502020204030204" pitchFamily="34" charset="0"/>
              <a:cs typeface="Calibri" panose="020F0502020204030204" pitchFamily="34" charset="0"/>
            </a:endParaRPr>
          </a:p>
          <a:p>
            <a:pPr algn="just">
              <a:buFont typeface="Arial" panose="020B0604020202020204" pitchFamily="34" charset="0"/>
              <a:buChar char="•"/>
            </a:pPr>
            <a:r>
              <a:rPr lang="es-ES" sz="2400" dirty="0" smtClean="0">
                <a:solidFill>
                  <a:schemeClr val="tx1"/>
                </a:solidFill>
                <a:latin typeface="Calibri" panose="020F0502020204030204" pitchFamily="34" charset="0"/>
                <a:cs typeface="Calibri" panose="020F0502020204030204" pitchFamily="34" charset="0"/>
              </a:rPr>
              <a:t> Edad </a:t>
            </a:r>
            <a:r>
              <a:rPr lang="es-ES" sz="2400" dirty="0">
                <a:solidFill>
                  <a:schemeClr val="tx1"/>
                </a:solidFill>
                <a:latin typeface="Calibri" panose="020F0502020204030204" pitchFamily="34" charset="0"/>
                <a:cs typeface="Calibri" panose="020F0502020204030204" pitchFamily="34" charset="0"/>
              </a:rPr>
              <a:t>al momento del siniestro: </a:t>
            </a:r>
            <a:r>
              <a:rPr lang="es-ES" sz="2400" dirty="0" smtClean="0">
                <a:solidFill>
                  <a:schemeClr val="tx1"/>
                </a:solidFill>
                <a:latin typeface="Calibri" panose="020F0502020204030204" pitchFamily="34" charset="0"/>
                <a:cs typeface="Calibri" panose="020F0502020204030204" pitchFamily="34" charset="0"/>
              </a:rPr>
              <a:t>31 </a:t>
            </a:r>
            <a:r>
              <a:rPr lang="es-ES" sz="2400" dirty="0">
                <a:solidFill>
                  <a:schemeClr val="tx1"/>
                </a:solidFill>
                <a:latin typeface="Calibri" panose="020F0502020204030204" pitchFamily="34" charset="0"/>
                <a:cs typeface="Calibri" panose="020F0502020204030204" pitchFamily="34" charset="0"/>
              </a:rPr>
              <a:t>años</a:t>
            </a:r>
          </a:p>
        </p:txBody>
      </p:sp>
    </p:spTree>
    <p:extLst>
      <p:ext uri="{BB962C8B-B14F-4D97-AF65-F5344CB8AC3E}">
        <p14:creationId xmlns:p14="http://schemas.microsoft.com/office/powerpoint/2010/main" val="18409616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053152" y="265212"/>
            <a:ext cx="8229600" cy="1143000"/>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r>
              <a:rPr lang="es-ES" sz="2500" dirty="0">
                <a:solidFill>
                  <a:schemeClr val="tx1"/>
                </a:solidFill>
                <a:latin typeface="Calibri" panose="020F0502020204030204" pitchFamily="34" charset="0"/>
                <a:cs typeface="Calibri" panose="020F0502020204030204" pitchFamily="34" charset="0"/>
              </a:rPr>
              <a:t>La indemnización que le corresponde por ley será</a:t>
            </a:r>
            <a:r>
              <a:rPr lang="es-ES" sz="2500" dirty="0" smtClean="0">
                <a:solidFill>
                  <a:schemeClr val="tx1"/>
                </a:solidFill>
                <a:latin typeface="Calibri" panose="020F0502020204030204" pitchFamily="34" charset="0"/>
                <a:cs typeface="Calibri" panose="020F0502020204030204" pitchFamily="34" charset="0"/>
              </a:rPr>
              <a:t>:</a:t>
            </a:r>
            <a:endParaRPr lang="es-ES" dirty="0">
              <a:solidFill>
                <a:schemeClr val="tx1"/>
              </a:solidFill>
            </a:endParaRPr>
          </a:p>
        </p:txBody>
      </p:sp>
      <p:sp>
        <p:nvSpPr>
          <p:cNvPr id="6" name="2 Marcador de contenido"/>
          <p:cNvSpPr txBox="1">
            <a:spLocks/>
          </p:cNvSpPr>
          <p:nvPr/>
        </p:nvSpPr>
        <p:spPr>
          <a:xfrm>
            <a:off x="1053152" y="992264"/>
            <a:ext cx="8229600" cy="583264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2400" dirty="0" smtClean="0">
                <a:solidFill>
                  <a:schemeClr val="tx1"/>
                </a:solidFill>
                <a:latin typeface="Calibri" panose="020F0502020204030204" pitchFamily="34" charset="0"/>
                <a:cs typeface="Calibri" panose="020F0502020204030204" pitchFamily="34" charset="0"/>
              </a:rPr>
              <a:t>1 ) Formula </a:t>
            </a:r>
            <a:r>
              <a:rPr lang="es-ES" sz="2400" dirty="0">
                <a:solidFill>
                  <a:schemeClr val="tx1"/>
                </a:solidFill>
                <a:latin typeface="Calibri" panose="020F0502020204030204" pitchFamily="34" charset="0"/>
                <a:cs typeface="Calibri" panose="020F0502020204030204" pitchFamily="34" charset="0"/>
              </a:rPr>
              <a:t>de cálculo:</a:t>
            </a:r>
          </a:p>
          <a:p>
            <a:pPr marL="0" indent="0" algn="just">
              <a:buNone/>
            </a:pPr>
            <a:endParaRPr lang="es-ES" sz="2400" dirty="0">
              <a:solidFill>
                <a:schemeClr val="tx1"/>
              </a:solidFill>
              <a:latin typeface="Calibri" panose="020F0502020204030204" pitchFamily="34" charset="0"/>
              <a:cs typeface="Calibri" panose="020F0502020204030204" pitchFamily="34" charset="0"/>
            </a:endParaRPr>
          </a:p>
          <a:p>
            <a:pPr marL="0" indent="0" algn="just">
              <a:buNone/>
            </a:pPr>
            <a:endParaRPr lang="es-ES" sz="2400" dirty="0">
              <a:solidFill>
                <a:schemeClr val="tx1"/>
              </a:solidFill>
              <a:latin typeface="Calibri" panose="020F0502020204030204" pitchFamily="34" charset="0"/>
              <a:cs typeface="Calibri" panose="020F0502020204030204" pitchFamily="34" charset="0"/>
            </a:endParaRPr>
          </a:p>
          <a:p>
            <a:pPr marL="0" indent="0" algn="just">
              <a:buNone/>
            </a:pPr>
            <a:endParaRPr lang="es-ES" sz="2400" dirty="0">
              <a:solidFill>
                <a:schemeClr val="tx1"/>
              </a:solidFill>
              <a:latin typeface="Calibri" panose="020F0502020204030204" pitchFamily="34" charset="0"/>
              <a:cs typeface="Calibri" panose="020F0502020204030204" pitchFamily="34" charset="0"/>
            </a:endParaRPr>
          </a:p>
          <a:p>
            <a:pPr marL="0" indent="0" algn="just">
              <a:buNone/>
            </a:pPr>
            <a:endParaRPr lang="es-ES" sz="2400" dirty="0" smtClean="0">
              <a:solidFill>
                <a:schemeClr val="tx1"/>
              </a:solidFill>
              <a:latin typeface="Calibri" panose="020F0502020204030204" pitchFamily="34" charset="0"/>
              <a:cs typeface="Calibri" panose="020F0502020204030204" pitchFamily="34" charset="0"/>
            </a:endParaRPr>
          </a:p>
          <a:p>
            <a:pPr marL="0" indent="0" algn="just">
              <a:buNone/>
            </a:pPr>
            <a:r>
              <a:rPr lang="es-ES" sz="2400" dirty="0" smtClean="0">
                <a:solidFill>
                  <a:schemeClr val="tx1"/>
                </a:solidFill>
                <a:latin typeface="Calibri" panose="020F0502020204030204" pitchFamily="34" charset="0"/>
                <a:cs typeface="Calibri" panose="020F0502020204030204" pitchFamily="34" charset="0"/>
              </a:rPr>
              <a:t>Debemos </a:t>
            </a:r>
            <a:r>
              <a:rPr lang="es-ES" sz="2400" dirty="0">
                <a:solidFill>
                  <a:schemeClr val="tx1"/>
                </a:solidFill>
                <a:latin typeface="Calibri" panose="020F0502020204030204" pitchFamily="34" charset="0"/>
                <a:cs typeface="Calibri" panose="020F0502020204030204" pitchFamily="34" charset="0"/>
              </a:rPr>
              <a:t>verificar que la fórmula sea superior al piso mínimo, si la fórmula es menor debe pagarse el importe del piso mínimo. </a:t>
            </a:r>
          </a:p>
          <a:p>
            <a:pPr marL="0" indent="0" algn="just">
              <a:buNone/>
            </a:pPr>
            <a:r>
              <a:rPr lang="es-ES" sz="2400" dirty="0">
                <a:solidFill>
                  <a:schemeClr val="tx1"/>
                </a:solidFill>
                <a:latin typeface="Calibri" panose="020F0502020204030204" pitchFamily="34" charset="0"/>
                <a:cs typeface="Calibri" panose="020F0502020204030204" pitchFamily="34" charset="0"/>
              </a:rPr>
              <a:t>Piso </a:t>
            </a:r>
            <a:r>
              <a:rPr lang="es-ES" sz="2400" dirty="0" smtClean="0">
                <a:solidFill>
                  <a:schemeClr val="tx1"/>
                </a:solidFill>
                <a:latin typeface="Calibri" panose="020F0502020204030204" pitchFamily="34" charset="0"/>
                <a:cs typeface="Calibri" panose="020F0502020204030204" pitchFamily="34" charset="0"/>
              </a:rPr>
              <a:t>mínimo = $2.049.647 </a:t>
            </a:r>
            <a:r>
              <a:rPr lang="es-ES" sz="2400" dirty="0">
                <a:solidFill>
                  <a:schemeClr val="tx1"/>
                </a:solidFill>
                <a:latin typeface="Calibri" panose="020F0502020204030204" pitchFamily="34" charset="0"/>
                <a:cs typeface="Calibri" panose="020F0502020204030204" pitchFamily="34" charset="0"/>
              </a:rPr>
              <a:t>x grado de ILP:</a:t>
            </a:r>
          </a:p>
          <a:p>
            <a:pPr marL="0" indent="0" algn="just">
              <a:buNone/>
            </a:pPr>
            <a:r>
              <a:rPr lang="es-ES" sz="2400" dirty="0">
                <a:solidFill>
                  <a:schemeClr val="tx1"/>
                </a:solidFill>
                <a:latin typeface="Calibri" panose="020F0502020204030204" pitchFamily="34" charset="0"/>
                <a:cs typeface="Calibri" panose="020F0502020204030204" pitchFamily="34" charset="0"/>
              </a:rPr>
              <a:t>                      </a:t>
            </a:r>
            <a:r>
              <a:rPr lang="es-ES" sz="2400" dirty="0" smtClean="0">
                <a:solidFill>
                  <a:schemeClr val="tx1"/>
                </a:solidFill>
                <a:latin typeface="Calibri" panose="020F0502020204030204" pitchFamily="34" charset="0"/>
                <a:cs typeface="Calibri" panose="020F0502020204030204" pitchFamily="34" charset="0"/>
              </a:rPr>
              <a:t>$</a:t>
            </a:r>
            <a:r>
              <a:rPr lang="es-ES" sz="2400" dirty="0">
                <a:solidFill>
                  <a:schemeClr val="tx1"/>
                </a:solidFill>
                <a:latin typeface="Calibri" panose="020F0502020204030204" pitchFamily="34" charset="0"/>
                <a:cs typeface="Calibri" panose="020F0502020204030204" pitchFamily="34" charset="0"/>
              </a:rPr>
              <a:t>2.049.647 </a:t>
            </a:r>
            <a:r>
              <a:rPr lang="es-ES" sz="2400" dirty="0" smtClean="0">
                <a:solidFill>
                  <a:schemeClr val="tx1"/>
                </a:solidFill>
                <a:latin typeface="Calibri" panose="020F0502020204030204" pitchFamily="34" charset="0"/>
                <a:cs typeface="Calibri" panose="020F0502020204030204" pitchFamily="34" charset="0"/>
              </a:rPr>
              <a:t>X 0,50 </a:t>
            </a:r>
            <a:r>
              <a:rPr lang="es-ES" sz="2400" dirty="0">
                <a:solidFill>
                  <a:schemeClr val="tx1"/>
                </a:solidFill>
                <a:latin typeface="Calibri" panose="020F0502020204030204" pitchFamily="34" charset="0"/>
                <a:cs typeface="Calibri" panose="020F0502020204030204" pitchFamily="34" charset="0"/>
              </a:rPr>
              <a:t>= </a:t>
            </a:r>
            <a:r>
              <a:rPr lang="es-ES" sz="2400" b="1" dirty="0" smtClean="0">
                <a:solidFill>
                  <a:schemeClr val="tx1"/>
                </a:solidFill>
                <a:latin typeface="Calibri" panose="020F0502020204030204" pitchFamily="34" charset="0"/>
                <a:cs typeface="Calibri" panose="020F0502020204030204" pitchFamily="34" charset="0"/>
              </a:rPr>
              <a:t>$1.024.823,5</a:t>
            </a:r>
          </a:p>
          <a:p>
            <a:pPr marL="0" indent="0" algn="just">
              <a:buNone/>
            </a:pPr>
            <a:endParaRPr lang="es-ES" sz="2400" b="1" dirty="0">
              <a:solidFill>
                <a:schemeClr val="tx1"/>
              </a:solidFill>
              <a:latin typeface="Calibri" panose="020F0502020204030204" pitchFamily="34" charset="0"/>
              <a:cs typeface="Calibri" panose="020F0502020204030204" pitchFamily="34" charset="0"/>
            </a:endParaRPr>
          </a:p>
          <a:p>
            <a:pPr marL="0" indent="0" algn="just">
              <a:buNone/>
            </a:pPr>
            <a:r>
              <a:rPr lang="es-ES" sz="2400" dirty="0">
                <a:solidFill>
                  <a:schemeClr val="tx1"/>
                </a:solidFill>
                <a:latin typeface="Calibri" panose="020F0502020204030204" pitchFamily="34" charset="0"/>
                <a:cs typeface="Calibri" panose="020F0502020204030204" pitchFamily="34" charset="0"/>
              </a:rPr>
              <a:t>En este caso la fórmula es mayor que el piso mínimo.</a:t>
            </a:r>
          </a:p>
        </p:txBody>
      </p:sp>
      <mc:AlternateContent xmlns:mc="http://schemas.openxmlformats.org/markup-compatibility/2006" xmlns:a14="http://schemas.microsoft.com/office/drawing/2010/main">
        <mc:Choice Requires="a14">
          <p:sp>
            <p:nvSpPr>
              <p:cNvPr id="11" name="Rectángulo 10"/>
              <p:cNvSpPr/>
              <p:nvPr/>
            </p:nvSpPr>
            <p:spPr>
              <a:xfrm>
                <a:off x="1585414" y="1940646"/>
                <a:ext cx="5879911" cy="1220847"/>
              </a:xfrm>
              <a:prstGeom prst="rect">
                <a:avLst/>
              </a:prstGeom>
            </p:spPr>
            <p:txBody>
              <a:bodyPr wrap="square">
                <a:spAutoFit/>
              </a:bodyPr>
              <a:lstStyle/>
              <a:p>
                <a:pPr algn="just">
                  <a:lnSpc>
                    <a:spcPts val="1350"/>
                  </a:lnSpc>
                  <a:spcAft>
                    <a:spcPts val="750"/>
                  </a:spcAft>
                </a:pPr>
                <a14:m>
                  <m:oMathPara xmlns:m="http://schemas.openxmlformats.org/officeDocument/2006/math">
                    <m:oMathParaPr>
                      <m:jc m:val="centerGroup"/>
                    </m:oMathParaPr>
                    <m:oMath xmlns:m="http://schemas.openxmlformats.org/officeDocument/2006/math">
                      <m:r>
                        <a:rPr lang="es-AR" sz="200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53 </m:t>
                      </m:r>
                      <m:r>
                        <a:rPr lang="es-AR" sz="200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sz="200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𝑉𝐼𝐵</m:t>
                      </m:r>
                      <m:r>
                        <m:rPr>
                          <m:nor/>
                        </m:rPr>
                        <a:rPr lang="es-AR" sz="2000">
                          <a:solidFill>
                            <a:srgbClr val="000000"/>
                          </a:solidFill>
                          <a:latin typeface="Calibri" panose="020F0502020204030204" pitchFamily="34" charset="0"/>
                          <a:ea typeface="Times New Roman" panose="02020603050405020304" pitchFamily="18" charset="0"/>
                          <a:cs typeface="Calibri" panose="020F0502020204030204" pitchFamily="34" charset="0"/>
                        </a:rPr>
                        <m:t>(</m:t>
                      </m:r>
                      <m:r>
                        <m:rPr>
                          <m:nor/>
                        </m:rPr>
                        <a:rPr lang="es-AR" sz="20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m:rPr>
                          <m:nor/>
                        </m:rPr>
                        <a:rPr lang="es-AR" sz="2000">
                          <a:solidFill>
                            <a:srgbClr val="000000"/>
                          </a:solidFill>
                          <a:latin typeface="Calibri" panose="020F0502020204030204" pitchFamily="34" charset="0"/>
                          <a:ea typeface="Times New Roman" panose="02020603050405020304" pitchFamily="18" charset="0"/>
                          <a:cs typeface="Calibri" panose="020F0502020204030204" pitchFamily="34" charset="0"/>
                        </a:rPr>
                        <m:t>)</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𝑔𝑟𝑎𝑑𝑜</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𝑑𝑒</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𝐼𝐿𝑃𝑥</m:t>
                      </m:r>
                      <m:f>
                        <m:fPr>
                          <m:ctrlP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fPr>
                        <m:num>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65</m:t>
                          </m:r>
                        </m:num>
                        <m:den>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𝐸𝑑𝑎𝑑</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𝑑𝑒𝑙</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𝑑𝑎𝑚𝑖𝑛𝑖𝑓𝑖𝑐𝑎𝑑𝑜</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𝑎</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𝑙𝑎</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𝑃𝑀𝐼</m:t>
                          </m:r>
                        </m:den>
                      </m:f>
                    </m:oMath>
                  </m:oMathPara>
                </a14:m>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350"/>
                  </a:lnSpc>
                  <a:spcAft>
                    <a:spcPts val="750"/>
                  </a:spcAft>
                </a:pPr>
                <a:endParaRPr lang="es-AR" sz="2000" i="1" dirty="0">
                  <a:solidFill>
                    <a:srgbClr val="000000"/>
                  </a:solidFill>
                  <a:latin typeface="Cambria Math" panose="02040503050406030204" pitchFamily="18" charset="0"/>
                  <a:ea typeface="Times New Roman" panose="02020603050405020304" pitchFamily="18" charset="0"/>
                  <a:cs typeface="Calibri" panose="020F0502020204030204" pitchFamily="34" charset="0"/>
                </a:endParaRPr>
              </a:p>
              <a:p>
                <a:pPr algn="just">
                  <a:lnSpc>
                    <a:spcPts val="1350"/>
                  </a:lnSpc>
                  <a:spcAft>
                    <a:spcPts val="750"/>
                  </a:spcAft>
                </a:pPr>
                <a:endParaRPr lang="es-AR" sz="2000" i="1" dirty="0" smtClean="0">
                  <a:solidFill>
                    <a:srgbClr val="000000"/>
                  </a:solidFill>
                  <a:latin typeface="Cambria Math" panose="02040503050406030204" pitchFamily="18" charset="0"/>
                  <a:ea typeface="Times New Roman" panose="02020603050405020304" pitchFamily="18" charset="0"/>
                  <a:cs typeface="Calibri" panose="020F0502020204030204" pitchFamily="34" charset="0"/>
                </a:endParaRPr>
              </a:p>
              <a:p>
                <a:pPr algn="just">
                  <a:lnSpc>
                    <a:spcPts val="1350"/>
                  </a:lnSpc>
                  <a:spcAft>
                    <a:spcPts val="750"/>
                  </a:spcAft>
                </a:pPr>
                <a14:m>
                  <m:oMathPara xmlns:m="http://schemas.openxmlformats.org/officeDocument/2006/math">
                    <m:oMathParaPr>
                      <m:jc m:val="centerGroup"/>
                    </m:oMathParaPr>
                    <m:oMath xmlns:m="http://schemas.openxmlformats.org/officeDocument/2006/math">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53 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$25.000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 0,50 </m:t>
                      </m:r>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𝑥</m:t>
                      </m:r>
                      <m:f>
                        <m:fPr>
                          <m:ctrlP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ctrlPr>
                        </m:fPr>
                        <m:num>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65</m:t>
                          </m:r>
                        </m:num>
                        <m:den>
                          <m:r>
                            <a:rPr lang="es-AR" sz="2000" i="1">
                              <a:solidFill>
                                <a:srgbClr val="000000"/>
                              </a:solidFill>
                              <a:latin typeface="Cambria Math" panose="02040503050406030204" pitchFamily="18" charset="0"/>
                              <a:ea typeface="Times New Roman" panose="02020603050405020304" pitchFamily="18" charset="0"/>
                              <a:cs typeface="Calibri" panose="020F0502020204030204" pitchFamily="34" charset="0"/>
                            </a:rPr>
                            <m:t>3</m:t>
                          </m:r>
                          <m:r>
                            <a:rPr lang="es-AR" sz="2000" b="0"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1</m:t>
                          </m:r>
                        </m:den>
                      </m:f>
                      <m:r>
                        <a:rPr lang="es-AR" sz="2000"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sz="2000"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𝟏</m:t>
                      </m:r>
                      <m:r>
                        <a:rPr lang="es-AR" sz="2000"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sz="2000" b="1"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𝟑𝟖𝟗</m:t>
                      </m:r>
                      <m:r>
                        <a:rPr lang="es-AR" sz="2000"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sz="2000" b="1"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𝟏𝟏𝟐</m:t>
                      </m:r>
                      <m:r>
                        <a:rPr lang="es-AR" sz="2000" b="1" i="1">
                          <a:solidFill>
                            <a:srgbClr val="000000"/>
                          </a:solidFill>
                          <a:latin typeface="Cambria Math" panose="02040503050406030204" pitchFamily="18" charset="0"/>
                          <a:ea typeface="Times New Roman" panose="02020603050405020304" pitchFamily="18" charset="0"/>
                          <a:cs typeface="Calibri" panose="020F0502020204030204" pitchFamily="34" charset="0"/>
                        </a:rPr>
                        <m:t>,</m:t>
                      </m:r>
                      <m:r>
                        <a:rPr lang="es-AR" sz="2000" b="1" i="1" smtClean="0">
                          <a:solidFill>
                            <a:srgbClr val="000000"/>
                          </a:solidFill>
                          <a:latin typeface="Cambria Math" panose="02040503050406030204" pitchFamily="18" charset="0"/>
                          <a:ea typeface="Times New Roman" panose="02020603050405020304" pitchFamily="18" charset="0"/>
                          <a:cs typeface="Calibri" panose="020F0502020204030204" pitchFamily="34" charset="0"/>
                        </a:rPr>
                        <m:t>𝟗</m:t>
                      </m:r>
                    </m:oMath>
                  </m:oMathPara>
                </a14:m>
                <a:endParaRPr lang="es-A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585414" y="1940646"/>
                <a:ext cx="5879911" cy="1220847"/>
              </a:xfrm>
              <a:prstGeom prst="rect">
                <a:avLst/>
              </a:prstGeom>
              <a:blipFill rotWithShape="0">
                <a:blip r:embed="rId2"/>
                <a:stretch>
                  <a:fillRect t="-24876" r="-18342" b="-1990"/>
                </a:stretch>
              </a:blipFill>
            </p:spPr>
            <p:txBody>
              <a:bodyPr/>
              <a:lstStyle/>
              <a:p>
                <a:r>
                  <a:rPr lang="es-ES">
                    <a:noFill/>
                  </a:rPr>
                  <a:t> </a:t>
                </a:r>
              </a:p>
            </p:txBody>
          </p:sp>
        </mc:Fallback>
      </mc:AlternateContent>
    </p:spTree>
    <p:extLst>
      <p:ext uri="{BB962C8B-B14F-4D97-AF65-F5344CB8AC3E}">
        <p14:creationId xmlns:p14="http://schemas.microsoft.com/office/powerpoint/2010/main" val="2285641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CuadroTexto"/>
          <p:cNvSpPr txBox="1"/>
          <p:nvPr/>
        </p:nvSpPr>
        <p:spPr>
          <a:xfrm>
            <a:off x="1016418" y="643749"/>
            <a:ext cx="8424936" cy="2616101"/>
          </a:xfrm>
          <a:prstGeom prst="rect">
            <a:avLst/>
          </a:prstGeom>
          <a:noFill/>
        </p:spPr>
        <p:txBody>
          <a:bodyPr wrap="square" rtlCol="0">
            <a:spAutoFit/>
          </a:bodyPr>
          <a:lstStyle/>
          <a:p>
            <a:pPr algn="just"/>
            <a:r>
              <a:rPr lang="es-ES" sz="2400" dirty="0" smtClean="0">
                <a:latin typeface="Calibri" panose="020F0502020204030204" pitchFamily="34" charset="0"/>
                <a:cs typeface="Calibri" panose="020F0502020204030204" pitchFamily="34" charset="0"/>
              </a:rPr>
              <a:t>2</a:t>
            </a:r>
            <a:r>
              <a:rPr lang="es-ES" sz="2400" dirty="0">
                <a:latin typeface="Calibri" panose="020F0502020204030204" pitchFamily="34" charset="0"/>
                <a:cs typeface="Calibri" panose="020F0502020204030204" pitchFamily="34" charset="0"/>
              </a:rPr>
              <a:t>) Como se trata de un accidente sucedido en ocasión del trabajo debemos adicionar un 20% al cálculo:</a:t>
            </a:r>
          </a:p>
          <a:p>
            <a:pPr algn="ctr"/>
            <a:endParaRPr lang="es-ES" sz="2400" dirty="0">
              <a:latin typeface="Calibri" panose="020F0502020204030204" pitchFamily="34" charset="0"/>
              <a:cs typeface="Calibri" panose="020F0502020204030204" pitchFamily="34" charset="0"/>
            </a:endParaRPr>
          </a:p>
          <a:p>
            <a:pPr algn="ctr"/>
            <a:r>
              <a:rPr lang="es-ES" sz="2400" dirty="0" smtClean="0">
                <a:latin typeface="Calibri" panose="020F0502020204030204" pitchFamily="34" charset="0"/>
                <a:cs typeface="Calibri" panose="020F0502020204030204" pitchFamily="34" charset="0"/>
              </a:rPr>
              <a:t>                   $1.389.112,9 x 0,2 = $277.822,6</a:t>
            </a:r>
          </a:p>
          <a:p>
            <a:pPr algn="ctr"/>
            <a:endParaRPr lang="es-AR" sz="2400" dirty="0" smtClean="0">
              <a:latin typeface="Calibri" panose="020F0502020204030204" pitchFamily="34" charset="0"/>
              <a:cs typeface="Calibri" panose="020F0502020204030204" pitchFamily="34" charset="0"/>
            </a:endParaRPr>
          </a:p>
          <a:p>
            <a:pPr algn="just"/>
            <a:r>
              <a:rPr lang="es-ES" sz="2400" dirty="0" smtClean="0">
                <a:latin typeface="Calibri" panose="020F0502020204030204" pitchFamily="34" charset="0"/>
                <a:cs typeface="Calibri" panose="020F0502020204030204" pitchFamily="34" charset="0"/>
              </a:rPr>
              <a:t>3</a:t>
            </a:r>
            <a:r>
              <a:rPr lang="es-ES" sz="2400" dirty="0">
                <a:latin typeface="Calibri" panose="020F0502020204030204" pitchFamily="34" charset="0"/>
                <a:cs typeface="Calibri" panose="020F0502020204030204" pitchFamily="34" charset="0"/>
              </a:rPr>
              <a:t>) TOTAL </a:t>
            </a:r>
            <a:r>
              <a:rPr lang="es-ES" sz="2400" dirty="0" smtClean="0">
                <a:latin typeface="Calibri" panose="020F0502020204030204" pitchFamily="34" charset="0"/>
                <a:cs typeface="Calibri" panose="020F0502020204030204" pitchFamily="34" charset="0"/>
              </a:rPr>
              <a:t>= $1.389.112,9 + $277.822,6 = $1.666.935,5</a:t>
            </a:r>
          </a:p>
          <a:p>
            <a:pPr algn="ctr"/>
            <a:endParaRPr lang="es-ES" sz="2000" dirty="0"/>
          </a:p>
        </p:txBody>
      </p:sp>
      <p:sp>
        <p:nvSpPr>
          <p:cNvPr id="2" name="Rectángulo 1"/>
          <p:cNvSpPr/>
          <p:nvPr/>
        </p:nvSpPr>
        <p:spPr>
          <a:xfrm>
            <a:off x="1016418" y="2815189"/>
            <a:ext cx="7845372" cy="400110"/>
          </a:xfrm>
          <a:prstGeom prst="rect">
            <a:avLst/>
          </a:prstGeom>
        </p:spPr>
        <p:txBody>
          <a:bodyPr wrap="square">
            <a:spAutoFit/>
          </a:bodyPr>
          <a:lstStyle/>
          <a:p>
            <a:r>
              <a:rPr lang="es-ES" sz="2000" dirty="0" smtClean="0"/>
              <a:t> </a:t>
            </a:r>
            <a:endParaRPr lang="es-ES" sz="2000" dirty="0"/>
          </a:p>
        </p:txBody>
      </p:sp>
    </p:spTree>
    <p:extLst>
      <p:ext uri="{BB962C8B-B14F-4D97-AF65-F5344CB8AC3E}">
        <p14:creationId xmlns:p14="http://schemas.microsoft.com/office/powerpoint/2010/main" val="13804014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4238640" y="2928960"/>
            <a:ext cx="3785760" cy="1571400"/>
          </a:xfrm>
          <a:prstGeom prst="ellipse">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04" name="CustomShape 2"/>
          <p:cNvSpPr/>
          <p:nvPr/>
        </p:nvSpPr>
        <p:spPr>
          <a:xfrm>
            <a:off x="5488920" y="3336120"/>
            <a:ext cx="1356840" cy="614160"/>
          </a:xfrm>
          <a:prstGeom prst="rect">
            <a:avLst/>
          </a:prstGeom>
          <a:solidFill>
            <a:srgbClr val="FFFFFF"/>
          </a:solidFill>
          <a:ln w="19080">
            <a:solidFill>
              <a:srgbClr val="54A021"/>
            </a:solidFill>
            <a:round/>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FF0000"/>
                </a:solidFill>
                <a:latin typeface="Calibri"/>
              </a:rPr>
              <a:t>A.R.T.</a:t>
            </a:r>
            <a:endParaRPr lang="es-AR" sz="2800" b="0" strike="noStrike" spc="-1">
              <a:latin typeface="Arial"/>
            </a:endParaRPr>
          </a:p>
        </p:txBody>
      </p:sp>
      <p:sp>
        <p:nvSpPr>
          <p:cNvPr id="205" name="CustomShape 3"/>
          <p:cNvSpPr/>
          <p:nvPr/>
        </p:nvSpPr>
        <p:spPr>
          <a:xfrm>
            <a:off x="4595760" y="1571760"/>
            <a:ext cx="29998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S.R.T.</a:t>
            </a:r>
            <a:endParaRPr lang="es-AR" sz="2800" b="0" strike="noStrike" spc="-1">
              <a:latin typeface="Arial"/>
            </a:endParaRPr>
          </a:p>
        </p:txBody>
      </p:sp>
      <p:sp>
        <p:nvSpPr>
          <p:cNvPr id="206" name="CustomShape 4"/>
          <p:cNvSpPr/>
          <p:nvPr/>
        </p:nvSpPr>
        <p:spPr>
          <a:xfrm rot="10800000">
            <a:off x="3453120" y="3643560"/>
            <a:ext cx="78552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07" name="CustomShape 5"/>
          <p:cNvSpPr/>
          <p:nvPr/>
        </p:nvSpPr>
        <p:spPr>
          <a:xfrm>
            <a:off x="8024760" y="3643200"/>
            <a:ext cx="78552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08" name="CustomShape 6"/>
          <p:cNvSpPr/>
          <p:nvPr/>
        </p:nvSpPr>
        <p:spPr>
          <a:xfrm rot="16200000">
            <a:off x="5774400" y="2464920"/>
            <a:ext cx="785520" cy="142560"/>
          </a:xfrm>
          <a:prstGeom prst="rightArrow">
            <a:avLst>
              <a:gd name="adj1" fmla="val 50000"/>
              <a:gd name="adj2" fmla="val 50000"/>
            </a:avLst>
          </a:prstGeom>
          <a:gradFill rotWithShape="0">
            <a:gsLst>
              <a:gs pos="0">
                <a:srgbClr val="E9815F"/>
              </a:gs>
              <a:gs pos="100000">
                <a:srgbClr val="F5CDC4"/>
              </a:gs>
            </a:gsLst>
            <a:lin ang="0"/>
          </a:gradFill>
          <a:ln w="12600">
            <a:solidFill>
              <a:srgbClr val="E76618"/>
            </a:solidFill>
            <a:round/>
          </a:ln>
        </p:spPr>
        <p:style>
          <a:lnRef idx="0">
            <a:scrgbClr r="0" g="0" b="0"/>
          </a:lnRef>
          <a:fillRef idx="0">
            <a:scrgbClr r="0" g="0" b="0"/>
          </a:fillRef>
          <a:effectRef idx="0">
            <a:scrgbClr r="0" g="0" b="0"/>
          </a:effectRef>
          <a:fontRef idx="minor"/>
        </p:style>
      </p:sp>
      <p:sp>
        <p:nvSpPr>
          <p:cNvPr id="209" name="CustomShape 7"/>
          <p:cNvSpPr/>
          <p:nvPr/>
        </p:nvSpPr>
        <p:spPr>
          <a:xfrm rot="10800000">
            <a:off x="6596640" y="1785960"/>
            <a:ext cx="299988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10" name="CustomShape 8"/>
          <p:cNvSpPr/>
          <p:nvPr/>
        </p:nvSpPr>
        <p:spPr>
          <a:xfrm rot="5400000">
            <a:off x="1988640" y="25358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
        <p:nvSpPr>
          <p:cNvPr id="211" name="CustomShape 9"/>
          <p:cNvSpPr/>
          <p:nvPr/>
        </p:nvSpPr>
        <p:spPr>
          <a:xfrm>
            <a:off x="2738520" y="1785960"/>
            <a:ext cx="278568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12" name="CustomShape 10"/>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Actores del Sistema</a:t>
            </a:r>
            <a:endParaRPr lang="es-AR" sz="4000" b="0" strike="noStrike" spc="-1">
              <a:latin typeface="Arial"/>
            </a:endParaRPr>
          </a:p>
        </p:txBody>
      </p:sp>
      <p:sp>
        <p:nvSpPr>
          <p:cNvPr id="213" name="CustomShape 11"/>
          <p:cNvSpPr/>
          <p:nvPr/>
        </p:nvSpPr>
        <p:spPr>
          <a:xfrm>
            <a:off x="709200" y="3471840"/>
            <a:ext cx="2957400" cy="5713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EMPLEADORES</a:t>
            </a:r>
            <a:endParaRPr lang="es-AR" sz="2800" b="0" strike="noStrike" spc="-1">
              <a:latin typeface="Arial"/>
            </a:endParaRPr>
          </a:p>
        </p:txBody>
      </p:sp>
      <p:sp>
        <p:nvSpPr>
          <p:cNvPr id="214" name="CustomShape 12"/>
          <p:cNvSpPr/>
          <p:nvPr/>
        </p:nvSpPr>
        <p:spPr>
          <a:xfrm>
            <a:off x="8690400" y="3450600"/>
            <a:ext cx="27856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TRABAJADORES</a:t>
            </a:r>
            <a:endParaRPr lang="es-AR" sz="2800" b="0" strike="noStrike" spc="-1">
              <a:latin typeface="Arial"/>
            </a:endParaRPr>
          </a:p>
        </p:txBody>
      </p:sp>
      <p:sp>
        <p:nvSpPr>
          <p:cNvPr id="215" name="CustomShape 13"/>
          <p:cNvSpPr/>
          <p:nvPr/>
        </p:nvSpPr>
        <p:spPr>
          <a:xfrm rot="5400000">
            <a:off x="8989560" y="25214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Marcador de contenido"/>
          <p:cNvSpPr txBox="1">
            <a:spLocks/>
          </p:cNvSpPr>
          <p:nvPr/>
        </p:nvSpPr>
        <p:spPr>
          <a:xfrm>
            <a:off x="903027" y="1196893"/>
            <a:ext cx="8229600" cy="544545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s-ES" sz="2400" dirty="0" smtClean="0">
                <a:solidFill>
                  <a:schemeClr val="tx1"/>
                </a:solidFill>
                <a:latin typeface="Calibri" panose="020F0502020204030204" pitchFamily="34" charset="0"/>
                <a:cs typeface="Calibri" panose="020F0502020204030204" pitchFamily="34" charset="0"/>
              </a:rPr>
              <a:t>1) Fórmula </a:t>
            </a:r>
            <a:r>
              <a:rPr lang="es-ES" sz="2400" dirty="0">
                <a:solidFill>
                  <a:schemeClr val="tx1"/>
                </a:solidFill>
                <a:latin typeface="Calibri" panose="020F0502020204030204" pitchFamily="34" charset="0"/>
                <a:cs typeface="Calibri" panose="020F0502020204030204" pitchFamily="34" charset="0"/>
              </a:rPr>
              <a:t>de cálculo:</a:t>
            </a:r>
          </a:p>
          <a:p>
            <a:pPr marL="457200" indent="-457200">
              <a:buFont typeface="Calibri" panose="020F0502020204030204" pitchFamily="34" charset="0"/>
              <a:buAutoNum type="arabicParenR"/>
            </a:pPr>
            <a:endParaRPr lang="es-ES" sz="2400" dirty="0">
              <a:solidFill>
                <a:schemeClr val="tx1"/>
              </a:solidFill>
            </a:endParaRPr>
          </a:p>
          <a:p>
            <a:pPr marL="0" indent="0">
              <a:buNone/>
            </a:pPr>
            <a:endParaRPr lang="es-ES" dirty="0">
              <a:solidFill>
                <a:schemeClr val="tx1"/>
              </a:solidFill>
            </a:endParaRPr>
          </a:p>
          <a:p>
            <a:pPr marL="0" indent="0">
              <a:buNone/>
            </a:pPr>
            <a:endParaRPr lang="es-ES" dirty="0">
              <a:solidFill>
                <a:schemeClr val="tx1"/>
              </a:solidFill>
            </a:endParaRPr>
          </a:p>
          <a:p>
            <a:pPr marL="0" indent="0">
              <a:buNone/>
            </a:pPr>
            <a:endParaRPr lang="es-ES" sz="2800" dirty="0">
              <a:solidFill>
                <a:schemeClr val="tx1"/>
              </a:solidFill>
            </a:endParaRPr>
          </a:p>
          <a:p>
            <a:pPr marL="0" indent="0" algn="just" fontAlgn="base">
              <a:buNone/>
            </a:pPr>
            <a:r>
              <a:rPr lang="es-ES" sz="2400" dirty="0">
                <a:solidFill>
                  <a:schemeClr val="tx1"/>
                </a:solidFill>
                <a:latin typeface="Calibri" panose="020F0502020204030204" pitchFamily="34" charset="0"/>
                <a:cs typeface="Calibri" panose="020F0502020204030204" pitchFamily="34" charset="0"/>
              </a:rPr>
              <a:t>Debemos verificar que la fórmula sea superior al piso mínimo, si la fórmula es menor debe pagarse el importe del piso mínimo. En este caso es </a:t>
            </a:r>
            <a:r>
              <a:rPr lang="es-ES" sz="2400" b="1" dirty="0" smtClean="0">
                <a:solidFill>
                  <a:schemeClr val="tx1"/>
                </a:solidFill>
                <a:latin typeface="Calibri" panose="020F0502020204030204" pitchFamily="34" charset="0"/>
                <a:cs typeface="Calibri" panose="020F0502020204030204" pitchFamily="34" charset="0"/>
              </a:rPr>
              <a:t>$2.049.647</a:t>
            </a:r>
            <a:r>
              <a:rPr lang="es-ES" sz="2400" dirty="0">
                <a:solidFill>
                  <a:schemeClr val="tx1"/>
                </a:solidFill>
                <a:latin typeface="Calibri" panose="020F0502020204030204" pitchFamily="34" charset="0"/>
                <a:cs typeface="Calibri" panose="020F0502020204030204" pitchFamily="34" charset="0"/>
              </a:rPr>
              <a:t> </a:t>
            </a:r>
            <a:endParaRPr lang="es-ES" sz="2400" dirty="0" smtClean="0">
              <a:solidFill>
                <a:schemeClr val="tx1"/>
              </a:solidFill>
              <a:latin typeface="Calibri" panose="020F0502020204030204" pitchFamily="34" charset="0"/>
              <a:cs typeface="Calibri" panose="020F0502020204030204" pitchFamily="34" charset="0"/>
            </a:endParaRPr>
          </a:p>
          <a:p>
            <a:pPr marL="0" indent="0" algn="just" fontAlgn="base">
              <a:buNone/>
            </a:pPr>
            <a:endParaRPr lang="es-ES" sz="2400" dirty="0">
              <a:solidFill>
                <a:schemeClr val="tx1"/>
              </a:solidFill>
              <a:latin typeface="Calibri" panose="020F0502020204030204" pitchFamily="34" charset="0"/>
              <a:cs typeface="Calibri" panose="020F0502020204030204" pitchFamily="34" charset="0"/>
            </a:endParaRPr>
          </a:p>
          <a:p>
            <a:pPr marL="0" indent="0" algn="just" fontAlgn="base">
              <a:buNone/>
            </a:pPr>
            <a:r>
              <a:rPr lang="es-ES" sz="2400" dirty="0">
                <a:solidFill>
                  <a:schemeClr val="tx1"/>
                </a:solidFill>
                <a:latin typeface="Calibri" panose="020F0502020204030204" pitchFamily="34" charset="0"/>
                <a:cs typeface="Calibri" panose="020F0502020204030204" pitchFamily="34" charset="0"/>
              </a:rPr>
              <a:t>La fórmula es mayor que el piso mínimo. </a:t>
            </a:r>
          </a:p>
          <a:p>
            <a:pPr marL="0" indent="0">
              <a:buNone/>
            </a:pPr>
            <a:endParaRPr lang="es-ES" dirty="0"/>
          </a:p>
        </p:txBody>
      </p:sp>
      <mc:AlternateContent xmlns:mc="http://schemas.openxmlformats.org/markup-compatibility/2006" xmlns:a14="http://schemas.microsoft.com/office/drawing/2010/main">
        <mc:Choice Requires="a14">
          <p:sp>
            <p:nvSpPr>
              <p:cNvPr id="7" name="Rectángulo 6"/>
              <p:cNvSpPr/>
              <p:nvPr/>
            </p:nvSpPr>
            <p:spPr>
              <a:xfrm>
                <a:off x="2445224" y="1563234"/>
                <a:ext cx="4572000" cy="2037994"/>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AR" sz="2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53 </m:t>
                      </m:r>
                      <m:r>
                        <a:rPr lang="es-AR" sz="2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s-AR" sz="2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sz="2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𝑉𝐼𝐵</m:t>
                      </m:r>
                      <m:r>
                        <m:rPr>
                          <m:nor/>
                        </m:rPr>
                        <a:rPr lang="es-AR" sz="2000">
                          <a:solidFill>
                            <a:srgbClr val="000000"/>
                          </a:solidFill>
                          <a:latin typeface="Calibri" panose="020F0502020204030204" pitchFamily="34" charset="0"/>
                          <a:ea typeface="Calibri" panose="020F0502020204030204" pitchFamily="34" charset="0"/>
                          <a:cs typeface="Times New Roman" panose="02020603050405020304" pitchFamily="18" charset="0"/>
                        </a:rPr>
                        <m:t>(</m:t>
                      </m:r>
                      <m:r>
                        <m:rPr>
                          <m:nor/>
                        </m:rPr>
                        <a:rPr lang="es-AR" sz="20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m:rPr>
                          <m:nor/>
                        </m:rPr>
                        <a:rPr lang="es-AR" sz="2000">
                          <a:solidFill>
                            <a:srgbClr val="000000"/>
                          </a:solidFill>
                          <a:latin typeface="Calibri" panose="020F0502020204030204" pitchFamily="34" charset="0"/>
                          <a:ea typeface="Calibri" panose="020F0502020204030204" pitchFamily="34" charset="0"/>
                          <a:cs typeface="Times New Roman" panose="02020603050405020304" pitchFamily="18" charset="0"/>
                        </a:rPr>
                        <m:t>)</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f>
                        <m:fPr>
                          <m:ctrlP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65</m:t>
                          </m:r>
                        </m:num>
                        <m:den>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𝐸𝑑𝑎𝑑</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𝑑𝑒𝑙</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𝑑𝑎𝑚𝑖𝑛𝑖𝑓𝑖𝑐𝑎𝑑𝑜</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𝑎</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𝑙𝑎</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𝑃𝑀𝐼</m:t>
                          </m:r>
                        </m:den>
                      </m:f>
                    </m:oMath>
                  </m:oMathPara>
                </a14:m>
                <a:endParaRPr lang="es-A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s-AR" sz="2000" i="1"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53 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$25.000  </m:t>
                      </m:r>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f>
                        <m:fPr>
                          <m:ctrlP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65</m:t>
                          </m:r>
                        </m:num>
                        <m:den>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es-AR" sz="2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den>
                      </m:f>
                      <m:r>
                        <a:rPr lang="es-AR" sz="2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s-AR" sz="2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2.778.225,8</m:t>
                      </m:r>
                    </m:oMath>
                  </m:oMathPara>
                </a14:m>
                <a:endParaRPr lang="es-AR"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445224" y="1563234"/>
                <a:ext cx="4572000" cy="2037994"/>
              </a:xfrm>
              <a:prstGeom prst="rect">
                <a:avLst/>
              </a:prstGeom>
              <a:blipFill rotWithShape="0">
                <a:blip r:embed="rId2"/>
                <a:stretch>
                  <a:fillRect r="-13600"/>
                </a:stretch>
              </a:blipFill>
            </p:spPr>
            <p:txBody>
              <a:bodyPr/>
              <a:lstStyle/>
              <a:p>
                <a:r>
                  <a:rPr lang="es-ES">
                    <a:noFill/>
                  </a:rPr>
                  <a:t> </a:t>
                </a:r>
              </a:p>
            </p:txBody>
          </p:sp>
        </mc:Fallback>
      </mc:AlternateContent>
      <p:sp>
        <p:nvSpPr>
          <p:cNvPr id="8" name="1 Título"/>
          <p:cNvSpPr txBox="1">
            <a:spLocks/>
          </p:cNvSpPr>
          <p:nvPr/>
        </p:nvSpPr>
        <p:spPr>
          <a:xfrm>
            <a:off x="998561" y="451531"/>
            <a:ext cx="8229600" cy="98072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S" sz="4000" u="sng" dirty="0" smtClean="0">
                <a:solidFill>
                  <a:schemeClr val="tx1"/>
                </a:solidFill>
                <a:latin typeface="Calibri" panose="020F0502020204030204" pitchFamily="34" charset="0"/>
                <a:cs typeface="Calibri" panose="020F0502020204030204" pitchFamily="34" charset="0"/>
              </a:rPr>
              <a:t>Fallecimiento</a:t>
            </a:r>
            <a:endParaRPr lang="es-ES" sz="4000" u="sng"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2167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CuadroTexto"/>
          <p:cNvSpPr txBox="1"/>
          <p:nvPr/>
        </p:nvSpPr>
        <p:spPr>
          <a:xfrm>
            <a:off x="1029328" y="917705"/>
            <a:ext cx="8712968" cy="5078313"/>
          </a:xfrm>
          <a:prstGeom prst="rect">
            <a:avLst/>
          </a:prstGeom>
          <a:noFill/>
        </p:spPr>
        <p:txBody>
          <a:bodyPr wrap="square" rtlCol="0">
            <a:spAutoFit/>
          </a:bodyPr>
          <a:lstStyle/>
          <a:p>
            <a:pPr algn="just" fontAlgn="base"/>
            <a:r>
              <a:rPr lang="es-ES" sz="2400" dirty="0">
                <a:latin typeface="Calibri" panose="020F0502020204030204" pitchFamily="34" charset="0"/>
                <a:cs typeface="Calibri" panose="020F0502020204030204" pitchFamily="34" charset="0"/>
              </a:rPr>
              <a:t>2) Compensación adicional de pago único: $</a:t>
            </a:r>
            <a:r>
              <a:rPr lang="es-ES" sz="2400" dirty="0" smtClean="0">
                <a:latin typeface="Calibri" panose="020F0502020204030204" pitchFamily="34" charset="0"/>
                <a:cs typeface="Calibri" panose="020F0502020204030204" pitchFamily="34" charset="0"/>
              </a:rPr>
              <a:t>1.366.431.</a:t>
            </a:r>
            <a:r>
              <a:rPr lang="es-ES" sz="2400" dirty="0">
                <a:latin typeface="Calibri" panose="020F0502020204030204" pitchFamily="34" charset="0"/>
                <a:cs typeface="Calibri" panose="020F0502020204030204" pitchFamily="34" charset="0"/>
              </a:rPr>
              <a:t> (Para contingencias ocurridas entre el </a:t>
            </a:r>
            <a:r>
              <a:rPr lang="es-ES" sz="2400" dirty="0" smtClean="0">
                <a:latin typeface="Calibri" panose="020F0502020204030204" pitchFamily="34" charset="0"/>
                <a:cs typeface="Calibri" panose="020F0502020204030204" pitchFamily="34" charset="0"/>
              </a:rPr>
              <a:t>01/03/19 </a:t>
            </a:r>
            <a:r>
              <a:rPr lang="es-ES" sz="2400" dirty="0">
                <a:latin typeface="Calibri" panose="020F0502020204030204" pitchFamily="34" charset="0"/>
                <a:cs typeface="Calibri" panose="020F0502020204030204" pitchFamily="34" charset="0"/>
              </a:rPr>
              <a:t>hasta el </a:t>
            </a:r>
            <a:r>
              <a:rPr lang="es-ES" sz="2400" dirty="0" smtClean="0">
                <a:latin typeface="Calibri" panose="020F0502020204030204" pitchFamily="34" charset="0"/>
                <a:cs typeface="Calibri" panose="020F0502020204030204" pitchFamily="34" charset="0"/>
              </a:rPr>
              <a:t>31/08/19)</a:t>
            </a:r>
            <a:r>
              <a:rPr lang="es-ES" sz="2400" dirty="0">
                <a:latin typeface="Calibri" panose="020F0502020204030204" pitchFamily="34" charset="0"/>
                <a:cs typeface="Calibri" panose="020F0502020204030204" pitchFamily="34" charset="0"/>
              </a:rPr>
              <a:t> </a:t>
            </a:r>
            <a:endParaRPr lang="es-ES" sz="2400" dirty="0" smtClean="0">
              <a:latin typeface="Calibri" panose="020F0502020204030204" pitchFamily="34" charset="0"/>
              <a:cs typeface="Calibri" panose="020F0502020204030204" pitchFamily="34" charset="0"/>
            </a:endParaRPr>
          </a:p>
          <a:p>
            <a:pPr algn="just" fontAlgn="base"/>
            <a:endParaRPr lang="es-ES" sz="2400" dirty="0">
              <a:latin typeface="Calibri" panose="020F0502020204030204" pitchFamily="34" charset="0"/>
              <a:cs typeface="Calibri" panose="020F0502020204030204" pitchFamily="34" charset="0"/>
            </a:endParaRPr>
          </a:p>
          <a:p>
            <a:pPr algn="just" fontAlgn="base"/>
            <a:r>
              <a:rPr lang="es-ES" sz="2400" dirty="0" smtClean="0">
                <a:latin typeface="Calibri" panose="020F0502020204030204" pitchFamily="34" charset="0"/>
                <a:cs typeface="Calibri" panose="020F0502020204030204" pitchFamily="34" charset="0"/>
              </a:rPr>
              <a:t>3) Si </a:t>
            </a:r>
            <a:r>
              <a:rPr lang="es-ES" sz="2400" dirty="0">
                <a:latin typeface="Calibri" panose="020F0502020204030204" pitchFamily="34" charset="0"/>
                <a:cs typeface="Calibri" panose="020F0502020204030204" pitchFamily="34" charset="0"/>
              </a:rPr>
              <a:t>estamos ante una enfermedad profesional o </a:t>
            </a:r>
            <a:r>
              <a:rPr lang="es-ES" sz="2400" dirty="0" smtClean="0">
                <a:latin typeface="Calibri" panose="020F0502020204030204" pitchFamily="34" charset="0"/>
                <a:cs typeface="Calibri" panose="020F0502020204030204" pitchFamily="34" charset="0"/>
              </a:rPr>
              <a:t>un accidente</a:t>
            </a:r>
            <a:r>
              <a:rPr lang="es-ES" sz="2400" dirty="0">
                <a:latin typeface="Calibri" panose="020F0502020204030204" pitchFamily="34" charset="0"/>
                <a:cs typeface="Calibri" panose="020F0502020204030204" pitchFamily="34" charset="0"/>
              </a:rPr>
              <a:t> sucedido en ocasión del trabajo (excluido in </a:t>
            </a:r>
            <a:r>
              <a:rPr lang="es-ES" sz="2400" dirty="0" err="1">
                <a:latin typeface="Calibri" panose="020F0502020204030204" pitchFamily="34" charset="0"/>
                <a:cs typeface="Calibri" panose="020F0502020204030204" pitchFamily="34" charset="0"/>
              </a:rPr>
              <a:t>itinere</a:t>
            </a:r>
            <a:r>
              <a:rPr lang="es-ES" sz="2400" dirty="0">
                <a:latin typeface="Calibri" panose="020F0502020204030204" pitchFamily="34" charset="0"/>
                <a:cs typeface="Calibri" panose="020F0502020204030204" pitchFamily="34" charset="0"/>
              </a:rPr>
              <a:t>) debemos adicionar un 20% al cálculo más el pago único.</a:t>
            </a:r>
          </a:p>
          <a:p>
            <a:pPr algn="just" fontAlgn="base"/>
            <a:r>
              <a:rPr lang="es-ES" sz="2400" dirty="0">
                <a:latin typeface="Calibri" panose="020F0502020204030204" pitchFamily="34" charset="0"/>
                <a:cs typeface="Calibri" panose="020F0502020204030204" pitchFamily="34" charset="0"/>
              </a:rPr>
              <a:t/>
            </a:r>
            <a:br>
              <a:rPr lang="es-ES" sz="2400" dirty="0">
                <a:latin typeface="Calibri" panose="020F0502020204030204" pitchFamily="34" charset="0"/>
                <a:cs typeface="Calibri" panose="020F0502020204030204" pitchFamily="34" charset="0"/>
              </a:rPr>
            </a:br>
            <a:r>
              <a:rPr lang="es-ES" sz="2400" dirty="0">
                <a:latin typeface="Calibri" panose="020F0502020204030204" pitchFamily="34" charset="0"/>
                <a:cs typeface="Calibri" panose="020F0502020204030204" pitchFamily="34" charset="0"/>
              </a:rPr>
              <a:t>($</a:t>
            </a:r>
            <a:r>
              <a:rPr lang="es-ES" sz="2400" dirty="0" smtClean="0">
                <a:latin typeface="Calibri" panose="020F0502020204030204" pitchFamily="34" charset="0"/>
                <a:cs typeface="Calibri" panose="020F0502020204030204" pitchFamily="34" charset="0"/>
              </a:rPr>
              <a:t>2.778.225,8+$1.366.431) x 0,2 = $828.931,4</a:t>
            </a:r>
            <a:endParaRPr lang="es-ES" sz="2400" dirty="0">
              <a:latin typeface="Calibri" panose="020F0502020204030204" pitchFamily="34" charset="0"/>
              <a:cs typeface="Calibri" panose="020F0502020204030204" pitchFamily="34" charset="0"/>
            </a:endParaRPr>
          </a:p>
          <a:p>
            <a:pPr algn="just" fontAlgn="base"/>
            <a:endParaRPr lang="es-ES" sz="2400" dirty="0">
              <a:latin typeface="Calibri" panose="020F0502020204030204" pitchFamily="34" charset="0"/>
              <a:cs typeface="Calibri" panose="020F0502020204030204" pitchFamily="34" charset="0"/>
            </a:endParaRPr>
          </a:p>
          <a:p>
            <a:pPr algn="just" fontAlgn="base"/>
            <a:endParaRPr lang="es-ES" sz="2400" dirty="0">
              <a:latin typeface="Calibri" panose="020F0502020204030204" pitchFamily="34" charset="0"/>
              <a:cs typeface="Calibri" panose="020F0502020204030204" pitchFamily="34" charset="0"/>
            </a:endParaRPr>
          </a:p>
          <a:p>
            <a:pPr algn="just" fontAlgn="base"/>
            <a:r>
              <a:rPr lang="es-ES" sz="2400" dirty="0">
                <a:latin typeface="Calibri" panose="020F0502020204030204" pitchFamily="34" charset="0"/>
                <a:cs typeface="Calibri" panose="020F0502020204030204" pitchFamily="34" charset="0"/>
              </a:rPr>
              <a:t>3) TOTAL </a:t>
            </a:r>
            <a:r>
              <a:rPr lang="es-ES" sz="2400" dirty="0" smtClean="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2.778.225,8+$</a:t>
            </a:r>
            <a:r>
              <a:rPr lang="es-ES" sz="2400" dirty="0" smtClean="0">
                <a:latin typeface="Calibri" panose="020F0502020204030204" pitchFamily="34" charset="0"/>
                <a:cs typeface="Calibri" panose="020F0502020204030204" pitchFamily="34" charset="0"/>
              </a:rPr>
              <a:t>1.366.431 + </a:t>
            </a:r>
            <a:r>
              <a:rPr lang="es-ES" sz="2400" dirty="0">
                <a:latin typeface="Calibri" panose="020F0502020204030204" pitchFamily="34" charset="0"/>
                <a:cs typeface="Calibri" panose="020F0502020204030204" pitchFamily="34" charset="0"/>
              </a:rPr>
              <a:t>$</a:t>
            </a:r>
            <a:r>
              <a:rPr lang="es-ES" sz="2400" dirty="0" smtClean="0">
                <a:latin typeface="Calibri" panose="020F0502020204030204" pitchFamily="34" charset="0"/>
                <a:cs typeface="Calibri" panose="020F0502020204030204" pitchFamily="34" charset="0"/>
              </a:rPr>
              <a:t>828.931,4 = </a:t>
            </a:r>
            <a:r>
              <a:rPr lang="es-ES" sz="2400" b="1" dirty="0" smtClean="0">
                <a:latin typeface="Calibri" panose="020F0502020204030204" pitchFamily="34" charset="0"/>
                <a:cs typeface="Calibri" panose="020F0502020204030204" pitchFamily="34" charset="0"/>
              </a:rPr>
              <a:t>$4.973.588,2</a:t>
            </a:r>
            <a:endParaRPr lang="es-ES" sz="2400" b="1" dirty="0">
              <a:latin typeface="Calibri" panose="020F0502020204030204" pitchFamily="34" charset="0"/>
              <a:cs typeface="Calibri" panose="020F0502020204030204" pitchFamily="34" charset="0"/>
            </a:endParaRPr>
          </a:p>
          <a:p>
            <a:pPr fontAlgn="base"/>
            <a:endParaRPr lang="es-ES" sz="2000" b="1" dirty="0"/>
          </a:p>
          <a:p>
            <a:pPr fontAlgn="base"/>
            <a:r>
              <a:rPr lang="es-ES" sz="2000" dirty="0"/>
              <a:t> </a:t>
            </a:r>
          </a:p>
          <a:p>
            <a:pPr fontAlgn="base"/>
            <a:r>
              <a:rPr lang="es-ES" sz="2000" dirty="0"/>
              <a:t> </a:t>
            </a:r>
          </a:p>
        </p:txBody>
      </p:sp>
    </p:spTree>
    <p:extLst>
      <p:ext uri="{BB962C8B-B14F-4D97-AF65-F5344CB8AC3E}">
        <p14:creationId xmlns:p14="http://schemas.microsoft.com/office/powerpoint/2010/main" val="27827452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657000" y="1311840"/>
            <a:ext cx="8964672" cy="4981320"/>
          </a:xfrm>
          <a:prstGeom prst="rect">
            <a:avLst/>
          </a:prstGeom>
          <a:noFill/>
          <a:ln>
            <a:noFill/>
          </a:ln>
        </p:spPr>
        <p:txBody>
          <a:bodyPr>
            <a:normAutofit/>
          </a:bodyPr>
          <a:lstStyle/>
          <a:p>
            <a:pPr algn="just">
              <a:lnSpc>
                <a:spcPct val="100000"/>
              </a:lnSpc>
              <a:spcBef>
                <a:spcPts val="1001"/>
              </a:spcBef>
            </a:pPr>
            <a:r>
              <a:rPr lang="es-ES" sz="2400" b="0" strike="noStrike" spc="-1" dirty="0">
                <a:solidFill>
                  <a:srgbClr val="404040"/>
                </a:solidFill>
                <a:latin typeface="Calibri"/>
              </a:rPr>
              <a:t>Las ART otorgaran a los trabajadores que sufran algunas de las contingencias previstas en esta ley las siguientes prestaciones en especie: </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Asistencia médica y farmacéutica.</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Prótesis y ortopedia.</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Rehabilitación. </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Recalificación profesional. y </a:t>
            </a:r>
            <a:endParaRPr lang="es-ES" sz="2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2400" b="0" strike="noStrike" spc="-1" dirty="0">
                <a:solidFill>
                  <a:srgbClr val="404040"/>
                </a:solidFill>
                <a:latin typeface="Calibri"/>
              </a:rPr>
              <a:t>Servicio funerario.</a:t>
            </a:r>
            <a:endParaRPr lang="es-ES" sz="2400" b="0" strike="noStrike" spc="-1" dirty="0">
              <a:solidFill>
                <a:srgbClr val="404040"/>
              </a:solidFill>
              <a:latin typeface="Trebuchet MS"/>
            </a:endParaRPr>
          </a:p>
          <a:p>
            <a:pPr>
              <a:lnSpc>
                <a:spcPct val="100000"/>
              </a:lnSpc>
              <a:spcBef>
                <a:spcPts val="1001"/>
              </a:spcBef>
            </a:pPr>
            <a:r>
              <a:rPr lang="es-ES" sz="1800" b="0" strike="noStrike" spc="-1" dirty="0">
                <a:solidFill>
                  <a:srgbClr val="404040"/>
                </a:solidFill>
                <a:latin typeface="Trebuchet MS"/>
              </a:rPr>
              <a:t> </a:t>
            </a:r>
          </a:p>
        </p:txBody>
      </p:sp>
      <p:sp>
        <p:nvSpPr>
          <p:cNvPr id="375" name="CustomShape 2"/>
          <p:cNvSpPr/>
          <p:nvPr/>
        </p:nvSpPr>
        <p:spPr>
          <a:xfrm>
            <a:off x="657000" y="393840"/>
            <a:ext cx="1084356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Prestaciones en especie</a:t>
            </a:r>
            <a:endParaRPr lang="es-AR" sz="4000" b="0" strike="noStrike" spc="-1">
              <a:latin typeface="Arial"/>
            </a:endParaRPr>
          </a:p>
        </p:txBody>
      </p:sp>
    </p:spTree>
  </p:cSld>
  <p:clrMapOvr>
    <a:masterClrMapping/>
  </p:clrMapOvr>
  <p:transition spd="slow">
    <p:blind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854280" y="3450600"/>
            <a:ext cx="2517840" cy="571320"/>
          </a:xfrm>
          <a:prstGeom prst="rect">
            <a:avLst/>
          </a:prstGeom>
          <a:solidFill>
            <a:srgbClr val="FFFFFF"/>
          </a:solidFill>
          <a:ln w="19080">
            <a:solidFill>
              <a:srgbClr val="54A021"/>
            </a:solidFill>
            <a:round/>
          </a:ln>
        </p:spPr>
        <p:style>
          <a:lnRef idx="0">
            <a:scrgbClr r="0" g="0" b="0"/>
          </a:lnRef>
          <a:fillRef idx="0">
            <a:scrgbClr r="0" g="0" b="0"/>
          </a:fillRef>
          <a:effectRef idx="0">
            <a:scrgbClr r="0" g="0" b="0"/>
          </a:effectRef>
          <a:fontRef idx="minor"/>
        </p:style>
        <p:txBody>
          <a:bodyPr>
            <a:noAutofit/>
          </a:bodyPr>
          <a:lstStyle/>
          <a:p>
            <a:pPr algn="ctr">
              <a:lnSpc>
                <a:spcPct val="100000"/>
              </a:lnSpc>
              <a:spcBef>
                <a:spcPts val="561"/>
              </a:spcBef>
            </a:pPr>
            <a:r>
              <a:rPr lang="es-AR" sz="2800" b="1" strike="noStrike" spc="-1">
                <a:solidFill>
                  <a:srgbClr val="FF0000"/>
                </a:solidFill>
                <a:latin typeface="Calibri"/>
              </a:rPr>
              <a:t>EMPLEADORES</a:t>
            </a:r>
            <a:endParaRPr lang="es-AR" sz="2800" b="0" strike="noStrike" spc="-1">
              <a:latin typeface="Arial"/>
            </a:endParaRPr>
          </a:p>
        </p:txBody>
      </p:sp>
      <p:sp>
        <p:nvSpPr>
          <p:cNvPr id="232" name="CustomShape 2"/>
          <p:cNvSpPr/>
          <p:nvPr/>
        </p:nvSpPr>
        <p:spPr>
          <a:xfrm>
            <a:off x="4595760" y="1571760"/>
            <a:ext cx="29998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S.R.T.</a:t>
            </a:r>
            <a:endParaRPr lang="es-AR" sz="2800" b="0" strike="noStrike" spc="-1">
              <a:latin typeface="Arial"/>
            </a:endParaRPr>
          </a:p>
        </p:txBody>
      </p:sp>
      <p:sp>
        <p:nvSpPr>
          <p:cNvPr id="233" name="CustomShape 3"/>
          <p:cNvSpPr/>
          <p:nvPr/>
        </p:nvSpPr>
        <p:spPr>
          <a:xfrm>
            <a:off x="4238640" y="2928960"/>
            <a:ext cx="3785760" cy="1571400"/>
          </a:xfrm>
          <a:prstGeom prst="ellipse">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34" name="CustomShape 4"/>
          <p:cNvSpPr/>
          <p:nvPr/>
        </p:nvSpPr>
        <p:spPr>
          <a:xfrm rot="10800000">
            <a:off x="3453120" y="3643560"/>
            <a:ext cx="78552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35" name="CustomShape 5"/>
          <p:cNvSpPr/>
          <p:nvPr/>
        </p:nvSpPr>
        <p:spPr>
          <a:xfrm>
            <a:off x="8024760" y="3643200"/>
            <a:ext cx="78552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36" name="CustomShape 6"/>
          <p:cNvSpPr/>
          <p:nvPr/>
        </p:nvSpPr>
        <p:spPr>
          <a:xfrm rot="16200000">
            <a:off x="5774400" y="2464920"/>
            <a:ext cx="785520" cy="142560"/>
          </a:xfrm>
          <a:prstGeom prst="rightArrow">
            <a:avLst>
              <a:gd name="adj1" fmla="val 50000"/>
              <a:gd name="adj2" fmla="val 50000"/>
            </a:avLst>
          </a:prstGeom>
          <a:gradFill rotWithShape="0">
            <a:gsLst>
              <a:gs pos="0">
                <a:srgbClr val="E9815F"/>
              </a:gs>
              <a:gs pos="100000">
                <a:srgbClr val="F5CDC4"/>
              </a:gs>
            </a:gsLst>
            <a:lin ang="0"/>
          </a:gradFill>
          <a:ln w="12600">
            <a:solidFill>
              <a:srgbClr val="E76618"/>
            </a:solidFill>
            <a:round/>
          </a:ln>
        </p:spPr>
        <p:style>
          <a:lnRef idx="0">
            <a:scrgbClr r="0" g="0" b="0"/>
          </a:lnRef>
          <a:fillRef idx="0">
            <a:scrgbClr r="0" g="0" b="0"/>
          </a:fillRef>
          <a:effectRef idx="0">
            <a:scrgbClr r="0" g="0" b="0"/>
          </a:effectRef>
          <a:fontRef idx="minor"/>
        </p:style>
      </p:sp>
      <p:sp>
        <p:nvSpPr>
          <p:cNvPr id="237" name="CustomShape 7"/>
          <p:cNvSpPr/>
          <p:nvPr/>
        </p:nvSpPr>
        <p:spPr>
          <a:xfrm rot="10800000">
            <a:off x="6596640" y="1785960"/>
            <a:ext cx="299988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38" name="CustomShape 8"/>
          <p:cNvSpPr/>
          <p:nvPr/>
        </p:nvSpPr>
        <p:spPr>
          <a:xfrm rot="5400000">
            <a:off x="1988640" y="25358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
        <p:nvSpPr>
          <p:cNvPr id="239" name="CustomShape 9"/>
          <p:cNvSpPr/>
          <p:nvPr/>
        </p:nvSpPr>
        <p:spPr>
          <a:xfrm>
            <a:off x="2738520" y="1785960"/>
            <a:ext cx="278568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40" name="CustomShape 10"/>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Actores del Sistema</a:t>
            </a:r>
            <a:endParaRPr lang="es-AR" sz="4000" b="0" strike="noStrike" spc="-1">
              <a:latin typeface="Arial"/>
            </a:endParaRPr>
          </a:p>
        </p:txBody>
      </p:sp>
      <p:sp>
        <p:nvSpPr>
          <p:cNvPr id="241" name="CustomShape 11"/>
          <p:cNvSpPr/>
          <p:nvPr/>
        </p:nvSpPr>
        <p:spPr>
          <a:xfrm>
            <a:off x="5131440" y="3450600"/>
            <a:ext cx="207144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A.R.T.</a:t>
            </a:r>
            <a:endParaRPr lang="es-AR" sz="2800" b="0" strike="noStrike" spc="-1">
              <a:latin typeface="Arial"/>
            </a:endParaRPr>
          </a:p>
        </p:txBody>
      </p:sp>
      <p:sp>
        <p:nvSpPr>
          <p:cNvPr id="242" name="CustomShape 12"/>
          <p:cNvSpPr/>
          <p:nvPr/>
        </p:nvSpPr>
        <p:spPr>
          <a:xfrm>
            <a:off x="8690400" y="3450600"/>
            <a:ext cx="27856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TRABAJADORES</a:t>
            </a:r>
            <a:endParaRPr lang="es-AR" sz="2800" b="0" strike="noStrike" spc="-1">
              <a:latin typeface="Arial"/>
            </a:endParaRPr>
          </a:p>
        </p:txBody>
      </p:sp>
      <p:sp>
        <p:nvSpPr>
          <p:cNvPr id="243" name="CustomShape 13"/>
          <p:cNvSpPr/>
          <p:nvPr/>
        </p:nvSpPr>
        <p:spPr>
          <a:xfrm rot="5400000">
            <a:off x="8989560" y="25214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648000" y="1155960"/>
            <a:ext cx="10018440" cy="5756040"/>
          </a:xfrm>
          <a:prstGeom prst="rect">
            <a:avLst/>
          </a:prstGeom>
          <a:noFill/>
          <a:ln>
            <a:noFill/>
          </a:ln>
        </p:spPr>
        <p:txBody>
          <a:bodyPr>
            <a:normAutofit fontScale="55000" lnSpcReduction="20000"/>
          </a:bodyPr>
          <a:lstStyle/>
          <a:p>
            <a:pPr algn="just">
              <a:lnSpc>
                <a:spcPct val="100000"/>
              </a:lnSpc>
              <a:spcBef>
                <a:spcPts val="1001"/>
              </a:spcBef>
            </a:pPr>
            <a:r>
              <a:rPr lang="es-ES" sz="4400" b="1" strike="noStrike" spc="-1" dirty="0">
                <a:solidFill>
                  <a:srgbClr val="000000"/>
                </a:solidFill>
                <a:latin typeface="Calibri"/>
              </a:rPr>
              <a:t>Derechos: </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Recibir información y asesoramiento de su ART </a:t>
            </a:r>
            <a:r>
              <a:rPr lang="es-ES" sz="4400" b="0" strike="noStrike" spc="-1" dirty="0" smtClean="0">
                <a:solidFill>
                  <a:srgbClr val="404040"/>
                </a:solidFill>
                <a:latin typeface="Calibri"/>
              </a:rPr>
              <a:t>. </a:t>
            </a:r>
            <a:endParaRPr lang="es-ES" sz="4400" b="0" strike="noStrike" spc="-1" dirty="0" smtClean="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smtClean="0">
                <a:solidFill>
                  <a:srgbClr val="404040"/>
                </a:solidFill>
                <a:latin typeface="Calibri"/>
              </a:rPr>
              <a:t>Elegir una ART y cambiarla luego de cumplir los plazos mínimos de afiliación.</a:t>
            </a:r>
            <a:endParaRPr lang="es-ES" sz="4400" b="0" strike="noStrike" spc="-1" dirty="0" smtClean="0">
              <a:solidFill>
                <a:srgbClr val="404040"/>
              </a:solidFill>
              <a:latin typeface="Trebuchet MS"/>
            </a:endParaRPr>
          </a:p>
          <a:p>
            <a:pPr algn="just">
              <a:lnSpc>
                <a:spcPct val="100000"/>
              </a:lnSpc>
              <a:spcBef>
                <a:spcPts val="1001"/>
              </a:spcBef>
            </a:pPr>
            <a:r>
              <a:rPr lang="es-ES" sz="4400" b="0" strike="noStrike" spc="-1" dirty="0">
                <a:solidFill>
                  <a:srgbClr val="404040"/>
                </a:solidFill>
                <a:latin typeface="Calibri"/>
              </a:rPr>
              <a:t> </a:t>
            </a:r>
            <a:endParaRPr lang="es-ES" sz="4400" b="0" strike="noStrike" spc="-1" dirty="0">
              <a:solidFill>
                <a:srgbClr val="404040"/>
              </a:solidFill>
              <a:latin typeface="Trebuchet MS"/>
            </a:endParaRPr>
          </a:p>
          <a:p>
            <a:pPr algn="just">
              <a:lnSpc>
                <a:spcPct val="100000"/>
              </a:lnSpc>
              <a:spcBef>
                <a:spcPts val="1001"/>
              </a:spcBef>
            </a:pPr>
            <a:r>
              <a:rPr lang="es-ES" sz="4400" b="1" strike="noStrike" spc="-1" dirty="0">
                <a:solidFill>
                  <a:srgbClr val="000000"/>
                </a:solidFill>
                <a:latin typeface="Calibri"/>
              </a:rPr>
              <a:t>Obligaciones:</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Implementar medidas de seguridad.</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Cumplir las normas de Higiene y Seguridad establecidas por la Ley 19587 y 24557 con sus normativas complementarias.</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Capacitar a sus trabajadores en métodos de prevención.</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Informar a sus trabajadores el riesgo asociado a su tarea.</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Realizar los exámenes médicos e informar al trabajador.</a:t>
            </a:r>
            <a:endParaRPr lang="es-ES" sz="4400" b="0" strike="noStrike"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r>
              <a:rPr lang="es-ES" sz="4400" b="0" strike="noStrike" spc="-1" dirty="0">
                <a:solidFill>
                  <a:srgbClr val="404040"/>
                </a:solidFill>
                <a:latin typeface="Calibri"/>
              </a:rPr>
              <a:t>Dar los elementos de protección personal</a:t>
            </a:r>
            <a:r>
              <a:rPr lang="es-ES" sz="4400" b="0" strike="noStrike" spc="-1" dirty="0" smtClean="0">
                <a:solidFill>
                  <a:srgbClr val="404040"/>
                </a:solidFill>
                <a:latin typeface="Calibri"/>
              </a:rPr>
              <a:t>.</a:t>
            </a:r>
          </a:p>
          <a:p>
            <a:pPr marL="343080" indent="-342720" algn="just">
              <a:spcBef>
                <a:spcPts val="1001"/>
              </a:spcBef>
              <a:buClr>
                <a:srgbClr val="90C226"/>
              </a:buClr>
              <a:buSzPct val="80000"/>
              <a:buFont typeface="Wingdings 3" charset="2"/>
              <a:buChar char=""/>
            </a:pPr>
            <a:r>
              <a:rPr lang="es-ES" sz="4400" spc="-1" dirty="0">
                <a:solidFill>
                  <a:srgbClr val="404040"/>
                </a:solidFill>
                <a:latin typeface="Calibri"/>
              </a:rPr>
              <a:t>Denunciar ante la ART los accidentes de trabajo.</a:t>
            </a:r>
            <a:endParaRPr lang="es-ES" sz="4400" spc="-1" dirty="0">
              <a:solidFill>
                <a:srgbClr val="404040"/>
              </a:solidFill>
              <a:latin typeface="Trebuchet MS"/>
            </a:endParaRPr>
          </a:p>
          <a:p>
            <a:pPr marL="343080" indent="-342720" algn="just">
              <a:spcBef>
                <a:spcPts val="1001"/>
              </a:spcBef>
              <a:buClr>
                <a:srgbClr val="90C226"/>
              </a:buClr>
              <a:buSzPct val="80000"/>
              <a:buFont typeface="Wingdings 3" charset="2"/>
              <a:buChar char=""/>
            </a:pPr>
            <a:r>
              <a:rPr lang="es-ES" sz="4400" spc="-1" dirty="0">
                <a:solidFill>
                  <a:srgbClr val="404040"/>
                </a:solidFill>
                <a:latin typeface="Calibri"/>
              </a:rPr>
              <a:t>Denunciar incumplimientos de su ART ante la SRT.</a:t>
            </a:r>
            <a:endParaRPr lang="es-ES" sz="4400" spc="-1" dirty="0">
              <a:solidFill>
                <a:srgbClr val="404040"/>
              </a:solidFill>
              <a:latin typeface="Trebuchet MS"/>
            </a:endParaRPr>
          </a:p>
          <a:p>
            <a:pPr marL="343080" indent="-342720" algn="just">
              <a:lnSpc>
                <a:spcPct val="100000"/>
              </a:lnSpc>
              <a:spcBef>
                <a:spcPts val="1001"/>
              </a:spcBef>
              <a:buClr>
                <a:srgbClr val="90C226"/>
              </a:buClr>
              <a:buSzPct val="80000"/>
              <a:buFont typeface="Wingdings 3" charset="2"/>
              <a:buChar char=""/>
            </a:pPr>
            <a:endParaRPr lang="es-ES" sz="4400" b="0" strike="noStrike" spc="-1" dirty="0">
              <a:solidFill>
                <a:srgbClr val="404040"/>
              </a:solidFill>
              <a:latin typeface="Trebuchet MS"/>
            </a:endParaRPr>
          </a:p>
          <a:p>
            <a:pPr>
              <a:lnSpc>
                <a:spcPct val="100000"/>
              </a:lnSpc>
              <a:spcBef>
                <a:spcPts val="1001"/>
              </a:spcBef>
            </a:pPr>
            <a:endParaRPr lang="es-ES" sz="4400" b="0" strike="noStrike" spc="-1" dirty="0">
              <a:solidFill>
                <a:srgbClr val="404040"/>
              </a:solidFill>
              <a:latin typeface="Trebuchet MS"/>
            </a:endParaRPr>
          </a:p>
        </p:txBody>
      </p:sp>
      <p:sp>
        <p:nvSpPr>
          <p:cNvPr id="245" name="CustomShape 2"/>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Empleador</a:t>
            </a:r>
            <a:endParaRPr lang="es-AR"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stomShape 1"/>
          <p:cNvSpPr/>
          <p:nvPr/>
        </p:nvSpPr>
        <p:spPr>
          <a:xfrm>
            <a:off x="4238640" y="2928960"/>
            <a:ext cx="3785760" cy="1571400"/>
          </a:xfrm>
          <a:prstGeom prst="ellipse">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49" name="CustomShape 2"/>
          <p:cNvSpPr/>
          <p:nvPr/>
        </p:nvSpPr>
        <p:spPr>
          <a:xfrm>
            <a:off x="8845200" y="3399840"/>
            <a:ext cx="2785680" cy="614160"/>
          </a:xfrm>
          <a:prstGeom prst="rect">
            <a:avLst/>
          </a:prstGeom>
          <a:solidFill>
            <a:srgbClr val="FFFFFF"/>
          </a:solidFill>
          <a:ln w="19080">
            <a:solidFill>
              <a:srgbClr val="54A021"/>
            </a:solidFill>
            <a:round/>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FF0000"/>
                </a:solidFill>
                <a:latin typeface="Calibri"/>
              </a:rPr>
              <a:t>TRABAJADORES</a:t>
            </a:r>
            <a:endParaRPr lang="es-AR" sz="2800" b="0" strike="noStrike" spc="-1">
              <a:latin typeface="Arial"/>
            </a:endParaRPr>
          </a:p>
        </p:txBody>
      </p:sp>
      <p:sp>
        <p:nvSpPr>
          <p:cNvPr id="250" name="CustomShape 3"/>
          <p:cNvSpPr/>
          <p:nvPr/>
        </p:nvSpPr>
        <p:spPr>
          <a:xfrm>
            <a:off x="4595760" y="1571760"/>
            <a:ext cx="299988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S.R.T.</a:t>
            </a:r>
            <a:endParaRPr lang="es-AR" sz="2800" b="0" strike="noStrike" spc="-1">
              <a:latin typeface="Arial"/>
            </a:endParaRPr>
          </a:p>
        </p:txBody>
      </p:sp>
      <p:sp>
        <p:nvSpPr>
          <p:cNvPr id="251" name="CustomShape 4"/>
          <p:cNvSpPr/>
          <p:nvPr/>
        </p:nvSpPr>
        <p:spPr>
          <a:xfrm rot="10800000">
            <a:off x="3453120" y="3643560"/>
            <a:ext cx="78552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52" name="CustomShape 5"/>
          <p:cNvSpPr/>
          <p:nvPr/>
        </p:nvSpPr>
        <p:spPr>
          <a:xfrm>
            <a:off x="8024760" y="3643200"/>
            <a:ext cx="78552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53" name="CustomShape 6"/>
          <p:cNvSpPr/>
          <p:nvPr/>
        </p:nvSpPr>
        <p:spPr>
          <a:xfrm rot="16200000">
            <a:off x="5774400" y="2464920"/>
            <a:ext cx="785520" cy="142560"/>
          </a:xfrm>
          <a:prstGeom prst="rightArrow">
            <a:avLst>
              <a:gd name="adj1" fmla="val 50000"/>
              <a:gd name="adj2" fmla="val 50000"/>
            </a:avLst>
          </a:prstGeom>
          <a:gradFill rotWithShape="0">
            <a:gsLst>
              <a:gs pos="0">
                <a:srgbClr val="E9815F"/>
              </a:gs>
              <a:gs pos="100000">
                <a:srgbClr val="F5CDC4"/>
              </a:gs>
            </a:gsLst>
            <a:lin ang="0"/>
          </a:gradFill>
          <a:ln w="12600">
            <a:solidFill>
              <a:srgbClr val="E76618"/>
            </a:solidFill>
            <a:round/>
          </a:ln>
        </p:spPr>
        <p:style>
          <a:lnRef idx="0">
            <a:scrgbClr r="0" g="0" b="0"/>
          </a:lnRef>
          <a:fillRef idx="0">
            <a:scrgbClr r="0" g="0" b="0"/>
          </a:fillRef>
          <a:effectRef idx="0">
            <a:scrgbClr r="0" g="0" b="0"/>
          </a:effectRef>
          <a:fontRef idx="minor"/>
        </p:style>
      </p:sp>
      <p:sp>
        <p:nvSpPr>
          <p:cNvPr id="254" name="CustomShape 7"/>
          <p:cNvSpPr/>
          <p:nvPr/>
        </p:nvSpPr>
        <p:spPr>
          <a:xfrm rot="10800000">
            <a:off x="6596640" y="1785960"/>
            <a:ext cx="2999880" cy="142560"/>
          </a:xfrm>
          <a:prstGeom prst="rightArrow">
            <a:avLst>
              <a:gd name="adj1" fmla="val 50000"/>
              <a:gd name="adj2" fmla="val 50000"/>
            </a:avLst>
          </a:prstGeom>
          <a:gradFill rotWithShape="0">
            <a:gsLst>
              <a:gs pos="0">
                <a:srgbClr val="E9815F"/>
              </a:gs>
              <a:gs pos="100000">
                <a:srgbClr val="F5CDC4"/>
              </a:gs>
            </a:gsLst>
            <a:lin ang="5400000"/>
          </a:gradFill>
          <a:ln w="12600">
            <a:solidFill>
              <a:srgbClr val="E76618"/>
            </a:solidFill>
            <a:round/>
          </a:ln>
        </p:spPr>
        <p:style>
          <a:lnRef idx="0">
            <a:scrgbClr r="0" g="0" b="0"/>
          </a:lnRef>
          <a:fillRef idx="0">
            <a:scrgbClr r="0" g="0" b="0"/>
          </a:fillRef>
          <a:effectRef idx="0">
            <a:scrgbClr r="0" g="0" b="0"/>
          </a:effectRef>
          <a:fontRef idx="minor"/>
        </p:style>
      </p:sp>
      <p:sp>
        <p:nvSpPr>
          <p:cNvPr id="255" name="CustomShape 8"/>
          <p:cNvSpPr/>
          <p:nvPr/>
        </p:nvSpPr>
        <p:spPr>
          <a:xfrm rot="5400000">
            <a:off x="1988640" y="25358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
        <p:nvSpPr>
          <p:cNvPr id="256" name="CustomShape 9"/>
          <p:cNvSpPr/>
          <p:nvPr/>
        </p:nvSpPr>
        <p:spPr>
          <a:xfrm>
            <a:off x="2738520" y="1785960"/>
            <a:ext cx="2785680" cy="142560"/>
          </a:xfrm>
          <a:prstGeom prst="rightArrow">
            <a:avLst>
              <a:gd name="adj1" fmla="val 50000"/>
              <a:gd name="adj2" fmla="val 50000"/>
            </a:avLst>
          </a:prstGeom>
          <a:gradFill rotWithShape="0">
            <a:gsLst>
              <a:gs pos="0">
                <a:srgbClr val="E9815F"/>
              </a:gs>
              <a:gs pos="100000">
                <a:srgbClr val="F5CDC4"/>
              </a:gs>
            </a:gsLst>
            <a:lin ang="16200000"/>
          </a:gradFill>
          <a:ln w="12600">
            <a:solidFill>
              <a:srgbClr val="E76618"/>
            </a:solidFill>
            <a:round/>
          </a:ln>
        </p:spPr>
        <p:style>
          <a:lnRef idx="0">
            <a:scrgbClr r="0" g="0" b="0"/>
          </a:lnRef>
          <a:fillRef idx="0">
            <a:scrgbClr r="0" g="0" b="0"/>
          </a:fillRef>
          <a:effectRef idx="0">
            <a:scrgbClr r="0" g="0" b="0"/>
          </a:effectRef>
          <a:fontRef idx="minor"/>
        </p:style>
      </p:sp>
      <p:sp>
        <p:nvSpPr>
          <p:cNvPr id="257" name="CustomShape 10"/>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Actores del Sistema</a:t>
            </a:r>
            <a:endParaRPr lang="es-AR" sz="4000" b="0" strike="noStrike" spc="-1">
              <a:latin typeface="Arial"/>
            </a:endParaRPr>
          </a:p>
        </p:txBody>
      </p:sp>
      <p:sp>
        <p:nvSpPr>
          <p:cNvPr id="258" name="CustomShape 11"/>
          <p:cNvSpPr/>
          <p:nvPr/>
        </p:nvSpPr>
        <p:spPr>
          <a:xfrm>
            <a:off x="5131440" y="3364560"/>
            <a:ext cx="2071440" cy="61416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A.R.T.</a:t>
            </a:r>
            <a:endParaRPr lang="es-AR" sz="2800" b="0" strike="noStrike" spc="-1">
              <a:latin typeface="Arial"/>
            </a:endParaRPr>
          </a:p>
        </p:txBody>
      </p:sp>
      <p:sp>
        <p:nvSpPr>
          <p:cNvPr id="259" name="CustomShape 12"/>
          <p:cNvSpPr/>
          <p:nvPr/>
        </p:nvSpPr>
        <p:spPr>
          <a:xfrm>
            <a:off x="709200" y="3471840"/>
            <a:ext cx="2957400" cy="57132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spcBef>
                <a:spcPts val="561"/>
              </a:spcBef>
            </a:pPr>
            <a:r>
              <a:rPr lang="es-AR" sz="2800" b="1" strike="noStrike" spc="-1">
                <a:solidFill>
                  <a:srgbClr val="000000"/>
                </a:solidFill>
                <a:latin typeface="Calibri"/>
              </a:rPr>
              <a:t>EMPLEADORES</a:t>
            </a:r>
            <a:endParaRPr lang="es-AR" sz="2800" b="0" strike="noStrike" spc="-1">
              <a:latin typeface="Arial"/>
            </a:endParaRPr>
          </a:p>
        </p:txBody>
      </p:sp>
      <p:sp>
        <p:nvSpPr>
          <p:cNvPr id="260" name="CustomShape 13"/>
          <p:cNvSpPr/>
          <p:nvPr/>
        </p:nvSpPr>
        <p:spPr>
          <a:xfrm rot="5400000">
            <a:off x="8989560" y="2521440"/>
            <a:ext cx="1356840" cy="142560"/>
          </a:xfrm>
          <a:prstGeom prst="rightArrow">
            <a:avLst>
              <a:gd name="adj1" fmla="val 50000"/>
              <a:gd name="adj2" fmla="val 50000"/>
            </a:avLst>
          </a:prstGeom>
          <a:gradFill rotWithShape="0">
            <a:gsLst>
              <a:gs pos="0">
                <a:srgbClr val="E9815F"/>
              </a:gs>
              <a:gs pos="100000">
                <a:srgbClr val="F5CDC4"/>
              </a:gs>
            </a:gsLst>
            <a:lin ang="10800000"/>
          </a:gradFill>
          <a:ln w="12600">
            <a:solidFill>
              <a:srgbClr val="E76618"/>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657000" y="1378080"/>
            <a:ext cx="9362520" cy="48934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es-AR" sz="2400" b="1" strike="noStrike" spc="-1" dirty="0">
                <a:solidFill>
                  <a:srgbClr val="000000"/>
                </a:solidFill>
                <a:latin typeface="Calibri"/>
              </a:rPr>
              <a:t>Derechos:</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Trabajar en un ambiente sano y seguro.</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Conocer los riesgos que puede tener su trabajo.</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Recibir información y capacitación sobre cómo prevenir accidentes o enfermedades profesionales.</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Recibir los elementos de protección personal según su trabajo.</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Estar cubierto por una ART a través de la afiliación de su empleador.</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Conocer cuál es su ART</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Si su empleador no tiene ART, o no lo ha declarado como empleado ante la misma, tiene derecho a denunciarlo ante la Superintendencia de Riesgos del Trabajo (SRT) para intimarlo a que se afilie o lo declare.</a:t>
            </a:r>
            <a:endParaRPr lang="es-AR" sz="2400" b="0" strike="noStrike" spc="-1" dirty="0">
              <a:latin typeface="Arial"/>
            </a:endParaRPr>
          </a:p>
          <a:p>
            <a:pPr>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p:sp>
        <p:nvSpPr>
          <p:cNvPr id="262" name="CustomShape 2"/>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Trabajadores</a:t>
            </a:r>
            <a:endParaRPr lang="es-A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600480" y="558720"/>
            <a:ext cx="9715320" cy="6202080"/>
          </a:xfrm>
          <a:prstGeom prst="rect">
            <a:avLst/>
          </a:prstGeom>
          <a:noFill/>
          <a:ln>
            <a:noFill/>
          </a:ln>
        </p:spPr>
        <p:style>
          <a:lnRef idx="0">
            <a:scrgbClr r="0" g="0" b="0"/>
          </a:lnRef>
          <a:fillRef idx="0">
            <a:scrgbClr r="0" g="0" b="0"/>
          </a:fillRef>
          <a:effectRef idx="0">
            <a:scrgbClr r="0" g="0" b="0"/>
          </a:effectRef>
          <a:fontRef idx="minor"/>
        </p:style>
        <p:txBody>
          <a:bodyPr>
            <a:noAutofit/>
          </a:bodyPr>
          <a:lstStyle/>
          <a:p>
            <a:pPr algn="just">
              <a:lnSpc>
                <a:spcPct val="100000"/>
              </a:lnSpc>
            </a:pPr>
            <a:r>
              <a:rPr lang="es-AR" sz="2400" b="1" strike="noStrike" spc="-1" dirty="0">
                <a:solidFill>
                  <a:srgbClr val="000000"/>
                </a:solidFill>
                <a:latin typeface="Calibri"/>
              </a:rPr>
              <a:t>Obligaciones:</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Denunciar ante su empleador o ART los accidentes de trabajo o enfermedades profesionales.</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Cumplir con las normas de seguridad e higiene.</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Comunicar a su empleador, ART o a la Superintendencia de Riesgos del Trabajo (SRT) cualquier situación peligrosa para usted o para el resto del personal relacionada con el puesto de trabajo o establecimiento en general.</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Participar de actividades de capacitación sobre salud y seguridad en el trabajo.</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Utilizar correctamente los elementos de protección personal provistos por el empleador.</a:t>
            </a:r>
            <a:endParaRPr lang="es-AR" sz="2400" b="0" strike="noStrike" spc="-1" dirty="0">
              <a:latin typeface="Arial"/>
            </a:endParaRPr>
          </a:p>
          <a:p>
            <a:pPr marL="343080" indent="-342720" algn="just">
              <a:lnSpc>
                <a:spcPct val="100000"/>
              </a:lnSpc>
              <a:buClr>
                <a:srgbClr val="92D050"/>
              </a:buClr>
              <a:buFont typeface="Wingdings" charset="2"/>
              <a:buChar char=""/>
            </a:pPr>
            <a:r>
              <a:rPr lang="es-AR" sz="2400" b="0" strike="noStrike" spc="-1" dirty="0">
                <a:solidFill>
                  <a:srgbClr val="000000"/>
                </a:solidFill>
                <a:latin typeface="Calibri"/>
              </a:rPr>
              <a:t>Cumplir con la realización de los exámenes médicos periódicos.</a:t>
            </a:r>
            <a:endParaRPr lang="es-AR" sz="2400" b="0" strike="noStrike" spc="-1" dirty="0">
              <a:latin typeface="Arial"/>
            </a:endParaRPr>
          </a:p>
          <a:p>
            <a:pPr algn="just">
              <a:lnSpc>
                <a:spcPct val="100000"/>
              </a:lnSpc>
            </a:pPr>
            <a:endParaRPr lang="es-AR" sz="2400" b="0" strike="noStrike" spc="-1" dirty="0">
              <a:latin typeface="Arial"/>
            </a:endParaRPr>
          </a:p>
          <a:p>
            <a:pPr algn="just">
              <a:lnSpc>
                <a:spcPct val="100000"/>
              </a:lnSpc>
            </a:pPr>
            <a:endParaRPr lang="es-AR" sz="2400" b="0" strike="noStrike" spc="-1" dirty="0">
              <a:latin typeface="Arial"/>
            </a:endParaRPr>
          </a:p>
          <a:p>
            <a:pPr>
              <a:lnSpc>
                <a:spcPct val="100000"/>
              </a:lnSpc>
            </a:pPr>
            <a:endParaRPr lang="es-AR" sz="2400" b="0" strike="noStrike" spc="-1" dirty="0">
              <a:latin typeface="Arial"/>
            </a:endParaRPr>
          </a:p>
          <a:p>
            <a:pPr>
              <a:lnSpc>
                <a:spcPct val="100000"/>
              </a:lnSpc>
            </a:pPr>
            <a:endParaRPr lang="es-AR"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2285640" y="2505960"/>
            <a:ext cx="764748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AR" sz="5000" spc="-1" dirty="0" smtClean="0">
                <a:solidFill>
                  <a:srgbClr val="000000"/>
                </a:solidFill>
                <a:latin typeface="Trebuchet MS"/>
              </a:rPr>
              <a:t>¡MUCHAS GRACIAS!</a:t>
            </a:r>
            <a:endParaRPr lang="es-AR" sz="5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Shape 1"/>
          <p:cNvSpPr txBox="1"/>
          <p:nvPr/>
        </p:nvSpPr>
        <p:spPr>
          <a:xfrm>
            <a:off x="657000" y="1107360"/>
            <a:ext cx="10036440" cy="3111840"/>
          </a:xfrm>
          <a:prstGeom prst="rect">
            <a:avLst/>
          </a:prstGeom>
          <a:noFill/>
          <a:ln>
            <a:noFill/>
          </a:ln>
        </p:spPr>
        <p:txBody>
          <a:bodyPr>
            <a:normAutofit/>
          </a:bodyPr>
          <a:lstStyle/>
          <a:p>
            <a:pPr>
              <a:lnSpc>
                <a:spcPct val="100000"/>
              </a:lnSpc>
              <a:spcBef>
                <a:spcPts val="1001"/>
              </a:spcBef>
            </a:pPr>
            <a:endParaRPr lang="es-ES" sz="1800" b="0" strike="noStrike" spc="-1" dirty="0">
              <a:solidFill>
                <a:srgbClr val="404040"/>
              </a:solidFill>
              <a:latin typeface="Trebuchet MS"/>
            </a:endParaRPr>
          </a:p>
          <a:p>
            <a:pPr algn="just">
              <a:lnSpc>
                <a:spcPct val="100000"/>
              </a:lnSpc>
              <a:spcBef>
                <a:spcPts val="1001"/>
              </a:spcBef>
            </a:pPr>
            <a:r>
              <a:rPr lang="es-ES" sz="2400" b="0" strike="noStrike" spc="-1" dirty="0">
                <a:solidFill>
                  <a:srgbClr val="404040"/>
                </a:solidFill>
                <a:latin typeface="Calibri"/>
              </a:rPr>
              <a:t>Son empresas privadas contratadas por los empleadores para asesorarlos en las normas de Higiene y Seguridad y en las medidas de prevención como así también respaldar al mismo en caso de producirse un accidente o enfermedad profesional. </a:t>
            </a:r>
            <a:endParaRPr lang="es-ES" sz="2400" b="0" strike="noStrike" spc="-1" dirty="0">
              <a:solidFill>
                <a:srgbClr val="404040"/>
              </a:solidFill>
              <a:latin typeface="Trebuchet MS"/>
            </a:endParaRPr>
          </a:p>
          <a:p>
            <a:pPr>
              <a:lnSpc>
                <a:spcPct val="100000"/>
              </a:lnSpc>
              <a:spcBef>
                <a:spcPts val="1001"/>
              </a:spcBef>
            </a:pPr>
            <a:endParaRPr lang="es-ES" sz="2400" b="0" strike="noStrike" spc="-1" dirty="0">
              <a:solidFill>
                <a:srgbClr val="404040"/>
              </a:solidFill>
              <a:latin typeface="Trebuchet MS"/>
            </a:endParaRPr>
          </a:p>
        </p:txBody>
      </p:sp>
      <p:pic>
        <p:nvPicPr>
          <p:cNvPr id="217" name="7 Imagen"/>
          <p:cNvPicPr/>
          <p:nvPr/>
        </p:nvPicPr>
        <p:blipFill>
          <a:blip r:embed="rId2"/>
          <a:stretch/>
        </p:blipFill>
        <p:spPr>
          <a:xfrm>
            <a:off x="1271880" y="3729960"/>
            <a:ext cx="3999240" cy="2136960"/>
          </a:xfrm>
          <a:prstGeom prst="rect">
            <a:avLst/>
          </a:prstGeom>
          <a:ln>
            <a:noFill/>
          </a:ln>
        </p:spPr>
      </p:pic>
      <p:pic>
        <p:nvPicPr>
          <p:cNvPr id="218" name="Imagen 2"/>
          <p:cNvPicPr/>
          <p:nvPr/>
        </p:nvPicPr>
        <p:blipFill>
          <a:blip r:embed="rId3"/>
          <a:stretch/>
        </p:blipFill>
        <p:spPr>
          <a:xfrm>
            <a:off x="6248520" y="3916440"/>
            <a:ext cx="3467880" cy="1950480"/>
          </a:xfrm>
          <a:prstGeom prst="rect">
            <a:avLst/>
          </a:prstGeom>
          <a:ln>
            <a:noFill/>
          </a:ln>
        </p:spPr>
      </p:pic>
      <p:sp>
        <p:nvSpPr>
          <p:cNvPr id="219" name="CustomShape 2"/>
          <p:cNvSpPr/>
          <p:nvPr/>
        </p:nvSpPr>
        <p:spPr>
          <a:xfrm>
            <a:off x="657000" y="393840"/>
            <a:ext cx="893772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Aseguradora de Riesgos de Trabajo:</a:t>
            </a:r>
            <a:r>
              <a:rPr lang="es-AR" sz="4000" b="0" strike="noStrike" spc="-1" dirty="0">
                <a:solidFill>
                  <a:srgbClr val="000000"/>
                </a:solidFill>
                <a:latin typeface="Calibri"/>
              </a:rPr>
              <a:t> A.R.T.</a:t>
            </a:r>
            <a:endParaRPr lang="es-AR" sz="4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657000" y="1093680"/>
            <a:ext cx="10235160" cy="4029480"/>
          </a:xfrm>
          <a:prstGeom prst="rect">
            <a:avLst/>
          </a:prstGeom>
          <a:noFill/>
          <a:ln>
            <a:noFill/>
          </a:ln>
        </p:spPr>
        <p:txBody>
          <a:bodyPr>
            <a:normAutofit/>
          </a:bodyPr>
          <a:lstStyle/>
          <a:p>
            <a:pPr algn="just">
              <a:lnSpc>
                <a:spcPct val="100000"/>
              </a:lnSpc>
              <a:spcBef>
                <a:spcPts val="1001"/>
              </a:spcBef>
            </a:pPr>
            <a:r>
              <a:rPr lang="es-ES" sz="2400" b="1" strike="noStrike" spc="-1" dirty="0">
                <a:solidFill>
                  <a:srgbClr val="404040"/>
                </a:solidFill>
                <a:latin typeface="Calibri" panose="020F0502020204030204" pitchFamily="34" charset="0"/>
                <a:cs typeface="Calibri" panose="020F0502020204030204" pitchFamily="34" charset="0"/>
              </a:rPr>
              <a:t>Normativa aplicable y objetivos.</a:t>
            </a:r>
            <a:endParaRPr lang="es-ES" sz="2400" b="0" strike="noStrike" spc="-1" dirty="0">
              <a:solidFill>
                <a:srgbClr val="404040"/>
              </a:solidFill>
              <a:latin typeface="Calibri" panose="020F0502020204030204" pitchFamily="34" charset="0"/>
              <a:cs typeface="Calibri" panose="020F0502020204030204" pitchFamily="34" charset="0"/>
            </a:endParaRPr>
          </a:p>
          <a:p>
            <a:pPr marL="457200" indent="-457200" algn="just">
              <a:lnSpc>
                <a:spcPct val="100000"/>
              </a:lnSpc>
              <a:spcBef>
                <a:spcPts val="1001"/>
              </a:spcBef>
              <a:buAutoNum type="arabicPeriod"/>
            </a:pPr>
            <a:r>
              <a:rPr lang="es-ES" sz="2400" spc="-1" dirty="0" smtClean="0">
                <a:solidFill>
                  <a:srgbClr val="404040"/>
                </a:solidFill>
                <a:latin typeface="Calibri" panose="020F0502020204030204" pitchFamily="34" charset="0"/>
                <a:cs typeface="Calibri" panose="020F0502020204030204" pitchFamily="34" charset="0"/>
              </a:rPr>
              <a:t>Las ART surgen con la “Ley de Riesgos de Trabajo”</a:t>
            </a:r>
          </a:p>
          <a:p>
            <a:pPr marL="457200" indent="-457200" algn="just">
              <a:lnSpc>
                <a:spcPct val="100000"/>
              </a:lnSpc>
              <a:spcBef>
                <a:spcPts val="1001"/>
              </a:spcBef>
              <a:buAutoNum type="arabicPeriod"/>
            </a:pPr>
            <a:r>
              <a:rPr lang="es-ES" sz="2400" b="0" strike="noStrike" spc="-1" dirty="0" smtClean="0">
                <a:solidFill>
                  <a:srgbClr val="404040"/>
                </a:solidFill>
                <a:latin typeface="Calibri" panose="020F0502020204030204" pitchFamily="34" charset="0"/>
                <a:cs typeface="Calibri" panose="020F0502020204030204" pitchFamily="34" charset="0"/>
              </a:rPr>
              <a:t>Son </a:t>
            </a:r>
            <a:r>
              <a:rPr lang="es-ES" sz="2400" b="0" u="sng" strike="noStrike" spc="-1" dirty="0" smtClean="0">
                <a:solidFill>
                  <a:srgbClr val="FF0000"/>
                </a:solidFill>
                <a:latin typeface="Calibri" panose="020F0502020204030204" pitchFamily="34" charset="0"/>
                <a:cs typeface="Calibri" panose="020F0502020204030204" pitchFamily="34" charset="0"/>
              </a:rPr>
              <a:t>OBJETIVOS</a:t>
            </a:r>
            <a:r>
              <a:rPr lang="es-ES" sz="2400" b="0" strike="noStrike" spc="-1" dirty="0" smtClean="0">
                <a:solidFill>
                  <a:srgbClr val="404040"/>
                </a:solidFill>
                <a:latin typeface="Calibri" panose="020F0502020204030204" pitchFamily="34" charset="0"/>
                <a:cs typeface="Calibri" panose="020F0502020204030204" pitchFamily="34" charset="0"/>
              </a:rPr>
              <a:t> de las Aseguradoras de Riesgos del Trabajo (ART):</a:t>
            </a:r>
          </a:p>
          <a:p>
            <a:pPr algn="just">
              <a:lnSpc>
                <a:spcPct val="100000"/>
              </a:lnSpc>
              <a:spcBef>
                <a:spcPts val="1001"/>
              </a:spcBef>
            </a:pPr>
            <a:r>
              <a:rPr lang="es-ES" sz="2400" b="0" strike="noStrike" spc="-1" dirty="0">
                <a:solidFill>
                  <a:srgbClr val="404040"/>
                </a:solidFill>
                <a:latin typeface="Calibri" panose="020F0502020204030204" pitchFamily="34" charset="0"/>
                <a:cs typeface="Calibri" panose="020F0502020204030204" pitchFamily="34" charset="0"/>
              </a:rPr>
              <a:t>	a) Reducir la siniestralidad laboral </a:t>
            </a:r>
            <a:r>
              <a:rPr lang="es-ES" sz="2400" b="0" strike="noStrike" spc="-1" dirty="0" smtClean="0">
                <a:solidFill>
                  <a:srgbClr val="404040"/>
                </a:solidFill>
                <a:latin typeface="Calibri" panose="020F0502020204030204" pitchFamily="34" charset="0"/>
                <a:cs typeface="Calibri" panose="020F0502020204030204" pitchFamily="34" charset="0"/>
              </a:rPr>
              <a:t>(Prevención)</a:t>
            </a:r>
            <a:endParaRPr lang="es-ES" sz="2400" b="0" strike="noStrike" spc="-1" dirty="0">
              <a:solidFill>
                <a:srgbClr val="404040"/>
              </a:solidFill>
              <a:latin typeface="Calibri" panose="020F0502020204030204" pitchFamily="34" charset="0"/>
              <a:cs typeface="Calibri" panose="020F0502020204030204" pitchFamily="34" charset="0"/>
            </a:endParaRPr>
          </a:p>
          <a:p>
            <a:pPr algn="just">
              <a:lnSpc>
                <a:spcPct val="100000"/>
              </a:lnSpc>
              <a:spcBef>
                <a:spcPts val="1001"/>
              </a:spcBef>
            </a:pPr>
            <a:r>
              <a:rPr lang="es-ES" sz="2400" b="0" strike="noStrike" spc="-1" dirty="0">
                <a:solidFill>
                  <a:srgbClr val="404040"/>
                </a:solidFill>
                <a:latin typeface="Calibri" panose="020F0502020204030204" pitchFamily="34" charset="0"/>
                <a:cs typeface="Calibri" panose="020F0502020204030204" pitchFamily="34" charset="0"/>
              </a:rPr>
              <a:t>	b) Reparar los daños </a:t>
            </a:r>
            <a:r>
              <a:rPr lang="es-ES" sz="2400" b="0" strike="noStrike" spc="-1" dirty="0" smtClean="0">
                <a:solidFill>
                  <a:srgbClr val="404040"/>
                </a:solidFill>
                <a:latin typeface="Calibri" panose="020F0502020204030204" pitchFamily="34" charset="0"/>
                <a:cs typeface="Calibri" panose="020F0502020204030204" pitchFamily="34" charset="0"/>
              </a:rPr>
              <a:t>(Resarcimiento)</a:t>
            </a:r>
          </a:p>
          <a:p>
            <a:pPr algn="just">
              <a:lnSpc>
                <a:spcPct val="100000"/>
              </a:lnSpc>
              <a:spcBef>
                <a:spcPts val="1001"/>
              </a:spcBef>
            </a:pPr>
            <a:r>
              <a:rPr lang="es-ES" sz="2400" b="0" strike="noStrike" spc="-1" dirty="0">
                <a:solidFill>
                  <a:srgbClr val="404040"/>
                </a:solidFill>
                <a:latin typeface="Calibri" panose="020F0502020204030204" pitchFamily="34" charset="0"/>
                <a:cs typeface="Calibri" panose="020F0502020204030204" pitchFamily="34" charset="0"/>
              </a:rPr>
              <a:t>	c) Promover la recalificación y la recolocación </a:t>
            </a:r>
            <a:r>
              <a:rPr lang="es-ES" sz="2400" b="0" strike="noStrike" spc="-1" dirty="0" smtClean="0">
                <a:solidFill>
                  <a:srgbClr val="404040"/>
                </a:solidFill>
                <a:latin typeface="Calibri" panose="020F0502020204030204" pitchFamily="34" charset="0"/>
                <a:cs typeface="Calibri" panose="020F0502020204030204" pitchFamily="34" charset="0"/>
              </a:rPr>
              <a:t>personal</a:t>
            </a:r>
            <a:endParaRPr lang="es-ES" sz="2400" b="0" strike="noStrike" spc="-1" dirty="0">
              <a:solidFill>
                <a:srgbClr val="404040"/>
              </a:solidFill>
              <a:latin typeface="Calibri" panose="020F0502020204030204" pitchFamily="34" charset="0"/>
              <a:cs typeface="Calibri" panose="020F0502020204030204" pitchFamily="34" charset="0"/>
            </a:endParaRPr>
          </a:p>
          <a:p>
            <a:pPr algn="just">
              <a:lnSpc>
                <a:spcPct val="100000"/>
              </a:lnSpc>
              <a:spcBef>
                <a:spcPts val="1001"/>
              </a:spcBef>
            </a:pPr>
            <a:r>
              <a:rPr lang="es-ES" sz="2400" b="0" strike="noStrike" spc="-1" dirty="0">
                <a:solidFill>
                  <a:srgbClr val="404040"/>
                </a:solidFill>
                <a:latin typeface="Calibri" panose="020F0502020204030204" pitchFamily="34" charset="0"/>
                <a:cs typeface="Calibri" panose="020F0502020204030204" pitchFamily="34" charset="0"/>
              </a:rPr>
              <a:t>	</a:t>
            </a:r>
            <a:r>
              <a:rPr lang="es-ES" sz="2400" b="0" strike="noStrike" spc="-1" dirty="0" smtClean="0">
                <a:solidFill>
                  <a:srgbClr val="404040"/>
                </a:solidFill>
                <a:latin typeface="Calibri" panose="020F0502020204030204" pitchFamily="34" charset="0"/>
                <a:cs typeface="Calibri" panose="020F0502020204030204" pitchFamily="34" charset="0"/>
              </a:rPr>
              <a:t>d) Promover </a:t>
            </a:r>
            <a:r>
              <a:rPr lang="es-ES" sz="2400" b="0" strike="noStrike" spc="-1" dirty="0">
                <a:solidFill>
                  <a:srgbClr val="404040"/>
                </a:solidFill>
                <a:latin typeface="Calibri" panose="020F0502020204030204" pitchFamily="34" charset="0"/>
                <a:cs typeface="Calibri" panose="020F0502020204030204" pitchFamily="34" charset="0"/>
              </a:rPr>
              <a:t>la negociación colectiva laboral para la mejora de las </a:t>
            </a:r>
            <a:r>
              <a:rPr lang="es-ES" sz="2400" b="0" strike="noStrike" spc="-1" dirty="0" smtClean="0">
                <a:solidFill>
                  <a:srgbClr val="404040"/>
                </a:solidFill>
                <a:latin typeface="Calibri" panose="020F0502020204030204" pitchFamily="34" charset="0"/>
                <a:cs typeface="Calibri" panose="020F0502020204030204" pitchFamily="34" charset="0"/>
              </a:rPr>
              <a:t>	medidas </a:t>
            </a:r>
            <a:r>
              <a:rPr lang="es-ES" sz="2400" b="0" strike="noStrike" spc="-1" dirty="0">
                <a:solidFill>
                  <a:srgbClr val="404040"/>
                </a:solidFill>
                <a:latin typeface="Calibri" panose="020F0502020204030204" pitchFamily="34" charset="0"/>
                <a:cs typeface="Calibri" panose="020F0502020204030204" pitchFamily="34" charset="0"/>
              </a:rPr>
              <a:t>de 	prevención y de las prestaciones reparadoras.</a:t>
            </a:r>
          </a:p>
          <a:p>
            <a:pPr>
              <a:lnSpc>
                <a:spcPct val="100000"/>
              </a:lnSpc>
              <a:spcBef>
                <a:spcPts val="1001"/>
              </a:spcBef>
            </a:pPr>
            <a:endParaRPr lang="es-ES" sz="2600" b="0" strike="noStrike" spc="-1" dirty="0">
              <a:solidFill>
                <a:srgbClr val="404040"/>
              </a:solidFill>
              <a:latin typeface="Trebuchet MS"/>
            </a:endParaRPr>
          </a:p>
        </p:txBody>
      </p:sp>
      <p:sp>
        <p:nvSpPr>
          <p:cNvPr id="185" name="CustomShape 2"/>
          <p:cNvSpPr/>
          <p:nvPr/>
        </p:nvSpPr>
        <p:spPr>
          <a:xfrm>
            <a:off x="657000" y="393840"/>
            <a:ext cx="623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dirty="0">
                <a:solidFill>
                  <a:srgbClr val="000000"/>
                </a:solidFill>
                <a:uFillTx/>
                <a:latin typeface="Calibri"/>
              </a:rPr>
              <a:t>Ley 24.557</a:t>
            </a:r>
            <a:endParaRPr lang="es-AR" sz="4000" b="0" strike="noStrike" spc="-1" dirty="0">
              <a:latin typeface="Arial"/>
            </a:endParaRPr>
          </a:p>
        </p:txBody>
      </p:sp>
      <p:pic>
        <p:nvPicPr>
          <p:cNvPr id="4" name="13 Imagen"/>
          <p:cNvPicPr/>
          <p:nvPr/>
        </p:nvPicPr>
        <p:blipFill>
          <a:blip r:embed="rId2"/>
          <a:stretch/>
        </p:blipFill>
        <p:spPr>
          <a:xfrm>
            <a:off x="9268920" y="4705055"/>
            <a:ext cx="2417040" cy="2102040"/>
          </a:xfrm>
          <a:prstGeom prst="rect">
            <a:avLst/>
          </a:prstGeom>
          <a:ln>
            <a:noFill/>
          </a:ln>
        </p:spPr>
      </p:pic>
      <p:pic>
        <p:nvPicPr>
          <p:cNvPr id="5" name="14 Imagen"/>
          <p:cNvPicPr/>
          <p:nvPr/>
        </p:nvPicPr>
        <p:blipFill>
          <a:blip r:embed="rId3"/>
          <a:stretch/>
        </p:blipFill>
        <p:spPr>
          <a:xfrm>
            <a:off x="1184220" y="4838904"/>
            <a:ext cx="2435305" cy="1968191"/>
          </a:xfrm>
          <a:prstGeom prst="rect">
            <a:avLst/>
          </a:prstGeom>
          <a:ln>
            <a:noFill/>
          </a:ln>
        </p:spPr>
      </p:pic>
      <p:pic>
        <p:nvPicPr>
          <p:cNvPr id="6" name="15 Imagen"/>
          <p:cNvPicPr/>
          <p:nvPr/>
        </p:nvPicPr>
        <p:blipFill>
          <a:blip r:embed="rId4"/>
          <a:stretch/>
        </p:blipFill>
        <p:spPr>
          <a:xfrm>
            <a:off x="4840544" y="4838903"/>
            <a:ext cx="2225880" cy="1968191"/>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915314" y="836112"/>
            <a:ext cx="2765063" cy="1181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200" b="1" dirty="0"/>
              <a:t>OBLIGACIONES</a:t>
            </a:r>
          </a:p>
        </p:txBody>
      </p:sp>
      <p:cxnSp>
        <p:nvCxnSpPr>
          <p:cNvPr id="6" name="Conector recto de flecha 5"/>
          <p:cNvCxnSpPr/>
          <p:nvPr/>
        </p:nvCxnSpPr>
        <p:spPr>
          <a:xfrm>
            <a:off x="5707121" y="2191898"/>
            <a:ext cx="1590699" cy="14331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Elipse 6"/>
          <p:cNvSpPr/>
          <p:nvPr/>
        </p:nvSpPr>
        <p:spPr>
          <a:xfrm>
            <a:off x="1630442" y="3544555"/>
            <a:ext cx="2141501" cy="124227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1"/>
                </a:solidFill>
                <a:effectLst>
                  <a:outerShdw blurRad="50800" dist="38100" dir="2700000" algn="tl" rotWithShape="0">
                    <a:prstClr val="black">
                      <a:alpha val="40000"/>
                    </a:prstClr>
                  </a:outerShdw>
                </a:effectLst>
              </a:rPr>
              <a:t>Efectuar exámenes médicos </a:t>
            </a:r>
            <a:endParaRPr lang="es-AR" sz="1700" dirty="0">
              <a:solidFill>
                <a:schemeClr val="accent1"/>
              </a:solidFill>
              <a:effectLst>
                <a:outerShdw blurRad="50800" dist="38100" dir="2700000" algn="tl" rotWithShape="0">
                  <a:prstClr val="black">
                    <a:alpha val="40000"/>
                  </a:prstClr>
                </a:outerShdw>
              </a:effectLst>
            </a:endParaRPr>
          </a:p>
        </p:txBody>
      </p:sp>
      <p:sp>
        <p:nvSpPr>
          <p:cNvPr id="8" name="Elipse 7"/>
          <p:cNvSpPr/>
          <p:nvPr/>
        </p:nvSpPr>
        <p:spPr>
          <a:xfrm>
            <a:off x="4050202" y="3799756"/>
            <a:ext cx="2277662" cy="132002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chemeClr val="accent1"/>
                </a:solidFill>
                <a:effectLst>
                  <a:outerShdw blurRad="50800" dist="38100" dir="2700000" algn="tl" rotWithShape="0">
                    <a:prstClr val="black">
                      <a:alpha val="40000"/>
                    </a:prstClr>
                  </a:outerShdw>
                </a:effectLst>
              </a:rPr>
              <a:t>Promover y controlar el cumplimiento de las normas de prevención</a:t>
            </a:r>
            <a:endParaRPr lang="es-AR" sz="1500" dirty="0">
              <a:solidFill>
                <a:schemeClr val="accent1"/>
              </a:solidFill>
              <a:effectLst>
                <a:outerShdw blurRad="50800" dist="38100" dir="2700000" algn="tl" rotWithShape="0">
                  <a:prstClr val="black">
                    <a:alpha val="40000"/>
                  </a:prstClr>
                </a:outerShdw>
              </a:effectLst>
            </a:endParaRPr>
          </a:p>
        </p:txBody>
      </p:sp>
      <p:sp>
        <p:nvSpPr>
          <p:cNvPr id="9" name="Elipse 8"/>
          <p:cNvSpPr/>
          <p:nvPr/>
        </p:nvSpPr>
        <p:spPr>
          <a:xfrm>
            <a:off x="6862989" y="3799756"/>
            <a:ext cx="1899722" cy="115648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accent1"/>
                </a:solidFill>
                <a:effectLst>
                  <a:outerShdw blurRad="50800" dist="38100" dir="2700000" algn="tl" rotWithShape="0">
                    <a:prstClr val="black">
                      <a:alpha val="40000"/>
                    </a:prstClr>
                  </a:outerShdw>
                </a:effectLst>
              </a:rPr>
              <a:t>Registro siniestralidad por establecimiento</a:t>
            </a:r>
            <a:endParaRPr lang="es-AR" sz="1400" dirty="0">
              <a:solidFill>
                <a:schemeClr val="accent1"/>
              </a:solidFill>
              <a:effectLst>
                <a:outerShdw blurRad="50800" dist="38100" dir="2700000" algn="tl" rotWithShape="0">
                  <a:prstClr val="black">
                    <a:alpha val="40000"/>
                  </a:prstClr>
                </a:outerShdw>
              </a:effectLst>
            </a:endParaRPr>
          </a:p>
        </p:txBody>
      </p:sp>
      <p:sp>
        <p:nvSpPr>
          <p:cNvPr id="10" name="Elipse 9"/>
          <p:cNvSpPr/>
          <p:nvPr/>
        </p:nvSpPr>
        <p:spPr>
          <a:xfrm>
            <a:off x="574266" y="1456066"/>
            <a:ext cx="1920062" cy="115643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accent1"/>
                </a:solidFill>
                <a:effectLst>
                  <a:outerShdw blurRad="50800" dist="38100" dir="2700000" algn="tl" rotWithShape="0">
                    <a:prstClr val="black">
                      <a:alpha val="40000"/>
                    </a:prstClr>
                  </a:outerShdw>
                </a:effectLst>
              </a:rPr>
              <a:t>Brindar todas las prestaciones que fija la ley</a:t>
            </a:r>
            <a:endParaRPr lang="es-AR" sz="1400" dirty="0">
              <a:solidFill>
                <a:schemeClr val="accent1"/>
              </a:solidFill>
              <a:effectLst>
                <a:outerShdw blurRad="50800" dist="38100" dir="2700000" algn="tl" rotWithShape="0">
                  <a:prstClr val="black">
                    <a:alpha val="40000"/>
                  </a:prstClr>
                </a:outerShdw>
              </a:effectLst>
            </a:endParaRPr>
          </a:p>
        </p:txBody>
      </p:sp>
      <p:cxnSp>
        <p:nvCxnSpPr>
          <p:cNvPr id="11" name="Conector recto de flecha 10"/>
          <p:cNvCxnSpPr/>
          <p:nvPr/>
        </p:nvCxnSpPr>
        <p:spPr>
          <a:xfrm>
            <a:off x="5080222" y="2331584"/>
            <a:ext cx="217623" cy="13326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3350230" y="2191898"/>
            <a:ext cx="1130167" cy="12676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2666770" y="1797989"/>
            <a:ext cx="990043" cy="687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6630642" y="1871272"/>
            <a:ext cx="1182208" cy="3260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7773565" y="1977667"/>
            <a:ext cx="2189529" cy="115648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accent1"/>
                </a:solidFill>
                <a:effectLst>
                  <a:outerShdw blurRad="50800" dist="38100" dir="2700000" algn="tl" rotWithShape="0">
                    <a:prstClr val="black">
                      <a:alpha val="40000"/>
                    </a:prstClr>
                  </a:outerShdw>
                </a:effectLst>
              </a:rPr>
              <a:t>Denunciar a la SRT los incumplimientos</a:t>
            </a:r>
            <a:endParaRPr lang="es-AR" sz="1400" dirty="0">
              <a:solidFill>
                <a:schemeClr val="accent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379926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ustomShape 1"/>
          <p:cNvSpPr/>
          <p:nvPr/>
        </p:nvSpPr>
        <p:spPr>
          <a:xfrm>
            <a:off x="1560240" y="1501200"/>
            <a:ext cx="8884080" cy="39688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r>
              <a:rPr lang="es-AR" sz="2400" b="0" strike="noStrike" spc="-1" dirty="0">
                <a:solidFill>
                  <a:srgbClr val="90C226"/>
                </a:solidFill>
                <a:latin typeface="Calibri"/>
                <a:ea typeface="Calibri"/>
              </a:rPr>
              <a:t>-</a:t>
            </a:r>
            <a:r>
              <a:rPr lang="es-AR" sz="2400" b="0" strike="noStrike" spc="-1" dirty="0">
                <a:solidFill>
                  <a:srgbClr val="000000"/>
                </a:solidFill>
                <a:latin typeface="Calibri"/>
                <a:ea typeface="Calibri"/>
              </a:rPr>
              <a:t> 1915 Ley Nº 9688 de Accidentes de Trabajo</a:t>
            </a:r>
            <a:endParaRPr lang="es-AR" sz="2400" b="0" strike="noStrike" spc="-1" dirty="0">
              <a:latin typeface="Arial"/>
            </a:endParaRPr>
          </a:p>
          <a:p>
            <a:pPr>
              <a:lnSpc>
                <a:spcPct val="150000"/>
              </a:lnSpc>
            </a:pPr>
            <a:r>
              <a:rPr lang="es-AR" sz="2400" b="0" strike="noStrike" spc="-1" dirty="0">
                <a:solidFill>
                  <a:srgbClr val="90C226"/>
                </a:solidFill>
                <a:latin typeface="Calibri"/>
                <a:ea typeface="Calibri"/>
              </a:rPr>
              <a:t>- </a:t>
            </a:r>
            <a:r>
              <a:rPr lang="es-AR" sz="2400" b="0" strike="noStrike" spc="-1" dirty="0">
                <a:solidFill>
                  <a:srgbClr val="000000"/>
                </a:solidFill>
                <a:latin typeface="Calibri"/>
                <a:ea typeface="Calibri"/>
              </a:rPr>
              <a:t>1973 Ley Nº 20091 de Entidades de Seguros y su Control</a:t>
            </a:r>
            <a:endParaRPr lang="es-AR" sz="2400" b="0" strike="noStrike" spc="-1" dirty="0">
              <a:latin typeface="Arial"/>
            </a:endParaRPr>
          </a:p>
          <a:p>
            <a:pPr>
              <a:lnSpc>
                <a:spcPct val="150000"/>
              </a:lnSpc>
            </a:pPr>
            <a:r>
              <a:rPr lang="es-AR" sz="2400" b="0" strike="noStrike" spc="-1" dirty="0">
                <a:solidFill>
                  <a:srgbClr val="90C226"/>
                </a:solidFill>
                <a:latin typeface="Calibri"/>
                <a:ea typeface="Calibri"/>
              </a:rPr>
              <a:t>-</a:t>
            </a:r>
            <a:r>
              <a:rPr lang="es-AR" sz="2400" b="0" strike="noStrike" spc="-1" dirty="0">
                <a:solidFill>
                  <a:srgbClr val="000000"/>
                </a:solidFill>
                <a:latin typeface="Calibri"/>
                <a:ea typeface="Calibri"/>
              </a:rPr>
              <a:t> 1988 Ley Nº 23643</a:t>
            </a:r>
            <a:endParaRPr lang="es-AR" sz="2400" b="0" strike="noStrike" spc="-1" dirty="0">
              <a:latin typeface="Arial"/>
            </a:endParaRPr>
          </a:p>
          <a:p>
            <a:pPr>
              <a:lnSpc>
                <a:spcPct val="150000"/>
              </a:lnSpc>
            </a:pPr>
            <a:r>
              <a:rPr lang="es-AR" sz="2400" b="0" strike="noStrike" spc="-1" dirty="0">
                <a:solidFill>
                  <a:srgbClr val="90C226"/>
                </a:solidFill>
                <a:latin typeface="Calibri"/>
                <a:ea typeface="Calibri"/>
              </a:rPr>
              <a:t>-</a:t>
            </a:r>
            <a:r>
              <a:rPr lang="es-AR" sz="2400" b="0" strike="noStrike" spc="-1" dirty="0">
                <a:solidFill>
                  <a:srgbClr val="000000"/>
                </a:solidFill>
                <a:latin typeface="Calibri"/>
                <a:ea typeface="Calibri"/>
              </a:rPr>
              <a:t> 1991 Ley Nº 24013 de Empleo y 24028</a:t>
            </a:r>
            <a:endParaRPr lang="es-AR" sz="2400" b="0" strike="noStrike" spc="-1" dirty="0">
              <a:latin typeface="Arial"/>
            </a:endParaRPr>
          </a:p>
          <a:p>
            <a:pPr>
              <a:lnSpc>
                <a:spcPct val="150000"/>
              </a:lnSpc>
            </a:pPr>
            <a:r>
              <a:rPr lang="es-AR" sz="2400" b="0" strike="noStrike" spc="-1" dirty="0">
                <a:solidFill>
                  <a:srgbClr val="FF0000"/>
                </a:solidFill>
                <a:latin typeface="Calibri"/>
                <a:ea typeface="Calibri"/>
              </a:rPr>
              <a:t>- 1995 Ley Nº 24557 de Riesgos del Trabajo</a:t>
            </a:r>
            <a:endParaRPr lang="es-AR" sz="2400" b="0" strike="noStrike" spc="-1" dirty="0">
              <a:solidFill>
                <a:srgbClr val="FF0000"/>
              </a:solidFill>
              <a:latin typeface="Arial"/>
            </a:endParaRPr>
          </a:p>
          <a:p>
            <a:pPr>
              <a:lnSpc>
                <a:spcPct val="150000"/>
              </a:lnSpc>
            </a:pPr>
            <a:r>
              <a:rPr lang="es-AR" sz="2400" b="0" strike="noStrike" spc="-1" dirty="0">
                <a:solidFill>
                  <a:srgbClr val="90C226"/>
                </a:solidFill>
                <a:latin typeface="Calibri"/>
                <a:ea typeface="Calibri"/>
              </a:rPr>
              <a:t>-</a:t>
            </a:r>
            <a:r>
              <a:rPr lang="es-AR" sz="2400" b="0" strike="noStrike" spc="-1" dirty="0">
                <a:solidFill>
                  <a:srgbClr val="000000"/>
                </a:solidFill>
                <a:latin typeface="Calibri"/>
                <a:ea typeface="Calibri"/>
              </a:rPr>
              <a:t> 2012 Ley Nº </a:t>
            </a:r>
            <a:r>
              <a:rPr lang="es-AR" sz="2400" b="0" strike="noStrike" spc="-1" dirty="0" smtClean="0">
                <a:solidFill>
                  <a:srgbClr val="000000"/>
                </a:solidFill>
                <a:latin typeface="Calibri"/>
                <a:ea typeface="Calibri"/>
              </a:rPr>
              <a:t>26773 Reparación de daños por accidentes laborales</a:t>
            </a:r>
            <a:endParaRPr lang="es-AR" sz="2400" b="0" strike="noStrike" spc="-1" dirty="0">
              <a:latin typeface="Arial"/>
            </a:endParaRPr>
          </a:p>
          <a:p>
            <a:pPr>
              <a:lnSpc>
                <a:spcPct val="150000"/>
              </a:lnSpc>
            </a:pPr>
            <a:r>
              <a:rPr lang="es-AR" sz="2400" b="0" strike="noStrike" spc="-1" dirty="0">
                <a:solidFill>
                  <a:srgbClr val="90C226"/>
                </a:solidFill>
                <a:latin typeface="Calibri"/>
                <a:ea typeface="Calibri"/>
              </a:rPr>
              <a:t>-</a:t>
            </a:r>
            <a:r>
              <a:rPr lang="es-AR" sz="2400" b="0" strike="noStrike" spc="-1" dirty="0">
                <a:solidFill>
                  <a:srgbClr val="000000"/>
                </a:solidFill>
                <a:latin typeface="Calibri"/>
                <a:ea typeface="Calibri"/>
              </a:rPr>
              <a:t> </a:t>
            </a:r>
            <a:r>
              <a:rPr lang="es-AR" sz="2400" b="0" strike="noStrike" spc="-1" dirty="0">
                <a:solidFill>
                  <a:srgbClr val="FF0000"/>
                </a:solidFill>
                <a:latin typeface="Calibri"/>
                <a:ea typeface="Calibri"/>
              </a:rPr>
              <a:t>2017 Ley Nº 27348 de Riesgos del Trabajo Complementaria</a:t>
            </a:r>
            <a:endParaRPr lang="es-AR" sz="2400" b="0" strike="noStrike" spc="-1" dirty="0">
              <a:solidFill>
                <a:srgbClr val="FF0000"/>
              </a:solidFill>
              <a:latin typeface="Arial"/>
            </a:endParaRPr>
          </a:p>
        </p:txBody>
      </p:sp>
      <p:sp>
        <p:nvSpPr>
          <p:cNvPr id="181" name="CustomShape 2"/>
          <p:cNvSpPr/>
          <p:nvPr/>
        </p:nvSpPr>
        <p:spPr>
          <a:xfrm>
            <a:off x="747000" y="393840"/>
            <a:ext cx="61484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AR" sz="4000" b="0" u="sng" strike="noStrike" spc="-1">
                <a:solidFill>
                  <a:srgbClr val="000000"/>
                </a:solidFill>
                <a:uFillTx/>
                <a:latin typeface="Calibri"/>
              </a:rPr>
              <a:t>Marco Legal</a:t>
            </a:r>
            <a:endParaRPr lang="es-AR" sz="4000" b="0" strike="noStrike" spc="-1">
              <a:latin typeface="Arial"/>
            </a:endParaRPr>
          </a:p>
        </p:txBody>
      </p:sp>
      <p:sp>
        <p:nvSpPr>
          <p:cNvPr id="183" name="CustomShape 4"/>
          <p:cNvSpPr/>
          <p:nvPr/>
        </p:nvSpPr>
        <p:spPr>
          <a:xfrm>
            <a:off x="1435680" y="1604160"/>
            <a:ext cx="360" cy="3809880"/>
          </a:xfrm>
          <a:custGeom>
            <a:avLst/>
            <a:gdLst/>
            <a:ahLst/>
            <a:cxnLst/>
            <a:rect l="l" t="t" r="r" b="b"/>
            <a:pathLst>
              <a:path w="21600" h="21600">
                <a:moveTo>
                  <a:pt x="0" y="0"/>
                </a:moveTo>
                <a:lnTo>
                  <a:pt x="21600" y="21600"/>
                </a:lnTo>
              </a:path>
            </a:pathLst>
          </a:custGeom>
          <a:noFill/>
          <a:ln w="76320">
            <a:solidFill>
              <a:srgbClr val="90C226"/>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300">
        <p:fade/>
      </p:transition>
    </mc:Choice>
    <mc:Fallback xmlns:p15="http://schemas.microsoft.com/office/powerpoint/2012/main"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997</TotalTime>
  <Words>2340</Words>
  <Application>Microsoft Office PowerPoint</Application>
  <PresentationFormat>Panorámica</PresentationFormat>
  <Paragraphs>379</Paragraphs>
  <Slides>58</Slides>
  <Notes>2</Notes>
  <HiddenSlides>0</HiddenSlides>
  <MMClips>0</MMClips>
  <ScaleCrop>false</ScaleCrop>
  <HeadingPairs>
    <vt:vector size="6" baseType="variant">
      <vt:variant>
        <vt:lpstr>Fuentes usadas</vt:lpstr>
      </vt:variant>
      <vt:variant>
        <vt:i4>10</vt:i4>
      </vt:variant>
      <vt:variant>
        <vt:lpstr>Tema</vt:lpstr>
      </vt:variant>
      <vt:variant>
        <vt:i4>3</vt:i4>
      </vt:variant>
      <vt:variant>
        <vt:lpstr>Títulos de diapositiva</vt:lpstr>
      </vt:variant>
      <vt:variant>
        <vt:i4>58</vt:i4>
      </vt:variant>
    </vt:vector>
  </HeadingPairs>
  <TitlesOfParts>
    <vt:vector size="71" baseType="lpstr">
      <vt:lpstr>Arial</vt:lpstr>
      <vt:lpstr>Calibri</vt:lpstr>
      <vt:lpstr>Cambria Math</vt:lpstr>
      <vt:lpstr>Courier New</vt:lpstr>
      <vt:lpstr>DejaVu Sans</vt:lpstr>
      <vt:lpstr>Symbol</vt:lpstr>
      <vt:lpstr>Times New Roman</vt:lpstr>
      <vt:lpstr>Trebuchet MS</vt:lpstr>
      <vt:lpstr>Wingdings</vt:lpstr>
      <vt:lpstr>Wingdings 3</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santiago avellaneda</dc:creator>
  <dc:description/>
  <cp:lastModifiedBy>santiago avellaneda</cp:lastModifiedBy>
  <cp:revision>92</cp:revision>
  <dcterms:created xsi:type="dcterms:W3CDTF">2019-07-31T21:39:33Z</dcterms:created>
  <dcterms:modified xsi:type="dcterms:W3CDTF">2019-08-05T21:56:47Z</dcterms:modified>
  <dc:language>es-AR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65</vt:i4>
  </property>
</Properties>
</file>