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94" r:id="rId1"/>
    <p:sldMasterId id="2147483912" r:id="rId2"/>
    <p:sldMasterId id="2147483930" r:id="rId3"/>
    <p:sldMasterId id="2147483948" r:id="rId4"/>
    <p:sldMasterId id="2147483984" r:id="rId5"/>
  </p:sldMasterIdLst>
  <p:notesMasterIdLst>
    <p:notesMasterId r:id="rId32"/>
  </p:notesMasterIdLst>
  <p:sldIdLst>
    <p:sldId id="256" r:id="rId6"/>
    <p:sldId id="280" r:id="rId7"/>
    <p:sldId id="261" r:id="rId8"/>
    <p:sldId id="282" r:id="rId9"/>
    <p:sldId id="263" r:id="rId10"/>
    <p:sldId id="283" r:id="rId11"/>
    <p:sldId id="309" r:id="rId12"/>
    <p:sldId id="264" r:id="rId13"/>
    <p:sldId id="284" r:id="rId14"/>
    <p:sldId id="294" r:id="rId15"/>
    <p:sldId id="286" r:id="rId16"/>
    <p:sldId id="285" r:id="rId17"/>
    <p:sldId id="267" r:id="rId18"/>
    <p:sldId id="287" r:id="rId19"/>
    <p:sldId id="296" r:id="rId20"/>
    <p:sldId id="310" r:id="rId21"/>
    <p:sldId id="299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1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3" autoAdjust="0"/>
    <p:restoredTop sz="94635" autoAdjust="0"/>
  </p:normalViewPr>
  <p:slideViewPr>
    <p:cSldViewPr snapToGrid="0">
      <p:cViewPr>
        <p:scale>
          <a:sx n="75" d="100"/>
          <a:sy n="75" d="100"/>
        </p:scale>
        <p:origin x="-37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D52EA0-32FB-4E47-8AED-9294101F8D3C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6823623-194E-4FB2-8749-B2E3670D9413}" type="pres">
      <dgm:prSet presAssocID="{B9D52EA0-32FB-4E47-8AED-9294101F8D3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0AFAACC-B61C-4BE3-9DBD-5D65B8ADFB26}" type="pres">
      <dgm:prSet presAssocID="{B9D52EA0-32FB-4E47-8AED-9294101F8D3C}" presName="dummyMaxCanvas" presStyleCnt="0">
        <dgm:presLayoutVars/>
      </dgm:prSet>
      <dgm:spPr/>
    </dgm:pt>
  </dgm:ptLst>
  <dgm:cxnLst>
    <dgm:cxn modelId="{FE7328CF-C1FC-48BA-BA1B-15ED5675EEF1}" type="presOf" srcId="{B9D52EA0-32FB-4E47-8AED-9294101F8D3C}" destId="{86823623-194E-4FB2-8749-B2E3670D9413}" srcOrd="0" destOrd="0" presId="urn:microsoft.com/office/officeart/2005/8/layout/vProcess5"/>
    <dgm:cxn modelId="{ABE273BF-0C81-46BB-A45C-F7F3B9983D83}" type="presParOf" srcId="{86823623-194E-4FB2-8749-B2E3670D9413}" destId="{00AFAACC-B61C-4BE3-9DBD-5D65B8ADFB26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90C45-8420-4961-B303-926EE380EED3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6317D-8995-47E7-8972-D472E6EF1107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3900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62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317D-8995-47E7-8972-D472E6EF1107}" type="slidenum">
              <a:rPr lang="es-AR" smtClean="0"/>
              <a:t>14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5994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 latinLnBrk="0">
              <a:defRPr lang="es-ES" sz="5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/>
            </a:lvl1pPr>
            <a:lvl2pPr marL="457200" indent="0" algn="ctr" latinLnBrk="0">
              <a:buNone/>
              <a:defRPr lang="es-ES" sz="2000"/>
            </a:lvl2pPr>
            <a:lvl3pPr marL="914400" indent="0" algn="ctr" latinLnBrk="0">
              <a:buNone/>
              <a:defRPr lang="es-ES" sz="1800"/>
            </a:lvl3pPr>
            <a:lvl4pPr marL="1371600" indent="0" algn="ctr" latinLnBrk="0">
              <a:buNone/>
              <a:defRPr lang="es-ES" sz="1600"/>
            </a:lvl4pPr>
            <a:lvl5pPr marL="1828800" indent="0" algn="ctr" latinLnBrk="0">
              <a:buNone/>
              <a:defRPr lang="es-ES" sz="1600"/>
            </a:lvl5pPr>
            <a:lvl6pPr marL="2286000" indent="0" algn="ctr" latinLnBrk="0">
              <a:buNone/>
              <a:defRPr lang="es-ES" sz="1600"/>
            </a:lvl6pPr>
            <a:lvl7pPr marL="2743200" indent="0" algn="ctr" latinLnBrk="0">
              <a:buNone/>
              <a:defRPr lang="es-ES" sz="1600"/>
            </a:lvl7pPr>
            <a:lvl8pPr marL="3200400" indent="0" algn="ctr" latinLnBrk="0">
              <a:buNone/>
              <a:defRPr lang="es-ES" sz="1600"/>
            </a:lvl8pPr>
            <a:lvl9pPr marL="3657600" indent="0" algn="ctr" latinLnBrk="0">
              <a:buNone/>
              <a:defRPr lang="es-ES"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446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ta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 latinLnBrk="0">
              <a:defRPr lang="es-ES"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8668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743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s-E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044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agen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9534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698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937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latinLnBrk="0">
              <a:defRPr lang="es-ES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3858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ángu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AR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 latinLnBrk="0">
              <a:defRPr lang="es-ES"/>
            </a:lvl1pPr>
          </a:lstStyle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2016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 latinLnBrk="0">
              <a:defRPr lang="es-ES" sz="5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/>
            </a:lvl1pPr>
            <a:lvl2pPr marL="457200" indent="0" algn="ctr" latinLnBrk="0">
              <a:buNone/>
              <a:defRPr lang="es-ES" sz="2000"/>
            </a:lvl2pPr>
            <a:lvl3pPr marL="914400" indent="0" algn="ctr" latinLnBrk="0">
              <a:buNone/>
              <a:defRPr lang="es-ES" sz="1800"/>
            </a:lvl3pPr>
            <a:lvl4pPr marL="1371600" indent="0" algn="ctr" latinLnBrk="0">
              <a:buNone/>
              <a:defRPr lang="es-ES" sz="1600"/>
            </a:lvl4pPr>
            <a:lvl5pPr marL="1828800" indent="0" algn="ctr" latinLnBrk="0">
              <a:buNone/>
              <a:defRPr lang="es-ES" sz="1600"/>
            </a:lvl5pPr>
            <a:lvl6pPr marL="2286000" indent="0" algn="ctr" latinLnBrk="0">
              <a:buNone/>
              <a:defRPr lang="es-ES" sz="1600"/>
            </a:lvl6pPr>
            <a:lvl7pPr marL="2743200" indent="0" algn="ctr" latinLnBrk="0">
              <a:buNone/>
              <a:defRPr lang="es-ES" sz="1600"/>
            </a:lvl7pPr>
            <a:lvl8pPr marL="3200400" indent="0" algn="ctr" latinLnBrk="0">
              <a:buNone/>
              <a:defRPr lang="es-ES" sz="1600"/>
            </a:lvl8pPr>
            <a:lvl9pPr marL="3657600" indent="0" algn="ctr" latinLnBrk="0">
              <a:buNone/>
              <a:defRPr lang="es-ES"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94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91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latinLnBrk="0">
              <a:defRPr lang="es-ES" sz="2400"/>
            </a:lvl1pPr>
            <a:lvl2pPr latinLnBrk="0">
              <a:defRPr lang="es-ES" sz="2000"/>
            </a:lvl2pPr>
            <a:lvl3pPr latinLnBrk="0">
              <a:defRPr lang="es-ES" sz="1800"/>
            </a:lvl3pPr>
            <a:lvl4pPr latinLnBrk="0">
              <a:defRPr lang="es-ES" sz="1600"/>
            </a:lvl4pPr>
            <a:lvl5pPr latinLnBrk="0">
              <a:defRPr lang="es-ES"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109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93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36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t>5/8/2019</a:t>
            </a:fld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6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t>5/8/2019</a:t>
            </a:fld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30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72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16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ta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 latinLnBrk="0">
              <a:defRPr lang="es-ES"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45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s-E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34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597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agen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36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920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740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latinLnBrk="0">
              <a:defRPr lang="es-ES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97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ángu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 latinLnBrk="0">
              <a:defRPr lang="es-ES"/>
            </a:lvl1pPr>
          </a:lstStyle>
          <a:p>
            <a:fld id="{6D22F896-40B5-4ADD-8801-0D06FADFA095}" type="slidenum"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0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 latinLnBrk="0">
              <a:defRPr lang="es-ES" sz="5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/>
            </a:lvl1pPr>
            <a:lvl2pPr marL="457200" indent="0" algn="ctr" latinLnBrk="0">
              <a:buNone/>
              <a:defRPr lang="es-ES" sz="2000"/>
            </a:lvl2pPr>
            <a:lvl3pPr marL="914400" indent="0" algn="ctr" latinLnBrk="0">
              <a:buNone/>
              <a:defRPr lang="es-ES" sz="1800"/>
            </a:lvl3pPr>
            <a:lvl4pPr marL="1371600" indent="0" algn="ctr" latinLnBrk="0">
              <a:buNone/>
              <a:defRPr lang="es-ES" sz="1600"/>
            </a:lvl4pPr>
            <a:lvl5pPr marL="1828800" indent="0" algn="ctr" latinLnBrk="0">
              <a:buNone/>
              <a:defRPr lang="es-ES" sz="1600"/>
            </a:lvl5pPr>
            <a:lvl6pPr marL="2286000" indent="0" algn="ctr" latinLnBrk="0">
              <a:buNone/>
              <a:defRPr lang="es-ES" sz="1600"/>
            </a:lvl6pPr>
            <a:lvl7pPr marL="2743200" indent="0" algn="ctr" latinLnBrk="0">
              <a:buNone/>
              <a:defRPr lang="es-ES" sz="1600"/>
            </a:lvl7pPr>
            <a:lvl8pPr marL="3200400" indent="0" algn="ctr" latinLnBrk="0">
              <a:buNone/>
              <a:defRPr lang="es-ES" sz="1600"/>
            </a:lvl8pPr>
            <a:lvl9pPr marL="3657600" indent="0" algn="ctr" latinLnBrk="0">
              <a:buNone/>
              <a:defRPr lang="es-ES"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3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382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32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63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t>5/8/2019</a:t>
            </a:fld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39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8701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15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t>5/8/2019</a:t>
            </a:fld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572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0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70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ta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 latinLnBrk="0">
              <a:defRPr lang="es-ES"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86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963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s-E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79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agen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60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28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56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617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latinLnBrk="0">
              <a:defRPr lang="es-ES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98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ángu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 latinLnBrk="0">
              <a:defRPr lang="es-ES"/>
            </a:lvl1pPr>
          </a:lstStyle>
          <a:p>
            <a:fld id="{6D22F896-40B5-4ADD-8801-0D06FADFA095}" type="slidenum"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32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 latinLnBrk="0">
              <a:defRPr lang="es-ES" sz="5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/>
            </a:lvl1pPr>
            <a:lvl2pPr marL="457200" indent="0" algn="ctr" latinLnBrk="0">
              <a:buNone/>
              <a:defRPr lang="es-ES" sz="2000"/>
            </a:lvl2pPr>
            <a:lvl3pPr marL="914400" indent="0" algn="ctr" latinLnBrk="0">
              <a:buNone/>
              <a:defRPr lang="es-ES" sz="1800"/>
            </a:lvl3pPr>
            <a:lvl4pPr marL="1371600" indent="0" algn="ctr" latinLnBrk="0">
              <a:buNone/>
              <a:defRPr lang="es-ES" sz="1600"/>
            </a:lvl4pPr>
            <a:lvl5pPr marL="1828800" indent="0" algn="ctr" latinLnBrk="0">
              <a:buNone/>
              <a:defRPr lang="es-ES" sz="1600"/>
            </a:lvl5pPr>
            <a:lvl6pPr marL="2286000" indent="0" algn="ctr" latinLnBrk="0">
              <a:buNone/>
              <a:defRPr lang="es-ES" sz="1600"/>
            </a:lvl6pPr>
            <a:lvl7pPr marL="2743200" indent="0" algn="ctr" latinLnBrk="0">
              <a:buNone/>
              <a:defRPr lang="es-ES" sz="1600"/>
            </a:lvl7pPr>
            <a:lvl8pPr marL="3200400" indent="0" algn="ctr" latinLnBrk="0">
              <a:buNone/>
              <a:defRPr lang="es-ES" sz="1600"/>
            </a:lvl8pPr>
            <a:lvl9pPr marL="3657600" indent="0" algn="ctr" latinLnBrk="0">
              <a:buNone/>
              <a:defRPr lang="es-ES"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12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321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57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57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agen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ángu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 latinLnBrk="0">
              <a:buNone/>
              <a:defRPr lang="es-ES" sz="2400" b="1"/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t>5/8/2019</a:t>
            </a:fld>
            <a:endParaRPr lang="es-ES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42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112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t>5/8/2019</a:t>
            </a:fld>
            <a:endParaRPr lang="es-ES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93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37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agen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ángu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415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77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ta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 latinLnBrk="0">
              <a:defRPr lang="es-ES"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705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10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agen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ángu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  <p:sp>
        <p:nvSpPr>
          <p:cNvPr id="16" name="Cuadro de tex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/>
            <a:r>
              <a:rPr lang="es-E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Cuadro de tex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latinLnBrk="0">
              <a:spcBef>
                <a:spcPct val="0"/>
              </a:spcBef>
              <a:buNone/>
              <a:defRPr lang="es-ES"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 latinLnBrk="0">
              <a:defRPr lang="es-ES">
                <a:solidFill>
                  <a:schemeClr val="tx2"/>
                </a:solidFill>
              </a:defRPr>
            </a:lvl2pPr>
            <a:lvl3pPr latinLnBrk="0">
              <a:defRPr lang="es-ES">
                <a:solidFill>
                  <a:schemeClr val="tx2"/>
                </a:solidFill>
              </a:defRPr>
            </a:lvl3pPr>
            <a:lvl4pPr latinLnBrk="0">
              <a:defRPr lang="es-ES">
                <a:solidFill>
                  <a:schemeClr val="tx2"/>
                </a:solidFill>
              </a:defRPr>
            </a:lvl4pPr>
            <a:lvl5pPr latinLnBrk="0">
              <a:defRPr lang="es-ES">
                <a:solidFill>
                  <a:schemeClr val="tx2"/>
                </a:solidFill>
              </a:defRPr>
            </a:lvl5pPr>
            <a:lvl6pPr latinLnBrk="0">
              <a:defRPr lang="es-ES">
                <a:solidFill>
                  <a:schemeClr val="tx2"/>
                </a:solidFill>
              </a:defRPr>
            </a:lvl6pPr>
            <a:lvl7pPr latinLnBrk="0">
              <a:defRPr lang="es-ES">
                <a:solidFill>
                  <a:schemeClr val="tx2"/>
                </a:solidFill>
              </a:defRPr>
            </a:lvl7pPr>
            <a:lvl8pPr latinLnBrk="0">
              <a:defRPr lang="es-ES">
                <a:solidFill>
                  <a:schemeClr val="tx2"/>
                </a:solidFill>
              </a:defRPr>
            </a:lvl8pPr>
            <a:lvl9pPr latinLnBrk="0">
              <a:defRPr lang="es-ES"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s-E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20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agen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ángu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 latinLnBrk="0">
              <a:defRPr lang="es-ES"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t>5/8/2019</a:t>
            </a:fld>
            <a:endParaRPr lang="es-ES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777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agen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ángu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08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agen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ángu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9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es-ES" sz="2400" b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es-ES" sz="2000" b="1"/>
            </a:lvl2pPr>
            <a:lvl3pPr marL="914400" indent="0" latinLnBrk="0">
              <a:buNone/>
              <a:defRPr lang="es-ES" sz="1800" b="1"/>
            </a:lvl3pPr>
            <a:lvl4pPr marL="1371600" indent="0" latinLnBrk="0">
              <a:buNone/>
              <a:defRPr lang="es-ES" sz="1600" b="1"/>
            </a:lvl4pPr>
            <a:lvl5pPr marL="1828800" indent="0" latinLnBrk="0">
              <a:buNone/>
              <a:defRPr lang="es-ES" sz="1600" b="1"/>
            </a:lvl5pPr>
            <a:lvl6pPr marL="2286000" indent="0" latinLnBrk="0">
              <a:buNone/>
              <a:defRPr lang="es-ES" sz="1600" b="1"/>
            </a:lvl6pPr>
            <a:lvl7pPr marL="2743200" indent="0" latinLnBrk="0">
              <a:buNone/>
              <a:defRPr lang="es-ES" sz="1600" b="1"/>
            </a:lvl7pPr>
            <a:lvl8pPr marL="3200400" indent="0" latinLnBrk="0">
              <a:buNone/>
              <a:defRPr lang="es-ES" sz="1600" b="1"/>
            </a:lvl8pPr>
            <a:lvl9pPr marL="3657600" indent="0" latinLnBrk="0">
              <a:buNone/>
              <a:defRPr lang="es-ES"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 latinLnBrk="0">
              <a:buNone/>
              <a:defRPr lang="es-ES" sz="1600"/>
            </a:lvl1pPr>
            <a:lvl2pPr marL="457200" indent="0" latinLnBrk="0">
              <a:buNone/>
              <a:defRPr lang="es-ES" sz="1600"/>
            </a:lvl2pPr>
            <a:lvl3pPr marL="914400" indent="0" latinLnBrk="0">
              <a:buNone/>
              <a:defRPr lang="es-ES" sz="1600"/>
            </a:lvl3pPr>
            <a:lvl4pPr marL="1371600" indent="0" latinLnBrk="0">
              <a:buNone/>
              <a:defRPr lang="es-ES" sz="1600"/>
            </a:lvl4pPr>
            <a:lvl5pPr marL="1828800" indent="0" latinLnBrk="0">
              <a:buNone/>
              <a:defRPr lang="es-ES" sz="1600"/>
            </a:lvl5pPr>
            <a:lvl6pPr marL="2286000" indent="0" latinLnBrk="0">
              <a:buNone/>
              <a:defRPr lang="es-ES" sz="1600"/>
            </a:lvl6pPr>
            <a:lvl7pPr marL="2743200" indent="0" latinLnBrk="0">
              <a:buNone/>
              <a:defRPr lang="es-ES" sz="1600"/>
            </a:lvl7pPr>
            <a:lvl8pPr marL="3200400" indent="0" latinLnBrk="0">
              <a:buNone/>
              <a:defRPr lang="es-ES" sz="1600"/>
            </a:lvl8pPr>
            <a:lvl9pPr marL="3657600" indent="0" latinLnBrk="0">
              <a:buNone/>
              <a:defRPr lang="es-ES" sz="16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es-ES" sz="1400"/>
            </a:lvl1pPr>
            <a:lvl2pPr marL="457200" indent="0" latinLnBrk="0">
              <a:buNone/>
              <a:defRPr lang="es-ES" sz="1200"/>
            </a:lvl2pPr>
            <a:lvl3pPr marL="914400" indent="0" latinLnBrk="0">
              <a:buNone/>
              <a:defRPr lang="es-ES" sz="1000"/>
            </a:lvl3pPr>
            <a:lvl4pPr marL="1371600" indent="0" latinLnBrk="0">
              <a:buNone/>
              <a:defRPr lang="es-ES" sz="900"/>
            </a:lvl4pPr>
            <a:lvl5pPr marL="1828800" indent="0" latinLnBrk="0">
              <a:buNone/>
              <a:defRPr lang="es-ES" sz="900"/>
            </a:lvl5pPr>
            <a:lvl6pPr marL="2286000" indent="0" latinLnBrk="0">
              <a:buNone/>
              <a:defRPr lang="es-ES" sz="900"/>
            </a:lvl6pPr>
            <a:lvl7pPr marL="2743200" indent="0" latinLnBrk="0">
              <a:buNone/>
              <a:defRPr lang="es-ES" sz="900"/>
            </a:lvl7pPr>
            <a:lvl8pPr marL="3200400" indent="0" latinLnBrk="0">
              <a:buNone/>
              <a:defRPr lang="es-ES" sz="900"/>
            </a:lvl8pPr>
            <a:lvl9pPr marL="3657600" indent="0" latinLnBrk="0">
              <a:buNone/>
              <a:defRPr lang="es-ES"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t>5/8/2019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9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agen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ángu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latinLnBrk="0">
              <a:defRPr lang="es-ES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159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y texto vertic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ángu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 latinLnBrk="0">
              <a:defRPr lang="es-ES"/>
            </a:lvl1pPr>
          </a:lstStyle>
          <a:p>
            <a:fld id="{6D22F896-40B5-4ADD-8801-0D06FADFA095}" type="slidenum"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51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841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84346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31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60373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054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152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991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2602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11682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027728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078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638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5725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866531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95467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265313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83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2117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agen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 latinLnBrk="0">
              <a:defRPr lang="es-ES"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 latinLnBrk="0">
              <a:buNone/>
              <a:defRPr lang="es-ES" sz="3200"/>
            </a:lvl1pPr>
            <a:lvl2pPr marL="457200" indent="0" latinLnBrk="0">
              <a:buNone/>
              <a:defRPr lang="es-ES" sz="2800"/>
            </a:lvl2pPr>
            <a:lvl3pPr marL="914400" indent="0" latinLnBrk="0">
              <a:buNone/>
              <a:defRPr lang="es-ES" sz="2400"/>
            </a:lvl3pPr>
            <a:lvl4pPr marL="1371600" indent="0" latinLnBrk="0">
              <a:buNone/>
              <a:defRPr lang="es-ES" sz="2000"/>
            </a:lvl4pPr>
            <a:lvl5pPr marL="1828800" indent="0" latinLnBrk="0">
              <a:buNone/>
              <a:defRPr lang="es-ES" sz="2000"/>
            </a:lvl5pPr>
            <a:lvl6pPr marL="2286000" indent="0" latinLnBrk="0">
              <a:buNone/>
              <a:defRPr lang="es-ES" sz="2000"/>
            </a:lvl6pPr>
            <a:lvl7pPr marL="2743200" indent="0" latinLnBrk="0">
              <a:buNone/>
              <a:defRPr lang="es-ES" sz="2000"/>
            </a:lvl7pPr>
            <a:lvl8pPr marL="3200400" indent="0" latinLnBrk="0">
              <a:buNone/>
              <a:defRPr lang="es-ES" sz="2000"/>
            </a:lvl8pPr>
            <a:lvl9pPr marL="3657600" indent="0" latinLnBrk="0">
              <a:buNone/>
              <a:defRPr lang="es-ES"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 latinLnBrk="0">
              <a:buNone/>
              <a:defRPr lang="es-ES" sz="1600"/>
            </a:lvl1pPr>
            <a:lvl2pPr marL="457200" indent="0" latinLnBrk="0">
              <a:buNone/>
              <a:defRPr lang="es-ES" sz="1400"/>
            </a:lvl2pPr>
            <a:lvl3pPr marL="914400" indent="0" latinLnBrk="0">
              <a:buNone/>
              <a:defRPr lang="es-ES" sz="1200"/>
            </a:lvl3pPr>
            <a:lvl4pPr marL="1371600" indent="0" latinLnBrk="0">
              <a:buNone/>
              <a:defRPr lang="es-ES" sz="1000"/>
            </a:lvl4pPr>
            <a:lvl5pPr marL="1828800" indent="0" latinLnBrk="0">
              <a:buNone/>
              <a:defRPr lang="es-ES" sz="1000"/>
            </a:lvl5pPr>
            <a:lvl6pPr marL="2286000" indent="0" latinLnBrk="0">
              <a:buNone/>
              <a:defRPr lang="es-ES" sz="1000"/>
            </a:lvl6pPr>
            <a:lvl7pPr marL="2743200" indent="0" latinLnBrk="0">
              <a:buNone/>
              <a:defRPr lang="es-ES" sz="1000"/>
            </a:lvl7pPr>
            <a:lvl8pPr marL="3200400" indent="0" latinLnBrk="0">
              <a:buNone/>
              <a:defRPr lang="es-ES" sz="1000"/>
            </a:lvl8pPr>
            <a:lvl9pPr marL="3657600" indent="0" latinLnBrk="0">
              <a:buNone/>
              <a:defRPr lang="es-ES"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839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3670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97830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7109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t>5/8/2019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es-ES"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2766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B419557-AB5A-4081-A6C8-C55675542C74}" type="datetimeFigureOut">
              <a:rPr lang="es-AR" smtClean="0"/>
              <a:t>10/8/2019</a:t>
            </a:fld>
            <a:endParaRPr lang="es-A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A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3B468CA-E7BF-4D0E-AA29-0A41E61AA4E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87263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375F0C-118E-43A2-AA20-D2D2A50C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15" y="141666"/>
            <a:ext cx="11706895" cy="2678807"/>
          </a:xfrm>
        </p:spPr>
        <p:txBody>
          <a:bodyPr>
            <a:noAutofit/>
          </a:bodyPr>
          <a:lstStyle/>
          <a:p>
            <a:pPr algn="ctr"/>
            <a:r>
              <a:rPr lang="es-AR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SERVICIOS DE</a:t>
            </a:r>
            <a:br>
              <a:rPr lang="es-AR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s-AR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INFRAESTRUCTURA DE OBRA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B7D2ADE-6A22-4501-88A3-2D230D014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38" y="2699626"/>
            <a:ext cx="10781850" cy="880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Decreto 911/96 - Capítulo 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CC5D9AE-8C5E-4BD6-B625-25D8B7F72CD8}"/>
              </a:ext>
            </a:extLst>
          </p:cNvPr>
          <p:cNvSpPr/>
          <p:nvPr/>
        </p:nvSpPr>
        <p:spPr>
          <a:xfrm>
            <a:off x="2100468" y="573232"/>
            <a:ext cx="7871791" cy="15715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A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7" name="3 CuadroTexto">
            <a:extLst>
              <a:ext uri="{FF2B5EF4-FFF2-40B4-BE49-F238E27FC236}">
                <a16:creationId xmlns:a16="http://schemas.microsoft.com/office/drawing/2014/main" xmlns="" id="{90712BD3-4645-4441-8DE0-75F9816658F1}"/>
              </a:ext>
            </a:extLst>
          </p:cNvPr>
          <p:cNvSpPr txBox="1"/>
          <p:nvPr/>
        </p:nvSpPr>
        <p:spPr>
          <a:xfrm>
            <a:off x="888641" y="3853854"/>
            <a:ext cx="9775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Grupo N° 2:</a:t>
            </a:r>
          </a:p>
          <a:p>
            <a:r>
              <a:rPr lang="es-AR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       Bonifacio Silvia</a:t>
            </a:r>
          </a:p>
          <a:p>
            <a:r>
              <a:rPr lang="es-AR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       Iparraguirre Miguel</a:t>
            </a:r>
          </a:p>
          <a:p>
            <a:r>
              <a:rPr lang="es-AR" sz="2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             Guevara Geraldo</a:t>
            </a:r>
          </a:p>
        </p:txBody>
      </p:sp>
    </p:spTree>
    <p:extLst>
      <p:ext uri="{BB962C8B-B14F-4D97-AF65-F5344CB8AC3E}">
        <p14:creationId xmlns:p14="http://schemas.microsoft.com/office/powerpoint/2010/main" val="39034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62651"/>
              </p:ext>
            </p:extLst>
          </p:nvPr>
        </p:nvGraphicFramePr>
        <p:xfrm>
          <a:off x="684213" y="685800"/>
          <a:ext cx="10712348" cy="1751328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2678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2608"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OBRA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EDIFICIO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VIAL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DIQUE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3916">
                <a:tc>
                  <a:txBody>
                    <a:bodyPr/>
                    <a:lstStyle/>
                    <a:p>
                      <a:pPr algn="ctr"/>
                      <a:r>
                        <a:rPr lang="es-419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VIVIENDAS</a:t>
                      </a:r>
                      <a:endParaRPr lang="es-ES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-viven en</a:t>
                      </a:r>
                      <a:r>
                        <a:rPr lang="es-ES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sus casas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-H</a:t>
                      </a:r>
                      <a:r>
                        <a:rPr kumimoji="0" lang="es-419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ospedajes cercanos o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-viviendas móvil</a:t>
                      </a:r>
                      <a:r>
                        <a:rPr kumimoji="0" lang="es-419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419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temporales</a:t>
                      </a:r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419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-Se construyen </a:t>
                      </a:r>
                      <a:r>
                        <a:rPr kumimoji="0" lang="es-419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vivienda movil </a:t>
                      </a:r>
                      <a:r>
                        <a:rPr kumimoji="0" lang="es-419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9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para su estadia</a:t>
                      </a:r>
                      <a:endParaRPr kumimoji="0" lang="es-E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9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050" name="Picture 2" descr="C:\Users\Bonifacio\Desktop\higiene y seguridad\obrador rod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60" y="3314656"/>
            <a:ext cx="4813439" cy="224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912E54D3-2CE4-4279-8F6E-3213486D79A5}"/>
              </a:ext>
            </a:extLst>
          </p:cNvPr>
          <p:cNvSpPr/>
          <p:nvPr/>
        </p:nvSpPr>
        <p:spPr>
          <a:xfrm>
            <a:off x="1918438" y="407219"/>
            <a:ext cx="76370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A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3. INSTALACIONES SANITARIAS</a:t>
            </a:r>
            <a:endParaRPr lang="es-AR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A174A144-4E28-4394-A542-E5C51CE52AA6}"/>
              </a:ext>
            </a:extLst>
          </p:cNvPr>
          <p:cNvSpPr/>
          <p:nvPr/>
        </p:nvSpPr>
        <p:spPr>
          <a:xfrm>
            <a:off x="273088" y="1295409"/>
            <a:ext cx="1108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Servicios sanitarios: - cantidad </a:t>
            </a:r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  </a:t>
            </a: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                                -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Diferenciados para cada sexo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4AEAF1B2-7220-432A-A8A5-AEE4E1922F77}"/>
              </a:ext>
            </a:extLst>
          </p:cNvPr>
          <p:cNvSpPr/>
          <p:nvPr/>
        </p:nvSpPr>
        <p:spPr>
          <a:xfrm>
            <a:off x="273088" y="2729454"/>
            <a:ext cx="368931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Cada QUINCE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(15) trabajadores: </a:t>
            </a:r>
          </a:p>
          <a:p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it-IT" sz="2400" dirty="0">
                <a:solidFill>
                  <a:schemeClr val="tx1">
                    <a:lumMod val="95000"/>
                  </a:schemeClr>
                </a:solidFill>
              </a:rPr>
              <a:t>a) UN (1) inodoro. </a:t>
            </a:r>
          </a:p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b) UN (1) mingitorio. </a:t>
            </a:r>
          </a:p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c) DOS (2) lavabos. </a:t>
            </a:r>
          </a:p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d) CINCO (5) duchas con agua caliente y fría. </a:t>
            </a:r>
          </a:p>
          <a:p>
            <a:endParaRPr lang="es-A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39" y="2621604"/>
            <a:ext cx="4427701" cy="3831946"/>
          </a:xfrm>
          <a:prstGeom prst="rect">
            <a:avLst/>
          </a:prstGeom>
        </p:spPr>
      </p:pic>
      <p:sp>
        <p:nvSpPr>
          <p:cNvPr id="11" name="7 Forma en L"/>
          <p:cNvSpPr/>
          <p:nvPr/>
        </p:nvSpPr>
        <p:spPr>
          <a:xfrm rot="18408129">
            <a:off x="11059761" y="2908875"/>
            <a:ext cx="913899" cy="392135"/>
          </a:xfrm>
          <a:prstGeom prst="corner">
            <a:avLst>
              <a:gd name="adj1" fmla="val 50000"/>
              <a:gd name="adj2" fmla="val 6142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4" descr="https://ciperchile.cl/wp-content/uploads/IMG_20180128_183213.jpg">
            <a:extLst>
              <a:ext uri="{FF2B5EF4-FFF2-40B4-BE49-F238E27FC236}">
                <a16:creationId xmlns:a16="http://schemas.microsoft.com/office/drawing/2014/main" xmlns="" id="{1E674E7A-DF87-4366-942F-3A8EF5183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6485" b="19714"/>
          <a:stretch/>
        </p:blipFill>
        <p:spPr bwMode="auto">
          <a:xfrm>
            <a:off x="4314423" y="2665129"/>
            <a:ext cx="3205316" cy="3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6 Multiplicar"/>
          <p:cNvSpPr/>
          <p:nvPr/>
        </p:nvSpPr>
        <p:spPr>
          <a:xfrm>
            <a:off x="6798522" y="2665129"/>
            <a:ext cx="914400" cy="10674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93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n relacionada">
            <a:extLst>
              <a:ext uri="{FF2B5EF4-FFF2-40B4-BE49-F238E27FC236}">
                <a16:creationId xmlns:a16="http://schemas.microsoft.com/office/drawing/2014/main" xmlns="" id="{F57A63CC-E010-4467-85DB-2E3B48F2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30" y="1272254"/>
            <a:ext cx="4191864" cy="31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xmlns="" id="{3DAF4A30-20BD-4247-8CF9-F83FCA53EDE7}"/>
              </a:ext>
            </a:extLst>
          </p:cNvPr>
          <p:cNvCxnSpPr>
            <a:cxnSpLocks/>
          </p:cNvCxnSpPr>
          <p:nvPr/>
        </p:nvCxnSpPr>
        <p:spPr>
          <a:xfrm flipH="1" flipV="1">
            <a:off x="6085362" y="4220319"/>
            <a:ext cx="1296365" cy="61630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6F4C1C5B-9E6A-4EA4-92E2-1987D9F3383A}"/>
              </a:ext>
            </a:extLst>
          </p:cNvPr>
          <p:cNvSpPr txBox="1"/>
          <p:nvPr/>
        </p:nvSpPr>
        <p:spPr>
          <a:xfrm>
            <a:off x="7978094" y="4528472"/>
            <a:ext cx="278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Pisos antideslizantes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E5E7B578-8F53-4805-96F3-1A1B60CEECB9}"/>
              </a:ext>
            </a:extLst>
          </p:cNvPr>
          <p:cNvCxnSpPr>
            <a:cxnSpLocks/>
          </p:cNvCxnSpPr>
          <p:nvPr/>
        </p:nvCxnSpPr>
        <p:spPr>
          <a:xfrm flipH="1" flipV="1">
            <a:off x="7178526" y="1704173"/>
            <a:ext cx="1226582" cy="5268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A4BB45D-08B8-4976-B538-57BB24316B03}"/>
              </a:ext>
            </a:extLst>
          </p:cNvPr>
          <p:cNvSpPr txBox="1"/>
          <p:nvPr/>
        </p:nvSpPr>
        <p:spPr>
          <a:xfrm>
            <a:off x="8598416" y="1687580"/>
            <a:ext cx="1901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Paredes fácil limpieza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8B1A6E20-9F41-4683-B4BC-6F68E7B3073A}"/>
              </a:ext>
            </a:extLst>
          </p:cNvPr>
          <p:cNvCxnSpPr>
            <a:cxnSpLocks/>
          </p:cNvCxnSpPr>
          <p:nvPr/>
        </p:nvCxnSpPr>
        <p:spPr>
          <a:xfrm flipV="1">
            <a:off x="3270864" y="3336302"/>
            <a:ext cx="1740171" cy="10519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EE33F25A-A239-4E19-B179-F7D00289B555}"/>
              </a:ext>
            </a:extLst>
          </p:cNvPr>
          <p:cNvSpPr txBox="1"/>
          <p:nvPr/>
        </p:nvSpPr>
        <p:spPr>
          <a:xfrm>
            <a:off x="641116" y="4138758"/>
            <a:ext cx="261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Puertas con herrajes de cierre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xmlns="" id="{2F1D2ED6-AA83-4721-814B-A4B5C4204910}"/>
              </a:ext>
            </a:extLst>
          </p:cNvPr>
          <p:cNvCxnSpPr>
            <a:cxnSpLocks/>
          </p:cNvCxnSpPr>
          <p:nvPr/>
        </p:nvCxnSpPr>
        <p:spPr>
          <a:xfrm flipV="1">
            <a:off x="2527431" y="1509893"/>
            <a:ext cx="2023674" cy="81167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BEB2029F-DD25-4D41-AB51-0C2C46136A82}"/>
              </a:ext>
            </a:extLst>
          </p:cNvPr>
          <p:cNvSpPr txBox="1"/>
          <p:nvPr/>
        </p:nvSpPr>
        <p:spPr>
          <a:xfrm>
            <a:off x="727091" y="1967623"/>
            <a:ext cx="1901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Iluminación y ventilación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8FA3F99A-5970-4513-B72E-C6B1CB4F182A}"/>
              </a:ext>
            </a:extLst>
          </p:cNvPr>
          <p:cNvSpPr/>
          <p:nvPr/>
        </p:nvSpPr>
        <p:spPr>
          <a:xfrm>
            <a:off x="727091" y="344277"/>
            <a:ext cx="97732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Características </a:t>
            </a: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:</a:t>
            </a:r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  <a:p>
            <a:endParaRPr lang="es-A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xmlns="" id="{CC6F50A0-8615-4A08-9E03-43CA421C63D8}"/>
              </a:ext>
            </a:extLst>
          </p:cNvPr>
          <p:cNvSpPr txBox="1"/>
          <p:nvPr/>
        </p:nvSpPr>
        <p:spPr>
          <a:xfrm>
            <a:off x="8704836" y="3162940"/>
            <a:ext cx="252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Higiene y desinfección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955967" y="5641945"/>
            <a:ext cx="4629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s-AR" sz="2400" dirty="0" smtClean="0">
                <a:solidFill>
                  <a:prstClr val="white">
                    <a:lumMod val="95000"/>
                  </a:prstClr>
                </a:solidFill>
              </a:rPr>
              <a:t>Caudal de agua suficiente</a:t>
            </a:r>
            <a:r>
              <a:rPr lang="es-AR" sz="2000" dirty="0" smtClean="0">
                <a:solidFill>
                  <a:prstClr val="white">
                    <a:lumMod val="95000"/>
                  </a:prstClr>
                </a:solidFill>
              </a:rPr>
              <a:t>.</a:t>
            </a:r>
            <a:endParaRPr lang="es-AR" sz="20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3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baÃ±os quimicos">
            <a:extLst>
              <a:ext uri="{FF2B5EF4-FFF2-40B4-BE49-F238E27FC236}">
                <a16:creationId xmlns:a16="http://schemas.microsoft.com/office/drawing/2014/main" xmlns="" id="{DC54B8C9-DDD3-4CB6-9A9B-9034268C3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3663" r="8647" b="3883"/>
          <a:stretch/>
        </p:blipFill>
        <p:spPr bwMode="auto">
          <a:xfrm>
            <a:off x="7388306" y="1442975"/>
            <a:ext cx="4169291" cy="468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7628F17-3BF2-4138-B64A-D552E42B9C80}"/>
              </a:ext>
            </a:extLst>
          </p:cNvPr>
          <p:cNvSpPr/>
          <p:nvPr/>
        </p:nvSpPr>
        <p:spPr>
          <a:xfrm>
            <a:off x="914399" y="633047"/>
            <a:ext cx="93692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- Frentes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de obra sean </a:t>
            </a: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móviles</a:t>
            </a:r>
            <a:endParaRPr lang="es-A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2" name="Picture 4" descr="Resultado de imagen para banos paracampamentos  obras civiles">
            <a:extLst>
              <a:ext uri="{FF2B5EF4-FFF2-40B4-BE49-F238E27FC236}">
                <a16:creationId xmlns:a16="http://schemas.microsoft.com/office/drawing/2014/main" xmlns="" id="{F0BA649B-5D02-4D58-9BB7-517E62E3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219325"/>
            <a:ext cx="5947380" cy="30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blob:https://web.whatsapp.com/59ef3148-2fc6-4db7-a47c-a07215cca1e3">
            <a:extLst>
              <a:ext uri="{FF2B5EF4-FFF2-40B4-BE49-F238E27FC236}">
                <a16:creationId xmlns:a16="http://schemas.microsoft.com/office/drawing/2014/main" xmlns="" id="{F731A91F-0BF2-44DD-99CD-8EA71C1862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sp>
        <p:nvSpPr>
          <p:cNvPr id="10" name="AutoShape 4" descr="blob:https://web.whatsapp.com/59ef3148-2fc6-4db7-a47c-a07215cca1e3">
            <a:extLst>
              <a:ext uri="{FF2B5EF4-FFF2-40B4-BE49-F238E27FC236}">
                <a16:creationId xmlns:a16="http://schemas.microsoft.com/office/drawing/2014/main" xmlns="" id="{424F5C79-1A1A-4BC9-B34A-56E3396E6A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CC85C3B-63CD-4704-A791-FEDFA78B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09" y="2821191"/>
            <a:ext cx="3572719" cy="3300017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6071F37D-6095-490B-ADE8-1C1110FA3DA6}"/>
              </a:ext>
            </a:extLst>
          </p:cNvPr>
          <p:cNvSpPr/>
          <p:nvPr/>
        </p:nvSpPr>
        <p:spPr>
          <a:xfrm>
            <a:off x="3927564" y="326483"/>
            <a:ext cx="36231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4. VESTUARIOS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0B40137-747F-47F3-AB7D-3DF7BFA0409C}"/>
              </a:ext>
            </a:extLst>
          </p:cNvPr>
          <p:cNvSpPr/>
          <p:nvPr/>
        </p:nvSpPr>
        <p:spPr>
          <a:xfrm>
            <a:off x="595587" y="1148476"/>
            <a:ext cx="10947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- Cuando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el personal no viva al pie de </a:t>
            </a: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obra</a:t>
            </a:r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6B07B56-7E2F-4A50-9AF1-BCCB0CD44220}"/>
              </a:ext>
            </a:extLst>
          </p:cNvPr>
          <p:cNvSpPr/>
          <p:nvPr/>
        </p:nvSpPr>
        <p:spPr>
          <a:xfrm>
            <a:off x="595587" y="1889372"/>
            <a:ext cx="11149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- Los vestuarios</a:t>
            </a:r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6" name="Picture 2" descr="Resultado de imagen para vestuarios en obras de construcciÃ³n">
            <a:extLst>
              <a:ext uri="{FF2B5EF4-FFF2-40B4-BE49-F238E27FC236}">
                <a16:creationId xmlns:a16="http://schemas.microsoft.com/office/drawing/2014/main" xmlns="" id="{C7D167B2-7C86-4594-B0FA-E7BB455A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03" y="269220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F2DDADCC-912F-49BC-AC5E-E1894B6DCB49}"/>
              </a:ext>
            </a:extLst>
          </p:cNvPr>
          <p:cNvSpPr txBox="1"/>
          <p:nvPr/>
        </p:nvSpPr>
        <p:spPr>
          <a:xfrm>
            <a:off x="9935409" y="3581400"/>
            <a:ext cx="2256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Higiene y desinfección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AABA1AEC-4B4B-4F8D-AF04-C63A39C47F2E}"/>
              </a:ext>
            </a:extLst>
          </p:cNvPr>
          <p:cNvSpPr txBox="1"/>
          <p:nvPr/>
        </p:nvSpPr>
        <p:spPr>
          <a:xfrm>
            <a:off x="9847403" y="5508272"/>
            <a:ext cx="222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Armarios individuales</a:t>
            </a:r>
          </a:p>
        </p:txBody>
      </p:sp>
    </p:spTree>
    <p:extLst>
      <p:ext uri="{BB962C8B-B14F-4D97-AF65-F5344CB8AC3E}">
        <p14:creationId xmlns:p14="http://schemas.microsoft.com/office/powerpoint/2010/main" val="3919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26873"/>
              </p:ext>
            </p:extLst>
          </p:nvPr>
        </p:nvGraphicFramePr>
        <p:xfrm>
          <a:off x="684213" y="685800"/>
          <a:ext cx="10712348" cy="2940048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2678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2608"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OBRA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EDIFICIO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RED VIAL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DIQUE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3916">
                <a:tc>
                  <a:txBody>
                    <a:bodyPr/>
                    <a:lstStyle/>
                    <a:p>
                      <a:pPr algn="ctr"/>
                      <a:r>
                        <a:rPr lang="es-419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SANITARIOS</a:t>
                      </a:r>
                      <a:endParaRPr lang="es-ES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--Baños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químicos</a:t>
                      </a:r>
                      <a:r>
                        <a:rPr lang="es-PE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</a:t>
                      </a:r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-Baños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quimicos trasladables</a:t>
                      </a:r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-Baños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419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quimicos </a:t>
                      </a:r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trasladables</a:t>
                      </a:r>
                      <a:endParaRPr lang="es-ES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3916">
                <a:tc>
                  <a:txBody>
                    <a:bodyPr/>
                    <a:lstStyle/>
                    <a:p>
                      <a:pPr algn="ctr"/>
                      <a:r>
                        <a:rPr lang="es-419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VESTUARIOS</a:t>
                      </a:r>
                      <a:endParaRPr lang="es-ES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-Lugares compartidos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 para mochilas, bolso de trabajo,etc.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-Lugares compartidos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 para mochilas, bolso de trabajo,etc.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-Lugares compartidos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 para mochilas, bolso de trabajo,etc.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onifacio\Desktop\higiene y seguridad\obrador vestua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0" y="228599"/>
            <a:ext cx="5963279" cy="33497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onifacio\Desktop\higiene y seguridad\vestuario fac arq 2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27" y="365240"/>
            <a:ext cx="5355171" cy="321310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3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EE68CD4-3D40-44E7-B326-7F14825241C9}"/>
              </a:ext>
            </a:extLst>
          </p:cNvPr>
          <p:cNvSpPr txBox="1"/>
          <p:nvPr/>
        </p:nvSpPr>
        <p:spPr>
          <a:xfrm>
            <a:off x="334704" y="3649022"/>
            <a:ext cx="1863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Mesas y bancos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D7EE206-4A3A-4237-9A8B-8AC96CBEF9FE}"/>
              </a:ext>
            </a:extLst>
          </p:cNvPr>
          <p:cNvSpPr txBox="1"/>
          <p:nvPr/>
        </p:nvSpPr>
        <p:spPr>
          <a:xfrm>
            <a:off x="9317478" y="3861671"/>
            <a:ext cx="252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Higiene y desinfección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2AF3E86-6330-4AB5-A2F7-7EC2B0067CE6}"/>
              </a:ext>
            </a:extLst>
          </p:cNvPr>
          <p:cNvSpPr/>
          <p:nvPr/>
        </p:nvSpPr>
        <p:spPr>
          <a:xfrm>
            <a:off x="3940354" y="289099"/>
            <a:ext cx="30861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5. COMEDOR</a:t>
            </a:r>
          </a:p>
        </p:txBody>
      </p:sp>
      <p:pic>
        <p:nvPicPr>
          <p:cNvPr id="7170" name="Picture 2" descr="Resultado de imagen para comedor en obra de construccion">
            <a:extLst>
              <a:ext uri="{FF2B5EF4-FFF2-40B4-BE49-F238E27FC236}">
                <a16:creationId xmlns:a16="http://schemas.microsoft.com/office/drawing/2014/main" xmlns="" id="{386E0BB9-27EE-4669-A437-B00F5A76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08" y="2284716"/>
            <a:ext cx="6955783" cy="34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B7EE23C-7001-46CE-843B-9402CA1C7D4F}"/>
              </a:ext>
            </a:extLst>
          </p:cNvPr>
          <p:cNvSpPr/>
          <p:nvPr/>
        </p:nvSpPr>
        <p:spPr>
          <a:xfrm>
            <a:off x="694161" y="1082544"/>
            <a:ext cx="10179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</a:rPr>
              <a:t>- </a:t>
            </a: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Locales adecuados</a:t>
            </a:r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2AF3E86-6330-4AB5-A2F7-7EC2B0067CE6}"/>
              </a:ext>
            </a:extLst>
          </p:cNvPr>
          <p:cNvSpPr/>
          <p:nvPr/>
        </p:nvSpPr>
        <p:spPr>
          <a:xfrm>
            <a:off x="3837104" y="347460"/>
            <a:ext cx="26244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6. COCINA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2A47D26-CCEC-47D6-9473-7919265EC41A}"/>
              </a:ext>
            </a:extLst>
          </p:cNvPr>
          <p:cNvSpPr/>
          <p:nvPr/>
        </p:nvSpPr>
        <p:spPr>
          <a:xfrm>
            <a:off x="664563" y="1014920"/>
            <a:ext cx="10452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- Medidas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de higiene y </a:t>
            </a: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limpieza</a:t>
            </a:r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194" name="Picture 2" descr="Imagen relacionada">
            <a:extLst>
              <a:ext uri="{FF2B5EF4-FFF2-40B4-BE49-F238E27FC236}">
                <a16:creationId xmlns:a16="http://schemas.microsoft.com/office/drawing/2014/main" xmlns="" id="{A41FB69B-32EA-4D10-84A2-500BC685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41" y="2165678"/>
            <a:ext cx="5836779" cy="38883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xmlns="" id="{3D62033C-166C-4ABC-8183-7C7E9AA76C25}"/>
              </a:ext>
            </a:extLst>
          </p:cNvPr>
          <p:cNvCxnSpPr>
            <a:cxnSpLocks/>
          </p:cNvCxnSpPr>
          <p:nvPr/>
        </p:nvCxnSpPr>
        <p:spPr>
          <a:xfrm flipH="1" flipV="1">
            <a:off x="8166908" y="5401949"/>
            <a:ext cx="644583" cy="2338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77DCB944-CDE3-4EB9-9065-17034EFDD6AB}"/>
              </a:ext>
            </a:extLst>
          </p:cNvPr>
          <p:cNvSpPr txBox="1"/>
          <p:nvPr/>
        </p:nvSpPr>
        <p:spPr>
          <a:xfrm>
            <a:off x="8907227" y="4894118"/>
            <a:ext cx="2055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Bacha con agua fría y caliente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xmlns="" id="{F65BEAE9-2380-4FE4-84E2-11CE3820C184}"/>
              </a:ext>
            </a:extLst>
          </p:cNvPr>
          <p:cNvCxnSpPr>
            <a:cxnSpLocks/>
          </p:cNvCxnSpPr>
          <p:nvPr/>
        </p:nvCxnSpPr>
        <p:spPr>
          <a:xfrm>
            <a:off x="2067791" y="2701636"/>
            <a:ext cx="2078182" cy="18703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E86D3E4B-6E2E-45F6-8E9C-FA7BED477517}"/>
              </a:ext>
            </a:extLst>
          </p:cNvPr>
          <p:cNvSpPr txBox="1"/>
          <p:nvPr/>
        </p:nvSpPr>
        <p:spPr>
          <a:xfrm>
            <a:off x="429235" y="5442658"/>
            <a:ext cx="1872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Heladera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xmlns="" id="{E774FAC4-4A72-48D8-938B-0E2BE4136A58}"/>
              </a:ext>
            </a:extLst>
          </p:cNvPr>
          <p:cNvCxnSpPr>
            <a:cxnSpLocks/>
          </p:cNvCxnSpPr>
          <p:nvPr/>
        </p:nvCxnSpPr>
        <p:spPr>
          <a:xfrm flipV="1">
            <a:off x="1877291" y="4786745"/>
            <a:ext cx="1257300" cy="51954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8F28A776-F71F-40F6-AA9A-FB24C1561915}"/>
              </a:ext>
            </a:extLst>
          </p:cNvPr>
          <p:cNvSpPr txBox="1"/>
          <p:nvPr/>
        </p:nvSpPr>
        <p:spPr>
          <a:xfrm>
            <a:off x="446809" y="2250408"/>
            <a:ext cx="2059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Campana de extracción</a:t>
            </a:r>
          </a:p>
        </p:txBody>
      </p:sp>
    </p:spTree>
    <p:extLst>
      <p:ext uri="{BB962C8B-B14F-4D97-AF65-F5344CB8AC3E}">
        <p14:creationId xmlns:p14="http://schemas.microsoft.com/office/powerpoint/2010/main" val="25908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E342814-1782-4275-A463-BDE55BBF684F}"/>
              </a:ext>
            </a:extLst>
          </p:cNvPr>
          <p:cNvSpPr txBox="1"/>
          <p:nvPr/>
        </p:nvSpPr>
        <p:spPr>
          <a:xfrm>
            <a:off x="8217621" y="3058130"/>
            <a:ext cx="2361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Personal apto con delantal, gorro, guantes y barbijo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1E9D1C15-74BB-47C9-9863-91019B3FC3E3}"/>
              </a:ext>
            </a:extLst>
          </p:cNvPr>
          <p:cNvSpPr/>
          <p:nvPr/>
        </p:nvSpPr>
        <p:spPr>
          <a:xfrm>
            <a:off x="916856" y="672196"/>
            <a:ext cx="10076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- El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personal </a:t>
            </a: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de cocina</a:t>
            </a:r>
            <a:endParaRPr lang="es-AR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218" name="Picture 2" descr="Imagen relacionada">
            <a:extLst>
              <a:ext uri="{FF2B5EF4-FFF2-40B4-BE49-F238E27FC236}">
                <a16:creationId xmlns:a16="http://schemas.microsoft.com/office/drawing/2014/main" xmlns="" id="{FFF2817E-4786-4641-BB1A-0965ADB45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8" y="1715429"/>
            <a:ext cx="4810991" cy="46037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6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2">
            <a:extLst>
              <a:ext uri="{FF2B5EF4-FFF2-40B4-BE49-F238E27FC236}">
                <a16:creationId xmlns:a16="http://schemas.microsoft.com/office/drawing/2014/main" xmlns="" id="{3BECE153-091D-41C8-A094-0E3FDF657A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621766"/>
              </p:ext>
            </p:extLst>
          </p:nvPr>
        </p:nvGraphicFramePr>
        <p:xfrm>
          <a:off x="102010" y="4237"/>
          <a:ext cx="11201400" cy="1176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BCBCFA9B-791C-4F92-B14D-F69ED83E6462}"/>
              </a:ext>
            </a:extLst>
          </p:cNvPr>
          <p:cNvGrpSpPr/>
          <p:nvPr/>
        </p:nvGrpSpPr>
        <p:grpSpPr>
          <a:xfrm>
            <a:off x="347731" y="1298551"/>
            <a:ext cx="4533362" cy="1702227"/>
            <a:chOff x="-103065" y="143559"/>
            <a:chExt cx="8961120" cy="985265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xmlns="" id="{93A6CDD5-E304-4BA4-82CA-48B22AF741AE}"/>
                </a:ext>
              </a:extLst>
            </p:cNvPr>
            <p:cNvSpPr/>
            <p:nvPr/>
          </p:nvSpPr>
          <p:spPr>
            <a:xfrm>
              <a:off x="-103065" y="143559"/>
              <a:ext cx="8961120" cy="985265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xmlns="" id="{F0799AB1-52C5-4B2D-BF25-7E0CE33C6729}"/>
                </a:ext>
              </a:extLst>
            </p:cNvPr>
            <p:cNvSpPr txBox="1"/>
            <p:nvPr/>
          </p:nvSpPr>
          <p:spPr>
            <a:xfrm>
              <a:off x="-83051" y="143559"/>
              <a:ext cx="8789568" cy="927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800" b="1" i="1" kern="1200" dirty="0"/>
                <a:t>Ley Nacional 19.587/72 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/>
                <a:t>“</a:t>
              </a:r>
              <a:r>
                <a:rPr lang="es-AR" sz="2800" b="1" i="1" kern="1200" dirty="0"/>
                <a:t>Higiene y Seguridad en el trabajo</a:t>
              </a:r>
              <a:r>
                <a:rPr lang="en-US" sz="2800" b="1" dirty="0"/>
                <a:t>”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09A74D0D-66CD-4C3C-AA88-A10AA1798571}"/>
              </a:ext>
            </a:extLst>
          </p:cNvPr>
          <p:cNvGrpSpPr/>
          <p:nvPr/>
        </p:nvGrpSpPr>
        <p:grpSpPr>
          <a:xfrm>
            <a:off x="396023" y="3220246"/>
            <a:ext cx="4436777" cy="1390918"/>
            <a:chOff x="-857991" y="-1612480"/>
            <a:chExt cx="5972094" cy="3673882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xmlns="" id="{BAD504AF-4F64-4C73-9A2B-7140395122F1}"/>
                </a:ext>
              </a:extLst>
            </p:cNvPr>
            <p:cNvSpPr/>
            <p:nvPr/>
          </p:nvSpPr>
          <p:spPr>
            <a:xfrm>
              <a:off x="-857991" y="-1612480"/>
              <a:ext cx="5972094" cy="3673882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xmlns="" id="{9140AB52-3722-4BAC-9775-56AB6194F8DF}"/>
                </a:ext>
              </a:extLst>
            </p:cNvPr>
            <p:cNvSpPr txBox="1"/>
            <p:nvPr/>
          </p:nvSpPr>
          <p:spPr>
            <a:xfrm>
              <a:off x="-752411" y="-1453841"/>
              <a:ext cx="5828328" cy="3094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AR" sz="2800" b="1" i="1" kern="1200" dirty="0"/>
                <a:t>Ley Nacional 24.557/96 </a:t>
              </a:r>
              <a:r>
                <a:rPr lang="en-US" sz="2800" b="1" dirty="0"/>
                <a:t>“ </a:t>
              </a:r>
              <a:r>
                <a:rPr lang="es-AR" sz="2800" b="1" i="1" kern="1200" dirty="0"/>
                <a:t>Riesgos del trabajo</a:t>
              </a:r>
              <a:r>
                <a:rPr lang="en-US" sz="2800" b="1" dirty="0"/>
                <a:t>”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375ABBAF-63FF-4B20-993A-26795401D9F0}"/>
              </a:ext>
            </a:extLst>
          </p:cNvPr>
          <p:cNvGrpSpPr/>
          <p:nvPr/>
        </p:nvGrpSpPr>
        <p:grpSpPr>
          <a:xfrm>
            <a:off x="5877711" y="2099808"/>
            <a:ext cx="5977605" cy="1815898"/>
            <a:chOff x="4838439" y="-6503941"/>
            <a:chExt cx="5829387" cy="4655949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xmlns="" id="{B96CD3CE-D46F-4ED0-AB9F-39FFFCA699CA}"/>
                </a:ext>
              </a:extLst>
            </p:cNvPr>
            <p:cNvSpPr/>
            <p:nvPr/>
          </p:nvSpPr>
          <p:spPr>
            <a:xfrm>
              <a:off x="4920383" y="-6503941"/>
              <a:ext cx="5665501" cy="465594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xmlns="" id="{B2468750-E19A-4F1B-97B3-E42321A1F287}"/>
                </a:ext>
              </a:extLst>
            </p:cNvPr>
            <p:cNvSpPr txBox="1"/>
            <p:nvPr/>
          </p:nvSpPr>
          <p:spPr>
            <a:xfrm>
              <a:off x="4838439" y="-6390551"/>
              <a:ext cx="5829387" cy="41508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020" tIns="160020" rIns="160020" bIns="160020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AR" sz="2800" b="1" i="0" kern="1200" dirty="0"/>
                <a:t>Decreto Reglamentario 911/96</a:t>
              </a:r>
              <a:endParaRPr lang="en-US" sz="2800" b="1" dirty="0"/>
            </a:p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dirty="0"/>
                <a:t>“Industria de la Construcción”</a:t>
              </a:r>
              <a:endParaRPr lang="en-US" sz="2800" b="1" kern="1200" dirty="0"/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A205FA46-AB25-4E5C-A2EA-844A87BD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970" y="244699"/>
            <a:ext cx="5666704" cy="759853"/>
          </a:xfrm>
        </p:spPr>
        <p:txBody>
          <a:bodyPr>
            <a:noAutofit/>
          </a:bodyPr>
          <a:lstStyle/>
          <a:p>
            <a:pPr algn="ctr"/>
            <a:r>
              <a:rPr lang="es-AR" sz="4000" b="1" dirty="0">
                <a:solidFill>
                  <a:schemeClr val="tx1">
                    <a:lumMod val="75000"/>
                  </a:schemeClr>
                </a:solidFill>
              </a:rPr>
              <a:t>Marco legal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xmlns="" id="{CC958817-CB40-401A-A9DA-89338648175E}"/>
              </a:ext>
            </a:extLst>
          </p:cNvPr>
          <p:cNvSpPr/>
          <p:nvPr/>
        </p:nvSpPr>
        <p:spPr>
          <a:xfrm>
            <a:off x="847029" y="5460643"/>
            <a:ext cx="3168203" cy="118024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xmlns="" id="{FCC72339-AA12-45D2-86DF-224C60026DE3}"/>
              </a:ext>
            </a:extLst>
          </p:cNvPr>
          <p:cNvSpPr/>
          <p:nvPr/>
        </p:nvSpPr>
        <p:spPr>
          <a:xfrm>
            <a:off x="2247852" y="4738198"/>
            <a:ext cx="366559" cy="532579"/>
          </a:xfrm>
          <a:prstGeom prst="downArrow">
            <a:avLst>
              <a:gd name="adj1" fmla="val 50000"/>
              <a:gd name="adj2" fmla="val 4230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1" name="Flecha: hacia abajo 19">
            <a:extLst>
              <a:ext uri="{FF2B5EF4-FFF2-40B4-BE49-F238E27FC236}">
                <a16:creationId xmlns:a16="http://schemas.microsoft.com/office/drawing/2014/main" xmlns="" id="{FCC72339-AA12-45D2-86DF-224C60026DE3}"/>
              </a:ext>
            </a:extLst>
          </p:cNvPr>
          <p:cNvSpPr/>
          <p:nvPr/>
        </p:nvSpPr>
        <p:spPr>
          <a:xfrm rot="16200000">
            <a:off x="5138172" y="2706125"/>
            <a:ext cx="379240" cy="769122"/>
          </a:xfrm>
          <a:prstGeom prst="downArrow">
            <a:avLst>
              <a:gd name="adj1" fmla="val 50000"/>
              <a:gd name="adj2" fmla="val 4230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1 Rectángulo"/>
          <p:cNvSpPr/>
          <p:nvPr/>
        </p:nvSpPr>
        <p:spPr>
          <a:xfrm>
            <a:off x="940158" y="5512158"/>
            <a:ext cx="28977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800" b="1" dirty="0">
                <a:solidFill>
                  <a:prstClr val="white"/>
                </a:solidFill>
              </a:rPr>
              <a:t>Resoluciones </a:t>
            </a:r>
          </a:p>
          <a:p>
            <a:pPr algn="ctr"/>
            <a:r>
              <a:rPr lang="es-AR" sz="2800" b="1" dirty="0">
                <a:solidFill>
                  <a:prstClr val="white"/>
                </a:solidFill>
              </a:rPr>
              <a:t>ART y SRT</a:t>
            </a:r>
            <a:r>
              <a:rPr lang="es-AR" sz="3600" b="1" dirty="0">
                <a:solidFill>
                  <a:prstClr val="white"/>
                </a:solidFill>
              </a:rPr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25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20143"/>
              </p:ext>
            </p:extLst>
          </p:nvPr>
        </p:nvGraphicFramePr>
        <p:xfrm>
          <a:off x="536626" y="243841"/>
          <a:ext cx="11058476" cy="1920240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27646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4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646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646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5287"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OBRA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EDIFICIO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VIAL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DIQUE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8219">
                <a:tc>
                  <a:txBody>
                    <a:bodyPr/>
                    <a:lstStyle/>
                    <a:p>
                      <a:pPr algn="ctr"/>
                      <a:r>
                        <a:rPr lang="es-419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COCINA</a:t>
                      </a:r>
                      <a:endParaRPr lang="es-ES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-Microondas</a:t>
                      </a:r>
                    </a:p>
                    <a:p>
                      <a:pPr algn="ctr"/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-anafe</a:t>
                      </a:r>
                    </a:p>
                    <a:p>
                      <a:pPr algn="ctr"/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-Cocina con chef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-Cocina con chef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753">
                <a:tc>
                  <a:txBody>
                    <a:bodyPr/>
                    <a:lstStyle/>
                    <a:p>
                      <a:pPr algn="ctr"/>
                      <a:r>
                        <a:rPr lang="es-419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COMEDOR</a:t>
                      </a:r>
                      <a:endParaRPr lang="es-ES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-Lugar copartido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-Lugar copartido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-Salon comedor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Bonifacio\Desktop\higiene y seguridad\cocin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3"/>
          <a:stretch/>
        </p:blipFill>
        <p:spPr bwMode="auto">
          <a:xfrm>
            <a:off x="1409700" y="2299079"/>
            <a:ext cx="3860800" cy="220942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nifacio\Desktop\higiene y seguridad\ofc.tec arq 20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3"/>
          <a:stretch/>
        </p:blipFill>
        <p:spPr bwMode="auto">
          <a:xfrm>
            <a:off x="7206633" y="2730500"/>
            <a:ext cx="4731368" cy="3327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nifacio\Desktop\higiene y seguridad\club univ.cba salom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1" b="25687"/>
          <a:stretch/>
        </p:blipFill>
        <p:spPr bwMode="auto">
          <a:xfrm>
            <a:off x="279400" y="4635500"/>
            <a:ext cx="6536762" cy="20510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Elipse"/>
          <p:cNvSpPr/>
          <p:nvPr/>
        </p:nvSpPr>
        <p:spPr>
          <a:xfrm>
            <a:off x="2324099" y="5061881"/>
            <a:ext cx="2819400" cy="1553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9982201" y="4107062"/>
            <a:ext cx="1955800" cy="1553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3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7F2AFC8A-74F6-42B7-99D4-92972C3D2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762" y="748183"/>
            <a:ext cx="10159675" cy="33734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- La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evacuación de desechos cloacales </a:t>
            </a:r>
            <a:endParaRPr lang="es-AR" sz="24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Se debe evitar: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 smtClean="0">
                <a:solidFill>
                  <a:schemeClr val="tx1">
                    <a:lumMod val="95000"/>
                  </a:schemeClr>
                </a:solidFill>
              </a:rPr>
              <a:t>Contaminación </a:t>
            </a: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del suelo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Contaminación de agua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Contacto directo con las excretas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511AC57-D586-40D1-A546-27CDA316B9E6}"/>
              </a:ext>
            </a:extLst>
          </p:cNvPr>
          <p:cNvSpPr/>
          <p:nvPr/>
        </p:nvSpPr>
        <p:spPr>
          <a:xfrm>
            <a:off x="434160" y="251193"/>
            <a:ext cx="10734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7. DESECHOS CLOACALES U ORGANICOS</a:t>
            </a:r>
          </a:p>
        </p:txBody>
      </p:sp>
      <p:sp>
        <p:nvSpPr>
          <p:cNvPr id="2" name="AutoShape 2" descr="Imagen relacionada">
            <a:extLst>
              <a:ext uri="{FF2B5EF4-FFF2-40B4-BE49-F238E27FC236}">
                <a16:creationId xmlns:a16="http://schemas.microsoft.com/office/drawing/2014/main" xmlns="" id="{67297CFC-8412-4AF2-B9C8-F6F185E883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pic>
        <p:nvPicPr>
          <p:cNvPr id="10244" name="Picture 4" descr="http://banosquimicos.bqnirvana.com.ar/slider_servicios_3.jpg">
            <a:extLst>
              <a:ext uri="{FF2B5EF4-FFF2-40B4-BE49-F238E27FC236}">
                <a16:creationId xmlns:a16="http://schemas.microsoft.com/office/drawing/2014/main" xmlns="" id="{6E706F57-A227-4D3C-8945-E531D5ED0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7"/>
          <a:stretch/>
        </p:blipFill>
        <p:spPr bwMode="auto">
          <a:xfrm>
            <a:off x="6096000" y="4020170"/>
            <a:ext cx="4106643" cy="25025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para pequenas plantas de tratamiento de liquido cloacal">
            <a:extLst>
              <a:ext uri="{FF2B5EF4-FFF2-40B4-BE49-F238E27FC236}">
                <a16:creationId xmlns:a16="http://schemas.microsoft.com/office/drawing/2014/main" xmlns="" id="{7D1AF44D-106B-411B-ABAD-8B176770F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" y="3993229"/>
            <a:ext cx="3484880" cy="26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n relacionada">
            <a:extLst>
              <a:ext uri="{FF2B5EF4-FFF2-40B4-BE49-F238E27FC236}">
                <a16:creationId xmlns:a16="http://schemas.microsoft.com/office/drawing/2014/main" xmlns="" id="{67297CFC-8412-4AF2-B9C8-F6F185E883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FA918038-E200-4B6C-9DD6-E119FF205458}"/>
              </a:ext>
            </a:extLst>
          </p:cNvPr>
          <p:cNvSpPr/>
          <p:nvPr/>
        </p:nvSpPr>
        <p:spPr>
          <a:xfrm>
            <a:off x="779318" y="384464"/>
            <a:ext cx="103285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000" dirty="0"/>
          </a:p>
          <a:p>
            <a:r>
              <a:rPr lang="es-AR" sz="2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Se deben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proveer recipientes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adecuados.</a:t>
            </a:r>
          </a:p>
          <a:p>
            <a:endParaRPr lang="es-AR" sz="20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-La recolección se debe realizar por lo menos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una vez al día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y en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horario regular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, </a:t>
            </a:r>
          </a:p>
        </p:txBody>
      </p:sp>
      <p:pic>
        <p:nvPicPr>
          <p:cNvPr id="11266" name="Picture 2" descr="Imagen relacionada">
            <a:extLst>
              <a:ext uri="{FF2B5EF4-FFF2-40B4-BE49-F238E27FC236}">
                <a16:creationId xmlns:a16="http://schemas.microsoft.com/office/drawing/2014/main" xmlns="" id="{4128C3E4-7F46-41F0-A189-ABDB4D4A6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52"/>
          <a:stretch/>
        </p:blipFill>
        <p:spPr bwMode="auto">
          <a:xfrm>
            <a:off x="938646" y="2085975"/>
            <a:ext cx="2502938" cy="23133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CB2F9FF2-C8E8-4CE3-93B8-185164644CB8}"/>
              </a:ext>
            </a:extLst>
          </p:cNvPr>
          <p:cNvSpPr txBox="1"/>
          <p:nvPr/>
        </p:nvSpPr>
        <p:spPr>
          <a:xfrm>
            <a:off x="6096001" y="2847108"/>
            <a:ext cx="53919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Etapas de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tratamiento de residuos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:</a:t>
            </a:r>
          </a:p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Almacenamiento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Recolección y trasporte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Eliminación y disposición final</a:t>
            </a:r>
          </a:p>
        </p:txBody>
      </p:sp>
      <p:pic>
        <p:nvPicPr>
          <p:cNvPr id="2052" name="Picture 4" descr="Resultado de imagen para depositos de basura">
            <a:extLst>
              <a:ext uri="{FF2B5EF4-FFF2-40B4-BE49-F238E27FC236}">
                <a16:creationId xmlns:a16="http://schemas.microsoft.com/office/drawing/2014/main" xmlns="" id="{62224AAE-D768-44AD-9398-A8FB52CC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84" y="3893919"/>
            <a:ext cx="2579617" cy="25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6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AE18BBD-3C6B-477D-87CF-82F30B12FC54}"/>
              </a:ext>
            </a:extLst>
          </p:cNvPr>
          <p:cNvSpPr/>
          <p:nvPr/>
        </p:nvSpPr>
        <p:spPr>
          <a:xfrm>
            <a:off x="284052" y="298592"/>
            <a:ext cx="108046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8. AGUA DE USO Y COSUMO HUMANO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AF20248-F86C-480F-B851-331234693524}"/>
              </a:ext>
            </a:extLst>
          </p:cNvPr>
          <p:cNvSpPr/>
          <p:nvPr/>
        </p:nvSpPr>
        <p:spPr>
          <a:xfrm>
            <a:off x="727868" y="1192775"/>
            <a:ext cx="106141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-Se emplea para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beber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higienizarse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 y preparar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alimentos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endParaRPr lang="es-AR" sz="20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-requisitos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agua potable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endParaRPr lang="es-AR" sz="2000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-Asegurar en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forma permanente el suministro</a:t>
            </a:r>
            <a:endParaRPr lang="es-AR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C11B242-846F-4C2F-A6DD-E85223C1E382}"/>
              </a:ext>
            </a:extLst>
          </p:cNvPr>
          <p:cNvSpPr/>
          <p:nvPr/>
        </p:nvSpPr>
        <p:spPr>
          <a:xfrm>
            <a:off x="727868" y="2961095"/>
            <a:ext cx="101173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/>
              <a:t>-Agua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no suministrada por red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depósitos cerrados.</a:t>
            </a:r>
            <a:endParaRPr lang="es-AR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xmlns="" id="{B1C0E852-B71B-4B56-8089-95F67623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33" y="3589393"/>
            <a:ext cx="3838413" cy="287510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xmlns="" id="{C1B97E10-2CBB-4010-A455-3B72FE78F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51" y="3650939"/>
            <a:ext cx="2832974" cy="28329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6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B411D21-8F1A-4E74-932C-2E9F9E1D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550" y="312529"/>
            <a:ext cx="1257380" cy="12573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BC589BB-D66E-490F-B55D-CDEA6E30B9FE}"/>
              </a:ext>
            </a:extLst>
          </p:cNvPr>
          <p:cNvSpPr/>
          <p:nvPr/>
        </p:nvSpPr>
        <p:spPr>
          <a:xfrm>
            <a:off x="786580" y="673016"/>
            <a:ext cx="7748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El agua para uso industrial debe ser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claramente identificada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para evitar su ingesta.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FC3AC1E9-D052-43F3-A7D4-758D4ED970FC}"/>
              </a:ext>
            </a:extLst>
          </p:cNvPr>
          <p:cNvSpPr/>
          <p:nvPr/>
        </p:nvSpPr>
        <p:spPr>
          <a:xfrm>
            <a:off x="786577" y="1569909"/>
            <a:ext cx="10235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AR" sz="2000" dirty="0"/>
          </a:p>
          <a:p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En caso de que el agua suministrada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no ofrezca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suficientes garantías de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</a:rPr>
              <a:t>calidad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</a:rPr>
              <a:t>, deberán efectuarse: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7F6296FA-C8F8-4F33-BA48-F94712914B57}"/>
              </a:ext>
            </a:extLst>
          </p:cNvPr>
          <p:cNvSpPr/>
          <p:nvPr/>
        </p:nvSpPr>
        <p:spPr>
          <a:xfrm>
            <a:off x="6095998" y="3277609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chemeClr val="tx1">
                    <a:lumMod val="95000"/>
                  </a:schemeClr>
                </a:solidFill>
              </a:rPr>
              <a:t>ANALISIS  FISICO-QUIMICO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EC29637-AC45-4E4F-ACE1-D72D3B61E5BE}"/>
              </a:ext>
            </a:extLst>
          </p:cNvPr>
          <p:cNvSpPr/>
          <p:nvPr/>
        </p:nvSpPr>
        <p:spPr>
          <a:xfrm>
            <a:off x="6095998" y="4087763"/>
            <a:ext cx="346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AR" b="1" dirty="0">
                <a:solidFill>
                  <a:schemeClr val="tx1">
                    <a:lumMod val="95000"/>
                  </a:schemeClr>
                </a:solidFill>
              </a:rPr>
              <a:t>ANALISIS BACTEREOLOGICO</a:t>
            </a:r>
            <a:r>
              <a:rPr lang="es-AR" b="1" dirty="0"/>
              <a:t>: </a:t>
            </a: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xmlns="" id="{45000AA7-9169-4604-87C6-01A750CC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670" r="889" b="13508"/>
          <a:stretch/>
        </p:blipFill>
        <p:spPr bwMode="auto">
          <a:xfrm>
            <a:off x="1107440" y="3277609"/>
            <a:ext cx="4531360" cy="24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9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540053"/>
              </p:ext>
            </p:extLst>
          </p:nvPr>
        </p:nvGraphicFramePr>
        <p:xfrm>
          <a:off x="684213" y="685800"/>
          <a:ext cx="10712348" cy="4585968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2678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780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2608"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OBRA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EDIFICIO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VIAL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>
                          <a:solidFill>
                            <a:schemeClr val="tx1"/>
                          </a:solidFill>
                          <a:effectLst/>
                        </a:rPr>
                        <a:t>DIQUE</a:t>
                      </a:r>
                      <a:endParaRPr lang="es-ES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3916">
                <a:tc>
                  <a:txBody>
                    <a:bodyPr/>
                    <a:lstStyle/>
                    <a:p>
                      <a:pPr algn="ctr"/>
                      <a:endParaRPr lang="es-419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es-419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DESECHOS</a:t>
                      </a:r>
                      <a:endParaRPr lang="es-ES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-Desagote</a:t>
                      </a:r>
                    </a:p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-redes de recolección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-Desagote</a:t>
                      </a:r>
                    </a:p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-Cámara séptica y pozos absorbentes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-planta de tratamiento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-Cámara séptica y pozos absorbentes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3916">
                <a:tc>
                  <a:txBody>
                    <a:bodyPr/>
                    <a:lstStyle/>
                    <a:p>
                      <a:pPr algn="ctr"/>
                      <a:endParaRPr lang="es-419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endParaRPr lang="es-419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endParaRPr lang="es-419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es-419" b="1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AGUA</a:t>
                      </a:r>
                      <a:endParaRPr lang="es-ES" b="1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-Directo de red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419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habilitada</a:t>
                      </a:r>
                    </a:p>
                    <a:p>
                      <a:pPr algn="l"/>
                      <a:r>
                        <a:rPr lang="es-419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-Dispenser</a:t>
                      </a:r>
                      <a:endParaRPr lang="es-419" baseline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-Cisternas para agua de consumo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del personal</a:t>
                      </a:r>
                      <a:endParaRPr lang="es-419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-Cisternas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para agua de obra</a:t>
                      </a:r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-Cisternas para consumo en barracas.</a:t>
                      </a:r>
                    </a:p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-Cisternas para consumo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del personal en obra </a:t>
                      </a:r>
                      <a:endParaRPr lang="es-419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  <a:p>
                      <a:pPr algn="l"/>
                      <a:r>
                        <a:rPr lang="es-419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-Cisternas</a:t>
                      </a:r>
                      <a:r>
                        <a:rPr lang="es-419" baseline="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 para agua de obra</a:t>
                      </a:r>
                    </a:p>
                    <a:p>
                      <a:pPr algn="l"/>
                      <a:endParaRPr lang="es-ES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0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onifacio\Desktop\higiene y seguridad\obrador agua de consu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8" r="46984" b="16061"/>
          <a:stretch/>
        </p:blipFill>
        <p:spPr bwMode="auto">
          <a:xfrm>
            <a:off x="841373" y="953888"/>
            <a:ext cx="4610102" cy="43212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onifacio\Desktop\higiene y seguridad\agua red vi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068" r="61160" b="20750"/>
          <a:stretch/>
        </p:blipFill>
        <p:spPr bwMode="auto">
          <a:xfrm>
            <a:off x="6301880" y="934461"/>
            <a:ext cx="4201020" cy="434068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2406648" y="2527301"/>
            <a:ext cx="2038352" cy="21970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99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3001F8-0116-444B-AC46-C3C3A8A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588" y="2056328"/>
            <a:ext cx="9092485" cy="4364730"/>
          </a:xfrm>
        </p:spPr>
        <p:txBody>
          <a:bodyPr>
            <a:normAutofit/>
          </a:bodyPr>
          <a:lstStyle/>
          <a:p>
            <a:pPr marL="457200" lvl="0" indent="-457200" fontAlgn="base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Transporte del personal.                    ( Art. 21)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Viviendas para el personal.              ( Art.22)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Instalaciones sanitarias.                    ( Art. 23-27)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Vestuarios.                                          (Art. 28-29)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Comedor                                             (Art. 30)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Cocina.                                                (Art. 31-32)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Desechos cloacales u orgánicos.     (Art. 33-36)</a:t>
            </a:r>
          </a:p>
          <a:p>
            <a:pPr marL="457200" indent="-457200">
              <a:buFont typeface="+mj-lt"/>
              <a:buAutoNum type="arabicPeriod"/>
            </a:pPr>
            <a:r>
              <a:rPr lang="es-AR" sz="2400" b="1" dirty="0">
                <a:solidFill>
                  <a:schemeClr val="tx1">
                    <a:lumMod val="95000"/>
                  </a:schemeClr>
                </a:solidFill>
              </a:rPr>
              <a:t>Agua de uso y consumo humano     (Art. 37-41)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3C7EC0D-50B9-4CA9-BCF2-CC079D3987FF}"/>
              </a:ext>
            </a:extLst>
          </p:cNvPr>
          <p:cNvSpPr/>
          <p:nvPr/>
        </p:nvSpPr>
        <p:spPr>
          <a:xfrm>
            <a:off x="669701" y="1150647"/>
            <a:ext cx="112947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SERVICIOS DE INFRAESTRUCTURA DE OBRA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56804"/>
            <a:ext cx="8132763" cy="99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2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transporte personal asientos traf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92" y="1808270"/>
            <a:ext cx="7189370" cy="39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037C63D-6035-4883-886D-0FFC4D2D8AEE}"/>
              </a:ext>
            </a:extLst>
          </p:cNvPr>
          <p:cNvSpPr txBox="1"/>
          <p:nvPr/>
        </p:nvSpPr>
        <p:spPr>
          <a:xfrm>
            <a:off x="391597" y="1625993"/>
            <a:ext cx="1778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Cubiertos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A082742-1C80-4A79-B06D-B83B42ED8DA5}"/>
              </a:ext>
            </a:extLst>
          </p:cNvPr>
          <p:cNvSpPr txBox="1"/>
          <p:nvPr/>
        </p:nvSpPr>
        <p:spPr>
          <a:xfrm>
            <a:off x="10285467" y="1641375"/>
            <a:ext cx="1511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Asientos fijos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FD72A5D-E8EE-4111-817C-5920243E1873}"/>
              </a:ext>
            </a:extLst>
          </p:cNvPr>
          <p:cNvSpPr txBox="1"/>
          <p:nvPr/>
        </p:nvSpPr>
        <p:spPr>
          <a:xfrm>
            <a:off x="9523862" y="5192051"/>
            <a:ext cx="266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Acondicionado e Higienizado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4F80F8CF-453A-4C37-8EC4-415064238601}"/>
              </a:ext>
            </a:extLst>
          </p:cNvPr>
          <p:cNvSpPr txBox="1"/>
          <p:nvPr/>
        </p:nvSpPr>
        <p:spPr>
          <a:xfrm>
            <a:off x="453632" y="5806234"/>
            <a:ext cx="343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>
                <a:solidFill>
                  <a:schemeClr val="tx1">
                    <a:lumMod val="95000"/>
                  </a:schemeClr>
                </a:solidFill>
              </a:rPr>
              <a:t>Escalera para ascenso y descenso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5F8BE89B-2B12-4172-B1CB-94FA4EFAD615}"/>
              </a:ext>
            </a:extLst>
          </p:cNvPr>
          <p:cNvCxnSpPr>
            <a:cxnSpLocks/>
          </p:cNvCxnSpPr>
          <p:nvPr/>
        </p:nvCxnSpPr>
        <p:spPr>
          <a:xfrm>
            <a:off x="1826785" y="2087658"/>
            <a:ext cx="802115" cy="167169"/>
          </a:xfrm>
          <a:prstGeom prst="straightConnector1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57E8D12D-D6C3-48B0-BBCB-416CA90B96DA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203374" y="4587214"/>
            <a:ext cx="3320488" cy="1020336"/>
          </a:xfrm>
          <a:prstGeom prst="straightConnector1">
            <a:avLst/>
          </a:prstGeom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E71ACC0E-716D-4EE4-A332-F848B5A8129D}"/>
              </a:ext>
            </a:extLst>
          </p:cNvPr>
          <p:cNvCxnSpPr>
            <a:cxnSpLocks/>
          </p:cNvCxnSpPr>
          <p:nvPr/>
        </p:nvCxnSpPr>
        <p:spPr>
          <a:xfrm flipV="1">
            <a:off x="3732911" y="5595141"/>
            <a:ext cx="2470462" cy="771347"/>
          </a:xfrm>
          <a:prstGeom prst="straightConnector1">
            <a:avLst/>
          </a:prstGeom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9FBE2B26-726D-4E6B-A36F-8B7B6C296B2F}"/>
              </a:ext>
            </a:extLst>
          </p:cNvPr>
          <p:cNvSpPr/>
          <p:nvPr/>
        </p:nvSpPr>
        <p:spPr>
          <a:xfrm>
            <a:off x="2337126" y="487512"/>
            <a:ext cx="6873998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latin typeface="+mj-lt"/>
              </a:rPr>
              <a:t>1. TRANSPORTE DEL PERSONAL 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409DAEE5-2202-4B7C-906C-D690D401CCE7}"/>
              </a:ext>
            </a:extLst>
          </p:cNvPr>
          <p:cNvCxnSpPr>
            <a:cxnSpLocks/>
          </p:cNvCxnSpPr>
          <p:nvPr/>
        </p:nvCxnSpPr>
        <p:spPr>
          <a:xfrm flipH="1">
            <a:off x="6473536" y="2114496"/>
            <a:ext cx="3927764" cy="1210595"/>
          </a:xfrm>
          <a:prstGeom prst="straightConnector1">
            <a:avLst/>
          </a:prstGeom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6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35330" y="729278"/>
            <a:ext cx="10205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dirty="0" smtClean="0"/>
              <a:t>- No se trasladaran operarios y materiales  juntamente</a:t>
            </a:r>
            <a:endParaRPr lang="es-ES" sz="2400" dirty="0"/>
          </a:p>
        </p:txBody>
      </p:sp>
      <p:pic>
        <p:nvPicPr>
          <p:cNvPr id="9" name="Picture 2" descr="D:\Descargas\depositphotos_8327122-stock-photo-brick-transpo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" t="11302" r="17765" b="16652"/>
          <a:stretch/>
        </p:blipFill>
        <p:spPr bwMode="auto">
          <a:xfrm>
            <a:off x="752449" y="2325398"/>
            <a:ext cx="5025181" cy="33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Multiplicar"/>
          <p:cNvSpPr/>
          <p:nvPr/>
        </p:nvSpPr>
        <p:spPr>
          <a:xfrm>
            <a:off x="4705756" y="2325398"/>
            <a:ext cx="914400" cy="10674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2" descr="Resultado de imagen para TRANSPORTE DE OBREROS">
            <a:extLst>
              <a:ext uri="{FF2B5EF4-FFF2-40B4-BE49-F238E27FC236}">
                <a16:creationId xmlns:a16="http://schemas.microsoft.com/office/drawing/2014/main" xmlns="" id="{FC89FBB5-9A60-4D46-8DFB-8776D9B6D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1"/>
          <a:stretch/>
        </p:blipFill>
        <p:spPr bwMode="auto">
          <a:xfrm>
            <a:off x="6341174" y="2325398"/>
            <a:ext cx="4596087" cy="32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Multiplicar"/>
          <p:cNvSpPr/>
          <p:nvPr/>
        </p:nvSpPr>
        <p:spPr>
          <a:xfrm>
            <a:off x="10022861" y="2228335"/>
            <a:ext cx="914400" cy="10674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521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736600" y="2686091"/>
            <a:ext cx="10388600" cy="2827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Tx/>
              <a:buChar char="-"/>
            </a:pPr>
            <a:r>
              <a:rPr lang="es-AR" sz="24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Previa </a:t>
            </a:r>
            <a:r>
              <a:rPr lang="es-AR" sz="2400" b="1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verificación </a:t>
            </a:r>
            <a:r>
              <a:rPr lang="es-AR" sz="2400" dirty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estado de los </a:t>
            </a:r>
            <a:r>
              <a:rPr lang="es-AR" sz="2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vehículos</a:t>
            </a: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endParaRPr lang="es-AR" sz="2400" dirty="0" smtClean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r>
              <a:rPr lang="es-AR" sz="24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Evacuación</a:t>
            </a:r>
            <a:r>
              <a:rPr lang="es-AR" sz="2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gases y humos nocivos.</a:t>
            </a: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endParaRPr lang="es-AR" sz="2400" dirty="0" smtClean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r>
              <a:rPr lang="es-AR" sz="24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Líquidos</a:t>
            </a:r>
            <a:r>
              <a:rPr lang="es-AR" sz="2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inflamables, material explosivo y/o sustancias toxicas</a:t>
            </a: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endParaRPr lang="es-AR" sz="2400" dirty="0" smtClean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Tx/>
              <a:buChar char="-"/>
            </a:pPr>
            <a:r>
              <a:rPr lang="es-AR" sz="2400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Obligatoriedad del </a:t>
            </a:r>
            <a:r>
              <a:rPr lang="es-AR" sz="2400" b="1" dirty="0" smtClean="0">
                <a:solidFill>
                  <a:prstClr val="white">
                    <a:lumMod val="95000"/>
                  </a:prst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cinturón de seguridad</a:t>
            </a:r>
            <a:endParaRPr lang="es-AR" sz="2400" b="1" dirty="0">
              <a:solidFill>
                <a:prstClr val="white">
                  <a:lumMod val="95000"/>
                </a:prstClr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65200" y="858104"/>
            <a:ext cx="1016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dirty="0"/>
              <a:t>Además  </a:t>
            </a:r>
            <a:r>
              <a:rPr lang="es-419" sz="2400" dirty="0" smtClean="0"/>
              <a:t>    </a:t>
            </a:r>
            <a:r>
              <a:rPr lang="es-419" sz="2400" dirty="0"/>
              <a:t>-Capitulo 9: "VEHÍCULOS Y MAQUINARIAS DE OBRA"</a:t>
            </a:r>
          </a:p>
          <a:p>
            <a:r>
              <a:rPr lang="es-419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4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nifacio\Desktop\higiene y seguridad\obrador estacionamien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6080" r="16006"/>
          <a:stretch/>
        </p:blipFill>
        <p:spPr bwMode="auto">
          <a:xfrm rot="5400000">
            <a:off x="466434" y="3134595"/>
            <a:ext cx="3181931" cy="363220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onifacio\Desktop\higiene y seguridad\obrador ruta 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498" y="3067050"/>
            <a:ext cx="7480301" cy="35143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647699" y="3493859"/>
            <a:ext cx="2819400" cy="1553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5067300" y="3708400"/>
            <a:ext cx="2197100" cy="1993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5" y="600075"/>
            <a:ext cx="1071721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43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ED87F602-B61D-448A-A1DE-52D102FACA70}"/>
              </a:ext>
            </a:extLst>
          </p:cNvPr>
          <p:cNvSpPr/>
          <p:nvPr/>
        </p:nvSpPr>
        <p:spPr>
          <a:xfrm>
            <a:off x="1588387" y="291916"/>
            <a:ext cx="79513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A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</a:rPr>
              <a:t>2. VIVIENDAS PARA EL PERSONAL </a:t>
            </a:r>
          </a:p>
          <a:p>
            <a:pPr marL="914400" indent="-914400" algn="ctr">
              <a:buFont typeface="+mj-lt"/>
              <a:buAutoNum type="arabicPeriod"/>
            </a:pPr>
            <a:endParaRPr lang="es-AR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BEB60468-7D05-4C37-BB8D-8A0C615CAD00}"/>
              </a:ext>
            </a:extLst>
          </p:cNvPr>
          <p:cNvSpPr/>
          <p:nvPr/>
        </p:nvSpPr>
        <p:spPr>
          <a:xfrm>
            <a:off x="807779" y="1492245"/>
            <a:ext cx="9613014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Dormitorios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(máx. 2 trab. x unidad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                         (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superficie mínima de 6 o 9 m2 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s-AR" sz="2000" b="1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AR" sz="2000" b="1" dirty="0" smtClean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Terminaciones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Extintores de </a:t>
            </a: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incendio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AR" sz="20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Limpieza diaria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AR" sz="2000" b="1" dirty="0" smtClean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Iluminación </a:t>
            </a: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0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natural y artificial. </a:t>
            </a:r>
            <a:endParaRPr lang="es-AR" sz="20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Ventilación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AR" sz="20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AR" sz="2000" b="1" dirty="0" smtClean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Aberturas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 exterior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Precauciones </a:t>
            </a:r>
            <a:r>
              <a:rPr lang="es-AR" sz="2000" b="1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confort</a:t>
            </a:r>
            <a:endParaRPr lang="es-AR" sz="20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s-AR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s-AR" sz="2000" b="1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Amueblamiento </a:t>
            </a:r>
            <a:endParaRPr lang="es-AR" sz="20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s-AR" sz="2000" dirty="0">
              <a:solidFill>
                <a:schemeClr val="tx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petroscol.com/images/680/campamentos4.jpg">
            <a:extLst>
              <a:ext uri="{FF2B5EF4-FFF2-40B4-BE49-F238E27FC236}">
                <a16:creationId xmlns:a16="http://schemas.microsoft.com/office/drawing/2014/main" xmlns="" id="{F143E276-5714-435E-B1C1-8BA4C573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3" y="708613"/>
            <a:ext cx="5726777" cy="278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etroscol.com/images/clases-de-cabinas.jpg">
            <a:extLst>
              <a:ext uri="{FF2B5EF4-FFF2-40B4-BE49-F238E27FC236}">
                <a16:creationId xmlns:a16="http://schemas.microsoft.com/office/drawing/2014/main" xmlns="" id="{69B90032-AE96-436A-BA0C-161EE8571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26" b="56430"/>
          <a:stretch/>
        </p:blipFill>
        <p:spPr bwMode="auto">
          <a:xfrm>
            <a:off x="1299600" y="3914786"/>
            <a:ext cx="4003265" cy="276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rimeraedicion.com.ar/wp-content/uploads/2018/09/Sereno-house-e1537116018286.jpg">
            <a:extLst>
              <a:ext uri="{FF2B5EF4-FFF2-40B4-BE49-F238E27FC236}">
                <a16:creationId xmlns:a16="http://schemas.microsoft.com/office/drawing/2014/main" xmlns="" id="{D347486C-AC49-4C70-BE29-BAECC554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178" y="742153"/>
            <a:ext cx="4172565" cy="272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condiciones inhumanas en obras de construcciÃ³n">
            <a:extLst>
              <a:ext uri="{FF2B5EF4-FFF2-40B4-BE49-F238E27FC236}">
                <a16:creationId xmlns:a16="http://schemas.microsoft.com/office/drawing/2014/main" xmlns="" id="{DAFBD020-CD70-4209-9B27-AB7BD84D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86" y="3813638"/>
            <a:ext cx="4894928" cy="27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ultiplicar"/>
          <p:cNvSpPr/>
          <p:nvPr/>
        </p:nvSpPr>
        <p:spPr>
          <a:xfrm>
            <a:off x="10418343" y="771929"/>
            <a:ext cx="914400" cy="106745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043" y="3949248"/>
            <a:ext cx="665163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orma en L"/>
          <p:cNvSpPr/>
          <p:nvPr/>
        </p:nvSpPr>
        <p:spPr>
          <a:xfrm rot="18408129">
            <a:off x="5590180" y="995884"/>
            <a:ext cx="913899" cy="392135"/>
          </a:xfrm>
          <a:prstGeom prst="corner">
            <a:avLst>
              <a:gd name="adj1" fmla="val 50000"/>
              <a:gd name="adj2" fmla="val 6142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orma en L"/>
          <p:cNvSpPr/>
          <p:nvPr/>
        </p:nvSpPr>
        <p:spPr>
          <a:xfrm rot="18408129">
            <a:off x="3890167" y="4100909"/>
            <a:ext cx="913899" cy="392135"/>
          </a:xfrm>
          <a:prstGeom prst="corner">
            <a:avLst>
              <a:gd name="adj1" fmla="val 50000"/>
              <a:gd name="adj2" fmla="val 6142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6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erlín">
  <a:themeElements>
    <a:clrScheme name="Berlí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í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2_Berlí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4.xml><?xml version="1.0" encoding="utf-8"?>
<a:theme xmlns:a="http://schemas.openxmlformats.org/drawingml/2006/main" name="3_Berlín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7D30EEFE-7128-4DE5-8A0D-8D4EF32CB0AF}"/>
    </a:ext>
  </a:extLst>
</a:theme>
</file>

<file path=ppt/theme/theme5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TF00001054</Template>
  <TotalTime>1662</TotalTime>
  <Words>725</Words>
  <Application>Microsoft Office PowerPoint</Application>
  <PresentationFormat>Personalizado</PresentationFormat>
  <Paragraphs>172</Paragraphs>
  <Slides>26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1_Berlín</vt:lpstr>
      <vt:lpstr>Berlín</vt:lpstr>
      <vt:lpstr>2_Berlín</vt:lpstr>
      <vt:lpstr>3_Berlín</vt:lpstr>
      <vt:lpstr>Sector</vt:lpstr>
      <vt:lpstr>SERVICIOS DE INFRAESTRUCTURA DE OBRA</vt:lpstr>
      <vt:lpstr>Marco legal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INFRAESTRUCTURA DE OBRA</dc:title>
  <dc:creator>Admin</dc:creator>
  <cp:lastModifiedBy>Bonifacio</cp:lastModifiedBy>
  <cp:revision>110</cp:revision>
  <dcterms:modified xsi:type="dcterms:W3CDTF">2019-08-10T13:44:34Z</dcterms:modified>
</cp:coreProperties>
</file>