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7" r:id="rId3"/>
    <p:sldId id="258" r:id="rId4"/>
    <p:sldId id="311" r:id="rId5"/>
    <p:sldId id="312" r:id="rId6"/>
    <p:sldId id="259" r:id="rId7"/>
    <p:sldId id="260" r:id="rId8"/>
    <p:sldId id="261" r:id="rId9"/>
    <p:sldId id="262" r:id="rId10"/>
    <p:sldId id="313" r:id="rId11"/>
    <p:sldId id="266" r:id="rId12"/>
    <p:sldId id="267" r:id="rId13"/>
    <p:sldId id="314" r:id="rId14"/>
    <p:sldId id="268" r:id="rId15"/>
    <p:sldId id="315" r:id="rId16"/>
    <p:sldId id="316" r:id="rId17"/>
    <p:sldId id="269" r:id="rId18"/>
    <p:sldId id="270" r:id="rId19"/>
    <p:sldId id="271" r:id="rId20"/>
    <p:sldId id="272" r:id="rId21"/>
    <p:sldId id="273" r:id="rId22"/>
    <p:sldId id="317" r:id="rId23"/>
    <p:sldId id="274" r:id="rId24"/>
    <p:sldId id="275" r:id="rId25"/>
    <p:sldId id="276" r:id="rId26"/>
    <p:sldId id="277" r:id="rId27"/>
    <p:sldId id="31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8" r:id="rId37"/>
    <p:sldId id="289" r:id="rId38"/>
    <p:sldId id="290" r:id="rId39"/>
    <p:sldId id="291" r:id="rId40"/>
    <p:sldId id="293" r:id="rId41"/>
    <p:sldId id="294" r:id="rId42"/>
    <p:sldId id="295" r:id="rId43"/>
    <p:sldId id="296" r:id="rId44"/>
    <p:sldId id="263" r:id="rId45"/>
    <p:sldId id="264" r:id="rId46"/>
    <p:sldId id="265" r:id="rId47"/>
    <p:sldId id="307" r:id="rId48"/>
    <p:sldId id="297" r:id="rId49"/>
    <p:sldId id="298" r:id="rId50"/>
    <p:sldId id="309" r:id="rId51"/>
    <p:sldId id="304" r:id="rId52"/>
    <p:sldId id="325" r:id="rId53"/>
    <p:sldId id="321" r:id="rId54"/>
    <p:sldId id="322" r:id="rId55"/>
    <p:sldId id="323" r:id="rId56"/>
    <p:sldId id="324" r:id="rId57"/>
    <p:sldId id="326" r:id="rId58"/>
    <p:sldId id="328" r:id="rId59"/>
    <p:sldId id="329" r:id="rId60"/>
    <p:sldId id="327" r:id="rId61"/>
    <p:sldId id="330" r:id="rId62"/>
    <p:sldId id="331" r:id="rId63"/>
    <p:sldId id="332" r:id="rId64"/>
    <p:sldId id="333" r:id="rId65"/>
    <p:sldId id="305" r:id="rId6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7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6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3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64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2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2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4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76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4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8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37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pPr/>
              <a:t>8/12/2019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72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1" r:id="rId6"/>
    <p:sldLayoutId id="2147483777" r:id="rId7"/>
    <p:sldLayoutId id="2147483778" r:id="rId8"/>
    <p:sldLayoutId id="2147483779" r:id="rId9"/>
    <p:sldLayoutId id="2147483780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6B3EAFF3-3AAB-4F42-92B5-5A4AF7DBA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068F2D9-2487-4C2B-A703-0B6DB1B36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25" y="134928"/>
            <a:ext cx="11212643" cy="2570794"/>
          </a:xfrm>
        </p:spPr>
        <p:txBody>
          <a:bodyPr>
            <a:normAutofit/>
          </a:bodyPr>
          <a:lstStyle/>
          <a:p>
            <a:r>
              <a:rPr lang="es-MX" sz="15000" b="1" dirty="0">
                <a:solidFill>
                  <a:srgbClr val="FFFFFF"/>
                </a:solidFill>
              </a:rPr>
              <a:t>Ventilación </a:t>
            </a:r>
            <a:endParaRPr lang="es-AR" sz="15000" b="1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A9417C-FB4A-4BE5-88F5-C0C95BF8A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6724815" cy="1185994"/>
          </a:xfrm>
        </p:spPr>
        <p:txBody>
          <a:bodyPr>
            <a:normAutofit fontScale="85000" lnSpcReduction="20000"/>
          </a:bodyPr>
          <a:lstStyle/>
          <a:p>
            <a:r>
              <a:rPr lang="es-MX" sz="5000" b="1" dirty="0">
                <a:solidFill>
                  <a:srgbClr val="FFFFFF"/>
                </a:solidFill>
              </a:rPr>
              <a:t>Cátedra: Higiene y Seguridad </a:t>
            </a:r>
            <a:endParaRPr lang="es-AR" sz="5000" b="1" dirty="0">
              <a:solidFill>
                <a:srgbClr val="FFFFFF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1851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7AF4932-5509-4FD1-BD05-0BCF6007917F}"/>
              </a:ext>
            </a:extLst>
          </p:cNvPr>
          <p:cNvSpPr/>
          <p:nvPr/>
        </p:nvSpPr>
        <p:spPr>
          <a:xfrm>
            <a:off x="634423" y="213033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3000" dirty="0"/>
              <a:t>Malestar</a:t>
            </a:r>
            <a:endParaRPr lang="es-AR" sz="3000" dirty="0"/>
          </a:p>
          <a:p>
            <a:r>
              <a:rPr lang="es-ES" sz="3000" dirty="0"/>
              <a:t>Estrés</a:t>
            </a:r>
            <a:endParaRPr lang="es-AR" sz="3000" dirty="0"/>
          </a:p>
          <a:p>
            <a:r>
              <a:rPr lang="es-ES" sz="3000" dirty="0"/>
              <a:t>Absentismo</a:t>
            </a:r>
            <a:endParaRPr lang="es-AR" sz="3000" dirty="0"/>
          </a:p>
          <a:p>
            <a:r>
              <a:rPr lang="es-ES" sz="3000" dirty="0"/>
              <a:t>Pérdida de productividad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5CD644E-EDB0-4E1B-8425-958CDAC351DA}"/>
              </a:ext>
            </a:extLst>
          </p:cNvPr>
          <p:cNvSpPr/>
          <p:nvPr/>
        </p:nvSpPr>
        <p:spPr>
          <a:xfrm>
            <a:off x="1732973" y="272534"/>
            <a:ext cx="358918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MX" sz="3500" b="1" dirty="0"/>
              <a:t>Ambiente Laboral </a:t>
            </a:r>
            <a:endParaRPr lang="es-AR" sz="3500" b="1" dirty="0"/>
          </a:p>
        </p:txBody>
      </p:sp>
      <p:pic>
        <p:nvPicPr>
          <p:cNvPr id="2052" name="Picture 4" descr="Resultado de imagen para ESTRES">
            <a:extLst>
              <a:ext uri="{FF2B5EF4-FFF2-40B4-BE49-F238E27FC236}">
                <a16:creationId xmlns:a16="http://schemas.microsoft.com/office/drawing/2014/main" id="{048B1EE6-3618-4528-8113-8224647F3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421" y="1682750"/>
            <a:ext cx="5633156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32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ventilacion cruzada">
            <a:extLst>
              <a:ext uri="{FF2B5EF4-FFF2-40B4-BE49-F238E27FC236}">
                <a16:creationId xmlns:a16="http://schemas.microsoft.com/office/drawing/2014/main" id="{DB45A587-7ED5-4A41-A798-3A51C821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067" y="-6350"/>
            <a:ext cx="6408778" cy="640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AA9C04A-FDFC-48A1-AAA2-FA09670C5869}"/>
              </a:ext>
            </a:extLst>
          </p:cNvPr>
          <p:cNvSpPr/>
          <p:nvPr/>
        </p:nvSpPr>
        <p:spPr>
          <a:xfrm>
            <a:off x="3892987" y="208749"/>
            <a:ext cx="34227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AR" sz="3000" b="1" dirty="0">
                <a:latin typeface="Comic Sans MS" panose="030F0702030302020204" pitchFamily="66" charset="0"/>
              </a:rPr>
              <a:t>CLASIFICACIÓN</a:t>
            </a:r>
          </a:p>
        </p:txBody>
      </p:sp>
      <p:grpSp>
        <p:nvGrpSpPr>
          <p:cNvPr id="20" name="19 Grupo"/>
          <p:cNvGrpSpPr/>
          <p:nvPr/>
        </p:nvGrpSpPr>
        <p:grpSpPr>
          <a:xfrm>
            <a:off x="5060950" y="1358900"/>
            <a:ext cx="6911325" cy="3873066"/>
            <a:chOff x="6572086" y="907524"/>
            <a:chExt cx="5388633" cy="320521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440F7449-FFD1-49F3-BFEF-2F33C42C9BF0}"/>
                </a:ext>
              </a:extLst>
            </p:cNvPr>
            <p:cNvSpPr/>
            <p:nvPr/>
          </p:nvSpPr>
          <p:spPr>
            <a:xfrm>
              <a:off x="6923997" y="1833294"/>
              <a:ext cx="1406091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s-AR" dirty="0"/>
                <a:t>LOCALIZADA </a:t>
              </a: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1F8F71E-9187-4B49-9E09-45F09A54315B}"/>
                </a:ext>
              </a:extLst>
            </p:cNvPr>
            <p:cNvSpPr/>
            <p:nvPr/>
          </p:nvSpPr>
          <p:spPr>
            <a:xfrm>
              <a:off x="9690718" y="1833294"/>
              <a:ext cx="1059906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s-AR" dirty="0"/>
                <a:t>GENERAL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7F1124A5-089F-4B00-B097-8356EDCF28B5}"/>
                </a:ext>
              </a:extLst>
            </p:cNvPr>
            <p:cNvSpPr/>
            <p:nvPr/>
          </p:nvSpPr>
          <p:spPr>
            <a:xfrm>
              <a:off x="8091074" y="2737245"/>
              <a:ext cx="2361800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MX" dirty="0"/>
                <a:t>MECÁNICA O FORZADA</a:t>
              </a:r>
              <a:endParaRPr lang="es-AR" dirty="0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0591774B-1472-46FD-AA3F-B8196821FB16}"/>
                </a:ext>
              </a:extLst>
            </p:cNvPr>
            <p:cNvSpPr/>
            <p:nvPr/>
          </p:nvSpPr>
          <p:spPr>
            <a:xfrm>
              <a:off x="10637296" y="2712697"/>
              <a:ext cx="1117229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AR" dirty="0"/>
                <a:t>NATURAL 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E27164F-75AD-4A07-A8C4-D984393259AF}"/>
                </a:ext>
              </a:extLst>
            </p:cNvPr>
            <p:cNvSpPr/>
            <p:nvPr/>
          </p:nvSpPr>
          <p:spPr>
            <a:xfrm>
              <a:off x="6572086" y="3743408"/>
              <a:ext cx="1623521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AR" dirty="0"/>
                <a:t>SOBREPRESIÓN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398A5E7C-FF5D-43AF-8060-8423A7652408}"/>
                </a:ext>
              </a:extLst>
            </p:cNvPr>
            <p:cNvSpPr/>
            <p:nvPr/>
          </p:nvSpPr>
          <p:spPr>
            <a:xfrm>
              <a:off x="10056159" y="3743408"/>
              <a:ext cx="1904560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AR" dirty="0"/>
                <a:t>SISTEMAS MIXTOS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3BBCBD7-87E5-433B-8B7A-102BE4183340}"/>
                </a:ext>
              </a:extLst>
            </p:cNvPr>
            <p:cNvSpPr/>
            <p:nvPr/>
          </p:nvSpPr>
          <p:spPr>
            <a:xfrm>
              <a:off x="8541134" y="3743408"/>
              <a:ext cx="1310936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s-AR" dirty="0"/>
                <a:t>DEPRESIÓN </a:t>
              </a:r>
            </a:p>
          </p:txBody>
        </p:sp>
        <p:sp>
          <p:nvSpPr>
            <p:cNvPr id="17" name="Abrir llave 16">
              <a:extLst>
                <a:ext uri="{FF2B5EF4-FFF2-40B4-BE49-F238E27FC236}">
                  <a16:creationId xmlns:a16="http://schemas.microsoft.com/office/drawing/2014/main" id="{E3208E1A-A101-471D-9441-176776EDE806}"/>
                </a:ext>
              </a:extLst>
            </p:cNvPr>
            <p:cNvSpPr/>
            <p:nvPr/>
          </p:nvSpPr>
          <p:spPr>
            <a:xfrm rot="16200000" flipH="1">
              <a:off x="10052040" y="1480544"/>
              <a:ext cx="369332" cy="1904564"/>
            </a:xfrm>
            <a:prstGeom prst="leftBr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Abrir llave 18">
              <a:extLst>
                <a:ext uri="{FF2B5EF4-FFF2-40B4-BE49-F238E27FC236}">
                  <a16:creationId xmlns:a16="http://schemas.microsoft.com/office/drawing/2014/main" id="{50055BE0-6F54-41B5-B407-4281FB7C6E9D}"/>
                </a:ext>
              </a:extLst>
            </p:cNvPr>
            <p:cNvSpPr/>
            <p:nvPr/>
          </p:nvSpPr>
          <p:spPr>
            <a:xfrm rot="16200000" flipH="1">
              <a:off x="9007104" y="1674895"/>
              <a:ext cx="369332" cy="3616660"/>
            </a:xfrm>
            <a:prstGeom prst="leftBr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80568EED-E5A1-44B9-8038-020FC695CCC9}"/>
                </a:ext>
              </a:extLst>
            </p:cNvPr>
            <p:cNvCxnSpPr>
              <a:cxnSpLocks/>
            </p:cNvCxnSpPr>
            <p:nvPr/>
          </p:nvCxnSpPr>
          <p:spPr>
            <a:xfrm>
              <a:off x="9189692" y="3463118"/>
              <a:ext cx="0" cy="1774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brir llave 26">
              <a:extLst>
                <a:ext uri="{FF2B5EF4-FFF2-40B4-BE49-F238E27FC236}">
                  <a16:creationId xmlns:a16="http://schemas.microsoft.com/office/drawing/2014/main" id="{E230E6D0-B410-4336-9169-3A0A8AE7A8DA}"/>
                </a:ext>
              </a:extLst>
            </p:cNvPr>
            <p:cNvSpPr/>
            <p:nvPr/>
          </p:nvSpPr>
          <p:spPr>
            <a:xfrm rot="16200000" flipH="1">
              <a:off x="8733867" y="262232"/>
              <a:ext cx="369332" cy="2607269"/>
            </a:xfrm>
            <a:prstGeom prst="leftBrac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Rectángulo 5">
              <a:extLst>
                <a:ext uri="{FF2B5EF4-FFF2-40B4-BE49-F238E27FC236}">
                  <a16:creationId xmlns:a16="http://schemas.microsoft.com/office/drawing/2014/main" id="{440F7449-FFD1-49F3-BFEF-2F33C42C9BF0}"/>
                </a:ext>
              </a:extLst>
            </p:cNvPr>
            <p:cNvSpPr/>
            <p:nvPr/>
          </p:nvSpPr>
          <p:spPr>
            <a:xfrm>
              <a:off x="8168215" y="907524"/>
              <a:ext cx="1511889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s-AR" dirty="0"/>
                <a:t>VENTILACIÓN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00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7173B00-B5E8-4409-A1A9-0C3B8A575242}"/>
              </a:ext>
            </a:extLst>
          </p:cNvPr>
          <p:cNvSpPr/>
          <p:nvPr/>
        </p:nvSpPr>
        <p:spPr>
          <a:xfrm>
            <a:off x="3739451" y="388823"/>
            <a:ext cx="433644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500" b="1" dirty="0">
                <a:latin typeface="Comic Sans MS" panose="030F0702030302020204" pitchFamily="66" charset="0"/>
              </a:rPr>
              <a:t>VENTILACIÓN GENERAL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3D4EF96-70D8-4191-B40E-BDA7D14CB1E3}"/>
              </a:ext>
            </a:extLst>
          </p:cNvPr>
          <p:cNvSpPr/>
          <p:nvPr/>
        </p:nvSpPr>
        <p:spPr>
          <a:xfrm>
            <a:off x="464024" y="1395052"/>
            <a:ext cx="112321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s-ES" sz="2900" dirty="0">
                <a:solidFill>
                  <a:srgbClr val="FF0000"/>
                </a:solidFill>
              </a:rPr>
              <a:t>Objetivo</a:t>
            </a:r>
            <a:r>
              <a:rPr lang="es-ES" sz="2900" dirty="0"/>
              <a:t>: </a:t>
            </a:r>
            <a:r>
              <a:rPr lang="es-ES" sz="3000" dirty="0"/>
              <a:t>Mezclar el aire contaminado presente en las proximidades del foco de generación con aire limpio, con la finalidad de obtener concentraciones más bajas.</a:t>
            </a:r>
            <a:endParaRPr lang="es-MX" sz="3000" dirty="0"/>
          </a:p>
          <a:p>
            <a:endParaRPr lang="es-AR" dirty="0"/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9526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relacionada">
            <a:extLst>
              <a:ext uri="{FF2B5EF4-FFF2-40B4-BE49-F238E27FC236}">
                <a16:creationId xmlns:a16="http://schemas.microsoft.com/office/drawing/2014/main" id="{C6AD9392-E05D-42E1-AFE5-488415BEC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23" y="3679785"/>
            <a:ext cx="3416754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E935346-1F1C-414F-90D7-8D5CBC65C105}"/>
              </a:ext>
            </a:extLst>
          </p:cNvPr>
          <p:cNvSpPr/>
          <p:nvPr/>
        </p:nvSpPr>
        <p:spPr>
          <a:xfrm>
            <a:off x="692150" y="1321628"/>
            <a:ext cx="9588500" cy="4933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puede ventilar mediante extracción, impulsión o una combinación de ambas.</a:t>
            </a: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E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aire debe circular del lugar menos contaminado al más contaminado.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aire de entrada debe pasar primero por las zonas ocupadas y después por las zonas de emisión de contaminantes.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conocerse el origen del aire de sustitución.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conocerse el destino del aire saliente.</a:t>
            </a:r>
            <a:endParaRPr lang="es-AR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39F0111-9C29-4ACD-A38B-A95C0ECE40EE}"/>
              </a:ext>
            </a:extLst>
          </p:cNvPr>
          <p:cNvSpPr/>
          <p:nvPr/>
        </p:nvSpPr>
        <p:spPr>
          <a:xfrm>
            <a:off x="2085084" y="172221"/>
            <a:ext cx="6802631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3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Principios básicos de la ventilación general</a:t>
            </a:r>
            <a:endParaRPr lang="es-AR" sz="30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1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 Grupo"/>
          <p:cNvGrpSpPr/>
          <p:nvPr/>
        </p:nvGrpSpPr>
        <p:grpSpPr>
          <a:xfrm>
            <a:off x="3382890" y="363998"/>
            <a:ext cx="5248429" cy="1591756"/>
            <a:chOff x="305515" y="311243"/>
            <a:chExt cx="5248429" cy="1591756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128A3B36-E8D2-45F9-9803-147231BED6F8}"/>
                </a:ext>
              </a:extLst>
            </p:cNvPr>
            <p:cNvSpPr/>
            <p:nvPr/>
          </p:nvSpPr>
          <p:spPr>
            <a:xfrm>
              <a:off x="305515" y="932216"/>
              <a:ext cx="3169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b="1" dirty="0">
                  <a:latin typeface="Comic Sans MS" panose="030F0702030302020204" pitchFamily="66" charset="0"/>
                </a:rPr>
                <a:t>VENTILACIÓN GENERAL </a:t>
              </a:r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50C96C1-2C99-49FF-A6AA-CD9B84FAFF40}"/>
                </a:ext>
              </a:extLst>
            </p:cNvPr>
            <p:cNvSpPr/>
            <p:nvPr/>
          </p:nvSpPr>
          <p:spPr>
            <a:xfrm>
              <a:off x="3984454" y="311243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b="1" dirty="0">
                  <a:latin typeface="Comic Sans MS" panose="030F0702030302020204" pitchFamily="66" charset="0"/>
                </a:rPr>
                <a:t>MECÁNICA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C7FF3A8-1ACB-42BD-BAFE-0D65B50FAFB4}"/>
                </a:ext>
              </a:extLst>
            </p:cNvPr>
            <p:cNvSpPr/>
            <p:nvPr/>
          </p:nvSpPr>
          <p:spPr>
            <a:xfrm>
              <a:off x="3984454" y="1301548"/>
              <a:ext cx="13131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b="1" dirty="0">
                  <a:latin typeface="Comic Sans MS" panose="030F0702030302020204" pitchFamily="66" charset="0"/>
                </a:rPr>
                <a:t>NATURAL</a:t>
              </a:r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F4B8810C-627C-4C8D-915D-AEA0ABBB9A30}"/>
                </a:ext>
              </a:extLst>
            </p:cNvPr>
            <p:cNvSpPr/>
            <p:nvPr/>
          </p:nvSpPr>
          <p:spPr>
            <a:xfrm>
              <a:off x="3854798" y="985187"/>
              <a:ext cx="1699146" cy="9178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Abrir llave 5">
              <a:extLst>
                <a:ext uri="{FF2B5EF4-FFF2-40B4-BE49-F238E27FC236}">
                  <a16:creationId xmlns:a16="http://schemas.microsoft.com/office/drawing/2014/main" id="{E9075F0C-F145-4D3D-98AD-391DE2E31556}"/>
                </a:ext>
              </a:extLst>
            </p:cNvPr>
            <p:cNvSpPr/>
            <p:nvPr/>
          </p:nvSpPr>
          <p:spPr>
            <a:xfrm>
              <a:off x="3511154" y="467436"/>
              <a:ext cx="262450" cy="117497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B6C67B5-E82E-469A-8190-43D4E189D4CE}"/>
              </a:ext>
            </a:extLst>
          </p:cNvPr>
          <p:cNvSpPr/>
          <p:nvPr/>
        </p:nvSpPr>
        <p:spPr>
          <a:xfrm>
            <a:off x="442690" y="2091467"/>
            <a:ext cx="74352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s-MX" sz="2800" dirty="0"/>
              <a:t>Este tipo de ventilación no consume energía.</a:t>
            </a:r>
          </a:p>
          <a:p>
            <a:pPr algn="just">
              <a:buFont typeface="Wingdings" pitchFamily="2" charset="2"/>
              <a:buChar char="ü"/>
            </a:pPr>
            <a:endParaRPr lang="es-MX" sz="2800" dirty="0"/>
          </a:p>
          <a:p>
            <a:pPr algn="just">
              <a:buFont typeface="Wingdings" pitchFamily="2" charset="2"/>
              <a:buChar char="ü"/>
            </a:pPr>
            <a:r>
              <a:rPr lang="es-MX" sz="2800" dirty="0"/>
              <a:t>Funciona por diferencias de presiones y de temperaturas entre  el interior y exterior de la edificación.</a:t>
            </a:r>
          </a:p>
          <a:p>
            <a:pPr algn="just">
              <a:buFont typeface="Wingdings" pitchFamily="2" charset="2"/>
              <a:buChar char="ü"/>
            </a:pPr>
            <a:endParaRPr lang="es-MX" sz="2800" dirty="0"/>
          </a:p>
          <a:p>
            <a:pPr algn="just">
              <a:buFont typeface="Wingdings" pitchFamily="2" charset="2"/>
              <a:buChar char="ü"/>
            </a:pPr>
            <a:r>
              <a:rPr lang="es-MX" sz="2800" dirty="0"/>
              <a:t>Se recomienda aperturas en muros enfrentados  para una corriente de aire cruzada.</a:t>
            </a:r>
            <a:endParaRPr lang="es-AR" sz="2800" dirty="0"/>
          </a:p>
        </p:txBody>
      </p:sp>
      <p:pic>
        <p:nvPicPr>
          <p:cNvPr id="4098" name="Picture 2" descr="Resultado de imagen para ventilacion general">
            <a:extLst>
              <a:ext uri="{FF2B5EF4-FFF2-40B4-BE49-F238E27FC236}">
                <a16:creationId xmlns:a16="http://schemas.microsoft.com/office/drawing/2014/main" id="{B43124C1-2332-4DE2-9D36-8CD56360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74" y="2507206"/>
            <a:ext cx="4217303" cy="27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50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9C72E2A-E5BC-416C-91F9-862C192C5EB3}"/>
              </a:ext>
            </a:extLst>
          </p:cNvPr>
          <p:cNvSpPr/>
          <p:nvPr/>
        </p:nvSpPr>
        <p:spPr>
          <a:xfrm>
            <a:off x="1758950" y="0"/>
            <a:ext cx="8140700" cy="129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3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Principios de la ventilación general natural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3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6A91AB5-2A52-4044-83DE-58CBA94D0657}"/>
              </a:ext>
            </a:extLst>
          </p:cNvPr>
          <p:cNvSpPr/>
          <p:nvPr/>
        </p:nvSpPr>
        <p:spPr>
          <a:xfrm>
            <a:off x="400050" y="1040061"/>
            <a:ext cx="11042650" cy="5817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aberturas de ingreso de aire fresco deben estar lo más bajas posibles para provocar un buen arrastre de renovación de todo el local industrial.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aberturas de ventilación para salida de aire viciado deben estar lo más altas posibles.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Convenientemente duplicar la superficie de ventilación para salida del aire respecto de la superficie de entrada.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Primero se deben agotar todas las posibilidades de logar una ventilación adecuada en forma natural. Recién cuando no sea suficiente se debe recurrir a un sistema de ventilación forzada. </a:t>
            </a: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s-A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4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VENTILACIÃN NATURAL INDUSTRIA">
            <a:extLst>
              <a:ext uri="{FF2B5EF4-FFF2-40B4-BE49-F238E27FC236}">
                <a16:creationId xmlns:a16="http://schemas.microsoft.com/office/drawing/2014/main" id="{6DACA4B6-2465-4D8C-95AF-0D69B9C0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-338820"/>
            <a:ext cx="6326870" cy="31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n relacionada">
            <a:extLst>
              <a:ext uri="{FF2B5EF4-FFF2-40B4-BE49-F238E27FC236}">
                <a16:creationId xmlns:a16="http://schemas.microsoft.com/office/drawing/2014/main" id="{492B238C-AFE2-47BB-BD4B-DD83F8DB5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1085850"/>
            <a:ext cx="4425950" cy="44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VENTILACIÃN MECANICA INDUSTRIAL">
            <a:extLst>
              <a:ext uri="{FF2B5EF4-FFF2-40B4-BE49-F238E27FC236}">
                <a16:creationId xmlns:a16="http://schemas.microsoft.com/office/drawing/2014/main" id="{399C21CE-799D-4FAE-9997-53D1CFEBB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49668"/>
            <a:ext cx="6372225" cy="35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66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3031190" y="81546"/>
            <a:ext cx="5248429" cy="1606919"/>
            <a:chOff x="305515" y="63961"/>
            <a:chExt cx="5248429" cy="160691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440E366-AF3C-4D0D-B8D2-8442E0B81D8B}"/>
                </a:ext>
              </a:extLst>
            </p:cNvPr>
            <p:cNvSpPr/>
            <p:nvPr/>
          </p:nvSpPr>
          <p:spPr>
            <a:xfrm>
              <a:off x="305515" y="932216"/>
              <a:ext cx="3169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b="1" dirty="0">
                  <a:latin typeface="Comic Sans MS" panose="030F0702030302020204" pitchFamily="66" charset="0"/>
                </a:rPr>
                <a:t>VENTILACIÓN GENERAL </a:t>
              </a:r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22CD10CD-D5B2-42A5-9600-CA212BDF1738}"/>
                </a:ext>
              </a:extLst>
            </p:cNvPr>
            <p:cNvSpPr/>
            <p:nvPr/>
          </p:nvSpPr>
          <p:spPr>
            <a:xfrm>
              <a:off x="3984454" y="311243"/>
              <a:ext cx="1468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b="1" dirty="0">
                  <a:latin typeface="Comic Sans MS" panose="030F0702030302020204" pitchFamily="66" charset="0"/>
                </a:rPr>
                <a:t>MECÁNICA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2218C6A9-029C-46B5-AC93-F3614E43046F}"/>
                </a:ext>
              </a:extLst>
            </p:cNvPr>
            <p:cNvSpPr/>
            <p:nvPr/>
          </p:nvSpPr>
          <p:spPr>
            <a:xfrm>
              <a:off x="3984454" y="1301548"/>
              <a:ext cx="13131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b="1" dirty="0">
                  <a:latin typeface="Comic Sans MS" panose="030F0702030302020204" pitchFamily="66" charset="0"/>
                </a:rPr>
                <a:t>NATURAL</a:t>
              </a:r>
            </a:p>
          </p:txBody>
        </p:sp>
        <p:sp>
          <p:nvSpPr>
            <p:cNvPr id="6" name="Abrir llave 5">
              <a:extLst>
                <a:ext uri="{FF2B5EF4-FFF2-40B4-BE49-F238E27FC236}">
                  <a16:creationId xmlns:a16="http://schemas.microsoft.com/office/drawing/2014/main" id="{DD930387-E883-4342-A1B9-4823C7D006BE}"/>
                </a:ext>
              </a:extLst>
            </p:cNvPr>
            <p:cNvSpPr/>
            <p:nvPr/>
          </p:nvSpPr>
          <p:spPr>
            <a:xfrm>
              <a:off x="3511154" y="467436"/>
              <a:ext cx="262450" cy="117497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EA0284C5-6443-4B90-9F03-EB93D54024F9}"/>
                </a:ext>
              </a:extLst>
            </p:cNvPr>
            <p:cNvSpPr/>
            <p:nvPr/>
          </p:nvSpPr>
          <p:spPr>
            <a:xfrm>
              <a:off x="3854798" y="63961"/>
              <a:ext cx="1699146" cy="9178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3A5D16D-DA85-4E8B-BD4B-4848619FF24E}"/>
              </a:ext>
            </a:extLst>
          </p:cNvPr>
          <p:cNvSpPr/>
          <p:nvPr/>
        </p:nvSpPr>
        <p:spPr>
          <a:xfrm>
            <a:off x="590550" y="2533571"/>
            <a:ext cx="107061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</a:rPr>
              <a:t>La ventilación forzada es el </a:t>
            </a:r>
            <a:r>
              <a:rPr lang="es-ES" sz="25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proceso mediante el cual se suministra o extrae aire de un determinado espacio, utilizando dispositivos mecánicos (ventiladores) con el objeto de controlar los niveles de calor, extraer gases contaminantes, diluir partículas y polvillos y proveer oxigeno necesario para el personal o habitantes del recinto.</a:t>
            </a:r>
            <a:endParaRPr lang="es-AR" sz="2500" dirty="0"/>
          </a:p>
        </p:txBody>
      </p:sp>
    </p:spTree>
    <p:extLst>
      <p:ext uri="{BB962C8B-B14F-4D97-AF65-F5344CB8AC3E}">
        <p14:creationId xmlns:p14="http://schemas.microsoft.com/office/powerpoint/2010/main" val="15712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866AC4E-5802-4BAA-B668-E78CCBB09F0E}"/>
              </a:ext>
            </a:extLst>
          </p:cNvPr>
          <p:cNvSpPr/>
          <p:nvPr/>
        </p:nvSpPr>
        <p:spPr>
          <a:xfrm>
            <a:off x="2416311" y="460191"/>
            <a:ext cx="76867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latin typeface="Comic Sans MS" panose="030F0702030302020204" pitchFamily="66" charset="0"/>
              </a:rPr>
              <a:t>VENTILACIÓN POR SOBREPRESIÓN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19392C-A124-41F5-AF8E-A83DC239AD53}"/>
              </a:ext>
            </a:extLst>
          </p:cNvPr>
          <p:cNvSpPr/>
          <p:nvPr/>
        </p:nvSpPr>
        <p:spPr>
          <a:xfrm>
            <a:off x="5951649" y="2323374"/>
            <a:ext cx="594920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500" dirty="0"/>
              <a:t>SE OBTIENE INSUFLANDO AIRE</a:t>
            </a:r>
            <a:r>
              <a:rPr lang="es-AR" sz="2500" dirty="0"/>
              <a:t> A UN LOCAL, PONIÉNDOLE EN SOBREPRESIÓN INTERIOR RESPECTO A LA PRESIÓN ATMOSFÉRICA. </a:t>
            </a:r>
          </a:p>
          <a:p>
            <a:pPr algn="just"/>
            <a:r>
              <a:rPr lang="es-AR" sz="2500" dirty="0"/>
              <a:t>EL AIRE FLUYE HACIA EL EXTERIOR POR LAS ABERTURAS DISPUESTAS PARA ELLO.</a:t>
            </a:r>
            <a:endParaRPr lang="es-MX" sz="2500" dirty="0"/>
          </a:p>
        </p:txBody>
      </p:sp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id="{6D841213-46C3-4086-B19D-3DF01C35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836738"/>
            <a:ext cx="5022673" cy="26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11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6D9D885-5329-4B61-A29E-526DF45FA64A}"/>
              </a:ext>
            </a:extLst>
          </p:cNvPr>
          <p:cNvSpPr/>
          <p:nvPr/>
        </p:nvSpPr>
        <p:spPr>
          <a:xfrm>
            <a:off x="2760533" y="467014"/>
            <a:ext cx="6849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latin typeface="Comic Sans MS" panose="030F0702030302020204" pitchFamily="66" charset="0"/>
              </a:rPr>
              <a:t>VENTILACIÓN POR DEPRESIÓN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0B353B3-5699-4003-959D-772C2A3E1AAE}"/>
              </a:ext>
            </a:extLst>
          </p:cNvPr>
          <p:cNvSpPr/>
          <p:nvPr/>
        </p:nvSpPr>
        <p:spPr>
          <a:xfrm>
            <a:off x="5826240" y="1789987"/>
            <a:ext cx="59244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500" dirty="0"/>
              <a:t>SE LOGRA COLOCANDO UN VENTILADOR QUE EXTRAE EL AIRE DEL LOCAL, LO QUE PROVOCA QUE ÉSTE QUEDE CON UNA PRESIÓN MENOR QUE LA ATMOSFÉRICA. </a:t>
            </a:r>
          </a:p>
          <a:p>
            <a:pPr algn="just"/>
            <a:r>
              <a:rPr lang="es-AR" sz="2500" dirty="0"/>
              <a:t>EL AIRE PENETRA DESDE FUERA POR LA ABERTURA ADECUADA, EFECTUANDO UNA VENTILACIÓN DE IGUALES EFECTOS QUE LA ANTERIOR.</a:t>
            </a:r>
          </a:p>
        </p:txBody>
      </p:sp>
      <p:pic>
        <p:nvPicPr>
          <p:cNvPr id="8194" name="Picture 2" descr="Resultado de imagen para VENTILACION POR SOBREPRESION">
            <a:extLst>
              <a:ext uri="{FF2B5EF4-FFF2-40B4-BE49-F238E27FC236}">
                <a16:creationId xmlns:a16="http://schemas.microsoft.com/office/drawing/2014/main" id="{0AB4E8FA-DD6E-418E-97CB-6C6EB493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3" y="1735137"/>
            <a:ext cx="5738077" cy="357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706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19BDBF-29DA-4621-BF58-2521C24F52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9900" y="2025650"/>
            <a:ext cx="11544300" cy="4210050"/>
          </a:xfrm>
        </p:spPr>
        <p:txBody>
          <a:bodyPr>
            <a:normAutofit fontScale="62500" lnSpcReduction="20000"/>
          </a:bodyPr>
          <a:lstStyle/>
          <a:p>
            <a:endParaRPr lang="es-MX" dirty="0"/>
          </a:p>
          <a:p>
            <a:pPr marL="0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endParaRPr lang="es-AR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marL="0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endParaRPr lang="es-AR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marL="0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endParaRPr lang="es-AR" b="1" dirty="0">
              <a:solidFill>
                <a:schemeClr val="tx2">
                  <a:shade val="30000"/>
                  <a:satMod val="150000"/>
                </a:schemeClr>
              </a:solidFill>
            </a:endParaRPr>
          </a:p>
          <a:p>
            <a:pPr marL="0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es-AR" b="1" dirty="0">
                <a:solidFill>
                  <a:schemeClr val="accent6"/>
                </a:solidFill>
              </a:rPr>
              <a:t>UNIVERSIDAD NACIONAL DE CÓRDOBA</a:t>
            </a:r>
          </a:p>
          <a:p>
            <a:pPr marL="0" indent="0" algn="ctr">
              <a:spcBef>
                <a:spcPts val="600"/>
              </a:spcBef>
              <a:buClr>
                <a:schemeClr val="accent1"/>
              </a:buClr>
              <a:buSzPct val="80000"/>
              <a:buNone/>
            </a:pPr>
            <a:r>
              <a:rPr lang="es-AR" b="1" dirty="0">
                <a:solidFill>
                  <a:schemeClr val="accent6"/>
                </a:solidFill>
              </a:rPr>
              <a:t>FACULTAD DE CIENCIAS EXACTAS, FÍSICAS Y NATURALES</a:t>
            </a:r>
          </a:p>
          <a:p>
            <a:pPr marL="0" indent="0">
              <a:buNone/>
            </a:pPr>
            <a:endParaRPr lang="es-AR" sz="4500" dirty="0">
              <a:solidFill>
                <a:schemeClr val="accent6"/>
              </a:solidFill>
            </a:endParaRPr>
          </a:p>
          <a:p>
            <a:r>
              <a:rPr lang="es-AR" sz="4500" dirty="0">
                <a:solidFill>
                  <a:schemeClr val="accent6"/>
                </a:solidFill>
              </a:rPr>
              <a:t>INTEGRANTES:</a:t>
            </a:r>
          </a:p>
          <a:p>
            <a:r>
              <a:rPr lang="es-AR" sz="4500" dirty="0">
                <a:solidFill>
                  <a:schemeClr val="accent6"/>
                </a:solidFill>
              </a:rPr>
              <a:t>                          </a:t>
            </a:r>
            <a:r>
              <a:rPr lang="es-AR" sz="4500" b="1" dirty="0">
                <a:solidFill>
                  <a:schemeClr val="accent6"/>
                </a:solidFill>
              </a:rPr>
              <a:t>CABRERA TAÑSKI, </a:t>
            </a:r>
            <a:r>
              <a:rPr lang="es-AR" sz="4500" dirty="0">
                <a:solidFill>
                  <a:schemeClr val="accent6"/>
                </a:solidFill>
              </a:rPr>
              <a:t>MARTÍN </a:t>
            </a:r>
          </a:p>
          <a:p>
            <a:r>
              <a:rPr lang="es-AR" sz="4500" b="1" dirty="0">
                <a:solidFill>
                  <a:schemeClr val="accent6"/>
                </a:solidFill>
              </a:rPr>
              <a:t>                          FERRARI, </a:t>
            </a:r>
            <a:r>
              <a:rPr lang="es-AR" sz="4500" dirty="0">
                <a:solidFill>
                  <a:schemeClr val="accent6"/>
                </a:solidFill>
              </a:rPr>
              <a:t>JULIETA</a:t>
            </a:r>
          </a:p>
          <a:p>
            <a:r>
              <a:rPr lang="es-AR" sz="4500" dirty="0">
                <a:solidFill>
                  <a:schemeClr val="accent6"/>
                </a:solidFill>
              </a:rPr>
              <a:t>                          </a:t>
            </a:r>
            <a:r>
              <a:rPr lang="es-AR" sz="4500" b="1" dirty="0">
                <a:solidFill>
                  <a:schemeClr val="accent6"/>
                </a:solidFill>
              </a:rPr>
              <a:t>FERRERAS, </a:t>
            </a:r>
            <a:r>
              <a:rPr lang="es-AR" sz="4500" dirty="0">
                <a:solidFill>
                  <a:schemeClr val="accent6"/>
                </a:solidFill>
              </a:rPr>
              <a:t>ANDRÉS FRANCISCO  </a:t>
            </a: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454C9894-AA6C-4FDC-A97C-EAA36EE4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-7768"/>
            <a:ext cx="2368550" cy="311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048150B-D9A0-4BA6-9345-4745A8FB6841}"/>
              </a:ext>
            </a:extLst>
          </p:cNvPr>
          <p:cNvSpPr/>
          <p:nvPr/>
        </p:nvSpPr>
        <p:spPr>
          <a:xfrm>
            <a:off x="10427820" y="5866368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GRUPO </a:t>
            </a:r>
            <a:r>
              <a:rPr lang="es-AR" dirty="0" err="1"/>
              <a:t>N°</a:t>
            </a:r>
            <a:r>
              <a:rPr lang="es-AR" dirty="0"/>
              <a:t> 4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BAD4D6C-F860-4544-910B-0A1F20912670}"/>
              </a:ext>
            </a:extLst>
          </p:cNvPr>
          <p:cNvSpPr/>
          <p:nvPr/>
        </p:nvSpPr>
        <p:spPr>
          <a:xfrm>
            <a:off x="10331450" y="5791200"/>
            <a:ext cx="1511300" cy="488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77420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607ADA6-DFE8-4E60-96B4-69DEE5AA6858}"/>
              </a:ext>
            </a:extLst>
          </p:cNvPr>
          <p:cNvSpPr/>
          <p:nvPr/>
        </p:nvSpPr>
        <p:spPr>
          <a:xfrm>
            <a:off x="1907530" y="739973"/>
            <a:ext cx="8632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latin typeface="Comic Sans MS" panose="030F0702030302020204" pitchFamily="66" charset="0"/>
              </a:rPr>
              <a:t>VENTILACIÓN POR SISTEMAS MIXTOS</a:t>
            </a:r>
          </a:p>
        </p:txBody>
      </p:sp>
      <p:pic>
        <p:nvPicPr>
          <p:cNvPr id="10242" name="Picture 2" descr="Resultado de imagen para sistemas mixtos de ventilacion mecanica">
            <a:extLst>
              <a:ext uri="{FF2B5EF4-FFF2-40B4-BE49-F238E27FC236}">
                <a16:creationId xmlns:a16="http://schemas.microsoft.com/office/drawing/2014/main" id="{89AE6B6E-2015-462D-8BE3-79A75447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97" y="1946219"/>
            <a:ext cx="5520235" cy="265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331C2BF-4448-474C-8DAA-F32350210AED}"/>
              </a:ext>
            </a:extLst>
          </p:cNvPr>
          <p:cNvSpPr/>
          <p:nvPr/>
        </p:nvSpPr>
        <p:spPr>
          <a:xfrm>
            <a:off x="254000" y="2311400"/>
            <a:ext cx="54507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500" dirty="0"/>
              <a:t>TANTO EL INGRESO DEL AIRE DESDE EL EXTERIOR, COMO LA SALIDA DEL MISMO DESDE SU INTERIOR, SE REALIZAN POR MEDIOS MECÁNICOS.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836DA9-5D07-4E47-BB3A-68C6BF408B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7" y="4267944"/>
            <a:ext cx="5753029" cy="1850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10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3193632" y="331687"/>
            <a:ext cx="5329447" cy="1640414"/>
            <a:chOff x="0" y="331687"/>
            <a:chExt cx="5329447" cy="1640414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E27A919-2FC8-4532-89FF-04D0DE50E2F9}"/>
                </a:ext>
              </a:extLst>
            </p:cNvPr>
            <p:cNvSpPr/>
            <p:nvPr/>
          </p:nvSpPr>
          <p:spPr>
            <a:xfrm>
              <a:off x="0" y="761056"/>
              <a:ext cx="2561920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2500" b="1" dirty="0">
                  <a:latin typeface="Comic Sans MS" panose="030F0702030302020204" pitchFamily="66" charset="0"/>
                </a:rPr>
                <a:t>VENTILACIÓN</a:t>
              </a:r>
            </a:p>
          </p:txBody>
        </p:sp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F18FDEC0-4E7E-4775-A1E2-50A04BAB9812}"/>
                </a:ext>
              </a:extLst>
            </p:cNvPr>
            <p:cNvSpPr/>
            <p:nvPr/>
          </p:nvSpPr>
          <p:spPr>
            <a:xfrm>
              <a:off x="3006374" y="331687"/>
              <a:ext cx="1779654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2500" b="1" dirty="0">
                  <a:latin typeface="Comic Sans MS" panose="030F0702030302020204" pitchFamily="66" charset="0"/>
                </a:rPr>
                <a:t>GENERAL</a:t>
              </a:r>
              <a:r>
                <a:rPr lang="es-AR" b="1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CE2AACE-FB13-4CA0-960D-4D4EC45A44F0}"/>
                </a:ext>
              </a:extLst>
            </p:cNvPr>
            <p:cNvSpPr/>
            <p:nvPr/>
          </p:nvSpPr>
          <p:spPr>
            <a:xfrm>
              <a:off x="3006374" y="1243472"/>
              <a:ext cx="2323072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2500" b="1" dirty="0">
                  <a:latin typeface="Comic Sans MS" panose="030F0702030302020204" pitchFamily="66" charset="0"/>
                </a:rPr>
                <a:t>LOCALIZADA</a:t>
              </a:r>
            </a:p>
          </p:txBody>
        </p:sp>
        <p:sp>
          <p:nvSpPr>
            <p:cNvPr id="5" name="Abrir llave 4">
              <a:extLst>
                <a:ext uri="{FF2B5EF4-FFF2-40B4-BE49-F238E27FC236}">
                  <a16:creationId xmlns:a16="http://schemas.microsoft.com/office/drawing/2014/main" id="{A46441EE-8EBC-473D-8EBF-880DD72908F8}"/>
                </a:ext>
              </a:extLst>
            </p:cNvPr>
            <p:cNvSpPr/>
            <p:nvPr/>
          </p:nvSpPr>
          <p:spPr>
            <a:xfrm>
              <a:off x="2545305" y="484496"/>
              <a:ext cx="238836" cy="996287"/>
            </a:xfrm>
            <a:prstGeom prst="leftBrac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AB00A302-D52A-4373-8901-5DC6BAEA51A0}"/>
                </a:ext>
              </a:extLst>
            </p:cNvPr>
            <p:cNvSpPr/>
            <p:nvPr/>
          </p:nvSpPr>
          <p:spPr>
            <a:xfrm>
              <a:off x="2920621" y="975814"/>
              <a:ext cx="2408826" cy="9962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4F57CC9A-2B5D-4823-8F0A-16DD44C07D6B}"/>
              </a:ext>
            </a:extLst>
          </p:cNvPr>
          <p:cNvSpPr/>
          <p:nvPr/>
        </p:nvSpPr>
        <p:spPr>
          <a:xfrm>
            <a:off x="491605" y="2184658"/>
            <a:ext cx="4258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800" dirty="0">
                <a:solidFill>
                  <a:srgbClr val="FF0000"/>
                </a:solidFill>
              </a:rPr>
              <a:t>Principal función</a:t>
            </a:r>
            <a:r>
              <a:rPr lang="es-AR" sz="2800" dirty="0"/>
              <a:t>: Captar el contaminante cerca del </a:t>
            </a:r>
            <a:r>
              <a:rPr lang="es-AR" sz="2800" dirty="0">
                <a:solidFill>
                  <a:srgbClr val="FF0000"/>
                </a:solidFill>
              </a:rPr>
              <a:t>foco</a:t>
            </a:r>
            <a:r>
              <a:rPr lang="es-AR" sz="2800" dirty="0"/>
              <a:t> y evitar que se propague en el medio interno.</a:t>
            </a:r>
          </a:p>
          <a:p>
            <a:pPr algn="just"/>
            <a:endParaRPr lang="es-AR" sz="2800" u="sng" dirty="0"/>
          </a:p>
          <a:p>
            <a:endParaRPr lang="es-AR" sz="2800" dirty="0"/>
          </a:p>
        </p:txBody>
      </p:sp>
      <p:pic>
        <p:nvPicPr>
          <p:cNvPr id="9218" name="Picture 2" descr="Resultado de imagen para VENTILACION LOCALIZADA">
            <a:extLst>
              <a:ext uri="{FF2B5EF4-FFF2-40B4-BE49-F238E27FC236}">
                <a16:creationId xmlns:a16="http://schemas.microsoft.com/office/drawing/2014/main" id="{D6AC07CF-5C64-4B32-8914-7423140CC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95" y="2477444"/>
            <a:ext cx="6667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968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809412B-D872-4D6E-BB67-524C684512F3}"/>
              </a:ext>
            </a:extLst>
          </p:cNvPr>
          <p:cNvSpPr/>
          <p:nvPr/>
        </p:nvSpPr>
        <p:spPr>
          <a:xfrm>
            <a:off x="304800" y="139701"/>
            <a:ext cx="1031875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500" dirty="0">
                <a:solidFill>
                  <a:srgbClr val="FF0000"/>
                </a:solidFill>
              </a:rPr>
              <a:t>Principios básicos de la Extracción localizada</a:t>
            </a:r>
          </a:p>
          <a:p>
            <a:pPr algn="just"/>
            <a:endParaRPr lang="es-ES" sz="3500" dirty="0"/>
          </a:p>
          <a:p>
            <a:pPr algn="just"/>
            <a:endParaRPr lang="es-ES" dirty="0"/>
          </a:p>
          <a:p>
            <a:pPr algn="just"/>
            <a:r>
              <a:rPr lang="es-ES" sz="3000" dirty="0"/>
              <a:t>• Exige un menor caudal de aire que la ventilación por dilución, ya que retira el contaminante antes que se disperse en el medio. </a:t>
            </a:r>
          </a:p>
          <a:p>
            <a:pPr algn="just"/>
            <a:endParaRPr lang="es-ES" sz="3000" dirty="0"/>
          </a:p>
          <a:p>
            <a:pPr algn="just"/>
            <a:r>
              <a:rPr lang="es-ES" sz="3000" dirty="0"/>
              <a:t>• Retira el contaminante sin que haya fugas del mismo y es un medio eficaz.</a:t>
            </a:r>
          </a:p>
          <a:p>
            <a:pPr algn="just"/>
            <a:endParaRPr lang="es-ES" sz="3000" dirty="0"/>
          </a:p>
          <a:p>
            <a:pPr algn="just"/>
            <a:r>
              <a:rPr lang="es-ES" sz="3000" dirty="0"/>
              <a:t>• Conviene que el foco esté lo más contenido posible.</a:t>
            </a:r>
          </a:p>
          <a:p>
            <a:pPr algn="just"/>
            <a:endParaRPr lang="es-ES" sz="3000" dirty="0"/>
          </a:p>
          <a:p>
            <a:pPr algn="just"/>
            <a:r>
              <a:rPr lang="es-ES" sz="3000" dirty="0"/>
              <a:t>• Se necesita crear una corriente de aire dirigida hacia y desde el foco de emisión. </a:t>
            </a:r>
            <a:endParaRPr lang="es-AR" sz="3000" dirty="0"/>
          </a:p>
        </p:txBody>
      </p:sp>
    </p:spTree>
    <p:extLst>
      <p:ext uri="{BB962C8B-B14F-4D97-AF65-F5344CB8AC3E}">
        <p14:creationId xmlns:p14="http://schemas.microsoft.com/office/powerpoint/2010/main" val="859272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 descr="Resultado de imagen para ventilacion localizada">
            <a:extLst>
              <a:ext uri="{FF2B5EF4-FFF2-40B4-BE49-F238E27FC236}">
                <a16:creationId xmlns:a16="http://schemas.microsoft.com/office/drawing/2014/main" id="{8D112106-76E9-4009-B1FA-2005FA99B230}"/>
              </a:ext>
            </a:extLst>
          </p:cNvPr>
          <p:cNvPicPr/>
          <p:nvPr/>
        </p:nvPicPr>
        <p:blipFill>
          <a:blip r:embed="rId2"/>
          <a:srcRect l="10821" t="4185" r="15018" b="4185"/>
          <a:stretch>
            <a:fillRect/>
          </a:stretch>
        </p:blipFill>
        <p:spPr bwMode="auto">
          <a:xfrm>
            <a:off x="4217157" y="1040234"/>
            <a:ext cx="7695021" cy="521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DFDEFE5-6F67-43F9-8B80-D7AB5D0913E7}"/>
              </a:ext>
            </a:extLst>
          </p:cNvPr>
          <p:cNvSpPr/>
          <p:nvPr/>
        </p:nvSpPr>
        <p:spPr>
          <a:xfrm>
            <a:off x="4546659" y="330536"/>
            <a:ext cx="2440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800" b="1" dirty="0">
                <a:latin typeface="Comic Sans MS" panose="030F0702030302020204" pitchFamily="66" charset="0"/>
              </a:rPr>
              <a:t>ELEMENTOS</a:t>
            </a:r>
            <a:endParaRPr lang="es-AR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73213" y="2183660"/>
            <a:ext cx="3330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AR" sz="2800" dirty="0"/>
              <a:t>Campana</a:t>
            </a:r>
          </a:p>
          <a:p>
            <a:pPr marL="342900" indent="-342900">
              <a:buAutoNum type="arabicPeriod"/>
            </a:pPr>
            <a:r>
              <a:rPr lang="es-AR" sz="2800" dirty="0"/>
              <a:t>Conducto</a:t>
            </a:r>
          </a:p>
          <a:p>
            <a:pPr marL="342900" indent="-342900">
              <a:buAutoNum type="arabicPeriod"/>
            </a:pPr>
            <a:r>
              <a:rPr lang="es-AR" sz="2800" dirty="0"/>
              <a:t>Purificador </a:t>
            </a:r>
          </a:p>
          <a:p>
            <a:pPr marL="342900" indent="-342900">
              <a:buAutoNum type="arabicPeriod"/>
            </a:pPr>
            <a:r>
              <a:rPr lang="es-AR" sz="2800" dirty="0"/>
              <a:t>Ventilador</a:t>
            </a:r>
          </a:p>
          <a:p>
            <a:pPr marL="342900" indent="-342900">
              <a:buAutoNum type="arabicPeriod"/>
            </a:pPr>
            <a:r>
              <a:rPr lang="es-AR" sz="2800" dirty="0"/>
              <a:t>Recogida de polvo</a:t>
            </a:r>
          </a:p>
        </p:txBody>
      </p:sp>
    </p:spTree>
    <p:extLst>
      <p:ext uri="{BB962C8B-B14F-4D97-AF65-F5344CB8AC3E}">
        <p14:creationId xmlns:p14="http://schemas.microsoft.com/office/powerpoint/2010/main" val="2842944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3C7AA4-5A66-4C45-B9DE-1F2D018CCF59}"/>
              </a:ext>
            </a:extLst>
          </p:cNvPr>
          <p:cNvSpPr/>
          <p:nvPr/>
        </p:nvSpPr>
        <p:spPr>
          <a:xfrm>
            <a:off x="6755317" y="1542649"/>
            <a:ext cx="426973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500" dirty="0"/>
              <a:t>Consideraciones: </a:t>
            </a:r>
          </a:p>
          <a:p>
            <a:pPr algn="just">
              <a:lnSpc>
                <a:spcPct val="150000"/>
              </a:lnSpc>
            </a:pPr>
            <a:endParaRPr lang="es-ES" sz="2500" dirty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500" dirty="0"/>
              <a:t>Velocidad de Extracción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500" dirty="0"/>
              <a:t>Confinamiento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500" dirty="0"/>
              <a:t>Tamaño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sz="2500" dirty="0"/>
              <a:t>Distancia al foco</a:t>
            </a:r>
            <a:endParaRPr lang="es-AR" sz="25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680618C-9F88-4FE5-9B0D-56A3F5BB30AA}"/>
              </a:ext>
            </a:extLst>
          </p:cNvPr>
          <p:cNvSpPr/>
          <p:nvPr/>
        </p:nvSpPr>
        <p:spPr>
          <a:xfrm>
            <a:off x="4148231" y="187889"/>
            <a:ext cx="443717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>
                <a:solidFill>
                  <a:srgbClr val="FF0000"/>
                </a:solidFill>
              </a:rPr>
              <a:t>Campana de extracción</a:t>
            </a:r>
          </a:p>
        </p:txBody>
      </p:sp>
      <p:pic>
        <p:nvPicPr>
          <p:cNvPr id="1026" name="Picture 2" descr="Resultado de imagen para campana de extraccion wikipedia">
            <a:extLst>
              <a:ext uri="{FF2B5EF4-FFF2-40B4-BE49-F238E27FC236}">
                <a16:creationId xmlns:a16="http://schemas.microsoft.com/office/drawing/2014/main" id="{4F8335B4-FE9B-4C1A-8A11-DC72743E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12" y="1116098"/>
            <a:ext cx="4548936" cy="435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696789" y="901338"/>
            <a:ext cx="52889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00" dirty="0"/>
              <a:t>Todo artefacto destinado a la captación</a:t>
            </a:r>
          </a:p>
        </p:txBody>
      </p:sp>
    </p:spTree>
    <p:extLst>
      <p:ext uri="{BB962C8B-B14F-4D97-AF65-F5344CB8AC3E}">
        <p14:creationId xmlns:p14="http://schemas.microsoft.com/office/powerpoint/2010/main" val="2871806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campana de extraccion industrial">
            <a:extLst>
              <a:ext uri="{FF2B5EF4-FFF2-40B4-BE49-F238E27FC236}">
                <a16:creationId xmlns:a16="http://schemas.microsoft.com/office/drawing/2014/main" id="{BB0CED8C-60E6-49DF-89E6-578D33FE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1" y="515983"/>
            <a:ext cx="6531427" cy="48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campana de extraccion wikipedia">
            <a:extLst>
              <a:ext uri="{FF2B5EF4-FFF2-40B4-BE49-F238E27FC236}">
                <a16:creationId xmlns:a16="http://schemas.microsoft.com/office/drawing/2014/main" id="{F3EC5249-EEC9-4130-B37B-70B29900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31" y="635997"/>
            <a:ext cx="3046912" cy="502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38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FEAB611-BB00-488A-867C-301F6F9E2E13}"/>
              </a:ext>
            </a:extLst>
          </p:cNvPr>
          <p:cNvSpPr/>
          <p:nvPr/>
        </p:nvSpPr>
        <p:spPr>
          <a:xfrm>
            <a:off x="5448173" y="109184"/>
            <a:ext cx="21167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>
                <a:solidFill>
                  <a:srgbClr val="FF0000"/>
                </a:solidFill>
              </a:rPr>
              <a:t>Conductos</a:t>
            </a:r>
          </a:p>
        </p:txBody>
      </p:sp>
      <p:pic>
        <p:nvPicPr>
          <p:cNvPr id="3074" name="Picture 2" descr="Resultado de imagen para campana de extraccion y conducto">
            <a:extLst>
              <a:ext uri="{FF2B5EF4-FFF2-40B4-BE49-F238E27FC236}">
                <a16:creationId xmlns:a16="http://schemas.microsoft.com/office/drawing/2014/main" id="{67589C1F-AC1B-476C-9C60-16278C89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46" y="922533"/>
            <a:ext cx="416242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26A6595-F48F-4825-B93B-CCDC38AD495C}"/>
              </a:ext>
            </a:extLst>
          </p:cNvPr>
          <p:cNvSpPr/>
          <p:nvPr/>
        </p:nvSpPr>
        <p:spPr>
          <a:xfrm>
            <a:off x="491320" y="1368832"/>
            <a:ext cx="681023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"/>
              </a:spcAft>
            </a:pPr>
            <a:r>
              <a:rPr lang="es-ES" sz="2300" dirty="0"/>
              <a:t>Consideraciones:</a:t>
            </a:r>
          </a:p>
          <a:p>
            <a:pPr algn="just">
              <a:spcAft>
                <a:spcPts val="100"/>
              </a:spcAft>
            </a:pPr>
            <a:endParaRPr lang="es-ES" sz="2300" dirty="0"/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es-ES" sz="2300" dirty="0"/>
              <a:t>Materiales resistentes a los agentes químicos presentes y a la abrasión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es-ES" sz="2300" dirty="0"/>
              <a:t>Velocidad de conducción (recomendaciones)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es-ES" sz="2300" dirty="0"/>
              <a:t>En caso de vapores, deben limitarse aspectos que pudieran generar condensaciones.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es-ES" sz="2300" dirty="0"/>
              <a:t>Cambios de dirección graduales </a:t>
            </a:r>
          </a:p>
          <a:p>
            <a:pPr algn="just">
              <a:spcAft>
                <a:spcPts val="100"/>
              </a:spcAft>
              <a:buFont typeface="Arial" pitchFamily="34" charset="0"/>
              <a:buChar char="•"/>
            </a:pPr>
            <a:r>
              <a:rPr lang="es-ES" sz="2300" dirty="0"/>
              <a:t>Diámetros adecuados</a:t>
            </a:r>
            <a:endParaRPr lang="es-AR" sz="23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213463" y="770709"/>
            <a:ext cx="645773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0" dirty="0"/>
              <a:t>Son los elementos que transportan el contaminante </a:t>
            </a:r>
          </a:p>
        </p:txBody>
      </p:sp>
    </p:spTree>
    <p:extLst>
      <p:ext uri="{BB962C8B-B14F-4D97-AF65-F5344CB8AC3E}">
        <p14:creationId xmlns:p14="http://schemas.microsoft.com/office/powerpoint/2010/main" val="2901089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983" t="21429" r="21489" b="5357"/>
          <a:stretch>
            <a:fillRect/>
          </a:stretch>
        </p:blipFill>
        <p:spPr bwMode="auto">
          <a:xfrm>
            <a:off x="2521132" y="431074"/>
            <a:ext cx="7485017" cy="535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265BA93-3726-44DE-B7EE-F21C3852812D}"/>
              </a:ext>
            </a:extLst>
          </p:cNvPr>
          <p:cNvSpPr/>
          <p:nvPr/>
        </p:nvSpPr>
        <p:spPr>
          <a:xfrm>
            <a:off x="4701373" y="374134"/>
            <a:ext cx="246535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Ventiladores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D4F0FC-9B0C-417E-8DB7-C7E48444A4F7}"/>
              </a:ext>
            </a:extLst>
          </p:cNvPr>
          <p:cNvSpPr/>
          <p:nvPr/>
        </p:nvSpPr>
        <p:spPr>
          <a:xfrm>
            <a:off x="716602" y="1091651"/>
            <a:ext cx="107884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solidFill>
                  <a:srgbClr val="FF0000"/>
                </a:solidFill>
              </a:rPr>
              <a:t>Función: </a:t>
            </a:r>
            <a:r>
              <a:rPr lang="es-ES" sz="2800" dirty="0"/>
              <a:t>Suministrar la presión y caudal necesarios para el transporte de contaminantes. 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>
                <a:solidFill>
                  <a:srgbClr val="FF0000"/>
                </a:solidFill>
              </a:rPr>
              <a:t>Selección de los mismos: </a:t>
            </a:r>
            <a:endParaRPr lang="es-ES" sz="2800" dirty="0"/>
          </a:p>
          <a:p>
            <a:pPr algn="just"/>
            <a:r>
              <a:rPr lang="es-ES" sz="2800" dirty="0"/>
              <a:t>   - caudal que debe transportar. </a:t>
            </a:r>
          </a:p>
          <a:p>
            <a:pPr algn="just"/>
            <a:r>
              <a:rPr lang="es-ES" sz="2800" dirty="0"/>
              <a:t>   - resistencia que debe vencer (pérdida de carga de la conducción).</a:t>
            </a:r>
            <a:endParaRPr lang="es-AR" sz="2800" dirty="0"/>
          </a:p>
          <a:p>
            <a:pPr algn="just">
              <a:buNone/>
            </a:pPr>
            <a:endParaRPr lang="es-ES" sz="2800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es-ES" sz="2800" dirty="0">
                <a:solidFill>
                  <a:srgbClr val="FF0000"/>
                </a:solidFill>
              </a:rPr>
              <a:t>Tipos:</a:t>
            </a:r>
            <a:r>
              <a:rPr lang="es-ES" sz="2800" dirty="0"/>
              <a:t>	</a:t>
            </a:r>
          </a:p>
          <a:p>
            <a:pPr algn="just">
              <a:buNone/>
            </a:pPr>
            <a:r>
              <a:rPr lang="es-ES" sz="2800" dirty="0"/>
              <a:t>                    - Axiales	</a:t>
            </a:r>
          </a:p>
          <a:p>
            <a:pPr algn="just">
              <a:buNone/>
            </a:pPr>
            <a:r>
              <a:rPr lang="es-ES" sz="2800" dirty="0"/>
              <a:t>                    -Centrífugos</a:t>
            </a:r>
          </a:p>
          <a:p>
            <a:pPr algn="just">
              <a:buNone/>
            </a:pPr>
            <a:endParaRPr lang="es-ES" sz="2800" dirty="0"/>
          </a:p>
          <a:p>
            <a:pPr algn="just">
              <a:buNone/>
            </a:pPr>
            <a:r>
              <a:rPr lang="es-ES" sz="2800" dirty="0"/>
              <a:t>Cada ventilador posee su propia curva característica (P-Q)</a:t>
            </a:r>
            <a:endParaRPr lang="es-AR" sz="2500" dirty="0"/>
          </a:p>
        </p:txBody>
      </p:sp>
    </p:spTree>
    <p:extLst>
      <p:ext uri="{BB962C8B-B14F-4D97-AF65-F5344CB8AC3E}">
        <p14:creationId xmlns:p14="http://schemas.microsoft.com/office/powerpoint/2010/main" val="974786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5C51EBD-9693-47E3-8A5C-5DDA79F0AA4C}"/>
              </a:ext>
            </a:extLst>
          </p:cNvPr>
          <p:cNvSpPr/>
          <p:nvPr/>
        </p:nvSpPr>
        <p:spPr>
          <a:xfrm>
            <a:off x="477672" y="1023583"/>
            <a:ext cx="57320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00" dirty="0">
                <a:solidFill>
                  <a:srgbClr val="333333"/>
                </a:solidFill>
                <a:latin typeface="Roboto"/>
              </a:rPr>
              <a:t>Un </a:t>
            </a:r>
            <a:r>
              <a:rPr lang="es-MX" sz="2800" dirty="0">
                <a:solidFill>
                  <a:srgbClr val="FF0000"/>
                </a:solidFill>
                <a:latin typeface="Roboto"/>
              </a:rPr>
              <a:t>ventilador </a:t>
            </a:r>
            <a:r>
              <a:rPr lang="es-MX" sz="2800" dirty="0">
                <a:latin typeface="Roboto"/>
              </a:rPr>
              <a:t>es</a:t>
            </a:r>
            <a:r>
              <a:rPr lang="es-MX" sz="2800" dirty="0">
                <a:solidFill>
                  <a:srgbClr val="FF0000"/>
                </a:solidFill>
                <a:latin typeface="Roboto"/>
              </a:rPr>
              <a:t> axial </a:t>
            </a:r>
            <a:r>
              <a:rPr lang="es-MX" sz="2800" dirty="0">
                <a:solidFill>
                  <a:srgbClr val="333333"/>
                </a:solidFill>
                <a:latin typeface="Roboto"/>
              </a:rPr>
              <a:t>cuando el aire (o gas) entra y sale del ventilador siguiendo una trayectoria paralela al eje de la hélice. </a:t>
            </a:r>
            <a:endParaRPr lang="es-AR" sz="2800" dirty="0"/>
          </a:p>
        </p:txBody>
      </p:sp>
      <p:pic>
        <p:nvPicPr>
          <p:cNvPr id="4098" name="Picture 2" descr="Resultado de imagen para ventiladores axiales">
            <a:extLst>
              <a:ext uri="{FF2B5EF4-FFF2-40B4-BE49-F238E27FC236}">
                <a16:creationId xmlns:a16="http://schemas.microsoft.com/office/drawing/2014/main" id="{C2392857-FB1F-4DEC-8E3C-9705DA6D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138535"/>
            <a:ext cx="477211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3B213FF-BC71-4715-9689-4D260E25A65F}"/>
              </a:ext>
            </a:extLst>
          </p:cNvPr>
          <p:cNvSpPr/>
          <p:nvPr/>
        </p:nvSpPr>
        <p:spPr>
          <a:xfrm>
            <a:off x="2141020" y="3595390"/>
            <a:ext cx="2244525" cy="1631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MX" sz="2500" dirty="0">
                <a:latin typeface="Roboto"/>
              </a:rPr>
              <a:t>Mayor caudal</a:t>
            </a:r>
          </a:p>
          <a:p>
            <a:pPr algn="ctr"/>
            <a:r>
              <a:rPr lang="es-MX" sz="2500" dirty="0">
                <a:latin typeface="Roboto"/>
              </a:rPr>
              <a:t>Menor presión</a:t>
            </a:r>
          </a:p>
          <a:p>
            <a:pPr algn="ctr"/>
            <a:r>
              <a:rPr lang="es-MX" sz="2500" dirty="0">
                <a:latin typeface="Roboto"/>
              </a:rPr>
              <a:t>Económicos</a:t>
            </a:r>
          </a:p>
          <a:p>
            <a:pPr algn="ctr"/>
            <a:r>
              <a:rPr lang="es-MX" sz="2500" dirty="0">
                <a:latin typeface="Roboto"/>
              </a:rPr>
              <a:t>Ruidosos </a:t>
            </a:r>
          </a:p>
        </p:txBody>
      </p:sp>
    </p:spTree>
    <p:extLst>
      <p:ext uri="{BB962C8B-B14F-4D97-AF65-F5344CB8AC3E}">
        <p14:creationId xmlns:p14="http://schemas.microsoft.com/office/powerpoint/2010/main" val="2336914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72FC9F3-B60D-48CF-A147-0DAE02C53BB8}"/>
              </a:ext>
            </a:extLst>
          </p:cNvPr>
          <p:cNvSpPr/>
          <p:nvPr/>
        </p:nvSpPr>
        <p:spPr>
          <a:xfrm>
            <a:off x="1670050" y="1765300"/>
            <a:ext cx="90043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500" dirty="0">
                <a:latin typeface="Candara" pitchFamily="34" charset="0"/>
              </a:rPr>
              <a:t>Concientizar sobre la importancia de la ventilación.</a:t>
            </a:r>
          </a:p>
          <a:p>
            <a:endParaRPr lang="es-AR" sz="2500" dirty="0">
              <a:latin typeface="Candara" pitchFamily="34" charset="0"/>
            </a:endParaRPr>
          </a:p>
          <a:p>
            <a:r>
              <a:rPr lang="es-AR" sz="2500" dirty="0">
                <a:latin typeface="Candara" pitchFamily="34" charset="0"/>
              </a:rPr>
              <a:t>Clasificar los distintos tipos de ventilación. </a:t>
            </a:r>
          </a:p>
          <a:p>
            <a:endParaRPr lang="es-AR" sz="2500" dirty="0">
              <a:latin typeface="Candara" pitchFamily="34" charset="0"/>
            </a:endParaRPr>
          </a:p>
          <a:p>
            <a:r>
              <a:rPr lang="es-AR" sz="2500" dirty="0">
                <a:latin typeface="Candara" pitchFamily="34" charset="0"/>
              </a:rPr>
              <a:t>Cálculos para sistema de ventilación.</a:t>
            </a:r>
          </a:p>
          <a:p>
            <a:endParaRPr lang="es-AR" sz="2500" dirty="0">
              <a:latin typeface="Candara" pitchFamily="34" charset="0"/>
            </a:endParaRPr>
          </a:p>
          <a:p>
            <a:r>
              <a:rPr lang="es-AR" sz="2500" dirty="0">
                <a:latin typeface="Candara" pitchFamily="34" charset="0"/>
              </a:rPr>
              <a:t>Leyes que rigen en el tema desarrollado. 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74A69D28-5E76-4844-801A-6FA2CD8E0F3C}"/>
              </a:ext>
            </a:extLst>
          </p:cNvPr>
          <p:cNvSpPr/>
          <p:nvPr/>
        </p:nvSpPr>
        <p:spPr>
          <a:xfrm>
            <a:off x="1330325" y="1879600"/>
            <a:ext cx="374650" cy="29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135035E5-0CA2-4F67-B336-9731FD5EE6EE}"/>
              </a:ext>
            </a:extLst>
          </p:cNvPr>
          <p:cNvSpPr/>
          <p:nvPr/>
        </p:nvSpPr>
        <p:spPr>
          <a:xfrm>
            <a:off x="1329055" y="2551430"/>
            <a:ext cx="374650" cy="29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82250AC1-9C36-4B8E-8118-DDD0CBA13B77}"/>
              </a:ext>
            </a:extLst>
          </p:cNvPr>
          <p:cNvSpPr/>
          <p:nvPr/>
        </p:nvSpPr>
        <p:spPr>
          <a:xfrm>
            <a:off x="1336675" y="3364230"/>
            <a:ext cx="374650" cy="29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B2BC3B4-B9F3-4E83-ACA9-2E59E9173D7E}"/>
              </a:ext>
            </a:extLst>
          </p:cNvPr>
          <p:cNvSpPr/>
          <p:nvPr/>
        </p:nvSpPr>
        <p:spPr>
          <a:xfrm>
            <a:off x="1330325" y="4149090"/>
            <a:ext cx="374650" cy="298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ADCFF97-7883-488A-90E6-59DF4DE5CA33}"/>
              </a:ext>
            </a:extLst>
          </p:cNvPr>
          <p:cNvSpPr/>
          <p:nvPr/>
        </p:nvSpPr>
        <p:spPr>
          <a:xfrm>
            <a:off x="1312863" y="546100"/>
            <a:ext cx="467518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500" b="1" dirty="0"/>
              <a:t>OBJETIVOS PROPUESTOS</a:t>
            </a:r>
          </a:p>
        </p:txBody>
      </p:sp>
      <p:pic>
        <p:nvPicPr>
          <p:cNvPr id="1028" name="Picture 4" descr="Resultado de imagen para FOCO PRENDIDO">
            <a:extLst>
              <a:ext uri="{FF2B5EF4-FFF2-40B4-BE49-F238E27FC236}">
                <a16:creationId xmlns:a16="http://schemas.microsoft.com/office/drawing/2014/main" id="{92724E5B-9E82-4322-BB78-83314C9B3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0" y="3319571"/>
            <a:ext cx="2462213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3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213F02C-FD34-46D8-88F1-2CDA2A186B70}"/>
              </a:ext>
            </a:extLst>
          </p:cNvPr>
          <p:cNvSpPr/>
          <p:nvPr/>
        </p:nvSpPr>
        <p:spPr>
          <a:xfrm>
            <a:off x="692150" y="1039336"/>
            <a:ext cx="5422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/>
              <a:t>En los </a:t>
            </a:r>
            <a:r>
              <a:rPr lang="es-AR" sz="2800" dirty="0">
                <a:solidFill>
                  <a:srgbClr val="FF0000"/>
                </a:solidFill>
              </a:rPr>
              <a:t>ventiladores centrífugos</a:t>
            </a:r>
            <a:r>
              <a:rPr lang="es-AR" sz="2800" dirty="0"/>
              <a:t>, el aire circula radialmente. </a:t>
            </a:r>
          </a:p>
        </p:txBody>
      </p:sp>
      <p:pic>
        <p:nvPicPr>
          <p:cNvPr id="5122" name="Picture 2" descr="Resultado de imagen para ventiladores centrifugos wikipedia">
            <a:extLst>
              <a:ext uri="{FF2B5EF4-FFF2-40B4-BE49-F238E27FC236}">
                <a16:creationId xmlns:a16="http://schemas.microsoft.com/office/drawing/2014/main" id="{E9A909DF-64F5-471B-864D-2FD63BAD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196850"/>
            <a:ext cx="5670550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265528" y="2756847"/>
            <a:ext cx="2073453" cy="1631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es-AR" sz="2500" dirty="0">
                <a:solidFill>
                  <a:schemeClr val="bg1"/>
                </a:solidFill>
              </a:rPr>
              <a:t>Menor caudal</a:t>
            </a:r>
          </a:p>
          <a:p>
            <a:pPr lvl="0" algn="ctr"/>
            <a:r>
              <a:rPr lang="es-AR" sz="2500" dirty="0">
                <a:solidFill>
                  <a:schemeClr val="bg1"/>
                </a:solidFill>
              </a:rPr>
              <a:t>Mayor presión</a:t>
            </a:r>
          </a:p>
          <a:p>
            <a:pPr lvl="0" algn="ctr"/>
            <a:r>
              <a:rPr lang="es-AR" sz="2500" dirty="0">
                <a:solidFill>
                  <a:schemeClr val="bg1"/>
                </a:solidFill>
              </a:rPr>
              <a:t>Silenciosos</a:t>
            </a:r>
          </a:p>
          <a:p>
            <a:pPr lvl="0" algn="ctr"/>
            <a:r>
              <a:rPr lang="es-AR" sz="2500" dirty="0">
                <a:solidFill>
                  <a:schemeClr val="bg1"/>
                </a:solidFill>
              </a:rPr>
              <a:t>Costosos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13509" y="5708469"/>
            <a:ext cx="338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Ejemplo: Caso Aire Acondicionado</a:t>
            </a:r>
          </a:p>
        </p:txBody>
      </p:sp>
    </p:spTree>
    <p:extLst>
      <p:ext uri="{BB962C8B-B14F-4D97-AF65-F5344CB8AC3E}">
        <p14:creationId xmlns:p14="http://schemas.microsoft.com/office/powerpoint/2010/main" val="3910017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987DD50-13B7-4585-9FD6-C73B7E11188F}"/>
              </a:ext>
            </a:extLst>
          </p:cNvPr>
          <p:cNvSpPr/>
          <p:nvPr/>
        </p:nvSpPr>
        <p:spPr>
          <a:xfrm>
            <a:off x="1854604" y="228084"/>
            <a:ext cx="866064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Cálculo de un sistema de ventilación localizada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3196E0F-99DF-4E67-B206-FE8DB197235D}"/>
              </a:ext>
            </a:extLst>
          </p:cNvPr>
          <p:cNvSpPr/>
          <p:nvPr/>
        </p:nvSpPr>
        <p:spPr>
          <a:xfrm>
            <a:off x="596993" y="1024331"/>
            <a:ext cx="1110927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>
                <a:solidFill>
                  <a:srgbClr val="FF0000"/>
                </a:solidFill>
              </a:rPr>
              <a:t>Trabajos habituales: </a:t>
            </a:r>
            <a:r>
              <a:rPr lang="es-AR" sz="2800" dirty="0"/>
              <a:t>soldadura, pintura, lijado, aserrado, etcétera.</a:t>
            </a:r>
          </a:p>
          <a:p>
            <a:endParaRPr lang="es-AR" sz="2800" dirty="0"/>
          </a:p>
          <a:p>
            <a:r>
              <a:rPr lang="es-AR" sz="2800" dirty="0">
                <a:solidFill>
                  <a:srgbClr val="FF0000"/>
                </a:solidFill>
              </a:rPr>
              <a:t>Trabajos – Casos particulares: </a:t>
            </a:r>
            <a:r>
              <a:rPr lang="es-AR" sz="2800" dirty="0"/>
              <a:t>Estacionamientos, túneles. </a:t>
            </a:r>
          </a:p>
          <a:p>
            <a:endParaRPr lang="es-AR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5239" t="37321" r="13759" b="24107"/>
          <a:stretch>
            <a:fillRect/>
          </a:stretch>
        </p:blipFill>
        <p:spPr bwMode="auto">
          <a:xfrm>
            <a:off x="2651761" y="2586446"/>
            <a:ext cx="6635931" cy="282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6792685" y="4532812"/>
            <a:ext cx="235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Ángulo de la campana no menor a 45°</a:t>
            </a:r>
          </a:p>
        </p:txBody>
      </p:sp>
    </p:spTree>
    <p:extLst>
      <p:ext uri="{BB962C8B-B14F-4D97-AF65-F5344CB8AC3E}">
        <p14:creationId xmlns:p14="http://schemas.microsoft.com/office/powerpoint/2010/main" val="3280521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soldadura banco fijo">
            <a:extLst>
              <a:ext uri="{FF2B5EF4-FFF2-40B4-BE49-F238E27FC236}">
                <a16:creationId xmlns:a16="http://schemas.microsoft.com/office/drawing/2014/main" id="{75D33929-80BF-4DA4-AA8C-C67B8629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8" r="29096"/>
          <a:stretch>
            <a:fillRect/>
          </a:stretch>
        </p:blipFill>
        <p:spPr bwMode="auto">
          <a:xfrm>
            <a:off x="1064517" y="2559334"/>
            <a:ext cx="4517409" cy="31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AE6191-DC26-4846-8B18-FF9935F3866D}"/>
              </a:ext>
            </a:extLst>
          </p:cNvPr>
          <p:cNvSpPr/>
          <p:nvPr/>
        </p:nvSpPr>
        <p:spPr>
          <a:xfrm>
            <a:off x="5094226" y="90280"/>
            <a:ext cx="20156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Soldadura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2C4A1D4-E44F-4F12-8AD8-86A3204C716D}"/>
              </a:ext>
            </a:extLst>
          </p:cNvPr>
          <p:cNvSpPr/>
          <p:nvPr/>
        </p:nvSpPr>
        <p:spPr>
          <a:xfrm>
            <a:off x="958849" y="789285"/>
            <a:ext cx="1031420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500" dirty="0">
                <a:solidFill>
                  <a:srgbClr val="333333"/>
                </a:solidFill>
                <a:latin typeface="Helvetica Neue"/>
              </a:rPr>
              <a:t>Los soldadores expuestos a vapores de soldadura de manera continua corren un riesgo significativo de tener problemas de salud.</a:t>
            </a:r>
          </a:p>
          <a:p>
            <a:pPr algn="just"/>
            <a:endParaRPr lang="es-MX" dirty="0">
              <a:solidFill>
                <a:srgbClr val="FF0000"/>
              </a:solidFill>
            </a:endParaRPr>
          </a:p>
          <a:p>
            <a:pPr algn="just"/>
            <a:r>
              <a:rPr lang="es-MX" dirty="0">
                <a:solidFill>
                  <a:srgbClr val="FF0000"/>
                </a:solidFill>
              </a:rPr>
              <a:t>Estudios muestran que las partículas de los vapores de soldadura son en su mayoría menores a 0.1 micrómetros, lo cual hace que casi todas las partículas de vapores de soldadura sean respirables.</a:t>
            </a:r>
            <a:endParaRPr lang="es-MX" sz="2500" dirty="0">
              <a:solidFill>
                <a:srgbClr val="FF0000"/>
              </a:solidFill>
              <a:latin typeface="Helvetica Neue"/>
            </a:endParaRPr>
          </a:p>
          <a:p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5759355" y="2893333"/>
            <a:ext cx="58685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500" dirty="0">
                <a:solidFill>
                  <a:srgbClr val="FF0000"/>
                </a:solidFill>
              </a:rPr>
              <a:t>Soluciones para trabajo de soldadura:</a:t>
            </a:r>
          </a:p>
          <a:p>
            <a:pPr lvl="1"/>
            <a:endParaRPr lang="es-AR" sz="2500" dirty="0"/>
          </a:p>
          <a:p>
            <a:pPr lvl="1">
              <a:buFont typeface="Arial" pitchFamily="34" charset="0"/>
              <a:buChar char="•"/>
            </a:pPr>
            <a:r>
              <a:rPr lang="es-AR" sz="2500" dirty="0"/>
              <a:t>   Ventilación para soldadura sobre banco fijo</a:t>
            </a:r>
          </a:p>
          <a:p>
            <a:pPr lvl="1"/>
            <a:endParaRPr lang="es-AR" sz="2500" dirty="0"/>
          </a:p>
          <a:p>
            <a:pPr lvl="1">
              <a:buFont typeface="Arial" pitchFamily="34" charset="0"/>
              <a:buChar char="•"/>
            </a:pPr>
            <a:r>
              <a:rPr lang="es-AR" sz="2500" dirty="0"/>
              <a:t>   Extracción localizada portátil para soldadura</a:t>
            </a:r>
          </a:p>
        </p:txBody>
      </p:sp>
    </p:spTree>
    <p:extLst>
      <p:ext uri="{BB962C8B-B14F-4D97-AF65-F5344CB8AC3E}">
        <p14:creationId xmlns:p14="http://schemas.microsoft.com/office/powerpoint/2010/main" val="1274507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C5B36F4-919B-4D90-B550-B4AAEF7F1EBC}"/>
              </a:ext>
            </a:extLst>
          </p:cNvPr>
          <p:cNvSpPr/>
          <p:nvPr/>
        </p:nvSpPr>
        <p:spPr>
          <a:xfrm>
            <a:off x="4852857" y="234434"/>
            <a:ext cx="150015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Pintura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63DBF86-F9FF-456A-A491-C6B355CE8289}"/>
              </a:ext>
            </a:extLst>
          </p:cNvPr>
          <p:cNvSpPr/>
          <p:nvPr/>
        </p:nvSpPr>
        <p:spPr>
          <a:xfrm>
            <a:off x="559557" y="1812146"/>
            <a:ext cx="57934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500" dirty="0">
                <a:cs typeface="Times New Roman" panose="02020603050405020304" pitchFamily="18" charset="0"/>
              </a:rPr>
              <a:t>Las pinturas emiten COV, por lo que es importante saberlos usar, aunque la gran mayoría no sean en extremo tóxicos, los efectos negativos en las personas son acumulativos.</a:t>
            </a:r>
          </a:p>
          <a:p>
            <a:pPr algn="just"/>
            <a:r>
              <a:rPr lang="es-MX" sz="2500" dirty="0">
                <a:solidFill>
                  <a:srgbClr val="FF0000"/>
                </a:solidFill>
                <a:cs typeface="Times New Roman" panose="02020603050405020304" pitchFamily="18" charset="0"/>
              </a:rPr>
              <a:t>Es imprescindible que el área donde se hagan trabajos de pintura esté muy bien ventilada.</a:t>
            </a:r>
            <a:endParaRPr lang="es-AR" sz="25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0" name="Picture 2" descr="Resultado de imagen para pintor con pistola">
            <a:extLst>
              <a:ext uri="{FF2B5EF4-FFF2-40B4-BE49-F238E27FC236}">
                <a16:creationId xmlns:a16="http://schemas.microsoft.com/office/drawing/2014/main" id="{0B29861E-7C54-471B-AD16-3B02279C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50" y="1916705"/>
            <a:ext cx="5304700" cy="27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E1FCE24-A94C-46CE-9F66-A3108C0984A7}"/>
              </a:ext>
            </a:extLst>
          </p:cNvPr>
          <p:cNvSpPr/>
          <p:nvPr/>
        </p:nvSpPr>
        <p:spPr>
          <a:xfrm>
            <a:off x="5012743" y="234434"/>
            <a:ext cx="127150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Lijado</a:t>
            </a:r>
          </a:p>
        </p:txBody>
      </p:sp>
      <p:pic>
        <p:nvPicPr>
          <p:cNvPr id="8194" name="Picture 2" descr="Resultado de imagen para polvo al lijar">
            <a:extLst>
              <a:ext uri="{FF2B5EF4-FFF2-40B4-BE49-F238E27FC236}">
                <a16:creationId xmlns:a16="http://schemas.microsoft.com/office/drawing/2014/main" id="{47361D9B-7223-4C79-9FCF-8BF243EEE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05" y="1299147"/>
            <a:ext cx="5664279" cy="42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62365B6-5E1B-4588-A30C-65E52E63F7DB}"/>
              </a:ext>
            </a:extLst>
          </p:cNvPr>
          <p:cNvSpPr/>
          <p:nvPr/>
        </p:nvSpPr>
        <p:spPr>
          <a:xfrm>
            <a:off x="655093" y="1565915"/>
            <a:ext cx="499507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500" dirty="0"/>
              <a:t>Actividad que produce grandes cantidades de polvos que se transportan por el aire y pueden significar problemas de salud.</a:t>
            </a:r>
          </a:p>
          <a:p>
            <a:pPr algn="just"/>
            <a:endParaRPr lang="es-AR" sz="2500" dirty="0"/>
          </a:p>
          <a:p>
            <a:pPr algn="just"/>
            <a:r>
              <a:rPr lang="es-AR" sz="2500" dirty="0"/>
              <a:t>La magnitud de dichos problemas va a depender del material a lijado en cuestión: Maderas, metales, pinturas, etc. </a:t>
            </a:r>
          </a:p>
          <a:p>
            <a:endParaRPr lang="es-AR" sz="2500" dirty="0"/>
          </a:p>
        </p:txBody>
      </p:sp>
    </p:spTree>
    <p:extLst>
      <p:ext uri="{BB962C8B-B14F-4D97-AF65-F5344CB8AC3E}">
        <p14:creationId xmlns:p14="http://schemas.microsoft.com/office/powerpoint/2010/main" val="1217853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2FF2AC7-5080-45AA-A835-582016AA6D56}"/>
              </a:ext>
            </a:extLst>
          </p:cNvPr>
          <p:cNvSpPr/>
          <p:nvPr/>
        </p:nvSpPr>
        <p:spPr>
          <a:xfrm>
            <a:off x="4900190" y="247134"/>
            <a:ext cx="18361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Aserrado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14F9170-066F-4F40-BDCD-F2EBFF3CD04C}"/>
              </a:ext>
            </a:extLst>
          </p:cNvPr>
          <p:cNvSpPr/>
          <p:nvPr/>
        </p:nvSpPr>
        <p:spPr>
          <a:xfrm>
            <a:off x="584200" y="3840701"/>
            <a:ext cx="5611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33"/>
                </a:solidFill>
                <a:latin typeface="Verdana" panose="020B0604030504040204" pitchFamily="34" charset="0"/>
              </a:rPr>
              <a:t>La concentración de partículas pequeñas de polvo en el aire puede formar una mezcla que explota si se incendia.</a:t>
            </a:r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332A0B-41E2-41F8-844E-F63ED4C79E41}"/>
              </a:ext>
            </a:extLst>
          </p:cNvPr>
          <p:cNvSpPr/>
          <p:nvPr/>
        </p:nvSpPr>
        <p:spPr>
          <a:xfrm>
            <a:off x="527050" y="2452985"/>
            <a:ext cx="5641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000033"/>
                </a:solidFill>
                <a:latin typeface="Verdana" panose="020B0604030504040204" pitchFamily="34" charset="0"/>
              </a:rPr>
              <a:t>La madera también puede contener contaminantes biológicos o químicos. Los contaminantes biológicos incluyen moho y hongos</a:t>
            </a:r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BD9773F-F758-4B1A-95F8-FA19258C8DD7}"/>
              </a:ext>
            </a:extLst>
          </p:cNvPr>
          <p:cNvSpPr/>
          <p:nvPr/>
        </p:nvSpPr>
        <p:spPr>
          <a:xfrm>
            <a:off x="527050" y="1399739"/>
            <a:ext cx="575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dirty="0">
                <a:latin typeface="Verdana" panose="020B0604030504040204" pitchFamily="34" charset="0"/>
                <a:ea typeface="Verdana" panose="020B0604030504040204" pitchFamily="34" charset="0"/>
              </a:rPr>
              <a:t>El polvo de aserrín contiene micropartículas de </a:t>
            </a:r>
          </a:p>
          <a:p>
            <a:pPr algn="just">
              <a:buNone/>
            </a:pPr>
            <a:r>
              <a:rPr lang="es-AR" dirty="0">
                <a:latin typeface="Verdana" panose="020B0604030504040204" pitchFamily="34" charset="0"/>
                <a:ea typeface="Verdana" panose="020B0604030504040204" pitchFamily="34" charset="0"/>
              </a:rPr>
              <a:t>madera.</a:t>
            </a:r>
          </a:p>
        </p:txBody>
      </p:sp>
      <p:pic>
        <p:nvPicPr>
          <p:cNvPr id="9218" name="Picture 2" descr="Imagen relacionada">
            <a:extLst>
              <a:ext uri="{FF2B5EF4-FFF2-40B4-BE49-F238E27FC236}">
                <a16:creationId xmlns:a16="http://schemas.microsoft.com/office/drawing/2014/main" id="{A0DCD05D-46F5-4F1F-B4D3-25A86F99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1215031"/>
            <a:ext cx="5212800" cy="38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168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AEC81E4-0B83-467D-9150-561750259F88}"/>
              </a:ext>
            </a:extLst>
          </p:cNvPr>
          <p:cNvSpPr/>
          <p:nvPr/>
        </p:nvSpPr>
        <p:spPr>
          <a:xfrm>
            <a:off x="882650" y="1404888"/>
            <a:ext cx="107998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AR" sz="3000" dirty="0"/>
              <a:t>En construcción</a:t>
            </a:r>
          </a:p>
          <a:p>
            <a:pPr lvl="2"/>
            <a:r>
              <a:rPr lang="es-AR" sz="2500" dirty="0"/>
              <a:t>- Ventilación donde estén los trabajadores.</a:t>
            </a:r>
          </a:p>
          <a:p>
            <a:pPr lvl="2"/>
            <a:r>
              <a:rPr lang="es-AR" sz="2500" dirty="0"/>
              <a:t>- Una sola entrada de aire</a:t>
            </a:r>
          </a:p>
          <a:p>
            <a:pPr lvl="2"/>
            <a:endParaRPr lang="es-AR" sz="2500" dirty="0"/>
          </a:p>
          <a:p>
            <a:pPr lvl="2"/>
            <a:endParaRPr lang="es-AR" sz="2500" dirty="0"/>
          </a:p>
          <a:p>
            <a:pPr lvl="1"/>
            <a:r>
              <a:rPr lang="es-AR" sz="3000" dirty="0"/>
              <a:t>En operación</a:t>
            </a:r>
          </a:p>
          <a:p>
            <a:pPr lvl="2"/>
            <a:r>
              <a:rPr lang="es-AR" sz="2500" dirty="0"/>
              <a:t>- Eliminación de gases de los vehículos.</a:t>
            </a:r>
          </a:p>
          <a:p>
            <a:pPr lvl="2"/>
            <a:r>
              <a:rPr lang="es-AR" sz="2500" dirty="0"/>
              <a:t>- Eliminación de humo en caso de incendios</a:t>
            </a:r>
            <a:r>
              <a:rPr lang="es-AR" dirty="0"/>
              <a:t>.</a:t>
            </a:r>
          </a:p>
          <a:p>
            <a:pPr lvl="2"/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0C15431-D17B-4ED8-8089-9DBECA41224D}"/>
              </a:ext>
            </a:extLst>
          </p:cNvPr>
          <p:cNvSpPr/>
          <p:nvPr/>
        </p:nvSpPr>
        <p:spPr>
          <a:xfrm>
            <a:off x="4909489" y="208888"/>
            <a:ext cx="20099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000" dirty="0"/>
              <a:t>Túneles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399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421399A-0822-459B-B481-917311118FF8}"/>
              </a:ext>
            </a:extLst>
          </p:cNvPr>
          <p:cNvSpPr/>
          <p:nvPr/>
        </p:nvSpPr>
        <p:spPr>
          <a:xfrm>
            <a:off x="3256480" y="399534"/>
            <a:ext cx="455791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Túneles en construcción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21F9E83-F970-48D3-8315-211EC5173AAE}"/>
              </a:ext>
            </a:extLst>
          </p:cNvPr>
          <p:cNvSpPr/>
          <p:nvPr/>
        </p:nvSpPr>
        <p:spPr>
          <a:xfrm>
            <a:off x="492622" y="1537424"/>
            <a:ext cx="35755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AR" sz="2000" u="sng" dirty="0"/>
              <a:t>Aspirante</a:t>
            </a:r>
          </a:p>
          <a:p>
            <a:pPr algn="just"/>
            <a:r>
              <a:rPr lang="es-AR" sz="2000" dirty="0"/>
              <a:t>El aire fresco entra por la boca del túnel y llega al frente de avance.</a:t>
            </a:r>
          </a:p>
          <a:p>
            <a:pPr algn="just"/>
            <a:r>
              <a:rPr lang="es-AR" sz="2000" dirty="0"/>
              <a:t>Ventiladores en el medio.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BCE0846-F1C4-4130-B891-A4FA84E1270F}"/>
              </a:ext>
            </a:extLst>
          </p:cNvPr>
          <p:cNvSpPr/>
          <p:nvPr/>
        </p:nvSpPr>
        <p:spPr>
          <a:xfrm>
            <a:off x="4367652" y="1426651"/>
            <a:ext cx="37313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AR" sz="2000" u="sng" dirty="0"/>
              <a:t>Soplante</a:t>
            </a:r>
          </a:p>
          <a:p>
            <a:pPr algn="just"/>
            <a:r>
              <a:rPr lang="es-AR" sz="2000" dirty="0"/>
              <a:t>Se alimenta el frente de ataque.</a:t>
            </a:r>
          </a:p>
          <a:p>
            <a:pPr algn="just"/>
            <a:r>
              <a:rPr lang="es-AR" sz="2000" dirty="0"/>
              <a:t>El aire sucio sale a través de la galería, si hay operarios puede dañar su salud</a:t>
            </a:r>
            <a:r>
              <a:rPr lang="es-AR" dirty="0"/>
              <a:t>.</a:t>
            </a:r>
          </a:p>
        </p:txBody>
      </p:sp>
      <p:pic>
        <p:nvPicPr>
          <p:cNvPr id="6" name="3 Imagen">
            <a:extLst>
              <a:ext uri="{FF2B5EF4-FFF2-40B4-BE49-F238E27FC236}">
                <a16:creationId xmlns:a16="http://schemas.microsoft.com/office/drawing/2014/main" id="{152A9F1F-343F-453D-951A-6A79DE776D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7" y="3437720"/>
            <a:ext cx="3572619" cy="2067341"/>
          </a:xfrm>
          <a:prstGeom prst="rect">
            <a:avLst/>
          </a:prstGeom>
        </p:spPr>
      </p:pic>
      <p:pic>
        <p:nvPicPr>
          <p:cNvPr id="7" name="3 Imagen" descr="http://www.construmatica.com/construpedia/images/0/0f/Venti1.png">
            <a:extLst>
              <a:ext uri="{FF2B5EF4-FFF2-40B4-BE49-F238E27FC236}">
                <a16:creationId xmlns:a16="http://schemas.microsoft.com/office/drawing/2014/main" id="{93B5DE5F-D6E6-4B78-9BF5-4E91BE9C61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718" y="3395385"/>
            <a:ext cx="3594120" cy="21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3">
            <a:extLst>
              <a:ext uri="{FF2B5EF4-FFF2-40B4-BE49-F238E27FC236}">
                <a16:creationId xmlns:a16="http://schemas.microsoft.com/office/drawing/2014/main" id="{8BCE0846-F1C4-4130-B891-A4FA84E1270F}"/>
              </a:ext>
            </a:extLst>
          </p:cNvPr>
          <p:cNvSpPr/>
          <p:nvPr/>
        </p:nvSpPr>
        <p:spPr>
          <a:xfrm>
            <a:off x="8304246" y="1355115"/>
            <a:ext cx="35729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AR" sz="2000" u="sng" dirty="0"/>
              <a:t>Mixto</a:t>
            </a:r>
          </a:p>
          <a:p>
            <a:pPr algn="just"/>
            <a:r>
              <a:rPr lang="es-AR" sz="2000" dirty="0"/>
              <a:t>Luego de voladuras aspira. Mas tarde, invierte el sentido.</a:t>
            </a:r>
          </a:p>
          <a:p>
            <a:pPr algn="just"/>
            <a:r>
              <a:rPr lang="es-AR" sz="2000" dirty="0"/>
              <a:t>Necesita elementos auxiliares de expulsión.</a:t>
            </a:r>
            <a:endParaRPr lang="es-AR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/>
          <a:srcRect l="8418" t="57959" r="72143" b="22177"/>
          <a:stretch>
            <a:fillRect/>
          </a:stretch>
        </p:blipFill>
        <p:spPr bwMode="auto">
          <a:xfrm>
            <a:off x="8136294" y="3359021"/>
            <a:ext cx="3713584" cy="21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7091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44D999A-3AD1-4DA7-92E9-E46A87DA6C14}"/>
              </a:ext>
            </a:extLst>
          </p:cNvPr>
          <p:cNvSpPr/>
          <p:nvPr/>
        </p:nvSpPr>
        <p:spPr>
          <a:xfrm>
            <a:off x="3898744" y="266184"/>
            <a:ext cx="511761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Túneles en funcionamiento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EDAA1DC-60D4-441C-950B-EA0B22E75EAF}"/>
              </a:ext>
            </a:extLst>
          </p:cNvPr>
          <p:cNvSpPr/>
          <p:nvPr/>
        </p:nvSpPr>
        <p:spPr>
          <a:xfrm>
            <a:off x="382137" y="1992682"/>
            <a:ext cx="431269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500" dirty="0">
                <a:solidFill>
                  <a:srgbClr val="FF0000"/>
                </a:solidFill>
              </a:rPr>
              <a:t>Natural: </a:t>
            </a:r>
            <a:r>
              <a:rPr lang="es-AR" sz="2500" dirty="0"/>
              <a:t>Ventilación que recorre todo el largo del túnel sin utilización algún mecanismo forzoso. </a:t>
            </a:r>
          </a:p>
          <a:p>
            <a:pPr algn="just"/>
            <a:endParaRPr lang="es-AR" sz="2500" dirty="0"/>
          </a:p>
          <a:p>
            <a:pPr algn="just"/>
            <a:r>
              <a:rPr lang="es-AR" sz="2500" dirty="0"/>
              <a:t>Recomendado en túneles de </a:t>
            </a:r>
          </a:p>
          <a:p>
            <a:pPr algn="just"/>
            <a:r>
              <a:rPr lang="es-AR" sz="2500" dirty="0"/>
              <a:t>escaza longitud. </a:t>
            </a:r>
          </a:p>
        </p:txBody>
      </p:sp>
      <p:pic>
        <p:nvPicPr>
          <p:cNvPr id="10244" name="Picture 4" descr="Imagen relacionada">
            <a:extLst>
              <a:ext uri="{FF2B5EF4-FFF2-40B4-BE49-F238E27FC236}">
                <a16:creationId xmlns:a16="http://schemas.microsoft.com/office/drawing/2014/main" id="{81D3AF37-592F-45BF-A90F-514EBBC44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30" y="1587034"/>
            <a:ext cx="6835170" cy="384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335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13669D8-FDCA-4378-B972-3936763A570E}"/>
              </a:ext>
            </a:extLst>
          </p:cNvPr>
          <p:cNvSpPr/>
          <p:nvPr/>
        </p:nvSpPr>
        <p:spPr>
          <a:xfrm>
            <a:off x="4406578" y="259834"/>
            <a:ext cx="202093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Mecánica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BDEE4BD-FEDC-40A6-86C7-C44E198623ED}"/>
              </a:ext>
            </a:extLst>
          </p:cNvPr>
          <p:cNvSpPr/>
          <p:nvPr/>
        </p:nvSpPr>
        <p:spPr>
          <a:xfrm>
            <a:off x="391894" y="1441439"/>
            <a:ext cx="7182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500" dirty="0"/>
              <a:t>Longitudinal: Ventiladores axiales en la parte superior.</a:t>
            </a:r>
          </a:p>
          <a:p>
            <a:pPr algn="just"/>
            <a:r>
              <a:rPr lang="es-AR" sz="2500" dirty="0"/>
              <a:t>La sección completa del túnel transporta viento a velocidad constante permanentemente. </a:t>
            </a:r>
          </a:p>
          <a:p>
            <a:pPr algn="just"/>
            <a:endParaRPr lang="es-AR" sz="2500" dirty="0"/>
          </a:p>
        </p:txBody>
      </p:sp>
      <p:pic>
        <p:nvPicPr>
          <p:cNvPr id="11266" name="Picture 2" descr="Resultado de imagen para tunel con ventilador axial">
            <a:extLst>
              <a:ext uri="{FF2B5EF4-FFF2-40B4-BE49-F238E27FC236}">
                <a16:creationId xmlns:a16="http://schemas.microsoft.com/office/drawing/2014/main" id="{282C273C-2C15-4B7A-A2E6-366276B3F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754" y="933430"/>
            <a:ext cx="3753139" cy="250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2">
            <a:extLst>
              <a:ext uri="{FF2B5EF4-FFF2-40B4-BE49-F238E27FC236}">
                <a16:creationId xmlns:a16="http://schemas.microsoft.com/office/drawing/2014/main" id="{84BBDAB6-8D5C-4575-8113-5C098D5FED75}"/>
              </a:ext>
            </a:extLst>
          </p:cNvPr>
          <p:cNvSpPr/>
          <p:nvPr/>
        </p:nvSpPr>
        <p:spPr>
          <a:xfrm>
            <a:off x="409429" y="4139924"/>
            <a:ext cx="716507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2500" dirty="0"/>
              <a:t>Transversal: Sistema de conductos, mientras un grupo de estos se encargan de inyectan aire nuevo desde el exterior, otro grupo es el responsable de la salida del aire contaminado. 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 l="9818" t="30249" r="64179" b="38905"/>
          <a:stretch>
            <a:fillRect/>
          </a:stretch>
        </p:blipFill>
        <p:spPr bwMode="auto">
          <a:xfrm>
            <a:off x="7779224" y="3684896"/>
            <a:ext cx="3889611" cy="259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8726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18C24EE-F671-46F2-81B5-8A474148A931}"/>
              </a:ext>
            </a:extLst>
          </p:cNvPr>
          <p:cNvSpPr/>
          <p:nvPr/>
        </p:nvSpPr>
        <p:spPr>
          <a:xfrm>
            <a:off x="4536047" y="0"/>
            <a:ext cx="354295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4500" b="1" dirty="0"/>
              <a:t>M</a:t>
            </a:r>
            <a:r>
              <a:rPr lang="es-AR" sz="4500" b="1" dirty="0"/>
              <a:t>arco teórico</a:t>
            </a:r>
            <a:endParaRPr lang="es-AR" sz="4500" dirty="0"/>
          </a:p>
        </p:txBody>
      </p:sp>
      <p:pic>
        <p:nvPicPr>
          <p:cNvPr id="3074" name="Picture 2" descr="Resultado de imagen para pila de libros">
            <a:extLst>
              <a:ext uri="{FF2B5EF4-FFF2-40B4-BE49-F238E27FC236}">
                <a16:creationId xmlns:a16="http://schemas.microsoft.com/office/drawing/2014/main" id="{BD284807-C47D-47CB-98C7-9425CE8E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9" y="1127759"/>
            <a:ext cx="3294741" cy="495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E46F771-2EEA-4B30-8C7E-4C8184C174A6}"/>
              </a:ext>
            </a:extLst>
          </p:cNvPr>
          <p:cNvSpPr/>
          <p:nvPr/>
        </p:nvSpPr>
        <p:spPr>
          <a:xfrm>
            <a:off x="4466197" y="1558289"/>
            <a:ext cx="682918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500" dirty="0">
                <a:solidFill>
                  <a:srgbClr val="FF0000"/>
                </a:solidFill>
              </a:rPr>
              <a:t>Ley de Higiene y Seguridad en el Trabajo</a:t>
            </a:r>
          </a:p>
          <a:p>
            <a:pPr algn="just"/>
            <a:r>
              <a:rPr lang="es-ES" sz="2500" dirty="0"/>
              <a:t> </a:t>
            </a:r>
          </a:p>
          <a:p>
            <a:pPr algn="just"/>
            <a:r>
              <a:rPr lang="es-ES" sz="2500" dirty="0">
                <a:solidFill>
                  <a:srgbClr val="FF0000"/>
                </a:solidFill>
              </a:rPr>
              <a:t>Código de Edificación de la Provincia</a:t>
            </a:r>
            <a:r>
              <a:rPr lang="es-ES" sz="2500" dirty="0"/>
              <a:t> de Córdoba.</a:t>
            </a:r>
            <a:endParaRPr lang="es-AR" sz="2500" dirty="0"/>
          </a:p>
          <a:p>
            <a:pPr algn="just"/>
            <a:endParaRPr lang="es-MX" sz="2500" dirty="0"/>
          </a:p>
          <a:p>
            <a:pPr algn="just"/>
            <a:endParaRPr lang="es-MX" sz="2500" dirty="0"/>
          </a:p>
          <a:p>
            <a:pPr algn="just"/>
            <a:r>
              <a:rPr lang="es-MX" sz="2500" dirty="0"/>
              <a:t>LEY DE HIGIENE Y SEGURIDAD</a:t>
            </a:r>
          </a:p>
          <a:p>
            <a:pPr algn="just"/>
            <a:r>
              <a:rPr lang="es-AR" b="1" dirty="0"/>
              <a:t>Decreto 351/79</a:t>
            </a:r>
            <a:endParaRPr lang="es-MX" sz="2500" dirty="0"/>
          </a:p>
          <a:p>
            <a:pPr algn="just"/>
            <a:r>
              <a:rPr lang="es-MX" dirty="0"/>
              <a:t>Art. 64 – “En todos los establecimientos, la ventilación contribuirá a mantener condiciones ambientales que no perjudiquen la salud del trabajador”.</a:t>
            </a:r>
            <a:endParaRPr lang="es-MX" sz="25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0478DC1-FC83-457B-8CC1-8EB7B33B05EA}"/>
              </a:ext>
            </a:extLst>
          </p:cNvPr>
          <p:cNvSpPr/>
          <p:nvPr/>
        </p:nvSpPr>
        <p:spPr>
          <a:xfrm>
            <a:off x="4375150" y="3429000"/>
            <a:ext cx="7245350" cy="18707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2706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DB9307-1D9D-45CE-8A0C-3D3B9C344A00}"/>
              </a:ext>
            </a:extLst>
          </p:cNvPr>
          <p:cNvSpPr/>
          <p:nvPr/>
        </p:nvSpPr>
        <p:spPr>
          <a:xfrm>
            <a:off x="3030940" y="283624"/>
            <a:ext cx="607660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Ventilación en estacionamientos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51B2D59-1C17-4166-93AB-1E0DC20BE9C5}"/>
              </a:ext>
            </a:extLst>
          </p:cNvPr>
          <p:cNvSpPr/>
          <p:nvPr/>
        </p:nvSpPr>
        <p:spPr>
          <a:xfrm>
            <a:off x="471224" y="2958198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2500" dirty="0">
                <a:cs typeface="Times New Roman" panose="02020603050405020304" pitchFamily="18" charset="0"/>
              </a:rPr>
              <a:t>Los sistemas de ventilación mecánica en estacionamientos, éstos se pueden dividir en tres tipos: por </a:t>
            </a:r>
            <a:r>
              <a:rPr lang="es-MX" sz="2500" dirty="0">
                <a:solidFill>
                  <a:srgbClr val="FF0000"/>
                </a:solidFill>
                <a:cs typeface="Times New Roman" panose="02020603050405020304" pitchFamily="18" charset="0"/>
              </a:rPr>
              <a:t>extracción</a:t>
            </a:r>
            <a:r>
              <a:rPr lang="es-MX" sz="2500" dirty="0">
                <a:cs typeface="Times New Roman" panose="02020603050405020304" pitchFamily="18" charset="0"/>
              </a:rPr>
              <a:t>, por </a:t>
            </a:r>
            <a:r>
              <a:rPr lang="es-MX" sz="2500" dirty="0">
                <a:solidFill>
                  <a:srgbClr val="FF0000"/>
                </a:solidFill>
                <a:cs typeface="Times New Roman" panose="02020603050405020304" pitchFamily="18" charset="0"/>
              </a:rPr>
              <a:t>impulsión</a:t>
            </a:r>
            <a:r>
              <a:rPr lang="es-MX" sz="2500" dirty="0">
                <a:cs typeface="Times New Roman" panose="02020603050405020304" pitchFamily="18" charset="0"/>
              </a:rPr>
              <a:t> o </a:t>
            </a:r>
            <a:r>
              <a:rPr lang="es-MX" sz="2500" dirty="0">
                <a:solidFill>
                  <a:srgbClr val="FF0000"/>
                </a:solidFill>
                <a:cs typeface="Times New Roman" panose="02020603050405020304" pitchFamily="18" charset="0"/>
              </a:rPr>
              <a:t>inyección</a:t>
            </a:r>
            <a:r>
              <a:rPr lang="es-MX" sz="2500" dirty="0">
                <a:cs typeface="Times New Roman" panose="02020603050405020304" pitchFamily="18" charset="0"/>
              </a:rPr>
              <a:t>, y los </a:t>
            </a:r>
            <a:r>
              <a:rPr lang="es-MX" sz="2500" dirty="0">
                <a:solidFill>
                  <a:srgbClr val="FF0000"/>
                </a:solidFill>
                <a:cs typeface="Times New Roman" panose="02020603050405020304" pitchFamily="18" charset="0"/>
              </a:rPr>
              <a:t>sistemas mixtos</a:t>
            </a:r>
            <a:r>
              <a:rPr lang="es-MX" sz="2500" dirty="0">
                <a:cs typeface="Times New Roman" panose="02020603050405020304" pitchFamily="18" charset="0"/>
              </a:rPr>
              <a:t>, que combinan sistemas de impulsión y de extracción</a:t>
            </a:r>
            <a:endParaRPr lang="es-AR" sz="2500" dirty="0"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80F383E-2ACC-44B4-84B7-FBE4CD7BE48C}"/>
              </a:ext>
            </a:extLst>
          </p:cNvPr>
          <p:cNvSpPr/>
          <p:nvPr/>
        </p:nvSpPr>
        <p:spPr>
          <a:xfrm>
            <a:off x="508000" y="1120507"/>
            <a:ext cx="1113354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500" dirty="0"/>
              <a:t>Las emisiones de monóxido de carbono, dióxido de carbono, aldehídos, formaldehídos, óxidos de nitrógeno y dióxidos de azufre son los principales contaminantes que se generan en los motores de gasolina.</a:t>
            </a:r>
            <a:endParaRPr lang="es-AR" sz="2500" dirty="0"/>
          </a:p>
        </p:txBody>
      </p:sp>
      <p:pic>
        <p:nvPicPr>
          <p:cNvPr id="12290" name="Picture 2" descr="Resultado de imagen para estacionamiento ventilacion">
            <a:extLst>
              <a:ext uri="{FF2B5EF4-FFF2-40B4-BE49-F238E27FC236}">
                <a16:creationId xmlns:a16="http://schemas.microsoft.com/office/drawing/2014/main" id="{7EB2F63C-E665-446A-B33D-B46EF8914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7" y="2799030"/>
            <a:ext cx="4842847" cy="298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617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5E9438B-7254-4C77-B720-070CA7534071}"/>
              </a:ext>
            </a:extLst>
          </p:cNvPr>
          <p:cNvSpPr/>
          <p:nvPr/>
        </p:nvSpPr>
        <p:spPr>
          <a:xfrm>
            <a:off x="2502535" y="141742"/>
            <a:ext cx="714304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500" dirty="0"/>
              <a:t>Ventilación por impulsión o inyección</a:t>
            </a:r>
            <a:endParaRPr lang="es-AR" sz="3500" dirty="0"/>
          </a:p>
        </p:txBody>
      </p:sp>
      <p:pic>
        <p:nvPicPr>
          <p:cNvPr id="3" name="3 Marcador de contenido" descr="FIG-4.jpg">
            <a:extLst>
              <a:ext uri="{FF2B5EF4-FFF2-40B4-BE49-F238E27FC236}">
                <a16:creationId xmlns:a16="http://schemas.microsoft.com/office/drawing/2014/main" id="{4F45A84E-3579-4E87-8F23-17224574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882" r="-3961" b="28"/>
          <a:stretch>
            <a:fillRect/>
          </a:stretch>
        </p:blipFill>
        <p:spPr>
          <a:xfrm>
            <a:off x="2128754" y="3759815"/>
            <a:ext cx="8594541" cy="24288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826C500-418D-4E5E-9ED8-62423A2A216A}"/>
              </a:ext>
            </a:extLst>
          </p:cNvPr>
          <p:cNvSpPr/>
          <p:nvPr/>
        </p:nvSpPr>
        <p:spPr>
          <a:xfrm>
            <a:off x="586855" y="816953"/>
            <a:ext cx="110683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solidFill>
                  <a:srgbClr val="666666"/>
                </a:solidFill>
              </a:rPr>
              <a:t>Este tipo de sistemas presenta pocas ventajas, ya que el aire que aportan hacia el interior del estacionamiento viene directamente del exterior, lo que provoca sobrepresión en las instalaciones y la expulsión del aire viciado por las rampas de acceso y salida del estacionamiento. Se arrastran las emisiones contaminantes producidas en el interior hacia el exterior. </a:t>
            </a:r>
          </a:p>
          <a:p>
            <a:pPr algn="just"/>
            <a:r>
              <a:rPr lang="es-MX" sz="2400" dirty="0">
                <a:solidFill>
                  <a:srgbClr val="666666"/>
                </a:solidFill>
              </a:rPr>
              <a:t>La sobrepresión provoca que el aire viciado se expulse por cualquier abertura hacia el exterior: puertas, ventanas y rendijas, las cuales pueden conducirlo hacia el interior del inmueble.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181652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ADC22DA-DED7-4EE6-98B8-C1FFD940BD06}"/>
              </a:ext>
            </a:extLst>
          </p:cNvPr>
          <p:cNvSpPr/>
          <p:nvPr/>
        </p:nvSpPr>
        <p:spPr>
          <a:xfrm>
            <a:off x="603249" y="814576"/>
            <a:ext cx="1102464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500" dirty="0"/>
              <a:t>Entre sus ventajas principales, presenta un control adecuado en la descarga de contaminantes y aire viciado a través de conductores que canalizan el aire extraído hasta el lugar adecuado. </a:t>
            </a:r>
          </a:p>
          <a:p>
            <a:pPr algn="just"/>
            <a:endParaRPr lang="es-MX" sz="2500" dirty="0"/>
          </a:p>
          <a:p>
            <a:pPr algn="just"/>
            <a:r>
              <a:rPr lang="es-MX" sz="2500" dirty="0"/>
              <a:t>Se recomienda contar con entradas de aire adicionales e independientes de las rampas de acceso y salida en el estacionamiento, ya que se producen emisiones de gases contaminantes gracias al flujo de vehículos en el recinto.</a:t>
            </a:r>
            <a:endParaRPr lang="es-AR" sz="25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A6AF4C1-EDDE-420E-83FA-B688C6604FDD}"/>
              </a:ext>
            </a:extLst>
          </p:cNvPr>
          <p:cNvSpPr/>
          <p:nvPr/>
        </p:nvSpPr>
        <p:spPr>
          <a:xfrm>
            <a:off x="3256485" y="183634"/>
            <a:ext cx="503458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500" dirty="0"/>
              <a:t>Ventilación por extracción</a:t>
            </a:r>
          </a:p>
        </p:txBody>
      </p:sp>
      <p:pic>
        <p:nvPicPr>
          <p:cNvPr id="4" name="3 Marcador de contenido" descr="FIG-4.jpg">
            <a:extLst>
              <a:ext uri="{FF2B5EF4-FFF2-40B4-BE49-F238E27FC236}">
                <a16:creationId xmlns:a16="http://schemas.microsoft.com/office/drawing/2014/main" id="{DB7AC24F-9F55-4070-B9DB-FA99838D4B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9" b="71613"/>
          <a:stretch>
            <a:fillRect/>
          </a:stretch>
        </p:blipFill>
        <p:spPr>
          <a:xfrm>
            <a:off x="2285428" y="4017350"/>
            <a:ext cx="8199840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21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778972F-3505-44B2-BA6A-465C035B6F74}"/>
              </a:ext>
            </a:extLst>
          </p:cNvPr>
          <p:cNvSpPr/>
          <p:nvPr/>
        </p:nvSpPr>
        <p:spPr>
          <a:xfrm>
            <a:off x="450850" y="750627"/>
            <a:ext cx="11286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cs typeface="Times New Roman" panose="02020603050405020304" pitchFamily="18" charset="0"/>
              </a:rPr>
              <a:t>Óptima distribución del aire en el interior de las instalaciones del estacionamiento.</a:t>
            </a:r>
          </a:p>
          <a:p>
            <a:pPr algn="just"/>
            <a:endParaRPr lang="es-MX" sz="2400" dirty="0">
              <a:cs typeface="Times New Roman" panose="02020603050405020304" pitchFamily="18" charset="0"/>
            </a:endParaRPr>
          </a:p>
          <a:p>
            <a:pPr algn="just"/>
            <a:r>
              <a:rPr lang="es-MX" sz="2400" dirty="0">
                <a:cs typeface="Times New Roman" panose="02020603050405020304" pitchFamily="18" charset="0"/>
              </a:rPr>
              <a:t>La desventaja que presenta el sistema mixto para este tipo de lugares es su </a:t>
            </a:r>
            <a:r>
              <a:rPr lang="es-MX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costo</a:t>
            </a:r>
            <a:r>
              <a:rPr lang="es-MX" sz="2400" dirty="0">
                <a:cs typeface="Times New Roman" panose="02020603050405020304" pitchFamily="18" charset="0"/>
              </a:rPr>
              <a:t>, ya que, al requerir un caudal de aire para satisfacer las necesidades del sistema de extracción y otro caudal independiente para el sistema de impulsión, exige dos series de conductos autónomos y dos series de sección, debido a que los procesos de impulsión y extracción deben de realizarse en serie, con lo cual se duplica el número de ventiladores requeridos.</a:t>
            </a:r>
            <a:endParaRPr lang="es-MX" sz="2400" b="0" i="0" dirty="0">
              <a:effectLst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0B0D65E-683F-44DD-A981-8ACC6348FB4B}"/>
              </a:ext>
            </a:extLst>
          </p:cNvPr>
          <p:cNvSpPr/>
          <p:nvPr/>
        </p:nvSpPr>
        <p:spPr>
          <a:xfrm>
            <a:off x="2584348" y="105119"/>
            <a:ext cx="737766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500" dirty="0"/>
              <a:t>Sistema mixto (impulsión y extracción)</a:t>
            </a:r>
            <a:endParaRPr lang="es-AR" sz="3500" dirty="0"/>
          </a:p>
        </p:txBody>
      </p:sp>
      <p:pic>
        <p:nvPicPr>
          <p:cNvPr id="4" name="3 Marcador de contenido" descr="FIG-4.jpg">
            <a:extLst>
              <a:ext uri="{FF2B5EF4-FFF2-40B4-BE49-F238E27FC236}">
                <a16:creationId xmlns:a16="http://schemas.microsoft.com/office/drawing/2014/main" id="{376A0311-BE39-47D0-A474-C8AA8E0C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387" r="-1701" b="33352"/>
          <a:stretch>
            <a:fillRect/>
          </a:stretch>
        </p:blipFill>
        <p:spPr>
          <a:xfrm>
            <a:off x="2833278" y="3714577"/>
            <a:ext cx="6732468" cy="231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43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9D9DDC5-DF6B-42B6-B18C-B7D80F8E13C3}"/>
              </a:ext>
            </a:extLst>
          </p:cNvPr>
          <p:cNvSpPr/>
          <p:nvPr/>
        </p:nvSpPr>
        <p:spPr>
          <a:xfrm>
            <a:off x="7990706" y="398421"/>
            <a:ext cx="21087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000" b="1" dirty="0"/>
              <a:t>Marco Legal</a:t>
            </a:r>
            <a:endParaRPr lang="es-AR" sz="3000" dirty="0"/>
          </a:p>
        </p:txBody>
      </p:sp>
      <p:sp>
        <p:nvSpPr>
          <p:cNvPr id="3" name="AutoShape 10" descr="Resultado de imagen para bandera argentina">
            <a:extLst>
              <a:ext uri="{FF2B5EF4-FFF2-40B4-BE49-F238E27FC236}">
                <a16:creationId xmlns:a16="http://schemas.microsoft.com/office/drawing/2014/main" id="{D87B4A68-FFB2-4B59-AD04-30C65E67BC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" name="AutoShape 12" descr="Resultado de imagen para bandera argentina">
            <a:extLst>
              <a:ext uri="{FF2B5EF4-FFF2-40B4-BE49-F238E27FC236}">
                <a16:creationId xmlns:a16="http://schemas.microsoft.com/office/drawing/2014/main" id="{FD402A39-02D0-4D60-906F-EB98F67D9A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AutoShape 14" descr="Resultado de imagen para bandera argentina">
            <a:extLst>
              <a:ext uri="{FF2B5EF4-FFF2-40B4-BE49-F238E27FC236}">
                <a16:creationId xmlns:a16="http://schemas.microsoft.com/office/drawing/2014/main" id="{3AF89A25-6CBD-4240-89F7-1460541EC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1174750"/>
            <a:ext cx="2711450" cy="2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8AA8A10-83C4-4B25-983F-A221FD255846}"/>
              </a:ext>
            </a:extLst>
          </p:cNvPr>
          <p:cNvSpPr/>
          <p:nvPr/>
        </p:nvSpPr>
        <p:spPr>
          <a:xfrm>
            <a:off x="7234723" y="2345808"/>
            <a:ext cx="4100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4000" dirty="0"/>
              <a:t>LEY N° 19587</a:t>
            </a:r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B94A0B6-E74E-4BC8-B4C9-5B73048D0F95}"/>
              </a:ext>
            </a:extLst>
          </p:cNvPr>
          <p:cNvSpPr/>
          <p:nvPr/>
        </p:nvSpPr>
        <p:spPr>
          <a:xfrm>
            <a:off x="6823881" y="2597391"/>
            <a:ext cx="410842" cy="1846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FD1DAEE8-D7C5-40E0-A114-83CF88E1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48" y="3777244"/>
            <a:ext cx="2911581" cy="251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escudo argentino">
            <a:extLst>
              <a:ext uri="{FF2B5EF4-FFF2-40B4-BE49-F238E27FC236}">
                <a16:creationId xmlns:a16="http://schemas.microsoft.com/office/drawing/2014/main" id="{349606CC-87A7-4E08-A5A8-6998B948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21" y="43550"/>
            <a:ext cx="3260032" cy="3803223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sx="1000" sy="1000" algn="ctr" rotWithShape="0">
              <a:srgbClr val="000000">
                <a:alpha val="9300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D48879B3-8B00-4D57-92E7-E8250C97857F}"/>
              </a:ext>
            </a:extLst>
          </p:cNvPr>
          <p:cNvSpPr/>
          <p:nvPr/>
        </p:nvSpPr>
        <p:spPr>
          <a:xfrm>
            <a:off x="6096000" y="158750"/>
            <a:ext cx="5784850" cy="581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Flecha: a la derecha 15">
            <a:extLst>
              <a:ext uri="{FF2B5EF4-FFF2-40B4-BE49-F238E27FC236}">
                <a16:creationId xmlns:a16="http://schemas.microsoft.com/office/drawing/2014/main" id="{0B94A0B6-E74E-4BC8-B4C9-5B73048D0F95}"/>
              </a:ext>
            </a:extLst>
          </p:cNvPr>
          <p:cNvSpPr/>
          <p:nvPr/>
        </p:nvSpPr>
        <p:spPr>
          <a:xfrm>
            <a:off x="6751992" y="4043766"/>
            <a:ext cx="410842" cy="18466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ctángulo 6">
            <a:extLst>
              <a:ext uri="{FF2B5EF4-FFF2-40B4-BE49-F238E27FC236}">
                <a16:creationId xmlns:a16="http://schemas.microsoft.com/office/drawing/2014/main" id="{D8AA8A10-83C4-4B25-983F-A221FD255846}"/>
              </a:ext>
            </a:extLst>
          </p:cNvPr>
          <p:cNvSpPr/>
          <p:nvPr/>
        </p:nvSpPr>
        <p:spPr>
          <a:xfrm>
            <a:off x="7318110" y="3740424"/>
            <a:ext cx="37064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4000" dirty="0"/>
              <a:t>CÓDIGO DE EDIFICACIÓN</a:t>
            </a:r>
          </a:p>
        </p:txBody>
      </p:sp>
    </p:spTree>
    <p:extLst>
      <p:ext uri="{BB962C8B-B14F-4D97-AF65-F5344CB8AC3E}">
        <p14:creationId xmlns:p14="http://schemas.microsoft.com/office/powerpoint/2010/main" val="393705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3A1BC6-422F-4E69-AF3C-8BE3AB95FFCB}"/>
              </a:ext>
            </a:extLst>
          </p:cNvPr>
          <p:cNvSpPr/>
          <p:nvPr/>
        </p:nvSpPr>
        <p:spPr>
          <a:xfrm>
            <a:off x="1164124" y="2984769"/>
            <a:ext cx="3781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4000" b="1" dirty="0"/>
              <a:t>DECRETO 351/79</a:t>
            </a:r>
          </a:p>
        </p:txBody>
      </p:sp>
      <p:sp>
        <p:nvSpPr>
          <p:cNvPr id="9" name="Rectángulo 6">
            <a:extLst>
              <a:ext uri="{FF2B5EF4-FFF2-40B4-BE49-F238E27FC236}">
                <a16:creationId xmlns:a16="http://schemas.microsoft.com/office/drawing/2014/main" id="{D8AA8A10-83C4-4B25-983F-A221FD255846}"/>
              </a:ext>
            </a:extLst>
          </p:cNvPr>
          <p:cNvSpPr/>
          <p:nvPr/>
        </p:nvSpPr>
        <p:spPr>
          <a:xfrm>
            <a:off x="465828" y="267159"/>
            <a:ext cx="11214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AR" sz="4000" dirty="0"/>
              <a:t>LEY DE HIGIENE Y SEGURIDAD EN EL TRABAJO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1759794" y="1414732"/>
            <a:ext cx="1332416" cy="46166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AR" sz="2400" dirty="0">
                <a:latin typeface="Arial" pitchFamily="34" charset="0"/>
                <a:cs typeface="Arial" pitchFamily="34" charset="0"/>
              </a:rPr>
              <a:t>Prevenir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8985875" y="1377351"/>
            <a:ext cx="129875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AR" sz="2400" dirty="0">
                <a:latin typeface="Arial" pitchFamily="34" charset="0"/>
                <a:cs typeface="Arial" pitchFamily="34" charset="0"/>
              </a:rPr>
              <a:t>Eliminar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377146" y="1391726"/>
            <a:ext cx="124745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s-AR" sz="2400" dirty="0">
                <a:latin typeface="Arial" pitchFamily="34" charset="0"/>
                <a:cs typeface="Arial" pitchFamily="34" charset="0"/>
              </a:rPr>
              <a:t>Reducir</a:t>
            </a:r>
          </a:p>
        </p:txBody>
      </p:sp>
      <p:sp>
        <p:nvSpPr>
          <p:cNvPr id="14" name="Rectángulo 3">
            <a:extLst>
              <a:ext uri="{FF2B5EF4-FFF2-40B4-BE49-F238E27FC236}">
                <a16:creationId xmlns:a16="http://schemas.microsoft.com/office/drawing/2014/main" id="{393A1BC6-422F-4E69-AF3C-8BE3AB95FFCB}"/>
              </a:ext>
            </a:extLst>
          </p:cNvPr>
          <p:cNvSpPr/>
          <p:nvPr/>
        </p:nvSpPr>
        <p:spPr>
          <a:xfrm>
            <a:off x="7251502" y="3033654"/>
            <a:ext cx="37813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4000" b="1" dirty="0"/>
              <a:t>DECRETO 911/96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589254" y="4019910"/>
            <a:ext cx="2978700" cy="193899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AR" sz="2400" dirty="0">
                <a:latin typeface="Arial" pitchFamily="34" charset="0"/>
                <a:cs typeface="Arial" pitchFamily="34" charset="0"/>
              </a:rPr>
              <a:t>Natural</a:t>
            </a:r>
          </a:p>
          <a:p>
            <a:pPr algn="ctr"/>
            <a:endParaRPr lang="es-AR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AR" sz="2400" dirty="0">
                <a:latin typeface="Arial" pitchFamily="34" charset="0"/>
                <a:cs typeface="Arial" pitchFamily="34" charset="0"/>
              </a:rPr>
              <a:t>Ventilación mínima</a:t>
            </a:r>
          </a:p>
          <a:p>
            <a:pPr algn="ctr"/>
            <a:endParaRPr lang="es-AR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AR" sz="2400" dirty="0">
                <a:latin typeface="Arial" pitchFamily="34" charset="0"/>
                <a:cs typeface="Arial" pitchFamily="34" charset="0"/>
              </a:rPr>
              <a:t>Condiciones del aire</a:t>
            </a:r>
          </a:p>
        </p:txBody>
      </p:sp>
    </p:spTree>
    <p:extLst>
      <p:ext uri="{BB962C8B-B14F-4D97-AF65-F5344CB8AC3E}">
        <p14:creationId xmlns:p14="http://schemas.microsoft.com/office/powerpoint/2010/main" val="37442163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6">
            <a:extLst>
              <a:ext uri="{FF2B5EF4-FFF2-40B4-BE49-F238E27FC236}">
                <a16:creationId xmlns:a16="http://schemas.microsoft.com/office/drawing/2014/main" id="{D8AA8A10-83C4-4B25-983F-A221FD255846}"/>
              </a:ext>
            </a:extLst>
          </p:cNvPr>
          <p:cNvSpPr/>
          <p:nvPr/>
        </p:nvSpPr>
        <p:spPr>
          <a:xfrm>
            <a:off x="258792" y="358836"/>
            <a:ext cx="11933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4000" dirty="0"/>
              <a:t>CÓDIGO DE EDIFICACIÓN DE LA PROVINCIA DE CÓDOBA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13868" t="18868" r="40566" b="21761"/>
          <a:stretch>
            <a:fillRect/>
          </a:stretch>
        </p:blipFill>
        <p:spPr bwMode="auto">
          <a:xfrm>
            <a:off x="398280" y="1155941"/>
            <a:ext cx="6847910" cy="501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7556740" y="2363638"/>
            <a:ext cx="44096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2800" dirty="0">
                <a:latin typeface="Arial" pitchFamily="34" charset="0"/>
                <a:cs typeface="Arial" pitchFamily="34" charset="0"/>
              </a:rPr>
              <a:t>Ventilación directa</a:t>
            </a:r>
          </a:p>
          <a:p>
            <a:pPr>
              <a:buFont typeface="Arial" pitchFamily="34" charset="0"/>
              <a:buChar char="•"/>
            </a:pPr>
            <a:endParaRPr lang="es-AR" sz="28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AR" sz="2800" dirty="0">
                <a:latin typeface="Arial" pitchFamily="34" charset="0"/>
                <a:cs typeface="Arial" pitchFamily="34" charset="0"/>
              </a:rPr>
              <a:t>Ventilación por conductos</a:t>
            </a:r>
          </a:p>
          <a:p>
            <a:pPr>
              <a:buFont typeface="Arial" pitchFamily="34" charset="0"/>
              <a:buChar char="•"/>
            </a:pPr>
            <a:endParaRPr lang="es-AR" sz="28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AR" sz="2800" dirty="0">
                <a:latin typeface="Arial" pitchFamily="34" charset="0"/>
                <a:cs typeface="Arial" pitchFamily="34" charset="0"/>
              </a:rPr>
              <a:t>Ventilación mecánica</a:t>
            </a:r>
          </a:p>
        </p:txBody>
      </p:sp>
    </p:spTree>
    <p:extLst>
      <p:ext uri="{BB962C8B-B14F-4D97-AF65-F5344CB8AC3E}">
        <p14:creationId xmlns:p14="http://schemas.microsoft.com/office/powerpoint/2010/main" val="693664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52640" y="245659"/>
            <a:ext cx="6171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AR" sz="3200" dirty="0"/>
              <a:t>Medidas de prevención individuales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59555" y="1064525"/>
            <a:ext cx="111502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solidFill>
                  <a:srgbClr val="FF0000"/>
                </a:solidFill>
              </a:rPr>
              <a:t>La utilización de los equipos de protección individual nunca sustituirá a las medidas técnicas de prevención que puedan eliminar, diluir, asentar o evacuar los contaminantes.</a:t>
            </a:r>
          </a:p>
          <a:p>
            <a:pPr algn="just"/>
            <a:endParaRPr lang="es-ES" sz="2400" dirty="0"/>
          </a:p>
          <a:p>
            <a:pPr algn="just"/>
            <a:r>
              <a:rPr lang="es-ES" sz="2400" dirty="0"/>
              <a:t>Cuando los niveles de protección alcanzados con las medidas de protección colectiva no sean suficientes, se pondrán a disposición de los trabajadores los equipos de protección individual.</a:t>
            </a:r>
          </a:p>
          <a:p>
            <a:pPr algn="ctr">
              <a:buFont typeface="Arial" pitchFamily="34" charset="0"/>
              <a:buChar char="•"/>
            </a:pPr>
            <a:r>
              <a:rPr lang="es-ES" sz="3200" dirty="0"/>
              <a:t> Protección dérmica</a:t>
            </a:r>
          </a:p>
          <a:p>
            <a:pPr algn="ctr">
              <a:buFont typeface="Arial" pitchFamily="34" charset="0"/>
              <a:buChar char="•"/>
            </a:pPr>
            <a:endParaRPr lang="es-ES" sz="1400" dirty="0"/>
          </a:p>
          <a:p>
            <a:pPr algn="ctr">
              <a:buFont typeface="Arial" pitchFamily="34" charset="0"/>
              <a:buChar char="•"/>
            </a:pPr>
            <a:r>
              <a:rPr lang="es-ES" sz="3200" dirty="0"/>
              <a:t>Protección auditiva</a:t>
            </a:r>
          </a:p>
          <a:p>
            <a:pPr algn="ctr">
              <a:buFont typeface="Arial" pitchFamily="34" charset="0"/>
              <a:buChar char="•"/>
            </a:pPr>
            <a:endParaRPr lang="es-ES" sz="1600" dirty="0"/>
          </a:p>
          <a:p>
            <a:pPr algn="ctr">
              <a:buFont typeface="Arial" pitchFamily="34" charset="0"/>
              <a:buChar char="•"/>
            </a:pPr>
            <a:r>
              <a:rPr lang="es-ES" sz="3200" dirty="0"/>
              <a:t>Protección respiratoria</a:t>
            </a:r>
          </a:p>
          <a:p>
            <a:pPr algn="ctr"/>
            <a:endParaRPr lang="es-AR" sz="3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90D1236-B82E-4AF1-BA4E-067BE3543563}"/>
              </a:ext>
            </a:extLst>
          </p:cNvPr>
          <p:cNvSpPr/>
          <p:nvPr/>
        </p:nvSpPr>
        <p:spPr>
          <a:xfrm>
            <a:off x="3857961" y="240218"/>
            <a:ext cx="443031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500" dirty="0"/>
              <a:t>Protección respiratoria</a:t>
            </a:r>
            <a:endParaRPr lang="es-AR" sz="35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340F82C-5447-45FB-832A-8226E58AC54C}"/>
              </a:ext>
            </a:extLst>
          </p:cNvPr>
          <p:cNvSpPr/>
          <p:nvPr/>
        </p:nvSpPr>
        <p:spPr>
          <a:xfrm>
            <a:off x="422030" y="1462016"/>
            <a:ext cx="113948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latin typeface="3MCircular"/>
              </a:rPr>
              <a:t>Estos elementos están diseñados para ayudar a reducir la exposición ocupacional de los trabajadores a los contaminantes aéreos como partículas, gases y vapores, y a la deficiencia de oxígeno. </a:t>
            </a:r>
          </a:p>
          <a:p>
            <a:pPr algn="just"/>
            <a:endParaRPr lang="es-MX" sz="2400" dirty="0">
              <a:latin typeface="3MCircular"/>
            </a:endParaRPr>
          </a:p>
          <a:p>
            <a:pPr algn="just"/>
            <a:r>
              <a:rPr lang="es-MX" sz="2400" dirty="0">
                <a:latin typeface="3MCircular"/>
              </a:rPr>
              <a:t>Objetivo: evitar la exposición excesiva por inhalación a estos contaminantes con tal que éstos no generen una enfermedad profesional.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93630" y="4744528"/>
            <a:ext cx="475803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rgbClr val="000000"/>
                </a:solidFill>
                <a:latin typeface="3MCircular"/>
              </a:rPr>
              <a:t>Eliminación de los contaminantes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6590582" y="4554747"/>
            <a:ext cx="45720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000000"/>
                </a:solidFill>
                <a:latin typeface="3MCircular"/>
              </a:rPr>
              <a:t>Implantación de medidas de ingeniería y control y/o medidas administrativas</a:t>
            </a:r>
            <a:endParaRPr lang="es-AR" dirty="0"/>
          </a:p>
        </p:txBody>
      </p:sp>
      <p:cxnSp>
        <p:nvCxnSpPr>
          <p:cNvPr id="8" name="7 Conector recto de flecha"/>
          <p:cNvCxnSpPr/>
          <p:nvPr/>
        </p:nvCxnSpPr>
        <p:spPr>
          <a:xfrm rot="10800000" flipV="1">
            <a:off x="3036498" y="3864634"/>
            <a:ext cx="1708030" cy="7936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7177177" y="3830128"/>
            <a:ext cx="1725283" cy="6211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883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EE63BEC-9939-4833-9BF0-45D6502209BB}"/>
              </a:ext>
            </a:extLst>
          </p:cNvPr>
          <p:cNvSpPr/>
          <p:nvPr/>
        </p:nvSpPr>
        <p:spPr>
          <a:xfrm>
            <a:off x="1252268" y="1780740"/>
            <a:ext cx="347500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500" dirty="0"/>
              <a:t> Filtro mecánico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00A3D71-75E4-467C-8DC1-8ADA733F0783}"/>
              </a:ext>
            </a:extLst>
          </p:cNvPr>
          <p:cNvSpPr/>
          <p:nvPr/>
        </p:nvSpPr>
        <p:spPr>
          <a:xfrm>
            <a:off x="802589" y="565832"/>
            <a:ext cx="1886478" cy="6309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s-MX" sz="3500" dirty="0"/>
              <a:t>Filtrantes</a:t>
            </a:r>
            <a:endParaRPr lang="es-AR" sz="3500" dirty="0"/>
          </a:p>
        </p:txBody>
      </p:sp>
      <p:cxnSp>
        <p:nvCxnSpPr>
          <p:cNvPr id="6" name="5 Conector recto de flecha"/>
          <p:cNvCxnSpPr>
            <a:stCxn id="3" idx="3"/>
          </p:cNvCxnSpPr>
          <p:nvPr/>
        </p:nvCxnSpPr>
        <p:spPr>
          <a:xfrm flipV="1">
            <a:off x="2689067" y="879894"/>
            <a:ext cx="1417107" cy="14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4451230" y="621102"/>
            <a:ext cx="438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latin typeface="Arial" pitchFamily="34" charset="0"/>
                <a:cs typeface="Arial" pitchFamily="34" charset="0"/>
              </a:rPr>
              <a:t>Dependen del medio ambiente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CDBEA91-1EFE-4ED0-A64B-A844138A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9" y="2410846"/>
            <a:ext cx="3870325" cy="38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625751" y="1708031"/>
            <a:ext cx="2389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/>
              <a:t>Cartucho químico</a:t>
            </a:r>
          </a:p>
        </p:txBody>
      </p:sp>
      <p:pic>
        <p:nvPicPr>
          <p:cNvPr id="10" name="Picture 2" descr="Imagen relacionada">
            <a:extLst>
              <a:ext uri="{FF2B5EF4-FFF2-40B4-BE49-F238E27FC236}">
                <a16:creationId xmlns:a16="http://schemas.microsoft.com/office/drawing/2014/main" id="{62BEE075-6910-44E4-96A9-EE07EA9B4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21" y="2380292"/>
            <a:ext cx="4785583" cy="35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5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3BADAAE1-295A-48F1-B8DE-D9B890056F6B}"/>
              </a:ext>
            </a:extLst>
          </p:cNvPr>
          <p:cNvSpPr/>
          <p:nvPr/>
        </p:nvSpPr>
        <p:spPr>
          <a:xfrm>
            <a:off x="7653631" y="1017284"/>
            <a:ext cx="290876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500" b="1" dirty="0">
                <a:solidFill>
                  <a:srgbClr val="222222"/>
                </a:solidFill>
                <a:latin typeface="Arial" panose="020B0604020202020204" pitchFamily="34" charset="0"/>
              </a:rPr>
              <a:t>VENTILATIO </a:t>
            </a:r>
            <a:endParaRPr lang="es-AR" sz="35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B261C4D-74D3-440D-9B12-7DFCD8185155}"/>
              </a:ext>
            </a:extLst>
          </p:cNvPr>
          <p:cNvSpPr/>
          <p:nvPr/>
        </p:nvSpPr>
        <p:spPr>
          <a:xfrm>
            <a:off x="5603868" y="574813"/>
            <a:ext cx="154080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900" dirty="0">
                <a:solidFill>
                  <a:srgbClr val="222222"/>
                </a:solidFill>
                <a:latin typeface="Comic Sans MS" panose="030F0702030302020204" pitchFamily="66" charset="0"/>
              </a:rPr>
              <a:t>LATÍN</a:t>
            </a:r>
            <a:r>
              <a:rPr lang="es-MX" sz="35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es-AR" sz="35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9294F10-2C0F-44E1-A06A-E5D13C999ACD}"/>
              </a:ext>
            </a:extLst>
          </p:cNvPr>
          <p:cNvSpPr/>
          <p:nvPr/>
        </p:nvSpPr>
        <p:spPr>
          <a:xfrm>
            <a:off x="2191567" y="3339584"/>
            <a:ext cx="799270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500" b="1" dirty="0">
                <a:solidFill>
                  <a:srgbClr val="222222"/>
                </a:solidFill>
                <a:latin typeface="Arial" panose="020B0604020202020204" pitchFamily="34" charset="0"/>
              </a:rPr>
              <a:t>“ACCIÓN Y EFECTO DE VENTILAR”</a:t>
            </a:r>
            <a:endParaRPr lang="es-AR" sz="35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7407EE5-6EBB-402A-AC2F-D5A4259AC739}"/>
              </a:ext>
            </a:extLst>
          </p:cNvPr>
          <p:cNvSpPr/>
          <p:nvPr/>
        </p:nvSpPr>
        <p:spPr>
          <a:xfrm>
            <a:off x="2051050" y="2774955"/>
            <a:ext cx="8071484" cy="19227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A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21945A5D-E8A6-4C77-9607-C7A9FDA52DAB}"/>
              </a:ext>
            </a:extLst>
          </p:cNvPr>
          <p:cNvSpPr/>
          <p:nvPr/>
        </p:nvSpPr>
        <p:spPr>
          <a:xfrm>
            <a:off x="5494974" y="1205755"/>
            <a:ext cx="1682750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614B4CC-2183-4B23-A5A5-0A487353F149}"/>
              </a:ext>
            </a:extLst>
          </p:cNvPr>
          <p:cNvSpPr/>
          <p:nvPr/>
        </p:nvSpPr>
        <p:spPr>
          <a:xfrm>
            <a:off x="1867747" y="1030481"/>
            <a:ext cx="322716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500" b="1" dirty="0">
                <a:solidFill>
                  <a:srgbClr val="222222"/>
                </a:solidFill>
                <a:latin typeface="Arial" panose="020B0604020202020204" pitchFamily="34" charset="0"/>
              </a:rPr>
              <a:t>VENTILACIÓN</a:t>
            </a:r>
            <a:endParaRPr lang="es-AR" sz="3500" b="1" dirty="0"/>
          </a:p>
        </p:txBody>
      </p:sp>
    </p:spTree>
    <p:extLst>
      <p:ext uri="{BB962C8B-B14F-4D97-AF65-F5344CB8AC3E}">
        <p14:creationId xmlns:p14="http://schemas.microsoft.com/office/powerpoint/2010/main" val="31364875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F60FAC9-E075-4F68-9E82-2E7214B1FA01}"/>
              </a:ext>
            </a:extLst>
          </p:cNvPr>
          <p:cNvSpPr/>
          <p:nvPr/>
        </p:nvSpPr>
        <p:spPr>
          <a:xfrm>
            <a:off x="859629" y="576615"/>
            <a:ext cx="1817164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AR" sz="3500" dirty="0"/>
              <a:t>Aislantes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01CA20B-6183-4799-8589-C02B38F76B99}"/>
              </a:ext>
            </a:extLst>
          </p:cNvPr>
          <p:cNvSpPr/>
          <p:nvPr/>
        </p:nvSpPr>
        <p:spPr>
          <a:xfrm>
            <a:off x="2010937" y="1410351"/>
            <a:ext cx="2558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u="sng" dirty="0"/>
              <a:t>Semiautónomos</a:t>
            </a:r>
            <a:endParaRPr lang="es-AR" sz="2500" u="sng" dirty="0"/>
          </a:p>
        </p:txBody>
      </p:sp>
      <p:pic>
        <p:nvPicPr>
          <p:cNvPr id="8" name="Picture 2" descr="Imagen relacionada">
            <a:extLst>
              <a:ext uri="{FF2B5EF4-FFF2-40B4-BE49-F238E27FC236}">
                <a16:creationId xmlns:a16="http://schemas.microsoft.com/office/drawing/2014/main" id="{0C2FFFFA-3225-47B5-9494-411C565E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40" y="2058636"/>
            <a:ext cx="4287576" cy="36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5 Conector recto de flecha"/>
          <p:cNvCxnSpPr/>
          <p:nvPr/>
        </p:nvCxnSpPr>
        <p:spPr>
          <a:xfrm flipV="1">
            <a:off x="2689067" y="879894"/>
            <a:ext cx="1417107" cy="14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4451230" y="621102"/>
            <a:ext cx="4810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latin typeface="Arial" pitchFamily="34" charset="0"/>
                <a:cs typeface="Arial" pitchFamily="34" charset="0"/>
              </a:rPr>
              <a:t>No dependen del medio ambiente</a:t>
            </a:r>
          </a:p>
        </p:txBody>
      </p:sp>
      <p:sp>
        <p:nvSpPr>
          <p:cNvPr id="10" name="Rectángulo 2">
            <a:extLst>
              <a:ext uri="{FF2B5EF4-FFF2-40B4-BE49-F238E27FC236}">
                <a16:creationId xmlns:a16="http://schemas.microsoft.com/office/drawing/2014/main" id="{801CA20B-6183-4799-8589-C02B38F76B99}"/>
              </a:ext>
            </a:extLst>
          </p:cNvPr>
          <p:cNvSpPr/>
          <p:nvPr/>
        </p:nvSpPr>
        <p:spPr>
          <a:xfrm>
            <a:off x="7477261" y="1407474"/>
            <a:ext cx="1883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u="sng" dirty="0"/>
              <a:t>Autónomos</a:t>
            </a:r>
            <a:endParaRPr lang="es-AR" sz="2500" u="sng" dirty="0"/>
          </a:p>
        </p:txBody>
      </p:sp>
      <p:pic>
        <p:nvPicPr>
          <p:cNvPr id="11" name="Picture 4" descr="Resultado de imagen para protecciÃ³n respiratoria autonomos">
            <a:extLst>
              <a:ext uri="{FF2B5EF4-FFF2-40B4-BE49-F238E27FC236}">
                <a16:creationId xmlns:a16="http://schemas.microsoft.com/office/drawing/2014/main" id="{F114FE0A-4492-41F6-B49F-C5822877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51" y="2128212"/>
            <a:ext cx="3123612" cy="378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 rot="20207483">
            <a:off x="3363240" y="3260763"/>
            <a:ext cx="513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>
                <a:solidFill>
                  <a:srgbClr val="FF0000"/>
                </a:solidFill>
                <a:latin typeface="Impact" pitchFamily="34" charset="0"/>
              </a:rPr>
              <a:t>LIBERTAD DE MOVIMIENTO</a:t>
            </a:r>
          </a:p>
        </p:txBody>
      </p:sp>
    </p:spTree>
    <p:extLst>
      <p:ext uri="{BB962C8B-B14F-4D97-AF65-F5344CB8AC3E}">
        <p14:creationId xmlns:p14="http://schemas.microsoft.com/office/powerpoint/2010/main" val="1706214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dridvertical.eu/wp-content/uploads/2012/09/instalacion-de-aire-acondicionado-en-fachada-imposibl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435766"/>
          </a:xfrm>
          <a:prstGeom prst="rect">
            <a:avLst/>
          </a:prstGeom>
          <a:noFill/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6E17718-C9A7-4385-8D60-ACF8C38A25BA}"/>
              </a:ext>
            </a:extLst>
          </p:cNvPr>
          <p:cNvSpPr/>
          <p:nvPr/>
        </p:nvSpPr>
        <p:spPr>
          <a:xfrm>
            <a:off x="2983664" y="2646532"/>
            <a:ext cx="6281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4800" b="1" dirty="0">
                <a:solidFill>
                  <a:schemeClr val="bg1"/>
                </a:solidFill>
              </a:rPr>
              <a:t>Errores en la ventilación </a:t>
            </a:r>
          </a:p>
        </p:txBody>
      </p:sp>
    </p:spTree>
    <p:extLst>
      <p:ext uri="{BB962C8B-B14F-4D97-AF65-F5344CB8AC3E}">
        <p14:creationId xmlns:p14="http://schemas.microsoft.com/office/powerpoint/2010/main" val="100018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6E17718-C9A7-4385-8D60-ACF8C38A25BA}"/>
              </a:ext>
            </a:extLst>
          </p:cNvPr>
          <p:cNvSpPr/>
          <p:nvPr/>
        </p:nvSpPr>
        <p:spPr>
          <a:xfrm>
            <a:off x="3639271" y="162124"/>
            <a:ext cx="46462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/>
              <a:t>Errores en la ventilación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3DD91A8-F739-4557-8508-F5863C2BE8F8}"/>
              </a:ext>
            </a:extLst>
          </p:cNvPr>
          <p:cNvSpPr/>
          <p:nvPr/>
        </p:nvSpPr>
        <p:spPr>
          <a:xfrm>
            <a:off x="525624" y="797510"/>
            <a:ext cx="11140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AR" sz="2800" dirty="0"/>
              <a:t>Inexistencia de entrada de aire o entrada de aire insuficiente a un espacio cerrado.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3610" y="1493434"/>
            <a:ext cx="5100276" cy="459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018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6E17718-C9A7-4385-8D60-ACF8C38A25BA}"/>
              </a:ext>
            </a:extLst>
          </p:cNvPr>
          <p:cNvSpPr/>
          <p:nvPr/>
        </p:nvSpPr>
        <p:spPr>
          <a:xfrm>
            <a:off x="3639271" y="162124"/>
            <a:ext cx="46462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/>
              <a:t>Errores en la ventilación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3DD91A8-F739-4557-8508-F5863C2BE8F8}"/>
              </a:ext>
            </a:extLst>
          </p:cNvPr>
          <p:cNvSpPr/>
          <p:nvPr/>
        </p:nvSpPr>
        <p:spPr>
          <a:xfrm>
            <a:off x="525624" y="797510"/>
            <a:ext cx="11140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AR" sz="2800" dirty="0"/>
              <a:t>Incorrecta ubicación de entradas de aire respecto a las salidas, creando zonas donde no hay recambio del mismo. </a:t>
            </a:r>
          </a:p>
        </p:txBody>
      </p:sp>
      <p:pic>
        <p:nvPicPr>
          <p:cNvPr id="5122" name="Picture 2" descr="https://encrypted-tbn0.gstatic.com/images?q=tbn:ANd9GcRP-kX4jgWrjb5b_QiZBOXaYV4Oq3I9Vzh6McwIybvm6hg-ZSL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499" y="2580794"/>
            <a:ext cx="7571194" cy="2543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18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6E17718-C9A7-4385-8D60-ACF8C38A25BA}"/>
              </a:ext>
            </a:extLst>
          </p:cNvPr>
          <p:cNvSpPr/>
          <p:nvPr/>
        </p:nvSpPr>
        <p:spPr>
          <a:xfrm>
            <a:off x="3639271" y="162124"/>
            <a:ext cx="46462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/>
              <a:t>Errores en la ventilación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3DD91A8-F739-4557-8508-F5863C2BE8F8}"/>
              </a:ext>
            </a:extLst>
          </p:cNvPr>
          <p:cNvSpPr/>
          <p:nvPr/>
        </p:nvSpPr>
        <p:spPr>
          <a:xfrm>
            <a:off x="525624" y="797510"/>
            <a:ext cx="11140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AR" sz="2800" dirty="0"/>
              <a:t>Incorrecta ubicación de ventilaciones permanentes, estando muy cerca de aberturas como puertas y ventanas.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4461" y="1940326"/>
            <a:ext cx="3281395" cy="421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https://http2.mlstatic.com/ventana-de-aluminio-blancacon-agujero-para-extractor-D_NQ_NP_897536-MLA27944067598_082018-F.jpg"/>
          <p:cNvPicPr>
            <a:picLocks noChangeAspect="1" noChangeArrowheads="1"/>
          </p:cNvPicPr>
          <p:nvPr/>
        </p:nvPicPr>
        <p:blipFill>
          <a:blip r:embed="rId3"/>
          <a:srcRect t="15477" b="16043"/>
          <a:stretch>
            <a:fillRect/>
          </a:stretch>
        </p:blipFill>
        <p:spPr bwMode="auto">
          <a:xfrm>
            <a:off x="7211981" y="1915064"/>
            <a:ext cx="3495675" cy="4252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18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6E17718-C9A7-4385-8D60-ACF8C38A25BA}"/>
              </a:ext>
            </a:extLst>
          </p:cNvPr>
          <p:cNvSpPr/>
          <p:nvPr/>
        </p:nvSpPr>
        <p:spPr>
          <a:xfrm>
            <a:off x="3639271" y="162124"/>
            <a:ext cx="46462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/>
              <a:t>Errores en la ventilación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3DD91A8-F739-4557-8508-F5863C2BE8F8}"/>
              </a:ext>
            </a:extLst>
          </p:cNvPr>
          <p:cNvSpPr/>
          <p:nvPr/>
        </p:nvSpPr>
        <p:spPr>
          <a:xfrm>
            <a:off x="525624" y="797510"/>
            <a:ext cx="11140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AR" sz="2800" dirty="0"/>
              <a:t>Incorrecta ubicación de entrada de aire, próxima a un foco contaminante.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025" y="1500188"/>
            <a:ext cx="79819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0181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6E17718-C9A7-4385-8D60-ACF8C38A25BA}"/>
              </a:ext>
            </a:extLst>
          </p:cNvPr>
          <p:cNvSpPr/>
          <p:nvPr/>
        </p:nvSpPr>
        <p:spPr>
          <a:xfrm>
            <a:off x="3639271" y="162124"/>
            <a:ext cx="46462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500" b="1" dirty="0"/>
              <a:t>Errores en la ventilación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3DD91A8-F739-4557-8508-F5863C2BE8F8}"/>
              </a:ext>
            </a:extLst>
          </p:cNvPr>
          <p:cNvSpPr/>
          <p:nvPr/>
        </p:nvSpPr>
        <p:spPr>
          <a:xfrm>
            <a:off x="525624" y="797510"/>
            <a:ext cx="11140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AR" sz="2800" dirty="0"/>
              <a:t>Obstaculización de entradas o salidas de aire por medio de objetos.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519" y="1923151"/>
            <a:ext cx="51530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https://sc2.elpais.com.uy/files/article_default_content/uploads/2019/04/07/5ca96a81a286f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796" y="1901149"/>
            <a:ext cx="5214249" cy="3910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181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847383" y="379562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latin typeface="Arial" pitchFamily="34" charset="0"/>
                <a:cs typeface="Arial" pitchFamily="34" charset="0"/>
              </a:rPr>
              <a:t>Ejemplos de cálculo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931653" y="1414731"/>
            <a:ext cx="5238935" cy="4455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Ventilación general: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¿Natural o forzada?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Superficie a ventilar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Caudal necesario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Descarga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Ubicación de artefactos y conductos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Presión a vencer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Elección del ventilador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l="35802" t="41258" r="32830" b="17107"/>
          <a:stretch>
            <a:fillRect/>
          </a:stretch>
        </p:blipFill>
        <p:spPr bwMode="auto">
          <a:xfrm>
            <a:off x="6092786" y="1423359"/>
            <a:ext cx="5811666" cy="433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726612" y="327803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>
                <a:latin typeface="Arial" pitchFamily="34" charset="0"/>
                <a:cs typeface="Arial" pitchFamily="34" charset="0"/>
              </a:rPr>
              <a:t>Ejemplos de cálculo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311219" y="1069671"/>
            <a:ext cx="46586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Ventilación localizada: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Área del foco de emisión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Distancia del foco a la campana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Área de la campana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Ángulo de unión del conducto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Longitud total del conducto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Velocidad de captura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latin typeface="Arial" pitchFamily="34" charset="0"/>
                <a:cs typeface="Arial" pitchFamily="34" charset="0"/>
              </a:rPr>
              <a:t>Caudal necesario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263441" y="1621765"/>
            <a:ext cx="339291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Velocidad en conducto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Área del conducto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Diámetro comercial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Velocidad corregida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Pérdidas de carga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s-AR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Elección del ventilador</a:t>
            </a:r>
          </a:p>
          <a:p>
            <a:endParaRPr lang="es-AR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726612" y="327803"/>
            <a:ext cx="426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latin typeface="Arial" pitchFamily="34" charset="0"/>
                <a:cs typeface="Arial" pitchFamily="34" charset="0"/>
              </a:rPr>
              <a:t>Velocidades de captación</a:t>
            </a:r>
          </a:p>
        </p:txBody>
      </p:sp>
      <p:pic>
        <p:nvPicPr>
          <p:cNvPr id="74754" name="Picture 2" descr="https://lh5.googleusercontent.com/9EdMOa4DUFj9vQ_H7Cz6U1AXtFFGn6f5lKqBdAU_Gppsr_T2E3AFNDNyWlWk1odXy3jzv--ESMXShjN511KO3Rh61V6A5OAnJrYqbu3roPSxpQgEUUW9ZCIbA-ZAXA"/>
          <p:cNvPicPr>
            <a:picLocks noChangeAspect="1" noChangeArrowheads="1"/>
          </p:cNvPicPr>
          <p:nvPr/>
        </p:nvPicPr>
        <p:blipFill>
          <a:blip r:embed="rId2"/>
          <a:srcRect l="21903" t="18376" r="17234" b="14171"/>
          <a:stretch>
            <a:fillRect/>
          </a:stretch>
        </p:blipFill>
        <p:spPr bwMode="auto">
          <a:xfrm>
            <a:off x="2518914" y="1052422"/>
            <a:ext cx="7919049" cy="4934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C49E35C-4509-4367-8592-3B59F877E3D8}"/>
              </a:ext>
            </a:extLst>
          </p:cNvPr>
          <p:cNvSpPr/>
          <p:nvPr/>
        </p:nvSpPr>
        <p:spPr>
          <a:xfrm>
            <a:off x="374649" y="2061610"/>
            <a:ext cx="512378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000" dirty="0"/>
              <a:t>Se denomina ventilación a la renovación del aire del interior de una edificación mediante extracción o inyección de aire, de manera natural o mecánica.</a:t>
            </a:r>
          </a:p>
        </p:txBody>
      </p:sp>
      <p:pic>
        <p:nvPicPr>
          <p:cNvPr id="2050" name="Picture 2" descr="Resultado de imagen para PREGUNTA">
            <a:extLst>
              <a:ext uri="{FF2B5EF4-FFF2-40B4-BE49-F238E27FC236}">
                <a16:creationId xmlns:a16="http://schemas.microsoft.com/office/drawing/2014/main" id="{AEE9CC94-202F-471A-A0DC-79175B63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45" y="788913"/>
            <a:ext cx="5917579" cy="43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4069268-05CF-4C89-8D27-EB9A7A451C1A}"/>
              </a:ext>
            </a:extLst>
          </p:cNvPr>
          <p:cNvSpPr/>
          <p:nvPr/>
        </p:nvSpPr>
        <p:spPr>
          <a:xfrm>
            <a:off x="193676" y="340836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3000" b="1" dirty="0">
                <a:latin typeface="Comic Sans MS" panose="030F0702030302020204" pitchFamily="66" charset="0"/>
              </a:rPr>
              <a:t>¿</a:t>
            </a:r>
            <a:r>
              <a:rPr lang="es-ES" sz="3000" b="1" dirty="0">
                <a:latin typeface="Comic Sans MS" panose="030F0702030302020204" pitchFamily="66" charset="0"/>
              </a:rPr>
              <a:t>QUÉ ES LA VENTILACIÓN?</a:t>
            </a:r>
            <a:endParaRPr lang="es-AR" sz="3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833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589262" y="327803"/>
            <a:ext cx="2986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latin typeface="Arial" pitchFamily="34" charset="0"/>
                <a:cs typeface="Arial" pitchFamily="34" charset="0"/>
              </a:rPr>
              <a:t>Caudal necesario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22925" t="21132" r="45802" b="25031"/>
          <a:stretch>
            <a:fillRect/>
          </a:stretch>
        </p:blipFill>
        <p:spPr bwMode="auto">
          <a:xfrm>
            <a:off x="3398808" y="897148"/>
            <a:ext cx="5555413" cy="537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26949" y="327803"/>
            <a:ext cx="3805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latin typeface="Arial" pitchFamily="34" charset="0"/>
                <a:cs typeface="Arial" pitchFamily="34" charset="0"/>
              </a:rPr>
              <a:t>Velocidad en conducto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26745" t="24151" r="31510" b="38868"/>
          <a:stretch>
            <a:fillRect/>
          </a:stretch>
        </p:blipFill>
        <p:spPr bwMode="auto">
          <a:xfrm>
            <a:off x="948899" y="908610"/>
            <a:ext cx="10282687" cy="5123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76051" y="276044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latin typeface="Arial" pitchFamily="34" charset="0"/>
                <a:cs typeface="Arial" pitchFamily="34" charset="0"/>
              </a:rPr>
              <a:t>Pérdida de carga lineal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l="24906" t="17358" r="50896" b="28805"/>
          <a:stretch>
            <a:fillRect/>
          </a:stretch>
        </p:blipFill>
        <p:spPr bwMode="auto">
          <a:xfrm>
            <a:off x="5702879" y="258080"/>
            <a:ext cx="4769605" cy="596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26949" y="327803"/>
            <a:ext cx="3924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latin typeface="Arial" pitchFamily="34" charset="0"/>
                <a:cs typeface="Arial" pitchFamily="34" charset="0"/>
              </a:rPr>
              <a:t>Pérdidas en accesorios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45425" t="35220" r="27547" b="46667"/>
          <a:stretch>
            <a:fillRect/>
          </a:stretch>
        </p:blipFill>
        <p:spPr bwMode="auto">
          <a:xfrm>
            <a:off x="552090" y="1380228"/>
            <a:ext cx="4714097" cy="177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 l="31132" t="20629" r="35189" b="54465"/>
          <a:stretch>
            <a:fillRect/>
          </a:stretch>
        </p:blipFill>
        <p:spPr bwMode="auto">
          <a:xfrm>
            <a:off x="6383547" y="1207696"/>
            <a:ext cx="5267517" cy="219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/>
          <a:srcRect l="31415" t="46038" r="35472" b="23773"/>
          <a:stretch>
            <a:fillRect/>
          </a:stretch>
        </p:blipFill>
        <p:spPr bwMode="auto">
          <a:xfrm>
            <a:off x="3812875" y="3519581"/>
            <a:ext cx="4878237" cy="250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26949" y="327803"/>
            <a:ext cx="378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latin typeface="Arial" pitchFamily="34" charset="0"/>
                <a:cs typeface="Arial" pitchFamily="34" charset="0"/>
              </a:rPr>
              <a:t>Elección del ventilador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33821" t="25912" r="34056" b="33333"/>
          <a:stretch>
            <a:fillRect/>
          </a:stretch>
        </p:blipFill>
        <p:spPr bwMode="auto">
          <a:xfrm>
            <a:off x="2605173" y="976724"/>
            <a:ext cx="7108166" cy="507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FB8D3C0-0E65-409C-B3A0-CD7EFC330DDA}"/>
              </a:ext>
            </a:extLst>
          </p:cNvPr>
          <p:cNvSpPr/>
          <p:nvPr/>
        </p:nvSpPr>
        <p:spPr>
          <a:xfrm>
            <a:off x="4649273" y="103624"/>
            <a:ext cx="7386317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7500" dirty="0"/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2438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ANOTAR">
            <a:extLst>
              <a:ext uri="{FF2B5EF4-FFF2-40B4-BE49-F238E27FC236}">
                <a16:creationId xmlns:a16="http://schemas.microsoft.com/office/drawing/2014/main" id="{B97E16CB-767A-489F-A7F6-F7494520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16" y="1115657"/>
            <a:ext cx="32099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4F40590-957A-4093-8D42-61B489444E89}"/>
              </a:ext>
            </a:extLst>
          </p:cNvPr>
          <p:cNvSpPr/>
          <p:nvPr/>
        </p:nvSpPr>
        <p:spPr>
          <a:xfrm>
            <a:off x="697646" y="1287429"/>
            <a:ext cx="720440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2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Asegurar la calidad </a:t>
            </a:r>
            <a:r>
              <a:rPr lang="es-MX" sz="2500" dirty="0">
                <a:solidFill>
                  <a:srgbClr val="222222"/>
                </a:solidFill>
                <a:latin typeface="Arial" panose="020B0604020202020204" pitchFamily="34" charset="0"/>
              </a:rPr>
              <a:t>y salubridad </a:t>
            </a:r>
            <a:r>
              <a:rPr lang="es-MX" sz="2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 aire interior.</a:t>
            </a:r>
          </a:p>
          <a:p>
            <a:pPr algn="just"/>
            <a:endParaRPr lang="es-MX" sz="25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2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Luchar contra los humos en caso de incendio.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MX" sz="25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2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Disminuir las concentraciones de gases o partículas a niveles adecuados para el funcionamiento de maquinaria o instalaciones.</a:t>
            </a:r>
          </a:p>
          <a:p>
            <a:pPr algn="just"/>
            <a:endParaRPr lang="es-MX" sz="25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25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Proteger determinadas áreas de patógenos que puedan penetrar vía aire.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252E336-181B-4787-8865-EEBE351A15F1}"/>
              </a:ext>
            </a:extLst>
          </p:cNvPr>
          <p:cNvSpPr/>
          <p:nvPr/>
        </p:nvSpPr>
        <p:spPr>
          <a:xfrm>
            <a:off x="1181100" y="517009"/>
            <a:ext cx="54890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000" b="1" dirty="0">
                <a:latin typeface="Comic Sans MS" panose="030F0702030302020204" pitchFamily="66" charset="0"/>
              </a:rPr>
              <a:t>¿</a:t>
            </a:r>
            <a:r>
              <a:rPr lang="es-ES" sz="3000" b="1" dirty="0">
                <a:latin typeface="Comic Sans MS" panose="030F0702030302020204" pitchFamily="66" charset="0"/>
              </a:rPr>
              <a:t>CUÁL ES SU FINALIDAD?</a:t>
            </a:r>
            <a:endParaRPr lang="es-AR" sz="3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8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B17BE28-11A9-42E7-A993-9E68D8F49B7D}"/>
              </a:ext>
            </a:extLst>
          </p:cNvPr>
          <p:cNvSpPr/>
          <p:nvPr/>
        </p:nvSpPr>
        <p:spPr>
          <a:xfrm>
            <a:off x="2114550" y="61360"/>
            <a:ext cx="8312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4000" b="1" dirty="0"/>
              <a:t>Resultados de una mala ventilación </a:t>
            </a:r>
            <a:endParaRPr lang="es-AR" sz="4000" b="1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73CBB041-811A-4EAF-BEB8-8363EF843915}"/>
              </a:ext>
            </a:extLst>
          </p:cNvPr>
          <p:cNvSpPr/>
          <p:nvPr/>
        </p:nvSpPr>
        <p:spPr>
          <a:xfrm rot="7034828">
            <a:off x="3260407" y="1194751"/>
            <a:ext cx="1221019" cy="334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E131CC68-ACF4-4FDB-921D-5182CE9E94C9}"/>
              </a:ext>
            </a:extLst>
          </p:cNvPr>
          <p:cNvSpPr/>
          <p:nvPr/>
        </p:nvSpPr>
        <p:spPr>
          <a:xfrm rot="3442469">
            <a:off x="7308728" y="1174407"/>
            <a:ext cx="1300690" cy="334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6276580-7525-415A-8EE6-ADF499E68702}"/>
              </a:ext>
            </a:extLst>
          </p:cNvPr>
          <p:cNvSpPr/>
          <p:nvPr/>
        </p:nvSpPr>
        <p:spPr>
          <a:xfrm>
            <a:off x="2606356" y="2191087"/>
            <a:ext cx="1694490" cy="6309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s-MX" sz="1000" b="1" i="1" dirty="0"/>
          </a:p>
          <a:p>
            <a:pPr algn="ctr"/>
            <a:r>
              <a:rPr lang="es-MX" b="1" i="1" dirty="0"/>
              <a:t>En la persona </a:t>
            </a:r>
          </a:p>
          <a:p>
            <a:pPr algn="just"/>
            <a:endParaRPr lang="es-AR" sz="700" b="1" i="1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9200934-E0E4-4F56-B2E5-05D243E5EA56}"/>
              </a:ext>
            </a:extLst>
          </p:cNvPr>
          <p:cNvSpPr/>
          <p:nvPr/>
        </p:nvSpPr>
        <p:spPr>
          <a:xfrm>
            <a:off x="7100871" y="2175698"/>
            <a:ext cx="2846357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s-MX" b="1" i="1" dirty="0"/>
              <a:t>Lo que respecta a su </a:t>
            </a:r>
          </a:p>
          <a:p>
            <a:pPr algn="just"/>
            <a:r>
              <a:rPr lang="es-MX" b="1" i="1" dirty="0"/>
              <a:t>habitabilidad y rendimiento</a:t>
            </a:r>
            <a:endParaRPr lang="es-AR" b="1" i="1" dirty="0"/>
          </a:p>
        </p:txBody>
      </p:sp>
      <p:pic>
        <p:nvPicPr>
          <p:cNvPr id="4100" name="Picture 4" descr="Imagen relacionada">
            <a:extLst>
              <a:ext uri="{FF2B5EF4-FFF2-40B4-BE49-F238E27FC236}">
                <a16:creationId xmlns:a16="http://schemas.microsoft.com/office/drawing/2014/main" id="{96E2603B-68B2-4D71-9D93-00D765F27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48" y="3219195"/>
            <a:ext cx="2758001" cy="27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n para mal rendimiento">
            <a:extLst>
              <a:ext uri="{FF2B5EF4-FFF2-40B4-BE49-F238E27FC236}">
                <a16:creationId xmlns:a16="http://schemas.microsoft.com/office/drawing/2014/main" id="{B8E3120E-B7A4-4BA0-B3A9-1337C085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66" y="2999207"/>
            <a:ext cx="5276683" cy="296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8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49C2924-C5F7-4885-991D-446072CB9A61}"/>
              </a:ext>
            </a:extLst>
          </p:cNvPr>
          <p:cNvSpPr/>
          <p:nvPr/>
        </p:nvSpPr>
        <p:spPr>
          <a:xfrm>
            <a:off x="214573" y="1111250"/>
            <a:ext cx="6586277" cy="4884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000" dirty="0">
                <a:solidFill>
                  <a:srgbClr val="FF0000"/>
                </a:solidFill>
              </a:rPr>
              <a:t>Visión: </a:t>
            </a:r>
            <a:r>
              <a:rPr lang="es-ES" sz="3000" dirty="0"/>
              <a:t>Irritación, escozor, lagrimeo, etc.</a:t>
            </a:r>
            <a:endParaRPr lang="es-AR" sz="3000" dirty="0"/>
          </a:p>
          <a:p>
            <a:pPr algn="just"/>
            <a:r>
              <a:rPr lang="es-ES" sz="3000" dirty="0">
                <a:solidFill>
                  <a:srgbClr val="FF0000"/>
                </a:solidFill>
              </a:rPr>
              <a:t>Respiratorios: </a:t>
            </a:r>
            <a:r>
              <a:rPr lang="es-ES" sz="3000" dirty="0"/>
              <a:t>Mucosidad, congestión, estornudos.</a:t>
            </a:r>
            <a:endParaRPr lang="es-AR" sz="3000" dirty="0"/>
          </a:p>
          <a:p>
            <a:pPr algn="just"/>
            <a:r>
              <a:rPr lang="es-ES" sz="3000" dirty="0">
                <a:solidFill>
                  <a:srgbClr val="FF0000"/>
                </a:solidFill>
              </a:rPr>
              <a:t>Garganta: </a:t>
            </a:r>
            <a:r>
              <a:rPr lang="es-ES" sz="3000" dirty="0"/>
              <a:t>Dolor, inflamación, sequedad.</a:t>
            </a:r>
            <a:endParaRPr lang="es-AR" sz="3000" dirty="0"/>
          </a:p>
          <a:p>
            <a:pPr algn="just"/>
            <a:r>
              <a:rPr lang="es-ES" sz="3000" dirty="0">
                <a:solidFill>
                  <a:srgbClr val="FF0000"/>
                </a:solidFill>
              </a:rPr>
              <a:t>Pulmonares: </a:t>
            </a:r>
            <a:r>
              <a:rPr lang="es-ES" sz="3000" dirty="0"/>
              <a:t>Opresión torácica, sensación de ahogo, tos seca.</a:t>
            </a:r>
            <a:endParaRPr lang="es-AR" sz="3000" dirty="0"/>
          </a:p>
          <a:p>
            <a:pPr algn="just"/>
            <a:r>
              <a:rPr lang="es-ES" sz="3000" dirty="0">
                <a:solidFill>
                  <a:srgbClr val="FF0000"/>
                </a:solidFill>
              </a:rPr>
              <a:t>Dolores de cabeza: </a:t>
            </a:r>
            <a:r>
              <a:rPr lang="es-ES" sz="3000" dirty="0"/>
              <a:t>Dolor, somnolencia, dificultad para la concentración, mareos. </a:t>
            </a:r>
            <a:endParaRPr lang="es-AR" sz="3000" dirty="0"/>
          </a:p>
          <a:p>
            <a:pPr algn="just"/>
            <a:r>
              <a:rPr lang="es-ES" sz="3000" dirty="0">
                <a:solidFill>
                  <a:srgbClr val="FF0000"/>
                </a:solidFill>
              </a:rPr>
              <a:t>Cutáneos: </a:t>
            </a:r>
            <a:r>
              <a:rPr lang="es-ES" sz="3000" dirty="0"/>
              <a:t>Eritema, erupciones, sequedad</a:t>
            </a:r>
            <a:endParaRPr lang="es-AR" sz="30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95FAD84-9A9A-4601-A7AD-442F7F84FF5E}"/>
              </a:ext>
            </a:extLst>
          </p:cNvPr>
          <p:cNvSpPr/>
          <p:nvPr/>
        </p:nvSpPr>
        <p:spPr>
          <a:xfrm>
            <a:off x="4005217" y="0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s-MX" sz="3500" b="1" dirty="0"/>
              <a:t>Persona</a:t>
            </a:r>
            <a:endParaRPr lang="es-AR" sz="3500" b="1" dirty="0"/>
          </a:p>
        </p:txBody>
      </p:sp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B3953614-B01D-4F99-B597-839FE3F70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1320799"/>
            <a:ext cx="5217940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8712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352441"/>
      </a:dk2>
      <a:lt2>
        <a:srgbClr val="E2E8E6"/>
      </a:lt2>
      <a:accent1>
        <a:srgbClr val="C34D7E"/>
      </a:accent1>
      <a:accent2>
        <a:srgbClr val="B13B9D"/>
      </a:accent2>
      <a:accent3>
        <a:srgbClr val="A64DC3"/>
      </a:accent3>
      <a:accent4>
        <a:srgbClr val="6741B4"/>
      </a:accent4>
      <a:accent5>
        <a:srgbClr val="4D56C3"/>
      </a:accent5>
      <a:accent6>
        <a:srgbClr val="3B76B1"/>
      </a:accent6>
      <a:hlink>
        <a:srgbClr val="6F66CC"/>
      </a:hlink>
      <a:folHlink>
        <a:srgbClr val="7F7F7F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6310</TotalTime>
  <Words>2104</Words>
  <Application>Microsoft Office PowerPoint</Application>
  <PresentationFormat>Panorámica</PresentationFormat>
  <Paragraphs>325</Paragraphs>
  <Slides>65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77" baseType="lpstr">
      <vt:lpstr>3MCircular</vt:lpstr>
      <vt:lpstr>Arial</vt:lpstr>
      <vt:lpstr>Calibri</vt:lpstr>
      <vt:lpstr>Calibri Light</vt:lpstr>
      <vt:lpstr>Candara</vt:lpstr>
      <vt:lpstr>Comic Sans MS</vt:lpstr>
      <vt:lpstr>Helvetica Neue</vt:lpstr>
      <vt:lpstr>Impact</vt:lpstr>
      <vt:lpstr>Roboto</vt:lpstr>
      <vt:lpstr>Verdana</vt:lpstr>
      <vt:lpstr>Wingdings</vt:lpstr>
      <vt:lpstr>RetrospectVTI</vt:lpstr>
      <vt:lpstr>Ventilación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Ventilación</dc:title>
  <dc:creator>Martin Cabrera</dc:creator>
  <cp:lastModifiedBy>Martin Cabrera</cp:lastModifiedBy>
  <cp:revision>100</cp:revision>
  <dcterms:created xsi:type="dcterms:W3CDTF">2019-07-30T16:14:36Z</dcterms:created>
  <dcterms:modified xsi:type="dcterms:W3CDTF">2019-08-12T16:34:32Z</dcterms:modified>
</cp:coreProperties>
</file>