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75" r:id="rId5"/>
    <p:sldId id="276" r:id="rId6"/>
    <p:sldId id="259" r:id="rId7"/>
    <p:sldId id="280" r:id="rId8"/>
    <p:sldId id="260" r:id="rId9"/>
    <p:sldId id="261" r:id="rId10"/>
    <p:sldId id="262" r:id="rId11"/>
    <p:sldId id="263" r:id="rId12"/>
    <p:sldId id="281" r:id="rId13"/>
    <p:sldId id="282" r:id="rId14"/>
    <p:sldId id="283" r:id="rId15"/>
    <p:sldId id="284" r:id="rId16"/>
    <p:sldId id="264" r:id="rId17"/>
    <p:sldId id="265" r:id="rId18"/>
    <p:sldId id="266" r:id="rId19"/>
    <p:sldId id="267" r:id="rId20"/>
    <p:sldId id="268" r:id="rId21"/>
    <p:sldId id="277" r:id="rId22"/>
    <p:sldId id="278" r:id="rId23"/>
    <p:sldId id="279" r:id="rId24"/>
    <p:sldId id="269" r:id="rId25"/>
    <p:sldId id="270" r:id="rId26"/>
    <p:sldId id="272" r:id="rId27"/>
    <p:sldId id="273" r:id="rId28"/>
    <p:sldId id="271" r:id="rId29"/>
    <p:sldId id="286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  <p:embeddedFont>
      <p:font typeface="Montserrat" panose="020B0604020202020204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9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9281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851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07f547f1a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07f547f1a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770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07f547f1a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07f547f1a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607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07f547f1a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07f547f1a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583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07f547f1a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07f547f1a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8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07f547f1a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07f547f1a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876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07f547f1a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07f547f1a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521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07f547f1a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07f547f1a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835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07f547f1a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07f547f1a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928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07f547f1a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07f547f1a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2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07f547f1a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07f547f1a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58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07f547f1a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07f547f1a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19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07f547f1a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07f547f1a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00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07f547f1a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07f547f1a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042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07f547f1a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07f547f1a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62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07f547f1a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07f547f1a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38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07f547f1a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07f547f1a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2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07f547f1a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07f547f1a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3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Ascensores y Montacargas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Grupo 9: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CESARONE Augusto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COZZA Y CENTENO Emilio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FRASCHETTI Mateo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title"/>
          </p:nvPr>
        </p:nvSpPr>
        <p:spPr>
          <a:xfrm>
            <a:off x="1206875" y="3333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</a:rPr>
              <a:t>ELEMENTOS CONSTITUTIVOS DE UN ASCENSOR: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1206875" y="1307850"/>
            <a:ext cx="3171600" cy="3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Coche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Cabina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Bastidor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Cables de suspensión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Cable viajero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Contrapeso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Guías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Equipo motriz o máquina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Caja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Sala de máquinas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550" y="802350"/>
            <a:ext cx="3048475" cy="41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1237225" y="3435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</a:rPr>
              <a:t>ELEMENTOS CONSTITUTIVOS DE UN ASCENSOR: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1237225" y="1378425"/>
            <a:ext cx="3238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Amortiguador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Puerta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Limitador de velocidad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Patín retráctil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Limitador de sobrecarga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Sistema de paracaídas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Otros dispositivos de seguridad y señalización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550" y="802350"/>
            <a:ext cx="3048475" cy="41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069" y="427904"/>
            <a:ext cx="2791615" cy="914100"/>
          </a:xfrm>
        </p:spPr>
        <p:txBody>
          <a:bodyPr/>
          <a:lstStyle/>
          <a:p>
            <a:r>
              <a:rPr lang="es-ES" dirty="0"/>
              <a:t>Coche, cabina y bastidor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9" y="1307850"/>
            <a:ext cx="3280847" cy="3280847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068321" y="434568"/>
            <a:ext cx="3343028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/>
              <a:t>Cables y contrapeso</a:t>
            </a:r>
            <a:br>
              <a:rPr lang="es-ES" dirty="0"/>
            </a:b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17" y="1037690"/>
            <a:ext cx="1521055" cy="39214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66" y="1037690"/>
            <a:ext cx="2224714" cy="39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9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52476" y="465669"/>
            <a:ext cx="2791615" cy="914100"/>
          </a:xfrm>
        </p:spPr>
        <p:txBody>
          <a:bodyPr/>
          <a:lstStyle/>
          <a:p>
            <a:r>
              <a:rPr lang="es-ES" dirty="0" err="1"/>
              <a:t>Guias</a:t>
            </a:r>
            <a:r>
              <a:rPr lang="es-ES" dirty="0"/>
              <a:t> 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76" y="1161909"/>
            <a:ext cx="3155137" cy="381720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 rot="1409071">
            <a:off x="3537499" y="1352778"/>
            <a:ext cx="499660" cy="3055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 rot="19061324">
            <a:off x="1501289" y="1998528"/>
            <a:ext cx="498755" cy="2659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625280" y="465668"/>
            <a:ext cx="3768707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/>
              <a:t>Equipo motriz y sala de maquinas </a:t>
            </a:r>
            <a:br>
              <a:rPr lang="es-ES" dirty="0"/>
            </a:b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43" y="1379767"/>
            <a:ext cx="4545137" cy="25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52476" y="465669"/>
            <a:ext cx="6627803" cy="914100"/>
          </a:xfrm>
        </p:spPr>
        <p:txBody>
          <a:bodyPr/>
          <a:lstStyle/>
          <a:p>
            <a:r>
              <a:rPr lang="es-ES" dirty="0"/>
              <a:t>Freno, reductor y limitador de velocidad 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78" y="1011791"/>
            <a:ext cx="3113605" cy="26507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04" y="1011791"/>
            <a:ext cx="2390775" cy="3962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83" y="1011791"/>
            <a:ext cx="2471952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252476" y="465669"/>
            <a:ext cx="6627803" cy="914100"/>
          </a:xfrm>
        </p:spPr>
        <p:txBody>
          <a:bodyPr/>
          <a:lstStyle/>
          <a:p>
            <a:r>
              <a:rPr lang="es-ES" dirty="0"/>
              <a:t>Sistema de paracaídas y otros dispositivos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1" y="1264601"/>
            <a:ext cx="2773316" cy="37290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47" y="992361"/>
            <a:ext cx="3095877" cy="16060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247" y="2633934"/>
            <a:ext cx="3095878" cy="12875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91243" y="956824"/>
            <a:ext cx="1964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AMORTIGUADORES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44908" y="3912646"/>
            <a:ext cx="1964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FOTOCELULAS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45" y="992361"/>
            <a:ext cx="2889136" cy="37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</a:rPr>
              <a:t>CONDICIONES ELEMENTALES A TENER EN CUENTA PARA LA SEGURIDAD EN UN ASCENSOR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1297500" y="1798600"/>
            <a:ext cx="26205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Cerramientos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Iluminación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Pasadizo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Sobre recorrido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Bajo recorrido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Cabina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4440300" y="17986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Puertas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Libro de inspección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Sala de Máquinas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Comunicación con el exterior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Obligaciones del conservador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Reglas básicas de los ascensores: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8" name="Google Shape;198;p2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50" y="1157175"/>
            <a:ext cx="7719349" cy="35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1297500" y="205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Accidentes comunes</a:t>
            </a:r>
            <a:endParaRPr dirty="0"/>
          </a:p>
        </p:txBody>
      </p:sp>
      <p:sp>
        <p:nvSpPr>
          <p:cNvPr id="205" name="Google Shape;205;p23"/>
          <p:cNvSpPr txBox="1">
            <a:spLocks noGrp="1"/>
          </p:cNvSpPr>
          <p:nvPr>
            <p:ph type="body" idx="1"/>
          </p:nvPr>
        </p:nvSpPr>
        <p:spPr>
          <a:xfrm>
            <a:off x="1297500" y="504827"/>
            <a:ext cx="5456591" cy="4552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caída del pasajero al abrir la puerta del pasillo y no encontrar el coche, por falta de cerradura.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arrancar el ascensor con las puertas abier­tas también por falta del sistema de cerradura.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quedar atrapados entre la puerta de pasillo y la de coche (accidente típico en niños) por haber una distancia mayor de la reglamentaria entre ambas puertas.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no tener los correspondientes “guardapiés” en los ascensores con puertas telescópicas o tipo tijera.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resbalamiento de los cables de tracción sobre la polea, por estar gastadas las gargan­tas de la misma, originando la carda de la cabi­na a velocidad inferior a la de actuación del paraca das.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6" y="304800"/>
            <a:ext cx="2315989" cy="193963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7211290" y="25343"/>
            <a:ext cx="1316182" cy="1818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6" y="2328257"/>
            <a:ext cx="2315989" cy="20844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1297501" y="17900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Accidentes comunes</a:t>
            </a:r>
            <a:endParaRPr dirty="0"/>
          </a:p>
        </p:txBody>
      </p:sp>
      <p:sp>
        <p:nvSpPr>
          <p:cNvPr id="211" name="Google Shape;211;p24"/>
          <p:cNvSpPr txBox="1">
            <a:spLocks noGrp="1"/>
          </p:cNvSpPr>
          <p:nvPr>
            <p:ph type="body" idx="1"/>
          </p:nvPr>
        </p:nvSpPr>
        <p:spPr>
          <a:xfrm>
            <a:off x="1297501" y="636055"/>
            <a:ext cx="5124082" cy="42338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indent="-285750">
              <a:lnSpc>
                <a:spcPct val="107916"/>
              </a:lnSpc>
              <a:buClr>
                <a:srgbClr val="FFFFFF"/>
              </a:buClr>
              <a:buSzPts val="1800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salirse de su lugar el contrapeso o uno de sus lingotes al no estar debidamente sujetos, impactando contra la cabina en su caída.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una mala maniobra de rescate, que termi­na atrapando al pasajero en su intento de salir, o su caída al vacío.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no actuare paracaídas durante una caída de la cabina, ya sea por cortarse los cables de tracción o por patinar los mismos, dejándola caer a una velocidad superior al 20% de la no­minal.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golpear en los extremos al fallar los límites de seguridad, y no tener los paragolpes en con­diciones reglamentarias.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83" y="179005"/>
            <a:ext cx="2348344" cy="30103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 DE LA CLASE</a:t>
            </a: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45700" y="964800"/>
            <a:ext cx="7090800" cy="37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just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Char char="●"/>
            </a:pPr>
            <a:r>
              <a:rPr lang="es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Conocer los distintos tipos de Ascensores y Montacargas existentes</a:t>
            </a:r>
            <a:endParaRPr sz="2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Char char="●"/>
            </a:pPr>
            <a:r>
              <a:rPr lang="es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Interiorizar a los alumnos sobre la importancia de las medidas de seguridad en Ascensores y Montacargas</a:t>
            </a:r>
            <a:endParaRPr sz="2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Char char="●"/>
            </a:pPr>
            <a:r>
              <a:rPr lang="es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Conocer los principales riesgos de una instalación deficiente</a:t>
            </a:r>
            <a:endParaRPr sz="2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Char char="●"/>
            </a:pPr>
            <a:r>
              <a:rPr lang="es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Informar sobre el correcto uso de los mismos</a:t>
            </a:r>
            <a:endParaRPr sz="2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Char char="●"/>
            </a:pPr>
            <a:r>
              <a:rPr lang="es" sz="2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Conocer la normativa vigente</a:t>
            </a:r>
            <a:endParaRPr sz="2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Accidentes comunes</a:t>
            </a:r>
            <a:endParaRPr dirty="0"/>
          </a:p>
        </p:txBody>
      </p:sp>
      <p:sp>
        <p:nvSpPr>
          <p:cNvPr id="217" name="Google Shape;217;p25"/>
          <p:cNvSpPr txBox="1">
            <a:spLocks noGrp="1"/>
          </p:cNvSpPr>
          <p:nvPr>
            <p:ph type="body" idx="1"/>
          </p:nvPr>
        </p:nvSpPr>
        <p:spPr>
          <a:xfrm>
            <a:off x="1297500" y="934675"/>
            <a:ext cx="4853918" cy="3990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indent="-285750">
              <a:lnSpc>
                <a:spcPct val="107916"/>
              </a:lnSpc>
              <a:buClr>
                <a:srgbClr val="FFFFFF"/>
              </a:buClr>
              <a:buSzPts val="1800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electrocución o golpes en la sala de máquinas, como consecuencia de no tener los espa­cios necesarios para un normal desplazamien­to del personal o a la existencia de objetos ex­traños en la sala de máquinas.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falla del freno mecánico en la máquina, lo cual puede originar un accidente como conse­cuencia de que el coche continúa su marcha a pesar de haberse detenido el motor de tracción.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fallas humanas, tanto de la empresa de mantenimiento como de los pasajeros, por fal­ta de capacitación.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032857"/>
            <a:ext cx="2625437" cy="27078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Mantenimiento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07559" y="850800"/>
            <a:ext cx="7038900" cy="4122982"/>
          </a:xfrm>
        </p:spPr>
        <p:txBody>
          <a:bodyPr/>
          <a:lstStyle/>
          <a:p>
            <a:pPr marL="146050" indent="0">
              <a:buNone/>
            </a:pPr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Un mantenimiento de ascensores ideal ha de seguir los siguientes puntos son:</a:t>
            </a:r>
          </a:p>
          <a:p>
            <a:r>
              <a:rPr lang="es-US" sz="1800" dirty="0">
                <a:latin typeface="Calibri" panose="020F0502020204030204" pitchFamily="34" charset="0"/>
                <a:cs typeface="Calibri" panose="020F0502020204030204" pitchFamily="34" charset="0"/>
              </a:rPr>
              <a:t>Revisiones mensuales, trimestrales o cuatrimestrales;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800" dirty="0">
                <a:latin typeface="Calibri" panose="020F0502020204030204" pitchFamily="34" charset="0"/>
                <a:cs typeface="Calibri" panose="020F0502020204030204" pitchFamily="34" charset="0"/>
              </a:rPr>
              <a:t>Revisiones en base a la marca, modelo y vida útil del ascensor;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800" dirty="0">
                <a:latin typeface="Calibri" panose="020F0502020204030204" pitchFamily="34" charset="0"/>
                <a:cs typeface="Calibri" panose="020F0502020204030204" pitchFamily="34" charset="0"/>
              </a:rPr>
              <a:t>Reparación de averías y sustitución de piezas desgastadas por uso o tiempo de vida útil de las mismas;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800" dirty="0">
                <a:latin typeface="Calibri" panose="020F0502020204030204" pitchFamily="34" charset="0"/>
                <a:cs typeface="Calibri" panose="020F0502020204030204" pitchFamily="34" charset="0"/>
              </a:rPr>
              <a:t>Realización de modificaciones a que obligue la Administración Pública para aumentar la seguridad del parque de ascensores nacional;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800" dirty="0">
                <a:latin typeface="Calibri" panose="020F0502020204030204" pitchFamily="34" charset="0"/>
                <a:cs typeface="Calibri" panose="020F0502020204030204" pitchFamily="34" charset="0"/>
              </a:rPr>
              <a:t>Inspecciones por parte del órgano territorial competente de Administración Pública o entidades colaboradoras OCA (cada 2, 4 o 6 años)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6829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7500" y="16140"/>
            <a:ext cx="7038900" cy="914100"/>
          </a:xfrm>
        </p:spPr>
        <p:txBody>
          <a:bodyPr/>
          <a:lstStyle/>
          <a:p>
            <a:r>
              <a:rPr lang="es-ES" dirty="0"/>
              <a:t>Mantenimiento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7500" y="489030"/>
            <a:ext cx="3842536" cy="4560952"/>
          </a:xfrm>
        </p:spPr>
        <p:txBody>
          <a:bodyPr/>
          <a:lstStyle/>
          <a:p>
            <a:pPr marL="146050" indent="0">
              <a:buNone/>
            </a:pPr>
            <a:r>
              <a:rPr lang="es-AR" sz="1600" dirty="0">
                <a:latin typeface="Calibri" panose="020F0502020204030204" pitchFamily="34" charset="0"/>
                <a:cs typeface="Calibri" panose="020F0502020204030204" pitchFamily="34" charset="0"/>
              </a:rPr>
              <a:t>Los puntos que se revisan en un buen mantenimiento de ascensores son: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Cada mes</a:t>
            </a:r>
            <a:r>
              <a:rPr lang="es-US" sz="1600" dirty="0">
                <a:latin typeface="Calibri" panose="020F0502020204030204" pitchFamily="34" charset="0"/>
                <a:cs typeface="Calibri" panose="020F0502020204030204" pitchFamily="34" charset="0"/>
              </a:rPr>
              <a:t>, los aspectos básicos, como son la alarma, parada, arranque, nivelación, apertura y cierre de puertas de la cabina, componentes de la cabina y señalización de las puertas de pisos.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Cada tres meses</a:t>
            </a:r>
            <a:r>
              <a:rPr lang="es-US" sz="1600" dirty="0">
                <a:latin typeface="Calibri" panose="020F0502020204030204" pitchFamily="34" charset="0"/>
                <a:cs typeface="Calibri" panose="020F0502020204030204" pitchFamily="34" charset="0"/>
              </a:rPr>
              <a:t> se revisa el freno, se limpia el foso, la pisadera de puertas y el cuarto de máquinas, y se controla el nivel de aceite de motores y máquina.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703300"/>
            <a:ext cx="3759328" cy="1333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93" y="2147455"/>
            <a:ext cx="3755153" cy="23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7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Mantenimiento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7500" y="850799"/>
            <a:ext cx="4008791" cy="4019073"/>
          </a:xfrm>
        </p:spPr>
        <p:txBody>
          <a:bodyPr/>
          <a:lstStyle/>
          <a:p>
            <a:pPr lvl="0" fontAlgn="base"/>
            <a:r>
              <a:rPr lang="es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Cada seis meses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 se controla el operador, la luz de emergencia y el estado de patinaje y tensión de cables. Además, se limpian y revisan las puertas de cabina, cuadros y protecciones.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es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Cada año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 se revisa el estado de amarres de cabina, amarres de contrapeso, los del lado pedestal, paracaídas y articulaciones, la tensión y estado de cables, la polea, los impulsores y detectores, los finales y conmutadores, la </a:t>
            </a:r>
            <a:r>
              <a:rPr lang="es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renivelación</a:t>
            </a:r>
            <a:r>
              <a:rPr lang="es-US" sz="1400" dirty="0">
                <a:latin typeface="Calibri" panose="020F0502020204030204" pitchFamily="34" charset="0"/>
                <a:cs typeface="Calibri" panose="020F0502020204030204" pitchFamily="34" charset="0"/>
              </a:rPr>
              <a:t>, las rodaderas y rozaderas de cabina, las fijaciones y aislamiento de cabina y todo cuanto sea necesario. Así mismo, se limpia el estado del cabezal, el techo y bajos de cabina, el limitador, las rozaderas contrapeso y el refrigerador.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393750"/>
            <a:ext cx="3464425" cy="23483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4021886"/>
            <a:ext cx="3464425" cy="1055805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5306291" y="3996353"/>
            <a:ext cx="3464425" cy="1088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5306291" y="4021886"/>
            <a:ext cx="3464425" cy="1055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26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377875" y="4138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Montacargas</a:t>
            </a:r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body" idx="1"/>
          </p:nvPr>
        </p:nvSpPr>
        <p:spPr>
          <a:xfrm>
            <a:off x="1076475" y="955425"/>
            <a:ext cx="41274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Montacargas de obra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Elevadores de Obra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Equipos auxiliares para personas de movilidad reducida.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476" y="2434976"/>
            <a:ext cx="2677328" cy="25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723" y="2434976"/>
            <a:ext cx="2574501" cy="193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 rotWithShape="1">
          <a:blip r:embed="rId5">
            <a:alphaModFix/>
          </a:blip>
          <a:srcRect l="-5170" r="5169"/>
          <a:stretch/>
        </p:blipFill>
        <p:spPr>
          <a:xfrm>
            <a:off x="6400224" y="1114903"/>
            <a:ext cx="2271165" cy="385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Requisitos de Montacargas para uso exclusivo de materiales</a:t>
            </a:r>
            <a:endParaRPr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se exige techo ni puertas en la cabina.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Defensa metálica en el perímetro en caso de ser necesario.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Llamadas solo desde el exterior del coche.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Velocidad &lt;= 15m/s.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Puede no tener contrapeso.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Marchar del coche solo con pulsador comprimido y señal luminosa.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Inclinación de guías &lt;= 15º.</a:t>
            </a: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title"/>
          </p:nvPr>
        </p:nvSpPr>
        <p:spPr>
          <a:xfrm>
            <a:off x="1297500" y="1426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Características estructurales Montacargas</a:t>
            </a:r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body" idx="1"/>
          </p:nvPr>
        </p:nvSpPr>
        <p:spPr>
          <a:xfrm>
            <a:off x="1297500" y="693550"/>
            <a:ext cx="33237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>
                <a:latin typeface="Calibri"/>
                <a:ea typeface="Calibri"/>
                <a:cs typeface="Calibri"/>
                <a:sym typeface="Calibri"/>
              </a:rPr>
              <a:t>Base de apoyo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>
                <a:latin typeface="Calibri"/>
                <a:ea typeface="Calibri"/>
                <a:cs typeface="Calibri"/>
                <a:sym typeface="Calibri"/>
              </a:rPr>
              <a:t>Estructura portante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>
                <a:latin typeface="Calibri"/>
                <a:ea typeface="Calibri"/>
                <a:cs typeface="Calibri"/>
                <a:sym typeface="Calibri"/>
              </a:rPr>
              <a:t>Sistema de desplazamiento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4572000" y="623225"/>
            <a:ext cx="44301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Mecanismo de elevación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Equipo motriz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Cables de suspensión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Limitadores de velocidad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Finales de carrera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Cuadro de maniobras y sector de paradas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Instalación eléctrica en general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Plataforma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Puerta de acceso a la plataforma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■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Acceso en la planta baja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■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Acceso en la planta de trabajo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Paracaídas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Salvavidas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376" y="1712525"/>
            <a:ext cx="3445825" cy="32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>
            <a:spLocks noGrp="1"/>
          </p:cNvSpPr>
          <p:nvPr>
            <p:ph type="title"/>
          </p:nvPr>
        </p:nvSpPr>
        <p:spPr>
          <a:xfrm>
            <a:off x="1246775" y="150275"/>
            <a:ext cx="70389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Recomendaciones de uso</a:t>
            </a:r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1"/>
          </p:nvPr>
        </p:nvSpPr>
        <p:spPr>
          <a:xfrm>
            <a:off x="1246775" y="609350"/>
            <a:ext cx="70389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utilización del mismo para desplazamientos de personas.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circular por su base.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asomarse por los huecos de carga y descarga.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Mantener limpia de restos de materiales la plataforma y las plantas de carga y descarga.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sobrecargar la plataforma.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Distribuir la carga dentro de la plataforma, sin que sobresalga.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Mantener en buen estado la puesta a tierra y disponer de interruptor diferencial que controle el circuito.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Instruir al personal sobre su utilización y sus riesgos.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 caso de avería, desconectar la instalación y avisar al personal de reparaciones.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Empleo de prendas de protección personal.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Accidentes en Montacargas</a:t>
            </a:r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1"/>
          </p:nvPr>
        </p:nvSpPr>
        <p:spPr>
          <a:xfrm>
            <a:off x="1297499" y="949257"/>
            <a:ext cx="4244318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Desplome de la estructura o plataforma debido a diferentes situaciones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Contacto eléctrico directo o indirecto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Atrapamientos por elementos móviles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Sobreesfuerzos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Golpes y contactos con elementos móviles de la máquina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8" y="949257"/>
            <a:ext cx="3454233" cy="19443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6175" y="393749"/>
            <a:ext cx="7730225" cy="4404281"/>
          </a:xfrm>
        </p:spPr>
        <p:txBody>
          <a:bodyPr/>
          <a:lstStyle/>
          <a:p>
            <a:pPr algn="ctr"/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sz="3400" dirty="0"/>
              <a:t>MUCHAS GRACIAS </a:t>
            </a:r>
          </a:p>
        </p:txBody>
      </p:sp>
    </p:spTree>
    <p:extLst>
      <p:ext uri="{BB962C8B-B14F-4D97-AF65-F5344CB8AC3E}">
        <p14:creationId xmlns:p14="http://schemas.microsoft.com/office/powerpoint/2010/main" val="271754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ASCENSOR</a:t>
            </a:r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1297500" y="915250"/>
            <a:ext cx="7038900" cy="15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Un ascensor es una instalación permanente de desplazamiento vertical que accede a dos o varios niveles diseñado para mover personas u objetos entre diferentes niveles de un edificio o estructura.</a:t>
            </a:r>
            <a:endParaRPr sz="2000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1297500" y="22640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MONTACARGA</a:t>
            </a:r>
            <a:endParaRPr dirty="0"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850900" y="2631925"/>
            <a:ext cx="7683300" cy="15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Los montacargas son ascensores que por la construcción de su cabina y lugar de emplazamiento están destinados principalmente al transporte de bultos o mercancías, pero en los que también con el agregado de elementos de seguridad se pueden transportar personas.</a:t>
            </a:r>
            <a:endParaRPr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7500" y="82023"/>
            <a:ext cx="7038900" cy="914100"/>
          </a:xfrm>
        </p:spPr>
        <p:txBody>
          <a:bodyPr/>
          <a:lstStyle/>
          <a:p>
            <a:r>
              <a:rPr lang="es-ES" dirty="0"/>
              <a:t>Marco Legal	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7500" y="595745"/>
            <a:ext cx="7038900" cy="4447310"/>
          </a:xfrm>
        </p:spPr>
        <p:txBody>
          <a:bodyPr/>
          <a:lstStyle/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ORDENANZA MUNICIPAL 10.950/05: “CONSERVACIÓN Y ADECUACIÓN A LA SEGURIDAD, HIGIENE, Y CONFORT DE LOS MEDIOS DE CIRCULACIÓN MECÁNICA ESTACIONARIA”</a:t>
            </a:r>
          </a:p>
          <a:p>
            <a:pPr lvl="1"/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Del propietario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Del conservador de las instalaciones</a:t>
            </a:r>
          </a:p>
          <a:p>
            <a:pPr lvl="1"/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Del representante técnico del conservador de las instalaciones</a:t>
            </a:r>
          </a:p>
          <a:p>
            <a:pPr marL="615950" lvl="1" indent="0">
              <a:buNone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Ordenanza 9387/95 modificada por la 10741/04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s-US" dirty="0"/>
          </a:p>
          <a:p>
            <a:pPr lvl="1"/>
            <a:endParaRPr lang="es-US" dirty="0"/>
          </a:p>
          <a:p>
            <a:pPr marL="615950" lvl="1" indent="0">
              <a:buNone/>
            </a:pPr>
            <a:endParaRPr lang="es-US" dirty="0"/>
          </a:p>
          <a:p>
            <a:pPr marL="146050" indent="0">
              <a:buNone/>
            </a:pPr>
            <a:endParaRPr lang="es-US" dirty="0"/>
          </a:p>
          <a:p>
            <a:pPr lvl="1"/>
            <a:endParaRPr lang="es-US" b="1" u="sng" dirty="0"/>
          </a:p>
          <a:p>
            <a:pPr marL="615950" lvl="1" indent="0">
              <a:buNone/>
            </a:pPr>
            <a:endParaRPr lang="es-ES" dirty="0"/>
          </a:p>
          <a:p>
            <a:pPr lvl="1"/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792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7500" y="102805"/>
            <a:ext cx="7038900" cy="914100"/>
          </a:xfrm>
        </p:spPr>
        <p:txBody>
          <a:bodyPr/>
          <a:lstStyle/>
          <a:p>
            <a:r>
              <a:rPr lang="es-ES" dirty="0"/>
              <a:t>Marco Legal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7500" y="646223"/>
            <a:ext cx="7038900" cy="4299850"/>
          </a:xfrm>
        </p:spPr>
        <p:txBody>
          <a:bodyPr/>
          <a:lstStyle/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Ley N°19587 “Ley de Higiene y seguridad”</a:t>
            </a:r>
          </a:p>
          <a:p>
            <a:pPr lvl="1"/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Decreto 911/96</a:t>
            </a:r>
          </a:p>
          <a:p>
            <a:pPr lvl="2"/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Ascensores</a:t>
            </a:r>
          </a:p>
          <a:p>
            <a:pPr lvl="2"/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Montacargas</a:t>
            </a:r>
          </a:p>
          <a:p>
            <a:pPr lvl="1"/>
            <a:r>
              <a:rPr lang="es-US" sz="1800" dirty="0">
                <a:latin typeface="Calibri" panose="020F0502020204030204" pitchFamily="34" charset="0"/>
                <a:cs typeface="Calibri" panose="020F0502020204030204" pitchFamily="34" charset="0"/>
              </a:rPr>
              <a:t>Decreto 351/79</a:t>
            </a:r>
          </a:p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IRAM NM 267:</a:t>
            </a:r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 Ascensores hidráulicos de pasajeros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NORMA IRAM 3681-1: </a:t>
            </a:r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Ascensores eléctricos de pasajeros.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NORMA IRAM 3681-4: </a:t>
            </a:r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Ascensores de pasajeros y montacargas</a:t>
            </a: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1800" b="1" dirty="0">
                <a:latin typeface="Calibri" panose="020F0502020204030204" pitchFamily="34" charset="0"/>
                <a:cs typeface="Calibri" panose="020F0502020204030204" pitchFamily="34" charset="0"/>
              </a:rPr>
              <a:t>IRAM 3681-5: </a:t>
            </a:r>
            <a:r>
              <a:rPr lang="es-AR" sz="1800" dirty="0">
                <a:latin typeface="Calibri" panose="020F0502020204030204" pitchFamily="34" charset="0"/>
                <a:cs typeface="Calibri" panose="020F0502020204030204" pitchFamily="34" charset="0"/>
              </a:rPr>
              <a:t>Seguridad en ascensores de pasajeros y montacargas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450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1247275" y="2732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Clasificacion</a:t>
            </a:r>
            <a:endParaRPr dirty="0"/>
          </a:p>
        </p:txBody>
      </p:sp>
      <p:sp>
        <p:nvSpPr>
          <p:cNvPr id="155" name="Google Shape;155;p16"/>
          <p:cNvSpPr txBox="1">
            <a:spLocks noGrp="1"/>
          </p:cNvSpPr>
          <p:nvPr>
            <p:ph type="body" idx="1"/>
          </p:nvPr>
        </p:nvSpPr>
        <p:spPr>
          <a:xfrm>
            <a:off x="1031517" y="86590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Según su destino:</a:t>
            </a:r>
            <a:endParaRPr sz="2000" dirty="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s" sz="2000" dirty="0"/>
              <a:t>Pasajeros</a:t>
            </a:r>
            <a:endParaRPr sz="2000" dirty="0"/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 dirty="0"/>
              <a:t>Servicio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 dirty="0"/>
              <a:t>Hospital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 dirty="0"/>
              <a:t>Montacarga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 dirty="0"/>
              <a:t>Montaplato</a:t>
            </a:r>
            <a:endParaRPr sz="2000" dirty="0"/>
          </a:p>
        </p:txBody>
      </p:sp>
      <p:pic>
        <p:nvPicPr>
          <p:cNvPr id="156" name="Google Shape;15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6050" y="865900"/>
            <a:ext cx="2878175" cy="19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050" y="2834900"/>
            <a:ext cx="2878175" cy="172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9872" y="865900"/>
            <a:ext cx="2546176" cy="23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9214" y="3240150"/>
            <a:ext cx="2996834" cy="17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Clasificacion</a:t>
            </a:r>
            <a:r>
              <a:rPr lang="es-ES" dirty="0"/>
              <a:t> según su destino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7500" y="930553"/>
            <a:ext cx="7038900" cy="4083236"/>
          </a:xfrm>
        </p:spPr>
        <p:txBody>
          <a:bodyPr/>
          <a:lstStyle/>
          <a:p>
            <a:r>
              <a:rPr lang="es-AR" dirty="0"/>
              <a:t>PASAJEROS: La cabina debe tener dimensiones </a:t>
            </a:r>
            <a:r>
              <a:rPr lang="es-AR" dirty="0" err="1"/>
              <a:t>minimas</a:t>
            </a:r>
            <a:r>
              <a:rPr lang="es-AR" dirty="0"/>
              <a:t> legales para un edificio publico o de acceso a todas las personas, estas son: 1,1 m de ancho por 1,30 m de fondo y la apertura de puerta debe ser de 80 cm.</a:t>
            </a:r>
          </a:p>
          <a:p>
            <a:r>
              <a:rPr lang="es-AR" dirty="0"/>
              <a:t>SERVICIO: Se utilizan eventualmente para transporte de personas, pero principalmente para realizar mudanzas por lo que sus dimensiones deben ser las adecuadas para que entren muebles y aparatos.</a:t>
            </a:r>
          </a:p>
          <a:p>
            <a:r>
              <a:rPr lang="es-AR" dirty="0"/>
              <a:t>HOSPITAL:  Deben ser aptos para poder llevar una camilla, en general, llevan entre 1000 y 2500 kilos que es para una capacidad de 13 personas, con un recorrido máximo de 16 plantas y una velocidad limite de 1,6 m/s. No deben tener espejos</a:t>
            </a:r>
          </a:p>
          <a:p>
            <a:r>
              <a:rPr lang="es-AR" dirty="0"/>
              <a:t>MONTACARGA: Su manejo se hace desde el exterior de la cabina y sus dimensiones varían según el tipo de carga para la cual fue diseñado</a:t>
            </a:r>
          </a:p>
          <a:p>
            <a:r>
              <a:rPr lang="es-AR" dirty="0"/>
              <a:t>MONTAPLATOS: Destinados a cargas pequeñas y generalmente sus dimensiones son menores a los otros tipos por el tipo de elemento que transporta</a:t>
            </a:r>
          </a:p>
          <a:p>
            <a:pPr marL="146050" indent="0">
              <a:buNone/>
            </a:pPr>
            <a:endParaRPr lang="es-AR" dirty="0"/>
          </a:p>
          <a:p>
            <a:endParaRPr lang="es-ES" dirty="0"/>
          </a:p>
          <a:p>
            <a:endParaRPr lang="es-AR" dirty="0"/>
          </a:p>
          <a:p>
            <a:pPr marL="14605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4819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>
            <a:spLocks noGrp="1"/>
          </p:cNvSpPr>
          <p:nvPr>
            <p:ph type="body" idx="1"/>
          </p:nvPr>
        </p:nvSpPr>
        <p:spPr>
          <a:xfrm>
            <a:off x="1347750" y="231475"/>
            <a:ext cx="78642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Según su accionamiento: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000"/>
              <a:t>Electromecanicos                                              Hidraulicos</a:t>
            </a:r>
            <a:endParaRPr sz="2000"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750" y="1255750"/>
            <a:ext cx="3725850" cy="36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975" y="1255750"/>
            <a:ext cx="3189702" cy="363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775" y="0"/>
            <a:ext cx="5061946" cy="50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1200</Words>
  <Application>Microsoft Office PowerPoint</Application>
  <PresentationFormat>Presentación en pantalla (16:9)</PresentationFormat>
  <Paragraphs>180</Paragraphs>
  <Slides>29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Montserrat</vt:lpstr>
      <vt:lpstr>Arial</vt:lpstr>
      <vt:lpstr>Trebuchet MS</vt:lpstr>
      <vt:lpstr>Calibri</vt:lpstr>
      <vt:lpstr>Lato</vt:lpstr>
      <vt:lpstr>Focus</vt:lpstr>
      <vt:lpstr>Ascensores y Montacargas</vt:lpstr>
      <vt:lpstr>OBJETIVOS DE LA CLASE</vt:lpstr>
      <vt:lpstr>ASCENSOR</vt:lpstr>
      <vt:lpstr>Marco Legal </vt:lpstr>
      <vt:lpstr>Marco Legal</vt:lpstr>
      <vt:lpstr>Clasificacion</vt:lpstr>
      <vt:lpstr>Clasificacion según su destino</vt:lpstr>
      <vt:lpstr>Presentación de PowerPoint</vt:lpstr>
      <vt:lpstr>Presentación de PowerPoint</vt:lpstr>
      <vt:lpstr>ELEMENTOS CONSTITUTIVOS DE UN ASCENSOR:</vt:lpstr>
      <vt:lpstr>ELEMENTOS CONSTITUTIVOS DE UN ASCENSOR:</vt:lpstr>
      <vt:lpstr>Coche, cabina y bastidor </vt:lpstr>
      <vt:lpstr>Guias  </vt:lpstr>
      <vt:lpstr>Freno, reductor y limitador de velocidad  </vt:lpstr>
      <vt:lpstr>Sistema de paracaídas y otros dispositivos </vt:lpstr>
      <vt:lpstr>CONDICIONES ELEMENTALES A TENER EN CUENTA PARA LA SEGURIDAD EN UN ASCENSOR </vt:lpstr>
      <vt:lpstr>Reglas básicas de los ascensores:</vt:lpstr>
      <vt:lpstr>Accidentes comunes</vt:lpstr>
      <vt:lpstr>Accidentes comunes</vt:lpstr>
      <vt:lpstr>Accidentes comunes</vt:lpstr>
      <vt:lpstr>Mantenimiento</vt:lpstr>
      <vt:lpstr>Mantenimiento</vt:lpstr>
      <vt:lpstr>Mantenimiento</vt:lpstr>
      <vt:lpstr>Tipos de Montacargas</vt:lpstr>
      <vt:lpstr>Requisitos de Montacargas para uso exclusivo de materiales</vt:lpstr>
      <vt:lpstr>Características estructurales Montacargas</vt:lpstr>
      <vt:lpstr>Recomendaciones de uso</vt:lpstr>
      <vt:lpstr>Accidentes en Montacargas</vt:lpstr>
      <vt:lpstr>    MUCHAS 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Ascensores y Montacargas</dc:title>
  <dc:creator>Admin</dc:creator>
  <cp:lastModifiedBy>augustoces96@gmail.com</cp:lastModifiedBy>
  <cp:revision>26</cp:revision>
  <dcterms:modified xsi:type="dcterms:W3CDTF">2019-09-09T19:54:03Z</dcterms:modified>
</cp:coreProperties>
</file>