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embedTrueTypeFonts="1" saveSubsetFonts="0">
  <p:sldMasterIdLst>
    <p:sldMasterId id="2147483659" r:id="rId5"/>
  </p:sldMasterIdLst>
  <p:notesMasterIdLst>
    <p:notesMasterId r:id="rId6"/>
  </p:notesMasterIdLst>
  <p:sldIdLst>
    <p:sldId id="257" r:id="rId7"/>
    <p:sldId id="299" r:id="rId8"/>
    <p:sldId id="258" r:id="rId9"/>
    <p:sldId id="259" r:id="rId10"/>
    <p:sldId id="305" r:id="rId11"/>
    <p:sldId id="307" r:id="rId12"/>
    <p:sldId id="269" r:id="rId13"/>
    <p:sldId id="300" r:id="rId14"/>
    <p:sldId id="306" r:id="rId15"/>
    <p:sldId id="261" r:id="rId16"/>
    <p:sldId id="260" r:id="rId17"/>
    <p:sldId id="301" r:id="rId18"/>
    <p:sldId id="262" r:id="rId19"/>
    <p:sldId id="263" r:id="rId20"/>
    <p:sldId id="302" r:id="rId21"/>
    <p:sldId id="264" r:id="rId22"/>
    <p:sldId id="270" r:id="rId23"/>
    <p:sldId id="271" r:id="rId24"/>
    <p:sldId id="273" r:id="rId25"/>
    <p:sldId id="274" r:id="rId26"/>
    <p:sldId id="275" r:id="rId27"/>
    <p:sldId id="276" r:id="rId28"/>
    <p:sldId id="278" r:id="rId29"/>
    <p:sldId id="279" r:id="rId30"/>
    <p:sldId id="280" r:id="rId31"/>
    <p:sldId id="304" r:id="rId32"/>
    <p:sldId id="303"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65" r:id="rId46"/>
    <p:sldId id="266" r:id="rId47"/>
    <p:sldId id="268" r:id="rId48"/>
    <p:sldId id="296" r:id="rId49"/>
  </p:sldIdLst>
  <p:sldSz cx="9144000" cy="5143500"/>
  <p:notesSz cx="6858000" cy="9144000"/>
  <p:embeddedFontLst>
    <p:embeddedFont>
      <p:font typeface="Calibri" pitchFamily="34" charset="0"/>
      <p:regular r:id="rId50"/>
      <p:bold r:id="rId51"/>
      <p:italic r:id="rId52"/>
      <p:boldItalic r:id="rId53"/>
    </p:embeddedFont>
    <p:embeddedFont>
      <p:font typeface="Roboto" pitchFamily="2" charset="0"/>
      <p:regular r:id="rId54"/>
      <p:bold r:id="rId55"/>
      <p:italic r:id="rId56"/>
      <p:boldItalic r:id="rId57"/>
    </p:embeddedFont>
    <p:embeddedFont>
      <p:font typeface="Source Sans Pro" pitchFamily="34" charset="0"/>
      <p:regular r:id="rId58"/>
      <p:bold r:id="rId59"/>
      <p:italic r:id="rId60"/>
      <p:boldItalic r:id="rId61"/>
    </p:embeddedFont>
  </p:embeddedFontLst>
  <p:defaultTextStyle>
    <a:lvl1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698766270" val="1066" revOS="4"/>
      <pr:smFileRevision xmlns:pr="smNativeData" xmlns="smNativeData" dt="1698766270" val="0"/>
      <pr:guideOptions xmlns:pr="smNativeData" xmlns="smNativeData" dt="1698766270"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86" d="100"/>
          <a:sy n="86" d="100"/>
        </p:scale>
        <p:origin x="924" y="160"/>
      </p:cViewPr>
      <p:guideLst x="0" y="0">
        <p:guide orient="horz" pos="1620"/>
        <p:guide pos="2880"/>
      </p:guideLst>
    </p:cSldViewPr>
  </p:slideViewPr>
  <p:outlineViewPr>
    <p:cViewPr>
      <p:scale>
        <a:sx n="33" d="100"/>
        <a:sy n="33" d="100"/>
      </p:scale>
      <p:origin x="0" y="0"/>
    </p:cViewPr>
  </p:outlineViewPr>
  <p:sorterViewPr>
    <p:cViewPr>
      <p:scale>
        <a:sx n="17" d="100"/>
        <a:sy n="17" d="100"/>
      </p:scale>
      <p:origin x="0" y="0"/>
    </p:cViewPr>
  </p:sorterViewPr>
  <p:notesViewPr>
    <p:cSldViewPr snapToGrid="0">
      <p:cViewPr>
        <p:scale>
          <a:sx n="86" d="100"/>
          <a:sy n="86" d="100"/>
        </p:scale>
        <p:origin x="924" y="160"/>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font" Target="fonts/font1.fntdata"/><Relationship Id="rId51" Type="http://schemas.openxmlformats.org/officeDocument/2006/relationships/font" Target="fonts/font2.fntdata"/><Relationship Id="rId52" Type="http://schemas.openxmlformats.org/officeDocument/2006/relationships/font" Target="fonts/font3.fntdata"/><Relationship Id="rId53" Type="http://schemas.openxmlformats.org/officeDocument/2006/relationships/font" Target="fonts/font4.fntdata"/><Relationship Id="rId54" Type="http://schemas.openxmlformats.org/officeDocument/2006/relationships/font" Target="fonts/font5.fntdata"/><Relationship Id="rId55" Type="http://schemas.openxmlformats.org/officeDocument/2006/relationships/font" Target="fonts/font6.fntdata"/><Relationship Id="rId56" Type="http://schemas.openxmlformats.org/officeDocument/2006/relationships/font" Target="fonts/font7.fntdata"/><Relationship Id="rId57" Type="http://schemas.openxmlformats.org/officeDocument/2006/relationships/font" Target="fonts/font8.fntdata"/><Relationship Id="rId58" Type="http://schemas.openxmlformats.org/officeDocument/2006/relationships/font" Target="fonts/font9.fntdata"/><Relationship Id="rId59" Type="http://schemas.openxmlformats.org/officeDocument/2006/relationships/font" Target="fonts/font10.fntdata"/><Relationship Id="rId60" Type="http://schemas.openxmlformats.org/officeDocument/2006/relationships/font" Target="fonts/font11.fntdata"/><Relationship Id="rId61" Type="http://schemas.openxmlformats.org/officeDocument/2006/relationships/font" Target="fonts/font12.fntdata"/></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Google Shape;3;n"/>
          <p:cNvSpPr>
            <a:spLocks noGrp="1" noChangeArrowheads="1"/>
            <a:extLst>
              <a:ext uri="smNativeData">
                <pr:smNativeData xmlns:pr="smNativeData" xmlns="smNativeData" val="SMDATA_15_vh1BZRMAAAAlAAAACwAAAC0AAAAAAAAAAAAAAACBJQAAGBUAAAAAAAAAAAAAAAAAAAEAAABQAAAAAAAAAAAA4D8AAAAAAADgPwAAAAAAAOA/AAAAAAAA4D8AAAAAAADgPwAAAAAAAOA/AAAAAAAA4D8AAAAAAADgPwAAAAAAAOA/AAAAAAAA4D8CAAAAjAAAAAAAAAAAAAAABY3H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AVgVg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ZJwAAUBkAABAAAAAmAAAACAAAAAEPAAD/HwAA"/>
              </a:ext>
            </a:extLst>
          </p:cNvSpPr>
          <p:nvPr>
            <p:ph type="sldImg" idx="2"/>
          </p:nvPr>
        </p:nvSpPr>
        <p:spPr>
          <a:xfrm>
            <a:off x="381000" y="685800"/>
            <a:ext cx="6096635" cy="3429000"/>
          </a:xfrm>
          <a:custGeom>
            <a:avLst/>
            <a:gdLst/>
            <a:ahLst/>
            <a:cxnLst/>
            <a:rect l="0" t="0" r="6096635" b="3429000"/>
            <a:pathLst>
              <a:path w="6096635" h="3429000" fill="none" extrusionOk="0">
                <a:moveTo>
                  <a:pt x="0" y="0"/>
                </a:moveTo>
                <a:lnTo>
                  <a:pt x="6096635" y="0"/>
                </a:lnTo>
                <a:lnTo>
                  <a:pt x="6096635" y="3429000"/>
                </a:lnTo>
                <a:lnTo>
                  <a:pt x="0" y="3429000"/>
                </a:lnTo>
                <a:close/>
              </a:path>
            </a:pathLst>
          </a:custGeom>
          <a:noFill/>
          <a:ln w="9525" cap="flat" cmpd="sng" algn="ctr">
            <a:solidFill>
              <a:srgbClr val="000000"/>
            </a:solidFill>
            <a:prstDash val="solid"/>
            <a:headEnd type="none"/>
            <a:tailEnd type="none"/>
          </a:ln>
        </p:spPr>
      </p:sp>
      <p:sp>
        <p:nvSpPr>
          <p:cNvPr id="3" name="Google Shape;4;n"/>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BY3H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AVgV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fAAD/HwAA"/>
              </a:ext>
            </a:extLst>
          </p:cNvSpPr>
          <p:nvPr>
            <p:ph type="body" idx="1"/>
          </p:nvPr>
        </p:nvSpPr>
        <p:spPr>
          <a:xfrm>
            <a:off x="685800" y="4343400"/>
            <a:ext cx="5486400" cy="4114800"/>
          </a:xfrm>
          <a:prstGeom prst="rect">
            <a:avLst/>
          </a:prstGeom>
          <a:noFill/>
          <a:ln>
            <a:noFill/>
          </a:ln>
        </p:spPr>
        <p:txBody>
          <a:bodyPr vert="horz" wrap="square" lIns="91440" tIns="91440" rIns="91440" bIns="91440" numCol="1" spcCol="215900" anchor="t">
            <a:prstTxWarp prst="textNoShape">
              <a:avLst/>
            </a:prstTxWarp>
          </a:bodyPr>
          <a:lstStyle>
            <a:lvl1pPr marL="457200" indent="-298450">
              <a:spcBef>
                <a:spcPts val="0"/>
              </a:spcBef>
              <a:spcAft>
                <a:spcPts val="0"/>
              </a:spcAft>
              <a:buSzPts val="1100"/>
              <a:buChar char="●"/>
              <a:defRPr sz="1100" cap="none"/>
            </a:lvl1pPr>
            <a:lvl2pPr marL="914400" indent="-298450">
              <a:spcBef>
                <a:spcPts val="0"/>
              </a:spcBef>
              <a:spcAft>
                <a:spcPts val="0"/>
              </a:spcAft>
              <a:buSzPts val="1100"/>
              <a:buChar char="○"/>
              <a:defRPr sz="1100" cap="none"/>
            </a:lvl2pPr>
            <a:lvl3pPr marL="1371600" indent="-298450">
              <a:spcBef>
                <a:spcPts val="0"/>
              </a:spcBef>
              <a:spcAft>
                <a:spcPts val="0"/>
              </a:spcAft>
              <a:buSzPts val="1100"/>
              <a:buChar char="■"/>
              <a:defRPr sz="1100" cap="none"/>
            </a:lvl3pPr>
            <a:lvl4pPr marL="1828800" indent="-298450">
              <a:spcBef>
                <a:spcPts val="0"/>
              </a:spcBef>
              <a:spcAft>
                <a:spcPts val="0"/>
              </a:spcAft>
              <a:buSzPts val="1100"/>
              <a:buChar char="●"/>
              <a:defRPr sz="1100" cap="none"/>
            </a:lvl4pPr>
            <a:lvl5pPr marL="2286000" indent="-298450">
              <a:spcBef>
                <a:spcPts val="0"/>
              </a:spcBef>
              <a:spcAft>
                <a:spcPts val="0"/>
              </a:spcAft>
              <a:buSzPts val="1100"/>
              <a:buChar char="○"/>
              <a:defRPr sz="1100" cap="none"/>
            </a:lvl5pPr>
            <a:lvl6pPr marL="2743200" indent="-298450">
              <a:spcBef>
                <a:spcPts val="0"/>
              </a:spcBef>
              <a:spcAft>
                <a:spcPts val="0"/>
              </a:spcAft>
              <a:buSzPts val="1100"/>
              <a:buChar char="■"/>
              <a:defRPr sz="1100" cap="none"/>
            </a:lvl6pPr>
            <a:lvl7pPr marL="3200400" indent="-298450">
              <a:spcBef>
                <a:spcPts val="0"/>
              </a:spcBef>
              <a:spcAft>
                <a:spcPts val="0"/>
              </a:spcAft>
              <a:buSzPts val="1100"/>
              <a:buChar char="●"/>
              <a:defRPr sz="1100" cap="none"/>
            </a:lvl7pPr>
            <a:lvl8pPr marL="3657600" indent="-298450">
              <a:spcBef>
                <a:spcPts val="0"/>
              </a:spcBef>
              <a:spcAft>
                <a:spcPts val="0"/>
              </a:spcAft>
              <a:buSzPts val="1100"/>
              <a:buChar char="○"/>
              <a:defRPr sz="1100" cap="none"/>
            </a:lvl8pPr>
            <a:lvl9pPr marL="4114800" indent="-298450">
              <a:spcBef>
                <a:spcPts val="0"/>
              </a:spcBef>
              <a:spcAft>
                <a:spcPts val="0"/>
              </a:spcAft>
              <a:buSzPts val="1100"/>
              <a:buChar char="■"/>
              <a:defRPr sz="1100" cap="none"/>
            </a:lvl9pPr>
          </a:lstStyle>
          <a:p>
            <a:pPr/>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9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63;g62db52c348_1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64;g62db52c348_1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01;g62db52c348_1_4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JJkGv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02;g62db52c348_1_4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kV6a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t>b) </a:t>
            </a:r>
            <a:r>
              <a:rPr lang="es-es_tradnl" sz="1200" cap="none">
                <a:solidFill>
                  <a:srgbClr val="222222"/>
                </a:solidFill>
              </a:rPr>
              <a:t>El </a:t>
            </a:r>
            <a:r>
              <a:rPr lang="es-es_tradnl" sz="1200" b="1" cap="none">
                <a:solidFill>
                  <a:srgbClr val="222222"/>
                </a:solidFill>
              </a:rPr>
              <a:t>decapado</a:t>
            </a:r>
            <a:r>
              <a:rPr lang="es-es_tradnl" sz="1200" cap="none">
                <a:solidFill>
                  <a:srgbClr val="222222"/>
                </a:solidFill>
              </a:rPr>
              <a:t> es un tratamiento superficial de </a:t>
            </a:r>
            <a:r>
              <a:rPr lang="es-es_tradnl" sz="1200" b="1" cap="none">
                <a:solidFill>
                  <a:srgbClr val="222222"/>
                </a:solidFill>
              </a:rPr>
              <a:t>metales</a:t>
            </a:r>
            <a:r>
              <a:rPr lang="es-es_tradnl" sz="1200" cap="none">
                <a:solidFill>
                  <a:srgbClr val="222222"/>
                </a:solidFill>
              </a:rPr>
              <a:t> que se utiliza para eliminar impurezas, tales como manchas, contaminantes inorgánicos, herrumbre o escoria, de aleaciones de </a:t>
            </a:r>
            <a:r>
              <a:rPr lang="es-es_tradnl" sz="1200" b="1" cap="none">
                <a:solidFill>
                  <a:srgbClr val="222222"/>
                </a:solidFill>
              </a:rPr>
              <a:t>metales</a:t>
            </a:r>
            <a:r>
              <a:rPr lang="es-es_tradnl" sz="1200" cap="none">
                <a:solidFill>
                  <a:srgbClr val="222222"/>
                </a:solidFill>
              </a:rPr>
              <a:t> ferrosos, cobre, y aluminio</a:t>
            </a:r>
            <a:endParaRPr lang="es-es_tradnl" sz="1200" cap="none">
              <a:solidFill>
                <a:srgbClr val="222222"/>
              </a:solidFill>
            </a:endParaRPr>
          </a:p>
        </p:txBody>
      </p:sp>
    </p:spTree>
  </p:cSld>
  <p:clrMapOvr>
    <a:masterClrMapping/>
  </p:clrMapOvr>
</p:notes>
</file>

<file path=ppt/notesSlides/notesSlide1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9;g62db52c348_1_26: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gGeh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90;g62db52c348_1_26: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94Np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09;g62e25589d8_0_1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jsd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10;g62e25589d8_0_1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K0V/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09;g62e25589d8_0_1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a1ae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10;g62e25589d8_0_1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j4Zv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18;g62f393f2a6_0_9: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l1DP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19;g62f393f2a6_0_9: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f/A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09;g62e25589d8_0_1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10;g62e25589d8_0_1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28;g62e25589d8_0_47: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29;g62e25589d8_0_47: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82;g62ee5f8963_10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cuMh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83;g62ee5f8963_10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0iI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88;g62ee5f8963_10_5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89;g62ee5f8963_10_5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1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98;g62ee5f8963_10_148: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L2dO3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99;g62ee5f8963_10_148: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6xKn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63;g62db52c348_1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64;g62db52c348_1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05;g62ee5f8963_10_301: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U5ms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06;g62ee5f8963_10_301: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YvbN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14;g62ee5f8963_10_352: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BYK7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15;g62ee5f8963_10_352: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kZqb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22;g62ee5f8963_10_199: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8cC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23;g62ee5f8963_10_199: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ChQw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37;g6300dc9a1e_0_1: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x8nI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38;g6300dc9a1e_0_1: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45;g62ee5f8963_10_403: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46;g62ee5f8963_10_403: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Jmz3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52;g62f393f2a6_2_2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ijft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53;g62f393f2a6_2_2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uxcE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52;g62f393f2a6_2_2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zBCI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53;g62f393f2a6_2_2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lbK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52;g62f393f2a6_2_2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OUlI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53;g62f393f2a6_2_2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5jht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58;g62f393f2a6_2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6ncl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59;g62f393f2a6_2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IlTN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2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65;g62f393f2a6_2_1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wdQy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66;g62f393f2a6_2_1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20d1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74;g6207debd5a_0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75;g6207debd5a_0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ar" cap="none"/>
              <a:t>Si termodinámicamente muy favorable: probablemente alta V de corr. Excepto ???</a:t>
            </a:r>
            <a:endParaRPr lang="es-ar" cap="none"/>
          </a:p>
        </p:txBody>
      </p:sp>
    </p:spTree>
  </p:cSld>
  <p:clrMapOvr>
    <a:masterClrMapping/>
  </p:clrMapOvr>
</p:notes>
</file>

<file path=ppt/notesSlides/notesSlide3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1;g62f393f2a6_2_3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NIsn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72;g62f393f2a6_2_3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86Xj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8;g62f393f2a6_2_4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bqUp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79;g62f393f2a6_2_4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JRUMj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84;g62f393f2a6_2_51: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dyd9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85;g62f393f2a6_2_51: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QbC7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91;g62f393f2a6_2_59: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RzIc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92;g62f393f2a6_2_59: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Y61z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97;g62f393f2a6_2_7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lw7v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298;g62f393f2a6_2_7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Lfvc+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02;g62f393f2a6_2_82: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uBl/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03;g62f393f2a6_2_82: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o9hW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07;g62f393f2a6_2_9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1Vlo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08;g62f393f2a6_2_9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W4F0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12;g62f393f2a6_2_97: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d065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13;g62f393f2a6_2_97: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ZQ5U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18;g62f393f2a6_7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19;g62f393f2a6_7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wrc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3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24;g62f393f2a6_7_6: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25;g62f393f2a6_7_6: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0;g62db52c348_1_15: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81;g62db52c348_1_15: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4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43;g6207debd5a_0_15: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UePb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44;g6207debd5a_0_15: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KuYu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 cap="none"/>
              <a:t>Se denomina secado por oxidación, </a:t>
            </a:r>
            <a:r>
              <a:rPr lang="es-es" b="1" cap="none"/>
              <a:t>cuando la película del recubrimiento seca al reaccionar el ligante con el oxígeno del aire</a:t>
            </a:r>
            <a:r>
              <a:rPr lang="es-es" cap="none"/>
              <a:t>. Y el secado o curado por humedad es cuando el recubrimiento seca por reacción de ciertos grupos funcionales del ligante con el vapor de agua presente en el aire.</a:t>
            </a:r>
            <a:endParaRPr lang="es-es" cap="none"/>
          </a:p>
        </p:txBody>
      </p:sp>
    </p:spTree>
  </p:cSld>
  <p:clrMapOvr>
    <a:masterClrMapping/>
  </p:clrMapOvr>
</p:notes>
</file>

<file path=ppt/notesSlides/notesSlide4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52;g62ee5f8963_1_0: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kxJ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53;g62ee5f8963_1_0: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mb4+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4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70;g62f393f2a6_1_2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71;g62f393f2a6_1_2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4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345;g62ee5f8963_10_454: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BJn1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346;g62ee5f8963_10_454: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z16D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0;g62db52c348_1_15: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81;g62db52c348_1_15: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0;g62db52c348_1_15: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81;g62db52c348_1_15: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76;g62f393f2a6_1_31: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177;g62f393f2a6_1_31: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 cap="none"/>
              <a:t>Calamina: Sólo se produce en los </a:t>
            </a:r>
            <a:r>
              <a:rPr lang="es-es" b="1" cap="none"/>
              <a:t>aceros laminados en caliente</a:t>
            </a:r>
            <a:r>
              <a:rPr lang="es-es" cap="none"/>
              <a:t>, lo que supone la mayoría del acero que se utiliza en la construcción (</a:t>
            </a:r>
            <a:r>
              <a:rPr lang="es-es" b="1" cap="none"/>
              <a:t>perfiles</a:t>
            </a:r>
            <a:r>
              <a:rPr lang="es-es" cap="none"/>
              <a:t> y </a:t>
            </a:r>
            <a:r>
              <a:rPr lang="es-es" b="1" cap="none"/>
              <a:t>chapas</a:t>
            </a:r>
            <a:r>
              <a:rPr lang="es-es" cap="none"/>
              <a:t>). La calamina se define también como cascarilla de laminación, como un subproducto de la técnica de laminación que consiste en una capa fina (inferior a 1 mm) dura y superficial formada principalmente (de exterior a interior) por </a:t>
            </a:r>
            <a:r>
              <a:rPr lang="es-es" b="1" cap="none"/>
              <a:t>magnetita.</a:t>
            </a:r>
            <a:endParaRPr lang="es-es" b="1" cap="none"/>
          </a:p>
        </p:txBody>
      </p:sp>
    </p:spTree>
  </p:cSld>
  <p:clrMapOvr>
    <a:masterClrMapping/>
  </p:clrMapOvr>
</p:notes>
</file>

<file path=ppt/notesSlides/notesSlide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0;g62db52c348_1_15: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81;g62db52c348_1_15: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notesSlides/notesSlide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9;g62db52c348_1_26:notes"/>
          <p:cNvSpPr>
            <a:spLocks noGrp="1" noChangeArrowheads="1"/>
            <a:extLst>
              <a:ext uri="smNativeData">
                <pr:smNativeData xmlns:pr="smNativeData" xmlns="smNativeData" val="SMDATA_15_vh1BZRMAAAAlAAAACwAAAC0AAAAAAAAAAAAAAACAJQAAGBU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close/>
              </a:path>
            </a:pathLst>
          </a:custGeom>
        </p:spPr>
      </p:sp>
      <p:sp>
        <p:nvSpPr>
          <p:cNvPr id="3" name="Google Shape;90;g62db52c348_1_26:notes"/>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L8fAAAAAAAA"/>
              </a:ext>
            </a:extLst>
          </p:cNvSpPr>
          <p:nvPr>
            <p:ph type="body" idx="1"/>
          </p:nvPr>
        </p:nvSpPr>
        <p:spPr>
          <a:xfrm>
            <a:off x="685800" y="4343400"/>
            <a:ext cx="5486400" cy="4114800"/>
          </a:xfrm>
          <a:prstGeom prst="rect">
            <a:avLst/>
          </a:prstGeom>
        </p:spPr>
        <p:txBody>
          <a:bodyPr vert="horz" wrap="square" lIns="91440" tIns="91440" rIns="91440" bIns="91440" numCol="1" spcCol="215900" anchor="t">
            <a:prstTxWarp prst="textNoShape">
              <a:avLst/>
            </a:prstTxWarp>
          </a:bodyPr>
          <a:lstStyle/>
          <a:p>
            <a:pPr marL="0" indent="0" algn="l">
              <a:spcBef>
                <a:spcPts val="0"/>
              </a:spcBef>
              <a:spcAft>
                <a:spcPts val="0"/>
              </a:spcAft>
              <a:buNone/>
            </a:pPr>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TITLE">
    <p:bg>
      <p:bgPr>
        <a:blipFill>
          <a:blip r:embed="rId2"/>
          <a:srcRect/>
          <a:stretch/>
        </a:blipFill>
        <a:effectLst/>
      </p:bgPr>
    </p:bg>
    <p:spTree>
      <p:nvGrpSpPr>
        <p:cNvPr id="1" name=""/>
        <p:cNvGrpSpPr/>
        <p:nvPr/>
      </p:nvGrpSpPr>
      <p:grpSpPr>
        <a:xfrm>
          <a:off x="0" y="0"/>
          <a:ext cx="0" cy="0"/>
          <a:chOff x="0" y="0"/>
          <a:chExt cx="0" cy="0"/>
        </a:xfrm>
      </p:grpSpPr>
      <p:sp>
        <p:nvSpPr>
          <p:cNvPr id="2" name="Google Shape;10;p2"/>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JUEAABVNgAANREAABAAAAAmAAAACAAAAL2QAAAAAAAA"/>
              </a:ext>
            </a:extLst>
          </p:cNvSpPr>
          <p:nvPr>
            <p:ph type="ctrTitle"/>
          </p:nvPr>
        </p:nvSpPr>
        <p:spPr>
          <a:xfrm>
            <a:off x="311785" y="744855"/>
            <a:ext cx="8520430" cy="2052320"/>
          </a:xfrm>
        </p:spPr>
        <p:txBody>
          <a:bodyPr vert="horz" wrap="square" lIns="91440" tIns="91440" rIns="91440" bIns="91440" numCol="1" spcCol="215900" anchor="b">
            <a:prstTxWarp prst="textNoShape">
              <a:avLst/>
            </a:prstTxWarp>
          </a:bodyPr>
          <a:lstStyle>
            <a:lvl1pPr algn="ctr">
              <a:spcBef>
                <a:spcPts val="0"/>
              </a:spcBef>
              <a:spcAft>
                <a:spcPts val="0"/>
              </a:spcAft>
              <a:buNone/>
              <a:defRPr sz="5200" cap="none"/>
            </a:lvl1pPr>
            <a:lvl2pPr algn="ctr">
              <a:spcBef>
                <a:spcPts val="0"/>
              </a:spcBef>
              <a:spcAft>
                <a:spcPts val="0"/>
              </a:spcAft>
              <a:buNone/>
              <a:defRPr sz="5200" cap="none"/>
            </a:lvl2pPr>
            <a:lvl3pPr algn="ctr">
              <a:spcBef>
                <a:spcPts val="0"/>
              </a:spcBef>
              <a:spcAft>
                <a:spcPts val="0"/>
              </a:spcAft>
              <a:buNone/>
              <a:defRPr sz="5200" cap="none"/>
            </a:lvl3pPr>
            <a:lvl4pPr algn="ctr">
              <a:spcBef>
                <a:spcPts val="0"/>
              </a:spcBef>
              <a:spcAft>
                <a:spcPts val="0"/>
              </a:spcAft>
              <a:buNone/>
              <a:defRPr sz="5200" cap="none"/>
            </a:lvl4pPr>
            <a:lvl5pPr algn="ctr">
              <a:spcBef>
                <a:spcPts val="0"/>
              </a:spcBef>
              <a:spcAft>
                <a:spcPts val="0"/>
              </a:spcAft>
              <a:buNone/>
              <a:defRPr sz="5200" cap="none"/>
            </a:lvl5pPr>
            <a:lvl6pPr algn="ctr">
              <a:spcBef>
                <a:spcPts val="0"/>
              </a:spcBef>
              <a:spcAft>
                <a:spcPts val="0"/>
              </a:spcAft>
              <a:buNone/>
              <a:defRPr sz="5200" cap="none"/>
            </a:lvl6pPr>
            <a:lvl7pPr algn="ctr">
              <a:spcBef>
                <a:spcPts val="0"/>
              </a:spcBef>
              <a:spcAft>
                <a:spcPts val="0"/>
              </a:spcAft>
              <a:buNone/>
              <a:defRPr sz="5200" cap="none"/>
            </a:lvl7pPr>
            <a:lvl8pPr algn="ctr">
              <a:spcBef>
                <a:spcPts val="0"/>
              </a:spcBef>
              <a:spcAft>
                <a:spcPts val="0"/>
              </a:spcAft>
              <a:buNone/>
              <a:defRPr sz="5200" cap="none"/>
            </a:lvl8pPr>
            <a:lvl9pPr algn="ctr">
              <a:spcBef>
                <a:spcPts val="0"/>
              </a:spcBef>
              <a:spcAft>
                <a:spcPts val="0"/>
              </a:spcAft>
              <a:buNone/>
              <a:defRPr sz="5200" cap="none"/>
            </a:lvl9pPr>
          </a:lstStyle>
          <a:p>
            <a:pPr/>
          </a:p>
        </p:txBody>
      </p:sp>
      <p:sp>
        <p:nvSpPr>
          <p:cNvPr id="3" name="Google Shape;11;p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5wb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G8RAABVNgAATxYAABAAAAAmAAAACAAAAD2QAAAAAAAA"/>
              </a:ext>
            </a:extLst>
          </p:cNvSpPr>
          <p:nvPr>
            <p:ph type="subTitle" idx="1"/>
          </p:nvPr>
        </p:nvSpPr>
        <p:spPr>
          <a:xfrm>
            <a:off x="311785" y="2834005"/>
            <a:ext cx="8520430" cy="792480"/>
          </a:xfrm>
        </p:spPr>
        <p:txBody>
          <a:bodyPr vert="horz" wrap="square" lIns="91440" tIns="91440" rIns="91440" bIns="91440" numCol="1" spcCol="215900" anchor="t">
            <a:prstTxWarp prst="textNoShape">
              <a:avLst/>
            </a:prstTxWarp>
          </a:bodyPr>
          <a:lstStyle>
            <a:lvl1pPr algn="ctr">
              <a:lnSpc>
                <a:spcPct val="100000"/>
              </a:lnSpc>
              <a:spcBef>
                <a:spcPts val="0"/>
              </a:spcBef>
              <a:spcAft>
                <a:spcPts val="0"/>
              </a:spcAft>
              <a:buNone/>
              <a:defRPr sz="2800" cap="none"/>
            </a:lvl1pPr>
            <a:lvl2pPr algn="ctr">
              <a:lnSpc>
                <a:spcPct val="100000"/>
              </a:lnSpc>
              <a:spcBef>
                <a:spcPts val="0"/>
              </a:spcBef>
              <a:spcAft>
                <a:spcPts val="0"/>
              </a:spcAft>
              <a:buNone/>
              <a:defRPr sz="2800" cap="none"/>
            </a:lvl2pPr>
            <a:lvl3pPr algn="ctr">
              <a:lnSpc>
                <a:spcPct val="100000"/>
              </a:lnSpc>
              <a:spcBef>
                <a:spcPts val="0"/>
              </a:spcBef>
              <a:spcAft>
                <a:spcPts val="0"/>
              </a:spcAft>
              <a:buNone/>
              <a:defRPr sz="2800" cap="none"/>
            </a:lvl3pPr>
            <a:lvl4pPr algn="ctr">
              <a:lnSpc>
                <a:spcPct val="100000"/>
              </a:lnSpc>
              <a:spcBef>
                <a:spcPts val="0"/>
              </a:spcBef>
              <a:spcAft>
                <a:spcPts val="0"/>
              </a:spcAft>
              <a:buNone/>
              <a:defRPr sz="2800" cap="none"/>
            </a:lvl4pPr>
            <a:lvl5pPr algn="ctr">
              <a:lnSpc>
                <a:spcPct val="100000"/>
              </a:lnSpc>
              <a:spcBef>
                <a:spcPts val="0"/>
              </a:spcBef>
              <a:spcAft>
                <a:spcPts val="0"/>
              </a:spcAft>
              <a:buNone/>
              <a:defRPr sz="2800" cap="none"/>
            </a:lvl5pPr>
            <a:lvl6pPr algn="ctr">
              <a:lnSpc>
                <a:spcPct val="100000"/>
              </a:lnSpc>
              <a:spcBef>
                <a:spcPts val="0"/>
              </a:spcBef>
              <a:spcAft>
                <a:spcPts val="0"/>
              </a:spcAft>
              <a:buNone/>
              <a:defRPr sz="2800" cap="none"/>
            </a:lvl6pPr>
            <a:lvl7pPr algn="ctr">
              <a:lnSpc>
                <a:spcPct val="100000"/>
              </a:lnSpc>
              <a:spcBef>
                <a:spcPts val="0"/>
              </a:spcBef>
              <a:spcAft>
                <a:spcPts val="0"/>
              </a:spcAft>
              <a:buNone/>
              <a:defRPr sz="2800" cap="none"/>
            </a:lvl7pPr>
            <a:lvl8pPr algn="ctr">
              <a:lnSpc>
                <a:spcPct val="100000"/>
              </a:lnSpc>
              <a:spcBef>
                <a:spcPts val="0"/>
              </a:spcBef>
              <a:spcAft>
                <a:spcPts val="0"/>
              </a:spcAft>
              <a:buNone/>
              <a:defRPr sz="2800" cap="none"/>
            </a:lvl8pPr>
            <a:lvl9pPr algn="ctr">
              <a:lnSpc>
                <a:spcPct val="100000"/>
              </a:lnSpc>
              <a:spcBef>
                <a:spcPts val="0"/>
              </a:spcBef>
              <a:spcAft>
                <a:spcPts val="0"/>
              </a:spcAft>
              <a:buNone/>
              <a:defRPr sz="2800" cap="none"/>
            </a:lvl9pPr>
          </a:lstStyle>
          <a:p>
            <a:pPr/>
          </a:p>
        </p:txBody>
      </p:sp>
      <p:sp>
        <p:nvSpPr>
          <p:cNvPr id="4" name="Google Shape;12;p2"/>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0iDT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DBE5-ABCD-6A2D-8387-5D7895C97508}" type="slidenum">
              <a:rPr lang="es-es_tradnl" cap="none"/>
              <a:t/>
            </a:fld>
            <a:endParaRPr lang="es-es_tradnl" cap="none"/>
          </a:p>
        </p:txBody>
      </p:sp>
    </p:spTree>
  </p:cSld>
  <p:clrMapOvr>
    <a:masterClrMapping/>
  </p:clrMapOvr>
  <p:hf hdr="0" ftr="0" dt="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BLANK">
    <p:bg>
      <p:bgPr>
        <a:blipFill>
          <a:blip r:embed="rId2"/>
          <a:srcRect/>
          <a:stretch/>
        </a:blipFill>
        <a:effectLst/>
      </p:bgPr>
    </p:bg>
    <p:spTree>
      <p:nvGrpSpPr>
        <p:cNvPr id="1" name=""/>
        <p:cNvGrpSpPr/>
        <p:nvPr/>
      </p:nvGrpSpPr>
      <p:grpSpPr>
        <a:xfrm>
          <a:off x="0" y="0"/>
          <a:ext cx="0" cy="0"/>
          <a:chOff x="0" y="0"/>
          <a:chExt cx="0" cy="0"/>
        </a:xfrm>
      </p:grpSpPr>
      <p:sp>
        <p:nvSpPr>
          <p:cNvPr id="2" name="Google Shape;49;p12"/>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E3C8-86CD-6A15-8387-7040ADC97525}" type="slidenum">
              <a:rPr lang="es-es_tradnl" cap="none"/>
              <a:t>‹Nº›</a:t>
            </a:fld>
            <a:endParaRPr lang="es-es_tradnl" cap="none"/>
          </a:p>
        </p:txBody>
      </p:sp>
    </p:spTree>
  </p:cSld>
  <p:clrMapOvr>
    <a:masterClrMapping/>
  </p:clrMapOvr>
  <p:hf hdr="0" ftr="0" dt="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ITLE_AND_BODY">
    <p:bg>
      <p:bgPr>
        <a:blipFill>
          <a:blip r:embed="rId2"/>
          <a:srcRect/>
          <a:stretch/>
        </a:blipFill>
        <a:effectLst/>
      </p:bgPr>
    </p:bg>
    <p:spTree>
      <p:nvGrpSpPr>
        <p:cNvPr id="1" name=""/>
        <p:cNvGrpSpPr/>
        <p:nvPr/>
      </p:nvGrpSpPr>
      <p:grpSpPr>
        <a:xfrm>
          <a:off x="0" y="0"/>
          <a:ext cx="0" cy="0"/>
          <a:chOff x="0" y="0"/>
          <a:chExt cx="0" cy="0"/>
        </a:xfrm>
      </p:grpSpPr>
      <p:sp>
        <p:nvSpPr>
          <p:cNvPr id="2" name="Google Shape;17;p4"/>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BIAC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yQAAAAAAAA"/>
              </a:ext>
            </a:extLst>
          </p:cNvSpPr>
          <p:nvPr>
            <p:ph type="title"/>
          </p:nvPr>
        </p:nvSpPr>
        <p:spPr/>
        <p:txBody>
          <a:bodyPr vert="horz" wrap="square" lIns="91440" tIns="91440" rIns="91440" bIns="91440" numCol="1" spcCol="215900" anchor="t">
            <a:prstTxWarp prst="textNoShape">
              <a:avLst/>
            </a:prstTxWarp>
          </a:bodyPr>
          <a:lstStyle>
            <a:lvl1pPr>
              <a:spcBef>
                <a:spcPts val="0"/>
              </a:spcBef>
              <a:spcAft>
                <a:spcPts val="0"/>
              </a:spcAft>
              <a:buNone/>
            </a:lvl1pPr>
            <a:lvl2pPr>
              <a:spcBef>
                <a:spcPts val="0"/>
              </a:spcBef>
              <a:spcAft>
                <a:spcPts val="0"/>
              </a:spcAft>
              <a:buNone/>
            </a:lvl2pPr>
            <a:lvl3pPr>
              <a:spcBef>
                <a:spcPts val="0"/>
              </a:spcBef>
              <a:spcAft>
                <a:spcPts val="0"/>
              </a:spcAft>
              <a:buNone/>
            </a:lvl3pPr>
            <a:lvl4pPr>
              <a:spcBef>
                <a:spcPts val="0"/>
              </a:spcBef>
              <a:spcAft>
                <a:spcPts val="0"/>
              </a:spcAft>
              <a:buNone/>
            </a:lvl4pPr>
            <a:lvl5pPr>
              <a:spcBef>
                <a:spcPts val="0"/>
              </a:spcBef>
              <a:spcAft>
                <a:spcPts val="0"/>
              </a:spcAft>
              <a:buNone/>
            </a:lvl5pPr>
            <a:lvl6pPr>
              <a:spcBef>
                <a:spcPts val="0"/>
              </a:spcBef>
              <a:spcAft>
                <a:spcPts val="0"/>
              </a:spcAft>
              <a:buNone/>
            </a:lvl6pPr>
            <a:lvl7pPr>
              <a:spcBef>
                <a:spcPts val="0"/>
              </a:spcBef>
              <a:spcAft>
                <a:spcPts val="0"/>
              </a:spcAft>
              <a:buNone/>
            </a:lvl7pPr>
            <a:lvl8pPr>
              <a:spcBef>
                <a:spcPts val="0"/>
              </a:spcBef>
              <a:spcAft>
                <a:spcPts val="0"/>
              </a:spcAft>
              <a:buNone/>
            </a:lvl8pPr>
            <a:lvl9pPr>
              <a:spcBef>
                <a:spcPts val="0"/>
              </a:spcBef>
              <a:spcAft>
                <a:spcPts val="0"/>
              </a:spcAft>
              <a:buNone/>
            </a:lvl9pPr>
          </a:lstStyle>
          <a:p>
            <a:pPr/>
          </a:p>
        </p:txBody>
      </p:sp>
      <p:sp>
        <p:nvSpPr>
          <p:cNvPr id="3" name="Google Shape;18;p4"/>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B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BVNgAAGxwAABAAAAAmAAAACAAAADyQAAAAAAAA"/>
              </a:ext>
            </a:extLst>
          </p:cNvSpPr>
          <p:nvPr>
            <p:ph idx="1"/>
          </p:nvPr>
        </p:nvSpPr>
        <p:spPr/>
        <p:txBody>
          <a:bodyPr vert="horz" wrap="square" lIns="91440" tIns="91440" rIns="91440" bIns="91440" numCol="1" spcCol="215900" anchor="t">
            <a:prstTxWarp prst="textNoShape">
              <a:avLst/>
            </a:prstTxWarp>
          </a:bodyPr>
          <a:lstStyle>
            <a:lvl1pPr marL="457200" indent="-342900">
              <a:spcBef>
                <a:spcPts val="0"/>
              </a:spcBef>
              <a:spcAft>
                <a:spcPts val="0"/>
              </a:spcAft>
              <a:buSzPts val="1800"/>
              <a:buChar char="●"/>
            </a:lvl1pPr>
            <a:lvl2pPr marL="914400" indent="-317500">
              <a:spcBef>
                <a:spcPts val="1600"/>
              </a:spcBef>
              <a:spcAft>
                <a:spcPts val="0"/>
              </a:spcAft>
              <a:buSzPts val="1400"/>
              <a:buChar char="○"/>
            </a:lvl2pPr>
            <a:lvl3pPr marL="1371600" indent="-317500">
              <a:spcBef>
                <a:spcPts val="1600"/>
              </a:spcBef>
              <a:spcAft>
                <a:spcPts val="0"/>
              </a:spcAft>
              <a:buSzPts val="1400"/>
              <a:buChar char="■"/>
            </a:lvl3pPr>
            <a:lvl4pPr marL="1828800" indent="-317500">
              <a:spcBef>
                <a:spcPts val="1600"/>
              </a:spcBef>
              <a:spcAft>
                <a:spcPts val="0"/>
              </a:spcAft>
              <a:buSzPts val="1400"/>
              <a:buChar char="●"/>
            </a:lvl4pPr>
            <a:lvl5pPr marL="2286000" indent="-317500">
              <a:spcBef>
                <a:spcPts val="1600"/>
              </a:spcBef>
              <a:spcAft>
                <a:spcPts val="0"/>
              </a:spcAft>
              <a:buSzPts val="1400"/>
              <a:buChar char="○"/>
            </a:lvl5pPr>
            <a:lvl6pPr marL="2743200" indent="-317500">
              <a:spcBef>
                <a:spcPts val="1600"/>
              </a:spcBef>
              <a:spcAft>
                <a:spcPts val="0"/>
              </a:spcAft>
              <a:buSzPts val="1400"/>
              <a:buChar char="■"/>
            </a:lvl6pPr>
            <a:lvl7pPr marL="3200400" indent="-317500">
              <a:spcBef>
                <a:spcPts val="1600"/>
              </a:spcBef>
              <a:spcAft>
                <a:spcPts val="0"/>
              </a:spcAft>
              <a:buSzPts val="1400"/>
              <a:buChar char="●"/>
            </a:lvl7pPr>
            <a:lvl8pPr marL="3657600" indent="-317500">
              <a:spcBef>
                <a:spcPts val="1600"/>
              </a:spcBef>
              <a:spcAft>
                <a:spcPts val="0"/>
              </a:spcAft>
              <a:buSzPts val="1400"/>
              <a:buChar char="○"/>
            </a:lvl8pPr>
            <a:lvl9pPr marL="4114800" indent="-317500">
              <a:spcBef>
                <a:spcPts val="1600"/>
              </a:spcBef>
              <a:spcAft>
                <a:spcPts val="1600"/>
              </a:spcAft>
              <a:buSzPts val="1400"/>
              <a:buChar char="■"/>
            </a:lvl9pPr>
          </a:lstStyle>
          <a:p>
            <a:pPr/>
          </a:p>
        </p:txBody>
      </p:sp>
      <p:sp>
        <p:nvSpPr>
          <p:cNvPr id="4" name="Google Shape;19;p4"/>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55AA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894F-01CD-6A7F-8387-F72AC7C975A2}" type="slidenum">
              <a:rPr lang="es-es_tradnl" cap="none"/>
              <a:t/>
            </a:fld>
            <a:endParaRPr lang="es-es_tradnl" cap="none"/>
          </a:p>
        </p:txBody>
      </p:sp>
    </p:spTree>
  </p:cSld>
  <p:clrMapOvr>
    <a:masterClrMapping/>
  </p:clrMapOvr>
  <p:hf hdr="0" ftr="0" dt="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ITLE_AND_TWO_COLUMNS">
    <p:bg>
      <p:bgPr>
        <a:blipFill>
          <a:blip r:embed="rId2"/>
          <a:srcRect/>
          <a:stretch/>
        </a:blipFill>
        <a:effectLst/>
      </p:bgPr>
    </p:bg>
    <p:spTree>
      <p:nvGrpSpPr>
        <p:cNvPr id="1" name=""/>
        <p:cNvGrpSpPr/>
        <p:nvPr/>
      </p:nvGrpSpPr>
      <p:grpSpPr>
        <a:xfrm>
          <a:off x="0" y="0"/>
          <a:ext cx="0" cy="0"/>
          <a:chOff x="0" y="0"/>
          <a:chExt cx="0" cy="0"/>
        </a:xfrm>
      </p:grpSpPr>
      <p:sp>
        <p:nvSpPr>
          <p:cNvPr id="2" name="Google Shape;21;p5"/>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u+C8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yQAAAAAAAA"/>
              </a:ext>
            </a:extLst>
          </p:cNvSpPr>
          <p:nvPr>
            <p:ph type="title"/>
          </p:nvPr>
        </p:nvSpPr>
        <p:spPr/>
        <p:txBody>
          <a:bodyPr vert="horz" wrap="square" lIns="91440" tIns="91440" rIns="91440" bIns="91440" numCol="1" spcCol="215900" anchor="t">
            <a:prstTxWarp prst="textNoShape">
              <a:avLst/>
            </a:prstTxWarp>
          </a:bodyPr>
          <a:lstStyle>
            <a:lvl1pPr>
              <a:spcBef>
                <a:spcPts val="0"/>
              </a:spcBef>
              <a:spcAft>
                <a:spcPts val="0"/>
              </a:spcAft>
              <a:buNone/>
            </a:lvl1pPr>
            <a:lvl2pPr>
              <a:spcBef>
                <a:spcPts val="0"/>
              </a:spcBef>
              <a:spcAft>
                <a:spcPts val="0"/>
              </a:spcAft>
              <a:buNone/>
            </a:lvl2pPr>
            <a:lvl3pPr>
              <a:spcBef>
                <a:spcPts val="0"/>
              </a:spcBef>
              <a:spcAft>
                <a:spcPts val="0"/>
              </a:spcAft>
              <a:buNone/>
            </a:lvl3pPr>
            <a:lvl4pPr>
              <a:spcBef>
                <a:spcPts val="0"/>
              </a:spcBef>
              <a:spcAft>
                <a:spcPts val="0"/>
              </a:spcAft>
              <a:buNone/>
            </a:lvl4pPr>
            <a:lvl5pPr>
              <a:spcBef>
                <a:spcPts val="0"/>
              </a:spcBef>
              <a:spcAft>
                <a:spcPts val="0"/>
              </a:spcAft>
              <a:buNone/>
            </a:lvl5pPr>
            <a:lvl6pPr>
              <a:spcBef>
                <a:spcPts val="0"/>
              </a:spcBef>
              <a:spcAft>
                <a:spcPts val="0"/>
              </a:spcAft>
              <a:buNone/>
            </a:lvl6pPr>
            <a:lvl7pPr>
              <a:spcBef>
                <a:spcPts val="0"/>
              </a:spcBef>
              <a:spcAft>
                <a:spcPts val="0"/>
              </a:spcAft>
              <a:buNone/>
            </a:lvl7pPr>
            <a:lvl8pPr>
              <a:spcBef>
                <a:spcPts val="0"/>
              </a:spcBef>
              <a:spcAft>
                <a:spcPts val="0"/>
              </a:spcAft>
              <a:buNone/>
            </a:lvl8pPr>
            <a:lvl9pPr>
              <a:spcBef>
                <a:spcPts val="0"/>
              </a:spcBef>
              <a:spcAft>
                <a:spcPts val="0"/>
              </a:spcAft>
              <a:buNone/>
            </a:lvl9pPr>
          </a:lstStyle>
          <a:p>
            <a:pPr/>
          </a:p>
        </p:txBody>
      </p:sp>
      <p:sp>
        <p:nvSpPr>
          <p:cNvPr id="3" name="Google Shape;22;p5"/>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5wb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CGGgAAGxwAABAAAAAmAAAACAAAAD2QAAAAAAAA"/>
              </a:ext>
            </a:extLst>
          </p:cNvSpPr>
          <p:nvPr>
            <p:ph idx="1"/>
          </p:nvPr>
        </p:nvSpPr>
        <p:spPr>
          <a:xfrm>
            <a:off x="311785" y="1152525"/>
            <a:ext cx="3999865" cy="3416300"/>
          </a:xfrm>
        </p:spPr>
        <p:txBody>
          <a:bodyPr vert="horz" wrap="square" lIns="91440" tIns="91440" rIns="91440" bIns="91440" numCol="1" spcCol="215900" anchor="t">
            <a:prstTxWarp prst="textNoShape">
              <a:avLst/>
            </a:prstTxWarp>
          </a:bodyPr>
          <a:lstStyle>
            <a:lvl1pPr marL="457200" indent="-317500">
              <a:spcBef>
                <a:spcPts val="0"/>
              </a:spcBef>
              <a:spcAft>
                <a:spcPts val="0"/>
              </a:spcAft>
              <a:buSzPts val="1400"/>
              <a:buChar char="●"/>
              <a:defRPr sz="1400" cap="none"/>
            </a:lvl1pPr>
            <a:lvl2pPr marL="914400" indent="-304800">
              <a:spcBef>
                <a:spcPts val="1600"/>
              </a:spcBef>
              <a:spcAft>
                <a:spcPts val="0"/>
              </a:spcAft>
              <a:buSzPts val="1200"/>
              <a:buChar char="○"/>
              <a:defRPr sz="1200" cap="none"/>
            </a:lvl2pPr>
            <a:lvl3pPr marL="1371600" indent="-304800">
              <a:spcBef>
                <a:spcPts val="1600"/>
              </a:spcBef>
              <a:spcAft>
                <a:spcPts val="0"/>
              </a:spcAft>
              <a:buSzPts val="1200"/>
              <a:buChar char="■"/>
              <a:defRPr sz="1200" cap="none"/>
            </a:lvl3pPr>
            <a:lvl4pPr marL="1828800" indent="-304800">
              <a:spcBef>
                <a:spcPts val="1600"/>
              </a:spcBef>
              <a:spcAft>
                <a:spcPts val="0"/>
              </a:spcAft>
              <a:buSzPts val="1200"/>
              <a:buChar char="●"/>
              <a:defRPr sz="1200" cap="none"/>
            </a:lvl4pPr>
            <a:lvl5pPr marL="2286000" indent="-304800">
              <a:spcBef>
                <a:spcPts val="1600"/>
              </a:spcBef>
              <a:spcAft>
                <a:spcPts val="0"/>
              </a:spcAft>
              <a:buSzPts val="1200"/>
              <a:buChar char="○"/>
              <a:defRPr sz="1200" cap="none"/>
            </a:lvl5pPr>
            <a:lvl6pPr marL="2743200" indent="-304800">
              <a:spcBef>
                <a:spcPts val="1600"/>
              </a:spcBef>
              <a:spcAft>
                <a:spcPts val="0"/>
              </a:spcAft>
              <a:buSzPts val="1200"/>
              <a:buChar char="■"/>
              <a:defRPr sz="1200" cap="none"/>
            </a:lvl6pPr>
            <a:lvl7pPr marL="3200400" indent="-304800">
              <a:spcBef>
                <a:spcPts val="1600"/>
              </a:spcBef>
              <a:spcAft>
                <a:spcPts val="0"/>
              </a:spcAft>
              <a:buSzPts val="1200"/>
              <a:buChar char="●"/>
              <a:defRPr sz="1200" cap="none"/>
            </a:lvl7pPr>
            <a:lvl8pPr marL="3657600" indent="-304800">
              <a:spcBef>
                <a:spcPts val="1600"/>
              </a:spcBef>
              <a:spcAft>
                <a:spcPts val="0"/>
              </a:spcAft>
              <a:buSzPts val="1200"/>
              <a:buChar char="○"/>
              <a:defRPr sz="1200" cap="none"/>
            </a:lvl8pPr>
            <a:lvl9pPr marL="4114800" indent="-304800">
              <a:spcBef>
                <a:spcPts val="1600"/>
              </a:spcBef>
              <a:spcAft>
                <a:spcPts val="1600"/>
              </a:spcAft>
              <a:buSzPts val="1200"/>
              <a:buChar char="■"/>
              <a:defRPr sz="1200" cap="none"/>
            </a:lvl9pPr>
          </a:lstStyle>
          <a:p>
            <a:pPr/>
          </a:p>
        </p:txBody>
      </p:sp>
      <p:sp>
        <p:nvSpPr>
          <p:cNvPr id="4" name="Google Shape;23;p5"/>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h0AABcHAABVNgAAGxwAABAAAAAmAAAACAAAAD2QAAAAAAAA"/>
              </a:ext>
            </a:extLst>
          </p:cNvSpPr>
          <p:nvPr>
            <p:ph idx="2"/>
          </p:nvPr>
        </p:nvSpPr>
        <p:spPr>
          <a:xfrm>
            <a:off x="4832350" y="1152525"/>
            <a:ext cx="3999865" cy="3416300"/>
          </a:xfrm>
        </p:spPr>
        <p:txBody>
          <a:bodyPr vert="horz" wrap="square" lIns="91440" tIns="91440" rIns="91440" bIns="91440" numCol="1" spcCol="215900" anchor="t">
            <a:prstTxWarp prst="textNoShape">
              <a:avLst/>
            </a:prstTxWarp>
          </a:bodyPr>
          <a:lstStyle>
            <a:lvl1pPr marL="457200" indent="-317500">
              <a:spcBef>
                <a:spcPts val="0"/>
              </a:spcBef>
              <a:spcAft>
                <a:spcPts val="0"/>
              </a:spcAft>
              <a:buSzPts val="1400"/>
              <a:buChar char="●"/>
              <a:defRPr sz="1400" cap="none"/>
            </a:lvl1pPr>
            <a:lvl2pPr marL="914400" indent="-304800">
              <a:spcBef>
                <a:spcPts val="1600"/>
              </a:spcBef>
              <a:spcAft>
                <a:spcPts val="0"/>
              </a:spcAft>
              <a:buSzPts val="1200"/>
              <a:buChar char="○"/>
              <a:defRPr sz="1200" cap="none"/>
            </a:lvl2pPr>
            <a:lvl3pPr marL="1371600" indent="-304800">
              <a:spcBef>
                <a:spcPts val="1600"/>
              </a:spcBef>
              <a:spcAft>
                <a:spcPts val="0"/>
              </a:spcAft>
              <a:buSzPts val="1200"/>
              <a:buChar char="■"/>
              <a:defRPr sz="1200" cap="none"/>
            </a:lvl3pPr>
            <a:lvl4pPr marL="1828800" indent="-304800">
              <a:spcBef>
                <a:spcPts val="1600"/>
              </a:spcBef>
              <a:spcAft>
                <a:spcPts val="0"/>
              </a:spcAft>
              <a:buSzPts val="1200"/>
              <a:buChar char="●"/>
              <a:defRPr sz="1200" cap="none"/>
            </a:lvl4pPr>
            <a:lvl5pPr marL="2286000" indent="-304800">
              <a:spcBef>
                <a:spcPts val="1600"/>
              </a:spcBef>
              <a:spcAft>
                <a:spcPts val="0"/>
              </a:spcAft>
              <a:buSzPts val="1200"/>
              <a:buChar char="○"/>
              <a:defRPr sz="1200" cap="none"/>
            </a:lvl5pPr>
            <a:lvl6pPr marL="2743200" indent="-304800">
              <a:spcBef>
                <a:spcPts val="1600"/>
              </a:spcBef>
              <a:spcAft>
                <a:spcPts val="0"/>
              </a:spcAft>
              <a:buSzPts val="1200"/>
              <a:buChar char="■"/>
              <a:defRPr sz="1200" cap="none"/>
            </a:lvl6pPr>
            <a:lvl7pPr marL="3200400" indent="-304800">
              <a:spcBef>
                <a:spcPts val="1600"/>
              </a:spcBef>
              <a:spcAft>
                <a:spcPts val="0"/>
              </a:spcAft>
              <a:buSzPts val="1200"/>
              <a:buChar char="●"/>
              <a:defRPr sz="1200" cap="none"/>
            </a:lvl7pPr>
            <a:lvl8pPr marL="3657600" indent="-304800">
              <a:spcBef>
                <a:spcPts val="1600"/>
              </a:spcBef>
              <a:spcAft>
                <a:spcPts val="0"/>
              </a:spcAft>
              <a:buSzPts val="1200"/>
              <a:buChar char="○"/>
              <a:defRPr sz="1200" cap="none"/>
            </a:lvl8pPr>
            <a:lvl9pPr marL="4114800" indent="-304800">
              <a:spcBef>
                <a:spcPts val="1600"/>
              </a:spcBef>
              <a:spcAft>
                <a:spcPts val="1600"/>
              </a:spcAft>
              <a:buSzPts val="1200"/>
              <a:buChar char="■"/>
              <a:defRPr sz="1200" cap="none"/>
            </a:lvl9pPr>
          </a:lstStyle>
          <a:p>
            <a:pPr/>
          </a:p>
        </p:txBody>
      </p:sp>
      <p:sp>
        <p:nvSpPr>
          <p:cNvPr id="5" name="Google Shape;24;p5"/>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C21E-50CD-6A34-8387-A6618CC975F3}" type="slidenum">
              <a:rPr lang="es-es_tradnl" cap="none"/>
              <a:t/>
            </a:fld>
            <a:endParaRPr lang="es-es_tradnl" cap="none"/>
          </a:p>
        </p:txBody>
      </p:sp>
    </p:spTree>
  </p:cSld>
  <p:clrMapOvr>
    <a:masterClrMapping/>
  </p:clrMapOvr>
  <p:hf hdr="0" ftr="0" dt="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TITLE_ONLY">
    <p:bg>
      <p:bgPr>
        <a:blipFill>
          <a:blip r:embed="rId2"/>
          <a:srcRect/>
          <a:stretch/>
        </a:blipFill>
        <a:effectLst/>
      </p:bgPr>
    </p:bg>
    <p:spTree>
      <p:nvGrpSpPr>
        <p:cNvPr id="1" name=""/>
        <p:cNvGrpSpPr/>
        <p:nvPr/>
      </p:nvGrpSpPr>
      <p:grpSpPr>
        <a:xfrm>
          <a:off x="0" y="0"/>
          <a:ext cx="0" cy="0"/>
          <a:chOff x="0" y="0"/>
          <a:chExt cx="0" cy="0"/>
        </a:xfrm>
      </p:grpSpPr>
      <p:sp>
        <p:nvSpPr>
          <p:cNvPr id="2" name="Google Shape;26;p6"/>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CAA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yQAAAAAAAA"/>
              </a:ext>
            </a:extLst>
          </p:cNvSpPr>
          <p:nvPr>
            <p:ph type="title"/>
          </p:nvPr>
        </p:nvSpPr>
        <p:spPr/>
        <p:txBody>
          <a:bodyPr vert="horz" wrap="square" lIns="91440" tIns="91440" rIns="91440" bIns="91440" numCol="1" spcCol="215900" anchor="t">
            <a:prstTxWarp prst="textNoShape">
              <a:avLst/>
            </a:prstTxWarp>
          </a:bodyPr>
          <a:lstStyle>
            <a:lvl1pPr>
              <a:spcBef>
                <a:spcPts val="0"/>
              </a:spcBef>
              <a:spcAft>
                <a:spcPts val="0"/>
              </a:spcAft>
              <a:buNone/>
            </a:lvl1pPr>
            <a:lvl2pPr>
              <a:spcBef>
                <a:spcPts val="0"/>
              </a:spcBef>
              <a:spcAft>
                <a:spcPts val="0"/>
              </a:spcAft>
              <a:buNone/>
            </a:lvl2pPr>
            <a:lvl3pPr>
              <a:spcBef>
                <a:spcPts val="0"/>
              </a:spcBef>
              <a:spcAft>
                <a:spcPts val="0"/>
              </a:spcAft>
              <a:buNone/>
            </a:lvl3pPr>
            <a:lvl4pPr>
              <a:spcBef>
                <a:spcPts val="0"/>
              </a:spcBef>
              <a:spcAft>
                <a:spcPts val="0"/>
              </a:spcAft>
              <a:buNone/>
            </a:lvl4pPr>
            <a:lvl5pPr>
              <a:spcBef>
                <a:spcPts val="0"/>
              </a:spcBef>
              <a:spcAft>
                <a:spcPts val="0"/>
              </a:spcAft>
              <a:buNone/>
            </a:lvl5pPr>
            <a:lvl6pPr>
              <a:spcBef>
                <a:spcPts val="0"/>
              </a:spcBef>
              <a:spcAft>
                <a:spcPts val="0"/>
              </a:spcAft>
              <a:buNone/>
            </a:lvl6pPr>
            <a:lvl7pPr>
              <a:spcBef>
                <a:spcPts val="0"/>
              </a:spcBef>
              <a:spcAft>
                <a:spcPts val="0"/>
              </a:spcAft>
              <a:buNone/>
            </a:lvl7pPr>
            <a:lvl8pPr>
              <a:spcBef>
                <a:spcPts val="0"/>
              </a:spcBef>
              <a:spcAft>
                <a:spcPts val="0"/>
              </a:spcAft>
              <a:buNone/>
            </a:lvl8pPr>
            <a:lvl9pPr>
              <a:spcBef>
                <a:spcPts val="0"/>
              </a:spcBef>
              <a:spcAft>
                <a:spcPts val="0"/>
              </a:spcAft>
              <a:buNone/>
            </a:lvl9pPr>
          </a:lstStyle>
          <a:p>
            <a:pPr/>
          </a:p>
        </p:txBody>
      </p:sp>
      <p:sp>
        <p:nvSpPr>
          <p:cNvPr id="3" name="Google Shape;27;p6"/>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5wb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D36C-22CD-6A25-8387-D4709DC97581}" type="slidenum">
              <a:rPr lang="es-es_tradnl" cap="none"/>
              <a:t>‹Nº›</a:t>
            </a:fld>
            <a:endParaRPr lang="es-es_tradnl" cap="none"/>
          </a:p>
        </p:txBody>
      </p:sp>
    </p:spTree>
  </p:cSld>
  <p:clrMapOvr>
    <a:masterClrMapping/>
  </p:clrMapOvr>
  <p:hf hdr="0" ftr="0" dt="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ONE_COLUMN_TEXT">
    <p:bg>
      <p:bgPr>
        <a:blipFill>
          <a:blip r:embed="rId2"/>
          <a:srcRect/>
          <a:stretch/>
        </a:blipFill>
        <a:effectLst/>
      </p:bgPr>
    </p:bg>
    <p:spTree>
      <p:nvGrpSpPr>
        <p:cNvPr id="1" name=""/>
        <p:cNvGrpSpPr/>
        <p:nvPr/>
      </p:nvGrpSpPr>
      <p:grpSpPr>
        <a:xfrm>
          <a:off x="0" y="0"/>
          <a:ext cx="0" cy="0"/>
          <a:chOff x="0" y="0"/>
          <a:chExt cx="0" cy="0"/>
        </a:xfrm>
      </p:grpSpPr>
      <p:sp>
        <p:nvSpPr>
          <p:cNvPr id="2" name="Google Shape;29;p7"/>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GsDAAAxEwAAEQgAABAAAAAmAAAACAAAAL2QAAAAAAAA"/>
              </a:ext>
            </a:extLst>
          </p:cNvSpPr>
          <p:nvPr>
            <p:ph type="title"/>
          </p:nvPr>
        </p:nvSpPr>
        <p:spPr>
          <a:xfrm>
            <a:off x="311785" y="555625"/>
            <a:ext cx="2807970" cy="755650"/>
          </a:xfrm>
        </p:spPr>
        <p:txBody>
          <a:bodyPr vert="horz" wrap="square" lIns="91440" tIns="91440" rIns="91440" bIns="91440" numCol="1" spcCol="215900" anchor="b">
            <a:prstTxWarp prst="textNoShape">
              <a:avLst/>
            </a:prstTxWarp>
          </a:bodyPr>
          <a:lstStyle>
            <a:lvl1pPr>
              <a:spcBef>
                <a:spcPts val="0"/>
              </a:spcBef>
              <a:spcAft>
                <a:spcPts val="0"/>
              </a:spcAft>
              <a:buNone/>
              <a:defRPr sz="2400" cap="none"/>
            </a:lvl1pPr>
            <a:lvl2pPr>
              <a:spcBef>
                <a:spcPts val="0"/>
              </a:spcBef>
              <a:spcAft>
                <a:spcPts val="0"/>
              </a:spcAft>
              <a:buNone/>
              <a:defRPr sz="2400" cap="none"/>
            </a:lvl2pPr>
            <a:lvl3pPr>
              <a:spcBef>
                <a:spcPts val="0"/>
              </a:spcBef>
              <a:spcAft>
                <a:spcPts val="0"/>
              </a:spcAft>
              <a:buNone/>
              <a:defRPr sz="2400" cap="none"/>
            </a:lvl3pPr>
            <a:lvl4pPr>
              <a:spcBef>
                <a:spcPts val="0"/>
              </a:spcBef>
              <a:spcAft>
                <a:spcPts val="0"/>
              </a:spcAft>
              <a:buNone/>
              <a:defRPr sz="2400" cap="none"/>
            </a:lvl4pPr>
            <a:lvl5pPr>
              <a:spcBef>
                <a:spcPts val="0"/>
              </a:spcBef>
              <a:spcAft>
                <a:spcPts val="0"/>
              </a:spcAft>
              <a:buNone/>
              <a:defRPr sz="2400" cap="none"/>
            </a:lvl5pPr>
            <a:lvl6pPr>
              <a:spcBef>
                <a:spcPts val="0"/>
              </a:spcBef>
              <a:spcAft>
                <a:spcPts val="0"/>
              </a:spcAft>
              <a:buNone/>
              <a:defRPr sz="2400" cap="none"/>
            </a:lvl6pPr>
            <a:lvl7pPr>
              <a:spcBef>
                <a:spcPts val="0"/>
              </a:spcBef>
              <a:spcAft>
                <a:spcPts val="0"/>
              </a:spcAft>
              <a:buNone/>
              <a:defRPr sz="2400" cap="none"/>
            </a:lvl7pPr>
            <a:lvl8pPr>
              <a:spcBef>
                <a:spcPts val="0"/>
              </a:spcBef>
              <a:spcAft>
                <a:spcPts val="0"/>
              </a:spcAft>
              <a:buNone/>
              <a:defRPr sz="2400" cap="none"/>
            </a:lvl8pPr>
            <a:lvl9pPr>
              <a:spcBef>
                <a:spcPts val="0"/>
              </a:spcBef>
              <a:spcAft>
                <a:spcPts val="0"/>
              </a:spcAft>
              <a:buNone/>
              <a:defRPr sz="2400" cap="none"/>
            </a:lvl9pPr>
          </a:lstStyle>
          <a:p>
            <a:pPr/>
          </a:p>
        </p:txBody>
      </p:sp>
      <p:sp>
        <p:nvSpPr>
          <p:cNvPr id="3" name="Google Shape;30;p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OBn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IwIAAAxEwAAGxwAABAAAAAmAAAACAAAAD2QAAAAAAAA"/>
              </a:ext>
            </a:extLst>
          </p:cNvSpPr>
          <p:nvPr>
            <p:ph idx="1"/>
          </p:nvPr>
        </p:nvSpPr>
        <p:spPr>
          <a:xfrm>
            <a:off x="311785" y="1389380"/>
            <a:ext cx="2807970" cy="3179445"/>
          </a:xfrm>
        </p:spPr>
        <p:txBody>
          <a:bodyPr vert="horz" wrap="square" lIns="91440" tIns="91440" rIns="91440" bIns="91440" numCol="1" spcCol="215900" anchor="t">
            <a:prstTxWarp prst="textNoShape">
              <a:avLst/>
            </a:prstTxWarp>
          </a:bodyPr>
          <a:lstStyle>
            <a:lvl1pPr marL="457200" indent="-304800">
              <a:spcBef>
                <a:spcPts val="0"/>
              </a:spcBef>
              <a:spcAft>
                <a:spcPts val="0"/>
              </a:spcAft>
              <a:buSzPts val="1200"/>
              <a:buChar char="●"/>
              <a:defRPr sz="1200" cap="none"/>
            </a:lvl1pPr>
            <a:lvl2pPr marL="914400" indent="-304800">
              <a:spcBef>
                <a:spcPts val="1600"/>
              </a:spcBef>
              <a:spcAft>
                <a:spcPts val="0"/>
              </a:spcAft>
              <a:buSzPts val="1200"/>
              <a:buChar char="○"/>
              <a:defRPr sz="1200" cap="none"/>
            </a:lvl2pPr>
            <a:lvl3pPr marL="1371600" indent="-304800">
              <a:spcBef>
                <a:spcPts val="1600"/>
              </a:spcBef>
              <a:spcAft>
                <a:spcPts val="0"/>
              </a:spcAft>
              <a:buSzPts val="1200"/>
              <a:buChar char="■"/>
              <a:defRPr sz="1200" cap="none"/>
            </a:lvl3pPr>
            <a:lvl4pPr marL="1828800" indent="-304800">
              <a:spcBef>
                <a:spcPts val="1600"/>
              </a:spcBef>
              <a:spcAft>
                <a:spcPts val="0"/>
              </a:spcAft>
              <a:buSzPts val="1200"/>
              <a:buChar char="●"/>
              <a:defRPr sz="1200" cap="none"/>
            </a:lvl4pPr>
            <a:lvl5pPr marL="2286000" indent="-304800">
              <a:spcBef>
                <a:spcPts val="1600"/>
              </a:spcBef>
              <a:spcAft>
                <a:spcPts val="0"/>
              </a:spcAft>
              <a:buSzPts val="1200"/>
              <a:buChar char="○"/>
              <a:defRPr sz="1200" cap="none"/>
            </a:lvl5pPr>
            <a:lvl6pPr marL="2743200" indent="-304800">
              <a:spcBef>
                <a:spcPts val="1600"/>
              </a:spcBef>
              <a:spcAft>
                <a:spcPts val="0"/>
              </a:spcAft>
              <a:buSzPts val="1200"/>
              <a:buChar char="■"/>
              <a:defRPr sz="1200" cap="none"/>
            </a:lvl6pPr>
            <a:lvl7pPr marL="3200400" indent="-304800">
              <a:spcBef>
                <a:spcPts val="1600"/>
              </a:spcBef>
              <a:spcAft>
                <a:spcPts val="0"/>
              </a:spcAft>
              <a:buSzPts val="1200"/>
              <a:buChar char="●"/>
              <a:defRPr sz="1200" cap="none"/>
            </a:lvl7pPr>
            <a:lvl8pPr marL="3657600" indent="-304800">
              <a:spcBef>
                <a:spcPts val="1600"/>
              </a:spcBef>
              <a:spcAft>
                <a:spcPts val="0"/>
              </a:spcAft>
              <a:buSzPts val="1200"/>
              <a:buChar char="○"/>
              <a:defRPr sz="1200" cap="none"/>
            </a:lvl8pPr>
            <a:lvl9pPr marL="4114800" indent="-304800">
              <a:spcBef>
                <a:spcPts val="1600"/>
              </a:spcBef>
              <a:spcAft>
                <a:spcPts val="1600"/>
              </a:spcAft>
              <a:buSzPts val="1200"/>
              <a:buChar char="■"/>
              <a:defRPr sz="1200" cap="none"/>
            </a:lvl9pPr>
          </a:lstStyle>
          <a:p>
            <a:pPr/>
          </a:p>
        </p:txBody>
      </p:sp>
      <p:sp>
        <p:nvSpPr>
          <p:cNvPr id="4" name="Google Shape;31;p7"/>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BAp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D9EE-A0CD-6A2F-8387-567A97C97503}" type="slidenum">
              <a:rPr lang="es-es_tradnl" cap="none"/>
              <a:t>‹Nº›</a:t>
            </a:fld>
            <a:endParaRPr lang="es-es_tradnl" cap="none"/>
          </a:p>
        </p:txBody>
      </p:sp>
    </p:spTree>
  </p:cSld>
  <p:clrMapOvr>
    <a:masterClrMapping/>
  </p:clrMapOvr>
  <p:hf hdr="0" ftr="0" dt="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MAIN_POINT">
    <p:bg>
      <p:bgPr>
        <a:blipFill>
          <a:blip r:embed="rId2"/>
          <a:srcRect/>
          <a:stretch/>
        </a:blipFill>
        <a:effectLst/>
      </p:bgPr>
    </p:bg>
    <p:spTree>
      <p:nvGrpSpPr>
        <p:cNvPr id="1" name=""/>
        <p:cNvGrpSpPr/>
        <p:nvPr/>
      </p:nvGrpSpPr>
      <p:grpSpPr>
        <a:xfrm>
          <a:off x="0" y="0"/>
          <a:ext cx="0" cy="0"/>
          <a:chOff x="0" y="0"/>
          <a:chExt cx="0" cy="0"/>
        </a:xfrm>
      </p:grpSpPr>
      <p:sp>
        <p:nvSpPr>
          <p:cNvPr id="2" name="Google Shape;33;p8"/>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UoBE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AMAAMUCAAAwKgAA7xsAABAAAAAmAAAACAAAAL2QAAAAAAAA"/>
              </a:ext>
            </a:extLst>
          </p:cNvSpPr>
          <p:nvPr>
            <p:ph type="title"/>
          </p:nvPr>
        </p:nvSpPr>
        <p:spPr>
          <a:xfrm>
            <a:off x="490220" y="450215"/>
            <a:ext cx="6367780" cy="4090670"/>
          </a:xfrm>
        </p:spPr>
        <p:txBody>
          <a:bodyPr vert="horz" wrap="square" lIns="91440" tIns="91440" rIns="91440" bIns="91440" numCol="1" spcCol="215900" anchor="ctr">
            <a:prstTxWarp prst="textNoShape">
              <a:avLst/>
            </a:prstTxWarp>
          </a:bodyPr>
          <a:lstStyle>
            <a:lvl1pPr>
              <a:spcBef>
                <a:spcPts val="0"/>
              </a:spcBef>
              <a:spcAft>
                <a:spcPts val="0"/>
              </a:spcAft>
              <a:buNone/>
              <a:defRPr sz="4800" cap="none"/>
            </a:lvl1pPr>
            <a:lvl2pPr>
              <a:spcBef>
                <a:spcPts val="0"/>
              </a:spcBef>
              <a:spcAft>
                <a:spcPts val="0"/>
              </a:spcAft>
              <a:buNone/>
              <a:defRPr sz="4800" cap="none"/>
            </a:lvl2pPr>
            <a:lvl3pPr>
              <a:spcBef>
                <a:spcPts val="0"/>
              </a:spcBef>
              <a:spcAft>
                <a:spcPts val="0"/>
              </a:spcAft>
              <a:buNone/>
              <a:defRPr sz="4800" cap="none"/>
            </a:lvl3pPr>
            <a:lvl4pPr>
              <a:spcBef>
                <a:spcPts val="0"/>
              </a:spcBef>
              <a:spcAft>
                <a:spcPts val="0"/>
              </a:spcAft>
              <a:buNone/>
              <a:defRPr sz="4800" cap="none"/>
            </a:lvl4pPr>
            <a:lvl5pPr>
              <a:spcBef>
                <a:spcPts val="0"/>
              </a:spcBef>
              <a:spcAft>
                <a:spcPts val="0"/>
              </a:spcAft>
              <a:buNone/>
              <a:defRPr sz="4800" cap="none"/>
            </a:lvl5pPr>
            <a:lvl6pPr>
              <a:spcBef>
                <a:spcPts val="0"/>
              </a:spcBef>
              <a:spcAft>
                <a:spcPts val="0"/>
              </a:spcAft>
              <a:buNone/>
              <a:defRPr sz="4800" cap="none"/>
            </a:lvl6pPr>
            <a:lvl7pPr>
              <a:spcBef>
                <a:spcPts val="0"/>
              </a:spcBef>
              <a:spcAft>
                <a:spcPts val="0"/>
              </a:spcAft>
              <a:buNone/>
              <a:defRPr sz="4800" cap="none"/>
            </a:lvl7pPr>
            <a:lvl8pPr>
              <a:spcBef>
                <a:spcPts val="0"/>
              </a:spcBef>
              <a:spcAft>
                <a:spcPts val="0"/>
              </a:spcAft>
              <a:buNone/>
              <a:defRPr sz="4800" cap="none"/>
            </a:lvl8pPr>
            <a:lvl9pPr>
              <a:spcBef>
                <a:spcPts val="0"/>
              </a:spcBef>
              <a:spcAft>
                <a:spcPts val="0"/>
              </a:spcAft>
              <a:buNone/>
              <a:defRPr sz="4800" cap="none"/>
            </a:lvl9pPr>
          </a:lstStyle>
          <a:p>
            <a:pPr/>
          </a:p>
        </p:txBody>
      </p:sp>
      <p:sp>
        <p:nvSpPr>
          <p:cNvPr id="3" name="Google Shape;34;p8"/>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wC/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FE14-5ACD-6A08-8387-AC5DB0C975F9}" type="slidenum">
              <a:rPr lang="es-es_tradnl" cap="none"/>
              <a:t>‹Nº›</a:t>
            </a:fld>
            <a:endParaRPr lang="es-es_tradnl" cap="none"/>
          </a:p>
        </p:txBody>
      </p:sp>
    </p:spTree>
  </p:cSld>
  <p:clrMapOvr>
    <a:masterClrMapping/>
  </p:clrMapOvr>
  <p:hf hdr="0" ftr="0" dt="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SECTION_TITLE_AND_DESCRIPTION">
    <p:bg>
      <p:bgPr>
        <a:blipFill>
          <a:blip r:embed="rId2"/>
          <a:srcRect/>
          <a:stretch/>
        </a:blipFill>
        <a:effectLst/>
      </p:bgPr>
    </p:bg>
    <p:spTree>
      <p:nvGrpSpPr>
        <p:cNvPr id="1" name=""/>
        <p:cNvGrpSpPr/>
        <p:nvPr/>
      </p:nvGrpSpPr>
      <p:grpSpPr>
        <a:xfrm>
          <a:off x="0" y="0"/>
          <a:ext cx="0" cy="0"/>
          <a:chOff x="0" y="0"/>
          <a:chExt cx="0" cy="0"/>
        </a:xfrm>
      </p:grpSpPr>
      <p:sp>
        <p:nvSpPr>
          <p:cNvPr id="2" name="Google Shape;36;p9"/>
          <p:cNvSpPr>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EAAAAAAAAA7u7u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GgA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u7uAAAAAAEAAAAAAAAAAAAAAAAAAAAAAAAAAAAAAAAAAAAAAAAAAAAAAAJ/f38AAAAAA8zMzADAwP8Af39/AAAAAAAAAAAAAAAAAAAAAAAAAAAAIQAAABgAAAAUAAAAIBwAAAAAAABAOAAApB8AABAAAAAmAAAACAAAAP//////////"/>
              </a:ext>
            </a:extLst>
          </p:cNvSpPr>
          <p:nvPr/>
        </p:nvSpPr>
        <p:spPr>
          <a:xfrm>
            <a:off x="4572000" y="0"/>
            <a:ext cx="4572000" cy="5143500"/>
          </a:xfrm>
          <a:prstGeom prst="rect">
            <a:avLst/>
          </a:prstGeom>
          <a:solidFill>
            <a:srgbClr val="EEEEEE"/>
          </a:solidFill>
          <a:ln>
            <a:noFill/>
          </a:ln>
          <a:effectLst/>
        </p:spPr>
        <p:txBody>
          <a:bodyPr vert="horz" wrap="square" lIns="91440" tIns="91440" rIns="91440" bIns="91440" numCol="1" spcCol="215900" anchor="ctr"/>
          <a:lstStyle/>
          <a:p>
            <a:pPr marL="0" indent="0" algn="l">
              <a:spcBef>
                <a:spcPts val="0"/>
              </a:spcBef>
              <a:spcAft>
                <a:spcPts val="0"/>
              </a:spcAft>
              <a:buNone/>
            </a:pPr>
          </a:p>
        </p:txBody>
      </p:sp>
      <p:sp>
        <p:nvSpPr>
          <p:cNvPr id="3" name="Google Shape;37;p9"/>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EAAJYHAACFGgAAtBAAABAAAAAmAAAACAAAAL2QAAAAAAAA"/>
              </a:ext>
            </a:extLst>
          </p:cNvSpPr>
          <p:nvPr>
            <p:ph type="title"/>
          </p:nvPr>
        </p:nvSpPr>
        <p:spPr>
          <a:xfrm>
            <a:off x="265430" y="1233170"/>
            <a:ext cx="4045585" cy="1482090"/>
          </a:xfrm>
        </p:spPr>
        <p:txBody>
          <a:bodyPr vert="horz" wrap="square" lIns="91440" tIns="91440" rIns="91440" bIns="91440" numCol="1" spcCol="215900" anchor="b">
            <a:prstTxWarp prst="textNoShape">
              <a:avLst/>
            </a:prstTxWarp>
          </a:bodyPr>
          <a:lstStyle>
            <a:lvl1pPr algn="ctr">
              <a:spcBef>
                <a:spcPts val="0"/>
              </a:spcBef>
              <a:spcAft>
                <a:spcPts val="0"/>
              </a:spcAft>
              <a:buNone/>
              <a:defRPr sz="4200" cap="none"/>
            </a:lvl1pPr>
            <a:lvl2pPr algn="ctr">
              <a:spcBef>
                <a:spcPts val="0"/>
              </a:spcBef>
              <a:spcAft>
                <a:spcPts val="0"/>
              </a:spcAft>
              <a:buNone/>
              <a:defRPr sz="4200" cap="none"/>
            </a:lvl2pPr>
            <a:lvl3pPr algn="ctr">
              <a:spcBef>
                <a:spcPts val="0"/>
              </a:spcBef>
              <a:spcAft>
                <a:spcPts val="0"/>
              </a:spcAft>
              <a:buNone/>
              <a:defRPr sz="4200" cap="none"/>
            </a:lvl3pPr>
            <a:lvl4pPr algn="ctr">
              <a:spcBef>
                <a:spcPts val="0"/>
              </a:spcBef>
              <a:spcAft>
                <a:spcPts val="0"/>
              </a:spcAft>
              <a:buNone/>
              <a:defRPr sz="4200" cap="none"/>
            </a:lvl4pPr>
            <a:lvl5pPr algn="ctr">
              <a:spcBef>
                <a:spcPts val="0"/>
              </a:spcBef>
              <a:spcAft>
                <a:spcPts val="0"/>
              </a:spcAft>
              <a:buNone/>
              <a:defRPr sz="4200" cap="none"/>
            </a:lvl5pPr>
            <a:lvl6pPr algn="ctr">
              <a:spcBef>
                <a:spcPts val="0"/>
              </a:spcBef>
              <a:spcAft>
                <a:spcPts val="0"/>
              </a:spcAft>
              <a:buNone/>
              <a:defRPr sz="4200" cap="none"/>
            </a:lvl6pPr>
            <a:lvl7pPr algn="ctr">
              <a:spcBef>
                <a:spcPts val="0"/>
              </a:spcBef>
              <a:spcAft>
                <a:spcPts val="0"/>
              </a:spcAft>
              <a:buNone/>
              <a:defRPr sz="4200" cap="none"/>
            </a:lvl7pPr>
            <a:lvl8pPr algn="ctr">
              <a:spcBef>
                <a:spcPts val="0"/>
              </a:spcBef>
              <a:spcAft>
                <a:spcPts val="0"/>
              </a:spcAft>
              <a:buNone/>
              <a:defRPr sz="4200" cap="none"/>
            </a:lvl8pPr>
            <a:lvl9pPr algn="ctr">
              <a:spcBef>
                <a:spcPts val="0"/>
              </a:spcBef>
              <a:spcAft>
                <a:spcPts val="0"/>
              </a:spcAft>
              <a:buNone/>
              <a:defRPr sz="4200" cap="none"/>
            </a:lvl9pPr>
          </a:lstStyle>
          <a:p>
            <a:pPr/>
          </a:p>
        </p:txBody>
      </p:sp>
      <p:sp>
        <p:nvSpPr>
          <p:cNvPr id="4" name="Google Shape;38;p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5wb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EAAD4RAACFGgAA1xgAABAAAAAmAAAACAAAAD2QAAAAAAAA"/>
              </a:ext>
            </a:extLst>
          </p:cNvSpPr>
          <p:nvPr>
            <p:ph type="subTitle" idx="1"/>
          </p:nvPr>
        </p:nvSpPr>
        <p:spPr>
          <a:xfrm>
            <a:off x="265430" y="2802890"/>
            <a:ext cx="4045585" cy="1235075"/>
          </a:xfrm>
        </p:spPr>
        <p:txBody>
          <a:bodyPr vert="horz" wrap="square" lIns="91440" tIns="91440" rIns="91440" bIns="91440" numCol="1" spcCol="215900" anchor="t">
            <a:prstTxWarp prst="textNoShape">
              <a:avLst/>
            </a:prstTxWarp>
          </a:bodyPr>
          <a:lstStyle>
            <a:lvl1pPr algn="ctr">
              <a:lnSpc>
                <a:spcPct val="100000"/>
              </a:lnSpc>
              <a:spcBef>
                <a:spcPts val="0"/>
              </a:spcBef>
              <a:spcAft>
                <a:spcPts val="0"/>
              </a:spcAft>
              <a:buNone/>
              <a:defRPr sz="2100" cap="none"/>
            </a:lvl1pPr>
            <a:lvl2pPr algn="ctr">
              <a:lnSpc>
                <a:spcPct val="100000"/>
              </a:lnSpc>
              <a:spcBef>
                <a:spcPts val="0"/>
              </a:spcBef>
              <a:spcAft>
                <a:spcPts val="0"/>
              </a:spcAft>
              <a:buNone/>
              <a:defRPr sz="2100" cap="none"/>
            </a:lvl2pPr>
            <a:lvl3pPr algn="ctr">
              <a:lnSpc>
                <a:spcPct val="100000"/>
              </a:lnSpc>
              <a:spcBef>
                <a:spcPts val="0"/>
              </a:spcBef>
              <a:spcAft>
                <a:spcPts val="0"/>
              </a:spcAft>
              <a:buNone/>
              <a:defRPr sz="2100" cap="none"/>
            </a:lvl3pPr>
            <a:lvl4pPr algn="ctr">
              <a:lnSpc>
                <a:spcPct val="100000"/>
              </a:lnSpc>
              <a:spcBef>
                <a:spcPts val="0"/>
              </a:spcBef>
              <a:spcAft>
                <a:spcPts val="0"/>
              </a:spcAft>
              <a:buNone/>
              <a:defRPr sz="2100" cap="none"/>
            </a:lvl4pPr>
            <a:lvl5pPr algn="ctr">
              <a:lnSpc>
                <a:spcPct val="100000"/>
              </a:lnSpc>
              <a:spcBef>
                <a:spcPts val="0"/>
              </a:spcBef>
              <a:spcAft>
                <a:spcPts val="0"/>
              </a:spcAft>
              <a:buNone/>
              <a:defRPr sz="2100" cap="none"/>
            </a:lvl5pPr>
            <a:lvl6pPr algn="ctr">
              <a:lnSpc>
                <a:spcPct val="100000"/>
              </a:lnSpc>
              <a:spcBef>
                <a:spcPts val="0"/>
              </a:spcBef>
              <a:spcAft>
                <a:spcPts val="0"/>
              </a:spcAft>
              <a:buNone/>
              <a:defRPr sz="2100" cap="none"/>
            </a:lvl6pPr>
            <a:lvl7pPr algn="ctr">
              <a:lnSpc>
                <a:spcPct val="100000"/>
              </a:lnSpc>
              <a:spcBef>
                <a:spcPts val="0"/>
              </a:spcBef>
              <a:spcAft>
                <a:spcPts val="0"/>
              </a:spcAft>
              <a:buNone/>
              <a:defRPr sz="2100" cap="none"/>
            </a:lvl7pPr>
            <a:lvl8pPr algn="ctr">
              <a:lnSpc>
                <a:spcPct val="100000"/>
              </a:lnSpc>
              <a:spcBef>
                <a:spcPts val="0"/>
              </a:spcBef>
              <a:spcAft>
                <a:spcPts val="0"/>
              </a:spcAft>
              <a:buNone/>
              <a:defRPr sz="2100" cap="none"/>
            </a:lvl8pPr>
            <a:lvl9pPr algn="ctr">
              <a:lnSpc>
                <a:spcPct val="100000"/>
              </a:lnSpc>
              <a:spcBef>
                <a:spcPts val="0"/>
              </a:spcBef>
              <a:spcAft>
                <a:spcPts val="0"/>
              </a:spcAft>
              <a:buNone/>
              <a:defRPr sz="2100" cap="none"/>
            </a:lvl9pPr>
          </a:lstStyle>
          <a:p>
            <a:pPr/>
          </a:p>
        </p:txBody>
      </p:sp>
      <p:sp>
        <p:nvSpPr>
          <p:cNvPr id="5" name="Google Shape;39;p9"/>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SUBK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x4AAHQEAAD9NQAALxsAABAAAAAmAAAACAAAAL2QAAAAAAAA"/>
              </a:ext>
            </a:extLst>
          </p:cNvSpPr>
          <p:nvPr>
            <p:ph idx="2"/>
          </p:nvPr>
        </p:nvSpPr>
        <p:spPr>
          <a:xfrm>
            <a:off x="4939665" y="723900"/>
            <a:ext cx="3836670" cy="3695065"/>
          </a:xfrm>
        </p:spPr>
        <p:txBody>
          <a:bodyPr vert="horz" wrap="square" lIns="91440" tIns="91440" rIns="91440" bIns="91440" numCol="1" spcCol="215900" anchor="ctr">
            <a:prstTxWarp prst="textNoShape">
              <a:avLst/>
            </a:prstTxWarp>
          </a:bodyPr>
          <a:lstStyle>
            <a:lvl1pPr marL="457200" indent="-342900">
              <a:spcBef>
                <a:spcPts val="0"/>
              </a:spcBef>
              <a:spcAft>
                <a:spcPts val="0"/>
              </a:spcAft>
              <a:buSzPts val="1800"/>
              <a:buChar char="●"/>
            </a:lvl1pPr>
            <a:lvl2pPr marL="914400" indent="-317500">
              <a:spcBef>
                <a:spcPts val="1600"/>
              </a:spcBef>
              <a:spcAft>
                <a:spcPts val="0"/>
              </a:spcAft>
              <a:buSzPts val="1400"/>
              <a:buChar char="○"/>
            </a:lvl2pPr>
            <a:lvl3pPr marL="1371600" indent="-317500">
              <a:spcBef>
                <a:spcPts val="1600"/>
              </a:spcBef>
              <a:spcAft>
                <a:spcPts val="0"/>
              </a:spcAft>
              <a:buSzPts val="1400"/>
              <a:buChar char="■"/>
            </a:lvl3pPr>
            <a:lvl4pPr marL="1828800" indent="-317500">
              <a:spcBef>
                <a:spcPts val="1600"/>
              </a:spcBef>
              <a:spcAft>
                <a:spcPts val="0"/>
              </a:spcAft>
              <a:buSzPts val="1400"/>
              <a:buChar char="●"/>
            </a:lvl4pPr>
            <a:lvl5pPr marL="2286000" indent="-317500">
              <a:spcBef>
                <a:spcPts val="1600"/>
              </a:spcBef>
              <a:spcAft>
                <a:spcPts val="0"/>
              </a:spcAft>
              <a:buSzPts val="1400"/>
              <a:buChar char="○"/>
            </a:lvl5pPr>
            <a:lvl6pPr marL="2743200" indent="-317500">
              <a:spcBef>
                <a:spcPts val="1600"/>
              </a:spcBef>
              <a:spcAft>
                <a:spcPts val="0"/>
              </a:spcAft>
              <a:buSzPts val="1400"/>
              <a:buChar char="■"/>
            </a:lvl6pPr>
            <a:lvl7pPr marL="3200400" indent="-317500">
              <a:spcBef>
                <a:spcPts val="1600"/>
              </a:spcBef>
              <a:spcAft>
                <a:spcPts val="0"/>
              </a:spcAft>
              <a:buSzPts val="1400"/>
              <a:buChar char="●"/>
            </a:lvl7pPr>
            <a:lvl8pPr marL="3657600" indent="-317500">
              <a:spcBef>
                <a:spcPts val="1600"/>
              </a:spcBef>
              <a:spcAft>
                <a:spcPts val="0"/>
              </a:spcAft>
              <a:buSzPts val="1400"/>
              <a:buChar char="○"/>
            </a:lvl8pPr>
            <a:lvl9pPr marL="4114800" indent="-317500">
              <a:spcBef>
                <a:spcPts val="1600"/>
              </a:spcBef>
              <a:spcAft>
                <a:spcPts val="1600"/>
              </a:spcAft>
              <a:buSzPts val="1400"/>
              <a:buChar char="■"/>
            </a:lvl9pPr>
          </a:lstStyle>
          <a:p>
            <a:pPr/>
          </a:p>
        </p:txBody>
      </p:sp>
      <p:sp>
        <p:nvSpPr>
          <p:cNvPr id="6" name="Google Shape;40;p9"/>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cBp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8DD5-9BCD-6A7B-8387-6D2EC3C97538}" type="slidenum">
              <a:rPr lang="es-es_tradnl" cap="none"/>
              <a:t>‹Nº›</a:t>
            </a:fld>
            <a:endParaRPr lang="es-es_tradnl" cap="none"/>
          </a:p>
        </p:txBody>
      </p:sp>
    </p:spTree>
  </p:cSld>
  <p:clrMapOvr>
    <a:masterClrMapping/>
  </p:clrMapOvr>
  <p:hf hdr="0" ftr="0" dt="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CAPTION_ONLY">
    <p:bg>
      <p:bgPr>
        <a:blipFill>
          <a:blip r:embed="rId2"/>
          <a:srcRect/>
          <a:stretch/>
        </a:blipFill>
        <a:effectLst/>
      </p:bgPr>
    </p:bg>
    <p:spTree>
      <p:nvGrpSpPr>
        <p:cNvPr id="1" name=""/>
        <p:cNvGrpSpPr/>
        <p:nvPr/>
      </p:nvGrpSpPr>
      <p:grpSpPr>
        <a:xfrm>
          <a:off x="0" y="0"/>
          <a:ext cx="0" cy="0"/>
          <a:chOff x="0" y="0"/>
          <a:chExt cx="0" cy="0"/>
        </a:xfrm>
      </p:grpSpPr>
      <p:sp>
        <p:nvSpPr>
          <p:cNvPr id="2" name="Google Shape;42;p10"/>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BxAO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AYaAADSJgAAvx0AABAAAAAmAAAACAAAAL2QAAAAAAAA"/>
              </a:ext>
            </a:extLst>
          </p:cNvSpPr>
          <p:nvPr>
            <p:ph idx="1"/>
          </p:nvPr>
        </p:nvSpPr>
        <p:spPr>
          <a:xfrm>
            <a:off x="311785" y="4230370"/>
            <a:ext cx="5998845" cy="605155"/>
          </a:xfrm>
        </p:spPr>
        <p:txBody>
          <a:bodyPr vert="horz" wrap="square" lIns="91440" tIns="91440" rIns="91440" bIns="91440" numCol="1" spcCol="215900" anchor="ctr">
            <a:prstTxWarp prst="textNoShape">
              <a:avLst/>
            </a:prstTxWarp>
          </a:bodyPr>
          <a:lstStyle>
            <a:lvl1pPr marL="457200" indent="-228600">
              <a:lnSpc>
                <a:spcPct val="100000"/>
              </a:lnSpc>
              <a:spcBef>
                <a:spcPts val="0"/>
              </a:spcBef>
              <a:spcAft>
                <a:spcPts val="0"/>
              </a:spcAft>
              <a:buNone/>
            </a:lvl1pPr>
          </a:lstStyle>
          <a:p>
            <a:pPr/>
          </a:p>
        </p:txBody>
      </p:sp>
      <p:sp>
        <p:nvSpPr>
          <p:cNvPr id="3" name="Google Shape;43;p10"/>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zsDQ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9AF4-BACD-6A6C-8387-4C39D4C97519}" type="slidenum">
              <a:rPr lang="es-es_tradnl" cap="none"/>
              <a:t>‹Nº›</a:t>
            </a:fld>
            <a:endParaRPr lang="es-es_tradnl" cap="none"/>
          </a:p>
        </p:txBody>
      </p:sp>
    </p:spTree>
  </p:cSld>
  <p:clrMapOvr>
    <a:masterClrMapping/>
  </p:clrMapOvr>
  <p:hf hdr="0" ftr="0" dt="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BIG_NUMBER">
    <p:bg>
      <p:bgPr>
        <a:blipFill>
          <a:blip r:embed="rId2"/>
          <a:srcRect/>
          <a:stretch/>
        </a:blipFill>
        <a:effectLst/>
      </p:bgPr>
    </p:bg>
    <p:spTree>
      <p:nvGrpSpPr>
        <p:cNvPr id="1" name=""/>
        <p:cNvGrpSpPr/>
        <p:nvPr/>
      </p:nvGrpSpPr>
      <p:grpSpPr>
        <a:xfrm>
          <a:off x="0" y="0"/>
          <a:ext cx="0" cy="0"/>
          <a:chOff x="0" y="0"/>
          <a:chExt cx="0" cy="0"/>
        </a:xfrm>
      </p:grpSpPr>
      <p:sp>
        <p:nvSpPr>
          <p:cNvPr id="2" name="Google Shape;45;p11"/>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zsD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M4GAABVNgAA4hIAABAAAAAmAAAACAAAAL2QAAAAAAAA"/>
              </a:ext>
            </a:extLst>
          </p:cNvSpPr>
          <p:nvPr>
            <p:ph type="title"/>
          </p:nvPr>
        </p:nvSpPr>
        <p:spPr>
          <a:xfrm>
            <a:off x="311785" y="1106170"/>
            <a:ext cx="8520430" cy="1963420"/>
          </a:xfrm>
        </p:spPr>
        <p:txBody>
          <a:bodyPr vert="horz" wrap="square" lIns="91440" tIns="91440" rIns="91440" bIns="91440" numCol="1" spcCol="215900" anchor="b">
            <a:prstTxWarp prst="textNoShape">
              <a:avLst/>
            </a:prstTxWarp>
          </a:bodyPr>
          <a:lstStyle>
            <a:lvl1pPr algn="ctr">
              <a:spcBef>
                <a:spcPts val="0"/>
              </a:spcBef>
              <a:spcAft>
                <a:spcPts val="0"/>
              </a:spcAft>
              <a:buNone/>
              <a:defRPr sz="12000" cap="none"/>
            </a:lvl1pPr>
            <a:lvl2pPr algn="ctr">
              <a:spcBef>
                <a:spcPts val="0"/>
              </a:spcBef>
              <a:spcAft>
                <a:spcPts val="0"/>
              </a:spcAft>
              <a:buNone/>
              <a:defRPr sz="12000" cap="none"/>
            </a:lvl2pPr>
            <a:lvl3pPr algn="ctr">
              <a:spcBef>
                <a:spcPts val="0"/>
              </a:spcBef>
              <a:spcAft>
                <a:spcPts val="0"/>
              </a:spcAft>
              <a:buNone/>
              <a:defRPr sz="12000" cap="none"/>
            </a:lvl3pPr>
            <a:lvl4pPr algn="ctr">
              <a:spcBef>
                <a:spcPts val="0"/>
              </a:spcBef>
              <a:spcAft>
                <a:spcPts val="0"/>
              </a:spcAft>
              <a:buNone/>
              <a:defRPr sz="12000" cap="none"/>
            </a:lvl4pPr>
            <a:lvl5pPr algn="ctr">
              <a:spcBef>
                <a:spcPts val="0"/>
              </a:spcBef>
              <a:spcAft>
                <a:spcPts val="0"/>
              </a:spcAft>
              <a:buNone/>
              <a:defRPr sz="12000" cap="none"/>
            </a:lvl5pPr>
            <a:lvl6pPr algn="ctr">
              <a:spcBef>
                <a:spcPts val="0"/>
              </a:spcBef>
              <a:spcAft>
                <a:spcPts val="0"/>
              </a:spcAft>
              <a:buNone/>
              <a:defRPr sz="12000" cap="none"/>
            </a:lvl6pPr>
            <a:lvl7pPr algn="ctr">
              <a:spcBef>
                <a:spcPts val="0"/>
              </a:spcBef>
              <a:spcAft>
                <a:spcPts val="0"/>
              </a:spcAft>
              <a:buNone/>
              <a:defRPr sz="12000" cap="none"/>
            </a:lvl7pPr>
            <a:lvl8pPr algn="ctr">
              <a:spcBef>
                <a:spcPts val="0"/>
              </a:spcBef>
              <a:spcAft>
                <a:spcPts val="0"/>
              </a:spcAft>
              <a:buNone/>
              <a:defRPr sz="12000" cap="none"/>
            </a:lvl8pPr>
            <a:lvl9pPr algn="ctr">
              <a:spcBef>
                <a:spcPts val="0"/>
              </a:spcBef>
              <a:spcAft>
                <a:spcPts val="0"/>
              </a:spcAft>
              <a:buNone/>
              <a:defRPr sz="12000" cap="none"/>
            </a:lvl9pPr>
          </a:lstStyle>
          <a:p>
            <a:pPr/>
            <a:r>
              <a:t>xx%</a:t>
            </a:r>
          </a:p>
        </p:txBody>
      </p:sp>
      <p:sp>
        <p:nvSpPr>
          <p:cNvPr id="3" name="Google Shape;46;p1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GQTAABVNgAAZRsAABAAAAAmAAAACAAAAD2QAAAAAAAA"/>
              </a:ext>
            </a:extLst>
          </p:cNvSpPr>
          <p:nvPr>
            <p:ph idx="1"/>
          </p:nvPr>
        </p:nvSpPr>
        <p:spPr>
          <a:xfrm>
            <a:off x="311785" y="3152140"/>
            <a:ext cx="8520430" cy="1301115"/>
          </a:xfrm>
        </p:spPr>
        <p:txBody>
          <a:bodyPr vert="horz" wrap="square" lIns="91440" tIns="91440" rIns="91440" bIns="91440" numCol="1" spcCol="215900" anchor="t">
            <a:prstTxWarp prst="textNoShape">
              <a:avLst/>
            </a:prstTxWarp>
          </a:bodyPr>
          <a:lstStyle>
            <a:lvl1pPr marL="457200" indent="-342900" algn="ctr">
              <a:spcBef>
                <a:spcPts val="0"/>
              </a:spcBef>
              <a:spcAft>
                <a:spcPts val="0"/>
              </a:spcAft>
              <a:buSzPts val="1800"/>
              <a:buChar char="●"/>
            </a:lvl1pPr>
            <a:lvl2pPr marL="914400" indent="-317500" algn="ctr">
              <a:spcBef>
                <a:spcPts val="1600"/>
              </a:spcBef>
              <a:spcAft>
                <a:spcPts val="0"/>
              </a:spcAft>
              <a:buSzPts val="1400"/>
              <a:buChar char="○"/>
            </a:lvl2pPr>
            <a:lvl3pPr marL="1371600" indent="-317500" algn="ctr">
              <a:spcBef>
                <a:spcPts val="1600"/>
              </a:spcBef>
              <a:spcAft>
                <a:spcPts val="0"/>
              </a:spcAft>
              <a:buSzPts val="1400"/>
              <a:buChar char="■"/>
            </a:lvl3pPr>
            <a:lvl4pPr marL="1828800" indent="-317500" algn="ctr">
              <a:spcBef>
                <a:spcPts val="1600"/>
              </a:spcBef>
              <a:spcAft>
                <a:spcPts val="0"/>
              </a:spcAft>
              <a:buSzPts val="1400"/>
              <a:buChar char="●"/>
            </a:lvl4pPr>
            <a:lvl5pPr marL="2286000" indent="-317500" algn="ctr">
              <a:spcBef>
                <a:spcPts val="1600"/>
              </a:spcBef>
              <a:spcAft>
                <a:spcPts val="0"/>
              </a:spcAft>
              <a:buSzPts val="1400"/>
              <a:buChar char="○"/>
            </a:lvl5pPr>
            <a:lvl6pPr marL="2743200" indent="-317500" algn="ctr">
              <a:spcBef>
                <a:spcPts val="1600"/>
              </a:spcBef>
              <a:spcAft>
                <a:spcPts val="0"/>
              </a:spcAft>
              <a:buSzPts val="1400"/>
              <a:buChar char="■"/>
            </a:lvl6pPr>
            <a:lvl7pPr marL="3200400" indent="-317500" algn="ctr">
              <a:spcBef>
                <a:spcPts val="1600"/>
              </a:spcBef>
              <a:spcAft>
                <a:spcPts val="0"/>
              </a:spcAft>
              <a:buSzPts val="1400"/>
              <a:buChar char="●"/>
            </a:lvl7pPr>
            <a:lvl8pPr marL="3657600" indent="-317500" algn="ctr">
              <a:spcBef>
                <a:spcPts val="1600"/>
              </a:spcBef>
              <a:spcAft>
                <a:spcPts val="0"/>
              </a:spcAft>
              <a:buSzPts val="1400"/>
              <a:buChar char="○"/>
            </a:lvl8pPr>
            <a:lvl9pPr marL="4114800" indent="-317500" algn="ctr">
              <a:spcBef>
                <a:spcPts val="1600"/>
              </a:spcBef>
              <a:spcAft>
                <a:spcPts val="1600"/>
              </a:spcAft>
              <a:buSzPts val="1400"/>
              <a:buChar char="■"/>
            </a:lvl9pPr>
          </a:lstStyle>
          <a:p>
            <a:pPr/>
          </a:p>
        </p:txBody>
      </p:sp>
      <p:sp>
        <p:nvSpPr>
          <p:cNvPr id="4" name="Google Shape;47;p11"/>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DyQAAAAAAAA"/>
              </a:ext>
            </a:extLst>
          </p:cNvSpPr>
          <p:nvPr>
            <p:ph type="sldNum" idx="12"/>
          </p:nvPr>
        </p:nvSpPr>
        <p:spPr/>
        <p:txBody>
          <a:bodyPr vert="horz" wrap="square" lIns="91440" tIns="91440" rIns="91440" bIns="91440" numCol="1" spcCol="215900" anchor="ctr">
            <a:prstTxWarp prst="textNoShape">
              <a:avLst/>
            </a:prstTxWarp>
          </a:bodyPr>
          <a:lstStyle>
            <a:lvl1pPr>
              <a:buNone/>
            </a:lvl1pPr>
            <a:lvl2pPr>
              <a:buNone/>
            </a:lvl2pPr>
            <a:lvl3pPr>
              <a:buNone/>
            </a:lvl3pPr>
            <a:lvl4pPr>
              <a:buNone/>
            </a:lvl4pPr>
            <a:lvl5pPr>
              <a:buNone/>
            </a:lvl5pPr>
            <a:lvl6pPr>
              <a:buNone/>
            </a:lvl6pPr>
            <a:lvl7pPr>
              <a:buNone/>
            </a:lvl7pPr>
            <a:lvl8pPr>
              <a:buNone/>
            </a:lvl8pPr>
            <a:lvl9pPr>
              <a:buNone/>
            </a:lvl9pPr>
          </a:lstStyle>
          <a:p>
            <a:pPr marL="0" indent="0" algn="r">
              <a:spcBef>
                <a:spcPts val="0"/>
              </a:spcBef>
              <a:spcAft>
                <a:spcPts val="0"/>
              </a:spcAft>
              <a:buNone/>
            </a:pPr>
            <a:fld id="{203FA4A7-E9CD-6A52-8387-1F07EAC9754A}" type="slidenum">
              <a:rPr lang="es-es_tradnl" cap="none"/>
              <a:t>‹Nº›</a:t>
            </a:fld>
            <a:endParaRPr lang="es-es_tradnl" cap="none"/>
          </a:p>
        </p:txBody>
      </p:sp>
    </p:spTree>
  </p:cSld>
  <p:clrMapOvr>
    <a:masterClrMapping/>
  </p:clrMapOvr>
  <p:hf hdr="0" ftr="0" dt="0"/>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simple-light-2">
    <p:bg>
      <p:bgPr>
        <a:blipFill>
          <a:blip r:embed="rId1"/>
          <a:srcRect/>
          <a:stretch/>
        </a:blipFill>
        <a:effectLst/>
      </p:bgPr>
    </p:bg>
    <p:spTree>
      <p:nvGrpSpPr>
        <p:cNvPr id="1" name=""/>
        <p:cNvGrpSpPr/>
        <p:nvPr/>
      </p:nvGrpSpPr>
      <p:grpSpPr>
        <a:xfrm>
          <a:off x="0" y="0"/>
          <a:ext cx="0" cy="0"/>
          <a:chOff x="0" y="0"/>
          <a:chExt cx="0" cy="0"/>
        </a:xfrm>
      </p:grpSpPr>
      <p:sp>
        <p:nvSpPr>
          <p:cNvPr id="2" name="Google Shape;6;p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06Dt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L+fAAD/HwAA"/>
              </a:ext>
            </a:extLst>
          </p:cNvSpPr>
          <p:nvPr>
            <p:ph type="title"/>
          </p:nvPr>
        </p:nvSpPr>
        <p:spPr>
          <a:xfrm>
            <a:off x="311785" y="445135"/>
            <a:ext cx="8520430" cy="572770"/>
          </a:xfrm>
          <a:prstGeom prst="rect">
            <a:avLst/>
          </a:prstGeom>
          <a:noFill/>
          <a:ln>
            <a:noFill/>
          </a:ln>
        </p:spPr>
        <p:txBody>
          <a:bodyPr vert="horz" wrap="square" lIns="91440" tIns="91440" rIns="91440" bIns="91440" numCol="1" spcCol="215900" anchor="t">
            <a:prstTxWarp prst="textNoShape">
              <a:avLst/>
            </a:prstTxWarp>
          </a:bodyPr>
          <a:lstStyle>
            <a:lvl1pPr>
              <a:spcBef>
                <a:spcPts val="0"/>
              </a:spcBef>
              <a:spcAft>
                <a:spcPts val="0"/>
              </a:spcAft>
              <a:buNone/>
              <a:defRPr sz="2800" cap="none">
                <a:solidFill>
                  <a:srgbClr val="000000"/>
                </a:solidFill>
              </a:defRPr>
            </a:lvl1pPr>
            <a:lvl2pPr>
              <a:spcBef>
                <a:spcPts val="0"/>
              </a:spcBef>
              <a:spcAft>
                <a:spcPts val="0"/>
              </a:spcAft>
              <a:buNone/>
              <a:defRPr sz="2800" cap="none">
                <a:solidFill>
                  <a:srgbClr val="000000"/>
                </a:solidFill>
              </a:defRPr>
            </a:lvl2pPr>
            <a:lvl3pPr>
              <a:spcBef>
                <a:spcPts val="0"/>
              </a:spcBef>
              <a:spcAft>
                <a:spcPts val="0"/>
              </a:spcAft>
              <a:buNone/>
              <a:defRPr sz="2800" cap="none">
                <a:solidFill>
                  <a:srgbClr val="000000"/>
                </a:solidFill>
              </a:defRPr>
            </a:lvl3pPr>
            <a:lvl4pPr>
              <a:spcBef>
                <a:spcPts val="0"/>
              </a:spcBef>
              <a:spcAft>
                <a:spcPts val="0"/>
              </a:spcAft>
              <a:buNone/>
              <a:defRPr sz="2800" cap="none">
                <a:solidFill>
                  <a:srgbClr val="000000"/>
                </a:solidFill>
              </a:defRPr>
            </a:lvl4pPr>
            <a:lvl5pPr>
              <a:spcBef>
                <a:spcPts val="0"/>
              </a:spcBef>
              <a:spcAft>
                <a:spcPts val="0"/>
              </a:spcAft>
              <a:buNone/>
              <a:defRPr sz="2800" cap="none">
                <a:solidFill>
                  <a:srgbClr val="000000"/>
                </a:solidFill>
              </a:defRPr>
            </a:lvl5pPr>
            <a:lvl6pPr>
              <a:spcBef>
                <a:spcPts val="0"/>
              </a:spcBef>
              <a:spcAft>
                <a:spcPts val="0"/>
              </a:spcAft>
              <a:buNone/>
              <a:defRPr sz="2800" cap="none">
                <a:solidFill>
                  <a:srgbClr val="000000"/>
                </a:solidFill>
              </a:defRPr>
            </a:lvl6pPr>
            <a:lvl7pPr>
              <a:spcBef>
                <a:spcPts val="0"/>
              </a:spcBef>
              <a:spcAft>
                <a:spcPts val="0"/>
              </a:spcAft>
              <a:buNone/>
              <a:defRPr sz="2800" cap="none">
                <a:solidFill>
                  <a:srgbClr val="000000"/>
                </a:solidFill>
              </a:defRPr>
            </a:lvl7pPr>
            <a:lvl8pPr>
              <a:spcBef>
                <a:spcPts val="0"/>
              </a:spcBef>
              <a:spcAft>
                <a:spcPts val="0"/>
              </a:spcAft>
              <a:buNone/>
              <a:defRPr sz="2800" cap="none">
                <a:solidFill>
                  <a:srgbClr val="000000"/>
                </a:solidFill>
              </a:defRPr>
            </a:lvl8pPr>
            <a:lvl9pPr>
              <a:spcBef>
                <a:spcPts val="0"/>
              </a:spcBef>
              <a:spcAft>
                <a:spcPts val="0"/>
              </a:spcAft>
              <a:buNone/>
              <a:defRPr sz="2800" cap="none">
                <a:solidFill>
                  <a:srgbClr val="000000"/>
                </a:solidFill>
              </a:defRPr>
            </a:lvl9pPr>
          </a:lstStyle>
          <a:p>
            <a:pPr/>
          </a:p>
        </p:txBody>
      </p:sp>
      <p:sp>
        <p:nvSpPr>
          <p:cNvPr id="3" name="Google Shape;7;p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1qDZ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BVNgAAGxwAABAAAAAmAAAACAAAAL+fAAD/HwAA"/>
              </a:ext>
            </a:extLst>
          </p:cNvSpPr>
          <p:nvPr>
            <p:ph type="body" idx="1"/>
          </p:nvPr>
        </p:nvSpPr>
        <p:spPr>
          <a:xfrm>
            <a:off x="311785" y="1152525"/>
            <a:ext cx="8520430" cy="3416300"/>
          </a:xfrm>
          <a:prstGeom prst="rect">
            <a:avLst/>
          </a:prstGeom>
          <a:noFill/>
          <a:ln>
            <a:noFill/>
          </a:ln>
        </p:spPr>
        <p:txBody>
          <a:bodyPr vert="horz" wrap="square" lIns="91440" tIns="91440" rIns="91440" bIns="91440" numCol="1" spcCol="215900" anchor="t">
            <a:prstTxWarp prst="textNoShape">
              <a:avLst/>
            </a:prstTxWarp>
          </a:bodyPr>
          <a:lstStyle>
            <a:lvl1pPr marL="457200" indent="-342900">
              <a:lnSpc>
                <a:spcPct val="115000"/>
              </a:lnSpc>
              <a:spcBef>
                <a:spcPts val="0"/>
              </a:spcBef>
              <a:spcAft>
                <a:spcPts val="0"/>
              </a:spcAft>
              <a:buClr>
                <a:srgbClr val="595959"/>
              </a:buClr>
              <a:buSzPts val="1800"/>
              <a:buChar char="●"/>
              <a:defRPr sz="1800" cap="none">
                <a:solidFill>
                  <a:srgbClr val="595959"/>
                </a:solidFill>
              </a:defRPr>
            </a:lvl1pPr>
            <a:lvl2pPr marL="914400" indent="-317500">
              <a:lnSpc>
                <a:spcPct val="115000"/>
              </a:lnSpc>
              <a:spcBef>
                <a:spcPts val="1600"/>
              </a:spcBef>
              <a:spcAft>
                <a:spcPts val="0"/>
              </a:spcAft>
              <a:buClr>
                <a:srgbClr val="595959"/>
              </a:buClr>
              <a:buSzPts val="1400"/>
              <a:buChar char="○"/>
              <a:defRPr cap="none">
                <a:solidFill>
                  <a:srgbClr val="595959"/>
                </a:solidFill>
              </a:defRPr>
            </a:lvl2pPr>
            <a:lvl3pPr marL="1371600" indent="-317500">
              <a:lnSpc>
                <a:spcPct val="115000"/>
              </a:lnSpc>
              <a:spcBef>
                <a:spcPts val="1600"/>
              </a:spcBef>
              <a:spcAft>
                <a:spcPts val="0"/>
              </a:spcAft>
              <a:buClr>
                <a:srgbClr val="595959"/>
              </a:buClr>
              <a:buSzPts val="1400"/>
              <a:buChar char="■"/>
              <a:defRPr cap="none">
                <a:solidFill>
                  <a:srgbClr val="595959"/>
                </a:solidFill>
              </a:defRPr>
            </a:lvl3pPr>
            <a:lvl4pPr marL="1828800" indent="-317500">
              <a:lnSpc>
                <a:spcPct val="115000"/>
              </a:lnSpc>
              <a:spcBef>
                <a:spcPts val="1600"/>
              </a:spcBef>
              <a:spcAft>
                <a:spcPts val="0"/>
              </a:spcAft>
              <a:buClr>
                <a:srgbClr val="595959"/>
              </a:buClr>
              <a:buSzPts val="1400"/>
              <a:buChar char="●"/>
              <a:defRPr cap="none">
                <a:solidFill>
                  <a:srgbClr val="595959"/>
                </a:solidFill>
              </a:defRPr>
            </a:lvl4pPr>
            <a:lvl5pPr marL="2286000" indent="-317500">
              <a:lnSpc>
                <a:spcPct val="115000"/>
              </a:lnSpc>
              <a:spcBef>
                <a:spcPts val="1600"/>
              </a:spcBef>
              <a:spcAft>
                <a:spcPts val="0"/>
              </a:spcAft>
              <a:buClr>
                <a:srgbClr val="595959"/>
              </a:buClr>
              <a:buSzPts val="1400"/>
              <a:buChar char="○"/>
              <a:defRPr cap="none">
                <a:solidFill>
                  <a:srgbClr val="595959"/>
                </a:solidFill>
              </a:defRPr>
            </a:lvl5pPr>
            <a:lvl6pPr marL="2743200" indent="-317500">
              <a:lnSpc>
                <a:spcPct val="115000"/>
              </a:lnSpc>
              <a:spcBef>
                <a:spcPts val="1600"/>
              </a:spcBef>
              <a:spcAft>
                <a:spcPts val="0"/>
              </a:spcAft>
              <a:buClr>
                <a:srgbClr val="595959"/>
              </a:buClr>
              <a:buSzPts val="1400"/>
              <a:buChar char="■"/>
              <a:defRPr cap="none">
                <a:solidFill>
                  <a:srgbClr val="595959"/>
                </a:solidFill>
              </a:defRPr>
            </a:lvl6pPr>
            <a:lvl7pPr marL="3200400" indent="-317500">
              <a:lnSpc>
                <a:spcPct val="115000"/>
              </a:lnSpc>
              <a:spcBef>
                <a:spcPts val="1600"/>
              </a:spcBef>
              <a:spcAft>
                <a:spcPts val="0"/>
              </a:spcAft>
              <a:buClr>
                <a:srgbClr val="595959"/>
              </a:buClr>
              <a:buSzPts val="1400"/>
              <a:buChar char="●"/>
              <a:defRPr cap="none">
                <a:solidFill>
                  <a:srgbClr val="595959"/>
                </a:solidFill>
              </a:defRPr>
            </a:lvl7pPr>
            <a:lvl8pPr marL="3657600" indent="-317500">
              <a:lnSpc>
                <a:spcPct val="115000"/>
              </a:lnSpc>
              <a:spcBef>
                <a:spcPts val="1600"/>
              </a:spcBef>
              <a:spcAft>
                <a:spcPts val="0"/>
              </a:spcAft>
              <a:buClr>
                <a:srgbClr val="595959"/>
              </a:buClr>
              <a:buSzPts val="1400"/>
              <a:buChar char="○"/>
              <a:defRPr cap="none">
                <a:solidFill>
                  <a:srgbClr val="595959"/>
                </a:solidFill>
              </a:defRPr>
            </a:lvl8pPr>
            <a:lvl9pPr marL="4114800" indent="-317500">
              <a:lnSpc>
                <a:spcPct val="115000"/>
              </a:lnSpc>
              <a:spcBef>
                <a:spcPts val="1600"/>
              </a:spcBef>
              <a:spcAft>
                <a:spcPts val="1600"/>
              </a:spcAft>
              <a:buClr>
                <a:srgbClr val="595959"/>
              </a:buClr>
              <a:buSzPts val="1400"/>
              <a:buChar char="■"/>
              <a:defRPr cap="none">
                <a:solidFill>
                  <a:srgbClr val="595959"/>
                </a:solidFill>
              </a:defRPr>
            </a:lvl9pPr>
          </a:lstStyle>
          <a:p>
            <a:pPr/>
          </a:p>
        </p:txBody>
      </p:sp>
      <p:sp>
        <p:nvSpPr>
          <p:cNvPr id="4" name="Google Shape;8;p1"/>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zsD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jQAALAcAAB/NwAAGx8AABAAAAAmAAAACAAAAL+fAAD/HwAA"/>
              </a:ext>
            </a:extLst>
          </p:cNvSpPr>
          <p:nvPr>
            <p:ph type="sldNum" idx="12"/>
          </p:nvPr>
        </p:nvSpPr>
        <p:spPr>
          <a:xfrm>
            <a:off x="8472170" y="4663440"/>
            <a:ext cx="549275" cy="393065"/>
          </a:xfrm>
          <a:prstGeom prst="rect">
            <a:avLst/>
          </a:prstGeom>
          <a:noFill/>
          <a:ln>
            <a:noFill/>
          </a:ln>
        </p:spPr>
        <p:txBody>
          <a:bodyPr vert="horz" wrap="square" lIns="91440" tIns="91440" rIns="91440" bIns="91440" numCol="1" spcCol="215900" anchor="ctr">
            <a:prstTxWarp prst="textNoShape">
              <a:avLst/>
            </a:prstTxWarp>
          </a:bodyPr>
          <a:lstStyle>
            <a:lvl1pPr algn="r">
              <a:buNone/>
              <a:defRPr sz="1000" cap="none">
                <a:solidFill>
                  <a:srgbClr val="595959"/>
                </a:solidFill>
              </a:defRPr>
            </a:lvl1pPr>
            <a:lvl2pPr algn="r">
              <a:buNone/>
              <a:defRPr sz="1000" cap="none">
                <a:solidFill>
                  <a:srgbClr val="595959"/>
                </a:solidFill>
              </a:defRPr>
            </a:lvl2pPr>
            <a:lvl3pPr algn="r">
              <a:buNone/>
              <a:defRPr sz="1000" cap="none">
                <a:solidFill>
                  <a:srgbClr val="595959"/>
                </a:solidFill>
              </a:defRPr>
            </a:lvl3pPr>
            <a:lvl4pPr algn="r">
              <a:buNone/>
              <a:defRPr sz="1000" cap="none">
                <a:solidFill>
                  <a:srgbClr val="595959"/>
                </a:solidFill>
              </a:defRPr>
            </a:lvl4pPr>
            <a:lvl5pPr algn="r">
              <a:buNone/>
              <a:defRPr sz="1000" cap="none">
                <a:solidFill>
                  <a:srgbClr val="595959"/>
                </a:solidFill>
              </a:defRPr>
            </a:lvl5pPr>
            <a:lvl6pPr algn="r">
              <a:buNone/>
              <a:defRPr sz="1000" cap="none">
                <a:solidFill>
                  <a:srgbClr val="595959"/>
                </a:solidFill>
              </a:defRPr>
            </a:lvl6pPr>
            <a:lvl7pPr algn="r">
              <a:buNone/>
              <a:defRPr sz="1000" cap="none">
                <a:solidFill>
                  <a:srgbClr val="595959"/>
                </a:solidFill>
              </a:defRPr>
            </a:lvl7pPr>
            <a:lvl8pPr algn="r">
              <a:buNone/>
              <a:defRPr sz="1000" cap="none">
                <a:solidFill>
                  <a:srgbClr val="595959"/>
                </a:solidFill>
              </a:defRPr>
            </a:lvl8pPr>
            <a:lvl9pPr algn="r">
              <a:buNone/>
              <a:defRPr sz="1000" cap="none">
                <a:solidFill>
                  <a:srgbClr val="595959"/>
                </a:solidFill>
              </a:defRPr>
            </a:lvl9pPr>
          </a:lstStyle>
          <a:p>
            <a:pPr marL="0" indent="0" algn="r">
              <a:spcBef>
                <a:spcPts val="0"/>
              </a:spcBef>
              <a:spcAft>
                <a:spcPts val="0"/>
              </a:spcAft>
              <a:buNone/>
            </a:pPr>
            <a:fld id="{203FA898-D6CD-6A5E-8387-200BE6C97575}" type="slidenum">
              <a:rPr lang="es-es_tradnl" cap="none"/>
              <a:t/>
            </a:fld>
            <a:endParaRPr lang="es-es_tradnl" cap="none"/>
          </a:p>
        </p:txBody>
      </p:sp>
    </p:spTree>
  </p:cSld>
  <p:clrMap bg1="lt1" tx1="dk1" bg2="lt2" tx2="dk2" accent1="accent1" accent2="accent2" accent3="accent3" accent4="accent4" accent5="accent5" accent6="accent6" hlink="hlink" folHlink="folHlink"/>
  <p:sldLayoutIdLst>
    <p:sldLayoutId id="214748364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9pPr>
    </p:titleStyle>
    <p:bodyStyle>
      <a:lvl1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9pPr>
    </p:bodyStyle>
    <p:otherStyle>
      <a:lvl1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sz="1400" b="0" i="0" u="none" strike="noStrike" kern="1" cap="none" spc="0" baseline="0">
          <a:solidFill>
            <a:srgbClr val="000000"/>
          </a:solidFill>
          <a:effectLst/>
          <a:latin typeface="Arial" pitchFamily="2" charset="0"/>
          <a:ea typeface="Arial" pitchFamily="2" charset="0"/>
          <a:cs typeface="Arial"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eg"/><Relationship Id="rId4" Type="http://schemas.openxmlformats.org/officeDocument/2006/relationships/image" Target="../media/image11.jpe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e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es.wikipedia.org/wiki/Aleaci&#243;n" TargetMode="External"/><Relationship Id="rId4" Type="http://schemas.openxmlformats.org/officeDocument/2006/relationships/image" Target="../media/image19.png"/><Relationship Id="rId5" Type="http://schemas.openxmlformats.org/officeDocument/2006/relationships/hyperlink" Target="https://www.youtube.com/channel/UCVazaD3nPmevSwBFRunJxZg" TargetMode="External"/><Relationship Id="rId6" Type="http://schemas.openxmlformats.org/officeDocument/2006/relationships/hyperlink" Target="https://www.youtube.com/watch?v=CmHSS4asKtk" TargetMode="External"/><Relationship Id="rId7" Type="http://schemas.openxmlformats.org/officeDocument/2006/relationships/image" Target="../media/image20.pn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s.wikipedia.org/wiki/Zinc" TargetMode="External"/><Relationship Id="rId4" Type="http://schemas.openxmlformats.org/officeDocument/2006/relationships/hyperlink" Target="https://es.wikipedia.org/wiki/Acero" TargetMode="External"/><Relationship Id="rId5" Type="http://schemas.openxmlformats.org/officeDocument/2006/relationships/hyperlink" Target="https://es.wikipedia.org/wiki/Corrosi&#243;n" TargetMode="External"/><Relationship Id="rId6" Type="http://schemas.openxmlformats.org/officeDocument/2006/relationships/image" Target="../media/image21.jpe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www.cincado.com/site/index.php" TargetMode="External"/></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jpeg"/><Relationship Id="rId4" Type="http://schemas.openxmlformats.org/officeDocument/2006/relationships/image" Target="../media/image27.jpeg"/></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jpeg"/></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image" Target="../media/image6.jpeg"/></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bibdigital.epn.edu.ec/handle/15000/2426" TargetMode="External"/><Relationship Id="rId4" Type="http://schemas.openxmlformats.org/officeDocument/2006/relationships/hyperlink" Target="https://www.youtube.com/channel/UCVazaD3nPmevSwBFRunJxZg" TargetMode="External"/><Relationship Id="rId5" Type="http://schemas.openxmlformats.org/officeDocument/2006/relationships/hyperlink" Target="https://www.youtube.com/watch?v=CmHSS4asKtk" TargetMode="External"/><Relationship Id="rId6" Type="http://schemas.openxmlformats.org/officeDocument/2006/relationships/hyperlink" Target="https://ferrosplanes.com/proceso-de-zincado-que-es-y-que-ventajas-tiene/" TargetMode="External"/><Relationship Id="rId7" Type="http://schemas.openxmlformats.org/officeDocument/2006/relationships/hyperlink" Target="https://www.construmatica.com/construpedia/Distintas_Formas_de_Proteger_con_Zinc" TargetMode="External"/><Relationship Id="rId8" Type="http://schemas.openxmlformats.org/officeDocument/2006/relationships/hyperlink" Target="http://congreso.pucp.edu.pe/cibim8/pdf/15/15-90.pdf" TargetMode="External"/><Relationship Id="rId9" Type="http://schemas.openxmlformats.org/officeDocument/2006/relationships/hyperlink" Target="http://www.cincado.com/site/index.php" TargetMode="Externa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70;p14"/>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h4AAOoHAAAlTAAALw0AABAAAAAmAAAACAAAAP//////////"/>
              </a:ext>
            </a:extLst>
          </p:cNvSpPr>
          <p:nvPr/>
        </p:nvSpPr>
        <p:spPr>
          <a:xfrm>
            <a:off x="5035550" y="1286510"/>
            <a:ext cx="7342505" cy="85661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p>
        </p:txBody>
      </p:sp>
      <p:sp>
        <p:nvSpPr>
          <p:cNvPr id="3" name="Google Shape;54;p13"/>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TRIAAJoBAABVNgAAOw4AABAAAAAmAAAACAAAAD0QAAAAAAAA"/>
              </a:ext>
            </a:extLst>
          </p:cNvSpPr>
          <p:nvPr>
            <p:ph type="ctrTitle"/>
          </p:nvPr>
        </p:nvSpPr>
        <p:spPr>
          <a:xfrm>
            <a:off x="2974975" y="260350"/>
            <a:ext cx="5857240" cy="205295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Tratamiento de Superficies</a:t>
            </a:r>
            <a:endParaRPr lang="es-es_tradnl" cap="none"/>
          </a:p>
        </p:txBody>
      </p:sp>
      <p:sp>
        <p:nvSpPr>
          <p:cNvPr id="4" name="Google Shape;55;p1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G8RAABVNgAATxYAABAAAAAmAAAACAAAADwQAAAAAAAA"/>
              </a:ext>
            </a:extLst>
          </p:cNvSpPr>
          <p:nvPr>
            <p:ph type="subTitle" idx="1"/>
          </p:nvPr>
        </p:nvSpPr>
        <p:spPr/>
        <p:txBody>
          <a:bodyPr vert="horz" wrap="square" lIns="91440" tIns="91440" rIns="91440" bIns="91440" numCol="1" spcCol="215900" anchor="t">
            <a:prstTxWarp prst="textNoShape">
              <a:avLst/>
            </a:prstTxWarp>
          </a:bodyPr>
          <a:lstStyle/>
          <a:p>
            <a:pPr marL="0" indent="0" algn="ctr">
              <a:spcBef>
                <a:spcPts val="0"/>
              </a:spcBef>
              <a:spcAft>
                <a:spcPts val="0"/>
              </a:spcAft>
              <a:buNone/>
              <a:defRPr cap="none">
                <a:solidFill>
                  <a:srgbClr val="FF0000"/>
                </a:solidFill>
              </a:defRPr>
            </a:pPr>
            <a:r>
              <a:rPr lang="es-es_tradnl" cap="none"/>
              <a:t>Materiales de la Industria Química</a:t>
            </a:r>
            <a:r>
              <a:t> </a:t>
            </a:r>
          </a:p>
        </p:txBody>
      </p:sp>
      <p:pic>
        <p:nvPicPr>
          <p:cNvPr id="5" name="Google Shape;56;p13" descr="logo_fcefyn.jpg"/>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OsBAAC/AAAAiw4AAJYGAAAQAAAAJgAAAAgAAAD//////////w=="/>
              </a:ext>
            </a:extLst>
          </p:cNvPicPr>
          <p:nvPr/>
        </p:nvPicPr>
        <p:blipFill>
          <a:blip r:embed="rId3"/>
          <a:stretch>
            <a:fillRect/>
          </a:stretch>
        </p:blipFill>
        <p:spPr>
          <a:xfrm>
            <a:off x="311785" y="121285"/>
            <a:ext cx="2052320" cy="949325"/>
          </a:xfrm>
          <a:prstGeom prst="rect">
            <a:avLst/>
          </a:prstGeom>
          <a:noFill/>
          <a:ln>
            <a:noFill/>
          </a:ln>
          <a:effectLst/>
        </p:spPr>
      </p:pic>
      <p:pic>
        <p:nvPicPr>
          <p:cNvPr id="6" name="Google Shape;57;p13" descr="Marca_UNC_fondo_AZUL.png"/>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B3DgAAAAA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OsBAADQBgAAiw4AAJ8MAAAQAAAAJgAAAAgAAAD//////////w=="/>
              </a:ext>
            </a:extLst>
          </p:cNvPicPr>
          <p:nvPr/>
        </p:nvPicPr>
        <p:blipFill>
          <a:blip r:embed="rId4"/>
          <a:srcRect l="0" t="0" r="37030" b="0"/>
          <a:stretch>
            <a:fillRect/>
          </a:stretch>
        </p:blipFill>
        <p:spPr>
          <a:xfrm>
            <a:off x="311785" y="1107440"/>
            <a:ext cx="2052320" cy="944245"/>
          </a:xfrm>
          <a:prstGeom prst="rect">
            <a:avLst/>
          </a:prstGeom>
          <a:noFill/>
          <a:ln>
            <a:noFill/>
          </a:ln>
          <a:effectLst/>
        </p:spPr>
      </p:pic>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Google Shape;105;p18"/>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BEAAABWCAAAIBwAAGIeAAAQAAAAJgAAAAgAAAD//////////w=="/>
              </a:ext>
            </a:extLst>
          </p:cNvPicPr>
          <p:nvPr/>
        </p:nvPicPr>
        <p:blipFill>
          <a:blip r:embed="rId3"/>
          <a:stretch>
            <a:fillRect/>
          </a:stretch>
        </p:blipFill>
        <p:spPr>
          <a:xfrm>
            <a:off x="10795" y="1355090"/>
            <a:ext cx="4561205" cy="3583940"/>
          </a:xfrm>
          <a:prstGeom prst="rect">
            <a:avLst/>
          </a:prstGeom>
          <a:noFill/>
          <a:ln>
            <a:noFill/>
          </a:ln>
          <a:effectLst/>
        </p:spPr>
      </p:pic>
      <p:sp>
        <p:nvSpPr>
          <p:cNvPr id="3" name="Google Shape;106;p18"/>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bW1x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QEAAEIBAACEGgAAWQUAABAAAAAmAAAACAAAAD0QAAAAAAAA"/>
              </a:ext>
            </a:extLst>
          </p:cNvSpPr>
          <p:nvPr>
            <p:ph type="subTitle" idx="1"/>
          </p:nvPr>
        </p:nvSpPr>
        <p:spPr>
          <a:xfrm>
            <a:off x="264795" y="204470"/>
            <a:ext cx="4045585" cy="664845"/>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2800" cap="none">
                <a:solidFill>
                  <a:srgbClr val="FF0000"/>
                </a:solidFill>
              </a:rPr>
              <a:t>Pre tratamiento</a:t>
            </a:r>
            <a:endParaRPr lang="es-es_tradnl" sz="2800" cap="none">
              <a:solidFill>
                <a:srgbClr val="FF0000"/>
              </a:solidFill>
            </a:endParaRPr>
          </a:p>
        </p:txBody>
      </p:sp>
      <p:sp>
        <p:nvSpPr>
          <p:cNvPr id="4" name="Google Shape;107;p18"/>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YZ/e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h4AAHQEAABwNgAAZB0AABAAAAAmAAAACAAAAD0QAAAAAAAA"/>
              </a:ext>
            </a:extLst>
          </p:cNvSpPr>
          <p:nvPr>
            <p:ph type="body" idx="2"/>
          </p:nvPr>
        </p:nvSpPr>
        <p:spPr>
          <a:xfrm>
            <a:off x="5012690" y="723900"/>
            <a:ext cx="3836670" cy="4053840"/>
          </a:xfrm>
        </p:spPr>
        <p:txBody>
          <a:bodyPr vert="horz" wrap="square" lIns="91440" tIns="91440" rIns="91440" bIns="91440" numCol="1" spcCol="215900" anchor="ctr">
            <a:prstTxWarp prst="textNoShape">
              <a:avLst/>
            </a:prstTxWarp>
          </a:bodyPr>
          <a:lstStyle/>
          <a:p>
            <a:pPr marL="457200" indent="-317500" algn="just">
              <a:lnSpc>
                <a:spcPct val="100000"/>
              </a:lnSpc>
              <a:spcBef>
                <a:spcPts val="0"/>
              </a:spcBef>
              <a:spcAft>
                <a:spcPts val="0"/>
              </a:spcAft>
              <a:buClrTx/>
              <a:buSzPts val="1400"/>
              <a:buFontTx/>
              <a:buAutoNum type="arabicPeriod"/>
            </a:pPr>
            <a:r>
              <a:rPr lang="es-es_tradnl" sz="1400" b="1" cap="none">
                <a:solidFill>
                  <a:srgbClr val="000000"/>
                </a:solidFill>
              </a:rPr>
              <a:t>Limpieza y Pulido:</a:t>
            </a:r>
            <a:r>
              <a:rPr lang="es-es_tradnl" sz="1400" cap="none">
                <a:solidFill>
                  <a:srgbClr val="000000"/>
                </a:solidFill>
              </a:rPr>
              <a:t>  La superficie se limpia y </a:t>
            </a:r>
            <a:r>
              <a:rPr lang="es-es_tradnl" sz="1600" cap="none">
                <a:solidFill>
                  <a:srgbClr val="000000"/>
                </a:solidFill>
              </a:rPr>
              <a:t>lija</a:t>
            </a:r>
            <a:r>
              <a:rPr lang="es-es_tradnl" sz="1400" cap="none">
                <a:solidFill>
                  <a:srgbClr val="000000"/>
                </a:solidFill>
              </a:rPr>
              <a:t> cuando es necesario. Se lavan con agua y detergente. </a:t>
            </a:r>
            <a:endParaRPr sz="1400" cap="none">
              <a:solidFill>
                <a:srgbClr val="000000"/>
              </a:solidFill>
            </a:endParaRPr>
          </a:p>
          <a:p>
            <a:pPr marL="457200" indent="-317500" algn="just">
              <a:lnSpc>
                <a:spcPct val="100000"/>
              </a:lnSpc>
              <a:spcBef>
                <a:spcPts val="0"/>
              </a:spcBef>
              <a:spcAft>
                <a:spcPts val="0"/>
              </a:spcAft>
              <a:buClrTx/>
              <a:buSzPts val="1400"/>
              <a:buFontTx/>
              <a:buAutoNum type="arabicPeriod"/>
            </a:pPr>
            <a:r>
              <a:rPr lang="es-es_tradnl" sz="1400" b="1" cap="none">
                <a:solidFill>
                  <a:srgbClr val="000000"/>
                </a:solidFill>
              </a:rPr>
              <a:t>Decapado:</a:t>
            </a:r>
            <a:r>
              <a:rPr lang="es-es_tradnl" sz="1400" cap="none">
                <a:solidFill>
                  <a:srgbClr val="000000"/>
                </a:solidFill>
              </a:rPr>
              <a:t> Se prepara una solución con ácido clorhídrico al 10%, la pieza permanecen un tiempo de 30 minutos.</a:t>
            </a:r>
            <a:endParaRPr sz="1400" cap="none">
              <a:solidFill>
                <a:srgbClr val="000000"/>
              </a:solidFill>
            </a:endParaRPr>
          </a:p>
          <a:p>
            <a:pPr marL="457200" indent="-317500" algn="just">
              <a:lnSpc>
                <a:spcPct val="100000"/>
              </a:lnSpc>
              <a:spcBef>
                <a:spcPts val="0"/>
              </a:spcBef>
              <a:spcAft>
                <a:spcPts val="0"/>
              </a:spcAft>
              <a:buClrTx/>
              <a:buSzPts val="1400"/>
              <a:buFontTx/>
              <a:buAutoNum type="arabicPeriod"/>
            </a:pPr>
            <a:r>
              <a:rPr lang="es-es_tradnl" sz="1400" b="1" cap="none">
                <a:solidFill>
                  <a:srgbClr val="000000"/>
                </a:solidFill>
              </a:rPr>
              <a:t>Desengrasado:</a:t>
            </a:r>
            <a:r>
              <a:rPr lang="es-es_tradnl" sz="1400" cap="none">
                <a:solidFill>
                  <a:srgbClr val="000000"/>
                </a:solidFill>
              </a:rPr>
              <a:t>  En un recipiente se mezcla soda cáustica saturada. La pieza es introducida en el baño y se calienta hasta la ebullición de la mezcla. Permanecen un tiempo de 10 minutos.</a:t>
            </a:r>
            <a:endParaRPr sz="1400" cap="none">
              <a:solidFill>
                <a:srgbClr val="000000"/>
              </a:solidFill>
            </a:endParaRPr>
          </a:p>
          <a:p>
            <a:pPr marL="457200" indent="-317500" algn="just">
              <a:lnSpc>
                <a:spcPct val="100000"/>
              </a:lnSpc>
              <a:spcBef>
                <a:spcPts val="0"/>
              </a:spcBef>
              <a:spcAft>
                <a:spcPts val="0"/>
              </a:spcAft>
              <a:buClrTx/>
              <a:buSzPts val="1400"/>
              <a:buFontTx/>
              <a:buAutoNum type="arabicPeriod"/>
            </a:pPr>
            <a:r>
              <a:rPr lang="es-es_tradnl" sz="1400" b="1" cap="none">
                <a:solidFill>
                  <a:srgbClr val="000000"/>
                </a:solidFill>
              </a:rPr>
              <a:t>Lavado:</a:t>
            </a:r>
            <a:r>
              <a:rPr lang="es-es_tradnl" sz="1400" cap="none">
                <a:solidFill>
                  <a:srgbClr val="000000"/>
                </a:solidFill>
              </a:rPr>
              <a:t> Se enjuagan en agua destilada caliente, la pieza es agitada para una completa eliminación de la solución de desengrase. Se seca. </a:t>
            </a:r>
            <a:endParaRPr lang="es-es_tradnl" sz="1400" cap="none">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92;p17"/>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vQTy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AIAAHkAAADONgAA+AUAABAAAAAmAAAACAAAAD0QAAAAAAAA"/>
              </a:ext>
            </a:extLst>
          </p:cNvSpPr>
          <p:nvPr>
            <p:ph type="ctrTitle"/>
          </p:nvPr>
        </p:nvSpPr>
        <p:spPr>
          <a:xfrm>
            <a:off x="388620" y="76835"/>
            <a:ext cx="8520430" cy="89344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Pavonado</a:t>
            </a:r>
            <a:endParaRPr lang="es-es_tradnl" cap="none"/>
          </a:p>
        </p:txBody>
      </p:sp>
      <p:sp>
        <p:nvSpPr>
          <p:cNvPr id="3" name="Google Shape;95;p17"/>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Lxsv/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HQEAABVNgAA8gkAABAAAAAmAAAACAAAAD0QAAAAAAAA"/>
              </a:ext>
            </a:extLst>
          </p:cNvSpPr>
          <p:nvPr>
            <p:ph type="ctrTitle"/>
          </p:nvPr>
        </p:nvSpPr>
        <p:spPr>
          <a:xfrm>
            <a:off x="311785" y="723900"/>
            <a:ext cx="8520430" cy="892810"/>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sz="3600" cap="none"/>
              <a:t>Tipos de pavonado</a:t>
            </a:r>
            <a:endParaRPr sz="3600" cap="none"/>
          </a:p>
        </p:txBody>
      </p:sp>
      <p:sp>
        <p:nvSpPr>
          <p:cNvPr id="4" name="Google Shape;96;p17"/>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1IBk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wAAO0RAACIEwAAYhQAABAAAAAmAAAACAAAAP//////////"/>
              </a:ext>
            </a:extLst>
          </p:cNvSpPr>
          <p:nvPr/>
        </p:nvSpPr>
        <p:spPr>
          <a:xfrm>
            <a:off x="1950720" y="2914015"/>
            <a:ext cx="1224280" cy="39941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sz="1800" cap="none">
                <a:solidFill>
                  <a:srgbClr val="002060"/>
                </a:solidFill>
              </a:rPr>
              <a:t>Vía Ácida</a:t>
            </a:r>
            <a:endParaRPr sz="1800" cap="none">
              <a:solidFill>
                <a:srgbClr val="002060"/>
              </a:solidFill>
            </a:endParaRPr>
          </a:p>
        </p:txBody>
      </p:sp>
      <p:sp>
        <p:nvSpPr>
          <p:cNvPr id="5" name="Google Shape;97;p17"/>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AAAGIUAAA/HQAAASEAABAAAAAmAAAACAAAAP//////////"/>
              </a:ext>
            </a:extLst>
          </p:cNvSpPr>
          <p:nvPr/>
        </p:nvSpPr>
        <p:spPr>
          <a:xfrm>
            <a:off x="121920" y="3313430"/>
            <a:ext cx="4632325" cy="2051685"/>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El proceso ácido es el método que proporciona mejor calidad, durabilidad y aspecto, pero requiere mayor tiempo. Se obtiene mediante la aplicación de ácidos que proporcionan una oxidación superficial de gran adherencia y durabilidad. Además implica un mayor riesgo operacional  debido a la toxicidad de los ácidos utilizados</a:t>
            </a:r>
            <a:endParaRPr lang="es-es_tradnl" cap="none"/>
          </a:p>
        </p:txBody>
      </p:sp>
      <p:sp>
        <p:nvSpPr>
          <p:cNvPr id="6" name="Google Shape;98;p17"/>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gtn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B0AAOIWAADONgAApB8AABAAAAAmAAAACAAAAP//////////"/>
              </a:ext>
            </a:extLst>
          </p:cNvSpPr>
          <p:nvPr/>
        </p:nvSpPr>
        <p:spPr>
          <a:xfrm>
            <a:off x="4828540" y="3719830"/>
            <a:ext cx="4080510" cy="1423670"/>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El método alcalino es simple de aplicar Este método puede generalizarse como Método Álcali Cáustico Nitrato, el agente oxidante es el nitrato y a continuación se forma una película delgada protectora sobre la superficie del material</a:t>
            </a:r>
            <a:endParaRPr lang="es-es_tradnl" cap="none"/>
          </a:p>
        </p:txBody>
      </p:sp>
      <p:sp>
        <p:nvSpPr>
          <p:cNvPr id="7" name="Google Shape;99;p17"/>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pHiL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yUAAOwUAADbLgAAYRcAABAAAAAmAAAACAAAAP//////////"/>
              </a:ext>
            </a:extLst>
          </p:cNvSpPr>
          <p:nvPr/>
        </p:nvSpPr>
        <p:spPr>
          <a:xfrm>
            <a:off x="6120765" y="3401060"/>
            <a:ext cx="1496060" cy="39941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sz="1800" cap="none">
                <a:solidFill>
                  <a:srgbClr val="002060"/>
                </a:solidFill>
              </a:rPr>
              <a:t>Vía Alcalina</a:t>
            </a:r>
            <a:endParaRPr sz="1800" cap="none">
              <a:solidFill>
                <a:srgbClr val="002060"/>
              </a:solidFill>
            </a:endParaRPr>
          </a:p>
        </p:txBody>
      </p:sp>
      <p:sp>
        <p:nvSpPr>
          <p:cNvPr id="8" name="Google Shape;113;p1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eB2m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g8AAI8KAAD6KAAAbw8AABAAAAAmAAAACAAAAD0QAAAAAAAA"/>
              </a:ext>
            </a:extLst>
          </p:cNvSpPr>
          <p:nvPr>
            <p:ph type="subTitle" idx="1"/>
          </p:nvPr>
        </p:nvSpPr>
        <p:spPr>
          <a:xfrm>
            <a:off x="2482850" y="1716405"/>
            <a:ext cx="417830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t>Métodos químicos</a:t>
            </a:r>
            <a:endParaRPr lang="es-es_tradnl" cap="none"/>
          </a:p>
        </p:txBody>
      </p:sp>
    </p:spTree>
  </p:cSld>
  <p:clrMapOvr>
    <a:masterClrMapping/>
  </p:clrMapOvr>
  <p:timing>
    <p:tnLst>
      <p:par>
        <p:cTn id="1" dur="indefinite" restart="never" nodeType="tmRoot"/>
      </p:par>
    </p:tn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12;p19"/>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KkAAABVNgAAOAYAABAAAAAmAAAACAAAAD0QAAAAAAAA"/>
              </a:ext>
            </a:extLst>
          </p:cNvSpPr>
          <p:nvPr>
            <p:ph type="ctrTitle"/>
          </p:nvPr>
        </p:nvSpPr>
        <p:spPr>
          <a:xfrm>
            <a:off x="311785" y="107315"/>
            <a:ext cx="8520430" cy="90360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Tratamiento de pavonado</a:t>
            </a:r>
            <a:endParaRPr lang="es-es_tradnl" cap="none"/>
          </a:p>
        </p:txBody>
      </p:sp>
      <p:sp>
        <p:nvSpPr>
          <p:cNvPr id="3" name="Google Shape;113;p1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eP+u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8AAMEFAAB4KQAAoQoAABAAAAAmAAAACAAAAD0QAAAAAAAA"/>
              </a:ext>
            </a:extLst>
          </p:cNvSpPr>
          <p:nvPr>
            <p:ph type="subTitle" idx="1"/>
          </p:nvPr>
        </p:nvSpPr>
        <p:spPr>
          <a:xfrm>
            <a:off x="2562860" y="935355"/>
            <a:ext cx="417830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solidFill>
                  <a:srgbClr val="FF0000"/>
                </a:solidFill>
              </a:rPr>
              <a:t>Métodos ácidos - en frío</a:t>
            </a:r>
            <a:endParaRPr lang="es-es_tradnl" cap="none">
              <a:solidFill>
                <a:srgbClr val="FF0000"/>
              </a:solidFill>
            </a:endParaRPr>
          </a:p>
        </p:txBody>
      </p:sp>
      <p:sp>
        <p:nvSpPr>
          <p:cNvPr id="4" name="Google Shape;114;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UAc7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AAAACkKAAA0GwAAdBQAABAAAAAmAAAACAAAAP//////////"/>
              </a:ext>
            </a:extLst>
          </p:cNvSpPr>
          <p:nvPr/>
        </p:nvSpPr>
        <p:spPr>
          <a:xfrm>
            <a:off x="93980" y="1651635"/>
            <a:ext cx="4328160" cy="167322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1: Sublimado corrosivo (Cl</a:t>
            </a:r>
            <a:r>
              <a:rPr lang="es-es_tradnl" b="1" cap="none" baseline="-24000"/>
              <a:t>2</a:t>
            </a:r>
            <a:r>
              <a:rPr lang="es-es_tradnl" b="1" cap="none"/>
              <a:t>Hg) o de mercurio</a:t>
            </a:r>
            <a:endParaRPr b="1" cap="none"/>
          </a:p>
          <a:p>
            <a:pPr marL="0" indent="0" algn="just">
              <a:spcBef>
                <a:spcPts val="1000"/>
              </a:spcBef>
              <a:spcAft>
                <a:spcPts val="0"/>
              </a:spcAft>
              <a:buNone/>
            </a:pPr>
            <a:r>
              <a:rPr lang="es-ar" cap="none"/>
              <a:t>Por aplicación con brocha de sublimado de mercurio con mezcla de sales de nitratos de sodio y potasio y clorato de potasio a temperatura ambiente.</a:t>
            </a:r>
            <a:endParaRPr lang="es-ar" cap="none"/>
          </a:p>
          <a:p>
            <a:pPr marL="0" indent="0" algn="just">
              <a:spcBef>
                <a:spcPts val="1000"/>
              </a:spcBef>
              <a:spcAft>
                <a:spcPts val="0"/>
              </a:spcAft>
              <a:buNone/>
            </a:pPr>
            <a:r>
              <a:rPr lang="es-ar" cap="none"/>
              <a:t>Más de una aplicación (6 o 7 durante una semana).</a:t>
            </a:r>
            <a:endParaRPr lang="es-ar" cap="none"/>
          </a:p>
        </p:txBody>
      </p:sp>
      <p:sp>
        <p:nvSpPr>
          <p:cNvPr id="5" name="Google Shape;115;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VSUI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nhwAACkKAABjOAAAdBQAABAAAAAmAAAACAAAAP//////////"/>
              </a:ext>
            </a:extLst>
          </p:cNvSpPr>
          <p:nvPr/>
        </p:nvSpPr>
        <p:spPr>
          <a:xfrm>
            <a:off x="4652010" y="1651635"/>
            <a:ext cx="4514215" cy="167322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2 : Sublimado corrosivo (Cl</a:t>
            </a:r>
            <a:r>
              <a:rPr lang="es-es_tradnl" b="1" cap="none" baseline="-24000"/>
              <a:t>2</a:t>
            </a:r>
            <a:r>
              <a:rPr lang="es-es_tradnl" b="1" cap="none"/>
              <a:t>Hg) o de mercurio, Fe y Cu</a:t>
            </a:r>
            <a:endParaRPr b="1" cap="none"/>
          </a:p>
          <a:p>
            <a:pPr marL="0" indent="0" algn="just">
              <a:spcBef>
                <a:spcPts val="1000"/>
              </a:spcBef>
              <a:spcAft>
                <a:spcPts val="0"/>
              </a:spcAft>
              <a:buNone/>
            </a:pPr>
            <a:r>
              <a:rPr lang="es-ar" cap="none"/>
              <a:t>Similar al método 1 pero la formulación incluye sales de hierro y cobre (cloruros férrico y cúprico)</a:t>
            </a:r>
            <a:endParaRPr lang="es-ar" cap="none"/>
          </a:p>
        </p:txBody>
      </p:sp>
      <p:sp>
        <p:nvSpPr>
          <p:cNvPr id="6" name="Google Shape;116;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Hvc6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QwAAK0WAACnLAAA+x4AABAAAAAmAAAACAAAAP//////////"/>
              </a:ext>
            </a:extLst>
          </p:cNvSpPr>
          <p:nvPr/>
        </p:nvSpPr>
        <p:spPr>
          <a:xfrm>
            <a:off x="2045335" y="3686175"/>
            <a:ext cx="5213350" cy="135001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3: Métodos ácidos por inmersión</a:t>
            </a:r>
            <a:endParaRPr lang="es-es_tradnl" b="1" cap="none"/>
          </a:p>
          <a:p>
            <a:pPr marL="0" indent="0" algn="just">
              <a:spcBef>
                <a:spcPts val="1000"/>
              </a:spcBef>
              <a:spcAft>
                <a:spcPts val="0"/>
              </a:spcAft>
              <a:buNone/>
            </a:pPr>
            <a:r>
              <a:rPr lang="es-ar" cap="none"/>
              <a:t>Utiliza inmersión en soluciones ácidas diluidas en agua conteniendo mezclas de ácido nítrico, clorhídrico, alcoholes, cloruro de hierro y cobre.</a:t>
            </a:r>
            <a:endParaRPr lang="es-ar" cap="none"/>
          </a:p>
        </p:txBody>
      </p:sp>
    </p:spTree>
  </p:cSld>
  <p:clrMapOvr>
    <a:masterClrMapping/>
  </p:clrMapOvr>
  <p:timing>
    <p:tnLst>
      <p:par>
        <p:cTn id="1" dur="indefinite" restart="never" nodeType="tmRoot"/>
      </p:par>
    </p:tnLst>
  </p:timing>
</p:sld>
</file>

<file path=ppt/slides/slide1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12;p19"/>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7gC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KkAAABVNgAAOAYAABAAAAAmAAAACAAAAD0QAAAAAAAA"/>
              </a:ext>
            </a:extLst>
          </p:cNvSpPr>
          <p:nvPr>
            <p:ph type="ctrTitle"/>
          </p:nvPr>
        </p:nvSpPr>
        <p:spPr>
          <a:xfrm>
            <a:off x="311785" y="107315"/>
            <a:ext cx="8520430" cy="90360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Tratamiento de pavonado</a:t>
            </a:r>
            <a:endParaRPr lang="es-es_tradnl" cap="none"/>
          </a:p>
        </p:txBody>
      </p:sp>
      <p:sp>
        <p:nvSpPr>
          <p:cNvPr id="3" name="Google Shape;113;p1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lvNe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sAADgGAAAZLQAAGAsAABAAAAAmAAAACAAAAD0QAAAAAAAA"/>
              </a:ext>
            </a:extLst>
          </p:cNvSpPr>
          <p:nvPr>
            <p:ph type="subTitle" idx="1"/>
          </p:nvPr>
        </p:nvSpPr>
        <p:spPr>
          <a:xfrm>
            <a:off x="1812290" y="1010920"/>
            <a:ext cx="5518785"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solidFill>
                  <a:srgbClr val="FF0000"/>
                </a:solidFill>
              </a:rPr>
              <a:t>Métodos alcalinos – en caliente</a:t>
            </a:r>
            <a:endParaRPr lang="es-es_tradnl" cap="none">
              <a:solidFill>
                <a:srgbClr val="FF0000"/>
              </a:solidFill>
            </a:endParaRPr>
          </a:p>
        </p:txBody>
      </p:sp>
      <p:sp>
        <p:nvSpPr>
          <p:cNvPr id="4" name="Google Shape;114;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ePy8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AAAACkKAAA0GwAAdBQAABAAAAAmAAAACAAAAP//////////"/>
              </a:ext>
            </a:extLst>
          </p:cNvSpPr>
          <p:nvPr/>
        </p:nvSpPr>
        <p:spPr>
          <a:xfrm>
            <a:off x="93980" y="1651635"/>
            <a:ext cx="4328160" cy="167322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1: Hidróxido de Sodio - Nitrato de Sodio</a:t>
            </a:r>
            <a:endParaRPr b="1" cap="none"/>
          </a:p>
          <a:p>
            <a:pPr marL="0" indent="0" algn="just">
              <a:spcBef>
                <a:spcPts val="1000"/>
              </a:spcBef>
              <a:spcAft>
                <a:spcPts val="0"/>
              </a:spcAft>
              <a:buNone/>
            </a:pPr>
            <a:r>
              <a:rPr lang="es-es_tradnl" cap="none"/>
              <a:t>Se formulan soluciones de tres partes de hidróxido de sodio por una de nitrato de sodio, y son llevadas a una temperatura de 138°C -143°C.</a:t>
            </a:r>
            <a:endParaRPr lang="es-es_tradnl" cap="none"/>
          </a:p>
          <a:p>
            <a:pPr marL="0" indent="0" algn="just">
              <a:spcBef>
                <a:spcPts val="0"/>
              </a:spcBef>
              <a:spcAft>
                <a:spcPts val="0"/>
              </a:spcAft>
              <a:buNone/>
            </a:pPr>
            <a:r>
              <a:rPr lang="es-es_tradnl" cap="none"/>
              <a:t>Durante un tiempo estipulado entre 10 y 30 minutos.</a:t>
            </a:r>
            <a:endParaRPr lang="es-es_tradnl" cap="none"/>
          </a:p>
        </p:txBody>
      </p:sp>
      <p:sp>
        <p:nvSpPr>
          <p:cNvPr id="5" name="Google Shape;115;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8AF1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nhwAACkKAABjOAAAdBQAABAAAAAmAAAACAAAAP//////////"/>
              </a:ext>
            </a:extLst>
          </p:cNvSpPr>
          <p:nvPr/>
        </p:nvSpPr>
        <p:spPr>
          <a:xfrm>
            <a:off x="4652010" y="1651635"/>
            <a:ext cx="4514215" cy="167322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2 : Hidróxido de Sodio - Nitrato de Potasio </a:t>
            </a:r>
            <a:endParaRPr b="1" cap="none"/>
          </a:p>
          <a:p>
            <a:pPr marL="0" indent="0" algn="just">
              <a:spcBef>
                <a:spcPts val="1000"/>
              </a:spcBef>
              <a:spcAft>
                <a:spcPts val="0"/>
              </a:spcAft>
              <a:buNone/>
            </a:pPr>
            <a:r>
              <a:rPr lang="es-es_tradnl" cap="none"/>
              <a:t>Se formulan soluciones de de tres partes de hidróxido de sodio por una de nitrato de potasio y son llevadas a una temperatura de 138°C -143°C.</a:t>
            </a:r>
            <a:endParaRPr lang="es-es_tradnl" cap="none"/>
          </a:p>
          <a:p>
            <a:pPr marL="0" indent="0" algn="just">
              <a:spcBef>
                <a:spcPts val="0"/>
              </a:spcBef>
              <a:spcAft>
                <a:spcPts val="0"/>
              </a:spcAft>
              <a:buNone/>
            </a:pPr>
            <a:r>
              <a:rPr lang="es-es_tradnl" cap="none"/>
              <a:t>Durante un tiempo estipulado entre 10 y 30 minutos.</a:t>
            </a:r>
            <a:endParaRPr lang="es-es_tradnl" cap="none"/>
          </a:p>
        </p:txBody>
      </p:sp>
      <p:sp>
        <p:nvSpPr>
          <p:cNvPr id="6" name="Google Shape;116;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BaX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QUAALIWAAA/MwAAAB8AABAAAAAmAAAACAAAAP//////////"/>
              </a:ext>
            </a:extLst>
          </p:cNvSpPr>
          <p:nvPr/>
        </p:nvSpPr>
        <p:spPr>
          <a:xfrm>
            <a:off x="813435" y="3689350"/>
            <a:ext cx="7517130" cy="135001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b="1" cap="none"/>
              <a:t>Método 3: Hidróxido de Sodio - Nitrato de Potasio - Nitrato de Sodio</a:t>
            </a:r>
            <a:endParaRPr lang="es-es_tradnl" b="1" cap="none"/>
          </a:p>
          <a:p>
            <a:pPr marL="0" indent="0" algn="just">
              <a:spcBef>
                <a:spcPts val="1000"/>
              </a:spcBef>
              <a:spcAft>
                <a:spcPts val="0"/>
              </a:spcAft>
              <a:buNone/>
            </a:pPr>
            <a:r>
              <a:rPr lang="es-es_tradnl" cap="none"/>
              <a:t>Se preparan soluciones con 33 veces hidróxido de sodio qué partes iguales de nitrato de potasio y nitrato de sodio, y estas son llevadas a una temperatura de 128°C - 133°C </a:t>
            </a:r>
            <a:endParaRPr lang="es-es_tradnl" cap="none"/>
          </a:p>
          <a:p>
            <a:pPr marL="0" indent="0" algn="just">
              <a:spcBef>
                <a:spcPts val="0"/>
              </a:spcBef>
              <a:spcAft>
                <a:spcPts val="0"/>
              </a:spcAft>
              <a:buNone/>
            </a:pPr>
            <a:r>
              <a:rPr lang="es-es_tradnl" cap="none"/>
              <a:t>Durante un tiempo estipulado entre 10 y 30 minutos.</a:t>
            </a:r>
            <a:endParaRPr lang="es-es_tradnl" cap="none"/>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21;p20"/>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tGw8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EAADYDAACFGgAAVQwAABAAAAAmAAAACAAAAD0QAAAAAAAA"/>
              </a:ext>
            </a:extLst>
          </p:cNvSpPr>
          <p:nvPr>
            <p:ph type="title"/>
          </p:nvPr>
        </p:nvSpPr>
        <p:spPr>
          <a:xfrm>
            <a:off x="265430" y="521970"/>
            <a:ext cx="4045585" cy="148272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Método por vía alcalina</a:t>
            </a:r>
            <a:endParaRPr lang="es-es_tradnl" cap="none"/>
          </a:p>
        </p:txBody>
      </p:sp>
      <p:sp>
        <p:nvSpPr>
          <p:cNvPr id="3" name="Google Shape;122;p20"/>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Lyrqx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EAAAUMAACFGgAAkA8AABAAAAAmAAAACAAAAD0QAAAAAAAA"/>
              </a:ext>
            </a:extLst>
          </p:cNvSpPr>
          <p:nvPr>
            <p:ph type="subTitle" idx="1"/>
          </p:nvPr>
        </p:nvSpPr>
        <p:spPr>
          <a:xfrm>
            <a:off x="265430" y="1953895"/>
            <a:ext cx="4045585" cy="575945"/>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solidFill>
                  <a:srgbClr val="FF0000"/>
                </a:solidFill>
              </a:rPr>
              <a:t>Post tratamiento</a:t>
            </a:r>
            <a:endParaRPr lang="es-es_tradnl" cap="none">
              <a:solidFill>
                <a:srgbClr val="FF0000"/>
              </a:solidFill>
            </a:endParaRPr>
          </a:p>
        </p:txBody>
      </p:sp>
      <p:sp>
        <p:nvSpPr>
          <p:cNvPr id="4" name="Google Shape;123;p20"/>
          <p:cNvSpPr>
            <a:spLocks noGrp="1" noChangeArrowheads="1"/>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w01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gIAAIYRAADhGQAAxx0AABAAAAAmAAAACAAAAD0QAAAAAAAA"/>
              </a:ext>
            </a:extLst>
          </p:cNvSpPr>
          <p:nvPr>
            <p:ph type="body" idx="2"/>
          </p:nvPr>
        </p:nvSpPr>
        <p:spPr>
          <a:xfrm>
            <a:off x="369570" y="2848610"/>
            <a:ext cx="3837305" cy="1991995"/>
          </a:xfrm>
        </p:spPr>
        <p:txBody>
          <a:bodyPr vert="horz" wrap="square" lIns="91440" tIns="91440" rIns="91440" bIns="91440" numCol="1" spcCol="215900" anchor="ctr">
            <a:prstTxWarp prst="textNoShape">
              <a:avLst/>
            </a:prstTxWarp>
          </a:bodyPr>
          <a:lstStyle/>
          <a:p>
            <a:pPr marL="0" indent="0" algn="l">
              <a:spcBef>
                <a:spcPts val="0"/>
              </a:spcBef>
              <a:spcAft>
                <a:spcPts val="0"/>
              </a:spcAft>
              <a:buNone/>
            </a:pPr>
            <a:r>
              <a:rPr lang="es-es_tradnl" cap="none"/>
              <a:t>Inmersión en aceite:</a:t>
            </a:r>
            <a:endParaRPr lang="es-es_tradnl" cap="none"/>
          </a:p>
          <a:p>
            <a:pPr marL="0" indent="0" algn="just">
              <a:spcBef>
                <a:spcPts val="1800"/>
              </a:spcBef>
              <a:spcAft>
                <a:spcPts val="1800"/>
              </a:spcAft>
              <a:buNone/>
            </a:pPr>
            <a:r>
              <a:rPr lang="es-es_tradnl" cap="none"/>
              <a:t>Una vez que las chapas han sido lavadas y secadas, son colocadas en aceite SAE 30 durante 30 minutos.</a:t>
            </a:r>
            <a:endParaRPr lang="es-es_tradnl" cap="none"/>
          </a:p>
        </p:txBody>
      </p:sp>
      <p:pic>
        <p:nvPicPr>
          <p:cNvPr id="5" name="Google Shape;124;p20"/>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4gEAAAAAAAC6AAAAAAAAAAAAAABkAAAAZAAAAAAAAAAjAAAABAAAAGQAAAAXAAAAFAAAAAAAAAAAAAAA/38AAP9/AAAAAAAACQAAAAQAAAD9/slP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HUcAACbBwAA6zcAAHoZAAAQAAAAJgAAAAgAAAD//////////w=="/>
              </a:ext>
            </a:extLst>
          </p:cNvPicPr>
          <p:nvPr/>
        </p:nvPicPr>
        <p:blipFill>
          <a:blip r:embed="rId3"/>
          <a:srcRect l="4820" t="0" r="1860" b="0"/>
          <a:stretch>
            <a:fillRect/>
          </a:stretch>
        </p:blipFill>
        <p:spPr>
          <a:xfrm>
            <a:off x="4625975" y="1236345"/>
            <a:ext cx="4464050" cy="2905125"/>
          </a:xfrm>
          <a:prstGeom prst="rect">
            <a:avLst/>
          </a:prstGeom>
          <a:noFill/>
          <a:ln>
            <a:noFill/>
          </a:ln>
          <a:effectLst/>
        </p:spPr>
      </p:pic>
      <p:sp>
        <p:nvSpPr>
          <p:cNvPr id="6" name="Google Shape;125;p20"/>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R0/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x8AALwBAADtNAAADwYAABAAAAAmAAAACAAAAP//////////"/>
              </a:ext>
            </a:extLst>
          </p:cNvSpPr>
          <p:nvPr/>
        </p:nvSpPr>
        <p:spPr>
          <a:xfrm>
            <a:off x="5112385" y="281940"/>
            <a:ext cx="3491230" cy="702945"/>
          </a:xfrm>
          <a:prstGeom prst="rect">
            <a:avLst/>
          </a:prstGeom>
          <a:noFill/>
          <a:ln>
            <a:noFill/>
          </a:ln>
          <a:effectLst/>
        </p:spPr>
        <p:txBody>
          <a:bodyPr vert="horz" wrap="square" lIns="91440" tIns="91440" rIns="91440" bIns="91440" numCol="1" spcCol="215900" anchor="t"/>
          <a:lstStyle/>
          <a:p>
            <a:pPr marL="0" indent="0" algn="ctr">
              <a:spcBef>
                <a:spcPts val="0"/>
              </a:spcBef>
              <a:spcAft>
                <a:spcPts val="0"/>
              </a:spcAft>
              <a:buNone/>
            </a:pPr>
            <a:r>
              <a:rPr lang="es-es_tradnl" sz="2400" cap="none"/>
              <a:t>Efectos del pavonado por vía alcalina</a:t>
            </a:r>
            <a:endParaRPr sz="2400" cap="none"/>
          </a:p>
        </p:txBody>
      </p:sp>
      <p:sp>
        <p:nvSpPr>
          <p:cNvPr id="7" name="Google Shape;126;p20"/>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uOP/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RwAAHoZAADrNwAAWh4AABAAAAAmAAAACAAAAP//////////"/>
              </a:ext>
            </a:extLst>
          </p:cNvSpPr>
          <p:nvPr/>
        </p:nvSpPr>
        <p:spPr>
          <a:xfrm>
            <a:off x="4625975" y="4141470"/>
            <a:ext cx="4464050" cy="792480"/>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Ensayo de corrosión con agua de la red, pH 7 durante 9 días. Relación entre la protección y el tiempo de inmersión de las piezas</a:t>
            </a:r>
            <a:endParaRPr lang="es-es_tradnl" cap="none"/>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12;p19"/>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mah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KkAAABVNgAAOAYAABAAAAAmAAAACAAAAD0QAAAAAAAA"/>
              </a:ext>
            </a:extLst>
          </p:cNvSpPr>
          <p:nvPr>
            <p:ph type="ctrTitle"/>
          </p:nvPr>
        </p:nvSpPr>
        <p:spPr>
          <a:xfrm>
            <a:off x="311785" y="107315"/>
            <a:ext cx="8520430" cy="90360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Tratamiento de pavonado</a:t>
            </a:r>
            <a:endParaRPr lang="es-es_tradnl" cap="none"/>
          </a:p>
        </p:txBody>
      </p:sp>
      <p:sp>
        <p:nvSpPr>
          <p:cNvPr id="3" name="Google Shape;113;p1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ft9R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8AAMEFAAB4KQAAoQoAABAAAAAmAAAACAAAAD0QAAAAAAAA"/>
              </a:ext>
            </a:extLst>
          </p:cNvSpPr>
          <p:nvPr>
            <p:ph type="subTitle" idx="1"/>
          </p:nvPr>
        </p:nvSpPr>
        <p:spPr>
          <a:xfrm>
            <a:off x="2562860" y="935355"/>
            <a:ext cx="417830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solidFill>
                  <a:srgbClr val="FF0000"/>
                </a:solidFill>
              </a:rPr>
              <a:t>Métodos físicos</a:t>
            </a:r>
            <a:endParaRPr lang="es-es_tradnl" cap="none">
              <a:solidFill>
                <a:srgbClr val="FF0000"/>
              </a:solidFill>
            </a:endParaRPr>
          </a:p>
        </p:txBody>
      </p:sp>
      <p:sp>
        <p:nvSpPr>
          <p:cNvPr id="4" name="Google Shape;114;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AAAACkKAAA0GwAAdBQAABAAAAAmAAAACAAAAP//////////"/>
              </a:ext>
            </a:extLst>
          </p:cNvSpPr>
          <p:nvPr/>
        </p:nvSpPr>
        <p:spPr>
          <a:xfrm>
            <a:off x="93980" y="1651635"/>
            <a:ext cx="4328160" cy="167322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ar" b="1" cap="none"/>
              <a:t>Pavonado por calentamiento e inmersión </a:t>
            </a:r>
            <a:endParaRPr b="1" cap="none"/>
          </a:p>
          <a:p>
            <a:pPr marL="0" indent="0" algn="just">
              <a:spcBef>
                <a:spcPts val="1000"/>
              </a:spcBef>
              <a:spcAft>
                <a:spcPts val="0"/>
              </a:spcAft>
              <a:buNone/>
            </a:pPr>
            <a:r>
              <a:rPr lang="es-es" cap="none"/>
              <a:t>Se aplica calor con un soplete y se sumerge en aceite mineral.</a:t>
            </a:r>
            <a:endParaRPr lang="es-es" cap="none"/>
          </a:p>
        </p:txBody>
      </p:sp>
      <p:sp>
        <p:nvSpPr>
          <p:cNvPr id="5" name="Google Shape;114;p19"/>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BwAACYKAADINgAAcBQAABAAAAAmAAAACAAAAP//////////"/>
              </a:ext>
            </a:extLst>
          </p:cNvSpPr>
          <p:nvPr/>
        </p:nvSpPr>
        <p:spPr>
          <a:xfrm>
            <a:off x="4577080" y="1649730"/>
            <a:ext cx="4328160" cy="167259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ar" b="1" cap="none"/>
              <a:t>Pavonado en horno</a:t>
            </a:r>
            <a:endParaRPr b="1" cap="none"/>
          </a:p>
          <a:p>
            <a:pPr marL="0" indent="0" algn="just">
              <a:spcBef>
                <a:spcPts val="1000"/>
              </a:spcBef>
              <a:spcAft>
                <a:spcPts val="0"/>
              </a:spcAft>
              <a:buNone/>
            </a:pPr>
            <a:r>
              <a:rPr lang="es-es" cap="none"/>
              <a:t>Se aplica brea o aceite mineral y se introduce en un horno a 400°C</a:t>
            </a:r>
            <a:endParaRPr lang="es-es" cap="none"/>
          </a:p>
        </p:txBody>
      </p:sp>
      <p:pic>
        <p:nvPicPr>
          <p:cNvPr id="6" name="Imagen 8"/>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4QcAAAAAAABSAgAAHgk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sBAAB2EAAA8xcAAE0dAAAQAAAAJgAAAAgAAAD//////////w=="/>
              </a:ext>
            </a:extLst>
          </p:cNvPicPr>
          <p:nvPr/>
        </p:nvPicPr>
        <p:blipFill>
          <a:blip r:embed="rId3"/>
          <a:srcRect l="20170" t="0" r="5940" b="23340"/>
          <a:stretch>
            <a:fillRect/>
          </a:stretch>
        </p:blipFill>
        <p:spPr>
          <a:xfrm>
            <a:off x="311785" y="2675890"/>
            <a:ext cx="3581400" cy="2087245"/>
          </a:xfrm>
          <a:prstGeom prst="rect">
            <a:avLst/>
          </a:prstGeom>
          <a:noFill/>
          <a:ln>
            <a:noFill/>
          </a:ln>
          <a:effectLst/>
        </p:spPr>
      </p:pic>
      <p:pic>
        <p:nvPicPr>
          <p:cNvPr id="7" name="Imagen 10"/>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5KtLq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AkAABLDwAAPjAAAHgeAAAQAAAAJgAAAAgAAAD//////////w=="/>
              </a:ext>
            </a:extLst>
          </p:cNvPicPr>
          <p:nvPr/>
        </p:nvPicPr>
        <p:blipFill>
          <a:blip r:embed="rId4"/>
          <a:stretch>
            <a:fillRect/>
          </a:stretch>
        </p:blipFill>
        <p:spPr>
          <a:xfrm>
            <a:off x="5994400" y="2486025"/>
            <a:ext cx="1847850" cy="2466975"/>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31;p21"/>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QIAAF4AAABTNwAAPgUAABAAAAAmAAAACAAAAD0QAAAAAAAA"/>
              </a:ext>
            </a:extLst>
          </p:cNvSpPr>
          <p:nvPr>
            <p:ph type="ctrTitle"/>
          </p:nvPr>
        </p:nvSpPr>
        <p:spPr>
          <a:xfrm>
            <a:off x="473075" y="59690"/>
            <a:ext cx="8520430" cy="792480"/>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Aplicaciones</a:t>
            </a:r>
            <a:endParaRPr lang="es-es_tradnl" cap="none"/>
          </a:p>
        </p:txBody>
      </p:sp>
      <p:sp>
        <p:nvSpPr>
          <p:cNvPr id="3" name="Google Shape;132;p2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D4FAAD8FAAAHgoAABAAAAAmAAAACAAAAD0QAAAAAAAA"/>
              </a:ext>
            </a:extLst>
          </p:cNvSpPr>
          <p:nvPr>
            <p:ph type="subTitle" idx="1"/>
          </p:nvPr>
        </p:nvSpPr>
        <p:spPr>
          <a:xfrm>
            <a:off x="0" y="852170"/>
            <a:ext cx="341122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t>Industria metal mecánica:</a:t>
            </a:r>
            <a:endParaRPr lang="es-es_tradnl" cap="none"/>
          </a:p>
        </p:txBody>
      </p:sp>
      <p:pic>
        <p:nvPicPr>
          <p:cNvPr id="4" name="Google Shape;133;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CI/3Wc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IDAAB1CwAAqhEAAA0TAAAQAAAAJgAAAAgAAAD//////////w=="/>
              </a:ext>
            </a:extLst>
          </p:cNvPicPr>
          <p:nvPr/>
        </p:nvPicPr>
        <p:blipFill>
          <a:blip r:embed="rId3"/>
          <a:stretch>
            <a:fillRect/>
          </a:stretch>
        </p:blipFill>
        <p:spPr>
          <a:xfrm>
            <a:off x="539750" y="1862455"/>
            <a:ext cx="2331720" cy="1234440"/>
          </a:xfrm>
          <a:prstGeom prst="rect">
            <a:avLst/>
          </a:prstGeom>
          <a:noFill/>
          <a:ln>
            <a:noFill/>
          </a:ln>
          <a:effectLst/>
        </p:spPr>
      </p:pic>
      <p:sp>
        <p:nvSpPr>
          <p:cNvPr id="5" name="Google Shape;134;p2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Pz//6MSAADYEQAAgxcAABAAAAAmAAAACAAAAD0QAAAAAAAA"/>
              </a:ext>
            </a:extLst>
          </p:cNvSpPr>
          <p:nvPr>
            <p:ph type="subTitle" idx="1"/>
          </p:nvPr>
        </p:nvSpPr>
        <p:spPr>
          <a:xfrm>
            <a:off x="-510540" y="3029585"/>
            <a:ext cx="341122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t>Armería:</a:t>
            </a:r>
            <a:endParaRPr lang="es-es_tradnl" cap="none"/>
          </a:p>
        </p:txBody>
      </p:sp>
      <p:pic>
        <p:nvPicPr>
          <p:cNvPr id="6" name="Google Shape;136;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L8DAAD2FQAAqxAAAKQfAAAQAAAAJgAAAAgAAAD//////////w=="/>
              </a:ext>
            </a:extLst>
          </p:cNvPicPr>
          <p:nvPr/>
        </p:nvPicPr>
        <p:blipFill>
          <a:blip r:embed="rId4"/>
          <a:stretch>
            <a:fillRect/>
          </a:stretch>
        </p:blipFill>
        <p:spPr>
          <a:xfrm>
            <a:off x="608965" y="3569970"/>
            <a:ext cx="2100580" cy="1573530"/>
          </a:xfrm>
          <a:prstGeom prst="rect">
            <a:avLst/>
          </a:prstGeom>
          <a:noFill/>
          <a:ln>
            <a:noFill/>
          </a:ln>
          <a:effectLst/>
        </p:spPr>
      </p:pic>
      <p:pic>
        <p:nvPicPr>
          <p:cNvPr id="7" name="Google Shape;137;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J8sAADyBAAA1jcAAGcRAAAQAAAAJgAAAAgAAAD//////////w=="/>
              </a:ext>
            </a:extLst>
          </p:cNvPicPr>
          <p:nvPr/>
        </p:nvPicPr>
        <p:blipFill>
          <a:blip r:embed="rId5"/>
          <a:stretch>
            <a:fillRect/>
          </a:stretch>
        </p:blipFill>
        <p:spPr>
          <a:xfrm>
            <a:off x="7253605" y="803910"/>
            <a:ext cx="1823085" cy="2025015"/>
          </a:xfrm>
          <a:prstGeom prst="rect">
            <a:avLst/>
          </a:prstGeom>
          <a:noFill/>
          <a:ln>
            <a:noFill/>
          </a:ln>
          <a:effectLst/>
        </p:spPr>
      </p:pic>
      <p:pic>
        <p:nvPicPr>
          <p:cNvPr id="8" name="Google Shape;138;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kgAACjEgAAeC0AAMIfAAAQAAAAJgAAAAgAAAD//////////w=="/>
              </a:ext>
            </a:extLst>
          </p:cNvPicPr>
          <p:nvPr/>
        </p:nvPicPr>
        <p:blipFill>
          <a:blip r:embed="rId6"/>
          <a:stretch>
            <a:fillRect/>
          </a:stretch>
        </p:blipFill>
        <p:spPr>
          <a:xfrm>
            <a:off x="5258435" y="3029585"/>
            <a:ext cx="2132965" cy="2132965"/>
          </a:xfrm>
          <a:prstGeom prst="rect">
            <a:avLst/>
          </a:prstGeom>
          <a:noFill/>
          <a:ln>
            <a:noFill/>
          </a:ln>
          <a:effectLst/>
        </p:spPr>
      </p:pic>
      <p:pic>
        <p:nvPicPr>
          <p:cNvPr id="9" name="Google Shape;139;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GQeAACJBAAAYy4AAEEPAAAQAAAAJgAAAAgAAAD//////////w=="/>
              </a:ext>
            </a:extLst>
          </p:cNvPicPr>
          <p:nvPr/>
        </p:nvPicPr>
        <p:blipFill>
          <a:blip r:embed="rId7"/>
          <a:stretch>
            <a:fillRect/>
          </a:stretch>
        </p:blipFill>
        <p:spPr>
          <a:xfrm>
            <a:off x="4940300" y="737235"/>
            <a:ext cx="2600325" cy="1742440"/>
          </a:xfrm>
          <a:prstGeom prst="rect">
            <a:avLst/>
          </a:prstGeom>
          <a:noFill/>
          <a:ln>
            <a:noFill/>
          </a:ln>
          <a:effectLst/>
        </p:spPr>
      </p:pic>
      <p:pic>
        <p:nvPicPr>
          <p:cNvPr id="10" name="Google Shape;140;p2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B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AktAAByFQAAQDgAAKQfAAAQAAAAJgAAAAgAAAD//////////w=="/>
              </a:ext>
            </a:extLst>
          </p:cNvPicPr>
          <p:nvPr/>
        </p:nvPicPr>
        <p:blipFill>
          <a:blip r:embed="rId8"/>
          <a:stretch>
            <a:fillRect/>
          </a:stretch>
        </p:blipFill>
        <p:spPr>
          <a:xfrm>
            <a:off x="7320915" y="3486150"/>
            <a:ext cx="1823085" cy="1657350"/>
          </a:xfrm>
          <a:prstGeom prst="rect">
            <a:avLst/>
          </a:prstGeom>
          <a:noFill/>
          <a:ln>
            <a:noFill/>
          </a:ln>
          <a:effectLst/>
        </p:spPr>
      </p:pic>
      <p:sp>
        <p:nvSpPr>
          <p:cNvPr id="11" name="Google Shape;141;p21"/>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TwxB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hAAABQSAADiHwAAzRoAABAAAAAmAAAACAAAAP//////////"/>
              </a:ext>
            </a:extLst>
          </p:cNvSpPr>
          <p:nvPr/>
        </p:nvSpPr>
        <p:spPr>
          <a:xfrm>
            <a:off x="2739390" y="2938780"/>
            <a:ext cx="2443480" cy="1417955"/>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A diferentes componentes y herramientas se le aplica un proceso de pavonado para mejorar la resistencia a la corrosión y dar acabado superficial (decorativo)</a:t>
            </a:r>
            <a:endParaRPr lang="es-es_tradnl" cap="none"/>
          </a:p>
        </p:txBody>
      </p:sp>
    </p:spTree>
  </p:cSld>
  <p:clrMapOvr>
    <a:masterClrMapping/>
  </p:clrMapOvr>
  <p:timing>
    <p:tnLst>
      <p:par>
        <p:cTn id="1" dur="indefinite" restart="never" nodeType="tmRoot"/>
      </p:par>
    </p:tnLst>
  </p:timing>
</p:sld>
</file>

<file path=ppt/slides/slide1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85;p2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Pjy9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AAAAABVNgAA6QUAABAAAAAmAAAACAAAAD0QAAAAAAAA"/>
              </a:ext>
            </a:extLst>
          </p:cNvSpPr>
          <p:nvPr>
            <p:ph type="title"/>
          </p:nvPr>
        </p:nvSpPr>
        <p:spPr>
          <a:xfrm>
            <a:off x="311785" y="0"/>
            <a:ext cx="8520430" cy="960755"/>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b="1" cap="none"/>
              <a:t>Galvanizado y Zincado</a:t>
            </a:r>
            <a:endParaRPr b="1" cap="none"/>
          </a:p>
        </p:txBody>
      </p:sp>
      <p:sp>
        <p:nvSpPr>
          <p:cNvPr id="3" name="Google Shape;186;p2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g7V0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wMAAPQCAACBNwAAYxIAABAAAAAmAAAACAAAAD0QAAAAAAAA"/>
              </a:ext>
            </a:extLst>
          </p:cNvSpPr>
          <p:nvPr>
            <p:ph type="body" idx="1"/>
          </p:nvPr>
        </p:nvSpPr>
        <p:spPr>
          <a:xfrm>
            <a:off x="502285" y="480060"/>
            <a:ext cx="8520430" cy="2508885"/>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u="sng" cap="none">
                <a:solidFill>
                  <a:schemeClr val="tx1"/>
                </a:solidFill>
              </a:rPr>
              <a:t>Fundamento:</a:t>
            </a:r>
            <a:r>
              <a:rPr lang="es-es_tradnl" cap="none">
                <a:solidFill>
                  <a:schemeClr val="tx1"/>
                </a:solidFill>
              </a:rPr>
              <a:t> </a:t>
            </a:r>
            <a:r>
              <a:rPr lang="es-es" cap="none">
                <a:solidFill>
                  <a:schemeClr val="tx1"/>
                </a:solidFill>
              </a:rPr>
              <a:t>consiste en obtener un recubrimiento protector de zinc sobre el material base, el acero de la pieza a proteger. Esta película de protección ofrece una protección catódica a la pieza de acero que la protege frente a la corrosión. Además de la protección catódica ofrece una protección adicional, de tipo barrera, dado que con la humedad junto con el anhídrido carbónico presente en el aire, originan sobre la superficie galvanizada de la pieza una capa de pasivación protectora, formada a base de carbonatos básicos de zinc, que son muy insolubles, a la vez que compacta y adherente.</a:t>
            </a:r>
            <a:endParaRPr cap="none">
              <a:solidFill>
                <a:schemeClr val="tx1"/>
              </a:solidFill>
            </a:endParaRPr>
          </a:p>
          <a:p>
            <a:pPr marL="0" indent="0" algn="l">
              <a:spcBef>
                <a:spcPts val="1600"/>
              </a:spcBef>
              <a:spcAft>
                <a:spcPts val="0"/>
              </a:spcAft>
              <a:buNone/>
            </a:pPr>
            <a:r>
              <a:rPr lang="es-es_tradnl" cap="none">
                <a:solidFill>
                  <a:schemeClr val="tx1"/>
                </a:solidFill>
              </a:rPr>
              <a:t>Potencial electroquímico:  </a:t>
            </a:r>
            <a:endParaRPr cap="none">
              <a:solidFill>
                <a:schemeClr val="tx1"/>
              </a:solidFill>
            </a:endParaRPr>
          </a:p>
          <a:p>
            <a:pPr marL="0" indent="0" algn="ctr">
              <a:spcBef>
                <a:spcPts val="1600"/>
              </a:spcBef>
              <a:spcAft>
                <a:spcPts val="0"/>
              </a:spcAft>
              <a:buNone/>
            </a:pPr>
            <a:r>
              <a:rPr lang="es-es_tradnl" cap="none">
                <a:solidFill>
                  <a:srgbClr val="FF0000"/>
                </a:solidFill>
              </a:rPr>
              <a:t>     Fe</a:t>
            </a:r>
            <a:r>
              <a:rPr lang="es-es_tradnl" cap="none" baseline="30000">
                <a:solidFill>
                  <a:srgbClr val="FF0000"/>
                </a:solidFill>
              </a:rPr>
              <a:t>+2</a:t>
            </a:r>
            <a:r>
              <a:rPr lang="es-es_tradnl" cap="none">
                <a:solidFill>
                  <a:srgbClr val="FF0000"/>
                </a:solidFill>
              </a:rPr>
              <a:t> + 2e- →  Fe(s)       E°= −0.44</a:t>
            </a:r>
            <a:endParaRPr cap="none" baseline="-24000">
              <a:solidFill>
                <a:srgbClr val="FF0000"/>
              </a:solidFill>
            </a:endParaRPr>
          </a:p>
          <a:p>
            <a:pPr marL="0" indent="0" algn="ctr">
              <a:spcBef>
                <a:spcPts val="1600"/>
              </a:spcBef>
              <a:spcAft>
                <a:spcPts val="0"/>
              </a:spcAft>
              <a:buNone/>
            </a:pPr>
            <a:r>
              <a:rPr lang="es-es_tradnl" cap="none">
                <a:solidFill>
                  <a:srgbClr val="FF0000"/>
                </a:solidFill>
              </a:rPr>
              <a:t>  Zn</a:t>
            </a:r>
            <a:r>
              <a:rPr lang="es-es_tradnl" cap="none" baseline="30000">
                <a:solidFill>
                  <a:srgbClr val="FF0000"/>
                </a:solidFill>
              </a:rPr>
              <a:t>+2</a:t>
            </a:r>
            <a:r>
              <a:rPr lang="es-es_tradnl" cap="none">
                <a:solidFill>
                  <a:srgbClr val="FF0000"/>
                </a:solidFill>
              </a:rPr>
              <a:t>(aq) + 2e−→Zn(s)      E°= −0.76</a:t>
            </a:r>
            <a:endParaRPr cap="none">
              <a:solidFill>
                <a:srgbClr val="FF0000"/>
              </a:solidFill>
            </a:endParaRPr>
          </a:p>
          <a:p>
            <a:pPr marL="0" indent="0" algn="l">
              <a:spcBef>
                <a:spcPts val="1600"/>
              </a:spcBef>
              <a:spcAft>
                <a:spcPts val="0"/>
              </a:spcAft>
              <a:buNone/>
            </a:pPr>
            <a:r>
              <a:rPr lang="es-es_tradnl" cap="none">
                <a:solidFill>
                  <a:schemeClr val="tx1"/>
                </a:solidFill>
              </a:rPr>
              <a:t> Formación de óxidos, formación de aleación, protección catódica </a:t>
            </a:r>
            <a:endParaRPr cap="none">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91;p28"/>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QrKd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wEAAJ0DAAABNwAAayIAABAAAAAmAAAACAAAAP//////////"/>
              </a:ext>
            </a:extLst>
          </p:cNvSpPr>
          <p:nvPr/>
        </p:nvSpPr>
        <p:spPr>
          <a:xfrm>
            <a:off x="202565" y="587375"/>
            <a:ext cx="8738870" cy="500761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endParaRPr lang="es-es_tradnl" sz="1600" b="1" cap="none"/>
          </a:p>
          <a:p>
            <a:pPr marL="0" indent="0" algn="l">
              <a:spcBef>
                <a:spcPts val="0"/>
              </a:spcBef>
              <a:spcAft>
                <a:spcPts val="0"/>
              </a:spcAft>
              <a:buNone/>
            </a:pPr>
            <a:r>
              <a:rPr lang="es-es_tradnl" sz="1600" b="1" cap="none">
                <a:solidFill>
                  <a:srgbClr val="FF0000"/>
                </a:solidFill>
              </a:rPr>
              <a:t>1-Decapado mecánico</a:t>
            </a:r>
            <a:endParaRPr lang="es-es_tradnl" sz="1600" b="1" cap="none">
              <a:solidFill>
                <a:srgbClr val="FF0000"/>
              </a:solidFill>
            </a:endParaRPr>
          </a:p>
          <a:p>
            <a:pPr marL="0" indent="0" algn="l">
              <a:spcBef>
                <a:spcPts val="0"/>
              </a:spcBef>
              <a:spcAft>
                <a:spcPts val="0"/>
              </a:spcAft>
              <a:buNone/>
            </a:pPr>
            <a:r>
              <a:rPr lang="es-es_tradnl" cap="none"/>
              <a:t>Es un pulido mecánico con cintas abrasivas, equipos de vibración o mediante la proyección a gran velocidad, con aire comprimido, de un material abrasivo en estado sólido (arena de sílice, escorias, granalla de acero, etc.) sobre la superficie a limpiar. </a:t>
            </a:r>
            <a:endParaRPr lang="es-es_tradnl" cap="none"/>
          </a:p>
          <a:p>
            <a:pPr marL="0" indent="0" algn="l">
              <a:spcBef>
                <a:spcPts val="0"/>
              </a:spcBef>
              <a:spcAft>
                <a:spcPts val="0"/>
              </a:spcAft>
              <a:buNone/>
            </a:pPr>
            <a:endParaRPr lang="es-es_tradnl" cap="none"/>
          </a:p>
          <a:p>
            <a:pPr marL="0" indent="0" algn="l">
              <a:spcBef>
                <a:spcPts val="0"/>
              </a:spcBef>
              <a:spcAft>
                <a:spcPts val="0"/>
              </a:spcAft>
              <a:buNone/>
            </a:pPr>
            <a:r>
              <a:rPr lang="es-es_tradnl" cap="none"/>
              <a:t>El material abrasivo utilizado depende principalmente de:</a:t>
            </a:r>
            <a:endParaRPr lang="es-es_tradnl" cap="none"/>
          </a:p>
          <a:p>
            <a:pPr marL="0" indent="0" algn="l">
              <a:spcBef>
                <a:spcPts val="0"/>
              </a:spcBef>
              <a:spcAft>
                <a:spcPts val="0"/>
              </a:spcAft>
              <a:buNone/>
            </a:pPr>
            <a:r>
              <a:rPr lang="es-es_tradnl" cap="none"/>
              <a:t>• el rendimiento del producto.</a:t>
            </a:r>
            <a:endParaRPr lang="es-es_tradnl" cap="none"/>
          </a:p>
          <a:p>
            <a:pPr marL="0" indent="0" algn="l">
              <a:spcBef>
                <a:spcPts val="0"/>
              </a:spcBef>
              <a:spcAft>
                <a:spcPts val="0"/>
              </a:spcAft>
              <a:buNone/>
            </a:pPr>
            <a:r>
              <a:rPr lang="es-es_tradnl" cap="none"/>
              <a:t>• el material base de la pieza.</a:t>
            </a:r>
            <a:endParaRPr lang="es-es_tradnl" cap="none"/>
          </a:p>
          <a:p>
            <a:pPr marL="0" indent="0" algn="l">
              <a:spcBef>
                <a:spcPts val="0"/>
              </a:spcBef>
              <a:spcAft>
                <a:spcPts val="0"/>
              </a:spcAft>
              <a:buNone/>
            </a:pPr>
            <a:r>
              <a:rPr lang="es-es_tradnl" cap="none"/>
              <a:t>• el aspecto deseado del acabado.</a:t>
            </a:r>
            <a:endParaRPr lang="es-es_tradnl" cap="none"/>
          </a:p>
          <a:p>
            <a:pPr marL="0" indent="0" algn="l">
              <a:spcBef>
                <a:spcPts val="0"/>
              </a:spcBef>
              <a:spcAft>
                <a:spcPts val="0"/>
              </a:spcAft>
              <a:buNone/>
            </a:pPr>
            <a:endParaRPr lang="es-es_tradnl" cap="none">
              <a:solidFill>
                <a:srgbClr val="FF0000"/>
              </a:solidFill>
            </a:endParaRPr>
          </a:p>
          <a:p>
            <a:pPr marL="0" indent="0" algn="l">
              <a:spcBef>
                <a:spcPts val="0"/>
              </a:spcBef>
              <a:spcAft>
                <a:spcPts val="0"/>
              </a:spcAft>
              <a:buNone/>
            </a:pPr>
            <a:r>
              <a:rPr lang="es-es_tradnl" sz="1600" b="1" cap="none">
                <a:solidFill>
                  <a:srgbClr val="FF0000"/>
                </a:solidFill>
              </a:rPr>
              <a:t>2-Desengrase químico</a:t>
            </a:r>
            <a:endParaRPr lang="es-es_tradnl" sz="1600" b="1" cap="none">
              <a:solidFill>
                <a:srgbClr val="FF0000"/>
              </a:solidFill>
            </a:endParaRPr>
          </a:p>
          <a:p>
            <a:pPr marL="0" indent="0" algn="l">
              <a:spcBef>
                <a:spcPts val="0"/>
              </a:spcBef>
              <a:spcAft>
                <a:spcPts val="0"/>
              </a:spcAft>
              <a:buNone/>
            </a:pPr>
            <a:r>
              <a:rPr lang="es-es_tradnl" cap="none"/>
              <a:t>Con disolventes orgánicos o en soluciones acuosas alcalinas con emulsionantes o detergentes (requiere agitación).</a:t>
            </a:r>
            <a:endParaRPr lang="es-es_tradnl" cap="none"/>
          </a:p>
          <a:p>
            <a:pPr marL="0" indent="0" algn="l">
              <a:spcBef>
                <a:spcPts val="0"/>
              </a:spcBef>
              <a:spcAft>
                <a:spcPts val="0"/>
              </a:spcAft>
              <a:buNone/>
            </a:pPr>
            <a:endParaRPr lang="es-es_tradnl" cap="none">
              <a:solidFill>
                <a:srgbClr val="FF0000"/>
              </a:solidFill>
            </a:endParaRPr>
          </a:p>
          <a:p>
            <a:pPr marL="0" indent="0" algn="l">
              <a:spcBef>
                <a:spcPts val="0"/>
              </a:spcBef>
              <a:spcAft>
                <a:spcPts val="0"/>
              </a:spcAft>
              <a:buNone/>
            </a:pPr>
            <a:r>
              <a:rPr lang="es-es_tradnl" sz="1600" b="1" cap="none">
                <a:solidFill>
                  <a:srgbClr val="FF0000"/>
                </a:solidFill>
              </a:rPr>
              <a:t>3-Desengrase electrolítico</a:t>
            </a:r>
            <a:endParaRPr lang="es-es_tradnl" sz="1600" b="1" cap="none">
              <a:solidFill>
                <a:srgbClr val="FF0000"/>
              </a:solidFill>
            </a:endParaRPr>
          </a:p>
          <a:p>
            <a:pPr marL="0" indent="0" algn="l">
              <a:spcBef>
                <a:spcPts val="0"/>
              </a:spcBef>
              <a:spcAft>
                <a:spcPts val="0"/>
              </a:spcAft>
              <a:buNone/>
            </a:pPr>
            <a:r>
              <a:rPr lang="es-es_tradnl" cap="none"/>
              <a:t>Consiste en someter las piezas a la acción de una solución alcalina. Las grasas saponificables son atacadas y saponificadas por la solución alcalina, y el hidrógeno originado en la electrólisis sobre el cátodo favorece el desprendimiento de las grasas de la pieza. </a:t>
            </a:r>
            <a:endParaRPr lang="es-es_tradnl" cap="none"/>
          </a:p>
          <a:p>
            <a:pPr marL="0" indent="0" algn="l">
              <a:spcBef>
                <a:spcPts val="0"/>
              </a:spcBef>
              <a:spcAft>
                <a:spcPts val="0"/>
              </a:spcAft>
              <a:buNone/>
            </a:pPr>
            <a:endParaRPr lang="es-es_tradnl" cap="none"/>
          </a:p>
        </p:txBody>
      </p:sp>
      <p:sp>
        <p:nvSpPr>
          <p:cNvPr id="3" name="Google Shape;185;p2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xLd7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x4AAAAAAABVNgAA6QUAABAAAAAmAAAACAAAAD0QAAAAAAAA"/>
              </a:ext>
            </a:extLst>
          </p:cNvSpPr>
          <p:nvPr>
            <p:ph type="title"/>
          </p:nvPr>
        </p:nvSpPr>
        <p:spPr>
          <a:xfrm>
            <a:off x="4990465" y="0"/>
            <a:ext cx="3841750" cy="960755"/>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b="1" cap="none"/>
              <a:t>Pretratamiento</a:t>
            </a:r>
            <a:endParaRPr b="1" cap="none"/>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01;p30"/>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gYAAL0CAACYGwAAQwYAABAAAAAmAAAACAAAAD0QAAAAAAAA"/>
              </a:ext>
            </a:extLst>
          </p:cNvSpPr>
          <p:nvPr>
            <p:ph type="title"/>
          </p:nvPr>
        </p:nvSpPr>
        <p:spPr>
          <a:xfrm>
            <a:off x="1014730" y="445135"/>
            <a:ext cx="3470910" cy="572770"/>
          </a:xfrm>
        </p:spPr>
        <p:txBody>
          <a:bodyPr vert="horz" wrap="square" lIns="91440" tIns="91440" rIns="91440" bIns="91440" numCol="1" spcCol="215900" anchor="t">
            <a:prstTxWarp prst="textNoShape">
              <a:avLst/>
            </a:prstTxWarp>
          </a:bodyPr>
          <a:lstStyle/>
          <a:p>
            <a:pPr marL="0" indent="0" algn="l">
              <a:lnSpc>
                <a:spcPct val="115000"/>
              </a:lnSpc>
              <a:spcBef>
                <a:spcPts val="0"/>
              </a:spcBef>
              <a:spcAft>
                <a:spcPts val="1600"/>
              </a:spcAft>
              <a:buNone/>
            </a:pPr>
            <a:r>
              <a:rPr lang="es-es_tradnl" sz="1800" b="1" cap="none">
                <a:solidFill>
                  <a:srgbClr val="FF0000"/>
                </a:solidFill>
              </a:rPr>
              <a:t>4-Fluxado</a:t>
            </a:r>
            <a:r>
              <a:rPr lang="es-es_tradnl" sz="1800" cap="none"/>
              <a:t> </a:t>
            </a:r>
            <a:endParaRPr lang="es-es_tradnl" sz="1800" cap="none"/>
          </a:p>
        </p:txBody>
      </p:sp>
      <p:sp>
        <p:nvSpPr>
          <p:cNvPr id="3" name="Google Shape;202;p30"/>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nlf/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hAAAE8CAABAOAAAsQYAABAAAAAmAAAACAAAAD0QAAAAAAAA"/>
              </a:ext>
            </a:extLst>
          </p:cNvSpPr>
          <p:nvPr>
            <p:ph type="body" idx="1"/>
          </p:nvPr>
        </p:nvSpPr>
        <p:spPr>
          <a:xfrm>
            <a:off x="2719070" y="375285"/>
            <a:ext cx="6424930" cy="712470"/>
          </a:xfrm>
        </p:spPr>
        <p:txBody>
          <a:bodyPr vert="horz" wrap="square" lIns="91440" tIns="91440" rIns="91440" bIns="91440" numCol="1" spcCol="215900" anchor="t">
            <a:prstTxWarp prst="textNoShape">
              <a:avLst/>
            </a:prstTxWarp>
          </a:bodyPr>
          <a:lstStyle/>
          <a:p>
            <a:pPr marL="0" indent="0" algn="l">
              <a:spcBef>
                <a:spcPts val="0"/>
              </a:spcBef>
              <a:spcAft>
                <a:spcPts val="1600"/>
              </a:spcAft>
              <a:buNone/>
            </a:pPr>
            <a:r>
              <a:rPr lang="es-es_tradnl" sz="1400" cap="none">
                <a:solidFill>
                  <a:srgbClr val="000000"/>
                </a:solidFill>
              </a:rPr>
              <a:t>Se realiza con solución salina de Cloruro de Zinc-Amonio, para eliminar óxidos y preparar la superficie para un mejor recubrimiento.</a:t>
            </a:r>
            <a:endParaRPr lang="es-es_tradnl" sz="1400" cap="none">
              <a:solidFill>
                <a:srgbClr val="000000"/>
              </a:solidFill>
            </a:endParaRPr>
          </a:p>
        </p:txBody>
      </p:sp>
      <p:pic>
        <p:nvPicPr>
          <p:cNvPr id="4" name="Google Shape;203;p30"/>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MUCAAAAAAAA4wI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K4GAAAfBwAAkjEAAJ8dAAAQAAAAJgAAAAgAAAD//////////w=="/>
              </a:ext>
            </a:extLst>
          </p:cNvPicPr>
          <p:nvPr/>
        </p:nvPicPr>
        <p:blipFill>
          <a:blip r:embed="rId3"/>
          <a:srcRect l="0" t="7090" r="0" b="7390"/>
          <a:stretch>
            <a:fillRect/>
          </a:stretch>
        </p:blipFill>
        <p:spPr>
          <a:xfrm>
            <a:off x="1085850" y="1157605"/>
            <a:ext cx="6972300" cy="3657600"/>
          </a:xfrm>
          <a:prstGeom prst="rect">
            <a:avLst/>
          </a:prstGeom>
          <a:noFill/>
          <a:ln>
            <a:noFill/>
          </a:ln>
          <a:effectLst/>
        </p:spPr>
      </p:pic>
    </p:spTree>
  </p:cSld>
  <p:clrMapOvr>
    <a:masterClrMapping/>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66;p14"/>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HMAAABVNgAA8wUAABAAAAAmAAAACAAAAD0QAAAAAAAA"/>
              </a:ext>
            </a:extLst>
          </p:cNvSpPr>
          <p:nvPr>
            <p:ph type="ctrTitle"/>
          </p:nvPr>
        </p:nvSpPr>
        <p:spPr>
          <a:xfrm>
            <a:off x="311785" y="73025"/>
            <a:ext cx="8520430" cy="894080"/>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Corrosión </a:t>
            </a:r>
            <a:endParaRPr lang="es-es_tradnl" cap="none"/>
          </a:p>
        </p:txBody>
      </p:sp>
      <p:sp>
        <p:nvSpPr>
          <p:cNvPr id="3" name="Google Shape;67;p14"/>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ewIAAEgGAADJGQAAKAsAABAAAAAmAAAACAAAAD0QAAAAAAAA"/>
              </a:ext>
            </a:extLst>
          </p:cNvSpPr>
          <p:nvPr>
            <p:ph type="subTitle" idx="1"/>
          </p:nvPr>
        </p:nvSpPr>
        <p:spPr>
          <a:xfrm>
            <a:off x="403225" y="1021080"/>
            <a:ext cx="3788410" cy="79248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solidFill>
                  <a:srgbClr val="C00000"/>
                </a:solidFill>
              </a:rPr>
              <a:t>¿Qué es la corrosión?</a:t>
            </a:r>
            <a:endParaRPr cap="none">
              <a:solidFill>
                <a:srgbClr val="C00000"/>
              </a:solidFill>
            </a:endParaRPr>
          </a:p>
        </p:txBody>
      </p:sp>
      <p:sp>
        <p:nvSpPr>
          <p:cNvPr id="4" name="Google Shape;68;p14"/>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ewIAAH4LAADJGQAAwhAAABAAAAAmAAAACAAAAP//////////"/>
              </a:ext>
            </a:extLst>
          </p:cNvSpPr>
          <p:nvPr/>
        </p:nvSpPr>
        <p:spPr>
          <a:xfrm>
            <a:off x="403225" y="1868170"/>
            <a:ext cx="3788410" cy="855980"/>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La corrosión es el deterioro de un material, generalmente metálico, por la acción química o electroquímica del medio ambiente</a:t>
            </a:r>
            <a:endParaRPr lang="es-es_tradnl" cap="none"/>
          </a:p>
        </p:txBody>
      </p:sp>
      <p:pic>
        <p:nvPicPr>
          <p:cNvPr id="5" name="Google Shape;69;p14"/>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AMGAACREQAAMBUAAO8cAAAQAAAAJgAAAAgAAAD//////////w=="/>
              </a:ext>
            </a:extLst>
          </p:cNvPicPr>
          <p:nvPr/>
        </p:nvPicPr>
        <p:blipFill>
          <a:blip r:embed="rId3"/>
          <a:stretch>
            <a:fillRect/>
          </a:stretch>
        </p:blipFill>
        <p:spPr>
          <a:xfrm>
            <a:off x="977265" y="2855595"/>
            <a:ext cx="2466975" cy="1847850"/>
          </a:xfrm>
          <a:prstGeom prst="rect">
            <a:avLst/>
          </a:prstGeom>
          <a:noFill/>
          <a:ln>
            <a:noFill/>
          </a:ln>
          <a:effectLst/>
        </p:spPr>
      </p:pic>
      <p:sp>
        <p:nvSpPr>
          <p:cNvPr id="6" name="Google Shape;70;p14"/>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h4AAOoHAAAlTAAALw0AABAAAAAmAAAACAAAAP//////////"/>
              </a:ext>
            </a:extLst>
          </p:cNvSpPr>
          <p:nvPr/>
        </p:nvSpPr>
        <p:spPr>
          <a:xfrm>
            <a:off x="5035550" y="1286510"/>
            <a:ext cx="7342505" cy="85661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p>
        </p:txBody>
      </p:sp>
      <p:sp>
        <p:nvSpPr>
          <p:cNvPr id="7" name="Google Shape;71;p14"/>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bBwAAPMFAAC6MwAA0woAABAAAAAmAAAACAAAAD0QAAAAAAAA"/>
              </a:ext>
            </a:extLst>
          </p:cNvSpPr>
          <p:nvPr>
            <p:ph type="subTitle" idx="1"/>
          </p:nvPr>
        </p:nvSpPr>
        <p:spPr>
          <a:xfrm>
            <a:off x="4620260" y="967105"/>
            <a:ext cx="3788410" cy="79248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solidFill>
                  <a:srgbClr val="C00000"/>
                </a:solidFill>
              </a:rPr>
              <a:t>¿Por qué se dá?</a:t>
            </a:r>
            <a:endParaRPr cap="none">
              <a:solidFill>
                <a:srgbClr val="C00000"/>
              </a:solidFill>
            </a:endParaRPr>
          </a:p>
        </p:txBody>
      </p:sp>
      <p:sp>
        <p:nvSpPr>
          <p:cNvPr id="8" name="Google Shape;72;p14"/>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bxsAAH4LAAC3NAAA2xYAABAAAAAmAAAACAAAAP//////////"/>
              </a:ext>
            </a:extLst>
          </p:cNvSpPr>
          <p:nvPr/>
        </p:nvSpPr>
        <p:spPr>
          <a:xfrm>
            <a:off x="4459605" y="1868170"/>
            <a:ext cx="4109720" cy="1847215"/>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La mayoría de los metales se encuentran en la naturaleza en forma de óxidos o sulfatos metálicos. </a:t>
            </a:r>
            <a:endParaRPr lang="es-es_tradnl" cap="none"/>
          </a:p>
          <a:p>
            <a:pPr marL="0" indent="0" algn="just">
              <a:spcBef>
                <a:spcPts val="0"/>
              </a:spcBef>
              <a:spcAft>
                <a:spcPts val="0"/>
              </a:spcAft>
              <a:buNone/>
            </a:pPr>
            <a:r>
              <a:rPr lang="es-es_tradnl" cap="none"/>
              <a:t>Estos compuestos tienen una energía de formación inferior a la de los metales, por lo tanto, son estables termodinámicamente. Por esta razón, la corrosión es un proceso espontáneo, el metal reacciona con líquidos o gases del medio ambiente</a:t>
            </a:r>
            <a:endParaRPr lang="es-es_tradnl" cap="none"/>
          </a:p>
        </p:txBody>
      </p:sp>
    </p:spTree>
  </p:cSld>
  <p:clrMapOvr>
    <a:masterClrMapping/>
  </p:clrMapOvr>
  <p:timing>
    <p:tnLst>
      <p:par>
        <p:cTn id="1" dur="indefinite" restart="never" nodeType="tmRoot"/>
      </p:par>
    </p:tnLst>
  </p:timing>
</p:sld>
</file>

<file path=ppt/slides/slide2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08;p3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AIAAEgAAAACNwAAzgMAABAAAAAmAAAACAAAAD0QAAAAAAAA"/>
              </a:ext>
            </a:extLst>
          </p:cNvSpPr>
          <p:nvPr>
            <p:ph type="title"/>
          </p:nvPr>
        </p:nvSpPr>
        <p:spPr>
          <a:xfrm>
            <a:off x="421640" y="45720"/>
            <a:ext cx="8520430" cy="57277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b="1" cap="none"/>
              <a:t>Galvanizado en caliente</a:t>
            </a:r>
            <a:endParaRPr b="1" cap="none"/>
          </a:p>
        </p:txBody>
      </p:sp>
      <p:sp>
        <p:nvSpPr>
          <p:cNvPr id="3" name="Google Shape;209;p3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RerD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gEAAOwGAADAHQAAUBEAABAAAAAmAAAACAAAAD0QAAAAAAAA"/>
              </a:ext>
            </a:extLst>
          </p:cNvSpPr>
          <p:nvPr>
            <p:ph type="body" idx="1"/>
          </p:nvPr>
        </p:nvSpPr>
        <p:spPr>
          <a:xfrm>
            <a:off x="240030" y="1125220"/>
            <a:ext cx="4596130" cy="1689100"/>
          </a:xfrm>
        </p:spPr>
        <p:txBody>
          <a:bodyPr vert="horz" wrap="square" lIns="91440" tIns="91440" rIns="91440" bIns="91440" numCol="1" spcCol="215900" anchor="t">
            <a:prstTxWarp prst="textNoShape">
              <a:avLst/>
            </a:prstTxWarp>
          </a:bodyPr>
          <a:lstStyle/>
          <a:p>
            <a:pPr marL="0" indent="0" algn="just">
              <a:spcBef>
                <a:spcPts val="500"/>
              </a:spcBef>
              <a:spcAft>
                <a:spcPts val="500"/>
              </a:spcAft>
              <a:buNone/>
            </a:pPr>
            <a:r>
              <a:rPr lang="es-es_tradnl" cap="none">
                <a:solidFill>
                  <a:srgbClr val="000000"/>
                </a:solidFill>
              </a:rPr>
              <a:t>La galvanización es un procedimiento para recubrir piezas terminadas de hierro/acero mediante su inmersión en un crisol de zinc fundido a 450 °C. Al retirar el acero del baño, se han formado varias capas superficiales de </a:t>
            </a:r>
            <a:r>
              <a:rPr lang="es-es_tradnl" cap="none">
                <a:solidFill>
                  <a:srgbClr val="000000"/>
                </a:solidFill>
                <a:hlinkClick r:id="rId3"/>
              </a:rPr>
              <a:t>aleación</a:t>
            </a:r>
            <a:r>
              <a:rPr lang="es-es_tradnl" cap="none">
                <a:solidFill>
                  <a:srgbClr val="000000"/>
                </a:solidFill>
              </a:rPr>
              <a:t> zinc-hierro en las que el zinc se ha solidificado.</a:t>
            </a:r>
            <a:endParaRPr cap="none">
              <a:solidFill>
                <a:srgbClr val="000000"/>
              </a:solidFill>
            </a:endParaRPr>
          </a:p>
        </p:txBody>
      </p:sp>
      <p:pic>
        <p:nvPicPr>
          <p:cNvPr id="4" name="Google Shape;210;p3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DAmAADLBwAANzUAAL8bAAAQAAAAJgAAAAgAAAD//////////w=="/>
              </a:ext>
            </a:extLst>
          </p:cNvPicPr>
          <p:nvPr/>
        </p:nvPicPr>
        <p:blipFill>
          <a:blip r:embed="rId4"/>
          <a:stretch>
            <a:fillRect/>
          </a:stretch>
        </p:blipFill>
        <p:spPr>
          <a:xfrm>
            <a:off x="6207760" y="1266825"/>
            <a:ext cx="2442845" cy="3243580"/>
          </a:xfrm>
          <a:prstGeom prst="rect">
            <a:avLst/>
          </a:prstGeom>
          <a:noFill/>
          <a:ln>
            <a:noFill/>
          </a:ln>
          <a:effectLst/>
        </p:spPr>
      </p:pic>
      <p:sp>
        <p:nvSpPr>
          <p:cNvPr id="5" name="Google Shape;211;p31"/>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CYbAAAtKQAAXh0AABAAAAAmAAAACAAAAP//////////"/>
              </a:ext>
            </a:extLst>
          </p:cNvSpPr>
          <p:nvPr/>
        </p:nvSpPr>
        <p:spPr>
          <a:xfrm>
            <a:off x="311785" y="4413250"/>
            <a:ext cx="6381750" cy="36068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sz="1000" cap="none">
                <a:latin typeface="Roboto" pitchFamily="2" charset="0"/>
                <a:ea typeface="Roboto" pitchFamily="2" charset="0"/>
                <a:cs typeface="Roboto" pitchFamily="2" charset="0"/>
                <a:hlinkClick r:id="rId5"/>
              </a:rPr>
              <a:t>Galvanizadora Valenciana, S.L.U. GALESA</a:t>
            </a:r>
            <a:r>
              <a:rPr lang="es-es_tradnl" sz="1000" cap="none">
                <a:latin typeface="Roboto" pitchFamily="2" charset="0"/>
                <a:ea typeface="Roboto" pitchFamily="2" charset="0"/>
                <a:cs typeface="Roboto" pitchFamily="2" charset="0"/>
              </a:rPr>
              <a:t>. </a:t>
            </a:r>
            <a:r>
              <a:rPr lang="es-es_tradnl" sz="1100" u="sng" cap="none">
                <a:solidFill>
                  <a:schemeClr val="hlink"/>
                </a:solidFill>
                <a:hlinkClick r:id="rId6"/>
              </a:rPr>
              <a:t>https://www.youtube.com/watch?v=CmHSS4asKtk</a:t>
            </a:r>
            <a:endParaRPr lang="es-es_tradnl" sz="1100" u="sng" cap="none">
              <a:solidFill>
                <a:schemeClr val="hlink"/>
              </a:solidFill>
              <a:hlinkClick r:id="rId6"/>
            </a:endParaRPr>
          </a:p>
        </p:txBody>
      </p:sp>
      <p:pic>
        <p:nvPicPr>
          <p:cNvPr id="6" name="Google Shape;212;p31"/>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LcNAADNDwAAbSMAALkaAAAQAAAAJgAAAAgAAAD//////////w=="/>
              </a:ext>
            </a:extLst>
          </p:cNvPicPr>
          <p:nvPr/>
        </p:nvPicPr>
        <p:blipFill>
          <a:blip r:embed="rId7"/>
          <a:stretch>
            <a:fillRect/>
          </a:stretch>
        </p:blipFill>
        <p:spPr>
          <a:xfrm>
            <a:off x="2229485" y="2568575"/>
            <a:ext cx="3529330" cy="1775460"/>
          </a:xfrm>
          <a:prstGeom prst="rect">
            <a:avLst/>
          </a:prstGeom>
          <a:noFill/>
          <a:ln>
            <a:noFill/>
          </a:ln>
          <a:effectLst/>
        </p:spPr>
      </p:pic>
    </p:spTree>
  </p:cSld>
  <p:clrMapOvr>
    <a:masterClrMapping/>
  </p:clrMapOvr>
  <p:timing>
    <p:tnLst>
      <p:par>
        <p:cTn id="1" dur="indefinite" restart="never" nodeType="tmRoot"/>
      </p:par>
    </p:tnLst>
  </p:timing>
</p:sld>
</file>

<file path=ppt/slides/slide2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17;p3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GwGG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4AAFYCAACJLgAA3AUAABAAAAAmAAAACAAAAD0QAAAAAAAA"/>
              </a:ext>
            </a:extLst>
          </p:cNvSpPr>
          <p:nvPr>
            <p:ph type="title"/>
          </p:nvPr>
        </p:nvSpPr>
        <p:spPr>
          <a:xfrm>
            <a:off x="2392680" y="379730"/>
            <a:ext cx="5172075" cy="57277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t> </a:t>
            </a:r>
            <a:r>
              <a:rPr lang="es-es_tradnl" b="1" cap="none"/>
              <a:t>Galvanizado en frío</a:t>
            </a:r>
            <a:endParaRPr b="1" cap="none"/>
          </a:p>
        </p:txBody>
      </p:sp>
      <p:sp>
        <p:nvSpPr>
          <p:cNvPr id="3" name="Google Shape;218;p3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8GO2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RQAAMILAABnMgAA6RcAABAAAAAmAAAACAAAAD0QAAAAAAAA"/>
              </a:ext>
            </a:extLst>
          </p:cNvSpPr>
          <p:nvPr>
            <p:ph type="body" idx="1"/>
          </p:nvPr>
        </p:nvSpPr>
        <p:spPr>
          <a:xfrm>
            <a:off x="3366135" y="1911350"/>
            <a:ext cx="4827270" cy="1975485"/>
          </a:xfrm>
        </p:spPr>
        <p:txBody>
          <a:bodyPr vert="horz" wrap="square" lIns="91440" tIns="91440" rIns="91440" bIns="91440" numCol="1" spcCol="215900" anchor="t">
            <a:prstTxWarp prst="textNoShape">
              <a:avLst/>
            </a:prstTxWarp>
          </a:bodyPr>
          <a:lstStyle/>
          <a:p>
            <a:pPr marL="0" indent="0" algn="just">
              <a:spcBef>
                <a:spcPts val="0"/>
              </a:spcBef>
              <a:spcAft>
                <a:spcPts val="0"/>
              </a:spcAft>
              <a:buNone/>
            </a:pPr>
            <a:r>
              <a:rPr lang="es-es_tradnl" cap="none">
                <a:solidFill>
                  <a:srgbClr val="000000"/>
                </a:solidFill>
              </a:rPr>
              <a:t>Es un recubrimiento de </a:t>
            </a:r>
            <a:r>
              <a:rPr lang="es-es_tradnl" cap="none">
                <a:solidFill>
                  <a:srgbClr val="000000"/>
                </a:solidFill>
                <a:hlinkClick r:id="rId3"/>
              </a:rPr>
              <a:t>zinc</a:t>
            </a:r>
            <a:r>
              <a:rPr lang="es-es_tradnl" cap="none">
                <a:solidFill>
                  <a:srgbClr val="000000"/>
                </a:solidFill>
              </a:rPr>
              <a:t> que se aplica sobre </a:t>
            </a:r>
            <a:r>
              <a:rPr lang="es-es_tradnl" cap="none">
                <a:solidFill>
                  <a:srgbClr val="000000"/>
                </a:solidFill>
                <a:hlinkClick r:id="rId4"/>
              </a:rPr>
              <a:t>acero</a:t>
            </a:r>
            <a:r>
              <a:rPr lang="es-es_tradnl" cap="none">
                <a:solidFill>
                  <a:srgbClr val="000000"/>
                </a:solidFill>
              </a:rPr>
              <a:t> mediante pistola, brocha o rodillo. Para que este tipo de producto tenga una resistencia a la </a:t>
            </a:r>
            <a:r>
              <a:rPr lang="es-es_tradnl" cap="none">
                <a:solidFill>
                  <a:srgbClr val="000000"/>
                </a:solidFill>
                <a:hlinkClick r:id="rId5"/>
              </a:rPr>
              <a:t>corrosión</a:t>
            </a:r>
            <a:r>
              <a:rPr lang="es-es_tradnl" cap="none">
                <a:solidFill>
                  <a:srgbClr val="000000"/>
                </a:solidFill>
              </a:rPr>
              <a:t> equivalente al galvanizado en caliente se requiere que la película seca contenga un mínimo de 92% de zinc en adelante. </a:t>
            </a:r>
            <a:endParaRPr cap="none">
              <a:solidFill>
                <a:srgbClr val="000000"/>
              </a:solidFill>
            </a:endParaRPr>
          </a:p>
          <a:p>
            <a:pPr marL="0" indent="0" algn="l">
              <a:spcBef>
                <a:spcPts val="0"/>
              </a:spcBef>
              <a:spcAft>
                <a:spcPts val="1600"/>
              </a:spcAft>
              <a:buNone/>
            </a:pPr>
            <a:endParaRPr cap="none">
              <a:solidFill>
                <a:srgbClr val="000000"/>
              </a:solidFill>
            </a:endParaRPr>
          </a:p>
        </p:txBody>
      </p:sp>
      <p:pic>
        <p:nvPicPr>
          <p:cNvPr id="4" name="Google Shape;219;p32"/>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KgEAAD/CAAArxMAABAcAAAQAAAAJgAAAAgAAAD//////////w=="/>
              </a:ext>
            </a:extLst>
          </p:cNvPicPr>
          <p:nvPr/>
        </p:nvPicPr>
        <p:blipFill>
          <a:blip r:embed="rId6"/>
          <a:stretch>
            <a:fillRect/>
          </a:stretch>
        </p:blipFill>
        <p:spPr>
          <a:xfrm>
            <a:off x="756920" y="1462405"/>
            <a:ext cx="2442845" cy="3099435"/>
          </a:xfrm>
          <a:prstGeom prst="rect">
            <a:avLst/>
          </a:prstGeom>
          <a:noFill/>
          <a:ln>
            <a:noFill/>
          </a:ln>
          <a:effectLst/>
        </p:spPr>
      </p:pic>
      <p:sp>
        <p:nvSpPr>
          <p:cNvPr id="5" name="Google Shape;220;p32"/>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155z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RQAACcWAAByNgAAORkAABAAAAAmAAAACAAAAP//////////"/>
              </a:ext>
            </a:extLst>
          </p:cNvSpPr>
          <p:nvPr/>
        </p:nvSpPr>
        <p:spPr>
          <a:xfrm>
            <a:off x="3366135" y="3601085"/>
            <a:ext cx="5484495" cy="49911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cap="none">
                <a:solidFill>
                  <a:srgbClr val="333333"/>
                </a:solidFill>
              </a:rPr>
              <a:t>No hay reacción metalúrgica entre el zinc y el acero, no se forman capas de aleación.</a:t>
            </a:r>
            <a:endParaRPr lang="es-es_tradnl" cap="none">
              <a:solidFill>
                <a:srgbClr val="333333"/>
              </a:solidFill>
            </a:endParaRPr>
          </a:p>
        </p:txBody>
      </p:sp>
    </p:spTree>
  </p:cSld>
  <p:clrMapOvr>
    <a:masterClrMapping/>
  </p:clrMapOvr>
  <p:timing>
    <p:tnLst>
      <p:par>
        <p:cTn id="1" dur="indefinite" restart="never" nodeType="tmRoot"/>
      </p:par>
    </p:tnLst>
  </p:timing>
</p:sld>
</file>

<file path=ppt/slides/slide2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25;p3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CmHM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wQAAAAAAAA"/>
              </a:ext>
            </a:extLst>
          </p:cNvSpPr>
          <p:nvPr>
            <p:ph type="title"/>
          </p:nvPr>
        </p:nvSpPr>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t> </a:t>
            </a:r>
            <a:r>
              <a:rPr lang="es-es_tradnl" b="1" cap="none"/>
              <a:t>Cincado electroquímico</a:t>
            </a:r>
            <a:endParaRPr b="1" cap="none"/>
          </a:p>
        </p:txBody>
      </p:sp>
      <p:pic>
        <p:nvPicPr>
          <p:cNvPr id="3" name="Google Shape;226;p33"/>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LggAAAL///8yC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AklAAB+CgAAFzUAAG8aAAAQAAAAJgAAAAgAAAD//////////w=="/>
              </a:ext>
            </a:extLst>
          </p:cNvPicPr>
          <p:nvPr/>
        </p:nvPicPr>
        <p:blipFill>
          <a:blip r:embed="rId3"/>
          <a:srcRect l="20940" t="-2540" r="20980" b="0"/>
          <a:stretch>
            <a:fillRect/>
          </a:stretch>
        </p:blipFill>
        <p:spPr>
          <a:xfrm>
            <a:off x="6020435" y="1705610"/>
            <a:ext cx="2609850" cy="2591435"/>
          </a:xfrm>
          <a:prstGeom prst="rect">
            <a:avLst/>
          </a:prstGeom>
          <a:noFill/>
          <a:ln>
            <a:noFill/>
          </a:ln>
          <a:effectLst/>
        </p:spPr>
      </p:pic>
      <p:sp>
        <p:nvSpPr>
          <p:cNvPr id="4" name="Google Shape;227;p3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hsvt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BXIgAAqxAAABAAAAAmAAAACAAAAD0QAAAAAAAA"/>
              </a:ext>
            </a:extLst>
          </p:cNvSpPr>
          <p:nvPr>
            <p:ph type="body" idx="1"/>
          </p:nvPr>
        </p:nvSpPr>
        <p:spPr>
          <a:xfrm>
            <a:off x="311785" y="1152525"/>
            <a:ext cx="5270500" cy="1557020"/>
          </a:xfrm>
        </p:spPr>
        <p:txBody>
          <a:bodyPr vert="horz" wrap="square" lIns="91440" tIns="91440" rIns="91440" bIns="91440" numCol="1" spcCol="215900" anchor="t">
            <a:prstTxWarp prst="textNoShape">
              <a:avLst/>
            </a:prstTxWarp>
          </a:bodyPr>
          <a:lstStyle/>
          <a:p>
            <a:pPr marL="0" indent="0" algn="just">
              <a:spcBef>
                <a:spcPts val="0"/>
              </a:spcBef>
              <a:spcAft>
                <a:spcPts val="0"/>
              </a:spcAft>
              <a:buNone/>
            </a:pPr>
            <a:r>
              <a:rPr lang="es-es_tradnl" cap="none">
                <a:solidFill>
                  <a:srgbClr val="000000"/>
                </a:solidFill>
              </a:rPr>
              <a:t>Se utiliza un baño electrolítico de zinc: sulfatos y cloruros de Zn acompañados de cantidades menores de Mg, Na, Al, NH</a:t>
            </a:r>
            <a:r>
              <a:rPr lang="es-es_tradnl" cap="none" baseline="-24000">
                <a:solidFill>
                  <a:srgbClr val="000000"/>
                </a:solidFill>
              </a:rPr>
              <a:t>4</a:t>
            </a:r>
            <a:r>
              <a:rPr lang="es-es_tradnl" cap="none" baseline="30000">
                <a:solidFill>
                  <a:srgbClr val="000000"/>
                </a:solidFill>
              </a:rPr>
              <a:t>+</a:t>
            </a:r>
            <a:endParaRPr cap="none">
              <a:solidFill>
                <a:srgbClr val="000000"/>
              </a:solidFill>
            </a:endParaRPr>
          </a:p>
          <a:p>
            <a:pPr marL="0" indent="0" algn="just">
              <a:spcBef>
                <a:spcPts val="1200"/>
              </a:spcBef>
              <a:spcAft>
                <a:spcPts val="0"/>
              </a:spcAft>
              <a:buNone/>
            </a:pPr>
            <a:r>
              <a:rPr lang="es-es_tradnl" cap="none">
                <a:solidFill>
                  <a:srgbClr val="000000"/>
                </a:solidFill>
              </a:rPr>
              <a:t>Ánodo (polo positivo) inerte. </a:t>
            </a:r>
            <a:endParaRPr cap="none">
              <a:solidFill>
                <a:srgbClr val="000000"/>
              </a:solidFill>
            </a:endParaRPr>
          </a:p>
          <a:p>
            <a:pPr marL="0" indent="0" algn="just">
              <a:spcBef>
                <a:spcPts val="1200"/>
              </a:spcBef>
              <a:spcAft>
                <a:spcPts val="0"/>
              </a:spcAft>
              <a:buNone/>
            </a:pPr>
            <a:r>
              <a:rPr lang="es-es_tradnl" cap="none">
                <a:solidFill>
                  <a:srgbClr val="000000"/>
                </a:solidFill>
              </a:rPr>
              <a:t>Cátodo (polo negativo) pieza a recubrir: Zn</a:t>
            </a:r>
            <a:r>
              <a:rPr lang="es-es_tradnl" cap="none" baseline="30000">
                <a:solidFill>
                  <a:srgbClr val="000000"/>
                </a:solidFill>
              </a:rPr>
              <a:t>+2</a:t>
            </a:r>
            <a:r>
              <a:rPr lang="es-es_tradnl" cap="none">
                <a:solidFill>
                  <a:srgbClr val="000000"/>
                </a:solidFill>
              </a:rPr>
              <a:t> (ac) + 2e- → Zn(s)</a:t>
            </a:r>
            <a:endParaRPr cap="none">
              <a:solidFill>
                <a:srgbClr val="000000"/>
              </a:solidFill>
            </a:endParaRPr>
          </a:p>
          <a:p>
            <a:pPr marL="0" indent="0" algn="just">
              <a:spcBef>
                <a:spcPts val="1200"/>
              </a:spcBef>
              <a:spcAft>
                <a:spcPts val="1200"/>
              </a:spcAft>
              <a:buNone/>
            </a:pPr>
            <a:endParaRPr cap="none">
              <a:solidFill>
                <a:srgbClr val="000000"/>
              </a:solidFill>
            </a:endParaRPr>
          </a:p>
        </p:txBody>
      </p:sp>
      <p:pic>
        <p:nvPicPr>
          <p:cNvPr id="5" name="Google Shape;228;p33"/>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IwC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E8EAABCFAAA8x8AAG0dAAAQAAAAJgAAAAgAAAD//////////w=="/>
              </a:ext>
            </a:extLst>
          </p:cNvPicPr>
          <p:nvPr/>
        </p:nvPicPr>
        <p:blipFill>
          <a:blip r:embed="rId4"/>
          <a:srcRect l="0" t="6520" r="0" b="0"/>
          <a:stretch>
            <a:fillRect/>
          </a:stretch>
        </p:blipFill>
        <p:spPr>
          <a:xfrm>
            <a:off x="700405" y="3293110"/>
            <a:ext cx="4493260" cy="1490345"/>
          </a:xfrm>
          <a:prstGeom prst="rect">
            <a:avLst/>
          </a:prstGeom>
          <a:noFill/>
          <a:ln>
            <a:noFill/>
          </a:ln>
          <a:effectLst/>
        </p:spPr>
      </p:pic>
      <p:sp>
        <p:nvSpPr>
          <p:cNvPr id="6" name="Google Shape;229;p33"/>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wQAAIARAADDFgAA8BMAABAAAAAmAAAACAAAAP//////////"/>
              </a:ext>
            </a:extLst>
          </p:cNvSpPr>
          <p:nvPr/>
        </p:nvSpPr>
        <p:spPr>
          <a:xfrm>
            <a:off x="700405" y="2844800"/>
            <a:ext cx="2999740" cy="39624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cap="none"/>
              <a:t>Leyes de Faraday de electrolisis</a:t>
            </a:r>
            <a:endParaRPr lang="es-es_tradnl" cap="none"/>
          </a:p>
        </p:txBody>
      </p:sp>
    </p:spTree>
  </p:cSld>
  <p:clrMapOvr>
    <a:masterClrMapping/>
  </p:clrMapOvr>
  <p:timing>
    <p:tnLst>
      <p:par>
        <p:cTn id="1" dur="indefinite" restart="never" nodeType="tmRoot"/>
      </p:par>
    </p:tnLst>
  </p:timing>
</p:sld>
</file>

<file path=ppt/slides/slide2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Google Shape;240;p35"/>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NwCAAArBQAAGh4AAP4YAAAQAAAAJgAAAAgAAAD//////////w=="/>
              </a:ext>
            </a:extLst>
          </p:cNvPicPr>
          <p:nvPr/>
        </p:nvPicPr>
        <p:blipFill>
          <a:blip r:embed="rId3"/>
          <a:stretch>
            <a:fillRect/>
          </a:stretch>
        </p:blipFill>
        <p:spPr>
          <a:xfrm>
            <a:off x="464820" y="840105"/>
            <a:ext cx="4428490" cy="3222625"/>
          </a:xfrm>
          <a:prstGeom prst="rect">
            <a:avLst/>
          </a:prstGeom>
          <a:noFill/>
          <a:ln>
            <a:noFill/>
          </a:ln>
          <a:effectLst/>
        </p:spPr>
      </p:pic>
      <p:sp>
        <p:nvSpPr>
          <p:cNvPr id="3" name="Google Shape;241;p35"/>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MLM+B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AIAAOEBAAChGwAAhgQAABAAAAAmAAAACAAAAP//////////"/>
              </a:ext>
            </a:extLst>
          </p:cNvSpPr>
          <p:nvPr/>
        </p:nvSpPr>
        <p:spPr>
          <a:xfrm>
            <a:off x="464820" y="305435"/>
            <a:ext cx="4026535" cy="429895"/>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r>
              <a:rPr lang="es-es_tradnl" sz="1800" cap="none"/>
              <a:t>Ejemplos de cincado</a:t>
            </a:r>
            <a:endParaRPr sz="1800" cap="none"/>
          </a:p>
        </p:txBody>
      </p:sp>
      <p:pic>
        <p:nvPicPr>
          <p:cNvPr id="4" name="Google Shape;242;p35"/>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UdAAArBQAAQDgAAO8YAAAQAAAAJgAAAAgAAAD//////////w=="/>
              </a:ext>
            </a:extLst>
          </p:cNvPicPr>
          <p:nvPr/>
        </p:nvPicPr>
        <p:blipFill>
          <a:blip r:embed="rId4"/>
          <a:stretch>
            <a:fillRect/>
          </a:stretch>
        </p:blipFill>
        <p:spPr>
          <a:xfrm>
            <a:off x="4859655" y="840105"/>
            <a:ext cx="4284345" cy="3213100"/>
          </a:xfrm>
          <a:prstGeom prst="rect">
            <a:avLst/>
          </a:prstGeom>
          <a:noFill/>
          <a:ln>
            <a:noFill/>
          </a:ln>
          <a:effectLst/>
        </p:spPr>
      </p:pic>
      <p:sp>
        <p:nvSpPr>
          <p:cNvPr id="5" name="Google Shape;243;p35"/>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NjW8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AIAACoZAAAXOQAADx0AABAAAAAmAAAACAAAAP//////////"/>
              </a:ext>
            </a:extLst>
          </p:cNvSpPr>
          <p:nvPr/>
        </p:nvSpPr>
        <p:spPr>
          <a:xfrm>
            <a:off x="464820" y="4090670"/>
            <a:ext cx="8815705" cy="633095"/>
          </a:xfrm>
          <a:prstGeom prst="rect">
            <a:avLst/>
          </a:prstGeom>
          <a:noFill/>
          <a:ln>
            <a:noFill/>
          </a:ln>
          <a:effectLst/>
        </p:spPr>
        <p:txBody>
          <a:bodyPr vert="horz" wrap="square" lIns="91440" tIns="91440" rIns="91440" bIns="91440" numCol="1" spcCol="215900" anchor="t"/>
          <a:lstStyle/>
          <a:p>
            <a:pPr marL="0" indent="0" algn="l">
              <a:lnSpc>
                <a:spcPct val="115000"/>
              </a:lnSpc>
              <a:spcBef>
                <a:spcPts val="0"/>
              </a:spcBef>
              <a:spcAft>
                <a:spcPts val="1600"/>
              </a:spcAft>
              <a:buNone/>
            </a:pPr>
            <a:r>
              <a:rPr lang="es-es_tradnl" sz="1000" cap="none">
                <a:solidFill>
                  <a:srgbClr val="595959"/>
                </a:solidFill>
              </a:rPr>
              <a:t>Imágenes extraídas de: Obdulio Penella S.A OPSA Tratamientos superficiales </a:t>
            </a:r>
            <a:r>
              <a:rPr lang="es-es_tradnl" sz="1100" u="sng" cap="none">
                <a:solidFill>
                  <a:srgbClr val="FF9900"/>
                </a:solidFill>
                <a:hlinkClick r:id="rId5"/>
              </a:rPr>
              <a:t>http://www.cincado.com/site/index.php</a:t>
            </a:r>
            <a:endParaRPr lang="es-es_tradnl" sz="1100" u="sng" cap="none">
              <a:solidFill>
                <a:srgbClr val="FF9900"/>
              </a:solidFill>
              <a:hlinkClick r:id="rId5"/>
            </a:endParaRPr>
          </a:p>
        </p:txBody>
      </p:sp>
    </p:spTree>
  </p:cSld>
  <p:clrMapOvr>
    <a:masterClrMapping/>
  </p:clrMapOvr>
  <p:timing>
    <p:tnLst>
      <p:par>
        <p:cTn id="1" dur="indefinite" restart="never" nodeType="tmRoot"/>
      </p:par>
    </p:tnLst>
  </p:timing>
</p:sld>
</file>

<file path=ppt/slides/slide2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48;p36"/>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4gp1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A0AAL0CAACiLgAAQwYAABAAAAAmAAAACAAAAD0QAAAAAAAA"/>
              </a:ext>
            </a:extLst>
          </p:cNvSpPr>
          <p:nvPr>
            <p:ph type="title"/>
          </p:nvPr>
        </p:nvSpPr>
        <p:spPr>
          <a:xfrm>
            <a:off x="2136140" y="445135"/>
            <a:ext cx="5444490" cy="57277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b="1" cap="none"/>
              <a:t>Diferencias y similitudes</a:t>
            </a:r>
            <a:endParaRPr b="1" cap="none"/>
          </a:p>
        </p:txBody>
      </p:sp>
      <p:sp>
        <p:nvSpPr>
          <p:cNvPr id="3" name="Google Shape;249;p36"/>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Vra7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GIGAACGGgAA2R0AABAAAAAmAAAACAAAAD0QAAAAAAAA"/>
              </a:ext>
            </a:extLst>
          </p:cNvSpPr>
          <p:nvPr>
            <p:ph type="body" idx="1"/>
          </p:nvPr>
        </p:nvSpPr>
        <p:spPr>
          <a:xfrm>
            <a:off x="311785" y="1037590"/>
            <a:ext cx="3999865" cy="3814445"/>
          </a:xfrm>
        </p:spPr>
        <p:txBody>
          <a:bodyPr vert="horz" wrap="square" lIns="91440" tIns="91440" rIns="91440" bIns="91440" numCol="1" spcCol="215900" anchor="t">
            <a:prstTxWarp prst="textNoShape">
              <a:avLst/>
            </a:prstTxWarp>
          </a:bodyPr>
          <a:lstStyle/>
          <a:p>
            <a:pPr marL="914400" indent="0" algn="l">
              <a:spcBef>
                <a:spcPts val="0"/>
              </a:spcBef>
              <a:spcAft>
                <a:spcPts val="0"/>
              </a:spcAft>
              <a:buNone/>
            </a:pPr>
            <a:r>
              <a:rPr lang="es-es_tradnl" b="1" cap="none">
                <a:solidFill>
                  <a:srgbClr val="FF0000"/>
                </a:solidFill>
              </a:rPr>
              <a:t>Galvanizado por inmersión</a:t>
            </a:r>
            <a:endParaRPr b="1" cap="none">
              <a:solidFill>
                <a:srgbClr val="FF0000"/>
              </a:solidFill>
            </a:endParaRPr>
          </a:p>
          <a:p>
            <a:pPr marL="457200" indent="-317500" algn="l">
              <a:spcBef>
                <a:spcPts val="1600"/>
              </a:spcBef>
              <a:spcAft>
                <a:spcPts val="0"/>
              </a:spcAft>
              <a:buSzPts val="1400"/>
              <a:buChar char="★"/>
            </a:pPr>
            <a:r>
              <a:rPr lang="es-es_tradnl" cap="none">
                <a:solidFill>
                  <a:schemeClr val="tx1"/>
                </a:solidFill>
              </a:rPr>
              <a:t>Recubrimiento por inmersión en un  baño de Zn. </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Temperatura de trabajo ~450 ºC</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Espesor de la capa 80 ~ 100 micras.</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Duración del recubrimiento ~50 años</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Mayor costo</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Piezas grandes</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Revestimiento no uniforme (según rugosidad)</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Piezas sometidas a mayores esfuerzos ambiental (uso exterior)</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Tratamiento previo</a:t>
            </a:r>
            <a:endParaRPr lang="es-es_tradnl" cap="none">
              <a:solidFill>
                <a:schemeClr val="tx1"/>
              </a:solidFill>
            </a:endParaRPr>
          </a:p>
          <a:p>
            <a:pPr marL="0" indent="0" algn="l">
              <a:spcBef>
                <a:spcPts val="1600"/>
              </a:spcBef>
              <a:spcAft>
                <a:spcPts val="0"/>
              </a:spcAft>
              <a:buNone/>
            </a:pPr>
            <a:endParaRPr lang="es-es_tradnl" cap="none">
              <a:solidFill>
                <a:schemeClr val="tx1"/>
              </a:solidFill>
            </a:endParaRPr>
          </a:p>
          <a:p>
            <a:pPr marL="0" indent="0" algn="l">
              <a:spcBef>
                <a:spcPts val="1600"/>
              </a:spcBef>
              <a:spcAft>
                <a:spcPts val="1600"/>
              </a:spcAft>
              <a:buNone/>
            </a:pPr>
            <a:endParaRPr lang="es-es_tradnl" cap="none">
              <a:solidFill>
                <a:schemeClr val="tx1"/>
              </a:solidFill>
            </a:endParaRPr>
          </a:p>
        </p:txBody>
      </p:sp>
      <p:sp>
        <p:nvSpPr>
          <p:cNvPr id="4" name="Google Shape;250;p36"/>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Ank3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h0AAEMGAABVNgAA2R0AABAAAAAmAAAACAAAAD0QAAAAAAAA"/>
              </a:ext>
            </a:extLst>
          </p:cNvSpPr>
          <p:nvPr>
            <p:ph type="body" idx="2"/>
          </p:nvPr>
        </p:nvSpPr>
        <p:spPr>
          <a:xfrm>
            <a:off x="4832350" y="1017905"/>
            <a:ext cx="3999865" cy="3834130"/>
          </a:xfrm>
        </p:spPr>
        <p:txBody>
          <a:bodyPr vert="horz" wrap="square" lIns="91440" tIns="91440" rIns="91440" bIns="91440" numCol="1" spcCol="215900" anchor="t">
            <a:prstTxWarp prst="textNoShape">
              <a:avLst/>
            </a:prstTxWarp>
          </a:bodyPr>
          <a:lstStyle/>
          <a:p>
            <a:pPr marL="457200" indent="0" algn="ctr">
              <a:spcBef>
                <a:spcPts val="0"/>
              </a:spcBef>
              <a:spcAft>
                <a:spcPts val="0"/>
              </a:spcAft>
              <a:buNone/>
            </a:pPr>
            <a:r>
              <a:rPr lang="es-es_tradnl" b="1" cap="none">
                <a:solidFill>
                  <a:srgbClr val="FF0000"/>
                </a:solidFill>
              </a:rPr>
              <a:t>Cincado electrolítico</a:t>
            </a:r>
            <a:endParaRPr b="1" cap="none">
              <a:solidFill>
                <a:srgbClr val="FF0000"/>
              </a:solidFill>
            </a:endParaRPr>
          </a:p>
          <a:p>
            <a:pPr marL="457200" indent="-317500" algn="l">
              <a:spcBef>
                <a:spcPts val="1600"/>
              </a:spcBef>
              <a:spcAft>
                <a:spcPts val="0"/>
              </a:spcAft>
              <a:buSzPts val="1400"/>
              <a:buChar char="★"/>
            </a:pPr>
            <a:r>
              <a:rPr lang="es-es_tradnl" cap="none">
                <a:solidFill>
                  <a:schemeClr val="tx1"/>
                </a:solidFill>
              </a:rPr>
              <a:t>Recubrimiento por reacción electrolítica</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Temperatura de trabajo no mayor a 60ºC</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Espesor de la capa entre 2-25 micras en continuo y 2,5-10 micras en discontinuo</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Duración del recubrimiento meses o pocos años</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 Menor costo </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Piezas pequeñas o medianas</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Revestimiento uniforme</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Acabado estético y a menores esfuerzos (uso interior)</a:t>
            </a:r>
            <a:endParaRPr lang="es-es_tradnl" cap="none">
              <a:solidFill>
                <a:schemeClr val="tx1"/>
              </a:solidFill>
            </a:endParaRPr>
          </a:p>
          <a:p>
            <a:pPr marL="457200" indent="-317500" algn="l">
              <a:spcBef>
                <a:spcPts val="0"/>
              </a:spcBef>
              <a:spcAft>
                <a:spcPts val="0"/>
              </a:spcAft>
              <a:buSzPts val="1400"/>
              <a:buChar char="★"/>
            </a:pPr>
            <a:r>
              <a:rPr lang="es-es_tradnl" cap="none">
                <a:solidFill>
                  <a:schemeClr val="tx1"/>
                </a:solidFill>
              </a:rPr>
              <a:t>Tratamiento previo</a:t>
            </a:r>
            <a:endParaRPr lang="es-es_tradnl" cap="none">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55;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Z5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wQAAAAAAAA"/>
              </a:ext>
            </a:extLst>
          </p:cNvSpPr>
          <p:nvPr>
            <p:ph type="title"/>
          </p:nvPr>
        </p:nvSpPr>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3000" cap="none"/>
              <a:t>Cromado y cobreado</a:t>
            </a:r>
            <a:endParaRPr lang="es-es_tradnl" sz="3000" cap="none"/>
          </a:p>
        </p:txBody>
      </p:sp>
      <p:sp>
        <p:nvSpPr>
          <p:cNvPr id="3" name="Google Shape;256;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5xUK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DcIgAAIBQAABAAAAAmAAAACAAAAD0QAAAAAAAA"/>
              </a:ext>
            </a:extLst>
          </p:cNvSpPr>
          <p:nvPr>
            <p:ph type="body" idx="1"/>
          </p:nvPr>
        </p:nvSpPr>
        <p:spPr>
          <a:xfrm>
            <a:off x="311785" y="1152525"/>
            <a:ext cx="5354955" cy="2118995"/>
          </a:xfrm>
        </p:spPr>
        <p:txBody>
          <a:bodyPr vert="horz" wrap="square" lIns="91440" tIns="91440" rIns="91440" bIns="91440" numCol="1" spcCol="215900" anchor="t">
            <a:prstTxWarp prst="textNoShape">
              <a:avLst/>
            </a:prstTxWarp>
          </a:bodyPr>
          <a:lstStyle/>
          <a:p>
            <a:pPr marL="285750" indent="-285750">
              <a:buClrTx/>
              <a:buSzPts val="1100"/>
            </a:pPr>
            <a:r>
              <a:rPr lang="es-ar" sz="1800" cap="none">
                <a:solidFill>
                  <a:srgbClr val="000000"/>
                </a:solidFill>
              </a:rPr>
              <a:t>Son recubrimientos que brindan acabado superficial y protección al metal base.</a:t>
            </a:r>
            <a:endParaRPr lang="es-ar" sz="1800" cap="none">
              <a:solidFill>
                <a:srgbClr val="000000"/>
              </a:solidFill>
            </a:endParaRPr>
          </a:p>
          <a:p>
            <a:pPr marL="285750" indent="-285750">
              <a:buClrTx/>
              <a:buSzPts val="1100"/>
            </a:pPr>
            <a:r>
              <a:rPr lang="es-ar" sz="1800" cap="none">
                <a:solidFill>
                  <a:srgbClr val="000000"/>
                </a:solidFill>
              </a:rPr>
              <a:t>Se depositan por electrólisis en soluciones de sales de cromo hexavalente y cobre divalente.</a:t>
            </a:r>
            <a:endParaRPr lang="es-ar" sz="1800" cap="none">
              <a:solidFill>
                <a:srgbClr val="000000"/>
              </a:solidFill>
            </a:endParaRPr>
          </a:p>
          <a:p>
            <a:pPr marL="285750" indent="-285750">
              <a:buClrTx/>
              <a:buSzPts val="1100"/>
            </a:pPr>
            <a:r>
              <a:rPr lang="es-ar" sz="1800" cap="none">
                <a:solidFill>
                  <a:srgbClr val="000000"/>
                </a:solidFill>
              </a:rPr>
              <a:t>En el caso del cromo aporta dureza superficial (también tiene una función mecánica)</a:t>
            </a:r>
            <a:endParaRPr lang="es-ar" sz="1800" cap="none">
              <a:solidFill>
                <a:srgbClr val="000000"/>
              </a:solidFill>
            </a:endParaRPr>
          </a:p>
          <a:p>
            <a:pPr marL="285750" indent="-285750">
              <a:buClrTx/>
              <a:buSzPts val="1100"/>
            </a:pPr>
            <a:r>
              <a:rPr lang="es-ar" sz="1800" cap="none">
                <a:solidFill>
                  <a:srgbClr val="000000"/>
                </a:solidFill>
              </a:rPr>
              <a:t>En caso de daño de la película o recubrimiento el metal base expuesto sufre rápida deterioro.</a:t>
            </a:r>
            <a:endParaRPr lang="es-ar" sz="1800" cap="none">
              <a:solidFill>
                <a:srgbClr val="000000"/>
              </a:solidFill>
            </a:endParaRPr>
          </a:p>
          <a:p>
            <a:pPr marL="285750" indent="-285750">
              <a:buClrTx/>
              <a:buSzPts val="1100"/>
            </a:pPr>
            <a:r>
              <a:rPr lang="es-ar" sz="1800" cap="none">
                <a:solidFill>
                  <a:srgbClr val="000000"/>
                </a:solidFill>
              </a:rPr>
              <a:t>Existe cromado funcional y estético. Se diferencian en el espesor de pared (</a:t>
            </a:r>
            <a:r>
              <a:rPr lang="es-es" sz="1800" cap="none">
                <a:solidFill>
                  <a:srgbClr val="000000"/>
                </a:solidFill>
              </a:rPr>
              <a:t>0,3 a 0,5 micras para exterior; menor a 0,3 para acabados interiores) </a:t>
            </a:r>
            <a:endParaRPr lang="es-ar" sz="1800" cap="none">
              <a:solidFill>
                <a:srgbClr val="000000"/>
              </a:solidFill>
            </a:endParaRPr>
          </a:p>
          <a:p>
            <a:pPr marL="0" indent="0">
              <a:spcBef>
                <a:spcPts val="0"/>
              </a:spcBef>
              <a:spcAft>
                <a:spcPts val="0"/>
              </a:spcAft>
              <a:buNone/>
            </a:pPr>
            <a:endParaRPr lang="es-ar" sz="1800" cap="none">
              <a:solidFill>
                <a:srgbClr val="000000"/>
              </a:solidFill>
            </a:endParaRPr>
          </a:p>
          <a:p>
            <a:pPr marL="0" indent="0">
              <a:spcBef>
                <a:spcPts val="0"/>
              </a:spcBef>
              <a:spcAft>
                <a:spcPts val="0"/>
              </a:spcAft>
              <a:buNone/>
            </a:pPr>
            <a:endParaRPr lang="es-ar" sz="1800" cap="none">
              <a:solidFill>
                <a:srgbClr val="000000"/>
              </a:solidFill>
            </a:endParaRPr>
          </a:p>
          <a:p>
            <a:pPr marL="0" indent="0">
              <a:spcBef>
                <a:spcPts val="0"/>
              </a:spcBef>
              <a:spcAft>
                <a:spcPts val="0"/>
              </a:spcAft>
              <a:buNone/>
            </a:pPr>
            <a:endParaRPr lang="es-ar" sz="1800" cap="none">
              <a:solidFill>
                <a:srgbClr val="000000"/>
              </a:solidFill>
            </a:endParaRPr>
          </a:p>
        </p:txBody>
      </p:sp>
      <p:pic>
        <p:nvPicPr>
          <p:cNvPr id="4" name="Picture 2" descr="Cromado de metales | Acabados y acondicionados en Zaragoza"/>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0lAABkBgAAVTYAAPAQAAAQAAAAJgAAAAgAAAD//////////w=="/>
              </a:ext>
            </a:extLst>
          </p:cNvPicPr>
          <p:nvPr/>
        </p:nvPicPr>
        <p:blipFill>
          <a:blip r:embed="rId3"/>
          <a:stretch>
            <a:fillRect/>
          </a:stretch>
        </p:blipFill>
        <p:spPr>
          <a:xfrm>
            <a:off x="6165215" y="1038860"/>
            <a:ext cx="2667000" cy="1714500"/>
          </a:xfrm>
          <a:prstGeom prst="rect">
            <a:avLst/>
          </a:prstGeom>
          <a:noFill/>
          <a:ln>
            <a:noFill/>
          </a:ln>
          <a:effectLst/>
        </p:spPr>
      </p:pic>
      <p:pic>
        <p:nvPicPr>
          <p:cNvPr id="5" name="Picture 4" descr="Cobreado electrolítico - Pioneer Metal Finishing - de acero / para aluminio  / de acero inoxidable"/>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0lAABbEgAAVTYAAKkeAAAQAAAAJgAAAAgAAAD//////////w=="/>
              </a:ext>
            </a:extLst>
          </p:cNvPicPr>
          <p:nvPr/>
        </p:nvPicPr>
        <p:blipFill>
          <a:blip r:embed="rId4"/>
          <a:stretch>
            <a:fillRect/>
          </a:stretch>
        </p:blipFill>
        <p:spPr>
          <a:xfrm>
            <a:off x="6165215" y="2983865"/>
            <a:ext cx="2667000" cy="2000250"/>
          </a:xfrm>
          <a:prstGeom prst="rect">
            <a:avLst/>
          </a:prstGeom>
          <a:noFill/>
          <a:ln>
            <a:noFill/>
          </a:ln>
          <a:effectLst/>
        </p:spPr>
      </p:pic>
    </p:spTree>
  </p:cSld>
  <p:clrMapOvr>
    <a:masterClrMapping/>
  </p:clrMapOvr>
  <p:timing>
    <p:tnLst>
      <p:par>
        <p:cTn id="1" dur="indefinite" restart="never" nodeType="tmRoot"/>
      </p:par>
    </p:tnLst>
  </p:timing>
</p:sld>
</file>

<file path=ppt/slides/slide2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55;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LUumA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AAAAABVNgAAhgMAABAAAAAmAAAACAAAAD0QAAAAAAAA"/>
              </a:ext>
            </a:extLst>
          </p:cNvSpPr>
          <p:nvPr>
            <p:ph type="title"/>
          </p:nvPr>
        </p:nvSpPr>
        <p:spPr>
          <a:xfrm>
            <a:off x="311785" y="0"/>
            <a:ext cx="8520430" cy="572770"/>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3200" cap="none"/>
              <a:t>Anodizado</a:t>
            </a:r>
            <a:endParaRPr lang="es-es_tradnl" sz="3200" cap="none"/>
          </a:p>
        </p:txBody>
      </p:sp>
      <p:sp>
        <p:nvSpPr>
          <p:cNvPr id="3" name="Google Shape;256;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y6ev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IYDAABVNgAAjxAAABAAAAAmAAAACAAAAD0QAAAAAAAA"/>
              </a:ext>
            </a:extLst>
          </p:cNvSpPr>
          <p:nvPr>
            <p:ph type="body" idx="1"/>
          </p:nvPr>
        </p:nvSpPr>
        <p:spPr>
          <a:xfrm>
            <a:off x="311785" y="572770"/>
            <a:ext cx="8520430" cy="2118995"/>
          </a:xfrm>
        </p:spPr>
        <p:txBody>
          <a:bodyPr vert="horz" wrap="square" lIns="91440" tIns="91440" rIns="91440" bIns="91440" numCol="1" spcCol="215900" anchor="t">
            <a:prstTxWarp prst="textNoShape">
              <a:avLst/>
            </a:prstTxWarp>
          </a:bodyPr>
          <a:lstStyle/>
          <a:p>
            <a:pPr marL="285750" indent="-285750">
              <a:buClrTx/>
              <a:buSzPts val="1100"/>
            </a:pPr>
            <a:r>
              <a:rPr lang="es-ar" sz="1600" cap="none">
                <a:solidFill>
                  <a:srgbClr val="000000"/>
                </a:solidFill>
              </a:rPr>
              <a:t>Se aplica sobre aluminio, titanio, niobio (piezas de joyería, ind. Nuclear, otros) y tantalo (implantes orgánicos).</a:t>
            </a:r>
            <a:endParaRPr lang="es-ar" sz="1600" cap="none">
              <a:solidFill>
                <a:srgbClr val="000000"/>
              </a:solidFill>
            </a:endParaRPr>
          </a:p>
          <a:p>
            <a:pPr marL="285750" indent="-285750">
              <a:buClrTx/>
              <a:buSzPts val="1100"/>
            </a:pPr>
            <a:endParaRPr lang="es-ar" sz="1600" cap="none">
              <a:solidFill>
                <a:srgbClr val="000000"/>
              </a:solidFill>
            </a:endParaRPr>
          </a:p>
          <a:p>
            <a:pPr marL="285750" indent="-285750">
              <a:buClrTx/>
              <a:buSzPts val="1100"/>
            </a:pPr>
            <a:r>
              <a:rPr lang="es-es" sz="1600" cap="none">
                <a:solidFill>
                  <a:srgbClr val="000000"/>
                </a:solidFill>
              </a:rPr>
              <a:t>Durante este proceso de anodización, la pieza se sumerge en un baño de electrolitos - generalmente ácido diluido  (ej: p/aluminio: ác. sulfúrico)  y se le permite funcionar como el ánodo dentro de un circuito de CC (proceso de ácido sulfúrico de CC). A través de la electrólisis, las moléculas de agua se dividen en oxígeno e hidrógeno, y el oxígeno reacciona con el metal.</a:t>
            </a:r>
            <a:endParaRPr lang="es-es" sz="1600" cap="none">
              <a:solidFill>
                <a:srgbClr val="000000"/>
              </a:solidFill>
            </a:endParaRPr>
          </a:p>
          <a:p>
            <a:pPr marL="285750" indent="-285750">
              <a:buClrTx/>
              <a:buSzPts val="1100"/>
            </a:pPr>
            <a:endParaRPr lang="es-es" sz="1600" cap="none">
              <a:solidFill>
                <a:srgbClr val="000000"/>
              </a:solidFill>
            </a:endParaRPr>
          </a:p>
          <a:p>
            <a:pPr marL="285750" indent="-285750">
              <a:buClrTx/>
              <a:buSzPts val="1100"/>
            </a:pPr>
            <a:r>
              <a:rPr lang="es-es" sz="1600" cap="none">
                <a:solidFill>
                  <a:srgbClr val="000000"/>
                </a:solidFill>
              </a:rPr>
              <a:t>Capas de (20-25 µm) de óxido aportan dureza, resistencia a la corrosión y aislamiento eléctrico. Para ello se utilizan 13-17 voltios, con una intensidad de entre 1-1,5 amperios por decímetro cuadrado. </a:t>
            </a:r>
            <a:endParaRPr lang="es-es" sz="1600" cap="none">
              <a:solidFill>
                <a:srgbClr val="000000"/>
              </a:solidFill>
            </a:endParaRPr>
          </a:p>
          <a:p>
            <a:pPr marL="285750" indent="-285750">
              <a:buClrTx/>
              <a:buSzPts val="1100"/>
            </a:pPr>
            <a:endParaRPr lang="es-es" sz="1600" cap="none">
              <a:solidFill>
                <a:srgbClr val="000000"/>
              </a:solidFill>
            </a:endParaRPr>
          </a:p>
          <a:p>
            <a:pPr marL="285750" indent="-285750">
              <a:buClrTx/>
              <a:buSzPts val="1100"/>
            </a:pPr>
            <a:r>
              <a:rPr lang="es-es" sz="1600" cap="none">
                <a:solidFill>
                  <a:srgbClr val="000000"/>
                </a:solidFill>
              </a:rPr>
              <a:t>Se utilizan pigmentos inorgánicos para conferir color u orgánicos para usos interiores</a:t>
            </a:r>
            <a:endParaRPr sz="1600" cap="none">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55;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L0CAABVNgAAQwYAABAAAAAmAAAACAAAADwQAAAAAAAA"/>
              </a:ext>
            </a:extLst>
          </p:cNvSpPr>
          <p:nvPr>
            <p:ph type="title"/>
          </p:nvPr>
        </p:nvSpPr>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3000" cap="none"/>
              <a:t>Fosfatado - fosfatizado</a:t>
            </a:r>
            <a:endParaRPr lang="es-es_tradnl" sz="3000" cap="none"/>
          </a:p>
        </p:txBody>
      </p:sp>
      <p:sp>
        <p:nvSpPr>
          <p:cNvPr id="3" name="Google Shape;256;p3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jdMK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wEAABcHAABVNgAAIBQAABAAAAAmAAAACAAAAD0QAAAAAAAA"/>
              </a:ext>
            </a:extLst>
          </p:cNvSpPr>
          <p:nvPr>
            <p:ph type="body" idx="1"/>
          </p:nvPr>
        </p:nvSpPr>
        <p:spPr>
          <a:xfrm>
            <a:off x="311785" y="1152525"/>
            <a:ext cx="8520430" cy="2118995"/>
          </a:xfrm>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1800" cap="none">
                <a:solidFill>
                  <a:srgbClr val="000000"/>
                </a:solidFill>
              </a:rPr>
              <a:t>¿Qué es? </a:t>
            </a:r>
            <a:endParaRPr sz="1800" cap="none">
              <a:solidFill>
                <a:srgbClr val="000000"/>
              </a:solidFill>
            </a:endParaRPr>
          </a:p>
          <a:p>
            <a:pPr marL="0" indent="0" algn="ctr">
              <a:spcBef>
                <a:spcPts val="1600"/>
              </a:spcBef>
              <a:spcAft>
                <a:spcPts val="1200"/>
              </a:spcAft>
              <a:buNone/>
            </a:pPr>
            <a:r>
              <a:rPr lang="es-es_tradnl" sz="1800" cap="none">
                <a:solidFill>
                  <a:srgbClr val="000000"/>
                </a:solidFill>
              </a:rPr>
              <a:t>Es un pre-tratamiento superficial el cual Consiste en tratar las piezas metálicas con una solución compuesta por ácido fosfórico y algunas de sus sales para la precipitación de una fina película cristalina o amorfa, compuesta por fosfatos metálicos, adherida perfectamente al metal base.</a:t>
            </a:r>
            <a:endParaRPr lang="es-es_tradnl" sz="1800" cap="none">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61;p38"/>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RGRr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cwEAAOUGAACLHAAA5B4AABAAAAAmAAAACAAAAD0QAAAAAAAA"/>
              </a:ext>
            </a:extLst>
          </p:cNvSpPr>
          <p:nvPr>
            <p:ph type="body" idx="1"/>
          </p:nvPr>
        </p:nvSpPr>
        <p:spPr>
          <a:xfrm>
            <a:off x="235585" y="1120775"/>
            <a:ext cx="4404360" cy="3900805"/>
          </a:xfrm>
        </p:spPr>
        <p:txBody>
          <a:bodyPr vert="horz" wrap="square" lIns="91440" tIns="91440" rIns="91440" bIns="91440" numCol="1" spcCol="215900" anchor="t">
            <a:prstTxWarp prst="textNoShape">
              <a:avLst/>
            </a:prstTxWarp>
          </a:bodyPr>
          <a:lstStyle/>
          <a:p>
            <a:pPr marL="0" indent="0" algn="l">
              <a:spcBef>
                <a:spcPts val="1200"/>
              </a:spcBef>
              <a:spcAft>
                <a:spcPts val="0"/>
              </a:spcAft>
              <a:buNone/>
            </a:pPr>
            <a:endParaRPr sz="1800" cap="none">
              <a:solidFill>
                <a:srgbClr val="000000"/>
              </a:solidFill>
            </a:endParaRPr>
          </a:p>
          <a:p>
            <a:pPr marL="0" indent="0" algn="l">
              <a:spcBef>
                <a:spcPts val="1200"/>
              </a:spcBef>
              <a:spcAft>
                <a:spcPts val="1600"/>
              </a:spcAft>
              <a:buNone/>
            </a:pPr>
            <a:endParaRPr sz="1800" cap="none">
              <a:solidFill>
                <a:srgbClr val="000000"/>
              </a:solidFill>
            </a:endParaRPr>
          </a:p>
        </p:txBody>
      </p:sp>
      <p:sp>
        <p:nvSpPr>
          <p:cNvPr id="3" name="Google Shape;262;p38"/>
          <p:cNvSpPr>
            <a:extLst>
              <a:ext uri="smNativeData">
                <pr:smNativeData xmlns:pr="smNativeData" xmlns="smNativeData" val="SMDATA_15_vh1BZRMAAAAlAAAAZAAAAA0AAAAAkAAAAJAAAACQAAAAkAAAAAAAAAAB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Q4f/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vwAAAMH9//+BNwAAKxMAABAAAAAmAAAACAAAAP//////////"/>
              </a:ext>
            </a:extLst>
          </p:cNvSpPr>
          <p:nvPr/>
        </p:nvSpPr>
        <p:spPr>
          <a:xfrm>
            <a:off x="121285" y="-365125"/>
            <a:ext cx="8901430" cy="3481070"/>
          </a:xfrm>
          <a:prstGeom prst="rect">
            <a:avLst/>
          </a:prstGeom>
          <a:noFill/>
          <a:ln>
            <a:noFill/>
          </a:ln>
          <a:effectLst/>
        </p:spPr>
        <p:txBody>
          <a:bodyPr vert="horz" wrap="square" lIns="91440" tIns="91440" rIns="91440" bIns="91440" numCol="1" spcCol="215900" anchor="ctr"/>
          <a:lstStyle/>
          <a:p>
            <a:pPr marL="0" indent="0" algn="l">
              <a:lnSpc>
                <a:spcPct val="115000"/>
              </a:lnSpc>
              <a:spcBef>
                <a:spcPts val="1200"/>
              </a:spcBef>
              <a:spcAft>
                <a:spcPts val="0"/>
              </a:spcAft>
              <a:buNone/>
            </a:pPr>
            <a:r>
              <a:rPr lang="es-es_tradnl" sz="1600" cap="none"/>
              <a:t>Los principales tipos de fosfatos son de Mn, Fe y Zn</a:t>
            </a:r>
            <a:endParaRPr sz="1600" cap="none"/>
          </a:p>
          <a:p>
            <a:pPr marL="457200" indent="-330200" algn="l">
              <a:lnSpc>
                <a:spcPct val="115000"/>
              </a:lnSpc>
              <a:spcBef>
                <a:spcPts val="1200"/>
              </a:spcBef>
              <a:spcAft>
                <a:spcPts val="0"/>
              </a:spcAft>
              <a:buSzPts val="1600"/>
              <a:buChar char="❖"/>
            </a:pPr>
            <a:r>
              <a:rPr lang="es-es_tradnl" sz="1600" cap="none">
                <a:latin typeface="Times New Roman" pitchFamily="1" charset="0"/>
                <a:ea typeface="Times New Roman" pitchFamily="1" charset="0"/>
                <a:cs typeface="Times New Roman" pitchFamily="1" charset="0"/>
              </a:rPr>
              <a:t>  </a:t>
            </a:r>
            <a:r>
              <a:rPr lang="es-es_tradnl" sz="1600" cap="none"/>
              <a:t>El fosfato de manganeso: se usa para prevenir la corrosión y mejorar la lubricación del metal y se aplica solo por inmersión. Se puede dar acabado negro.</a:t>
            </a:r>
            <a:endParaRPr sz="1600" cap="none"/>
          </a:p>
          <a:p>
            <a:pPr marL="457200" indent="-330200" algn="l">
              <a:lnSpc>
                <a:spcPct val="115000"/>
              </a:lnSpc>
              <a:spcBef>
                <a:spcPts val="0"/>
              </a:spcBef>
              <a:spcAft>
                <a:spcPts val="0"/>
              </a:spcAft>
              <a:buSzPts val="1600"/>
              <a:buChar char="❖"/>
            </a:pPr>
            <a:r>
              <a:rPr lang="es-es_tradnl" sz="1600" cap="none">
                <a:latin typeface="Times New Roman" pitchFamily="1" charset="0"/>
                <a:ea typeface="Times New Roman" pitchFamily="1" charset="0"/>
                <a:cs typeface="Times New Roman" pitchFamily="1" charset="0"/>
              </a:rPr>
              <a:t>  </a:t>
            </a:r>
            <a:r>
              <a:rPr lang="es-es_tradnl" sz="1600" cap="none"/>
              <a:t>El fosfato de hierro (amorfo): se usa generalmente como base para recubrimientos posteriores y se aplica por inmersión o aspersión.</a:t>
            </a:r>
            <a:endParaRPr sz="1600" cap="none"/>
          </a:p>
          <a:p>
            <a:pPr marL="457200" indent="0" algn="l">
              <a:lnSpc>
                <a:spcPct val="115000"/>
              </a:lnSpc>
              <a:spcBef>
                <a:spcPts val="1200"/>
              </a:spcBef>
              <a:spcAft>
                <a:spcPts val="0"/>
              </a:spcAft>
              <a:buNone/>
            </a:pPr>
            <a:r>
              <a:rPr lang="es-es_tradnl" sz="1600" cap="none"/>
              <a:t>-condiciones de trabajo:</a:t>
            </a:r>
            <a:endParaRPr cap="none">
              <a:latin typeface="Times New Roman" pitchFamily="1" charset="0"/>
              <a:ea typeface="Times New Roman" pitchFamily="1" charset="0"/>
              <a:cs typeface="Times New Roman" pitchFamily="1" charset="0"/>
            </a:endParaRPr>
          </a:p>
          <a:p>
            <a:pPr marL="0" indent="0" algn="l">
              <a:lnSpc>
                <a:spcPct val="115000"/>
              </a:lnSpc>
              <a:spcBef>
                <a:spcPts val="1200"/>
              </a:spcBef>
              <a:spcAft>
                <a:spcPts val="1200"/>
              </a:spcAft>
              <a:buNone/>
            </a:pPr>
            <a:endParaRPr cap="none">
              <a:latin typeface="Times New Roman" pitchFamily="1" charset="0"/>
              <a:ea typeface="Times New Roman" pitchFamily="1" charset="0"/>
              <a:cs typeface="Times New Roman" pitchFamily="1" charset="0"/>
            </a:endParaRPr>
          </a:p>
        </p:txBody>
      </p:sp>
      <p:pic>
        <p:nvPicPr>
          <p:cNvPr id="4" name="Google Shape;263;p38"/>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BoFAACEDQAAJjMAAAUWAAAQAAAAJgAAAAgAAAD//////////w=="/>
              </a:ext>
            </a:extLst>
          </p:cNvPicPr>
          <p:nvPr/>
        </p:nvPicPr>
        <p:blipFill>
          <a:blip r:embed="rId3"/>
          <a:stretch>
            <a:fillRect/>
          </a:stretch>
        </p:blipFill>
        <p:spPr>
          <a:xfrm>
            <a:off x="829310" y="2197100"/>
            <a:ext cx="7485380" cy="1382395"/>
          </a:xfrm>
          <a:prstGeom prst="rect">
            <a:avLst/>
          </a:prstGeom>
          <a:noFill/>
          <a:ln>
            <a:noFill/>
          </a:ln>
          <a:effectLst/>
        </p:spPr>
      </p:pic>
      <p:pic>
        <p:nvPicPr>
          <p:cNvPr id="5" name="Imagen 2"/>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A0OAABtFgAAbBoAAK0eAAAQAAAAJgAAAAgAAAD//////////w=="/>
              </a:ext>
            </a:extLst>
          </p:cNvPicPr>
          <p:nvPr/>
        </p:nvPicPr>
        <p:blipFill>
          <a:blip r:embed="rId4"/>
          <a:stretch>
            <a:fillRect/>
          </a:stretch>
        </p:blipFill>
        <p:spPr>
          <a:xfrm>
            <a:off x="2284095" y="3645535"/>
            <a:ext cx="2011045" cy="1341120"/>
          </a:xfrm>
          <a:prstGeom prst="rect">
            <a:avLst/>
          </a:prstGeom>
          <a:noFill/>
          <a:ln>
            <a:noFill/>
          </a:ln>
          <a:effectLst/>
        </p:spPr>
      </p:pic>
      <p:pic>
        <p:nvPicPr>
          <p:cNvPr id="6" name="Imagen 4"/>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BoFAABVFgAAWQ0AAJQeAAAQAAAAJgAAAAgAAAD//////////w=="/>
              </a:ext>
            </a:extLst>
          </p:cNvPicPr>
          <p:nvPr/>
        </p:nvPicPr>
        <p:blipFill>
          <a:blip r:embed="rId5"/>
          <a:stretch>
            <a:fillRect/>
          </a:stretch>
        </p:blipFill>
        <p:spPr>
          <a:xfrm>
            <a:off x="829310" y="3630295"/>
            <a:ext cx="1340485" cy="1340485"/>
          </a:xfrm>
          <a:prstGeom prst="rect">
            <a:avLst/>
          </a:prstGeom>
          <a:noFill/>
          <a:ln>
            <a:noFill/>
          </a:ln>
          <a:effectLst/>
        </p:spPr>
      </p:pic>
    </p:spTree>
  </p:cSld>
  <p:clrMapOvr>
    <a:masterClrMapping/>
  </p:clrMapOvr>
  <p:timing>
    <p:tnLst>
      <p:par>
        <p:cTn id="1" dur="indefinite" restart="never" nodeType="tmRoot"/>
      </p:par>
    </p:tnLst>
  </p:timing>
</p:sld>
</file>

<file path=ppt/slides/slide2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68;p3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GEDAABVNgAAnh0AABAAAAAmAAAACAAAAD0QAAAAAAAA"/>
              </a:ext>
            </a:extLst>
          </p:cNvSpPr>
          <p:nvPr>
            <p:ph type="subTitle" idx="1"/>
          </p:nvPr>
        </p:nvSpPr>
        <p:spPr>
          <a:xfrm>
            <a:off x="311785" y="549275"/>
            <a:ext cx="8520430" cy="4265295"/>
          </a:xfrm>
        </p:spPr>
        <p:txBody>
          <a:bodyPr vert="horz" wrap="square" lIns="91440" tIns="91440" rIns="91440" bIns="91440" numCol="1" spcCol="215900" anchor="t">
            <a:prstTxWarp prst="textNoShape">
              <a:avLst/>
            </a:prstTxWarp>
          </a:bodyPr>
          <a:lstStyle/>
          <a:p>
            <a:pPr marL="457200" indent="-330200" algn="l">
              <a:lnSpc>
                <a:spcPct val="115000"/>
              </a:lnSpc>
              <a:spcBef>
                <a:spcPts val="1200"/>
              </a:spcBef>
              <a:spcAft>
                <a:spcPts val="0"/>
              </a:spcAft>
              <a:buClrTx/>
              <a:buSzPts val="1600"/>
              <a:buChar char="❖"/>
            </a:pPr>
            <a:r>
              <a:rPr lang="es-es_tradnl" sz="1600" cap="none">
                <a:solidFill>
                  <a:srgbClr val="000000"/>
                </a:solidFill>
              </a:rPr>
              <a:t>El fosfato de zinc (cristalino) se usa como protector de oxidación y como capa base lubricante o capa base para recubrimientos posteriores y puede ser también aplicado por aspersión e inmersión.</a:t>
            </a:r>
            <a:endParaRPr sz="1600" cap="none">
              <a:solidFill>
                <a:srgbClr val="000000"/>
              </a:solidFill>
            </a:endParaRPr>
          </a:p>
          <a:p>
            <a:pPr marL="0" indent="0" algn="l">
              <a:lnSpc>
                <a:spcPct val="115000"/>
              </a:lnSpc>
              <a:spcBef>
                <a:spcPts val="1200"/>
              </a:spcBef>
              <a:spcAft>
                <a:spcPts val="1200"/>
              </a:spcAft>
              <a:buNone/>
            </a:pPr>
            <a:r>
              <a:rPr lang="es-es_tradnl" sz="1600" cap="none">
                <a:solidFill>
                  <a:srgbClr val="000000"/>
                </a:solidFill>
              </a:rPr>
              <a:t>Condiciones de trabajo</a:t>
            </a:r>
            <a:endParaRPr sz="1600" cap="none">
              <a:solidFill>
                <a:srgbClr val="000000"/>
              </a:solidFill>
            </a:endParaRPr>
          </a:p>
        </p:txBody>
      </p:sp>
      <p:pic>
        <p:nvPicPr>
          <p:cNvPr id="3" name="Google Shape;269;p39"/>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JQEAABoDgAAmzEAAL0WAAAQAAAAJgAAAAgAAAD//////////w=="/>
              </a:ext>
            </a:extLst>
          </p:cNvPicPr>
          <p:nvPr/>
        </p:nvPicPr>
        <p:blipFill>
          <a:blip r:embed="rId3"/>
          <a:stretch>
            <a:fillRect/>
          </a:stretch>
        </p:blipFill>
        <p:spPr>
          <a:xfrm>
            <a:off x="744220" y="2341880"/>
            <a:ext cx="7319645" cy="1354455"/>
          </a:xfrm>
          <a:prstGeom prst="rect">
            <a:avLst/>
          </a:prstGeom>
          <a:noFill/>
          <a:ln>
            <a:noFill/>
          </a:ln>
          <a:effectLst/>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Google Shape;77;p15"/>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CvPIuE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C4VAADzAAAAFTQAAGEVAAAQAAAAJgAAAAgAAAD//////////w=="/>
              </a:ext>
            </a:extLst>
          </p:cNvPicPr>
          <p:nvPr/>
        </p:nvPicPr>
        <p:blipFill>
          <a:blip r:embed="rId3"/>
          <a:stretch>
            <a:fillRect/>
          </a:stretch>
        </p:blipFill>
        <p:spPr>
          <a:xfrm>
            <a:off x="3442970" y="154305"/>
            <a:ext cx="5023485" cy="3321050"/>
          </a:xfrm>
          <a:prstGeom prst="rect">
            <a:avLst/>
          </a:prstGeom>
          <a:noFill/>
          <a:ln>
            <a:noFill/>
          </a:ln>
          <a:effectLst/>
        </p:spPr>
      </p:pic>
      <p:pic>
        <p:nvPicPr>
          <p:cNvPr id="3" name="Google Shape;78;p15"/>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Dz/w8p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KwMAABhFQAAlCsAAFgeAAAQAAAAJgAAAAgAAAD//////////w=="/>
              </a:ext>
            </a:extLst>
          </p:cNvPicPr>
          <p:nvPr/>
        </p:nvPicPr>
        <p:blipFill>
          <a:blip r:embed="rId4"/>
          <a:stretch>
            <a:fillRect/>
          </a:stretch>
        </p:blipFill>
        <p:spPr>
          <a:xfrm>
            <a:off x="2059940" y="3475355"/>
            <a:ext cx="5024120" cy="1457325"/>
          </a:xfrm>
          <a:prstGeom prst="rect">
            <a:avLst/>
          </a:prstGeom>
          <a:noFill/>
          <a:ln>
            <a:noFill/>
          </a:ln>
          <a:effectLst/>
        </p:spPr>
      </p:pic>
      <p:sp>
        <p:nvSpPr>
          <p:cNvPr id="4" name="CuadroTexto 4"/>
          <p:cNvSpPr>
            <a:extLst>
              <a:ext uri="smNativeData">
                <pr:smNativeData xmlns:pr="smNativeData" xmlns="smNativeData" val="SMDATA_15_vh1BZRMAAAAlAAAAZA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UAYAAEMKAABwIgAAKAwAABAAAAAmAAAACAAAAP//////////"/>
              </a:ext>
            </a:extLst>
          </p:cNvSpPr>
          <p:nvPr/>
        </p:nvSpPr>
        <p:spPr>
          <a:xfrm>
            <a:off x="1026160" y="1668145"/>
            <a:ext cx="4572000" cy="307975"/>
          </a:xfrm>
          <a:prstGeom prst="rect">
            <a:avLst/>
          </a:prstGeom>
          <a:noFill/>
          <a:ln>
            <a:noFill/>
          </a:ln>
          <a:effectLst/>
        </p:spPr>
        <p:txBody>
          <a:bodyPr vert="horz" wrap="square" lIns="91440" tIns="45720" rIns="91440" bIns="45720" numCol="1" spcCol="215900" anchor="t"/>
          <a:lstStyle/>
          <a:p>
            <a:pPr/>
            <a:r>
              <a:rPr lang="es-es" cap="none">
                <a:latin typeface="Times New Roman" pitchFamily="1" charset="0"/>
                <a:ea typeface="Arial" pitchFamily="2" charset="0"/>
                <a:cs typeface="Arial" pitchFamily="2" charset="0"/>
              </a:rPr>
              <a:t>Norma ISO 12944-2</a:t>
            </a:r>
            <a:endParaRPr lang="es-es" cap="none"/>
          </a:p>
        </p:txBody>
      </p:sp>
    </p:spTree>
  </p:cSld>
  <p:clrMapOvr>
    <a:masterClrMapping/>
  </p:clrMapOvr>
  <p:timing>
    <p:tnLst>
      <p:par>
        <p:cTn id="1" dur="indefinite" restart="never" nodeType="tmRoot"/>
      </p:par>
    </p:tnLst>
  </p:timing>
</p:sld>
</file>

<file path=ppt/slides/slide3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74;p40"/>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GcBAADaMwAA9woAABAAAAAmAAAACAAAAD0QAAAAAAAA"/>
              </a:ext>
            </a:extLst>
          </p:cNvSpPr>
          <p:nvPr>
            <p:ph type="body" idx="1"/>
          </p:nvPr>
        </p:nvSpPr>
        <p:spPr>
          <a:xfrm>
            <a:off x="311785" y="227965"/>
            <a:ext cx="8117205" cy="155448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1600" u="sng" cap="none">
                <a:solidFill>
                  <a:srgbClr val="000000"/>
                </a:solidFill>
              </a:rPr>
              <a:t>Reacción química principal:</a:t>
            </a:r>
            <a:endParaRPr sz="1600" u="sng" cap="none">
              <a:solidFill>
                <a:srgbClr val="000000"/>
              </a:solidFill>
            </a:endParaRPr>
          </a:p>
          <a:p>
            <a:pPr marL="0" indent="0" algn="l">
              <a:spcBef>
                <a:spcPts val="1600"/>
              </a:spcBef>
              <a:spcAft>
                <a:spcPts val="0"/>
              </a:spcAft>
              <a:buNone/>
            </a:pPr>
            <a:endParaRPr u="sng"/>
          </a:p>
          <a:p>
            <a:pPr marL="0" indent="0" algn="l">
              <a:spcBef>
                <a:spcPts val="1600"/>
              </a:spcBef>
              <a:spcAft>
                <a:spcPts val="0"/>
              </a:spcAft>
              <a:buNone/>
            </a:pPr>
            <a:endParaRPr cap="none">
              <a:solidFill>
                <a:srgbClr val="000000"/>
              </a:solidFill>
            </a:endParaRPr>
          </a:p>
          <a:p>
            <a:pPr marL="0" indent="0" algn="l">
              <a:spcBef>
                <a:spcPts val="1200"/>
              </a:spcBef>
              <a:spcAft>
                <a:spcPts val="0"/>
              </a:spcAft>
              <a:buNone/>
            </a:pPr>
            <a:r>
              <a:rPr lang="es-es_tradnl" cap="none">
                <a:solidFill>
                  <a:srgbClr val="000000"/>
                </a:solidFill>
              </a:rPr>
              <a:t>Con * perteneciente a la pieza a tratar.</a:t>
            </a:r>
            <a:endParaRPr cap="none">
              <a:solidFill>
                <a:srgbClr val="000000"/>
              </a:solidFill>
            </a:endParaRPr>
          </a:p>
          <a:p>
            <a:pPr marL="0" indent="0" algn="l">
              <a:spcBef>
                <a:spcPts val="1200"/>
              </a:spcBef>
              <a:spcAft>
                <a:spcPts val="1600"/>
              </a:spcAft>
              <a:buNone/>
            </a:pPr>
            <a:endParaRPr u="sng"/>
          </a:p>
        </p:txBody>
      </p:sp>
      <p:sp>
        <p:nvSpPr>
          <p:cNvPr id="3" name="Google Shape;275;p40"/>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4MQ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PsLAAC9NgAApB8AABAAAAAmAAAACAAAAD0QAAAAAAAA"/>
              </a:ext>
            </a:extLst>
          </p:cNvSpPr>
          <p:nvPr>
            <p:ph type="body" idx="2"/>
          </p:nvPr>
        </p:nvSpPr>
        <p:spPr>
          <a:xfrm>
            <a:off x="311785" y="1947545"/>
            <a:ext cx="8586470" cy="3195955"/>
          </a:xfrm>
        </p:spPr>
        <p:txBody>
          <a:bodyPr vert="horz" wrap="square" lIns="91440" tIns="91440" rIns="91440" bIns="91440" numCol="1" spcCol="215900" anchor="t">
            <a:prstTxWarp prst="textNoShape">
              <a:avLst/>
            </a:prstTxWarp>
          </a:bodyPr>
          <a:lstStyle/>
          <a:p>
            <a:pPr marL="0" indent="0" algn="l">
              <a:spcBef>
                <a:spcPts val="1200"/>
              </a:spcBef>
              <a:spcAft>
                <a:spcPts val="0"/>
              </a:spcAft>
              <a:buNone/>
            </a:pPr>
            <a:r>
              <a:rPr lang="es-es_tradnl" sz="1600" cap="none">
                <a:solidFill>
                  <a:srgbClr val="000000"/>
                </a:solidFill>
              </a:rPr>
              <a:t>Entonces:</a:t>
            </a:r>
            <a:endParaRPr sz="1600" cap="none">
              <a:solidFill>
                <a:srgbClr val="000000"/>
              </a:solidFill>
            </a:endParaRPr>
          </a:p>
          <a:p>
            <a:pPr marL="0" indent="0" algn="l">
              <a:lnSpc>
                <a:spcPct val="100000"/>
              </a:lnSpc>
              <a:spcBef>
                <a:spcPts val="1200"/>
              </a:spcBef>
              <a:spcAft>
                <a:spcPts val="0"/>
              </a:spcAft>
              <a:buNone/>
            </a:pPr>
            <a:r>
              <a:rPr lang="es-es_tradnl" sz="1600" cap="none">
                <a:solidFill>
                  <a:srgbClr val="000000"/>
                </a:solidFill>
              </a:rPr>
              <a:t>1.       Se produce una reacción química entre el metal y el ácido fosfórico (H3PO4).</a:t>
            </a:r>
            <a:endParaRPr sz="1600" cap="none">
              <a:solidFill>
                <a:srgbClr val="000000"/>
              </a:solidFill>
            </a:endParaRPr>
          </a:p>
          <a:p>
            <a:pPr marL="0" indent="0" algn="l">
              <a:lnSpc>
                <a:spcPct val="100000"/>
              </a:lnSpc>
              <a:spcBef>
                <a:spcPts val="1200"/>
              </a:spcBef>
              <a:spcAft>
                <a:spcPts val="0"/>
              </a:spcAft>
              <a:buNone/>
            </a:pPr>
            <a:r>
              <a:rPr lang="es-es_tradnl" sz="1600" cap="none">
                <a:solidFill>
                  <a:srgbClr val="000000"/>
                </a:solidFill>
              </a:rPr>
              <a:t>2.       Se consigue así la precipitación de las sales de fosfato disueltas, que se depositan en la superficie del metal.</a:t>
            </a:r>
            <a:endParaRPr sz="1600" cap="none">
              <a:solidFill>
                <a:srgbClr val="000000"/>
              </a:solidFill>
            </a:endParaRPr>
          </a:p>
          <a:p>
            <a:pPr marL="0" indent="0" algn="l">
              <a:lnSpc>
                <a:spcPct val="100000"/>
              </a:lnSpc>
              <a:spcBef>
                <a:spcPts val="1200"/>
              </a:spcBef>
              <a:spcAft>
                <a:spcPts val="1200"/>
              </a:spcAft>
              <a:buNone/>
            </a:pPr>
            <a:r>
              <a:rPr lang="es-es_tradnl" sz="1600" cap="none">
                <a:solidFill>
                  <a:srgbClr val="000000"/>
                </a:solidFill>
              </a:rPr>
              <a:t>3.       Las sales de fosfato de Fe, Zn o Mn se disuelven en la solución de ácido fosfórico. Cuando las superficies de hierro o acero son puestas en contacto con el ácido fosfórico, se produce una reacción química entre el ácido y el metal, que reduce localmente los cationes de hidronio H</a:t>
            </a:r>
            <a:r>
              <a:rPr lang="es-es_tradnl" sz="1600" cap="none" baseline="-24000">
                <a:solidFill>
                  <a:srgbClr val="000000"/>
                </a:solidFill>
              </a:rPr>
              <a:t>3</a:t>
            </a:r>
            <a:r>
              <a:rPr lang="es-es_tradnl" sz="1600" cap="none">
                <a:solidFill>
                  <a:srgbClr val="000000"/>
                </a:solidFill>
              </a:rPr>
              <a:t>O</a:t>
            </a:r>
            <a:r>
              <a:rPr lang="es-es_tradnl" sz="1600" cap="none" baseline="30000">
                <a:solidFill>
                  <a:srgbClr val="000000"/>
                </a:solidFill>
              </a:rPr>
              <a:t>+</a:t>
            </a:r>
            <a:r>
              <a:rPr lang="es-es_tradnl" sz="1600" cap="none">
                <a:solidFill>
                  <a:srgbClr val="000000"/>
                </a:solidFill>
              </a:rPr>
              <a:t>, incrementando el pH, y causando la precipitación de la sal disuelta sobre la superficie.</a:t>
            </a:r>
            <a:endParaRPr lang="es-es_tradnl" sz="1600" cap="none">
              <a:solidFill>
                <a:srgbClr val="000000"/>
              </a:solidFill>
            </a:endParaRPr>
          </a:p>
        </p:txBody>
      </p:sp>
      <p:pic>
        <p:nvPicPr>
          <p:cNvPr id="4" name="Google Shape;276;p40"/>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FANAAC/BAAACSoAAF8IAAAQAAAAJgAAAAgAAAD//////////w=="/>
              </a:ext>
            </a:extLst>
          </p:cNvPicPr>
          <p:nvPr/>
        </p:nvPicPr>
        <p:blipFill>
          <a:blip r:embed="rId3"/>
          <a:stretch>
            <a:fillRect/>
          </a:stretch>
        </p:blipFill>
        <p:spPr>
          <a:xfrm>
            <a:off x="2164080" y="771525"/>
            <a:ext cx="4669155" cy="589280"/>
          </a:xfrm>
          <a:prstGeom prst="rect">
            <a:avLst/>
          </a:prstGeom>
          <a:noFill/>
          <a:ln>
            <a:noFill/>
          </a:ln>
          <a:effectLst/>
        </p:spPr>
      </p:pic>
    </p:spTree>
  </p:cSld>
  <p:clrMapOvr>
    <a:masterClrMapping/>
  </p:clrMapOvr>
  <p:timing>
    <p:tnLst>
      <p:par>
        <p:cTn id="1" dur="indefinite" restart="never" nodeType="tmRoot"/>
      </p:par>
    </p:tnLst>
  </p:timing>
</p:sld>
</file>

<file path=ppt/slides/slide3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81;p4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CcCAADcNAAApQ4AABAAAAAmAAAACAAAAD0QAAAAAAAA"/>
              </a:ext>
            </a:extLst>
          </p:cNvSpPr>
          <p:nvPr>
            <p:ph type="body" idx="1"/>
          </p:nvPr>
        </p:nvSpPr>
        <p:spPr>
          <a:xfrm>
            <a:off x="311785" y="349885"/>
            <a:ext cx="8281035" cy="2030730"/>
          </a:xfrm>
        </p:spPr>
        <p:txBody>
          <a:bodyPr vert="horz" wrap="square" lIns="91440" tIns="91440" rIns="91440" bIns="91440" numCol="1" spcCol="215900" anchor="t">
            <a:prstTxWarp prst="textNoShape">
              <a:avLst/>
            </a:prstTxWarp>
          </a:bodyPr>
          <a:lstStyle/>
          <a:p>
            <a:pPr marL="0" indent="0" algn="l">
              <a:lnSpc>
                <a:spcPct val="100000"/>
              </a:lnSpc>
              <a:spcBef>
                <a:spcPts val="1200"/>
              </a:spcBef>
              <a:spcAft>
                <a:spcPts val="0"/>
              </a:spcAft>
              <a:buNone/>
            </a:pPr>
            <a:r>
              <a:rPr lang="es-es_tradnl" sz="1600" cap="none">
                <a:solidFill>
                  <a:srgbClr val="000000"/>
                </a:solidFill>
              </a:rPr>
              <a:t>4.       La reacción ácido-metal también genera localmente fosfato de hierro, que también es precipitable y susceptible de depositarse sobre la superficie es generalmente considerado como una deposición no deseable.</a:t>
            </a:r>
            <a:endParaRPr sz="1600" cap="none">
              <a:solidFill>
                <a:srgbClr val="000000"/>
              </a:solidFill>
            </a:endParaRPr>
          </a:p>
          <a:p>
            <a:pPr marL="0" indent="0" algn="l">
              <a:lnSpc>
                <a:spcPct val="100000"/>
              </a:lnSpc>
              <a:spcBef>
                <a:spcPts val="1200"/>
              </a:spcBef>
              <a:spcAft>
                <a:spcPts val="0"/>
              </a:spcAft>
              <a:buNone/>
            </a:pPr>
            <a:r>
              <a:rPr lang="es-es_tradnl" sz="1600" cap="none">
                <a:solidFill>
                  <a:srgbClr val="000000"/>
                </a:solidFill>
              </a:rPr>
              <a:t>5.       La reacción de ácido y metal también genera gas de hidrógeno en forma de pequeñas burbujas que se adhieren a la superficie del metal</a:t>
            </a:r>
            <a:endParaRPr sz="1600" cap="none">
              <a:solidFill>
                <a:srgbClr val="000000"/>
              </a:solidFill>
            </a:endParaRPr>
          </a:p>
          <a:p>
            <a:pPr marL="0" indent="0" algn="l">
              <a:spcBef>
                <a:spcPts val="1200"/>
              </a:spcBef>
              <a:spcAft>
                <a:spcPts val="1600"/>
              </a:spcAft>
              <a:buNone/>
            </a:pPr>
            <a:endParaRPr sz="1600" cap="none">
              <a:solidFill>
                <a:srgbClr val="000000"/>
              </a:solidFill>
            </a:endParaRPr>
          </a:p>
        </p:txBody>
      </p:sp>
      <p:sp>
        <p:nvSpPr>
          <p:cNvPr id="3" name="Google Shape;282;p41"/>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ZAMAABgNAABVNgAA8hYAABAAAAAmAAAACAAAAD0QAAAAAAAA"/>
              </a:ext>
            </a:extLst>
          </p:cNvSpPr>
          <p:nvPr>
            <p:ph type="body" idx="2"/>
          </p:nvPr>
        </p:nvSpPr>
        <p:spPr>
          <a:xfrm>
            <a:off x="551180" y="2128520"/>
            <a:ext cx="8281035" cy="1601470"/>
          </a:xfrm>
        </p:spPr>
        <p:txBody>
          <a:bodyPr vert="horz" wrap="square" lIns="91440" tIns="91440" rIns="91440" bIns="91440" numCol="1" spcCol="215900" anchor="t">
            <a:prstTxWarp prst="textNoShape">
              <a:avLst/>
            </a:prstTxWarp>
          </a:bodyPr>
          <a:lstStyle/>
          <a:p>
            <a:pPr marL="0" indent="0" algn="l">
              <a:spcBef>
                <a:spcPts val="1200"/>
              </a:spcBef>
              <a:spcAft>
                <a:spcPts val="0"/>
              </a:spcAft>
              <a:buNone/>
            </a:pPr>
            <a:r>
              <a:rPr lang="es-es_tradnl" sz="1600" cap="none">
                <a:solidFill>
                  <a:srgbClr val="000000"/>
                </a:solidFill>
              </a:rPr>
              <a:t>Factores que determinan el inicio de la precipitación:</a:t>
            </a:r>
            <a:endParaRPr sz="1600" cap="none">
              <a:solidFill>
                <a:srgbClr val="000000"/>
              </a:solidFill>
            </a:endParaRPr>
          </a:p>
          <a:p>
            <a:pPr marL="0" indent="0" algn="l">
              <a:spcBef>
                <a:spcPts val="1200"/>
              </a:spcBef>
              <a:spcAft>
                <a:spcPts val="0"/>
              </a:spcAft>
              <a:buNone/>
            </a:pPr>
            <a:r>
              <a:rPr lang="es-es_tradnl" sz="1600" cap="none">
                <a:solidFill>
                  <a:srgbClr val="000000"/>
                </a:solidFill>
              </a:rPr>
              <a:t>·       Composición y concentración de la solución</a:t>
            </a:r>
            <a:endParaRPr lang="es-es_tradnl" sz="1600" cap="none">
              <a:solidFill>
                <a:srgbClr val="000000"/>
              </a:solidFill>
            </a:endParaRPr>
          </a:p>
          <a:p>
            <a:pPr marL="0" indent="0" algn="l">
              <a:spcBef>
                <a:spcPts val="1200"/>
              </a:spcBef>
              <a:spcAft>
                <a:spcPts val="0"/>
              </a:spcAft>
              <a:buNone/>
            </a:pPr>
            <a:r>
              <a:rPr lang="es-es_tradnl" sz="1600" cap="none">
                <a:solidFill>
                  <a:srgbClr val="000000"/>
                </a:solidFill>
              </a:rPr>
              <a:t>	-formación de burbujas superficiales</a:t>
            </a:r>
            <a:endParaRPr lang="es-es_tradnl" sz="1600" cap="none">
              <a:solidFill>
                <a:srgbClr val="000000"/>
              </a:solidFill>
            </a:endParaRPr>
          </a:p>
          <a:p>
            <a:pPr marL="0" indent="0" algn="l">
              <a:spcBef>
                <a:spcPts val="1200"/>
              </a:spcBef>
              <a:spcAft>
                <a:spcPts val="0"/>
              </a:spcAft>
              <a:buNone/>
            </a:pPr>
            <a:r>
              <a:rPr lang="es-es_tradnl" sz="1600" cap="none">
                <a:solidFill>
                  <a:srgbClr val="000000"/>
                </a:solidFill>
              </a:rPr>
              <a:t>	-empobrecimiento de la solución de interface</a:t>
            </a:r>
            <a:endParaRPr lang="es-es_tradnl" sz="1600" cap="none">
              <a:solidFill>
                <a:srgbClr val="000000"/>
              </a:solidFill>
            </a:endParaRPr>
          </a:p>
          <a:p>
            <a:pPr marL="0" indent="0" algn="l">
              <a:spcBef>
                <a:spcPts val="1200"/>
              </a:spcBef>
              <a:spcAft>
                <a:spcPts val="0"/>
              </a:spcAft>
              <a:buNone/>
            </a:pPr>
            <a:r>
              <a:rPr lang="es-es_tradnl" sz="1600" cap="none">
                <a:solidFill>
                  <a:srgbClr val="000000"/>
                </a:solidFill>
              </a:rPr>
              <a:t>	-enriquecimiento hierro +3 </a:t>
            </a:r>
            <a:endParaRPr sz="1600" cap="none">
              <a:solidFill>
                <a:srgbClr val="000000"/>
              </a:solidFill>
            </a:endParaRPr>
          </a:p>
          <a:p>
            <a:pPr marL="0" indent="0" algn="l">
              <a:spcBef>
                <a:spcPts val="1200"/>
              </a:spcBef>
              <a:spcAft>
                <a:spcPts val="0"/>
              </a:spcAft>
              <a:buNone/>
            </a:pPr>
            <a:r>
              <a:rPr lang="es-es_tradnl" sz="1600" cap="none">
                <a:solidFill>
                  <a:srgbClr val="000000"/>
                </a:solidFill>
              </a:rPr>
              <a:t>·       La reactividad de la superficie del metal a tratar </a:t>
            </a:r>
            <a:endParaRPr sz="1600" cap="none">
              <a:solidFill>
                <a:srgbClr val="000000"/>
              </a:solidFill>
            </a:endParaRPr>
          </a:p>
          <a:p>
            <a:pPr marL="0" indent="0" algn="l">
              <a:spcBef>
                <a:spcPts val="1200"/>
              </a:spcBef>
              <a:spcAft>
                <a:spcPts val="1600"/>
              </a:spcAft>
              <a:buNone/>
            </a:pPr>
            <a:endParaRPr sz="1600" cap="none">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87;p4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V6BC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L0CAABVNgAAQwYAABAAAAAmAAAACAAAADwQAAAAAAAA"/>
              </a:ext>
            </a:extLst>
          </p:cNvSpPr>
          <p:nvPr>
            <p:ph type="title"/>
          </p:nvPr>
        </p:nvSpPr>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t>Acelerantes:</a:t>
            </a:r>
            <a:endParaRPr lang="es-es_tradnl" cap="none"/>
          </a:p>
          <a:p>
            <a:pPr marL="0" indent="0" algn="l">
              <a:spcBef>
                <a:spcPts val="0"/>
              </a:spcBef>
              <a:spcAft>
                <a:spcPts val="0"/>
              </a:spcAft>
              <a:buNone/>
            </a:pPr>
            <a:endParaRPr lang="es-es_tradnl" cap="none"/>
          </a:p>
        </p:txBody>
      </p:sp>
      <p:sp>
        <p:nvSpPr>
          <p:cNvPr id="3" name="Google Shape;288;p4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3653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BcHAAAsNQAAMw0AABAAAAAmAAAACAAAAD0QAAAAAAAA"/>
              </a:ext>
            </a:extLst>
          </p:cNvSpPr>
          <p:nvPr>
            <p:ph type="body" idx="1"/>
          </p:nvPr>
        </p:nvSpPr>
        <p:spPr>
          <a:xfrm>
            <a:off x="311785" y="1152525"/>
            <a:ext cx="8331835" cy="99314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1800" cap="none">
                <a:solidFill>
                  <a:srgbClr val="000000"/>
                </a:solidFill>
              </a:rPr>
              <a:t>Son los productos de adición o procedimientos operatorios que se emplean para reducir el tiempo de tratamiento en una solución fosfatizante.</a:t>
            </a:r>
            <a:endParaRPr sz="1800" cap="none">
              <a:solidFill>
                <a:srgbClr val="000000"/>
              </a:solidFill>
            </a:endParaRPr>
          </a:p>
          <a:p>
            <a:pPr marL="0" indent="0" algn="l">
              <a:spcBef>
                <a:spcPts val="1600"/>
              </a:spcBef>
              <a:spcAft>
                <a:spcPts val="1600"/>
              </a:spcAft>
              <a:buNone/>
            </a:pPr>
            <a:endParaRPr sz="1800" cap="none"/>
          </a:p>
        </p:txBody>
      </p:sp>
      <p:sp>
        <p:nvSpPr>
          <p:cNvPr id="4" name="Google Shape;289;p4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E0ug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LQIAANIPAAATNgAAGxwAABAAAAAmAAAACAAAAD0QAAAAAAAA"/>
              </a:ext>
            </a:extLst>
          </p:cNvSpPr>
          <p:nvPr>
            <p:ph type="body" idx="2"/>
          </p:nvPr>
        </p:nvSpPr>
        <p:spPr>
          <a:xfrm>
            <a:off x="353695" y="2571750"/>
            <a:ext cx="8436610" cy="1997075"/>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1800" cap="none">
                <a:solidFill>
                  <a:srgbClr val="000000"/>
                </a:solidFill>
              </a:rPr>
              <a:t>Clasificación:</a:t>
            </a:r>
            <a:endParaRPr sz="1800" cap="none">
              <a:solidFill>
                <a:srgbClr val="000000"/>
              </a:solidFill>
            </a:endParaRPr>
          </a:p>
          <a:p>
            <a:pPr marL="457200" indent="-342900" algn="l">
              <a:spcBef>
                <a:spcPts val="1600"/>
              </a:spcBef>
              <a:spcAft>
                <a:spcPts val="0"/>
              </a:spcAft>
              <a:buClrTx/>
              <a:buSzPts val="1800"/>
              <a:buFontTx/>
              <a:buAutoNum type="arabicPeriod"/>
            </a:pPr>
            <a:r>
              <a:rPr lang="es-es_tradnl" sz="1800" cap="none">
                <a:solidFill>
                  <a:srgbClr val="000000"/>
                </a:solidFill>
              </a:rPr>
              <a:t>Acelerantes químicos</a:t>
            </a:r>
            <a:endParaRPr sz="1800" cap="none">
              <a:solidFill>
                <a:srgbClr val="000000"/>
              </a:solidFill>
            </a:endParaRPr>
          </a:p>
          <a:p>
            <a:pPr marL="457200" indent="-342900" algn="l">
              <a:spcBef>
                <a:spcPts val="0"/>
              </a:spcBef>
              <a:spcAft>
                <a:spcPts val="0"/>
              </a:spcAft>
              <a:buClrTx/>
              <a:buSzPts val="1800"/>
              <a:buFontTx/>
              <a:buAutoNum type="arabicPeriod"/>
            </a:pPr>
            <a:r>
              <a:rPr lang="es-es_tradnl" sz="1800" cap="none">
                <a:solidFill>
                  <a:srgbClr val="000000"/>
                </a:solidFill>
              </a:rPr>
              <a:t>Aceleración electroquímica</a:t>
            </a:r>
            <a:endParaRPr sz="1800" cap="none">
              <a:solidFill>
                <a:srgbClr val="000000"/>
              </a:solidFill>
            </a:endParaRPr>
          </a:p>
          <a:p>
            <a:pPr marL="457200" indent="-342900" algn="l">
              <a:spcBef>
                <a:spcPts val="0"/>
              </a:spcBef>
              <a:spcAft>
                <a:spcPts val="0"/>
              </a:spcAft>
              <a:buClrTx/>
              <a:buSzPts val="1800"/>
              <a:buFontTx/>
              <a:buAutoNum type="arabicPeriod"/>
            </a:pPr>
            <a:r>
              <a:rPr lang="es-es_tradnl" sz="1800" cap="none">
                <a:solidFill>
                  <a:srgbClr val="000000"/>
                </a:solidFill>
              </a:rPr>
              <a:t>Aceleración mecánica</a:t>
            </a:r>
            <a:endParaRPr sz="1800" cap="none">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294;p43"/>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k1F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PkBAABVNgAAogUAABAAAAAmAAAACAAAAD0QAAAAAAAA"/>
              </a:ext>
            </a:extLst>
          </p:cNvSpPr>
          <p:nvPr>
            <p:ph type="ctrTitle"/>
          </p:nvPr>
        </p:nvSpPr>
        <p:spPr>
          <a:xfrm>
            <a:off x="311785" y="320675"/>
            <a:ext cx="8520430" cy="594995"/>
          </a:xfrm>
        </p:spPr>
        <p:txBody>
          <a:bodyPr vert="horz" wrap="square" lIns="91440" tIns="91440" rIns="91440" bIns="91440" numCol="1" spcCol="215900" anchor="b">
            <a:prstTxWarp prst="textNoShape">
              <a:avLst/>
            </a:prstTxWarp>
          </a:bodyPr>
          <a:lstStyle/>
          <a:p>
            <a:pPr marL="0" indent="0" algn="l">
              <a:spcBef>
                <a:spcPts val="0"/>
              </a:spcBef>
              <a:spcAft>
                <a:spcPts val="0"/>
              </a:spcAft>
              <a:buNone/>
            </a:pPr>
            <a:r>
              <a:rPr lang="es-es_tradnl" sz="2400" cap="none"/>
              <a:t>1.Acelerantes químicos:</a:t>
            </a:r>
            <a:endParaRPr sz="2400" cap="none"/>
          </a:p>
        </p:txBody>
      </p:sp>
      <p:sp>
        <p:nvSpPr>
          <p:cNvPr id="3" name="Google Shape;295;p4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lCwB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IUGAABVNgAA9RwAABAAAAAmAAAACAAAAD0QAAAAAAAA"/>
              </a:ext>
            </a:extLst>
          </p:cNvSpPr>
          <p:nvPr>
            <p:ph type="subTitle" idx="1"/>
          </p:nvPr>
        </p:nvSpPr>
        <p:spPr>
          <a:xfrm>
            <a:off x="311785" y="1059815"/>
            <a:ext cx="8520430" cy="3647440"/>
          </a:xfrm>
        </p:spPr>
        <p:txBody>
          <a:bodyPr vert="horz" wrap="square" lIns="91440" tIns="91440" rIns="91440" bIns="91440" numCol="1" spcCol="215900" anchor="t">
            <a:prstTxWarp prst="textNoShape">
              <a:avLst/>
            </a:prstTxWarp>
          </a:bodyPr>
          <a:lstStyle/>
          <a:p>
            <a:pPr marL="457200" indent="-330200" algn="l">
              <a:lnSpc>
                <a:spcPct val="115000"/>
              </a:lnSpc>
              <a:spcBef>
                <a:spcPts val="1200"/>
              </a:spcBef>
              <a:spcAft>
                <a:spcPts val="0"/>
              </a:spcAft>
              <a:buSzPts val="1600"/>
              <a:buChar char="➔"/>
            </a:pPr>
            <a:r>
              <a:rPr lang="es-es_tradnl" sz="1600" u="sng" cap="none">
                <a:solidFill>
                  <a:srgbClr val="000000"/>
                </a:solidFill>
              </a:rPr>
              <a:t>Empleo de metales pesados como acelerantes:</a:t>
            </a:r>
            <a:r>
              <a:rPr lang="es-es_tradnl" sz="1600" cap="none">
                <a:solidFill>
                  <a:srgbClr val="000000"/>
                </a:solidFill>
              </a:rPr>
              <a:t> </a:t>
            </a:r>
            <a:endParaRPr sz="1600" cap="none">
              <a:solidFill>
                <a:srgbClr val="000000"/>
              </a:solidFill>
            </a:endParaRPr>
          </a:p>
          <a:p>
            <a:pPr marL="457200" indent="0" algn="l">
              <a:lnSpc>
                <a:spcPct val="115000"/>
              </a:lnSpc>
              <a:spcBef>
                <a:spcPts val="1200"/>
              </a:spcBef>
              <a:spcAft>
                <a:spcPts val="0"/>
              </a:spcAft>
              <a:buNone/>
            </a:pPr>
            <a:endParaRPr sz="1600" cap="none">
              <a:solidFill>
                <a:srgbClr val="000000"/>
              </a:solidFill>
            </a:endParaRPr>
          </a:p>
          <a:p>
            <a:pPr marL="457200" indent="-330200" algn="l">
              <a:lnSpc>
                <a:spcPct val="115000"/>
              </a:lnSpc>
              <a:spcBef>
                <a:spcPts val="1200"/>
              </a:spcBef>
              <a:spcAft>
                <a:spcPts val="0"/>
              </a:spcAft>
              <a:buClrTx/>
              <a:buSzPts val="1600"/>
              <a:buChar char="❖"/>
            </a:pPr>
            <a:r>
              <a:rPr lang="es-es_tradnl" sz="1600" cap="none">
                <a:solidFill>
                  <a:srgbClr val="000000"/>
                </a:solidFill>
              </a:rPr>
              <a:t>Agregado de pequeñas cantidades de sales de cobre, plata, mercurio y plomo.</a:t>
            </a:r>
            <a:r>
              <a:rPr lang="es-es_tradnl" sz="1600" cap="none"/>
              <a:t> </a:t>
            </a:r>
            <a:endParaRPr sz="1600" cap="none"/>
          </a:p>
          <a:p>
            <a:pPr marL="0" indent="0" algn="l">
              <a:lnSpc>
                <a:spcPct val="115000"/>
              </a:lnSpc>
              <a:spcBef>
                <a:spcPts val="1200"/>
              </a:spcBef>
              <a:spcAft>
                <a:spcPts val="0"/>
              </a:spcAft>
              <a:buNone/>
            </a:pPr>
            <a:r>
              <a:rPr lang="es-es_tradnl" sz="1600" cap="none">
                <a:solidFill>
                  <a:srgbClr val="000000"/>
                </a:solidFill>
              </a:rPr>
              <a:t>La base de la acción de este metal en un baño se cree que radica en la diferencia de potencial entre el cobre y el hierro aumentando  más rápidamente el pH que se produce el P.I.P. en la película interfacial, y acelerándose, en consecuencia, la formación del recubrimiento fosfático</a:t>
            </a:r>
            <a:endParaRPr sz="1600" cap="none">
              <a:solidFill>
                <a:srgbClr val="000000"/>
              </a:solidFill>
            </a:endParaRPr>
          </a:p>
          <a:p>
            <a:pPr marL="457200" indent="-330200" algn="l">
              <a:lnSpc>
                <a:spcPct val="115000"/>
              </a:lnSpc>
              <a:spcBef>
                <a:spcPts val="1200"/>
              </a:spcBef>
              <a:spcAft>
                <a:spcPts val="0"/>
              </a:spcAft>
              <a:buClrTx/>
              <a:buSzPts val="1600"/>
              <a:buChar char="❖"/>
            </a:pPr>
            <a:r>
              <a:rPr lang="es-es_tradnl" sz="1600" cap="none">
                <a:solidFill>
                  <a:srgbClr val="000000"/>
                </a:solidFill>
              </a:rPr>
              <a:t>Agregado de compuestos de níquel y cobalto.</a:t>
            </a:r>
            <a:endParaRPr sz="1600" cap="none">
              <a:solidFill>
                <a:srgbClr val="000000"/>
              </a:solidFill>
            </a:endParaRPr>
          </a:p>
          <a:p>
            <a:pPr marL="0" indent="0" algn="l">
              <a:lnSpc>
                <a:spcPct val="115000"/>
              </a:lnSpc>
              <a:spcBef>
                <a:spcPts val="1200"/>
              </a:spcBef>
              <a:spcAft>
                <a:spcPts val="0"/>
              </a:spcAft>
              <a:buNone/>
            </a:pPr>
            <a:r>
              <a:rPr lang="es-es_tradnl" sz="1600" cap="none">
                <a:solidFill>
                  <a:srgbClr val="000000"/>
                </a:solidFill>
              </a:rPr>
              <a:t>Donde la adición acelerante del níquel es catalítica</a:t>
            </a:r>
            <a:endParaRPr sz="1600" cap="none">
              <a:solidFill>
                <a:srgbClr val="000000"/>
              </a:solidFill>
            </a:endParaRPr>
          </a:p>
          <a:p>
            <a:pPr marL="914400" indent="0" algn="l">
              <a:lnSpc>
                <a:spcPct val="115000"/>
              </a:lnSpc>
              <a:spcBef>
                <a:spcPts val="1200"/>
              </a:spcBef>
              <a:spcAft>
                <a:spcPts val="0"/>
              </a:spcAft>
              <a:buNone/>
            </a:pPr>
            <a:r>
              <a:rPr lang="es-ar" sz="1100" cap="none">
                <a:solidFill>
                  <a:srgbClr val="000000"/>
                </a:solidFill>
                <a:latin typeface="Calibri" pitchFamily="2" charset="0"/>
                <a:ea typeface="Calibri" pitchFamily="2" charset="0"/>
                <a:cs typeface="Calibri" pitchFamily="2" charset="0"/>
              </a:rPr>
              <a:t>PIP: punto inicial de precipitación</a:t>
            </a:r>
            <a:endParaRPr sz="1100" cap="none">
              <a:solidFill>
                <a:srgbClr val="000000"/>
              </a:solidFill>
              <a:latin typeface="Calibri" pitchFamily="2" charset="0"/>
              <a:ea typeface="Calibri" pitchFamily="2" charset="0"/>
              <a:cs typeface="Calibri" pitchFamily="2" charset="0"/>
            </a:endParaRPr>
          </a:p>
          <a:p>
            <a:pPr marL="0" indent="0" algn="ctr">
              <a:spcBef>
                <a:spcPts val="1200"/>
              </a:spcBef>
              <a:spcAft>
                <a:spcPts val="0"/>
              </a:spcAft>
              <a:buNone/>
            </a:pPr>
            <a:endParaRPr sz="1100" cap="none">
              <a:solidFill>
                <a:srgbClr val="000000"/>
              </a:solidFill>
              <a:latin typeface="Calibri"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00;p44"/>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ETi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QwEAADoCAABUNQAAah0AABAAAAAmAAAACAAAAD0QAAAAAAAA"/>
              </a:ext>
            </a:extLst>
          </p:cNvSpPr>
          <p:nvPr>
            <p:ph type="body" idx="1"/>
          </p:nvPr>
        </p:nvSpPr>
        <p:spPr>
          <a:xfrm>
            <a:off x="205105" y="361950"/>
            <a:ext cx="8463915" cy="4419600"/>
          </a:xfrm>
        </p:spPr>
        <p:txBody>
          <a:bodyPr vert="horz" wrap="square" lIns="91440" tIns="91440" rIns="91440" bIns="91440" numCol="1" spcCol="215900" anchor="t">
            <a:prstTxWarp prst="textNoShape">
              <a:avLst/>
            </a:prstTxWarp>
          </a:bodyPr>
          <a:lstStyle/>
          <a:p>
            <a:pPr marL="457200" indent="-330200" algn="l">
              <a:spcBef>
                <a:spcPts val="1200"/>
              </a:spcBef>
              <a:spcAft>
                <a:spcPts val="0"/>
              </a:spcAft>
              <a:buClrTx/>
              <a:buSzPts val="1600"/>
              <a:buChar char="➔"/>
            </a:pPr>
            <a:r>
              <a:rPr lang="es-es_tradnl" sz="1600" u="sng" cap="none">
                <a:solidFill>
                  <a:srgbClr val="000000"/>
                </a:solidFill>
              </a:rPr>
              <a:t>Empleo de compuestos químicos de carácter oxidante:</a:t>
            </a:r>
            <a:endParaRPr sz="1600" u="sng" cap="none">
              <a:solidFill>
                <a:srgbClr val="000000"/>
              </a:solidFill>
            </a:endParaRPr>
          </a:p>
          <a:p>
            <a:pPr marL="0" indent="0" algn="l">
              <a:spcBef>
                <a:spcPts val="1200"/>
              </a:spcBef>
              <a:spcAft>
                <a:spcPts val="0"/>
              </a:spcAft>
              <a:buNone/>
            </a:pPr>
            <a:r>
              <a:rPr lang="es-es_tradnl" sz="1600" cap="none">
                <a:solidFill>
                  <a:srgbClr val="000000"/>
                </a:solidFill>
              </a:rPr>
              <a:t>El empleo de las sustancias oxidantes presenta varias ventajas, pues estos productos no actúan solo como acelerantes, sino que también oxidan a los fosfatos ferrosos solubles formados durante la primera fase de la reacción, a fosfatos férricos insolubles, que precipitan en forma de lodos. Por lo tanto, mediante su empleo se consigue que el contenido en hierro de la solución se mantenga constantemente en un valor bajo que impide el recubrimiento fosfático contenidos elevados en hierro, lo cual podría debilitar su eficacia protectora.</a:t>
            </a:r>
            <a:endParaRPr sz="1600" cap="none">
              <a:solidFill>
                <a:srgbClr val="000000"/>
              </a:solidFill>
            </a:endParaRPr>
          </a:p>
          <a:p>
            <a:pPr marL="0" indent="0" algn="l">
              <a:spcBef>
                <a:spcPts val="1200"/>
              </a:spcBef>
              <a:spcAft>
                <a:spcPts val="0"/>
              </a:spcAft>
              <a:buNone/>
            </a:pPr>
            <a:r>
              <a:rPr lang="es-es_tradnl" sz="1600" cap="none">
                <a:solidFill>
                  <a:srgbClr val="000000"/>
                </a:solidFill>
              </a:rPr>
              <a:t>Estas sustancias pueden ser:</a:t>
            </a:r>
            <a:endParaRPr sz="1600" cap="none">
              <a:solidFill>
                <a:srgbClr val="000000"/>
              </a:solidFill>
            </a:endParaRPr>
          </a:p>
          <a:p>
            <a:pPr marL="457200" indent="-330200" algn="l">
              <a:spcBef>
                <a:spcPts val="1200"/>
              </a:spcBef>
              <a:spcAft>
                <a:spcPts val="0"/>
              </a:spcAft>
              <a:buClrTx/>
              <a:buSzPts val="1600"/>
              <a:buChar char="●"/>
            </a:pPr>
            <a:r>
              <a:rPr lang="es-es_tradnl" sz="1600" cap="none">
                <a:solidFill>
                  <a:srgbClr val="000000"/>
                </a:solidFill>
              </a:rPr>
              <a:t>Nitratos</a:t>
            </a:r>
            <a:endParaRPr sz="1600" cap="none">
              <a:solidFill>
                <a:srgbClr val="000000"/>
              </a:solidFill>
            </a:endParaRPr>
          </a:p>
          <a:p>
            <a:pPr marL="457200" indent="-330200" algn="l">
              <a:spcBef>
                <a:spcPts val="0"/>
              </a:spcBef>
              <a:spcAft>
                <a:spcPts val="0"/>
              </a:spcAft>
              <a:buClrTx/>
              <a:buSzPts val="1600"/>
              <a:buChar char="●"/>
            </a:pPr>
            <a:r>
              <a:rPr lang="es-es_tradnl" sz="1600" cap="none">
                <a:solidFill>
                  <a:srgbClr val="000000"/>
                </a:solidFill>
              </a:rPr>
              <a:t>Soluciones aceleradas con nitritos</a:t>
            </a:r>
            <a:endParaRPr sz="1600" cap="none">
              <a:solidFill>
                <a:srgbClr val="000000"/>
              </a:solidFill>
            </a:endParaRPr>
          </a:p>
          <a:p>
            <a:pPr marL="457200" indent="-330200" algn="l">
              <a:spcBef>
                <a:spcPts val="0"/>
              </a:spcBef>
              <a:spcAft>
                <a:spcPts val="0"/>
              </a:spcAft>
              <a:buClrTx/>
              <a:buSzPts val="1600"/>
              <a:buChar char="●"/>
            </a:pPr>
            <a:r>
              <a:rPr lang="es-es_tradnl" sz="1600" cap="none">
                <a:solidFill>
                  <a:srgbClr val="000000"/>
                </a:solidFill>
              </a:rPr>
              <a:t>Baños acelerados con cloratos</a:t>
            </a:r>
            <a:endParaRPr sz="1600" cap="none">
              <a:solidFill>
                <a:srgbClr val="000000"/>
              </a:solidFill>
            </a:endParaRPr>
          </a:p>
          <a:p>
            <a:pPr marL="1371600" indent="0" algn="l">
              <a:spcBef>
                <a:spcPts val="1200"/>
              </a:spcBef>
              <a:spcAft>
                <a:spcPts val="0"/>
              </a:spcAft>
              <a:buNone/>
            </a:pPr>
            <a:r>
              <a:rPr lang="es-es_tradnl" sz="1600" cap="none">
                <a:solidFill>
                  <a:srgbClr val="000000"/>
                </a:solidFill>
              </a:rPr>
              <a:t> </a:t>
            </a:r>
            <a:endParaRPr sz="1600" cap="none">
              <a:solidFill>
                <a:srgbClr val="000000"/>
              </a:solidFill>
            </a:endParaRPr>
          </a:p>
          <a:p>
            <a:pPr marL="457200" indent="0" algn="l">
              <a:spcBef>
                <a:spcPts val="1200"/>
              </a:spcBef>
              <a:spcAft>
                <a:spcPts val="1200"/>
              </a:spcAft>
              <a:buNone/>
            </a:pPr>
            <a:endParaRPr sz="1600" cap="none">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05;p45"/>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rGCy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FcCAABcNQAAGxwAABAAAAAmAAAACAAAAD0QAAAAAAAA"/>
              </a:ext>
            </a:extLst>
          </p:cNvSpPr>
          <p:nvPr>
            <p:ph type="body" idx="1"/>
          </p:nvPr>
        </p:nvSpPr>
        <p:spPr>
          <a:xfrm>
            <a:off x="311785" y="380365"/>
            <a:ext cx="8362315" cy="4188460"/>
          </a:xfrm>
        </p:spPr>
        <p:txBody>
          <a:bodyPr vert="horz" wrap="square" lIns="91440" tIns="91440" rIns="91440" bIns="91440" numCol="1" spcCol="215900" anchor="t">
            <a:prstTxWarp prst="textNoShape">
              <a:avLst/>
            </a:prstTxWarp>
          </a:bodyPr>
          <a:lstStyle/>
          <a:p>
            <a:pPr marL="457200" indent="-317500" algn="l">
              <a:spcBef>
                <a:spcPts val="0"/>
              </a:spcBef>
              <a:spcAft>
                <a:spcPts val="0"/>
              </a:spcAft>
              <a:buClrTx/>
              <a:buSzPts val="1400"/>
              <a:buChar char="➔"/>
            </a:pPr>
            <a:r>
              <a:rPr lang="es-es_tradnl" u="sng" cap="none">
                <a:solidFill>
                  <a:srgbClr val="000000"/>
                </a:solidFill>
              </a:rPr>
              <a:t>Aceleración con sustancias reductoras:</a:t>
            </a:r>
            <a:endParaRPr u="sng" cap="none">
              <a:solidFill>
                <a:srgbClr val="000000"/>
              </a:solidFill>
            </a:endParaRPr>
          </a:p>
          <a:p>
            <a:pPr marL="0" indent="0" algn="l">
              <a:spcBef>
                <a:spcPts val="1600"/>
              </a:spcBef>
              <a:spcAft>
                <a:spcPts val="0"/>
              </a:spcAft>
              <a:buNone/>
            </a:pPr>
            <a:r>
              <a:rPr lang="es-es_tradnl" sz="1600" cap="none">
                <a:solidFill>
                  <a:srgbClr val="000000"/>
                </a:solidFill>
              </a:rPr>
              <a:t>Puede ser bisulfito sódico(1-2g/L)</a:t>
            </a:r>
            <a:endParaRPr sz="1600" cap="none">
              <a:solidFill>
                <a:srgbClr val="000000"/>
              </a:solidFill>
            </a:endParaRPr>
          </a:p>
          <a:p>
            <a:pPr marL="0" indent="0" algn="l">
              <a:spcBef>
                <a:spcPts val="1600"/>
              </a:spcBef>
              <a:spcAft>
                <a:spcPts val="0"/>
              </a:spcAft>
              <a:buNone/>
            </a:pPr>
            <a:r>
              <a:rPr lang="es-es_tradnl" sz="1600" cap="none">
                <a:solidFill>
                  <a:srgbClr val="000000"/>
                </a:solidFill>
              </a:rPr>
              <a:t>Desventajas:</a:t>
            </a:r>
            <a:endParaRPr sz="1600" cap="none">
              <a:solidFill>
                <a:srgbClr val="000000"/>
              </a:solidFill>
            </a:endParaRPr>
          </a:p>
          <a:p>
            <a:pPr indent="-330200">
              <a:spcBef>
                <a:spcPts val="1200"/>
              </a:spcBef>
              <a:buClrTx/>
              <a:buSzPts val="1600"/>
            </a:pPr>
            <a:r>
              <a:rPr lang="es-es_tradnl" sz="1600" cap="none">
                <a:solidFill>
                  <a:srgbClr val="000000"/>
                </a:solidFill>
              </a:rPr>
              <a:t>  la volatilidad del ácido sulfuroso a la temperatura de trabajo (60-98°C).</a:t>
            </a:r>
            <a:endParaRPr sz="1600" cap="none">
              <a:solidFill>
                <a:srgbClr val="000000"/>
              </a:solidFill>
            </a:endParaRPr>
          </a:p>
          <a:p>
            <a:pPr marL="457200" indent="-330200" algn="l">
              <a:spcBef>
                <a:spcPts val="0"/>
              </a:spcBef>
              <a:spcAft>
                <a:spcPts val="0"/>
              </a:spcAft>
              <a:buClrTx/>
              <a:buSzPts val="1600"/>
              <a:buChar char="●"/>
            </a:pPr>
            <a:r>
              <a:rPr lang="es-es_tradnl" sz="1600" cap="none">
                <a:solidFill>
                  <a:srgbClr val="000000"/>
                </a:solidFill>
              </a:rPr>
              <a:t>  no pueden reducir o impedir el constante enriquecimiento de la solución de hierro</a:t>
            </a:r>
            <a:endParaRPr sz="1600" cap="none">
              <a:solidFill>
                <a:srgbClr val="000000"/>
              </a:solidFill>
            </a:endParaRPr>
          </a:p>
          <a:p>
            <a:pPr marL="0" indent="0" algn="l">
              <a:spcBef>
                <a:spcPts val="1200"/>
              </a:spcBef>
              <a:spcAft>
                <a:spcPts val="0"/>
              </a:spcAft>
              <a:buNone/>
            </a:pPr>
            <a:endParaRPr sz="1600" cap="none">
              <a:solidFill>
                <a:srgbClr val="000000"/>
              </a:solidFill>
            </a:endParaRPr>
          </a:p>
          <a:p>
            <a:pPr marL="457200" indent="-330200" algn="l">
              <a:spcBef>
                <a:spcPts val="1200"/>
              </a:spcBef>
              <a:spcAft>
                <a:spcPts val="0"/>
              </a:spcAft>
              <a:buClrTx/>
              <a:buSzPts val="1600"/>
              <a:buChar char="➔"/>
            </a:pPr>
            <a:r>
              <a:rPr lang="es-es_tradnl" sz="1600" u="sng" cap="none">
                <a:solidFill>
                  <a:srgbClr val="000000"/>
                </a:solidFill>
              </a:rPr>
              <a:t>empleo de sustancias orgánicas:</a:t>
            </a:r>
            <a:endParaRPr sz="1600" u="sng" cap="none">
              <a:solidFill>
                <a:srgbClr val="000000"/>
              </a:solidFill>
            </a:endParaRPr>
          </a:p>
          <a:p>
            <a:pPr marL="0" indent="0" algn="l">
              <a:spcBef>
                <a:spcPts val="1600"/>
              </a:spcBef>
              <a:spcAft>
                <a:spcPts val="0"/>
              </a:spcAft>
              <a:buNone/>
            </a:pPr>
            <a:r>
              <a:rPr lang="es-es_tradnl" sz="1600" cap="none">
                <a:solidFill>
                  <a:srgbClr val="000000"/>
                </a:solidFill>
              </a:rPr>
              <a:t>Algunos compuestos ordenados en forma decreciente de eficacia se presentan en la siguiente tabla.</a:t>
            </a:r>
            <a:endParaRPr sz="1600" cap="none">
              <a:solidFill>
                <a:srgbClr val="000000"/>
              </a:solidFill>
            </a:endParaRPr>
          </a:p>
          <a:p>
            <a:pPr marL="914400" indent="0" algn="l">
              <a:spcBef>
                <a:spcPts val="1200"/>
              </a:spcBef>
              <a:spcAft>
                <a:spcPts val="1600"/>
              </a:spcAft>
              <a:buNone/>
            </a:pPr>
            <a:endParaRPr sz="1600" cap="none"/>
          </a:p>
        </p:txBody>
      </p:sp>
    </p:spTree>
  </p:cSld>
  <p:clrMapOvr>
    <a:masterClrMapping/>
  </p:clrMapOvr>
  <p:timing>
    <p:tnLst>
      <p:par>
        <p:cTn id="1" dur="indefinite" restart="never" nodeType="tmRoot"/>
      </p:par>
    </p:tnLst>
  </p:timing>
</p:sld>
</file>

<file path=ppt/slides/slide3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Google Shape;310;p46"/>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IUNAABSAQAA5ycAAFwcAAAQAAAAJgAAAAgAAAD//////////w=="/>
              </a:ext>
            </a:extLst>
          </p:cNvPicPr>
          <p:nvPr/>
        </p:nvPicPr>
        <p:blipFill>
          <a:blip r:embed="rId3"/>
          <a:stretch>
            <a:fillRect/>
          </a:stretch>
        </p:blipFill>
        <p:spPr>
          <a:xfrm>
            <a:off x="2197735" y="214630"/>
            <a:ext cx="4288790" cy="4395470"/>
          </a:xfrm>
          <a:prstGeom prst="rect">
            <a:avLst/>
          </a:prstGeom>
          <a:noFill/>
          <a:ln>
            <a:noFill/>
          </a:ln>
          <a:effectLst/>
        </p:spPr>
      </p:pic>
    </p:spTree>
  </p:cSld>
  <p:clrMapOvr>
    <a:masterClrMapping/>
  </p:clrMapOvr>
  <p:timing>
    <p:tnLst>
      <p:par>
        <p:cTn id="1" dur="indefinite" restart="never" nodeType="tmRoot"/>
      </p:par>
    </p:tnLst>
  </p:timing>
</p:sld>
</file>

<file path=ppt/slides/slide3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15;p4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JCBy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JcBAAAMNAAAyg4AABAAAAAmAAAACAAAAD0QAAAAAAAA"/>
              </a:ext>
            </a:extLst>
          </p:cNvSpPr>
          <p:nvPr>
            <p:ph type="body" idx="1"/>
          </p:nvPr>
        </p:nvSpPr>
        <p:spPr>
          <a:xfrm>
            <a:off x="311785" y="258445"/>
            <a:ext cx="8148955" cy="2145665"/>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2400" cap="none">
                <a:solidFill>
                  <a:srgbClr val="000000"/>
                </a:solidFill>
              </a:rPr>
              <a:t>2.Aceleración electroquímica</a:t>
            </a:r>
            <a:endParaRPr sz="2400" cap="none">
              <a:solidFill>
                <a:srgbClr val="000000"/>
              </a:solidFill>
            </a:endParaRPr>
          </a:p>
          <a:p>
            <a:pPr marL="0" indent="0" algn="l">
              <a:spcBef>
                <a:spcPts val="1600"/>
              </a:spcBef>
              <a:spcAft>
                <a:spcPts val="0"/>
              </a:spcAft>
              <a:buNone/>
            </a:pPr>
            <a:r>
              <a:rPr lang="es-es_tradnl" sz="1600" cap="none">
                <a:solidFill>
                  <a:srgbClr val="000000"/>
                </a:solidFill>
              </a:rPr>
              <a:t>Mediante este proceso se consigue que durante el ciclo negativo de la corriente se deposite una cantidad mayor de fosfatos metálicos que por el proceso normal.</a:t>
            </a:r>
            <a:endParaRPr sz="1600" cap="none">
              <a:solidFill>
                <a:srgbClr val="000000"/>
              </a:solidFill>
            </a:endParaRPr>
          </a:p>
          <a:p>
            <a:pPr marL="0" indent="0" algn="l">
              <a:spcBef>
                <a:spcPts val="1200"/>
              </a:spcBef>
              <a:spcAft>
                <a:spcPts val="0"/>
              </a:spcAft>
              <a:buNone/>
            </a:pPr>
            <a:r>
              <a:rPr lang="es-es_tradnl" sz="1600" cap="none">
                <a:solidFill>
                  <a:srgbClr val="000000"/>
                </a:solidFill>
              </a:rPr>
              <a:t>Este tipo de aceleración no se utiliza debido a su alto costo inicial de instalación y porque a partir de acelerantes químicos se llega a los mismos resultados. </a:t>
            </a:r>
            <a:endParaRPr sz="1600" cap="none">
              <a:solidFill>
                <a:srgbClr val="000000"/>
              </a:solidFill>
            </a:endParaRPr>
          </a:p>
          <a:p>
            <a:pPr marL="0" indent="0" algn="l">
              <a:spcBef>
                <a:spcPts val="1200"/>
              </a:spcBef>
              <a:spcAft>
                <a:spcPts val="1600"/>
              </a:spcAft>
              <a:buNone/>
            </a:pPr>
            <a:endParaRPr sz="1600" cap="none">
              <a:solidFill>
                <a:srgbClr val="000000"/>
              </a:solidFill>
              <a:latin typeface="Calibri" pitchFamily="2" charset="0"/>
              <a:ea typeface="Calibri" pitchFamily="2" charset="0"/>
              <a:cs typeface="Calibri" pitchFamily="2" charset="0"/>
            </a:endParaRPr>
          </a:p>
        </p:txBody>
      </p:sp>
      <p:sp>
        <p:nvSpPr>
          <p:cNvPr id="3" name="Google Shape;316;p4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GfZb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NIPAABVNgAAdx4AABAAAAAmAAAACAAAAD0QAAAAAAAA"/>
              </a:ext>
            </a:extLst>
          </p:cNvSpPr>
          <p:nvPr>
            <p:ph type="body" idx="2"/>
          </p:nvPr>
        </p:nvSpPr>
        <p:spPr>
          <a:xfrm>
            <a:off x="311785" y="2571750"/>
            <a:ext cx="8520430" cy="2380615"/>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2400" cap="none">
                <a:solidFill>
                  <a:schemeClr val="tx1"/>
                </a:solidFill>
              </a:rPr>
              <a:t>3</a:t>
            </a:r>
            <a:r>
              <a:rPr lang="es-es_tradnl" sz="2400" cap="none">
                <a:solidFill>
                  <a:srgbClr val="000000"/>
                </a:solidFill>
              </a:rPr>
              <a:t>. Aceleración mecánica</a:t>
            </a:r>
            <a:endParaRPr sz="2400" cap="none">
              <a:solidFill>
                <a:srgbClr val="000000"/>
              </a:solidFill>
            </a:endParaRPr>
          </a:p>
          <a:p>
            <a:pPr marL="0" indent="0" algn="l">
              <a:spcBef>
                <a:spcPts val="1600"/>
              </a:spcBef>
              <a:spcAft>
                <a:spcPts val="0"/>
              </a:spcAft>
              <a:buNone/>
            </a:pPr>
            <a:r>
              <a:rPr lang="es-es_tradnl" sz="1600" cap="none">
                <a:solidFill>
                  <a:srgbClr val="000000"/>
                </a:solidFill>
              </a:rPr>
              <a:t>Bajo esta denominación, se encuadran todos los sistemas que actúan por proyección a presión  de las soluciones fosfatantes, sobre las piezas a tratar, y en los cuales el movimiento forzado y continuo de la solución elimina, o por los menos reduce, los inconvenientes que retrasan el proceso de fosfatización, al interferir la velocidad de reacción. Además, la circulación forzada de solución impide el empobrecimiento de la película interfacial renovándola continuamente.</a:t>
            </a:r>
            <a:endParaRPr sz="1600" cap="none">
              <a:solidFill>
                <a:srgbClr val="000000"/>
              </a:solidFill>
            </a:endParaRPr>
          </a:p>
          <a:p>
            <a:pPr marL="0" indent="0" algn="l">
              <a:spcBef>
                <a:spcPts val="1600"/>
              </a:spcBef>
              <a:spcAft>
                <a:spcPts val="1600"/>
              </a:spcAft>
              <a:buNone/>
            </a:pPr>
            <a:endParaRPr sz="1600" cap="none">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21;p48"/>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hh8Y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L0CAABVNgAAQwYAABAAAAAmAAAACAAAADwQAAAAAAAA"/>
              </a:ext>
            </a:extLst>
          </p:cNvSpPr>
          <p:nvPr>
            <p:ph type="title"/>
          </p:nvPr>
        </p:nvSpPr>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cap="none"/>
              <a:t>Propiedades y Aplicaciones </a:t>
            </a:r>
            <a:endParaRPr lang="es-es_tradnl" cap="none"/>
          </a:p>
        </p:txBody>
      </p:sp>
      <p:sp>
        <p:nvSpPr>
          <p:cNvPr id="3" name="Google Shape;322;p48"/>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27d7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bwQAANoHAADdMQAA3hwAABAAAAAmAAAACAAAAD0QAAAAAAAA"/>
              </a:ext>
            </a:extLst>
          </p:cNvSpPr>
          <p:nvPr>
            <p:ph type="body" idx="1"/>
          </p:nvPr>
        </p:nvSpPr>
        <p:spPr>
          <a:xfrm>
            <a:off x="720725" y="1276350"/>
            <a:ext cx="7385050" cy="3416300"/>
          </a:xfrm>
        </p:spPr>
        <p:txBody>
          <a:bodyPr vert="horz" wrap="square" lIns="91440" tIns="91440" rIns="91440" bIns="91440" numCol="1" spcCol="215900" anchor="t">
            <a:prstTxWarp prst="textNoShape">
              <a:avLst/>
            </a:prstTxWarp>
          </a:bodyPr>
          <a:lstStyle/>
          <a:p>
            <a:pPr marL="457200" indent="-342900" algn="l">
              <a:lnSpc>
                <a:spcPct val="150000"/>
              </a:lnSpc>
              <a:spcBef>
                <a:spcPts val="0"/>
              </a:spcBef>
              <a:spcAft>
                <a:spcPts val="0"/>
              </a:spcAft>
              <a:buSzPts val="1800"/>
              <a:buChar char="★"/>
            </a:pPr>
            <a:r>
              <a:rPr lang="es-es_tradnl" sz="1800" cap="none">
                <a:solidFill>
                  <a:srgbClr val="FF0000"/>
                </a:solidFill>
              </a:rPr>
              <a:t>Resistencia a la corrosión</a:t>
            </a:r>
            <a:endParaRPr sz="1800" cap="none">
              <a:solidFill>
                <a:srgbClr val="FF0000"/>
              </a:solidFill>
            </a:endParaRPr>
          </a:p>
          <a:p>
            <a:pPr marL="457200" indent="-330200" algn="just">
              <a:lnSpc>
                <a:spcPct val="150000"/>
              </a:lnSpc>
              <a:spcBef>
                <a:spcPts val="0"/>
              </a:spcBef>
              <a:spcAft>
                <a:spcPts val="0"/>
              </a:spcAft>
              <a:buSzPts val="1600"/>
              <a:buChar char="-"/>
            </a:pPr>
            <a:r>
              <a:rPr lang="es-es_tradnl" sz="1600" cap="none">
                <a:solidFill>
                  <a:srgbClr val="FF0000"/>
                </a:solidFill>
              </a:rPr>
              <a:t>Estabilidad térmica: resisten temperaturas de 300°C, a más de 400°C empieza a deteriorarse en laminillas</a:t>
            </a:r>
            <a:endParaRPr sz="1600" cap="none">
              <a:solidFill>
                <a:srgbClr val="FF0000"/>
              </a:solidFill>
            </a:endParaRPr>
          </a:p>
          <a:p>
            <a:pPr marL="457200" indent="-330200" algn="just">
              <a:lnSpc>
                <a:spcPct val="150000"/>
              </a:lnSpc>
              <a:spcBef>
                <a:spcPts val="0"/>
              </a:spcBef>
              <a:spcAft>
                <a:spcPts val="0"/>
              </a:spcAft>
              <a:buSzPts val="1600"/>
              <a:buChar char="-"/>
            </a:pPr>
            <a:r>
              <a:rPr lang="es-es_tradnl" sz="1600" cap="none">
                <a:solidFill>
                  <a:srgbClr val="FF0000"/>
                </a:solidFill>
              </a:rPr>
              <a:t>Es necesario un tratamiento complementario</a:t>
            </a:r>
            <a:endParaRPr sz="1600" cap="none">
              <a:solidFill>
                <a:srgbClr val="FF0000"/>
              </a:solidFill>
            </a:endParaRPr>
          </a:p>
          <a:p>
            <a:pPr marL="457200" indent="-330200" algn="just">
              <a:spcBef>
                <a:spcPts val="0"/>
              </a:spcBef>
              <a:spcAft>
                <a:spcPts val="0"/>
              </a:spcAft>
              <a:buSzPts val="1600"/>
              <a:buChar char="-"/>
            </a:pPr>
            <a:r>
              <a:rPr lang="es-es_tradnl" sz="1600" cap="none">
                <a:solidFill>
                  <a:srgbClr val="FF0000"/>
                </a:solidFill>
              </a:rPr>
              <a:t>Localiza la corrosión impidiendo el corrimiento lateral de la misma</a:t>
            </a:r>
            <a:endParaRPr sz="1600" cap="none">
              <a:solidFill>
                <a:srgbClr val="FF0000"/>
              </a:solidFill>
            </a:endParaRPr>
          </a:p>
          <a:p>
            <a:pPr marL="457200" indent="-330200" algn="just">
              <a:spcBef>
                <a:spcPts val="0"/>
              </a:spcBef>
              <a:spcAft>
                <a:spcPts val="0"/>
              </a:spcAft>
              <a:buSzPts val="1600"/>
              <a:buChar char="-"/>
            </a:pPr>
            <a:r>
              <a:rPr lang="es-es_tradnl" sz="1600" cap="none">
                <a:solidFill>
                  <a:srgbClr val="FF0000"/>
                </a:solidFill>
              </a:rPr>
              <a:t>Al elegir un procedimiento de fosfatización, se debe tener en cuenta: </a:t>
            </a:r>
            <a:endParaRPr sz="1600" cap="none">
              <a:solidFill>
                <a:srgbClr val="FF0000"/>
              </a:solidFill>
            </a:endParaRPr>
          </a:p>
          <a:p>
            <a:pPr marL="1371600" indent="-330200" algn="just">
              <a:spcBef>
                <a:spcPts val="0"/>
              </a:spcBef>
              <a:spcAft>
                <a:spcPts val="0"/>
              </a:spcAft>
              <a:buSzPts val="1600"/>
              <a:buChar char="-"/>
            </a:pPr>
            <a:r>
              <a:rPr lang="es-es_tradnl" sz="1600" cap="none">
                <a:solidFill>
                  <a:srgbClr val="FF0000"/>
                </a:solidFill>
              </a:rPr>
              <a:t>Tamaño de cristales</a:t>
            </a:r>
            <a:endParaRPr sz="1600" cap="none">
              <a:solidFill>
                <a:srgbClr val="FF0000"/>
              </a:solidFill>
            </a:endParaRPr>
          </a:p>
          <a:p>
            <a:pPr marL="1371600" indent="-330200" algn="just">
              <a:spcBef>
                <a:spcPts val="0"/>
              </a:spcBef>
              <a:spcAft>
                <a:spcPts val="0"/>
              </a:spcAft>
              <a:buSzPts val="1600"/>
              <a:buChar char="-"/>
            </a:pPr>
            <a:r>
              <a:rPr lang="es-es_tradnl" sz="1600" cap="none">
                <a:solidFill>
                  <a:srgbClr val="FF0000"/>
                </a:solidFill>
              </a:rPr>
              <a:t>Porosidad de recubrimiento</a:t>
            </a:r>
            <a:endParaRPr sz="1600" cap="none">
              <a:solidFill>
                <a:srgbClr val="FF0000"/>
              </a:solidFill>
            </a:endParaRPr>
          </a:p>
          <a:p>
            <a:pPr marL="1371600" indent="-330200" algn="just">
              <a:spcBef>
                <a:spcPts val="0"/>
              </a:spcBef>
              <a:spcAft>
                <a:spcPts val="0"/>
              </a:spcAft>
              <a:buSzPts val="1600"/>
              <a:buChar char="-"/>
            </a:pPr>
            <a:r>
              <a:rPr lang="es-es_tradnl" sz="1600" cap="none">
                <a:solidFill>
                  <a:srgbClr val="FF0000"/>
                </a:solidFill>
              </a:rPr>
              <a:t>Existencia de residuos corrosivos</a:t>
            </a:r>
            <a:endParaRPr sz="1600" cap="none">
              <a:solidFill>
                <a:srgbClr val="FF0000"/>
              </a:solidFill>
            </a:endParaRPr>
          </a:p>
          <a:p>
            <a:pPr marL="1371600" indent="-330200" algn="just">
              <a:spcBef>
                <a:spcPts val="0"/>
              </a:spcBef>
              <a:spcAft>
                <a:spcPts val="0"/>
              </a:spcAft>
              <a:buSzPts val="1600"/>
              <a:buChar char="-"/>
            </a:pPr>
            <a:r>
              <a:rPr lang="es-es_tradnl" sz="1600" cap="none">
                <a:solidFill>
                  <a:srgbClr val="FF0000"/>
                </a:solidFill>
              </a:rPr>
              <a:t>Resistencia a la deformación </a:t>
            </a:r>
            <a:endParaRPr sz="1600" cap="none">
              <a:solidFill>
                <a:srgbClr val="FF0000"/>
              </a:solidFill>
            </a:endParaRPr>
          </a:p>
          <a:p>
            <a:pPr marL="1371600" indent="0" algn="just">
              <a:spcBef>
                <a:spcPts val="1600"/>
              </a:spcBef>
              <a:spcAft>
                <a:spcPts val="0"/>
              </a:spcAft>
              <a:buNone/>
            </a:pPr>
            <a:endParaRPr sz="1800" cap="none">
              <a:solidFill>
                <a:srgbClr val="FF0000"/>
              </a:solidFill>
            </a:endParaRPr>
          </a:p>
          <a:p>
            <a:pPr marL="1371600" indent="-831850" algn="l">
              <a:spcBef>
                <a:spcPts val="1600"/>
              </a:spcBef>
              <a:spcAft>
                <a:spcPts val="0"/>
              </a:spcAft>
              <a:buNone/>
            </a:pPr>
            <a:r>
              <a:rPr lang="es-es_tradnl" sz="1800" cap="none">
                <a:solidFill>
                  <a:srgbClr val="FF0000"/>
                </a:solidFill>
              </a:rPr>
              <a:t> </a:t>
            </a:r>
            <a:endParaRPr sz="1800" cap="none">
              <a:solidFill>
                <a:srgbClr val="FF0000"/>
              </a:solidFill>
            </a:endParaRPr>
          </a:p>
          <a:p>
            <a:pPr marL="0" indent="0" algn="l">
              <a:spcBef>
                <a:spcPts val="1600"/>
              </a:spcBef>
              <a:spcAft>
                <a:spcPts val="1600"/>
              </a:spcAft>
              <a:buNone/>
            </a:pPr>
            <a:r>
              <a:rPr lang="es-es_tradnl" sz="1800" cap="none">
                <a:solidFill>
                  <a:srgbClr val="FF0000"/>
                </a:solidFill>
              </a:rPr>
              <a:t>  </a:t>
            </a:r>
            <a:endParaRPr sz="1800" cap="none">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27;p49"/>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PiukO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sQUAAOkCAADlLgAAzBwAABAAAAAmAAAACAAAAD0QAAAAAAAA"/>
              </a:ext>
            </a:extLst>
          </p:cNvSpPr>
          <p:nvPr>
            <p:ph type="body" idx="1"/>
          </p:nvPr>
        </p:nvSpPr>
        <p:spPr>
          <a:xfrm>
            <a:off x="925195" y="473075"/>
            <a:ext cx="6697980" cy="4208145"/>
          </a:xfrm>
        </p:spPr>
        <p:txBody>
          <a:bodyPr vert="horz" wrap="square" lIns="91440" tIns="91440" rIns="91440" bIns="91440" numCol="1" spcCol="215900" anchor="t">
            <a:prstTxWarp prst="textNoShape">
              <a:avLst/>
            </a:prstTxWarp>
          </a:bodyPr>
          <a:lstStyle/>
          <a:p>
            <a:pPr marL="457200" indent="-342900" algn="l">
              <a:lnSpc>
                <a:spcPct val="150000"/>
              </a:lnSpc>
              <a:spcBef>
                <a:spcPts val="0"/>
              </a:spcBef>
              <a:spcAft>
                <a:spcPts val="0"/>
              </a:spcAft>
              <a:buSzPts val="1800"/>
              <a:buChar char="★"/>
            </a:pPr>
            <a:r>
              <a:rPr lang="es-es_tradnl" sz="1600" cap="none">
                <a:solidFill>
                  <a:srgbClr val="FF0000"/>
                </a:solidFill>
              </a:rPr>
              <a:t>Mejoramiento de las adherencia de las pinturas y aceites</a:t>
            </a:r>
            <a:endParaRPr sz="1600" cap="none">
              <a:solidFill>
                <a:srgbClr val="FF0000"/>
              </a:solidFill>
            </a:endParaRPr>
          </a:p>
          <a:p>
            <a:pPr marL="457200" indent="-330200" algn="l">
              <a:lnSpc>
                <a:spcPct val="150000"/>
              </a:lnSpc>
              <a:spcBef>
                <a:spcPts val="0"/>
              </a:spcBef>
              <a:spcAft>
                <a:spcPts val="0"/>
              </a:spcAft>
              <a:buSzPts val="1600"/>
              <a:buChar char="-"/>
            </a:pPr>
            <a:r>
              <a:rPr lang="es-es_tradnl" sz="1600" cap="none">
                <a:solidFill>
                  <a:srgbClr val="FF0000"/>
                </a:solidFill>
              </a:rPr>
              <a:t>Mejor procedimiento para lograr una buena adherencia de los acabados orgánicos </a:t>
            </a:r>
            <a:endParaRPr sz="1600" cap="none">
              <a:solidFill>
                <a:srgbClr val="FF0000"/>
              </a:solidFill>
            </a:endParaRPr>
          </a:p>
          <a:p>
            <a:pPr marL="457200" indent="-342900" algn="l">
              <a:lnSpc>
                <a:spcPct val="150000"/>
              </a:lnSpc>
              <a:spcBef>
                <a:spcPts val="0"/>
              </a:spcBef>
              <a:spcAft>
                <a:spcPts val="0"/>
              </a:spcAft>
              <a:buSzPts val="1800"/>
              <a:buChar char="★"/>
            </a:pPr>
            <a:r>
              <a:rPr lang="es-es_tradnl" sz="1600" cap="none">
                <a:solidFill>
                  <a:srgbClr val="FF0000"/>
                </a:solidFill>
              </a:rPr>
              <a:t>Tratamiento de superficies deslizantes</a:t>
            </a:r>
            <a:endParaRPr sz="1600" cap="none">
              <a:solidFill>
                <a:srgbClr val="FF0000"/>
              </a:solidFill>
            </a:endParaRPr>
          </a:p>
          <a:p>
            <a:pPr marL="457200" indent="-330200" algn="l">
              <a:spcBef>
                <a:spcPts val="0"/>
              </a:spcBef>
              <a:spcAft>
                <a:spcPts val="0"/>
              </a:spcAft>
              <a:buSzPts val="1600"/>
              <a:buChar char="-"/>
            </a:pPr>
            <a:r>
              <a:rPr lang="es-es_tradnl" sz="1600" cap="none">
                <a:solidFill>
                  <a:srgbClr val="FF0000"/>
                </a:solidFill>
              </a:rPr>
              <a:t>Aumenta en mas del doble la carga de gripado de engranajes y ejes </a:t>
            </a:r>
            <a:endParaRPr sz="1600" cap="none">
              <a:solidFill>
                <a:srgbClr val="FF0000"/>
              </a:solidFill>
            </a:endParaRPr>
          </a:p>
          <a:p>
            <a:pPr marL="457200" indent="-330200" algn="l">
              <a:spcBef>
                <a:spcPts val="0"/>
              </a:spcBef>
              <a:spcAft>
                <a:spcPts val="0"/>
              </a:spcAft>
              <a:buSzPts val="1600"/>
              <a:buChar char="-"/>
            </a:pPr>
            <a:r>
              <a:rPr lang="es-es_tradnl" sz="1600" cap="none">
                <a:solidFill>
                  <a:srgbClr val="FF0000"/>
                </a:solidFill>
              </a:rPr>
              <a:t>Mejora la lubricación </a:t>
            </a:r>
            <a:endParaRPr sz="1600" cap="none">
              <a:solidFill>
                <a:srgbClr val="FF0000"/>
              </a:solidFill>
            </a:endParaRPr>
          </a:p>
          <a:p>
            <a:pPr marL="457200" indent="-342900" algn="l">
              <a:lnSpc>
                <a:spcPct val="150000"/>
              </a:lnSpc>
              <a:spcBef>
                <a:spcPts val="0"/>
              </a:spcBef>
              <a:spcAft>
                <a:spcPts val="0"/>
              </a:spcAft>
              <a:buSzPts val="1800"/>
              <a:buChar char="★"/>
            </a:pPr>
            <a:r>
              <a:rPr lang="es-es_tradnl" sz="1600" cap="none">
                <a:solidFill>
                  <a:srgbClr val="FF0000"/>
                </a:solidFill>
              </a:rPr>
              <a:t>Deformación en frio de los metales </a:t>
            </a:r>
            <a:endParaRPr sz="1600" cap="none">
              <a:solidFill>
                <a:srgbClr val="FF0000"/>
              </a:solidFill>
            </a:endParaRPr>
          </a:p>
          <a:p>
            <a:pPr marL="457200" indent="-330200" algn="l">
              <a:lnSpc>
                <a:spcPct val="150000"/>
              </a:lnSpc>
              <a:spcBef>
                <a:spcPts val="0"/>
              </a:spcBef>
              <a:spcAft>
                <a:spcPts val="0"/>
              </a:spcAft>
              <a:buSzPts val="1600"/>
              <a:buChar char="-"/>
            </a:pPr>
            <a:r>
              <a:rPr lang="es-es_tradnl" sz="1600" cap="none">
                <a:solidFill>
                  <a:srgbClr val="FF0000"/>
                </a:solidFill>
              </a:rPr>
              <a:t>Proporciona mejor adherencia para todos los tipos de lubricante</a:t>
            </a:r>
            <a:endParaRPr sz="1600" cap="none">
              <a:solidFill>
                <a:srgbClr val="FF0000"/>
              </a:solidFill>
            </a:endParaRPr>
          </a:p>
          <a:p>
            <a:pPr marL="457200" indent="-342900" algn="l">
              <a:spcBef>
                <a:spcPts val="0"/>
              </a:spcBef>
              <a:spcAft>
                <a:spcPts val="0"/>
              </a:spcAft>
              <a:buSzPts val="1800"/>
              <a:buChar char="★"/>
            </a:pPr>
            <a:r>
              <a:rPr lang="es-es_tradnl" sz="1600" cap="none">
                <a:solidFill>
                  <a:srgbClr val="FF0000"/>
                </a:solidFill>
              </a:rPr>
              <a:t>Aislamiento eléctrico </a:t>
            </a:r>
            <a:endParaRPr sz="1600" cap="none">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83;p16"/>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LIAAAA7NwAAUw0AABAAAAAmAAAACAAAAD0QAAAAAAAA"/>
              </a:ext>
            </a:extLst>
          </p:cNvSpPr>
          <p:nvPr>
            <p:ph type="ctrTitle"/>
          </p:nvPr>
        </p:nvSpPr>
        <p:spPr>
          <a:xfrm>
            <a:off x="311785" y="113030"/>
            <a:ext cx="8666480" cy="205295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¿Se puede prevenir la corrosión?</a:t>
            </a:r>
            <a:endParaRPr lang="es-es_tradnl" cap="none"/>
          </a:p>
        </p:txBody>
      </p:sp>
      <p:sp>
        <p:nvSpPr>
          <p:cNvPr id="3" name="Google Shape;84;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MMRAAAeGwAATxwAABAAAAAmAAAACAAAAP//////////"/>
              </a:ext>
            </a:extLst>
          </p:cNvSpPr>
          <p:nvPr/>
        </p:nvSpPr>
        <p:spPr>
          <a:xfrm>
            <a:off x="311785" y="2887345"/>
            <a:ext cx="4096385" cy="1714500"/>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 Algunos metales tienden a formar películas de óxidos superficiales relativamente estables cuando en contacto con la atmósfera. Estas capas superficiales de óxido son el resultado de cierta pasividad y una vez formadas, reducen considerablemente la velocidad de corrosión del material en un medio corrosivo.</a:t>
            </a:r>
            <a:endParaRPr lang="es-es_tradnl" cap="none"/>
          </a:p>
        </p:txBody>
      </p:sp>
      <p:sp>
        <p:nvSpPr>
          <p:cNvPr id="4" name="Google Shape;85;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IBwAAMMRAADBNgAAExsAABAAAAAmAAAACAAAAP//////////"/>
              </a:ext>
            </a:extLst>
          </p:cNvSpPr>
          <p:nvPr/>
        </p:nvSpPr>
        <p:spPr>
          <a:xfrm>
            <a:off x="4572000" y="2887345"/>
            <a:ext cx="4328795" cy="1513840"/>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cap="none"/>
              <a:t> En algunos casos, este proceso utiliza como intermediario la corriente eléctrica. Otros solamente procesos fisicoquímicos.</a:t>
            </a:r>
            <a:endParaRPr lang="es-es_tradnl" cap="none"/>
          </a:p>
        </p:txBody>
      </p:sp>
      <p:sp>
        <p:nvSpPr>
          <p:cNvPr id="5" name="Google Shape;86;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Q8AAHANAAAsKQAAwxEAABAAAAAmAAAACAAAAP//////////"/>
              </a:ext>
            </a:extLst>
          </p:cNvSpPr>
          <p:nvPr/>
        </p:nvSpPr>
        <p:spPr>
          <a:xfrm>
            <a:off x="2596515" y="2184400"/>
            <a:ext cx="4096385" cy="702945"/>
          </a:xfrm>
          <a:prstGeom prst="rect">
            <a:avLst/>
          </a:prstGeom>
          <a:noFill/>
          <a:ln>
            <a:noFill/>
          </a:ln>
          <a:effectLst/>
        </p:spPr>
        <p:txBody>
          <a:bodyPr vert="horz" wrap="square" lIns="91440" tIns="91440" rIns="91440" bIns="91440" numCol="1" spcCol="215900" anchor="t"/>
          <a:lstStyle/>
          <a:p>
            <a:pPr marL="0" indent="0" algn="ctr">
              <a:spcBef>
                <a:spcPts val="0"/>
              </a:spcBef>
              <a:spcAft>
                <a:spcPts val="0"/>
              </a:spcAft>
              <a:buNone/>
            </a:pPr>
            <a:r>
              <a:rPr lang="es-es_tradnl" sz="2400" cap="none">
                <a:solidFill>
                  <a:srgbClr val="C00000"/>
                </a:solidFill>
              </a:rPr>
              <a:t>Pasivación y recubrimiento</a:t>
            </a:r>
            <a:endParaRPr sz="2400" cap="none">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46;p22"/>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6wEAALIBAABVNgAAzQQAABAAAAAmAAAACAAAAD0QAACAHwAA"/>
              </a:ext>
            </a:extLst>
          </p:cNvSpPr>
          <p:nvPr>
            <p:ph type="subTitle" idx="1"/>
          </p:nvPr>
        </p:nvSpPr>
        <p:spPr>
          <a:xfrm>
            <a:off x="311785" y="275590"/>
            <a:ext cx="8520430" cy="504825"/>
          </a:xfrm>
          <a:ln w="19050" cap="flat" cmpd="sng" algn="ctr">
            <a:solidFill>
              <a:srgbClr val="595959"/>
            </a:solidFill>
            <a:prstDash val="solid"/>
            <a:headEnd type="none"/>
            <a:tailEnd type="none"/>
          </a:ln>
        </p:spPr>
        <p:txBody>
          <a:bodyPr vert="horz" wrap="square" lIns="91440" tIns="91440" rIns="91440" bIns="91440" numCol="1" spcCol="215900" anchor="t">
            <a:prstTxWarp prst="textNoShape">
              <a:avLst/>
            </a:prstTxWarp>
          </a:bodyPr>
          <a:lstStyle/>
          <a:p>
            <a:pPr marL="0" indent="0" algn="ctr">
              <a:spcBef>
                <a:spcPts val="0"/>
              </a:spcBef>
              <a:spcAft>
                <a:spcPts val="0"/>
              </a:spcAft>
              <a:buNone/>
            </a:pPr>
            <a:r>
              <a:rPr lang="es-es_tradnl" sz="2400" b="1" cap="none">
                <a:solidFill>
                  <a:srgbClr val="000000"/>
                </a:solidFill>
              </a:rPr>
              <a:t>PINTADO</a:t>
            </a:r>
            <a:endParaRPr sz="2400" cap="none"/>
          </a:p>
        </p:txBody>
      </p:sp>
      <p:sp>
        <p:nvSpPr>
          <p:cNvPr id="3" name="Google Shape;147;p22"/>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9SMAACMHAABVNgAAQxsAABAAAAAmAAAACAAAAP//////////"/>
              </a:ext>
            </a:extLst>
          </p:cNvSpPr>
          <p:nvPr/>
        </p:nvSpPr>
        <p:spPr>
          <a:xfrm>
            <a:off x="5845175" y="1160145"/>
            <a:ext cx="2987040" cy="3271520"/>
          </a:xfrm>
          <a:prstGeom prst="rect">
            <a:avLst/>
          </a:prstGeom>
          <a:noFill/>
          <a:ln>
            <a:noFill/>
          </a:ln>
          <a:effectLst/>
        </p:spPr>
        <p:txBody>
          <a:bodyPr vert="horz" wrap="square" lIns="91440" tIns="91440" rIns="91440" bIns="91440" numCol="1" spcCol="215900" anchor="t"/>
          <a:lstStyle/>
          <a:p>
            <a:pPr marL="0" indent="0" algn="l">
              <a:spcBef>
                <a:spcPts val="0"/>
              </a:spcBef>
              <a:spcAft>
                <a:spcPts val="0"/>
              </a:spcAft>
              <a:buNone/>
            </a:pPr>
          </a:p>
        </p:txBody>
      </p:sp>
      <p:sp>
        <p:nvSpPr>
          <p:cNvPr id="4" name="Google Shape;148;p22"/>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SgIAAEMFAAD2NQAAXggAABAAAAAmAAAACAAAAP//////////"/>
              </a:ext>
            </a:extLst>
          </p:cNvSpPr>
          <p:nvPr/>
        </p:nvSpPr>
        <p:spPr>
          <a:xfrm>
            <a:off x="372110" y="855345"/>
            <a:ext cx="8399780" cy="504825"/>
          </a:xfrm>
          <a:prstGeom prst="rect">
            <a:avLst/>
          </a:prstGeom>
          <a:noFill/>
          <a:ln>
            <a:noFill/>
          </a:ln>
          <a:effectLst/>
        </p:spPr>
        <p:txBody>
          <a:bodyPr vert="horz" wrap="square" lIns="91440" tIns="91440" rIns="91440" bIns="91440" numCol="1" spcCol="215900" anchor="t"/>
          <a:lstStyle/>
          <a:p>
            <a:pPr marL="0" marR="0" indent="0" algn="l">
              <a:lnSpc>
                <a:spcPct val="100000"/>
              </a:lnSpc>
              <a:spcBef>
                <a:spcPts val="0"/>
              </a:spcBef>
              <a:spcAft>
                <a:spcPts val="0"/>
              </a:spcAft>
              <a:buNone/>
            </a:pPr>
            <a:r>
              <a:rPr lang="es-es_tradnl" b="1" cap="none"/>
              <a:t>PINTURA:</a:t>
            </a:r>
            <a:r>
              <a:rPr lang="es-es_tradnl" cap="none"/>
              <a:t> dispersión sólido (pigmentos) en líquido (ligante y solventes)</a:t>
            </a:r>
            <a:endParaRPr lang="es-es_tradnl" cap="none"/>
          </a:p>
          <a:p>
            <a:pPr marL="0" marR="0" indent="0" algn="l">
              <a:lnSpc>
                <a:spcPct val="100000"/>
              </a:lnSpc>
              <a:spcBef>
                <a:spcPts val="0"/>
              </a:spcBef>
              <a:spcAft>
                <a:spcPts val="0"/>
              </a:spcAft>
              <a:buNone/>
            </a:pPr>
            <a:endParaRPr lang="es-es_tradnl" cap="none"/>
          </a:p>
          <a:p>
            <a:pPr marL="0" marR="0" indent="0" algn="l">
              <a:lnSpc>
                <a:spcPct val="100000"/>
              </a:lnSpc>
              <a:spcBef>
                <a:spcPts val="0"/>
              </a:spcBef>
              <a:spcAft>
                <a:spcPts val="0"/>
              </a:spcAft>
              <a:buNone/>
            </a:pPr>
            <a:endParaRPr lang="es-es_tradnl" cap="none"/>
          </a:p>
        </p:txBody>
      </p:sp>
      <p:sp>
        <p:nvSpPr>
          <p:cNvPr id="5" name="Google Shape;149;p22"/>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CVDYn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SgIAANMHAADjHQAAtx4AABAAAAAmAAAACAAAAP//////////"/>
              </a:ext>
            </a:extLst>
          </p:cNvSpPr>
          <p:nvPr/>
        </p:nvSpPr>
        <p:spPr>
          <a:xfrm>
            <a:off x="372110" y="1271905"/>
            <a:ext cx="4486275" cy="3721100"/>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l">
              <a:spcBef>
                <a:spcPts val="0"/>
              </a:spcBef>
              <a:spcAft>
                <a:spcPts val="0"/>
              </a:spcAft>
              <a:buNone/>
            </a:pPr>
            <a:r>
              <a:rPr lang="es-es_tradnl" b="1" cap="none">
                <a:solidFill>
                  <a:srgbClr val="0000FF"/>
                </a:solidFill>
              </a:rPr>
              <a:t>COMPONENTES</a:t>
            </a:r>
            <a:endParaRPr b="1" cap="none">
              <a:solidFill>
                <a:srgbClr val="0000FF"/>
              </a:solidFill>
            </a:endParaRPr>
          </a:p>
          <a:p>
            <a:pPr marL="457200" indent="-317500" algn="l">
              <a:spcBef>
                <a:spcPts val="0"/>
              </a:spcBef>
              <a:spcAft>
                <a:spcPts val="0"/>
              </a:spcAft>
              <a:buClrTx/>
              <a:buSzPts val="1400"/>
              <a:buChar char="●"/>
            </a:pPr>
            <a:r>
              <a:rPr lang="es-es_tradnl" b="1" cap="none">
                <a:solidFill>
                  <a:srgbClr val="FF0000"/>
                </a:solidFill>
              </a:rPr>
              <a:t>PIGMENTOS</a:t>
            </a:r>
            <a:r>
              <a:rPr lang="es-es_tradnl" cap="none"/>
              <a:t>. partículas pequeñas sólidas insolubles en el vehículo de la pintura, otorgan propiedades a la misma. (Básicos, solubles, metálicos, laminares, de última generación)</a:t>
            </a:r>
            <a:endParaRPr lang="es-es_tradnl" cap="none"/>
          </a:p>
          <a:p>
            <a:pPr marL="457200" indent="-317500" algn="l">
              <a:spcBef>
                <a:spcPts val="0"/>
              </a:spcBef>
              <a:spcAft>
                <a:spcPts val="0"/>
              </a:spcAft>
              <a:buClrTx/>
              <a:buSzPts val="1400"/>
              <a:buChar char="●"/>
            </a:pPr>
            <a:r>
              <a:rPr lang="es-es_tradnl" b="1" cap="none">
                <a:solidFill>
                  <a:srgbClr val="FF0000"/>
                </a:solidFill>
              </a:rPr>
              <a:t>VEHÍCULO.</a:t>
            </a:r>
            <a:endParaRPr b="1" cap="none">
              <a:solidFill>
                <a:srgbClr val="FF0000"/>
              </a:solidFill>
            </a:endParaRPr>
          </a:p>
          <a:p>
            <a:pPr marL="457200" indent="0" algn="l">
              <a:spcBef>
                <a:spcPts val="0"/>
              </a:spcBef>
              <a:spcAft>
                <a:spcPts val="0"/>
              </a:spcAft>
              <a:buNone/>
            </a:pPr>
            <a:r>
              <a:rPr lang="es-es_tradnl" b="1" cap="none"/>
              <a:t>1.  RESINA</a:t>
            </a:r>
            <a:r>
              <a:rPr lang="es-es_tradnl" cap="none"/>
              <a:t>. establece la mayoría de las propiedades físicas y químicas de una pintura.</a:t>
            </a:r>
            <a:endParaRPr lang="es-es_tradnl" cap="none"/>
          </a:p>
          <a:p>
            <a:pPr marL="457200" indent="0" algn="l">
              <a:spcBef>
                <a:spcPts val="0"/>
              </a:spcBef>
              <a:spcAft>
                <a:spcPts val="0"/>
              </a:spcAft>
              <a:buNone/>
            </a:pPr>
            <a:r>
              <a:rPr lang="es-es_tradnl" b="1" cap="none"/>
              <a:t>2.DISOLVENTE.</a:t>
            </a:r>
            <a:r>
              <a:rPr lang="es-es_tradnl" cap="none"/>
              <a:t> </a:t>
            </a:r>
            <a:endParaRPr lang="es-es_tradnl" cap="none"/>
          </a:p>
          <a:p>
            <a:pPr marL="457200" indent="0" algn="l">
              <a:spcBef>
                <a:spcPts val="0"/>
              </a:spcBef>
              <a:spcAft>
                <a:spcPts val="0"/>
              </a:spcAft>
              <a:buNone/>
            </a:pPr>
            <a:r>
              <a:rPr lang="es-es_tradnl" cap="none"/>
              <a:t>• Poder de disolución </a:t>
            </a:r>
            <a:endParaRPr lang="es-es_tradnl" cap="none"/>
          </a:p>
          <a:p>
            <a:pPr marL="457200" indent="0" algn="l">
              <a:spcBef>
                <a:spcPts val="0"/>
              </a:spcBef>
              <a:spcAft>
                <a:spcPts val="0"/>
              </a:spcAft>
              <a:buNone/>
            </a:pPr>
            <a:r>
              <a:rPr lang="es-es_tradnl" cap="none"/>
              <a:t>• Punto de ebullición </a:t>
            </a:r>
            <a:endParaRPr lang="es-es_tradnl" cap="none"/>
          </a:p>
          <a:p>
            <a:pPr marL="457200" indent="0" algn="l">
              <a:spcBef>
                <a:spcPts val="0"/>
              </a:spcBef>
              <a:spcAft>
                <a:spcPts val="0"/>
              </a:spcAft>
              <a:buNone/>
            </a:pPr>
            <a:r>
              <a:rPr lang="es-es_tradnl" cap="none"/>
              <a:t>• Velocidad de evaporación </a:t>
            </a:r>
            <a:endParaRPr lang="es-es_tradnl" cap="none"/>
          </a:p>
          <a:p>
            <a:pPr marL="457200" indent="0" algn="l">
              <a:spcBef>
                <a:spcPts val="0"/>
              </a:spcBef>
              <a:spcAft>
                <a:spcPts val="0"/>
              </a:spcAft>
              <a:buNone/>
            </a:pPr>
            <a:r>
              <a:rPr lang="es-es_tradnl" cap="none"/>
              <a:t>• Estabilidad química</a:t>
            </a:r>
            <a:endParaRPr lang="es-es_tradnl" cap="none"/>
          </a:p>
          <a:p>
            <a:pPr marL="457200" indent="0" algn="l">
              <a:spcBef>
                <a:spcPts val="0"/>
              </a:spcBef>
              <a:spcAft>
                <a:spcPts val="0"/>
              </a:spcAft>
              <a:buNone/>
            </a:pPr>
            <a:r>
              <a:rPr lang="es-es_tradnl" cap="none"/>
              <a:t>• Color </a:t>
            </a:r>
            <a:endParaRPr lang="es-es_tradnl" cap="none"/>
          </a:p>
          <a:p>
            <a:pPr marL="457200" indent="0" algn="l">
              <a:spcBef>
                <a:spcPts val="0"/>
              </a:spcBef>
              <a:spcAft>
                <a:spcPts val="0"/>
              </a:spcAft>
              <a:buNone/>
            </a:pPr>
            <a:r>
              <a:rPr lang="es-es_tradnl" cap="none"/>
              <a:t>• Olor </a:t>
            </a:r>
            <a:endParaRPr lang="es-es_tradnl" cap="none"/>
          </a:p>
          <a:p>
            <a:pPr marL="457200" indent="0" algn="l">
              <a:spcBef>
                <a:spcPts val="0"/>
              </a:spcBef>
              <a:spcAft>
                <a:spcPts val="0"/>
              </a:spcAft>
              <a:buNone/>
            </a:pPr>
            <a:r>
              <a:rPr lang="es-es_tradnl" cap="none"/>
              <a:t>• Toxicidad </a:t>
            </a:r>
            <a:endParaRPr lang="es-es_tradnl" cap="none"/>
          </a:p>
          <a:p>
            <a:pPr marL="457200" indent="0" algn="l">
              <a:spcBef>
                <a:spcPts val="0"/>
              </a:spcBef>
              <a:spcAft>
                <a:spcPts val="0"/>
              </a:spcAft>
              <a:buNone/>
            </a:pPr>
            <a:r>
              <a:rPr lang="es-es_tradnl" cap="none"/>
              <a:t>• Punto de inflamación </a:t>
            </a:r>
            <a:endParaRPr lang="es-es_tradnl" cap="none"/>
          </a:p>
          <a:p>
            <a:pPr marL="457200" indent="0" algn="l">
              <a:spcBef>
                <a:spcPts val="0"/>
              </a:spcBef>
              <a:spcAft>
                <a:spcPts val="0"/>
              </a:spcAft>
              <a:buNone/>
            </a:pPr>
            <a:endParaRPr lang="es-es_tradnl" cap="none"/>
          </a:p>
        </p:txBody>
      </p:sp>
      <p:sp>
        <p:nvSpPr>
          <p:cNvPr id="6" name="Google Shape;150;p22"/>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4R4AANMHAABVNgAAyB4AABAAAAAmAAAACAAAAP//////////"/>
              </a:ext>
            </a:extLst>
          </p:cNvSpPr>
          <p:nvPr/>
        </p:nvSpPr>
        <p:spPr>
          <a:xfrm>
            <a:off x="5019675" y="1271905"/>
            <a:ext cx="3812540" cy="373189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l">
              <a:spcBef>
                <a:spcPts val="0"/>
              </a:spcBef>
              <a:spcAft>
                <a:spcPts val="0"/>
              </a:spcAft>
              <a:buNone/>
            </a:pPr>
            <a:r>
              <a:rPr lang="es-es_tradnl" b="1" cap="none">
                <a:solidFill>
                  <a:srgbClr val="0000FF"/>
                </a:solidFill>
              </a:rPr>
              <a:t>PELÍCULA DE PINTURA</a:t>
            </a:r>
            <a:endParaRPr b="1" cap="none">
              <a:solidFill>
                <a:srgbClr val="0000FF"/>
              </a:solidFill>
            </a:endParaRPr>
          </a:p>
          <a:p>
            <a:pPr marL="0" indent="0" algn="l">
              <a:spcBef>
                <a:spcPts val="0"/>
              </a:spcBef>
              <a:spcAft>
                <a:spcPts val="0"/>
              </a:spcAft>
              <a:buNone/>
            </a:pPr>
            <a:r>
              <a:rPr lang="es-es_tradnl" b="1" cap="none">
                <a:solidFill>
                  <a:srgbClr val="FF00FF"/>
                </a:solidFill>
              </a:rPr>
              <a:t>3 mecanismos:</a:t>
            </a:r>
            <a:r>
              <a:rPr lang="es-es_tradnl" cap="none"/>
              <a:t> </a:t>
            </a:r>
            <a:endParaRPr lang="es-es_tradnl" cap="none"/>
          </a:p>
          <a:p>
            <a:pPr marL="0" indent="0" algn="l">
              <a:spcBef>
                <a:spcPts val="0"/>
              </a:spcBef>
              <a:spcAft>
                <a:spcPts val="0"/>
              </a:spcAft>
              <a:buNone/>
            </a:pPr>
            <a:r>
              <a:rPr lang="es-es_tradnl" b="1" cap="none"/>
              <a:t>• Evaporación del disolvente.</a:t>
            </a:r>
            <a:endParaRPr b="1" cap="none"/>
          </a:p>
          <a:p>
            <a:pPr marL="0" indent="0" algn="l">
              <a:spcBef>
                <a:spcPts val="0"/>
              </a:spcBef>
              <a:spcAft>
                <a:spcPts val="0"/>
              </a:spcAft>
              <a:buNone/>
            </a:pPr>
            <a:r>
              <a:rPr lang="es-es_tradnl" b="1" cap="none"/>
              <a:t>• Oxidación.</a:t>
            </a:r>
            <a:endParaRPr b="1" cap="none"/>
          </a:p>
          <a:p>
            <a:pPr marL="0" indent="0" algn="l">
              <a:spcBef>
                <a:spcPts val="0"/>
              </a:spcBef>
              <a:spcAft>
                <a:spcPts val="0"/>
              </a:spcAft>
              <a:buNone/>
            </a:pPr>
            <a:r>
              <a:rPr lang="es-es_tradnl" b="1" cap="none"/>
              <a:t>• Polimerización.</a:t>
            </a:r>
            <a:endParaRPr b="1" cap="none"/>
          </a:p>
          <a:p>
            <a:pPr marL="0" indent="0" algn="l">
              <a:spcBef>
                <a:spcPts val="0"/>
              </a:spcBef>
              <a:spcAft>
                <a:spcPts val="0"/>
              </a:spcAft>
              <a:buNone/>
            </a:pPr>
            <a:endParaRPr b="1" cap="none"/>
          </a:p>
          <a:p>
            <a:pPr marL="0" indent="0" algn="l">
              <a:spcBef>
                <a:spcPts val="0"/>
              </a:spcBef>
              <a:spcAft>
                <a:spcPts val="0"/>
              </a:spcAft>
              <a:buNone/>
            </a:pPr>
            <a:r>
              <a:rPr lang="es-es_tradnl" b="1" cap="none">
                <a:solidFill>
                  <a:srgbClr val="0000FF"/>
                </a:solidFill>
              </a:rPr>
              <a:t>FACTORES IMPORTANTES </a:t>
            </a:r>
            <a:endParaRPr b="1" cap="none">
              <a:solidFill>
                <a:srgbClr val="0000FF"/>
              </a:solidFill>
            </a:endParaRPr>
          </a:p>
          <a:p>
            <a:pPr marL="0" indent="0" algn="l">
              <a:spcBef>
                <a:spcPts val="0"/>
              </a:spcBef>
              <a:spcAft>
                <a:spcPts val="0"/>
              </a:spcAft>
              <a:buNone/>
            </a:pPr>
            <a:r>
              <a:rPr lang="es-es_tradnl" b="1" cap="none"/>
              <a:t>• Composición química  </a:t>
            </a:r>
            <a:endParaRPr b="1" cap="none"/>
          </a:p>
          <a:p>
            <a:pPr marL="0" indent="0" algn="l">
              <a:spcBef>
                <a:spcPts val="0"/>
              </a:spcBef>
              <a:spcAft>
                <a:spcPts val="0"/>
              </a:spcAft>
              <a:buNone/>
            </a:pPr>
            <a:r>
              <a:rPr lang="es-es_tradnl" b="1" cap="none"/>
              <a:t>• Funcionalidad (es el número de grupos reactivos de una molécula) </a:t>
            </a:r>
            <a:endParaRPr b="1" cap="none"/>
          </a:p>
          <a:p>
            <a:pPr marL="0" indent="0" algn="l">
              <a:spcBef>
                <a:spcPts val="0"/>
              </a:spcBef>
              <a:spcAft>
                <a:spcPts val="0"/>
              </a:spcAft>
              <a:buNone/>
            </a:pPr>
            <a:r>
              <a:rPr lang="es-es_tradnl" b="1" cap="none"/>
              <a:t>• Tipo y grado de polimerización</a:t>
            </a:r>
            <a:endParaRPr b="1" cap="none"/>
          </a:p>
          <a:p>
            <a:pPr marL="0" indent="0" algn="l">
              <a:spcBef>
                <a:spcPts val="0"/>
              </a:spcBef>
              <a:spcAft>
                <a:spcPts val="0"/>
              </a:spcAft>
              <a:buNone/>
            </a:pPr>
            <a:endParaRPr b="1" cap="none"/>
          </a:p>
          <a:p>
            <a:pPr marL="0" indent="0" algn="l">
              <a:spcBef>
                <a:spcPts val="0"/>
              </a:spcBef>
              <a:spcAft>
                <a:spcPts val="0"/>
              </a:spcAft>
              <a:buNone/>
            </a:pPr>
            <a:endParaRPr b="1" cap="none"/>
          </a:p>
          <a:p>
            <a:pPr marL="0" indent="0" algn="l">
              <a:spcBef>
                <a:spcPts val="0"/>
              </a:spcBef>
              <a:spcAft>
                <a:spcPts val="0"/>
              </a:spcAft>
              <a:buNone/>
            </a:pPr>
            <a:r>
              <a:rPr lang="es-es_tradnl" b="1" cap="none">
                <a:solidFill>
                  <a:srgbClr val="674EA7"/>
                </a:solidFill>
              </a:rPr>
              <a:t>+PLASTIFICANTES</a:t>
            </a:r>
            <a:endParaRPr b="1" cap="none">
              <a:solidFill>
                <a:srgbClr val="674EA7"/>
              </a:solidFill>
            </a:endParaRPr>
          </a:p>
          <a:p>
            <a:pPr marL="0" indent="0" algn="l">
              <a:spcBef>
                <a:spcPts val="0"/>
              </a:spcBef>
              <a:spcAft>
                <a:spcPts val="0"/>
              </a:spcAft>
              <a:buNone/>
            </a:pPr>
            <a:r>
              <a:rPr lang="es-es_tradnl" b="1" cap="none">
                <a:solidFill>
                  <a:srgbClr val="674EA7"/>
                </a:solidFill>
              </a:rPr>
              <a:t>+SECANTES</a:t>
            </a:r>
            <a:endParaRPr b="1" cap="none">
              <a:solidFill>
                <a:srgbClr val="674EA7"/>
              </a:solidFill>
            </a:endParaRPr>
          </a:p>
          <a:p>
            <a:pPr marL="0" indent="0" algn="l">
              <a:spcBef>
                <a:spcPts val="0"/>
              </a:spcBef>
              <a:spcAft>
                <a:spcPts val="0"/>
              </a:spcAft>
              <a:buNone/>
            </a:pPr>
            <a:r>
              <a:rPr lang="es-es_tradnl" b="1" cap="none">
                <a:solidFill>
                  <a:srgbClr val="674EA7"/>
                </a:solidFill>
              </a:rPr>
              <a:t>+ADITIVOS</a:t>
            </a:r>
            <a:endParaRPr b="1" cap="none">
              <a:solidFill>
                <a:srgbClr val="674EA7"/>
              </a:solidFill>
            </a:endParaRPr>
          </a:p>
          <a:p>
            <a:pPr marL="0" indent="0" algn="l">
              <a:spcBef>
                <a:spcPts val="0"/>
              </a:spcBef>
              <a:spcAft>
                <a:spcPts val="0"/>
              </a:spcAft>
              <a:buNone/>
            </a:pPr>
            <a:endParaRPr b="1"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6" grpId="0" animBg="1" advAuto="0"/>
    </p:bldLst>
    <p:extLst>
      <p:ext uri="smNativeData">
        <pr:smNativeData xmlns:pr="smNativeData" xmlns="smNativeData" val="vh1BZQIAAAAFAAAA/f///wEAAAAKAAAAAAAAAAAAAAAAAAAAAAAAAAoAAAD9////AQAAAAoAAAAAAAAAAAAAAAAAAAAAAAAA"/>
      </p:ext>
    </p:extLst>
  </p:timing>
</p:sld>
</file>

<file path=ppt/slides/slide4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55;p23"/>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nTd1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eQYAACUBAADHMQAAZAQAABAAAAAmAAAACAAAAP//////////"/>
              </a:ext>
            </a:extLst>
          </p:cNvSpPr>
          <p:nvPr/>
        </p:nvSpPr>
        <p:spPr>
          <a:xfrm>
            <a:off x="1052195" y="186055"/>
            <a:ext cx="7039610" cy="52768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ctr">
              <a:spcBef>
                <a:spcPts val="0"/>
              </a:spcBef>
              <a:spcAft>
                <a:spcPts val="0"/>
              </a:spcAft>
              <a:buNone/>
            </a:pPr>
            <a:r>
              <a:rPr lang="es-es_tradnl" sz="2400" b="1" cap="none"/>
              <a:t>PINTURAS ANTICORROSIVAS</a:t>
            </a:r>
            <a:endParaRPr sz="2400" b="1" cap="none"/>
          </a:p>
        </p:txBody>
      </p:sp>
      <p:sp>
        <p:nvSpPr>
          <p:cNvPr id="3" name="Google Shape;156;p23"/>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GQMAABwFAAAnNQAA4wgAABAAAAAmAAAACAAAAP//////////"/>
              </a:ext>
            </a:extLst>
          </p:cNvSpPr>
          <p:nvPr/>
        </p:nvSpPr>
        <p:spPr>
          <a:xfrm>
            <a:off x="503555" y="830580"/>
            <a:ext cx="8136890" cy="61404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ctr">
              <a:spcBef>
                <a:spcPts val="0"/>
              </a:spcBef>
              <a:spcAft>
                <a:spcPts val="0"/>
              </a:spcAft>
              <a:buNone/>
            </a:pPr>
            <a:r>
              <a:rPr lang="es-es_tradnl" cap="none"/>
              <a:t>La peculiaridad de las pinturas anticorrosivas o de fondo está dada por las características de los pigmentos anticorrosivos que suma al efecto barrera aumentando el efecto inhibidor de la corrosión</a:t>
            </a:r>
            <a:endParaRPr lang="es-es_tradnl" cap="none"/>
          </a:p>
        </p:txBody>
      </p:sp>
      <p:sp>
        <p:nvSpPr>
          <p:cNvPr id="4" name="Google Shape;157;p23"/>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OAgYX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wQEAAJsJAADwIAAADB0AABAAAAAmAAAACAAAAP//////////"/>
              </a:ext>
            </a:extLst>
          </p:cNvSpPr>
          <p:nvPr/>
        </p:nvSpPr>
        <p:spPr>
          <a:xfrm>
            <a:off x="285115" y="1561465"/>
            <a:ext cx="5069205" cy="316039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just">
              <a:spcBef>
                <a:spcPts val="0"/>
              </a:spcBef>
              <a:spcAft>
                <a:spcPts val="0"/>
              </a:spcAft>
              <a:buNone/>
            </a:pPr>
            <a:r>
              <a:rPr lang="es-es_tradnl" b="1" cap="none">
                <a:solidFill>
                  <a:srgbClr val="0000FF"/>
                </a:solidFill>
              </a:rPr>
              <a:t>OBJETIVO.</a:t>
            </a:r>
            <a:r>
              <a:rPr lang="es-es_tradnl" cap="none"/>
              <a:t> Detener el flujo de corriente entre las pilas que se forman cuando el metal está en contacto con el electrolito.</a:t>
            </a:r>
            <a:endParaRPr lang="es-es_tradnl" cap="none"/>
          </a:p>
          <a:p>
            <a:pPr marL="0" indent="0" algn="just">
              <a:spcBef>
                <a:spcPts val="0"/>
              </a:spcBef>
              <a:spcAft>
                <a:spcPts val="0"/>
              </a:spcAft>
              <a:buNone/>
            </a:pPr>
            <a:r>
              <a:rPr lang="es-es_tradnl" b="1" cap="none">
                <a:solidFill>
                  <a:srgbClr val="38761D"/>
                </a:solidFill>
              </a:rPr>
              <a:t>3 caminos:</a:t>
            </a:r>
            <a:endParaRPr b="1" cap="none">
              <a:solidFill>
                <a:srgbClr val="38761D"/>
              </a:solidFill>
            </a:endParaRPr>
          </a:p>
          <a:p>
            <a:pPr marL="0" indent="0" algn="just">
              <a:spcBef>
                <a:spcPts val="0"/>
              </a:spcBef>
              <a:spcAft>
                <a:spcPts val="0"/>
              </a:spcAft>
              <a:buNone/>
            </a:pPr>
            <a:r>
              <a:rPr lang="es-es_tradnl" b="1" cap="none"/>
              <a:t>• Suprimir la reacción catódica:</a:t>
            </a:r>
            <a:r>
              <a:rPr lang="es-es_tradnl" cap="none"/>
              <a:t> se vincula con la capacidad de impedir el contacto entre el metal y el electrolito. Las cubiertas orgánicas no resultan aptas para el uso en tiempo prolongado.</a:t>
            </a:r>
            <a:endParaRPr lang="es-es_tradnl" cap="none"/>
          </a:p>
          <a:p>
            <a:pPr marL="0" indent="0" algn="just">
              <a:spcBef>
                <a:spcPts val="0"/>
              </a:spcBef>
              <a:spcAft>
                <a:spcPts val="0"/>
              </a:spcAft>
              <a:buNone/>
            </a:pPr>
            <a:r>
              <a:rPr lang="es-es_tradnl" b="1" cap="none"/>
              <a:t>• Suprimir la reacción anódica:</a:t>
            </a:r>
            <a:r>
              <a:rPr lang="es-es_tradnl" cap="none"/>
              <a:t> modificando el potencial eléctrico del sistema, haciéndolo lo suficientemente negativo respecto del metal.</a:t>
            </a:r>
            <a:endParaRPr lang="es-es_tradnl" cap="none"/>
          </a:p>
          <a:p>
            <a:pPr marL="0" indent="0" algn="just">
              <a:spcBef>
                <a:spcPts val="0"/>
              </a:spcBef>
              <a:spcAft>
                <a:spcPts val="0"/>
              </a:spcAft>
              <a:buNone/>
            </a:pPr>
            <a:r>
              <a:rPr lang="es-es_tradnl" cap="none"/>
              <a:t> </a:t>
            </a:r>
            <a:r>
              <a:rPr lang="es-es_tradnl" b="1" cap="none"/>
              <a:t>• Insertar una resistencia</a:t>
            </a:r>
            <a:r>
              <a:rPr lang="es-es_tradnl" cap="none"/>
              <a:t>: recubrir el acero mediante una película protectora con propiedades pasivantes.</a:t>
            </a:r>
            <a:endParaRPr lang="es-es_tradnl" cap="none"/>
          </a:p>
        </p:txBody>
      </p:sp>
      <p:pic>
        <p:nvPicPr>
          <p:cNvPr id="5" name="Google Shape;158;p23"/>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G4jAAATEwAAkDUAAGsZAAAQAAAAJgAAAAgAAAD//////////w=="/>
              </a:ext>
            </a:extLst>
          </p:cNvPicPr>
          <p:nvPr/>
        </p:nvPicPr>
        <p:blipFill>
          <a:blip r:embed="rId3"/>
          <a:stretch>
            <a:fillRect/>
          </a:stretch>
        </p:blipFill>
        <p:spPr>
          <a:xfrm>
            <a:off x="5759450" y="3100705"/>
            <a:ext cx="2947670" cy="1031240"/>
          </a:xfrm>
          <a:prstGeom prst="rect">
            <a:avLst/>
          </a:prstGeom>
          <a:noFill/>
          <a:ln>
            <a:noFill/>
          </a:ln>
          <a:effectLst/>
        </p:spPr>
      </p:pic>
      <p:pic>
        <p:nvPicPr>
          <p:cNvPr id="6" name="Google Shape;159;p23"/>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BcT1P/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G4jAADYCQAA1DIAAB8SAAAQAAAAJgAAAAgAAAD//////////w=="/>
              </a:ext>
            </a:extLst>
          </p:cNvPicPr>
          <p:nvPr/>
        </p:nvPicPr>
        <p:blipFill>
          <a:blip r:embed="rId4"/>
          <a:stretch>
            <a:fillRect/>
          </a:stretch>
        </p:blipFill>
        <p:spPr>
          <a:xfrm>
            <a:off x="5759450" y="1600200"/>
            <a:ext cx="2503170" cy="1345565"/>
          </a:xfrm>
          <a:prstGeom prst="rect">
            <a:avLst/>
          </a:prstGeom>
          <a:noFill/>
          <a:ln>
            <a:noFill/>
          </a:ln>
          <a:effectLst/>
        </p:spPr>
      </p:pic>
      <p:cxnSp>
        <p:nvCxnSpPr>
          <p:cNvPr id="7" name="Google Shape;160;p23"/>
          <p:cNvCxnSpPr>
            <a:endCxn id="6" idx="1"/>
            <a:extLst>
              <a:ext uri="smNativeData">
                <pr:smNativeData xmlns:pr="smNativeData" xmlns="smNativeData" val="SMDATA_15_vh1BZRMAAAAlAAAADQAAAA0AAAAAkAAAAEgAAACQAAAASAAAAAAAAAAAAAAAAAAAAAEAAABQAAAAAAAAAAAA8L8AAAAAAAAAAAAAAAAAAP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8AAAAAQAAACMAAAAjAAAAIwAAAB4AAAAAAAAAZAAAAGQAAAAC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B/f38AWVlZA8zMzADAwP8Af39/AAAAAAAAAAAAAAAAAAAAAAAAAAAAIQAAABgAAAAUAAAA8CAAAPsNAABuIwAA/g8AABAAAAAmAAAACAAAAP//////////"/>
              </a:ext>
            </a:extLst>
          </p:cNvCxnSpPr>
          <p:nvPr/>
        </p:nvCxnSpPr>
        <p:spPr>
          <a:xfrm rot="10800000" flipH="1">
            <a:off x="5354320" y="2272665"/>
            <a:ext cx="405130" cy="327025"/>
          </a:xfrm>
          <a:prstGeom prst="straightConnector1">
            <a:avLst/>
          </a:prstGeom>
          <a:noFill/>
          <a:ln w="38100" cap="flat" cmpd="sng" algn="ctr">
            <a:solidFill>
              <a:srgbClr val="000000"/>
            </a:solidFill>
            <a:prstDash val="solid"/>
            <a:headEnd type="none"/>
            <a:tailEnd type="triangle" w="med" len="med"/>
          </a:ln>
          <a:effectLst/>
        </p:spPr>
      </p:cxnSp>
      <p:cxnSp>
        <p:nvCxnSpPr>
          <p:cNvPr id="8" name="Google Shape;161;p23"/>
          <p:cNvCxnSpPr>
            <a:extLst>
              <a:ext uri="smNativeData">
                <pr:smNativeData xmlns:pr="smNativeData" xmlns="smNativeData" val="SMDATA_15_vh1BZRMAAAAlAAAADQAAAA0AAAAAkAAAAEgAAACQAAAASAAAAAAAAAAAAAAAAAAAAAEAAABQAAAAAAAAAAAA8L8AAAAAAAAAAAAAAAAAAP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AAAAAA8AAAAAQAAACMAAAAjAAAAIwAAAB4AAAAAAAAAZAAAAGQAAAAC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TB8B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B/f38AWVlZA8zMzADAwP8Af39/AAAAAAAAAAAAAAAAAAAAAAAAAAAAIQAAABgAAAAUAAAA8CAAALcVAABLJAAAxxYAABAAAAAmAAAACAAAAP//////////"/>
              </a:ext>
            </a:extLst>
          </p:cNvCxnSpPr>
          <p:nvPr/>
        </p:nvCxnSpPr>
        <p:spPr>
          <a:xfrm>
            <a:off x="5354320" y="3529965"/>
            <a:ext cx="545465" cy="172720"/>
          </a:xfrm>
          <a:prstGeom prst="straightConnector1">
            <a:avLst/>
          </a:prstGeom>
          <a:noFill/>
          <a:ln w="38100" cap="flat" cmpd="sng" algn="ctr">
            <a:solidFill>
              <a:srgbClr val="000000"/>
            </a:solidFill>
            <a:prstDash val="solid"/>
            <a:headEnd type="none"/>
            <a:tailEnd type="triangle" w="med" len="med"/>
          </a:ln>
          <a:effectLst/>
        </p:spPr>
      </p:cxnSp>
    </p:spTree>
  </p:cSld>
  <p:clrMapOvr>
    <a:masterClrMapping/>
  </p:clrMapOvr>
  <p:timing>
    <p:tnLst>
      <p:par>
        <p:cTn id="1" dur="indefinite" restart="never" nodeType="tmRoot"/>
      </p:par>
    </p:tnLst>
  </p:timing>
</p:sld>
</file>

<file path=ppt/slides/slide4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73;p25"/>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LwUAAOkAAAD5HAAA9x0AAAAAAAAmAAAACAAAAP//////////"/>
              </a:ext>
            </a:extLst>
          </p:cNvSpPr>
          <p:nvPr/>
        </p:nvSpPr>
        <p:spPr>
          <a:xfrm>
            <a:off x="842645" y="147955"/>
            <a:ext cx="3867150" cy="4723130"/>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just">
              <a:spcBef>
                <a:spcPts val="0"/>
              </a:spcBef>
              <a:spcAft>
                <a:spcPts val="0"/>
              </a:spcAft>
              <a:buNone/>
              <a:defRPr sz="1300" cap="none"/>
            </a:pPr>
            <a:r>
              <a:rPr lang="es-es_tradnl" cap="none"/>
              <a:t>Relación «Concentración en volúmen de pigmento vs concentración crítica» (PVC)/CPVC define propiedades estéticas, físicas y de eficiencia .</a:t>
            </a:r>
            <a:endParaRPr lang="es-es_tradnl" cap="none"/>
          </a:p>
          <a:p>
            <a:pPr marL="0" indent="0" algn="just">
              <a:spcBef>
                <a:spcPts val="0"/>
              </a:spcBef>
              <a:spcAft>
                <a:spcPts val="0"/>
              </a:spcAft>
              <a:buNone/>
              <a:defRPr sz="1300" cap="none"/>
            </a:pPr>
            <a:endParaRPr lang="es-es_tradnl" cap="none"/>
          </a:p>
          <a:p>
            <a:pPr marL="0" indent="0" algn="just">
              <a:spcBef>
                <a:spcPts val="0"/>
              </a:spcBef>
              <a:spcAft>
                <a:spcPts val="0"/>
              </a:spcAft>
              <a:buNone/>
              <a:defRPr sz="1300" cap="none"/>
            </a:pPr>
            <a:r>
              <a:rPr lang="es-es_tradnl" b="1" cap="none">
                <a:solidFill>
                  <a:srgbClr val="741B47"/>
                </a:solidFill>
              </a:rPr>
              <a:t>PVC&lt;CPVC</a:t>
            </a:r>
            <a:r>
              <a:rPr lang="es-es_tradnl" cap="none"/>
              <a:t>  el pigmento está totalmente encapsulado. Exceso de resina que separa a las partículas del pigmento. La película es brillante e Impermeable. </a:t>
            </a:r>
            <a:endParaRPr lang="es-es_tradnl" cap="none"/>
          </a:p>
          <a:p>
            <a:pPr marL="0" indent="0" algn="just">
              <a:spcBef>
                <a:spcPts val="0"/>
              </a:spcBef>
              <a:spcAft>
                <a:spcPts val="0"/>
              </a:spcAft>
              <a:buNone/>
              <a:defRPr sz="1300" cap="none"/>
            </a:pPr>
            <a:endParaRPr lang="es-es_tradnl" cap="none"/>
          </a:p>
          <a:p>
            <a:pPr marL="0" indent="0" algn="just">
              <a:spcBef>
                <a:spcPts val="0"/>
              </a:spcBef>
              <a:spcAft>
                <a:spcPts val="0"/>
              </a:spcAft>
              <a:buNone/>
              <a:defRPr sz="1300" cap="none"/>
            </a:pPr>
            <a:r>
              <a:rPr lang="es-es_tradnl" b="1" cap="none">
                <a:solidFill>
                  <a:srgbClr val="741B47"/>
                </a:solidFill>
              </a:rPr>
              <a:t>PVC=CPVC</a:t>
            </a:r>
            <a:r>
              <a:rPr lang="es-es_tradnl" cap="none"/>
              <a:t> el pigmento está perfectamente encapsulado. Cantidad suficiente de ligante para cubrir las partículas y llenar todos los intersticios. La película de pintura no es brillante. </a:t>
            </a:r>
            <a:endParaRPr lang="es-es_tradnl" cap="none"/>
          </a:p>
          <a:p>
            <a:pPr marL="0" indent="0" algn="just">
              <a:spcBef>
                <a:spcPts val="0"/>
              </a:spcBef>
              <a:spcAft>
                <a:spcPts val="0"/>
              </a:spcAft>
              <a:buNone/>
              <a:defRPr sz="1300" cap="none"/>
            </a:pPr>
            <a:endParaRPr lang="es-es_tradnl" cap="none"/>
          </a:p>
          <a:p>
            <a:pPr marL="0" indent="0" algn="just">
              <a:spcBef>
                <a:spcPts val="0"/>
              </a:spcBef>
              <a:spcAft>
                <a:spcPts val="0"/>
              </a:spcAft>
              <a:buNone/>
              <a:defRPr sz="1300" cap="none"/>
            </a:pPr>
            <a:r>
              <a:rPr lang="es-es_tradnl" b="1" cap="none">
                <a:solidFill>
                  <a:srgbClr val="741B47"/>
                </a:solidFill>
              </a:rPr>
              <a:t>PVC &gt;CPVC</a:t>
            </a:r>
            <a:r>
              <a:rPr lang="es-es_tradnl" cap="none"/>
              <a:t> no existe resina suficiente para llenar todos los intersticios. La película resulta porosa, con pobres propiedades físicas y reducida cohesión. </a:t>
            </a:r>
            <a:endParaRPr lang="es-es_tradnl" cap="none"/>
          </a:p>
          <a:p>
            <a:pPr marL="0" indent="0" algn="l">
              <a:spcBef>
                <a:spcPts val="0"/>
              </a:spcBef>
              <a:spcAft>
                <a:spcPts val="0"/>
              </a:spcAft>
              <a:buNone/>
              <a:defRPr sz="1300" cap="none"/>
            </a:pPr>
          </a:p>
          <a:p>
            <a:pPr marL="0" indent="0" algn="l">
              <a:spcBef>
                <a:spcPts val="0"/>
              </a:spcBef>
              <a:spcAft>
                <a:spcPts val="0"/>
              </a:spcAft>
              <a:buNone/>
              <a:defRPr lang="es-es_tradnl" sz="1300" cap="none"/>
            </a:pPr>
            <a:r>
              <a:t>Afecta el brillo, la adhesión, el poder anticorrosivo y la permeabilidad de la pintura.</a:t>
            </a:r>
          </a:p>
        </p:txBody>
      </p:sp>
      <p:pic>
        <p:nvPicPr>
          <p:cNvPr id="3" name="Google Shape;174;p25"/>
          <p:cNvPicPr>
            <a:extLst>
              <a:ext uri="smNativeData">
                <pr:smNativeData xmlns:pr="smNativeData" xmlns="smNativeData" val="SMDATA_17_vh1BZRMAAAAlAAAAEQAAAA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BxABQ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BZWVkAf39/AFlZWQPMzMwAwMD/AH9/fwAAAAAAAAAAAAAAAAD///8AAAAAACEAAAAYAAAAFAAAAG4dAADpAAAAhzIAAPgdAAAQAAAAJgAAAAgAAAD//////////w=="/>
              </a:ext>
            </a:extLst>
          </p:cNvPicPr>
          <p:nvPr/>
        </p:nvPicPr>
        <p:blipFill>
          <a:blip r:embed="rId3"/>
          <a:stretch>
            <a:fillRect/>
          </a:stretch>
        </p:blipFill>
        <p:spPr>
          <a:xfrm>
            <a:off x="4784090" y="147955"/>
            <a:ext cx="3429635" cy="4723765"/>
          </a:xfrm>
          <a:prstGeom prst="rect">
            <a:avLst/>
          </a:prstGeom>
          <a:noFill/>
          <a:ln w="19050" cap="flat" cmpd="sng" algn="ctr">
            <a:solidFill>
              <a:srgbClr val="595959"/>
            </a:solidFill>
            <a:prstDash val="solid"/>
            <a:headEnd type="none"/>
            <a:tailEnd type="none"/>
          </a:ln>
          <a:effectLst/>
        </p:spPr>
      </p:pic>
    </p:spTree>
  </p:cSld>
  <p:clrMapOvr>
    <a:masterClrMapping/>
  </p:clrMapOvr>
  <p:timing>
    <p:tnLst>
      <p:par>
        <p:cTn id="1" dur="indefinite" restart="never" nodeType="tmRoot"/>
      </p:par>
    </p:tnLst>
  </p:timing>
</p:sld>
</file>

<file path=ppt/slides/slide4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348;p5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6CWM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PQAAABVNgAAegQAABAAAAAmAAAACAAAAD0QAAAAAAAA"/>
              </a:ext>
            </a:extLst>
          </p:cNvSpPr>
          <p:nvPr>
            <p:ph type="title"/>
          </p:nvPr>
        </p:nvSpPr>
        <p:spPr>
          <a:xfrm>
            <a:off x="311785" y="154940"/>
            <a:ext cx="8520430" cy="57277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cap="none"/>
              <a:t>Bibliografía consultada:</a:t>
            </a:r>
            <a:endParaRPr lang="es-es_tradnl" cap="none"/>
          </a:p>
        </p:txBody>
      </p:sp>
      <p:sp>
        <p:nvSpPr>
          <p:cNvPr id="3" name="Google Shape;349;p53"/>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n3fq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6wEAAAsEAACqNwAAbR4AABAAAAAmAAAACAAAAD0QAAAAAAAA"/>
              </a:ext>
            </a:extLst>
          </p:cNvSpPr>
          <p:nvPr>
            <p:ph type="body" idx="1"/>
          </p:nvPr>
        </p:nvSpPr>
        <p:spPr>
          <a:xfrm>
            <a:off x="311785" y="657225"/>
            <a:ext cx="8736965" cy="4288790"/>
          </a:xfrm>
        </p:spPr>
        <p:txBody>
          <a:bodyPr vert="horz" wrap="square" lIns="91440" tIns="91440" rIns="91440" bIns="91440" numCol="1" spcCol="215900" anchor="t">
            <a:prstTxWarp prst="textNoShape">
              <a:avLst/>
            </a:prstTxWarp>
          </a:bodyPr>
          <a:lstStyle/>
          <a:p>
            <a:pPr marL="0" indent="0" algn="l">
              <a:spcBef>
                <a:spcPts val="0"/>
              </a:spcBef>
              <a:spcAft>
                <a:spcPts val="0"/>
              </a:spcAft>
              <a:buNone/>
            </a:pPr>
            <a:r>
              <a:rPr lang="es-es_tradnl" sz="1000" cap="none">
                <a:solidFill>
                  <a:schemeClr val="tx1"/>
                </a:solidFill>
              </a:rPr>
              <a:t>[1] </a:t>
            </a:r>
            <a:r>
              <a:rPr lang="es-es_tradnl" sz="1000" cap="none">
                <a:solidFill>
                  <a:schemeClr val="tx1"/>
                </a:solidFill>
                <a:latin typeface="Roboto" pitchFamily="2" charset="0"/>
                <a:ea typeface="Roboto" pitchFamily="2" charset="0"/>
                <a:cs typeface="Roboto" pitchFamily="2" charset="0"/>
              </a:rPr>
              <a:t>Gobierno de España. Ministerio de Medio Ambiente y Medio Rural y Marino 2009. </a:t>
            </a:r>
            <a:r>
              <a:rPr lang="es-es_tradnl" sz="1000" i="1" cap="none">
                <a:solidFill>
                  <a:schemeClr val="tx1"/>
                </a:solidFill>
                <a:latin typeface="Roboto" pitchFamily="2" charset="0"/>
                <a:ea typeface="Roboto" pitchFamily="2" charset="0"/>
                <a:cs typeface="Roboto" pitchFamily="2" charset="0"/>
              </a:rPr>
              <a:t>Guía de Mejores Técnicas Disponibles en España del Sector de Tratamiento de Superfícies Metálicas y Plásticas.</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latin typeface="Roboto" pitchFamily="2" charset="0"/>
                <a:ea typeface="Roboto" pitchFamily="2" charset="0"/>
                <a:cs typeface="Roboto" pitchFamily="2" charset="0"/>
              </a:rPr>
              <a:t>[2] Ruiz Padilla y Jessica Anabell. 2006.</a:t>
            </a:r>
            <a:r>
              <a:rPr lang="es-es_tradnl" sz="1000" i="1" cap="none">
                <a:solidFill>
                  <a:schemeClr val="tx1"/>
                </a:solidFill>
                <a:latin typeface="Roboto" pitchFamily="2" charset="0"/>
                <a:ea typeface="Roboto" pitchFamily="2" charset="0"/>
                <a:cs typeface="Roboto" pitchFamily="2" charset="0"/>
              </a:rPr>
              <a:t>Recubrimiento electrolíticos aplicados a prácticas del laboratorio de tratamientos superficiales de procesos de producción mecánica.</a:t>
            </a:r>
            <a:r>
              <a:rPr lang="es-es_tradnl" sz="1000" cap="none">
                <a:solidFill>
                  <a:schemeClr val="tx1"/>
                </a:solidFill>
                <a:latin typeface="Roboto" pitchFamily="2" charset="0"/>
                <a:ea typeface="Roboto" pitchFamily="2" charset="0"/>
                <a:cs typeface="Roboto" pitchFamily="2" charset="0"/>
              </a:rPr>
              <a:t> </a:t>
            </a:r>
            <a:r>
              <a:rPr lang="es-es_tradnl" sz="1000" u="sng" cap="none">
                <a:solidFill>
                  <a:schemeClr val="tx1"/>
                </a:solidFill>
                <a:latin typeface="Roboto" pitchFamily="2" charset="0"/>
                <a:ea typeface="Roboto" pitchFamily="2" charset="0"/>
                <a:cs typeface="Roboto" pitchFamily="2" charset="0"/>
                <a:hlinkClick r:id="rId3"/>
              </a:rPr>
              <a:t>http://bibdigital.epn.edu.ec/handle/15000/2426</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latin typeface="Roboto" pitchFamily="2" charset="0"/>
                <a:ea typeface="Roboto" pitchFamily="2" charset="0"/>
                <a:cs typeface="Roboto" pitchFamily="2" charset="0"/>
              </a:rPr>
              <a:t>[3] </a:t>
            </a:r>
            <a:r>
              <a:rPr lang="es-es_tradnl" sz="1000" cap="none">
                <a:solidFill>
                  <a:schemeClr val="tx1"/>
                </a:solidFill>
                <a:latin typeface="Roboto" pitchFamily="2" charset="0"/>
                <a:ea typeface="Roboto" pitchFamily="2" charset="0"/>
                <a:cs typeface="Roboto" pitchFamily="2" charset="0"/>
                <a:hlinkClick r:id="rId4"/>
              </a:rPr>
              <a:t>Galvanizadora Valenciana, S.L.U. GALESA</a:t>
            </a:r>
            <a:r>
              <a:rPr lang="es-es_tradnl" sz="1000" cap="none">
                <a:solidFill>
                  <a:schemeClr val="tx1"/>
                </a:solidFill>
                <a:latin typeface="Roboto" pitchFamily="2" charset="0"/>
                <a:ea typeface="Roboto" pitchFamily="2" charset="0"/>
                <a:cs typeface="Roboto" pitchFamily="2" charset="0"/>
              </a:rPr>
              <a:t>. 7/11/2016. </a:t>
            </a:r>
            <a:r>
              <a:rPr lang="es-es_tradnl" sz="1000" i="1" cap="none">
                <a:solidFill>
                  <a:schemeClr val="tx1"/>
                </a:solidFill>
                <a:latin typeface="Roboto" pitchFamily="2" charset="0"/>
                <a:ea typeface="Roboto" pitchFamily="2" charset="0"/>
                <a:cs typeface="Roboto" pitchFamily="2" charset="0"/>
              </a:rPr>
              <a:t>GALESA - Proceso Galvanizado en Caliente </a:t>
            </a:r>
            <a:r>
              <a:rPr lang="es-es_tradnl" sz="1000" u="sng" cap="none">
                <a:solidFill>
                  <a:schemeClr val="tx1"/>
                </a:solidFill>
                <a:latin typeface="Roboto" pitchFamily="2" charset="0"/>
                <a:ea typeface="Roboto" pitchFamily="2" charset="0"/>
                <a:cs typeface="Roboto" pitchFamily="2" charset="0"/>
                <a:hlinkClick r:id="rId5"/>
              </a:rPr>
              <a:t>https://www.youtube.com/watch?v=CmHSS4asKtk</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latin typeface="Roboto" pitchFamily="2" charset="0"/>
                <a:ea typeface="Roboto" pitchFamily="2" charset="0"/>
                <a:cs typeface="Roboto" pitchFamily="2" charset="0"/>
              </a:rPr>
              <a:t>[4] Empresa Planes, Barcelona España. 31/05/2018. </a:t>
            </a:r>
            <a:r>
              <a:rPr lang="es-es_tradnl" sz="1000" i="1" cap="none">
                <a:solidFill>
                  <a:schemeClr val="tx1"/>
                </a:solidFill>
                <a:latin typeface="Roboto" pitchFamily="2" charset="0"/>
                <a:ea typeface="Roboto" pitchFamily="2" charset="0"/>
                <a:cs typeface="Roboto" pitchFamily="2" charset="0"/>
              </a:rPr>
              <a:t>Proceso de zincado: ¿qué es y qué ventajas tiene?</a:t>
            </a:r>
            <a:r>
              <a:rPr lang="es-es_tradnl" sz="1000" cap="none">
                <a:solidFill>
                  <a:schemeClr val="tx1"/>
                </a:solidFill>
                <a:latin typeface="Roboto" pitchFamily="2" charset="0"/>
                <a:ea typeface="Roboto" pitchFamily="2" charset="0"/>
                <a:cs typeface="Roboto" pitchFamily="2" charset="0"/>
              </a:rPr>
              <a:t>. Recuperado el 7/10/2019. </a:t>
            </a:r>
            <a:r>
              <a:rPr lang="es-es_tradnl" sz="1100" u="sng" cap="none">
                <a:solidFill>
                  <a:schemeClr val="tx1"/>
                </a:solidFill>
                <a:latin typeface="Roboto" pitchFamily="2" charset="0"/>
                <a:ea typeface="Roboto" pitchFamily="2" charset="0"/>
                <a:cs typeface="Roboto" pitchFamily="2" charset="0"/>
                <a:hlinkClick r:id="rId6"/>
              </a:rPr>
              <a:t>https://ferrosplanes.com/proceso-de-zincado-que-es-y-que-ventajas-tiene/</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latin typeface="Roboto" pitchFamily="2" charset="0"/>
                <a:ea typeface="Roboto" pitchFamily="2" charset="0"/>
                <a:cs typeface="Roboto" pitchFamily="2" charset="0"/>
              </a:rPr>
              <a:t>[5] Construmática Arquitectura, Ingeniería y  Construcción. </a:t>
            </a:r>
            <a:r>
              <a:rPr lang="es-es_tradnl" sz="1000" i="1" cap="none">
                <a:solidFill>
                  <a:schemeClr val="tx1"/>
                </a:solidFill>
                <a:latin typeface="Roboto" pitchFamily="2" charset="0"/>
                <a:ea typeface="Roboto" pitchFamily="2" charset="0"/>
                <a:cs typeface="Roboto" pitchFamily="2" charset="0"/>
              </a:rPr>
              <a:t>Distintas Formas de Proteger con Zinc. </a:t>
            </a:r>
            <a:r>
              <a:rPr lang="es-es_tradnl" sz="1000" cap="none">
                <a:solidFill>
                  <a:schemeClr val="tx1"/>
                </a:solidFill>
                <a:latin typeface="Roboto" pitchFamily="2" charset="0"/>
                <a:ea typeface="Roboto" pitchFamily="2" charset="0"/>
                <a:cs typeface="Roboto" pitchFamily="2" charset="0"/>
              </a:rPr>
              <a:t>Recuperado el 7/10/2019. </a:t>
            </a:r>
            <a:r>
              <a:rPr lang="es-es_tradnl" sz="1100" u="sng" cap="none">
                <a:solidFill>
                  <a:schemeClr val="tx1"/>
                </a:solidFill>
                <a:latin typeface="Roboto" pitchFamily="2" charset="0"/>
                <a:ea typeface="Roboto" pitchFamily="2" charset="0"/>
                <a:cs typeface="Roboto" pitchFamily="2" charset="0"/>
                <a:hlinkClick r:id="rId7"/>
              </a:rPr>
              <a:t>https://www.construmatica.com/construpedia/Distintas_Formas_de_Proteger_con_Zinc</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rPr>
              <a:t>[6] </a:t>
            </a:r>
            <a:r>
              <a:rPr lang="es-es_tradnl" sz="1000" cap="none">
                <a:solidFill>
                  <a:schemeClr val="tx1"/>
                </a:solidFill>
                <a:latin typeface="Roboto" pitchFamily="2" charset="0"/>
                <a:ea typeface="Roboto" pitchFamily="2" charset="0"/>
                <a:cs typeface="Roboto" pitchFamily="2" charset="0"/>
              </a:rPr>
              <a:t>J. Vergara V.Reyes, J. M. Godoy R. y. </a:t>
            </a:r>
            <a:r>
              <a:rPr lang="es-es_tradnl" sz="1000" i="1" cap="none">
                <a:solidFill>
                  <a:schemeClr val="tx1"/>
                </a:solidFill>
                <a:latin typeface="Roboto" pitchFamily="2" charset="0"/>
                <a:ea typeface="Roboto" pitchFamily="2" charset="0"/>
                <a:cs typeface="Roboto" pitchFamily="2" charset="0"/>
              </a:rPr>
              <a:t>PASIVACION DE CHAPAS DE ACERO ASTM A-36. </a:t>
            </a:r>
            <a:r>
              <a:rPr lang="es-es_tradnl" sz="1000" u="sng" cap="none">
                <a:solidFill>
                  <a:schemeClr val="tx1"/>
                </a:solidFill>
                <a:latin typeface="Roboto" pitchFamily="2" charset="0"/>
                <a:ea typeface="Roboto" pitchFamily="2" charset="0"/>
                <a:cs typeface="Roboto" pitchFamily="2" charset="0"/>
                <a:hlinkClick r:id="rId8"/>
              </a:rPr>
              <a:t>http://congreso.pucp.edu.pe/cibim8/pdf/15/15-90.pdf</a:t>
            </a:r>
            <a:endParaRPr sz="1000" cap="none">
              <a:solidFill>
                <a:schemeClr val="tx1"/>
              </a:solidFill>
              <a:latin typeface="Roboto" pitchFamily="2" charset="0"/>
              <a:ea typeface="Roboto" pitchFamily="2" charset="0"/>
              <a:cs typeface="Roboto" pitchFamily="2" charset="0"/>
            </a:endParaRPr>
          </a:p>
          <a:p>
            <a:pPr marL="0" indent="0" algn="l">
              <a:spcBef>
                <a:spcPts val="1600"/>
              </a:spcBef>
              <a:spcAft>
                <a:spcPts val="0"/>
              </a:spcAft>
              <a:buNone/>
            </a:pPr>
            <a:r>
              <a:rPr lang="es-es_tradnl" sz="1000" cap="none">
                <a:solidFill>
                  <a:schemeClr val="tx1"/>
                </a:solidFill>
              </a:rPr>
              <a:t>[7] Imágenes extraídas de: Obdulio Penella S.A OPSA Tratamientos superficiales </a:t>
            </a:r>
            <a:r>
              <a:rPr lang="es-es_tradnl" sz="1100" u="sng" cap="none">
                <a:solidFill>
                  <a:schemeClr val="tx1"/>
                </a:solidFill>
                <a:hlinkClick r:id="rId9"/>
              </a:rPr>
              <a:t>http://www.cincado.com/site/index.php</a:t>
            </a:r>
            <a:endParaRPr sz="1000" cap="none">
              <a:solidFill>
                <a:schemeClr val="tx1"/>
              </a:solidFill>
            </a:endParaRPr>
          </a:p>
          <a:p>
            <a:pPr marL="0" indent="0" algn="l">
              <a:spcBef>
                <a:spcPts val="1600"/>
              </a:spcBef>
              <a:spcAft>
                <a:spcPts val="0"/>
              </a:spcAft>
              <a:buNone/>
            </a:pPr>
            <a:r>
              <a:rPr lang="es-es_tradnl" sz="1000" cap="none">
                <a:solidFill>
                  <a:schemeClr val="tx1"/>
                </a:solidFill>
              </a:rPr>
              <a:t>[8] Tratamiento de Superficies: Principios científicos de la fosfatización</a:t>
            </a:r>
            <a:endParaRPr sz="1000" cap="none">
              <a:solidFill>
                <a:schemeClr val="tx1"/>
              </a:solidFill>
            </a:endParaRPr>
          </a:p>
          <a:p>
            <a:pPr marL="0" indent="0" algn="l">
              <a:spcBef>
                <a:spcPts val="1600"/>
              </a:spcBef>
              <a:spcAft>
                <a:spcPts val="0"/>
              </a:spcAft>
              <a:buNone/>
            </a:pPr>
            <a:endParaRPr sz="1000" cap="none">
              <a:solidFill>
                <a:schemeClr val="tx1"/>
              </a:solidFill>
            </a:endParaRPr>
          </a:p>
          <a:p>
            <a:pPr marL="0" indent="0" algn="l">
              <a:spcBef>
                <a:spcPts val="1600"/>
              </a:spcBef>
              <a:spcAft>
                <a:spcPts val="0"/>
              </a:spcAft>
              <a:buNone/>
            </a:pPr>
            <a:endParaRPr sz="1000" cap="none">
              <a:solidFill>
                <a:schemeClr val="tx1"/>
              </a:solidFill>
            </a:endParaRPr>
          </a:p>
          <a:p>
            <a:pPr marL="0" indent="0" algn="l">
              <a:spcBef>
                <a:spcPts val="1600"/>
              </a:spcBef>
              <a:spcAft>
                <a:spcPts val="0"/>
              </a:spcAft>
              <a:buNone/>
            </a:pPr>
            <a:endParaRPr sz="1000" cap="none">
              <a:solidFill>
                <a:schemeClr val="tx1"/>
              </a:solidFill>
            </a:endParaRPr>
          </a:p>
          <a:p>
            <a:pPr marL="0" indent="0" algn="l">
              <a:spcBef>
                <a:spcPts val="1600"/>
              </a:spcBef>
              <a:spcAft>
                <a:spcPts val="1600"/>
              </a:spcAft>
              <a:buNone/>
            </a:pPr>
            <a:endParaRPr cap="none">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84;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AgQAAPAJAADwNgAA3R0AABAAAAAmAAAACAAAAP//////////"/>
              </a:ext>
            </a:extLst>
          </p:cNvSpPr>
          <p:nvPr/>
        </p:nvSpPr>
        <p:spPr>
          <a:xfrm>
            <a:off x="651510" y="1615440"/>
            <a:ext cx="8279130" cy="3239135"/>
          </a:xfrm>
          <a:prstGeom prst="rect">
            <a:avLst/>
          </a:prstGeom>
          <a:noFill/>
          <a:ln>
            <a:noFill/>
          </a:ln>
          <a:effectLst/>
        </p:spPr>
        <p:txBody>
          <a:bodyPr vert="horz" wrap="square" lIns="91440" tIns="91440" rIns="91440" bIns="91440" numCol="1" spcCol="215900" anchor="t"/>
          <a:lstStyle/>
          <a:p>
            <a:pPr marL="457200" indent="-457200" algn="just">
              <a:spcBef>
                <a:spcPts val="0"/>
              </a:spcBef>
              <a:spcAft>
                <a:spcPts val="0"/>
              </a:spcAft>
              <a:buFont typeface="Arial" pitchFamily="2" charset="0"/>
              <a:buChar char="•"/>
              <a:defRPr sz="1800" cap="none"/>
            </a:pPr>
            <a:r>
              <a:t>Metal base o base</a:t>
            </a:r>
          </a:p>
          <a:p>
            <a:pPr marL="457200" indent="-457200" algn="just">
              <a:spcBef>
                <a:spcPts val="0"/>
              </a:spcBef>
              <a:spcAft>
                <a:spcPts val="0"/>
              </a:spcAft>
              <a:buFont typeface="Arial" pitchFamily="2" charset="0"/>
              <a:buChar char="•"/>
              <a:defRPr sz="1800" cap="none"/>
            </a:pPr>
          </a:p>
          <a:p>
            <a:pPr marL="457200" indent="-457200" algn="just">
              <a:spcBef>
                <a:spcPts val="0"/>
              </a:spcBef>
              <a:spcAft>
                <a:spcPts val="0"/>
              </a:spcAft>
              <a:buFont typeface="Arial" pitchFamily="2" charset="0"/>
              <a:buChar char="•"/>
              <a:defRPr sz="1800" cap="none"/>
            </a:pPr>
            <a:r>
              <a:t>Ciclo de tratamiento:</a:t>
            </a:r>
          </a:p>
          <a:p>
            <a:pPr lvl="7" marL="756285" indent="-216535" algn="just">
              <a:spcBef>
                <a:spcPts val="0"/>
              </a:spcBef>
              <a:spcAft>
                <a:spcPts val="0"/>
              </a:spcAft>
              <a:buFontTx/>
              <a:buAutoNum type="arabicPeriod"/>
              <a:defRPr sz="1800" cap="none"/>
            </a:pPr>
            <a:r>
              <a:t>preparación previa (Desengrase. Decapado, enjuague y lavado. Pulido mecanico y electroquímico. Desengrase químico. Decapado pregalvánico)</a:t>
            </a:r>
          </a:p>
          <a:p>
            <a:pPr lvl="7" marL="756285" indent="-216535" algn="just">
              <a:spcBef>
                <a:spcPts val="0"/>
              </a:spcBef>
              <a:spcAft>
                <a:spcPts val="0"/>
              </a:spcAft>
              <a:buFontTx/>
              <a:buAutoNum type="arabicPeriod"/>
              <a:defRPr sz="1800" cap="none"/>
            </a:pPr>
            <a:r>
              <a:t>procedimiento principal (Pavonado. Cataforesis. Etc)</a:t>
            </a:r>
          </a:p>
          <a:p>
            <a:pPr lvl="7" marL="756285" indent="-216535" algn="just">
              <a:spcBef>
                <a:spcPts val="0"/>
              </a:spcBef>
              <a:spcAft>
                <a:spcPts val="0"/>
              </a:spcAft>
              <a:buFontTx/>
              <a:buAutoNum type="arabicPeriod"/>
              <a:defRPr sz="1800" cap="none"/>
            </a:pPr>
            <a:r>
              <a:t>terminado (Lavado en frío y caliente. Secado. Especiales)</a:t>
            </a:r>
          </a:p>
          <a:p>
            <a:pPr lvl="7" marL="756285" indent="-216535" algn="just">
              <a:spcBef>
                <a:spcPts val="0"/>
              </a:spcBef>
              <a:spcAft>
                <a:spcPts val="0"/>
              </a:spcAft>
              <a:buFontTx/>
              <a:buAutoNum type="arabicPeriod"/>
              <a:defRPr sz="1800" cap="none"/>
            </a:pPr>
          </a:p>
          <a:p>
            <a:pPr lvl="6" marL="431800" indent="-467995" algn="just">
              <a:spcBef>
                <a:spcPts val="0"/>
              </a:spcBef>
              <a:spcAft>
                <a:spcPts val="0"/>
              </a:spcAft>
              <a:buFont typeface="Arial" pitchFamily="2" charset="0"/>
              <a:buChar char="•"/>
            </a:pPr>
            <a:r>
              <a:rPr sz="1800" cap="none"/>
              <a:t>Piezas no metálicas (aplicación de recubriiento conductivo: cera+grafito o cobre)</a:t>
            </a:r>
            <a:endParaRPr sz="1800" cap="none"/>
          </a:p>
        </p:txBody>
      </p:sp>
      <p:sp>
        <p:nvSpPr>
          <p:cNvPr id="3" name="Google Shape;86;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KgEAACwBAAAtNwAAfgUAABAAAAAmAAAACAAAAP//////////"/>
              </a:ext>
            </a:extLst>
          </p:cNvSpPr>
          <p:nvPr/>
        </p:nvSpPr>
        <p:spPr>
          <a:xfrm>
            <a:off x="189230" y="190500"/>
            <a:ext cx="8780145" cy="702310"/>
          </a:xfrm>
          <a:prstGeom prst="rect">
            <a:avLst/>
          </a:prstGeom>
          <a:noFill/>
          <a:ln>
            <a:noFill/>
          </a:ln>
          <a:effectLst/>
        </p:spPr>
        <p:txBody>
          <a:bodyPr vert="horz" wrap="square" lIns="91440" tIns="91440" rIns="91440" bIns="91440" numCol="1" spcCol="215900" anchor="t"/>
          <a:lstStyle/>
          <a:p>
            <a:pPr marL="0" indent="0" algn="ctr">
              <a:spcBef>
                <a:spcPts val="0"/>
              </a:spcBef>
              <a:spcAft>
                <a:spcPts val="0"/>
              </a:spcAft>
              <a:buNone/>
              <a:defRPr lang="es-es_tradnl" sz="2800" cap="none">
                <a:solidFill>
                  <a:srgbClr val="C00000"/>
                </a:solidFill>
              </a:defRPr>
            </a:pPr>
            <a:r>
              <a:t>Aspectos generales y ciclo de aplicación de los procedimientos de protección</a:t>
            </a: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84;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AgQAAPAJAADwNgAA3R0AABAAAAAmAAAACAAAAP//////////"/>
              </a:ext>
            </a:extLst>
          </p:cNvSpPr>
          <p:nvPr/>
        </p:nvSpPr>
        <p:spPr>
          <a:xfrm>
            <a:off x="651510" y="1615440"/>
            <a:ext cx="8279130" cy="3239135"/>
          </a:xfrm>
          <a:prstGeom prst="rect">
            <a:avLst/>
          </a:prstGeom>
          <a:noFill/>
          <a:ln>
            <a:noFill/>
          </a:ln>
          <a:effectLst/>
        </p:spPr>
        <p:txBody>
          <a:bodyPr vert="horz" wrap="square" lIns="91440" tIns="91440" rIns="91440" bIns="91440" numCol="1" spcCol="215900" anchor="t"/>
          <a:lstStyle/>
          <a:p>
            <a:pPr marL="457200" indent="-457200" algn="just">
              <a:spcBef>
                <a:spcPts val="0"/>
              </a:spcBef>
              <a:spcAft>
                <a:spcPts val="0"/>
              </a:spcAft>
              <a:buFont typeface="Arial" pitchFamily="2" charset="0"/>
              <a:buChar char="•"/>
              <a:defRPr sz="1800" cap="none"/>
            </a:pPr>
            <a:r>
              <a:rPr lang="es-ar" cap="none"/>
              <a:t>Galvanización: diversas técnicas de recubrimiento y producción metálica de piezas </a:t>
            </a:r>
            <a:endParaRPr lang="es-ar" cap="none"/>
          </a:p>
          <a:p>
            <a:pPr marL="457200" indent="-457200" algn="just">
              <a:spcBef>
                <a:spcPts val="0"/>
              </a:spcBef>
              <a:spcAft>
                <a:spcPts val="0"/>
              </a:spcAft>
              <a:buFont typeface="Arial" pitchFamily="2" charset="0"/>
              <a:buChar char="•"/>
              <a:defRPr sz="1800" cap="none"/>
            </a:pPr>
            <a:endParaRPr lang="es-ar" cap="none"/>
          </a:p>
          <a:p>
            <a:pPr marL="457200" indent="-457200" algn="just">
              <a:spcBef>
                <a:spcPts val="0"/>
              </a:spcBef>
              <a:spcAft>
                <a:spcPts val="0"/>
              </a:spcAft>
              <a:buFont typeface="Arial" pitchFamily="2" charset="0"/>
              <a:buChar char="•"/>
              <a:defRPr sz="1800" cap="none"/>
            </a:pPr>
            <a:r>
              <a:rPr lang="es-ar" cap="none"/>
              <a:t>Galvanizado: muchas veces describe al hierro cubierto por zinc (acero galvanizado)</a:t>
            </a:r>
            <a:endParaRPr lang="es-ar" cap="none"/>
          </a:p>
          <a:p>
            <a:pPr marL="457200" indent="-457200" algn="just">
              <a:spcBef>
                <a:spcPts val="0"/>
              </a:spcBef>
              <a:spcAft>
                <a:spcPts val="0"/>
              </a:spcAft>
              <a:buFont typeface="Arial" pitchFamily="2" charset="0"/>
              <a:buChar char="•"/>
              <a:defRPr sz="1800" cap="none"/>
            </a:pPr>
            <a:endParaRPr lang="es-ar" cap="none"/>
          </a:p>
          <a:p>
            <a:pPr marL="457200" indent="-457200" algn="just">
              <a:spcBef>
                <a:spcPts val="0"/>
              </a:spcBef>
              <a:spcAft>
                <a:spcPts val="0"/>
              </a:spcAft>
              <a:buFont typeface="Arial" pitchFamily="2" charset="0"/>
              <a:buChar char="•"/>
              <a:defRPr sz="1800" cap="none"/>
            </a:pPr>
            <a:r>
              <a:rPr lang="es-es" cap="none"/>
              <a:t>Galvanostegia</a:t>
            </a:r>
            <a:r>
              <a:t>:</a:t>
            </a:r>
            <a:r>
              <a:rPr lang="es-ar" cap="none"/>
              <a:t> recubrimiento con película metálica sobre metales distintos</a:t>
            </a:r>
            <a:endParaRPr lang="es-ar" cap="none"/>
          </a:p>
          <a:p>
            <a:pPr marL="457200" indent="-457200" algn="just">
              <a:spcBef>
                <a:spcPts val="0"/>
              </a:spcBef>
              <a:spcAft>
                <a:spcPts val="0"/>
              </a:spcAft>
              <a:buFont typeface="Arial" pitchFamily="2" charset="0"/>
              <a:buChar char="•"/>
              <a:defRPr sz="1800" cap="none"/>
            </a:pPr>
          </a:p>
          <a:p>
            <a:pPr lvl="6" marL="431800" indent="-467995" algn="just">
              <a:spcBef>
                <a:spcPts val="0"/>
              </a:spcBef>
              <a:spcAft>
                <a:spcPts val="0"/>
              </a:spcAft>
              <a:buFont typeface="Arial" pitchFamily="2" charset="0"/>
              <a:buChar char="•"/>
            </a:pPr>
            <a:r>
              <a:rPr lang="es-ar" sz="1800" cap="none"/>
              <a:t>Galvanoplastía: desarrollo electrolítico de una película metálica sobre un molde no metálico por medio de electrodeposición </a:t>
            </a:r>
            <a:endParaRPr sz="1800" cap="none"/>
          </a:p>
        </p:txBody>
      </p:sp>
      <p:sp>
        <p:nvSpPr>
          <p:cNvPr id="3" name="Google Shape;86;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KgEAACwBAAAtNwAAfgUAABAAAAAmAAAACAAAAP//////////"/>
              </a:ext>
            </a:extLst>
          </p:cNvSpPr>
          <p:nvPr/>
        </p:nvSpPr>
        <p:spPr>
          <a:xfrm>
            <a:off x="189230" y="190500"/>
            <a:ext cx="8780145" cy="702310"/>
          </a:xfrm>
          <a:prstGeom prst="rect">
            <a:avLst/>
          </a:prstGeom>
          <a:noFill/>
          <a:ln>
            <a:noFill/>
          </a:ln>
          <a:effectLst/>
        </p:spPr>
        <p:txBody>
          <a:bodyPr vert="horz" wrap="square" lIns="91440" tIns="91440" rIns="91440" bIns="91440" numCol="1" spcCol="215900" anchor="t"/>
          <a:lstStyle/>
          <a:p>
            <a:pPr marL="0" indent="0" algn="ctr">
              <a:spcBef>
                <a:spcPts val="0"/>
              </a:spcBef>
              <a:spcAft>
                <a:spcPts val="0"/>
              </a:spcAft>
              <a:buNone/>
              <a:defRPr lang="es-es_tradnl" sz="2800" cap="none">
                <a:solidFill>
                  <a:srgbClr val="C00000"/>
                </a:solidFill>
              </a:defRPr>
            </a:pPr>
            <a:r>
              <a:t>Aspectos generales y ciclo de aplicación de los procedimientos de protección</a:t>
            </a:r>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179;p2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KwYAABEBAAAVMgAAHgQAABAAAAAmAAAACAAAAP//////////"/>
              </a:ext>
            </a:extLst>
          </p:cNvSpPr>
          <p:nvPr/>
        </p:nvSpPr>
        <p:spPr>
          <a:xfrm>
            <a:off x="1002665" y="173355"/>
            <a:ext cx="7138670" cy="49593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ctr">
              <a:spcBef>
                <a:spcPts val="0"/>
              </a:spcBef>
              <a:spcAft>
                <a:spcPts val="0"/>
              </a:spcAft>
              <a:buNone/>
            </a:pPr>
            <a:r>
              <a:rPr lang="es-es_tradnl" sz="2400" b="1" cap="none"/>
              <a:t>LIMPIEZA DE SUPERFICIES </a:t>
            </a:r>
            <a:endParaRPr sz="2400" b="1" cap="none"/>
          </a:p>
        </p:txBody>
      </p:sp>
      <p:sp>
        <p:nvSpPr>
          <p:cNvPr id="3" name="Google Shape;180;p2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BAAAAAAAAAFlZWQAe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FlZWQB/f38AWVlZA8zMzADAwP8Af39/AAAAAAAAAAAAAAAAAAAAAAAAAAAAIQAAABgAAAAUAAAAbgIAAPUEAADSNQAAPB4AABAAAAAmAAAACAAAAP//////////"/>
              </a:ext>
            </a:extLst>
          </p:cNvSpPr>
          <p:nvPr/>
        </p:nvSpPr>
        <p:spPr>
          <a:xfrm>
            <a:off x="394970" y="805815"/>
            <a:ext cx="8354060" cy="4109085"/>
          </a:xfrm>
          <a:prstGeom prst="rect">
            <a:avLst/>
          </a:prstGeom>
          <a:noFill/>
          <a:ln w="19050" cap="flat" cmpd="sng" algn="ctr">
            <a:solidFill>
              <a:srgbClr val="595959"/>
            </a:solidFill>
            <a:prstDash val="solid"/>
            <a:headEnd type="none"/>
            <a:tailEnd type="none"/>
          </a:ln>
          <a:effectLst/>
        </p:spPr>
        <p:txBody>
          <a:bodyPr vert="horz" wrap="square" lIns="91440" tIns="91440" rIns="91440" bIns="91440" numCol="1" spcCol="215900" anchor="t"/>
          <a:lstStyle/>
          <a:p>
            <a:pPr marL="0" indent="0" algn="l">
              <a:spcBef>
                <a:spcPts val="0"/>
              </a:spcBef>
              <a:spcAft>
                <a:spcPts val="0"/>
              </a:spcAft>
              <a:buNone/>
            </a:pPr>
            <a:r>
              <a:rPr lang="es-es_tradnl" b="1" cap="none"/>
              <a:t>Preparación de la superficie</a:t>
            </a:r>
            <a:r>
              <a:rPr lang="es-es_tradnl" cap="none"/>
              <a:t> ejerce una </a:t>
            </a:r>
            <a:r>
              <a:rPr lang="es-es_tradnl" b="1" cap="none"/>
              <a:t>influencia decisiva</a:t>
            </a:r>
            <a:r>
              <a:rPr lang="es-es_tradnl" cap="none"/>
              <a:t> sobre el </a:t>
            </a:r>
            <a:r>
              <a:rPr lang="es-es_tradnl" b="1" cap="none"/>
              <a:t>comportamiento</a:t>
            </a:r>
            <a:r>
              <a:rPr lang="es-es_tradnl" cap="none"/>
              <a:t> del esquema </a:t>
            </a:r>
            <a:r>
              <a:rPr lang="es-es_tradnl" b="1" cap="none"/>
              <a:t>protector.</a:t>
            </a:r>
            <a:r>
              <a:rPr lang="es-es_tradnl" cap="none"/>
              <a:t> </a:t>
            </a:r>
            <a:endParaRPr lang="es-es_tradnl" cap="none"/>
          </a:p>
          <a:p>
            <a:pPr marL="0" indent="0" algn="l">
              <a:spcBef>
                <a:spcPts val="0"/>
              </a:spcBef>
              <a:spcAft>
                <a:spcPts val="0"/>
              </a:spcAft>
              <a:buNone/>
            </a:pPr>
            <a:r>
              <a:rPr lang="es-es_tradnl" cap="none"/>
              <a:t>Estos tratamientos superficiales confieren además rugosidad al metal e incrementan la superficie libre (aumentando adhesión mecánica)</a:t>
            </a:r>
            <a:endParaRPr lang="es-es_tradnl" cap="none"/>
          </a:p>
          <a:p>
            <a:pPr marL="0" indent="0" algn="l">
              <a:spcBef>
                <a:spcPts val="0"/>
              </a:spcBef>
              <a:spcAft>
                <a:spcPts val="0"/>
              </a:spcAft>
              <a:buNone/>
            </a:pPr>
            <a:endParaRPr b="1" cap="none">
              <a:solidFill>
                <a:srgbClr val="CC0000"/>
              </a:solidFill>
            </a:endParaRPr>
          </a:p>
          <a:p>
            <a:pPr marL="0" indent="0" algn="l">
              <a:spcBef>
                <a:spcPts val="0"/>
              </a:spcBef>
              <a:spcAft>
                <a:spcPts val="0"/>
              </a:spcAft>
              <a:buNone/>
            </a:pPr>
            <a:r>
              <a:rPr lang="es-es_tradnl" b="1" cap="none">
                <a:solidFill>
                  <a:srgbClr val="CC0000"/>
                </a:solidFill>
              </a:rPr>
              <a:t>MÉTODOS</a:t>
            </a:r>
            <a:endParaRPr b="1" cap="none">
              <a:solidFill>
                <a:srgbClr val="CC0000"/>
              </a:solidFill>
            </a:endParaRPr>
          </a:p>
          <a:p>
            <a:pPr marL="457200" indent="-317500" algn="l">
              <a:spcBef>
                <a:spcPts val="0"/>
              </a:spcBef>
              <a:spcAft>
                <a:spcPts val="0"/>
              </a:spcAft>
              <a:buSzPts val="1400"/>
              <a:buChar char="●"/>
            </a:pPr>
            <a:r>
              <a:rPr lang="es-es_tradnl" b="1" cap="none">
                <a:solidFill>
                  <a:srgbClr val="1155CC"/>
                </a:solidFill>
              </a:rPr>
              <a:t>Limpieza con ácidos minerales</a:t>
            </a:r>
            <a:r>
              <a:rPr lang="es-es_tradnl" cap="none"/>
              <a:t>: sulfúrico, clorhídrico y fosfórico. Se emplean para eliminar los óxidos de laminación: </a:t>
            </a:r>
            <a:r>
              <a:rPr lang="es-es_tradnl" b="1" cap="none"/>
              <a:t>Calamina.</a:t>
            </a:r>
            <a:endParaRPr b="1" cap="none"/>
          </a:p>
          <a:p>
            <a:pPr marL="457200" indent="-317500" algn="l">
              <a:spcBef>
                <a:spcPts val="0"/>
              </a:spcBef>
              <a:spcAft>
                <a:spcPts val="0"/>
              </a:spcAft>
              <a:buSzPts val="1400"/>
              <a:buChar char="●"/>
            </a:pPr>
            <a:r>
              <a:rPr lang="es-es_tradnl" b="1" cap="none">
                <a:solidFill>
                  <a:srgbClr val="1155CC"/>
                </a:solidFill>
              </a:rPr>
              <a:t>Limpieza mediante otros productos químicos: </a:t>
            </a:r>
            <a:r>
              <a:rPr lang="es-es_tradnl" cap="none"/>
              <a:t>La limpieza por medio de detergentes permite remover impurezas y materias extrañas por medio de soluciones de agentes tensioactivos. </a:t>
            </a:r>
            <a:endParaRPr lang="es-es_tradnl" cap="none"/>
          </a:p>
          <a:p>
            <a:pPr marL="457200" indent="-317500" algn="l">
              <a:spcBef>
                <a:spcPts val="0"/>
              </a:spcBef>
              <a:spcAft>
                <a:spcPts val="0"/>
              </a:spcAft>
              <a:buSzPts val="1400"/>
              <a:buChar char="●"/>
            </a:pPr>
            <a:r>
              <a:rPr lang="es-es_tradnl" b="1" cap="none">
                <a:solidFill>
                  <a:srgbClr val="1155CC"/>
                </a:solidFill>
              </a:rPr>
              <a:t>Limpieza mediante métodos mecánicos:</a:t>
            </a:r>
            <a:endParaRPr b="1" cap="none">
              <a:solidFill>
                <a:srgbClr val="1155CC"/>
              </a:solidFill>
            </a:endParaRPr>
          </a:p>
          <a:p>
            <a:pPr marL="457200" indent="0" algn="l">
              <a:spcBef>
                <a:spcPts val="0"/>
              </a:spcBef>
              <a:spcAft>
                <a:spcPts val="0"/>
              </a:spcAft>
              <a:buNone/>
            </a:pPr>
            <a:r>
              <a:rPr lang="es-es_tradnl" b="1" cap="none"/>
              <a:t>Rasqueteado y cepillado:  </a:t>
            </a:r>
            <a:r>
              <a:rPr lang="es-es_tradnl" cap="none"/>
              <a:t>permiten separar el material suelto o mal adherido, pero no el óxido o impurezas firmemente unidos a la superficie</a:t>
            </a:r>
            <a:r>
              <a:rPr lang="es-es_tradnl" b="1" cap="none"/>
              <a:t>.</a:t>
            </a:r>
            <a:endParaRPr b="1" cap="none"/>
          </a:p>
          <a:p>
            <a:pPr marL="457200" indent="0" algn="l">
              <a:spcBef>
                <a:spcPts val="0"/>
              </a:spcBef>
              <a:spcAft>
                <a:spcPts val="0"/>
              </a:spcAft>
              <a:buNone/>
            </a:pPr>
            <a:r>
              <a:rPr lang="es-es_tradnl" b="1" cap="none"/>
              <a:t>Limpieza por acción de disolventes: </a:t>
            </a:r>
            <a:r>
              <a:rPr lang="es-es_tradnl" cap="none"/>
              <a:t>elimina sólo una parte de las sustancias grasas y contaminantes</a:t>
            </a:r>
            <a:endParaRPr lang="es-es_tradnl" cap="none"/>
          </a:p>
          <a:p>
            <a:pPr marL="457200" indent="0" algn="l">
              <a:spcBef>
                <a:spcPts val="0"/>
              </a:spcBef>
              <a:spcAft>
                <a:spcPts val="0"/>
              </a:spcAft>
              <a:buNone/>
            </a:pPr>
            <a:r>
              <a:rPr lang="es-es_tradnl" b="1" cap="none"/>
              <a:t>Chorreado con materiales abrasivos: </a:t>
            </a:r>
            <a:r>
              <a:rPr lang="es-es_tradnl" cap="none"/>
              <a:t>La superficie queda completamente libre de óxido de laminación, herrumbre o cualquier otro tipo de impureza</a:t>
            </a:r>
            <a:endParaRPr lang="es-es_tradnl" cap="none"/>
          </a:p>
          <a:p>
            <a:pPr marL="0" indent="0" algn="l">
              <a:spcBef>
                <a:spcPts val="0"/>
              </a:spcBef>
              <a:spcAft>
                <a:spcPts val="0"/>
              </a:spcAft>
              <a:buNone/>
            </a:pPr>
            <a:endParaRPr b="1" cap="none"/>
          </a:p>
          <a:p>
            <a:pPr marL="0" indent="0" algn="l">
              <a:spcBef>
                <a:spcPts val="0"/>
              </a:spcBef>
              <a:spcAft>
                <a:spcPts val="0"/>
              </a:spcAft>
              <a:buNone/>
            </a:pPr>
            <a:endParaRPr b="1" cap="none"/>
          </a:p>
          <a:p>
            <a:pPr marL="0" indent="0" algn="l">
              <a:spcBef>
                <a:spcPts val="0"/>
              </a:spcBef>
              <a:spcAft>
                <a:spcPts val="0"/>
              </a:spcAft>
              <a:buNone/>
            </a:pPr>
            <a:endParaRPr b="1" cap="none"/>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84;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KwUAAOYIAABoLgAA0xwAABAAAAAmAAAACAAAAP//////////"/>
              </a:ext>
            </a:extLst>
          </p:cNvSpPr>
          <p:nvPr/>
        </p:nvSpPr>
        <p:spPr>
          <a:xfrm>
            <a:off x="840105" y="1446530"/>
            <a:ext cx="6703695" cy="3239135"/>
          </a:xfrm>
          <a:prstGeom prst="rect">
            <a:avLst/>
          </a:prstGeom>
          <a:noFill/>
          <a:ln>
            <a:noFill/>
          </a:ln>
          <a:effectLst/>
        </p:spPr>
        <p:txBody>
          <a:bodyPr vert="horz" wrap="square" lIns="91440" tIns="91440" rIns="91440" bIns="91440" numCol="1" spcCol="215900" anchor="t"/>
          <a:lstStyle/>
          <a:p>
            <a:pPr marL="457200" indent="-457200" algn="just">
              <a:buFont typeface="Arial" pitchFamily="2" charset="0"/>
              <a:buChar char="•"/>
            </a:pPr>
            <a:r>
              <a:rPr lang="es-es_tradnl" sz="3200" cap="none"/>
              <a:t>Pavonado </a:t>
            </a:r>
            <a:endParaRPr lang="es-es_tradnl" sz="3200" cap="none"/>
          </a:p>
          <a:p>
            <a:pPr marL="457200" indent="-457200" algn="just">
              <a:buFont typeface="Arial" pitchFamily="2" charset="0"/>
              <a:buChar char="•"/>
            </a:pPr>
            <a:r>
              <a:rPr lang="es-es_tradnl" sz="3200" cap="none"/>
              <a:t>Zincado y Galvanizado</a:t>
            </a:r>
            <a:endParaRPr lang="es-es_tradnl" sz="3200" cap="none"/>
          </a:p>
          <a:p>
            <a:pPr marL="457200" indent="-457200" algn="just">
              <a:buFont typeface="Arial" pitchFamily="2" charset="0"/>
              <a:buChar char="•"/>
            </a:pPr>
            <a:r>
              <a:rPr lang="es-es_tradnl" sz="3200" cap="none"/>
              <a:t>Cromatizado y cobreado </a:t>
            </a:r>
            <a:endParaRPr lang="es-es_tradnl" sz="3200" cap="none"/>
          </a:p>
          <a:p>
            <a:pPr marL="457200" indent="-457200" algn="just">
              <a:buFont typeface="Arial" pitchFamily="2" charset="0"/>
              <a:buChar char="•"/>
            </a:pPr>
            <a:r>
              <a:rPr lang="es-es_tradnl" sz="3200" cap="none"/>
              <a:t>Anodizado </a:t>
            </a:r>
            <a:endParaRPr lang="es-es_tradnl" sz="3200" cap="none"/>
          </a:p>
          <a:p>
            <a:pPr marL="457200" indent="-457200" algn="just">
              <a:buFont typeface="Arial" pitchFamily="2" charset="0"/>
              <a:buChar char="•"/>
            </a:pPr>
            <a:r>
              <a:rPr lang="es-es_tradnl" sz="3200" cap="none"/>
              <a:t>Fosfatado </a:t>
            </a:r>
            <a:endParaRPr lang="es-es_tradnl" sz="3200" cap="none"/>
          </a:p>
          <a:p>
            <a:pPr marL="457200" indent="-457200" algn="just">
              <a:spcBef>
                <a:spcPts val="0"/>
              </a:spcBef>
              <a:spcAft>
                <a:spcPts val="0"/>
              </a:spcAft>
              <a:buFont typeface="Arial" pitchFamily="2" charset="0"/>
              <a:buChar char="•"/>
            </a:pPr>
            <a:r>
              <a:rPr lang="es-es_tradnl" sz="3200" cap="none"/>
              <a:t>Pintado</a:t>
            </a:r>
            <a:endParaRPr sz="3200" cap="none"/>
          </a:p>
        </p:txBody>
      </p:sp>
      <p:sp>
        <p:nvSpPr>
          <p:cNvPr id="3" name="Google Shape;86;p16"/>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hw8AACwBAADBLQAAfgUAABAAAAAmAAAACAAAAP//////////"/>
              </a:ext>
            </a:extLst>
          </p:cNvSpPr>
          <p:nvPr/>
        </p:nvSpPr>
        <p:spPr>
          <a:xfrm>
            <a:off x="2524125" y="190500"/>
            <a:ext cx="4913630" cy="702310"/>
          </a:xfrm>
          <a:prstGeom prst="rect">
            <a:avLst/>
          </a:prstGeom>
          <a:noFill/>
          <a:ln>
            <a:noFill/>
          </a:ln>
          <a:effectLst/>
        </p:spPr>
        <p:txBody>
          <a:bodyPr vert="horz" wrap="square" lIns="91440" tIns="91440" rIns="91440" bIns="91440" numCol="1" spcCol="215900" anchor="t"/>
          <a:lstStyle/>
          <a:p>
            <a:pPr marL="0" indent="0" algn="ctr">
              <a:spcBef>
                <a:spcPts val="0"/>
              </a:spcBef>
              <a:spcAft>
                <a:spcPts val="0"/>
              </a:spcAft>
              <a:buNone/>
            </a:pPr>
            <a:r>
              <a:rPr lang="es-es_tradnl" sz="2800" cap="none">
                <a:solidFill>
                  <a:srgbClr val="C00000"/>
                </a:solidFill>
              </a:rPr>
              <a:t>Algunos procedimientos de protección de superficie</a:t>
            </a:r>
            <a:endParaRPr sz="2800" cap="none">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Google Shape;92;p17"/>
          <p:cNvSpPr>
            <a:spLocks noGrp="1" noChangeArrowheads="1"/>
            <a:extLst>
              <a:ext uri="smNativeData">
                <pr:smNativeData xmlns:pr="smNativeData" xmlns="smNativeData" val="SMDATA_15_vh1BZRMAAAAlAAAAZAAAAA0AAAAAkAAAAJAAAACQAAAAkAAAAAAAAAAC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WVlZA8zMzADAwP8Af39/AAAAAAAAAAAAAAAAAAAAAAAAAAAAIQAAABgAAAAUAAAAZAIAAHkAAADONgAA+AUAABAAAAAmAAAACAAAAD0QAAAAAAAA"/>
              </a:ext>
            </a:extLst>
          </p:cNvSpPr>
          <p:nvPr>
            <p:ph type="ctrTitle"/>
          </p:nvPr>
        </p:nvSpPr>
        <p:spPr>
          <a:xfrm>
            <a:off x="388620" y="76835"/>
            <a:ext cx="8520430" cy="893445"/>
          </a:xfrm>
        </p:spPr>
        <p:txBody>
          <a:bodyPr vert="horz" wrap="square" lIns="91440" tIns="91440" rIns="91440" bIns="91440" numCol="1" spcCol="215900" anchor="b">
            <a:prstTxWarp prst="textNoShape">
              <a:avLst/>
            </a:prstTxWarp>
          </a:bodyPr>
          <a:lstStyle/>
          <a:p>
            <a:pPr marL="0" indent="0" algn="ctr">
              <a:spcBef>
                <a:spcPts val="0"/>
              </a:spcBef>
              <a:spcAft>
                <a:spcPts val="0"/>
              </a:spcAft>
              <a:buNone/>
            </a:pPr>
            <a:r>
              <a:rPr lang="es-es_tradnl" cap="none"/>
              <a:t>Pavonado</a:t>
            </a:r>
            <a:endParaRPr lang="es-es_tradnl" cap="none"/>
          </a:p>
        </p:txBody>
      </p:sp>
      <p:sp>
        <p:nvSpPr>
          <p:cNvPr id="3" name="Google Shape;93;p17"/>
          <p:cNvSpPr>
            <a:spLocks noGrp="1" noChangeArrowheads="1"/>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WVlZA8zMzADAwP8Af39/AAAAAAAAAAAAAAAAAAAAAAAAAAAAIQAAABgAAAAUAAAAZAIAAK0FAADONgAAjQoAABAAAAAmAAAACAAAAD0QAAAAAAAA"/>
              </a:ext>
            </a:extLst>
          </p:cNvSpPr>
          <p:nvPr>
            <p:ph type="subTitle" idx="1"/>
          </p:nvPr>
        </p:nvSpPr>
        <p:spPr>
          <a:xfrm>
            <a:off x="388620" y="922655"/>
            <a:ext cx="8520430" cy="792480"/>
          </a:xfrm>
        </p:spPr>
        <p:txBody>
          <a:bodyPr vert="horz" wrap="square" lIns="91440" tIns="91440" rIns="91440" bIns="91440" numCol="1" spcCol="215900" anchor="t">
            <a:prstTxWarp prst="textNoShape">
              <a:avLst/>
            </a:prstTxWarp>
          </a:bodyPr>
          <a:lstStyle/>
          <a:p>
            <a:pPr marL="0" indent="0" algn="just">
              <a:spcBef>
                <a:spcPts val="0"/>
              </a:spcBef>
              <a:spcAft>
                <a:spcPts val="0"/>
              </a:spcAft>
              <a:buNone/>
            </a:pPr>
            <a:r>
              <a:rPr lang="es-es_tradnl" sz="1400" cap="none">
                <a:solidFill>
                  <a:srgbClr val="222222"/>
                </a:solidFill>
              </a:rPr>
              <a:t>Consiste en la </a:t>
            </a:r>
            <a:r>
              <a:rPr lang="es-es_tradnl" sz="1400" b="1" cap="none">
                <a:solidFill>
                  <a:srgbClr val="222222"/>
                </a:solidFill>
              </a:rPr>
              <a:t>generación de una capa superficial de magnetita</a:t>
            </a:r>
            <a:r>
              <a:rPr lang="es-es_tradnl" sz="1400" cap="none">
                <a:solidFill>
                  <a:srgbClr val="222222"/>
                </a:solidFill>
              </a:rPr>
              <a:t>, óxido ferroso-diférrico </a:t>
            </a:r>
            <a:r>
              <a:rPr lang="es-es_tradnl" sz="1400" b="1" cap="none">
                <a:solidFill>
                  <a:srgbClr val="222222"/>
                </a:solidFill>
              </a:rPr>
              <a:t>(Fe</a:t>
            </a:r>
            <a:r>
              <a:rPr lang="es-es_tradnl" sz="1400" b="1" cap="none" baseline="-24000">
                <a:solidFill>
                  <a:srgbClr val="222222"/>
                </a:solidFill>
              </a:rPr>
              <a:t>3</a:t>
            </a:r>
            <a:r>
              <a:rPr lang="es-es_tradnl" sz="1400" b="1" cap="none">
                <a:solidFill>
                  <a:srgbClr val="222222"/>
                </a:solidFill>
              </a:rPr>
              <a:t>O</a:t>
            </a:r>
            <a:r>
              <a:rPr lang="es-es_tradnl" sz="1400" b="1" cap="none" baseline="-24000">
                <a:solidFill>
                  <a:srgbClr val="222222"/>
                </a:solidFill>
              </a:rPr>
              <a:t>4</a:t>
            </a:r>
            <a:r>
              <a:rPr lang="es-es_tradnl" sz="1400" b="1" cap="none">
                <a:solidFill>
                  <a:srgbClr val="222222"/>
                </a:solidFill>
              </a:rPr>
              <a:t>)</a:t>
            </a:r>
            <a:r>
              <a:rPr lang="es-es_tradnl" sz="1400" cap="none">
                <a:solidFill>
                  <a:srgbClr val="222222"/>
                </a:solidFill>
              </a:rPr>
              <a:t>, alrededor de las piezas de acero para mejorar su aspecto y evitar su corrosión.</a:t>
            </a:r>
            <a:endParaRPr sz="1400" cap="none"/>
          </a:p>
        </p:txBody>
      </p:sp>
      <p:sp>
        <p:nvSpPr>
          <p:cNvPr id="4" name="Google Shape;94;p17"/>
          <p:cNvSpPr>
            <a:extLst>
              <a:ext uri="smNativeData">
                <pr:smNativeData xmlns:pr="smNativeData" xmlns="smNativeData" val="SMDATA_15_vh1BZRMAAAAlAAAAZAAAAA0AAAAAkAAAAJAAAACQAAAAk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tABf///wEAAAAAAAAAAAAAAAAAAAAAAAAAAAAAAAAAAAAAAAAAAAAAAAJ/f38AWVlZA8zMzADAwP8Af39/AAAAAAAAAAAAAAAAAAAAAAAAAAAAIQAAABgAAAAUAAAAlwQAAHcKAADCMQAAvA8AABAAAAAmAAAACAAAAP//////////"/>
              </a:ext>
            </a:extLst>
          </p:cNvSpPr>
          <p:nvPr/>
        </p:nvSpPr>
        <p:spPr>
          <a:xfrm>
            <a:off x="746125" y="1701165"/>
            <a:ext cx="7342505" cy="856615"/>
          </a:xfrm>
          <a:prstGeom prst="rect">
            <a:avLst/>
          </a:prstGeom>
          <a:noFill/>
          <a:ln>
            <a:noFill/>
          </a:ln>
          <a:effectLst/>
        </p:spPr>
        <p:txBody>
          <a:bodyPr vert="horz" wrap="square" lIns="91440" tIns="91440" rIns="91440" bIns="91440" numCol="1" spcCol="215900" anchor="t"/>
          <a:lstStyle/>
          <a:p>
            <a:pPr marL="0" indent="0" algn="just">
              <a:spcBef>
                <a:spcPts val="0"/>
              </a:spcBef>
              <a:spcAft>
                <a:spcPts val="0"/>
              </a:spcAft>
              <a:buNone/>
            </a:pPr>
            <a:r>
              <a:rPr lang="es-es_tradnl" sz="1600" cap="none">
                <a:solidFill>
                  <a:srgbClr val="FF0000"/>
                </a:solidFill>
              </a:rPr>
              <a:t>Se le dice pavonado, ya que al realizar el tratamiento la apariencia negra azulada del óxido de hierro, similar al plumaje de un pavo real, es lo que le da el nombre al proceso</a:t>
            </a:r>
            <a:endParaRPr sz="1600" cap="none">
              <a:solidFill>
                <a:srgbClr val="FF0000"/>
              </a:solidFill>
            </a:endParaRPr>
          </a:p>
        </p:txBody>
      </p:sp>
      <p:pic>
        <p:nvPicPr>
          <p:cNvPr id="5" name="Imagen 9"/>
          <p:cNvPicPr>
            <a:picLocks noChangeAspect="1"/>
            <a:extLst>
              <a:ext uri="smNativeData">
                <pr:smNativeData xmlns:pr="smNativeData" xmlns="smNativeData" val="SMDATA_17_vh1BZRMAAAAlAAAAEQAAAC0AAAAAkAAAAEgAAACQAAAASAAAAAAAAAAAAAAAAAAAAAEAAABQAAAAAAAAAAAA4D8AAAAAAADgPwAAAAAAAOA/AAAAAAAA4D8AAAAAAADgPwAAAAAAAOA/AAAAAAAA4D8AAAAAAADgPwAAAAAAAOA/AAAAAAAA4D8CAAAAjAAAAAAAAAAAAAAA/6tA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AcAAAA4AAAAAAAAAAAAAAAAAAAA////AAAAAAAAAAAAAAAAAAAAAAAAAAAAAAA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rQAX///8BAAAAAAAAAAAAAAAAAAAAAAAAAAAAAAAAAAAAAAAAAAAAAAACf39/AFlZWQPMzMwAwMD/AH9/fwAAAAAAAAAAAAAAAAD///8AAAAAACEAAAAYAAAAFAAAAAERAACMEAAAWSUAAJkcAAAQAAAAJgAAAAgAAAD//////////w=="/>
              </a:ext>
            </a:extLst>
          </p:cNvPicPr>
          <p:nvPr/>
        </p:nvPicPr>
        <p:blipFill>
          <a:blip r:embed="rId3"/>
          <a:stretch>
            <a:fillRect/>
          </a:stretch>
        </p:blipFill>
        <p:spPr>
          <a:xfrm>
            <a:off x="2764155" y="2689860"/>
            <a:ext cx="3307080" cy="1958975"/>
          </a:xfrm>
          <a:prstGeom prst="rect">
            <a:avLst/>
          </a:prstGeom>
          <a:noFill/>
          <a:ln>
            <a:noFill/>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EEEEEE"/>
      </a:dk2>
      <a:lt2>
        <a:srgbClr val="595959"/>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EEEEEE"/>
        </a:dk2>
        <a:lt2>
          <a:srgbClr val="595959"/>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EEEEEE"/>
        </a:dk2>
        <a:lt2>
          <a:srgbClr val="595959"/>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EEEEEE"/>
        </a:dk2>
        <a:lt2>
          <a:srgbClr val="595959"/>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Tratamiento de Superficies</dc:title>
  <dc:subject/>
  <dc:creator>Usuario</dc:creator>
  <cp:keywords/>
  <dc:description/>
  <cp:lastModifiedBy>Usuario</cp:lastModifiedBy>
  <cp:revision>0</cp:revision>
  <dcterms:created xsi:type="dcterms:W3CDTF">2022-09-24T10:09:02Z</dcterms:created>
  <dcterms:modified xsi:type="dcterms:W3CDTF">2023-10-31T15:31:10Z</dcterms:modified>
</cp:coreProperties>
</file>