
<file path=[Content_Types].xml><?xml version="1.0" encoding="utf-8"?>
<Types xmlns="http://schemas.openxmlformats.org/package/2006/content-types">
  <Default Extension="png" ContentType="image/png"/>
  <Default Extension="bin" ContentType="application/vnd.openxmlformats-officedocument.oleObject"/>
  <Default Extension="tmp"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2" r:id="rId1"/>
  </p:sldMasterIdLst>
  <p:sldIdLst>
    <p:sldId id="256" r:id="rId2"/>
    <p:sldId id="257" r:id="rId3"/>
    <p:sldId id="322" r:id="rId4"/>
    <p:sldId id="260" r:id="rId5"/>
    <p:sldId id="258" r:id="rId6"/>
    <p:sldId id="372" r:id="rId7"/>
    <p:sldId id="390" r:id="rId8"/>
    <p:sldId id="392" r:id="rId9"/>
    <p:sldId id="391" r:id="rId10"/>
    <p:sldId id="371" r:id="rId11"/>
    <p:sldId id="393" r:id="rId12"/>
    <p:sldId id="388" r:id="rId13"/>
    <p:sldId id="387" r:id="rId14"/>
    <p:sldId id="419" r:id="rId15"/>
    <p:sldId id="389" r:id="rId16"/>
    <p:sldId id="351" r:id="rId17"/>
    <p:sldId id="420" r:id="rId18"/>
    <p:sldId id="421" r:id="rId19"/>
    <p:sldId id="422" r:id="rId20"/>
    <p:sldId id="423" r:id="rId21"/>
    <p:sldId id="424" r:id="rId22"/>
    <p:sldId id="425" r:id="rId23"/>
    <p:sldId id="262" r:id="rId24"/>
    <p:sldId id="378" r:id="rId25"/>
    <p:sldId id="373" r:id="rId26"/>
    <p:sldId id="376" r:id="rId27"/>
    <p:sldId id="375" r:id="rId28"/>
    <p:sldId id="379" r:id="rId29"/>
    <p:sldId id="380" r:id="rId30"/>
    <p:sldId id="381" r:id="rId31"/>
    <p:sldId id="382" r:id="rId32"/>
    <p:sldId id="383" r:id="rId33"/>
    <p:sldId id="289" r:id="rId34"/>
    <p:sldId id="292" r:id="rId35"/>
    <p:sldId id="385" r:id="rId36"/>
    <p:sldId id="426" r:id="rId37"/>
    <p:sldId id="294" r:id="rId38"/>
    <p:sldId id="384" r:id="rId39"/>
    <p:sldId id="338" r:id="rId40"/>
    <p:sldId id="339" r:id="rId41"/>
    <p:sldId id="427" r:id="rId42"/>
    <p:sldId id="428" r:id="rId43"/>
    <p:sldId id="429" r:id="rId44"/>
    <p:sldId id="430" r:id="rId45"/>
    <p:sldId id="431" r:id="rId46"/>
    <p:sldId id="407" r:id="rId47"/>
    <p:sldId id="408" r:id="rId48"/>
    <p:sldId id="409" r:id="rId49"/>
    <p:sldId id="410" r:id="rId50"/>
    <p:sldId id="411" r:id="rId51"/>
    <p:sldId id="412" r:id="rId52"/>
    <p:sldId id="413" r:id="rId53"/>
    <p:sldId id="414" r:id="rId54"/>
    <p:sldId id="415" r:id="rId55"/>
    <p:sldId id="416" r:id="rId56"/>
    <p:sldId id="417" r:id="rId57"/>
    <p:sldId id="418" r:id="rId58"/>
    <p:sldId id="43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76" d="100"/>
          <a:sy n="76" d="100"/>
        </p:scale>
        <p:origin x="96"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227B1A2A-0564-4684-9C0E-1B751D406189}" type="datetimeFigureOut">
              <a:rPr lang="es-AR" smtClean="0"/>
              <a:pPr/>
              <a:t>2/10/2019</a:t>
            </a:fld>
            <a:endParaRPr lang="es-AR"/>
          </a:p>
        </p:txBody>
      </p:sp>
      <p:sp>
        <p:nvSpPr>
          <p:cNvPr id="5" name="Footer Placeholder 4"/>
          <p:cNvSpPr>
            <a:spLocks noGrp="1"/>
          </p:cNvSpPr>
          <p:nvPr>
            <p:ph type="ftr" sz="quarter" idx="11"/>
          </p:nvPr>
        </p:nvSpPr>
        <p:spPr/>
        <p:txBody>
          <a:bodyPr/>
          <a:lstStyle/>
          <a:p>
            <a:endParaRPr lang="es-A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3DA7FC22-2832-4A10-AE5D-392693B84D61}" type="slidenum">
              <a:rPr lang="es-AR" smtClean="0"/>
              <a:pPr/>
              <a:t>‹Nº›</a:t>
            </a:fld>
            <a:endParaRPr lang="es-AR"/>
          </a:p>
        </p:txBody>
      </p:sp>
    </p:spTree>
    <p:extLst>
      <p:ext uri="{BB962C8B-B14F-4D97-AF65-F5344CB8AC3E}">
        <p14:creationId xmlns:p14="http://schemas.microsoft.com/office/powerpoint/2010/main" val="3455201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227B1A2A-0564-4684-9C0E-1B751D406189}" type="datetimeFigureOut">
              <a:rPr lang="es-AR" smtClean="0"/>
              <a:pPr/>
              <a:t>2/10/2019</a:t>
            </a:fld>
            <a:endParaRPr lang="es-AR"/>
          </a:p>
        </p:txBody>
      </p:sp>
      <p:sp>
        <p:nvSpPr>
          <p:cNvPr id="5" name="Footer Placeholder 4"/>
          <p:cNvSpPr>
            <a:spLocks noGrp="1"/>
          </p:cNvSpPr>
          <p:nvPr>
            <p:ph type="ftr" sz="quarter" idx="11"/>
          </p:nvPr>
        </p:nvSpPr>
        <p:spPr/>
        <p:txBody>
          <a:bodyPr/>
          <a:lstStyle/>
          <a:p>
            <a:endParaRPr lang="es-A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DA7FC22-2832-4A10-AE5D-392693B84D61}" type="slidenum">
              <a:rPr lang="es-AR" smtClean="0"/>
              <a:pPr/>
              <a:t>‹Nº›</a:t>
            </a:fld>
            <a:endParaRPr lang="es-AR"/>
          </a:p>
        </p:txBody>
      </p:sp>
    </p:spTree>
    <p:extLst>
      <p:ext uri="{BB962C8B-B14F-4D97-AF65-F5344CB8AC3E}">
        <p14:creationId xmlns:p14="http://schemas.microsoft.com/office/powerpoint/2010/main" val="1686795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227B1A2A-0564-4684-9C0E-1B751D406189}" type="datetimeFigureOut">
              <a:rPr lang="es-AR" smtClean="0"/>
              <a:pPr/>
              <a:t>2/10/2019</a:t>
            </a:fld>
            <a:endParaRPr lang="es-AR"/>
          </a:p>
        </p:txBody>
      </p:sp>
      <p:sp>
        <p:nvSpPr>
          <p:cNvPr id="5" name="Footer Placeholder 4"/>
          <p:cNvSpPr>
            <a:spLocks noGrp="1"/>
          </p:cNvSpPr>
          <p:nvPr>
            <p:ph type="ftr" sz="quarter" idx="11"/>
          </p:nvPr>
        </p:nvSpPr>
        <p:spPr/>
        <p:txBody>
          <a:bodyPr/>
          <a:lstStyle/>
          <a:p>
            <a:endParaRPr lang="es-A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DA7FC22-2832-4A10-AE5D-392693B84D61}" type="slidenum">
              <a:rPr lang="es-AR" smtClean="0"/>
              <a:pPr/>
              <a:t>‹Nº›</a:t>
            </a:fld>
            <a:endParaRPr lang="es-A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3236955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227B1A2A-0564-4684-9C0E-1B751D406189}" type="datetimeFigureOut">
              <a:rPr lang="es-AR" smtClean="0"/>
              <a:pPr/>
              <a:t>2/10/2019</a:t>
            </a:fld>
            <a:endParaRPr lang="es-AR"/>
          </a:p>
        </p:txBody>
      </p:sp>
      <p:sp>
        <p:nvSpPr>
          <p:cNvPr id="6" name="Footer Placeholder 5"/>
          <p:cNvSpPr>
            <a:spLocks noGrp="1"/>
          </p:cNvSpPr>
          <p:nvPr>
            <p:ph type="ftr" sz="quarter" idx="11"/>
          </p:nvPr>
        </p:nvSpPr>
        <p:spPr/>
        <p:txBody>
          <a:bodyPr/>
          <a:lstStyle/>
          <a:p>
            <a:endParaRPr lang="es-A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DA7FC22-2832-4A10-AE5D-392693B84D61}" type="slidenum">
              <a:rPr lang="es-AR" smtClean="0"/>
              <a:pPr/>
              <a:t>‹Nº›</a:t>
            </a:fld>
            <a:endParaRPr lang="es-AR"/>
          </a:p>
        </p:txBody>
      </p:sp>
    </p:spTree>
    <p:extLst>
      <p:ext uri="{BB962C8B-B14F-4D97-AF65-F5344CB8AC3E}">
        <p14:creationId xmlns:p14="http://schemas.microsoft.com/office/powerpoint/2010/main" val="23210270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227B1A2A-0564-4684-9C0E-1B751D406189}" type="datetimeFigureOut">
              <a:rPr lang="es-AR" smtClean="0"/>
              <a:pPr/>
              <a:t>2/10/2019</a:t>
            </a:fld>
            <a:endParaRPr lang="es-AR"/>
          </a:p>
        </p:txBody>
      </p:sp>
      <p:sp>
        <p:nvSpPr>
          <p:cNvPr id="6" name="Footer Placeholder 5"/>
          <p:cNvSpPr>
            <a:spLocks noGrp="1"/>
          </p:cNvSpPr>
          <p:nvPr>
            <p:ph type="ftr" sz="quarter" idx="11"/>
          </p:nvPr>
        </p:nvSpPr>
        <p:spPr/>
        <p:txBody>
          <a:bodyPr/>
          <a:lstStyle/>
          <a:p>
            <a:endParaRPr lang="es-A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DA7FC22-2832-4A10-AE5D-392693B84D61}" type="slidenum">
              <a:rPr lang="es-AR" smtClean="0"/>
              <a:pPr/>
              <a:t>‹Nº›</a:t>
            </a:fld>
            <a:endParaRPr lang="es-A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8514419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227B1A2A-0564-4684-9C0E-1B751D406189}" type="datetimeFigureOut">
              <a:rPr lang="es-AR" smtClean="0"/>
              <a:pPr/>
              <a:t>2/10/2019</a:t>
            </a:fld>
            <a:endParaRPr lang="es-AR"/>
          </a:p>
        </p:txBody>
      </p:sp>
      <p:sp>
        <p:nvSpPr>
          <p:cNvPr id="6" name="Footer Placeholder 5"/>
          <p:cNvSpPr>
            <a:spLocks noGrp="1"/>
          </p:cNvSpPr>
          <p:nvPr>
            <p:ph type="ftr" sz="quarter" idx="11"/>
          </p:nvPr>
        </p:nvSpPr>
        <p:spPr/>
        <p:txBody>
          <a:bodyPr/>
          <a:lstStyle/>
          <a:p>
            <a:endParaRPr lang="es-A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DA7FC22-2832-4A10-AE5D-392693B84D61}" type="slidenum">
              <a:rPr lang="es-AR" smtClean="0"/>
              <a:pPr/>
              <a:t>‹Nº›</a:t>
            </a:fld>
            <a:endParaRPr lang="es-AR"/>
          </a:p>
        </p:txBody>
      </p:sp>
    </p:spTree>
    <p:extLst>
      <p:ext uri="{BB962C8B-B14F-4D97-AF65-F5344CB8AC3E}">
        <p14:creationId xmlns:p14="http://schemas.microsoft.com/office/powerpoint/2010/main" val="21755770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27B1A2A-0564-4684-9C0E-1B751D406189}" type="datetimeFigureOut">
              <a:rPr lang="es-AR" smtClean="0"/>
              <a:pPr/>
              <a:t>2/10/2019</a:t>
            </a:fld>
            <a:endParaRPr lang="es-AR"/>
          </a:p>
        </p:txBody>
      </p:sp>
      <p:sp>
        <p:nvSpPr>
          <p:cNvPr id="5" name="Footer Placeholder 4"/>
          <p:cNvSpPr>
            <a:spLocks noGrp="1"/>
          </p:cNvSpPr>
          <p:nvPr>
            <p:ph type="ftr" sz="quarter" idx="11"/>
          </p:nvPr>
        </p:nvSpPr>
        <p:spPr/>
        <p:txBody>
          <a:bodyPr/>
          <a:lstStyle/>
          <a:p>
            <a:endParaRPr lang="es-A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DA7FC22-2832-4A10-AE5D-392693B84D61}" type="slidenum">
              <a:rPr lang="es-AR" smtClean="0"/>
              <a:pPr/>
              <a:t>‹Nº›</a:t>
            </a:fld>
            <a:endParaRPr lang="es-AR"/>
          </a:p>
        </p:txBody>
      </p:sp>
    </p:spTree>
    <p:extLst>
      <p:ext uri="{BB962C8B-B14F-4D97-AF65-F5344CB8AC3E}">
        <p14:creationId xmlns:p14="http://schemas.microsoft.com/office/powerpoint/2010/main" val="19260236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27B1A2A-0564-4684-9C0E-1B751D406189}" type="datetimeFigureOut">
              <a:rPr lang="es-AR" smtClean="0"/>
              <a:pPr/>
              <a:t>2/10/2019</a:t>
            </a:fld>
            <a:endParaRPr lang="es-AR"/>
          </a:p>
        </p:txBody>
      </p:sp>
      <p:sp>
        <p:nvSpPr>
          <p:cNvPr id="5" name="Footer Placeholder 4"/>
          <p:cNvSpPr>
            <a:spLocks noGrp="1"/>
          </p:cNvSpPr>
          <p:nvPr>
            <p:ph type="ftr" sz="quarter" idx="11"/>
          </p:nvPr>
        </p:nvSpPr>
        <p:spPr/>
        <p:txBody>
          <a:bodyPr/>
          <a:lstStyle/>
          <a:p>
            <a:endParaRPr lang="es-A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DA7FC22-2832-4A10-AE5D-392693B84D61}" type="slidenum">
              <a:rPr lang="es-AR" smtClean="0"/>
              <a:pPr/>
              <a:t>‹Nº›</a:t>
            </a:fld>
            <a:endParaRPr lang="es-AR"/>
          </a:p>
        </p:txBody>
      </p:sp>
    </p:spTree>
    <p:extLst>
      <p:ext uri="{BB962C8B-B14F-4D97-AF65-F5344CB8AC3E}">
        <p14:creationId xmlns:p14="http://schemas.microsoft.com/office/powerpoint/2010/main" val="38923188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s-ES" smtClean="0"/>
              <a:t>Haga clic para modificar el estilo de título del patrón</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3" name="Date Placeholder 2"/>
          <p:cNvSpPr>
            <a:spLocks noGrp="1"/>
          </p:cNvSpPr>
          <p:nvPr>
            <p:ph type="dt" sz="half" idx="10"/>
          </p:nvPr>
        </p:nvSpPr>
        <p:spPr/>
        <p:txBody>
          <a:bodyPr/>
          <a:lstStyle/>
          <a:p>
            <a:fld id="{227B1A2A-0564-4684-9C0E-1B751D406189}" type="datetimeFigureOut">
              <a:rPr lang="es-AR" smtClean="0"/>
              <a:pPr/>
              <a:t>2/10/2019</a:t>
            </a:fld>
            <a:endParaRPr lang="es-AR"/>
          </a:p>
        </p:txBody>
      </p:sp>
      <p:sp>
        <p:nvSpPr>
          <p:cNvPr id="4" name="Footer Placeholder 3"/>
          <p:cNvSpPr>
            <a:spLocks noGrp="1"/>
          </p:cNvSpPr>
          <p:nvPr>
            <p:ph type="ftr" sz="quarter" idx="11"/>
          </p:nvPr>
        </p:nvSpPr>
        <p:spPr/>
        <p:txBody>
          <a:bodyPr/>
          <a:lstStyle/>
          <a:p>
            <a:endParaRPr lang="es-AR"/>
          </a:p>
        </p:txBody>
      </p:sp>
      <p:sp>
        <p:nvSpPr>
          <p:cNvPr id="5" name="Slide Number Placeholder 4"/>
          <p:cNvSpPr>
            <a:spLocks noGrp="1"/>
          </p:cNvSpPr>
          <p:nvPr>
            <p:ph type="sldNum" sz="quarter" idx="12"/>
          </p:nvPr>
        </p:nvSpPr>
        <p:spPr/>
        <p:txBody>
          <a:bodyPr/>
          <a:lstStyle/>
          <a:p>
            <a:fld id="{3DA7FC22-2832-4A10-AE5D-392693B84D61}" type="slidenum">
              <a:rPr lang="es-AR" smtClean="0"/>
              <a:pPr/>
              <a:t>‹Nº›</a:t>
            </a:fld>
            <a:endParaRPr lang="es-AR"/>
          </a:p>
        </p:txBody>
      </p:sp>
    </p:spTree>
    <p:extLst>
      <p:ext uri="{BB962C8B-B14F-4D97-AF65-F5344CB8AC3E}">
        <p14:creationId xmlns:p14="http://schemas.microsoft.com/office/powerpoint/2010/main" val="1097532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27B1A2A-0564-4684-9C0E-1B751D406189}" type="datetimeFigureOut">
              <a:rPr lang="es-AR" smtClean="0"/>
              <a:pPr/>
              <a:t>2/10/2019</a:t>
            </a:fld>
            <a:endParaRPr lang="es-AR"/>
          </a:p>
        </p:txBody>
      </p:sp>
      <p:sp>
        <p:nvSpPr>
          <p:cNvPr id="5" name="Footer Placeholder 4"/>
          <p:cNvSpPr>
            <a:spLocks noGrp="1"/>
          </p:cNvSpPr>
          <p:nvPr>
            <p:ph type="ftr" sz="quarter" idx="11"/>
          </p:nvPr>
        </p:nvSpPr>
        <p:spPr/>
        <p:txBody>
          <a:bodyPr/>
          <a:lstStyle/>
          <a:p>
            <a:endParaRPr lang="es-A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DA7FC22-2832-4A10-AE5D-392693B84D61}" type="slidenum">
              <a:rPr lang="es-AR" smtClean="0"/>
              <a:pPr/>
              <a:t>‹Nº›</a:t>
            </a:fld>
            <a:endParaRPr lang="es-AR"/>
          </a:p>
        </p:txBody>
      </p:sp>
    </p:spTree>
    <p:extLst>
      <p:ext uri="{BB962C8B-B14F-4D97-AF65-F5344CB8AC3E}">
        <p14:creationId xmlns:p14="http://schemas.microsoft.com/office/powerpoint/2010/main" val="2836864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227B1A2A-0564-4684-9C0E-1B751D406189}" type="datetimeFigureOut">
              <a:rPr lang="es-AR" smtClean="0"/>
              <a:pPr/>
              <a:t>2/10/2019</a:t>
            </a:fld>
            <a:endParaRPr lang="es-AR"/>
          </a:p>
        </p:txBody>
      </p:sp>
      <p:sp>
        <p:nvSpPr>
          <p:cNvPr id="5" name="Footer Placeholder 4"/>
          <p:cNvSpPr>
            <a:spLocks noGrp="1"/>
          </p:cNvSpPr>
          <p:nvPr>
            <p:ph type="ftr" sz="quarter" idx="11"/>
          </p:nvPr>
        </p:nvSpPr>
        <p:spPr/>
        <p:txBody>
          <a:bodyPr/>
          <a:lstStyle/>
          <a:p>
            <a:endParaRPr lang="es-A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DA7FC22-2832-4A10-AE5D-392693B84D61}" type="slidenum">
              <a:rPr lang="es-AR" smtClean="0"/>
              <a:pPr/>
              <a:t>‹Nº›</a:t>
            </a:fld>
            <a:endParaRPr lang="es-AR"/>
          </a:p>
        </p:txBody>
      </p:sp>
    </p:spTree>
    <p:extLst>
      <p:ext uri="{BB962C8B-B14F-4D97-AF65-F5344CB8AC3E}">
        <p14:creationId xmlns:p14="http://schemas.microsoft.com/office/powerpoint/2010/main" val="35988936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227B1A2A-0564-4684-9C0E-1B751D406189}" type="datetimeFigureOut">
              <a:rPr lang="es-AR" smtClean="0"/>
              <a:pPr/>
              <a:t>2/10/2019</a:t>
            </a:fld>
            <a:endParaRPr lang="es-AR"/>
          </a:p>
        </p:txBody>
      </p:sp>
      <p:sp>
        <p:nvSpPr>
          <p:cNvPr id="6" name="Footer Placeholder 5"/>
          <p:cNvSpPr>
            <a:spLocks noGrp="1"/>
          </p:cNvSpPr>
          <p:nvPr>
            <p:ph type="ftr" sz="quarter" idx="11"/>
          </p:nvPr>
        </p:nvSpPr>
        <p:spPr/>
        <p:txBody>
          <a:bodyPr/>
          <a:lstStyle/>
          <a:p>
            <a:endParaRPr lang="es-A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3DA7FC22-2832-4A10-AE5D-392693B84D61}" type="slidenum">
              <a:rPr lang="es-AR" smtClean="0"/>
              <a:pPr/>
              <a:t>‹Nº›</a:t>
            </a:fld>
            <a:endParaRPr lang="es-AR"/>
          </a:p>
        </p:txBody>
      </p:sp>
    </p:spTree>
    <p:extLst>
      <p:ext uri="{BB962C8B-B14F-4D97-AF65-F5344CB8AC3E}">
        <p14:creationId xmlns:p14="http://schemas.microsoft.com/office/powerpoint/2010/main" val="4473891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227B1A2A-0564-4684-9C0E-1B751D406189}" type="datetimeFigureOut">
              <a:rPr lang="es-AR" smtClean="0"/>
              <a:pPr/>
              <a:t>2/10/2019</a:t>
            </a:fld>
            <a:endParaRPr lang="es-AR"/>
          </a:p>
        </p:txBody>
      </p:sp>
      <p:sp>
        <p:nvSpPr>
          <p:cNvPr id="8" name="Footer Placeholder 7"/>
          <p:cNvSpPr>
            <a:spLocks noGrp="1"/>
          </p:cNvSpPr>
          <p:nvPr>
            <p:ph type="ftr" sz="quarter" idx="11"/>
          </p:nvPr>
        </p:nvSpPr>
        <p:spPr/>
        <p:txBody>
          <a:bodyPr/>
          <a:lstStyle/>
          <a:p>
            <a:endParaRPr lang="es-A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3DA7FC22-2832-4A10-AE5D-392693B84D61}" type="slidenum">
              <a:rPr lang="es-AR" smtClean="0"/>
              <a:pPr/>
              <a:t>‹Nº›</a:t>
            </a:fld>
            <a:endParaRPr lang="es-AR"/>
          </a:p>
        </p:txBody>
      </p:sp>
    </p:spTree>
    <p:extLst>
      <p:ext uri="{BB962C8B-B14F-4D97-AF65-F5344CB8AC3E}">
        <p14:creationId xmlns:p14="http://schemas.microsoft.com/office/powerpoint/2010/main" val="31211129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227B1A2A-0564-4684-9C0E-1B751D406189}" type="datetimeFigureOut">
              <a:rPr lang="es-AR" smtClean="0"/>
              <a:pPr/>
              <a:t>2/10/2019</a:t>
            </a:fld>
            <a:endParaRPr lang="es-AR"/>
          </a:p>
        </p:txBody>
      </p:sp>
      <p:sp>
        <p:nvSpPr>
          <p:cNvPr id="4" name="Footer Placeholder 3"/>
          <p:cNvSpPr>
            <a:spLocks noGrp="1"/>
          </p:cNvSpPr>
          <p:nvPr>
            <p:ph type="ftr" sz="quarter" idx="11"/>
          </p:nvPr>
        </p:nvSpPr>
        <p:spPr/>
        <p:txBody>
          <a:bodyPr/>
          <a:lstStyle/>
          <a:p>
            <a:endParaRPr lang="es-A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3DA7FC22-2832-4A10-AE5D-392693B84D61}" type="slidenum">
              <a:rPr lang="es-AR" smtClean="0"/>
              <a:pPr/>
              <a:t>‹Nº›</a:t>
            </a:fld>
            <a:endParaRPr lang="es-AR"/>
          </a:p>
        </p:txBody>
      </p:sp>
    </p:spTree>
    <p:extLst>
      <p:ext uri="{BB962C8B-B14F-4D97-AF65-F5344CB8AC3E}">
        <p14:creationId xmlns:p14="http://schemas.microsoft.com/office/powerpoint/2010/main" val="9219349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7B1A2A-0564-4684-9C0E-1B751D406189}" type="datetimeFigureOut">
              <a:rPr lang="es-AR" smtClean="0"/>
              <a:pPr/>
              <a:t>2/10/2019</a:t>
            </a:fld>
            <a:endParaRPr lang="es-AR"/>
          </a:p>
        </p:txBody>
      </p:sp>
      <p:sp>
        <p:nvSpPr>
          <p:cNvPr id="3" name="Footer Placeholder 2"/>
          <p:cNvSpPr>
            <a:spLocks noGrp="1"/>
          </p:cNvSpPr>
          <p:nvPr>
            <p:ph type="ftr" sz="quarter" idx="11"/>
          </p:nvPr>
        </p:nvSpPr>
        <p:spPr/>
        <p:txBody>
          <a:bodyPr/>
          <a:lstStyle/>
          <a:p>
            <a:endParaRPr lang="es-A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3DA7FC22-2832-4A10-AE5D-392693B84D61}" type="slidenum">
              <a:rPr lang="es-AR" smtClean="0"/>
              <a:pPr/>
              <a:t>‹Nº›</a:t>
            </a:fld>
            <a:endParaRPr lang="es-AR"/>
          </a:p>
        </p:txBody>
      </p:sp>
    </p:spTree>
    <p:extLst>
      <p:ext uri="{BB962C8B-B14F-4D97-AF65-F5344CB8AC3E}">
        <p14:creationId xmlns:p14="http://schemas.microsoft.com/office/powerpoint/2010/main" val="1728231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227B1A2A-0564-4684-9C0E-1B751D406189}" type="datetimeFigureOut">
              <a:rPr lang="es-AR" smtClean="0"/>
              <a:pPr/>
              <a:t>2/10/2019</a:t>
            </a:fld>
            <a:endParaRPr lang="es-AR"/>
          </a:p>
        </p:txBody>
      </p:sp>
      <p:sp>
        <p:nvSpPr>
          <p:cNvPr id="6" name="Footer Placeholder 5"/>
          <p:cNvSpPr>
            <a:spLocks noGrp="1"/>
          </p:cNvSpPr>
          <p:nvPr>
            <p:ph type="ftr" sz="quarter" idx="11"/>
          </p:nvPr>
        </p:nvSpPr>
        <p:spPr/>
        <p:txBody>
          <a:bodyPr/>
          <a:lstStyle/>
          <a:p>
            <a:endParaRPr lang="es-A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3DA7FC22-2832-4A10-AE5D-392693B84D61}" type="slidenum">
              <a:rPr lang="es-AR" smtClean="0"/>
              <a:pPr/>
              <a:t>‹Nº›</a:t>
            </a:fld>
            <a:endParaRPr lang="es-AR"/>
          </a:p>
        </p:txBody>
      </p:sp>
    </p:spTree>
    <p:extLst>
      <p:ext uri="{BB962C8B-B14F-4D97-AF65-F5344CB8AC3E}">
        <p14:creationId xmlns:p14="http://schemas.microsoft.com/office/powerpoint/2010/main" val="32643289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227B1A2A-0564-4684-9C0E-1B751D406189}" type="datetimeFigureOut">
              <a:rPr lang="es-AR" smtClean="0"/>
              <a:pPr/>
              <a:t>2/10/2019</a:t>
            </a:fld>
            <a:endParaRPr lang="es-AR"/>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DA7FC22-2832-4A10-AE5D-392693B84D61}" type="slidenum">
              <a:rPr lang="es-AR" smtClean="0"/>
              <a:pPr/>
              <a:t>‹Nº›</a:t>
            </a:fld>
            <a:endParaRPr lang="es-AR"/>
          </a:p>
        </p:txBody>
      </p:sp>
    </p:spTree>
    <p:extLst>
      <p:ext uri="{BB962C8B-B14F-4D97-AF65-F5344CB8AC3E}">
        <p14:creationId xmlns:p14="http://schemas.microsoft.com/office/powerpoint/2010/main" val="3870797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227B1A2A-0564-4684-9C0E-1B751D406189}" type="datetimeFigureOut">
              <a:rPr lang="es-AR" smtClean="0"/>
              <a:pPr/>
              <a:t>2/10/2019</a:t>
            </a:fld>
            <a:endParaRPr lang="es-A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A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3DA7FC22-2832-4A10-AE5D-392693B84D61}" type="slidenum">
              <a:rPr lang="es-AR" smtClean="0"/>
              <a:pPr/>
              <a:t>‹Nº›</a:t>
            </a:fld>
            <a:endParaRPr lang="es-AR"/>
          </a:p>
        </p:txBody>
      </p:sp>
    </p:spTree>
    <p:extLst>
      <p:ext uri="{BB962C8B-B14F-4D97-AF65-F5344CB8AC3E}">
        <p14:creationId xmlns:p14="http://schemas.microsoft.com/office/powerpoint/2010/main" val="3770630417"/>
      </p:ext>
    </p:extLst>
  </p:cSld>
  <p:clrMap bg1="lt1" tx1="dk1" bg2="lt2" tx2="dk2" accent1="accent1" accent2="accent2" accent3="accent3" accent4="accent4" accent5="accent5" accent6="accent6" hlink="hlink" folHlink="folHlink"/>
  <p:sldLayoutIdLst>
    <p:sldLayoutId id="2147484003" r:id="rId1"/>
    <p:sldLayoutId id="2147484004" r:id="rId2"/>
    <p:sldLayoutId id="2147484005" r:id="rId3"/>
    <p:sldLayoutId id="2147484006" r:id="rId4"/>
    <p:sldLayoutId id="2147484007" r:id="rId5"/>
    <p:sldLayoutId id="2147484008" r:id="rId6"/>
    <p:sldLayoutId id="2147484009" r:id="rId7"/>
    <p:sldLayoutId id="2147484010" r:id="rId8"/>
    <p:sldLayoutId id="2147484011" r:id="rId9"/>
    <p:sldLayoutId id="2147484012" r:id="rId10"/>
    <p:sldLayoutId id="2147484013" r:id="rId11"/>
    <p:sldLayoutId id="2147484014" r:id="rId12"/>
    <p:sldLayoutId id="2147484015" r:id="rId13"/>
    <p:sldLayoutId id="2147484016" r:id="rId14"/>
    <p:sldLayoutId id="2147484017" r:id="rId15"/>
    <p:sldLayoutId id="2147484018" r:id="rId16"/>
    <p:sldLayoutId id="2147484019" r:id="rId17"/>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2.emf"/><Relationship Id="rId1" Type="http://schemas.openxmlformats.org/officeDocument/2006/relationships/slideLayout" Target="../slideLayouts/slideLayout17.xml"/><Relationship Id="rId5" Type="http://schemas.openxmlformats.org/officeDocument/2006/relationships/image" Target="../media/image19.png"/><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141.pn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image" Target="../media/image100.png"/><Relationship Id="rId1" Type="http://schemas.openxmlformats.org/officeDocument/2006/relationships/slideLayout" Target="../slideLayouts/slideLayout2.xml"/><Relationship Id="rId4" Type="http://schemas.openxmlformats.org/officeDocument/2006/relationships/image" Target="../media/image160.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image" Target="../media/image190.png"/><Relationship Id="rId1" Type="http://schemas.openxmlformats.org/officeDocument/2006/relationships/slideLayout" Target="../slideLayouts/slideLayout2.xml"/><Relationship Id="rId4" Type="http://schemas.openxmlformats.org/officeDocument/2006/relationships/image" Target="../media/image210.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microsoft.com/office/2007/relationships/hdphoto" Target="../media/hdphoto1.wdp"/><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868194" y="-638658"/>
            <a:ext cx="8574622" cy="2616199"/>
          </a:xfrm>
        </p:spPr>
        <p:txBody>
          <a:bodyPr/>
          <a:lstStyle/>
          <a:p>
            <a:pPr algn="ctr"/>
            <a:r>
              <a:rPr lang="es-AR" b="1" dirty="0" smtClean="0"/>
              <a:t>CARGA TÉRMICA</a:t>
            </a:r>
            <a:endParaRPr lang="es-AR" b="1" dirty="0"/>
          </a:p>
        </p:txBody>
      </p:sp>
      <p:sp>
        <p:nvSpPr>
          <p:cNvPr id="3" name="Subtítulo 2"/>
          <p:cNvSpPr>
            <a:spLocks noGrp="1"/>
          </p:cNvSpPr>
          <p:nvPr>
            <p:ph type="subTitle" idx="1"/>
          </p:nvPr>
        </p:nvSpPr>
        <p:spPr>
          <a:xfrm>
            <a:off x="1969928" y="3610565"/>
            <a:ext cx="4702629" cy="3345059"/>
          </a:xfrm>
        </p:spPr>
        <p:txBody>
          <a:bodyPr/>
          <a:lstStyle/>
          <a:p>
            <a:pPr algn="l"/>
            <a:r>
              <a:rPr lang="es-AR" sz="2000" dirty="0" smtClean="0">
                <a:solidFill>
                  <a:schemeClr val="tx1"/>
                </a:solidFill>
              </a:rPr>
              <a:t>GRUPO N° 13</a:t>
            </a:r>
          </a:p>
          <a:p>
            <a:pPr marL="342900" indent="-342900" algn="l">
              <a:buFont typeface="Arial" panose="020B0604020202020204" pitchFamily="34" charset="0"/>
              <a:buChar char="•"/>
            </a:pPr>
            <a:r>
              <a:rPr lang="es-AR" sz="2000" dirty="0" smtClean="0">
                <a:solidFill>
                  <a:schemeClr val="tx1"/>
                </a:solidFill>
              </a:rPr>
              <a:t>Baumann, Leo.</a:t>
            </a:r>
          </a:p>
          <a:p>
            <a:pPr marL="342900" indent="-342900" algn="l">
              <a:buFont typeface="Arial" panose="020B0604020202020204" pitchFamily="34" charset="0"/>
              <a:buChar char="•"/>
            </a:pPr>
            <a:r>
              <a:rPr lang="es-AR" sz="2000" dirty="0" smtClean="0">
                <a:solidFill>
                  <a:schemeClr val="tx1"/>
                </a:solidFill>
              </a:rPr>
              <a:t>Mancilla Mendoza, Maximiliano.</a:t>
            </a:r>
          </a:p>
          <a:p>
            <a:pPr marL="342900" indent="-342900" algn="l">
              <a:buFont typeface="Arial" panose="020B0604020202020204" pitchFamily="34" charset="0"/>
              <a:buChar char="•"/>
            </a:pPr>
            <a:r>
              <a:rPr lang="es-AR" sz="2000" dirty="0" smtClean="0">
                <a:solidFill>
                  <a:schemeClr val="tx1"/>
                </a:solidFill>
              </a:rPr>
              <a:t>Padín, Neuen Antü.</a:t>
            </a:r>
          </a:p>
        </p:txBody>
      </p:sp>
    </p:spTree>
    <p:extLst>
      <p:ext uri="{BB962C8B-B14F-4D97-AF65-F5344CB8AC3E}">
        <p14:creationId xmlns:p14="http://schemas.microsoft.com/office/powerpoint/2010/main" val="18910490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p:cNvSpPr txBox="1">
            <a:spLocks/>
          </p:cNvSpPr>
          <p:nvPr/>
        </p:nvSpPr>
        <p:spPr>
          <a:xfrm>
            <a:off x="1686099" y="729531"/>
            <a:ext cx="6505303" cy="549321"/>
          </a:xfrm>
          <a:prstGeom prst="rect">
            <a:avLst/>
          </a:prstGeom>
        </p:spPr>
        <p:txBody>
          <a:bodyPr vert="horz" lIns="91440" tIns="45720" rIns="91440" bIns="45720" rtlCol="0" anchor="t">
            <a:normAutofit/>
          </a:bodyPr>
          <a:lstStyle>
            <a:defPPr>
              <a:defRPr lang="en-US"/>
            </a:defPPr>
            <a:lvl1pPr>
              <a:lnSpc>
                <a:spcPct val="90000"/>
              </a:lnSpc>
              <a:spcBef>
                <a:spcPct val="0"/>
              </a:spcBef>
              <a:buNone/>
              <a:defRPr sz="2800" cap="all">
                <a:solidFill>
                  <a:schemeClr val="accent1"/>
                </a:solidFill>
                <a:latin typeface="+mj-lt"/>
                <a:ea typeface="+mj-ea"/>
                <a:cs typeface="+mj-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s-AR" dirty="0"/>
              <a:t>CONDICIONES HIGROMÉTRICAS</a:t>
            </a:r>
          </a:p>
        </p:txBody>
      </p:sp>
      <p:sp>
        <p:nvSpPr>
          <p:cNvPr id="8" name="Marcador de contenido 2"/>
          <p:cNvSpPr txBox="1">
            <a:spLocks/>
          </p:cNvSpPr>
          <p:nvPr/>
        </p:nvSpPr>
        <p:spPr>
          <a:xfrm>
            <a:off x="1712418" y="4373880"/>
            <a:ext cx="9727491" cy="2484120"/>
          </a:xfrm>
          <a:prstGeom prst="rect">
            <a:avLst/>
          </a:prstGeom>
        </p:spPr>
        <p:txBody>
          <a:bodyPr vert="horz" lIns="91440" tIns="45720" rIns="91440" bIns="45720" rtlCol="0" anchor="ctr">
            <a:noAutofit/>
          </a:bodyPr>
          <a:lstStyle>
            <a:lvl1pPr indent="0">
              <a:lnSpc>
                <a:spcPct val="120000"/>
              </a:lnSpc>
              <a:spcBef>
                <a:spcPts val="1000"/>
              </a:spcBef>
              <a:spcAft>
                <a:spcPts val="0"/>
              </a:spcAft>
              <a:buClr>
                <a:schemeClr val="accent1"/>
              </a:buClr>
              <a:buSzPct val="160000"/>
              <a:buFont typeface="Arial" panose="020B0604020202020204" pitchFamily="34" charset="0"/>
              <a:buNone/>
              <a:defRPr sz="2400">
                <a:latin typeface="Arial" panose="020B0604020202020204" pitchFamily="34" charset="0"/>
                <a:cs typeface="Arial" panose="020B0604020202020204" pitchFamily="34" charset="0"/>
              </a:defRPr>
            </a:lvl1pPr>
            <a:lvl2pPr marL="742950" indent="-285750" defTabSz="457200">
              <a:spcBef>
                <a:spcPts val="1000"/>
              </a:spcBef>
              <a:spcAft>
                <a:spcPts val="0"/>
              </a:spcAft>
              <a:buClr>
                <a:schemeClr val="accent1"/>
              </a:buClr>
              <a:buFont typeface="Wingdings 3" charset="2"/>
              <a:buChar char=""/>
              <a:defRPr sz="1600">
                <a:solidFill>
                  <a:schemeClr val="tx1">
                    <a:lumMod val="75000"/>
                    <a:lumOff val="25000"/>
                  </a:schemeClr>
                </a:solidFill>
              </a:defRPr>
            </a:lvl2pPr>
            <a:lvl3pPr marL="1143000" indent="-228600" defTabSz="457200">
              <a:spcBef>
                <a:spcPts val="1000"/>
              </a:spcBef>
              <a:spcAft>
                <a:spcPts val="0"/>
              </a:spcAft>
              <a:buClr>
                <a:schemeClr val="accent1"/>
              </a:buClr>
              <a:buFont typeface="Wingdings 3" charset="2"/>
              <a:buChar char=""/>
              <a:defRPr sz="1400">
                <a:solidFill>
                  <a:schemeClr val="tx1">
                    <a:lumMod val="75000"/>
                    <a:lumOff val="25000"/>
                  </a:schemeClr>
                </a:solidFill>
              </a:defRPr>
            </a:lvl3pPr>
            <a:lvl4pPr marL="1600200" indent="-228600" defTabSz="457200">
              <a:spcBef>
                <a:spcPts val="1000"/>
              </a:spcBef>
              <a:spcAft>
                <a:spcPts val="0"/>
              </a:spcAft>
              <a:buClr>
                <a:schemeClr val="accent1"/>
              </a:buClr>
              <a:buFont typeface="Wingdings 3" charset="2"/>
              <a:buChar char=""/>
              <a:defRPr sz="1200">
                <a:solidFill>
                  <a:schemeClr val="tx1">
                    <a:lumMod val="75000"/>
                    <a:lumOff val="25000"/>
                  </a:schemeClr>
                </a:solidFill>
              </a:defRPr>
            </a:lvl4pPr>
            <a:lvl5pPr marL="2057400" indent="-228600" defTabSz="457200">
              <a:spcBef>
                <a:spcPts val="1000"/>
              </a:spcBef>
              <a:spcAft>
                <a:spcPts val="0"/>
              </a:spcAft>
              <a:buClr>
                <a:schemeClr val="accent1"/>
              </a:buClr>
              <a:buFont typeface="Wingdings 3" charset="2"/>
              <a:buChar char=""/>
              <a:defRPr sz="1200">
                <a:solidFill>
                  <a:schemeClr val="tx1">
                    <a:lumMod val="75000"/>
                    <a:lumOff val="25000"/>
                  </a:schemeClr>
                </a:solidFill>
              </a:defRPr>
            </a:lvl5pPr>
            <a:lvl6pPr marL="2514600" indent="-228600" defTabSz="457200">
              <a:spcBef>
                <a:spcPts val="1000"/>
              </a:spcBef>
              <a:spcAft>
                <a:spcPts val="0"/>
              </a:spcAft>
              <a:buClr>
                <a:schemeClr val="accent1"/>
              </a:buClr>
              <a:buFont typeface="Wingdings 3" charset="2"/>
              <a:buChar char=""/>
              <a:defRPr sz="1200">
                <a:solidFill>
                  <a:schemeClr val="tx1">
                    <a:lumMod val="75000"/>
                    <a:lumOff val="25000"/>
                  </a:schemeClr>
                </a:solidFill>
              </a:defRPr>
            </a:lvl6pPr>
            <a:lvl7pPr marL="2971800" indent="-228600" defTabSz="457200">
              <a:spcBef>
                <a:spcPts val="1000"/>
              </a:spcBef>
              <a:spcAft>
                <a:spcPts val="0"/>
              </a:spcAft>
              <a:buClr>
                <a:schemeClr val="accent1"/>
              </a:buClr>
              <a:buFont typeface="Wingdings 3" charset="2"/>
              <a:buChar char=""/>
              <a:defRPr sz="1200">
                <a:solidFill>
                  <a:schemeClr val="tx1">
                    <a:lumMod val="75000"/>
                    <a:lumOff val="25000"/>
                  </a:schemeClr>
                </a:solidFill>
              </a:defRPr>
            </a:lvl7pPr>
            <a:lvl8pPr marL="3429000" indent="-228600" defTabSz="457200">
              <a:spcBef>
                <a:spcPts val="1000"/>
              </a:spcBef>
              <a:spcAft>
                <a:spcPts val="0"/>
              </a:spcAft>
              <a:buClr>
                <a:schemeClr val="accent1"/>
              </a:buClr>
              <a:buFont typeface="Wingdings 3" charset="2"/>
              <a:buChar char=""/>
              <a:defRPr sz="1200">
                <a:solidFill>
                  <a:schemeClr val="tx1">
                    <a:lumMod val="75000"/>
                    <a:lumOff val="25000"/>
                  </a:schemeClr>
                </a:solidFill>
              </a:defRPr>
            </a:lvl8pPr>
            <a:lvl9pPr marL="3886200" indent="-228600" defTabSz="457200">
              <a:spcBef>
                <a:spcPts val="1000"/>
              </a:spcBef>
              <a:spcAft>
                <a:spcPts val="0"/>
              </a:spcAft>
              <a:buClr>
                <a:schemeClr val="accent1"/>
              </a:buClr>
              <a:buFont typeface="Wingdings 3" charset="2"/>
              <a:buChar char=""/>
              <a:defRPr sz="1200">
                <a:solidFill>
                  <a:schemeClr val="tx1">
                    <a:lumMod val="75000"/>
                    <a:lumOff val="25000"/>
                  </a:schemeClr>
                </a:solidFill>
              </a:defRPr>
            </a:lvl9pPr>
          </a:lstStyle>
          <a:p>
            <a:r>
              <a:rPr lang="es-AR" sz="2800" dirty="0" smtClean="0">
                <a:latin typeface="+mj-lt"/>
              </a:rPr>
              <a:t>Podríamos decir que existe  “Confort Térmico” cuando las personas no experimentan sensación de calor ni de frio; es decir cuando las condiciones son favorables para la tarea que desarrollan</a:t>
            </a:r>
            <a:endParaRPr lang="es-ES" sz="2800" dirty="0" smtClean="0">
              <a:latin typeface="+mj-lt"/>
            </a:endParaRPr>
          </a:p>
        </p:txBody>
      </p:sp>
      <p:pic>
        <p:nvPicPr>
          <p:cNvPr id="2" name="Imagen 1" descr="Recorte de pantalla"/>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1" b="997"/>
          <a:stretch/>
        </p:blipFill>
        <p:spPr>
          <a:xfrm>
            <a:off x="7528560" y="519161"/>
            <a:ext cx="3855540" cy="3540680"/>
          </a:xfrm>
          <a:prstGeom prst="rect">
            <a:avLst/>
          </a:prstGeom>
        </p:spPr>
      </p:pic>
      <p:sp>
        <p:nvSpPr>
          <p:cNvPr id="5" name="Marcador de contenido 2"/>
          <p:cNvSpPr txBox="1">
            <a:spLocks/>
          </p:cNvSpPr>
          <p:nvPr/>
        </p:nvSpPr>
        <p:spPr>
          <a:xfrm>
            <a:off x="1899459" y="1307380"/>
            <a:ext cx="4890065" cy="2745079"/>
          </a:xfrm>
          <a:prstGeom prst="rect">
            <a:avLst/>
          </a:prstGeom>
        </p:spPr>
        <p:txBody>
          <a:bodyPr vert="horz" lIns="91440" tIns="45720" rIns="91440" bIns="45720" rtlCol="0" anchor="ctr">
            <a:noAutofit/>
          </a:bodyPr>
          <a:lstStyle>
            <a:lvl1pPr indent="0">
              <a:lnSpc>
                <a:spcPct val="120000"/>
              </a:lnSpc>
              <a:spcBef>
                <a:spcPts val="1000"/>
              </a:spcBef>
              <a:spcAft>
                <a:spcPts val="0"/>
              </a:spcAft>
              <a:buClr>
                <a:schemeClr val="accent1"/>
              </a:buClr>
              <a:buSzPct val="160000"/>
              <a:buFont typeface="Arial" panose="020B0604020202020204" pitchFamily="34" charset="0"/>
              <a:buNone/>
              <a:defRPr sz="2400">
                <a:latin typeface="Arial" panose="020B0604020202020204" pitchFamily="34" charset="0"/>
                <a:cs typeface="Arial" panose="020B0604020202020204" pitchFamily="34" charset="0"/>
              </a:defRPr>
            </a:lvl1pPr>
            <a:lvl2pPr marL="742950" indent="-285750" defTabSz="457200">
              <a:spcBef>
                <a:spcPts val="1000"/>
              </a:spcBef>
              <a:spcAft>
                <a:spcPts val="0"/>
              </a:spcAft>
              <a:buClr>
                <a:schemeClr val="accent1"/>
              </a:buClr>
              <a:buFont typeface="Wingdings 3" charset="2"/>
              <a:buChar char=""/>
              <a:defRPr sz="1600">
                <a:solidFill>
                  <a:schemeClr val="tx1">
                    <a:lumMod val="75000"/>
                    <a:lumOff val="25000"/>
                  </a:schemeClr>
                </a:solidFill>
              </a:defRPr>
            </a:lvl2pPr>
            <a:lvl3pPr marL="1143000" indent="-228600" defTabSz="457200">
              <a:spcBef>
                <a:spcPts val="1000"/>
              </a:spcBef>
              <a:spcAft>
                <a:spcPts val="0"/>
              </a:spcAft>
              <a:buClr>
                <a:schemeClr val="accent1"/>
              </a:buClr>
              <a:buFont typeface="Wingdings 3" charset="2"/>
              <a:buChar char=""/>
              <a:defRPr sz="1400">
                <a:solidFill>
                  <a:schemeClr val="tx1">
                    <a:lumMod val="75000"/>
                    <a:lumOff val="25000"/>
                  </a:schemeClr>
                </a:solidFill>
              </a:defRPr>
            </a:lvl3pPr>
            <a:lvl4pPr marL="1600200" indent="-228600" defTabSz="457200">
              <a:spcBef>
                <a:spcPts val="1000"/>
              </a:spcBef>
              <a:spcAft>
                <a:spcPts val="0"/>
              </a:spcAft>
              <a:buClr>
                <a:schemeClr val="accent1"/>
              </a:buClr>
              <a:buFont typeface="Wingdings 3" charset="2"/>
              <a:buChar char=""/>
              <a:defRPr sz="1200">
                <a:solidFill>
                  <a:schemeClr val="tx1">
                    <a:lumMod val="75000"/>
                    <a:lumOff val="25000"/>
                  </a:schemeClr>
                </a:solidFill>
              </a:defRPr>
            </a:lvl4pPr>
            <a:lvl5pPr marL="2057400" indent="-228600" defTabSz="457200">
              <a:spcBef>
                <a:spcPts val="1000"/>
              </a:spcBef>
              <a:spcAft>
                <a:spcPts val="0"/>
              </a:spcAft>
              <a:buClr>
                <a:schemeClr val="accent1"/>
              </a:buClr>
              <a:buFont typeface="Wingdings 3" charset="2"/>
              <a:buChar char=""/>
              <a:defRPr sz="1200">
                <a:solidFill>
                  <a:schemeClr val="tx1">
                    <a:lumMod val="75000"/>
                    <a:lumOff val="25000"/>
                  </a:schemeClr>
                </a:solidFill>
              </a:defRPr>
            </a:lvl5pPr>
            <a:lvl6pPr marL="2514600" indent="-228600" defTabSz="457200">
              <a:spcBef>
                <a:spcPts val="1000"/>
              </a:spcBef>
              <a:spcAft>
                <a:spcPts val="0"/>
              </a:spcAft>
              <a:buClr>
                <a:schemeClr val="accent1"/>
              </a:buClr>
              <a:buFont typeface="Wingdings 3" charset="2"/>
              <a:buChar char=""/>
              <a:defRPr sz="1200">
                <a:solidFill>
                  <a:schemeClr val="tx1">
                    <a:lumMod val="75000"/>
                    <a:lumOff val="25000"/>
                  </a:schemeClr>
                </a:solidFill>
              </a:defRPr>
            </a:lvl6pPr>
            <a:lvl7pPr marL="2971800" indent="-228600" defTabSz="457200">
              <a:spcBef>
                <a:spcPts val="1000"/>
              </a:spcBef>
              <a:spcAft>
                <a:spcPts val="0"/>
              </a:spcAft>
              <a:buClr>
                <a:schemeClr val="accent1"/>
              </a:buClr>
              <a:buFont typeface="Wingdings 3" charset="2"/>
              <a:buChar char=""/>
              <a:defRPr sz="1200">
                <a:solidFill>
                  <a:schemeClr val="tx1">
                    <a:lumMod val="75000"/>
                    <a:lumOff val="25000"/>
                  </a:schemeClr>
                </a:solidFill>
              </a:defRPr>
            </a:lvl7pPr>
            <a:lvl8pPr marL="3429000" indent="-228600" defTabSz="457200">
              <a:spcBef>
                <a:spcPts val="1000"/>
              </a:spcBef>
              <a:spcAft>
                <a:spcPts val="0"/>
              </a:spcAft>
              <a:buClr>
                <a:schemeClr val="accent1"/>
              </a:buClr>
              <a:buFont typeface="Wingdings 3" charset="2"/>
              <a:buChar char=""/>
              <a:defRPr sz="1200">
                <a:solidFill>
                  <a:schemeClr val="tx1">
                    <a:lumMod val="75000"/>
                    <a:lumOff val="25000"/>
                  </a:schemeClr>
                </a:solidFill>
              </a:defRPr>
            </a:lvl8pPr>
            <a:lvl9pPr marL="3886200" indent="-228600" defTabSz="457200">
              <a:spcBef>
                <a:spcPts val="1000"/>
              </a:spcBef>
              <a:spcAft>
                <a:spcPts val="0"/>
              </a:spcAft>
              <a:buClr>
                <a:schemeClr val="accent1"/>
              </a:buClr>
              <a:buFont typeface="Wingdings 3" charset="2"/>
              <a:buChar char=""/>
              <a:defRPr sz="1200">
                <a:solidFill>
                  <a:schemeClr val="tx1">
                    <a:lumMod val="75000"/>
                    <a:lumOff val="25000"/>
                  </a:schemeClr>
                </a:solidFill>
              </a:defRPr>
            </a:lvl9pPr>
          </a:lstStyle>
          <a:p>
            <a:r>
              <a:rPr lang="es-AR" sz="2800" dirty="0" smtClean="0">
                <a:latin typeface="+mj-lt"/>
              </a:rPr>
              <a:t>Son las determinadas por: </a:t>
            </a:r>
          </a:p>
          <a:p>
            <a:pPr marL="342900" indent="-342900">
              <a:lnSpc>
                <a:spcPct val="100000"/>
              </a:lnSpc>
              <a:spcBef>
                <a:spcPts val="0"/>
              </a:spcBef>
              <a:buFont typeface="Arial" panose="020B0604020202020204" pitchFamily="34" charset="0"/>
              <a:buChar char="•"/>
            </a:pPr>
            <a:r>
              <a:rPr lang="es-ES" sz="2800" dirty="0" smtClean="0">
                <a:latin typeface="+mj-lt"/>
              </a:rPr>
              <a:t>Temperatura del aire</a:t>
            </a:r>
          </a:p>
          <a:p>
            <a:pPr marL="342900" indent="-342900">
              <a:lnSpc>
                <a:spcPct val="100000"/>
              </a:lnSpc>
              <a:spcBef>
                <a:spcPts val="0"/>
              </a:spcBef>
              <a:buFont typeface="Arial" panose="020B0604020202020204" pitchFamily="34" charset="0"/>
              <a:buChar char="•"/>
            </a:pPr>
            <a:r>
              <a:rPr lang="es-ES" sz="2800" dirty="0" smtClean="0">
                <a:latin typeface="+mj-lt"/>
              </a:rPr>
              <a:t>Humedad relativa</a:t>
            </a:r>
          </a:p>
          <a:p>
            <a:pPr marL="342900" indent="-342900">
              <a:lnSpc>
                <a:spcPct val="100000"/>
              </a:lnSpc>
              <a:spcBef>
                <a:spcPts val="0"/>
              </a:spcBef>
              <a:buFont typeface="Arial" panose="020B0604020202020204" pitchFamily="34" charset="0"/>
              <a:buChar char="•"/>
            </a:pPr>
            <a:r>
              <a:rPr lang="es-ES" sz="2800" dirty="0" smtClean="0">
                <a:latin typeface="+mj-lt"/>
              </a:rPr>
              <a:t>Velocidad </a:t>
            </a:r>
            <a:r>
              <a:rPr lang="es-ES" sz="2800" dirty="0">
                <a:latin typeface="+mj-lt"/>
              </a:rPr>
              <a:t>del </a:t>
            </a:r>
            <a:r>
              <a:rPr lang="es-ES" sz="2800" dirty="0" smtClean="0">
                <a:latin typeface="+mj-lt"/>
              </a:rPr>
              <a:t>aire</a:t>
            </a:r>
          </a:p>
        </p:txBody>
      </p:sp>
    </p:spTree>
    <p:extLst>
      <p:ext uri="{BB962C8B-B14F-4D97-AF65-F5344CB8AC3E}">
        <p14:creationId xmlns:p14="http://schemas.microsoft.com/office/powerpoint/2010/main" val="40120525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clrChange>
              <a:clrFrom>
                <a:srgbClr val="FFFFFF"/>
              </a:clrFrom>
              <a:clrTo>
                <a:srgbClr val="FFFFFF">
                  <a:alpha val="0"/>
                </a:srgbClr>
              </a:clrTo>
            </a:clrChange>
          </a:blip>
          <a:srcRect l="21129" t="4043" r="2929" b="13017"/>
          <a:stretch/>
        </p:blipFill>
        <p:spPr>
          <a:xfrm>
            <a:off x="1294856" y="387820"/>
            <a:ext cx="10275570" cy="6312541"/>
          </a:xfrm>
          <a:prstGeom prst="rect">
            <a:avLst/>
          </a:prstGeom>
        </p:spPr>
      </p:pic>
    </p:spTree>
    <p:extLst>
      <p:ext uri="{BB962C8B-B14F-4D97-AF65-F5344CB8AC3E}">
        <p14:creationId xmlns:p14="http://schemas.microsoft.com/office/powerpoint/2010/main" val="34363070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40005" y="181211"/>
            <a:ext cx="10394706" cy="1151965"/>
          </a:xfrm>
        </p:spPr>
        <p:txBody>
          <a:bodyPr/>
          <a:lstStyle/>
          <a:p>
            <a:r>
              <a:rPr lang="es-AR" dirty="0" smtClean="0"/>
              <a:t>HUMEDAD RELATIVA</a:t>
            </a:r>
            <a:endParaRPr lang="es-AR" dirty="0"/>
          </a:p>
        </p:txBody>
      </p:sp>
      <p:sp>
        <p:nvSpPr>
          <p:cNvPr id="3" name="Marcador de texto 2"/>
          <p:cNvSpPr>
            <a:spLocks noGrp="1"/>
          </p:cNvSpPr>
          <p:nvPr>
            <p:ph type="body" idx="1"/>
          </p:nvPr>
        </p:nvSpPr>
        <p:spPr>
          <a:xfrm>
            <a:off x="3539203" y="4019839"/>
            <a:ext cx="2958693" cy="1342508"/>
          </a:xfrm>
        </p:spPr>
        <p:txBody>
          <a:bodyPr/>
          <a:lstStyle/>
          <a:p>
            <a:pPr marL="342900" indent="-342900">
              <a:buFont typeface="Arial" panose="020B0604020202020204" pitchFamily="34" charset="0"/>
              <a:buChar char="•"/>
            </a:pPr>
            <a:r>
              <a:rPr lang="es-AR" dirty="0" smtClean="0"/>
              <a:t>TEMPERATURA DEL BULBO HÚMEDO (</a:t>
            </a:r>
            <a:r>
              <a:rPr lang="es-AR" dirty="0" err="1" smtClean="0"/>
              <a:t>tbh</a:t>
            </a:r>
            <a:r>
              <a:rPr lang="es-AR" dirty="0" smtClean="0"/>
              <a:t>)</a:t>
            </a:r>
            <a:endParaRPr lang="es-AR" dirty="0"/>
          </a:p>
        </p:txBody>
      </p:sp>
      <p:sp>
        <p:nvSpPr>
          <p:cNvPr id="8" name="Marcador de texto 7"/>
          <p:cNvSpPr>
            <a:spLocks noGrp="1"/>
          </p:cNvSpPr>
          <p:nvPr>
            <p:ph type="body" sz="half" idx="15"/>
          </p:nvPr>
        </p:nvSpPr>
        <p:spPr>
          <a:xfrm>
            <a:off x="953923" y="3433449"/>
            <a:ext cx="2436221" cy="1837752"/>
          </a:xfrm>
        </p:spPr>
        <p:txBody>
          <a:bodyPr>
            <a:normAutofit/>
          </a:bodyPr>
          <a:lstStyle/>
          <a:p>
            <a:r>
              <a:rPr lang="es-ES" sz="2000" dirty="0" smtClean="0"/>
              <a:t>Para </a:t>
            </a:r>
            <a:r>
              <a:rPr lang="es-ES" sz="2000" dirty="0"/>
              <a:t>definir la humedad relativa, se utiliza un psicrómetro</a:t>
            </a:r>
            <a:endParaRPr lang="es-AR" sz="2000" dirty="0"/>
          </a:p>
        </p:txBody>
      </p:sp>
      <p:sp>
        <p:nvSpPr>
          <p:cNvPr id="7" name="Marcador de texto 6"/>
          <p:cNvSpPr>
            <a:spLocks noGrp="1"/>
          </p:cNvSpPr>
          <p:nvPr>
            <p:ph type="body" sz="quarter" idx="3"/>
          </p:nvPr>
        </p:nvSpPr>
        <p:spPr>
          <a:xfrm>
            <a:off x="3642295" y="2851874"/>
            <a:ext cx="2855601" cy="1113591"/>
          </a:xfrm>
        </p:spPr>
        <p:txBody>
          <a:bodyPr/>
          <a:lstStyle/>
          <a:p>
            <a:pPr marL="342900" indent="-342900">
              <a:buFont typeface="Arial" panose="020B0604020202020204" pitchFamily="34" charset="0"/>
              <a:buChar char="•"/>
            </a:pPr>
            <a:r>
              <a:rPr lang="es-AR" dirty="0" smtClean="0"/>
              <a:t>TEMPERATURA DEL BULBO SECO (</a:t>
            </a:r>
            <a:r>
              <a:rPr lang="es-AR" dirty="0" err="1" smtClean="0"/>
              <a:t>tbc</a:t>
            </a:r>
            <a:r>
              <a:rPr lang="es-AR" dirty="0" smtClean="0"/>
              <a:t>)</a:t>
            </a:r>
          </a:p>
        </p:txBody>
      </p:sp>
      <p:sp>
        <p:nvSpPr>
          <p:cNvPr id="6" name="Marcador de texto 5"/>
          <p:cNvSpPr>
            <a:spLocks noGrp="1"/>
          </p:cNvSpPr>
          <p:nvPr>
            <p:ph type="body" sz="quarter" idx="13"/>
          </p:nvPr>
        </p:nvSpPr>
        <p:spPr>
          <a:xfrm>
            <a:off x="1886071" y="1088896"/>
            <a:ext cx="7706784" cy="1164556"/>
          </a:xfrm>
        </p:spPr>
        <p:txBody>
          <a:bodyPr>
            <a:noAutofit/>
          </a:bodyPr>
          <a:lstStyle/>
          <a:p>
            <a:pPr algn="l"/>
            <a:r>
              <a:rPr lang="es-ES" dirty="0">
                <a:solidFill>
                  <a:schemeClr val="tx1"/>
                </a:solidFill>
              </a:rPr>
              <a:t>Proporción de la cantidad de vapor de agua en el aire comparada con la cantidad más alta posible a una temperatura dada. </a:t>
            </a:r>
            <a:endParaRPr lang="es-AR" dirty="0">
              <a:solidFill>
                <a:schemeClr val="tx1"/>
              </a:solidFill>
            </a:endParaRPr>
          </a:p>
        </p:txBody>
      </p:sp>
      <p:pic>
        <p:nvPicPr>
          <p:cNvPr id="9" name="3 Imagen"/>
          <p:cNvPicPr/>
          <p:nvPr/>
        </p:nvPicPr>
        <p:blipFill>
          <a:blip r:embed="rId2" cstate="print"/>
          <a:srcRect/>
          <a:stretch>
            <a:fillRect/>
          </a:stretch>
        </p:blipFill>
        <p:spPr bwMode="auto">
          <a:xfrm>
            <a:off x="7002197" y="2576067"/>
            <a:ext cx="4437385" cy="3236632"/>
          </a:xfrm>
          <a:prstGeom prst="rect">
            <a:avLst/>
          </a:prstGeom>
          <a:noFill/>
          <a:ln w="9525">
            <a:noFill/>
            <a:miter lim="800000"/>
            <a:headEnd/>
            <a:tailEnd/>
          </a:ln>
        </p:spPr>
      </p:pic>
    </p:spTree>
    <p:extLst>
      <p:ext uri="{BB962C8B-B14F-4D97-AF65-F5344CB8AC3E}">
        <p14:creationId xmlns:p14="http://schemas.microsoft.com/office/powerpoint/2010/main" val="39071413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320042" y="150223"/>
            <a:ext cx="10394706" cy="1151965"/>
          </a:xfrm>
        </p:spPr>
        <p:txBody>
          <a:bodyPr/>
          <a:lstStyle/>
          <a:p>
            <a:r>
              <a:rPr lang="es-AR" dirty="0"/>
              <a:t>T</a:t>
            </a:r>
            <a:r>
              <a:rPr lang="es-AR" dirty="0" smtClean="0"/>
              <a:t>emperatura</a:t>
            </a:r>
            <a:endParaRPr lang="es-AR" dirty="0"/>
          </a:p>
        </p:txBody>
      </p:sp>
      <p:sp>
        <p:nvSpPr>
          <p:cNvPr id="5" name="Marcador de texto 4"/>
          <p:cNvSpPr>
            <a:spLocks noGrp="1"/>
          </p:cNvSpPr>
          <p:nvPr>
            <p:ph type="body" idx="1"/>
          </p:nvPr>
        </p:nvSpPr>
        <p:spPr>
          <a:xfrm>
            <a:off x="2017399" y="1545435"/>
            <a:ext cx="3267295" cy="579200"/>
          </a:xfrm>
        </p:spPr>
        <p:txBody>
          <a:bodyPr/>
          <a:lstStyle/>
          <a:p>
            <a:pPr marL="342900" indent="-342900">
              <a:buFont typeface="Arial" panose="020B0604020202020204" pitchFamily="34" charset="0"/>
              <a:buChar char="•"/>
            </a:pPr>
            <a:r>
              <a:rPr lang="es-AR" dirty="0" smtClean="0"/>
              <a:t>Temperatura de bulbo seco:</a:t>
            </a:r>
            <a:endParaRPr lang="es-AR" dirty="0"/>
          </a:p>
        </p:txBody>
      </p:sp>
      <p:sp>
        <p:nvSpPr>
          <p:cNvPr id="10" name="Marcador de texto 9"/>
          <p:cNvSpPr>
            <a:spLocks noGrp="1"/>
          </p:cNvSpPr>
          <p:nvPr>
            <p:ph type="body" sz="half" idx="15"/>
          </p:nvPr>
        </p:nvSpPr>
        <p:spPr>
          <a:xfrm>
            <a:off x="6049349" y="2385806"/>
            <a:ext cx="3310128" cy="2734928"/>
          </a:xfrm>
        </p:spPr>
        <p:txBody>
          <a:bodyPr>
            <a:normAutofit fontScale="85000" lnSpcReduction="10000"/>
          </a:bodyPr>
          <a:lstStyle/>
          <a:p>
            <a:pPr algn="l"/>
            <a:r>
              <a:rPr lang="es-AR" sz="2400" dirty="0" smtClean="0"/>
              <a:t>Se determina la temperatura radiante media, que tiene en cuenta el calor emitido por radiación de los elementos del entorno</a:t>
            </a:r>
          </a:p>
          <a:p>
            <a:pPr algn="l"/>
            <a:r>
              <a:rPr lang="es-AR" sz="2400" dirty="0" smtClean="0"/>
              <a:t>Instrumento de medición: </a:t>
            </a:r>
            <a:r>
              <a:rPr lang="es-AR" sz="2400" dirty="0" err="1" smtClean="0"/>
              <a:t>globotermometro</a:t>
            </a:r>
            <a:r>
              <a:rPr lang="es-AR" sz="2400" dirty="0" smtClean="0"/>
              <a:t>.</a:t>
            </a:r>
            <a:endParaRPr lang="es-AR" sz="2400" dirty="0"/>
          </a:p>
        </p:txBody>
      </p:sp>
      <p:sp>
        <p:nvSpPr>
          <p:cNvPr id="7" name="Marcador de texto 6"/>
          <p:cNvSpPr>
            <a:spLocks noGrp="1"/>
          </p:cNvSpPr>
          <p:nvPr>
            <p:ph type="body" sz="quarter" idx="3"/>
          </p:nvPr>
        </p:nvSpPr>
        <p:spPr>
          <a:xfrm>
            <a:off x="6076435" y="1518540"/>
            <a:ext cx="3310128" cy="576262"/>
          </a:xfrm>
        </p:spPr>
        <p:txBody>
          <a:bodyPr/>
          <a:lstStyle/>
          <a:p>
            <a:pPr marL="342900" indent="-342900">
              <a:buFont typeface="Arial" panose="020B0604020202020204" pitchFamily="34" charset="0"/>
              <a:buChar char="•"/>
            </a:pPr>
            <a:r>
              <a:rPr lang="es-AR" dirty="0" smtClean="0"/>
              <a:t>TEMPERATURA DEL GLOBO</a:t>
            </a:r>
            <a:endParaRPr lang="es-AR" dirty="0"/>
          </a:p>
        </p:txBody>
      </p:sp>
      <p:sp>
        <p:nvSpPr>
          <p:cNvPr id="8" name="Marcador de texto 7"/>
          <p:cNvSpPr>
            <a:spLocks noGrp="1"/>
          </p:cNvSpPr>
          <p:nvPr>
            <p:ph type="body" sz="quarter" idx="13"/>
          </p:nvPr>
        </p:nvSpPr>
        <p:spPr>
          <a:xfrm>
            <a:off x="2232169" y="2209737"/>
            <a:ext cx="3310128" cy="2276805"/>
          </a:xfrm>
        </p:spPr>
        <p:txBody>
          <a:bodyPr>
            <a:normAutofit/>
          </a:bodyPr>
          <a:lstStyle/>
          <a:p>
            <a:pPr algn="l"/>
            <a:r>
              <a:rPr lang="es-AR" sz="1800" dirty="0" smtClean="0">
                <a:solidFill>
                  <a:schemeClr val="tx1"/>
                </a:solidFill>
              </a:rPr>
              <a:t>Se mide la temperatura del aire sin considerar factores ambientales</a:t>
            </a:r>
          </a:p>
          <a:p>
            <a:pPr algn="l"/>
            <a:r>
              <a:rPr lang="es-AR" sz="1800" dirty="0" smtClean="0">
                <a:solidFill>
                  <a:schemeClr val="tx1"/>
                </a:solidFill>
              </a:rPr>
              <a:t>Instrumento de medición:  psicrómetro o termómetro común</a:t>
            </a:r>
          </a:p>
          <a:p>
            <a:endParaRPr lang="es-AR" sz="1800" dirty="0">
              <a:solidFill>
                <a:schemeClr val="tx1"/>
              </a:solidFill>
            </a:endParaRPr>
          </a:p>
        </p:txBody>
      </p:sp>
      <p:pic>
        <p:nvPicPr>
          <p:cNvPr id="11" name="Imagen 10"/>
          <p:cNvPicPr>
            <a:picLocks noChangeAspect="1"/>
          </p:cNvPicPr>
          <p:nvPr/>
        </p:nvPicPr>
        <p:blipFill>
          <a:blip r:embed="rId2"/>
          <a:stretch>
            <a:fillRect/>
          </a:stretch>
        </p:blipFill>
        <p:spPr>
          <a:xfrm>
            <a:off x="9859725" y="1302188"/>
            <a:ext cx="1362075" cy="3810000"/>
          </a:xfrm>
          <a:prstGeom prst="rect">
            <a:avLst/>
          </a:prstGeom>
        </p:spPr>
      </p:pic>
      <p:pic>
        <p:nvPicPr>
          <p:cNvPr id="12" name="Imagen 11"/>
          <p:cNvPicPr>
            <a:picLocks noChangeAspect="1"/>
          </p:cNvPicPr>
          <p:nvPr/>
        </p:nvPicPr>
        <p:blipFill>
          <a:blip r:embed="rId3"/>
          <a:stretch>
            <a:fillRect/>
          </a:stretch>
        </p:blipFill>
        <p:spPr>
          <a:xfrm>
            <a:off x="645799" y="1545435"/>
            <a:ext cx="1371600" cy="3400425"/>
          </a:xfrm>
          <a:prstGeom prst="rect">
            <a:avLst/>
          </a:prstGeom>
        </p:spPr>
      </p:pic>
    </p:spTree>
    <p:extLst>
      <p:ext uri="{BB962C8B-B14F-4D97-AF65-F5344CB8AC3E}">
        <p14:creationId xmlns:p14="http://schemas.microsoft.com/office/powerpoint/2010/main" val="28078139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Marcador de texto 3"/>
              <p:cNvSpPr>
                <a:spLocks noGrp="1"/>
              </p:cNvSpPr>
              <p:nvPr>
                <p:ph type="body" sz="half" idx="15"/>
              </p:nvPr>
            </p:nvSpPr>
            <p:spPr>
              <a:xfrm>
                <a:off x="926299" y="954901"/>
                <a:ext cx="11000397" cy="3679729"/>
              </a:xfrm>
            </p:spPr>
            <p:txBody>
              <a:bodyPr>
                <a:noAutofit/>
              </a:bodyPr>
              <a:lstStyle/>
              <a:p>
                <a:pPr algn="l"/>
                <a:r>
                  <a:rPr lang="es-AR" sz="2000" dirty="0"/>
                  <a:t>La medición de Carga Térmica consiste en determinar lo que llamamos el índice </a:t>
                </a:r>
                <a:r>
                  <a:rPr lang="es-AR" sz="2000" dirty="0" smtClean="0"/>
                  <a:t>TGBH. </a:t>
                </a:r>
                <a:r>
                  <a:rPr lang="es-AR" sz="2000" dirty="0"/>
                  <a:t>Se utiliza, por su sencillez, para discriminar rápidamente si es o no admisible la situación de riesgo de estrés térmico.</a:t>
                </a:r>
              </a:p>
              <a:p>
                <a:pPr algn="l"/>
                <a:r>
                  <a:rPr lang="es-AR" sz="2000" dirty="0" smtClean="0"/>
                  <a:t>Este índice </a:t>
                </a:r>
                <a:r>
                  <a:rPr lang="es-US" sz="2000" dirty="0" smtClean="0"/>
                  <a:t>se obtiene a partir de los valores de:</a:t>
                </a:r>
              </a:p>
              <a:p>
                <a:pPr marL="285750" indent="-285750" algn="l">
                  <a:buFont typeface="Arial" panose="020B0604020202020204" pitchFamily="34" charset="0"/>
                  <a:buChar char="•"/>
                </a:pPr>
                <a:r>
                  <a:rPr lang="es-US" sz="2000" dirty="0" smtClean="0"/>
                  <a:t>La temperatura de globo</a:t>
                </a:r>
              </a:p>
              <a:p>
                <a:pPr marL="285750" indent="-285750" algn="l">
                  <a:buFont typeface="Arial" panose="020B0604020202020204" pitchFamily="34" charset="0"/>
                  <a:buChar char="•"/>
                </a:pPr>
                <a:r>
                  <a:rPr lang="es-US" sz="2000" dirty="0" smtClean="0"/>
                  <a:t>La temperatura húmeda y seca del aire, (cuando tiene incidencia la radiación solar directa)</a:t>
                </a:r>
              </a:p>
              <a:p>
                <a:pPr marL="285750" indent="-285750" algn="l">
                  <a:buFont typeface="Arial" panose="020B0604020202020204" pitchFamily="34" charset="0"/>
                  <a:buChar char="•"/>
                </a:pPr>
                <a:r>
                  <a:rPr lang="es-US" sz="2000" dirty="0" smtClean="0"/>
                  <a:t>La actividad física realizada por el trabajador</a:t>
                </a:r>
                <a:endParaRPr lang="es-AR" sz="2000" dirty="0" smtClean="0"/>
              </a:p>
              <a:p>
                <a:pPr algn="l"/>
                <a:r>
                  <a:rPr lang="es-US" sz="2000" dirty="0" smtClean="0"/>
                  <a:t>Cuando </a:t>
                </a:r>
                <a:r>
                  <a:rPr lang="es-US" sz="2000" dirty="0"/>
                  <a:t>la temperatura no es constante en los alrededores del puesto de </a:t>
                </a:r>
                <a:r>
                  <a:rPr lang="es-US" sz="2000" dirty="0" smtClean="0"/>
                  <a:t>trabajo, </a:t>
                </a:r>
                <a:r>
                  <a:rPr lang="es-US" sz="2000" dirty="0"/>
                  <a:t>debe hallarse el índice </a:t>
                </a:r>
                <a:r>
                  <a:rPr lang="es-US" sz="2000" dirty="0" smtClean="0"/>
                  <a:t>TGBH </a:t>
                </a:r>
                <a:r>
                  <a:rPr lang="es-US" sz="2000" dirty="0"/>
                  <a:t>realizando tres mediciones, a nivel de tobillos, abdomen y </a:t>
                </a:r>
                <a:r>
                  <a:rPr lang="es-US" sz="2000" dirty="0" smtClean="0"/>
                  <a:t>cabeza.</a:t>
                </a:r>
              </a:p>
              <a:p>
                <a:pPr algn="l"/>
                <a:endParaRPr lang="es-AR" sz="2000" dirty="0" smtClean="0"/>
              </a:p>
              <a:p>
                <a:pPr algn="l"/>
                <a14:m>
                  <m:oMathPara xmlns:m="http://schemas.openxmlformats.org/officeDocument/2006/math">
                    <m:oMathParaPr>
                      <m:jc m:val="centerGroup"/>
                    </m:oMathParaPr>
                    <m:oMath xmlns:m="http://schemas.openxmlformats.org/officeDocument/2006/math">
                      <m:r>
                        <a:rPr lang="es-US" sz="2000" i="1">
                          <a:latin typeface="Cambria Math" panose="02040503050406030204" pitchFamily="18" charset="0"/>
                        </a:rPr>
                        <m:t>𝑇𝐺𝐵𝐻</m:t>
                      </m:r>
                      <m:r>
                        <a:rPr lang="es-US" sz="2000" i="1">
                          <a:latin typeface="Cambria Math" panose="02040503050406030204" pitchFamily="18" charset="0"/>
                        </a:rPr>
                        <m:t>=</m:t>
                      </m:r>
                      <m:f>
                        <m:fPr>
                          <m:ctrlPr>
                            <a:rPr lang="es-AR" sz="2000" i="1">
                              <a:latin typeface="Cambria Math" panose="02040503050406030204" pitchFamily="18" charset="0"/>
                            </a:rPr>
                          </m:ctrlPr>
                        </m:fPr>
                        <m:num>
                          <m:r>
                            <a:rPr lang="es-US" sz="2000" i="1">
                              <a:latin typeface="Cambria Math" panose="02040503050406030204" pitchFamily="18" charset="0"/>
                            </a:rPr>
                            <m:t> </m:t>
                          </m:r>
                          <m:r>
                            <a:rPr lang="es-US" sz="2000" i="1">
                              <a:latin typeface="Cambria Math" panose="02040503050406030204" pitchFamily="18" charset="0"/>
                            </a:rPr>
                            <m:t>𝑇𝐺𝐵𝐻</m:t>
                          </m:r>
                          <m:d>
                            <m:dPr>
                              <m:ctrlPr>
                                <a:rPr lang="es-AR" sz="2000" i="1">
                                  <a:latin typeface="Cambria Math" panose="02040503050406030204" pitchFamily="18" charset="0"/>
                                </a:rPr>
                              </m:ctrlPr>
                            </m:dPr>
                            <m:e>
                              <m:r>
                                <a:rPr lang="es-US" sz="2000" i="1">
                                  <a:latin typeface="Cambria Math" panose="02040503050406030204" pitchFamily="18" charset="0"/>
                                </a:rPr>
                                <m:t>𝑐𝑎𝑏𝑒𝑧𝑎</m:t>
                              </m:r>
                            </m:e>
                          </m:d>
                          <m:r>
                            <a:rPr lang="es-US" sz="2000" i="1">
                              <a:latin typeface="Cambria Math" panose="02040503050406030204" pitchFamily="18" charset="0"/>
                            </a:rPr>
                            <m:t>+2·</m:t>
                          </m:r>
                          <m:r>
                            <a:rPr lang="es-US" sz="2000" i="1">
                              <a:latin typeface="Cambria Math" panose="02040503050406030204" pitchFamily="18" charset="0"/>
                            </a:rPr>
                            <m:t>𝑇𝐺𝐵𝐻</m:t>
                          </m:r>
                          <m:d>
                            <m:dPr>
                              <m:ctrlPr>
                                <a:rPr lang="es-AR" sz="2000" i="1">
                                  <a:latin typeface="Cambria Math" panose="02040503050406030204" pitchFamily="18" charset="0"/>
                                </a:rPr>
                              </m:ctrlPr>
                            </m:dPr>
                            <m:e>
                              <m:r>
                                <a:rPr lang="es-US" sz="2000" i="1">
                                  <a:latin typeface="Cambria Math" panose="02040503050406030204" pitchFamily="18" charset="0"/>
                                </a:rPr>
                                <m:t>𝑎𝑏𝑑𝑜𝑚𝑒𝑛</m:t>
                              </m:r>
                            </m:e>
                          </m:d>
                          <m:r>
                            <a:rPr lang="es-US" sz="2000" i="1">
                              <a:latin typeface="Cambria Math" panose="02040503050406030204" pitchFamily="18" charset="0"/>
                            </a:rPr>
                            <m:t>+</m:t>
                          </m:r>
                          <m:r>
                            <a:rPr lang="es-US" sz="2000" i="1">
                              <a:latin typeface="Cambria Math" panose="02040503050406030204" pitchFamily="18" charset="0"/>
                            </a:rPr>
                            <m:t>𝑇𝐺𝐵𝐻</m:t>
                          </m:r>
                          <m:d>
                            <m:dPr>
                              <m:ctrlPr>
                                <a:rPr lang="es-AR" sz="2000" i="1">
                                  <a:latin typeface="Cambria Math" panose="02040503050406030204" pitchFamily="18" charset="0"/>
                                </a:rPr>
                              </m:ctrlPr>
                            </m:dPr>
                            <m:e>
                              <m:r>
                                <a:rPr lang="es-US" sz="2000" i="1">
                                  <a:latin typeface="Cambria Math" panose="02040503050406030204" pitchFamily="18" charset="0"/>
                                </a:rPr>
                                <m:t>𝑡𝑜𝑏𝑖𝑙𝑙𝑜𝑠</m:t>
                              </m:r>
                            </m:e>
                          </m:d>
                        </m:num>
                        <m:den>
                          <m:r>
                            <a:rPr lang="es-US" sz="2000" i="1">
                              <a:latin typeface="Cambria Math" panose="02040503050406030204" pitchFamily="18" charset="0"/>
                            </a:rPr>
                            <m:t>4</m:t>
                          </m:r>
                        </m:den>
                      </m:f>
                    </m:oMath>
                  </m:oMathPara>
                </a14:m>
                <a:endParaRPr lang="es-AR" sz="1800" dirty="0"/>
              </a:p>
            </p:txBody>
          </p:sp>
        </mc:Choice>
        <mc:Fallback xmlns="">
          <p:sp>
            <p:nvSpPr>
              <p:cNvPr id="4" name="Marcador de texto 3"/>
              <p:cNvSpPr>
                <a:spLocks noGrp="1" noRot="1" noChangeAspect="1" noMove="1" noResize="1" noEditPoints="1" noAdjustHandles="1" noChangeArrowheads="1" noChangeShapeType="1" noTextEdit="1"/>
              </p:cNvSpPr>
              <p:nvPr>
                <p:ph type="body" sz="half" idx="15"/>
              </p:nvPr>
            </p:nvSpPr>
            <p:spPr>
              <a:xfrm>
                <a:off x="926299" y="954901"/>
                <a:ext cx="11000397" cy="3679729"/>
              </a:xfrm>
              <a:blipFill>
                <a:blip r:embed="rId2"/>
                <a:stretch>
                  <a:fillRect l="-610" t="-995" r="-554" b="-37645"/>
                </a:stretch>
              </a:blipFill>
            </p:spPr>
            <p:txBody>
              <a:bodyPr/>
              <a:lstStyle/>
              <a:p>
                <a:r>
                  <a:rPr lang="en-US">
                    <a:noFill/>
                  </a:rPr>
                  <a:t> </a:t>
                </a:r>
              </a:p>
            </p:txBody>
          </p:sp>
        </mc:Fallback>
      </mc:AlternateContent>
      <p:sp>
        <p:nvSpPr>
          <p:cNvPr id="9" name="Título 1"/>
          <p:cNvSpPr txBox="1">
            <a:spLocks/>
          </p:cNvSpPr>
          <p:nvPr/>
        </p:nvSpPr>
        <p:spPr>
          <a:xfrm>
            <a:off x="502761" y="222925"/>
            <a:ext cx="11549196" cy="249515"/>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a:lstStyle>
          <a:p>
            <a:pPr>
              <a:lnSpc>
                <a:spcPct val="120000"/>
              </a:lnSpc>
            </a:pPr>
            <a:r>
              <a:rPr lang="es-ES" sz="2400" dirty="0" smtClean="0"/>
              <a:t>Índice </a:t>
            </a:r>
            <a:r>
              <a:rPr lang="es-ES" sz="2400" dirty="0"/>
              <a:t>de Temperatura Globo Bulbo Húmedo (TGBH)</a:t>
            </a:r>
            <a:endParaRPr lang="es-AR" sz="2400" dirty="0"/>
          </a:p>
        </p:txBody>
      </p:sp>
    </p:spTree>
    <p:extLst>
      <p:ext uri="{BB962C8B-B14F-4D97-AF65-F5344CB8AC3E}">
        <p14:creationId xmlns:p14="http://schemas.microsoft.com/office/powerpoint/2010/main" val="38112419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15985" y="340339"/>
            <a:ext cx="10394706" cy="1151965"/>
          </a:xfrm>
        </p:spPr>
        <p:txBody>
          <a:bodyPr/>
          <a:lstStyle/>
          <a:p>
            <a:r>
              <a:rPr lang="es-AR" dirty="0" smtClean="0"/>
              <a:t>Velocidad del viento</a:t>
            </a:r>
            <a:endParaRPr lang="es-AR" dirty="0"/>
          </a:p>
        </p:txBody>
      </p:sp>
      <p:sp>
        <p:nvSpPr>
          <p:cNvPr id="4" name="Marcador de texto 3"/>
          <p:cNvSpPr>
            <a:spLocks noGrp="1"/>
          </p:cNvSpPr>
          <p:nvPr>
            <p:ph type="body" idx="1"/>
          </p:nvPr>
        </p:nvSpPr>
        <p:spPr>
          <a:xfrm>
            <a:off x="2212851" y="3479786"/>
            <a:ext cx="3310128" cy="1143742"/>
          </a:xfrm>
        </p:spPr>
        <p:txBody>
          <a:bodyPr>
            <a:normAutofit/>
          </a:bodyPr>
          <a:lstStyle/>
          <a:p>
            <a:r>
              <a:rPr lang="es-ES" sz="2000" dirty="0" smtClean="0"/>
              <a:t>Instrumento de Medición</a:t>
            </a:r>
            <a:r>
              <a:rPr lang="es-ES" sz="2000" dirty="0"/>
              <a:t>: Anemómetro</a:t>
            </a:r>
            <a:endParaRPr lang="es-AR" sz="2000" dirty="0"/>
          </a:p>
        </p:txBody>
      </p:sp>
      <p:sp>
        <p:nvSpPr>
          <p:cNvPr id="6" name="Marcador de texto 5"/>
          <p:cNvSpPr>
            <a:spLocks noGrp="1"/>
          </p:cNvSpPr>
          <p:nvPr>
            <p:ph type="body" sz="quarter" idx="3"/>
          </p:nvPr>
        </p:nvSpPr>
        <p:spPr>
          <a:xfrm>
            <a:off x="2516562" y="1797497"/>
            <a:ext cx="6012835" cy="1377096"/>
          </a:xfrm>
        </p:spPr>
        <p:txBody>
          <a:bodyPr>
            <a:normAutofit/>
          </a:bodyPr>
          <a:lstStyle/>
          <a:p>
            <a:r>
              <a:rPr lang="es-ES" dirty="0" smtClean="0">
                <a:solidFill>
                  <a:schemeClr val="tx1"/>
                </a:solidFill>
              </a:rPr>
              <a:t>Interviene </a:t>
            </a:r>
            <a:r>
              <a:rPr lang="es-ES" dirty="0">
                <a:solidFill>
                  <a:schemeClr val="tx1"/>
                </a:solidFill>
              </a:rPr>
              <a:t>en los procesos de intercambio calórico por convección y en los procesos de evaporación </a:t>
            </a:r>
          </a:p>
          <a:p>
            <a:endParaRPr lang="es-AR" dirty="0">
              <a:solidFill>
                <a:schemeClr val="tx1"/>
              </a:solidFill>
            </a:endParaRPr>
          </a:p>
        </p:txBody>
      </p:sp>
      <p:pic>
        <p:nvPicPr>
          <p:cNvPr id="9" name="Picture 2" descr="C:\Users\Usuario\Desktop\an200.jpg"/>
          <p:cNvPicPr>
            <a:picLocks noChangeAspect="1" noChangeArrowheads="1"/>
          </p:cNvPicPr>
          <p:nvPr/>
        </p:nvPicPr>
        <p:blipFill>
          <a:blip r:embed="rId2"/>
          <a:srcRect/>
          <a:stretch>
            <a:fillRect/>
          </a:stretch>
        </p:blipFill>
        <p:spPr bwMode="auto">
          <a:xfrm>
            <a:off x="6250569" y="2936458"/>
            <a:ext cx="1771650" cy="2466975"/>
          </a:xfrm>
          <a:prstGeom prst="rect">
            <a:avLst/>
          </a:prstGeom>
          <a:noFill/>
        </p:spPr>
      </p:pic>
    </p:spTree>
    <p:extLst>
      <p:ext uri="{BB962C8B-B14F-4D97-AF65-F5344CB8AC3E}">
        <p14:creationId xmlns:p14="http://schemas.microsoft.com/office/powerpoint/2010/main" val="16098157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976436" y="2612644"/>
            <a:ext cx="3489806" cy="1120023"/>
          </a:xfrm>
        </p:spPr>
        <p:txBody>
          <a:bodyPr/>
          <a:lstStyle/>
          <a:p>
            <a:pPr marL="342900" lvl="0" indent="-342900">
              <a:buFont typeface="Arial" panose="020B0604020202020204" pitchFamily="34" charset="0"/>
              <a:buChar char="•"/>
            </a:pPr>
            <a:r>
              <a:rPr lang="es-AR" dirty="0" smtClean="0"/>
              <a:t>POR </a:t>
            </a:r>
            <a:r>
              <a:rPr lang="es-AR" dirty="0"/>
              <a:t>EVAPORACION DEL </a:t>
            </a:r>
            <a:r>
              <a:rPr lang="es-AR" dirty="0" smtClean="0"/>
              <a:t>SUDOR</a:t>
            </a:r>
            <a:r>
              <a:rPr lang="es-AR" dirty="0"/>
              <a:t>.</a:t>
            </a:r>
          </a:p>
        </p:txBody>
      </p:sp>
      <p:sp>
        <p:nvSpPr>
          <p:cNvPr id="4" name="Marcador de texto 3"/>
          <p:cNvSpPr>
            <a:spLocks noGrp="1"/>
          </p:cNvSpPr>
          <p:nvPr>
            <p:ph type="body" sz="half" idx="15"/>
          </p:nvPr>
        </p:nvSpPr>
        <p:spPr>
          <a:xfrm>
            <a:off x="1083627" y="3964330"/>
            <a:ext cx="3310128" cy="1710273"/>
          </a:xfrm>
        </p:spPr>
        <p:txBody>
          <a:bodyPr/>
          <a:lstStyle/>
          <a:p>
            <a:pPr lvl="0"/>
            <a:r>
              <a:rPr lang="es-ES" sz="1600" dirty="0"/>
              <a:t>La evaporación del sudor colocado en la superficie de la piel es otra forma de pérdida de calor corporal.</a:t>
            </a:r>
            <a:endParaRPr lang="es-AR" sz="1600" dirty="0"/>
          </a:p>
          <a:p>
            <a:endParaRPr lang="es-AR" dirty="0"/>
          </a:p>
        </p:txBody>
      </p:sp>
      <p:sp>
        <p:nvSpPr>
          <p:cNvPr id="5" name="Marcador de texto 4"/>
          <p:cNvSpPr>
            <a:spLocks noGrp="1"/>
          </p:cNvSpPr>
          <p:nvPr>
            <p:ph type="body" sz="quarter" idx="3"/>
          </p:nvPr>
        </p:nvSpPr>
        <p:spPr>
          <a:xfrm>
            <a:off x="4578799" y="2255405"/>
            <a:ext cx="3310128" cy="1477262"/>
          </a:xfrm>
        </p:spPr>
        <p:txBody>
          <a:bodyPr/>
          <a:lstStyle/>
          <a:p>
            <a:pPr marL="342900" lvl="0" indent="-342900">
              <a:buFont typeface="Arial" panose="020B0604020202020204" pitchFamily="34" charset="0"/>
              <a:buChar char="•"/>
            </a:pPr>
            <a:r>
              <a:rPr lang="es-AR" dirty="0"/>
              <a:t>INTERCAMBIO CALORICO POR </a:t>
            </a:r>
            <a:r>
              <a:rPr lang="es-AR" dirty="0" smtClean="0"/>
              <a:t>RESPIRACION</a:t>
            </a:r>
            <a:endParaRPr lang="es-AR" dirty="0"/>
          </a:p>
        </p:txBody>
      </p:sp>
      <p:sp>
        <p:nvSpPr>
          <p:cNvPr id="6" name="Marcador de texto 5"/>
          <p:cNvSpPr>
            <a:spLocks noGrp="1"/>
          </p:cNvSpPr>
          <p:nvPr>
            <p:ph type="body" sz="half" idx="16"/>
          </p:nvPr>
        </p:nvSpPr>
        <p:spPr>
          <a:xfrm>
            <a:off x="4750011" y="3919382"/>
            <a:ext cx="3310128" cy="2734928"/>
          </a:xfrm>
        </p:spPr>
        <p:txBody>
          <a:bodyPr/>
          <a:lstStyle/>
          <a:p>
            <a:pPr lvl="0"/>
            <a:r>
              <a:rPr lang="es-ES" sz="1600" dirty="0"/>
              <a:t>Se produce por vaporización del agua en los pulmones pero su valor es pequeño en comparación con el resto de los procesos de intercambio.</a:t>
            </a:r>
            <a:endParaRPr lang="es-AR" sz="1600" dirty="0"/>
          </a:p>
          <a:p>
            <a:endParaRPr lang="es-AR" dirty="0"/>
          </a:p>
        </p:txBody>
      </p:sp>
      <p:sp>
        <p:nvSpPr>
          <p:cNvPr id="7" name="Marcador de texto 6"/>
          <p:cNvSpPr>
            <a:spLocks noGrp="1"/>
          </p:cNvSpPr>
          <p:nvPr>
            <p:ph type="body" sz="quarter" idx="13"/>
          </p:nvPr>
        </p:nvSpPr>
        <p:spPr>
          <a:xfrm>
            <a:off x="8181162" y="2570324"/>
            <a:ext cx="3310128" cy="847423"/>
          </a:xfrm>
        </p:spPr>
        <p:txBody>
          <a:bodyPr/>
          <a:lstStyle/>
          <a:p>
            <a:pPr marL="342900" lvl="0" indent="-342900">
              <a:buFont typeface="Arial" panose="020B0604020202020204" pitchFamily="34" charset="0"/>
              <a:buChar char="•"/>
            </a:pPr>
            <a:r>
              <a:rPr lang="es-AR" dirty="0"/>
              <a:t>CALOR </a:t>
            </a:r>
            <a:r>
              <a:rPr lang="es-AR" dirty="0" smtClean="0"/>
              <a:t>METABOLICO</a:t>
            </a:r>
            <a:endParaRPr lang="es-AR" dirty="0"/>
          </a:p>
        </p:txBody>
      </p:sp>
      <p:sp>
        <p:nvSpPr>
          <p:cNvPr id="8" name="Marcador de texto 7"/>
          <p:cNvSpPr>
            <a:spLocks noGrp="1"/>
          </p:cNvSpPr>
          <p:nvPr>
            <p:ph type="body" sz="half" idx="17"/>
          </p:nvPr>
        </p:nvSpPr>
        <p:spPr>
          <a:xfrm>
            <a:off x="8482897" y="3964330"/>
            <a:ext cx="3310128" cy="2734928"/>
          </a:xfrm>
        </p:spPr>
        <p:txBody>
          <a:bodyPr>
            <a:normAutofit/>
          </a:bodyPr>
          <a:lstStyle/>
          <a:p>
            <a:pPr lvl="0"/>
            <a:r>
              <a:rPr lang="es-ES" sz="1600" dirty="0" smtClean="0"/>
              <a:t>Es el calor que se produce en el cuerpo como consecuencia de la actividad corporal.</a:t>
            </a:r>
            <a:endParaRPr lang="es-ES" sz="1600" dirty="0"/>
          </a:p>
          <a:p>
            <a:endParaRPr lang="es-AR" sz="1600" dirty="0"/>
          </a:p>
        </p:txBody>
      </p:sp>
      <p:sp>
        <p:nvSpPr>
          <p:cNvPr id="9" name="Título 1"/>
          <p:cNvSpPr txBox="1">
            <a:spLocks/>
          </p:cNvSpPr>
          <p:nvPr/>
        </p:nvSpPr>
        <p:spPr>
          <a:xfrm>
            <a:off x="519236" y="519486"/>
            <a:ext cx="11527970" cy="162008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a:lstStyle>
          <a:p>
            <a:pPr>
              <a:lnSpc>
                <a:spcPct val="120000"/>
              </a:lnSpc>
            </a:pPr>
            <a:r>
              <a:rPr lang="es-AR" sz="3200" dirty="0"/>
              <a:t>CONSIDERACIONES FISIOLÓGICAS</a:t>
            </a:r>
            <a:br>
              <a:rPr lang="es-AR" sz="3200" dirty="0"/>
            </a:br>
            <a:r>
              <a:rPr lang="es-AR" sz="3200" dirty="0"/>
              <a:t>Formas de transmisión de calor</a:t>
            </a:r>
          </a:p>
        </p:txBody>
      </p:sp>
    </p:spTree>
    <p:extLst>
      <p:ext uri="{BB962C8B-B14F-4D97-AF65-F5344CB8AC3E}">
        <p14:creationId xmlns:p14="http://schemas.microsoft.com/office/powerpoint/2010/main" val="16262633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Marcador de texto 3"/>
              <p:cNvSpPr>
                <a:spLocks noGrp="1"/>
              </p:cNvSpPr>
              <p:nvPr>
                <p:ph type="body" sz="half" idx="15"/>
              </p:nvPr>
            </p:nvSpPr>
            <p:spPr>
              <a:xfrm>
                <a:off x="1462016" y="579120"/>
                <a:ext cx="10655843" cy="6151194"/>
              </a:xfrm>
            </p:spPr>
            <p:txBody>
              <a:bodyPr>
                <a:noAutofit/>
              </a:bodyPr>
              <a:lstStyle/>
              <a:p>
                <a:pPr algn="l"/>
                <a:r>
                  <a:rPr lang="es-AR" sz="1800" dirty="0" smtClean="0"/>
                  <a:t>El mecanismos </a:t>
                </a:r>
                <a:r>
                  <a:rPr lang="es-AR" sz="1800" dirty="0"/>
                  <a:t>más efectivos mediante el cual el cuerpo puede mantener su temperatura </a:t>
                </a:r>
                <a:r>
                  <a:rPr lang="es-AR" sz="1800" dirty="0" smtClean="0"/>
                  <a:t>interna.</a:t>
                </a:r>
              </a:p>
              <a:p>
                <a:pPr algn="l"/>
                <a:r>
                  <a:rPr lang="es-AR" sz="1800" dirty="0"/>
                  <a:t>La cantidad de sudor que se evapora varía </a:t>
                </a:r>
                <a:r>
                  <a:rPr lang="es-AR" sz="1800" dirty="0" smtClean="0"/>
                  <a:t>en función de:</a:t>
                </a:r>
              </a:p>
              <a:p>
                <a:pPr marL="285750" indent="-285750" algn="l">
                  <a:buFont typeface="Arial" panose="020B0604020202020204" pitchFamily="34" charset="0"/>
                  <a:buChar char="•"/>
                </a:pPr>
                <a:r>
                  <a:rPr lang="es-AR" sz="1800" dirty="0" smtClean="0"/>
                  <a:t>El trabajo que se realice </a:t>
                </a:r>
              </a:p>
              <a:p>
                <a:pPr marL="285750" indent="-285750" algn="l">
                  <a:buFont typeface="Arial" panose="020B0604020202020204" pitchFamily="34" charset="0"/>
                  <a:buChar char="•"/>
                </a:pPr>
                <a:r>
                  <a:rPr lang="es-AR" sz="1800" dirty="0" smtClean="0"/>
                  <a:t>La vestimenta</a:t>
                </a:r>
              </a:p>
              <a:p>
                <a:pPr marL="285750" indent="-285750" algn="l">
                  <a:buFont typeface="Arial" panose="020B0604020202020204" pitchFamily="34" charset="0"/>
                  <a:buChar char="•"/>
                </a:pPr>
                <a:r>
                  <a:rPr lang="es-AR" sz="1800" dirty="0" smtClean="0"/>
                  <a:t>La velocidad del aire</a:t>
                </a:r>
              </a:p>
              <a:p>
                <a:pPr marL="285750" indent="-285750" algn="l">
                  <a:buFont typeface="Arial" panose="020B0604020202020204" pitchFamily="34" charset="0"/>
                  <a:buChar char="•"/>
                </a:pPr>
                <a:r>
                  <a:rPr lang="es-AR" sz="1800" dirty="0" smtClean="0"/>
                  <a:t>La humedad del ambiente</a:t>
                </a:r>
              </a:p>
              <a:p>
                <a:pPr algn="l"/>
                <a:r>
                  <a:rPr lang="es-US" sz="1800" dirty="0" smtClean="0"/>
                  <a:t>La </a:t>
                </a:r>
                <a:r>
                  <a:rPr lang="es-US" sz="1800" dirty="0"/>
                  <a:t>pérdida de calor por evaporación se considerará permisible o no, en función de la  comparación con la evaporación máxima </a:t>
                </a:r>
                <a:r>
                  <a:rPr lang="es-US" sz="1800" dirty="0" smtClean="0"/>
                  <a:t>permisible. La </a:t>
                </a:r>
                <a:r>
                  <a:rPr lang="es-US" sz="1800" dirty="0"/>
                  <a:t>eficacia de la sudoración está condicionada por las variables del ambiente térmico, especialmente por la humedad y la velocidad del aire</a:t>
                </a:r>
                <a:r>
                  <a:rPr lang="es-US" sz="1800" dirty="0" smtClean="0"/>
                  <a:t>.</a:t>
                </a:r>
              </a:p>
              <a:p>
                <a:pPr algn="l"/>
                <a14:m>
                  <m:oMathPara xmlns:m="http://schemas.openxmlformats.org/officeDocument/2006/math">
                    <m:oMathParaPr>
                      <m:jc m:val="centerGroup"/>
                    </m:oMathParaPr>
                    <m:oMath xmlns:m="http://schemas.openxmlformats.org/officeDocument/2006/math">
                      <m:sSub>
                        <m:sSubPr>
                          <m:ctrlPr>
                            <a:rPr lang="es-AR" sz="1800" i="1">
                              <a:latin typeface="Cambria Math" panose="02040503050406030204" pitchFamily="18" charset="0"/>
                            </a:rPr>
                          </m:ctrlPr>
                        </m:sSubPr>
                        <m:e>
                          <m:r>
                            <a:rPr lang="es-US" sz="1800" i="1">
                              <a:latin typeface="Cambria Math" panose="02040503050406030204" pitchFamily="18" charset="0"/>
                            </a:rPr>
                            <m:t>𝐸</m:t>
                          </m:r>
                        </m:e>
                        <m:sub>
                          <m:r>
                            <a:rPr lang="es-US" sz="1800" i="1">
                              <a:latin typeface="Cambria Math" panose="02040503050406030204" pitchFamily="18" charset="0"/>
                            </a:rPr>
                            <m:t>𝑚</m:t>
                          </m:r>
                          <m:r>
                            <a:rPr lang="es-US" sz="1800" i="1">
                              <a:latin typeface="Cambria Math" panose="02040503050406030204" pitchFamily="18" charset="0"/>
                            </a:rPr>
                            <m:t>á</m:t>
                          </m:r>
                          <m:r>
                            <a:rPr lang="es-US" sz="1800" i="1">
                              <a:latin typeface="Cambria Math" panose="02040503050406030204" pitchFamily="18" charset="0"/>
                            </a:rPr>
                            <m:t>𝑥</m:t>
                          </m:r>
                        </m:sub>
                      </m:sSub>
                      <m:r>
                        <a:rPr lang="es-US" sz="1800" i="1">
                          <a:latin typeface="Cambria Math" panose="02040503050406030204" pitchFamily="18" charset="0"/>
                        </a:rPr>
                        <m:t>=</m:t>
                      </m:r>
                      <m:f>
                        <m:fPr>
                          <m:ctrlPr>
                            <a:rPr lang="es-AR" sz="1800" i="1">
                              <a:latin typeface="Cambria Math" panose="02040503050406030204" pitchFamily="18" charset="0"/>
                            </a:rPr>
                          </m:ctrlPr>
                        </m:fPr>
                        <m:num>
                          <m:sSub>
                            <m:sSubPr>
                              <m:ctrlPr>
                                <a:rPr lang="es-AR" sz="1800" i="1">
                                  <a:latin typeface="Cambria Math" panose="02040503050406030204" pitchFamily="18" charset="0"/>
                                </a:rPr>
                              </m:ctrlPr>
                            </m:sSubPr>
                            <m:e>
                              <m:r>
                                <a:rPr lang="es-US" sz="1800" i="1">
                                  <a:latin typeface="Cambria Math" panose="02040503050406030204" pitchFamily="18" charset="0"/>
                                </a:rPr>
                                <m:t>𝑝</m:t>
                              </m:r>
                            </m:e>
                            <m:sub>
                              <m:r>
                                <a:rPr lang="es-US" sz="1800" i="1">
                                  <a:latin typeface="Cambria Math" panose="02040503050406030204" pitchFamily="18" charset="0"/>
                                </a:rPr>
                                <m:t>𝑝</m:t>
                              </m:r>
                            </m:sub>
                          </m:sSub>
                          <m:r>
                            <a:rPr lang="es-US" sz="1800" i="1">
                              <a:latin typeface="Cambria Math" panose="02040503050406030204" pitchFamily="18" charset="0"/>
                            </a:rPr>
                            <m:t>−</m:t>
                          </m:r>
                          <m:sSub>
                            <m:sSubPr>
                              <m:ctrlPr>
                                <a:rPr lang="es-AR" sz="1800" i="1">
                                  <a:latin typeface="Cambria Math" panose="02040503050406030204" pitchFamily="18" charset="0"/>
                                </a:rPr>
                              </m:ctrlPr>
                            </m:sSubPr>
                            <m:e>
                              <m:r>
                                <a:rPr lang="es-US" sz="1800" i="1">
                                  <a:latin typeface="Cambria Math" panose="02040503050406030204" pitchFamily="18" charset="0"/>
                                </a:rPr>
                                <m:t>𝑝</m:t>
                              </m:r>
                            </m:e>
                            <m:sub>
                              <m:r>
                                <a:rPr lang="es-US" sz="1800" i="1">
                                  <a:latin typeface="Cambria Math" panose="02040503050406030204" pitchFamily="18" charset="0"/>
                                </a:rPr>
                                <m:t>𝑎</m:t>
                              </m:r>
                            </m:sub>
                          </m:sSub>
                        </m:num>
                        <m:den>
                          <m:sSub>
                            <m:sSubPr>
                              <m:ctrlPr>
                                <a:rPr lang="es-AR" sz="1800" i="1">
                                  <a:latin typeface="Cambria Math" panose="02040503050406030204" pitchFamily="18" charset="0"/>
                                </a:rPr>
                              </m:ctrlPr>
                            </m:sSubPr>
                            <m:e>
                              <m:r>
                                <a:rPr lang="es-US" sz="1800" i="1">
                                  <a:latin typeface="Cambria Math" panose="02040503050406030204" pitchFamily="18" charset="0"/>
                                </a:rPr>
                                <m:t>𝑅</m:t>
                              </m:r>
                            </m:e>
                            <m:sub>
                              <m:r>
                                <a:rPr lang="es-US" sz="1800" i="1">
                                  <a:latin typeface="Cambria Math" panose="02040503050406030204" pitchFamily="18" charset="0"/>
                                </a:rPr>
                                <m:t>𝑡</m:t>
                              </m:r>
                            </m:sub>
                          </m:sSub>
                        </m:den>
                      </m:f>
                    </m:oMath>
                  </m:oMathPara>
                </a14:m>
                <a:endParaRPr lang="es-AR" sz="1800" dirty="0" smtClean="0"/>
              </a:p>
              <a:p>
                <a:pPr marL="285750" indent="-285750" algn="l">
                  <a:buFont typeface="Arial" panose="020B0604020202020204" pitchFamily="34" charset="0"/>
                  <a:buChar char="•"/>
                </a:pPr>
                <a:r>
                  <a:rPr lang="es-AR" sz="1600" dirty="0" err="1"/>
                  <a:t>p</a:t>
                </a:r>
                <a:r>
                  <a:rPr lang="es-AR" sz="1600" baseline="-25000" dirty="0" err="1"/>
                  <a:t>p</a:t>
                </a:r>
                <a:r>
                  <a:rPr lang="es-AR" sz="1600" dirty="0"/>
                  <a:t>: presión parcial de vapor de agua saturado a la temperatura de la piel (</a:t>
                </a:r>
                <a:r>
                  <a:rPr lang="es-AR" sz="1600" dirty="0" err="1"/>
                  <a:t>kPa</a:t>
                </a:r>
                <a:r>
                  <a:rPr lang="es-AR" sz="1600" dirty="0"/>
                  <a:t>)</a:t>
                </a:r>
              </a:p>
              <a:p>
                <a:pPr marL="285750" indent="-285750" algn="l">
                  <a:buFont typeface="Arial" panose="020B0604020202020204" pitchFamily="34" charset="0"/>
                  <a:buChar char="•"/>
                </a:pPr>
                <a:r>
                  <a:rPr lang="es-AR" sz="1600" dirty="0" err="1"/>
                  <a:t>p</a:t>
                </a:r>
                <a:r>
                  <a:rPr lang="es-AR" sz="1600" baseline="-25000" dirty="0" err="1"/>
                  <a:t>a</a:t>
                </a:r>
                <a:r>
                  <a:rPr lang="es-AR" sz="1600" dirty="0"/>
                  <a:t>: presión parcial del vapor de </a:t>
                </a:r>
                <a:r>
                  <a:rPr lang="es-AR" sz="1600" dirty="0" smtClean="0"/>
                  <a:t>agua </a:t>
                </a:r>
                <a:r>
                  <a:rPr lang="es-AR" sz="1600" dirty="0"/>
                  <a:t>del ambiente (</a:t>
                </a:r>
                <a:r>
                  <a:rPr lang="es-AR" sz="1600" dirty="0" err="1"/>
                  <a:t>kPa</a:t>
                </a:r>
                <a:r>
                  <a:rPr lang="es-AR" sz="1600" dirty="0"/>
                  <a:t>)</a:t>
                </a:r>
              </a:p>
              <a:p>
                <a:pPr marL="285750" indent="-285750" algn="l">
                  <a:buFont typeface="Arial" panose="020B0604020202020204" pitchFamily="34" charset="0"/>
                  <a:buChar char="•"/>
                </a:pPr>
                <a:r>
                  <a:rPr lang="es-AR" sz="1600" dirty="0" err="1"/>
                  <a:t>R</a:t>
                </a:r>
                <a:r>
                  <a:rPr lang="es-AR" sz="1600" baseline="-25000" dirty="0" err="1"/>
                  <a:t>t</a:t>
                </a:r>
                <a:r>
                  <a:rPr lang="es-AR" sz="1600" dirty="0"/>
                  <a:t>: resistencia total del </a:t>
                </a:r>
                <a:r>
                  <a:rPr lang="es-AR" sz="1600" dirty="0" smtClean="0"/>
                  <a:t>vestido </a:t>
                </a:r>
                <a:r>
                  <a:rPr lang="es-AR" sz="1600" dirty="0"/>
                  <a:t>y de la </a:t>
                </a:r>
                <a:r>
                  <a:rPr lang="es-AR" sz="1600" dirty="0" smtClean="0"/>
                  <a:t>capa </a:t>
                </a:r>
                <a:r>
                  <a:rPr lang="es-AR" sz="1600" dirty="0"/>
                  <a:t>límite del aire a la evaporación (</a:t>
                </a:r>
                <a:r>
                  <a:rPr lang="es-AR" sz="1600" dirty="0" smtClean="0"/>
                  <a:t>m2.kPa/W)</a:t>
                </a:r>
              </a:p>
              <a:p>
                <a:pPr algn="l"/>
                <a:r>
                  <a:rPr lang="es-US" sz="1800" dirty="0" smtClean="0"/>
                  <a:t>Cada </a:t>
                </a:r>
                <a:r>
                  <a:rPr lang="es-US" sz="1800" dirty="0"/>
                  <a:t>gramo de sudor evaporado requiere un aporte de calor por parte del cuerpo de 0,58 kcal</a:t>
                </a:r>
                <a:r>
                  <a:rPr lang="es-US" sz="1800" dirty="0" smtClean="0"/>
                  <a:t>. </a:t>
                </a:r>
                <a:r>
                  <a:rPr lang="es-US" sz="1800" dirty="0"/>
                  <a:t>Una persona aclimatada puede llegar a sudar 1 litro por hora. </a:t>
                </a:r>
              </a:p>
              <a:p>
                <a:pPr algn="l"/>
                <a:endParaRPr lang="es-AR" sz="1800" dirty="0"/>
              </a:p>
              <a:p>
                <a:pPr algn="l"/>
                <a:endParaRPr lang="es-AR" sz="1800" dirty="0"/>
              </a:p>
            </p:txBody>
          </p:sp>
        </mc:Choice>
        <mc:Fallback xmlns="">
          <p:sp>
            <p:nvSpPr>
              <p:cNvPr id="4" name="Marcador de texto 3"/>
              <p:cNvSpPr>
                <a:spLocks noGrp="1" noRot="1" noChangeAspect="1" noMove="1" noResize="1" noEditPoints="1" noAdjustHandles="1" noChangeArrowheads="1" noChangeShapeType="1" noTextEdit="1"/>
              </p:cNvSpPr>
              <p:nvPr>
                <p:ph type="body" sz="half" idx="15"/>
              </p:nvPr>
            </p:nvSpPr>
            <p:spPr>
              <a:xfrm>
                <a:off x="1462016" y="579120"/>
                <a:ext cx="10655843" cy="6151194"/>
              </a:xfrm>
              <a:blipFill rotWithShape="0">
                <a:blip r:embed="rId2"/>
                <a:stretch>
                  <a:fillRect l="-515" t="-496" b="-2676"/>
                </a:stretch>
              </a:blipFill>
            </p:spPr>
            <p:txBody>
              <a:bodyPr/>
              <a:lstStyle/>
              <a:p>
                <a:r>
                  <a:rPr lang="es-AR">
                    <a:noFill/>
                  </a:rPr>
                  <a:t> </a:t>
                </a:r>
              </a:p>
            </p:txBody>
          </p:sp>
        </mc:Fallback>
      </mc:AlternateContent>
      <p:sp>
        <p:nvSpPr>
          <p:cNvPr id="9" name="Título 1"/>
          <p:cNvSpPr txBox="1">
            <a:spLocks/>
          </p:cNvSpPr>
          <p:nvPr/>
        </p:nvSpPr>
        <p:spPr>
          <a:xfrm>
            <a:off x="2200738" y="177205"/>
            <a:ext cx="8702040" cy="401915"/>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a:lstStyle>
          <a:p>
            <a:r>
              <a:rPr lang="es-US" sz="2400" dirty="0"/>
              <a:t>Pérdida de calor por evaporación del sudor</a:t>
            </a:r>
            <a:endParaRPr lang="es-AR" sz="2400" dirty="0"/>
          </a:p>
        </p:txBody>
      </p:sp>
      <p:sp>
        <p:nvSpPr>
          <p:cNvPr id="2" name="CuadroTexto 1"/>
          <p:cNvSpPr txBox="1"/>
          <p:nvPr/>
        </p:nvSpPr>
        <p:spPr>
          <a:xfrm>
            <a:off x="8705959" y="895809"/>
            <a:ext cx="3345998" cy="1674396"/>
          </a:xfrm>
          <a:prstGeom prst="rect">
            <a:avLst/>
          </a:prstGeom>
        </p:spPr>
        <p:txBody>
          <a:bodyPr vert="horz" lIns="91440" tIns="45720" rIns="91440" bIns="45720" rtlCol="0" anchor="t">
            <a:noAutofit/>
          </a:bodyPr>
          <a:lstStyle>
            <a:lvl1pPr indent="0" defTabSz="457200">
              <a:spcBef>
                <a:spcPts val="1000"/>
              </a:spcBef>
              <a:spcAft>
                <a:spcPts val="0"/>
              </a:spcAft>
              <a:buClr>
                <a:schemeClr val="accent1"/>
              </a:buClr>
              <a:buFont typeface="Wingdings 3" charset="2"/>
              <a:buNone/>
              <a:defRPr sz="1400">
                <a:solidFill>
                  <a:schemeClr val="tx1">
                    <a:lumMod val="75000"/>
                    <a:lumOff val="25000"/>
                  </a:schemeClr>
                </a:solidFill>
              </a:defRPr>
            </a:lvl1pPr>
            <a:lvl2pPr indent="0" defTabSz="457200">
              <a:spcBef>
                <a:spcPts val="1000"/>
              </a:spcBef>
              <a:spcAft>
                <a:spcPts val="0"/>
              </a:spcAft>
              <a:buClr>
                <a:schemeClr val="accent1"/>
              </a:buClr>
              <a:buFont typeface="Wingdings 3" charset="2"/>
              <a:buNone/>
              <a:defRPr sz="1200">
                <a:solidFill>
                  <a:schemeClr val="tx1">
                    <a:lumMod val="75000"/>
                    <a:lumOff val="25000"/>
                  </a:schemeClr>
                </a:solidFill>
              </a:defRPr>
            </a:lvl2pPr>
            <a:lvl3pPr indent="0" defTabSz="457200">
              <a:spcBef>
                <a:spcPts val="1000"/>
              </a:spcBef>
              <a:spcAft>
                <a:spcPts val="0"/>
              </a:spcAft>
              <a:buClr>
                <a:schemeClr val="accent1"/>
              </a:buClr>
              <a:buFont typeface="Wingdings 3" charset="2"/>
              <a:buNone/>
              <a:defRPr sz="1000">
                <a:solidFill>
                  <a:schemeClr val="tx1">
                    <a:lumMod val="75000"/>
                    <a:lumOff val="25000"/>
                  </a:schemeClr>
                </a:solidFill>
              </a:defRPr>
            </a:lvl3pPr>
            <a:lvl4pPr indent="0" defTabSz="457200">
              <a:spcBef>
                <a:spcPts val="1000"/>
              </a:spcBef>
              <a:spcAft>
                <a:spcPts val="0"/>
              </a:spcAft>
              <a:buClr>
                <a:schemeClr val="accent1"/>
              </a:buClr>
              <a:buFont typeface="Wingdings 3" charset="2"/>
              <a:buNone/>
              <a:defRPr sz="900">
                <a:solidFill>
                  <a:schemeClr val="tx1">
                    <a:lumMod val="75000"/>
                    <a:lumOff val="25000"/>
                  </a:schemeClr>
                </a:solidFill>
              </a:defRPr>
            </a:lvl4pPr>
            <a:lvl5pPr indent="0" defTabSz="457200">
              <a:spcBef>
                <a:spcPts val="1000"/>
              </a:spcBef>
              <a:spcAft>
                <a:spcPts val="0"/>
              </a:spcAft>
              <a:buClr>
                <a:schemeClr val="accent1"/>
              </a:buClr>
              <a:buFont typeface="Wingdings 3" charset="2"/>
              <a:buNone/>
              <a:defRPr sz="900">
                <a:solidFill>
                  <a:schemeClr val="tx1">
                    <a:lumMod val="75000"/>
                    <a:lumOff val="25000"/>
                  </a:schemeClr>
                </a:solidFill>
              </a:defRPr>
            </a:lvl5pPr>
            <a:lvl6pPr indent="0" defTabSz="457200">
              <a:spcBef>
                <a:spcPts val="1000"/>
              </a:spcBef>
              <a:spcAft>
                <a:spcPts val="0"/>
              </a:spcAft>
              <a:buClr>
                <a:schemeClr val="accent1"/>
              </a:buClr>
              <a:buFont typeface="Wingdings 3" charset="2"/>
              <a:buNone/>
              <a:defRPr sz="900">
                <a:solidFill>
                  <a:schemeClr val="tx1">
                    <a:lumMod val="75000"/>
                    <a:lumOff val="25000"/>
                  </a:schemeClr>
                </a:solidFill>
              </a:defRPr>
            </a:lvl6pPr>
            <a:lvl7pPr indent="0" defTabSz="457200">
              <a:spcBef>
                <a:spcPts val="1000"/>
              </a:spcBef>
              <a:spcAft>
                <a:spcPts val="0"/>
              </a:spcAft>
              <a:buClr>
                <a:schemeClr val="accent1"/>
              </a:buClr>
              <a:buFont typeface="Wingdings 3" charset="2"/>
              <a:buNone/>
              <a:defRPr sz="900">
                <a:solidFill>
                  <a:schemeClr val="tx1">
                    <a:lumMod val="75000"/>
                    <a:lumOff val="25000"/>
                  </a:schemeClr>
                </a:solidFill>
              </a:defRPr>
            </a:lvl7pPr>
            <a:lvl8pPr indent="0" defTabSz="457200">
              <a:spcBef>
                <a:spcPts val="1000"/>
              </a:spcBef>
              <a:spcAft>
                <a:spcPts val="0"/>
              </a:spcAft>
              <a:buClr>
                <a:schemeClr val="accent1"/>
              </a:buClr>
              <a:buFont typeface="Wingdings 3" charset="2"/>
              <a:buNone/>
              <a:defRPr sz="900">
                <a:solidFill>
                  <a:schemeClr val="tx1">
                    <a:lumMod val="75000"/>
                    <a:lumOff val="25000"/>
                  </a:schemeClr>
                </a:solidFill>
              </a:defRPr>
            </a:lvl8pPr>
            <a:lvl9pPr indent="0" defTabSz="457200">
              <a:spcBef>
                <a:spcPts val="1000"/>
              </a:spcBef>
              <a:spcAft>
                <a:spcPts val="0"/>
              </a:spcAft>
              <a:buClr>
                <a:schemeClr val="accent1"/>
              </a:buClr>
              <a:buFont typeface="Wingdings 3" charset="2"/>
              <a:buNone/>
              <a:defRPr sz="900">
                <a:solidFill>
                  <a:schemeClr val="tx1">
                    <a:lumMod val="75000"/>
                    <a:lumOff val="25000"/>
                  </a:schemeClr>
                </a:solidFill>
              </a:defRPr>
            </a:lvl9pPr>
          </a:lstStyle>
          <a:p>
            <a:endParaRPr lang="es-US" dirty="0"/>
          </a:p>
          <a:p>
            <a:endParaRPr lang="es-AR" dirty="0"/>
          </a:p>
        </p:txBody>
      </p:sp>
    </p:spTree>
    <p:extLst>
      <p:ext uri="{BB962C8B-B14F-4D97-AF65-F5344CB8AC3E}">
        <p14:creationId xmlns:p14="http://schemas.microsoft.com/office/powerpoint/2010/main" val="33750983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Marcador de texto 3"/>
              <p:cNvSpPr>
                <a:spLocks noGrp="1"/>
              </p:cNvSpPr>
              <p:nvPr>
                <p:ph type="body" sz="half" idx="15"/>
              </p:nvPr>
            </p:nvSpPr>
            <p:spPr>
              <a:xfrm>
                <a:off x="746760" y="758649"/>
                <a:ext cx="11033760" cy="5977431"/>
              </a:xfrm>
            </p:spPr>
            <p:txBody>
              <a:bodyPr>
                <a:noAutofit/>
              </a:bodyPr>
              <a:lstStyle/>
              <a:p>
                <a:pPr algn="l"/>
                <a:r>
                  <a:rPr lang="es-AR" sz="2400" dirty="0" smtClean="0"/>
                  <a:t>La acumulación de calor en el cuerpo humano (Q) se puede expresar como la suma algebraica de los siguientes términos:</a:t>
                </a:r>
              </a:p>
              <a:p>
                <a:pPr algn="l"/>
                <a14:m>
                  <m:oMathPara xmlns:m="http://schemas.openxmlformats.org/officeDocument/2006/math">
                    <m:oMathParaPr>
                      <m:jc m:val="centerGroup"/>
                    </m:oMathParaPr>
                    <m:oMath xmlns:m="http://schemas.openxmlformats.org/officeDocument/2006/math">
                      <m:r>
                        <a:rPr lang="es-AR" sz="2400" b="0" i="1" smtClean="0">
                          <a:latin typeface="Cambria Math" panose="02040503050406030204" pitchFamily="18" charset="0"/>
                        </a:rPr>
                        <m:t>𝑄</m:t>
                      </m:r>
                      <m:r>
                        <a:rPr lang="es-AR" sz="2400" b="0" i="1" smtClean="0">
                          <a:latin typeface="Cambria Math" panose="02040503050406030204" pitchFamily="18" charset="0"/>
                        </a:rPr>
                        <m:t>=</m:t>
                      </m:r>
                      <m:r>
                        <a:rPr lang="es-AR" sz="2400" b="0" i="1" smtClean="0">
                          <a:latin typeface="Cambria Math" panose="02040503050406030204" pitchFamily="18" charset="0"/>
                        </a:rPr>
                        <m:t>𝑀</m:t>
                      </m:r>
                      <m:r>
                        <a:rPr lang="es-AR" sz="2400" b="0" i="1" smtClean="0">
                          <a:latin typeface="Cambria Math" panose="02040503050406030204" pitchFamily="18" charset="0"/>
                        </a:rPr>
                        <m:t>−</m:t>
                      </m:r>
                      <m:r>
                        <a:rPr lang="es-AR" sz="2400" b="0" i="1" smtClean="0">
                          <a:latin typeface="Cambria Math" panose="02040503050406030204" pitchFamily="18" charset="0"/>
                        </a:rPr>
                        <m:t>𝑊</m:t>
                      </m:r>
                      <m:r>
                        <a:rPr lang="es-AR" sz="2400" b="0" i="1" smtClean="0">
                          <a:latin typeface="Cambria Math" panose="02040503050406030204" pitchFamily="18" charset="0"/>
                        </a:rPr>
                        <m:t>−</m:t>
                      </m:r>
                      <m:r>
                        <a:rPr lang="es-AR" sz="2400" b="0" i="1" smtClean="0">
                          <a:latin typeface="Cambria Math" panose="02040503050406030204" pitchFamily="18" charset="0"/>
                        </a:rPr>
                        <m:t>𝐶</m:t>
                      </m:r>
                      <m:r>
                        <a:rPr lang="es-AR" sz="2400" b="0" i="1" smtClean="0">
                          <a:latin typeface="Cambria Math" panose="02040503050406030204" pitchFamily="18" charset="0"/>
                        </a:rPr>
                        <m:t>−</m:t>
                      </m:r>
                      <m:r>
                        <a:rPr lang="es-AR" sz="2400" b="0" i="1" smtClean="0">
                          <a:latin typeface="Cambria Math" panose="02040503050406030204" pitchFamily="18" charset="0"/>
                        </a:rPr>
                        <m:t>𝑅</m:t>
                      </m:r>
                      <m:r>
                        <a:rPr lang="es-AR" sz="2400" b="0" i="1" smtClean="0">
                          <a:latin typeface="Cambria Math" panose="02040503050406030204" pitchFamily="18" charset="0"/>
                        </a:rPr>
                        <m:t>−</m:t>
                      </m:r>
                      <m:sSub>
                        <m:sSubPr>
                          <m:ctrlPr>
                            <a:rPr lang="es-AR" sz="2400" b="0" i="1" smtClean="0">
                              <a:latin typeface="Cambria Math" panose="02040503050406030204" pitchFamily="18" charset="0"/>
                            </a:rPr>
                          </m:ctrlPr>
                        </m:sSubPr>
                        <m:e>
                          <m:r>
                            <a:rPr lang="es-AR" sz="2400" b="0" i="1" smtClean="0">
                              <a:latin typeface="Cambria Math" panose="02040503050406030204" pitchFamily="18" charset="0"/>
                            </a:rPr>
                            <m:t>𝐶</m:t>
                          </m:r>
                        </m:e>
                        <m:sub>
                          <m:r>
                            <a:rPr lang="es-AR" sz="2400" b="0" i="1" smtClean="0">
                              <a:latin typeface="Cambria Math" panose="02040503050406030204" pitchFamily="18" charset="0"/>
                            </a:rPr>
                            <m:t>𝑟𝑒𝑠</m:t>
                          </m:r>
                        </m:sub>
                      </m:sSub>
                      <m:r>
                        <a:rPr lang="es-AR" sz="2400" b="0" i="1" smtClean="0">
                          <a:latin typeface="Cambria Math" panose="02040503050406030204" pitchFamily="18" charset="0"/>
                        </a:rPr>
                        <m:t>−</m:t>
                      </m:r>
                      <m:sSub>
                        <m:sSubPr>
                          <m:ctrlPr>
                            <a:rPr lang="es-AR" sz="2400" b="0" i="1" smtClean="0">
                              <a:latin typeface="Cambria Math" panose="02040503050406030204" pitchFamily="18" charset="0"/>
                            </a:rPr>
                          </m:ctrlPr>
                        </m:sSubPr>
                        <m:e>
                          <m:r>
                            <a:rPr lang="es-AR" sz="2400" b="0" i="1" smtClean="0">
                              <a:latin typeface="Cambria Math" panose="02040503050406030204" pitchFamily="18" charset="0"/>
                            </a:rPr>
                            <m:t>𝐸</m:t>
                          </m:r>
                        </m:e>
                        <m:sub>
                          <m:r>
                            <a:rPr lang="es-AR" sz="2400" b="0" i="1" smtClean="0">
                              <a:latin typeface="Cambria Math" panose="02040503050406030204" pitchFamily="18" charset="0"/>
                            </a:rPr>
                            <m:t>𝑟𝑒𝑠</m:t>
                          </m:r>
                        </m:sub>
                      </m:sSub>
                      <m:r>
                        <a:rPr lang="es-AR" sz="2400" b="0" i="1" smtClean="0">
                          <a:latin typeface="Cambria Math" panose="02040503050406030204" pitchFamily="18" charset="0"/>
                        </a:rPr>
                        <m:t>−</m:t>
                      </m:r>
                      <m:r>
                        <a:rPr lang="es-AR" sz="2400" b="0" i="1" smtClean="0">
                          <a:latin typeface="Cambria Math" panose="02040503050406030204" pitchFamily="18" charset="0"/>
                        </a:rPr>
                        <m:t>𝐸</m:t>
                      </m:r>
                    </m:oMath>
                  </m:oMathPara>
                </a14:m>
                <a:endParaRPr lang="es-AR" sz="2400" b="0" dirty="0" smtClean="0"/>
              </a:p>
              <a:p>
                <a:pPr marL="285750" indent="-285750" algn="l">
                  <a:buFont typeface="Arial" panose="020B0604020202020204" pitchFamily="34" charset="0"/>
                  <a:buChar char="•"/>
                </a:pPr>
                <a:r>
                  <a:rPr lang="es-AR" sz="1800" dirty="0"/>
                  <a:t>M es la producción de energía metabólica.</a:t>
                </a:r>
              </a:p>
              <a:p>
                <a:pPr marL="285750" indent="-285750" algn="l">
                  <a:buFont typeface="Arial" panose="020B0604020202020204" pitchFamily="34" charset="0"/>
                  <a:buChar char="•"/>
                </a:pPr>
                <a:r>
                  <a:rPr lang="es-AR" sz="1800" dirty="0"/>
                  <a:t>W es el trabajo exterior </a:t>
                </a:r>
                <a:r>
                  <a:rPr lang="es-AR" sz="1800" dirty="0" smtClean="0"/>
                  <a:t>útil (despreciable, por bajo rendimiento del organismo).</a:t>
                </a:r>
                <a:endParaRPr lang="es-AR" sz="1800" dirty="0"/>
              </a:p>
              <a:p>
                <a:pPr marL="285750" indent="-285750" algn="l">
                  <a:buFont typeface="Arial" panose="020B0604020202020204" pitchFamily="34" charset="0"/>
                  <a:buChar char="•"/>
                </a:pPr>
                <a:r>
                  <a:rPr lang="es-AR" sz="1800" dirty="0" smtClean="0"/>
                  <a:t>C </a:t>
                </a:r>
                <a:r>
                  <a:rPr lang="es-AR" sz="1800" dirty="0"/>
                  <a:t>es el calor intercambiado por convección.</a:t>
                </a:r>
              </a:p>
              <a:p>
                <a:pPr marL="285750" indent="-285750" algn="l">
                  <a:buFont typeface="Arial" panose="020B0604020202020204" pitchFamily="34" charset="0"/>
                  <a:buChar char="•"/>
                </a:pPr>
                <a:r>
                  <a:rPr lang="es-AR" sz="1800" dirty="0"/>
                  <a:t>R es el calor intercambiado por radiación.</a:t>
                </a:r>
              </a:p>
              <a:p>
                <a:pPr marL="285750" indent="-285750" algn="l">
                  <a:buFont typeface="Arial" panose="020B0604020202020204" pitchFamily="34" charset="0"/>
                  <a:buChar char="•"/>
                </a:pPr>
                <a:r>
                  <a:rPr lang="es-AR" sz="1800" dirty="0" err="1"/>
                  <a:t>C</a:t>
                </a:r>
                <a:r>
                  <a:rPr lang="es-AR" sz="1800" baseline="-25000" dirty="0" err="1"/>
                  <a:t>res</a:t>
                </a:r>
                <a:r>
                  <a:rPr lang="es-AR" sz="1800" dirty="0"/>
                  <a:t> es el calor intercambiado por convección </a:t>
                </a:r>
                <a:r>
                  <a:rPr lang="es-AR" sz="1800" dirty="0" smtClean="0"/>
                  <a:t>respiratoria (despreciable).</a:t>
                </a:r>
                <a:endParaRPr lang="es-AR" sz="1800" dirty="0"/>
              </a:p>
              <a:p>
                <a:pPr marL="285750" indent="-285750" algn="l">
                  <a:buFont typeface="Arial" panose="020B0604020202020204" pitchFamily="34" charset="0"/>
                  <a:buChar char="•"/>
                </a:pPr>
                <a:r>
                  <a:rPr lang="es-AR" sz="1800" dirty="0"/>
                  <a:t>E</a:t>
                </a:r>
                <a:r>
                  <a:rPr lang="es-AR" sz="1800" baseline="-25000" dirty="0"/>
                  <a:t>res</a:t>
                </a:r>
                <a:r>
                  <a:rPr lang="es-AR" sz="1800" dirty="0"/>
                  <a:t> es el calor latente intercambiado a través de la </a:t>
                </a:r>
                <a:r>
                  <a:rPr lang="es-AR" sz="1800" dirty="0" smtClean="0"/>
                  <a:t>respiración </a:t>
                </a:r>
                <a:r>
                  <a:rPr lang="es-AR" sz="1800" dirty="0"/>
                  <a:t>(despreciable</a:t>
                </a:r>
                <a:r>
                  <a:rPr lang="es-AR" sz="1800" dirty="0" smtClean="0"/>
                  <a:t>).</a:t>
                </a:r>
                <a:endParaRPr lang="es-AR" sz="1800" dirty="0"/>
              </a:p>
              <a:p>
                <a:pPr marL="285750" indent="-285750" algn="l">
                  <a:buFont typeface="Arial" panose="020B0604020202020204" pitchFamily="34" charset="0"/>
                  <a:buChar char="•"/>
                </a:pPr>
                <a:r>
                  <a:rPr lang="es-AR" sz="1800" dirty="0"/>
                  <a:t>E es el calor intercambiado por la evaporación del </a:t>
                </a:r>
                <a:r>
                  <a:rPr lang="es-AR" sz="1800" dirty="0" smtClean="0"/>
                  <a:t>sudor.</a:t>
                </a:r>
                <a:endParaRPr lang="es-AR" sz="1800" dirty="0"/>
              </a:p>
              <a:p>
                <a:pPr algn="l"/>
                <a:r>
                  <a:rPr lang="es-AR" sz="2400" dirty="0"/>
                  <a:t>Para mantener constante la temperatura del cuerpo, el término </a:t>
                </a:r>
                <a:r>
                  <a:rPr lang="es-AR" sz="2400" dirty="0" smtClean="0"/>
                  <a:t>Q </a:t>
                </a:r>
                <a:r>
                  <a:rPr lang="es-AR" sz="2400" dirty="0"/>
                  <a:t>debe ser nulo y entonces el término de evaporación del sudor se denomina evaporación requerida (</a:t>
                </a:r>
                <a:r>
                  <a:rPr lang="es-AR" sz="2400" dirty="0" err="1"/>
                  <a:t>E</a:t>
                </a:r>
                <a:r>
                  <a:rPr lang="es-AR" sz="2400" baseline="-25000" dirty="0" err="1"/>
                  <a:t>req</a:t>
                </a:r>
                <a:r>
                  <a:rPr lang="es-AR" sz="2400" dirty="0" smtClean="0"/>
                  <a:t>).</a:t>
                </a:r>
              </a:p>
              <a:p>
                <a:pPr algn="l"/>
                <a14:m>
                  <m:oMathPara xmlns:m="http://schemas.openxmlformats.org/officeDocument/2006/math">
                    <m:oMathParaPr>
                      <m:jc m:val="centerGroup"/>
                    </m:oMathParaPr>
                    <m:oMath xmlns:m="http://schemas.openxmlformats.org/officeDocument/2006/math">
                      <m:sSub>
                        <m:sSubPr>
                          <m:ctrlPr>
                            <a:rPr lang="es-AR" sz="2400" i="1">
                              <a:latin typeface="Cambria Math" panose="02040503050406030204" pitchFamily="18" charset="0"/>
                            </a:rPr>
                          </m:ctrlPr>
                        </m:sSubPr>
                        <m:e>
                          <m:r>
                            <a:rPr lang="es-AR" sz="2400" i="1">
                              <a:latin typeface="Cambria Math" panose="02040503050406030204" pitchFamily="18" charset="0"/>
                            </a:rPr>
                            <m:t>𝐸</m:t>
                          </m:r>
                        </m:e>
                        <m:sub>
                          <m:r>
                            <a:rPr lang="es-AR" sz="2400" i="1">
                              <a:latin typeface="Cambria Math" panose="02040503050406030204" pitchFamily="18" charset="0"/>
                            </a:rPr>
                            <m:t>𝑟𝑒</m:t>
                          </m:r>
                          <m:r>
                            <a:rPr lang="es-AR" sz="2400" b="0" i="1" smtClean="0">
                              <a:latin typeface="Cambria Math" panose="02040503050406030204" pitchFamily="18" charset="0"/>
                            </a:rPr>
                            <m:t>𝑞</m:t>
                          </m:r>
                        </m:sub>
                      </m:sSub>
                      <m:r>
                        <a:rPr lang="es-AR" sz="2400" b="0" i="1" smtClean="0">
                          <a:latin typeface="Cambria Math" panose="02040503050406030204" pitchFamily="18" charset="0"/>
                        </a:rPr>
                        <m:t>=</m:t>
                      </m:r>
                      <m:r>
                        <a:rPr lang="es-AR" sz="2400" b="0" i="1" smtClean="0">
                          <a:latin typeface="Cambria Math" panose="02040503050406030204" pitchFamily="18" charset="0"/>
                        </a:rPr>
                        <m:t>𝑀</m:t>
                      </m:r>
                      <m:r>
                        <a:rPr lang="es-AR" sz="2400" i="1">
                          <a:latin typeface="Cambria Math" panose="02040503050406030204" pitchFamily="18" charset="0"/>
                        </a:rPr>
                        <m:t>−</m:t>
                      </m:r>
                      <m:r>
                        <a:rPr lang="es-AR" sz="2400" b="0" i="1" smtClean="0">
                          <a:latin typeface="Cambria Math" panose="02040503050406030204" pitchFamily="18" charset="0"/>
                        </a:rPr>
                        <m:t>𝐶</m:t>
                      </m:r>
                      <m:r>
                        <a:rPr lang="es-AR" sz="2400" b="0" i="1" smtClean="0">
                          <a:latin typeface="Cambria Math" panose="02040503050406030204" pitchFamily="18" charset="0"/>
                        </a:rPr>
                        <m:t>−</m:t>
                      </m:r>
                      <m:r>
                        <a:rPr lang="es-AR" sz="2400" b="0" i="1" smtClean="0">
                          <a:latin typeface="Cambria Math" panose="02040503050406030204" pitchFamily="18" charset="0"/>
                        </a:rPr>
                        <m:t>𝑅</m:t>
                      </m:r>
                    </m:oMath>
                  </m:oMathPara>
                </a14:m>
                <a:endParaRPr lang="es-AR" sz="2400" dirty="0" smtClean="0"/>
              </a:p>
              <a:p>
                <a:pPr algn="l"/>
                <a:endParaRPr lang="es-AR" sz="2400" dirty="0"/>
              </a:p>
              <a:p>
                <a:pPr algn="l"/>
                <a:endParaRPr lang="es-AR" sz="2400" dirty="0"/>
              </a:p>
            </p:txBody>
          </p:sp>
        </mc:Choice>
        <mc:Fallback xmlns="">
          <p:sp>
            <p:nvSpPr>
              <p:cNvPr id="4" name="Marcador de texto 3"/>
              <p:cNvSpPr>
                <a:spLocks noGrp="1" noRot="1" noChangeAspect="1" noMove="1" noResize="1" noEditPoints="1" noAdjustHandles="1" noChangeArrowheads="1" noChangeShapeType="1" noTextEdit="1"/>
              </p:cNvSpPr>
              <p:nvPr>
                <p:ph type="body" sz="half" idx="15"/>
              </p:nvPr>
            </p:nvSpPr>
            <p:spPr>
              <a:xfrm>
                <a:off x="746760" y="758649"/>
                <a:ext cx="11033760" cy="5977431"/>
              </a:xfrm>
              <a:blipFill rotWithShape="0">
                <a:blip r:embed="rId2"/>
                <a:stretch>
                  <a:fillRect l="-884" t="-815" r="-552"/>
                </a:stretch>
              </a:blipFill>
            </p:spPr>
            <p:txBody>
              <a:bodyPr/>
              <a:lstStyle/>
              <a:p>
                <a:r>
                  <a:rPr lang="es-AR">
                    <a:noFill/>
                  </a:rPr>
                  <a:t> </a:t>
                </a:r>
              </a:p>
            </p:txBody>
          </p:sp>
        </mc:Fallback>
      </mc:AlternateContent>
      <p:sp>
        <p:nvSpPr>
          <p:cNvPr id="9" name="Título 1"/>
          <p:cNvSpPr txBox="1">
            <a:spLocks/>
          </p:cNvSpPr>
          <p:nvPr/>
        </p:nvSpPr>
        <p:spPr>
          <a:xfrm>
            <a:off x="1473749" y="160729"/>
            <a:ext cx="9579782" cy="401915"/>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a:lstStyle>
          <a:p>
            <a:r>
              <a:rPr lang="es-US" sz="2400" dirty="0"/>
              <a:t>evaporación </a:t>
            </a:r>
            <a:r>
              <a:rPr lang="es-US" sz="2400" dirty="0" smtClean="0"/>
              <a:t>requerida y índice de esfuerzo calórico </a:t>
            </a:r>
            <a:endParaRPr lang="es-AR" sz="2400" dirty="0"/>
          </a:p>
        </p:txBody>
      </p:sp>
      <p:sp>
        <p:nvSpPr>
          <p:cNvPr id="2" name="CuadroTexto 1"/>
          <p:cNvSpPr txBox="1"/>
          <p:nvPr/>
        </p:nvSpPr>
        <p:spPr>
          <a:xfrm>
            <a:off x="8705959" y="895809"/>
            <a:ext cx="3345998" cy="1674396"/>
          </a:xfrm>
          <a:prstGeom prst="rect">
            <a:avLst/>
          </a:prstGeom>
        </p:spPr>
        <p:txBody>
          <a:bodyPr vert="horz" lIns="91440" tIns="45720" rIns="91440" bIns="45720" rtlCol="0" anchor="t">
            <a:noAutofit/>
          </a:bodyPr>
          <a:lstStyle>
            <a:lvl1pPr indent="0" defTabSz="457200">
              <a:spcBef>
                <a:spcPts val="1000"/>
              </a:spcBef>
              <a:spcAft>
                <a:spcPts val="0"/>
              </a:spcAft>
              <a:buClr>
                <a:schemeClr val="accent1"/>
              </a:buClr>
              <a:buFont typeface="Wingdings 3" charset="2"/>
              <a:buNone/>
              <a:defRPr sz="1400">
                <a:solidFill>
                  <a:schemeClr val="tx1">
                    <a:lumMod val="75000"/>
                    <a:lumOff val="25000"/>
                  </a:schemeClr>
                </a:solidFill>
              </a:defRPr>
            </a:lvl1pPr>
            <a:lvl2pPr indent="0" defTabSz="457200">
              <a:spcBef>
                <a:spcPts val="1000"/>
              </a:spcBef>
              <a:spcAft>
                <a:spcPts val="0"/>
              </a:spcAft>
              <a:buClr>
                <a:schemeClr val="accent1"/>
              </a:buClr>
              <a:buFont typeface="Wingdings 3" charset="2"/>
              <a:buNone/>
              <a:defRPr sz="1200">
                <a:solidFill>
                  <a:schemeClr val="tx1">
                    <a:lumMod val="75000"/>
                    <a:lumOff val="25000"/>
                  </a:schemeClr>
                </a:solidFill>
              </a:defRPr>
            </a:lvl2pPr>
            <a:lvl3pPr indent="0" defTabSz="457200">
              <a:spcBef>
                <a:spcPts val="1000"/>
              </a:spcBef>
              <a:spcAft>
                <a:spcPts val="0"/>
              </a:spcAft>
              <a:buClr>
                <a:schemeClr val="accent1"/>
              </a:buClr>
              <a:buFont typeface="Wingdings 3" charset="2"/>
              <a:buNone/>
              <a:defRPr sz="1000">
                <a:solidFill>
                  <a:schemeClr val="tx1">
                    <a:lumMod val="75000"/>
                    <a:lumOff val="25000"/>
                  </a:schemeClr>
                </a:solidFill>
              </a:defRPr>
            </a:lvl3pPr>
            <a:lvl4pPr indent="0" defTabSz="457200">
              <a:spcBef>
                <a:spcPts val="1000"/>
              </a:spcBef>
              <a:spcAft>
                <a:spcPts val="0"/>
              </a:spcAft>
              <a:buClr>
                <a:schemeClr val="accent1"/>
              </a:buClr>
              <a:buFont typeface="Wingdings 3" charset="2"/>
              <a:buNone/>
              <a:defRPr sz="900">
                <a:solidFill>
                  <a:schemeClr val="tx1">
                    <a:lumMod val="75000"/>
                    <a:lumOff val="25000"/>
                  </a:schemeClr>
                </a:solidFill>
              </a:defRPr>
            </a:lvl4pPr>
            <a:lvl5pPr indent="0" defTabSz="457200">
              <a:spcBef>
                <a:spcPts val="1000"/>
              </a:spcBef>
              <a:spcAft>
                <a:spcPts val="0"/>
              </a:spcAft>
              <a:buClr>
                <a:schemeClr val="accent1"/>
              </a:buClr>
              <a:buFont typeface="Wingdings 3" charset="2"/>
              <a:buNone/>
              <a:defRPr sz="900">
                <a:solidFill>
                  <a:schemeClr val="tx1">
                    <a:lumMod val="75000"/>
                    <a:lumOff val="25000"/>
                  </a:schemeClr>
                </a:solidFill>
              </a:defRPr>
            </a:lvl5pPr>
            <a:lvl6pPr indent="0" defTabSz="457200">
              <a:spcBef>
                <a:spcPts val="1000"/>
              </a:spcBef>
              <a:spcAft>
                <a:spcPts val="0"/>
              </a:spcAft>
              <a:buClr>
                <a:schemeClr val="accent1"/>
              </a:buClr>
              <a:buFont typeface="Wingdings 3" charset="2"/>
              <a:buNone/>
              <a:defRPr sz="900">
                <a:solidFill>
                  <a:schemeClr val="tx1">
                    <a:lumMod val="75000"/>
                    <a:lumOff val="25000"/>
                  </a:schemeClr>
                </a:solidFill>
              </a:defRPr>
            </a:lvl6pPr>
            <a:lvl7pPr indent="0" defTabSz="457200">
              <a:spcBef>
                <a:spcPts val="1000"/>
              </a:spcBef>
              <a:spcAft>
                <a:spcPts val="0"/>
              </a:spcAft>
              <a:buClr>
                <a:schemeClr val="accent1"/>
              </a:buClr>
              <a:buFont typeface="Wingdings 3" charset="2"/>
              <a:buNone/>
              <a:defRPr sz="900">
                <a:solidFill>
                  <a:schemeClr val="tx1">
                    <a:lumMod val="75000"/>
                    <a:lumOff val="25000"/>
                  </a:schemeClr>
                </a:solidFill>
              </a:defRPr>
            </a:lvl7pPr>
            <a:lvl8pPr indent="0" defTabSz="457200">
              <a:spcBef>
                <a:spcPts val="1000"/>
              </a:spcBef>
              <a:spcAft>
                <a:spcPts val="0"/>
              </a:spcAft>
              <a:buClr>
                <a:schemeClr val="accent1"/>
              </a:buClr>
              <a:buFont typeface="Wingdings 3" charset="2"/>
              <a:buNone/>
              <a:defRPr sz="900">
                <a:solidFill>
                  <a:schemeClr val="tx1">
                    <a:lumMod val="75000"/>
                    <a:lumOff val="25000"/>
                  </a:schemeClr>
                </a:solidFill>
              </a:defRPr>
            </a:lvl8pPr>
            <a:lvl9pPr indent="0" defTabSz="457200">
              <a:spcBef>
                <a:spcPts val="1000"/>
              </a:spcBef>
              <a:spcAft>
                <a:spcPts val="0"/>
              </a:spcAft>
              <a:buClr>
                <a:schemeClr val="accent1"/>
              </a:buClr>
              <a:buFont typeface="Wingdings 3" charset="2"/>
              <a:buNone/>
              <a:defRPr sz="900">
                <a:solidFill>
                  <a:schemeClr val="tx1">
                    <a:lumMod val="75000"/>
                    <a:lumOff val="25000"/>
                  </a:schemeClr>
                </a:solidFill>
              </a:defRPr>
            </a:lvl9pPr>
          </a:lstStyle>
          <a:p>
            <a:endParaRPr lang="es-US" dirty="0"/>
          </a:p>
          <a:p>
            <a:endParaRPr lang="es-AR" dirty="0"/>
          </a:p>
        </p:txBody>
      </p:sp>
    </p:spTree>
    <p:extLst>
      <p:ext uri="{BB962C8B-B14F-4D97-AF65-F5344CB8AC3E}">
        <p14:creationId xmlns:p14="http://schemas.microsoft.com/office/powerpoint/2010/main" val="23502079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Marcador de texto 3"/>
              <p:cNvSpPr>
                <a:spLocks noGrp="1"/>
              </p:cNvSpPr>
              <p:nvPr>
                <p:ph type="body" sz="half" idx="15"/>
              </p:nvPr>
            </p:nvSpPr>
            <p:spPr>
              <a:xfrm>
                <a:off x="1005840" y="685800"/>
                <a:ext cx="10911840" cy="6099351"/>
              </a:xfrm>
            </p:spPr>
            <p:txBody>
              <a:bodyPr>
                <a:noAutofit/>
              </a:bodyPr>
              <a:lstStyle/>
              <a:p>
                <a:pPr algn="l"/>
                <a:r>
                  <a:rPr lang="es-AR" sz="2000" dirty="0" smtClean="0"/>
                  <a:t>La humedad de la piel (w) en una situación de trabajo determinada se define como un factor que multiplicado por la evaporación máxima da el valor de la evaporación real:</a:t>
                </a:r>
              </a:p>
              <a:p>
                <a:pPr algn="l"/>
                <a14:m>
                  <m:oMathPara xmlns:m="http://schemas.openxmlformats.org/officeDocument/2006/math">
                    <m:oMathParaPr>
                      <m:jc m:val="centerGroup"/>
                    </m:oMathParaPr>
                    <m:oMath xmlns:m="http://schemas.openxmlformats.org/officeDocument/2006/math">
                      <m:sSub>
                        <m:sSubPr>
                          <m:ctrlPr>
                            <a:rPr lang="es-AR" sz="2000" i="1">
                              <a:latin typeface="Cambria Math" panose="02040503050406030204" pitchFamily="18" charset="0"/>
                            </a:rPr>
                          </m:ctrlPr>
                        </m:sSubPr>
                        <m:e>
                          <m:r>
                            <a:rPr lang="es-AR" sz="2000" b="0" i="1" smtClean="0">
                              <a:latin typeface="Cambria Math" panose="02040503050406030204" pitchFamily="18" charset="0"/>
                            </a:rPr>
                            <m:t>𝑤</m:t>
                          </m:r>
                          <m:r>
                            <a:rPr lang="es-AR" sz="2000" b="0" i="1" smtClean="0">
                              <a:latin typeface="Cambria Math" panose="02040503050406030204" pitchFamily="18" charset="0"/>
                            </a:rPr>
                            <m:t>·</m:t>
                          </m:r>
                          <m:r>
                            <a:rPr lang="es-AR" sz="2000" i="1">
                              <a:latin typeface="Cambria Math" panose="02040503050406030204" pitchFamily="18" charset="0"/>
                            </a:rPr>
                            <m:t>𝐸</m:t>
                          </m:r>
                        </m:e>
                        <m:sub>
                          <m:r>
                            <a:rPr lang="es-AR" sz="2000" b="0" i="1" smtClean="0">
                              <a:latin typeface="Cambria Math" panose="02040503050406030204" pitchFamily="18" charset="0"/>
                            </a:rPr>
                            <m:t>𝑚</m:t>
                          </m:r>
                          <m:r>
                            <a:rPr lang="es-AR" sz="2000" b="0" i="1" smtClean="0">
                              <a:latin typeface="Cambria Math" panose="02040503050406030204" pitchFamily="18" charset="0"/>
                            </a:rPr>
                            <m:t>á</m:t>
                          </m:r>
                          <m:r>
                            <a:rPr lang="es-AR" sz="2000" b="0" i="1" smtClean="0">
                              <a:latin typeface="Cambria Math" panose="02040503050406030204" pitchFamily="18" charset="0"/>
                            </a:rPr>
                            <m:t>𝑥</m:t>
                          </m:r>
                        </m:sub>
                      </m:sSub>
                      <m:r>
                        <a:rPr lang="es-AR" sz="2000" b="0" i="1" smtClean="0">
                          <a:latin typeface="Cambria Math" panose="02040503050406030204" pitchFamily="18" charset="0"/>
                        </a:rPr>
                        <m:t>=</m:t>
                      </m:r>
                      <m:r>
                        <a:rPr lang="es-AR" sz="2000" b="0" i="1" smtClean="0">
                          <a:latin typeface="Cambria Math" panose="02040503050406030204" pitchFamily="18" charset="0"/>
                        </a:rPr>
                        <m:t>𝐸</m:t>
                      </m:r>
                    </m:oMath>
                  </m:oMathPara>
                </a14:m>
                <a:endParaRPr lang="es-AR" sz="2000" dirty="0" smtClean="0"/>
              </a:p>
              <a:p>
                <a:pPr algn="l"/>
                <a:r>
                  <a:rPr lang="es-AR" sz="2000" dirty="0"/>
                  <a:t>La humedad requerida de la piel está entonces expresada como la razón entre la evaporación requerida y la evaporación máxima</a:t>
                </a:r>
                <a:r>
                  <a:rPr lang="es-AR" sz="2000" dirty="0" smtClean="0"/>
                  <a:t>:</a:t>
                </a:r>
              </a:p>
              <a:p>
                <a:pPr algn="l"/>
                <a14:m>
                  <m:oMathPara xmlns:m="http://schemas.openxmlformats.org/officeDocument/2006/math">
                    <m:oMathParaPr>
                      <m:jc m:val="centerGroup"/>
                    </m:oMathParaPr>
                    <m:oMath xmlns:m="http://schemas.openxmlformats.org/officeDocument/2006/math">
                      <m:sSub>
                        <m:sSubPr>
                          <m:ctrlPr>
                            <a:rPr lang="es-AR" sz="2000" b="0" i="1" smtClean="0">
                              <a:latin typeface="Cambria Math" panose="02040503050406030204" pitchFamily="18" charset="0"/>
                            </a:rPr>
                          </m:ctrlPr>
                        </m:sSubPr>
                        <m:e>
                          <m:r>
                            <a:rPr lang="es-AR" sz="2000" b="0" i="1" smtClean="0">
                              <a:latin typeface="Cambria Math" panose="02040503050406030204" pitchFamily="18" charset="0"/>
                            </a:rPr>
                            <m:t>𝑤</m:t>
                          </m:r>
                        </m:e>
                        <m:sub>
                          <m:r>
                            <a:rPr lang="es-AR" sz="2000" b="0" i="1" smtClean="0">
                              <a:latin typeface="Cambria Math" panose="02040503050406030204" pitchFamily="18" charset="0"/>
                            </a:rPr>
                            <m:t>𝑟𝑒𝑞</m:t>
                          </m:r>
                        </m:sub>
                      </m:sSub>
                      <m:r>
                        <a:rPr lang="es-AR" sz="2000" b="0" i="1" smtClean="0">
                          <a:latin typeface="Cambria Math" panose="02040503050406030204" pitchFamily="18" charset="0"/>
                        </a:rPr>
                        <m:t>=</m:t>
                      </m:r>
                      <m:f>
                        <m:fPr>
                          <m:ctrlPr>
                            <a:rPr lang="es-AR" sz="2000" b="0" i="1" smtClean="0">
                              <a:latin typeface="Cambria Math" panose="02040503050406030204" pitchFamily="18" charset="0"/>
                            </a:rPr>
                          </m:ctrlPr>
                        </m:fPr>
                        <m:num>
                          <m:sSub>
                            <m:sSubPr>
                              <m:ctrlPr>
                                <a:rPr lang="es-AR" sz="2000" b="0" i="1" smtClean="0">
                                  <a:latin typeface="Cambria Math" panose="02040503050406030204" pitchFamily="18" charset="0"/>
                                </a:rPr>
                              </m:ctrlPr>
                            </m:sSubPr>
                            <m:e>
                              <m:r>
                                <a:rPr lang="es-AR" sz="2000" b="0" i="1" smtClean="0">
                                  <a:latin typeface="Cambria Math" panose="02040503050406030204" pitchFamily="18" charset="0"/>
                                </a:rPr>
                                <m:t>𝐸</m:t>
                              </m:r>
                            </m:e>
                            <m:sub>
                              <m:r>
                                <a:rPr lang="es-AR" sz="2000" b="0" i="1" smtClean="0">
                                  <a:latin typeface="Cambria Math" panose="02040503050406030204" pitchFamily="18" charset="0"/>
                                </a:rPr>
                                <m:t>𝑟𝑒𝑞</m:t>
                              </m:r>
                            </m:sub>
                          </m:sSub>
                        </m:num>
                        <m:den>
                          <m:sSub>
                            <m:sSubPr>
                              <m:ctrlPr>
                                <a:rPr lang="es-AR" sz="2000" b="0" i="1" smtClean="0">
                                  <a:latin typeface="Cambria Math" panose="02040503050406030204" pitchFamily="18" charset="0"/>
                                </a:rPr>
                              </m:ctrlPr>
                            </m:sSubPr>
                            <m:e>
                              <m:r>
                                <a:rPr lang="es-AR" sz="2000" b="0" i="1" smtClean="0">
                                  <a:latin typeface="Cambria Math" panose="02040503050406030204" pitchFamily="18" charset="0"/>
                                </a:rPr>
                                <m:t>𝐸</m:t>
                              </m:r>
                            </m:e>
                            <m:sub>
                              <m:r>
                                <a:rPr lang="es-AR" sz="2000" b="0" i="1" smtClean="0">
                                  <a:latin typeface="Cambria Math" panose="02040503050406030204" pitchFamily="18" charset="0"/>
                                </a:rPr>
                                <m:t>𝑚</m:t>
                              </m:r>
                              <m:r>
                                <a:rPr lang="es-AR" sz="2000" b="0" i="1" smtClean="0">
                                  <a:latin typeface="Cambria Math" panose="02040503050406030204" pitchFamily="18" charset="0"/>
                                </a:rPr>
                                <m:t>á</m:t>
                              </m:r>
                              <m:r>
                                <a:rPr lang="es-AR" sz="2000" b="0" i="1" smtClean="0">
                                  <a:latin typeface="Cambria Math" panose="02040503050406030204" pitchFamily="18" charset="0"/>
                                </a:rPr>
                                <m:t>𝑥</m:t>
                              </m:r>
                            </m:sub>
                          </m:sSub>
                        </m:den>
                      </m:f>
                    </m:oMath>
                  </m:oMathPara>
                </a14:m>
                <a:endParaRPr lang="es-AR" sz="2000" dirty="0" smtClean="0"/>
              </a:p>
              <a:p>
                <a:pPr algn="l"/>
                <a:r>
                  <a:rPr lang="es-AR" sz="2000" dirty="0"/>
                  <a:t>El cálculo de la sudoración se basa en la </a:t>
                </a:r>
                <a:r>
                  <a:rPr lang="es-AR" sz="2000" dirty="0" smtClean="0"/>
                  <a:t>expresión</a:t>
                </a:r>
              </a:p>
              <a:p>
                <a:pPr algn="l"/>
                <a14:m>
                  <m:oMathPara xmlns:m="http://schemas.openxmlformats.org/officeDocument/2006/math">
                    <m:oMathParaPr>
                      <m:jc m:val="centerGroup"/>
                    </m:oMathParaPr>
                    <m:oMath xmlns:m="http://schemas.openxmlformats.org/officeDocument/2006/math">
                      <m:r>
                        <a:rPr lang="es-AR" sz="2000" b="0" i="1" smtClean="0">
                          <a:latin typeface="Cambria Math" panose="02040503050406030204" pitchFamily="18" charset="0"/>
                        </a:rPr>
                        <m:t>𝑆𝑊</m:t>
                      </m:r>
                      <m:r>
                        <a:rPr lang="es-AR" sz="2000" b="0" i="1" smtClean="0">
                          <a:latin typeface="Cambria Math" panose="02040503050406030204" pitchFamily="18" charset="0"/>
                        </a:rPr>
                        <m:t>=</m:t>
                      </m:r>
                      <m:f>
                        <m:fPr>
                          <m:ctrlPr>
                            <a:rPr lang="es-AR" sz="2000" b="0" i="1" smtClean="0">
                              <a:latin typeface="Cambria Math" panose="02040503050406030204" pitchFamily="18" charset="0"/>
                            </a:rPr>
                          </m:ctrlPr>
                        </m:fPr>
                        <m:num>
                          <m:r>
                            <a:rPr lang="es-AR" sz="2000" b="0" i="1" smtClean="0">
                              <a:latin typeface="Cambria Math" panose="02040503050406030204" pitchFamily="18" charset="0"/>
                            </a:rPr>
                            <m:t>𝐸</m:t>
                          </m:r>
                        </m:num>
                        <m:den>
                          <m:r>
                            <a:rPr lang="es-AR" sz="2000" b="0" i="1" smtClean="0">
                              <a:latin typeface="Cambria Math" panose="02040503050406030204" pitchFamily="18" charset="0"/>
                            </a:rPr>
                            <m:t>𝑟</m:t>
                          </m:r>
                        </m:den>
                      </m:f>
                    </m:oMath>
                  </m:oMathPara>
                </a14:m>
                <a:endParaRPr lang="es-AR" sz="2000" dirty="0"/>
              </a:p>
              <a:p>
                <a:pPr algn="l"/>
                <a:r>
                  <a:rPr lang="es-AR" sz="2000" dirty="0" smtClean="0"/>
                  <a:t>Donde </a:t>
                </a:r>
                <a:r>
                  <a:rPr lang="es-AR" sz="2000" dirty="0"/>
                  <a:t>r es la eficacia </a:t>
                </a:r>
                <a:r>
                  <a:rPr lang="es-AR" sz="2000" dirty="0" err="1"/>
                  <a:t>evaporativa</a:t>
                </a:r>
                <a:r>
                  <a:rPr lang="es-AR" sz="2000" dirty="0"/>
                  <a:t> de la sudoración del individuo desnudo, coeficiente adimensional que es función de la humedad de la piel</a:t>
                </a:r>
                <a:r>
                  <a:rPr lang="es-AR" sz="2000" dirty="0" smtClean="0"/>
                  <a:t>. Luego:</a:t>
                </a:r>
              </a:p>
              <a:p>
                <a:pPr algn="l"/>
                <a14:m>
                  <m:oMathPara xmlns:m="http://schemas.openxmlformats.org/officeDocument/2006/math">
                    <m:oMathParaPr>
                      <m:jc m:val="centerGroup"/>
                    </m:oMathParaPr>
                    <m:oMath xmlns:m="http://schemas.openxmlformats.org/officeDocument/2006/math">
                      <m:sSub>
                        <m:sSubPr>
                          <m:ctrlPr>
                            <a:rPr lang="es-AR" sz="2000" b="0" i="1" smtClean="0">
                              <a:latin typeface="Cambria Math" panose="02040503050406030204" pitchFamily="18" charset="0"/>
                            </a:rPr>
                          </m:ctrlPr>
                        </m:sSubPr>
                        <m:e>
                          <m:r>
                            <a:rPr lang="es-AR" sz="2000" b="0" i="1" smtClean="0">
                              <a:latin typeface="Cambria Math" panose="02040503050406030204" pitchFamily="18" charset="0"/>
                            </a:rPr>
                            <m:t>𝑟</m:t>
                          </m:r>
                        </m:e>
                        <m:sub>
                          <m:r>
                            <a:rPr lang="es-AR" sz="2000" b="0" i="1" smtClean="0">
                              <a:latin typeface="Cambria Math" panose="02040503050406030204" pitchFamily="18" charset="0"/>
                            </a:rPr>
                            <m:t>𝑟𝑒𝑞</m:t>
                          </m:r>
                        </m:sub>
                      </m:sSub>
                      <m:r>
                        <a:rPr lang="es-AR" sz="2000" b="0" i="1" smtClean="0">
                          <a:latin typeface="Cambria Math" panose="02040503050406030204" pitchFamily="18" charset="0"/>
                        </a:rPr>
                        <m:t>=</m:t>
                      </m:r>
                      <m:r>
                        <a:rPr lang="es-AR" sz="2000" i="1">
                          <a:latin typeface="Cambria Math" panose="02040503050406030204" pitchFamily="18" charset="0"/>
                        </a:rPr>
                        <m:t>1−</m:t>
                      </m:r>
                      <m:f>
                        <m:fPr>
                          <m:ctrlPr>
                            <a:rPr lang="es-AR" sz="2000" b="0" i="1" smtClean="0">
                              <a:latin typeface="Cambria Math" panose="02040503050406030204" pitchFamily="18" charset="0"/>
                            </a:rPr>
                          </m:ctrlPr>
                        </m:fPr>
                        <m:num>
                          <m:sSubSup>
                            <m:sSubSupPr>
                              <m:ctrlPr>
                                <a:rPr lang="es-AR" sz="2000" b="0" i="1" smtClean="0">
                                  <a:latin typeface="Cambria Math" panose="02040503050406030204" pitchFamily="18" charset="0"/>
                                </a:rPr>
                              </m:ctrlPr>
                            </m:sSubSupPr>
                            <m:e>
                              <m:r>
                                <a:rPr lang="es-AR" sz="2000" b="0" i="1" smtClean="0">
                                  <a:latin typeface="Cambria Math" panose="02040503050406030204" pitchFamily="18" charset="0"/>
                                </a:rPr>
                                <m:t>𝑤</m:t>
                              </m:r>
                            </m:e>
                            <m:sub>
                              <m:r>
                                <a:rPr lang="es-AR" sz="2000" b="0" i="1" smtClean="0">
                                  <a:latin typeface="Cambria Math" panose="02040503050406030204" pitchFamily="18" charset="0"/>
                                </a:rPr>
                                <m:t>𝑟𝑒𝑞</m:t>
                              </m:r>
                            </m:sub>
                            <m:sup>
                              <m:r>
                                <a:rPr lang="es-AR" sz="2000" b="0" i="1" smtClean="0">
                                  <a:latin typeface="Cambria Math" panose="02040503050406030204" pitchFamily="18" charset="0"/>
                                </a:rPr>
                                <m:t>2</m:t>
                              </m:r>
                            </m:sup>
                          </m:sSubSup>
                        </m:num>
                        <m:den>
                          <m:r>
                            <a:rPr lang="es-AR" sz="2000" b="0" i="1" smtClean="0">
                              <a:latin typeface="Cambria Math" panose="02040503050406030204" pitchFamily="18" charset="0"/>
                            </a:rPr>
                            <m:t>2</m:t>
                          </m:r>
                        </m:den>
                      </m:f>
                    </m:oMath>
                  </m:oMathPara>
                </a14:m>
                <a:endParaRPr lang="es-AR" sz="2000" b="0" dirty="0" smtClean="0"/>
              </a:p>
              <a:p>
                <a:pPr algn="l"/>
                <a:r>
                  <a:rPr lang="es-AR" sz="2000" dirty="0" smtClean="0"/>
                  <a:t>Se deduce </a:t>
                </a:r>
                <a:r>
                  <a:rPr lang="es-AR" sz="2000" dirty="0"/>
                  <a:t>que:</a:t>
                </a:r>
              </a:p>
              <a:p>
                <a:pPr algn="l"/>
                <a14:m>
                  <m:oMathPara xmlns:m="http://schemas.openxmlformats.org/officeDocument/2006/math">
                    <m:oMathParaPr>
                      <m:jc m:val="centerGroup"/>
                    </m:oMathParaPr>
                    <m:oMath xmlns:m="http://schemas.openxmlformats.org/officeDocument/2006/math">
                      <m:r>
                        <a:rPr lang="es-AR" sz="2000" b="0" i="1" smtClean="0">
                          <a:latin typeface="Cambria Math" panose="02040503050406030204" pitchFamily="18" charset="0"/>
                        </a:rPr>
                        <m:t>𝑆</m:t>
                      </m:r>
                      <m:sSub>
                        <m:sSubPr>
                          <m:ctrlPr>
                            <a:rPr lang="es-AR" sz="2000" b="0" i="1" smtClean="0">
                              <a:latin typeface="Cambria Math" panose="02040503050406030204" pitchFamily="18" charset="0"/>
                            </a:rPr>
                          </m:ctrlPr>
                        </m:sSubPr>
                        <m:e>
                          <m:r>
                            <a:rPr lang="es-AR" sz="2000" b="0" i="1" smtClean="0">
                              <a:latin typeface="Cambria Math" panose="02040503050406030204" pitchFamily="18" charset="0"/>
                            </a:rPr>
                            <m:t>𝑊</m:t>
                          </m:r>
                        </m:e>
                        <m:sub>
                          <m:r>
                            <a:rPr lang="es-AR" sz="2000" b="0" i="1" smtClean="0">
                              <a:latin typeface="Cambria Math" panose="02040503050406030204" pitchFamily="18" charset="0"/>
                            </a:rPr>
                            <m:t>𝑟𝑒𝑞</m:t>
                          </m:r>
                        </m:sub>
                      </m:sSub>
                      <m:r>
                        <a:rPr lang="es-AR" sz="2000" b="0" i="1" smtClean="0">
                          <a:latin typeface="Cambria Math" panose="02040503050406030204" pitchFamily="18" charset="0"/>
                        </a:rPr>
                        <m:t>=</m:t>
                      </m:r>
                      <m:f>
                        <m:fPr>
                          <m:ctrlPr>
                            <a:rPr lang="es-AR" sz="2000" b="0" i="1" smtClean="0">
                              <a:latin typeface="Cambria Math" panose="02040503050406030204" pitchFamily="18" charset="0"/>
                            </a:rPr>
                          </m:ctrlPr>
                        </m:fPr>
                        <m:num>
                          <m:sSub>
                            <m:sSubPr>
                              <m:ctrlPr>
                                <a:rPr lang="es-AR" sz="2000" b="0" i="1" smtClean="0">
                                  <a:latin typeface="Cambria Math" panose="02040503050406030204" pitchFamily="18" charset="0"/>
                                </a:rPr>
                              </m:ctrlPr>
                            </m:sSubPr>
                            <m:e>
                              <m:r>
                                <a:rPr lang="es-AR" sz="2000" b="0" i="1" smtClean="0">
                                  <a:latin typeface="Cambria Math" panose="02040503050406030204" pitchFamily="18" charset="0"/>
                                </a:rPr>
                                <m:t>𝐸</m:t>
                              </m:r>
                            </m:e>
                            <m:sub>
                              <m:r>
                                <a:rPr lang="es-AR" sz="2000" b="0" i="1" smtClean="0">
                                  <a:latin typeface="Cambria Math" panose="02040503050406030204" pitchFamily="18" charset="0"/>
                                </a:rPr>
                                <m:t>𝑟𝑒𝑞</m:t>
                              </m:r>
                            </m:sub>
                          </m:sSub>
                        </m:num>
                        <m:den>
                          <m:sSub>
                            <m:sSubPr>
                              <m:ctrlPr>
                                <a:rPr lang="es-AR" sz="2000" b="0" i="1" smtClean="0">
                                  <a:latin typeface="Cambria Math" panose="02040503050406030204" pitchFamily="18" charset="0"/>
                                </a:rPr>
                              </m:ctrlPr>
                            </m:sSubPr>
                            <m:e>
                              <m:r>
                                <a:rPr lang="es-AR" sz="2000" b="0" i="1" smtClean="0">
                                  <a:latin typeface="Cambria Math" panose="02040503050406030204" pitchFamily="18" charset="0"/>
                                </a:rPr>
                                <m:t>𝑟</m:t>
                              </m:r>
                            </m:e>
                            <m:sub>
                              <m:r>
                                <a:rPr lang="es-AR" sz="2000" b="0" i="1" smtClean="0">
                                  <a:latin typeface="Cambria Math" panose="02040503050406030204" pitchFamily="18" charset="0"/>
                                </a:rPr>
                                <m:t>𝑟𝑒𝑞</m:t>
                              </m:r>
                            </m:sub>
                          </m:sSub>
                        </m:den>
                      </m:f>
                    </m:oMath>
                  </m:oMathPara>
                </a14:m>
                <a:endParaRPr lang="es-AR" sz="2000" dirty="0" smtClean="0"/>
              </a:p>
              <a:p>
                <a:pPr algn="l"/>
                <a:endParaRPr lang="es-AR" sz="2000" dirty="0" smtClean="0"/>
              </a:p>
              <a:p>
                <a:pPr algn="l"/>
                <a:endParaRPr lang="es-AR" sz="2000" dirty="0"/>
              </a:p>
              <a:p>
                <a:pPr algn="l"/>
                <a:endParaRPr lang="es-AR" sz="2000" dirty="0"/>
              </a:p>
            </p:txBody>
          </p:sp>
        </mc:Choice>
        <mc:Fallback xmlns="">
          <p:sp>
            <p:nvSpPr>
              <p:cNvPr id="4" name="Marcador de texto 3"/>
              <p:cNvSpPr>
                <a:spLocks noGrp="1" noRot="1" noChangeAspect="1" noMove="1" noResize="1" noEditPoints="1" noAdjustHandles="1" noChangeArrowheads="1" noChangeShapeType="1" noTextEdit="1"/>
              </p:cNvSpPr>
              <p:nvPr>
                <p:ph type="body" sz="half" idx="15"/>
              </p:nvPr>
            </p:nvSpPr>
            <p:spPr>
              <a:xfrm>
                <a:off x="1005840" y="685800"/>
                <a:ext cx="10911840" cy="6099351"/>
              </a:xfrm>
              <a:blipFill rotWithShape="0">
                <a:blip r:embed="rId2"/>
                <a:stretch>
                  <a:fillRect l="-559" t="-600"/>
                </a:stretch>
              </a:blipFill>
            </p:spPr>
            <p:txBody>
              <a:bodyPr/>
              <a:lstStyle/>
              <a:p>
                <a:r>
                  <a:rPr lang="es-AR">
                    <a:noFill/>
                  </a:rPr>
                  <a:t> </a:t>
                </a:r>
              </a:p>
            </p:txBody>
          </p:sp>
        </mc:Fallback>
      </mc:AlternateContent>
      <p:sp>
        <p:nvSpPr>
          <p:cNvPr id="9" name="Título 1"/>
          <p:cNvSpPr txBox="1">
            <a:spLocks/>
          </p:cNvSpPr>
          <p:nvPr/>
        </p:nvSpPr>
        <p:spPr>
          <a:xfrm>
            <a:off x="640080" y="177205"/>
            <a:ext cx="11140440" cy="508595"/>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a:lstStyle>
          <a:p>
            <a:r>
              <a:rPr lang="es-AR" sz="2400" dirty="0"/>
              <a:t>la humedad requerida de la piel </a:t>
            </a:r>
            <a:r>
              <a:rPr lang="es-AR" sz="2400" dirty="0" smtClean="0"/>
              <a:t>y </a:t>
            </a:r>
            <a:r>
              <a:rPr lang="es-AR" sz="2400" dirty="0"/>
              <a:t>de la sudoración requerida</a:t>
            </a:r>
          </a:p>
        </p:txBody>
      </p:sp>
      <p:sp>
        <p:nvSpPr>
          <p:cNvPr id="2" name="CuadroTexto 1"/>
          <p:cNvSpPr txBox="1"/>
          <p:nvPr/>
        </p:nvSpPr>
        <p:spPr>
          <a:xfrm>
            <a:off x="8705959" y="895809"/>
            <a:ext cx="3345998" cy="1674396"/>
          </a:xfrm>
          <a:prstGeom prst="rect">
            <a:avLst/>
          </a:prstGeom>
        </p:spPr>
        <p:txBody>
          <a:bodyPr vert="horz" lIns="91440" tIns="45720" rIns="91440" bIns="45720" rtlCol="0" anchor="t">
            <a:noAutofit/>
          </a:bodyPr>
          <a:lstStyle>
            <a:lvl1pPr indent="0" defTabSz="457200">
              <a:spcBef>
                <a:spcPts val="1000"/>
              </a:spcBef>
              <a:spcAft>
                <a:spcPts val="0"/>
              </a:spcAft>
              <a:buClr>
                <a:schemeClr val="accent1"/>
              </a:buClr>
              <a:buFont typeface="Wingdings 3" charset="2"/>
              <a:buNone/>
              <a:defRPr sz="1400">
                <a:solidFill>
                  <a:schemeClr val="tx1">
                    <a:lumMod val="75000"/>
                    <a:lumOff val="25000"/>
                  </a:schemeClr>
                </a:solidFill>
              </a:defRPr>
            </a:lvl1pPr>
            <a:lvl2pPr indent="0" defTabSz="457200">
              <a:spcBef>
                <a:spcPts val="1000"/>
              </a:spcBef>
              <a:spcAft>
                <a:spcPts val="0"/>
              </a:spcAft>
              <a:buClr>
                <a:schemeClr val="accent1"/>
              </a:buClr>
              <a:buFont typeface="Wingdings 3" charset="2"/>
              <a:buNone/>
              <a:defRPr sz="1200">
                <a:solidFill>
                  <a:schemeClr val="tx1">
                    <a:lumMod val="75000"/>
                    <a:lumOff val="25000"/>
                  </a:schemeClr>
                </a:solidFill>
              </a:defRPr>
            </a:lvl2pPr>
            <a:lvl3pPr indent="0" defTabSz="457200">
              <a:spcBef>
                <a:spcPts val="1000"/>
              </a:spcBef>
              <a:spcAft>
                <a:spcPts val="0"/>
              </a:spcAft>
              <a:buClr>
                <a:schemeClr val="accent1"/>
              </a:buClr>
              <a:buFont typeface="Wingdings 3" charset="2"/>
              <a:buNone/>
              <a:defRPr sz="1000">
                <a:solidFill>
                  <a:schemeClr val="tx1">
                    <a:lumMod val="75000"/>
                    <a:lumOff val="25000"/>
                  </a:schemeClr>
                </a:solidFill>
              </a:defRPr>
            </a:lvl3pPr>
            <a:lvl4pPr indent="0" defTabSz="457200">
              <a:spcBef>
                <a:spcPts val="1000"/>
              </a:spcBef>
              <a:spcAft>
                <a:spcPts val="0"/>
              </a:spcAft>
              <a:buClr>
                <a:schemeClr val="accent1"/>
              </a:buClr>
              <a:buFont typeface="Wingdings 3" charset="2"/>
              <a:buNone/>
              <a:defRPr sz="900">
                <a:solidFill>
                  <a:schemeClr val="tx1">
                    <a:lumMod val="75000"/>
                    <a:lumOff val="25000"/>
                  </a:schemeClr>
                </a:solidFill>
              </a:defRPr>
            </a:lvl4pPr>
            <a:lvl5pPr indent="0" defTabSz="457200">
              <a:spcBef>
                <a:spcPts val="1000"/>
              </a:spcBef>
              <a:spcAft>
                <a:spcPts val="0"/>
              </a:spcAft>
              <a:buClr>
                <a:schemeClr val="accent1"/>
              </a:buClr>
              <a:buFont typeface="Wingdings 3" charset="2"/>
              <a:buNone/>
              <a:defRPr sz="900">
                <a:solidFill>
                  <a:schemeClr val="tx1">
                    <a:lumMod val="75000"/>
                    <a:lumOff val="25000"/>
                  </a:schemeClr>
                </a:solidFill>
              </a:defRPr>
            </a:lvl5pPr>
            <a:lvl6pPr indent="0" defTabSz="457200">
              <a:spcBef>
                <a:spcPts val="1000"/>
              </a:spcBef>
              <a:spcAft>
                <a:spcPts val="0"/>
              </a:spcAft>
              <a:buClr>
                <a:schemeClr val="accent1"/>
              </a:buClr>
              <a:buFont typeface="Wingdings 3" charset="2"/>
              <a:buNone/>
              <a:defRPr sz="900">
                <a:solidFill>
                  <a:schemeClr val="tx1">
                    <a:lumMod val="75000"/>
                    <a:lumOff val="25000"/>
                  </a:schemeClr>
                </a:solidFill>
              </a:defRPr>
            </a:lvl6pPr>
            <a:lvl7pPr indent="0" defTabSz="457200">
              <a:spcBef>
                <a:spcPts val="1000"/>
              </a:spcBef>
              <a:spcAft>
                <a:spcPts val="0"/>
              </a:spcAft>
              <a:buClr>
                <a:schemeClr val="accent1"/>
              </a:buClr>
              <a:buFont typeface="Wingdings 3" charset="2"/>
              <a:buNone/>
              <a:defRPr sz="900">
                <a:solidFill>
                  <a:schemeClr val="tx1">
                    <a:lumMod val="75000"/>
                    <a:lumOff val="25000"/>
                  </a:schemeClr>
                </a:solidFill>
              </a:defRPr>
            </a:lvl7pPr>
            <a:lvl8pPr indent="0" defTabSz="457200">
              <a:spcBef>
                <a:spcPts val="1000"/>
              </a:spcBef>
              <a:spcAft>
                <a:spcPts val="0"/>
              </a:spcAft>
              <a:buClr>
                <a:schemeClr val="accent1"/>
              </a:buClr>
              <a:buFont typeface="Wingdings 3" charset="2"/>
              <a:buNone/>
              <a:defRPr sz="900">
                <a:solidFill>
                  <a:schemeClr val="tx1">
                    <a:lumMod val="75000"/>
                    <a:lumOff val="25000"/>
                  </a:schemeClr>
                </a:solidFill>
              </a:defRPr>
            </a:lvl8pPr>
            <a:lvl9pPr indent="0" defTabSz="457200">
              <a:spcBef>
                <a:spcPts val="1000"/>
              </a:spcBef>
              <a:spcAft>
                <a:spcPts val="0"/>
              </a:spcAft>
              <a:buClr>
                <a:schemeClr val="accent1"/>
              </a:buClr>
              <a:buFont typeface="Wingdings 3" charset="2"/>
              <a:buNone/>
              <a:defRPr sz="900">
                <a:solidFill>
                  <a:schemeClr val="tx1">
                    <a:lumMod val="75000"/>
                    <a:lumOff val="25000"/>
                  </a:schemeClr>
                </a:solidFill>
              </a:defRPr>
            </a:lvl9pPr>
          </a:lstStyle>
          <a:p>
            <a:endParaRPr lang="es-US" dirty="0"/>
          </a:p>
          <a:p>
            <a:endParaRPr lang="es-AR" dirty="0"/>
          </a:p>
        </p:txBody>
      </p:sp>
    </p:spTree>
    <p:extLst>
      <p:ext uri="{BB962C8B-B14F-4D97-AF65-F5344CB8AC3E}">
        <p14:creationId xmlns:p14="http://schemas.microsoft.com/office/powerpoint/2010/main" val="4361046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8"/>
          <p:cNvSpPr>
            <a:spLocks noGrp="1"/>
          </p:cNvSpPr>
          <p:nvPr>
            <p:ph type="title"/>
          </p:nvPr>
        </p:nvSpPr>
        <p:spPr/>
        <p:txBody>
          <a:bodyPr/>
          <a:lstStyle/>
          <a:p>
            <a:r>
              <a:rPr lang="es-AR" dirty="0" smtClean="0"/>
              <a:t>OBJETIVOS.</a:t>
            </a:r>
            <a:endParaRPr lang="es-AR" dirty="0"/>
          </a:p>
        </p:txBody>
      </p:sp>
      <p:sp>
        <p:nvSpPr>
          <p:cNvPr id="15" name="Marcador de contenido 14"/>
          <p:cNvSpPr>
            <a:spLocks noGrp="1"/>
          </p:cNvSpPr>
          <p:nvPr>
            <p:ph idx="1"/>
          </p:nvPr>
        </p:nvSpPr>
        <p:spPr>
          <a:xfrm>
            <a:off x="2234002" y="1808861"/>
            <a:ext cx="8915400" cy="3777622"/>
          </a:xfrm>
        </p:spPr>
        <p:txBody>
          <a:bodyPr>
            <a:normAutofit/>
          </a:bodyPr>
          <a:lstStyle/>
          <a:p>
            <a:r>
              <a:rPr lang="es-AR" sz="2400" dirty="0" smtClean="0">
                <a:latin typeface="+mj-lt"/>
                <a:cs typeface="Arial" panose="020B0604020202020204" pitchFamily="34" charset="0"/>
              </a:rPr>
              <a:t>Conocer </a:t>
            </a:r>
            <a:r>
              <a:rPr lang="es-AR" sz="2400" dirty="0">
                <a:latin typeface="+mj-lt"/>
                <a:cs typeface="Arial" panose="020B0604020202020204" pitchFamily="34" charset="0"/>
              </a:rPr>
              <a:t>las precauciones a tener en cuenta en trabajos en condiciones de Calor y Frio.</a:t>
            </a:r>
          </a:p>
          <a:p>
            <a:r>
              <a:rPr lang="es-AR" sz="2400" dirty="0" smtClean="0">
                <a:latin typeface="+mj-lt"/>
                <a:cs typeface="Arial" panose="020B0604020202020204" pitchFamily="34" charset="0"/>
              </a:rPr>
              <a:t>Informar </a:t>
            </a:r>
            <a:r>
              <a:rPr lang="es-AR" sz="2400" dirty="0">
                <a:latin typeface="+mj-lt"/>
                <a:cs typeface="Arial" panose="020B0604020202020204" pitchFamily="34" charset="0"/>
              </a:rPr>
              <a:t>sobre las exigencias de la ley para la evaluación de las condiciones higrotermicas de los ambientes </a:t>
            </a:r>
            <a:r>
              <a:rPr lang="es-AR" sz="2400" dirty="0" smtClean="0">
                <a:latin typeface="+mj-lt"/>
                <a:cs typeface="Arial" panose="020B0604020202020204" pitchFamily="34" charset="0"/>
              </a:rPr>
              <a:t>laborales.</a:t>
            </a:r>
            <a:endParaRPr lang="es-AR" sz="2400" dirty="0">
              <a:latin typeface="+mj-lt"/>
              <a:cs typeface="Arial" panose="020B0604020202020204" pitchFamily="34" charset="0"/>
            </a:endParaRPr>
          </a:p>
          <a:p>
            <a:r>
              <a:rPr lang="es-AR" sz="2400" dirty="0">
                <a:latin typeface="+mj-lt"/>
                <a:cs typeface="Arial" panose="020B0604020202020204" pitchFamily="34" charset="0"/>
              </a:rPr>
              <a:t>Concientizar sobre los peligros </a:t>
            </a:r>
            <a:r>
              <a:rPr lang="es-AR" sz="2400" dirty="0" smtClean="0">
                <a:latin typeface="+mj-lt"/>
                <a:cs typeface="Arial" panose="020B0604020202020204" pitchFamily="34" charset="0"/>
              </a:rPr>
              <a:t>por </a:t>
            </a:r>
            <a:r>
              <a:rPr lang="es-AR" sz="2400" dirty="0">
                <a:latin typeface="+mj-lt"/>
                <a:cs typeface="Arial" panose="020B0604020202020204" pitchFamily="34" charset="0"/>
              </a:rPr>
              <a:t>la exposición a sobrecargas térmicas</a:t>
            </a:r>
            <a:r>
              <a:rPr lang="es-AR" sz="2400" dirty="0" smtClean="0">
                <a:latin typeface="+mj-lt"/>
              </a:rPr>
              <a:t>.</a:t>
            </a:r>
          </a:p>
          <a:p>
            <a:pPr marL="0" indent="0">
              <a:buNone/>
            </a:pPr>
            <a:endParaRPr lang="es-ES" sz="2400" dirty="0" smtClean="0"/>
          </a:p>
        </p:txBody>
      </p:sp>
    </p:spTree>
    <p:extLst>
      <p:ext uri="{BB962C8B-B14F-4D97-AF65-F5344CB8AC3E}">
        <p14:creationId xmlns:p14="http://schemas.microsoft.com/office/powerpoint/2010/main" val="713193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3"/>
          <p:cNvSpPr>
            <a:spLocks noGrp="1"/>
          </p:cNvSpPr>
          <p:nvPr>
            <p:ph type="body" sz="half" idx="15"/>
          </p:nvPr>
        </p:nvSpPr>
        <p:spPr>
          <a:xfrm>
            <a:off x="1021079" y="595470"/>
            <a:ext cx="10959465" cy="2411271"/>
          </a:xfrm>
        </p:spPr>
        <p:txBody>
          <a:bodyPr>
            <a:noAutofit/>
          </a:bodyPr>
          <a:lstStyle/>
          <a:p>
            <a:pPr algn="l"/>
            <a:r>
              <a:rPr lang="es-AR" sz="1800" dirty="0"/>
              <a:t>La exposición a condiciones de estrés </a:t>
            </a:r>
            <a:r>
              <a:rPr lang="es-AR" sz="1800" dirty="0" smtClean="0"/>
              <a:t>conlleva a dos riesgos: </a:t>
            </a:r>
          </a:p>
          <a:p>
            <a:pPr marL="342900" indent="-342900" algn="l">
              <a:buFont typeface="Arial" panose="020B0604020202020204" pitchFamily="34" charset="0"/>
              <a:buChar char="•"/>
            </a:pPr>
            <a:r>
              <a:rPr lang="es-AR" sz="1800" dirty="0" smtClean="0"/>
              <a:t>La deshidratación</a:t>
            </a:r>
          </a:p>
          <a:p>
            <a:pPr marL="342900" indent="-342900" algn="l">
              <a:buFont typeface="Arial" panose="020B0604020202020204" pitchFamily="34" charset="0"/>
              <a:buChar char="•"/>
            </a:pPr>
            <a:r>
              <a:rPr lang="es-AR" sz="1800" dirty="0" smtClean="0"/>
              <a:t>El golpe de calor</a:t>
            </a:r>
          </a:p>
          <a:p>
            <a:pPr algn="l"/>
            <a:r>
              <a:rPr lang="es-AR" sz="1800" dirty="0" smtClean="0"/>
              <a:t>Debe determinarse un tiempo de exposición límite, este será </a:t>
            </a:r>
            <a:r>
              <a:rPr lang="es-AR" sz="1800" dirty="0"/>
              <a:t>función </a:t>
            </a:r>
            <a:r>
              <a:rPr lang="es-AR" sz="1800" dirty="0" smtClean="0"/>
              <a:t>de:</a:t>
            </a:r>
          </a:p>
          <a:p>
            <a:pPr marL="342900" indent="-342900" algn="l">
              <a:buFont typeface="Arial" panose="020B0604020202020204" pitchFamily="34" charset="0"/>
              <a:buChar char="•"/>
            </a:pPr>
            <a:r>
              <a:rPr lang="es-AR" sz="1800" dirty="0" smtClean="0"/>
              <a:t>El máximos </a:t>
            </a:r>
            <a:r>
              <a:rPr lang="es-AR" sz="1800" dirty="0"/>
              <a:t>de almacenamiento de calor (</a:t>
            </a:r>
            <a:r>
              <a:rPr lang="es-AR" sz="1800" dirty="0" err="1"/>
              <a:t>Q</a:t>
            </a:r>
            <a:r>
              <a:rPr lang="es-AR" sz="1800" baseline="-25000" dirty="0" err="1"/>
              <a:t>máx</a:t>
            </a:r>
            <a:r>
              <a:rPr lang="es-AR" sz="1800" dirty="0" smtClean="0"/>
              <a:t>)</a:t>
            </a:r>
          </a:p>
          <a:p>
            <a:pPr marL="342900" indent="-342900" algn="l">
              <a:buFont typeface="Arial" panose="020B0604020202020204" pitchFamily="34" charset="0"/>
              <a:buChar char="•"/>
            </a:pPr>
            <a:r>
              <a:rPr lang="es-AR" sz="1800" dirty="0" smtClean="0"/>
              <a:t>La </a:t>
            </a:r>
            <a:r>
              <a:rPr lang="es-AR" sz="1800" dirty="0"/>
              <a:t>máxima pérdida de agua (</a:t>
            </a:r>
            <a:r>
              <a:rPr lang="es-AR" sz="1800" dirty="0" err="1"/>
              <a:t>D</a:t>
            </a:r>
            <a:r>
              <a:rPr lang="es-AR" sz="1800" baseline="-25000" dirty="0" err="1"/>
              <a:t>máx</a:t>
            </a:r>
            <a:r>
              <a:rPr lang="es-AR" sz="1800" dirty="0" smtClean="0"/>
              <a:t>)</a:t>
            </a:r>
          </a:p>
        </p:txBody>
      </p:sp>
      <p:sp>
        <p:nvSpPr>
          <p:cNvPr id="9" name="Título 1"/>
          <p:cNvSpPr txBox="1">
            <a:spLocks/>
          </p:cNvSpPr>
          <p:nvPr/>
        </p:nvSpPr>
        <p:spPr>
          <a:xfrm>
            <a:off x="640080" y="177205"/>
            <a:ext cx="11140440" cy="508595"/>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a:lstStyle>
          <a:p>
            <a:r>
              <a:rPr lang="es-AR" sz="2400" dirty="0"/>
              <a:t>Tiempo límite de exposición</a:t>
            </a:r>
          </a:p>
        </p:txBody>
      </p:sp>
      <p:pic>
        <p:nvPicPr>
          <p:cNvPr id="5" name="Imagen 4"/>
          <p:cNvPicPr/>
          <p:nvPr/>
        </p:nvPicPr>
        <p:blipFill>
          <a:blip r:embed="rId2">
            <a:extLst>
              <a:ext uri="{28A0092B-C50C-407E-A947-70E740481C1C}">
                <a14:useLocalDpi xmlns:a14="http://schemas.microsoft.com/office/drawing/2010/main" val="0"/>
              </a:ext>
            </a:extLst>
          </a:blip>
          <a:srcRect/>
          <a:stretch>
            <a:fillRect/>
          </a:stretch>
        </p:blipFill>
        <p:spPr bwMode="auto">
          <a:xfrm>
            <a:off x="6067425" y="2606040"/>
            <a:ext cx="5865495" cy="1508760"/>
          </a:xfrm>
          <a:prstGeom prst="rect">
            <a:avLst/>
          </a:prstGeom>
          <a:noFill/>
          <a:ln>
            <a:noFill/>
          </a:ln>
        </p:spPr>
      </p:pic>
      <mc:AlternateContent xmlns:mc="http://schemas.openxmlformats.org/markup-compatibility/2006" xmlns:a14="http://schemas.microsoft.com/office/drawing/2010/main">
        <mc:Choice Requires="a14">
          <p:sp>
            <p:nvSpPr>
              <p:cNvPr id="10" name="Marcador de texto 3"/>
              <p:cNvSpPr>
                <a:spLocks noGrp="1"/>
              </p:cNvSpPr>
              <p:nvPr>
                <p:ph type="body" sz="half" idx="15"/>
              </p:nvPr>
            </p:nvSpPr>
            <p:spPr>
              <a:xfrm>
                <a:off x="944880" y="3000903"/>
                <a:ext cx="5074920" cy="1347439"/>
              </a:xfrm>
            </p:spPr>
            <p:txBody>
              <a:bodyPr>
                <a:noAutofit/>
              </a:bodyPr>
              <a:lstStyle/>
              <a:p>
                <a:pPr algn="l"/>
                <a:r>
                  <a:rPr lang="es-AR" sz="1800" dirty="0" smtClean="0"/>
                  <a:t>El limite se calculara cuando no se cumpla:</a:t>
                </a:r>
              </a:p>
              <a:p>
                <a:pPr algn="l"/>
                <a14:m>
                  <m:oMathPara xmlns:m="http://schemas.openxmlformats.org/officeDocument/2006/math">
                    <m:oMathParaPr>
                      <m:jc m:val="centerGroup"/>
                    </m:oMathParaPr>
                    <m:oMath xmlns:m="http://schemas.openxmlformats.org/officeDocument/2006/math">
                      <m:r>
                        <a:rPr lang="es-AR" sz="2000" i="1">
                          <a:latin typeface="Cambria Math" panose="02040503050406030204" pitchFamily="18" charset="0"/>
                        </a:rPr>
                        <m:t>𝐸</m:t>
                      </m:r>
                      <m:r>
                        <a:rPr lang="es-AR" sz="2000" i="1">
                          <a:latin typeface="Cambria Math" panose="02040503050406030204" pitchFamily="18" charset="0"/>
                        </a:rPr>
                        <m:t>=</m:t>
                      </m:r>
                      <m:sSub>
                        <m:sSubPr>
                          <m:ctrlPr>
                            <a:rPr lang="es-AR" sz="2000" i="1">
                              <a:latin typeface="Cambria Math" panose="02040503050406030204" pitchFamily="18" charset="0"/>
                            </a:rPr>
                          </m:ctrlPr>
                        </m:sSubPr>
                        <m:e>
                          <m:r>
                            <a:rPr lang="es-AR" sz="2000" i="1">
                              <a:latin typeface="Cambria Math" panose="02040503050406030204" pitchFamily="18" charset="0"/>
                            </a:rPr>
                            <m:t>𝐸</m:t>
                          </m:r>
                        </m:e>
                        <m:sub>
                          <m:r>
                            <a:rPr lang="es-AR" sz="2000" i="1">
                              <a:latin typeface="Cambria Math" panose="02040503050406030204" pitchFamily="18" charset="0"/>
                            </a:rPr>
                            <m:t>𝑟𝑒𝑞</m:t>
                          </m:r>
                        </m:sub>
                      </m:sSub>
                    </m:oMath>
                  </m:oMathPara>
                </a14:m>
                <a:endParaRPr lang="es-AR" sz="2000" i="1" dirty="0"/>
              </a:p>
              <a:p>
                <a:pPr algn="l"/>
                <a14:m>
                  <m:oMathPara xmlns:m="http://schemas.openxmlformats.org/officeDocument/2006/math">
                    <m:oMathParaPr>
                      <m:jc m:val="centerGroup"/>
                    </m:oMathParaPr>
                    <m:oMath xmlns:m="http://schemas.openxmlformats.org/officeDocument/2006/math">
                      <m:r>
                        <a:rPr lang="es-AR" sz="2000" i="1">
                          <a:latin typeface="Cambria Math" panose="02040503050406030204" pitchFamily="18" charset="0"/>
                        </a:rPr>
                        <m:t>𝑆𝑊</m:t>
                      </m:r>
                      <m:r>
                        <a:rPr lang="es-AR" sz="2000" i="1">
                          <a:latin typeface="Cambria Math" panose="02040503050406030204" pitchFamily="18" charset="0"/>
                        </a:rPr>
                        <m:t>&lt;</m:t>
                      </m:r>
                      <m:f>
                        <m:fPr>
                          <m:ctrlPr>
                            <a:rPr lang="es-AR" sz="2000" i="1">
                              <a:latin typeface="Cambria Math" panose="02040503050406030204" pitchFamily="18" charset="0"/>
                            </a:rPr>
                          </m:ctrlPr>
                        </m:fPr>
                        <m:num>
                          <m:sSub>
                            <m:sSubPr>
                              <m:ctrlPr>
                                <a:rPr lang="es-AR" sz="2000" i="1">
                                  <a:latin typeface="Cambria Math" panose="02040503050406030204" pitchFamily="18" charset="0"/>
                                </a:rPr>
                              </m:ctrlPr>
                            </m:sSubPr>
                            <m:e>
                              <m:r>
                                <a:rPr lang="es-AR" sz="2000" i="1">
                                  <a:latin typeface="Cambria Math" panose="02040503050406030204" pitchFamily="18" charset="0"/>
                                </a:rPr>
                                <m:t>𝐷</m:t>
                              </m:r>
                            </m:e>
                            <m:sub>
                              <m:r>
                                <a:rPr lang="es-AR" sz="2000" i="1">
                                  <a:latin typeface="Cambria Math" panose="02040503050406030204" pitchFamily="18" charset="0"/>
                                </a:rPr>
                                <m:t>𝑚</m:t>
                              </m:r>
                              <m:r>
                                <a:rPr lang="es-AR" sz="2000" i="1">
                                  <a:latin typeface="Cambria Math" panose="02040503050406030204" pitchFamily="18" charset="0"/>
                                </a:rPr>
                                <m:t>á</m:t>
                              </m:r>
                              <m:r>
                                <a:rPr lang="es-AR" sz="2000" i="1">
                                  <a:latin typeface="Cambria Math" panose="02040503050406030204" pitchFamily="18" charset="0"/>
                                </a:rPr>
                                <m:t>𝑥</m:t>
                              </m:r>
                            </m:sub>
                          </m:sSub>
                        </m:num>
                        <m:den>
                          <m:r>
                            <a:rPr lang="es-AR" sz="2000" i="1">
                              <a:latin typeface="Cambria Math" panose="02040503050406030204" pitchFamily="18" charset="0"/>
                            </a:rPr>
                            <m:t>8</m:t>
                          </m:r>
                        </m:den>
                      </m:f>
                    </m:oMath>
                  </m:oMathPara>
                </a14:m>
                <a:endParaRPr lang="es-AR" sz="2000" dirty="0" smtClean="0"/>
              </a:p>
              <a:p>
                <a:pPr algn="l"/>
                <a:endParaRPr lang="es-AR" sz="2000" dirty="0"/>
              </a:p>
              <a:p>
                <a:pPr algn="l"/>
                <a:endParaRPr lang="es-AR" sz="2000" dirty="0"/>
              </a:p>
            </p:txBody>
          </p:sp>
        </mc:Choice>
        <mc:Fallback xmlns="">
          <p:sp>
            <p:nvSpPr>
              <p:cNvPr id="10" name="Marcador de texto 3"/>
              <p:cNvSpPr>
                <a:spLocks noGrp="1" noRot="1" noChangeAspect="1" noMove="1" noResize="1" noEditPoints="1" noAdjustHandles="1" noChangeArrowheads="1" noChangeShapeType="1" noTextEdit="1"/>
              </p:cNvSpPr>
              <p:nvPr>
                <p:ph type="body" sz="half" idx="15"/>
              </p:nvPr>
            </p:nvSpPr>
            <p:spPr>
              <a:xfrm>
                <a:off x="944880" y="3000903"/>
                <a:ext cx="5074920" cy="1347439"/>
              </a:xfrm>
              <a:blipFill rotWithShape="0">
                <a:blip r:embed="rId3"/>
                <a:stretch>
                  <a:fillRect l="-960" t="-2262"/>
                </a:stretch>
              </a:blipFill>
            </p:spPr>
            <p:txBody>
              <a:bodyPr/>
              <a:lstStyle/>
              <a:p>
                <a:r>
                  <a:rPr lang="es-AR">
                    <a:noFill/>
                  </a:rPr>
                  <a:t> </a:t>
                </a:r>
              </a:p>
            </p:txBody>
          </p:sp>
        </mc:Fallback>
      </mc:AlternateContent>
      <mc:AlternateContent xmlns:mc="http://schemas.openxmlformats.org/markup-compatibility/2006" xmlns:a14="http://schemas.microsoft.com/office/drawing/2010/main">
        <mc:Choice Requires="a14">
          <p:sp>
            <p:nvSpPr>
              <p:cNvPr id="11" name="Marcador de texto 3"/>
              <p:cNvSpPr>
                <a:spLocks noGrp="1"/>
              </p:cNvSpPr>
              <p:nvPr>
                <p:ph type="body" sz="half" idx="15"/>
              </p:nvPr>
            </p:nvSpPr>
            <p:spPr>
              <a:xfrm>
                <a:off x="1162050" y="4227509"/>
                <a:ext cx="4953000" cy="2133600"/>
              </a:xfrm>
            </p:spPr>
            <p:txBody>
              <a:bodyPr>
                <a:noAutofit/>
              </a:bodyPr>
              <a:lstStyle/>
              <a:p>
                <a:pPr algn="l"/>
                <a:r>
                  <a:rPr lang="es-ES" sz="1800" dirty="0" smtClean="0"/>
                  <a:t>Si la evaporación requerida no puede alcanzarse:</a:t>
                </a:r>
              </a:p>
              <a:p>
                <a:pPr algn="l"/>
                <a14:m>
                  <m:oMathPara xmlns:m="http://schemas.openxmlformats.org/officeDocument/2006/math">
                    <m:oMathParaPr>
                      <m:jc m:val="centerGroup"/>
                    </m:oMathParaPr>
                    <m:oMath xmlns:m="http://schemas.openxmlformats.org/officeDocument/2006/math">
                      <m:sSub>
                        <m:sSubPr>
                          <m:ctrlPr>
                            <a:rPr lang="es-AR" sz="2000" b="0" i="1" smtClean="0">
                              <a:latin typeface="Cambria Math" panose="02040503050406030204" pitchFamily="18" charset="0"/>
                            </a:rPr>
                          </m:ctrlPr>
                        </m:sSubPr>
                        <m:e>
                          <m:r>
                            <a:rPr lang="es-AR" sz="2000" b="0" i="1" smtClean="0">
                              <a:latin typeface="Cambria Math" panose="02040503050406030204" pitchFamily="18" charset="0"/>
                            </a:rPr>
                            <m:t>𝑇</m:t>
                          </m:r>
                        </m:e>
                        <m:sub>
                          <m:r>
                            <a:rPr lang="es-AR" sz="2000" b="0" i="1" smtClean="0">
                              <a:latin typeface="Cambria Math" panose="02040503050406030204" pitchFamily="18" charset="0"/>
                            </a:rPr>
                            <m:t>𝑚</m:t>
                          </m:r>
                          <m:r>
                            <a:rPr lang="es-AR" sz="2000" b="0" i="1" smtClean="0">
                              <a:latin typeface="Cambria Math" panose="02040503050406030204" pitchFamily="18" charset="0"/>
                            </a:rPr>
                            <m:t>á</m:t>
                          </m:r>
                          <m:r>
                            <a:rPr lang="es-AR" sz="2000" b="0" i="1" smtClean="0">
                              <a:latin typeface="Cambria Math" panose="02040503050406030204" pitchFamily="18" charset="0"/>
                            </a:rPr>
                            <m:t>𝑥</m:t>
                          </m:r>
                          <m:func>
                            <m:funcPr>
                              <m:ctrlPr>
                                <a:rPr lang="es-AR" sz="2000" b="0" i="1" smtClean="0">
                                  <a:latin typeface="Cambria Math" panose="02040503050406030204" pitchFamily="18" charset="0"/>
                                </a:rPr>
                              </m:ctrlPr>
                            </m:funcPr>
                            <m:fName>
                              <m:r>
                                <m:rPr>
                                  <m:sty m:val="p"/>
                                </m:rPr>
                                <a:rPr lang="es-AR" sz="2000" b="0" i="0" smtClean="0">
                                  <a:latin typeface="Cambria Math" panose="02040503050406030204" pitchFamily="18" charset="0"/>
                                </a:rPr>
                                <m:t>exp</m:t>
                              </m:r>
                            </m:fName>
                            <m:e>
                              <m:r>
                                <a:rPr lang="es-AR" sz="2000" b="0" i="1" smtClean="0">
                                  <a:latin typeface="Cambria Math" panose="02040503050406030204" pitchFamily="18" charset="0"/>
                                </a:rPr>
                                <m:t>1</m:t>
                              </m:r>
                            </m:e>
                          </m:func>
                        </m:sub>
                      </m:sSub>
                      <m:r>
                        <a:rPr lang="es-ES" sz="2000" i="1">
                          <a:latin typeface="Cambria Math" panose="02040503050406030204" pitchFamily="18" charset="0"/>
                        </a:rPr>
                        <m:t>=</m:t>
                      </m:r>
                      <m:f>
                        <m:fPr>
                          <m:ctrlPr>
                            <a:rPr lang="es-AR" sz="2000" i="1">
                              <a:latin typeface="Cambria Math" panose="02040503050406030204" pitchFamily="18" charset="0"/>
                            </a:rPr>
                          </m:ctrlPr>
                        </m:fPr>
                        <m:num>
                          <m:r>
                            <a:rPr lang="es-ES" sz="2000" i="1">
                              <a:latin typeface="Cambria Math" panose="02040503050406030204" pitchFamily="18" charset="0"/>
                            </a:rPr>
                            <m:t>63 </m:t>
                          </m:r>
                          <m:r>
                            <a:rPr lang="es-ES" sz="2000" i="1">
                              <a:latin typeface="Cambria Math" panose="02040503050406030204" pitchFamily="18" charset="0"/>
                            </a:rPr>
                            <m:t>𝑘𝑐𝑎𝑙</m:t>
                          </m:r>
                          <m:r>
                            <a:rPr lang="es-ES" sz="2000" i="1">
                              <a:latin typeface="Cambria Math" panose="02040503050406030204" pitchFamily="18" charset="0"/>
                            </a:rPr>
                            <m:t>/</m:t>
                          </m:r>
                          <m:r>
                            <a:rPr lang="es-ES" sz="2000" i="1">
                              <a:latin typeface="Cambria Math" panose="02040503050406030204" pitchFamily="18" charset="0"/>
                            </a:rPr>
                            <m:t>h</m:t>
                          </m:r>
                          <m:r>
                            <a:rPr lang="es-ES" sz="2000" i="1">
                              <a:latin typeface="Cambria Math" panose="02040503050406030204" pitchFamily="18" charset="0"/>
                            </a:rPr>
                            <m:t> </m:t>
                          </m:r>
                        </m:num>
                        <m:den>
                          <m:sSub>
                            <m:sSubPr>
                              <m:ctrlPr>
                                <a:rPr lang="es-AR" sz="2000" i="1">
                                  <a:latin typeface="Cambria Math" panose="02040503050406030204" pitchFamily="18" charset="0"/>
                                </a:rPr>
                              </m:ctrlPr>
                            </m:sSubPr>
                            <m:e>
                              <m:r>
                                <a:rPr lang="es-ES" sz="2000" i="1">
                                  <a:latin typeface="Cambria Math" panose="02040503050406030204" pitchFamily="18" charset="0"/>
                                </a:rPr>
                                <m:t>(</m:t>
                              </m:r>
                              <m:r>
                                <a:rPr lang="es-ES" sz="2000" i="1">
                                  <a:latin typeface="Cambria Math" panose="02040503050406030204" pitchFamily="18" charset="0"/>
                                </a:rPr>
                                <m:t>𝐸</m:t>
                              </m:r>
                            </m:e>
                            <m:sub>
                              <m:r>
                                <a:rPr lang="es-ES" sz="2000" i="1">
                                  <a:latin typeface="Cambria Math" panose="02040503050406030204" pitchFamily="18" charset="0"/>
                                </a:rPr>
                                <m:t>𝑅𝐸𝑄</m:t>
                              </m:r>
                            </m:sub>
                          </m:sSub>
                          <m:r>
                            <a:rPr lang="es-ES" sz="2000" i="1">
                              <a:latin typeface="Cambria Math" panose="02040503050406030204" pitchFamily="18" charset="0"/>
                            </a:rPr>
                            <m:t>−</m:t>
                          </m:r>
                          <m:r>
                            <a:rPr lang="es-AR" sz="2000" b="0" i="1" smtClean="0">
                              <a:latin typeface="Cambria Math" panose="02040503050406030204" pitchFamily="18" charset="0"/>
                            </a:rPr>
                            <m:t>𝐸</m:t>
                          </m:r>
                          <m:r>
                            <a:rPr lang="es-ES" sz="2000" i="1">
                              <a:latin typeface="Cambria Math" panose="02040503050406030204" pitchFamily="18" charset="0"/>
                            </a:rPr>
                            <m:t>)</m:t>
                          </m:r>
                        </m:den>
                      </m:f>
                      <m:r>
                        <a:rPr lang="es-ES" sz="2000" i="1">
                          <a:latin typeface="Cambria Math" panose="02040503050406030204" pitchFamily="18" charset="0"/>
                        </a:rPr>
                        <m:t>∗60</m:t>
                      </m:r>
                      <m:r>
                        <a:rPr lang="es-ES" sz="2000" i="1">
                          <a:latin typeface="Cambria Math" panose="02040503050406030204" pitchFamily="18" charset="0"/>
                        </a:rPr>
                        <m:t>𝑚𝑖𝑛</m:t>
                      </m:r>
                    </m:oMath>
                  </m:oMathPara>
                </a14:m>
                <a:endParaRPr lang="es-AR" sz="2000" dirty="0"/>
              </a:p>
              <a:p>
                <a:pPr algn="l"/>
                <a:r>
                  <a:rPr lang="es-ES" dirty="0" smtClean="0"/>
                  <a:t>El </a:t>
                </a:r>
                <a:r>
                  <a:rPr lang="es-ES" dirty="0"/>
                  <a:t>cuerpo humano necesita 63Kcal/h de calor para producir una elevación de temperatura corporal de 0,75°C en un periodo de tiempo de 1 </a:t>
                </a:r>
                <a:r>
                  <a:rPr lang="es-ES" dirty="0" smtClean="0"/>
                  <a:t>hora.</a:t>
                </a:r>
                <a:endParaRPr lang="es-AR" dirty="0"/>
              </a:p>
            </p:txBody>
          </p:sp>
        </mc:Choice>
        <mc:Fallback xmlns="">
          <p:sp>
            <p:nvSpPr>
              <p:cNvPr id="11" name="Marcador de texto 3"/>
              <p:cNvSpPr>
                <a:spLocks noGrp="1" noRot="1" noChangeAspect="1" noMove="1" noResize="1" noEditPoints="1" noAdjustHandles="1" noChangeArrowheads="1" noChangeShapeType="1" noTextEdit="1"/>
              </p:cNvSpPr>
              <p:nvPr>
                <p:ph type="body" sz="half" idx="15"/>
              </p:nvPr>
            </p:nvSpPr>
            <p:spPr>
              <a:xfrm>
                <a:off x="1162050" y="4227509"/>
                <a:ext cx="4953000" cy="2133600"/>
              </a:xfrm>
              <a:blipFill rotWithShape="0">
                <a:blip r:embed="rId4"/>
                <a:stretch>
                  <a:fillRect l="-1108" t="-1429"/>
                </a:stretch>
              </a:blipFill>
            </p:spPr>
            <p:txBody>
              <a:bodyPr/>
              <a:lstStyle/>
              <a:p>
                <a:r>
                  <a:rPr lang="es-AR">
                    <a:noFill/>
                  </a:rPr>
                  <a:t> </a:t>
                </a:r>
              </a:p>
            </p:txBody>
          </p:sp>
        </mc:Fallback>
      </mc:AlternateContent>
      <mc:AlternateContent xmlns:mc="http://schemas.openxmlformats.org/markup-compatibility/2006" xmlns:a14="http://schemas.microsoft.com/office/drawing/2010/main">
        <mc:Choice Requires="a14">
          <p:sp>
            <p:nvSpPr>
              <p:cNvPr id="12" name="Marcador de texto 3"/>
              <p:cNvSpPr>
                <a:spLocks noGrp="1"/>
              </p:cNvSpPr>
              <p:nvPr>
                <p:ph type="body" sz="half" idx="15"/>
              </p:nvPr>
            </p:nvSpPr>
            <p:spPr>
              <a:xfrm>
                <a:off x="6019800" y="4227509"/>
                <a:ext cx="5913120" cy="1341601"/>
              </a:xfrm>
            </p:spPr>
            <p:txBody>
              <a:bodyPr>
                <a:noAutofit/>
              </a:bodyPr>
              <a:lstStyle/>
              <a:p>
                <a:pPr algn="l"/>
                <a:r>
                  <a:rPr lang="es-AR" sz="1800" dirty="0" smtClean="0"/>
                  <a:t>Si </a:t>
                </a:r>
                <a:r>
                  <a:rPr lang="es-AR" sz="1800" dirty="0"/>
                  <a:t>la sudoración prevista supone una pérdida hídrica muy importante</a:t>
                </a:r>
                <a:r>
                  <a:rPr lang="es-ES" sz="1800" dirty="0" smtClean="0"/>
                  <a:t>:</a:t>
                </a:r>
              </a:p>
              <a:p>
                <a:pPr algn="l"/>
                <a14:m>
                  <m:oMathPara xmlns:m="http://schemas.openxmlformats.org/officeDocument/2006/math">
                    <m:oMathParaPr>
                      <m:jc m:val="centerGroup"/>
                    </m:oMathParaPr>
                    <m:oMath xmlns:m="http://schemas.openxmlformats.org/officeDocument/2006/math">
                      <m:sSub>
                        <m:sSubPr>
                          <m:ctrlPr>
                            <a:rPr lang="es-AR" sz="2000" b="0" i="1" smtClean="0">
                              <a:latin typeface="Cambria Math" panose="02040503050406030204" pitchFamily="18" charset="0"/>
                            </a:rPr>
                          </m:ctrlPr>
                        </m:sSubPr>
                        <m:e>
                          <m:r>
                            <a:rPr lang="es-AR" sz="2000" b="0" i="1" smtClean="0">
                              <a:latin typeface="Cambria Math" panose="02040503050406030204" pitchFamily="18" charset="0"/>
                            </a:rPr>
                            <m:t>𝑇</m:t>
                          </m:r>
                        </m:e>
                        <m:sub>
                          <m:r>
                            <a:rPr lang="es-AR" sz="2000" b="0" i="1" smtClean="0">
                              <a:latin typeface="Cambria Math" panose="02040503050406030204" pitchFamily="18" charset="0"/>
                            </a:rPr>
                            <m:t>𝑚</m:t>
                          </m:r>
                          <m:r>
                            <a:rPr lang="es-AR" sz="2000" b="0" i="1" smtClean="0">
                              <a:latin typeface="Cambria Math" panose="02040503050406030204" pitchFamily="18" charset="0"/>
                            </a:rPr>
                            <m:t>á</m:t>
                          </m:r>
                          <m:r>
                            <a:rPr lang="es-AR" sz="2000" b="0" i="1" smtClean="0">
                              <a:latin typeface="Cambria Math" panose="02040503050406030204" pitchFamily="18" charset="0"/>
                            </a:rPr>
                            <m:t>𝑥</m:t>
                          </m:r>
                          <m:func>
                            <m:funcPr>
                              <m:ctrlPr>
                                <a:rPr lang="es-AR" sz="2000" b="0" i="1" smtClean="0">
                                  <a:latin typeface="Cambria Math" panose="02040503050406030204" pitchFamily="18" charset="0"/>
                                </a:rPr>
                              </m:ctrlPr>
                            </m:funcPr>
                            <m:fName>
                              <m:r>
                                <m:rPr>
                                  <m:sty m:val="p"/>
                                </m:rPr>
                                <a:rPr lang="es-AR" sz="2000" b="0" i="0" smtClean="0">
                                  <a:latin typeface="Cambria Math" panose="02040503050406030204" pitchFamily="18" charset="0"/>
                                </a:rPr>
                                <m:t>exp</m:t>
                              </m:r>
                            </m:fName>
                            <m:e>
                              <m:r>
                                <a:rPr lang="es-AR" sz="2000" b="0" i="1" smtClean="0">
                                  <a:latin typeface="Cambria Math" panose="02040503050406030204" pitchFamily="18" charset="0"/>
                                </a:rPr>
                                <m:t>2</m:t>
                              </m:r>
                            </m:e>
                          </m:func>
                        </m:sub>
                      </m:sSub>
                      <m:r>
                        <a:rPr lang="es-ES" sz="2000" i="1">
                          <a:latin typeface="Cambria Math" panose="02040503050406030204" pitchFamily="18" charset="0"/>
                        </a:rPr>
                        <m:t>=</m:t>
                      </m:r>
                      <m:f>
                        <m:fPr>
                          <m:ctrlPr>
                            <a:rPr lang="es-AR" sz="2000" i="1">
                              <a:latin typeface="Cambria Math" panose="02040503050406030204" pitchFamily="18" charset="0"/>
                            </a:rPr>
                          </m:ctrlPr>
                        </m:fPr>
                        <m:num>
                          <m:sSub>
                            <m:sSubPr>
                              <m:ctrlPr>
                                <a:rPr lang="es-AR" sz="2000" b="0" i="1" smtClean="0">
                                  <a:latin typeface="Cambria Math" panose="02040503050406030204" pitchFamily="18" charset="0"/>
                                </a:rPr>
                              </m:ctrlPr>
                            </m:sSubPr>
                            <m:e>
                              <m:r>
                                <a:rPr lang="es-AR" sz="2000" b="0" i="1" smtClean="0">
                                  <a:latin typeface="Cambria Math" panose="02040503050406030204" pitchFamily="18" charset="0"/>
                                </a:rPr>
                                <m:t>𝐷</m:t>
                              </m:r>
                            </m:e>
                            <m:sub>
                              <m:r>
                                <a:rPr lang="es-AR" sz="2000" b="0" i="1" smtClean="0">
                                  <a:latin typeface="Cambria Math" panose="02040503050406030204" pitchFamily="18" charset="0"/>
                                </a:rPr>
                                <m:t>𝑚</m:t>
                              </m:r>
                              <m:r>
                                <a:rPr lang="es-AR" sz="2000" b="0" i="1" smtClean="0">
                                  <a:latin typeface="Cambria Math" panose="02040503050406030204" pitchFamily="18" charset="0"/>
                                </a:rPr>
                                <m:t>á</m:t>
                              </m:r>
                              <m:r>
                                <a:rPr lang="es-AR" sz="2000" b="0" i="1" smtClean="0">
                                  <a:latin typeface="Cambria Math" panose="02040503050406030204" pitchFamily="18" charset="0"/>
                                </a:rPr>
                                <m:t>𝑥</m:t>
                              </m:r>
                            </m:sub>
                          </m:sSub>
                        </m:num>
                        <m:den>
                          <m:r>
                            <a:rPr lang="es-AR" sz="2000" b="0" i="1" smtClean="0">
                              <a:latin typeface="Cambria Math" panose="02040503050406030204" pitchFamily="18" charset="0"/>
                            </a:rPr>
                            <m:t>𝑆𝑊</m:t>
                          </m:r>
                        </m:den>
                      </m:f>
                      <m:r>
                        <a:rPr lang="es-ES" sz="2000" i="1">
                          <a:latin typeface="Cambria Math" panose="02040503050406030204" pitchFamily="18" charset="0"/>
                        </a:rPr>
                        <m:t>∗60</m:t>
                      </m:r>
                      <m:r>
                        <a:rPr lang="es-ES" sz="2000" i="1">
                          <a:latin typeface="Cambria Math" panose="02040503050406030204" pitchFamily="18" charset="0"/>
                        </a:rPr>
                        <m:t>𝑚𝑖𝑛</m:t>
                      </m:r>
                    </m:oMath>
                  </m:oMathPara>
                </a14:m>
                <a:endParaRPr lang="es-AR" sz="2000" dirty="0"/>
              </a:p>
            </p:txBody>
          </p:sp>
        </mc:Choice>
        <mc:Fallback xmlns="">
          <p:sp>
            <p:nvSpPr>
              <p:cNvPr id="12" name="Marcador de texto 3"/>
              <p:cNvSpPr>
                <a:spLocks noGrp="1" noRot="1" noChangeAspect="1" noMove="1" noResize="1" noEditPoints="1" noAdjustHandles="1" noChangeArrowheads="1" noChangeShapeType="1" noTextEdit="1"/>
              </p:cNvSpPr>
              <p:nvPr>
                <p:ph type="body" sz="half" idx="15"/>
              </p:nvPr>
            </p:nvSpPr>
            <p:spPr>
              <a:xfrm>
                <a:off x="6019800" y="4227509"/>
                <a:ext cx="5913120" cy="1341601"/>
              </a:xfrm>
              <a:blipFill rotWithShape="0">
                <a:blip r:embed="rId5"/>
                <a:stretch>
                  <a:fillRect l="-928" t="-2262"/>
                </a:stretch>
              </a:blipFill>
            </p:spPr>
            <p:txBody>
              <a:bodyPr/>
              <a:lstStyle/>
              <a:p>
                <a:r>
                  <a:rPr lang="es-AR">
                    <a:noFill/>
                  </a:rPr>
                  <a:t> </a:t>
                </a:r>
              </a:p>
            </p:txBody>
          </p:sp>
        </mc:Fallback>
      </mc:AlternateContent>
      <p:sp>
        <p:nvSpPr>
          <p:cNvPr id="13" name="Marcador de texto 3"/>
          <p:cNvSpPr>
            <a:spLocks noGrp="1"/>
          </p:cNvSpPr>
          <p:nvPr>
            <p:ph type="body" sz="half" idx="15"/>
          </p:nvPr>
        </p:nvSpPr>
        <p:spPr>
          <a:xfrm>
            <a:off x="6067425" y="5742296"/>
            <a:ext cx="5913120" cy="731522"/>
          </a:xfrm>
        </p:spPr>
        <p:txBody>
          <a:bodyPr>
            <a:noAutofit/>
          </a:bodyPr>
          <a:lstStyle/>
          <a:p>
            <a:r>
              <a:rPr lang="es-ES" sz="2000" dirty="0" smtClean="0"/>
              <a:t>El </a:t>
            </a:r>
            <a:r>
              <a:rPr lang="es-ES" sz="2000" b="1" dirty="0" err="1" smtClean="0"/>
              <a:t>T</a:t>
            </a:r>
            <a:r>
              <a:rPr lang="es-ES" sz="2000" b="1" baseline="-25000" dirty="0" err="1" smtClean="0"/>
              <a:t>máx</a:t>
            </a:r>
            <a:r>
              <a:rPr lang="es-ES" sz="2000" b="1" baseline="-25000" dirty="0" smtClean="0"/>
              <a:t> </a:t>
            </a:r>
            <a:r>
              <a:rPr lang="es-ES" sz="2000" b="1" baseline="-25000" dirty="0" err="1" smtClean="0"/>
              <a:t>exp</a:t>
            </a:r>
            <a:r>
              <a:rPr lang="es-ES" sz="2000" b="1" baseline="-25000" dirty="0" smtClean="0"/>
              <a:t> </a:t>
            </a:r>
            <a:r>
              <a:rPr lang="es-ES" sz="2000" dirty="0" smtClean="0"/>
              <a:t>menor </a:t>
            </a:r>
            <a:r>
              <a:rPr lang="es-ES" sz="2000" dirty="0"/>
              <a:t>es </a:t>
            </a:r>
            <a:r>
              <a:rPr lang="es-ES" sz="2000" dirty="0" smtClean="0"/>
              <a:t>el que </a:t>
            </a:r>
            <a:r>
              <a:rPr lang="es-ES" sz="2000" dirty="0"/>
              <a:t>se toma como tiempo límite de exposición.</a:t>
            </a:r>
            <a:endParaRPr lang="es-AR" sz="2000" dirty="0"/>
          </a:p>
        </p:txBody>
      </p:sp>
    </p:spTree>
    <p:extLst>
      <p:ext uri="{BB962C8B-B14F-4D97-AF65-F5344CB8AC3E}">
        <p14:creationId xmlns:p14="http://schemas.microsoft.com/office/powerpoint/2010/main" val="40117164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Marcador de texto 3"/>
              <p:cNvSpPr>
                <a:spLocks noGrp="1"/>
              </p:cNvSpPr>
              <p:nvPr>
                <p:ph type="body" sz="half" idx="15"/>
              </p:nvPr>
            </p:nvSpPr>
            <p:spPr>
              <a:xfrm>
                <a:off x="821055" y="685800"/>
                <a:ext cx="11233785" cy="5577840"/>
              </a:xfrm>
            </p:spPr>
            <p:txBody>
              <a:bodyPr>
                <a:noAutofit/>
              </a:bodyPr>
              <a:lstStyle/>
              <a:p>
                <a:pPr algn="l"/>
                <a:r>
                  <a:rPr lang="es-AR" sz="1800" dirty="0" smtClean="0"/>
                  <a:t>La unidad del aislamiento térmico de la ropa (</a:t>
                </a:r>
                <a:r>
                  <a:rPr lang="es-AR" sz="1800" dirty="0" err="1"/>
                  <a:t>I</a:t>
                </a:r>
                <a:r>
                  <a:rPr lang="es-AR" sz="1800" baseline="-25000" dirty="0" err="1"/>
                  <a:t>clo</a:t>
                </a:r>
                <a:r>
                  <a:rPr lang="es-AR" sz="1800" dirty="0"/>
                  <a:t>) </a:t>
                </a:r>
                <a:r>
                  <a:rPr lang="es-AR" sz="1800" dirty="0" smtClean="0"/>
                  <a:t>más usual </a:t>
                </a:r>
                <a:r>
                  <a:rPr lang="es-AR" sz="1800" dirty="0"/>
                  <a:t>es el </a:t>
                </a:r>
                <a:r>
                  <a:rPr lang="es-AR" sz="1800" dirty="0" err="1" smtClean="0"/>
                  <a:t>clo</a:t>
                </a:r>
                <a:r>
                  <a:rPr lang="es-AR" sz="1800" dirty="0" smtClean="0"/>
                  <a:t>, </a:t>
                </a:r>
                <a:r>
                  <a:rPr lang="es-AR" sz="1800" dirty="0"/>
                  <a:t>que se define como el aislamiento necesario para mantener confortable a una persona que desarrolle una actividad sedentaria (menos de 60 W/m</a:t>
                </a:r>
                <a:r>
                  <a:rPr lang="es-AR" sz="1800" baseline="30000" dirty="0"/>
                  <a:t>2</a:t>
                </a:r>
                <a:r>
                  <a:rPr lang="es-AR" sz="1800" dirty="0"/>
                  <a:t>) a </a:t>
                </a:r>
                <a:r>
                  <a:rPr lang="es-AR" sz="1800" dirty="0" smtClean="0"/>
                  <a:t>una </a:t>
                </a:r>
                <a:r>
                  <a:rPr lang="es-AR" sz="1800" dirty="0"/>
                  <a:t>temperatura de 21 </a:t>
                </a:r>
                <a:r>
                  <a:rPr lang="es-AR" sz="1800" dirty="0" err="1"/>
                  <a:t>ºC</a:t>
                </a:r>
                <a:r>
                  <a:rPr lang="es-AR" sz="1800" dirty="0" smtClean="0"/>
                  <a:t>.</a:t>
                </a:r>
              </a:p>
              <a:p>
                <a:pPr algn="l"/>
                <a:r>
                  <a:rPr lang="es-ES" sz="1800" dirty="0" smtClean="0"/>
                  <a:t>El </a:t>
                </a:r>
                <a:r>
                  <a:rPr lang="es-ES" sz="1800" dirty="0"/>
                  <a:t>aislamiento térmico resultante </a:t>
                </a:r>
                <a:r>
                  <a:rPr lang="es-ES" sz="1800" dirty="0" smtClean="0"/>
                  <a:t>de </a:t>
                </a:r>
                <a:r>
                  <a:rPr lang="es-ES" sz="1800" dirty="0"/>
                  <a:t>la ropa (</a:t>
                </a:r>
                <a:r>
                  <a:rPr lang="es-ES" sz="1800" dirty="0" err="1" smtClean="0"/>
                  <a:t>I</a:t>
                </a:r>
                <a:r>
                  <a:rPr lang="es-ES" sz="1800" baseline="-25000" dirty="0" err="1" smtClean="0"/>
                  <a:t>clo</a:t>
                </a:r>
                <a:r>
                  <a:rPr lang="es-ES" sz="1800" dirty="0" smtClean="0"/>
                  <a:t>) </a:t>
                </a:r>
                <a:r>
                  <a:rPr lang="es-AR" sz="1800" dirty="0" smtClean="0"/>
                  <a:t>se corrige considerando </a:t>
                </a:r>
                <a:r>
                  <a:rPr lang="es-AR" sz="1800" dirty="0"/>
                  <a:t>el viento, la actividad y la permeabilidad al aire de la capa externa proporciona un valor </a:t>
                </a:r>
                <a:r>
                  <a:rPr lang="es-AR" sz="1800" dirty="0" smtClean="0"/>
                  <a:t>que </a:t>
                </a:r>
                <a:r>
                  <a:rPr lang="es-AR" sz="1800" dirty="0"/>
                  <a:t>permite una comparativa más </a:t>
                </a:r>
                <a:r>
                  <a:rPr lang="es-AR" sz="1800" dirty="0" smtClean="0"/>
                  <a:t>realista.</a:t>
                </a:r>
              </a:p>
              <a:p>
                <a:pPr algn="l"/>
                <a:r>
                  <a:rPr lang="es-AR" sz="1800" dirty="0" smtClean="0"/>
                  <a:t>La </a:t>
                </a:r>
                <a:r>
                  <a:rPr lang="es-AR" sz="1800" dirty="0"/>
                  <a:t>ecuación de balance de calor entre la persona y el ambiente se resuelve según el IREQ necesario para mantener el balance de calor en equilibrio bajo un criterio específico de esfuerzo </a:t>
                </a:r>
                <a:r>
                  <a:rPr lang="es-AR" sz="1800" dirty="0" smtClean="0"/>
                  <a:t>fisiológico. Teniendo en cuenta lo anterior </a:t>
                </a:r>
                <a:r>
                  <a:rPr lang="es-ES" sz="1800" dirty="0" smtClean="0"/>
                  <a:t>y que:</a:t>
                </a:r>
              </a:p>
              <a:p>
                <a:pPr algn="l"/>
                <a14:m>
                  <m:oMathPara xmlns:m="http://schemas.openxmlformats.org/officeDocument/2006/math">
                    <m:oMathParaPr>
                      <m:jc m:val="centerGroup"/>
                    </m:oMathParaPr>
                    <m:oMath xmlns:m="http://schemas.openxmlformats.org/officeDocument/2006/math">
                      <m:r>
                        <a:rPr lang="es-AR" sz="1800" b="0" i="1" smtClean="0">
                          <a:latin typeface="Cambria Math" panose="02040503050406030204" pitchFamily="18" charset="0"/>
                        </a:rPr>
                        <m:t>−</m:t>
                      </m:r>
                      <m:f>
                        <m:fPr>
                          <m:ctrlPr>
                            <a:rPr lang="es-AR" sz="1800" b="0" i="1" smtClean="0">
                              <a:latin typeface="Cambria Math" panose="02040503050406030204" pitchFamily="18" charset="0"/>
                            </a:rPr>
                          </m:ctrlPr>
                        </m:fPr>
                        <m:num>
                          <m:sSub>
                            <m:sSubPr>
                              <m:ctrlPr>
                                <a:rPr lang="es-AR" sz="1800" b="0" i="1" smtClean="0">
                                  <a:latin typeface="Cambria Math" panose="02040503050406030204" pitchFamily="18" charset="0"/>
                                </a:rPr>
                              </m:ctrlPr>
                            </m:sSubPr>
                            <m:e>
                              <m:r>
                                <a:rPr lang="es-AR" sz="1800" b="0" i="1" smtClean="0">
                                  <a:latin typeface="Cambria Math" panose="02040503050406030204" pitchFamily="18" charset="0"/>
                                </a:rPr>
                                <m:t>𝑡</m:t>
                              </m:r>
                            </m:e>
                            <m:sub>
                              <m:r>
                                <a:rPr lang="es-AR" sz="1800" b="0" i="1" smtClean="0">
                                  <a:latin typeface="Cambria Math" panose="02040503050406030204" pitchFamily="18" charset="0"/>
                                </a:rPr>
                                <m:t>𝑠𝑘</m:t>
                              </m:r>
                            </m:sub>
                          </m:sSub>
                          <m:r>
                            <a:rPr lang="es-AR" sz="1800" b="0" i="1" smtClean="0">
                              <a:latin typeface="Cambria Math" panose="02040503050406030204" pitchFamily="18" charset="0"/>
                            </a:rPr>
                            <m:t>−</m:t>
                          </m:r>
                          <m:sSub>
                            <m:sSubPr>
                              <m:ctrlPr>
                                <a:rPr lang="es-AR" sz="1800" b="0" i="1" smtClean="0">
                                  <a:latin typeface="Cambria Math" panose="02040503050406030204" pitchFamily="18" charset="0"/>
                                </a:rPr>
                              </m:ctrlPr>
                            </m:sSubPr>
                            <m:e>
                              <m:r>
                                <a:rPr lang="es-AR" sz="1800" b="0" i="1" smtClean="0">
                                  <a:latin typeface="Cambria Math" panose="02040503050406030204" pitchFamily="18" charset="0"/>
                                </a:rPr>
                                <m:t>𝑡</m:t>
                              </m:r>
                            </m:e>
                            <m:sub>
                              <m:r>
                                <a:rPr lang="es-AR" sz="1800" b="0" i="1" smtClean="0">
                                  <a:latin typeface="Cambria Math" panose="02040503050406030204" pitchFamily="18" charset="0"/>
                                </a:rPr>
                                <m:t>𝑐𝑙</m:t>
                              </m:r>
                            </m:sub>
                          </m:sSub>
                        </m:num>
                        <m:den>
                          <m:sSub>
                            <m:sSubPr>
                              <m:ctrlPr>
                                <a:rPr lang="es-AR" sz="1800" b="0" i="1" smtClean="0">
                                  <a:latin typeface="Cambria Math" panose="02040503050406030204" pitchFamily="18" charset="0"/>
                                </a:rPr>
                              </m:ctrlPr>
                            </m:sSubPr>
                            <m:e>
                              <m:r>
                                <a:rPr lang="es-AR" sz="1800" b="0" i="1" smtClean="0">
                                  <a:latin typeface="Cambria Math" panose="02040503050406030204" pitchFamily="18" charset="0"/>
                                </a:rPr>
                                <m:t>𝐼</m:t>
                              </m:r>
                            </m:e>
                            <m:sub>
                              <m:r>
                                <a:rPr lang="es-AR" sz="1800" b="0" i="1" smtClean="0">
                                  <a:latin typeface="Cambria Math" panose="02040503050406030204" pitchFamily="18" charset="0"/>
                                </a:rPr>
                                <m:t>𝑐𝑙𝑜</m:t>
                              </m:r>
                            </m:sub>
                          </m:sSub>
                        </m:den>
                      </m:f>
                      <m:r>
                        <a:rPr lang="es-AR" sz="1800" b="0" i="1" smtClean="0">
                          <a:latin typeface="Cambria Math" panose="02040503050406030204" pitchFamily="18" charset="0"/>
                        </a:rPr>
                        <m:t>=</m:t>
                      </m:r>
                      <m:d>
                        <m:dPr>
                          <m:ctrlPr>
                            <a:rPr lang="es-AR" sz="1800" b="0" i="1" smtClean="0">
                              <a:latin typeface="Cambria Math" panose="02040503050406030204" pitchFamily="18" charset="0"/>
                            </a:rPr>
                          </m:ctrlPr>
                        </m:dPr>
                        <m:e>
                          <m:r>
                            <a:rPr lang="es-AR" sz="1800" b="0" i="1" smtClean="0">
                              <a:latin typeface="Cambria Math" panose="02040503050406030204" pitchFamily="18" charset="0"/>
                            </a:rPr>
                            <m:t>𝑅</m:t>
                          </m:r>
                          <m:r>
                            <a:rPr lang="es-AR" sz="1800" b="0" i="1" smtClean="0">
                              <a:latin typeface="Cambria Math" panose="02040503050406030204" pitchFamily="18" charset="0"/>
                            </a:rPr>
                            <m:t>+</m:t>
                          </m:r>
                          <m:r>
                            <a:rPr lang="es-AR" sz="1800" b="0" i="1" smtClean="0">
                              <a:latin typeface="Cambria Math" panose="02040503050406030204" pitchFamily="18" charset="0"/>
                            </a:rPr>
                            <m:t>𝐶</m:t>
                          </m:r>
                        </m:e>
                      </m:d>
                      <m:r>
                        <a:rPr lang="es-AR" sz="1800" b="0" i="1" smtClean="0">
                          <a:latin typeface="Cambria Math" panose="02040503050406030204" pitchFamily="18" charset="0"/>
                        </a:rPr>
                        <m:t>=</m:t>
                      </m:r>
                      <m:r>
                        <a:rPr lang="es-AR" sz="1800" b="0" i="1" smtClean="0">
                          <a:latin typeface="Cambria Math" panose="02040503050406030204" pitchFamily="18" charset="0"/>
                        </a:rPr>
                        <m:t>𝑀</m:t>
                      </m:r>
                      <m:r>
                        <a:rPr lang="es-AR" sz="1800" b="0" i="1" smtClean="0">
                          <a:latin typeface="Cambria Math" panose="02040503050406030204" pitchFamily="18" charset="0"/>
                        </a:rPr>
                        <m:t>−</m:t>
                      </m:r>
                      <m:r>
                        <a:rPr lang="es-AR" sz="1800" b="0" i="1" smtClean="0">
                          <a:latin typeface="Cambria Math" panose="02040503050406030204" pitchFamily="18" charset="0"/>
                        </a:rPr>
                        <m:t>𝐸</m:t>
                      </m:r>
                      <m:r>
                        <a:rPr lang="es-AR" sz="1800" b="0" i="1" smtClean="0">
                          <a:latin typeface="Cambria Math" panose="02040503050406030204" pitchFamily="18" charset="0"/>
                        </a:rPr>
                        <m:t>−</m:t>
                      </m:r>
                      <m:r>
                        <a:rPr lang="es-AR" sz="1800" b="0" i="1" smtClean="0">
                          <a:latin typeface="Cambria Math" panose="02040503050406030204" pitchFamily="18" charset="0"/>
                        </a:rPr>
                        <m:t>𝑄</m:t>
                      </m:r>
                    </m:oMath>
                  </m:oMathPara>
                </a14:m>
                <a:endParaRPr lang="es-ES" sz="1800" dirty="0" smtClean="0"/>
              </a:p>
              <a:p>
                <a:pPr algn="l"/>
                <a:r>
                  <a:rPr lang="es-ES" sz="1800" dirty="0" smtClean="0"/>
                  <a:t>Se </a:t>
                </a:r>
                <a:r>
                  <a:rPr lang="es-ES" sz="1800" dirty="0"/>
                  <a:t>obtiene:</a:t>
                </a:r>
                <a:endParaRPr lang="es-AR" sz="1800" dirty="0"/>
              </a:p>
              <a:p>
                <a:pPr algn="l"/>
                <a14:m>
                  <m:oMathPara xmlns:m="http://schemas.openxmlformats.org/officeDocument/2006/math">
                    <m:oMathParaPr>
                      <m:jc m:val="centerGroup"/>
                    </m:oMathParaPr>
                    <m:oMath xmlns:m="http://schemas.openxmlformats.org/officeDocument/2006/math">
                      <m:sSub>
                        <m:sSubPr>
                          <m:ctrlPr>
                            <a:rPr lang="es-AR" sz="1800" b="0" i="1" smtClean="0">
                              <a:latin typeface="Cambria Math" panose="02040503050406030204" pitchFamily="18" charset="0"/>
                            </a:rPr>
                          </m:ctrlPr>
                        </m:sSubPr>
                        <m:e>
                          <m:r>
                            <a:rPr lang="es-AR" sz="1800" b="0" i="1" smtClean="0">
                              <a:latin typeface="Cambria Math" panose="02040503050406030204" pitchFamily="18" charset="0"/>
                            </a:rPr>
                            <m:t>𝑡</m:t>
                          </m:r>
                        </m:e>
                        <m:sub>
                          <m:r>
                            <a:rPr lang="es-AR" sz="1800" b="0" i="1" smtClean="0">
                              <a:latin typeface="Cambria Math" panose="02040503050406030204" pitchFamily="18" charset="0"/>
                            </a:rPr>
                            <m:t>𝑐𝑙</m:t>
                          </m:r>
                        </m:sub>
                      </m:sSub>
                      <m:r>
                        <a:rPr lang="es-AR" sz="1800" b="0" i="1" smtClean="0">
                          <a:latin typeface="Cambria Math" panose="02040503050406030204" pitchFamily="18" charset="0"/>
                        </a:rPr>
                        <m:t>=</m:t>
                      </m:r>
                      <m:sSub>
                        <m:sSubPr>
                          <m:ctrlPr>
                            <a:rPr lang="es-AR" sz="1800" b="0" i="1" smtClean="0">
                              <a:latin typeface="Cambria Math" panose="02040503050406030204" pitchFamily="18" charset="0"/>
                            </a:rPr>
                          </m:ctrlPr>
                        </m:sSubPr>
                        <m:e>
                          <m:r>
                            <a:rPr lang="es-AR" sz="1800" b="0" i="1" smtClean="0">
                              <a:latin typeface="Cambria Math" panose="02040503050406030204" pitchFamily="18" charset="0"/>
                            </a:rPr>
                            <m:t>𝑡</m:t>
                          </m:r>
                        </m:e>
                        <m:sub>
                          <m:r>
                            <a:rPr lang="es-AR" sz="1800" b="0" i="1" smtClean="0">
                              <a:latin typeface="Cambria Math" panose="02040503050406030204" pitchFamily="18" charset="0"/>
                            </a:rPr>
                            <m:t>𝑠𝑘</m:t>
                          </m:r>
                        </m:sub>
                      </m:sSub>
                      <m:r>
                        <a:rPr lang="es-AR" sz="1800" b="0" i="1" smtClean="0">
                          <a:latin typeface="Cambria Math" panose="02040503050406030204" pitchFamily="18" charset="0"/>
                        </a:rPr>
                        <m:t>−</m:t>
                      </m:r>
                      <m:r>
                        <a:rPr lang="es-AR" sz="1800" b="0" i="1" smtClean="0">
                          <a:latin typeface="Cambria Math" panose="02040503050406030204" pitchFamily="18" charset="0"/>
                        </a:rPr>
                        <m:t>𝐼𝑅𝐸𝑄</m:t>
                      </m:r>
                      <m:r>
                        <a:rPr lang="es-AR" sz="1800" b="0" i="1" smtClean="0">
                          <a:latin typeface="Cambria Math" panose="02040503050406030204" pitchFamily="18" charset="0"/>
                        </a:rPr>
                        <m:t>·(</m:t>
                      </m:r>
                      <m:r>
                        <a:rPr lang="es-AR" sz="1800" b="0" i="1" smtClean="0">
                          <a:latin typeface="Cambria Math" panose="02040503050406030204" pitchFamily="18" charset="0"/>
                        </a:rPr>
                        <m:t>𝑀</m:t>
                      </m:r>
                      <m:r>
                        <a:rPr lang="es-AR" sz="1800" b="0" i="1" smtClean="0">
                          <a:latin typeface="Cambria Math" panose="02040503050406030204" pitchFamily="18" charset="0"/>
                        </a:rPr>
                        <m:t>−</m:t>
                      </m:r>
                      <m:r>
                        <a:rPr lang="es-AR" sz="1800" b="0" i="1" smtClean="0">
                          <a:latin typeface="Cambria Math" panose="02040503050406030204" pitchFamily="18" charset="0"/>
                        </a:rPr>
                        <m:t>𝐸</m:t>
                      </m:r>
                      <m:r>
                        <a:rPr lang="es-AR" sz="1800" b="0" i="1" smtClean="0">
                          <a:latin typeface="Cambria Math" panose="02040503050406030204" pitchFamily="18" charset="0"/>
                        </a:rPr>
                        <m:t>−</m:t>
                      </m:r>
                      <m:r>
                        <a:rPr lang="es-AR" sz="1800" b="0" i="1" smtClean="0">
                          <a:latin typeface="Cambria Math" panose="02040503050406030204" pitchFamily="18" charset="0"/>
                        </a:rPr>
                        <m:t>𝑄</m:t>
                      </m:r>
                      <m:r>
                        <a:rPr lang="es-AR" sz="1800" b="0" i="1" smtClean="0">
                          <a:latin typeface="Cambria Math" panose="02040503050406030204" pitchFamily="18" charset="0"/>
                        </a:rPr>
                        <m:t>)</m:t>
                      </m:r>
                    </m:oMath>
                  </m:oMathPara>
                </a14:m>
                <a:endParaRPr lang="es-AR" sz="1800" dirty="0" smtClean="0"/>
              </a:p>
              <a:p>
                <a:pPr algn="l"/>
                <a:r>
                  <a:rPr lang="es-ES" sz="1800" dirty="0" smtClean="0"/>
                  <a:t>Se </a:t>
                </a:r>
                <a:r>
                  <a:rPr lang="es-ES" sz="1800" dirty="0"/>
                  <a:t>define en dos niveles de esfuerzo </a:t>
                </a:r>
                <a:r>
                  <a:rPr lang="es-ES" sz="1800" dirty="0" smtClean="0"/>
                  <a:t>fisiológico:</a:t>
                </a:r>
              </a:p>
              <a:p>
                <a:pPr marL="285750" indent="-285750" algn="l">
                  <a:buFont typeface="Arial" panose="020B0604020202020204" pitchFamily="34" charset="0"/>
                  <a:buChar char="•"/>
                </a:pPr>
                <a:r>
                  <a:rPr lang="es-ES" sz="1800" dirty="0"/>
                  <a:t>El </a:t>
                </a:r>
                <a:r>
                  <a:rPr lang="es-ES" sz="1800" dirty="0" smtClean="0"/>
                  <a:t>IREQ</a:t>
                </a:r>
                <a:r>
                  <a:rPr lang="es-ES" sz="1800" baseline="-25000" dirty="0" smtClean="0"/>
                  <a:t>min</a:t>
                </a:r>
                <a:r>
                  <a:rPr lang="es-ES" sz="1800" dirty="0" smtClean="0"/>
                  <a:t>: </a:t>
                </a:r>
                <a:r>
                  <a:rPr lang="es-AR" sz="1800" dirty="0"/>
                  <a:t>representa el aislamiento térmico del vestido </a:t>
                </a:r>
                <a:r>
                  <a:rPr lang="es-AR" sz="1800" dirty="0" smtClean="0"/>
                  <a:t>mínimo </a:t>
                </a:r>
                <a:r>
                  <a:rPr lang="es-AR" sz="1800" dirty="0"/>
                  <a:t>para evitar el enfriamiento general del </a:t>
                </a:r>
                <a:r>
                  <a:rPr lang="es-AR" sz="1800" dirty="0" smtClean="0"/>
                  <a:t>cuerpo en un nivel subnormal.</a:t>
                </a:r>
              </a:p>
              <a:p>
                <a:pPr marL="285750" indent="-285750" algn="l">
                  <a:buFont typeface="Arial" panose="020B0604020202020204" pitchFamily="34" charset="0"/>
                  <a:buChar char="•"/>
                </a:pPr>
                <a:r>
                  <a:rPr lang="es-ES" sz="1800" dirty="0"/>
                  <a:t>El </a:t>
                </a:r>
                <a:r>
                  <a:rPr lang="es-ES" sz="1800" dirty="0" smtClean="0"/>
                  <a:t>IREQ</a:t>
                </a:r>
                <a:r>
                  <a:rPr lang="es-ES" sz="1800" baseline="-25000" dirty="0" smtClean="0"/>
                  <a:t>neutral</a:t>
                </a:r>
                <a:r>
                  <a:rPr lang="es-ES" sz="1800" dirty="0" smtClean="0"/>
                  <a:t>:  </a:t>
                </a:r>
                <a:r>
                  <a:rPr lang="es-AR" sz="1800" dirty="0"/>
                  <a:t>además de evitar el enfriamiento general del cuerpo proporciona confort térmico</a:t>
                </a:r>
                <a:r>
                  <a:rPr lang="es-AR" sz="1800" dirty="0" smtClean="0"/>
                  <a:t>.</a:t>
                </a:r>
              </a:p>
              <a:p>
                <a:pPr algn="l"/>
                <a:endParaRPr lang="es-AR" sz="1800" dirty="0" smtClean="0"/>
              </a:p>
            </p:txBody>
          </p:sp>
        </mc:Choice>
        <mc:Fallback xmlns="">
          <p:sp>
            <p:nvSpPr>
              <p:cNvPr id="4" name="Marcador de texto 3"/>
              <p:cNvSpPr>
                <a:spLocks noGrp="1" noRot="1" noChangeAspect="1" noMove="1" noResize="1" noEditPoints="1" noAdjustHandles="1" noChangeArrowheads="1" noChangeShapeType="1" noTextEdit="1"/>
              </p:cNvSpPr>
              <p:nvPr>
                <p:ph type="body" sz="half" idx="15"/>
              </p:nvPr>
            </p:nvSpPr>
            <p:spPr>
              <a:xfrm>
                <a:off x="821055" y="685800"/>
                <a:ext cx="11233785" cy="5577840"/>
              </a:xfrm>
              <a:blipFill rotWithShape="0">
                <a:blip r:embed="rId2"/>
                <a:stretch>
                  <a:fillRect l="-488" t="-656" r="-543" b="-437"/>
                </a:stretch>
              </a:blipFill>
            </p:spPr>
            <p:txBody>
              <a:bodyPr/>
              <a:lstStyle/>
              <a:p>
                <a:r>
                  <a:rPr lang="es-AR">
                    <a:noFill/>
                  </a:rPr>
                  <a:t> </a:t>
                </a:r>
              </a:p>
            </p:txBody>
          </p:sp>
        </mc:Fallback>
      </mc:AlternateContent>
      <p:sp>
        <p:nvSpPr>
          <p:cNvPr id="9" name="Título 1"/>
          <p:cNvSpPr txBox="1">
            <a:spLocks/>
          </p:cNvSpPr>
          <p:nvPr/>
        </p:nvSpPr>
        <p:spPr>
          <a:xfrm>
            <a:off x="640080" y="177205"/>
            <a:ext cx="11140440" cy="508595"/>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a:lstStyle>
          <a:p>
            <a:r>
              <a:rPr lang="es-AR" sz="2400" dirty="0"/>
              <a:t>Índice del aislamiento del vestido </a:t>
            </a:r>
            <a:r>
              <a:rPr lang="es-AR" sz="2400" dirty="0" smtClean="0"/>
              <a:t>requerido (IREQ) </a:t>
            </a:r>
            <a:endParaRPr lang="es-AR" sz="2400" dirty="0"/>
          </a:p>
        </p:txBody>
      </p:sp>
    </p:spTree>
    <p:extLst>
      <p:ext uri="{BB962C8B-B14F-4D97-AF65-F5344CB8AC3E}">
        <p14:creationId xmlns:p14="http://schemas.microsoft.com/office/powerpoint/2010/main" val="15303933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1"/>
          <p:cNvSpPr txBox="1">
            <a:spLocks/>
          </p:cNvSpPr>
          <p:nvPr/>
        </p:nvSpPr>
        <p:spPr>
          <a:xfrm>
            <a:off x="640080" y="177205"/>
            <a:ext cx="11140440" cy="508595"/>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a:lstStyle>
          <a:p>
            <a:r>
              <a:rPr lang="es-AR" sz="2400" dirty="0"/>
              <a:t>tiempo máximo de exposición y tiempo de recuperación</a:t>
            </a:r>
          </a:p>
        </p:txBody>
      </p:sp>
      <mc:AlternateContent xmlns:mc="http://schemas.openxmlformats.org/markup-compatibility/2006" xmlns:a14="http://schemas.microsoft.com/office/drawing/2010/main">
        <mc:Choice Requires="a14">
          <p:sp>
            <p:nvSpPr>
              <p:cNvPr id="2" name="Marcador de texto 1"/>
              <p:cNvSpPr>
                <a:spLocks noGrp="1"/>
              </p:cNvSpPr>
              <p:nvPr>
                <p:ph type="body" sz="half" idx="15"/>
              </p:nvPr>
            </p:nvSpPr>
            <p:spPr>
              <a:xfrm>
                <a:off x="640080" y="685800"/>
                <a:ext cx="11551920" cy="6172200"/>
              </a:xfrm>
            </p:spPr>
            <p:txBody>
              <a:bodyPr>
                <a:noAutofit/>
              </a:bodyPr>
              <a:lstStyle/>
              <a:p>
                <a:pPr algn="l"/>
                <a:r>
                  <a:rPr lang="es-AR" sz="1600" dirty="0" smtClean="0"/>
                  <a:t>Si el aislamiento </a:t>
                </a:r>
                <a:r>
                  <a:rPr lang="es-AR" sz="1600" dirty="0"/>
                  <a:t>del conjunto de ropa</a:t>
                </a:r>
                <a:r>
                  <a:rPr lang="es-AR" sz="1600" dirty="0" smtClean="0"/>
                  <a:t> </a:t>
                </a:r>
                <a:r>
                  <a:rPr lang="es-AR" sz="1600" dirty="0"/>
                  <a:t>(</a:t>
                </a:r>
                <a:r>
                  <a:rPr lang="es-AR" sz="1600" dirty="0" err="1"/>
                  <a:t>I</a:t>
                </a:r>
                <a:r>
                  <a:rPr lang="es-AR" sz="1600" baseline="-25000" dirty="0" err="1"/>
                  <a:t>clr</a:t>
                </a:r>
                <a:r>
                  <a:rPr lang="es-AR" sz="1600" dirty="0"/>
                  <a:t>) </a:t>
                </a:r>
                <a:r>
                  <a:rPr lang="es-AR" sz="1600" dirty="0" smtClean="0"/>
                  <a:t>es </a:t>
                </a:r>
                <a:r>
                  <a:rPr lang="es-AR" sz="1600" dirty="0"/>
                  <a:t>inferior al aislamiento térmico requerido IREQ, se produce un enfriamiento progresivo del cuerpo por lo que debe limitarse la </a:t>
                </a:r>
                <a:r>
                  <a:rPr lang="es-AR" sz="1600" dirty="0" smtClean="0"/>
                  <a:t>exposición.</a:t>
                </a:r>
              </a:p>
              <a:p>
                <a:pPr algn="l"/>
                <a:r>
                  <a:rPr lang="es-AR" sz="1600" dirty="0" smtClean="0"/>
                  <a:t>El tiempo </a:t>
                </a:r>
                <a:r>
                  <a:rPr lang="es-AR" sz="1600" dirty="0"/>
                  <a:t>límite </a:t>
                </a:r>
                <a:r>
                  <a:rPr lang="es-AR" sz="1600" dirty="0" smtClean="0"/>
                  <a:t>de </a:t>
                </a:r>
                <a:r>
                  <a:rPr lang="es-AR" sz="1600" dirty="0"/>
                  <a:t>exposición </a:t>
                </a:r>
                <a:r>
                  <a:rPr lang="es-AR" sz="1600" dirty="0" smtClean="0"/>
                  <a:t>(</a:t>
                </a:r>
                <a:r>
                  <a:rPr lang="es-AR" sz="1600" dirty="0" err="1" smtClean="0"/>
                  <a:t>T</a:t>
                </a:r>
                <a:r>
                  <a:rPr lang="es-AR" sz="1600" baseline="-25000" dirty="0" err="1" smtClean="0"/>
                  <a:t>lím</a:t>
                </a:r>
                <a:r>
                  <a:rPr lang="es-AR" sz="1600" baseline="-25000" dirty="0" smtClean="0"/>
                  <a:t> </a:t>
                </a:r>
                <a:r>
                  <a:rPr lang="es-AR" sz="1600" baseline="-25000" dirty="0" err="1" smtClean="0"/>
                  <a:t>exp</a:t>
                </a:r>
                <a:r>
                  <a:rPr lang="es-AR" sz="1600" dirty="0" smtClean="0"/>
                  <a:t>) </a:t>
                </a:r>
                <a:r>
                  <a:rPr lang="es-AR" sz="1600" dirty="0"/>
                  <a:t>al frío, se define como el tiempo máximo recomendado de exposición con el vestido disponible o seleccionado</a:t>
                </a:r>
                <a:r>
                  <a:rPr lang="es-AR" sz="1600" dirty="0" smtClean="0"/>
                  <a:t>. </a:t>
                </a:r>
                <a:r>
                  <a:rPr lang="es-AR" sz="1600" dirty="0"/>
                  <a:t>Para el cálculo </a:t>
                </a:r>
                <a:r>
                  <a:rPr lang="es-AR" sz="1600" dirty="0" smtClean="0"/>
                  <a:t>de</a:t>
                </a:r>
                <a:r>
                  <a:rPr lang="es-AR" sz="1600" dirty="0"/>
                  <a:t> </a:t>
                </a:r>
                <a:r>
                  <a:rPr lang="es-AR" sz="1600" dirty="0" err="1"/>
                  <a:t>T</a:t>
                </a:r>
                <a:r>
                  <a:rPr lang="es-AR" sz="1600" baseline="-25000" dirty="0" err="1"/>
                  <a:t>lím</a:t>
                </a:r>
                <a:r>
                  <a:rPr lang="es-AR" sz="1600" baseline="-25000" dirty="0"/>
                  <a:t> </a:t>
                </a:r>
                <a:r>
                  <a:rPr lang="es-AR" sz="1600" baseline="-25000" dirty="0" err="1"/>
                  <a:t>exp</a:t>
                </a:r>
                <a:r>
                  <a:rPr lang="es-AR" sz="1600" baseline="-25000" dirty="0"/>
                  <a:t> </a:t>
                </a:r>
                <a:r>
                  <a:rPr lang="es-AR" sz="1600" dirty="0" smtClean="0"/>
                  <a:t>se </a:t>
                </a:r>
                <a:r>
                  <a:rPr lang="es-AR" sz="1600" dirty="0"/>
                  <a:t>considera el tiempo máximo de exposición según la ropa que utiliza el trabajador, es decir, corresponde al tiempo necesario para perder  144 kJ/m</a:t>
                </a:r>
                <a:r>
                  <a:rPr lang="es-AR" sz="1600" baseline="30000" dirty="0"/>
                  <a:t>2</a:t>
                </a:r>
                <a:r>
                  <a:rPr lang="es-AR" sz="1600" dirty="0"/>
                  <a:t> de calor (</a:t>
                </a:r>
                <a:r>
                  <a:rPr lang="es-AR" sz="1600" dirty="0" err="1"/>
                  <a:t>Q</a:t>
                </a:r>
                <a:r>
                  <a:rPr lang="es-AR" sz="1600" baseline="-25000" dirty="0" err="1"/>
                  <a:t>lim</a:t>
                </a:r>
                <a:r>
                  <a:rPr lang="es-AR" sz="1600" dirty="0"/>
                  <a:t>)</a:t>
                </a:r>
              </a:p>
              <a:p>
                <a:pPr algn="l"/>
                <a14:m>
                  <m:oMathPara xmlns:m="http://schemas.openxmlformats.org/officeDocument/2006/math">
                    <m:oMathParaPr>
                      <m:jc m:val="centerGroup"/>
                    </m:oMathParaPr>
                    <m:oMath xmlns:m="http://schemas.openxmlformats.org/officeDocument/2006/math">
                      <m:sSub>
                        <m:sSubPr>
                          <m:ctrlPr>
                            <a:rPr lang="es-AR" sz="1600" b="0" i="1" smtClean="0">
                              <a:latin typeface="Cambria Math" panose="02040503050406030204" pitchFamily="18" charset="0"/>
                            </a:rPr>
                          </m:ctrlPr>
                        </m:sSubPr>
                        <m:e>
                          <m:r>
                            <a:rPr lang="es-AR" sz="1600" b="0" i="1" smtClean="0">
                              <a:latin typeface="Cambria Math" panose="02040503050406030204" pitchFamily="18" charset="0"/>
                            </a:rPr>
                            <m:t>𝑇</m:t>
                          </m:r>
                        </m:e>
                        <m:sub>
                          <m:r>
                            <a:rPr lang="es-AR" sz="1600" b="0" i="1" smtClean="0">
                              <a:latin typeface="Cambria Math" panose="02040503050406030204" pitchFamily="18" charset="0"/>
                            </a:rPr>
                            <m:t>𝑙</m:t>
                          </m:r>
                          <m:r>
                            <a:rPr lang="es-AR" sz="1600" b="0" i="1" smtClean="0">
                              <a:latin typeface="Cambria Math" panose="02040503050406030204" pitchFamily="18" charset="0"/>
                            </a:rPr>
                            <m:t>í</m:t>
                          </m:r>
                          <m:r>
                            <a:rPr lang="es-AR" sz="1600" b="0" i="1" smtClean="0">
                              <a:latin typeface="Cambria Math" panose="02040503050406030204" pitchFamily="18" charset="0"/>
                            </a:rPr>
                            <m:t>𝑚</m:t>
                          </m:r>
                          <m:r>
                            <a:rPr lang="es-AR" sz="1600" b="0" i="1" smtClean="0">
                              <a:latin typeface="Cambria Math" panose="02040503050406030204" pitchFamily="18" charset="0"/>
                            </a:rPr>
                            <m:t> </m:t>
                          </m:r>
                          <m:r>
                            <a:rPr lang="es-AR" sz="1600" b="0" i="1" smtClean="0">
                              <a:latin typeface="Cambria Math" panose="02040503050406030204" pitchFamily="18" charset="0"/>
                            </a:rPr>
                            <m:t>𝑒𝑥𝑝</m:t>
                          </m:r>
                        </m:sub>
                      </m:sSub>
                      <m:r>
                        <a:rPr lang="es-AR" sz="1600" b="0" i="1" smtClean="0">
                          <a:latin typeface="Cambria Math" panose="02040503050406030204" pitchFamily="18" charset="0"/>
                        </a:rPr>
                        <m:t>=</m:t>
                      </m:r>
                      <m:f>
                        <m:fPr>
                          <m:ctrlPr>
                            <a:rPr lang="es-AR" sz="1600" b="0" i="1" smtClean="0">
                              <a:latin typeface="Cambria Math" panose="02040503050406030204" pitchFamily="18" charset="0"/>
                            </a:rPr>
                          </m:ctrlPr>
                        </m:fPr>
                        <m:num>
                          <m:sSub>
                            <m:sSubPr>
                              <m:ctrlPr>
                                <a:rPr lang="es-AR" sz="1600" b="0" i="1" smtClean="0">
                                  <a:latin typeface="Cambria Math" panose="02040503050406030204" pitchFamily="18" charset="0"/>
                                </a:rPr>
                              </m:ctrlPr>
                            </m:sSubPr>
                            <m:e>
                              <m:r>
                                <a:rPr lang="es-AR" sz="1600" b="0" i="1" smtClean="0">
                                  <a:latin typeface="Cambria Math" panose="02040503050406030204" pitchFamily="18" charset="0"/>
                                </a:rPr>
                                <m:t>𝑄</m:t>
                              </m:r>
                            </m:e>
                            <m:sub>
                              <m:r>
                                <a:rPr lang="es-AR" sz="1600" b="0" i="1" smtClean="0">
                                  <a:latin typeface="Cambria Math" panose="02040503050406030204" pitchFamily="18" charset="0"/>
                                </a:rPr>
                                <m:t>𝑙</m:t>
                              </m:r>
                              <m:r>
                                <a:rPr lang="es-AR" sz="1600" b="0" i="1" smtClean="0">
                                  <a:latin typeface="Cambria Math" panose="02040503050406030204" pitchFamily="18" charset="0"/>
                                </a:rPr>
                                <m:t>í</m:t>
                              </m:r>
                              <m:r>
                                <a:rPr lang="es-AR" sz="1600" b="0" i="1" smtClean="0">
                                  <a:latin typeface="Cambria Math" panose="02040503050406030204" pitchFamily="18" charset="0"/>
                                </a:rPr>
                                <m:t>𝑚</m:t>
                              </m:r>
                            </m:sub>
                          </m:sSub>
                        </m:num>
                        <m:den>
                          <m:r>
                            <a:rPr lang="es-AR" sz="1600" b="0" i="1" smtClean="0">
                              <a:latin typeface="Cambria Math" panose="02040503050406030204" pitchFamily="18" charset="0"/>
                            </a:rPr>
                            <m:t>𝑄</m:t>
                          </m:r>
                        </m:den>
                      </m:f>
                    </m:oMath>
                  </m:oMathPara>
                </a14:m>
                <a:endParaRPr lang="es-AR" sz="1600" dirty="0" smtClean="0"/>
              </a:p>
              <a:p>
                <a:pPr algn="l"/>
                <a:r>
                  <a:rPr lang="es-AR" sz="1600" dirty="0" smtClean="0"/>
                  <a:t>Q(perdida de </a:t>
                </a:r>
                <a:r>
                  <a:rPr lang="es-AR" sz="1600" dirty="0"/>
                  <a:t>calor) se calcula por </a:t>
                </a:r>
                <a:r>
                  <a:rPr lang="es-AR" sz="1600" dirty="0" smtClean="0"/>
                  <a:t>la </a:t>
                </a:r>
                <a:r>
                  <a:rPr lang="es-AR" sz="1600" dirty="0"/>
                  <a:t>ecuación de balance </a:t>
                </a:r>
                <a:r>
                  <a:rPr lang="es-AR" sz="1600" dirty="0" smtClean="0"/>
                  <a:t>térmico.</a:t>
                </a:r>
              </a:p>
              <a:p>
                <a:pPr algn="l"/>
                <a:r>
                  <a:rPr lang="es-AR" sz="1600" dirty="0"/>
                  <a:t>El </a:t>
                </a:r>
                <a:r>
                  <a:rPr lang="es-AR" sz="1600" dirty="0" err="1"/>
                  <a:t>T</a:t>
                </a:r>
                <a:r>
                  <a:rPr lang="es-AR" sz="1600" baseline="-25000" dirty="0" err="1"/>
                  <a:t>lím</a:t>
                </a:r>
                <a:r>
                  <a:rPr lang="es-AR" sz="1600" baseline="-25000" dirty="0"/>
                  <a:t> </a:t>
                </a:r>
                <a:r>
                  <a:rPr lang="es-AR" sz="1600" baseline="-25000" dirty="0" err="1"/>
                  <a:t>exp</a:t>
                </a:r>
                <a:r>
                  <a:rPr lang="es-AR" sz="1600" dirty="0" smtClean="0"/>
                  <a:t> </a:t>
                </a:r>
                <a:r>
                  <a:rPr lang="es-AR" sz="1600" dirty="0"/>
                  <a:t>puede calcularse para los dos niveles establecidos de sobrecarga. Se aplica la misma cantidad de reducción de </a:t>
                </a:r>
                <a:r>
                  <a:rPr lang="es-AR" sz="1600" dirty="0" smtClean="0"/>
                  <a:t>calor. </a:t>
                </a:r>
              </a:p>
              <a:p>
                <a:pPr algn="l"/>
                <a:r>
                  <a:rPr lang="es-AR" sz="1600" dirty="0" smtClean="0"/>
                  <a:t>Se </a:t>
                </a:r>
                <a:r>
                  <a:rPr lang="es-AR" sz="1600" dirty="0"/>
                  <a:t>recomienda cal­cularlo a partir del valor del </a:t>
                </a:r>
                <a:r>
                  <a:rPr lang="es-AR" sz="1600" dirty="0" err="1"/>
                  <a:t>IREQ</a:t>
                </a:r>
                <a:r>
                  <a:rPr lang="es-AR" sz="1600" baseline="-25000" dirty="0" err="1"/>
                  <a:t>neutro</a:t>
                </a:r>
                <a:r>
                  <a:rPr lang="es-AR" sz="1600" dirty="0"/>
                  <a:t> y valorar una re­ducción del tiempo cuando el trabajador ya haya sufrido cierta pérdida de calor en el inicio de la exposición. </a:t>
                </a:r>
                <a:endParaRPr lang="es-AR" sz="1600" dirty="0" smtClean="0"/>
              </a:p>
              <a:p>
                <a:pPr algn="l"/>
                <a:r>
                  <a:rPr lang="es-AR" sz="1600" dirty="0"/>
                  <a:t>Desde el punto de vista preventivo es útil conocer el tiempo de recuperación necesario para que un individuo expuesto a ambientes </a:t>
                </a:r>
                <a:r>
                  <a:rPr lang="es-AR" sz="1600" dirty="0" smtClean="0"/>
                  <a:t>fríos </a:t>
                </a:r>
                <a:r>
                  <a:rPr lang="es-AR" sz="1600" dirty="0"/>
                  <a:t>recupere la energía calorífica que ha perdido</a:t>
                </a:r>
                <a:r>
                  <a:rPr lang="es-AR" sz="1600" dirty="0" smtClean="0"/>
                  <a:t>.</a:t>
                </a:r>
              </a:p>
              <a:p>
                <a:pPr algn="l"/>
                <a:r>
                  <a:rPr lang="es-AR" sz="1600" dirty="0" smtClean="0"/>
                  <a:t>Este se </a:t>
                </a:r>
                <a:r>
                  <a:rPr lang="es-AR" sz="1600" dirty="0"/>
                  <a:t>calcula de manera equivalente al tiempo límite de exposición pero consi­derando las condiciones ambientales y del tipo ropa (si existe cambio) de la zona de recuperación</a:t>
                </a:r>
                <a:r>
                  <a:rPr lang="es-AR" sz="1600" dirty="0" smtClean="0"/>
                  <a:t>:</a:t>
                </a:r>
              </a:p>
              <a:p>
                <a:pPr algn="l"/>
                <a14:m>
                  <m:oMathPara xmlns:m="http://schemas.openxmlformats.org/officeDocument/2006/math">
                    <m:oMathParaPr>
                      <m:jc m:val="centerGroup"/>
                    </m:oMathParaPr>
                    <m:oMath xmlns:m="http://schemas.openxmlformats.org/officeDocument/2006/math">
                      <m:sSub>
                        <m:sSubPr>
                          <m:ctrlPr>
                            <a:rPr lang="es-AR" sz="1600" i="1">
                              <a:latin typeface="Cambria Math" panose="02040503050406030204" pitchFamily="18" charset="0"/>
                            </a:rPr>
                          </m:ctrlPr>
                        </m:sSubPr>
                        <m:e>
                          <m:r>
                            <a:rPr lang="es-AR" sz="1600" i="1">
                              <a:latin typeface="Cambria Math" panose="02040503050406030204" pitchFamily="18" charset="0"/>
                            </a:rPr>
                            <m:t>𝑇</m:t>
                          </m:r>
                        </m:e>
                        <m:sub>
                          <m:r>
                            <a:rPr lang="es-AR" sz="1600" i="1">
                              <a:latin typeface="Cambria Math" panose="02040503050406030204" pitchFamily="18" charset="0"/>
                            </a:rPr>
                            <m:t>𝑙</m:t>
                          </m:r>
                          <m:r>
                            <a:rPr lang="es-AR" sz="1600" b="0" i="1" smtClean="0">
                              <a:latin typeface="Cambria Math" panose="02040503050406030204" pitchFamily="18" charset="0"/>
                            </a:rPr>
                            <m:t>𝑟𝑒𝑐</m:t>
                          </m:r>
                          <m:r>
                            <a:rPr lang="es-AR" sz="1600" i="1">
                              <a:latin typeface="Cambria Math" panose="02040503050406030204" pitchFamily="18" charset="0"/>
                            </a:rPr>
                            <m:t> </m:t>
                          </m:r>
                        </m:sub>
                      </m:sSub>
                      <m:r>
                        <a:rPr lang="es-AR" sz="1600" i="1">
                          <a:latin typeface="Cambria Math" panose="02040503050406030204" pitchFamily="18" charset="0"/>
                        </a:rPr>
                        <m:t>=</m:t>
                      </m:r>
                      <m:f>
                        <m:fPr>
                          <m:ctrlPr>
                            <a:rPr lang="es-AR" sz="1600" i="1">
                              <a:latin typeface="Cambria Math" panose="02040503050406030204" pitchFamily="18" charset="0"/>
                            </a:rPr>
                          </m:ctrlPr>
                        </m:fPr>
                        <m:num>
                          <m:sSub>
                            <m:sSubPr>
                              <m:ctrlPr>
                                <a:rPr lang="es-AR" sz="1600" i="1">
                                  <a:latin typeface="Cambria Math" panose="02040503050406030204" pitchFamily="18" charset="0"/>
                                </a:rPr>
                              </m:ctrlPr>
                            </m:sSubPr>
                            <m:e>
                              <m:r>
                                <a:rPr lang="es-AR" sz="1600" i="1">
                                  <a:latin typeface="Cambria Math" panose="02040503050406030204" pitchFamily="18" charset="0"/>
                                </a:rPr>
                                <m:t>𝑄</m:t>
                              </m:r>
                            </m:e>
                            <m:sub>
                              <m:r>
                                <a:rPr lang="es-AR" sz="1600" i="1">
                                  <a:latin typeface="Cambria Math" panose="02040503050406030204" pitchFamily="18" charset="0"/>
                                </a:rPr>
                                <m:t>𝑙</m:t>
                              </m:r>
                              <m:r>
                                <a:rPr lang="es-AR" sz="1600" i="1">
                                  <a:latin typeface="Cambria Math" panose="02040503050406030204" pitchFamily="18" charset="0"/>
                                </a:rPr>
                                <m:t>í</m:t>
                              </m:r>
                              <m:r>
                                <a:rPr lang="es-AR" sz="1600" i="1">
                                  <a:latin typeface="Cambria Math" panose="02040503050406030204" pitchFamily="18" charset="0"/>
                                </a:rPr>
                                <m:t>𝑚</m:t>
                              </m:r>
                            </m:sub>
                          </m:sSub>
                        </m:num>
                        <m:den>
                          <m:r>
                            <a:rPr lang="es-AR" sz="1600" i="1">
                              <a:latin typeface="Cambria Math" panose="02040503050406030204" pitchFamily="18" charset="0"/>
                            </a:rPr>
                            <m:t>𝑄</m:t>
                          </m:r>
                          <m:r>
                            <a:rPr lang="es-AR" sz="1600" b="0" i="1" smtClean="0">
                              <a:latin typeface="Cambria Math" panose="02040503050406030204" pitchFamily="18" charset="0"/>
                            </a:rPr>
                            <m:t>`</m:t>
                          </m:r>
                        </m:den>
                      </m:f>
                    </m:oMath>
                  </m:oMathPara>
                </a14:m>
                <a:endParaRPr lang="es-AR" sz="1600" dirty="0" smtClean="0"/>
              </a:p>
              <a:p>
                <a:pPr algn="l"/>
                <a:r>
                  <a:rPr lang="es-AR" sz="1600" dirty="0"/>
                  <a:t>Donde </a:t>
                </a:r>
                <a:r>
                  <a:rPr lang="es-AR" sz="1600" dirty="0" err="1"/>
                  <a:t>Q</a:t>
                </a:r>
                <a:r>
                  <a:rPr lang="es-AR" sz="1600" baseline="-25000" dirty="0" err="1"/>
                  <a:t>lim</a:t>
                </a:r>
                <a:r>
                  <a:rPr lang="es-AR" sz="1600" dirty="0"/>
                  <a:t> es el mismo valor que el utilizado para </a:t>
                </a:r>
                <a:r>
                  <a:rPr lang="es-AR" sz="1600" dirty="0" err="1"/>
                  <a:t>T</a:t>
                </a:r>
                <a:r>
                  <a:rPr lang="es-AR" sz="1600" baseline="-25000" dirty="0" err="1"/>
                  <a:t>lím</a:t>
                </a:r>
                <a:r>
                  <a:rPr lang="es-AR" sz="1600" baseline="-25000" dirty="0"/>
                  <a:t> </a:t>
                </a:r>
                <a:r>
                  <a:rPr lang="es-AR" sz="1600" baseline="-25000" dirty="0" err="1"/>
                  <a:t>exp</a:t>
                </a:r>
                <a:r>
                  <a:rPr lang="es-AR" sz="1600" dirty="0" smtClean="0"/>
                  <a:t>, </a:t>
                </a:r>
                <a:r>
                  <a:rPr lang="es-AR" sz="1600" dirty="0"/>
                  <a:t>pero en este caso positivo (ganancia</a:t>
                </a:r>
                <a:r>
                  <a:rPr lang="es-AR" sz="1600" dirty="0" smtClean="0"/>
                  <a:t>).</a:t>
                </a:r>
              </a:p>
              <a:p>
                <a:pPr algn="l"/>
                <a:r>
                  <a:rPr lang="es-AR" dirty="0" smtClean="0"/>
                  <a:t>En </a:t>
                </a:r>
                <a:r>
                  <a:rPr lang="es-AR" dirty="0"/>
                  <a:t>el caso de cambio de ropa durante la recuperación debe efectuarse un nuevo cálculo para el IREQ.</a:t>
                </a:r>
              </a:p>
            </p:txBody>
          </p:sp>
        </mc:Choice>
        <mc:Fallback xmlns="">
          <p:sp>
            <p:nvSpPr>
              <p:cNvPr id="2" name="Marcador de texto 1"/>
              <p:cNvSpPr>
                <a:spLocks noGrp="1" noRot="1" noChangeAspect="1" noMove="1" noResize="1" noEditPoints="1" noAdjustHandles="1" noChangeArrowheads="1" noChangeShapeType="1" noTextEdit="1"/>
              </p:cNvSpPr>
              <p:nvPr>
                <p:ph type="body" sz="half" idx="15"/>
              </p:nvPr>
            </p:nvSpPr>
            <p:spPr>
              <a:xfrm>
                <a:off x="640080" y="685800"/>
                <a:ext cx="11551920" cy="6172200"/>
              </a:xfrm>
              <a:blipFill rotWithShape="0">
                <a:blip r:embed="rId2"/>
                <a:stretch>
                  <a:fillRect l="-264" t="-296" r="-686"/>
                </a:stretch>
              </a:blipFill>
            </p:spPr>
            <p:txBody>
              <a:bodyPr/>
              <a:lstStyle/>
              <a:p>
                <a:r>
                  <a:rPr lang="es-AR">
                    <a:noFill/>
                  </a:rPr>
                  <a:t> </a:t>
                </a:r>
              </a:p>
            </p:txBody>
          </p:sp>
        </mc:Fallback>
      </mc:AlternateContent>
    </p:spTree>
    <p:extLst>
      <p:ext uri="{BB962C8B-B14F-4D97-AF65-F5344CB8AC3E}">
        <p14:creationId xmlns:p14="http://schemas.microsoft.com/office/powerpoint/2010/main" val="8926486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32349" y="581380"/>
            <a:ext cx="8911687" cy="1760167"/>
          </a:xfrm>
        </p:spPr>
        <p:txBody>
          <a:bodyPr>
            <a:noAutofit/>
          </a:bodyPr>
          <a:lstStyle/>
          <a:p>
            <a:r>
              <a:rPr lang="es-ES" sz="5400" b="1" dirty="0" smtClean="0"/>
              <a:t>¿Para que Evaluar el Estrés Térmico?</a:t>
            </a:r>
            <a:endParaRPr lang="es-ES" sz="5400" b="1" dirty="0"/>
          </a:p>
        </p:txBody>
      </p:sp>
      <p:sp>
        <p:nvSpPr>
          <p:cNvPr id="3" name="Marcador de contenido 2"/>
          <p:cNvSpPr>
            <a:spLocks noGrp="1"/>
          </p:cNvSpPr>
          <p:nvPr>
            <p:ph idx="1"/>
          </p:nvPr>
        </p:nvSpPr>
        <p:spPr>
          <a:xfrm>
            <a:off x="1345902" y="3073876"/>
            <a:ext cx="10394707" cy="3311189"/>
          </a:xfrm>
        </p:spPr>
        <p:txBody>
          <a:bodyPr>
            <a:normAutofit/>
          </a:bodyPr>
          <a:lstStyle/>
          <a:p>
            <a:pPr marL="0" indent="0" algn="just">
              <a:buNone/>
            </a:pPr>
            <a:r>
              <a:rPr lang="es-AR" sz="2400" dirty="0" smtClean="0">
                <a:latin typeface="+mj-lt"/>
                <a:cs typeface="Arial" panose="020B0604020202020204" pitchFamily="34" charset="0"/>
              </a:rPr>
              <a:t>Para el correcto desempeño del funcionamiento del metabolismo humano se requiere una temperatura corporal constante, una variación de la misma conducen a una inestabilidad de las funciones vitales.</a:t>
            </a:r>
            <a:endParaRPr lang="es-AR" sz="2400" dirty="0">
              <a:latin typeface="+mj-lt"/>
              <a:cs typeface="Arial" panose="020B0604020202020204" pitchFamily="34" charset="0"/>
            </a:endParaRPr>
          </a:p>
        </p:txBody>
      </p:sp>
    </p:spTree>
    <p:extLst>
      <p:ext uri="{BB962C8B-B14F-4D97-AF65-F5344CB8AC3E}">
        <p14:creationId xmlns:p14="http://schemas.microsoft.com/office/powerpoint/2010/main" val="26351830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AR" dirty="0" smtClean="0"/>
              <a:t>ESQUEMA de Evaluación de Estrés Térmico</a:t>
            </a:r>
            <a:br>
              <a:rPr lang="es-AR" dirty="0" smtClean="0"/>
            </a:br>
            <a:r>
              <a:rPr lang="es-AR" dirty="0" err="1" smtClean="0"/>
              <a:t>Resolucion</a:t>
            </a:r>
            <a:r>
              <a:rPr lang="es-AR" dirty="0" smtClean="0"/>
              <a:t> 295/03 - Anexo III – Ley 19.587</a:t>
            </a:r>
            <a:endParaRPr lang="es-AR" dirty="0"/>
          </a:p>
        </p:txBody>
      </p:sp>
      <p:pic>
        <p:nvPicPr>
          <p:cNvPr id="12290" name="Picture 2" descr="res295-21-11-2003-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6055" y="2045620"/>
            <a:ext cx="5269580" cy="4468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66440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48348" y="444228"/>
            <a:ext cx="9545745" cy="1280890"/>
          </a:xfrm>
        </p:spPr>
        <p:txBody>
          <a:bodyPr>
            <a:normAutofit/>
          </a:bodyPr>
          <a:lstStyle/>
          <a:p>
            <a:r>
              <a:rPr lang="es-AR" dirty="0" smtClean="0"/>
              <a:t>Evaluación </a:t>
            </a:r>
            <a:r>
              <a:rPr lang="es-AR" dirty="0"/>
              <a:t>de Estrés Térmico</a:t>
            </a:r>
            <a:br>
              <a:rPr lang="es-AR" dirty="0"/>
            </a:br>
            <a:r>
              <a:rPr lang="es-AR" dirty="0" err="1"/>
              <a:t>Resolucion</a:t>
            </a:r>
            <a:r>
              <a:rPr lang="es-AR" dirty="0"/>
              <a:t> 295/03 - Anexo III – Ley 19.587</a:t>
            </a:r>
          </a:p>
        </p:txBody>
      </p:sp>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1648919" y="3315325"/>
                <a:ext cx="10378189" cy="594610"/>
              </a:xfrm>
            </p:spPr>
            <p:txBody>
              <a:bodyPr>
                <a:noAutofit/>
              </a:bodyPr>
              <a:lstStyle/>
              <a:p>
                <a:pPr marL="0" indent="0">
                  <a:buNone/>
                </a:pPr>
                <a14:m>
                  <m:oMathPara xmlns:m="http://schemas.openxmlformats.org/officeDocument/2006/math">
                    <m:oMathParaPr>
                      <m:jc m:val="centerGroup"/>
                    </m:oMathParaPr>
                    <m:oMath xmlns:m="http://schemas.openxmlformats.org/officeDocument/2006/math">
                      <m:r>
                        <a:rPr lang="es-AR" sz="2800" b="0" i="1" smtClean="0">
                          <a:latin typeface="Cambria Math" panose="02040503050406030204" pitchFamily="18" charset="0"/>
                        </a:rPr>
                        <m:t>𝑇𝐺𝐵𝐻</m:t>
                      </m:r>
                      <m:r>
                        <a:rPr lang="es-AR" sz="2800" b="0" i="1" smtClean="0">
                          <a:latin typeface="Cambria Math" panose="02040503050406030204" pitchFamily="18" charset="0"/>
                        </a:rPr>
                        <m:t>=</m:t>
                      </m:r>
                      <m:r>
                        <a:rPr lang="es-AR" sz="2800" b="0" i="1" smtClean="0">
                          <a:latin typeface="Cambria Math" panose="02040503050406030204" pitchFamily="18" charset="0"/>
                        </a:rPr>
                        <m:t>𝑓</m:t>
                      </m:r>
                      <m:r>
                        <a:rPr lang="es-AR" sz="2800" b="0" i="1" smtClean="0">
                          <a:latin typeface="Cambria Math" panose="02040503050406030204" pitchFamily="18" charset="0"/>
                        </a:rPr>
                        <m:t>( </m:t>
                      </m:r>
                      <m:r>
                        <a:rPr lang="es-AR" sz="2800" b="0" i="1" smtClean="0">
                          <a:latin typeface="Cambria Math" panose="02040503050406030204" pitchFamily="18" charset="0"/>
                        </a:rPr>
                        <m:t>𝑇</m:t>
                      </m:r>
                      <m:r>
                        <a:rPr lang="es-AR" sz="2800" b="0" i="1" smtClean="0">
                          <a:latin typeface="Cambria Math" panose="02040503050406030204" pitchFamily="18" charset="0"/>
                        </a:rPr>
                        <m:t>º </m:t>
                      </m:r>
                      <m:r>
                        <a:rPr lang="es-AR" sz="2800" b="0" i="1" smtClean="0">
                          <a:latin typeface="Cambria Math" panose="02040503050406030204" pitchFamily="18" charset="0"/>
                        </a:rPr>
                        <m:t>𝑑𝑒</m:t>
                      </m:r>
                      <m:r>
                        <a:rPr lang="es-AR" sz="2800" b="0" i="1" smtClean="0">
                          <a:latin typeface="Cambria Math" panose="02040503050406030204" pitchFamily="18" charset="0"/>
                        </a:rPr>
                        <m:t> </m:t>
                      </m:r>
                      <m:r>
                        <a:rPr lang="es-AR" sz="2800" b="0" i="1" smtClean="0">
                          <a:latin typeface="Cambria Math" panose="02040503050406030204" pitchFamily="18" charset="0"/>
                        </a:rPr>
                        <m:t>𝑏𝑢𝑙𝑏𝑜</m:t>
                      </m:r>
                      <m:r>
                        <a:rPr lang="es-AR" sz="2800" b="0" i="1" smtClean="0">
                          <a:latin typeface="Cambria Math" panose="02040503050406030204" pitchFamily="18" charset="0"/>
                        </a:rPr>
                        <m:t> </m:t>
                      </m:r>
                      <m:r>
                        <a:rPr lang="es-AR" sz="2800" b="0" i="1" smtClean="0">
                          <a:latin typeface="Cambria Math" panose="02040503050406030204" pitchFamily="18" charset="0"/>
                        </a:rPr>
                        <m:t>h𝑢𝑚𝑒𝑑𝑜</m:t>
                      </m:r>
                      <m:r>
                        <a:rPr lang="es-AR" sz="2800" b="0" i="1" smtClean="0">
                          <a:latin typeface="Cambria Math" panose="02040503050406030204" pitchFamily="18" charset="0"/>
                        </a:rPr>
                        <m:t>;</m:t>
                      </m:r>
                      <m:r>
                        <a:rPr lang="es-AR" sz="2800" b="0" i="1" smtClean="0">
                          <a:latin typeface="Cambria Math" panose="02040503050406030204" pitchFamily="18" charset="0"/>
                        </a:rPr>
                        <m:t>𝑇</m:t>
                      </m:r>
                      <m:r>
                        <a:rPr lang="es-AR" sz="2800" b="0" i="1" smtClean="0">
                          <a:latin typeface="Cambria Math" panose="02040503050406030204" pitchFamily="18" charset="0"/>
                        </a:rPr>
                        <m:t>º </m:t>
                      </m:r>
                      <m:r>
                        <a:rPr lang="es-AR" sz="2800" b="0" i="1" smtClean="0">
                          <a:latin typeface="Cambria Math" panose="02040503050406030204" pitchFamily="18" charset="0"/>
                        </a:rPr>
                        <m:t>𝑑𝑒</m:t>
                      </m:r>
                      <m:r>
                        <a:rPr lang="es-AR" sz="2800" b="0" i="1" smtClean="0">
                          <a:latin typeface="Cambria Math" panose="02040503050406030204" pitchFamily="18" charset="0"/>
                        </a:rPr>
                        <m:t> </m:t>
                      </m:r>
                      <m:r>
                        <a:rPr lang="es-AR" sz="2800" b="0" i="1" smtClean="0">
                          <a:latin typeface="Cambria Math" panose="02040503050406030204" pitchFamily="18" charset="0"/>
                        </a:rPr>
                        <m:t>𝑔𝑙𝑜𝑏𝑜</m:t>
                      </m:r>
                      <m:r>
                        <a:rPr lang="es-AR" sz="2800" b="0" i="1" smtClean="0">
                          <a:latin typeface="Cambria Math" panose="02040503050406030204" pitchFamily="18" charset="0"/>
                        </a:rPr>
                        <m:t>;</m:t>
                      </m:r>
                      <m:r>
                        <a:rPr lang="es-AR" sz="2800" b="0" i="1" smtClean="0">
                          <a:latin typeface="Cambria Math" panose="02040503050406030204" pitchFamily="18" charset="0"/>
                        </a:rPr>
                        <m:t>𝑇</m:t>
                      </m:r>
                      <m:r>
                        <a:rPr lang="es-AR" sz="2800" b="0" i="1" smtClean="0">
                          <a:latin typeface="Cambria Math" panose="02040503050406030204" pitchFamily="18" charset="0"/>
                        </a:rPr>
                        <m:t>º </m:t>
                      </m:r>
                      <m:r>
                        <a:rPr lang="es-AR" sz="2800" b="0" i="1" smtClean="0">
                          <a:latin typeface="Cambria Math" panose="02040503050406030204" pitchFamily="18" charset="0"/>
                        </a:rPr>
                        <m:t>𝑑𝑒</m:t>
                      </m:r>
                      <m:r>
                        <a:rPr lang="es-AR" sz="2800" b="0" i="1" smtClean="0">
                          <a:latin typeface="Cambria Math" panose="02040503050406030204" pitchFamily="18" charset="0"/>
                        </a:rPr>
                        <m:t> </m:t>
                      </m:r>
                      <m:r>
                        <a:rPr lang="es-AR" sz="2800" b="0" i="1" smtClean="0">
                          <a:latin typeface="Cambria Math" panose="02040503050406030204" pitchFamily="18" charset="0"/>
                        </a:rPr>
                        <m:t>𝑏𝑢𝑙𝑏𝑜</m:t>
                      </m:r>
                      <m:r>
                        <a:rPr lang="es-AR" sz="2800" b="0" i="1" smtClean="0">
                          <a:latin typeface="Cambria Math" panose="02040503050406030204" pitchFamily="18" charset="0"/>
                        </a:rPr>
                        <m:t> </m:t>
                      </m:r>
                      <m:r>
                        <a:rPr lang="es-AR" sz="2800" b="0" i="1" smtClean="0">
                          <a:latin typeface="Cambria Math" panose="02040503050406030204" pitchFamily="18" charset="0"/>
                        </a:rPr>
                        <m:t>𝑠𝑒𝑐𝑜</m:t>
                      </m:r>
                      <m:r>
                        <a:rPr lang="es-AR" sz="2800" b="0" i="1" smtClean="0">
                          <a:latin typeface="Cambria Math" panose="02040503050406030204" pitchFamily="18" charset="0"/>
                        </a:rPr>
                        <m:t>)</m:t>
                      </m:r>
                    </m:oMath>
                  </m:oMathPara>
                </a14:m>
                <a:endParaRPr lang="es-AR" dirty="0" smtClean="0"/>
              </a:p>
              <a:p>
                <a:pPr marL="0" indent="0">
                  <a:buNone/>
                </a:pPr>
                <a:endParaRPr lang="es-AR"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1648919" y="3315325"/>
                <a:ext cx="10378189" cy="594610"/>
              </a:xfrm>
              <a:blipFill rotWithShape="0">
                <a:blip r:embed="rId2"/>
                <a:stretch>
                  <a:fillRect/>
                </a:stretch>
              </a:blipFill>
            </p:spPr>
            <p:txBody>
              <a:bodyPr/>
              <a:lstStyle/>
              <a:p>
                <a:r>
                  <a:rPr lang="es-AR">
                    <a:noFill/>
                  </a:rPr>
                  <a:t> </a:t>
                </a:r>
              </a:p>
            </p:txBody>
          </p:sp>
        </mc:Fallback>
      </mc:AlternateContent>
      <mc:AlternateContent xmlns:mc="http://schemas.openxmlformats.org/markup-compatibility/2006" xmlns:a14="http://schemas.microsoft.com/office/drawing/2010/main">
        <mc:Choice Requires="a14">
          <p:sp>
            <p:nvSpPr>
              <p:cNvPr id="7" name="Marcador de contenido 2"/>
              <p:cNvSpPr txBox="1">
                <a:spLocks/>
              </p:cNvSpPr>
              <p:nvPr/>
            </p:nvSpPr>
            <p:spPr>
              <a:xfrm>
                <a:off x="2103939" y="4146972"/>
                <a:ext cx="8915400" cy="1060552"/>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s-AR" sz="2800" i="1" dirty="0" smtClean="0">
                    <a:latin typeface="Cambria Math" panose="02040503050406030204" pitchFamily="18" charset="0"/>
                  </a:rPr>
                  <a:t>Para lugares interiores o exteriores sin carga solar:</a:t>
                </a:r>
              </a:p>
              <a:p>
                <a:pPr marL="0" indent="0">
                  <a:buFont typeface="Wingdings 3" charset="2"/>
                  <a:buNone/>
                </a:pPr>
                <a14:m>
                  <m:oMathPara xmlns:m="http://schemas.openxmlformats.org/officeDocument/2006/math">
                    <m:oMathParaPr>
                      <m:jc m:val="centerGroup"/>
                    </m:oMathParaPr>
                    <m:oMath xmlns:m="http://schemas.openxmlformats.org/officeDocument/2006/math">
                      <m:r>
                        <a:rPr lang="es-AR" sz="2800" i="1" smtClean="0">
                          <a:latin typeface="Cambria Math" panose="02040503050406030204" pitchFamily="18" charset="0"/>
                        </a:rPr>
                        <m:t>𝑇𝐺𝐵𝐻</m:t>
                      </m:r>
                      <m:r>
                        <a:rPr lang="es-AR" sz="2800" i="1" smtClean="0">
                          <a:latin typeface="Cambria Math" panose="02040503050406030204" pitchFamily="18" charset="0"/>
                        </a:rPr>
                        <m:t>=</m:t>
                      </m:r>
                      <m:r>
                        <a:rPr lang="es-AR" sz="2800" b="0" i="0" smtClean="0">
                          <a:latin typeface="Cambria Math" panose="02040503050406030204" pitchFamily="18" charset="0"/>
                        </a:rPr>
                        <m:t>0,7. </m:t>
                      </m:r>
                      <m:sSub>
                        <m:sSubPr>
                          <m:ctrlPr>
                            <a:rPr lang="es-AR" sz="2800" b="0" i="1" smtClean="0">
                              <a:latin typeface="Cambria Math" panose="02040503050406030204" pitchFamily="18" charset="0"/>
                            </a:rPr>
                          </m:ctrlPr>
                        </m:sSubPr>
                        <m:e>
                          <m:r>
                            <m:rPr>
                              <m:sty m:val="p"/>
                            </m:rPr>
                            <a:rPr lang="es-AR" sz="2800" b="0" i="0" smtClean="0">
                              <a:latin typeface="Cambria Math" panose="02040503050406030204" pitchFamily="18" charset="0"/>
                            </a:rPr>
                            <m:t>T</m:t>
                          </m:r>
                        </m:e>
                        <m:sub>
                          <m:r>
                            <m:rPr>
                              <m:sty m:val="p"/>
                            </m:rPr>
                            <a:rPr lang="es-AR" sz="2800" b="0" i="0" smtClean="0">
                              <a:latin typeface="Cambria Math" panose="02040503050406030204" pitchFamily="18" charset="0"/>
                            </a:rPr>
                            <m:t>BH</m:t>
                          </m:r>
                        </m:sub>
                      </m:sSub>
                      <m:r>
                        <a:rPr lang="es-AR" sz="2800" b="0" i="0" smtClean="0">
                          <a:latin typeface="Cambria Math" panose="02040503050406030204" pitchFamily="18" charset="0"/>
                        </a:rPr>
                        <m:t>+0,3 </m:t>
                      </m:r>
                      <m:sSub>
                        <m:sSubPr>
                          <m:ctrlPr>
                            <a:rPr lang="es-AR" sz="2800" b="0" i="1" smtClean="0">
                              <a:latin typeface="Cambria Math" panose="02040503050406030204" pitchFamily="18" charset="0"/>
                            </a:rPr>
                          </m:ctrlPr>
                        </m:sSubPr>
                        <m:e>
                          <m:r>
                            <m:rPr>
                              <m:sty m:val="p"/>
                            </m:rPr>
                            <a:rPr lang="es-AR" sz="2800" b="0" i="0" smtClean="0">
                              <a:latin typeface="Cambria Math" panose="02040503050406030204" pitchFamily="18" charset="0"/>
                            </a:rPr>
                            <m:t>T</m:t>
                          </m:r>
                        </m:e>
                        <m:sub>
                          <m:r>
                            <m:rPr>
                              <m:sty m:val="p"/>
                            </m:rPr>
                            <a:rPr lang="es-AR" sz="2800" b="0" i="0" smtClean="0">
                              <a:latin typeface="Cambria Math" panose="02040503050406030204" pitchFamily="18" charset="0"/>
                            </a:rPr>
                            <m:t>G</m:t>
                          </m:r>
                        </m:sub>
                      </m:sSub>
                    </m:oMath>
                  </m:oMathPara>
                </a14:m>
                <a:endParaRPr lang="es-AR" dirty="0"/>
              </a:p>
            </p:txBody>
          </p:sp>
        </mc:Choice>
        <mc:Fallback xmlns="">
          <p:sp>
            <p:nvSpPr>
              <p:cNvPr id="7" name="Marcador de contenido 2"/>
              <p:cNvSpPr txBox="1">
                <a:spLocks noRot="1" noChangeAspect="1" noMove="1" noResize="1" noEditPoints="1" noAdjustHandles="1" noChangeArrowheads="1" noChangeShapeType="1" noTextEdit="1"/>
              </p:cNvSpPr>
              <p:nvPr/>
            </p:nvSpPr>
            <p:spPr>
              <a:xfrm>
                <a:off x="2103939" y="4146972"/>
                <a:ext cx="8915400" cy="1060552"/>
              </a:xfrm>
              <a:prstGeom prst="rect">
                <a:avLst/>
              </a:prstGeom>
              <a:blipFill>
                <a:blip r:embed="rId3"/>
                <a:stretch>
                  <a:fillRect l="-1230" t="-57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Marcador de contenido 2"/>
              <p:cNvSpPr txBox="1">
                <a:spLocks/>
              </p:cNvSpPr>
              <p:nvPr/>
            </p:nvSpPr>
            <p:spPr>
              <a:xfrm>
                <a:off x="2103939" y="5513575"/>
                <a:ext cx="8915400" cy="1060552"/>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s-AR" sz="2800" i="1" dirty="0" smtClean="0">
                    <a:latin typeface="Cambria Math" panose="02040503050406030204" pitchFamily="18" charset="0"/>
                  </a:rPr>
                  <a:t>Para lugares exteriores con carga solar:</a:t>
                </a:r>
              </a:p>
              <a:p>
                <a:pPr marL="0" indent="0">
                  <a:buFont typeface="Wingdings 3" charset="2"/>
                  <a:buNone/>
                </a:pPr>
                <a14:m>
                  <m:oMathPara xmlns:m="http://schemas.openxmlformats.org/officeDocument/2006/math">
                    <m:oMathParaPr>
                      <m:jc m:val="centerGroup"/>
                    </m:oMathParaPr>
                    <m:oMath xmlns:m="http://schemas.openxmlformats.org/officeDocument/2006/math">
                      <m:r>
                        <a:rPr lang="es-AR" sz="2800" i="1" smtClean="0">
                          <a:latin typeface="Cambria Math" panose="02040503050406030204" pitchFamily="18" charset="0"/>
                        </a:rPr>
                        <m:t>𝑇𝐺𝐵𝐻</m:t>
                      </m:r>
                      <m:r>
                        <a:rPr lang="es-AR" sz="2800" i="1" smtClean="0">
                          <a:latin typeface="Cambria Math" panose="02040503050406030204" pitchFamily="18" charset="0"/>
                        </a:rPr>
                        <m:t>=</m:t>
                      </m:r>
                      <m:r>
                        <a:rPr lang="es-AR" sz="2800" b="0" i="0" smtClean="0">
                          <a:latin typeface="Cambria Math" panose="02040503050406030204" pitchFamily="18" charset="0"/>
                        </a:rPr>
                        <m:t>0,7. </m:t>
                      </m:r>
                      <m:sSub>
                        <m:sSubPr>
                          <m:ctrlPr>
                            <a:rPr lang="es-AR" sz="2800" b="0" i="1" smtClean="0">
                              <a:latin typeface="Cambria Math" panose="02040503050406030204" pitchFamily="18" charset="0"/>
                            </a:rPr>
                          </m:ctrlPr>
                        </m:sSubPr>
                        <m:e>
                          <m:r>
                            <m:rPr>
                              <m:sty m:val="p"/>
                            </m:rPr>
                            <a:rPr lang="es-AR" sz="2800" b="0" i="0" smtClean="0">
                              <a:latin typeface="Cambria Math" panose="02040503050406030204" pitchFamily="18" charset="0"/>
                            </a:rPr>
                            <m:t>T</m:t>
                          </m:r>
                        </m:e>
                        <m:sub>
                          <m:r>
                            <m:rPr>
                              <m:sty m:val="p"/>
                            </m:rPr>
                            <a:rPr lang="es-AR" sz="2800" b="0" i="0" smtClean="0">
                              <a:latin typeface="Cambria Math" panose="02040503050406030204" pitchFamily="18" charset="0"/>
                            </a:rPr>
                            <m:t>BH</m:t>
                          </m:r>
                        </m:sub>
                      </m:sSub>
                      <m:r>
                        <a:rPr lang="es-AR" sz="2800" b="0" i="0" smtClean="0">
                          <a:latin typeface="Cambria Math" panose="02040503050406030204" pitchFamily="18" charset="0"/>
                        </a:rPr>
                        <m:t>+0,2 </m:t>
                      </m:r>
                      <m:sSub>
                        <m:sSubPr>
                          <m:ctrlPr>
                            <a:rPr lang="es-AR" sz="2800" b="0" i="1" smtClean="0">
                              <a:latin typeface="Cambria Math" panose="02040503050406030204" pitchFamily="18" charset="0"/>
                            </a:rPr>
                          </m:ctrlPr>
                        </m:sSubPr>
                        <m:e>
                          <m:r>
                            <m:rPr>
                              <m:sty m:val="p"/>
                            </m:rPr>
                            <a:rPr lang="es-AR" sz="2800" b="0" i="0" smtClean="0">
                              <a:latin typeface="Cambria Math" panose="02040503050406030204" pitchFamily="18" charset="0"/>
                            </a:rPr>
                            <m:t>T</m:t>
                          </m:r>
                        </m:e>
                        <m:sub>
                          <m:r>
                            <m:rPr>
                              <m:sty m:val="p"/>
                            </m:rPr>
                            <a:rPr lang="es-AR" sz="2800" b="0" i="0" smtClean="0">
                              <a:latin typeface="Cambria Math" panose="02040503050406030204" pitchFamily="18" charset="0"/>
                            </a:rPr>
                            <m:t>G</m:t>
                          </m:r>
                        </m:sub>
                      </m:sSub>
                      <m:r>
                        <a:rPr lang="es-AR" sz="2800" b="0" i="0" smtClean="0">
                          <a:latin typeface="Cambria Math" panose="02040503050406030204" pitchFamily="18" charset="0"/>
                        </a:rPr>
                        <m:t>+0,1 </m:t>
                      </m:r>
                      <m:sSub>
                        <m:sSubPr>
                          <m:ctrlPr>
                            <a:rPr lang="es-AR" sz="2800" b="0" i="1" smtClean="0">
                              <a:latin typeface="Cambria Math" panose="02040503050406030204" pitchFamily="18" charset="0"/>
                            </a:rPr>
                          </m:ctrlPr>
                        </m:sSubPr>
                        <m:e>
                          <m:r>
                            <m:rPr>
                              <m:sty m:val="p"/>
                            </m:rPr>
                            <a:rPr lang="es-AR" sz="2800" b="0" i="0" smtClean="0">
                              <a:latin typeface="Cambria Math" panose="02040503050406030204" pitchFamily="18" charset="0"/>
                            </a:rPr>
                            <m:t>T</m:t>
                          </m:r>
                        </m:e>
                        <m:sub>
                          <m:r>
                            <m:rPr>
                              <m:sty m:val="p"/>
                            </m:rPr>
                            <a:rPr lang="es-AR" sz="2800" b="0" i="0" smtClean="0">
                              <a:latin typeface="Cambria Math" panose="02040503050406030204" pitchFamily="18" charset="0"/>
                            </a:rPr>
                            <m:t>BS</m:t>
                          </m:r>
                        </m:sub>
                      </m:sSub>
                      <m:r>
                        <a:rPr lang="es-AR" sz="2800" b="0" i="0" smtClean="0">
                          <a:latin typeface="Cambria Math" panose="02040503050406030204" pitchFamily="18" charset="0"/>
                        </a:rPr>
                        <m:t> </m:t>
                      </m:r>
                    </m:oMath>
                  </m:oMathPara>
                </a14:m>
                <a:endParaRPr lang="es-AR" dirty="0"/>
              </a:p>
            </p:txBody>
          </p:sp>
        </mc:Choice>
        <mc:Fallback xmlns="">
          <p:sp>
            <p:nvSpPr>
              <p:cNvPr id="8" name="Marcador de contenido 2"/>
              <p:cNvSpPr txBox="1">
                <a:spLocks noRot="1" noChangeAspect="1" noMove="1" noResize="1" noEditPoints="1" noAdjustHandles="1" noChangeArrowheads="1" noChangeShapeType="1" noTextEdit="1"/>
              </p:cNvSpPr>
              <p:nvPr/>
            </p:nvSpPr>
            <p:spPr>
              <a:xfrm>
                <a:off x="2103939" y="5513575"/>
                <a:ext cx="8915400" cy="1060552"/>
              </a:xfrm>
              <a:prstGeom prst="rect">
                <a:avLst/>
              </a:prstGeom>
              <a:blipFill>
                <a:blip r:embed="rId4"/>
                <a:stretch>
                  <a:fillRect l="-1230" t="-5747"/>
                </a:stretch>
              </a:blipFill>
            </p:spPr>
            <p:txBody>
              <a:bodyPr/>
              <a:lstStyle/>
              <a:p>
                <a:r>
                  <a:rPr lang="en-US">
                    <a:noFill/>
                  </a:rPr>
                  <a:t> </a:t>
                </a:r>
              </a:p>
            </p:txBody>
          </p:sp>
        </mc:Fallback>
      </mc:AlternateContent>
      <p:sp>
        <p:nvSpPr>
          <p:cNvPr id="9" name="CuadroTexto 8"/>
          <p:cNvSpPr txBox="1"/>
          <p:nvPr/>
        </p:nvSpPr>
        <p:spPr>
          <a:xfrm>
            <a:off x="1139252" y="1877959"/>
            <a:ext cx="10702977" cy="1200329"/>
          </a:xfrm>
          <a:prstGeom prst="rect">
            <a:avLst/>
          </a:prstGeom>
          <a:noFill/>
        </p:spPr>
        <p:txBody>
          <a:bodyPr wrap="square" rtlCol="0">
            <a:spAutoFit/>
          </a:bodyPr>
          <a:lstStyle/>
          <a:p>
            <a:r>
              <a:rPr lang="es-ES" sz="2400" dirty="0" smtClean="0"/>
              <a:t>A efectos </a:t>
            </a:r>
            <a:r>
              <a:rPr lang="es-ES" sz="2400" dirty="0"/>
              <a:t>de conocer la exposición de los </a:t>
            </a:r>
            <a:r>
              <a:rPr lang="es-ES" sz="2400" dirty="0" smtClean="0"/>
              <a:t>trabajadores </a:t>
            </a:r>
            <a:r>
              <a:rPr lang="es-ES" sz="2400" dirty="0"/>
              <a:t>sometidos a carga térmica, se debe calcular el </a:t>
            </a:r>
            <a:r>
              <a:rPr lang="es-ES" sz="2400" dirty="0" err="1"/>
              <a:t>Indice</a:t>
            </a:r>
            <a:r>
              <a:rPr lang="es-ES" sz="2400" dirty="0"/>
              <a:t> de Temperatura Globo Bulbo Húmedo (TGBH). </a:t>
            </a:r>
            <a:endParaRPr lang="es-AR" sz="2400" dirty="0"/>
          </a:p>
        </p:txBody>
      </p:sp>
    </p:spTree>
    <p:extLst>
      <p:ext uri="{BB962C8B-B14F-4D97-AF65-F5344CB8AC3E}">
        <p14:creationId xmlns:p14="http://schemas.microsoft.com/office/powerpoint/2010/main" val="35294463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1948348" y="444228"/>
            <a:ext cx="9229551" cy="1280890"/>
          </a:xfrm>
        </p:spPr>
        <p:txBody>
          <a:bodyPr>
            <a:normAutofit/>
          </a:bodyPr>
          <a:lstStyle/>
          <a:p>
            <a:r>
              <a:rPr lang="es-AR" dirty="0" smtClean="0"/>
              <a:t>Evaluación </a:t>
            </a:r>
            <a:r>
              <a:rPr lang="es-AR" dirty="0"/>
              <a:t>de Estrés Térmico</a:t>
            </a:r>
            <a:br>
              <a:rPr lang="es-AR" dirty="0"/>
            </a:br>
            <a:r>
              <a:rPr lang="es-AR" dirty="0" err="1"/>
              <a:t>Resolucion</a:t>
            </a:r>
            <a:r>
              <a:rPr lang="es-AR" dirty="0"/>
              <a:t> 295/03 - Anexo III – Ley 19.587</a:t>
            </a:r>
          </a:p>
        </p:txBody>
      </p:sp>
      <p:sp>
        <p:nvSpPr>
          <p:cNvPr id="5" name="CuadroTexto 4"/>
          <p:cNvSpPr txBox="1"/>
          <p:nvPr/>
        </p:nvSpPr>
        <p:spPr>
          <a:xfrm>
            <a:off x="2050898" y="2058404"/>
            <a:ext cx="5936478" cy="478436"/>
          </a:xfrm>
          <a:prstGeom prst="rect">
            <a:avLst/>
          </a:prstGeom>
        </p:spPr>
        <p:txBody>
          <a:bodyPr vert="horz" lIns="91440" tIns="45720" rIns="91440" bIns="45720" rtlCol="0" anchor="t">
            <a:normAutofit/>
          </a:bodyPr>
          <a:lstStyle>
            <a:defPPr>
              <a:defRPr lang="en-US"/>
            </a:defPPr>
            <a:lvl1pPr>
              <a:lnSpc>
                <a:spcPct val="90000"/>
              </a:lnSpc>
              <a:spcBef>
                <a:spcPct val="0"/>
              </a:spcBef>
              <a:buNone/>
              <a:defRPr sz="2800" cap="all">
                <a:solidFill>
                  <a:schemeClr val="accent1"/>
                </a:solidFill>
                <a:latin typeface="+mj-lt"/>
                <a:ea typeface="+mj-ea"/>
                <a:cs typeface="+mj-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s-AR" dirty="0" smtClean="0"/>
              <a:t>Factores de corrección</a:t>
            </a:r>
            <a:endParaRPr lang="es-AR" dirty="0"/>
          </a:p>
        </p:txBody>
      </p:sp>
      <p:graphicFrame>
        <p:nvGraphicFramePr>
          <p:cNvPr id="4" name="Tabla 3"/>
          <p:cNvGraphicFramePr>
            <a:graphicFrameLocks noGrp="1"/>
          </p:cNvGraphicFramePr>
          <p:nvPr>
            <p:extLst>
              <p:ext uri="{D42A27DB-BD31-4B8C-83A1-F6EECF244321}">
                <p14:modId xmlns:p14="http://schemas.microsoft.com/office/powerpoint/2010/main" val="383368515"/>
              </p:ext>
            </p:extLst>
          </p:nvPr>
        </p:nvGraphicFramePr>
        <p:xfrm>
          <a:off x="3469593" y="2844381"/>
          <a:ext cx="5546220" cy="2795844"/>
        </p:xfrm>
        <a:graphic>
          <a:graphicData uri="http://schemas.openxmlformats.org/drawingml/2006/table">
            <a:tbl>
              <a:tblPr>
                <a:tableStyleId>{5C22544A-7EE6-4342-B048-85BDC9FD1C3A}</a:tableStyleId>
              </a:tblPr>
              <a:tblGrid>
                <a:gridCol w="3494119">
                  <a:extLst>
                    <a:ext uri="{9D8B030D-6E8A-4147-A177-3AD203B41FA5}">
                      <a16:colId xmlns:a16="http://schemas.microsoft.com/office/drawing/2014/main" val="20000"/>
                    </a:ext>
                  </a:extLst>
                </a:gridCol>
                <a:gridCol w="2052101">
                  <a:extLst>
                    <a:ext uri="{9D8B030D-6E8A-4147-A177-3AD203B41FA5}">
                      <a16:colId xmlns:a16="http://schemas.microsoft.com/office/drawing/2014/main" val="20001"/>
                    </a:ext>
                  </a:extLst>
                </a:gridCol>
              </a:tblGrid>
              <a:tr h="698961">
                <a:tc>
                  <a:txBody>
                    <a:bodyPr/>
                    <a:lstStyle/>
                    <a:p>
                      <a:pPr algn="ctr"/>
                      <a:r>
                        <a:rPr lang="es-ES" sz="1400" b="1" dirty="0" smtClean="0">
                          <a:effectLst/>
                        </a:rPr>
                        <a:t>TIPO DE ROPA </a:t>
                      </a:r>
                      <a:endParaRPr lang="es-AR"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s-ES" sz="1400" b="1" dirty="0" smtClean="0">
                          <a:effectLst/>
                        </a:rPr>
                        <a:t>ADICIÓN AL TGBH •</a:t>
                      </a:r>
                      <a:endParaRPr lang="es-AR"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0000"/>
                  </a:ext>
                </a:extLst>
              </a:tr>
              <a:tr h="698961">
                <a:tc>
                  <a:txBody>
                    <a:bodyPr/>
                    <a:lstStyle/>
                    <a:p>
                      <a:pPr algn="ctr"/>
                      <a:r>
                        <a:rPr lang="es-ES" sz="1400" b="1" dirty="0">
                          <a:effectLst/>
                        </a:rPr>
                        <a:t>Uniforme de trabajo de verano </a:t>
                      </a:r>
                      <a:endParaRPr lang="es-AR"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400" b="1">
                          <a:effectLst/>
                        </a:rPr>
                        <a:t>0</a:t>
                      </a:r>
                      <a:endParaRPr lang="es-AR"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698961">
                <a:tc>
                  <a:txBody>
                    <a:bodyPr/>
                    <a:lstStyle/>
                    <a:p>
                      <a:pPr algn="ctr"/>
                      <a:r>
                        <a:rPr lang="es-ES" sz="1400" b="1" dirty="0">
                          <a:effectLst/>
                        </a:rPr>
                        <a:t>Buzos de tela (material tejido)</a:t>
                      </a:r>
                      <a:endParaRPr lang="es-AR"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400" b="1">
                          <a:effectLst/>
                        </a:rPr>
                        <a:t>+3,5</a:t>
                      </a:r>
                      <a:endParaRPr lang="es-AR"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698961">
                <a:tc>
                  <a:txBody>
                    <a:bodyPr/>
                    <a:lstStyle/>
                    <a:p>
                      <a:pPr algn="ctr"/>
                      <a:r>
                        <a:rPr lang="es-ES" sz="1400" b="1" dirty="0">
                          <a:effectLst/>
                        </a:rPr>
                        <a:t>Buzos de doble tela</a:t>
                      </a:r>
                      <a:endParaRPr lang="es-AR"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400" b="1" dirty="0">
                          <a:effectLst/>
                        </a:rPr>
                        <a:t>+5</a:t>
                      </a:r>
                      <a:endParaRPr lang="es-AR"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11" name="CuadroTexto 10"/>
          <p:cNvSpPr txBox="1"/>
          <p:nvPr/>
        </p:nvSpPr>
        <p:spPr>
          <a:xfrm>
            <a:off x="4059098" y="5799956"/>
            <a:ext cx="4204685" cy="523220"/>
          </a:xfrm>
          <a:prstGeom prst="rect">
            <a:avLst/>
          </a:prstGeom>
          <a:noFill/>
        </p:spPr>
        <p:txBody>
          <a:bodyPr wrap="square" rtlCol="0">
            <a:spAutoFit/>
          </a:bodyPr>
          <a:lstStyle/>
          <a:p>
            <a:pPr algn="ctr"/>
            <a:r>
              <a:rPr lang="es-AR" sz="1400" i="1" dirty="0" smtClean="0"/>
              <a:t>Tabla 1: </a:t>
            </a:r>
            <a:r>
              <a:rPr lang="es-ES" sz="1400" dirty="0"/>
              <a:t>Adiciones a los valores TGBH (</a:t>
            </a:r>
            <a:r>
              <a:rPr lang="es-ES" sz="1400" dirty="0" smtClean="0"/>
              <a:t>WBGT) medidos </a:t>
            </a:r>
            <a:r>
              <a:rPr lang="es-ES" sz="1400" dirty="0"/>
              <a:t>(°C) para algunos conjuntos de </a:t>
            </a:r>
            <a:r>
              <a:rPr lang="es-ES" sz="1400" dirty="0" smtClean="0"/>
              <a:t>ropa</a:t>
            </a:r>
            <a:endParaRPr lang="es-AR" sz="1400" dirty="0"/>
          </a:p>
        </p:txBody>
      </p:sp>
    </p:spTree>
    <p:extLst>
      <p:ext uri="{BB962C8B-B14F-4D97-AF65-F5344CB8AC3E}">
        <p14:creationId xmlns:p14="http://schemas.microsoft.com/office/powerpoint/2010/main" val="33052930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48348" y="444228"/>
            <a:ext cx="9340646" cy="1280890"/>
          </a:xfrm>
        </p:spPr>
        <p:txBody>
          <a:bodyPr>
            <a:normAutofit/>
          </a:bodyPr>
          <a:lstStyle/>
          <a:p>
            <a:r>
              <a:rPr lang="es-AR" dirty="0" smtClean="0"/>
              <a:t>Evaluación </a:t>
            </a:r>
            <a:r>
              <a:rPr lang="es-AR" dirty="0"/>
              <a:t>de Estrés Térmico</a:t>
            </a:r>
            <a:br>
              <a:rPr lang="es-AR" dirty="0"/>
            </a:br>
            <a:r>
              <a:rPr lang="es-AR" dirty="0" err="1"/>
              <a:t>Resolucion</a:t>
            </a:r>
            <a:r>
              <a:rPr lang="es-AR" dirty="0"/>
              <a:t> 295/03 - Anexo III – Ley 19.587</a:t>
            </a:r>
          </a:p>
        </p:txBody>
      </p:sp>
      <p:sp>
        <p:nvSpPr>
          <p:cNvPr id="5" name="CuadroTexto 4"/>
          <p:cNvSpPr txBox="1"/>
          <p:nvPr/>
        </p:nvSpPr>
        <p:spPr>
          <a:xfrm>
            <a:off x="1948348" y="2068643"/>
            <a:ext cx="4257581" cy="464694"/>
          </a:xfrm>
          <a:prstGeom prst="rect">
            <a:avLst/>
          </a:prstGeom>
        </p:spPr>
        <p:txBody>
          <a:bodyPr vert="horz" lIns="91440" tIns="45720" rIns="91440" bIns="45720" rtlCol="0" anchor="t">
            <a:normAutofit lnSpcReduction="10000"/>
          </a:bodyPr>
          <a:lstStyle>
            <a:defPPr>
              <a:defRPr lang="en-US"/>
            </a:defPPr>
            <a:lvl1pPr>
              <a:lnSpc>
                <a:spcPct val="90000"/>
              </a:lnSpc>
              <a:spcBef>
                <a:spcPct val="0"/>
              </a:spcBef>
              <a:buNone/>
              <a:defRPr sz="2800" cap="all">
                <a:solidFill>
                  <a:schemeClr val="accent1"/>
                </a:solidFill>
                <a:latin typeface="+mj-lt"/>
                <a:ea typeface="+mj-ea"/>
                <a:cs typeface="+mj-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s-AR" dirty="0"/>
              <a:t>Límites permisibles</a:t>
            </a:r>
          </a:p>
        </p:txBody>
      </p:sp>
      <p:sp>
        <p:nvSpPr>
          <p:cNvPr id="9" name="CuadroTexto 8"/>
          <p:cNvSpPr txBox="1"/>
          <p:nvPr/>
        </p:nvSpPr>
        <p:spPr>
          <a:xfrm>
            <a:off x="8461607" y="2668249"/>
            <a:ext cx="3475631" cy="646331"/>
          </a:xfrm>
          <a:prstGeom prst="rect">
            <a:avLst/>
          </a:prstGeom>
          <a:noFill/>
        </p:spPr>
        <p:txBody>
          <a:bodyPr wrap="none" rtlCol="0">
            <a:spAutoFit/>
          </a:bodyPr>
          <a:lstStyle/>
          <a:p>
            <a:pPr marL="285750" indent="-285750">
              <a:buFont typeface="Arial" panose="020B0604020202020204" pitchFamily="34" charset="0"/>
              <a:buChar char="•"/>
            </a:pPr>
            <a:r>
              <a:rPr lang="es-AR" dirty="0" smtClean="0"/>
              <a:t>Valores dados en </a:t>
            </a:r>
            <a:r>
              <a:rPr lang="es-AR" dirty="0" err="1" smtClean="0"/>
              <a:t>ºC</a:t>
            </a:r>
            <a:r>
              <a:rPr lang="es-AR" dirty="0" smtClean="0"/>
              <a:t> TGBH</a:t>
            </a:r>
          </a:p>
          <a:p>
            <a:pPr marL="285750" indent="-285750">
              <a:buFont typeface="Arial" panose="020B0604020202020204" pitchFamily="34" charset="0"/>
              <a:buChar char="•"/>
            </a:pPr>
            <a:r>
              <a:rPr lang="es-AR" dirty="0" smtClean="0"/>
              <a:t>Trabajo continuo: 8 </a:t>
            </a:r>
            <a:r>
              <a:rPr lang="es-AR" dirty="0" err="1" smtClean="0"/>
              <a:t>hs</a:t>
            </a:r>
            <a:r>
              <a:rPr lang="es-AR" dirty="0" smtClean="0"/>
              <a:t>/días</a:t>
            </a:r>
            <a:endParaRPr lang="es-AR" dirty="0"/>
          </a:p>
        </p:txBody>
      </p:sp>
      <p:sp>
        <p:nvSpPr>
          <p:cNvPr id="10" name="CuadroTexto 9"/>
          <p:cNvSpPr txBox="1"/>
          <p:nvPr/>
        </p:nvSpPr>
        <p:spPr>
          <a:xfrm>
            <a:off x="8461607" y="3530923"/>
            <a:ext cx="3242943" cy="2723823"/>
          </a:xfrm>
          <a:prstGeom prst="rect">
            <a:avLst/>
          </a:prstGeom>
          <a:noFill/>
        </p:spPr>
        <p:txBody>
          <a:bodyPr wrap="square" rtlCol="0">
            <a:spAutoFit/>
          </a:bodyPr>
          <a:lstStyle/>
          <a:p>
            <a:r>
              <a:rPr lang="es-ES" sz="1900" dirty="0"/>
              <a:t>Efectuando el cálculo del calor metabólico (W) y la evaluación de la carga </a:t>
            </a:r>
            <a:r>
              <a:rPr lang="es-ES" sz="1900" dirty="0" smtClean="0"/>
              <a:t>térmica </a:t>
            </a:r>
            <a:r>
              <a:rPr lang="es-ES" sz="1900" dirty="0"/>
              <a:t>(°C - TGBH), entramos en la última tabla con la cual determinamos los </a:t>
            </a:r>
            <a:r>
              <a:rPr lang="es-ES" sz="1900" dirty="0" smtClean="0"/>
              <a:t>porcentajes </a:t>
            </a:r>
            <a:r>
              <a:rPr lang="es-ES" sz="1900" dirty="0"/>
              <a:t>de trabajo y descanso por cada hora. </a:t>
            </a:r>
            <a:endParaRPr lang="es-AR" sz="1900" dirty="0"/>
          </a:p>
        </p:txBody>
      </p:sp>
      <p:graphicFrame>
        <p:nvGraphicFramePr>
          <p:cNvPr id="11" name="Tabla 10"/>
          <p:cNvGraphicFramePr>
            <a:graphicFrameLocks noGrp="1"/>
          </p:cNvGraphicFramePr>
          <p:nvPr>
            <p:extLst>
              <p:ext uri="{D42A27DB-BD31-4B8C-83A1-F6EECF244321}">
                <p14:modId xmlns:p14="http://schemas.microsoft.com/office/powerpoint/2010/main" val="2278712520"/>
              </p:ext>
            </p:extLst>
          </p:nvPr>
        </p:nvGraphicFramePr>
        <p:xfrm>
          <a:off x="638827" y="2946447"/>
          <a:ext cx="7419856" cy="2867257"/>
        </p:xfrm>
        <a:graphic>
          <a:graphicData uri="http://schemas.openxmlformats.org/drawingml/2006/table">
            <a:tbl>
              <a:tblPr>
                <a:tableStyleId>{5C22544A-7EE6-4342-B048-85BDC9FD1C3A}</a:tableStyleId>
              </a:tblPr>
              <a:tblGrid>
                <a:gridCol w="916508">
                  <a:extLst>
                    <a:ext uri="{9D8B030D-6E8A-4147-A177-3AD203B41FA5}">
                      <a16:colId xmlns:a16="http://schemas.microsoft.com/office/drawing/2014/main" val="20000"/>
                    </a:ext>
                  </a:extLst>
                </a:gridCol>
                <a:gridCol w="1162910">
                  <a:extLst>
                    <a:ext uri="{9D8B030D-6E8A-4147-A177-3AD203B41FA5}">
                      <a16:colId xmlns:a16="http://schemas.microsoft.com/office/drawing/2014/main" val="20001"/>
                    </a:ext>
                  </a:extLst>
                </a:gridCol>
                <a:gridCol w="814831">
                  <a:extLst>
                    <a:ext uri="{9D8B030D-6E8A-4147-A177-3AD203B41FA5}">
                      <a16:colId xmlns:a16="http://schemas.microsoft.com/office/drawing/2014/main" val="20002"/>
                    </a:ext>
                  </a:extLst>
                </a:gridCol>
                <a:gridCol w="706557">
                  <a:extLst>
                    <a:ext uri="{9D8B030D-6E8A-4147-A177-3AD203B41FA5}">
                      <a16:colId xmlns:a16="http://schemas.microsoft.com/office/drawing/2014/main" val="20003"/>
                    </a:ext>
                  </a:extLst>
                </a:gridCol>
                <a:gridCol w="706557">
                  <a:extLst>
                    <a:ext uri="{9D8B030D-6E8A-4147-A177-3AD203B41FA5}">
                      <a16:colId xmlns:a16="http://schemas.microsoft.com/office/drawing/2014/main" val="20004"/>
                    </a:ext>
                  </a:extLst>
                </a:gridCol>
                <a:gridCol w="814831">
                  <a:extLst>
                    <a:ext uri="{9D8B030D-6E8A-4147-A177-3AD203B41FA5}">
                      <a16:colId xmlns:a16="http://schemas.microsoft.com/office/drawing/2014/main" val="20005"/>
                    </a:ext>
                  </a:extLst>
                </a:gridCol>
                <a:gridCol w="814831">
                  <a:extLst>
                    <a:ext uri="{9D8B030D-6E8A-4147-A177-3AD203B41FA5}">
                      <a16:colId xmlns:a16="http://schemas.microsoft.com/office/drawing/2014/main" val="20006"/>
                    </a:ext>
                  </a:extLst>
                </a:gridCol>
                <a:gridCol w="662435">
                  <a:extLst>
                    <a:ext uri="{9D8B030D-6E8A-4147-A177-3AD203B41FA5}">
                      <a16:colId xmlns:a16="http://schemas.microsoft.com/office/drawing/2014/main" val="20007"/>
                    </a:ext>
                  </a:extLst>
                </a:gridCol>
                <a:gridCol w="820396">
                  <a:extLst>
                    <a:ext uri="{9D8B030D-6E8A-4147-A177-3AD203B41FA5}">
                      <a16:colId xmlns:a16="http://schemas.microsoft.com/office/drawing/2014/main" val="20008"/>
                    </a:ext>
                  </a:extLst>
                </a:gridCol>
              </a:tblGrid>
              <a:tr h="0">
                <a:tc rowSpan="2">
                  <a:txBody>
                    <a:bodyPr/>
                    <a:lstStyle/>
                    <a:p>
                      <a:pPr algn="ctr"/>
                      <a:r>
                        <a:rPr lang="es-ES" sz="1100" b="1" dirty="0">
                          <a:effectLst/>
                        </a:rPr>
                        <a:t>Exigencias de Trabajo</a:t>
                      </a:r>
                      <a:endParaRPr lang="es-AR" sz="1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gridSpan="4">
                  <a:txBody>
                    <a:bodyPr/>
                    <a:lstStyle/>
                    <a:p>
                      <a:pPr algn="ctr"/>
                      <a:r>
                        <a:rPr lang="es-ES" sz="1100" b="1" dirty="0">
                          <a:effectLst/>
                        </a:rPr>
                        <a:t>Aclimatado</a:t>
                      </a:r>
                      <a:endParaRPr lang="es-AR" sz="1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hMerge="1">
                  <a:txBody>
                    <a:bodyPr/>
                    <a:lstStyle/>
                    <a:p>
                      <a:endParaRPr lang="es-AR"/>
                    </a:p>
                  </a:txBody>
                  <a:tcPr/>
                </a:tc>
                <a:tc hMerge="1">
                  <a:txBody>
                    <a:bodyPr/>
                    <a:lstStyle/>
                    <a:p>
                      <a:endParaRPr lang="es-AR"/>
                    </a:p>
                  </a:txBody>
                  <a:tcPr/>
                </a:tc>
                <a:tc hMerge="1">
                  <a:txBody>
                    <a:bodyPr/>
                    <a:lstStyle/>
                    <a:p>
                      <a:endParaRPr lang="es-AR"/>
                    </a:p>
                  </a:txBody>
                  <a:tcPr/>
                </a:tc>
                <a:tc gridSpan="4">
                  <a:txBody>
                    <a:bodyPr/>
                    <a:lstStyle/>
                    <a:p>
                      <a:pPr algn="ctr"/>
                      <a:r>
                        <a:rPr lang="es-ES" sz="1100" b="1" dirty="0">
                          <a:effectLst/>
                        </a:rPr>
                        <a:t>Sin aclimatar</a:t>
                      </a:r>
                      <a:endParaRPr lang="es-AR" sz="1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hMerge="1">
                  <a:txBody>
                    <a:bodyPr/>
                    <a:lstStyle/>
                    <a:p>
                      <a:endParaRPr lang="es-AR"/>
                    </a:p>
                  </a:txBody>
                  <a:tcPr/>
                </a:tc>
                <a:tc hMerge="1">
                  <a:txBody>
                    <a:bodyPr/>
                    <a:lstStyle/>
                    <a:p>
                      <a:endParaRPr lang="es-AR"/>
                    </a:p>
                  </a:txBody>
                  <a:tcPr/>
                </a:tc>
                <a:tc hMerge="1">
                  <a:txBody>
                    <a:bodyPr/>
                    <a:lstStyle/>
                    <a:p>
                      <a:endParaRPr lang="es-AR"/>
                    </a:p>
                  </a:txBody>
                  <a:tcPr/>
                </a:tc>
                <a:extLst>
                  <a:ext uri="{0D108BD9-81ED-4DB2-BD59-A6C34878D82A}">
                    <a16:rowId xmlns:a16="http://schemas.microsoft.com/office/drawing/2014/main" val="10000"/>
                  </a:ext>
                </a:extLst>
              </a:tr>
              <a:tr h="0">
                <a:tc vMerge="1">
                  <a:txBody>
                    <a:bodyPr/>
                    <a:lstStyle/>
                    <a:p>
                      <a:endParaRPr lang="es-AR"/>
                    </a:p>
                  </a:txBody>
                  <a:tcPr/>
                </a:tc>
                <a:tc>
                  <a:txBody>
                    <a:bodyPr/>
                    <a:lstStyle/>
                    <a:p>
                      <a:pPr algn="ctr"/>
                      <a:r>
                        <a:rPr lang="es-ES" sz="1100" i="1" dirty="0">
                          <a:effectLst/>
                        </a:rPr>
                        <a:t>Ligero</a:t>
                      </a:r>
                      <a:endParaRPr lang="es-AR" sz="1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a:r>
                        <a:rPr lang="es-ES" sz="1100" i="1" dirty="0">
                          <a:effectLst/>
                        </a:rPr>
                        <a:t>Moderado</a:t>
                      </a:r>
                      <a:endParaRPr lang="es-AR" sz="1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a:r>
                        <a:rPr lang="es-ES" sz="1100" i="1" dirty="0">
                          <a:effectLst/>
                        </a:rPr>
                        <a:t>Pesado</a:t>
                      </a:r>
                      <a:endParaRPr lang="es-AR" sz="1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a:r>
                        <a:rPr lang="es-ES" sz="1100" i="1" dirty="0">
                          <a:effectLst/>
                        </a:rPr>
                        <a:t>Muy pesado</a:t>
                      </a:r>
                      <a:endParaRPr lang="es-AR" sz="1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a:r>
                        <a:rPr lang="es-ES" sz="1100" i="1" dirty="0">
                          <a:effectLst/>
                        </a:rPr>
                        <a:t>Ligero</a:t>
                      </a:r>
                      <a:endParaRPr lang="es-AR" sz="1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a:r>
                        <a:rPr lang="es-ES" sz="1100" i="1" dirty="0">
                          <a:effectLst/>
                        </a:rPr>
                        <a:t>Moderado</a:t>
                      </a:r>
                      <a:endParaRPr lang="es-AR" sz="1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a:r>
                        <a:rPr lang="es-ES" sz="1100" i="1" dirty="0">
                          <a:effectLst/>
                        </a:rPr>
                        <a:t>Pesado</a:t>
                      </a:r>
                      <a:endParaRPr lang="es-AR" sz="1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a:r>
                        <a:rPr lang="es-ES" sz="1100" i="1" dirty="0">
                          <a:effectLst/>
                        </a:rPr>
                        <a:t>Muy pesado</a:t>
                      </a:r>
                      <a:endParaRPr lang="es-AR" sz="1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0001"/>
                  </a:ext>
                </a:extLst>
              </a:tr>
              <a:tr h="474577">
                <a:tc>
                  <a:txBody>
                    <a:bodyPr/>
                    <a:lstStyle/>
                    <a:p>
                      <a:pPr algn="ctr"/>
                      <a:r>
                        <a:rPr lang="es-ES" sz="1100" b="1" dirty="0">
                          <a:effectLst/>
                        </a:rPr>
                        <a:t>100% trabajo</a:t>
                      </a:r>
                      <a:endParaRPr lang="es-AR" sz="1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ES" sz="1100" b="1">
                          <a:effectLst/>
                        </a:rPr>
                        <a:t>29,5</a:t>
                      </a:r>
                      <a:endParaRPr lang="es-AR"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ES" sz="1100" b="1">
                          <a:effectLst/>
                        </a:rPr>
                        <a:t>27,5</a:t>
                      </a:r>
                      <a:endParaRPr lang="es-AR"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ES" sz="1100" b="1">
                          <a:effectLst/>
                        </a:rPr>
                        <a:t>26</a:t>
                      </a:r>
                      <a:endParaRPr lang="es-AR"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ES" sz="1100" b="1">
                          <a:effectLst/>
                        </a:rPr>
                        <a:t> </a:t>
                      </a:r>
                      <a:endParaRPr lang="es-AR"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ES" sz="1100" b="1">
                          <a:effectLst/>
                        </a:rPr>
                        <a:t>27,5</a:t>
                      </a:r>
                      <a:endParaRPr lang="es-AR"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ES" sz="1100" b="1">
                          <a:effectLst/>
                        </a:rPr>
                        <a:t>25</a:t>
                      </a:r>
                      <a:endParaRPr lang="es-AR"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ES" sz="1100" b="1">
                          <a:effectLst/>
                        </a:rPr>
                        <a:t>22,5</a:t>
                      </a:r>
                      <a:endParaRPr lang="es-AR"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ES" sz="1100" b="1">
                          <a:effectLst/>
                        </a:rPr>
                        <a:t> </a:t>
                      </a:r>
                      <a:endParaRPr lang="es-AR"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0">
                <a:tc>
                  <a:txBody>
                    <a:bodyPr/>
                    <a:lstStyle/>
                    <a:p>
                      <a:pPr algn="ctr"/>
                      <a:r>
                        <a:rPr lang="es-ES" sz="1100" b="1" dirty="0">
                          <a:effectLst/>
                        </a:rPr>
                        <a:t>75% trabajo</a:t>
                      </a:r>
                      <a:endParaRPr lang="es-AR" sz="1000" b="1" dirty="0">
                        <a:effectLst/>
                      </a:endParaRPr>
                    </a:p>
                    <a:p>
                      <a:pPr algn="ctr"/>
                      <a:r>
                        <a:rPr lang="es-ES" sz="1100" b="1" dirty="0">
                          <a:effectLst/>
                        </a:rPr>
                        <a:t>25% descanso</a:t>
                      </a:r>
                      <a:endParaRPr lang="es-AR" sz="1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ES" sz="1100" b="1">
                          <a:effectLst/>
                        </a:rPr>
                        <a:t>30,5</a:t>
                      </a:r>
                      <a:endParaRPr lang="es-AR"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ES" sz="1100" b="1">
                          <a:effectLst/>
                        </a:rPr>
                        <a:t>28,5</a:t>
                      </a:r>
                      <a:endParaRPr lang="es-AR"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ES" sz="1100" b="1">
                          <a:effectLst/>
                        </a:rPr>
                        <a:t>27,5</a:t>
                      </a:r>
                      <a:endParaRPr lang="es-AR"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ES" sz="1100" b="1" dirty="0">
                          <a:effectLst/>
                        </a:rPr>
                        <a:t> </a:t>
                      </a:r>
                      <a:endParaRPr lang="es-AR" sz="1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ES" sz="1100" b="1">
                          <a:effectLst/>
                        </a:rPr>
                        <a:t>29</a:t>
                      </a:r>
                      <a:endParaRPr lang="es-AR"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ES" sz="1100" b="1">
                          <a:effectLst/>
                        </a:rPr>
                        <a:t>26,5</a:t>
                      </a:r>
                      <a:endParaRPr lang="es-AR"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ES" sz="1100" b="1">
                          <a:effectLst/>
                        </a:rPr>
                        <a:t>24,5</a:t>
                      </a:r>
                      <a:endParaRPr lang="es-AR"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ES" sz="1100" b="1">
                          <a:effectLst/>
                        </a:rPr>
                        <a:t> </a:t>
                      </a:r>
                      <a:endParaRPr lang="es-AR"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0">
                <a:tc>
                  <a:txBody>
                    <a:bodyPr/>
                    <a:lstStyle/>
                    <a:p>
                      <a:pPr algn="ctr"/>
                      <a:r>
                        <a:rPr lang="es-ES" sz="1100" b="1" dirty="0">
                          <a:effectLst/>
                        </a:rPr>
                        <a:t>50% trabajo</a:t>
                      </a:r>
                      <a:endParaRPr lang="es-AR" sz="1000" b="1" dirty="0">
                        <a:effectLst/>
                      </a:endParaRPr>
                    </a:p>
                    <a:p>
                      <a:pPr algn="ctr"/>
                      <a:r>
                        <a:rPr lang="es-ES" sz="1100" b="1" dirty="0">
                          <a:effectLst/>
                        </a:rPr>
                        <a:t>50% descanso</a:t>
                      </a:r>
                      <a:endParaRPr lang="es-AR" sz="1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ES" sz="1100" b="1">
                          <a:effectLst/>
                        </a:rPr>
                        <a:t>31,5</a:t>
                      </a:r>
                      <a:endParaRPr lang="es-AR"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ES" sz="1100" b="1">
                          <a:effectLst/>
                        </a:rPr>
                        <a:t>29,5</a:t>
                      </a:r>
                      <a:endParaRPr lang="es-AR"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ES" sz="1100" b="1">
                          <a:effectLst/>
                        </a:rPr>
                        <a:t>28,5</a:t>
                      </a:r>
                      <a:endParaRPr lang="es-AR"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ES" sz="1100" b="1">
                          <a:effectLst/>
                        </a:rPr>
                        <a:t>27,5</a:t>
                      </a:r>
                      <a:endParaRPr lang="es-AR"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ES" sz="1100" b="1">
                          <a:effectLst/>
                        </a:rPr>
                        <a:t>30</a:t>
                      </a:r>
                      <a:endParaRPr lang="es-AR"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ES" sz="1100" b="1">
                          <a:effectLst/>
                        </a:rPr>
                        <a:t>28</a:t>
                      </a:r>
                      <a:endParaRPr lang="es-AR"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ES" sz="1100" b="1">
                          <a:effectLst/>
                        </a:rPr>
                        <a:t>26,5</a:t>
                      </a:r>
                      <a:endParaRPr lang="es-AR"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ES" sz="1100" b="1">
                          <a:effectLst/>
                        </a:rPr>
                        <a:t>25</a:t>
                      </a:r>
                      <a:endParaRPr lang="es-AR"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0">
                <a:tc>
                  <a:txBody>
                    <a:bodyPr/>
                    <a:lstStyle/>
                    <a:p>
                      <a:pPr algn="ctr"/>
                      <a:r>
                        <a:rPr lang="es-ES" sz="1100" b="1" dirty="0">
                          <a:effectLst/>
                        </a:rPr>
                        <a:t>25% trabajo</a:t>
                      </a:r>
                      <a:endParaRPr lang="es-AR" sz="1000" b="1" dirty="0">
                        <a:effectLst/>
                      </a:endParaRPr>
                    </a:p>
                    <a:p>
                      <a:pPr algn="ctr"/>
                      <a:r>
                        <a:rPr lang="es-ES" sz="1100" b="1" dirty="0">
                          <a:effectLst/>
                        </a:rPr>
                        <a:t>75% descanso</a:t>
                      </a:r>
                      <a:endParaRPr lang="es-AR" sz="1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ES" sz="1100" b="1">
                          <a:effectLst/>
                        </a:rPr>
                        <a:t>32,5</a:t>
                      </a:r>
                      <a:endParaRPr lang="es-AR"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ES" sz="1100" b="1">
                          <a:effectLst/>
                        </a:rPr>
                        <a:t>31</a:t>
                      </a:r>
                      <a:endParaRPr lang="es-AR"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ES" sz="1100" b="1">
                          <a:effectLst/>
                        </a:rPr>
                        <a:t>30</a:t>
                      </a:r>
                      <a:endParaRPr lang="es-AR"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ES" sz="1100" b="1">
                          <a:effectLst/>
                        </a:rPr>
                        <a:t>29,5</a:t>
                      </a:r>
                      <a:endParaRPr lang="es-AR"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ES" sz="1100" b="1">
                          <a:effectLst/>
                        </a:rPr>
                        <a:t>31</a:t>
                      </a:r>
                      <a:endParaRPr lang="es-AR"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ES" sz="1100" b="1">
                          <a:effectLst/>
                        </a:rPr>
                        <a:t>29</a:t>
                      </a:r>
                      <a:endParaRPr lang="es-AR"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ES" sz="1100" b="1">
                          <a:effectLst/>
                        </a:rPr>
                        <a:t>28</a:t>
                      </a:r>
                      <a:endParaRPr lang="es-AR"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ES" sz="1100" b="1" dirty="0">
                          <a:effectLst/>
                        </a:rPr>
                        <a:t>26,5</a:t>
                      </a:r>
                      <a:endParaRPr lang="es-AR" sz="1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12" name="CuadroTexto 11"/>
          <p:cNvSpPr txBox="1"/>
          <p:nvPr/>
        </p:nvSpPr>
        <p:spPr>
          <a:xfrm>
            <a:off x="1315899" y="5931580"/>
            <a:ext cx="6289858" cy="861774"/>
          </a:xfrm>
          <a:prstGeom prst="rect">
            <a:avLst/>
          </a:prstGeom>
          <a:noFill/>
        </p:spPr>
        <p:txBody>
          <a:bodyPr wrap="square" rtlCol="0">
            <a:spAutoFit/>
          </a:bodyPr>
          <a:lstStyle/>
          <a:p>
            <a:r>
              <a:rPr lang="es-ES" sz="1600" i="1" dirty="0" smtClean="0"/>
              <a:t>TABLA 2 </a:t>
            </a:r>
            <a:r>
              <a:rPr lang="es-ES" sz="1600" dirty="0" smtClean="0"/>
              <a:t>- </a:t>
            </a:r>
            <a:r>
              <a:rPr lang="es-ES" sz="1600" dirty="0"/>
              <a:t>Criterios de selección para la exposición al estrés térmico (Valores TGBH en </a:t>
            </a:r>
            <a:r>
              <a:rPr lang="es-ES" sz="1600" dirty="0" err="1"/>
              <a:t>Cº</a:t>
            </a:r>
            <a:r>
              <a:rPr lang="es-ES" sz="1600" dirty="0"/>
              <a:t>)</a:t>
            </a:r>
            <a:endParaRPr lang="es-AR" sz="1600" dirty="0"/>
          </a:p>
          <a:p>
            <a:endParaRPr lang="es-AR" sz="1600" dirty="0"/>
          </a:p>
        </p:txBody>
      </p:sp>
    </p:spTree>
    <p:extLst>
      <p:ext uri="{BB962C8B-B14F-4D97-AF65-F5344CB8AC3E}">
        <p14:creationId xmlns:p14="http://schemas.microsoft.com/office/powerpoint/2010/main" val="245921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48348" y="444228"/>
            <a:ext cx="9340646" cy="1280890"/>
          </a:xfrm>
        </p:spPr>
        <p:txBody>
          <a:bodyPr>
            <a:normAutofit/>
          </a:bodyPr>
          <a:lstStyle/>
          <a:p>
            <a:r>
              <a:rPr lang="es-AR" dirty="0" smtClean="0"/>
              <a:t>Evaluación </a:t>
            </a:r>
            <a:r>
              <a:rPr lang="es-AR" dirty="0"/>
              <a:t>de Estrés Térmico</a:t>
            </a:r>
            <a:br>
              <a:rPr lang="es-AR" dirty="0"/>
            </a:br>
            <a:r>
              <a:rPr lang="es-AR" dirty="0" err="1"/>
              <a:t>Resolucion</a:t>
            </a:r>
            <a:r>
              <a:rPr lang="es-AR" dirty="0"/>
              <a:t> 295/03 - Anexo III – Ley 19.587</a:t>
            </a:r>
          </a:p>
        </p:txBody>
      </p:sp>
      <p:sp>
        <p:nvSpPr>
          <p:cNvPr id="5" name="CuadroTexto 4"/>
          <p:cNvSpPr txBox="1"/>
          <p:nvPr/>
        </p:nvSpPr>
        <p:spPr>
          <a:xfrm>
            <a:off x="1948348" y="2068643"/>
            <a:ext cx="4257581" cy="464694"/>
          </a:xfrm>
          <a:prstGeom prst="rect">
            <a:avLst/>
          </a:prstGeom>
        </p:spPr>
        <p:txBody>
          <a:bodyPr vert="horz" lIns="91440" tIns="45720" rIns="91440" bIns="45720" rtlCol="0" anchor="t">
            <a:normAutofit lnSpcReduction="10000"/>
          </a:bodyPr>
          <a:lstStyle>
            <a:defPPr>
              <a:defRPr lang="en-US"/>
            </a:defPPr>
            <a:lvl1pPr>
              <a:lnSpc>
                <a:spcPct val="90000"/>
              </a:lnSpc>
              <a:spcBef>
                <a:spcPct val="0"/>
              </a:spcBef>
              <a:buNone/>
              <a:defRPr sz="2800" cap="all">
                <a:solidFill>
                  <a:schemeClr val="accent1"/>
                </a:solidFill>
                <a:latin typeface="+mj-lt"/>
                <a:ea typeface="+mj-ea"/>
                <a:cs typeface="+mj-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s-AR" dirty="0" smtClean="0"/>
              <a:t>actividades</a:t>
            </a:r>
            <a:endParaRPr lang="es-AR" dirty="0"/>
          </a:p>
        </p:txBody>
      </p:sp>
      <p:sp>
        <p:nvSpPr>
          <p:cNvPr id="12" name="CuadroTexto 11"/>
          <p:cNvSpPr txBox="1"/>
          <p:nvPr/>
        </p:nvSpPr>
        <p:spPr>
          <a:xfrm>
            <a:off x="2153386" y="5965763"/>
            <a:ext cx="8580131" cy="584775"/>
          </a:xfrm>
          <a:prstGeom prst="rect">
            <a:avLst/>
          </a:prstGeom>
          <a:noFill/>
        </p:spPr>
        <p:txBody>
          <a:bodyPr wrap="square" rtlCol="0">
            <a:spAutoFit/>
          </a:bodyPr>
          <a:lstStyle/>
          <a:p>
            <a:r>
              <a:rPr lang="es-ES" sz="1600" i="1" dirty="0" smtClean="0"/>
              <a:t>TABLA 3 </a:t>
            </a:r>
            <a:r>
              <a:rPr lang="es-ES" sz="1600" dirty="0" smtClean="0"/>
              <a:t>- </a:t>
            </a:r>
            <a:r>
              <a:rPr lang="es-ES" sz="1600" dirty="0"/>
              <a:t>Ejemplos de actividades dentro de las categorías de gasto energético</a:t>
            </a:r>
            <a:endParaRPr lang="es-AR" sz="1600" dirty="0"/>
          </a:p>
          <a:p>
            <a:endParaRPr lang="es-AR" sz="1600" dirty="0"/>
          </a:p>
        </p:txBody>
      </p:sp>
      <p:graphicFrame>
        <p:nvGraphicFramePr>
          <p:cNvPr id="3" name="Tabla 2"/>
          <p:cNvGraphicFramePr>
            <a:graphicFrameLocks noGrp="1"/>
          </p:cNvGraphicFramePr>
          <p:nvPr>
            <p:extLst>
              <p:ext uri="{D42A27DB-BD31-4B8C-83A1-F6EECF244321}">
                <p14:modId xmlns:p14="http://schemas.microsoft.com/office/powerpoint/2010/main" val="1438138865"/>
              </p:ext>
            </p:extLst>
          </p:nvPr>
        </p:nvGraphicFramePr>
        <p:xfrm>
          <a:off x="1542514" y="2677621"/>
          <a:ext cx="9326830" cy="3288142"/>
        </p:xfrm>
        <a:graphic>
          <a:graphicData uri="http://schemas.openxmlformats.org/drawingml/2006/table">
            <a:tbl>
              <a:tblPr>
                <a:tableStyleId>{5C22544A-7EE6-4342-B048-85BDC9FD1C3A}</a:tableStyleId>
              </a:tblPr>
              <a:tblGrid>
                <a:gridCol w="1895611">
                  <a:extLst>
                    <a:ext uri="{9D8B030D-6E8A-4147-A177-3AD203B41FA5}">
                      <a16:colId xmlns:a16="http://schemas.microsoft.com/office/drawing/2014/main" val="20000"/>
                    </a:ext>
                  </a:extLst>
                </a:gridCol>
                <a:gridCol w="7431219">
                  <a:extLst>
                    <a:ext uri="{9D8B030D-6E8A-4147-A177-3AD203B41FA5}">
                      <a16:colId xmlns:a16="http://schemas.microsoft.com/office/drawing/2014/main" val="20001"/>
                    </a:ext>
                  </a:extLst>
                </a:gridCol>
              </a:tblGrid>
              <a:tr h="206161">
                <a:tc>
                  <a:txBody>
                    <a:bodyPr/>
                    <a:lstStyle/>
                    <a:p>
                      <a:pPr algn="ctr"/>
                      <a:r>
                        <a:rPr lang="es-ES" sz="1600" b="1" dirty="0">
                          <a:effectLst/>
                        </a:rPr>
                        <a:t>Categorías </a:t>
                      </a:r>
                      <a:endParaRPr lang="es-AR" sz="1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38100" marB="38100">
                    <a:solidFill>
                      <a:schemeClr val="bg1">
                        <a:lumMod val="65000"/>
                      </a:schemeClr>
                    </a:solidFill>
                  </a:tcPr>
                </a:tc>
                <a:tc>
                  <a:txBody>
                    <a:bodyPr/>
                    <a:lstStyle/>
                    <a:p>
                      <a:pPr algn="ctr"/>
                      <a:r>
                        <a:rPr lang="es-ES" sz="1600" b="1" dirty="0">
                          <a:effectLst/>
                        </a:rPr>
                        <a:t>Ejemplos de actividades</a:t>
                      </a:r>
                      <a:endParaRPr lang="es-AR" sz="1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38100" marB="38100">
                    <a:solidFill>
                      <a:schemeClr val="bg1">
                        <a:lumMod val="65000"/>
                      </a:schemeClr>
                    </a:solidFill>
                  </a:tcPr>
                </a:tc>
                <a:extLst>
                  <a:ext uri="{0D108BD9-81ED-4DB2-BD59-A6C34878D82A}">
                    <a16:rowId xmlns:a16="http://schemas.microsoft.com/office/drawing/2014/main" val="10000"/>
                  </a:ext>
                </a:extLst>
              </a:tr>
              <a:tr h="347896">
                <a:tc>
                  <a:txBody>
                    <a:bodyPr/>
                    <a:lstStyle/>
                    <a:p>
                      <a:pPr algn="ctr"/>
                      <a:r>
                        <a:rPr lang="es-ES" sz="1400" b="1">
                          <a:effectLst/>
                        </a:rPr>
                        <a:t>Reposada </a:t>
                      </a:r>
                      <a:endParaRPr lang="es-AR"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38100" marB="38100" anchor="ctr"/>
                </a:tc>
                <a:tc>
                  <a:txBody>
                    <a:bodyPr/>
                    <a:lstStyle/>
                    <a:p>
                      <a:r>
                        <a:rPr lang="es-ES" sz="1100">
                          <a:effectLst/>
                        </a:rPr>
                        <a:t>- Sentado sosegadamente.</a:t>
                      </a:r>
                      <a:endParaRPr lang="es-AR" sz="1000">
                        <a:effectLst/>
                      </a:endParaRPr>
                    </a:p>
                    <a:p>
                      <a:r>
                        <a:rPr lang="es-ES" sz="1100">
                          <a:effectLst/>
                        </a:rPr>
                        <a:t>- Sentado con movimiento moderado de los brazos.</a:t>
                      </a:r>
                      <a:endParaRPr lang="es-AR"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38100" marB="38100"/>
                </a:tc>
                <a:extLst>
                  <a:ext uri="{0D108BD9-81ED-4DB2-BD59-A6C34878D82A}">
                    <a16:rowId xmlns:a16="http://schemas.microsoft.com/office/drawing/2014/main" val="10001"/>
                  </a:ext>
                </a:extLst>
              </a:tr>
              <a:tr h="914839">
                <a:tc>
                  <a:txBody>
                    <a:bodyPr/>
                    <a:lstStyle/>
                    <a:p>
                      <a:pPr algn="ctr"/>
                      <a:r>
                        <a:rPr lang="es-ES" sz="1400" b="1">
                          <a:effectLst/>
                        </a:rPr>
                        <a:t>Ligera </a:t>
                      </a:r>
                      <a:endParaRPr lang="es-AR"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38100" marB="38100" anchor="ctr"/>
                </a:tc>
                <a:tc>
                  <a:txBody>
                    <a:bodyPr/>
                    <a:lstStyle/>
                    <a:p>
                      <a:r>
                        <a:rPr lang="es-ES" sz="1100" dirty="0">
                          <a:effectLst/>
                        </a:rPr>
                        <a:t>- Sentado con movimientos moderados de brazos y piernas.</a:t>
                      </a:r>
                      <a:endParaRPr lang="es-AR" sz="1000" dirty="0">
                        <a:effectLst/>
                      </a:endParaRPr>
                    </a:p>
                    <a:p>
                      <a:r>
                        <a:rPr lang="es-ES" sz="1100" dirty="0">
                          <a:effectLst/>
                        </a:rPr>
                        <a:t>- De pie, con un trabajo ligero o moderado en una máquina o mesa utilizando principalmente los brazos.</a:t>
                      </a:r>
                      <a:endParaRPr lang="es-AR" sz="1000" dirty="0">
                        <a:effectLst/>
                      </a:endParaRPr>
                    </a:p>
                    <a:p>
                      <a:r>
                        <a:rPr lang="es-ES" sz="1100" dirty="0">
                          <a:effectLst/>
                        </a:rPr>
                        <a:t>- Utilizando una sierra de mesa.</a:t>
                      </a:r>
                      <a:endParaRPr lang="es-AR" sz="1000" dirty="0">
                        <a:effectLst/>
                      </a:endParaRPr>
                    </a:p>
                    <a:p>
                      <a:r>
                        <a:rPr lang="es-ES" sz="1100" dirty="0">
                          <a:effectLst/>
                        </a:rPr>
                        <a:t>- De pie, con trabajo ligero o moderado en una máquina o banco y algún movimiento a su alrededor.</a:t>
                      </a:r>
                      <a:endParaRPr lang="es-AR"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38100" marB="38100"/>
                </a:tc>
                <a:extLst>
                  <a:ext uri="{0D108BD9-81ED-4DB2-BD59-A6C34878D82A}">
                    <a16:rowId xmlns:a16="http://schemas.microsoft.com/office/drawing/2014/main" val="10002"/>
                  </a:ext>
                </a:extLst>
              </a:tr>
              <a:tr h="489632">
                <a:tc>
                  <a:txBody>
                    <a:bodyPr/>
                    <a:lstStyle/>
                    <a:p>
                      <a:pPr algn="ctr"/>
                      <a:r>
                        <a:rPr lang="es-ES" sz="1400" b="1">
                          <a:effectLst/>
                        </a:rPr>
                        <a:t>Moderada</a:t>
                      </a:r>
                      <a:endParaRPr lang="es-AR"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38100" marB="38100" anchor="ctr"/>
                </a:tc>
                <a:tc>
                  <a:txBody>
                    <a:bodyPr/>
                    <a:lstStyle/>
                    <a:p>
                      <a:r>
                        <a:rPr lang="es-ES" sz="1100">
                          <a:effectLst/>
                        </a:rPr>
                        <a:t>- Limpiar estando de pie.</a:t>
                      </a:r>
                      <a:endParaRPr lang="es-AR" sz="1000">
                        <a:effectLst/>
                      </a:endParaRPr>
                    </a:p>
                    <a:p>
                      <a:r>
                        <a:rPr lang="es-ES" sz="1100">
                          <a:effectLst/>
                        </a:rPr>
                        <a:t>- Levantar o empujar moderadamente estando en movimiento.</a:t>
                      </a:r>
                      <a:endParaRPr lang="es-AR" sz="1000">
                        <a:effectLst/>
                      </a:endParaRPr>
                    </a:p>
                    <a:p>
                      <a:r>
                        <a:rPr lang="es-ES" sz="1100">
                          <a:effectLst/>
                        </a:rPr>
                        <a:t>- Andar en llano a 6 Km/h llevando 3 Kg de peso.</a:t>
                      </a:r>
                      <a:endParaRPr lang="es-AR"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38100" marB="38100"/>
                </a:tc>
                <a:extLst>
                  <a:ext uri="{0D108BD9-81ED-4DB2-BD59-A6C34878D82A}">
                    <a16:rowId xmlns:a16="http://schemas.microsoft.com/office/drawing/2014/main" val="10003"/>
                  </a:ext>
                </a:extLst>
              </a:tr>
              <a:tr h="773103">
                <a:tc>
                  <a:txBody>
                    <a:bodyPr/>
                    <a:lstStyle/>
                    <a:p>
                      <a:pPr algn="ctr"/>
                      <a:r>
                        <a:rPr lang="es-ES" sz="1400" b="1">
                          <a:effectLst/>
                        </a:rPr>
                        <a:t>Pesada </a:t>
                      </a:r>
                      <a:endParaRPr lang="es-AR"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38100" marB="38100" anchor="ctr"/>
                </a:tc>
                <a:tc>
                  <a:txBody>
                    <a:bodyPr/>
                    <a:lstStyle/>
                    <a:p>
                      <a:r>
                        <a:rPr lang="es-ES" sz="1100">
                          <a:effectLst/>
                        </a:rPr>
                        <a:t>- Carpintero aserrando a mano.</a:t>
                      </a:r>
                      <a:endParaRPr lang="es-AR" sz="1000">
                        <a:effectLst/>
                      </a:endParaRPr>
                    </a:p>
                    <a:p>
                      <a:r>
                        <a:rPr lang="es-ES" sz="1100">
                          <a:effectLst/>
                        </a:rPr>
                        <a:t>- Mover con una pala tierra seca.</a:t>
                      </a:r>
                      <a:endParaRPr lang="es-AR" sz="1000">
                        <a:effectLst/>
                      </a:endParaRPr>
                    </a:p>
                    <a:p>
                      <a:r>
                        <a:rPr lang="es-ES" sz="1100">
                          <a:effectLst/>
                        </a:rPr>
                        <a:t>- Trabajo fuerte de montaje discontinuo.</a:t>
                      </a:r>
                      <a:endParaRPr lang="es-AR" sz="1000">
                        <a:effectLst/>
                      </a:endParaRPr>
                    </a:p>
                    <a:p>
                      <a:r>
                        <a:rPr lang="es-ES" sz="1100">
                          <a:effectLst/>
                        </a:rPr>
                        <a:t>- Levantamiento fuerte intermitente empujando o tirando (p.e. trabajo con pico y pala).</a:t>
                      </a:r>
                      <a:endParaRPr lang="es-AR"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38100" marB="38100"/>
                </a:tc>
                <a:extLst>
                  <a:ext uri="{0D108BD9-81ED-4DB2-BD59-A6C34878D82A}">
                    <a16:rowId xmlns:a16="http://schemas.microsoft.com/office/drawing/2014/main" val="10004"/>
                  </a:ext>
                </a:extLst>
              </a:tr>
              <a:tr h="206161">
                <a:tc>
                  <a:txBody>
                    <a:bodyPr/>
                    <a:lstStyle/>
                    <a:p>
                      <a:pPr algn="ctr"/>
                      <a:r>
                        <a:rPr lang="es-ES" sz="1400" b="1" dirty="0">
                          <a:effectLst/>
                        </a:rPr>
                        <a:t>Muy pesada </a:t>
                      </a:r>
                      <a:endParaRPr lang="es-AR"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38100" marB="38100" anchor="ctr"/>
                </a:tc>
                <a:tc>
                  <a:txBody>
                    <a:bodyPr/>
                    <a:lstStyle/>
                    <a:p>
                      <a:r>
                        <a:rPr lang="es-ES" sz="1100" dirty="0">
                          <a:effectLst/>
                        </a:rPr>
                        <a:t>- Mover con una pala tierra mojada</a:t>
                      </a:r>
                      <a:endParaRPr lang="es-AR"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38100" marB="3810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7642524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48348" y="444228"/>
            <a:ext cx="9340646" cy="1280890"/>
          </a:xfrm>
        </p:spPr>
        <p:txBody>
          <a:bodyPr>
            <a:normAutofit/>
          </a:bodyPr>
          <a:lstStyle/>
          <a:p>
            <a:r>
              <a:rPr lang="es-AR" dirty="0" smtClean="0"/>
              <a:t>Evaluación </a:t>
            </a:r>
            <a:r>
              <a:rPr lang="es-AR" dirty="0"/>
              <a:t>de Estrés Térmico</a:t>
            </a:r>
            <a:br>
              <a:rPr lang="es-AR" dirty="0"/>
            </a:br>
            <a:r>
              <a:rPr lang="es-AR" dirty="0" err="1"/>
              <a:t>Resolucion</a:t>
            </a:r>
            <a:r>
              <a:rPr lang="es-AR" dirty="0"/>
              <a:t> 295/03 - Anexo III – Ley 19.587</a:t>
            </a:r>
          </a:p>
        </p:txBody>
      </p:sp>
      <p:sp>
        <p:nvSpPr>
          <p:cNvPr id="5" name="CuadroTexto 4"/>
          <p:cNvSpPr txBox="1"/>
          <p:nvPr/>
        </p:nvSpPr>
        <p:spPr>
          <a:xfrm>
            <a:off x="572475" y="2000276"/>
            <a:ext cx="8417701" cy="464694"/>
          </a:xfrm>
          <a:prstGeom prst="rect">
            <a:avLst/>
          </a:prstGeom>
        </p:spPr>
        <p:txBody>
          <a:bodyPr vert="horz" lIns="91440" tIns="45720" rIns="91440" bIns="45720" rtlCol="0" anchor="t">
            <a:normAutofit lnSpcReduction="10000"/>
          </a:bodyPr>
          <a:lstStyle>
            <a:defPPr>
              <a:defRPr lang="en-US"/>
            </a:defPPr>
            <a:lvl1pPr>
              <a:lnSpc>
                <a:spcPct val="90000"/>
              </a:lnSpc>
              <a:spcBef>
                <a:spcPct val="0"/>
              </a:spcBef>
              <a:buNone/>
              <a:defRPr sz="2800" cap="all">
                <a:solidFill>
                  <a:schemeClr val="accent1"/>
                </a:solidFill>
                <a:latin typeface="+mj-lt"/>
                <a:ea typeface="+mj-ea"/>
                <a:cs typeface="+mj-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s-AR" dirty="0" smtClean="0"/>
              <a:t>Pautas para restringir la tensión </a:t>
            </a:r>
            <a:r>
              <a:rPr lang="es-AR" dirty="0" err="1" smtClean="0"/>
              <a:t>termica</a:t>
            </a:r>
            <a:endParaRPr lang="es-AR" dirty="0"/>
          </a:p>
        </p:txBody>
      </p:sp>
      <p:graphicFrame>
        <p:nvGraphicFramePr>
          <p:cNvPr id="3" name="Tabla 2"/>
          <p:cNvGraphicFramePr>
            <a:graphicFrameLocks noGrp="1"/>
          </p:cNvGraphicFramePr>
          <p:nvPr>
            <p:extLst>
              <p:ext uri="{D42A27DB-BD31-4B8C-83A1-F6EECF244321}">
                <p14:modId xmlns:p14="http://schemas.microsoft.com/office/powerpoint/2010/main" val="2116184139"/>
              </p:ext>
            </p:extLst>
          </p:nvPr>
        </p:nvGraphicFramePr>
        <p:xfrm>
          <a:off x="730663" y="2677622"/>
          <a:ext cx="6721269" cy="3814986"/>
        </p:xfrm>
        <a:graphic>
          <a:graphicData uri="http://schemas.openxmlformats.org/drawingml/2006/table">
            <a:tbl>
              <a:tblPr>
                <a:tableStyleId>{5C22544A-7EE6-4342-B048-85BDC9FD1C3A}</a:tableStyleId>
              </a:tblPr>
              <a:tblGrid>
                <a:gridCol w="6721269">
                  <a:extLst>
                    <a:ext uri="{9D8B030D-6E8A-4147-A177-3AD203B41FA5}">
                      <a16:colId xmlns:a16="http://schemas.microsoft.com/office/drawing/2014/main" val="20000"/>
                    </a:ext>
                  </a:extLst>
                </a:gridCol>
              </a:tblGrid>
              <a:tr h="1127913">
                <a:tc>
                  <a:txBody>
                    <a:bodyPr/>
                    <a:lstStyle/>
                    <a:p>
                      <a:r>
                        <a:rPr lang="es-ES" sz="1600" kern="1200" dirty="0" smtClean="0">
                          <a:solidFill>
                            <a:schemeClr val="dk1"/>
                          </a:solidFill>
                          <a:effectLst/>
                          <a:latin typeface="+mn-lt"/>
                          <a:ea typeface="+mn-ea"/>
                          <a:cs typeface="+mn-cs"/>
                        </a:rPr>
                        <a:t>Mantenimiento (durante varios minutos) del pulso cardíaco por encima de 180 pulsaciones por minuto, restada la edad en años del individuo (180 - edad) para personas con una valoración normal de la función cardíaca.</a:t>
                      </a:r>
                      <a:endParaRPr lang="es-AR" sz="1600" kern="1200" dirty="0">
                        <a:solidFill>
                          <a:schemeClr val="dk1"/>
                        </a:solidFill>
                        <a:effectLst/>
                        <a:latin typeface="+mn-lt"/>
                        <a:ea typeface="+mn-ea"/>
                        <a:cs typeface="+mn-cs"/>
                      </a:endParaRPr>
                    </a:p>
                  </a:txBody>
                  <a:tcPr marL="38100" marR="38100" marT="38100" marB="38100" anchor="ctr"/>
                </a:tc>
                <a:extLst>
                  <a:ext uri="{0D108BD9-81ED-4DB2-BD59-A6C34878D82A}">
                    <a16:rowId xmlns:a16="http://schemas.microsoft.com/office/drawing/2014/main" val="10000"/>
                  </a:ext>
                </a:extLst>
              </a:tr>
              <a:tr h="109708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sz="1600" kern="1200" dirty="0" smtClean="0">
                          <a:solidFill>
                            <a:schemeClr val="dk1"/>
                          </a:solidFill>
                          <a:effectLst/>
                          <a:latin typeface="+mn-lt"/>
                          <a:ea typeface="+mn-ea"/>
                          <a:cs typeface="+mn-cs"/>
                        </a:rPr>
                        <a:t>La temperatura corporal interna sea superior a los 38,5ºC para el personal seleccionado médicamente y aclimatado o superior a los 38ºC </a:t>
                      </a:r>
                      <a:r>
                        <a:rPr lang="es-ES" sz="1600" kern="1200" baseline="0" dirty="0" smtClean="0">
                          <a:solidFill>
                            <a:schemeClr val="dk1"/>
                          </a:solidFill>
                          <a:effectLst/>
                          <a:latin typeface="+mn-lt"/>
                          <a:ea typeface="+mn-ea"/>
                          <a:cs typeface="+mn-cs"/>
                        </a:rPr>
                        <a:t> </a:t>
                      </a:r>
                      <a:r>
                        <a:rPr lang="es-ES" sz="1600" kern="1200" dirty="0" smtClean="0">
                          <a:solidFill>
                            <a:schemeClr val="dk1"/>
                          </a:solidFill>
                          <a:effectLst/>
                          <a:latin typeface="+mn-lt"/>
                          <a:ea typeface="+mn-ea"/>
                          <a:cs typeface="+mn-cs"/>
                        </a:rPr>
                        <a:t>para los trabajadores no seleccionados y sin aclimatar, o</a:t>
                      </a:r>
                      <a:endParaRPr lang="es-AR" sz="1600" kern="1200" dirty="0" smtClean="0">
                        <a:solidFill>
                          <a:schemeClr val="dk1"/>
                        </a:solidFill>
                        <a:effectLst/>
                        <a:latin typeface="+mn-lt"/>
                        <a:ea typeface="+mn-ea"/>
                        <a:cs typeface="+mn-cs"/>
                      </a:endParaRPr>
                    </a:p>
                    <a:p>
                      <a:endParaRPr lang="es-AR" sz="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38100" marB="38100" anchor="ctr"/>
                </a:tc>
                <a:extLst>
                  <a:ext uri="{0D108BD9-81ED-4DB2-BD59-A6C34878D82A}">
                    <a16:rowId xmlns:a16="http://schemas.microsoft.com/office/drawing/2014/main" val="10001"/>
                  </a:ext>
                </a:extLst>
              </a:tr>
              <a:tr h="888950">
                <a:tc>
                  <a:txBody>
                    <a:bodyPr/>
                    <a:lstStyle/>
                    <a:p>
                      <a:r>
                        <a:rPr lang="es-ES" sz="1600" kern="1200" dirty="0" smtClean="0">
                          <a:solidFill>
                            <a:schemeClr val="dk1"/>
                          </a:solidFill>
                          <a:effectLst/>
                          <a:latin typeface="+mn-lt"/>
                          <a:ea typeface="+mn-ea"/>
                          <a:cs typeface="+mn-cs"/>
                        </a:rPr>
                        <a:t>La recuperación del pulso cardíaco en un minuto después de un trabajo con esfuerzo máximo es superior a las 110 pulsaciones por minuto, o</a:t>
                      </a:r>
                      <a:endParaRPr lang="es-AR" sz="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38100" marB="38100" anchor="ctr"/>
                </a:tc>
                <a:extLst>
                  <a:ext uri="{0D108BD9-81ED-4DB2-BD59-A6C34878D82A}">
                    <a16:rowId xmlns:a16="http://schemas.microsoft.com/office/drawing/2014/main" val="10002"/>
                  </a:ext>
                </a:extLst>
              </a:tr>
              <a:tr h="66050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sz="1600" kern="1200" dirty="0" smtClean="0">
                          <a:solidFill>
                            <a:schemeClr val="dk1"/>
                          </a:solidFill>
                          <a:effectLst/>
                          <a:latin typeface="+mn-lt"/>
                          <a:ea typeface="+mn-ea"/>
                          <a:cs typeface="+mn-cs"/>
                        </a:rPr>
                        <a:t>Hay síntomas de fatiga fuerte y repentina, náuseas, vértigo o mareos. </a:t>
                      </a:r>
                      <a:endParaRPr lang="es-AR" sz="1600" kern="1200" dirty="0" smtClean="0">
                        <a:solidFill>
                          <a:schemeClr val="dk1"/>
                        </a:solidFill>
                        <a:effectLst/>
                        <a:latin typeface="+mn-lt"/>
                        <a:ea typeface="+mn-ea"/>
                        <a:cs typeface="+mn-cs"/>
                      </a:endParaRPr>
                    </a:p>
                    <a:p>
                      <a:endParaRPr lang="es-AR" sz="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38100" marB="38100" anchor="ctr"/>
                </a:tc>
                <a:extLst>
                  <a:ext uri="{0D108BD9-81ED-4DB2-BD59-A6C34878D82A}">
                    <a16:rowId xmlns:a16="http://schemas.microsoft.com/office/drawing/2014/main" val="10003"/>
                  </a:ext>
                </a:extLst>
              </a:tr>
            </a:tbl>
          </a:graphicData>
        </a:graphic>
      </p:graphicFrame>
      <p:graphicFrame>
        <p:nvGraphicFramePr>
          <p:cNvPr id="6" name="Tabla 5"/>
          <p:cNvGraphicFramePr>
            <a:graphicFrameLocks noGrp="1"/>
          </p:cNvGraphicFramePr>
          <p:nvPr>
            <p:extLst>
              <p:ext uri="{D42A27DB-BD31-4B8C-83A1-F6EECF244321}">
                <p14:modId xmlns:p14="http://schemas.microsoft.com/office/powerpoint/2010/main" val="1711713020"/>
              </p:ext>
            </p:extLst>
          </p:nvPr>
        </p:nvGraphicFramePr>
        <p:xfrm>
          <a:off x="8352087" y="2740128"/>
          <a:ext cx="3227465" cy="3582267"/>
        </p:xfrm>
        <a:graphic>
          <a:graphicData uri="http://schemas.openxmlformats.org/drawingml/2006/table">
            <a:tbl>
              <a:tblPr>
                <a:tableStyleId>{5C22544A-7EE6-4342-B048-85BDC9FD1C3A}</a:tableStyleId>
              </a:tblPr>
              <a:tblGrid>
                <a:gridCol w="3227465">
                  <a:extLst>
                    <a:ext uri="{9D8B030D-6E8A-4147-A177-3AD203B41FA5}">
                      <a16:colId xmlns:a16="http://schemas.microsoft.com/office/drawing/2014/main" val="20000"/>
                    </a:ext>
                  </a:extLst>
                </a:gridCol>
              </a:tblGrid>
              <a:tr h="930068">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ES" sz="1600" b="1" kern="1200" dirty="0" smtClean="0">
                          <a:solidFill>
                            <a:schemeClr val="dk1"/>
                          </a:solidFill>
                          <a:effectLst/>
                          <a:latin typeface="+mn-lt"/>
                          <a:ea typeface="+mn-ea"/>
                          <a:cs typeface="+mn-cs"/>
                        </a:rPr>
                        <a:t>UN INDIVIDUO PUEDE ESTAR EN MAYOR RIESGO SI:</a:t>
                      </a:r>
                      <a:endParaRPr lang="es-AR" sz="1600" b="1" kern="1200" dirty="0" smtClean="0">
                        <a:solidFill>
                          <a:schemeClr val="dk1"/>
                        </a:solidFill>
                        <a:effectLst/>
                        <a:latin typeface="+mn-lt"/>
                        <a:ea typeface="+mn-ea"/>
                        <a:cs typeface="+mn-cs"/>
                      </a:endParaRPr>
                    </a:p>
                  </a:txBody>
                  <a:tcPr marL="38100" marR="38100" marT="38100" marB="38100" anchor="ctr">
                    <a:solidFill>
                      <a:schemeClr val="bg1">
                        <a:lumMod val="65000"/>
                      </a:schemeClr>
                    </a:solidFill>
                  </a:tcPr>
                </a:tc>
                <a:extLst>
                  <a:ext uri="{0D108BD9-81ED-4DB2-BD59-A6C34878D82A}">
                    <a16:rowId xmlns:a16="http://schemas.microsoft.com/office/drawing/2014/main" val="10000"/>
                  </a:ext>
                </a:extLst>
              </a:tr>
              <a:tr h="914839">
                <a:tc>
                  <a:txBody>
                    <a:bodyPr/>
                    <a:lstStyle/>
                    <a:p>
                      <a:r>
                        <a:rPr lang="es-ES" sz="1600" b="1" kern="1200" dirty="0" smtClean="0">
                          <a:solidFill>
                            <a:schemeClr val="dk1"/>
                          </a:solidFill>
                          <a:effectLst/>
                          <a:latin typeface="+mn-lt"/>
                          <a:ea typeface="+mn-ea"/>
                          <a:cs typeface="+mn-cs"/>
                        </a:rPr>
                        <a:t>• </a:t>
                      </a:r>
                      <a:r>
                        <a:rPr lang="es-ES" sz="1600" kern="1200" dirty="0" smtClean="0">
                          <a:solidFill>
                            <a:schemeClr val="dk1"/>
                          </a:solidFill>
                          <a:effectLst/>
                          <a:latin typeface="+mn-lt"/>
                          <a:ea typeface="+mn-ea"/>
                          <a:cs typeface="+mn-cs"/>
                        </a:rPr>
                        <a:t>Mantiene una sudoración profusa durante horas</a:t>
                      </a:r>
                      <a:endParaRPr lang="es-AR" sz="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38100" marB="38100" anchor="ctr"/>
                </a:tc>
                <a:extLst>
                  <a:ext uri="{0D108BD9-81ED-4DB2-BD59-A6C34878D82A}">
                    <a16:rowId xmlns:a16="http://schemas.microsoft.com/office/drawing/2014/main" val="10001"/>
                  </a:ext>
                </a:extLst>
              </a:tr>
              <a:tr h="765622">
                <a:tc>
                  <a:txBody>
                    <a:bodyPr/>
                    <a:lstStyle/>
                    <a:p>
                      <a:r>
                        <a:rPr lang="es-ES" sz="1600" b="1" kern="1200" dirty="0" smtClean="0">
                          <a:solidFill>
                            <a:schemeClr val="dk1"/>
                          </a:solidFill>
                          <a:effectLst/>
                          <a:latin typeface="+mn-lt"/>
                          <a:ea typeface="+mn-ea"/>
                          <a:cs typeface="+mn-cs"/>
                        </a:rPr>
                        <a:t>• </a:t>
                      </a:r>
                      <a:r>
                        <a:rPr lang="es-ES" sz="1600" kern="1200" dirty="0" smtClean="0">
                          <a:solidFill>
                            <a:schemeClr val="dk1"/>
                          </a:solidFill>
                          <a:effectLst/>
                          <a:latin typeface="+mn-lt"/>
                          <a:ea typeface="+mn-ea"/>
                          <a:cs typeface="+mn-cs"/>
                        </a:rPr>
                        <a:t>La pérdida de peso en una jornada laboral es superior al 1,5% del peso corporal</a:t>
                      </a:r>
                      <a:endParaRPr lang="es-AR" sz="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38100" marB="38100" anchor="ctr"/>
                </a:tc>
                <a:extLst>
                  <a:ext uri="{0D108BD9-81ED-4DB2-BD59-A6C34878D82A}">
                    <a16:rowId xmlns:a16="http://schemas.microsoft.com/office/drawing/2014/main" val="10002"/>
                  </a:ext>
                </a:extLst>
              </a:tr>
              <a:tr h="23592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sz="1600" b="1" kern="1200" dirty="0" smtClean="0">
                          <a:solidFill>
                            <a:schemeClr val="dk1"/>
                          </a:solidFill>
                          <a:effectLst/>
                          <a:latin typeface="+mn-lt"/>
                          <a:ea typeface="+mn-ea"/>
                          <a:cs typeface="+mn-cs"/>
                        </a:rPr>
                        <a:t>• </a:t>
                      </a:r>
                      <a:r>
                        <a:rPr lang="es-ES" sz="1600" kern="1200" dirty="0" smtClean="0">
                          <a:solidFill>
                            <a:schemeClr val="dk1"/>
                          </a:solidFill>
                          <a:effectLst/>
                          <a:latin typeface="+mn-lt"/>
                          <a:ea typeface="+mn-ea"/>
                          <a:cs typeface="+mn-cs"/>
                        </a:rPr>
                        <a:t>La excreción urinaria de sodio en 24 horas es inferior a 50 </a:t>
                      </a:r>
                      <a:r>
                        <a:rPr lang="es-ES" sz="1600" kern="1200" dirty="0" err="1" smtClean="0">
                          <a:solidFill>
                            <a:schemeClr val="dk1"/>
                          </a:solidFill>
                          <a:effectLst/>
                          <a:latin typeface="+mn-lt"/>
                          <a:ea typeface="+mn-ea"/>
                          <a:cs typeface="+mn-cs"/>
                        </a:rPr>
                        <a:t>mmoles</a:t>
                      </a:r>
                      <a:r>
                        <a:rPr lang="es-ES" sz="1600" kern="1200" dirty="0" smtClean="0">
                          <a:solidFill>
                            <a:schemeClr val="dk1"/>
                          </a:solidFill>
                          <a:effectLst/>
                          <a:latin typeface="+mn-lt"/>
                          <a:ea typeface="+mn-ea"/>
                          <a:cs typeface="+mn-cs"/>
                        </a:rPr>
                        <a:t>.</a:t>
                      </a:r>
                      <a:endParaRPr lang="es-AR" sz="1600" kern="1200" dirty="0" smtClean="0">
                        <a:solidFill>
                          <a:schemeClr val="dk1"/>
                        </a:solidFill>
                        <a:effectLst/>
                        <a:latin typeface="+mn-lt"/>
                        <a:ea typeface="+mn-ea"/>
                        <a:cs typeface="+mn-cs"/>
                      </a:endParaRPr>
                    </a:p>
                    <a:p>
                      <a:endParaRPr lang="es-AR" sz="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38100" marB="38100"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7988102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24245" y="624110"/>
            <a:ext cx="8911687" cy="1280890"/>
          </a:xfrm>
        </p:spPr>
        <p:txBody>
          <a:bodyPr/>
          <a:lstStyle/>
          <a:p>
            <a:r>
              <a:rPr lang="es-AR" dirty="0" smtClean="0"/>
              <a:t>Índice</a:t>
            </a:r>
            <a:endParaRPr lang="es-AR" dirty="0"/>
          </a:p>
        </p:txBody>
      </p:sp>
      <p:sp>
        <p:nvSpPr>
          <p:cNvPr id="3" name="2 Marcador de contenido"/>
          <p:cNvSpPr>
            <a:spLocks noGrp="1"/>
          </p:cNvSpPr>
          <p:nvPr>
            <p:ph idx="1"/>
          </p:nvPr>
        </p:nvSpPr>
        <p:spPr>
          <a:xfrm>
            <a:off x="2590800" y="1429481"/>
            <a:ext cx="8686800" cy="5047519"/>
          </a:xfrm>
        </p:spPr>
        <p:txBody>
          <a:bodyPr>
            <a:noAutofit/>
          </a:bodyPr>
          <a:lstStyle/>
          <a:p>
            <a:pPr>
              <a:buFont typeface="+mj-lt"/>
              <a:buAutoNum type="arabicPeriod"/>
            </a:pPr>
            <a:r>
              <a:rPr lang="es-AR" sz="2000" dirty="0" smtClean="0">
                <a:solidFill>
                  <a:schemeClr val="tx1"/>
                </a:solidFill>
              </a:rPr>
              <a:t>Marco legal.</a:t>
            </a:r>
          </a:p>
          <a:p>
            <a:pPr>
              <a:buFont typeface="+mj-lt"/>
              <a:buAutoNum type="arabicPeriod"/>
            </a:pPr>
            <a:r>
              <a:rPr lang="es-AR" sz="2000" dirty="0" smtClean="0">
                <a:solidFill>
                  <a:schemeClr val="tx1"/>
                </a:solidFill>
              </a:rPr>
              <a:t>Conceptos.</a:t>
            </a:r>
          </a:p>
          <a:p>
            <a:pPr>
              <a:buFont typeface="+mj-lt"/>
              <a:buAutoNum type="arabicPeriod"/>
            </a:pPr>
            <a:r>
              <a:rPr lang="es-AR" sz="2000" dirty="0">
                <a:solidFill>
                  <a:schemeClr val="tx1"/>
                </a:solidFill>
              </a:rPr>
              <a:t>Balance calórico</a:t>
            </a:r>
            <a:r>
              <a:rPr lang="es-AR" sz="2000" dirty="0" smtClean="0">
                <a:solidFill>
                  <a:schemeClr val="tx1"/>
                </a:solidFill>
              </a:rPr>
              <a:t>.</a:t>
            </a:r>
          </a:p>
          <a:p>
            <a:pPr>
              <a:buFont typeface="+mj-lt"/>
              <a:buAutoNum type="arabicPeriod"/>
            </a:pPr>
            <a:r>
              <a:rPr lang="es-AR" sz="2000" dirty="0" smtClean="0">
                <a:solidFill>
                  <a:schemeClr val="tx1"/>
                </a:solidFill>
              </a:rPr>
              <a:t>Calor Metabólico, Convección y Radiación</a:t>
            </a:r>
          </a:p>
          <a:p>
            <a:pPr>
              <a:buFont typeface="+mj-lt"/>
              <a:buAutoNum type="arabicPeriod"/>
            </a:pPr>
            <a:r>
              <a:rPr lang="es-AR" sz="2000" dirty="0" smtClean="0">
                <a:solidFill>
                  <a:schemeClr val="tx1"/>
                </a:solidFill>
              </a:rPr>
              <a:t>Condiciones Higrotérmicas.</a:t>
            </a:r>
          </a:p>
          <a:p>
            <a:pPr>
              <a:buFont typeface="+mj-lt"/>
              <a:buAutoNum type="arabicPeriod"/>
            </a:pPr>
            <a:r>
              <a:rPr lang="es-AR" sz="2000" dirty="0" smtClean="0">
                <a:solidFill>
                  <a:schemeClr val="tx1"/>
                </a:solidFill>
              </a:rPr>
              <a:t>Índices de esfuerzo calórico e Índices de Sudoración.</a:t>
            </a:r>
          </a:p>
          <a:p>
            <a:pPr>
              <a:buFont typeface="+mj-lt"/>
              <a:buAutoNum type="arabicPeriod"/>
            </a:pPr>
            <a:r>
              <a:rPr lang="es-AR" sz="2000" dirty="0" smtClean="0">
                <a:solidFill>
                  <a:schemeClr val="tx1"/>
                </a:solidFill>
              </a:rPr>
              <a:t>IREQ</a:t>
            </a:r>
          </a:p>
          <a:p>
            <a:pPr>
              <a:buFont typeface="+mj-lt"/>
              <a:buAutoNum type="arabicPeriod"/>
            </a:pPr>
            <a:r>
              <a:rPr lang="es-AR" sz="2000" dirty="0" smtClean="0">
                <a:solidFill>
                  <a:schemeClr val="tx1"/>
                </a:solidFill>
              </a:rPr>
              <a:t>Evaluación </a:t>
            </a:r>
            <a:r>
              <a:rPr lang="es-AR" sz="2000" dirty="0">
                <a:solidFill>
                  <a:schemeClr val="tx1"/>
                </a:solidFill>
              </a:rPr>
              <a:t>de la carga </a:t>
            </a:r>
            <a:r>
              <a:rPr lang="es-AR" sz="2000" dirty="0" smtClean="0">
                <a:solidFill>
                  <a:schemeClr val="tx1"/>
                </a:solidFill>
              </a:rPr>
              <a:t>térmica. Precauciones y Gestión. </a:t>
            </a:r>
          </a:p>
          <a:p>
            <a:pPr>
              <a:buFont typeface="+mj-lt"/>
              <a:buAutoNum type="arabicPeriod"/>
            </a:pPr>
            <a:r>
              <a:rPr lang="es-AR" sz="2000" dirty="0" smtClean="0">
                <a:solidFill>
                  <a:schemeClr val="tx1"/>
                </a:solidFill>
              </a:rPr>
              <a:t>Estrés por frio. Precauciones y Gestión.</a:t>
            </a:r>
          </a:p>
          <a:p>
            <a:pPr>
              <a:buFont typeface="+mj-lt"/>
              <a:buAutoNum type="arabicPeriod"/>
            </a:pPr>
            <a:r>
              <a:rPr lang="es-AR" sz="2000" dirty="0" smtClean="0">
                <a:solidFill>
                  <a:schemeClr val="tx1"/>
                </a:solidFill>
              </a:rPr>
              <a:t>Estrés por calor . Enfermedades</a:t>
            </a:r>
          </a:p>
          <a:p>
            <a:pPr>
              <a:buFont typeface="+mj-lt"/>
              <a:buAutoNum type="arabicPeriod"/>
            </a:pPr>
            <a:r>
              <a:rPr lang="es-AR" sz="2000" dirty="0" smtClean="0">
                <a:solidFill>
                  <a:schemeClr val="tx1"/>
                </a:solidFill>
              </a:rPr>
              <a:t>Ejemplos prácticos</a:t>
            </a:r>
          </a:p>
          <a:p>
            <a:pPr>
              <a:buFont typeface="+mj-lt"/>
              <a:buAutoNum type="arabicPeriod"/>
            </a:pPr>
            <a:endParaRPr lang="es-AR" sz="20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48348" y="444228"/>
            <a:ext cx="9340646" cy="1280890"/>
          </a:xfrm>
        </p:spPr>
        <p:txBody>
          <a:bodyPr>
            <a:normAutofit/>
          </a:bodyPr>
          <a:lstStyle/>
          <a:p>
            <a:r>
              <a:rPr lang="es-AR" dirty="0" smtClean="0"/>
              <a:t>Evaluación </a:t>
            </a:r>
            <a:r>
              <a:rPr lang="es-AR" dirty="0"/>
              <a:t>de Estrés Térmico</a:t>
            </a:r>
            <a:br>
              <a:rPr lang="es-AR" dirty="0"/>
            </a:br>
            <a:r>
              <a:rPr lang="es-AR" dirty="0" err="1"/>
              <a:t>Resolucion</a:t>
            </a:r>
            <a:r>
              <a:rPr lang="es-AR" dirty="0"/>
              <a:t> 295/03 - Anexo III – Ley 19.587</a:t>
            </a:r>
          </a:p>
        </p:txBody>
      </p:sp>
      <p:sp>
        <p:nvSpPr>
          <p:cNvPr id="5" name="CuadroTexto 4"/>
          <p:cNvSpPr txBox="1"/>
          <p:nvPr/>
        </p:nvSpPr>
        <p:spPr>
          <a:xfrm>
            <a:off x="2708853" y="1926996"/>
            <a:ext cx="6503513" cy="464694"/>
          </a:xfrm>
          <a:prstGeom prst="rect">
            <a:avLst/>
          </a:prstGeom>
        </p:spPr>
        <p:txBody>
          <a:bodyPr vert="horz" lIns="91440" tIns="45720" rIns="91440" bIns="45720" rtlCol="0" anchor="t">
            <a:normAutofit fontScale="92500"/>
          </a:bodyPr>
          <a:lstStyle>
            <a:defPPr>
              <a:defRPr lang="en-US"/>
            </a:defPPr>
            <a:lvl1pPr>
              <a:lnSpc>
                <a:spcPct val="90000"/>
              </a:lnSpc>
              <a:spcBef>
                <a:spcPct val="0"/>
              </a:spcBef>
              <a:buNone/>
              <a:defRPr sz="2800" cap="all">
                <a:solidFill>
                  <a:schemeClr val="accent1"/>
                </a:solidFill>
                <a:latin typeface="+mj-lt"/>
                <a:ea typeface="+mj-ea"/>
                <a:cs typeface="+mj-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ctr"/>
            <a:r>
              <a:rPr lang="es-AR" dirty="0" smtClean="0"/>
              <a:t>restricciones de tensión térmica</a:t>
            </a:r>
            <a:endParaRPr lang="es-AR" dirty="0"/>
          </a:p>
        </p:txBody>
      </p:sp>
      <p:sp>
        <p:nvSpPr>
          <p:cNvPr id="8" name="CuadroTexto 7"/>
          <p:cNvSpPr txBox="1"/>
          <p:nvPr/>
        </p:nvSpPr>
        <p:spPr>
          <a:xfrm>
            <a:off x="2802892" y="2876571"/>
            <a:ext cx="6503513" cy="464694"/>
          </a:xfrm>
          <a:prstGeom prst="rect">
            <a:avLst/>
          </a:prstGeom>
        </p:spPr>
        <p:txBody>
          <a:bodyPr vert="horz" lIns="91440" tIns="45720" rIns="91440" bIns="45720" rtlCol="0" anchor="t">
            <a:normAutofit fontScale="92500"/>
          </a:bodyPr>
          <a:lstStyle>
            <a:defPPr>
              <a:defRPr lang="en-US"/>
            </a:defPPr>
            <a:lvl1pPr algn="ctr">
              <a:lnSpc>
                <a:spcPct val="90000"/>
              </a:lnSpc>
              <a:spcBef>
                <a:spcPct val="0"/>
              </a:spcBef>
              <a:buNone/>
              <a:defRPr sz="2800" cap="all">
                <a:solidFill>
                  <a:schemeClr val="accent1"/>
                </a:solidFill>
                <a:latin typeface="+mj-lt"/>
                <a:ea typeface="+mj-ea"/>
                <a:cs typeface="+mj-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s-AR" dirty="0"/>
              <a:t>controles de trabajo específicos</a:t>
            </a:r>
          </a:p>
        </p:txBody>
      </p:sp>
      <p:sp>
        <p:nvSpPr>
          <p:cNvPr id="9" name="Marcador de contenido 2"/>
          <p:cNvSpPr>
            <a:spLocks noGrp="1"/>
          </p:cNvSpPr>
          <p:nvPr>
            <p:ph idx="1"/>
          </p:nvPr>
        </p:nvSpPr>
        <p:spPr>
          <a:xfrm>
            <a:off x="4217220" y="4084750"/>
            <a:ext cx="3657763" cy="1452926"/>
          </a:xfrm>
        </p:spPr>
        <p:txBody>
          <a:bodyPr>
            <a:noAutofit/>
          </a:bodyPr>
          <a:lstStyle/>
          <a:p>
            <a:r>
              <a:rPr lang="es-ES" sz="2000" dirty="0" smtClean="0"/>
              <a:t>De ingeniería</a:t>
            </a:r>
          </a:p>
          <a:p>
            <a:r>
              <a:rPr lang="es-ES" sz="2000" dirty="0" smtClean="0"/>
              <a:t>De administración</a:t>
            </a:r>
          </a:p>
          <a:p>
            <a:r>
              <a:rPr lang="es-ES" sz="2000" dirty="0" smtClean="0"/>
              <a:t>De protección personal</a:t>
            </a:r>
            <a:endParaRPr lang="es-ES" sz="2000" dirty="0"/>
          </a:p>
        </p:txBody>
      </p:sp>
      <p:sp>
        <p:nvSpPr>
          <p:cNvPr id="10" name="Flecha abajo 9"/>
          <p:cNvSpPr/>
          <p:nvPr/>
        </p:nvSpPr>
        <p:spPr>
          <a:xfrm>
            <a:off x="5652960" y="2425874"/>
            <a:ext cx="307649" cy="33342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1" name="Flecha abajo 10"/>
          <p:cNvSpPr/>
          <p:nvPr/>
        </p:nvSpPr>
        <p:spPr>
          <a:xfrm>
            <a:off x="5640224" y="3458535"/>
            <a:ext cx="320385" cy="36761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40012912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48348" y="444228"/>
            <a:ext cx="9340646" cy="1280890"/>
          </a:xfrm>
        </p:spPr>
        <p:txBody>
          <a:bodyPr>
            <a:normAutofit/>
          </a:bodyPr>
          <a:lstStyle/>
          <a:p>
            <a:r>
              <a:rPr lang="es-AR" dirty="0" smtClean="0"/>
              <a:t>Evaluación </a:t>
            </a:r>
            <a:r>
              <a:rPr lang="es-AR" dirty="0"/>
              <a:t>de Estrés Térmico</a:t>
            </a:r>
            <a:br>
              <a:rPr lang="es-AR" dirty="0"/>
            </a:br>
            <a:r>
              <a:rPr lang="es-AR" dirty="0" err="1"/>
              <a:t>Resolucion</a:t>
            </a:r>
            <a:r>
              <a:rPr lang="es-AR" dirty="0"/>
              <a:t> 295/03 - Anexo III – Ley 19.587</a:t>
            </a:r>
          </a:p>
        </p:txBody>
      </p:sp>
      <p:sp>
        <p:nvSpPr>
          <p:cNvPr id="5" name="CuadroTexto 4"/>
          <p:cNvSpPr txBox="1"/>
          <p:nvPr/>
        </p:nvSpPr>
        <p:spPr>
          <a:xfrm>
            <a:off x="572475" y="2000276"/>
            <a:ext cx="8417701" cy="464694"/>
          </a:xfrm>
          <a:prstGeom prst="rect">
            <a:avLst/>
          </a:prstGeom>
        </p:spPr>
        <p:txBody>
          <a:bodyPr vert="horz" lIns="91440" tIns="45720" rIns="91440" bIns="45720" rtlCol="0" anchor="t">
            <a:normAutofit lnSpcReduction="10000"/>
          </a:bodyPr>
          <a:lstStyle>
            <a:defPPr>
              <a:defRPr lang="en-US"/>
            </a:defPPr>
            <a:lvl1pPr>
              <a:lnSpc>
                <a:spcPct val="90000"/>
              </a:lnSpc>
              <a:spcBef>
                <a:spcPct val="0"/>
              </a:spcBef>
              <a:buNone/>
              <a:defRPr sz="2800" cap="all">
                <a:solidFill>
                  <a:schemeClr val="accent1"/>
                </a:solidFill>
                <a:latin typeface="+mj-lt"/>
                <a:ea typeface="+mj-ea"/>
                <a:cs typeface="+mj-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s-ES" dirty="0"/>
              <a:t>Gestión del estrés térmico y controles. </a:t>
            </a:r>
            <a:endParaRPr lang="es-AR" dirty="0"/>
          </a:p>
        </p:txBody>
      </p:sp>
      <p:sp>
        <p:nvSpPr>
          <p:cNvPr id="7" name="Marcador de contenido 2"/>
          <p:cNvSpPr>
            <a:spLocks noGrp="1"/>
          </p:cNvSpPr>
          <p:nvPr>
            <p:ph idx="1"/>
          </p:nvPr>
        </p:nvSpPr>
        <p:spPr>
          <a:xfrm>
            <a:off x="966685" y="2464970"/>
            <a:ext cx="9926069" cy="4743550"/>
          </a:xfrm>
        </p:spPr>
        <p:txBody>
          <a:bodyPr>
            <a:noAutofit/>
          </a:bodyPr>
          <a:lstStyle/>
          <a:p>
            <a:pPr marL="0" indent="0">
              <a:buNone/>
            </a:pPr>
            <a:r>
              <a:rPr lang="es-ES" b="1" dirty="0"/>
              <a:t>Controles Generales</a:t>
            </a:r>
            <a:endParaRPr lang="es-AR" dirty="0"/>
          </a:p>
          <a:p>
            <a:r>
              <a:rPr lang="es-ES" dirty="0" smtClean="0"/>
              <a:t>Dar instrucciones y capacitación </a:t>
            </a:r>
          </a:p>
          <a:p>
            <a:r>
              <a:rPr lang="es-ES" dirty="0" smtClean="0"/>
              <a:t>Fomentar </a:t>
            </a:r>
            <a:r>
              <a:rPr lang="es-ES" dirty="0"/>
              <a:t>beber pequeños volúmenes </a:t>
            </a:r>
            <a:r>
              <a:rPr lang="es-ES" dirty="0" smtClean="0"/>
              <a:t>de </a:t>
            </a:r>
            <a:r>
              <a:rPr lang="es-ES" dirty="0"/>
              <a:t>agua </a:t>
            </a:r>
            <a:r>
              <a:rPr lang="es-ES" dirty="0" smtClean="0"/>
              <a:t>fría, </a:t>
            </a:r>
            <a:r>
              <a:rPr lang="es-ES" dirty="0"/>
              <a:t>cada 20 minutos.</a:t>
            </a:r>
            <a:endParaRPr lang="es-AR" dirty="0"/>
          </a:p>
          <a:p>
            <a:r>
              <a:rPr lang="es-ES" dirty="0" smtClean="0"/>
              <a:t>Permitir </a:t>
            </a:r>
            <a:r>
              <a:rPr lang="es-ES" dirty="0"/>
              <a:t>la autolimitación de las exposiciones y fomentar la </a:t>
            </a:r>
            <a:r>
              <a:rPr lang="es-ES" dirty="0" smtClean="0"/>
              <a:t>observación.</a:t>
            </a:r>
          </a:p>
          <a:p>
            <a:r>
              <a:rPr lang="es-ES" dirty="0" smtClean="0"/>
              <a:t>Aconsejar </a:t>
            </a:r>
            <a:r>
              <a:rPr lang="es-ES" dirty="0"/>
              <a:t>y controlar a aquellos trabajadores que sean susceptibles al daño sistémico por el calor.</a:t>
            </a:r>
            <a:endParaRPr lang="es-ES" dirty="0" smtClean="0"/>
          </a:p>
          <a:p>
            <a:r>
              <a:rPr lang="es-ES" dirty="0" smtClean="0"/>
              <a:t>Fomentar </a:t>
            </a:r>
            <a:r>
              <a:rPr lang="es-ES" dirty="0"/>
              <a:t>estilos de vida sana, peso corporal ideal y el equilibrio de los electrolitos.</a:t>
            </a:r>
            <a:endParaRPr lang="es-AR" dirty="0"/>
          </a:p>
          <a:p>
            <a:r>
              <a:rPr lang="es-ES" dirty="0" smtClean="0"/>
              <a:t>Modificar </a:t>
            </a:r>
            <a:r>
              <a:rPr lang="es-ES" dirty="0"/>
              <a:t>las expectativas para aquellos que vuelven al trabajo después de no haber estado expuestos al </a:t>
            </a:r>
            <a:r>
              <a:rPr lang="es-ES" dirty="0" smtClean="0"/>
              <a:t>calor.</a:t>
            </a:r>
          </a:p>
          <a:p>
            <a:r>
              <a:rPr lang="es-ES" dirty="0" smtClean="0"/>
              <a:t>Considerar </a:t>
            </a:r>
            <a:r>
              <a:rPr lang="es-ES" dirty="0"/>
              <a:t>previamente la selección médica para identificar a los que sean susceptibles al daño sistémico por el calor.</a:t>
            </a:r>
            <a:endParaRPr lang="es-AR" dirty="0"/>
          </a:p>
        </p:txBody>
      </p:sp>
    </p:spTree>
    <p:extLst>
      <p:ext uri="{BB962C8B-B14F-4D97-AF65-F5344CB8AC3E}">
        <p14:creationId xmlns:p14="http://schemas.microsoft.com/office/powerpoint/2010/main" val="5718053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48348" y="444228"/>
            <a:ext cx="9340646" cy="1280890"/>
          </a:xfrm>
        </p:spPr>
        <p:txBody>
          <a:bodyPr>
            <a:normAutofit/>
          </a:bodyPr>
          <a:lstStyle/>
          <a:p>
            <a:r>
              <a:rPr lang="es-AR" dirty="0" smtClean="0"/>
              <a:t>Evaluación </a:t>
            </a:r>
            <a:r>
              <a:rPr lang="es-AR" dirty="0"/>
              <a:t>de Estrés Térmico</a:t>
            </a:r>
            <a:br>
              <a:rPr lang="es-AR" dirty="0"/>
            </a:br>
            <a:r>
              <a:rPr lang="es-AR" dirty="0" err="1"/>
              <a:t>Resolucion</a:t>
            </a:r>
            <a:r>
              <a:rPr lang="es-AR" dirty="0"/>
              <a:t> 295/03 - Anexo III – Ley 19.587</a:t>
            </a:r>
          </a:p>
        </p:txBody>
      </p:sp>
      <p:sp>
        <p:nvSpPr>
          <p:cNvPr id="5" name="CuadroTexto 4"/>
          <p:cNvSpPr txBox="1"/>
          <p:nvPr/>
        </p:nvSpPr>
        <p:spPr>
          <a:xfrm>
            <a:off x="572475" y="2000276"/>
            <a:ext cx="8417701" cy="464694"/>
          </a:xfrm>
          <a:prstGeom prst="rect">
            <a:avLst/>
          </a:prstGeom>
        </p:spPr>
        <p:txBody>
          <a:bodyPr vert="horz" lIns="91440" tIns="45720" rIns="91440" bIns="45720" rtlCol="0" anchor="t">
            <a:normAutofit lnSpcReduction="10000"/>
          </a:bodyPr>
          <a:lstStyle>
            <a:defPPr>
              <a:defRPr lang="en-US"/>
            </a:defPPr>
            <a:lvl1pPr>
              <a:lnSpc>
                <a:spcPct val="90000"/>
              </a:lnSpc>
              <a:spcBef>
                <a:spcPct val="0"/>
              </a:spcBef>
              <a:buNone/>
              <a:defRPr sz="2800" cap="all">
                <a:solidFill>
                  <a:schemeClr val="accent1"/>
                </a:solidFill>
                <a:latin typeface="+mj-lt"/>
                <a:ea typeface="+mj-ea"/>
                <a:cs typeface="+mj-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s-ES" dirty="0"/>
              <a:t>Gestión del estrés térmico y controles. </a:t>
            </a:r>
            <a:endParaRPr lang="es-AR" dirty="0"/>
          </a:p>
        </p:txBody>
      </p:sp>
      <p:sp>
        <p:nvSpPr>
          <p:cNvPr id="7" name="Marcador de contenido 2"/>
          <p:cNvSpPr>
            <a:spLocks noGrp="1"/>
          </p:cNvSpPr>
          <p:nvPr>
            <p:ph idx="1"/>
          </p:nvPr>
        </p:nvSpPr>
        <p:spPr>
          <a:xfrm>
            <a:off x="966685" y="2464970"/>
            <a:ext cx="9926069" cy="4042510"/>
          </a:xfrm>
        </p:spPr>
        <p:txBody>
          <a:bodyPr>
            <a:noAutofit/>
          </a:bodyPr>
          <a:lstStyle/>
          <a:p>
            <a:pPr marL="0" indent="0">
              <a:buNone/>
            </a:pPr>
            <a:r>
              <a:rPr lang="es-ES" sz="2000" b="1" dirty="0"/>
              <a:t>Controles de trabajo específicos</a:t>
            </a:r>
            <a:endParaRPr lang="es-AR" sz="2000" dirty="0"/>
          </a:p>
          <a:p>
            <a:r>
              <a:rPr lang="es-ES" sz="2000" dirty="0" smtClean="0"/>
              <a:t>Considerar </a:t>
            </a:r>
            <a:r>
              <a:rPr lang="es-ES" sz="2000" dirty="0"/>
              <a:t>entre otros, los controles de ingeniería que reducen el gasto energético, proporcionan la circulación general del aire, reducen los procesos de calor y de liberación del vapor de agua y apantallan las fuentes de calor radiante.</a:t>
            </a:r>
            <a:endParaRPr lang="es-AR" sz="2000" dirty="0"/>
          </a:p>
          <a:p>
            <a:r>
              <a:rPr lang="es-ES" sz="2000" dirty="0" smtClean="0"/>
              <a:t>Considerar </a:t>
            </a:r>
            <a:r>
              <a:rPr lang="es-ES" sz="2000" dirty="0"/>
              <a:t>los controles administrativos que den tiempos de exposición aceptables, permitir la recuperación suficiente y limitar la tensión fisiológica.</a:t>
            </a:r>
            <a:endParaRPr lang="es-AR" sz="2000" dirty="0"/>
          </a:p>
          <a:p>
            <a:r>
              <a:rPr lang="es-ES" sz="2000" dirty="0" smtClean="0"/>
              <a:t>Considerar </a:t>
            </a:r>
            <a:r>
              <a:rPr lang="es-ES" sz="2000" dirty="0"/>
              <a:t>la protección personal que está demostrado que es eficaz para las prácticas del trabajo y las condiciones de ubicación.</a:t>
            </a:r>
            <a:endParaRPr lang="es-AR" sz="2000" dirty="0"/>
          </a:p>
          <a:p>
            <a:r>
              <a:rPr lang="es-ES" sz="2000" dirty="0" smtClean="0"/>
              <a:t>No </a:t>
            </a:r>
            <a:r>
              <a:rPr lang="es-ES" sz="2000" dirty="0"/>
              <a:t>desatender NUNCA los signos o síntomas de las alteraciones relacionadas con el calor.</a:t>
            </a:r>
            <a:endParaRPr lang="es-AR" sz="2000" dirty="0"/>
          </a:p>
        </p:txBody>
      </p:sp>
    </p:spTree>
    <p:extLst>
      <p:ext uri="{BB962C8B-B14F-4D97-AF65-F5344CB8AC3E}">
        <p14:creationId xmlns:p14="http://schemas.microsoft.com/office/powerpoint/2010/main" val="324579863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681762" y="2188028"/>
            <a:ext cx="10060159" cy="4329953"/>
          </a:xfrm>
        </p:spPr>
        <p:txBody>
          <a:bodyPr>
            <a:normAutofit fontScale="70000" lnSpcReduction="20000"/>
          </a:bodyPr>
          <a:lstStyle/>
          <a:p>
            <a:pPr marL="514350" indent="-514350">
              <a:buFont typeface="+mj-lt"/>
              <a:buAutoNum type="arabicPeriod"/>
            </a:pPr>
            <a:r>
              <a:rPr lang="es-AR" sz="3600" dirty="0" smtClean="0"/>
              <a:t>Proteger a los trabajadores de los efectos más graves, es decir,  una hipotermia, como de las lesiones locales causadas por el frío.</a:t>
            </a:r>
          </a:p>
          <a:p>
            <a:pPr marL="514350" indent="-514350">
              <a:buFont typeface="+mj-lt"/>
              <a:buAutoNum type="arabicPeriod"/>
            </a:pPr>
            <a:r>
              <a:rPr lang="es-AR" sz="3600" dirty="0" smtClean="0"/>
              <a:t>Prevenir las lesiones por frío en las extremidades del cuerpo, en especial las manos, los pies y la cabeza. </a:t>
            </a:r>
          </a:p>
          <a:p>
            <a:pPr marL="514350" indent="-514350">
              <a:buFont typeface="+mj-lt"/>
              <a:buAutoNum type="arabicPeriod"/>
            </a:pPr>
            <a:r>
              <a:rPr lang="es-AR" sz="3600" dirty="0" smtClean="0"/>
              <a:t>Se establecen valores </a:t>
            </a:r>
            <a:r>
              <a:rPr lang="es-AR" sz="3600" dirty="0"/>
              <a:t>límite </a:t>
            </a:r>
            <a:r>
              <a:rPr lang="es-AR" sz="3600" dirty="0" smtClean="0"/>
              <a:t>para </a:t>
            </a:r>
            <a:r>
              <a:rPr lang="es-AR" sz="3600" dirty="0"/>
              <a:t>impedir que la temperatura interna del cuerpo descienda por debajo de los </a:t>
            </a:r>
            <a:r>
              <a:rPr lang="es-AR" sz="3600" dirty="0" smtClean="0"/>
              <a:t>36°C, lo que provocaría:</a:t>
            </a:r>
            <a:endParaRPr lang="es-AR" sz="3600" dirty="0"/>
          </a:p>
          <a:p>
            <a:pPr lvl="1"/>
            <a:r>
              <a:rPr lang="es-AR" sz="3600" dirty="0" smtClean="0"/>
              <a:t>Reducción de la actividad mental</a:t>
            </a:r>
          </a:p>
          <a:p>
            <a:pPr lvl="1"/>
            <a:r>
              <a:rPr lang="es-AR" sz="3600" dirty="0" smtClean="0"/>
              <a:t>Menor capacidad para la toma racional de decisiones,</a:t>
            </a:r>
          </a:p>
          <a:p>
            <a:pPr lvl="1"/>
            <a:r>
              <a:rPr lang="es-AR" sz="3600" dirty="0" smtClean="0"/>
              <a:t>Pérdida de la consciencia.</a:t>
            </a:r>
          </a:p>
          <a:p>
            <a:endParaRPr lang="es-AR" dirty="0"/>
          </a:p>
        </p:txBody>
      </p:sp>
      <p:sp>
        <p:nvSpPr>
          <p:cNvPr id="4" name="Título 1"/>
          <p:cNvSpPr txBox="1">
            <a:spLocks/>
          </p:cNvSpPr>
          <p:nvPr/>
        </p:nvSpPr>
        <p:spPr>
          <a:xfrm>
            <a:off x="1964790" y="1535280"/>
            <a:ext cx="10396882" cy="65274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AR" dirty="0" smtClean="0"/>
              <a:t>Objetivos</a:t>
            </a:r>
            <a:endParaRPr lang="es-AR" dirty="0"/>
          </a:p>
        </p:txBody>
      </p:sp>
      <p:sp>
        <p:nvSpPr>
          <p:cNvPr id="5" name="Título 2"/>
          <p:cNvSpPr txBox="1">
            <a:spLocks/>
          </p:cNvSpPr>
          <p:nvPr/>
        </p:nvSpPr>
        <p:spPr>
          <a:xfrm>
            <a:off x="1964790" y="706065"/>
            <a:ext cx="6037440" cy="502841"/>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914400">
              <a:lnSpc>
                <a:spcPct val="90000"/>
              </a:lnSpc>
            </a:pPr>
            <a:r>
              <a:rPr lang="es-AR" sz="4400" cap="all" dirty="0" smtClean="0">
                <a:solidFill>
                  <a:schemeClr val="accent1"/>
                </a:solidFill>
              </a:rPr>
              <a:t>Estrés </a:t>
            </a:r>
            <a:r>
              <a:rPr lang="es-AR" sz="4400" cap="all" dirty="0">
                <a:solidFill>
                  <a:schemeClr val="accent1"/>
                </a:solidFill>
              </a:rPr>
              <a:t>por </a:t>
            </a:r>
            <a:r>
              <a:rPr lang="es-AR" sz="4400" cap="all" dirty="0" smtClean="0">
                <a:solidFill>
                  <a:schemeClr val="accent1"/>
                </a:solidFill>
              </a:rPr>
              <a:t>frío</a:t>
            </a:r>
            <a:endParaRPr lang="es-AR" sz="4400" cap="all" dirty="0">
              <a:solidFill>
                <a:schemeClr val="accent1"/>
              </a:solidFill>
            </a:endParaRPr>
          </a:p>
        </p:txBody>
      </p:sp>
    </p:spTree>
    <p:extLst>
      <p:ext uri="{BB962C8B-B14F-4D97-AF65-F5344CB8AC3E}">
        <p14:creationId xmlns:p14="http://schemas.microsoft.com/office/powerpoint/2010/main" val="391940828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40542" y="634022"/>
            <a:ext cx="10396882" cy="1151965"/>
          </a:xfrm>
        </p:spPr>
        <p:txBody>
          <a:bodyPr/>
          <a:lstStyle/>
          <a:p>
            <a:r>
              <a:rPr lang="es-AR" dirty="0" smtClean="0"/>
              <a:t>Consecuencias de la sobre exposición al frío:</a:t>
            </a:r>
            <a:endParaRPr lang="es-AR" dirty="0"/>
          </a:p>
        </p:txBody>
      </p:sp>
      <p:sp>
        <p:nvSpPr>
          <p:cNvPr id="3" name="Marcador de contenido 2"/>
          <p:cNvSpPr>
            <a:spLocks noGrp="1"/>
          </p:cNvSpPr>
          <p:nvPr>
            <p:ph idx="1"/>
          </p:nvPr>
        </p:nvSpPr>
        <p:spPr>
          <a:xfrm>
            <a:off x="1154248" y="1945178"/>
            <a:ext cx="4963920" cy="4478180"/>
          </a:xfrm>
        </p:spPr>
        <p:txBody>
          <a:bodyPr>
            <a:normAutofit lnSpcReduction="10000"/>
          </a:bodyPr>
          <a:lstStyle/>
          <a:p>
            <a:r>
              <a:rPr lang="es-AR" sz="2400" dirty="0"/>
              <a:t>Enfriamientos</a:t>
            </a:r>
          </a:p>
          <a:p>
            <a:r>
              <a:rPr lang="es-AR" sz="2400" dirty="0"/>
              <a:t>Congelamiento parcial</a:t>
            </a:r>
          </a:p>
          <a:p>
            <a:r>
              <a:rPr lang="es-AR" sz="2400" dirty="0"/>
              <a:t>Congelamientos</a:t>
            </a:r>
          </a:p>
          <a:p>
            <a:r>
              <a:rPr lang="es-AR" sz="2400" dirty="0"/>
              <a:t>Quemaduras por frío (sabañones)</a:t>
            </a:r>
          </a:p>
          <a:p>
            <a:r>
              <a:rPr lang="es-AR" sz="2400" dirty="0"/>
              <a:t>Pie de inmersión</a:t>
            </a:r>
          </a:p>
          <a:p>
            <a:r>
              <a:rPr lang="es-AR" sz="2400" dirty="0"/>
              <a:t>Disminución de la capacidad de concentración y </a:t>
            </a:r>
            <a:r>
              <a:rPr lang="es-AR" sz="2400" dirty="0" smtClean="0"/>
              <a:t>reacción</a:t>
            </a:r>
          </a:p>
          <a:p>
            <a:r>
              <a:rPr lang="es-AR" sz="2400" dirty="0" smtClean="0"/>
              <a:t>Pérdida del conocimiento</a:t>
            </a:r>
          </a:p>
          <a:p>
            <a:r>
              <a:rPr lang="en-US" sz="2400" dirty="0" smtClean="0"/>
              <a:t>Paro cardíaco</a:t>
            </a:r>
            <a:endParaRPr lang="en-US" sz="2400" dirty="0"/>
          </a:p>
          <a:p>
            <a:endParaRPr lang="es-AR" dirty="0"/>
          </a:p>
        </p:txBody>
      </p:sp>
      <p:graphicFrame>
        <p:nvGraphicFramePr>
          <p:cNvPr id="5" name="Tabla 4"/>
          <p:cNvGraphicFramePr>
            <a:graphicFrameLocks noGrp="1"/>
          </p:cNvGraphicFramePr>
          <p:nvPr>
            <p:extLst>
              <p:ext uri="{D42A27DB-BD31-4B8C-83A1-F6EECF244321}">
                <p14:modId xmlns:p14="http://schemas.microsoft.com/office/powerpoint/2010/main" val="2896804217"/>
              </p:ext>
            </p:extLst>
          </p:nvPr>
        </p:nvGraphicFramePr>
        <p:xfrm>
          <a:off x="6572976" y="1864997"/>
          <a:ext cx="4541141" cy="4735073"/>
        </p:xfrm>
        <a:graphic>
          <a:graphicData uri="http://schemas.openxmlformats.org/drawingml/2006/table">
            <a:tbl>
              <a:tblPr firstRow="1" firstCol="1" bandRow="1">
                <a:tableStyleId>{5C22544A-7EE6-4342-B048-85BDC9FD1C3A}</a:tableStyleId>
              </a:tblPr>
              <a:tblGrid>
                <a:gridCol w="745375">
                  <a:extLst>
                    <a:ext uri="{9D8B030D-6E8A-4147-A177-3AD203B41FA5}">
                      <a16:colId xmlns:a16="http://schemas.microsoft.com/office/drawing/2014/main" val="2257052728"/>
                    </a:ext>
                  </a:extLst>
                </a:gridCol>
                <a:gridCol w="3795766">
                  <a:extLst>
                    <a:ext uri="{9D8B030D-6E8A-4147-A177-3AD203B41FA5}">
                      <a16:colId xmlns:a16="http://schemas.microsoft.com/office/drawing/2014/main" val="1330254531"/>
                    </a:ext>
                  </a:extLst>
                </a:gridCol>
              </a:tblGrid>
              <a:tr h="254748">
                <a:tc gridSpan="2">
                  <a:txBody>
                    <a:bodyPr/>
                    <a:lstStyle/>
                    <a:p>
                      <a:pPr algn="ctr">
                        <a:spcAft>
                          <a:spcPts val="0"/>
                        </a:spcAft>
                      </a:pPr>
                      <a:r>
                        <a:rPr lang="es-ES" sz="1050" dirty="0">
                          <a:solidFill>
                            <a:schemeClr val="tx1"/>
                          </a:solidFill>
                          <a:effectLst/>
                        </a:rPr>
                        <a:t>SITUACIONES CLINICAS PROGRESIVAS DE LA HIPOTERMIA</a:t>
                      </a:r>
                      <a:endParaRPr lang="en-US" sz="1600" dirty="0">
                        <a:solidFill>
                          <a:schemeClr val="tx1"/>
                        </a:solidFill>
                        <a:effectLst/>
                        <a:latin typeface="SF Pro Text" panose="00000400000000000000" pitchFamily="50" charset="0"/>
                        <a:ea typeface="Times New Roman" panose="02020603050405020304" pitchFamily="18" charset="0"/>
                        <a:cs typeface="Times New Roman" panose="02020603050405020304" pitchFamily="18" charset="0"/>
                      </a:endParaRPr>
                    </a:p>
                  </a:txBody>
                  <a:tcPr marL="60617" marR="60617" marT="0" marB="0" anchor="ctr">
                    <a:solidFill>
                      <a:schemeClr val="tx1">
                        <a:lumMod val="50000"/>
                        <a:lumOff val="50000"/>
                      </a:schemeClr>
                    </a:solidFill>
                  </a:tcPr>
                </a:tc>
                <a:tc hMerge="1">
                  <a:txBody>
                    <a:bodyPr/>
                    <a:lstStyle/>
                    <a:p>
                      <a:endParaRPr lang="en-US"/>
                    </a:p>
                  </a:txBody>
                  <a:tcPr/>
                </a:tc>
                <a:extLst>
                  <a:ext uri="{0D108BD9-81ED-4DB2-BD59-A6C34878D82A}">
                    <a16:rowId xmlns:a16="http://schemas.microsoft.com/office/drawing/2014/main" val="3593442335"/>
                  </a:ext>
                </a:extLst>
              </a:tr>
              <a:tr h="257505">
                <a:tc gridSpan="2">
                  <a:txBody>
                    <a:bodyPr/>
                    <a:lstStyle/>
                    <a:p>
                      <a:pPr algn="ctr">
                        <a:spcAft>
                          <a:spcPts val="0"/>
                        </a:spcAft>
                      </a:pPr>
                      <a:r>
                        <a:rPr lang="es-ES" sz="1050" dirty="0">
                          <a:solidFill>
                            <a:schemeClr val="tx1"/>
                          </a:solidFill>
                          <a:effectLst/>
                        </a:rPr>
                        <a:t>Temperatura Interna</a:t>
                      </a:r>
                      <a:endParaRPr lang="en-US" sz="1600" dirty="0">
                        <a:solidFill>
                          <a:schemeClr val="tx1"/>
                        </a:solidFill>
                        <a:effectLst/>
                        <a:latin typeface="SF Pro Text" panose="00000400000000000000" pitchFamily="50" charset="0"/>
                        <a:ea typeface="Times New Roman" panose="02020603050405020304" pitchFamily="18" charset="0"/>
                        <a:cs typeface="Times New Roman" panose="02020603050405020304" pitchFamily="18" charset="0"/>
                      </a:endParaRPr>
                    </a:p>
                  </a:txBody>
                  <a:tcPr marL="60617" marR="60617" marT="0" marB="0" anchor="ctr">
                    <a:solidFill>
                      <a:schemeClr val="tx1">
                        <a:lumMod val="50000"/>
                        <a:lumOff val="50000"/>
                      </a:schemeClr>
                    </a:solidFill>
                  </a:tcPr>
                </a:tc>
                <a:tc hMerge="1">
                  <a:txBody>
                    <a:bodyPr/>
                    <a:lstStyle/>
                    <a:p>
                      <a:endParaRPr lang="en-US"/>
                    </a:p>
                  </a:txBody>
                  <a:tcPr/>
                </a:tc>
                <a:extLst>
                  <a:ext uri="{0D108BD9-81ED-4DB2-BD59-A6C34878D82A}">
                    <a16:rowId xmlns:a16="http://schemas.microsoft.com/office/drawing/2014/main" val="624553056"/>
                  </a:ext>
                </a:extLst>
              </a:tr>
              <a:tr h="319436">
                <a:tc>
                  <a:txBody>
                    <a:bodyPr/>
                    <a:lstStyle/>
                    <a:p>
                      <a:pPr algn="ctr">
                        <a:spcAft>
                          <a:spcPts val="0"/>
                        </a:spcAft>
                      </a:pPr>
                      <a:r>
                        <a:rPr lang="es-ES" sz="1050" dirty="0" err="1">
                          <a:solidFill>
                            <a:schemeClr val="tx1"/>
                          </a:solidFill>
                          <a:effectLst/>
                        </a:rPr>
                        <a:t>Temp</a:t>
                      </a:r>
                      <a:r>
                        <a:rPr lang="es-ES" sz="1050" dirty="0">
                          <a:solidFill>
                            <a:schemeClr val="tx1"/>
                          </a:solidFill>
                          <a:effectLst/>
                        </a:rPr>
                        <a:t> [°C]</a:t>
                      </a:r>
                      <a:endParaRPr lang="en-US" sz="1600" dirty="0">
                        <a:solidFill>
                          <a:schemeClr val="tx1"/>
                        </a:solidFill>
                        <a:effectLst/>
                        <a:latin typeface="SF Pro Text" panose="00000400000000000000" pitchFamily="50" charset="0"/>
                        <a:ea typeface="Times New Roman" panose="02020603050405020304" pitchFamily="18" charset="0"/>
                        <a:cs typeface="Times New Roman" panose="02020603050405020304" pitchFamily="18" charset="0"/>
                      </a:endParaRPr>
                    </a:p>
                  </a:txBody>
                  <a:tcPr marL="60617" marR="60617" marT="0" marB="0" anchor="ctr">
                    <a:solidFill>
                      <a:schemeClr val="tx1">
                        <a:lumMod val="50000"/>
                        <a:lumOff val="50000"/>
                      </a:schemeClr>
                    </a:solidFill>
                  </a:tcPr>
                </a:tc>
                <a:tc>
                  <a:txBody>
                    <a:bodyPr/>
                    <a:lstStyle/>
                    <a:p>
                      <a:pPr algn="l">
                        <a:spcAft>
                          <a:spcPts val="0"/>
                        </a:spcAft>
                      </a:pPr>
                      <a:r>
                        <a:rPr lang="es-ES" sz="800">
                          <a:effectLst/>
                        </a:rPr>
                        <a:t>Síntomas Clínicos</a:t>
                      </a:r>
                      <a:endParaRPr lang="en-US" sz="1100">
                        <a:effectLst/>
                        <a:latin typeface="SF Pro Text" panose="00000400000000000000" pitchFamily="50" charset="0"/>
                        <a:ea typeface="Times New Roman" panose="02020603050405020304" pitchFamily="18" charset="0"/>
                        <a:cs typeface="Times New Roman" panose="02020603050405020304" pitchFamily="18" charset="0"/>
                      </a:endParaRPr>
                    </a:p>
                  </a:txBody>
                  <a:tcPr marL="60617" marR="60617" marT="0" marB="0" anchor="ctr"/>
                </a:tc>
                <a:extLst>
                  <a:ext uri="{0D108BD9-81ED-4DB2-BD59-A6C34878D82A}">
                    <a16:rowId xmlns:a16="http://schemas.microsoft.com/office/drawing/2014/main" val="2161590783"/>
                  </a:ext>
                </a:extLst>
              </a:tr>
              <a:tr h="152547">
                <a:tc>
                  <a:txBody>
                    <a:bodyPr/>
                    <a:lstStyle/>
                    <a:p>
                      <a:pPr algn="ctr">
                        <a:spcAft>
                          <a:spcPts val="0"/>
                        </a:spcAft>
                      </a:pPr>
                      <a:r>
                        <a:rPr lang="es-ES" sz="1050">
                          <a:solidFill>
                            <a:schemeClr val="tx1"/>
                          </a:solidFill>
                          <a:effectLst/>
                        </a:rPr>
                        <a:t>37,6</a:t>
                      </a:r>
                      <a:endParaRPr lang="en-US" sz="1600">
                        <a:solidFill>
                          <a:schemeClr val="tx1"/>
                        </a:solidFill>
                        <a:effectLst/>
                        <a:latin typeface="SF Pro Text" panose="00000400000000000000" pitchFamily="50" charset="0"/>
                        <a:ea typeface="Times New Roman" panose="02020603050405020304" pitchFamily="18" charset="0"/>
                        <a:cs typeface="Times New Roman" panose="02020603050405020304" pitchFamily="18" charset="0"/>
                      </a:endParaRPr>
                    </a:p>
                  </a:txBody>
                  <a:tcPr marL="60617" marR="60617" marT="0" marB="0" anchor="ctr">
                    <a:solidFill>
                      <a:schemeClr val="tx1">
                        <a:lumMod val="50000"/>
                        <a:lumOff val="50000"/>
                      </a:schemeClr>
                    </a:solidFill>
                  </a:tcPr>
                </a:tc>
                <a:tc>
                  <a:txBody>
                    <a:bodyPr/>
                    <a:lstStyle/>
                    <a:p>
                      <a:pPr algn="just">
                        <a:spcAft>
                          <a:spcPts val="0"/>
                        </a:spcAft>
                      </a:pPr>
                      <a:r>
                        <a:rPr lang="es-ES" sz="800">
                          <a:effectLst/>
                        </a:rPr>
                        <a:t>Temperatura rectal normal</a:t>
                      </a:r>
                      <a:endParaRPr lang="en-US" sz="1100">
                        <a:effectLst/>
                        <a:latin typeface="SF Pro Text" panose="00000400000000000000" pitchFamily="50" charset="0"/>
                        <a:ea typeface="Times New Roman" panose="02020603050405020304" pitchFamily="18" charset="0"/>
                        <a:cs typeface="Times New Roman" panose="02020603050405020304" pitchFamily="18" charset="0"/>
                      </a:endParaRPr>
                    </a:p>
                  </a:txBody>
                  <a:tcPr marL="60617" marR="60617" marT="0" marB="0"/>
                </a:tc>
                <a:extLst>
                  <a:ext uri="{0D108BD9-81ED-4DB2-BD59-A6C34878D82A}">
                    <a16:rowId xmlns:a16="http://schemas.microsoft.com/office/drawing/2014/main" val="1433199526"/>
                  </a:ext>
                </a:extLst>
              </a:tr>
              <a:tr h="152547">
                <a:tc>
                  <a:txBody>
                    <a:bodyPr/>
                    <a:lstStyle/>
                    <a:p>
                      <a:pPr algn="ctr">
                        <a:spcAft>
                          <a:spcPts val="0"/>
                        </a:spcAft>
                      </a:pPr>
                      <a:r>
                        <a:rPr lang="es-ES" sz="1050">
                          <a:solidFill>
                            <a:schemeClr val="tx1"/>
                          </a:solidFill>
                          <a:effectLst/>
                        </a:rPr>
                        <a:t>37</a:t>
                      </a:r>
                      <a:endParaRPr lang="en-US" sz="1600">
                        <a:solidFill>
                          <a:schemeClr val="tx1"/>
                        </a:solidFill>
                        <a:effectLst/>
                        <a:latin typeface="SF Pro Text" panose="00000400000000000000" pitchFamily="50" charset="0"/>
                        <a:ea typeface="Times New Roman" panose="02020603050405020304" pitchFamily="18" charset="0"/>
                        <a:cs typeface="Times New Roman" panose="02020603050405020304" pitchFamily="18" charset="0"/>
                      </a:endParaRPr>
                    </a:p>
                  </a:txBody>
                  <a:tcPr marL="60617" marR="60617" marT="0" marB="0" anchor="ctr">
                    <a:solidFill>
                      <a:schemeClr val="tx1">
                        <a:lumMod val="50000"/>
                        <a:lumOff val="50000"/>
                      </a:schemeClr>
                    </a:solidFill>
                  </a:tcPr>
                </a:tc>
                <a:tc>
                  <a:txBody>
                    <a:bodyPr/>
                    <a:lstStyle/>
                    <a:p>
                      <a:pPr algn="just">
                        <a:spcAft>
                          <a:spcPts val="0"/>
                        </a:spcAft>
                      </a:pPr>
                      <a:r>
                        <a:rPr lang="es-ES" sz="800" dirty="0">
                          <a:effectLst/>
                        </a:rPr>
                        <a:t>Temperatura oral normal</a:t>
                      </a:r>
                      <a:endParaRPr lang="en-US" sz="1100" dirty="0">
                        <a:effectLst/>
                        <a:latin typeface="SF Pro Text" panose="00000400000000000000" pitchFamily="50" charset="0"/>
                        <a:ea typeface="Times New Roman" panose="02020603050405020304" pitchFamily="18" charset="0"/>
                        <a:cs typeface="Times New Roman" panose="02020603050405020304" pitchFamily="18" charset="0"/>
                      </a:endParaRPr>
                    </a:p>
                  </a:txBody>
                  <a:tcPr marL="60617" marR="60617" marT="0" marB="0"/>
                </a:tc>
                <a:extLst>
                  <a:ext uri="{0D108BD9-81ED-4DB2-BD59-A6C34878D82A}">
                    <a16:rowId xmlns:a16="http://schemas.microsoft.com/office/drawing/2014/main" val="3919826714"/>
                  </a:ext>
                </a:extLst>
              </a:tr>
              <a:tr h="283220">
                <a:tc>
                  <a:txBody>
                    <a:bodyPr/>
                    <a:lstStyle/>
                    <a:p>
                      <a:pPr algn="ctr">
                        <a:spcAft>
                          <a:spcPts val="0"/>
                        </a:spcAft>
                      </a:pPr>
                      <a:r>
                        <a:rPr lang="es-ES" sz="1050">
                          <a:solidFill>
                            <a:schemeClr val="tx1"/>
                          </a:solidFill>
                          <a:effectLst/>
                        </a:rPr>
                        <a:t>36</a:t>
                      </a:r>
                      <a:endParaRPr lang="en-US" sz="1600">
                        <a:solidFill>
                          <a:schemeClr val="tx1"/>
                        </a:solidFill>
                        <a:effectLst/>
                        <a:latin typeface="SF Pro Text" panose="00000400000000000000" pitchFamily="50" charset="0"/>
                        <a:ea typeface="Times New Roman" panose="02020603050405020304" pitchFamily="18" charset="0"/>
                        <a:cs typeface="Times New Roman" panose="02020603050405020304" pitchFamily="18" charset="0"/>
                      </a:endParaRPr>
                    </a:p>
                  </a:txBody>
                  <a:tcPr marL="60617" marR="60617" marT="0" marB="0" anchor="ctr">
                    <a:solidFill>
                      <a:schemeClr val="tx1">
                        <a:lumMod val="50000"/>
                        <a:lumOff val="50000"/>
                      </a:schemeClr>
                    </a:solidFill>
                  </a:tcPr>
                </a:tc>
                <a:tc>
                  <a:txBody>
                    <a:bodyPr/>
                    <a:lstStyle/>
                    <a:p>
                      <a:pPr algn="just">
                        <a:spcAft>
                          <a:spcPts val="0"/>
                        </a:spcAft>
                      </a:pPr>
                      <a:r>
                        <a:rPr lang="es-ES" sz="800">
                          <a:effectLst/>
                        </a:rPr>
                        <a:t>La relación metabólica aumenta en un intento de compensar la pérdida de calor.</a:t>
                      </a:r>
                      <a:endParaRPr lang="en-US" sz="1100">
                        <a:effectLst/>
                        <a:latin typeface="SF Pro Text" panose="00000400000000000000" pitchFamily="50" charset="0"/>
                        <a:ea typeface="Times New Roman" panose="02020603050405020304" pitchFamily="18" charset="0"/>
                        <a:cs typeface="Times New Roman" panose="02020603050405020304" pitchFamily="18" charset="0"/>
                      </a:endParaRPr>
                    </a:p>
                  </a:txBody>
                  <a:tcPr marL="60617" marR="60617" marT="0" marB="0"/>
                </a:tc>
                <a:extLst>
                  <a:ext uri="{0D108BD9-81ED-4DB2-BD59-A6C34878D82A}">
                    <a16:rowId xmlns:a16="http://schemas.microsoft.com/office/drawing/2014/main" val="1481827683"/>
                  </a:ext>
                </a:extLst>
              </a:tr>
              <a:tr h="158413">
                <a:tc>
                  <a:txBody>
                    <a:bodyPr/>
                    <a:lstStyle/>
                    <a:p>
                      <a:pPr algn="ctr">
                        <a:spcAft>
                          <a:spcPts val="0"/>
                        </a:spcAft>
                      </a:pPr>
                      <a:r>
                        <a:rPr lang="es-ES" sz="1050" dirty="0">
                          <a:solidFill>
                            <a:schemeClr val="tx1"/>
                          </a:solidFill>
                          <a:effectLst/>
                        </a:rPr>
                        <a:t>35</a:t>
                      </a:r>
                      <a:endParaRPr lang="en-US" sz="1600" dirty="0">
                        <a:solidFill>
                          <a:schemeClr val="tx1"/>
                        </a:solidFill>
                        <a:effectLst/>
                        <a:latin typeface="SF Pro Text" panose="00000400000000000000" pitchFamily="50" charset="0"/>
                        <a:ea typeface="Times New Roman" panose="02020603050405020304" pitchFamily="18" charset="0"/>
                        <a:cs typeface="Times New Roman" panose="02020603050405020304" pitchFamily="18" charset="0"/>
                      </a:endParaRPr>
                    </a:p>
                  </a:txBody>
                  <a:tcPr marL="60617" marR="60617" marT="0" marB="0" anchor="ctr">
                    <a:solidFill>
                      <a:schemeClr val="tx1">
                        <a:lumMod val="50000"/>
                        <a:lumOff val="50000"/>
                      </a:schemeClr>
                    </a:solidFill>
                  </a:tcPr>
                </a:tc>
                <a:tc>
                  <a:txBody>
                    <a:bodyPr/>
                    <a:lstStyle/>
                    <a:p>
                      <a:pPr algn="just">
                        <a:spcAft>
                          <a:spcPts val="0"/>
                        </a:spcAft>
                      </a:pPr>
                      <a:r>
                        <a:rPr lang="es-ES" sz="800">
                          <a:effectLst/>
                        </a:rPr>
                        <a:t>Tiritones de intensidad máxima.</a:t>
                      </a:r>
                      <a:endParaRPr lang="en-US" sz="1100">
                        <a:effectLst/>
                        <a:latin typeface="SF Pro Text" panose="00000400000000000000" pitchFamily="50" charset="0"/>
                        <a:ea typeface="Times New Roman" panose="02020603050405020304" pitchFamily="18" charset="0"/>
                        <a:cs typeface="Times New Roman" panose="02020603050405020304" pitchFamily="18" charset="0"/>
                      </a:endParaRPr>
                    </a:p>
                  </a:txBody>
                  <a:tcPr marL="60617" marR="60617" marT="0" marB="0"/>
                </a:tc>
                <a:extLst>
                  <a:ext uri="{0D108BD9-81ED-4DB2-BD59-A6C34878D82A}">
                    <a16:rowId xmlns:a16="http://schemas.microsoft.com/office/drawing/2014/main" val="2688924304"/>
                  </a:ext>
                </a:extLst>
              </a:tr>
              <a:tr h="283220">
                <a:tc>
                  <a:txBody>
                    <a:bodyPr/>
                    <a:lstStyle/>
                    <a:p>
                      <a:pPr algn="ctr">
                        <a:spcAft>
                          <a:spcPts val="0"/>
                        </a:spcAft>
                      </a:pPr>
                      <a:r>
                        <a:rPr lang="es-ES" sz="1050">
                          <a:solidFill>
                            <a:schemeClr val="tx1"/>
                          </a:solidFill>
                          <a:effectLst/>
                        </a:rPr>
                        <a:t>34</a:t>
                      </a:r>
                      <a:endParaRPr lang="en-US" sz="1600">
                        <a:solidFill>
                          <a:schemeClr val="tx1"/>
                        </a:solidFill>
                        <a:effectLst/>
                        <a:latin typeface="SF Pro Text" panose="00000400000000000000" pitchFamily="50" charset="0"/>
                        <a:ea typeface="Times New Roman" panose="02020603050405020304" pitchFamily="18" charset="0"/>
                        <a:cs typeface="Times New Roman" panose="02020603050405020304" pitchFamily="18" charset="0"/>
                      </a:endParaRPr>
                    </a:p>
                  </a:txBody>
                  <a:tcPr marL="60617" marR="60617" marT="0" marB="0" anchor="ctr">
                    <a:solidFill>
                      <a:schemeClr val="tx1">
                        <a:lumMod val="50000"/>
                        <a:lumOff val="50000"/>
                      </a:schemeClr>
                    </a:solidFill>
                  </a:tcPr>
                </a:tc>
                <a:tc>
                  <a:txBody>
                    <a:bodyPr/>
                    <a:lstStyle/>
                    <a:p>
                      <a:pPr algn="just">
                        <a:spcAft>
                          <a:spcPts val="0"/>
                        </a:spcAft>
                      </a:pPr>
                      <a:r>
                        <a:rPr lang="es-ES" sz="800">
                          <a:effectLst/>
                        </a:rPr>
                        <a:t>La víctima se encuentra consciente y responde; tiene la presión arterial normal.</a:t>
                      </a:r>
                      <a:endParaRPr lang="en-US" sz="1100">
                        <a:effectLst/>
                        <a:latin typeface="SF Pro Text" panose="00000400000000000000" pitchFamily="50" charset="0"/>
                        <a:ea typeface="Times New Roman" panose="02020603050405020304" pitchFamily="18" charset="0"/>
                        <a:cs typeface="Times New Roman" panose="02020603050405020304" pitchFamily="18" charset="0"/>
                      </a:endParaRPr>
                    </a:p>
                  </a:txBody>
                  <a:tcPr marL="60617" marR="60617" marT="0" marB="0"/>
                </a:tc>
                <a:extLst>
                  <a:ext uri="{0D108BD9-81ED-4DB2-BD59-A6C34878D82A}">
                    <a16:rowId xmlns:a16="http://schemas.microsoft.com/office/drawing/2014/main" val="727421965"/>
                  </a:ext>
                </a:extLst>
              </a:tr>
              <a:tr h="152547">
                <a:tc>
                  <a:txBody>
                    <a:bodyPr/>
                    <a:lstStyle/>
                    <a:p>
                      <a:pPr algn="ctr">
                        <a:spcAft>
                          <a:spcPts val="0"/>
                        </a:spcAft>
                      </a:pPr>
                      <a:r>
                        <a:rPr lang="es-ES" sz="1050">
                          <a:solidFill>
                            <a:schemeClr val="tx1"/>
                          </a:solidFill>
                          <a:effectLst/>
                        </a:rPr>
                        <a:t>33</a:t>
                      </a:r>
                      <a:endParaRPr lang="en-US" sz="1600">
                        <a:solidFill>
                          <a:schemeClr val="tx1"/>
                        </a:solidFill>
                        <a:effectLst/>
                        <a:latin typeface="SF Pro Text" panose="00000400000000000000" pitchFamily="50" charset="0"/>
                        <a:ea typeface="Times New Roman" panose="02020603050405020304" pitchFamily="18" charset="0"/>
                        <a:cs typeface="Times New Roman" panose="02020603050405020304" pitchFamily="18" charset="0"/>
                      </a:endParaRPr>
                    </a:p>
                  </a:txBody>
                  <a:tcPr marL="60617" marR="60617" marT="0" marB="0" anchor="ctr">
                    <a:solidFill>
                      <a:schemeClr val="tx1">
                        <a:lumMod val="50000"/>
                        <a:lumOff val="50000"/>
                      </a:schemeClr>
                    </a:solidFill>
                  </a:tcPr>
                </a:tc>
                <a:tc>
                  <a:txBody>
                    <a:bodyPr/>
                    <a:lstStyle/>
                    <a:p>
                      <a:pPr algn="just">
                        <a:spcAft>
                          <a:spcPts val="0"/>
                        </a:spcAft>
                      </a:pPr>
                      <a:r>
                        <a:rPr lang="es-ES" sz="800">
                          <a:effectLst/>
                        </a:rPr>
                        <a:t>Fuerte Hipotermia por debajo de esta temperatura.</a:t>
                      </a:r>
                      <a:endParaRPr lang="en-US" sz="1100">
                        <a:effectLst/>
                        <a:latin typeface="SF Pro Text" panose="00000400000000000000" pitchFamily="50" charset="0"/>
                        <a:ea typeface="Times New Roman" panose="02020603050405020304" pitchFamily="18" charset="0"/>
                        <a:cs typeface="Times New Roman" panose="02020603050405020304" pitchFamily="18" charset="0"/>
                      </a:endParaRPr>
                    </a:p>
                  </a:txBody>
                  <a:tcPr marL="60617" marR="60617" marT="0" marB="0"/>
                </a:tc>
                <a:extLst>
                  <a:ext uri="{0D108BD9-81ED-4DB2-BD59-A6C34878D82A}">
                    <a16:rowId xmlns:a16="http://schemas.microsoft.com/office/drawing/2014/main" val="3846100253"/>
                  </a:ext>
                </a:extLst>
              </a:tr>
              <a:tr h="424830">
                <a:tc>
                  <a:txBody>
                    <a:bodyPr/>
                    <a:lstStyle/>
                    <a:p>
                      <a:pPr algn="ctr">
                        <a:spcAft>
                          <a:spcPts val="0"/>
                        </a:spcAft>
                      </a:pPr>
                      <a:r>
                        <a:rPr lang="es-ES" sz="1050">
                          <a:solidFill>
                            <a:schemeClr val="tx1"/>
                          </a:solidFill>
                          <a:effectLst/>
                        </a:rPr>
                        <a:t>32</a:t>
                      </a:r>
                      <a:endParaRPr lang="en-US" sz="1600">
                        <a:solidFill>
                          <a:schemeClr val="tx1"/>
                        </a:solidFill>
                        <a:effectLst/>
                      </a:endParaRPr>
                    </a:p>
                    <a:p>
                      <a:pPr algn="ctr">
                        <a:spcAft>
                          <a:spcPts val="0"/>
                        </a:spcAft>
                      </a:pPr>
                      <a:r>
                        <a:rPr lang="es-ES" sz="1050">
                          <a:solidFill>
                            <a:schemeClr val="tx1"/>
                          </a:solidFill>
                          <a:effectLst/>
                        </a:rPr>
                        <a:t>31</a:t>
                      </a:r>
                      <a:endParaRPr lang="en-US" sz="1600">
                        <a:solidFill>
                          <a:schemeClr val="tx1"/>
                        </a:solidFill>
                        <a:effectLst/>
                        <a:latin typeface="SF Pro Text" panose="00000400000000000000" pitchFamily="50" charset="0"/>
                        <a:ea typeface="Times New Roman" panose="02020603050405020304" pitchFamily="18" charset="0"/>
                        <a:cs typeface="Times New Roman" panose="02020603050405020304" pitchFamily="18" charset="0"/>
                      </a:endParaRPr>
                    </a:p>
                  </a:txBody>
                  <a:tcPr marL="60617" marR="60617" marT="0" marB="0" anchor="ctr">
                    <a:solidFill>
                      <a:schemeClr val="tx1">
                        <a:lumMod val="50000"/>
                        <a:lumOff val="50000"/>
                      </a:schemeClr>
                    </a:solidFill>
                  </a:tcPr>
                </a:tc>
                <a:tc>
                  <a:txBody>
                    <a:bodyPr/>
                    <a:lstStyle/>
                    <a:p>
                      <a:pPr algn="just">
                        <a:spcAft>
                          <a:spcPts val="0"/>
                        </a:spcAft>
                      </a:pPr>
                      <a:r>
                        <a:rPr lang="es-ES" sz="800">
                          <a:effectLst/>
                        </a:rPr>
                        <a:t>Consciencia disminuida; la tensión arterial se hace difícil determinar; las pupilas están dilatadas aunque reaccionan a la luz; se deja de tiritar.</a:t>
                      </a:r>
                      <a:endParaRPr lang="en-US" sz="1100">
                        <a:effectLst/>
                        <a:latin typeface="SF Pro Text" panose="00000400000000000000" pitchFamily="50" charset="0"/>
                        <a:ea typeface="Times New Roman" panose="02020603050405020304" pitchFamily="18" charset="0"/>
                        <a:cs typeface="Times New Roman" panose="02020603050405020304" pitchFamily="18" charset="0"/>
                      </a:endParaRPr>
                    </a:p>
                  </a:txBody>
                  <a:tcPr marL="60617" marR="60617" marT="0" marB="0"/>
                </a:tc>
                <a:extLst>
                  <a:ext uri="{0D108BD9-81ED-4DB2-BD59-A6C34878D82A}">
                    <a16:rowId xmlns:a16="http://schemas.microsoft.com/office/drawing/2014/main" val="1897676131"/>
                  </a:ext>
                </a:extLst>
              </a:tr>
              <a:tr h="424830">
                <a:tc>
                  <a:txBody>
                    <a:bodyPr/>
                    <a:lstStyle/>
                    <a:p>
                      <a:pPr algn="ctr">
                        <a:spcAft>
                          <a:spcPts val="0"/>
                        </a:spcAft>
                      </a:pPr>
                      <a:r>
                        <a:rPr lang="es-ES" sz="1050">
                          <a:solidFill>
                            <a:schemeClr val="tx1"/>
                          </a:solidFill>
                          <a:effectLst/>
                        </a:rPr>
                        <a:t>30</a:t>
                      </a:r>
                      <a:endParaRPr lang="en-US" sz="1600">
                        <a:solidFill>
                          <a:schemeClr val="tx1"/>
                        </a:solidFill>
                        <a:effectLst/>
                      </a:endParaRPr>
                    </a:p>
                    <a:p>
                      <a:pPr algn="ctr">
                        <a:spcAft>
                          <a:spcPts val="0"/>
                        </a:spcAft>
                      </a:pPr>
                      <a:r>
                        <a:rPr lang="es-ES" sz="1050">
                          <a:solidFill>
                            <a:schemeClr val="tx1"/>
                          </a:solidFill>
                          <a:effectLst/>
                        </a:rPr>
                        <a:t>29</a:t>
                      </a:r>
                      <a:endParaRPr lang="en-US" sz="1600">
                        <a:solidFill>
                          <a:schemeClr val="tx1"/>
                        </a:solidFill>
                        <a:effectLst/>
                        <a:latin typeface="SF Pro Text" panose="00000400000000000000" pitchFamily="50" charset="0"/>
                        <a:ea typeface="Times New Roman" panose="02020603050405020304" pitchFamily="18" charset="0"/>
                        <a:cs typeface="Times New Roman" panose="02020603050405020304" pitchFamily="18" charset="0"/>
                      </a:endParaRPr>
                    </a:p>
                  </a:txBody>
                  <a:tcPr marL="60617" marR="60617" marT="0" marB="0" anchor="ctr">
                    <a:solidFill>
                      <a:schemeClr val="tx1">
                        <a:lumMod val="50000"/>
                        <a:lumOff val="50000"/>
                      </a:schemeClr>
                    </a:solidFill>
                  </a:tcPr>
                </a:tc>
                <a:tc>
                  <a:txBody>
                    <a:bodyPr/>
                    <a:lstStyle/>
                    <a:p>
                      <a:pPr algn="just">
                        <a:spcAft>
                          <a:spcPts val="0"/>
                        </a:spcAft>
                      </a:pPr>
                      <a:r>
                        <a:rPr lang="es-ES" sz="800">
                          <a:effectLst/>
                        </a:rPr>
                        <a:t>Pérdida progresiva de la consciencia; aumenta la rigidez muscular; resulta difícil determinar el pulso y la presión arterial; disminuye la frecuencia respiratoria.</a:t>
                      </a:r>
                      <a:endParaRPr lang="en-US" sz="1100">
                        <a:effectLst/>
                        <a:latin typeface="SF Pro Text" panose="00000400000000000000" pitchFamily="50" charset="0"/>
                        <a:ea typeface="Times New Roman" panose="02020603050405020304" pitchFamily="18" charset="0"/>
                        <a:cs typeface="Times New Roman" panose="02020603050405020304" pitchFamily="18" charset="0"/>
                      </a:endParaRPr>
                    </a:p>
                  </a:txBody>
                  <a:tcPr marL="60617" marR="60617" marT="0" marB="0"/>
                </a:tc>
                <a:extLst>
                  <a:ext uri="{0D108BD9-81ED-4DB2-BD59-A6C34878D82A}">
                    <a16:rowId xmlns:a16="http://schemas.microsoft.com/office/drawing/2014/main" val="2997824630"/>
                  </a:ext>
                </a:extLst>
              </a:tr>
              <a:tr h="152547">
                <a:tc>
                  <a:txBody>
                    <a:bodyPr/>
                    <a:lstStyle/>
                    <a:p>
                      <a:pPr algn="ctr">
                        <a:spcAft>
                          <a:spcPts val="0"/>
                        </a:spcAft>
                      </a:pPr>
                      <a:r>
                        <a:rPr lang="es-ES" sz="1050">
                          <a:solidFill>
                            <a:schemeClr val="tx1"/>
                          </a:solidFill>
                          <a:effectLst/>
                        </a:rPr>
                        <a:t>28</a:t>
                      </a:r>
                      <a:endParaRPr lang="en-US" sz="1600">
                        <a:solidFill>
                          <a:schemeClr val="tx1"/>
                        </a:solidFill>
                        <a:effectLst/>
                        <a:latin typeface="SF Pro Text" panose="00000400000000000000" pitchFamily="50" charset="0"/>
                        <a:ea typeface="Times New Roman" panose="02020603050405020304" pitchFamily="18" charset="0"/>
                        <a:cs typeface="Times New Roman" panose="02020603050405020304" pitchFamily="18" charset="0"/>
                      </a:endParaRPr>
                    </a:p>
                  </a:txBody>
                  <a:tcPr marL="60617" marR="60617" marT="0" marB="0" anchor="ctr">
                    <a:solidFill>
                      <a:schemeClr val="tx1">
                        <a:lumMod val="50000"/>
                        <a:lumOff val="50000"/>
                      </a:schemeClr>
                    </a:solidFill>
                  </a:tcPr>
                </a:tc>
                <a:tc>
                  <a:txBody>
                    <a:bodyPr/>
                    <a:lstStyle/>
                    <a:p>
                      <a:pPr algn="just">
                        <a:spcAft>
                          <a:spcPts val="0"/>
                        </a:spcAft>
                      </a:pPr>
                      <a:r>
                        <a:rPr lang="es-ES" sz="800">
                          <a:effectLst/>
                        </a:rPr>
                        <a:t>Posible fibrilación ventricular con irritabilidad miocárdica. </a:t>
                      </a:r>
                      <a:endParaRPr lang="en-US" sz="1100">
                        <a:effectLst/>
                        <a:latin typeface="SF Pro Text" panose="00000400000000000000" pitchFamily="50" charset="0"/>
                        <a:ea typeface="Times New Roman" panose="02020603050405020304" pitchFamily="18" charset="0"/>
                        <a:cs typeface="Times New Roman" panose="02020603050405020304" pitchFamily="18" charset="0"/>
                      </a:endParaRPr>
                    </a:p>
                  </a:txBody>
                  <a:tcPr marL="60617" marR="60617" marT="0" marB="0"/>
                </a:tc>
                <a:extLst>
                  <a:ext uri="{0D108BD9-81ED-4DB2-BD59-A6C34878D82A}">
                    <a16:rowId xmlns:a16="http://schemas.microsoft.com/office/drawing/2014/main" val="563603066"/>
                  </a:ext>
                </a:extLst>
              </a:tr>
              <a:tr h="283220">
                <a:tc>
                  <a:txBody>
                    <a:bodyPr/>
                    <a:lstStyle/>
                    <a:p>
                      <a:pPr algn="ctr">
                        <a:spcAft>
                          <a:spcPts val="0"/>
                        </a:spcAft>
                      </a:pPr>
                      <a:r>
                        <a:rPr lang="es-ES" sz="1050">
                          <a:solidFill>
                            <a:schemeClr val="tx1"/>
                          </a:solidFill>
                          <a:effectLst/>
                        </a:rPr>
                        <a:t>27</a:t>
                      </a:r>
                      <a:endParaRPr lang="en-US" sz="1600">
                        <a:solidFill>
                          <a:schemeClr val="tx1"/>
                        </a:solidFill>
                        <a:effectLst/>
                        <a:latin typeface="SF Pro Text" panose="00000400000000000000" pitchFamily="50" charset="0"/>
                        <a:ea typeface="Times New Roman" panose="02020603050405020304" pitchFamily="18" charset="0"/>
                        <a:cs typeface="Times New Roman" panose="02020603050405020304" pitchFamily="18" charset="0"/>
                      </a:endParaRPr>
                    </a:p>
                  </a:txBody>
                  <a:tcPr marL="60617" marR="60617" marT="0" marB="0" anchor="ctr">
                    <a:solidFill>
                      <a:schemeClr val="tx1">
                        <a:lumMod val="50000"/>
                        <a:lumOff val="50000"/>
                      </a:schemeClr>
                    </a:solidFill>
                  </a:tcPr>
                </a:tc>
                <a:tc>
                  <a:txBody>
                    <a:bodyPr/>
                    <a:lstStyle/>
                    <a:p>
                      <a:pPr algn="just">
                        <a:spcAft>
                          <a:spcPts val="0"/>
                        </a:spcAft>
                      </a:pPr>
                      <a:r>
                        <a:rPr lang="es-ES" sz="800">
                          <a:effectLst/>
                        </a:rPr>
                        <a:t>Cesa el movimiento voluntario; la pupilas no reaccionan a la luz; ausencia de reflejos tendinosos profundos y superficiales.</a:t>
                      </a:r>
                      <a:endParaRPr lang="en-US" sz="1100">
                        <a:effectLst/>
                        <a:latin typeface="SF Pro Text" panose="00000400000000000000" pitchFamily="50" charset="0"/>
                        <a:ea typeface="Times New Roman" panose="02020603050405020304" pitchFamily="18" charset="0"/>
                        <a:cs typeface="Times New Roman" panose="02020603050405020304" pitchFamily="18" charset="0"/>
                      </a:endParaRPr>
                    </a:p>
                  </a:txBody>
                  <a:tcPr marL="60617" marR="60617" marT="0" marB="0"/>
                </a:tc>
                <a:extLst>
                  <a:ext uri="{0D108BD9-81ED-4DB2-BD59-A6C34878D82A}">
                    <a16:rowId xmlns:a16="http://schemas.microsoft.com/office/drawing/2014/main" val="2734535698"/>
                  </a:ext>
                </a:extLst>
              </a:tr>
              <a:tr h="152547">
                <a:tc>
                  <a:txBody>
                    <a:bodyPr/>
                    <a:lstStyle/>
                    <a:p>
                      <a:pPr algn="ctr">
                        <a:spcAft>
                          <a:spcPts val="0"/>
                        </a:spcAft>
                      </a:pPr>
                      <a:r>
                        <a:rPr lang="es-ES" sz="1050">
                          <a:solidFill>
                            <a:schemeClr val="tx1"/>
                          </a:solidFill>
                          <a:effectLst/>
                        </a:rPr>
                        <a:t>25</a:t>
                      </a:r>
                      <a:endParaRPr lang="en-US" sz="1600">
                        <a:solidFill>
                          <a:schemeClr val="tx1"/>
                        </a:solidFill>
                        <a:effectLst/>
                        <a:latin typeface="SF Pro Text" panose="00000400000000000000" pitchFamily="50" charset="0"/>
                        <a:ea typeface="Times New Roman" panose="02020603050405020304" pitchFamily="18" charset="0"/>
                        <a:cs typeface="Times New Roman" panose="02020603050405020304" pitchFamily="18" charset="0"/>
                      </a:endParaRPr>
                    </a:p>
                  </a:txBody>
                  <a:tcPr marL="60617" marR="60617" marT="0" marB="0" anchor="ctr">
                    <a:solidFill>
                      <a:schemeClr val="tx1">
                        <a:lumMod val="50000"/>
                        <a:lumOff val="50000"/>
                      </a:schemeClr>
                    </a:solidFill>
                  </a:tcPr>
                </a:tc>
                <a:tc>
                  <a:txBody>
                    <a:bodyPr/>
                    <a:lstStyle/>
                    <a:p>
                      <a:pPr algn="just">
                        <a:spcAft>
                          <a:spcPts val="0"/>
                        </a:spcAft>
                      </a:pPr>
                      <a:r>
                        <a:rPr lang="es-ES" sz="800" dirty="0">
                          <a:effectLst/>
                        </a:rPr>
                        <a:t>Se puede producir fibrilación ventricular espontáneamente.</a:t>
                      </a:r>
                      <a:endParaRPr lang="en-US" sz="1100" dirty="0">
                        <a:effectLst/>
                        <a:latin typeface="SF Pro Text" panose="00000400000000000000" pitchFamily="50" charset="0"/>
                        <a:ea typeface="Times New Roman" panose="02020603050405020304" pitchFamily="18" charset="0"/>
                        <a:cs typeface="Times New Roman" panose="02020603050405020304" pitchFamily="18" charset="0"/>
                      </a:endParaRPr>
                    </a:p>
                  </a:txBody>
                  <a:tcPr marL="60617" marR="60617" marT="0" marB="0"/>
                </a:tc>
                <a:extLst>
                  <a:ext uri="{0D108BD9-81ED-4DB2-BD59-A6C34878D82A}">
                    <a16:rowId xmlns:a16="http://schemas.microsoft.com/office/drawing/2014/main" val="1148661794"/>
                  </a:ext>
                </a:extLst>
              </a:tr>
              <a:tr h="152547">
                <a:tc>
                  <a:txBody>
                    <a:bodyPr/>
                    <a:lstStyle/>
                    <a:p>
                      <a:pPr algn="ctr">
                        <a:spcAft>
                          <a:spcPts val="0"/>
                        </a:spcAft>
                      </a:pPr>
                      <a:r>
                        <a:rPr lang="es-ES" sz="1050">
                          <a:solidFill>
                            <a:schemeClr val="tx1"/>
                          </a:solidFill>
                          <a:effectLst/>
                        </a:rPr>
                        <a:t>24</a:t>
                      </a:r>
                      <a:endParaRPr lang="en-US" sz="1600">
                        <a:solidFill>
                          <a:schemeClr val="tx1"/>
                        </a:solidFill>
                        <a:effectLst/>
                        <a:latin typeface="SF Pro Text" panose="00000400000000000000" pitchFamily="50" charset="0"/>
                        <a:ea typeface="Times New Roman" panose="02020603050405020304" pitchFamily="18" charset="0"/>
                        <a:cs typeface="Times New Roman" panose="02020603050405020304" pitchFamily="18" charset="0"/>
                      </a:endParaRPr>
                    </a:p>
                  </a:txBody>
                  <a:tcPr marL="60617" marR="60617" marT="0" marB="0" anchor="ctr">
                    <a:solidFill>
                      <a:schemeClr val="tx1">
                        <a:lumMod val="50000"/>
                        <a:lumOff val="50000"/>
                      </a:schemeClr>
                    </a:solidFill>
                  </a:tcPr>
                </a:tc>
                <a:tc>
                  <a:txBody>
                    <a:bodyPr/>
                    <a:lstStyle/>
                    <a:p>
                      <a:pPr algn="just">
                        <a:spcAft>
                          <a:spcPts val="0"/>
                        </a:spcAft>
                      </a:pPr>
                      <a:r>
                        <a:rPr lang="es-ES" sz="800">
                          <a:effectLst/>
                        </a:rPr>
                        <a:t>Edema Pulmonar.</a:t>
                      </a:r>
                      <a:endParaRPr lang="en-US" sz="1100">
                        <a:effectLst/>
                        <a:latin typeface="SF Pro Text" panose="00000400000000000000" pitchFamily="50" charset="0"/>
                        <a:ea typeface="Times New Roman" panose="02020603050405020304" pitchFamily="18" charset="0"/>
                        <a:cs typeface="Times New Roman" panose="02020603050405020304" pitchFamily="18" charset="0"/>
                      </a:endParaRPr>
                    </a:p>
                  </a:txBody>
                  <a:tcPr marL="60617" marR="60617" marT="0" marB="0"/>
                </a:tc>
                <a:extLst>
                  <a:ext uri="{0D108BD9-81ED-4DB2-BD59-A6C34878D82A}">
                    <a16:rowId xmlns:a16="http://schemas.microsoft.com/office/drawing/2014/main" val="4123702191"/>
                  </a:ext>
                </a:extLst>
              </a:tr>
              <a:tr h="283220">
                <a:tc>
                  <a:txBody>
                    <a:bodyPr/>
                    <a:lstStyle/>
                    <a:p>
                      <a:pPr algn="ctr">
                        <a:spcAft>
                          <a:spcPts val="0"/>
                        </a:spcAft>
                      </a:pPr>
                      <a:r>
                        <a:rPr lang="es-ES" sz="1050">
                          <a:solidFill>
                            <a:schemeClr val="tx1"/>
                          </a:solidFill>
                          <a:effectLst/>
                        </a:rPr>
                        <a:t>22</a:t>
                      </a:r>
                      <a:endParaRPr lang="en-US" sz="1600">
                        <a:solidFill>
                          <a:schemeClr val="tx1"/>
                        </a:solidFill>
                        <a:effectLst/>
                      </a:endParaRPr>
                    </a:p>
                    <a:p>
                      <a:pPr algn="ctr">
                        <a:spcAft>
                          <a:spcPts val="0"/>
                        </a:spcAft>
                      </a:pPr>
                      <a:r>
                        <a:rPr lang="es-ES" sz="1050">
                          <a:solidFill>
                            <a:schemeClr val="tx1"/>
                          </a:solidFill>
                          <a:effectLst/>
                        </a:rPr>
                        <a:t>21</a:t>
                      </a:r>
                      <a:endParaRPr lang="en-US" sz="1600">
                        <a:solidFill>
                          <a:schemeClr val="tx1"/>
                        </a:solidFill>
                        <a:effectLst/>
                        <a:latin typeface="SF Pro Text" panose="00000400000000000000" pitchFamily="50" charset="0"/>
                        <a:ea typeface="Times New Roman" panose="02020603050405020304" pitchFamily="18" charset="0"/>
                        <a:cs typeface="Times New Roman" panose="02020603050405020304" pitchFamily="18" charset="0"/>
                      </a:endParaRPr>
                    </a:p>
                  </a:txBody>
                  <a:tcPr marL="60617" marR="60617" marT="0" marB="0" anchor="ctr">
                    <a:solidFill>
                      <a:schemeClr val="tx1">
                        <a:lumMod val="50000"/>
                        <a:lumOff val="50000"/>
                      </a:schemeClr>
                    </a:solidFill>
                  </a:tcPr>
                </a:tc>
                <a:tc>
                  <a:txBody>
                    <a:bodyPr/>
                    <a:lstStyle/>
                    <a:p>
                      <a:pPr algn="just">
                        <a:spcAft>
                          <a:spcPts val="0"/>
                        </a:spcAft>
                      </a:pPr>
                      <a:r>
                        <a:rPr lang="es-ES" sz="800">
                          <a:effectLst/>
                        </a:rPr>
                        <a:t>Riesgo máxima de fibrilación ventricular</a:t>
                      </a:r>
                      <a:endParaRPr lang="en-US" sz="1100">
                        <a:effectLst/>
                        <a:latin typeface="SF Pro Text" panose="00000400000000000000" pitchFamily="50" charset="0"/>
                        <a:ea typeface="Times New Roman" panose="02020603050405020304" pitchFamily="18" charset="0"/>
                        <a:cs typeface="Times New Roman" panose="02020603050405020304" pitchFamily="18" charset="0"/>
                      </a:endParaRPr>
                    </a:p>
                  </a:txBody>
                  <a:tcPr marL="60617" marR="60617" marT="0" marB="0"/>
                </a:tc>
                <a:extLst>
                  <a:ext uri="{0D108BD9-81ED-4DB2-BD59-A6C34878D82A}">
                    <a16:rowId xmlns:a16="http://schemas.microsoft.com/office/drawing/2014/main" val="2470126264"/>
                  </a:ext>
                </a:extLst>
              </a:tr>
              <a:tr h="152547">
                <a:tc>
                  <a:txBody>
                    <a:bodyPr/>
                    <a:lstStyle/>
                    <a:p>
                      <a:pPr algn="ctr">
                        <a:spcAft>
                          <a:spcPts val="0"/>
                        </a:spcAft>
                      </a:pPr>
                      <a:r>
                        <a:rPr lang="es-ES" sz="1050">
                          <a:solidFill>
                            <a:schemeClr val="tx1"/>
                          </a:solidFill>
                          <a:effectLst/>
                        </a:rPr>
                        <a:t>20</a:t>
                      </a:r>
                      <a:endParaRPr lang="en-US" sz="1600">
                        <a:solidFill>
                          <a:schemeClr val="tx1"/>
                        </a:solidFill>
                        <a:effectLst/>
                        <a:latin typeface="SF Pro Text" panose="00000400000000000000" pitchFamily="50" charset="0"/>
                        <a:ea typeface="Times New Roman" panose="02020603050405020304" pitchFamily="18" charset="0"/>
                        <a:cs typeface="Times New Roman" panose="02020603050405020304" pitchFamily="18" charset="0"/>
                      </a:endParaRPr>
                    </a:p>
                  </a:txBody>
                  <a:tcPr marL="60617" marR="60617" marT="0" marB="0" anchor="ctr">
                    <a:solidFill>
                      <a:schemeClr val="tx1">
                        <a:lumMod val="50000"/>
                        <a:lumOff val="50000"/>
                      </a:schemeClr>
                    </a:solidFill>
                  </a:tcPr>
                </a:tc>
                <a:tc>
                  <a:txBody>
                    <a:bodyPr/>
                    <a:lstStyle/>
                    <a:p>
                      <a:pPr algn="just">
                        <a:spcAft>
                          <a:spcPts val="0"/>
                        </a:spcAft>
                      </a:pPr>
                      <a:r>
                        <a:rPr lang="es-ES" sz="800">
                          <a:effectLst/>
                        </a:rPr>
                        <a:t>Parada cardiaca.</a:t>
                      </a:r>
                      <a:endParaRPr lang="en-US" sz="1100">
                        <a:effectLst/>
                        <a:latin typeface="SF Pro Text" panose="00000400000000000000" pitchFamily="50" charset="0"/>
                        <a:ea typeface="Times New Roman" panose="02020603050405020304" pitchFamily="18" charset="0"/>
                        <a:cs typeface="Times New Roman" panose="02020603050405020304" pitchFamily="18" charset="0"/>
                      </a:endParaRPr>
                    </a:p>
                  </a:txBody>
                  <a:tcPr marL="60617" marR="60617" marT="0" marB="0"/>
                </a:tc>
                <a:extLst>
                  <a:ext uri="{0D108BD9-81ED-4DB2-BD59-A6C34878D82A}">
                    <a16:rowId xmlns:a16="http://schemas.microsoft.com/office/drawing/2014/main" val="1270761608"/>
                  </a:ext>
                </a:extLst>
              </a:tr>
              <a:tr h="152547">
                <a:tc>
                  <a:txBody>
                    <a:bodyPr/>
                    <a:lstStyle/>
                    <a:p>
                      <a:pPr algn="ctr">
                        <a:spcAft>
                          <a:spcPts val="0"/>
                        </a:spcAft>
                      </a:pPr>
                      <a:r>
                        <a:rPr lang="es-ES" sz="1050">
                          <a:solidFill>
                            <a:schemeClr val="tx1"/>
                          </a:solidFill>
                          <a:effectLst/>
                        </a:rPr>
                        <a:t>18</a:t>
                      </a:r>
                      <a:endParaRPr lang="en-US" sz="1600">
                        <a:solidFill>
                          <a:schemeClr val="tx1"/>
                        </a:solidFill>
                        <a:effectLst/>
                        <a:latin typeface="SF Pro Text" panose="00000400000000000000" pitchFamily="50" charset="0"/>
                        <a:ea typeface="Times New Roman" panose="02020603050405020304" pitchFamily="18" charset="0"/>
                        <a:cs typeface="Times New Roman" panose="02020603050405020304" pitchFamily="18" charset="0"/>
                      </a:endParaRPr>
                    </a:p>
                  </a:txBody>
                  <a:tcPr marL="60617" marR="60617" marT="0" marB="0" anchor="ctr">
                    <a:solidFill>
                      <a:schemeClr val="tx1">
                        <a:lumMod val="50000"/>
                        <a:lumOff val="50000"/>
                      </a:schemeClr>
                    </a:solidFill>
                  </a:tcPr>
                </a:tc>
                <a:tc>
                  <a:txBody>
                    <a:bodyPr/>
                    <a:lstStyle/>
                    <a:p>
                      <a:pPr algn="just">
                        <a:spcAft>
                          <a:spcPts val="0"/>
                        </a:spcAft>
                      </a:pPr>
                      <a:r>
                        <a:rPr lang="es-ES" sz="800">
                          <a:effectLst/>
                        </a:rPr>
                        <a:t>Hipotermia accidental más baja para recuperar a la victima</a:t>
                      </a:r>
                      <a:endParaRPr lang="en-US" sz="1100">
                        <a:effectLst/>
                        <a:latin typeface="SF Pro Text" panose="00000400000000000000" pitchFamily="50" charset="0"/>
                        <a:ea typeface="Times New Roman" panose="02020603050405020304" pitchFamily="18" charset="0"/>
                        <a:cs typeface="Times New Roman" panose="02020603050405020304" pitchFamily="18" charset="0"/>
                      </a:endParaRPr>
                    </a:p>
                  </a:txBody>
                  <a:tcPr marL="60617" marR="60617" marT="0" marB="0"/>
                </a:tc>
                <a:extLst>
                  <a:ext uri="{0D108BD9-81ED-4DB2-BD59-A6C34878D82A}">
                    <a16:rowId xmlns:a16="http://schemas.microsoft.com/office/drawing/2014/main" val="3853654903"/>
                  </a:ext>
                </a:extLst>
              </a:tr>
              <a:tr h="152547">
                <a:tc>
                  <a:txBody>
                    <a:bodyPr/>
                    <a:lstStyle/>
                    <a:p>
                      <a:pPr algn="ctr">
                        <a:spcAft>
                          <a:spcPts val="0"/>
                        </a:spcAft>
                      </a:pPr>
                      <a:r>
                        <a:rPr lang="es-ES" sz="1050">
                          <a:solidFill>
                            <a:schemeClr val="tx1"/>
                          </a:solidFill>
                          <a:effectLst/>
                        </a:rPr>
                        <a:t>17</a:t>
                      </a:r>
                      <a:endParaRPr lang="en-US" sz="1600">
                        <a:solidFill>
                          <a:schemeClr val="tx1"/>
                        </a:solidFill>
                        <a:effectLst/>
                        <a:latin typeface="SF Pro Text" panose="00000400000000000000" pitchFamily="50" charset="0"/>
                        <a:ea typeface="Times New Roman" panose="02020603050405020304" pitchFamily="18" charset="0"/>
                        <a:cs typeface="Times New Roman" panose="02020603050405020304" pitchFamily="18" charset="0"/>
                      </a:endParaRPr>
                    </a:p>
                  </a:txBody>
                  <a:tcPr marL="60617" marR="60617" marT="0" marB="0" anchor="ctr">
                    <a:solidFill>
                      <a:schemeClr val="tx1">
                        <a:lumMod val="50000"/>
                        <a:lumOff val="50000"/>
                      </a:schemeClr>
                    </a:solidFill>
                  </a:tcPr>
                </a:tc>
                <a:tc>
                  <a:txBody>
                    <a:bodyPr/>
                    <a:lstStyle/>
                    <a:p>
                      <a:pPr algn="just">
                        <a:spcAft>
                          <a:spcPts val="0"/>
                        </a:spcAft>
                      </a:pPr>
                      <a:r>
                        <a:rPr lang="es-ES" sz="800">
                          <a:effectLst/>
                        </a:rPr>
                        <a:t>Electroencefalograma isoeléctrico.</a:t>
                      </a:r>
                      <a:endParaRPr lang="en-US" sz="1100">
                        <a:effectLst/>
                        <a:latin typeface="SF Pro Text" panose="00000400000000000000" pitchFamily="50" charset="0"/>
                        <a:ea typeface="Times New Roman" panose="02020603050405020304" pitchFamily="18" charset="0"/>
                        <a:cs typeface="Times New Roman" panose="02020603050405020304" pitchFamily="18" charset="0"/>
                      </a:endParaRPr>
                    </a:p>
                  </a:txBody>
                  <a:tcPr marL="60617" marR="60617" marT="0" marB="0"/>
                </a:tc>
                <a:extLst>
                  <a:ext uri="{0D108BD9-81ED-4DB2-BD59-A6C34878D82A}">
                    <a16:rowId xmlns:a16="http://schemas.microsoft.com/office/drawing/2014/main" val="2062343871"/>
                  </a:ext>
                </a:extLst>
              </a:tr>
              <a:tr h="283220">
                <a:tc>
                  <a:txBody>
                    <a:bodyPr/>
                    <a:lstStyle/>
                    <a:p>
                      <a:pPr algn="ctr">
                        <a:spcAft>
                          <a:spcPts val="0"/>
                        </a:spcAft>
                      </a:pPr>
                      <a:r>
                        <a:rPr lang="es-ES" sz="1050" dirty="0">
                          <a:solidFill>
                            <a:schemeClr val="tx1"/>
                          </a:solidFill>
                          <a:effectLst/>
                        </a:rPr>
                        <a:t>9</a:t>
                      </a:r>
                      <a:endParaRPr lang="en-US" sz="1600" dirty="0">
                        <a:solidFill>
                          <a:schemeClr val="tx1"/>
                        </a:solidFill>
                        <a:effectLst/>
                        <a:latin typeface="SF Pro Text" panose="00000400000000000000" pitchFamily="50" charset="0"/>
                        <a:ea typeface="Times New Roman" panose="02020603050405020304" pitchFamily="18" charset="0"/>
                        <a:cs typeface="Times New Roman" panose="02020603050405020304" pitchFamily="18" charset="0"/>
                      </a:endParaRPr>
                    </a:p>
                  </a:txBody>
                  <a:tcPr marL="60617" marR="60617" marT="0" marB="0" anchor="ctr">
                    <a:solidFill>
                      <a:schemeClr val="tx1">
                        <a:lumMod val="50000"/>
                        <a:lumOff val="50000"/>
                      </a:schemeClr>
                    </a:solidFill>
                  </a:tcPr>
                </a:tc>
                <a:tc>
                  <a:txBody>
                    <a:bodyPr/>
                    <a:lstStyle/>
                    <a:p>
                      <a:pPr algn="just">
                        <a:spcAft>
                          <a:spcPts val="0"/>
                        </a:spcAft>
                      </a:pPr>
                      <a:r>
                        <a:rPr lang="es-ES" sz="800" dirty="0">
                          <a:effectLst/>
                        </a:rPr>
                        <a:t>Hipotermia más baja simulada por enfriamiento para recuperar al paciente.</a:t>
                      </a:r>
                      <a:endParaRPr lang="en-US" sz="1100" dirty="0">
                        <a:effectLst/>
                        <a:latin typeface="SF Pro Text" panose="00000400000000000000" pitchFamily="50" charset="0"/>
                        <a:ea typeface="Times New Roman" panose="02020603050405020304" pitchFamily="18" charset="0"/>
                        <a:cs typeface="Times New Roman" panose="02020603050405020304" pitchFamily="18" charset="0"/>
                      </a:endParaRPr>
                    </a:p>
                  </a:txBody>
                  <a:tcPr marL="60617" marR="60617" marT="0" marB="0"/>
                </a:tc>
                <a:extLst>
                  <a:ext uri="{0D108BD9-81ED-4DB2-BD59-A6C34878D82A}">
                    <a16:rowId xmlns:a16="http://schemas.microsoft.com/office/drawing/2014/main" val="2621017918"/>
                  </a:ext>
                </a:extLst>
              </a:tr>
            </a:tbl>
          </a:graphicData>
        </a:graphic>
      </p:graphicFrame>
    </p:spTree>
    <p:extLst>
      <p:ext uri="{BB962C8B-B14F-4D97-AF65-F5344CB8AC3E}">
        <p14:creationId xmlns:p14="http://schemas.microsoft.com/office/powerpoint/2010/main" val="23931097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40542" y="634022"/>
            <a:ext cx="10396882" cy="1151965"/>
          </a:xfrm>
        </p:spPr>
        <p:txBody>
          <a:bodyPr/>
          <a:lstStyle/>
          <a:p>
            <a:r>
              <a:rPr lang="es-AR" dirty="0" smtClean="0"/>
              <a:t>Evaluación y control:</a:t>
            </a:r>
            <a:endParaRPr lang="es-AR" dirty="0"/>
          </a:p>
        </p:txBody>
      </p:sp>
      <p:sp>
        <p:nvSpPr>
          <p:cNvPr id="3" name="Marcador de contenido 2"/>
          <p:cNvSpPr>
            <a:spLocks noGrp="1"/>
          </p:cNvSpPr>
          <p:nvPr>
            <p:ph idx="1"/>
          </p:nvPr>
        </p:nvSpPr>
        <p:spPr>
          <a:xfrm>
            <a:off x="1120784" y="1317655"/>
            <a:ext cx="10766416" cy="1355691"/>
          </a:xfrm>
        </p:spPr>
        <p:txBody>
          <a:bodyPr>
            <a:normAutofit fontScale="92500" lnSpcReduction="10000"/>
          </a:bodyPr>
          <a:lstStyle/>
          <a:p>
            <a:pPr marL="0" indent="0">
              <a:buNone/>
            </a:pPr>
            <a:r>
              <a:rPr lang="es-ES" b="1" dirty="0" smtClean="0"/>
              <a:t>Se da </a:t>
            </a:r>
            <a:r>
              <a:rPr lang="es-ES" b="1" dirty="0"/>
              <a:t>una gráfica de temperaturas equivalentes de enfriamiento </a:t>
            </a:r>
            <a:r>
              <a:rPr lang="es-ES" dirty="0"/>
              <a:t>en la que se relacionan la temperatura del aire medida con </a:t>
            </a:r>
            <a:r>
              <a:rPr lang="es-ES" b="1" dirty="0"/>
              <a:t>termómetro de bulbo seco y de la velocidad del viento</a:t>
            </a:r>
            <a:r>
              <a:rPr lang="es-ES" dirty="0"/>
              <a:t>. La temperatura equivalente de enfriamiento se debe usar al estimar el efecto combinado de refrigeración del viento y de las bajas temperaturas del aire sobre la piel expuesta o al determinar los requisitos de aislamiento de la ropa para mantener la temperatura interna del cuerpo. </a:t>
            </a:r>
            <a:endParaRPr lang="es-AR" dirty="0"/>
          </a:p>
        </p:txBody>
      </p:sp>
      <p:pic>
        <p:nvPicPr>
          <p:cNvPr id="5" name="Imagen 4"/>
          <p:cNvPicPr/>
          <p:nvPr/>
        </p:nvPicPr>
        <p:blipFill>
          <a:blip r:embed="rId2">
            <a:extLst>
              <a:ext uri="{28A0092B-C50C-407E-A947-70E740481C1C}">
                <a14:useLocalDpi xmlns:a14="http://schemas.microsoft.com/office/drawing/2010/main" val="0"/>
              </a:ext>
            </a:extLst>
          </a:blip>
          <a:srcRect/>
          <a:stretch>
            <a:fillRect/>
          </a:stretch>
        </p:blipFill>
        <p:spPr bwMode="auto">
          <a:xfrm>
            <a:off x="2079307" y="2673346"/>
            <a:ext cx="8741093" cy="3895094"/>
          </a:xfrm>
          <a:prstGeom prst="rect">
            <a:avLst/>
          </a:prstGeom>
          <a:noFill/>
          <a:ln>
            <a:noFill/>
          </a:ln>
        </p:spPr>
      </p:pic>
    </p:spTree>
    <p:extLst>
      <p:ext uri="{BB962C8B-B14F-4D97-AF65-F5344CB8AC3E}">
        <p14:creationId xmlns:p14="http://schemas.microsoft.com/office/powerpoint/2010/main" val="426390118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90318" y="165691"/>
            <a:ext cx="10396882" cy="718230"/>
          </a:xfrm>
        </p:spPr>
        <p:txBody>
          <a:bodyPr/>
          <a:lstStyle/>
          <a:p>
            <a:r>
              <a:rPr lang="es-AR" dirty="0" smtClean="0"/>
              <a:t>Evaluación y control:</a:t>
            </a:r>
            <a:endParaRPr lang="es-AR" dirty="0"/>
          </a:p>
        </p:txBody>
      </p:sp>
      <p:sp>
        <p:nvSpPr>
          <p:cNvPr id="3" name="Marcador de contenido 2"/>
          <p:cNvSpPr>
            <a:spLocks noGrp="1"/>
          </p:cNvSpPr>
          <p:nvPr>
            <p:ph idx="1"/>
          </p:nvPr>
        </p:nvSpPr>
        <p:spPr>
          <a:xfrm>
            <a:off x="1627192" y="761866"/>
            <a:ext cx="10766416" cy="718230"/>
          </a:xfrm>
        </p:spPr>
        <p:txBody>
          <a:bodyPr>
            <a:normAutofit/>
          </a:bodyPr>
          <a:lstStyle/>
          <a:p>
            <a:pPr marL="0" indent="0">
              <a:buNone/>
            </a:pPr>
            <a:r>
              <a:rPr lang="es-AR" dirty="0" smtClean="0"/>
              <a:t>Se indican los límites recomendados para trabajadores vestidos de manera apropiada durante períodos de trabajo a temperaturas por debajo del punto de congelación.</a:t>
            </a:r>
            <a:endParaRPr lang="es-AR" dirty="0"/>
          </a:p>
        </p:txBody>
      </p:sp>
      <p:sp>
        <p:nvSpPr>
          <p:cNvPr id="8" name="Marcador de contenido 2"/>
          <p:cNvSpPr txBox="1">
            <a:spLocks/>
          </p:cNvSpPr>
          <p:nvPr/>
        </p:nvSpPr>
        <p:spPr>
          <a:xfrm>
            <a:off x="929013" y="1517288"/>
            <a:ext cx="4419600" cy="214031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s-AR" dirty="0"/>
              <a:t>El plan se aplica a cualquier jornada de trabajo de 4 </a:t>
            </a:r>
            <a:r>
              <a:rPr lang="es-AR" dirty="0" smtClean="0"/>
              <a:t>hs </a:t>
            </a:r>
            <a:r>
              <a:rPr lang="es-AR" dirty="0"/>
              <a:t>con una actividad de moderada a fuerte, con períodos de reanimación de </a:t>
            </a:r>
            <a:r>
              <a:rPr lang="es-AR" dirty="0" smtClean="0"/>
              <a:t>10 min </a:t>
            </a:r>
            <a:r>
              <a:rPr lang="es-AR" dirty="0"/>
              <a:t>en lugares templados y con períodos </a:t>
            </a:r>
            <a:r>
              <a:rPr lang="es-AR" dirty="0" smtClean="0"/>
              <a:t>de interrupción al </a:t>
            </a:r>
            <a:r>
              <a:rPr lang="es-AR" dirty="0"/>
              <a:t>final de la jornada </a:t>
            </a:r>
            <a:r>
              <a:rPr lang="es-AR" dirty="0" smtClean="0"/>
              <a:t>en </a:t>
            </a:r>
            <a:r>
              <a:rPr lang="es-AR" dirty="0"/>
              <a:t>los lugares templados</a:t>
            </a:r>
            <a:r>
              <a:rPr lang="es-AR" dirty="0" smtClean="0"/>
              <a:t>.</a:t>
            </a:r>
            <a:endParaRPr lang="es-AR" dirty="0"/>
          </a:p>
        </p:txBody>
      </p:sp>
      <p:sp>
        <p:nvSpPr>
          <p:cNvPr id="9" name="Marcador de contenido 2"/>
          <p:cNvSpPr txBox="1">
            <a:spLocks/>
          </p:cNvSpPr>
          <p:nvPr/>
        </p:nvSpPr>
        <p:spPr>
          <a:xfrm>
            <a:off x="1214746" y="4604613"/>
            <a:ext cx="4419600" cy="2140312"/>
          </a:xfrm>
          <a:prstGeom prst="rect">
            <a:avLst/>
          </a:prstGeom>
        </p:spPr>
        <p:txBody>
          <a:bodyPr vert="horz" lIns="91440" tIns="45720" rIns="91440" bIns="45720" rtlCol="0">
            <a:normAutofit fontScale="85000" lnSpcReduction="1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s-US" dirty="0" smtClean="0"/>
              <a:t>Estimación de la </a:t>
            </a:r>
            <a:r>
              <a:rPr lang="es-US" dirty="0"/>
              <a:t>velocidad del viento:</a:t>
            </a:r>
            <a:endParaRPr lang="es-AR" dirty="0"/>
          </a:p>
          <a:p>
            <a:r>
              <a:rPr lang="es-US" dirty="0"/>
              <a:t>8 km/h: se mueve una bandera liviana.</a:t>
            </a:r>
            <a:endParaRPr lang="es-AR" dirty="0"/>
          </a:p>
          <a:p>
            <a:r>
              <a:rPr lang="es-US" dirty="0"/>
              <a:t>16 km/h: bandera liviana, plenamente extendida.</a:t>
            </a:r>
            <a:endParaRPr lang="es-AR" dirty="0"/>
          </a:p>
          <a:p>
            <a:r>
              <a:rPr lang="es-US" dirty="0"/>
              <a:t>24 km/h: levanta una hoja de periódico.</a:t>
            </a:r>
            <a:endParaRPr lang="es-AR" dirty="0"/>
          </a:p>
          <a:p>
            <a:r>
              <a:rPr lang="es-US" dirty="0"/>
              <a:t>32 km/h: el viento amontona nieve.</a:t>
            </a:r>
            <a:endParaRPr lang="es-AR" dirty="0"/>
          </a:p>
        </p:txBody>
      </p:sp>
      <p:graphicFrame>
        <p:nvGraphicFramePr>
          <p:cNvPr id="6" name="Tabla 5"/>
          <p:cNvGraphicFramePr>
            <a:graphicFrameLocks noGrp="1"/>
          </p:cNvGraphicFramePr>
          <p:nvPr>
            <p:extLst>
              <p:ext uri="{D42A27DB-BD31-4B8C-83A1-F6EECF244321}">
                <p14:modId xmlns:p14="http://schemas.microsoft.com/office/powerpoint/2010/main" val="3274891235"/>
              </p:ext>
            </p:extLst>
          </p:nvPr>
        </p:nvGraphicFramePr>
        <p:xfrm>
          <a:off x="5348613" y="1480096"/>
          <a:ext cx="6675462" cy="5540563"/>
        </p:xfrm>
        <a:graphic>
          <a:graphicData uri="http://schemas.openxmlformats.org/drawingml/2006/table">
            <a:tbl>
              <a:tblPr firstRow="1" firstCol="1" bandRow="1"/>
              <a:tblGrid>
                <a:gridCol w="583006">
                  <a:extLst>
                    <a:ext uri="{9D8B030D-6E8A-4147-A177-3AD203B41FA5}">
                      <a16:colId xmlns:a16="http://schemas.microsoft.com/office/drawing/2014/main" val="4041647382"/>
                    </a:ext>
                  </a:extLst>
                </a:gridCol>
                <a:gridCol w="883758">
                  <a:extLst>
                    <a:ext uri="{9D8B030D-6E8A-4147-A177-3AD203B41FA5}">
                      <a16:colId xmlns:a16="http://schemas.microsoft.com/office/drawing/2014/main" val="3287031624"/>
                    </a:ext>
                  </a:extLst>
                </a:gridCol>
                <a:gridCol w="545328">
                  <a:extLst>
                    <a:ext uri="{9D8B030D-6E8A-4147-A177-3AD203B41FA5}">
                      <a16:colId xmlns:a16="http://schemas.microsoft.com/office/drawing/2014/main" val="1542488857"/>
                    </a:ext>
                  </a:extLst>
                </a:gridCol>
                <a:gridCol w="813881">
                  <a:extLst>
                    <a:ext uri="{9D8B030D-6E8A-4147-A177-3AD203B41FA5}">
                      <a16:colId xmlns:a16="http://schemas.microsoft.com/office/drawing/2014/main" val="1516119963"/>
                    </a:ext>
                  </a:extLst>
                </a:gridCol>
                <a:gridCol w="595337">
                  <a:extLst>
                    <a:ext uri="{9D8B030D-6E8A-4147-A177-3AD203B41FA5}">
                      <a16:colId xmlns:a16="http://schemas.microsoft.com/office/drawing/2014/main" val="2262603989"/>
                    </a:ext>
                  </a:extLst>
                </a:gridCol>
                <a:gridCol w="569990">
                  <a:extLst>
                    <a:ext uri="{9D8B030D-6E8A-4147-A177-3AD203B41FA5}">
                      <a16:colId xmlns:a16="http://schemas.microsoft.com/office/drawing/2014/main" val="874278356"/>
                    </a:ext>
                  </a:extLst>
                </a:gridCol>
                <a:gridCol w="468598">
                  <a:extLst>
                    <a:ext uri="{9D8B030D-6E8A-4147-A177-3AD203B41FA5}">
                      <a16:colId xmlns:a16="http://schemas.microsoft.com/office/drawing/2014/main" val="1937401378"/>
                    </a:ext>
                  </a:extLst>
                </a:gridCol>
                <a:gridCol w="600134">
                  <a:extLst>
                    <a:ext uri="{9D8B030D-6E8A-4147-A177-3AD203B41FA5}">
                      <a16:colId xmlns:a16="http://schemas.microsoft.com/office/drawing/2014/main" val="1219153888"/>
                    </a:ext>
                  </a:extLst>
                </a:gridCol>
                <a:gridCol w="445305">
                  <a:extLst>
                    <a:ext uri="{9D8B030D-6E8A-4147-A177-3AD203B41FA5}">
                      <a16:colId xmlns:a16="http://schemas.microsoft.com/office/drawing/2014/main" val="3098465961"/>
                    </a:ext>
                  </a:extLst>
                </a:gridCol>
                <a:gridCol w="720024">
                  <a:extLst>
                    <a:ext uri="{9D8B030D-6E8A-4147-A177-3AD203B41FA5}">
                      <a16:colId xmlns:a16="http://schemas.microsoft.com/office/drawing/2014/main" val="1092879786"/>
                    </a:ext>
                  </a:extLst>
                </a:gridCol>
                <a:gridCol w="450101">
                  <a:extLst>
                    <a:ext uri="{9D8B030D-6E8A-4147-A177-3AD203B41FA5}">
                      <a16:colId xmlns:a16="http://schemas.microsoft.com/office/drawing/2014/main" val="2991163188"/>
                    </a:ext>
                  </a:extLst>
                </a:gridCol>
              </a:tblGrid>
              <a:tr h="235861">
                <a:tc gridSpan="11">
                  <a:txBody>
                    <a:bodyPr/>
                    <a:lstStyle/>
                    <a:p>
                      <a:pPr algn="ctr">
                        <a:spcAft>
                          <a:spcPts val="0"/>
                        </a:spcAft>
                      </a:pPr>
                      <a:r>
                        <a:rPr lang="es-ES" sz="900" b="1" dirty="0">
                          <a:solidFill>
                            <a:srgbClr val="000000"/>
                          </a:solidFill>
                          <a:effectLst/>
                          <a:latin typeface="SF Pro Text" panose="00000400000000000000" pitchFamily="50" charset="0"/>
                          <a:ea typeface="Times New Roman" panose="02020603050405020304" pitchFamily="18" charset="0"/>
                          <a:cs typeface="Calibri" panose="020F0502020204030204" pitchFamily="34" charset="0"/>
                        </a:rPr>
                        <a:t>TABLA 3 </a:t>
                      </a:r>
                      <a:endParaRPr lang="en-US" sz="1000" dirty="0">
                        <a:effectLst/>
                        <a:latin typeface="SF Pro Text" panose="00000400000000000000" pitchFamily="50" charset="0"/>
                        <a:ea typeface="Times New Roman" panose="02020603050405020304" pitchFamily="18" charset="0"/>
                        <a:cs typeface="Times New Roman" panose="02020603050405020304" pitchFamily="18" charset="0"/>
                      </a:endParaRPr>
                    </a:p>
                  </a:txBody>
                  <a:tcPr marL="59407" marR="59407"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70190573"/>
                  </a:ext>
                </a:extLst>
              </a:tr>
              <a:tr h="315741">
                <a:tc gridSpan="11">
                  <a:txBody>
                    <a:bodyPr/>
                    <a:lstStyle/>
                    <a:p>
                      <a:pPr algn="ctr">
                        <a:spcAft>
                          <a:spcPts val="0"/>
                        </a:spcAft>
                      </a:pPr>
                      <a:r>
                        <a:rPr lang="es-ES" sz="900" b="1">
                          <a:solidFill>
                            <a:srgbClr val="000000"/>
                          </a:solidFill>
                          <a:effectLst/>
                          <a:latin typeface="SF Pro Text" panose="00000400000000000000" pitchFamily="50" charset="0"/>
                          <a:ea typeface="Times New Roman" panose="02020603050405020304" pitchFamily="18" charset="0"/>
                          <a:cs typeface="Calibri" panose="020F0502020204030204" pitchFamily="34" charset="0"/>
                        </a:rPr>
                        <a:t>TLVs para el plan de trabajo/calentamiento para un turno de 4horas</a:t>
                      </a:r>
                      <a:endParaRPr lang="en-US" sz="1000">
                        <a:effectLst/>
                        <a:latin typeface="SF Pro Text" panose="00000400000000000000" pitchFamily="50" charset="0"/>
                        <a:ea typeface="Times New Roman" panose="02020603050405020304" pitchFamily="18" charset="0"/>
                        <a:cs typeface="Times New Roman" panose="02020603050405020304" pitchFamily="18" charset="0"/>
                      </a:endParaRPr>
                    </a:p>
                  </a:txBody>
                  <a:tcPr marL="59407" marR="59407"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18849739"/>
                  </a:ext>
                </a:extLst>
              </a:tr>
              <a:tr h="431988">
                <a:tc>
                  <a:txBody>
                    <a:bodyPr/>
                    <a:lstStyle/>
                    <a:p>
                      <a:pPr algn="ctr">
                        <a:spcAft>
                          <a:spcPts val="0"/>
                        </a:spcAft>
                      </a:pPr>
                      <a:r>
                        <a:rPr lang="es-ES" sz="700" b="1" dirty="0" err="1">
                          <a:solidFill>
                            <a:srgbClr val="000000"/>
                          </a:solidFill>
                          <a:effectLst/>
                          <a:latin typeface="SF Pro Text" panose="00000400000000000000" pitchFamily="50" charset="0"/>
                          <a:ea typeface="Times New Roman" panose="02020603050405020304" pitchFamily="18" charset="0"/>
                          <a:cs typeface="Calibri" panose="020F0502020204030204" pitchFamily="34" charset="0"/>
                        </a:rPr>
                        <a:t>Temp</a:t>
                      </a:r>
                      <a:r>
                        <a:rPr lang="es-ES" sz="700" b="1" dirty="0">
                          <a:solidFill>
                            <a:srgbClr val="000000"/>
                          </a:solidFill>
                          <a:effectLst/>
                          <a:latin typeface="SF Pro Text" panose="00000400000000000000" pitchFamily="50" charset="0"/>
                          <a:ea typeface="Times New Roman" panose="02020603050405020304" pitchFamily="18" charset="0"/>
                          <a:cs typeface="Calibri" panose="020F0502020204030204" pitchFamily="34" charset="0"/>
                        </a:rPr>
                        <a:t> del aire</a:t>
                      </a:r>
                      <a:endParaRPr lang="en-US" sz="1100" dirty="0">
                        <a:effectLst/>
                        <a:latin typeface="SF Pro Text" panose="00000400000000000000" pitchFamily="50" charset="0"/>
                        <a:ea typeface="Times New Roman" panose="02020603050405020304" pitchFamily="18" charset="0"/>
                        <a:cs typeface="Times New Roman" panose="02020603050405020304" pitchFamily="18" charset="0"/>
                      </a:endParaRPr>
                    </a:p>
                    <a:p>
                      <a:pPr algn="ctr">
                        <a:spcAft>
                          <a:spcPts val="0"/>
                        </a:spcAft>
                      </a:pPr>
                      <a:r>
                        <a:rPr lang="es-ES" sz="700" b="1" dirty="0">
                          <a:solidFill>
                            <a:srgbClr val="000000"/>
                          </a:solidFill>
                          <a:effectLst/>
                          <a:latin typeface="SF Pro Text" panose="00000400000000000000" pitchFamily="50" charset="0"/>
                          <a:ea typeface="Times New Roman" panose="02020603050405020304" pitchFamily="18" charset="0"/>
                          <a:cs typeface="Calibri" panose="020F0502020204030204" pitchFamily="34" charset="0"/>
                        </a:rPr>
                        <a:t>cielo despejado</a:t>
                      </a:r>
                      <a:endParaRPr lang="en-US" sz="1100" dirty="0">
                        <a:effectLst/>
                        <a:latin typeface="SF Pro Text" panose="00000400000000000000" pitchFamily="50" charset="0"/>
                        <a:ea typeface="Times New Roman" panose="02020603050405020304" pitchFamily="18" charset="0"/>
                        <a:cs typeface="Times New Roman" panose="02020603050405020304" pitchFamily="18" charset="0"/>
                      </a:endParaRPr>
                    </a:p>
                  </a:txBody>
                  <a:tcPr marL="59407" marR="59407" marT="0" marB="0" anchor="ctr">
                    <a:lnL>
                      <a:noFill/>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en-US" sz="1000" b="1" dirty="0">
                          <a:solidFill>
                            <a:srgbClr val="000000"/>
                          </a:solidFill>
                          <a:effectLst/>
                          <a:latin typeface="SF Pro Text" panose="00000400000000000000" pitchFamily="50" charset="0"/>
                          <a:ea typeface="Times New Roman" panose="02020603050405020304" pitchFamily="18" charset="0"/>
                          <a:cs typeface="Calibri" panose="020F0502020204030204" pitchFamily="34" charset="0"/>
                        </a:rPr>
                        <a:t>Sin </a:t>
                      </a:r>
                      <a:r>
                        <a:rPr lang="en-US" sz="1000" b="1" dirty="0" err="1">
                          <a:solidFill>
                            <a:srgbClr val="000000"/>
                          </a:solidFill>
                          <a:effectLst/>
                          <a:latin typeface="SF Pro Text" panose="00000400000000000000" pitchFamily="50" charset="0"/>
                          <a:ea typeface="Times New Roman" panose="02020603050405020304" pitchFamily="18" charset="0"/>
                          <a:cs typeface="Calibri" panose="020F0502020204030204" pitchFamily="34" charset="0"/>
                        </a:rPr>
                        <a:t>viento</a:t>
                      </a:r>
                      <a:r>
                        <a:rPr lang="en-US" sz="1000" b="1" dirty="0">
                          <a:solidFill>
                            <a:srgbClr val="000000"/>
                          </a:solidFill>
                          <a:effectLst/>
                          <a:latin typeface="SF Pro Text" panose="00000400000000000000" pitchFamily="50" charset="0"/>
                          <a:ea typeface="Times New Roman" panose="02020603050405020304" pitchFamily="18" charset="0"/>
                          <a:cs typeface="Calibri" panose="020F0502020204030204" pitchFamily="34" charset="0"/>
                        </a:rPr>
                        <a:t> </a:t>
                      </a:r>
                      <a:r>
                        <a:rPr lang="en-US" sz="1000" b="1" dirty="0" err="1">
                          <a:solidFill>
                            <a:srgbClr val="000000"/>
                          </a:solidFill>
                          <a:effectLst/>
                          <a:latin typeface="SF Pro Text" panose="00000400000000000000" pitchFamily="50" charset="0"/>
                          <a:ea typeface="Times New Roman" panose="02020603050405020304" pitchFamily="18" charset="0"/>
                          <a:cs typeface="Calibri" panose="020F0502020204030204" pitchFamily="34" charset="0"/>
                        </a:rPr>
                        <a:t>Apreciable</a:t>
                      </a:r>
                      <a:endParaRPr lang="en-US" sz="1100" dirty="0">
                        <a:effectLst/>
                        <a:latin typeface="SF Pro Text" panose="00000400000000000000" pitchFamily="50" charset="0"/>
                        <a:ea typeface="Times New Roman" panose="02020603050405020304" pitchFamily="18" charset="0"/>
                        <a:cs typeface="Times New Roman" panose="02020603050405020304" pitchFamily="18" charset="0"/>
                      </a:endParaRPr>
                    </a:p>
                  </a:txBody>
                  <a:tcPr marL="59407" marR="59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a:spcAft>
                          <a:spcPts val="0"/>
                        </a:spcAft>
                      </a:pPr>
                      <a:r>
                        <a:rPr lang="en-US" sz="1000" b="1" dirty="0" err="1">
                          <a:solidFill>
                            <a:srgbClr val="000000"/>
                          </a:solidFill>
                          <a:effectLst/>
                          <a:latin typeface="SF Pro Text" panose="00000400000000000000" pitchFamily="50" charset="0"/>
                          <a:ea typeface="Times New Roman" panose="02020603050405020304" pitchFamily="18" charset="0"/>
                          <a:cs typeface="Calibri" panose="020F0502020204030204" pitchFamily="34" charset="0"/>
                        </a:rPr>
                        <a:t>Viento</a:t>
                      </a:r>
                      <a:r>
                        <a:rPr lang="en-US" sz="1000" b="1" dirty="0">
                          <a:solidFill>
                            <a:srgbClr val="000000"/>
                          </a:solidFill>
                          <a:effectLst/>
                          <a:latin typeface="SF Pro Text" panose="00000400000000000000" pitchFamily="50" charset="0"/>
                          <a:ea typeface="Times New Roman" panose="02020603050405020304" pitchFamily="18" charset="0"/>
                          <a:cs typeface="Calibri" panose="020F0502020204030204" pitchFamily="34" charset="0"/>
                        </a:rPr>
                        <a:t> de 8 Km/h</a:t>
                      </a:r>
                      <a:endParaRPr lang="en-US" sz="1100" dirty="0">
                        <a:effectLst/>
                        <a:latin typeface="SF Pro Text" panose="00000400000000000000" pitchFamily="50" charset="0"/>
                        <a:ea typeface="Times New Roman" panose="02020603050405020304" pitchFamily="18" charset="0"/>
                        <a:cs typeface="Times New Roman" panose="02020603050405020304" pitchFamily="18" charset="0"/>
                      </a:endParaRPr>
                    </a:p>
                  </a:txBody>
                  <a:tcPr marL="59407" marR="59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a:spcAft>
                          <a:spcPts val="0"/>
                        </a:spcAft>
                      </a:pPr>
                      <a:r>
                        <a:rPr lang="en-US" sz="1000" b="1" dirty="0" err="1">
                          <a:solidFill>
                            <a:srgbClr val="000000"/>
                          </a:solidFill>
                          <a:effectLst/>
                          <a:latin typeface="SF Pro Text" panose="00000400000000000000" pitchFamily="50" charset="0"/>
                          <a:ea typeface="Times New Roman" panose="02020603050405020304" pitchFamily="18" charset="0"/>
                          <a:cs typeface="Calibri" panose="020F0502020204030204" pitchFamily="34" charset="0"/>
                        </a:rPr>
                        <a:t>Viento</a:t>
                      </a:r>
                      <a:r>
                        <a:rPr lang="en-US" sz="1000" b="1" dirty="0">
                          <a:solidFill>
                            <a:srgbClr val="000000"/>
                          </a:solidFill>
                          <a:effectLst/>
                          <a:latin typeface="SF Pro Text" panose="00000400000000000000" pitchFamily="50" charset="0"/>
                          <a:ea typeface="Times New Roman" panose="02020603050405020304" pitchFamily="18" charset="0"/>
                          <a:cs typeface="Calibri" panose="020F0502020204030204" pitchFamily="34" charset="0"/>
                        </a:rPr>
                        <a:t> de 16 Km/h</a:t>
                      </a:r>
                      <a:endParaRPr lang="en-US" sz="1100" dirty="0">
                        <a:effectLst/>
                        <a:latin typeface="SF Pro Text" panose="00000400000000000000" pitchFamily="50" charset="0"/>
                        <a:ea typeface="Times New Roman" panose="02020603050405020304" pitchFamily="18" charset="0"/>
                        <a:cs typeface="Times New Roman" panose="02020603050405020304" pitchFamily="18" charset="0"/>
                      </a:endParaRPr>
                    </a:p>
                  </a:txBody>
                  <a:tcPr marL="59407" marR="59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a:spcAft>
                          <a:spcPts val="0"/>
                        </a:spcAft>
                      </a:pPr>
                      <a:r>
                        <a:rPr lang="en-US" sz="1000" b="1" dirty="0" err="1">
                          <a:solidFill>
                            <a:srgbClr val="000000"/>
                          </a:solidFill>
                          <a:effectLst/>
                          <a:latin typeface="SF Pro Text" panose="00000400000000000000" pitchFamily="50" charset="0"/>
                          <a:ea typeface="Times New Roman" panose="02020603050405020304" pitchFamily="18" charset="0"/>
                          <a:cs typeface="Calibri" panose="020F0502020204030204" pitchFamily="34" charset="0"/>
                        </a:rPr>
                        <a:t>Viento</a:t>
                      </a:r>
                      <a:r>
                        <a:rPr lang="en-US" sz="1000" b="1" dirty="0">
                          <a:solidFill>
                            <a:srgbClr val="000000"/>
                          </a:solidFill>
                          <a:effectLst/>
                          <a:latin typeface="SF Pro Text" panose="00000400000000000000" pitchFamily="50" charset="0"/>
                          <a:ea typeface="Times New Roman" panose="02020603050405020304" pitchFamily="18" charset="0"/>
                          <a:cs typeface="Calibri" panose="020F0502020204030204" pitchFamily="34" charset="0"/>
                        </a:rPr>
                        <a:t> de 24 Km/h</a:t>
                      </a:r>
                      <a:endParaRPr lang="en-US" sz="1100" dirty="0">
                        <a:effectLst/>
                        <a:latin typeface="SF Pro Text" panose="00000400000000000000" pitchFamily="50" charset="0"/>
                        <a:ea typeface="Times New Roman" panose="02020603050405020304" pitchFamily="18" charset="0"/>
                        <a:cs typeface="Times New Roman" panose="02020603050405020304" pitchFamily="18" charset="0"/>
                      </a:endParaRPr>
                    </a:p>
                  </a:txBody>
                  <a:tcPr marL="59407" marR="59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a:spcAft>
                          <a:spcPts val="0"/>
                        </a:spcAft>
                      </a:pPr>
                      <a:r>
                        <a:rPr lang="en-US" sz="1000" b="1" dirty="0" err="1">
                          <a:solidFill>
                            <a:srgbClr val="000000"/>
                          </a:solidFill>
                          <a:effectLst/>
                          <a:latin typeface="SF Pro Text" panose="00000400000000000000" pitchFamily="50" charset="0"/>
                          <a:ea typeface="Times New Roman" panose="02020603050405020304" pitchFamily="18" charset="0"/>
                          <a:cs typeface="Calibri" panose="020F0502020204030204" pitchFamily="34" charset="0"/>
                        </a:rPr>
                        <a:t>Viento</a:t>
                      </a:r>
                      <a:r>
                        <a:rPr lang="en-US" sz="1000" b="1" dirty="0">
                          <a:solidFill>
                            <a:srgbClr val="000000"/>
                          </a:solidFill>
                          <a:effectLst/>
                          <a:latin typeface="SF Pro Text" panose="00000400000000000000" pitchFamily="50" charset="0"/>
                          <a:ea typeface="Times New Roman" panose="02020603050405020304" pitchFamily="18" charset="0"/>
                          <a:cs typeface="Calibri" panose="020F0502020204030204" pitchFamily="34" charset="0"/>
                        </a:rPr>
                        <a:t> de 32 Km/h</a:t>
                      </a:r>
                      <a:endParaRPr lang="en-US" sz="1100" dirty="0">
                        <a:effectLst/>
                        <a:latin typeface="SF Pro Text" panose="00000400000000000000" pitchFamily="50" charset="0"/>
                        <a:ea typeface="Times New Roman" panose="02020603050405020304" pitchFamily="18" charset="0"/>
                        <a:cs typeface="Times New Roman" panose="02020603050405020304" pitchFamily="18" charset="0"/>
                      </a:endParaRPr>
                    </a:p>
                  </a:txBody>
                  <a:tcPr marL="59407" marR="59407" marT="0" marB="0" anchor="ctr">
                    <a:lnL w="12700" cap="flat" cmpd="sng" algn="ctr">
                      <a:solidFill>
                        <a:srgbClr val="000000"/>
                      </a:solidFill>
                      <a:prstDash val="solid"/>
                      <a:round/>
                      <a:headEnd type="none" w="med" len="med"/>
                      <a:tailEnd type="none" w="med" len="med"/>
                    </a:lnL>
                    <a:lnR>
                      <a:noFill/>
                    </a:lnR>
                    <a:lnT w="12700" cap="flat" cmpd="sng" algn="ctr">
                      <a:solidFill>
                        <a:srgbClr val="7F7F7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487144861"/>
                  </a:ext>
                </a:extLst>
              </a:tr>
              <a:tr h="432411">
                <a:tc>
                  <a:txBody>
                    <a:bodyPr/>
                    <a:lstStyle/>
                    <a:p>
                      <a:pPr algn="ctr">
                        <a:spcAft>
                          <a:spcPts val="0"/>
                        </a:spcAft>
                      </a:pPr>
                      <a:r>
                        <a:rPr lang="en-US" sz="1100" b="1" dirty="0">
                          <a:solidFill>
                            <a:srgbClr val="000000"/>
                          </a:solidFill>
                          <a:effectLst/>
                          <a:latin typeface="SF Pro Text" panose="00000400000000000000" pitchFamily="50" charset="0"/>
                          <a:ea typeface="Times New Roman" panose="02020603050405020304" pitchFamily="18" charset="0"/>
                          <a:cs typeface="Calibri" panose="020F0502020204030204" pitchFamily="34" charset="0"/>
                        </a:rPr>
                        <a:t>ºC</a:t>
                      </a:r>
                      <a:endParaRPr lang="en-US" sz="1600" dirty="0">
                        <a:effectLst/>
                        <a:latin typeface="SF Pro Text" panose="00000400000000000000" pitchFamily="50" charset="0"/>
                        <a:ea typeface="Times New Roman" panose="02020603050405020304" pitchFamily="18" charset="0"/>
                        <a:cs typeface="Times New Roman" panose="02020603050405020304" pitchFamily="18" charset="0"/>
                      </a:endParaRPr>
                    </a:p>
                  </a:txBody>
                  <a:tcPr marL="59407" marR="59407"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l">
                        <a:spcAft>
                          <a:spcPts val="0"/>
                        </a:spcAft>
                      </a:pPr>
                      <a:r>
                        <a:rPr lang="en-US" sz="800" dirty="0" err="1">
                          <a:solidFill>
                            <a:srgbClr val="000000"/>
                          </a:solidFill>
                          <a:effectLst/>
                          <a:latin typeface="SF Pro Text" panose="00000400000000000000" pitchFamily="50" charset="0"/>
                          <a:ea typeface="Times New Roman" panose="02020603050405020304" pitchFamily="18" charset="0"/>
                          <a:cs typeface="Calibri" panose="020F0502020204030204" pitchFamily="34" charset="0"/>
                        </a:rPr>
                        <a:t>Periodo</a:t>
                      </a:r>
                      <a:r>
                        <a:rPr lang="en-US" sz="800" dirty="0">
                          <a:solidFill>
                            <a:srgbClr val="000000"/>
                          </a:solidFill>
                          <a:effectLst/>
                          <a:latin typeface="SF Pro Text" panose="00000400000000000000" pitchFamily="50" charset="0"/>
                          <a:ea typeface="Times New Roman" panose="02020603050405020304" pitchFamily="18" charset="0"/>
                          <a:cs typeface="Calibri" panose="020F0502020204030204" pitchFamily="34" charset="0"/>
                        </a:rPr>
                        <a:t> de </a:t>
                      </a:r>
                      <a:r>
                        <a:rPr lang="en-US" sz="800" dirty="0" err="1">
                          <a:solidFill>
                            <a:srgbClr val="000000"/>
                          </a:solidFill>
                          <a:effectLst/>
                          <a:latin typeface="SF Pro Text" panose="00000400000000000000" pitchFamily="50" charset="0"/>
                          <a:ea typeface="Times New Roman" panose="02020603050405020304" pitchFamily="18" charset="0"/>
                          <a:cs typeface="Calibri" panose="020F0502020204030204" pitchFamily="34" charset="0"/>
                        </a:rPr>
                        <a:t>Trabajo</a:t>
                      </a:r>
                      <a:r>
                        <a:rPr lang="en-US" sz="800" dirty="0">
                          <a:solidFill>
                            <a:srgbClr val="000000"/>
                          </a:solidFill>
                          <a:effectLst/>
                          <a:latin typeface="SF Pro Text" panose="00000400000000000000" pitchFamily="50" charset="0"/>
                          <a:ea typeface="Times New Roman" panose="02020603050405020304" pitchFamily="18" charset="0"/>
                          <a:cs typeface="Calibri" panose="020F0502020204030204" pitchFamily="34" charset="0"/>
                        </a:rPr>
                        <a:t> </a:t>
                      </a:r>
                      <a:r>
                        <a:rPr lang="en-US" sz="800" dirty="0" err="1">
                          <a:solidFill>
                            <a:srgbClr val="000000"/>
                          </a:solidFill>
                          <a:effectLst/>
                          <a:latin typeface="SF Pro Text" panose="00000400000000000000" pitchFamily="50" charset="0"/>
                          <a:ea typeface="Times New Roman" panose="02020603050405020304" pitchFamily="18" charset="0"/>
                          <a:cs typeface="Calibri" panose="020F0502020204030204" pitchFamily="34" charset="0"/>
                        </a:rPr>
                        <a:t>Máximo</a:t>
                      </a:r>
                      <a:endParaRPr lang="en-US" sz="1200" dirty="0">
                        <a:effectLst/>
                        <a:latin typeface="SF Pro Text" panose="00000400000000000000" pitchFamily="50" charset="0"/>
                        <a:ea typeface="Times New Roman" panose="02020603050405020304" pitchFamily="18" charset="0"/>
                        <a:cs typeface="Times New Roman" panose="02020603050405020304" pitchFamily="18" charset="0"/>
                      </a:endParaRPr>
                    </a:p>
                  </a:txBody>
                  <a:tcPr marL="59407" marR="59407"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l">
                        <a:spcAft>
                          <a:spcPts val="0"/>
                        </a:spcAft>
                      </a:pPr>
                      <a:r>
                        <a:rPr lang="en-US" sz="800" dirty="0">
                          <a:solidFill>
                            <a:srgbClr val="000000"/>
                          </a:solidFill>
                          <a:effectLst/>
                          <a:latin typeface="SF Pro Text" panose="00000400000000000000" pitchFamily="50" charset="0"/>
                          <a:ea typeface="Times New Roman" panose="02020603050405020304" pitchFamily="18" charset="0"/>
                          <a:cs typeface="Calibri" panose="020F0502020204030204" pitchFamily="34" charset="0"/>
                        </a:rPr>
                        <a:t>Nº de </a:t>
                      </a:r>
                      <a:r>
                        <a:rPr lang="en-US" sz="800" dirty="0" err="1">
                          <a:solidFill>
                            <a:srgbClr val="000000"/>
                          </a:solidFill>
                          <a:effectLst/>
                          <a:latin typeface="SF Pro Text" panose="00000400000000000000" pitchFamily="50" charset="0"/>
                          <a:ea typeface="Times New Roman" panose="02020603050405020304" pitchFamily="18" charset="0"/>
                          <a:cs typeface="Calibri" panose="020F0502020204030204" pitchFamily="34" charset="0"/>
                        </a:rPr>
                        <a:t>interrupciones</a:t>
                      </a:r>
                      <a:endParaRPr lang="en-US" sz="1200" dirty="0">
                        <a:effectLst/>
                        <a:latin typeface="SF Pro Text" panose="00000400000000000000" pitchFamily="50" charset="0"/>
                        <a:ea typeface="Times New Roman" panose="02020603050405020304" pitchFamily="18" charset="0"/>
                        <a:cs typeface="Times New Roman" panose="02020603050405020304" pitchFamily="18" charset="0"/>
                      </a:endParaRPr>
                    </a:p>
                  </a:txBody>
                  <a:tcPr marL="59407" marR="59407"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l">
                        <a:spcAft>
                          <a:spcPts val="0"/>
                        </a:spcAft>
                      </a:pPr>
                      <a:r>
                        <a:rPr lang="en-US" sz="800" dirty="0" err="1">
                          <a:solidFill>
                            <a:srgbClr val="000000"/>
                          </a:solidFill>
                          <a:effectLst/>
                          <a:latin typeface="SF Pro Text" panose="00000400000000000000" pitchFamily="50" charset="0"/>
                          <a:ea typeface="Times New Roman" panose="02020603050405020304" pitchFamily="18" charset="0"/>
                          <a:cs typeface="Calibri" panose="020F0502020204030204" pitchFamily="34" charset="0"/>
                        </a:rPr>
                        <a:t>Periodo</a:t>
                      </a:r>
                      <a:r>
                        <a:rPr lang="en-US" sz="800" dirty="0">
                          <a:solidFill>
                            <a:srgbClr val="000000"/>
                          </a:solidFill>
                          <a:effectLst/>
                          <a:latin typeface="SF Pro Text" panose="00000400000000000000" pitchFamily="50" charset="0"/>
                          <a:ea typeface="Times New Roman" panose="02020603050405020304" pitchFamily="18" charset="0"/>
                          <a:cs typeface="Calibri" panose="020F0502020204030204" pitchFamily="34" charset="0"/>
                        </a:rPr>
                        <a:t> de </a:t>
                      </a:r>
                      <a:r>
                        <a:rPr lang="en-US" sz="800" dirty="0" err="1">
                          <a:solidFill>
                            <a:srgbClr val="000000"/>
                          </a:solidFill>
                          <a:effectLst/>
                          <a:latin typeface="SF Pro Text" panose="00000400000000000000" pitchFamily="50" charset="0"/>
                          <a:ea typeface="Times New Roman" panose="02020603050405020304" pitchFamily="18" charset="0"/>
                          <a:cs typeface="Calibri" panose="020F0502020204030204" pitchFamily="34" charset="0"/>
                        </a:rPr>
                        <a:t>Trabajo</a:t>
                      </a:r>
                      <a:r>
                        <a:rPr lang="en-US" sz="800" dirty="0">
                          <a:solidFill>
                            <a:srgbClr val="000000"/>
                          </a:solidFill>
                          <a:effectLst/>
                          <a:latin typeface="SF Pro Text" panose="00000400000000000000" pitchFamily="50" charset="0"/>
                          <a:ea typeface="Times New Roman" panose="02020603050405020304" pitchFamily="18" charset="0"/>
                          <a:cs typeface="Calibri" panose="020F0502020204030204" pitchFamily="34" charset="0"/>
                        </a:rPr>
                        <a:t> </a:t>
                      </a:r>
                      <a:r>
                        <a:rPr lang="en-US" sz="800" dirty="0" err="1">
                          <a:solidFill>
                            <a:srgbClr val="000000"/>
                          </a:solidFill>
                          <a:effectLst/>
                          <a:latin typeface="SF Pro Text" panose="00000400000000000000" pitchFamily="50" charset="0"/>
                          <a:ea typeface="Times New Roman" panose="02020603050405020304" pitchFamily="18" charset="0"/>
                          <a:cs typeface="Calibri" panose="020F0502020204030204" pitchFamily="34" charset="0"/>
                        </a:rPr>
                        <a:t>Máximo</a:t>
                      </a:r>
                      <a:endParaRPr lang="en-US" sz="1200" dirty="0">
                        <a:effectLst/>
                        <a:latin typeface="SF Pro Text" panose="00000400000000000000" pitchFamily="50" charset="0"/>
                        <a:ea typeface="Times New Roman" panose="02020603050405020304" pitchFamily="18" charset="0"/>
                        <a:cs typeface="Times New Roman" panose="02020603050405020304" pitchFamily="18" charset="0"/>
                      </a:endParaRPr>
                    </a:p>
                  </a:txBody>
                  <a:tcPr marL="59407" marR="59407"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l">
                        <a:spcAft>
                          <a:spcPts val="0"/>
                        </a:spcAft>
                      </a:pPr>
                      <a:r>
                        <a:rPr lang="en-US" sz="800" dirty="0">
                          <a:solidFill>
                            <a:srgbClr val="000000"/>
                          </a:solidFill>
                          <a:effectLst/>
                          <a:latin typeface="SF Pro Text" panose="00000400000000000000" pitchFamily="50" charset="0"/>
                          <a:ea typeface="Times New Roman" panose="02020603050405020304" pitchFamily="18" charset="0"/>
                          <a:cs typeface="Calibri" panose="020F0502020204030204" pitchFamily="34" charset="0"/>
                        </a:rPr>
                        <a:t>Nº de </a:t>
                      </a:r>
                      <a:r>
                        <a:rPr lang="en-US" sz="800" dirty="0" err="1">
                          <a:solidFill>
                            <a:srgbClr val="000000"/>
                          </a:solidFill>
                          <a:effectLst/>
                          <a:latin typeface="SF Pro Text" panose="00000400000000000000" pitchFamily="50" charset="0"/>
                          <a:ea typeface="Times New Roman" panose="02020603050405020304" pitchFamily="18" charset="0"/>
                          <a:cs typeface="Calibri" panose="020F0502020204030204" pitchFamily="34" charset="0"/>
                        </a:rPr>
                        <a:t>interrupciones</a:t>
                      </a:r>
                      <a:endParaRPr lang="en-US" sz="1200" dirty="0">
                        <a:effectLst/>
                        <a:latin typeface="SF Pro Text" panose="00000400000000000000" pitchFamily="50" charset="0"/>
                        <a:ea typeface="Times New Roman" panose="02020603050405020304" pitchFamily="18" charset="0"/>
                        <a:cs typeface="Times New Roman" panose="02020603050405020304" pitchFamily="18" charset="0"/>
                      </a:endParaRPr>
                    </a:p>
                  </a:txBody>
                  <a:tcPr marL="59407" marR="59407"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l">
                        <a:spcAft>
                          <a:spcPts val="0"/>
                        </a:spcAft>
                      </a:pPr>
                      <a:r>
                        <a:rPr lang="en-US" sz="800" dirty="0" err="1">
                          <a:solidFill>
                            <a:srgbClr val="000000"/>
                          </a:solidFill>
                          <a:effectLst/>
                          <a:latin typeface="SF Pro Text" panose="00000400000000000000" pitchFamily="50" charset="0"/>
                          <a:ea typeface="Times New Roman" panose="02020603050405020304" pitchFamily="18" charset="0"/>
                          <a:cs typeface="Calibri" panose="020F0502020204030204" pitchFamily="34" charset="0"/>
                        </a:rPr>
                        <a:t>Periodo</a:t>
                      </a:r>
                      <a:r>
                        <a:rPr lang="en-US" sz="800" dirty="0">
                          <a:solidFill>
                            <a:srgbClr val="000000"/>
                          </a:solidFill>
                          <a:effectLst/>
                          <a:latin typeface="SF Pro Text" panose="00000400000000000000" pitchFamily="50" charset="0"/>
                          <a:ea typeface="Times New Roman" panose="02020603050405020304" pitchFamily="18" charset="0"/>
                          <a:cs typeface="Calibri" panose="020F0502020204030204" pitchFamily="34" charset="0"/>
                        </a:rPr>
                        <a:t> de </a:t>
                      </a:r>
                      <a:r>
                        <a:rPr lang="en-US" sz="800" dirty="0" err="1">
                          <a:solidFill>
                            <a:srgbClr val="000000"/>
                          </a:solidFill>
                          <a:effectLst/>
                          <a:latin typeface="SF Pro Text" panose="00000400000000000000" pitchFamily="50" charset="0"/>
                          <a:ea typeface="Times New Roman" panose="02020603050405020304" pitchFamily="18" charset="0"/>
                          <a:cs typeface="Calibri" panose="020F0502020204030204" pitchFamily="34" charset="0"/>
                        </a:rPr>
                        <a:t>Trabajo</a:t>
                      </a:r>
                      <a:r>
                        <a:rPr lang="en-US" sz="800" dirty="0">
                          <a:solidFill>
                            <a:srgbClr val="000000"/>
                          </a:solidFill>
                          <a:effectLst/>
                          <a:latin typeface="SF Pro Text" panose="00000400000000000000" pitchFamily="50" charset="0"/>
                          <a:ea typeface="Times New Roman" panose="02020603050405020304" pitchFamily="18" charset="0"/>
                          <a:cs typeface="Calibri" panose="020F0502020204030204" pitchFamily="34" charset="0"/>
                        </a:rPr>
                        <a:t> </a:t>
                      </a:r>
                      <a:r>
                        <a:rPr lang="en-US" sz="800" dirty="0" err="1">
                          <a:solidFill>
                            <a:srgbClr val="000000"/>
                          </a:solidFill>
                          <a:effectLst/>
                          <a:latin typeface="SF Pro Text" panose="00000400000000000000" pitchFamily="50" charset="0"/>
                          <a:ea typeface="Times New Roman" panose="02020603050405020304" pitchFamily="18" charset="0"/>
                          <a:cs typeface="Calibri" panose="020F0502020204030204" pitchFamily="34" charset="0"/>
                        </a:rPr>
                        <a:t>Máximo</a:t>
                      </a:r>
                      <a:endParaRPr lang="en-US" sz="1200" dirty="0">
                        <a:effectLst/>
                        <a:latin typeface="SF Pro Text" panose="00000400000000000000" pitchFamily="50" charset="0"/>
                        <a:ea typeface="Times New Roman" panose="02020603050405020304" pitchFamily="18" charset="0"/>
                        <a:cs typeface="Times New Roman" panose="02020603050405020304" pitchFamily="18" charset="0"/>
                      </a:endParaRPr>
                    </a:p>
                  </a:txBody>
                  <a:tcPr marL="59407" marR="59407"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l">
                        <a:spcAft>
                          <a:spcPts val="0"/>
                        </a:spcAft>
                      </a:pPr>
                      <a:r>
                        <a:rPr lang="en-US" sz="800" dirty="0">
                          <a:solidFill>
                            <a:srgbClr val="000000"/>
                          </a:solidFill>
                          <a:effectLst/>
                          <a:latin typeface="SF Pro Text" panose="00000400000000000000" pitchFamily="50" charset="0"/>
                          <a:ea typeface="Times New Roman" panose="02020603050405020304" pitchFamily="18" charset="0"/>
                          <a:cs typeface="Calibri" panose="020F0502020204030204" pitchFamily="34" charset="0"/>
                        </a:rPr>
                        <a:t>Nº de </a:t>
                      </a:r>
                      <a:r>
                        <a:rPr lang="en-US" sz="800" dirty="0" err="1">
                          <a:solidFill>
                            <a:srgbClr val="000000"/>
                          </a:solidFill>
                          <a:effectLst/>
                          <a:latin typeface="SF Pro Text" panose="00000400000000000000" pitchFamily="50" charset="0"/>
                          <a:ea typeface="Times New Roman" panose="02020603050405020304" pitchFamily="18" charset="0"/>
                          <a:cs typeface="Calibri" panose="020F0502020204030204" pitchFamily="34" charset="0"/>
                        </a:rPr>
                        <a:t>interrupciones</a:t>
                      </a:r>
                      <a:endParaRPr lang="en-US" sz="1200" dirty="0">
                        <a:effectLst/>
                        <a:latin typeface="SF Pro Text" panose="00000400000000000000" pitchFamily="50" charset="0"/>
                        <a:ea typeface="Times New Roman" panose="02020603050405020304" pitchFamily="18" charset="0"/>
                        <a:cs typeface="Times New Roman" panose="02020603050405020304" pitchFamily="18" charset="0"/>
                      </a:endParaRPr>
                    </a:p>
                  </a:txBody>
                  <a:tcPr marL="59407" marR="59407"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l">
                        <a:spcAft>
                          <a:spcPts val="0"/>
                        </a:spcAft>
                      </a:pPr>
                      <a:r>
                        <a:rPr lang="en-US" sz="800" dirty="0" err="1">
                          <a:solidFill>
                            <a:srgbClr val="000000"/>
                          </a:solidFill>
                          <a:effectLst/>
                          <a:latin typeface="SF Pro Text" panose="00000400000000000000" pitchFamily="50" charset="0"/>
                          <a:ea typeface="Times New Roman" panose="02020603050405020304" pitchFamily="18" charset="0"/>
                          <a:cs typeface="Calibri" panose="020F0502020204030204" pitchFamily="34" charset="0"/>
                        </a:rPr>
                        <a:t>Periodo</a:t>
                      </a:r>
                      <a:r>
                        <a:rPr lang="en-US" sz="800" dirty="0">
                          <a:solidFill>
                            <a:srgbClr val="000000"/>
                          </a:solidFill>
                          <a:effectLst/>
                          <a:latin typeface="SF Pro Text" panose="00000400000000000000" pitchFamily="50" charset="0"/>
                          <a:ea typeface="Times New Roman" panose="02020603050405020304" pitchFamily="18" charset="0"/>
                          <a:cs typeface="Calibri" panose="020F0502020204030204" pitchFamily="34" charset="0"/>
                        </a:rPr>
                        <a:t> de </a:t>
                      </a:r>
                      <a:r>
                        <a:rPr lang="en-US" sz="800" dirty="0" err="1">
                          <a:solidFill>
                            <a:srgbClr val="000000"/>
                          </a:solidFill>
                          <a:effectLst/>
                          <a:latin typeface="SF Pro Text" panose="00000400000000000000" pitchFamily="50" charset="0"/>
                          <a:ea typeface="Times New Roman" panose="02020603050405020304" pitchFamily="18" charset="0"/>
                          <a:cs typeface="Calibri" panose="020F0502020204030204" pitchFamily="34" charset="0"/>
                        </a:rPr>
                        <a:t>Trabajo</a:t>
                      </a:r>
                      <a:r>
                        <a:rPr lang="en-US" sz="800" dirty="0">
                          <a:solidFill>
                            <a:srgbClr val="000000"/>
                          </a:solidFill>
                          <a:effectLst/>
                          <a:latin typeface="SF Pro Text" panose="00000400000000000000" pitchFamily="50" charset="0"/>
                          <a:ea typeface="Times New Roman" panose="02020603050405020304" pitchFamily="18" charset="0"/>
                          <a:cs typeface="Calibri" panose="020F0502020204030204" pitchFamily="34" charset="0"/>
                        </a:rPr>
                        <a:t> </a:t>
                      </a:r>
                      <a:r>
                        <a:rPr lang="en-US" sz="800" dirty="0" err="1">
                          <a:solidFill>
                            <a:srgbClr val="000000"/>
                          </a:solidFill>
                          <a:effectLst/>
                          <a:latin typeface="SF Pro Text" panose="00000400000000000000" pitchFamily="50" charset="0"/>
                          <a:ea typeface="Times New Roman" panose="02020603050405020304" pitchFamily="18" charset="0"/>
                          <a:cs typeface="Calibri" panose="020F0502020204030204" pitchFamily="34" charset="0"/>
                        </a:rPr>
                        <a:t>Máximo</a:t>
                      </a:r>
                      <a:endParaRPr lang="en-US" sz="1200" dirty="0">
                        <a:effectLst/>
                        <a:latin typeface="SF Pro Text" panose="00000400000000000000" pitchFamily="50" charset="0"/>
                        <a:ea typeface="Times New Roman" panose="02020603050405020304" pitchFamily="18" charset="0"/>
                        <a:cs typeface="Times New Roman" panose="02020603050405020304" pitchFamily="18" charset="0"/>
                      </a:endParaRPr>
                    </a:p>
                  </a:txBody>
                  <a:tcPr marL="59407" marR="59407"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l">
                        <a:spcAft>
                          <a:spcPts val="0"/>
                        </a:spcAft>
                      </a:pPr>
                      <a:r>
                        <a:rPr lang="en-US" sz="800" dirty="0">
                          <a:solidFill>
                            <a:srgbClr val="000000"/>
                          </a:solidFill>
                          <a:effectLst/>
                          <a:latin typeface="SF Pro Text" panose="00000400000000000000" pitchFamily="50" charset="0"/>
                          <a:ea typeface="Times New Roman" panose="02020603050405020304" pitchFamily="18" charset="0"/>
                          <a:cs typeface="Calibri" panose="020F0502020204030204" pitchFamily="34" charset="0"/>
                        </a:rPr>
                        <a:t>Nº de </a:t>
                      </a:r>
                      <a:r>
                        <a:rPr lang="en-US" sz="800" dirty="0" err="1">
                          <a:solidFill>
                            <a:srgbClr val="000000"/>
                          </a:solidFill>
                          <a:effectLst/>
                          <a:latin typeface="SF Pro Text" panose="00000400000000000000" pitchFamily="50" charset="0"/>
                          <a:ea typeface="Times New Roman" panose="02020603050405020304" pitchFamily="18" charset="0"/>
                          <a:cs typeface="Calibri" panose="020F0502020204030204" pitchFamily="34" charset="0"/>
                        </a:rPr>
                        <a:t>interrupciones</a:t>
                      </a:r>
                      <a:endParaRPr lang="en-US" sz="1200" dirty="0">
                        <a:effectLst/>
                        <a:latin typeface="SF Pro Text" panose="00000400000000000000" pitchFamily="50" charset="0"/>
                        <a:ea typeface="Times New Roman" panose="02020603050405020304" pitchFamily="18" charset="0"/>
                        <a:cs typeface="Times New Roman" panose="02020603050405020304" pitchFamily="18" charset="0"/>
                      </a:endParaRPr>
                    </a:p>
                  </a:txBody>
                  <a:tcPr marL="59407" marR="59407"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l">
                        <a:spcAft>
                          <a:spcPts val="0"/>
                        </a:spcAft>
                      </a:pPr>
                      <a:r>
                        <a:rPr lang="en-US" sz="800" dirty="0" err="1">
                          <a:solidFill>
                            <a:srgbClr val="000000"/>
                          </a:solidFill>
                          <a:effectLst/>
                          <a:latin typeface="SF Pro Text" panose="00000400000000000000" pitchFamily="50" charset="0"/>
                          <a:ea typeface="Times New Roman" panose="02020603050405020304" pitchFamily="18" charset="0"/>
                          <a:cs typeface="Calibri" panose="020F0502020204030204" pitchFamily="34" charset="0"/>
                        </a:rPr>
                        <a:t>Periodo</a:t>
                      </a:r>
                      <a:r>
                        <a:rPr lang="en-US" sz="800" dirty="0">
                          <a:solidFill>
                            <a:srgbClr val="000000"/>
                          </a:solidFill>
                          <a:effectLst/>
                          <a:latin typeface="SF Pro Text" panose="00000400000000000000" pitchFamily="50" charset="0"/>
                          <a:ea typeface="Times New Roman" panose="02020603050405020304" pitchFamily="18" charset="0"/>
                          <a:cs typeface="Calibri" panose="020F0502020204030204" pitchFamily="34" charset="0"/>
                        </a:rPr>
                        <a:t> de </a:t>
                      </a:r>
                      <a:r>
                        <a:rPr lang="en-US" sz="800" dirty="0" err="1">
                          <a:solidFill>
                            <a:srgbClr val="000000"/>
                          </a:solidFill>
                          <a:effectLst/>
                          <a:latin typeface="SF Pro Text" panose="00000400000000000000" pitchFamily="50" charset="0"/>
                          <a:ea typeface="Times New Roman" panose="02020603050405020304" pitchFamily="18" charset="0"/>
                          <a:cs typeface="Calibri" panose="020F0502020204030204" pitchFamily="34" charset="0"/>
                        </a:rPr>
                        <a:t>Trabajo</a:t>
                      </a:r>
                      <a:r>
                        <a:rPr lang="en-US" sz="800" dirty="0">
                          <a:solidFill>
                            <a:srgbClr val="000000"/>
                          </a:solidFill>
                          <a:effectLst/>
                          <a:latin typeface="SF Pro Text" panose="00000400000000000000" pitchFamily="50" charset="0"/>
                          <a:ea typeface="Times New Roman" panose="02020603050405020304" pitchFamily="18" charset="0"/>
                          <a:cs typeface="Calibri" panose="020F0502020204030204" pitchFamily="34" charset="0"/>
                        </a:rPr>
                        <a:t> </a:t>
                      </a:r>
                      <a:r>
                        <a:rPr lang="en-US" sz="800" dirty="0" err="1">
                          <a:solidFill>
                            <a:srgbClr val="000000"/>
                          </a:solidFill>
                          <a:effectLst/>
                          <a:latin typeface="SF Pro Text" panose="00000400000000000000" pitchFamily="50" charset="0"/>
                          <a:ea typeface="Times New Roman" panose="02020603050405020304" pitchFamily="18" charset="0"/>
                          <a:cs typeface="Calibri" panose="020F0502020204030204" pitchFamily="34" charset="0"/>
                        </a:rPr>
                        <a:t>Máximo</a:t>
                      </a:r>
                      <a:endParaRPr lang="en-US" sz="1200" dirty="0">
                        <a:effectLst/>
                        <a:latin typeface="SF Pro Text" panose="00000400000000000000" pitchFamily="50" charset="0"/>
                        <a:ea typeface="Times New Roman" panose="02020603050405020304" pitchFamily="18" charset="0"/>
                        <a:cs typeface="Times New Roman" panose="02020603050405020304" pitchFamily="18" charset="0"/>
                      </a:endParaRPr>
                    </a:p>
                  </a:txBody>
                  <a:tcPr marL="59407" marR="59407"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l">
                        <a:spcAft>
                          <a:spcPts val="0"/>
                        </a:spcAft>
                      </a:pPr>
                      <a:r>
                        <a:rPr lang="en-US" sz="800" dirty="0">
                          <a:solidFill>
                            <a:srgbClr val="000000"/>
                          </a:solidFill>
                          <a:effectLst/>
                          <a:latin typeface="SF Pro Text" panose="00000400000000000000" pitchFamily="50" charset="0"/>
                          <a:ea typeface="Times New Roman" panose="02020603050405020304" pitchFamily="18" charset="0"/>
                          <a:cs typeface="Calibri" panose="020F0502020204030204" pitchFamily="34" charset="0"/>
                        </a:rPr>
                        <a:t>Nº de </a:t>
                      </a:r>
                      <a:r>
                        <a:rPr lang="en-US" sz="800" dirty="0" err="1">
                          <a:solidFill>
                            <a:srgbClr val="000000"/>
                          </a:solidFill>
                          <a:effectLst/>
                          <a:latin typeface="SF Pro Text" panose="00000400000000000000" pitchFamily="50" charset="0"/>
                          <a:ea typeface="Times New Roman" panose="02020603050405020304" pitchFamily="18" charset="0"/>
                          <a:cs typeface="Calibri" panose="020F0502020204030204" pitchFamily="34" charset="0"/>
                        </a:rPr>
                        <a:t>interrupciones</a:t>
                      </a:r>
                      <a:endParaRPr lang="en-US" sz="1200" dirty="0">
                        <a:effectLst/>
                        <a:latin typeface="SF Pro Text" panose="00000400000000000000" pitchFamily="50" charset="0"/>
                        <a:ea typeface="Times New Roman" panose="02020603050405020304" pitchFamily="18" charset="0"/>
                        <a:cs typeface="Times New Roman" panose="02020603050405020304" pitchFamily="18" charset="0"/>
                      </a:endParaRPr>
                    </a:p>
                  </a:txBody>
                  <a:tcPr marL="59407" marR="5940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1532783439"/>
                  </a:ext>
                </a:extLst>
              </a:tr>
              <a:tr h="608983">
                <a:tc>
                  <a:txBody>
                    <a:bodyPr/>
                    <a:lstStyle/>
                    <a:p>
                      <a:pPr algn="ctr">
                        <a:spcAft>
                          <a:spcPts val="0"/>
                        </a:spcAft>
                      </a:pPr>
                      <a:r>
                        <a:rPr lang="en-US" sz="900" b="1">
                          <a:solidFill>
                            <a:srgbClr val="000000"/>
                          </a:solidFill>
                          <a:effectLst/>
                          <a:latin typeface="SF Pro Text" panose="00000400000000000000" pitchFamily="50" charset="0"/>
                          <a:ea typeface="Times New Roman" panose="02020603050405020304" pitchFamily="18" charset="0"/>
                          <a:cs typeface="Calibri" panose="020F0502020204030204" pitchFamily="34" charset="0"/>
                        </a:rPr>
                        <a:t>de -25 a -28</a:t>
                      </a:r>
                      <a:endParaRPr lang="en-US" sz="1100">
                        <a:effectLst/>
                        <a:latin typeface="SF Pro Text" panose="00000400000000000000" pitchFamily="50" charset="0"/>
                        <a:ea typeface="Times New Roman" panose="02020603050405020304" pitchFamily="18" charset="0"/>
                        <a:cs typeface="Times New Roman" panose="02020603050405020304" pitchFamily="18" charset="0"/>
                      </a:endParaRPr>
                    </a:p>
                  </a:txBody>
                  <a:tcPr marL="59407" marR="59407" marT="0" marB="0" anchor="ctr">
                    <a:lnL>
                      <a:noFill/>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spcAft>
                          <a:spcPts val="0"/>
                        </a:spcAft>
                      </a:pPr>
                      <a:r>
                        <a:rPr lang="en-US" sz="1000" i="1" dirty="0">
                          <a:solidFill>
                            <a:srgbClr val="000000"/>
                          </a:solidFill>
                          <a:effectLst/>
                          <a:latin typeface="SF Pro Text" panose="00000400000000000000" pitchFamily="50" charset="0"/>
                          <a:ea typeface="Times New Roman" panose="02020603050405020304" pitchFamily="18" charset="0"/>
                          <a:cs typeface="Calibri" panose="020F0502020204030204" pitchFamily="34" charset="0"/>
                        </a:rPr>
                        <a:t>Interrupciones normales</a:t>
                      </a:r>
                      <a:endParaRPr lang="en-US" sz="1200" dirty="0">
                        <a:effectLst/>
                        <a:latin typeface="SF Pro Text" panose="00000400000000000000" pitchFamily="50" charset="0"/>
                        <a:ea typeface="Times New Roman" panose="02020603050405020304" pitchFamily="18" charset="0"/>
                        <a:cs typeface="Times New Roman" panose="02020603050405020304" pitchFamily="18" charset="0"/>
                      </a:endParaRPr>
                    </a:p>
                  </a:txBody>
                  <a:tcPr marL="59407" marR="59407" marT="0" marB="0" anchor="ctr">
                    <a:lnL w="12700" cap="flat" cmpd="sng" algn="ctr">
                      <a:solidFill>
                        <a:srgbClr val="000000"/>
                      </a:solidFill>
                      <a:prstDash val="solid"/>
                      <a:round/>
                      <a:headEnd type="none" w="med" len="med"/>
                      <a:tailEnd type="none" w="med" len="med"/>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spcAft>
                          <a:spcPts val="0"/>
                        </a:spcAft>
                      </a:pPr>
                      <a:r>
                        <a:rPr lang="en-US" sz="1000" i="1">
                          <a:solidFill>
                            <a:srgbClr val="000000"/>
                          </a:solidFill>
                          <a:effectLst/>
                          <a:latin typeface="SF Pro Text" panose="00000400000000000000" pitchFamily="50" charset="0"/>
                          <a:ea typeface="Times New Roman" panose="02020603050405020304" pitchFamily="18" charset="0"/>
                          <a:cs typeface="Calibri" panose="020F0502020204030204" pitchFamily="34" charset="0"/>
                        </a:rPr>
                        <a:t>1</a:t>
                      </a:r>
                      <a:endParaRPr lang="en-US" sz="1200">
                        <a:effectLst/>
                        <a:latin typeface="SF Pro Text" panose="00000400000000000000" pitchFamily="50" charset="0"/>
                        <a:ea typeface="Times New Roman" panose="02020603050405020304" pitchFamily="18" charset="0"/>
                        <a:cs typeface="Times New Roman" panose="02020603050405020304" pitchFamily="18" charset="0"/>
                      </a:endParaRPr>
                    </a:p>
                  </a:txBody>
                  <a:tcPr marL="59407" marR="59407" marT="0" marB="0" anchor="ctr">
                    <a:lnL>
                      <a:noFill/>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spcAft>
                          <a:spcPts val="0"/>
                        </a:spcAft>
                      </a:pPr>
                      <a:r>
                        <a:rPr lang="en-US" sz="1000" i="1" dirty="0">
                          <a:solidFill>
                            <a:srgbClr val="000000"/>
                          </a:solidFill>
                          <a:effectLst/>
                          <a:latin typeface="SF Pro Text" panose="00000400000000000000" pitchFamily="50" charset="0"/>
                          <a:ea typeface="Times New Roman" panose="02020603050405020304" pitchFamily="18" charset="0"/>
                          <a:cs typeface="Calibri" panose="020F0502020204030204" pitchFamily="34" charset="0"/>
                        </a:rPr>
                        <a:t>Interrupciones normales</a:t>
                      </a:r>
                      <a:endParaRPr lang="en-US" sz="1200" dirty="0">
                        <a:effectLst/>
                        <a:latin typeface="SF Pro Text" panose="00000400000000000000" pitchFamily="50" charset="0"/>
                        <a:ea typeface="Times New Roman" panose="02020603050405020304" pitchFamily="18" charset="0"/>
                        <a:cs typeface="Times New Roman" panose="02020603050405020304" pitchFamily="18" charset="0"/>
                      </a:endParaRPr>
                    </a:p>
                  </a:txBody>
                  <a:tcPr marL="59407" marR="59407" marT="0" marB="0" anchor="ctr">
                    <a:lnL w="12700" cap="flat" cmpd="sng" algn="ctr">
                      <a:solidFill>
                        <a:srgbClr val="000000"/>
                      </a:solidFill>
                      <a:prstDash val="solid"/>
                      <a:round/>
                      <a:headEnd type="none" w="med" len="med"/>
                      <a:tailEnd type="none" w="med" len="med"/>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spcAft>
                          <a:spcPts val="0"/>
                        </a:spcAft>
                      </a:pPr>
                      <a:r>
                        <a:rPr lang="en-US" sz="1000" i="1">
                          <a:solidFill>
                            <a:srgbClr val="000000"/>
                          </a:solidFill>
                          <a:effectLst/>
                          <a:latin typeface="SF Pro Text" panose="00000400000000000000" pitchFamily="50" charset="0"/>
                          <a:ea typeface="Times New Roman" panose="02020603050405020304" pitchFamily="18" charset="0"/>
                          <a:cs typeface="Calibri" panose="020F0502020204030204" pitchFamily="34" charset="0"/>
                        </a:rPr>
                        <a:t>1</a:t>
                      </a:r>
                      <a:endParaRPr lang="en-US" sz="1200">
                        <a:effectLst/>
                        <a:latin typeface="SF Pro Text" panose="00000400000000000000" pitchFamily="50" charset="0"/>
                        <a:ea typeface="Times New Roman" panose="02020603050405020304" pitchFamily="18" charset="0"/>
                        <a:cs typeface="Times New Roman" panose="02020603050405020304" pitchFamily="18" charset="0"/>
                      </a:endParaRPr>
                    </a:p>
                  </a:txBody>
                  <a:tcPr marL="59407" marR="59407" marT="0" marB="0" anchor="ctr">
                    <a:lnL>
                      <a:noFill/>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spcAft>
                          <a:spcPts val="0"/>
                        </a:spcAft>
                      </a:pPr>
                      <a:r>
                        <a:rPr lang="en-US" sz="1000" i="1">
                          <a:solidFill>
                            <a:srgbClr val="000000"/>
                          </a:solidFill>
                          <a:effectLst/>
                          <a:latin typeface="SF Pro Text" panose="00000400000000000000" pitchFamily="50" charset="0"/>
                          <a:ea typeface="Times New Roman" panose="02020603050405020304" pitchFamily="18" charset="0"/>
                          <a:cs typeface="Calibri" panose="020F0502020204030204" pitchFamily="34" charset="0"/>
                        </a:rPr>
                        <a:t>75 min</a:t>
                      </a:r>
                      <a:endParaRPr lang="en-US" sz="1200">
                        <a:effectLst/>
                        <a:latin typeface="SF Pro Text" panose="00000400000000000000" pitchFamily="50" charset="0"/>
                        <a:ea typeface="Times New Roman" panose="02020603050405020304" pitchFamily="18" charset="0"/>
                        <a:cs typeface="Times New Roman" panose="02020603050405020304" pitchFamily="18" charset="0"/>
                      </a:endParaRPr>
                    </a:p>
                  </a:txBody>
                  <a:tcPr marL="59407" marR="59407" marT="0" marB="0" anchor="ctr">
                    <a:lnL w="12700" cap="flat" cmpd="sng" algn="ctr">
                      <a:solidFill>
                        <a:srgbClr val="000000"/>
                      </a:solidFill>
                      <a:prstDash val="solid"/>
                      <a:round/>
                      <a:headEnd type="none" w="med" len="med"/>
                      <a:tailEnd type="none" w="med" len="med"/>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spcAft>
                          <a:spcPts val="0"/>
                        </a:spcAft>
                      </a:pPr>
                      <a:r>
                        <a:rPr lang="en-US" sz="1000" i="1">
                          <a:solidFill>
                            <a:srgbClr val="000000"/>
                          </a:solidFill>
                          <a:effectLst/>
                          <a:latin typeface="SF Pro Text" panose="00000400000000000000" pitchFamily="50" charset="0"/>
                          <a:ea typeface="Times New Roman" panose="02020603050405020304" pitchFamily="18" charset="0"/>
                          <a:cs typeface="Calibri" panose="020F0502020204030204" pitchFamily="34" charset="0"/>
                        </a:rPr>
                        <a:t>2</a:t>
                      </a:r>
                      <a:endParaRPr lang="en-US" sz="1200">
                        <a:effectLst/>
                        <a:latin typeface="SF Pro Text" panose="00000400000000000000" pitchFamily="50" charset="0"/>
                        <a:ea typeface="Times New Roman" panose="02020603050405020304" pitchFamily="18" charset="0"/>
                        <a:cs typeface="Times New Roman" panose="02020603050405020304" pitchFamily="18" charset="0"/>
                      </a:endParaRPr>
                    </a:p>
                  </a:txBody>
                  <a:tcPr marL="59407" marR="59407" marT="0" marB="0" anchor="ctr">
                    <a:lnL>
                      <a:noFill/>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spcAft>
                          <a:spcPts val="0"/>
                        </a:spcAft>
                      </a:pPr>
                      <a:r>
                        <a:rPr lang="en-US" sz="1000" i="1">
                          <a:solidFill>
                            <a:srgbClr val="000000"/>
                          </a:solidFill>
                          <a:effectLst/>
                          <a:latin typeface="SF Pro Text" panose="00000400000000000000" pitchFamily="50" charset="0"/>
                          <a:ea typeface="Times New Roman" panose="02020603050405020304" pitchFamily="18" charset="0"/>
                          <a:cs typeface="Calibri" panose="020F0502020204030204" pitchFamily="34" charset="0"/>
                        </a:rPr>
                        <a:t>55 min</a:t>
                      </a:r>
                      <a:endParaRPr lang="en-US" sz="1200">
                        <a:effectLst/>
                        <a:latin typeface="SF Pro Text" panose="00000400000000000000" pitchFamily="50" charset="0"/>
                        <a:ea typeface="Times New Roman" panose="02020603050405020304" pitchFamily="18" charset="0"/>
                        <a:cs typeface="Times New Roman" panose="02020603050405020304" pitchFamily="18" charset="0"/>
                      </a:endParaRPr>
                    </a:p>
                  </a:txBody>
                  <a:tcPr marL="59407" marR="59407" marT="0" marB="0" anchor="ctr">
                    <a:lnL w="12700" cap="flat" cmpd="sng" algn="ctr">
                      <a:solidFill>
                        <a:srgbClr val="000000"/>
                      </a:solidFill>
                      <a:prstDash val="solid"/>
                      <a:round/>
                      <a:headEnd type="none" w="med" len="med"/>
                      <a:tailEnd type="none" w="med" len="med"/>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spcAft>
                          <a:spcPts val="0"/>
                        </a:spcAft>
                      </a:pPr>
                      <a:r>
                        <a:rPr lang="en-US" sz="1000" i="1">
                          <a:solidFill>
                            <a:srgbClr val="000000"/>
                          </a:solidFill>
                          <a:effectLst/>
                          <a:latin typeface="SF Pro Text" panose="00000400000000000000" pitchFamily="50" charset="0"/>
                          <a:ea typeface="Times New Roman" panose="02020603050405020304" pitchFamily="18" charset="0"/>
                          <a:cs typeface="Calibri" panose="020F0502020204030204" pitchFamily="34" charset="0"/>
                        </a:rPr>
                        <a:t>3</a:t>
                      </a:r>
                      <a:endParaRPr lang="en-US" sz="1200">
                        <a:effectLst/>
                        <a:latin typeface="SF Pro Text" panose="00000400000000000000" pitchFamily="50" charset="0"/>
                        <a:ea typeface="Times New Roman" panose="02020603050405020304" pitchFamily="18" charset="0"/>
                        <a:cs typeface="Times New Roman" panose="02020603050405020304" pitchFamily="18" charset="0"/>
                      </a:endParaRPr>
                    </a:p>
                  </a:txBody>
                  <a:tcPr marL="59407" marR="59407" marT="0" marB="0" anchor="ctr">
                    <a:lnL>
                      <a:noFill/>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spcAft>
                          <a:spcPts val="0"/>
                        </a:spcAft>
                      </a:pPr>
                      <a:r>
                        <a:rPr lang="en-US" sz="1000" i="1">
                          <a:solidFill>
                            <a:srgbClr val="000000"/>
                          </a:solidFill>
                          <a:effectLst/>
                          <a:latin typeface="SF Pro Text" panose="00000400000000000000" pitchFamily="50" charset="0"/>
                          <a:ea typeface="Times New Roman" panose="02020603050405020304" pitchFamily="18" charset="0"/>
                          <a:cs typeface="Calibri" panose="020F0502020204030204" pitchFamily="34" charset="0"/>
                        </a:rPr>
                        <a:t>40 min</a:t>
                      </a:r>
                      <a:endParaRPr lang="en-US" sz="1200">
                        <a:effectLst/>
                        <a:latin typeface="SF Pro Text" panose="00000400000000000000" pitchFamily="50" charset="0"/>
                        <a:ea typeface="Times New Roman" panose="02020603050405020304" pitchFamily="18" charset="0"/>
                        <a:cs typeface="Times New Roman" panose="02020603050405020304" pitchFamily="18" charset="0"/>
                      </a:endParaRPr>
                    </a:p>
                  </a:txBody>
                  <a:tcPr marL="59407" marR="59407" marT="0" marB="0" anchor="ctr">
                    <a:lnL w="12700" cap="flat" cmpd="sng" algn="ctr">
                      <a:solidFill>
                        <a:srgbClr val="000000"/>
                      </a:solidFill>
                      <a:prstDash val="solid"/>
                      <a:round/>
                      <a:headEnd type="none" w="med" len="med"/>
                      <a:tailEnd type="none" w="med" len="med"/>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spcAft>
                          <a:spcPts val="0"/>
                        </a:spcAft>
                      </a:pPr>
                      <a:r>
                        <a:rPr lang="en-US" sz="1000" i="1">
                          <a:solidFill>
                            <a:srgbClr val="000000"/>
                          </a:solidFill>
                          <a:effectLst/>
                          <a:latin typeface="SF Pro Text" panose="00000400000000000000" pitchFamily="50" charset="0"/>
                          <a:ea typeface="Times New Roman" panose="02020603050405020304" pitchFamily="18" charset="0"/>
                          <a:cs typeface="Calibri" panose="020F0502020204030204" pitchFamily="34" charset="0"/>
                        </a:rPr>
                        <a:t>4</a:t>
                      </a:r>
                      <a:endParaRPr lang="en-US" sz="1200">
                        <a:effectLst/>
                        <a:latin typeface="SF Pro Text" panose="00000400000000000000" pitchFamily="50" charset="0"/>
                        <a:ea typeface="Times New Roman" panose="02020603050405020304" pitchFamily="18" charset="0"/>
                        <a:cs typeface="Times New Roman" panose="02020603050405020304" pitchFamily="18" charset="0"/>
                      </a:endParaRPr>
                    </a:p>
                  </a:txBody>
                  <a:tcPr marL="59407" marR="59407"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2723306472"/>
                  </a:ext>
                </a:extLst>
              </a:tr>
              <a:tr h="628482">
                <a:tc>
                  <a:txBody>
                    <a:bodyPr/>
                    <a:lstStyle/>
                    <a:p>
                      <a:pPr algn="ctr">
                        <a:spcAft>
                          <a:spcPts val="0"/>
                        </a:spcAft>
                      </a:pPr>
                      <a:r>
                        <a:rPr lang="en-US" sz="900" b="1">
                          <a:solidFill>
                            <a:srgbClr val="000000"/>
                          </a:solidFill>
                          <a:effectLst/>
                          <a:latin typeface="SF Pro Text" panose="00000400000000000000" pitchFamily="50" charset="0"/>
                          <a:ea typeface="Times New Roman" panose="02020603050405020304" pitchFamily="18" charset="0"/>
                          <a:cs typeface="Calibri" panose="020F0502020204030204" pitchFamily="34" charset="0"/>
                        </a:rPr>
                        <a:t>de -29 a -31</a:t>
                      </a:r>
                      <a:endParaRPr lang="en-US" sz="1100">
                        <a:effectLst/>
                        <a:latin typeface="SF Pro Text" panose="00000400000000000000" pitchFamily="50" charset="0"/>
                        <a:ea typeface="Times New Roman" panose="02020603050405020304" pitchFamily="18" charset="0"/>
                        <a:cs typeface="Times New Roman" panose="02020603050405020304" pitchFamily="18" charset="0"/>
                      </a:endParaRPr>
                    </a:p>
                  </a:txBody>
                  <a:tcPr marL="59407" marR="59407" marT="0" marB="0" anchor="ctr">
                    <a:lnL>
                      <a:noFill/>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spcAft>
                          <a:spcPts val="0"/>
                        </a:spcAft>
                      </a:pPr>
                      <a:r>
                        <a:rPr lang="en-US" sz="1000" i="1" dirty="0">
                          <a:solidFill>
                            <a:srgbClr val="000000"/>
                          </a:solidFill>
                          <a:effectLst/>
                          <a:latin typeface="SF Pro Text" panose="00000400000000000000" pitchFamily="50" charset="0"/>
                          <a:ea typeface="Times New Roman" panose="02020603050405020304" pitchFamily="18" charset="0"/>
                          <a:cs typeface="Calibri" panose="020F0502020204030204" pitchFamily="34" charset="0"/>
                        </a:rPr>
                        <a:t>Interrupciones normales</a:t>
                      </a:r>
                      <a:endParaRPr lang="en-US" sz="1200" dirty="0">
                        <a:effectLst/>
                        <a:latin typeface="SF Pro Text" panose="00000400000000000000" pitchFamily="50" charset="0"/>
                        <a:ea typeface="Times New Roman" panose="02020603050405020304" pitchFamily="18" charset="0"/>
                        <a:cs typeface="Times New Roman" panose="02020603050405020304" pitchFamily="18" charset="0"/>
                      </a:endParaRPr>
                    </a:p>
                  </a:txBody>
                  <a:tcPr marL="59407" marR="59407" marT="0" marB="0" anchor="ctr">
                    <a:lnL w="12700" cap="flat" cmpd="sng" algn="ctr">
                      <a:solidFill>
                        <a:srgbClr val="000000"/>
                      </a:solidFill>
                      <a:prstDash val="solid"/>
                      <a:round/>
                      <a:headEnd type="none" w="med" len="med"/>
                      <a:tailEnd type="none" w="med" len="med"/>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spcAft>
                          <a:spcPts val="0"/>
                        </a:spcAft>
                      </a:pPr>
                      <a:r>
                        <a:rPr lang="en-US" sz="1000" i="1">
                          <a:solidFill>
                            <a:srgbClr val="000000"/>
                          </a:solidFill>
                          <a:effectLst/>
                          <a:latin typeface="SF Pro Text" panose="00000400000000000000" pitchFamily="50" charset="0"/>
                          <a:ea typeface="Times New Roman" panose="02020603050405020304" pitchFamily="18" charset="0"/>
                          <a:cs typeface="Calibri" panose="020F0502020204030204" pitchFamily="34" charset="0"/>
                        </a:rPr>
                        <a:t>1</a:t>
                      </a:r>
                      <a:endParaRPr lang="en-US" sz="1200">
                        <a:effectLst/>
                        <a:latin typeface="SF Pro Text" panose="00000400000000000000" pitchFamily="50" charset="0"/>
                        <a:ea typeface="Times New Roman" panose="02020603050405020304" pitchFamily="18" charset="0"/>
                        <a:cs typeface="Times New Roman" panose="02020603050405020304" pitchFamily="18" charset="0"/>
                      </a:endParaRPr>
                    </a:p>
                  </a:txBody>
                  <a:tcPr marL="59407" marR="59407" marT="0" marB="0" anchor="ctr">
                    <a:lnL>
                      <a:noFill/>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spcAft>
                          <a:spcPts val="0"/>
                        </a:spcAft>
                      </a:pPr>
                      <a:r>
                        <a:rPr lang="en-US" sz="1000" i="1">
                          <a:solidFill>
                            <a:srgbClr val="000000"/>
                          </a:solidFill>
                          <a:effectLst/>
                          <a:latin typeface="SF Pro Text" panose="00000400000000000000" pitchFamily="50" charset="0"/>
                          <a:ea typeface="Times New Roman" panose="02020603050405020304" pitchFamily="18" charset="0"/>
                          <a:cs typeface="Calibri" panose="020F0502020204030204" pitchFamily="34" charset="0"/>
                        </a:rPr>
                        <a:t>75 min</a:t>
                      </a:r>
                      <a:endParaRPr lang="en-US" sz="1200">
                        <a:effectLst/>
                        <a:latin typeface="SF Pro Text" panose="00000400000000000000" pitchFamily="50" charset="0"/>
                        <a:ea typeface="Times New Roman" panose="02020603050405020304" pitchFamily="18" charset="0"/>
                        <a:cs typeface="Times New Roman" panose="02020603050405020304" pitchFamily="18" charset="0"/>
                      </a:endParaRPr>
                    </a:p>
                  </a:txBody>
                  <a:tcPr marL="59407" marR="59407" marT="0" marB="0" anchor="ctr">
                    <a:lnL w="12700" cap="flat" cmpd="sng" algn="ctr">
                      <a:solidFill>
                        <a:srgbClr val="000000"/>
                      </a:solidFill>
                      <a:prstDash val="solid"/>
                      <a:round/>
                      <a:headEnd type="none" w="med" len="med"/>
                      <a:tailEnd type="none" w="med" len="med"/>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spcAft>
                          <a:spcPts val="0"/>
                        </a:spcAft>
                      </a:pPr>
                      <a:r>
                        <a:rPr lang="en-US" sz="1000" i="1">
                          <a:solidFill>
                            <a:srgbClr val="000000"/>
                          </a:solidFill>
                          <a:effectLst/>
                          <a:latin typeface="SF Pro Text" panose="00000400000000000000" pitchFamily="50" charset="0"/>
                          <a:ea typeface="Times New Roman" panose="02020603050405020304" pitchFamily="18" charset="0"/>
                          <a:cs typeface="Calibri" panose="020F0502020204030204" pitchFamily="34" charset="0"/>
                        </a:rPr>
                        <a:t>2</a:t>
                      </a:r>
                      <a:endParaRPr lang="en-US" sz="1200">
                        <a:effectLst/>
                        <a:latin typeface="SF Pro Text" panose="00000400000000000000" pitchFamily="50" charset="0"/>
                        <a:ea typeface="Times New Roman" panose="02020603050405020304" pitchFamily="18" charset="0"/>
                        <a:cs typeface="Times New Roman" panose="02020603050405020304" pitchFamily="18" charset="0"/>
                      </a:endParaRPr>
                    </a:p>
                  </a:txBody>
                  <a:tcPr marL="59407" marR="59407" marT="0" marB="0" anchor="ctr">
                    <a:lnL>
                      <a:noFill/>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spcAft>
                          <a:spcPts val="0"/>
                        </a:spcAft>
                      </a:pPr>
                      <a:r>
                        <a:rPr lang="en-US" sz="1000" i="1">
                          <a:solidFill>
                            <a:srgbClr val="000000"/>
                          </a:solidFill>
                          <a:effectLst/>
                          <a:latin typeface="SF Pro Text" panose="00000400000000000000" pitchFamily="50" charset="0"/>
                          <a:ea typeface="Times New Roman" panose="02020603050405020304" pitchFamily="18" charset="0"/>
                          <a:cs typeface="Calibri" panose="020F0502020204030204" pitchFamily="34" charset="0"/>
                        </a:rPr>
                        <a:t>55 min</a:t>
                      </a:r>
                      <a:endParaRPr lang="en-US" sz="1200">
                        <a:effectLst/>
                        <a:latin typeface="SF Pro Text" panose="00000400000000000000" pitchFamily="50" charset="0"/>
                        <a:ea typeface="Times New Roman" panose="02020603050405020304" pitchFamily="18" charset="0"/>
                        <a:cs typeface="Times New Roman" panose="02020603050405020304" pitchFamily="18" charset="0"/>
                      </a:endParaRPr>
                    </a:p>
                  </a:txBody>
                  <a:tcPr marL="59407" marR="59407" marT="0" marB="0" anchor="ctr">
                    <a:lnL w="12700" cap="flat" cmpd="sng" algn="ctr">
                      <a:solidFill>
                        <a:srgbClr val="000000"/>
                      </a:solidFill>
                      <a:prstDash val="solid"/>
                      <a:round/>
                      <a:headEnd type="none" w="med" len="med"/>
                      <a:tailEnd type="none" w="med" len="med"/>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spcAft>
                          <a:spcPts val="0"/>
                        </a:spcAft>
                      </a:pPr>
                      <a:r>
                        <a:rPr lang="en-US" sz="1000" i="1">
                          <a:solidFill>
                            <a:srgbClr val="000000"/>
                          </a:solidFill>
                          <a:effectLst/>
                          <a:latin typeface="SF Pro Text" panose="00000400000000000000" pitchFamily="50" charset="0"/>
                          <a:ea typeface="Times New Roman" panose="02020603050405020304" pitchFamily="18" charset="0"/>
                          <a:cs typeface="Calibri" panose="020F0502020204030204" pitchFamily="34" charset="0"/>
                        </a:rPr>
                        <a:t>3</a:t>
                      </a:r>
                      <a:endParaRPr lang="en-US" sz="1200">
                        <a:effectLst/>
                        <a:latin typeface="SF Pro Text" panose="00000400000000000000" pitchFamily="50" charset="0"/>
                        <a:ea typeface="Times New Roman" panose="02020603050405020304" pitchFamily="18" charset="0"/>
                        <a:cs typeface="Times New Roman" panose="02020603050405020304" pitchFamily="18" charset="0"/>
                      </a:endParaRPr>
                    </a:p>
                  </a:txBody>
                  <a:tcPr marL="59407" marR="59407" marT="0" marB="0" anchor="ctr">
                    <a:lnL>
                      <a:noFill/>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spcAft>
                          <a:spcPts val="0"/>
                        </a:spcAft>
                      </a:pPr>
                      <a:r>
                        <a:rPr lang="en-US" sz="1000" i="1">
                          <a:solidFill>
                            <a:srgbClr val="000000"/>
                          </a:solidFill>
                          <a:effectLst/>
                          <a:latin typeface="SF Pro Text" panose="00000400000000000000" pitchFamily="50" charset="0"/>
                          <a:ea typeface="Times New Roman" panose="02020603050405020304" pitchFamily="18" charset="0"/>
                          <a:cs typeface="Calibri" panose="020F0502020204030204" pitchFamily="34" charset="0"/>
                        </a:rPr>
                        <a:t>40 min</a:t>
                      </a:r>
                      <a:endParaRPr lang="en-US" sz="1200">
                        <a:effectLst/>
                        <a:latin typeface="SF Pro Text" panose="00000400000000000000" pitchFamily="50" charset="0"/>
                        <a:ea typeface="Times New Roman" panose="02020603050405020304" pitchFamily="18" charset="0"/>
                        <a:cs typeface="Times New Roman" panose="02020603050405020304" pitchFamily="18" charset="0"/>
                      </a:endParaRPr>
                    </a:p>
                  </a:txBody>
                  <a:tcPr marL="59407" marR="59407" marT="0" marB="0" anchor="ctr">
                    <a:lnL w="12700" cap="flat" cmpd="sng" algn="ctr">
                      <a:solidFill>
                        <a:srgbClr val="000000"/>
                      </a:solidFill>
                      <a:prstDash val="solid"/>
                      <a:round/>
                      <a:headEnd type="none" w="med" len="med"/>
                      <a:tailEnd type="none" w="med" len="med"/>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spcAft>
                          <a:spcPts val="0"/>
                        </a:spcAft>
                      </a:pPr>
                      <a:r>
                        <a:rPr lang="en-US" sz="1000" i="1">
                          <a:solidFill>
                            <a:srgbClr val="000000"/>
                          </a:solidFill>
                          <a:effectLst/>
                          <a:latin typeface="SF Pro Text" panose="00000400000000000000" pitchFamily="50" charset="0"/>
                          <a:ea typeface="Times New Roman" panose="02020603050405020304" pitchFamily="18" charset="0"/>
                          <a:cs typeface="Calibri" panose="020F0502020204030204" pitchFamily="34" charset="0"/>
                        </a:rPr>
                        <a:t>4</a:t>
                      </a:r>
                      <a:endParaRPr lang="en-US" sz="1200">
                        <a:effectLst/>
                        <a:latin typeface="SF Pro Text" panose="00000400000000000000" pitchFamily="50" charset="0"/>
                        <a:ea typeface="Times New Roman" panose="02020603050405020304" pitchFamily="18" charset="0"/>
                        <a:cs typeface="Times New Roman" panose="02020603050405020304" pitchFamily="18" charset="0"/>
                      </a:endParaRPr>
                    </a:p>
                  </a:txBody>
                  <a:tcPr marL="59407" marR="59407" marT="0" marB="0" anchor="ctr">
                    <a:lnL>
                      <a:noFill/>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spcAft>
                          <a:spcPts val="0"/>
                        </a:spcAft>
                      </a:pPr>
                      <a:r>
                        <a:rPr lang="en-US" sz="1000" i="1">
                          <a:solidFill>
                            <a:srgbClr val="000000"/>
                          </a:solidFill>
                          <a:effectLst/>
                          <a:latin typeface="SF Pro Text" panose="00000400000000000000" pitchFamily="50" charset="0"/>
                          <a:ea typeface="Times New Roman" panose="02020603050405020304" pitchFamily="18" charset="0"/>
                          <a:cs typeface="Calibri" panose="020F0502020204030204" pitchFamily="34" charset="0"/>
                        </a:rPr>
                        <a:t>30 min</a:t>
                      </a:r>
                      <a:endParaRPr lang="en-US" sz="1200">
                        <a:effectLst/>
                        <a:latin typeface="SF Pro Text" panose="00000400000000000000" pitchFamily="50" charset="0"/>
                        <a:ea typeface="Times New Roman" panose="02020603050405020304" pitchFamily="18" charset="0"/>
                        <a:cs typeface="Times New Roman" panose="02020603050405020304" pitchFamily="18" charset="0"/>
                      </a:endParaRPr>
                    </a:p>
                  </a:txBody>
                  <a:tcPr marL="59407" marR="59407" marT="0" marB="0" anchor="ctr">
                    <a:lnL w="12700" cap="flat" cmpd="sng" algn="ctr">
                      <a:solidFill>
                        <a:srgbClr val="000000"/>
                      </a:solidFill>
                      <a:prstDash val="solid"/>
                      <a:round/>
                      <a:headEnd type="none" w="med" len="med"/>
                      <a:tailEnd type="none" w="med" len="med"/>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spcAft>
                          <a:spcPts val="0"/>
                        </a:spcAft>
                      </a:pPr>
                      <a:r>
                        <a:rPr lang="en-US" sz="1000" i="1" dirty="0">
                          <a:solidFill>
                            <a:srgbClr val="000000"/>
                          </a:solidFill>
                          <a:effectLst/>
                          <a:latin typeface="SF Pro Text" panose="00000400000000000000" pitchFamily="50" charset="0"/>
                          <a:ea typeface="Times New Roman" panose="02020603050405020304" pitchFamily="18" charset="0"/>
                          <a:cs typeface="Calibri" panose="020F0502020204030204" pitchFamily="34" charset="0"/>
                        </a:rPr>
                        <a:t>5</a:t>
                      </a:r>
                      <a:endParaRPr lang="en-US" sz="1200" dirty="0">
                        <a:effectLst/>
                        <a:latin typeface="SF Pro Text" panose="00000400000000000000" pitchFamily="50" charset="0"/>
                        <a:ea typeface="Times New Roman" panose="02020603050405020304" pitchFamily="18" charset="0"/>
                        <a:cs typeface="Times New Roman" panose="02020603050405020304" pitchFamily="18" charset="0"/>
                      </a:endParaRPr>
                    </a:p>
                  </a:txBody>
                  <a:tcPr marL="59407" marR="59407"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1346433507"/>
                  </a:ext>
                </a:extLst>
              </a:tr>
              <a:tr h="581807">
                <a:tc>
                  <a:txBody>
                    <a:bodyPr/>
                    <a:lstStyle/>
                    <a:p>
                      <a:pPr algn="ctr">
                        <a:spcAft>
                          <a:spcPts val="0"/>
                        </a:spcAft>
                      </a:pPr>
                      <a:r>
                        <a:rPr lang="en-US" sz="900" b="1">
                          <a:solidFill>
                            <a:srgbClr val="000000"/>
                          </a:solidFill>
                          <a:effectLst/>
                          <a:latin typeface="SF Pro Text" panose="00000400000000000000" pitchFamily="50" charset="0"/>
                          <a:ea typeface="Times New Roman" panose="02020603050405020304" pitchFamily="18" charset="0"/>
                          <a:cs typeface="Calibri" panose="020F0502020204030204" pitchFamily="34" charset="0"/>
                        </a:rPr>
                        <a:t>de -32 a -34</a:t>
                      </a:r>
                      <a:endParaRPr lang="en-US" sz="1100">
                        <a:effectLst/>
                        <a:latin typeface="SF Pro Text" panose="00000400000000000000" pitchFamily="50" charset="0"/>
                        <a:ea typeface="Times New Roman" panose="02020603050405020304" pitchFamily="18" charset="0"/>
                        <a:cs typeface="Times New Roman" panose="02020603050405020304" pitchFamily="18" charset="0"/>
                      </a:endParaRPr>
                    </a:p>
                  </a:txBody>
                  <a:tcPr marL="59407" marR="59407" marT="0" marB="0" anchor="ctr">
                    <a:lnL>
                      <a:noFill/>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spcAft>
                          <a:spcPts val="0"/>
                        </a:spcAft>
                      </a:pPr>
                      <a:r>
                        <a:rPr lang="en-US" sz="1000" i="1">
                          <a:solidFill>
                            <a:srgbClr val="000000"/>
                          </a:solidFill>
                          <a:effectLst/>
                          <a:latin typeface="SF Pro Text" panose="00000400000000000000" pitchFamily="50" charset="0"/>
                          <a:ea typeface="Times New Roman" panose="02020603050405020304" pitchFamily="18" charset="0"/>
                          <a:cs typeface="Calibri" panose="020F0502020204030204" pitchFamily="34" charset="0"/>
                        </a:rPr>
                        <a:t>75 min</a:t>
                      </a:r>
                      <a:endParaRPr lang="en-US" sz="1200">
                        <a:effectLst/>
                        <a:latin typeface="SF Pro Text" panose="00000400000000000000" pitchFamily="50" charset="0"/>
                        <a:ea typeface="Times New Roman" panose="02020603050405020304" pitchFamily="18" charset="0"/>
                        <a:cs typeface="Times New Roman" panose="02020603050405020304" pitchFamily="18" charset="0"/>
                      </a:endParaRPr>
                    </a:p>
                  </a:txBody>
                  <a:tcPr marL="59407" marR="59407" marT="0" marB="0" anchor="ctr">
                    <a:lnL w="12700" cap="flat" cmpd="sng" algn="ctr">
                      <a:solidFill>
                        <a:srgbClr val="000000"/>
                      </a:solidFill>
                      <a:prstDash val="solid"/>
                      <a:round/>
                      <a:headEnd type="none" w="med" len="med"/>
                      <a:tailEnd type="none" w="med" len="med"/>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spcAft>
                          <a:spcPts val="0"/>
                        </a:spcAft>
                      </a:pPr>
                      <a:r>
                        <a:rPr lang="en-US" sz="1000" i="1">
                          <a:solidFill>
                            <a:srgbClr val="000000"/>
                          </a:solidFill>
                          <a:effectLst/>
                          <a:latin typeface="SF Pro Text" panose="00000400000000000000" pitchFamily="50" charset="0"/>
                          <a:ea typeface="Times New Roman" panose="02020603050405020304" pitchFamily="18" charset="0"/>
                          <a:cs typeface="Calibri" panose="020F0502020204030204" pitchFamily="34" charset="0"/>
                        </a:rPr>
                        <a:t>1</a:t>
                      </a:r>
                      <a:endParaRPr lang="en-US" sz="1200">
                        <a:effectLst/>
                        <a:latin typeface="SF Pro Text" panose="00000400000000000000" pitchFamily="50" charset="0"/>
                        <a:ea typeface="Times New Roman" panose="02020603050405020304" pitchFamily="18" charset="0"/>
                        <a:cs typeface="Times New Roman" panose="02020603050405020304" pitchFamily="18" charset="0"/>
                      </a:endParaRPr>
                    </a:p>
                  </a:txBody>
                  <a:tcPr marL="59407" marR="59407" marT="0" marB="0" anchor="ctr">
                    <a:lnL>
                      <a:noFill/>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spcAft>
                          <a:spcPts val="0"/>
                        </a:spcAft>
                      </a:pPr>
                      <a:r>
                        <a:rPr lang="en-US" sz="1000" i="1">
                          <a:solidFill>
                            <a:srgbClr val="000000"/>
                          </a:solidFill>
                          <a:effectLst/>
                          <a:latin typeface="SF Pro Text" panose="00000400000000000000" pitchFamily="50" charset="0"/>
                          <a:ea typeface="Times New Roman" panose="02020603050405020304" pitchFamily="18" charset="0"/>
                          <a:cs typeface="Calibri" panose="020F0502020204030204" pitchFamily="34" charset="0"/>
                        </a:rPr>
                        <a:t>55 min</a:t>
                      </a:r>
                      <a:endParaRPr lang="en-US" sz="1200">
                        <a:effectLst/>
                        <a:latin typeface="SF Pro Text" panose="00000400000000000000" pitchFamily="50" charset="0"/>
                        <a:ea typeface="Times New Roman" panose="02020603050405020304" pitchFamily="18" charset="0"/>
                        <a:cs typeface="Times New Roman" panose="02020603050405020304" pitchFamily="18" charset="0"/>
                      </a:endParaRPr>
                    </a:p>
                  </a:txBody>
                  <a:tcPr marL="59407" marR="59407" marT="0" marB="0" anchor="ctr">
                    <a:lnL w="12700" cap="flat" cmpd="sng" algn="ctr">
                      <a:solidFill>
                        <a:srgbClr val="000000"/>
                      </a:solidFill>
                      <a:prstDash val="solid"/>
                      <a:round/>
                      <a:headEnd type="none" w="med" len="med"/>
                      <a:tailEnd type="none" w="med" len="med"/>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spcAft>
                          <a:spcPts val="0"/>
                        </a:spcAft>
                      </a:pPr>
                      <a:r>
                        <a:rPr lang="en-US" sz="1000" i="1">
                          <a:solidFill>
                            <a:srgbClr val="000000"/>
                          </a:solidFill>
                          <a:effectLst/>
                          <a:latin typeface="SF Pro Text" panose="00000400000000000000" pitchFamily="50" charset="0"/>
                          <a:ea typeface="Times New Roman" panose="02020603050405020304" pitchFamily="18" charset="0"/>
                          <a:cs typeface="Calibri" panose="020F0502020204030204" pitchFamily="34" charset="0"/>
                        </a:rPr>
                        <a:t>3</a:t>
                      </a:r>
                      <a:endParaRPr lang="en-US" sz="1200">
                        <a:effectLst/>
                        <a:latin typeface="SF Pro Text" panose="00000400000000000000" pitchFamily="50" charset="0"/>
                        <a:ea typeface="Times New Roman" panose="02020603050405020304" pitchFamily="18" charset="0"/>
                        <a:cs typeface="Times New Roman" panose="02020603050405020304" pitchFamily="18" charset="0"/>
                      </a:endParaRPr>
                    </a:p>
                  </a:txBody>
                  <a:tcPr marL="59407" marR="59407" marT="0" marB="0" anchor="ctr">
                    <a:lnL>
                      <a:noFill/>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spcAft>
                          <a:spcPts val="0"/>
                        </a:spcAft>
                      </a:pPr>
                      <a:r>
                        <a:rPr lang="en-US" sz="1000" i="1">
                          <a:solidFill>
                            <a:srgbClr val="000000"/>
                          </a:solidFill>
                          <a:effectLst/>
                          <a:latin typeface="SF Pro Text" panose="00000400000000000000" pitchFamily="50" charset="0"/>
                          <a:ea typeface="Times New Roman" panose="02020603050405020304" pitchFamily="18" charset="0"/>
                          <a:cs typeface="Calibri" panose="020F0502020204030204" pitchFamily="34" charset="0"/>
                        </a:rPr>
                        <a:t>40 min</a:t>
                      </a:r>
                      <a:endParaRPr lang="en-US" sz="1200">
                        <a:effectLst/>
                        <a:latin typeface="SF Pro Text" panose="00000400000000000000" pitchFamily="50" charset="0"/>
                        <a:ea typeface="Times New Roman" panose="02020603050405020304" pitchFamily="18" charset="0"/>
                        <a:cs typeface="Times New Roman" panose="02020603050405020304" pitchFamily="18" charset="0"/>
                      </a:endParaRPr>
                    </a:p>
                  </a:txBody>
                  <a:tcPr marL="59407" marR="59407" marT="0" marB="0" anchor="ctr">
                    <a:lnL w="12700" cap="flat" cmpd="sng" algn="ctr">
                      <a:solidFill>
                        <a:srgbClr val="000000"/>
                      </a:solidFill>
                      <a:prstDash val="solid"/>
                      <a:round/>
                      <a:headEnd type="none" w="med" len="med"/>
                      <a:tailEnd type="none" w="med" len="med"/>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spcAft>
                          <a:spcPts val="0"/>
                        </a:spcAft>
                      </a:pPr>
                      <a:r>
                        <a:rPr lang="en-US" sz="1000" i="1">
                          <a:solidFill>
                            <a:srgbClr val="000000"/>
                          </a:solidFill>
                          <a:effectLst/>
                          <a:latin typeface="SF Pro Text" panose="00000400000000000000" pitchFamily="50" charset="0"/>
                          <a:ea typeface="Times New Roman" panose="02020603050405020304" pitchFamily="18" charset="0"/>
                          <a:cs typeface="Calibri" panose="020F0502020204030204" pitchFamily="34" charset="0"/>
                        </a:rPr>
                        <a:t>4</a:t>
                      </a:r>
                      <a:endParaRPr lang="en-US" sz="1200">
                        <a:effectLst/>
                        <a:latin typeface="SF Pro Text" panose="00000400000000000000" pitchFamily="50" charset="0"/>
                        <a:ea typeface="Times New Roman" panose="02020603050405020304" pitchFamily="18" charset="0"/>
                        <a:cs typeface="Times New Roman" panose="02020603050405020304" pitchFamily="18" charset="0"/>
                      </a:endParaRPr>
                    </a:p>
                  </a:txBody>
                  <a:tcPr marL="59407" marR="59407" marT="0" marB="0" anchor="ctr">
                    <a:lnL>
                      <a:noFill/>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spcAft>
                          <a:spcPts val="0"/>
                        </a:spcAft>
                      </a:pPr>
                      <a:r>
                        <a:rPr lang="en-US" sz="1000" i="1">
                          <a:solidFill>
                            <a:srgbClr val="000000"/>
                          </a:solidFill>
                          <a:effectLst/>
                          <a:latin typeface="SF Pro Text" panose="00000400000000000000" pitchFamily="50" charset="0"/>
                          <a:ea typeface="Times New Roman" panose="02020603050405020304" pitchFamily="18" charset="0"/>
                          <a:cs typeface="Calibri" panose="020F0502020204030204" pitchFamily="34" charset="0"/>
                        </a:rPr>
                        <a:t>30 min</a:t>
                      </a:r>
                      <a:endParaRPr lang="en-US" sz="1200">
                        <a:effectLst/>
                        <a:latin typeface="SF Pro Text" panose="00000400000000000000" pitchFamily="50" charset="0"/>
                        <a:ea typeface="Times New Roman" panose="02020603050405020304" pitchFamily="18" charset="0"/>
                        <a:cs typeface="Times New Roman" panose="02020603050405020304" pitchFamily="18" charset="0"/>
                      </a:endParaRPr>
                    </a:p>
                  </a:txBody>
                  <a:tcPr marL="59407" marR="59407" marT="0" marB="0" anchor="ctr">
                    <a:lnL w="12700" cap="flat" cmpd="sng" algn="ctr">
                      <a:solidFill>
                        <a:srgbClr val="000000"/>
                      </a:solidFill>
                      <a:prstDash val="solid"/>
                      <a:round/>
                      <a:headEnd type="none" w="med" len="med"/>
                      <a:tailEnd type="none" w="med" len="med"/>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spcAft>
                          <a:spcPts val="0"/>
                        </a:spcAft>
                      </a:pPr>
                      <a:r>
                        <a:rPr lang="en-US" sz="1000" i="1" dirty="0">
                          <a:solidFill>
                            <a:srgbClr val="000000"/>
                          </a:solidFill>
                          <a:effectLst/>
                          <a:latin typeface="SF Pro Text" panose="00000400000000000000" pitchFamily="50" charset="0"/>
                          <a:ea typeface="Times New Roman" panose="02020603050405020304" pitchFamily="18" charset="0"/>
                          <a:cs typeface="Calibri" panose="020F0502020204030204" pitchFamily="34" charset="0"/>
                        </a:rPr>
                        <a:t>5</a:t>
                      </a:r>
                      <a:endParaRPr lang="en-US" sz="1200" dirty="0">
                        <a:effectLst/>
                        <a:latin typeface="SF Pro Text" panose="00000400000000000000" pitchFamily="50" charset="0"/>
                        <a:ea typeface="Times New Roman" panose="02020603050405020304" pitchFamily="18" charset="0"/>
                        <a:cs typeface="Times New Roman" panose="02020603050405020304" pitchFamily="18" charset="0"/>
                      </a:endParaRPr>
                    </a:p>
                  </a:txBody>
                  <a:tcPr marL="59407" marR="59407" marT="0" marB="0" anchor="ctr">
                    <a:lnL>
                      <a:noFill/>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gridSpan="2">
                  <a:txBody>
                    <a:bodyPr/>
                    <a:lstStyle/>
                    <a:p>
                      <a:pPr algn="ctr">
                        <a:spcAft>
                          <a:spcPts val="0"/>
                        </a:spcAft>
                      </a:pPr>
                      <a:r>
                        <a:rPr lang="es-ES" sz="900" dirty="0">
                          <a:solidFill>
                            <a:srgbClr val="000000"/>
                          </a:solidFill>
                          <a:effectLst/>
                          <a:latin typeface="SF Pro Text" panose="00000400000000000000" pitchFamily="50" charset="0"/>
                          <a:ea typeface="Times New Roman" panose="02020603050405020304" pitchFamily="18" charset="0"/>
                          <a:cs typeface="Calibri" panose="020F0502020204030204" pitchFamily="34" charset="0"/>
                        </a:rPr>
                        <a:t>ELE TRABAJO QUE NO SEA DE ENERGENCIA DEBERÁ CESAR</a:t>
                      </a:r>
                      <a:endParaRPr lang="en-US" sz="1100" dirty="0">
                        <a:effectLst/>
                        <a:latin typeface="SF Pro Text" panose="00000400000000000000" pitchFamily="50" charset="0"/>
                        <a:ea typeface="Times New Roman" panose="02020603050405020304" pitchFamily="18" charset="0"/>
                        <a:cs typeface="Times New Roman" panose="02020603050405020304" pitchFamily="18" charset="0"/>
                      </a:endParaRPr>
                    </a:p>
                  </a:txBody>
                  <a:tcPr marL="59407" marR="59407" marT="0" marB="0" anchor="ctr">
                    <a:lnL w="12700" cap="flat" cmpd="sng" algn="ctr">
                      <a:solidFill>
                        <a:srgbClr val="000000"/>
                      </a:solidFill>
                      <a:prstDash val="solid"/>
                      <a:round/>
                      <a:headEnd type="none" w="med" len="med"/>
                      <a:tailEnd type="none" w="med" len="med"/>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278777274"/>
                  </a:ext>
                </a:extLst>
              </a:tr>
              <a:tr h="581807">
                <a:tc>
                  <a:txBody>
                    <a:bodyPr/>
                    <a:lstStyle/>
                    <a:p>
                      <a:pPr algn="ctr">
                        <a:spcAft>
                          <a:spcPts val="0"/>
                        </a:spcAft>
                      </a:pPr>
                      <a:r>
                        <a:rPr lang="en-US" sz="900" b="1">
                          <a:solidFill>
                            <a:srgbClr val="000000"/>
                          </a:solidFill>
                          <a:effectLst/>
                          <a:latin typeface="SF Pro Text" panose="00000400000000000000" pitchFamily="50" charset="0"/>
                          <a:ea typeface="Times New Roman" panose="02020603050405020304" pitchFamily="18" charset="0"/>
                          <a:cs typeface="Calibri" panose="020F0502020204030204" pitchFamily="34" charset="0"/>
                        </a:rPr>
                        <a:t>de -35 a -37</a:t>
                      </a:r>
                      <a:endParaRPr lang="en-US" sz="1100">
                        <a:effectLst/>
                        <a:latin typeface="SF Pro Text" panose="00000400000000000000" pitchFamily="50" charset="0"/>
                        <a:ea typeface="Times New Roman" panose="02020603050405020304" pitchFamily="18" charset="0"/>
                        <a:cs typeface="Times New Roman" panose="02020603050405020304" pitchFamily="18" charset="0"/>
                      </a:endParaRPr>
                    </a:p>
                  </a:txBody>
                  <a:tcPr marL="59407" marR="59407" marT="0" marB="0" anchor="ctr">
                    <a:lnL>
                      <a:noFill/>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spcAft>
                          <a:spcPts val="0"/>
                        </a:spcAft>
                      </a:pPr>
                      <a:r>
                        <a:rPr lang="en-US" sz="1000" i="1">
                          <a:solidFill>
                            <a:srgbClr val="000000"/>
                          </a:solidFill>
                          <a:effectLst/>
                          <a:latin typeface="SF Pro Text" panose="00000400000000000000" pitchFamily="50" charset="0"/>
                          <a:ea typeface="Times New Roman" panose="02020603050405020304" pitchFamily="18" charset="0"/>
                          <a:cs typeface="Calibri" panose="020F0502020204030204" pitchFamily="34" charset="0"/>
                        </a:rPr>
                        <a:t>55 min</a:t>
                      </a:r>
                      <a:endParaRPr lang="en-US" sz="1200">
                        <a:effectLst/>
                        <a:latin typeface="SF Pro Text" panose="00000400000000000000" pitchFamily="50" charset="0"/>
                        <a:ea typeface="Times New Roman" panose="02020603050405020304" pitchFamily="18" charset="0"/>
                        <a:cs typeface="Times New Roman" panose="02020603050405020304" pitchFamily="18" charset="0"/>
                      </a:endParaRPr>
                    </a:p>
                  </a:txBody>
                  <a:tcPr marL="59407" marR="59407" marT="0" marB="0" anchor="ctr">
                    <a:lnL w="12700" cap="flat" cmpd="sng" algn="ctr">
                      <a:solidFill>
                        <a:srgbClr val="000000"/>
                      </a:solidFill>
                      <a:prstDash val="solid"/>
                      <a:round/>
                      <a:headEnd type="none" w="med" len="med"/>
                      <a:tailEnd type="none" w="med" len="med"/>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spcAft>
                          <a:spcPts val="0"/>
                        </a:spcAft>
                      </a:pPr>
                      <a:r>
                        <a:rPr lang="en-US" sz="1000" i="1">
                          <a:solidFill>
                            <a:srgbClr val="000000"/>
                          </a:solidFill>
                          <a:effectLst/>
                          <a:latin typeface="SF Pro Text" panose="00000400000000000000" pitchFamily="50" charset="0"/>
                          <a:ea typeface="Times New Roman" panose="02020603050405020304" pitchFamily="18" charset="0"/>
                          <a:cs typeface="Calibri" panose="020F0502020204030204" pitchFamily="34" charset="0"/>
                        </a:rPr>
                        <a:t>3</a:t>
                      </a:r>
                      <a:endParaRPr lang="en-US" sz="1200">
                        <a:effectLst/>
                        <a:latin typeface="SF Pro Text" panose="00000400000000000000" pitchFamily="50" charset="0"/>
                        <a:ea typeface="Times New Roman" panose="02020603050405020304" pitchFamily="18" charset="0"/>
                        <a:cs typeface="Times New Roman" panose="02020603050405020304" pitchFamily="18" charset="0"/>
                      </a:endParaRPr>
                    </a:p>
                  </a:txBody>
                  <a:tcPr marL="59407" marR="59407" marT="0" marB="0" anchor="ctr">
                    <a:lnL>
                      <a:noFill/>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spcAft>
                          <a:spcPts val="0"/>
                        </a:spcAft>
                      </a:pPr>
                      <a:r>
                        <a:rPr lang="en-US" sz="1000" i="1">
                          <a:solidFill>
                            <a:srgbClr val="000000"/>
                          </a:solidFill>
                          <a:effectLst/>
                          <a:latin typeface="SF Pro Text" panose="00000400000000000000" pitchFamily="50" charset="0"/>
                          <a:ea typeface="Times New Roman" panose="02020603050405020304" pitchFamily="18" charset="0"/>
                          <a:cs typeface="Calibri" panose="020F0502020204030204" pitchFamily="34" charset="0"/>
                        </a:rPr>
                        <a:t>40 min</a:t>
                      </a:r>
                      <a:endParaRPr lang="en-US" sz="1200">
                        <a:effectLst/>
                        <a:latin typeface="SF Pro Text" panose="00000400000000000000" pitchFamily="50" charset="0"/>
                        <a:ea typeface="Times New Roman" panose="02020603050405020304" pitchFamily="18" charset="0"/>
                        <a:cs typeface="Times New Roman" panose="02020603050405020304" pitchFamily="18" charset="0"/>
                      </a:endParaRPr>
                    </a:p>
                  </a:txBody>
                  <a:tcPr marL="59407" marR="59407" marT="0" marB="0" anchor="ctr">
                    <a:lnL w="12700" cap="flat" cmpd="sng" algn="ctr">
                      <a:solidFill>
                        <a:srgbClr val="000000"/>
                      </a:solidFill>
                      <a:prstDash val="solid"/>
                      <a:round/>
                      <a:headEnd type="none" w="med" len="med"/>
                      <a:tailEnd type="none" w="med" len="med"/>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spcAft>
                          <a:spcPts val="0"/>
                        </a:spcAft>
                      </a:pPr>
                      <a:r>
                        <a:rPr lang="en-US" sz="1000" i="1">
                          <a:solidFill>
                            <a:srgbClr val="000000"/>
                          </a:solidFill>
                          <a:effectLst/>
                          <a:latin typeface="SF Pro Text" panose="00000400000000000000" pitchFamily="50" charset="0"/>
                          <a:ea typeface="Times New Roman" panose="02020603050405020304" pitchFamily="18" charset="0"/>
                          <a:cs typeface="Calibri" panose="020F0502020204030204" pitchFamily="34" charset="0"/>
                        </a:rPr>
                        <a:t>4</a:t>
                      </a:r>
                      <a:endParaRPr lang="en-US" sz="1200">
                        <a:effectLst/>
                        <a:latin typeface="SF Pro Text" panose="00000400000000000000" pitchFamily="50" charset="0"/>
                        <a:ea typeface="Times New Roman" panose="02020603050405020304" pitchFamily="18" charset="0"/>
                        <a:cs typeface="Times New Roman" panose="02020603050405020304" pitchFamily="18" charset="0"/>
                      </a:endParaRPr>
                    </a:p>
                  </a:txBody>
                  <a:tcPr marL="59407" marR="59407" marT="0" marB="0" anchor="ctr">
                    <a:lnL>
                      <a:noFill/>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spcAft>
                          <a:spcPts val="0"/>
                        </a:spcAft>
                      </a:pPr>
                      <a:r>
                        <a:rPr lang="en-US" sz="1000" i="1">
                          <a:solidFill>
                            <a:srgbClr val="000000"/>
                          </a:solidFill>
                          <a:effectLst/>
                          <a:latin typeface="SF Pro Text" panose="00000400000000000000" pitchFamily="50" charset="0"/>
                          <a:ea typeface="Times New Roman" panose="02020603050405020304" pitchFamily="18" charset="0"/>
                          <a:cs typeface="Calibri" panose="020F0502020204030204" pitchFamily="34" charset="0"/>
                        </a:rPr>
                        <a:t>30 min</a:t>
                      </a:r>
                      <a:endParaRPr lang="en-US" sz="1200">
                        <a:effectLst/>
                        <a:latin typeface="SF Pro Text" panose="00000400000000000000" pitchFamily="50" charset="0"/>
                        <a:ea typeface="Times New Roman" panose="02020603050405020304" pitchFamily="18" charset="0"/>
                        <a:cs typeface="Times New Roman" panose="02020603050405020304" pitchFamily="18" charset="0"/>
                      </a:endParaRPr>
                    </a:p>
                  </a:txBody>
                  <a:tcPr marL="59407" marR="59407" marT="0" marB="0" anchor="ctr">
                    <a:lnL w="12700" cap="flat" cmpd="sng" algn="ctr">
                      <a:solidFill>
                        <a:srgbClr val="000000"/>
                      </a:solidFill>
                      <a:prstDash val="solid"/>
                      <a:round/>
                      <a:headEnd type="none" w="med" len="med"/>
                      <a:tailEnd type="none" w="med" len="med"/>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spcAft>
                          <a:spcPts val="0"/>
                        </a:spcAft>
                      </a:pPr>
                      <a:r>
                        <a:rPr lang="en-US" sz="1000" i="1" dirty="0">
                          <a:solidFill>
                            <a:srgbClr val="000000"/>
                          </a:solidFill>
                          <a:effectLst/>
                          <a:latin typeface="SF Pro Text" panose="00000400000000000000" pitchFamily="50" charset="0"/>
                          <a:ea typeface="Times New Roman" panose="02020603050405020304" pitchFamily="18" charset="0"/>
                          <a:cs typeface="Calibri" panose="020F0502020204030204" pitchFamily="34" charset="0"/>
                        </a:rPr>
                        <a:t>5</a:t>
                      </a:r>
                      <a:endParaRPr lang="en-US" sz="1200" dirty="0">
                        <a:effectLst/>
                        <a:latin typeface="SF Pro Text" panose="00000400000000000000" pitchFamily="50" charset="0"/>
                        <a:ea typeface="Times New Roman" panose="02020603050405020304" pitchFamily="18" charset="0"/>
                        <a:cs typeface="Times New Roman" panose="02020603050405020304" pitchFamily="18" charset="0"/>
                      </a:endParaRPr>
                    </a:p>
                  </a:txBody>
                  <a:tcPr marL="59407" marR="59407" marT="0" marB="0" anchor="ctr">
                    <a:lnL>
                      <a:noFill/>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gridSpan="2">
                  <a:txBody>
                    <a:bodyPr/>
                    <a:lstStyle/>
                    <a:p>
                      <a:pPr algn="ctr">
                        <a:spcAft>
                          <a:spcPts val="0"/>
                        </a:spcAft>
                      </a:pPr>
                      <a:r>
                        <a:rPr lang="es-ES" sz="900" dirty="0">
                          <a:solidFill>
                            <a:srgbClr val="000000"/>
                          </a:solidFill>
                          <a:effectLst/>
                          <a:latin typeface="SF Pro Text" panose="00000400000000000000" pitchFamily="50" charset="0"/>
                          <a:ea typeface="Times New Roman" panose="02020603050405020304" pitchFamily="18" charset="0"/>
                          <a:cs typeface="Calibri" panose="020F0502020204030204" pitchFamily="34" charset="0"/>
                        </a:rPr>
                        <a:t>ELE TRABAJO QUE NO SEA DE ENERGENCIA DEBERÁ CESAR</a:t>
                      </a:r>
                      <a:endParaRPr lang="en-US" sz="900" dirty="0">
                        <a:effectLst/>
                        <a:latin typeface="SF Pro Text" panose="00000400000000000000" pitchFamily="50" charset="0"/>
                        <a:ea typeface="Times New Roman" panose="02020603050405020304" pitchFamily="18" charset="0"/>
                        <a:cs typeface="Times New Roman" panose="02020603050405020304" pitchFamily="18" charset="0"/>
                      </a:endParaRPr>
                    </a:p>
                  </a:txBody>
                  <a:tcPr marL="59407" marR="59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hMerge="1">
                  <a:txBody>
                    <a:bodyPr/>
                    <a:lstStyle/>
                    <a:p>
                      <a:endParaRPr lang="en-US"/>
                    </a:p>
                  </a:txBody>
                  <a:tcPr/>
                </a:tc>
                <a:tc>
                  <a:txBody>
                    <a:bodyPr/>
                    <a:lstStyle/>
                    <a:p>
                      <a:endParaRPr lang="en-US" sz="1000">
                        <a:effectLst/>
                        <a:latin typeface="Calibri" panose="020F0502020204030204" pitchFamily="34" charset="0"/>
                        <a:cs typeface="Times New Roman" panose="02020603050405020304" pitchFamily="18" charset="0"/>
                      </a:endParaRPr>
                    </a:p>
                  </a:txBody>
                  <a:tcPr marL="59407" marR="59407" marT="0" marB="0" anchor="ctr">
                    <a:lnL w="12700" cap="flat" cmpd="sng" algn="ctr">
                      <a:solidFill>
                        <a:srgbClr val="000000"/>
                      </a:solidFill>
                      <a:prstDash val="solid"/>
                      <a:round/>
                      <a:headEnd type="none" w="med" len="med"/>
                      <a:tailEnd type="none" w="med" len="med"/>
                    </a:lnL>
                    <a:lnR>
                      <a:noFill/>
                    </a:lnR>
                    <a:lnT w="12700" cap="flat" cmpd="sng" algn="ctr">
                      <a:solidFill>
                        <a:srgbClr val="7F7F7F"/>
                      </a:solidFill>
                      <a:prstDash val="solid"/>
                      <a:round/>
                      <a:headEnd type="none" w="med" len="med"/>
                      <a:tailEnd type="none" w="med" len="med"/>
                    </a:lnT>
                    <a:lnB>
                      <a:noFill/>
                    </a:lnB>
                  </a:tcPr>
                </a:tc>
                <a:tc>
                  <a:txBody>
                    <a:bodyPr/>
                    <a:lstStyle/>
                    <a:p>
                      <a:endParaRPr lang="en-US" sz="1000">
                        <a:effectLst/>
                        <a:latin typeface="Calibri" panose="020F0502020204030204" pitchFamily="34" charset="0"/>
                        <a:cs typeface="Times New Roman" panose="02020603050405020304" pitchFamily="18" charset="0"/>
                      </a:endParaRPr>
                    </a:p>
                  </a:txBody>
                  <a:tcPr marL="59407" marR="59407" marT="0" marB="0" anchor="ctr">
                    <a:lnL>
                      <a:noFill/>
                    </a:lnL>
                    <a:lnR>
                      <a:noFill/>
                    </a:lnR>
                    <a:lnT w="12700" cap="flat" cmpd="sng" algn="ctr">
                      <a:solidFill>
                        <a:srgbClr val="7F7F7F"/>
                      </a:solidFill>
                      <a:prstDash val="solid"/>
                      <a:round/>
                      <a:headEnd type="none" w="med" len="med"/>
                      <a:tailEnd type="none" w="med" len="med"/>
                    </a:lnT>
                    <a:lnB>
                      <a:noFill/>
                    </a:lnB>
                  </a:tcPr>
                </a:tc>
                <a:extLst>
                  <a:ext uri="{0D108BD9-81ED-4DB2-BD59-A6C34878D82A}">
                    <a16:rowId xmlns:a16="http://schemas.microsoft.com/office/drawing/2014/main" val="11577613"/>
                  </a:ext>
                </a:extLst>
              </a:tr>
              <a:tr h="581807">
                <a:tc>
                  <a:txBody>
                    <a:bodyPr/>
                    <a:lstStyle/>
                    <a:p>
                      <a:pPr algn="ctr">
                        <a:spcAft>
                          <a:spcPts val="0"/>
                        </a:spcAft>
                      </a:pPr>
                      <a:r>
                        <a:rPr lang="en-US" sz="900" b="1">
                          <a:solidFill>
                            <a:srgbClr val="000000"/>
                          </a:solidFill>
                          <a:effectLst/>
                          <a:latin typeface="SF Pro Text" panose="00000400000000000000" pitchFamily="50" charset="0"/>
                          <a:ea typeface="Times New Roman" panose="02020603050405020304" pitchFamily="18" charset="0"/>
                          <a:cs typeface="Calibri" panose="020F0502020204030204" pitchFamily="34" charset="0"/>
                        </a:rPr>
                        <a:t>de -38 a -39</a:t>
                      </a:r>
                      <a:endParaRPr lang="en-US" sz="1100">
                        <a:effectLst/>
                        <a:latin typeface="SF Pro Text" panose="00000400000000000000" pitchFamily="50" charset="0"/>
                        <a:ea typeface="Times New Roman" panose="02020603050405020304" pitchFamily="18" charset="0"/>
                        <a:cs typeface="Times New Roman" panose="02020603050405020304" pitchFamily="18" charset="0"/>
                      </a:endParaRPr>
                    </a:p>
                  </a:txBody>
                  <a:tcPr marL="59407" marR="59407" marT="0" marB="0" anchor="ctr">
                    <a:lnL>
                      <a:noFill/>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spcAft>
                          <a:spcPts val="0"/>
                        </a:spcAft>
                      </a:pPr>
                      <a:r>
                        <a:rPr lang="en-US" sz="1000" i="1">
                          <a:solidFill>
                            <a:srgbClr val="000000"/>
                          </a:solidFill>
                          <a:effectLst/>
                          <a:latin typeface="SF Pro Text" panose="00000400000000000000" pitchFamily="50" charset="0"/>
                          <a:ea typeface="Times New Roman" panose="02020603050405020304" pitchFamily="18" charset="0"/>
                          <a:cs typeface="Calibri" panose="020F0502020204030204" pitchFamily="34" charset="0"/>
                        </a:rPr>
                        <a:t>40 min</a:t>
                      </a:r>
                      <a:endParaRPr lang="en-US" sz="1200">
                        <a:effectLst/>
                        <a:latin typeface="SF Pro Text" panose="00000400000000000000" pitchFamily="50" charset="0"/>
                        <a:ea typeface="Times New Roman" panose="02020603050405020304" pitchFamily="18" charset="0"/>
                        <a:cs typeface="Times New Roman" panose="02020603050405020304" pitchFamily="18" charset="0"/>
                      </a:endParaRPr>
                    </a:p>
                  </a:txBody>
                  <a:tcPr marL="59407" marR="59407" marT="0" marB="0" anchor="ctr">
                    <a:lnL w="12700" cap="flat" cmpd="sng" algn="ctr">
                      <a:solidFill>
                        <a:srgbClr val="000000"/>
                      </a:solidFill>
                      <a:prstDash val="solid"/>
                      <a:round/>
                      <a:headEnd type="none" w="med" len="med"/>
                      <a:tailEnd type="none" w="med" len="med"/>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spcAft>
                          <a:spcPts val="0"/>
                        </a:spcAft>
                      </a:pPr>
                      <a:r>
                        <a:rPr lang="en-US" sz="1000" i="1">
                          <a:solidFill>
                            <a:srgbClr val="000000"/>
                          </a:solidFill>
                          <a:effectLst/>
                          <a:latin typeface="SF Pro Text" panose="00000400000000000000" pitchFamily="50" charset="0"/>
                          <a:ea typeface="Times New Roman" panose="02020603050405020304" pitchFamily="18" charset="0"/>
                          <a:cs typeface="Calibri" panose="020F0502020204030204" pitchFamily="34" charset="0"/>
                        </a:rPr>
                        <a:t>4</a:t>
                      </a:r>
                      <a:endParaRPr lang="en-US" sz="1200">
                        <a:effectLst/>
                        <a:latin typeface="SF Pro Text" panose="00000400000000000000" pitchFamily="50" charset="0"/>
                        <a:ea typeface="Times New Roman" panose="02020603050405020304" pitchFamily="18" charset="0"/>
                        <a:cs typeface="Times New Roman" panose="02020603050405020304" pitchFamily="18" charset="0"/>
                      </a:endParaRPr>
                    </a:p>
                  </a:txBody>
                  <a:tcPr marL="59407" marR="59407" marT="0" marB="0" anchor="ctr">
                    <a:lnL>
                      <a:noFill/>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spcAft>
                          <a:spcPts val="0"/>
                        </a:spcAft>
                      </a:pPr>
                      <a:r>
                        <a:rPr lang="en-US" sz="1000" i="1">
                          <a:solidFill>
                            <a:srgbClr val="000000"/>
                          </a:solidFill>
                          <a:effectLst/>
                          <a:latin typeface="SF Pro Text" panose="00000400000000000000" pitchFamily="50" charset="0"/>
                          <a:ea typeface="Times New Roman" panose="02020603050405020304" pitchFamily="18" charset="0"/>
                          <a:cs typeface="Calibri" panose="020F0502020204030204" pitchFamily="34" charset="0"/>
                        </a:rPr>
                        <a:t>30 min</a:t>
                      </a:r>
                      <a:endParaRPr lang="en-US" sz="1200">
                        <a:effectLst/>
                        <a:latin typeface="SF Pro Text" panose="00000400000000000000" pitchFamily="50" charset="0"/>
                        <a:ea typeface="Times New Roman" panose="02020603050405020304" pitchFamily="18" charset="0"/>
                        <a:cs typeface="Times New Roman" panose="02020603050405020304" pitchFamily="18" charset="0"/>
                      </a:endParaRPr>
                    </a:p>
                  </a:txBody>
                  <a:tcPr marL="59407" marR="59407" marT="0" marB="0" anchor="ctr">
                    <a:lnL w="12700" cap="flat" cmpd="sng" algn="ctr">
                      <a:solidFill>
                        <a:srgbClr val="000000"/>
                      </a:solidFill>
                      <a:prstDash val="solid"/>
                      <a:round/>
                      <a:headEnd type="none" w="med" len="med"/>
                      <a:tailEnd type="none" w="med" len="med"/>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spcAft>
                          <a:spcPts val="0"/>
                        </a:spcAft>
                      </a:pPr>
                      <a:r>
                        <a:rPr lang="en-US" sz="1000" i="1" dirty="0">
                          <a:solidFill>
                            <a:srgbClr val="000000"/>
                          </a:solidFill>
                          <a:effectLst/>
                          <a:latin typeface="SF Pro Text" panose="00000400000000000000" pitchFamily="50" charset="0"/>
                          <a:ea typeface="Times New Roman" panose="02020603050405020304" pitchFamily="18" charset="0"/>
                          <a:cs typeface="Calibri" panose="020F0502020204030204" pitchFamily="34" charset="0"/>
                        </a:rPr>
                        <a:t>5</a:t>
                      </a:r>
                      <a:endParaRPr lang="en-US" sz="1200" dirty="0">
                        <a:effectLst/>
                        <a:latin typeface="SF Pro Text" panose="00000400000000000000" pitchFamily="50" charset="0"/>
                        <a:ea typeface="Times New Roman" panose="02020603050405020304" pitchFamily="18" charset="0"/>
                        <a:cs typeface="Times New Roman" panose="02020603050405020304" pitchFamily="18" charset="0"/>
                      </a:endParaRPr>
                    </a:p>
                  </a:txBody>
                  <a:tcPr marL="59407" marR="59407" marT="0" marB="0" anchor="ctr">
                    <a:lnL>
                      <a:noFill/>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gridSpan="2">
                  <a:txBody>
                    <a:bodyPr/>
                    <a:lstStyle/>
                    <a:p>
                      <a:pPr algn="ctr">
                        <a:spcAft>
                          <a:spcPts val="0"/>
                        </a:spcAft>
                      </a:pPr>
                      <a:r>
                        <a:rPr lang="es-ES" sz="900" dirty="0">
                          <a:solidFill>
                            <a:srgbClr val="000000"/>
                          </a:solidFill>
                          <a:effectLst/>
                          <a:latin typeface="SF Pro Text" panose="00000400000000000000" pitchFamily="50" charset="0"/>
                          <a:ea typeface="Times New Roman" panose="02020603050405020304" pitchFamily="18" charset="0"/>
                          <a:cs typeface="Calibri" panose="020F0502020204030204" pitchFamily="34" charset="0"/>
                        </a:rPr>
                        <a:t>ELE TRABAJO QUE NO SEA </a:t>
                      </a:r>
                      <a:r>
                        <a:rPr lang="es-ES" sz="900" kern="1200" dirty="0">
                          <a:solidFill>
                            <a:srgbClr val="000000"/>
                          </a:solidFill>
                          <a:effectLst/>
                          <a:latin typeface="SF Pro Text" panose="00000400000000000000" pitchFamily="50" charset="0"/>
                          <a:ea typeface="Times New Roman" panose="02020603050405020304" pitchFamily="18" charset="0"/>
                          <a:cs typeface="Calibri" panose="020F0502020204030204" pitchFamily="34" charset="0"/>
                        </a:rPr>
                        <a:t>DE</a:t>
                      </a:r>
                      <a:r>
                        <a:rPr lang="es-ES" sz="900" dirty="0">
                          <a:solidFill>
                            <a:srgbClr val="000000"/>
                          </a:solidFill>
                          <a:effectLst/>
                          <a:latin typeface="SF Pro Text" panose="00000400000000000000" pitchFamily="50" charset="0"/>
                          <a:ea typeface="Times New Roman" panose="02020603050405020304" pitchFamily="18" charset="0"/>
                          <a:cs typeface="Calibri" panose="020F0502020204030204" pitchFamily="34" charset="0"/>
                        </a:rPr>
                        <a:t> ENERGENCIA DEBERÁ CESAR</a:t>
                      </a:r>
                      <a:endParaRPr lang="en-US" sz="900" dirty="0">
                        <a:effectLst/>
                        <a:latin typeface="SF Pro Text" panose="00000400000000000000" pitchFamily="50" charset="0"/>
                        <a:ea typeface="Times New Roman" panose="02020603050405020304" pitchFamily="18" charset="0"/>
                        <a:cs typeface="Times New Roman" panose="02020603050405020304" pitchFamily="18" charset="0"/>
                      </a:endParaRPr>
                    </a:p>
                  </a:txBody>
                  <a:tcPr marL="59407" marR="59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hMerge="1">
                  <a:txBody>
                    <a:bodyPr/>
                    <a:lstStyle/>
                    <a:p>
                      <a:endParaRPr lang="en-US"/>
                    </a:p>
                  </a:txBody>
                  <a:tcPr/>
                </a:tc>
                <a:tc>
                  <a:txBody>
                    <a:bodyPr/>
                    <a:lstStyle/>
                    <a:p>
                      <a:endParaRPr lang="en-US" sz="1000">
                        <a:effectLst/>
                        <a:latin typeface="Calibri" panose="020F0502020204030204" pitchFamily="34" charset="0"/>
                        <a:cs typeface="Times New Roman" panose="02020603050405020304" pitchFamily="18" charset="0"/>
                      </a:endParaRPr>
                    </a:p>
                  </a:txBody>
                  <a:tcPr marL="59407" marR="59407" marT="0" marB="0" anchor="ctr">
                    <a:lnL w="12700" cap="flat" cmpd="sng" algn="ctr">
                      <a:solidFill>
                        <a:srgbClr val="000000"/>
                      </a:solidFill>
                      <a:prstDash val="solid"/>
                      <a:round/>
                      <a:headEnd type="none" w="med" len="med"/>
                      <a:tailEnd type="none" w="med" len="med"/>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endParaRPr lang="en-US" sz="1000">
                        <a:effectLst/>
                        <a:latin typeface="Calibri" panose="020F0502020204030204" pitchFamily="34" charset="0"/>
                        <a:cs typeface="Times New Roman" panose="02020603050405020304" pitchFamily="18" charset="0"/>
                      </a:endParaRPr>
                    </a:p>
                  </a:txBody>
                  <a:tcPr marL="59407" marR="59407"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endParaRPr lang="en-US" sz="1000">
                        <a:effectLst/>
                        <a:latin typeface="Calibri" panose="020F0502020204030204" pitchFamily="34" charset="0"/>
                        <a:cs typeface="Times New Roman" panose="02020603050405020304" pitchFamily="18" charset="0"/>
                      </a:endParaRPr>
                    </a:p>
                  </a:txBody>
                  <a:tcPr marL="59407" marR="59407" marT="0" marB="0" anchor="ctr">
                    <a:lnL>
                      <a:noFill/>
                    </a:lnL>
                    <a:lnR>
                      <a:noFill/>
                    </a:lnR>
                    <a:lnT>
                      <a:noFill/>
                    </a:lnT>
                    <a:lnB w="12700" cap="flat" cmpd="sng" algn="ctr">
                      <a:solidFill>
                        <a:srgbClr val="7F7F7F"/>
                      </a:solidFill>
                      <a:prstDash val="solid"/>
                      <a:round/>
                      <a:headEnd type="none" w="med" len="med"/>
                      <a:tailEnd type="none" w="med" len="med"/>
                    </a:lnB>
                  </a:tcPr>
                </a:tc>
                <a:tc>
                  <a:txBody>
                    <a:bodyPr/>
                    <a:lstStyle/>
                    <a:p>
                      <a:endParaRPr lang="en-US" sz="1000">
                        <a:effectLst/>
                        <a:latin typeface="Calibri" panose="020F0502020204030204" pitchFamily="34" charset="0"/>
                        <a:cs typeface="Times New Roman" panose="02020603050405020304" pitchFamily="18" charset="0"/>
                      </a:endParaRPr>
                    </a:p>
                  </a:txBody>
                  <a:tcPr marL="59407" marR="59407" marT="0" marB="0" anchor="ctr">
                    <a:lnL>
                      <a:noFill/>
                    </a:lnL>
                    <a:lnR>
                      <a:noFill/>
                    </a:lnR>
                    <a:lnT>
                      <a:noFill/>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648218994"/>
                  </a:ext>
                </a:extLst>
              </a:tr>
              <a:tr h="436355">
                <a:tc>
                  <a:txBody>
                    <a:bodyPr/>
                    <a:lstStyle/>
                    <a:p>
                      <a:pPr algn="ctr">
                        <a:spcAft>
                          <a:spcPts val="0"/>
                        </a:spcAft>
                      </a:pPr>
                      <a:r>
                        <a:rPr lang="en-US" sz="900" b="1">
                          <a:solidFill>
                            <a:srgbClr val="000000"/>
                          </a:solidFill>
                          <a:effectLst/>
                          <a:latin typeface="SF Pro Text" panose="00000400000000000000" pitchFamily="50" charset="0"/>
                          <a:ea typeface="Times New Roman" panose="02020603050405020304" pitchFamily="18" charset="0"/>
                          <a:cs typeface="Calibri" panose="020F0502020204030204" pitchFamily="34" charset="0"/>
                        </a:rPr>
                        <a:t>de -40 a -42</a:t>
                      </a:r>
                      <a:endParaRPr lang="en-US" sz="1100">
                        <a:effectLst/>
                        <a:latin typeface="SF Pro Text" panose="00000400000000000000" pitchFamily="50" charset="0"/>
                        <a:ea typeface="Times New Roman" panose="02020603050405020304" pitchFamily="18" charset="0"/>
                        <a:cs typeface="Times New Roman" panose="02020603050405020304" pitchFamily="18" charset="0"/>
                      </a:endParaRPr>
                    </a:p>
                  </a:txBody>
                  <a:tcPr marL="59407" marR="59407" marT="0" marB="0" anchor="ctr">
                    <a:lnL>
                      <a:noFill/>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spcAft>
                          <a:spcPts val="0"/>
                        </a:spcAft>
                      </a:pPr>
                      <a:r>
                        <a:rPr lang="en-US" sz="1000" i="1">
                          <a:solidFill>
                            <a:srgbClr val="000000"/>
                          </a:solidFill>
                          <a:effectLst/>
                          <a:latin typeface="SF Pro Text" panose="00000400000000000000" pitchFamily="50" charset="0"/>
                          <a:ea typeface="Times New Roman" panose="02020603050405020304" pitchFamily="18" charset="0"/>
                          <a:cs typeface="Calibri" panose="020F0502020204030204" pitchFamily="34" charset="0"/>
                        </a:rPr>
                        <a:t>30 min</a:t>
                      </a:r>
                      <a:endParaRPr lang="en-US" sz="1200">
                        <a:effectLst/>
                        <a:latin typeface="SF Pro Text" panose="00000400000000000000" pitchFamily="50" charset="0"/>
                        <a:ea typeface="Times New Roman" panose="02020603050405020304" pitchFamily="18" charset="0"/>
                        <a:cs typeface="Times New Roman" panose="02020603050405020304" pitchFamily="18" charset="0"/>
                      </a:endParaRPr>
                    </a:p>
                  </a:txBody>
                  <a:tcPr marL="59407" marR="59407" marT="0" marB="0" anchor="ctr">
                    <a:lnL w="12700" cap="flat" cmpd="sng" algn="ctr">
                      <a:solidFill>
                        <a:srgbClr val="000000"/>
                      </a:solidFill>
                      <a:prstDash val="solid"/>
                      <a:round/>
                      <a:headEnd type="none" w="med" len="med"/>
                      <a:tailEnd type="none" w="med" len="med"/>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spcAft>
                          <a:spcPts val="0"/>
                        </a:spcAft>
                      </a:pPr>
                      <a:r>
                        <a:rPr lang="en-US" sz="1000" i="1" dirty="0">
                          <a:solidFill>
                            <a:srgbClr val="000000"/>
                          </a:solidFill>
                          <a:effectLst/>
                          <a:latin typeface="SF Pro Text" panose="00000400000000000000" pitchFamily="50" charset="0"/>
                          <a:ea typeface="Times New Roman" panose="02020603050405020304" pitchFamily="18" charset="0"/>
                          <a:cs typeface="Calibri" panose="020F0502020204030204" pitchFamily="34" charset="0"/>
                        </a:rPr>
                        <a:t>2</a:t>
                      </a:r>
                      <a:endParaRPr lang="en-US" sz="1200" dirty="0">
                        <a:effectLst/>
                        <a:latin typeface="SF Pro Text" panose="00000400000000000000" pitchFamily="50" charset="0"/>
                        <a:ea typeface="Times New Roman" panose="02020603050405020304" pitchFamily="18" charset="0"/>
                        <a:cs typeface="Times New Roman" panose="02020603050405020304" pitchFamily="18" charset="0"/>
                      </a:endParaRPr>
                    </a:p>
                  </a:txBody>
                  <a:tcPr marL="59407" marR="59407" marT="0" marB="0" anchor="ctr">
                    <a:lnL>
                      <a:noFill/>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gridSpan="2">
                  <a:txBody>
                    <a:bodyPr/>
                    <a:lstStyle/>
                    <a:p>
                      <a:pPr algn="ctr">
                        <a:spcAft>
                          <a:spcPts val="0"/>
                        </a:spcAft>
                      </a:pPr>
                      <a:r>
                        <a:rPr lang="es-ES" sz="900" dirty="0">
                          <a:solidFill>
                            <a:srgbClr val="000000"/>
                          </a:solidFill>
                          <a:effectLst/>
                          <a:latin typeface="SF Pro Text" panose="00000400000000000000" pitchFamily="50" charset="0"/>
                          <a:ea typeface="Times New Roman" panose="02020603050405020304" pitchFamily="18" charset="0"/>
                          <a:cs typeface="Calibri" panose="020F0502020204030204" pitchFamily="34" charset="0"/>
                        </a:rPr>
                        <a:t>ELE TRABAJO QUE NO SEA DE ENERGENCIA </a:t>
                      </a:r>
                      <a:r>
                        <a:rPr lang="es-ES" sz="900" kern="1200" dirty="0">
                          <a:solidFill>
                            <a:srgbClr val="000000"/>
                          </a:solidFill>
                          <a:effectLst/>
                          <a:latin typeface="SF Pro Text" panose="00000400000000000000" pitchFamily="50" charset="0"/>
                          <a:ea typeface="Times New Roman" panose="02020603050405020304" pitchFamily="18" charset="0"/>
                          <a:cs typeface="Calibri" panose="020F0502020204030204" pitchFamily="34" charset="0"/>
                        </a:rPr>
                        <a:t>DEBERÁ</a:t>
                      </a:r>
                      <a:r>
                        <a:rPr lang="es-ES" sz="900" dirty="0">
                          <a:solidFill>
                            <a:srgbClr val="000000"/>
                          </a:solidFill>
                          <a:effectLst/>
                          <a:latin typeface="SF Pro Text" panose="00000400000000000000" pitchFamily="50" charset="0"/>
                          <a:ea typeface="Times New Roman" panose="02020603050405020304" pitchFamily="18" charset="0"/>
                          <a:cs typeface="Calibri" panose="020F0502020204030204" pitchFamily="34" charset="0"/>
                        </a:rPr>
                        <a:t> CESAR</a:t>
                      </a:r>
                      <a:endParaRPr lang="en-US" sz="900" dirty="0">
                        <a:effectLst/>
                        <a:latin typeface="SF Pro Text" panose="00000400000000000000" pitchFamily="50" charset="0"/>
                        <a:ea typeface="Times New Roman" panose="02020603050405020304" pitchFamily="18" charset="0"/>
                        <a:cs typeface="Times New Roman" panose="02020603050405020304" pitchFamily="18" charset="0"/>
                      </a:endParaRPr>
                    </a:p>
                  </a:txBody>
                  <a:tcPr marL="59407" marR="59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hMerge="1">
                  <a:txBody>
                    <a:bodyPr/>
                    <a:lstStyle/>
                    <a:p>
                      <a:endParaRPr lang="en-US"/>
                    </a:p>
                  </a:txBody>
                  <a:tcPr/>
                </a:tc>
                <a:tc>
                  <a:txBody>
                    <a:bodyPr/>
                    <a:lstStyle/>
                    <a:p>
                      <a:endParaRPr lang="en-US" sz="1000">
                        <a:effectLst/>
                        <a:latin typeface="Calibri" panose="020F0502020204030204" pitchFamily="34" charset="0"/>
                        <a:cs typeface="Times New Roman" panose="02020603050405020304" pitchFamily="18" charset="0"/>
                      </a:endParaRPr>
                    </a:p>
                  </a:txBody>
                  <a:tcPr marL="59407" marR="59407" marT="0" marB="0" anchor="ctr">
                    <a:lnL w="12700" cap="flat" cmpd="sng" algn="ctr">
                      <a:solidFill>
                        <a:srgbClr val="000000"/>
                      </a:solidFill>
                      <a:prstDash val="solid"/>
                      <a:round/>
                      <a:headEnd type="none" w="med" len="med"/>
                      <a:tailEnd type="none" w="med" len="med"/>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endParaRPr lang="en-US" sz="1000">
                        <a:effectLst/>
                        <a:latin typeface="Calibri" panose="020F0502020204030204" pitchFamily="34" charset="0"/>
                        <a:cs typeface="Times New Roman" panose="02020603050405020304" pitchFamily="18" charset="0"/>
                      </a:endParaRPr>
                    </a:p>
                  </a:txBody>
                  <a:tcPr marL="59407" marR="59407"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endParaRPr lang="en-US" sz="1000">
                        <a:effectLst/>
                        <a:latin typeface="Calibri" panose="020F0502020204030204" pitchFamily="34" charset="0"/>
                        <a:cs typeface="Times New Roman" panose="02020603050405020304" pitchFamily="18" charset="0"/>
                      </a:endParaRPr>
                    </a:p>
                  </a:txBody>
                  <a:tcPr marL="59407" marR="59407"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endParaRPr lang="en-US" sz="1000">
                        <a:effectLst/>
                        <a:latin typeface="Calibri" panose="020F0502020204030204" pitchFamily="34" charset="0"/>
                        <a:cs typeface="Times New Roman" panose="02020603050405020304" pitchFamily="18" charset="0"/>
                      </a:endParaRPr>
                    </a:p>
                  </a:txBody>
                  <a:tcPr marL="59407" marR="59407"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endParaRPr lang="en-US" sz="1000">
                        <a:effectLst/>
                        <a:latin typeface="Calibri" panose="020F0502020204030204" pitchFamily="34" charset="0"/>
                        <a:cs typeface="Times New Roman" panose="02020603050405020304" pitchFamily="18" charset="0"/>
                      </a:endParaRPr>
                    </a:p>
                  </a:txBody>
                  <a:tcPr marL="59407" marR="59407"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endParaRPr lang="en-US" sz="1000">
                        <a:effectLst/>
                        <a:latin typeface="Calibri" panose="020F0502020204030204" pitchFamily="34" charset="0"/>
                        <a:cs typeface="Times New Roman" panose="02020603050405020304" pitchFamily="18" charset="0"/>
                      </a:endParaRPr>
                    </a:p>
                  </a:txBody>
                  <a:tcPr marL="59407" marR="59407"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927326583"/>
                  </a:ext>
                </a:extLst>
              </a:tr>
              <a:tr h="436355">
                <a:tc>
                  <a:txBody>
                    <a:bodyPr/>
                    <a:lstStyle/>
                    <a:p>
                      <a:pPr algn="ctr">
                        <a:spcAft>
                          <a:spcPts val="0"/>
                        </a:spcAft>
                      </a:pPr>
                      <a:r>
                        <a:rPr lang="en-US" sz="900" b="1" dirty="0">
                          <a:solidFill>
                            <a:srgbClr val="000000"/>
                          </a:solidFill>
                          <a:effectLst/>
                          <a:latin typeface="SF Pro Text" panose="00000400000000000000" pitchFamily="50" charset="0"/>
                          <a:ea typeface="Times New Roman" panose="02020603050405020304" pitchFamily="18" charset="0"/>
                          <a:cs typeface="Calibri" panose="020F0502020204030204" pitchFamily="34" charset="0"/>
                        </a:rPr>
                        <a:t>de -43 a inferior</a:t>
                      </a:r>
                      <a:endParaRPr lang="en-US" sz="1100" dirty="0">
                        <a:effectLst/>
                        <a:latin typeface="SF Pro Text" panose="00000400000000000000" pitchFamily="50" charset="0"/>
                        <a:ea typeface="Times New Roman" panose="02020603050405020304" pitchFamily="18" charset="0"/>
                        <a:cs typeface="Times New Roman" panose="02020603050405020304" pitchFamily="18" charset="0"/>
                      </a:endParaRPr>
                    </a:p>
                  </a:txBody>
                  <a:tcPr marL="59407" marR="59407" marT="0" marB="0" anchor="ctr">
                    <a:lnL>
                      <a:noFill/>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gridSpan="2">
                  <a:txBody>
                    <a:bodyPr/>
                    <a:lstStyle/>
                    <a:p>
                      <a:pPr algn="ctr">
                        <a:spcAft>
                          <a:spcPts val="0"/>
                        </a:spcAft>
                      </a:pPr>
                      <a:r>
                        <a:rPr lang="es-ES" sz="900" dirty="0" smtClean="0">
                          <a:solidFill>
                            <a:srgbClr val="000000"/>
                          </a:solidFill>
                          <a:effectLst/>
                          <a:latin typeface="SF Pro Text" panose="00000400000000000000" pitchFamily="50" charset="0"/>
                          <a:ea typeface="Times New Roman" panose="02020603050405020304" pitchFamily="18" charset="0"/>
                          <a:cs typeface="Calibri" panose="020F0502020204030204" pitchFamily="34" charset="0"/>
                        </a:rPr>
                        <a:t>EL </a:t>
                      </a:r>
                      <a:r>
                        <a:rPr lang="es-ES" sz="900" dirty="0">
                          <a:solidFill>
                            <a:srgbClr val="000000"/>
                          </a:solidFill>
                          <a:effectLst/>
                          <a:latin typeface="SF Pro Text" panose="00000400000000000000" pitchFamily="50" charset="0"/>
                          <a:ea typeface="Times New Roman" panose="02020603050405020304" pitchFamily="18" charset="0"/>
                          <a:cs typeface="Calibri" panose="020F0502020204030204" pitchFamily="34" charset="0"/>
                        </a:rPr>
                        <a:t>TRABAJO QUE NO SEA DE ENERGENCIA DEBERÁ CESAR</a:t>
                      </a:r>
                      <a:endParaRPr lang="en-US" sz="1100" dirty="0">
                        <a:effectLst/>
                        <a:latin typeface="SF Pro Text" panose="00000400000000000000" pitchFamily="50" charset="0"/>
                        <a:ea typeface="Times New Roman" panose="02020603050405020304" pitchFamily="18" charset="0"/>
                        <a:cs typeface="Times New Roman" panose="02020603050405020304" pitchFamily="18" charset="0"/>
                      </a:endParaRPr>
                    </a:p>
                  </a:txBody>
                  <a:tcPr marL="59407" marR="59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hMerge="1">
                  <a:txBody>
                    <a:bodyPr/>
                    <a:lstStyle/>
                    <a:p>
                      <a:endParaRPr lang="en-US"/>
                    </a:p>
                  </a:txBody>
                  <a:tcPr/>
                </a:tc>
                <a:tc>
                  <a:txBody>
                    <a:bodyPr/>
                    <a:lstStyle/>
                    <a:p>
                      <a:endParaRPr lang="en-US" sz="1000" dirty="0">
                        <a:effectLst/>
                        <a:latin typeface="Calibri" panose="020F0502020204030204" pitchFamily="34" charset="0"/>
                        <a:cs typeface="Times New Roman" panose="02020603050405020304" pitchFamily="18" charset="0"/>
                      </a:endParaRPr>
                    </a:p>
                  </a:txBody>
                  <a:tcPr marL="59407" marR="59407" marT="0" marB="0" anchor="ctr">
                    <a:lnL w="12700" cap="flat" cmpd="sng" algn="ctr">
                      <a:solidFill>
                        <a:srgbClr val="000000"/>
                      </a:solidFill>
                      <a:prstDash val="solid"/>
                      <a:round/>
                      <a:headEnd type="none" w="med" len="med"/>
                      <a:tailEnd type="none" w="med" len="med"/>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endParaRPr lang="en-US" sz="1000">
                        <a:effectLst/>
                        <a:latin typeface="Calibri" panose="020F0502020204030204" pitchFamily="34" charset="0"/>
                        <a:cs typeface="Times New Roman" panose="02020603050405020304" pitchFamily="18" charset="0"/>
                      </a:endParaRPr>
                    </a:p>
                  </a:txBody>
                  <a:tcPr marL="59407" marR="59407"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endParaRPr lang="en-US" sz="1000">
                        <a:effectLst/>
                        <a:latin typeface="Calibri" panose="020F0502020204030204" pitchFamily="34" charset="0"/>
                        <a:cs typeface="Times New Roman" panose="02020603050405020304" pitchFamily="18" charset="0"/>
                      </a:endParaRPr>
                    </a:p>
                  </a:txBody>
                  <a:tcPr marL="59407" marR="59407"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endParaRPr lang="en-US" sz="1000">
                        <a:effectLst/>
                        <a:latin typeface="Calibri" panose="020F0502020204030204" pitchFamily="34" charset="0"/>
                        <a:cs typeface="Times New Roman" panose="02020603050405020304" pitchFamily="18" charset="0"/>
                      </a:endParaRPr>
                    </a:p>
                  </a:txBody>
                  <a:tcPr marL="59407" marR="59407"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endParaRPr lang="en-US" sz="1000">
                        <a:effectLst/>
                        <a:latin typeface="Calibri" panose="020F0502020204030204" pitchFamily="34" charset="0"/>
                        <a:cs typeface="Times New Roman" panose="02020603050405020304" pitchFamily="18" charset="0"/>
                      </a:endParaRPr>
                    </a:p>
                  </a:txBody>
                  <a:tcPr marL="59407" marR="59407"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endParaRPr lang="en-US" sz="1000">
                        <a:effectLst/>
                        <a:latin typeface="Calibri" panose="020F0502020204030204" pitchFamily="34" charset="0"/>
                        <a:cs typeface="Times New Roman" panose="02020603050405020304" pitchFamily="18" charset="0"/>
                      </a:endParaRPr>
                    </a:p>
                  </a:txBody>
                  <a:tcPr marL="59407" marR="59407"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endParaRPr lang="en-US" sz="1000">
                        <a:effectLst/>
                        <a:latin typeface="Calibri" panose="020F0502020204030204" pitchFamily="34" charset="0"/>
                        <a:cs typeface="Times New Roman" panose="02020603050405020304" pitchFamily="18" charset="0"/>
                      </a:endParaRPr>
                    </a:p>
                  </a:txBody>
                  <a:tcPr marL="59407" marR="59407"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endParaRPr lang="en-US" sz="1000" dirty="0">
                        <a:effectLst/>
                        <a:latin typeface="Calibri" panose="020F0502020204030204" pitchFamily="34" charset="0"/>
                        <a:cs typeface="Times New Roman" panose="02020603050405020304" pitchFamily="18" charset="0"/>
                      </a:endParaRPr>
                    </a:p>
                  </a:txBody>
                  <a:tcPr marL="59407" marR="59407"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2639978437"/>
                  </a:ext>
                </a:extLst>
              </a:tr>
            </a:tbl>
          </a:graphicData>
        </a:graphic>
      </p:graphicFrame>
    </p:spTree>
    <p:extLst>
      <p:ext uri="{BB962C8B-B14F-4D97-AF65-F5344CB8AC3E}">
        <p14:creationId xmlns:p14="http://schemas.microsoft.com/office/powerpoint/2010/main" val="25883331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75244" y="566057"/>
            <a:ext cx="10396882" cy="698863"/>
          </a:xfrm>
        </p:spPr>
        <p:txBody>
          <a:bodyPr/>
          <a:lstStyle/>
          <a:p>
            <a:r>
              <a:rPr lang="es-AR" dirty="0" smtClean="0"/>
              <a:t>Medidas Preventivas</a:t>
            </a:r>
            <a:endParaRPr lang="es-AR" dirty="0"/>
          </a:p>
        </p:txBody>
      </p:sp>
      <p:sp>
        <p:nvSpPr>
          <p:cNvPr id="3" name="Marcador de contenido 2"/>
          <p:cNvSpPr>
            <a:spLocks noGrp="1"/>
          </p:cNvSpPr>
          <p:nvPr>
            <p:ph idx="1"/>
          </p:nvPr>
        </p:nvSpPr>
        <p:spPr>
          <a:xfrm>
            <a:off x="1504956" y="1307620"/>
            <a:ext cx="10523912" cy="5247725"/>
          </a:xfrm>
        </p:spPr>
        <p:txBody>
          <a:bodyPr>
            <a:noAutofit/>
          </a:bodyPr>
          <a:lstStyle/>
          <a:p>
            <a:r>
              <a:rPr lang="es-AR" u="sng" dirty="0" smtClean="0"/>
              <a:t>Medidas Técnicas de Orden General</a:t>
            </a:r>
            <a:endParaRPr lang="es-AR" u="sng" dirty="0"/>
          </a:p>
          <a:p>
            <a:pPr marL="0" indent="0">
              <a:buNone/>
            </a:pPr>
            <a:r>
              <a:rPr lang="es-AR" dirty="0"/>
              <a:t>	• Disponer de un local con calefacción (no sobrecalenta­do) ofreciendo la posibilidad de consumir bebidas ca­lientes</a:t>
            </a:r>
          </a:p>
          <a:p>
            <a:pPr marL="0" indent="0">
              <a:buNone/>
            </a:pPr>
            <a:r>
              <a:rPr lang="es-AR" dirty="0"/>
              <a:t>	• Disponer de mecanismos automáticos que reduzcan la carga de trabajo </a:t>
            </a:r>
            <a:r>
              <a:rPr lang="es-AR" dirty="0" smtClean="0"/>
              <a:t>manual</a:t>
            </a:r>
          </a:p>
          <a:p>
            <a:pPr marL="0" indent="0">
              <a:buNone/>
            </a:pPr>
            <a:r>
              <a:rPr lang="es-AR" dirty="0" smtClean="0"/>
              <a:t>       • </a:t>
            </a:r>
            <a:r>
              <a:rPr lang="es-AR" dirty="0"/>
              <a:t>Seleccionar materiales para el suelo adaptados al frío extremo para prevenir el riesgo de resbalar </a:t>
            </a:r>
            <a:endParaRPr lang="es-AR" dirty="0" smtClean="0"/>
          </a:p>
          <a:p>
            <a:r>
              <a:rPr lang="es-AR" u="sng" dirty="0" smtClean="0"/>
              <a:t>Organización del Trabajo</a:t>
            </a:r>
            <a:endParaRPr lang="es-AR" u="sng" dirty="0"/>
          </a:p>
          <a:p>
            <a:pPr marL="0" indent="0">
              <a:buNone/>
            </a:pPr>
            <a:r>
              <a:rPr lang="es-AR" dirty="0"/>
              <a:t>	• Planificar las actividades en exteriores considerando la previsión meteorológica (temperatura, humedad re­lativa, velocidad del aire, lluvias, etc</a:t>
            </a:r>
            <a:r>
              <a:rPr lang="es-AR" dirty="0" smtClean="0"/>
              <a:t>.)</a:t>
            </a:r>
          </a:p>
          <a:p>
            <a:pPr marL="0" indent="0">
              <a:buNone/>
            </a:pPr>
            <a:r>
              <a:rPr lang="es-AR" dirty="0" smtClean="0"/>
              <a:t>        • </a:t>
            </a:r>
            <a:r>
              <a:rPr lang="es-AR" dirty="0"/>
              <a:t>Instalar un sistema de comunicación y control de los equi­pos expuestos y favorecer el trabajo entre 2 </a:t>
            </a:r>
            <a:r>
              <a:rPr lang="es-AR" dirty="0" smtClean="0"/>
              <a:t>personas</a:t>
            </a:r>
          </a:p>
          <a:p>
            <a:r>
              <a:rPr lang="es-AR" u="sng" dirty="0" smtClean="0"/>
              <a:t>Medidas Preventivas Personales</a:t>
            </a:r>
          </a:p>
          <a:p>
            <a:pPr marL="0" indent="0">
              <a:buNone/>
            </a:pPr>
            <a:r>
              <a:rPr lang="es-AR" dirty="0" smtClean="0"/>
              <a:t>        • </a:t>
            </a:r>
            <a:r>
              <a:rPr lang="es-AR" dirty="0"/>
              <a:t>Incremento de la producción interna de calor debido al trabajo </a:t>
            </a:r>
            <a:r>
              <a:rPr lang="es-AR" dirty="0" smtClean="0"/>
              <a:t>muscular</a:t>
            </a:r>
          </a:p>
          <a:p>
            <a:pPr marL="0" indent="0">
              <a:buNone/>
            </a:pPr>
            <a:r>
              <a:rPr lang="es-AR" dirty="0"/>
              <a:t> </a:t>
            </a:r>
            <a:r>
              <a:rPr lang="es-AR" dirty="0" smtClean="0"/>
              <a:t>       • Suministro de calor externo (establecimiento de pausas para calentarse en una zona habilitada)</a:t>
            </a:r>
            <a:endParaRPr lang="es-AR" u="sng" dirty="0" smtClean="0"/>
          </a:p>
          <a:p>
            <a:pPr marL="0" indent="0">
              <a:buNone/>
            </a:pPr>
            <a:r>
              <a:rPr lang="es-AR" dirty="0" smtClean="0"/>
              <a:t> </a:t>
            </a:r>
            <a:endParaRPr lang="es-AR" dirty="0"/>
          </a:p>
          <a:p>
            <a:pPr marL="0" indent="0">
              <a:buNone/>
            </a:pPr>
            <a:r>
              <a:rPr lang="es-AR" dirty="0"/>
              <a:t>	</a:t>
            </a:r>
          </a:p>
        </p:txBody>
      </p:sp>
    </p:spTree>
    <p:extLst>
      <p:ext uri="{BB962C8B-B14F-4D97-AF65-F5344CB8AC3E}">
        <p14:creationId xmlns:p14="http://schemas.microsoft.com/office/powerpoint/2010/main" val="80895321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681762" y="2514402"/>
            <a:ext cx="7980398" cy="3581399"/>
          </a:xfrm>
        </p:spPr>
        <p:txBody>
          <a:bodyPr>
            <a:normAutofit/>
          </a:bodyPr>
          <a:lstStyle/>
          <a:p>
            <a:r>
              <a:rPr lang="es-ES" sz="2800" dirty="0" smtClean="0"/>
              <a:t>El </a:t>
            </a:r>
            <a:r>
              <a:rPr lang="es-ES" sz="2800" dirty="0"/>
              <a:t>objetivo principal </a:t>
            </a:r>
            <a:r>
              <a:rPr lang="es-ES" sz="2800" dirty="0" smtClean="0"/>
              <a:t>es </a:t>
            </a:r>
            <a:r>
              <a:rPr lang="es-ES" sz="2800" dirty="0"/>
              <a:t>prevenir el golpe de </a:t>
            </a:r>
            <a:r>
              <a:rPr lang="es-ES" sz="2800" dirty="0" smtClean="0"/>
              <a:t>calor.</a:t>
            </a:r>
          </a:p>
          <a:p>
            <a:r>
              <a:rPr lang="es-ES" sz="2800" dirty="0" smtClean="0"/>
              <a:t>Disminuir riesgos </a:t>
            </a:r>
            <a:r>
              <a:rPr lang="es-ES" sz="2800" dirty="0"/>
              <a:t>de trastornos derivados de la </a:t>
            </a:r>
            <a:r>
              <a:rPr lang="es-ES" sz="2800" dirty="0" smtClean="0"/>
              <a:t>exposición a</a:t>
            </a:r>
            <a:r>
              <a:rPr lang="es-AR" sz="2800" dirty="0" smtClean="0"/>
              <a:t>l </a:t>
            </a:r>
            <a:r>
              <a:rPr lang="es-AR" sz="2800" dirty="0"/>
              <a:t>calor</a:t>
            </a:r>
            <a:r>
              <a:rPr lang="es-AR" sz="2800" dirty="0" smtClean="0"/>
              <a:t>.</a:t>
            </a:r>
          </a:p>
          <a:p>
            <a:r>
              <a:rPr lang="es-AR" sz="2800" dirty="0" smtClean="0"/>
              <a:t>Evitar accidentes por un incremento del estrés térmico.</a:t>
            </a:r>
          </a:p>
          <a:p>
            <a:pPr marL="0" indent="0">
              <a:buNone/>
            </a:pPr>
            <a:endParaRPr lang="es-AR" sz="2800" dirty="0" smtClean="0"/>
          </a:p>
        </p:txBody>
      </p:sp>
      <p:sp>
        <p:nvSpPr>
          <p:cNvPr id="4" name="Título 1"/>
          <p:cNvSpPr txBox="1">
            <a:spLocks/>
          </p:cNvSpPr>
          <p:nvPr/>
        </p:nvSpPr>
        <p:spPr>
          <a:xfrm>
            <a:off x="1795118" y="1861654"/>
            <a:ext cx="10396882" cy="65274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AR" dirty="0" smtClean="0"/>
              <a:t>Objetivos</a:t>
            </a:r>
            <a:endParaRPr lang="es-AR" dirty="0"/>
          </a:p>
        </p:txBody>
      </p:sp>
      <p:sp>
        <p:nvSpPr>
          <p:cNvPr id="5" name="Título 2"/>
          <p:cNvSpPr txBox="1">
            <a:spLocks/>
          </p:cNvSpPr>
          <p:nvPr/>
        </p:nvSpPr>
        <p:spPr>
          <a:xfrm>
            <a:off x="1964790" y="706065"/>
            <a:ext cx="6037440" cy="502841"/>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914400">
              <a:lnSpc>
                <a:spcPct val="90000"/>
              </a:lnSpc>
            </a:pPr>
            <a:r>
              <a:rPr lang="es-AR" sz="4400" cap="all" dirty="0" smtClean="0">
                <a:solidFill>
                  <a:schemeClr val="accent1"/>
                </a:solidFill>
              </a:rPr>
              <a:t>Estrés </a:t>
            </a:r>
            <a:r>
              <a:rPr lang="es-AR" sz="4400" cap="all" dirty="0">
                <a:solidFill>
                  <a:schemeClr val="accent1"/>
                </a:solidFill>
              </a:rPr>
              <a:t>por </a:t>
            </a:r>
            <a:r>
              <a:rPr lang="es-AR" sz="4400" cap="all" dirty="0" smtClean="0">
                <a:solidFill>
                  <a:schemeClr val="accent1"/>
                </a:solidFill>
              </a:rPr>
              <a:t>calor</a:t>
            </a:r>
            <a:endParaRPr lang="es-AR" sz="4400" cap="all" dirty="0">
              <a:solidFill>
                <a:schemeClr val="accent1"/>
              </a:solidFill>
            </a:endParaRPr>
          </a:p>
        </p:txBody>
      </p:sp>
    </p:spTree>
    <p:extLst>
      <p:ext uri="{BB962C8B-B14F-4D97-AF65-F5344CB8AC3E}">
        <p14:creationId xmlns:p14="http://schemas.microsoft.com/office/powerpoint/2010/main" val="46095435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61331" y="306977"/>
            <a:ext cx="10511326" cy="1151965"/>
          </a:xfrm>
        </p:spPr>
        <p:txBody>
          <a:bodyPr>
            <a:noAutofit/>
          </a:bodyPr>
          <a:lstStyle/>
          <a:p>
            <a:pPr algn="ctr"/>
            <a:r>
              <a:rPr lang="es-ES" sz="3200" dirty="0"/>
              <a:t>Enfermedades relacionadas con el calor: Causas, síntomas, primeros auxilios y prevención</a:t>
            </a:r>
            <a:endParaRPr lang="es-AR" sz="3200" dirty="0"/>
          </a:p>
        </p:txBody>
      </p:sp>
      <p:pic>
        <p:nvPicPr>
          <p:cNvPr id="5" name="Imagen 4"/>
          <p:cNvPicPr>
            <a:picLocks noChangeAspect="1"/>
          </p:cNvPicPr>
          <p:nvPr/>
        </p:nvPicPr>
        <p:blipFill>
          <a:blip r:embed="rId2"/>
          <a:stretch>
            <a:fillRect/>
          </a:stretch>
        </p:blipFill>
        <p:spPr>
          <a:xfrm>
            <a:off x="1541827" y="1458942"/>
            <a:ext cx="9572625" cy="5295900"/>
          </a:xfrm>
          <a:prstGeom prst="rect">
            <a:avLst/>
          </a:prstGeom>
        </p:spPr>
      </p:pic>
    </p:spTree>
    <p:extLst>
      <p:ext uri="{BB962C8B-B14F-4D97-AF65-F5344CB8AC3E}">
        <p14:creationId xmlns:p14="http://schemas.microsoft.com/office/powerpoint/2010/main" val="4206757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2592925" y="1496946"/>
            <a:ext cx="8911687" cy="1280890"/>
          </a:xfrm>
        </p:spPr>
        <p:txBody>
          <a:bodyPr>
            <a:noAutofit/>
          </a:bodyPr>
          <a:lstStyle/>
          <a:p>
            <a:r>
              <a:rPr lang="es-AR" sz="4000" dirty="0" smtClean="0"/>
              <a:t>LEY N°19.587</a:t>
            </a:r>
            <a:br>
              <a:rPr lang="es-AR" sz="4000" dirty="0" smtClean="0"/>
            </a:br>
            <a:r>
              <a:rPr lang="es-AR" sz="4000" dirty="0" smtClean="0"/>
              <a:t>LEY DE HIGIENE Y SEGURIDAD</a:t>
            </a:r>
            <a:endParaRPr lang="es-AR" sz="4000" dirty="0"/>
          </a:p>
        </p:txBody>
      </p:sp>
      <p:sp>
        <p:nvSpPr>
          <p:cNvPr id="5" name="Marcador de texto 4"/>
          <p:cNvSpPr>
            <a:spLocks noGrp="1"/>
          </p:cNvSpPr>
          <p:nvPr>
            <p:ph idx="1"/>
          </p:nvPr>
        </p:nvSpPr>
        <p:spPr>
          <a:xfrm>
            <a:off x="2592925" y="2979634"/>
            <a:ext cx="8915400" cy="3777622"/>
          </a:xfrm>
        </p:spPr>
        <p:txBody>
          <a:bodyPr>
            <a:normAutofit/>
          </a:bodyPr>
          <a:lstStyle/>
          <a:p>
            <a:pPr marL="571500" indent="-571500">
              <a:buFont typeface="Arial" panose="020B0604020202020204" pitchFamily="34" charset="0"/>
              <a:buChar char="•"/>
            </a:pPr>
            <a:r>
              <a:rPr lang="es-AR" sz="3600" dirty="0" smtClean="0">
                <a:solidFill>
                  <a:schemeClr val="tx1"/>
                </a:solidFill>
              </a:rPr>
              <a:t>DECRETO 351 / 79 (Art. 60)</a:t>
            </a:r>
          </a:p>
          <a:p>
            <a:pPr marL="571500" indent="-571500">
              <a:buFont typeface="Arial" panose="020B0604020202020204" pitchFamily="34" charset="0"/>
              <a:buChar char="•"/>
            </a:pPr>
            <a:r>
              <a:rPr lang="es-AR" sz="3600" dirty="0" smtClean="0">
                <a:solidFill>
                  <a:schemeClr val="tx1"/>
                </a:solidFill>
              </a:rPr>
              <a:t>DECRETO 911 / 96 </a:t>
            </a:r>
            <a:r>
              <a:rPr lang="es-AR" sz="3600" dirty="0">
                <a:solidFill>
                  <a:schemeClr val="tx1"/>
                </a:solidFill>
              </a:rPr>
              <a:t>(</a:t>
            </a:r>
            <a:r>
              <a:rPr lang="es-AR" sz="3600" dirty="0" smtClean="0">
                <a:solidFill>
                  <a:schemeClr val="tx1"/>
                </a:solidFill>
              </a:rPr>
              <a:t>Art. 137)</a:t>
            </a:r>
          </a:p>
          <a:p>
            <a:pPr marL="571500" indent="-571500">
              <a:buFont typeface="Arial" panose="020B0604020202020204" pitchFamily="34" charset="0"/>
              <a:buChar char="•"/>
            </a:pPr>
            <a:r>
              <a:rPr lang="es-AR" sz="3600" dirty="0" smtClean="0">
                <a:solidFill>
                  <a:schemeClr val="tx1"/>
                </a:solidFill>
              </a:rPr>
              <a:t>RESOLUCIÓN 295/2003</a:t>
            </a:r>
            <a:endParaRPr lang="es-AR" sz="3600" dirty="0">
              <a:solidFill>
                <a:schemeClr val="tx1"/>
              </a:solidFill>
            </a:endParaRPr>
          </a:p>
        </p:txBody>
      </p:sp>
      <p:sp>
        <p:nvSpPr>
          <p:cNvPr id="7" name="Título 2"/>
          <p:cNvSpPr txBox="1">
            <a:spLocks/>
          </p:cNvSpPr>
          <p:nvPr/>
        </p:nvSpPr>
        <p:spPr>
          <a:xfrm>
            <a:off x="2378340" y="725805"/>
            <a:ext cx="3566160" cy="502841"/>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914400">
              <a:lnSpc>
                <a:spcPct val="90000"/>
              </a:lnSpc>
            </a:pPr>
            <a:r>
              <a:rPr lang="es-AR" cap="all" dirty="0" smtClean="0">
                <a:solidFill>
                  <a:schemeClr val="accent1"/>
                </a:solidFill>
              </a:rPr>
              <a:t>Marco legal</a:t>
            </a:r>
            <a:endParaRPr lang="es-AR" cap="all" dirty="0">
              <a:solidFill>
                <a:schemeClr val="accent1"/>
              </a:solidFill>
            </a:endParaRPr>
          </a:p>
        </p:txBody>
      </p:sp>
    </p:spTree>
    <p:extLst>
      <p:ext uri="{BB962C8B-B14F-4D97-AF65-F5344CB8AC3E}">
        <p14:creationId xmlns:p14="http://schemas.microsoft.com/office/powerpoint/2010/main" val="303520571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875785" y="365351"/>
            <a:ext cx="9140599" cy="6307351"/>
          </a:xfrm>
          <a:prstGeom prst="rect">
            <a:avLst/>
          </a:prstGeom>
        </p:spPr>
      </p:pic>
    </p:spTree>
    <p:extLst>
      <p:ext uri="{BB962C8B-B14F-4D97-AF65-F5344CB8AC3E}">
        <p14:creationId xmlns:p14="http://schemas.microsoft.com/office/powerpoint/2010/main" val="176542893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AR" dirty="0" smtClean="0">
                <a:solidFill>
                  <a:srgbClr val="C00000"/>
                </a:solidFill>
              </a:rPr>
              <a:t>PREVENCION Y PROTECCION </a:t>
            </a:r>
            <a:br>
              <a:rPr lang="es-AR" dirty="0" smtClean="0">
                <a:solidFill>
                  <a:srgbClr val="C00000"/>
                </a:solidFill>
              </a:rPr>
            </a:br>
            <a:r>
              <a:rPr lang="es-AR" sz="2200" dirty="0"/>
              <a:t>Priorizándose las actuaciones sobre el foco, para continuar sobre el medio y acometer las referentes al individuo</a:t>
            </a:r>
            <a:endParaRPr lang="en-US" sz="2200" dirty="0"/>
          </a:p>
        </p:txBody>
      </p:sp>
      <p:sp>
        <p:nvSpPr>
          <p:cNvPr id="3" name="Marcador de contenido 2"/>
          <p:cNvSpPr>
            <a:spLocks noGrp="1"/>
          </p:cNvSpPr>
          <p:nvPr>
            <p:ph idx="1"/>
          </p:nvPr>
        </p:nvSpPr>
        <p:spPr/>
        <p:txBody>
          <a:bodyPr>
            <a:normAutofit/>
          </a:bodyPr>
          <a:lstStyle/>
          <a:p>
            <a:pPr marL="0" indent="0">
              <a:buNone/>
            </a:pPr>
            <a:r>
              <a:rPr lang="es-AR" sz="2400" b="1" u="sng" dirty="0"/>
              <a:t>Medidas a aplicar sobre la fuente de calor</a:t>
            </a:r>
            <a:endParaRPr lang="en-US" sz="2400" b="1" dirty="0"/>
          </a:p>
          <a:p>
            <a:pPr lvl="0"/>
            <a:r>
              <a:rPr lang="es-AR" sz="2400" dirty="0"/>
              <a:t>Protección contra fuentes de calor internas</a:t>
            </a:r>
            <a:endParaRPr lang="en-US" sz="2400" dirty="0"/>
          </a:p>
          <a:p>
            <a:pPr lvl="1"/>
            <a:r>
              <a:rPr lang="es-AR" sz="2000" dirty="0"/>
              <a:t>Elegir los equipos que emitan bajas cantidades de calor o que lo hagan fuera del ambiente de trabajo.</a:t>
            </a:r>
            <a:endParaRPr lang="en-US" sz="2000" dirty="0"/>
          </a:p>
          <a:p>
            <a:pPr lvl="1"/>
            <a:r>
              <a:rPr lang="es-AR" sz="2000" dirty="0"/>
              <a:t>Frente a calor radiante:</a:t>
            </a:r>
            <a:endParaRPr lang="en-US" sz="2000" dirty="0"/>
          </a:p>
          <a:p>
            <a:pPr lvl="2"/>
            <a:r>
              <a:rPr lang="es-AR" sz="1800" dirty="0"/>
              <a:t>Apantallamiento o encerramiento mediante barreras: para conseguir un aislamiento térmico, obteniendo de esta forma aumentar la resistencia térmica entre un foco caliente y otro frío.</a:t>
            </a:r>
            <a:endParaRPr lang="en-US" sz="1800" dirty="0"/>
          </a:p>
          <a:p>
            <a:pPr lvl="2"/>
            <a:r>
              <a:rPr lang="es-AR" sz="1800" dirty="0"/>
              <a:t>Se efectúa intercalando material de baja conductividad térmica entre ambos focos.</a:t>
            </a:r>
            <a:endParaRPr lang="en-US" sz="1800" dirty="0"/>
          </a:p>
          <a:p>
            <a:pPr marL="0" indent="0">
              <a:buNone/>
            </a:pPr>
            <a:endParaRPr lang="en-US" sz="2400" dirty="0"/>
          </a:p>
        </p:txBody>
      </p:sp>
    </p:spTree>
    <p:extLst>
      <p:ext uri="{BB962C8B-B14F-4D97-AF65-F5344CB8AC3E}">
        <p14:creationId xmlns:p14="http://schemas.microsoft.com/office/powerpoint/2010/main" val="13736191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AR" dirty="0" smtClean="0">
                <a:solidFill>
                  <a:srgbClr val="C00000"/>
                </a:solidFill>
              </a:rPr>
              <a:t>PREVENCION Y PROTECCION </a:t>
            </a:r>
            <a:br>
              <a:rPr lang="es-AR" dirty="0" smtClean="0">
                <a:solidFill>
                  <a:srgbClr val="C00000"/>
                </a:solidFill>
              </a:rPr>
            </a:br>
            <a:r>
              <a:rPr lang="es-AR" sz="2200" dirty="0"/>
              <a:t>Priorizándose las actuaciones sobre el foco, para continuar sobre el medio y acometer las referentes al individuo</a:t>
            </a:r>
            <a:endParaRPr lang="en-US" sz="2200" dirty="0"/>
          </a:p>
        </p:txBody>
      </p:sp>
      <p:sp>
        <p:nvSpPr>
          <p:cNvPr id="3" name="Marcador de contenido 2"/>
          <p:cNvSpPr>
            <a:spLocks noGrp="1"/>
          </p:cNvSpPr>
          <p:nvPr>
            <p:ph idx="1"/>
          </p:nvPr>
        </p:nvSpPr>
        <p:spPr/>
        <p:txBody>
          <a:bodyPr>
            <a:normAutofit/>
          </a:bodyPr>
          <a:lstStyle/>
          <a:p>
            <a:pPr marL="0" indent="0">
              <a:buNone/>
            </a:pPr>
            <a:r>
              <a:rPr lang="es-AR" sz="2400" b="1" u="sng" dirty="0"/>
              <a:t>Medidas a aplicar sobre el </a:t>
            </a:r>
            <a:r>
              <a:rPr lang="es-AR" sz="2400" b="1" u="sng" dirty="0" smtClean="0"/>
              <a:t>medio</a:t>
            </a:r>
          </a:p>
          <a:p>
            <a:pPr marL="0" indent="0">
              <a:buNone/>
            </a:pPr>
            <a:r>
              <a:rPr lang="es-AR" dirty="0"/>
              <a:t>Las medidas que se pueden adoptar para controlar la propagación del calor convectivo, se basan fundamentalmente, en la ventilación de los locales:</a:t>
            </a:r>
            <a:endParaRPr lang="en-US" dirty="0"/>
          </a:p>
          <a:p>
            <a:pPr lvl="1"/>
            <a:r>
              <a:rPr lang="es-AR" dirty="0"/>
              <a:t> Extracción </a:t>
            </a:r>
            <a:r>
              <a:rPr lang="es-AR" dirty="0" smtClean="0"/>
              <a:t>localizada</a:t>
            </a:r>
            <a:endParaRPr lang="en-US" dirty="0"/>
          </a:p>
          <a:p>
            <a:pPr lvl="1"/>
            <a:r>
              <a:rPr lang="en-US" dirty="0"/>
              <a:t> </a:t>
            </a:r>
            <a:r>
              <a:rPr lang="es-AR" dirty="0" smtClean="0"/>
              <a:t>Ventilación </a:t>
            </a:r>
            <a:r>
              <a:rPr lang="es-AR" dirty="0"/>
              <a:t>general</a:t>
            </a:r>
            <a:endParaRPr lang="en-US" dirty="0"/>
          </a:p>
          <a:p>
            <a:pPr marL="0" indent="0">
              <a:buNone/>
            </a:pPr>
            <a:endParaRPr lang="es-AR" dirty="0" smtClean="0"/>
          </a:p>
          <a:p>
            <a:pPr marL="0" indent="0">
              <a:buNone/>
            </a:pPr>
            <a:r>
              <a:rPr lang="es-AR" dirty="0" smtClean="0"/>
              <a:t>En </a:t>
            </a:r>
            <a:r>
              <a:rPr lang="es-AR" dirty="0"/>
              <a:t>algunos casos se podrán diseñar sistemas de climatización, que permitan la entrada de aire nuevo y fresco, con objeto de crear un microclima en el puesto de trabajo.</a:t>
            </a:r>
            <a:endParaRPr lang="es-AR" sz="2400" dirty="0" smtClean="0"/>
          </a:p>
        </p:txBody>
      </p:sp>
    </p:spTree>
    <p:extLst>
      <p:ext uri="{BB962C8B-B14F-4D97-AF65-F5344CB8AC3E}">
        <p14:creationId xmlns:p14="http://schemas.microsoft.com/office/powerpoint/2010/main" val="29278999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AR" dirty="0" smtClean="0">
                <a:solidFill>
                  <a:srgbClr val="C00000"/>
                </a:solidFill>
              </a:rPr>
              <a:t>PREVENCION Y PROTECCION </a:t>
            </a:r>
            <a:br>
              <a:rPr lang="es-AR" dirty="0" smtClean="0">
                <a:solidFill>
                  <a:srgbClr val="C00000"/>
                </a:solidFill>
              </a:rPr>
            </a:br>
            <a:r>
              <a:rPr lang="es-AR" sz="2200" dirty="0"/>
              <a:t>Priorizándose las actuaciones sobre el foco, para continuar sobre el medio y acometer las referentes al individuo</a:t>
            </a:r>
            <a:endParaRPr lang="en-US" sz="2200" dirty="0"/>
          </a:p>
        </p:txBody>
      </p:sp>
      <p:sp>
        <p:nvSpPr>
          <p:cNvPr id="3" name="Marcador de contenido 2"/>
          <p:cNvSpPr>
            <a:spLocks noGrp="1"/>
          </p:cNvSpPr>
          <p:nvPr>
            <p:ph idx="1"/>
          </p:nvPr>
        </p:nvSpPr>
        <p:spPr>
          <a:xfrm>
            <a:off x="2589212" y="2133599"/>
            <a:ext cx="8915400" cy="4530247"/>
          </a:xfrm>
        </p:spPr>
        <p:txBody>
          <a:bodyPr>
            <a:normAutofit/>
          </a:bodyPr>
          <a:lstStyle/>
          <a:p>
            <a:pPr marL="0" indent="0">
              <a:buNone/>
            </a:pPr>
            <a:r>
              <a:rPr lang="es-AR" sz="2400" b="1" u="sng" dirty="0" smtClean="0"/>
              <a:t>Medidas </a:t>
            </a:r>
            <a:r>
              <a:rPr lang="es-AR" sz="2400" b="1" u="sng" dirty="0"/>
              <a:t>a aplicar sobre los individuos </a:t>
            </a:r>
            <a:r>
              <a:rPr lang="es-AR" sz="2400" b="1" u="sng" dirty="0" err="1"/>
              <a:t>ó</a:t>
            </a:r>
            <a:r>
              <a:rPr lang="es-AR" sz="2400" b="1" u="sng" dirty="0"/>
              <a:t> trabajadores expuestos</a:t>
            </a:r>
            <a:endParaRPr lang="en-US" sz="2400" b="1" dirty="0"/>
          </a:p>
          <a:p>
            <a:pPr lvl="0"/>
            <a:r>
              <a:rPr lang="es-AR" dirty="0"/>
              <a:t>Reducción de la producción del calor </a:t>
            </a:r>
            <a:r>
              <a:rPr lang="es-AR" dirty="0" smtClean="0"/>
              <a:t>metabólico</a:t>
            </a:r>
          </a:p>
          <a:p>
            <a:pPr lvl="1"/>
            <a:r>
              <a:rPr lang="es-AR" dirty="0"/>
              <a:t>Disminuyendo la carga de trabajo o distribuyéndola a lo largo de toda la jornada</a:t>
            </a:r>
            <a:endParaRPr lang="en-US" dirty="0"/>
          </a:p>
          <a:p>
            <a:pPr lvl="1"/>
            <a:r>
              <a:rPr lang="es-AR" dirty="0"/>
              <a:t>Automatizando o mecanizando el proceso o aplicando útiles que reduzcan el esfuerzo físico.</a:t>
            </a:r>
            <a:endParaRPr lang="en-US" dirty="0"/>
          </a:p>
          <a:p>
            <a:pPr lvl="1"/>
            <a:r>
              <a:rPr lang="es-AR" dirty="0"/>
              <a:t>Alejamiento de las zonas de calor</a:t>
            </a:r>
            <a:endParaRPr lang="en-US" dirty="0"/>
          </a:p>
          <a:p>
            <a:r>
              <a:rPr lang="es-AR" dirty="0"/>
              <a:t>Limitación de la duración de la exposición</a:t>
            </a:r>
            <a:endParaRPr lang="en-US" dirty="0"/>
          </a:p>
          <a:p>
            <a:pPr lvl="1"/>
            <a:r>
              <a:rPr lang="es-AR" dirty="0"/>
              <a:t>Rotación de los trabajadores en los puestos con riesgo por el calor</a:t>
            </a:r>
            <a:endParaRPr lang="en-US" dirty="0"/>
          </a:p>
          <a:p>
            <a:pPr lvl="1"/>
            <a:r>
              <a:rPr lang="es-AR" dirty="0"/>
              <a:t>Prever los descansos en ambientes frescos, con suministro de agua fresca</a:t>
            </a:r>
            <a:endParaRPr lang="en-US" dirty="0"/>
          </a:p>
          <a:p>
            <a:pPr lvl="1"/>
            <a:r>
              <a:rPr lang="es-AR" dirty="0"/>
              <a:t>Programar los trabajos más duros en horas menos calurosas</a:t>
            </a:r>
            <a:endParaRPr lang="en-US" dirty="0"/>
          </a:p>
          <a:p>
            <a:pPr lvl="0"/>
            <a:endParaRPr lang="en-US" dirty="0"/>
          </a:p>
        </p:txBody>
      </p:sp>
    </p:spTree>
    <p:extLst>
      <p:ext uri="{BB962C8B-B14F-4D97-AF65-F5344CB8AC3E}">
        <p14:creationId xmlns:p14="http://schemas.microsoft.com/office/powerpoint/2010/main" val="304366236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AR" dirty="0" smtClean="0">
                <a:solidFill>
                  <a:srgbClr val="C00000"/>
                </a:solidFill>
              </a:rPr>
              <a:t>PREVENCION Y PROTECCION </a:t>
            </a:r>
            <a:br>
              <a:rPr lang="es-AR" dirty="0" smtClean="0">
                <a:solidFill>
                  <a:srgbClr val="C00000"/>
                </a:solidFill>
              </a:rPr>
            </a:br>
            <a:r>
              <a:rPr lang="es-AR" sz="2200" dirty="0"/>
              <a:t>Priorizándose las actuaciones sobre el foco, para continuar sobre el medio y acometer las referentes al individuo</a:t>
            </a:r>
            <a:endParaRPr lang="en-US" sz="2200" dirty="0"/>
          </a:p>
        </p:txBody>
      </p:sp>
      <p:sp>
        <p:nvSpPr>
          <p:cNvPr id="3" name="Marcador de contenido 2"/>
          <p:cNvSpPr>
            <a:spLocks noGrp="1"/>
          </p:cNvSpPr>
          <p:nvPr>
            <p:ph idx="1"/>
          </p:nvPr>
        </p:nvSpPr>
        <p:spPr>
          <a:xfrm>
            <a:off x="2589212" y="2133599"/>
            <a:ext cx="8915400" cy="4530247"/>
          </a:xfrm>
        </p:spPr>
        <p:txBody>
          <a:bodyPr>
            <a:normAutofit lnSpcReduction="10000"/>
          </a:bodyPr>
          <a:lstStyle/>
          <a:p>
            <a:pPr marL="0" indent="0">
              <a:buNone/>
            </a:pPr>
            <a:r>
              <a:rPr lang="es-AR" sz="2400" b="1" u="sng" dirty="0" smtClean="0"/>
              <a:t>Medidas </a:t>
            </a:r>
            <a:r>
              <a:rPr lang="es-AR" sz="2400" b="1" u="sng" dirty="0"/>
              <a:t>a aplicar sobre los individuos </a:t>
            </a:r>
            <a:r>
              <a:rPr lang="es-AR" sz="2400" b="1" u="sng" dirty="0" err="1"/>
              <a:t>ó</a:t>
            </a:r>
            <a:r>
              <a:rPr lang="es-AR" sz="2400" b="1" u="sng" dirty="0"/>
              <a:t> trabajadores expuestos</a:t>
            </a:r>
            <a:endParaRPr lang="en-US" sz="2400" b="1" dirty="0"/>
          </a:p>
          <a:p>
            <a:pPr lvl="0"/>
            <a:r>
              <a:rPr lang="es-AR" dirty="0"/>
              <a:t>Creación de un microclima en el puesto de trabajo</a:t>
            </a:r>
            <a:endParaRPr lang="en-US" dirty="0"/>
          </a:p>
          <a:p>
            <a:pPr lvl="1"/>
            <a:r>
              <a:rPr lang="es-AR" dirty="0"/>
              <a:t>Instalación de cabinas </a:t>
            </a:r>
            <a:r>
              <a:rPr lang="es-AR" dirty="0" smtClean="0"/>
              <a:t>climatizadas</a:t>
            </a:r>
          </a:p>
          <a:p>
            <a:pPr lvl="1"/>
            <a:r>
              <a:rPr lang="es-AR" dirty="0" smtClean="0"/>
              <a:t>Utilización </a:t>
            </a:r>
            <a:r>
              <a:rPr lang="es-AR" dirty="0"/>
              <a:t>de áreas de descanso con aire acondicionado</a:t>
            </a:r>
            <a:endParaRPr lang="en-US" dirty="0"/>
          </a:p>
          <a:p>
            <a:pPr lvl="1"/>
            <a:r>
              <a:rPr lang="es-AR" dirty="0"/>
              <a:t>Establecimiento de corrientes de aire en el puesto de </a:t>
            </a:r>
            <a:r>
              <a:rPr lang="es-AR" dirty="0" smtClean="0"/>
              <a:t>trabajo</a:t>
            </a:r>
          </a:p>
          <a:p>
            <a:r>
              <a:rPr lang="es-AR" dirty="0" smtClean="0"/>
              <a:t>Control médico:</a:t>
            </a:r>
            <a:endParaRPr lang="en-US" dirty="0"/>
          </a:p>
          <a:p>
            <a:pPr lvl="1"/>
            <a:r>
              <a:rPr lang="es-AR" dirty="0"/>
              <a:t>Garantizar una vigilancia de la salud específica a los trabajadores expuestos a situaciones límites de calor mediante exámenes previos al ingreso y periódicos.</a:t>
            </a:r>
            <a:endParaRPr lang="en-US" dirty="0"/>
          </a:p>
          <a:p>
            <a:pPr lvl="1"/>
            <a:r>
              <a:rPr lang="es-AR" dirty="0"/>
              <a:t>Considerar previamente aquellos trabajadores que sean susceptibles al daño sistémico por el calor.</a:t>
            </a:r>
            <a:endParaRPr lang="en-US" dirty="0"/>
          </a:p>
          <a:p>
            <a:pPr lvl="1"/>
            <a:r>
              <a:rPr lang="es-AR" dirty="0"/>
              <a:t>Es importante prever un período de aclimatación de los trabajadores que vayan a trabajar en ambientes calurosos.</a:t>
            </a:r>
            <a:endParaRPr lang="en-US" dirty="0"/>
          </a:p>
        </p:txBody>
      </p:sp>
    </p:spTree>
    <p:extLst>
      <p:ext uri="{BB962C8B-B14F-4D97-AF65-F5344CB8AC3E}">
        <p14:creationId xmlns:p14="http://schemas.microsoft.com/office/powerpoint/2010/main" val="244985718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AR" dirty="0" smtClean="0">
                <a:solidFill>
                  <a:srgbClr val="C00000"/>
                </a:solidFill>
              </a:rPr>
              <a:t>PREVENCION Y PROTECCION </a:t>
            </a:r>
            <a:br>
              <a:rPr lang="es-AR" dirty="0" smtClean="0">
                <a:solidFill>
                  <a:srgbClr val="C00000"/>
                </a:solidFill>
              </a:rPr>
            </a:br>
            <a:r>
              <a:rPr lang="es-AR" sz="2200" dirty="0"/>
              <a:t>Priorizándose las actuaciones sobre el foco, para continuar sobre el medio y acometer las referentes al individuo</a:t>
            </a:r>
            <a:endParaRPr lang="en-US" sz="2200" dirty="0"/>
          </a:p>
        </p:txBody>
      </p:sp>
      <p:sp>
        <p:nvSpPr>
          <p:cNvPr id="3" name="Marcador de contenido 2"/>
          <p:cNvSpPr>
            <a:spLocks noGrp="1"/>
          </p:cNvSpPr>
          <p:nvPr>
            <p:ph idx="1"/>
          </p:nvPr>
        </p:nvSpPr>
        <p:spPr>
          <a:xfrm>
            <a:off x="2589212" y="2133599"/>
            <a:ext cx="8915400" cy="4530247"/>
          </a:xfrm>
        </p:spPr>
        <p:txBody>
          <a:bodyPr>
            <a:normAutofit/>
          </a:bodyPr>
          <a:lstStyle/>
          <a:p>
            <a:pPr marL="0" indent="0">
              <a:buNone/>
            </a:pPr>
            <a:r>
              <a:rPr lang="es-AR" sz="2400" b="1" u="sng" dirty="0" smtClean="0"/>
              <a:t>Medidas </a:t>
            </a:r>
            <a:r>
              <a:rPr lang="es-AR" sz="2400" b="1" u="sng" dirty="0"/>
              <a:t>a aplicar sobre los individuos </a:t>
            </a:r>
            <a:r>
              <a:rPr lang="es-AR" sz="2400" b="1" u="sng" dirty="0" err="1"/>
              <a:t>ó</a:t>
            </a:r>
            <a:r>
              <a:rPr lang="es-AR" sz="2400" b="1" u="sng" dirty="0"/>
              <a:t> trabajadores </a:t>
            </a:r>
            <a:r>
              <a:rPr lang="es-AR" sz="2400" b="1" u="sng" dirty="0" smtClean="0"/>
              <a:t>expuestos</a:t>
            </a:r>
          </a:p>
          <a:p>
            <a:pPr lvl="0"/>
            <a:r>
              <a:rPr lang="es-AR" dirty="0"/>
              <a:t>Se proporcionará al trabajador ropa de trabajo adecuada, ligera, no voluminosa y que no dificulte sus movimientos.</a:t>
            </a:r>
            <a:endParaRPr lang="en-US" dirty="0"/>
          </a:p>
          <a:p>
            <a:pPr marL="0" indent="0">
              <a:buNone/>
            </a:pPr>
            <a:r>
              <a:rPr lang="es-AR" dirty="0" smtClean="0"/>
              <a:t>		Se </a:t>
            </a:r>
            <a:r>
              <a:rPr lang="es-AR" dirty="0"/>
              <a:t>elegirá la protección personal mediante ropas de trabajo </a:t>
            </a:r>
            <a:r>
              <a:rPr lang="es-AR" dirty="0" smtClean="0"/>
              <a:t>					adecuadas</a:t>
            </a:r>
            <a:r>
              <a:rPr lang="es-AR" dirty="0"/>
              <a:t>, que sean eficaces para el trabajo específico a realizar y </a:t>
            </a:r>
            <a:r>
              <a:rPr lang="es-AR" dirty="0" smtClean="0"/>
              <a:t>			teniendo </a:t>
            </a:r>
            <a:r>
              <a:rPr lang="es-AR" dirty="0"/>
              <a:t>en cuenta las condiciones de ubicación.</a:t>
            </a:r>
            <a:endParaRPr lang="en-US" dirty="0"/>
          </a:p>
          <a:p>
            <a:r>
              <a:rPr lang="es-AR" dirty="0"/>
              <a:t>Esta vestimenta reunirá las siguientes características:</a:t>
            </a:r>
            <a:endParaRPr lang="en-US" dirty="0"/>
          </a:p>
          <a:p>
            <a:pPr lvl="1"/>
            <a:r>
              <a:rPr lang="es-AR" dirty="0"/>
              <a:t>Ser ininflamables</a:t>
            </a:r>
            <a:endParaRPr lang="en-US" dirty="0"/>
          </a:p>
          <a:p>
            <a:pPr lvl="1"/>
            <a:r>
              <a:rPr lang="es-AR" dirty="0"/>
              <a:t>Impedir la entrada de calor ambiental</a:t>
            </a:r>
            <a:endParaRPr lang="en-US" dirty="0"/>
          </a:p>
          <a:p>
            <a:pPr lvl="1"/>
            <a:r>
              <a:rPr lang="es-AR" dirty="0"/>
              <a:t>Permitir la transpiración</a:t>
            </a:r>
            <a:endParaRPr lang="en-US" dirty="0"/>
          </a:p>
          <a:p>
            <a:pPr lvl="0"/>
            <a:endParaRPr lang="en-US" dirty="0"/>
          </a:p>
        </p:txBody>
      </p:sp>
    </p:spTree>
    <p:extLst>
      <p:ext uri="{BB962C8B-B14F-4D97-AF65-F5344CB8AC3E}">
        <p14:creationId xmlns:p14="http://schemas.microsoft.com/office/powerpoint/2010/main" val="383984191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EJEMPLO PRÁCTICO Nº1</a:t>
            </a:r>
            <a:endParaRPr lang="en-US" dirty="0"/>
          </a:p>
        </p:txBody>
      </p:sp>
      <p:sp>
        <p:nvSpPr>
          <p:cNvPr id="3" name="Marcador de contenido 2"/>
          <p:cNvSpPr>
            <a:spLocks noGrp="1"/>
          </p:cNvSpPr>
          <p:nvPr>
            <p:ph idx="1"/>
          </p:nvPr>
        </p:nvSpPr>
        <p:spPr>
          <a:xfrm>
            <a:off x="4917329" y="1752600"/>
            <a:ext cx="6937787" cy="3613484"/>
          </a:xfrm>
        </p:spPr>
        <p:txBody>
          <a:bodyPr>
            <a:normAutofit/>
          </a:bodyPr>
          <a:lstStyle/>
          <a:p>
            <a:r>
              <a:rPr lang="es-ES" sz="2800" dirty="0"/>
              <a:t>A</a:t>
            </a:r>
            <a:r>
              <a:rPr lang="es-ES" sz="2800" dirty="0" smtClean="0"/>
              <a:t>nalizaremos </a:t>
            </a:r>
            <a:r>
              <a:rPr lang="es-ES" sz="2800" dirty="0"/>
              <a:t>el riesgo de carga térmica positiva, por el aporte de calor que el horno </a:t>
            </a:r>
            <a:r>
              <a:rPr lang="es-ES" sz="2800" dirty="0" smtClean="0"/>
              <a:t>pirolítico </a:t>
            </a:r>
            <a:r>
              <a:rPr lang="es-ES" sz="2800" dirty="0"/>
              <a:t>realiza al ambiente, como consecuencia de las temperaturas necesarias en la cámara del mismo para que se produzca el efecto de pirolisis en los residuos patológicos tratados</a:t>
            </a:r>
            <a:endParaRPr lang="en-US" sz="2800" dirty="0"/>
          </a:p>
        </p:txBody>
      </p:sp>
      <p:pic>
        <p:nvPicPr>
          <p:cNvPr id="4" name="Imagen 3"/>
          <p:cNvPicPr>
            <a:picLocks noChangeAspect="1"/>
          </p:cNvPicPr>
          <p:nvPr/>
        </p:nvPicPr>
        <p:blipFill>
          <a:blip r:embed="rId2"/>
          <a:stretch>
            <a:fillRect/>
          </a:stretch>
        </p:blipFill>
        <p:spPr>
          <a:xfrm>
            <a:off x="358527" y="1804876"/>
            <a:ext cx="4558802" cy="3408808"/>
          </a:xfrm>
          <a:prstGeom prst="rect">
            <a:avLst/>
          </a:prstGeom>
        </p:spPr>
      </p:pic>
    </p:spTree>
    <p:extLst>
      <p:ext uri="{BB962C8B-B14F-4D97-AF65-F5344CB8AC3E}">
        <p14:creationId xmlns:p14="http://schemas.microsoft.com/office/powerpoint/2010/main" val="34883291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DESARROLLO</a:t>
            </a:r>
            <a:endParaRPr lang="en-US" dirty="0"/>
          </a:p>
        </p:txBody>
      </p:sp>
      <p:sp>
        <p:nvSpPr>
          <p:cNvPr id="3" name="Marcador de contenido 2"/>
          <p:cNvSpPr>
            <a:spLocks noGrp="1"/>
          </p:cNvSpPr>
          <p:nvPr>
            <p:ph idx="1"/>
          </p:nvPr>
        </p:nvSpPr>
        <p:spPr>
          <a:xfrm>
            <a:off x="2589212" y="1443789"/>
            <a:ext cx="8915400" cy="3777622"/>
          </a:xfrm>
        </p:spPr>
        <p:txBody>
          <a:bodyPr/>
          <a:lstStyle/>
          <a:p>
            <a:r>
              <a:rPr lang="es-ES" dirty="0" smtClean="0"/>
              <a:t>Vestimenta de Trabajo</a:t>
            </a:r>
            <a:r>
              <a:rPr lang="en-US" dirty="0" smtClean="0"/>
              <a:t>: </a:t>
            </a:r>
            <a:r>
              <a:rPr lang="en-US" dirty="0" err="1" smtClean="0"/>
              <a:t>grafa</a:t>
            </a:r>
            <a:r>
              <a:rPr lang="en-US" dirty="0" smtClean="0"/>
              <a:t> </a:t>
            </a:r>
            <a:r>
              <a:rPr lang="en-US" dirty="0" err="1" smtClean="0"/>
              <a:t>liviana</a:t>
            </a:r>
            <a:r>
              <a:rPr lang="en-US" dirty="0" smtClean="0"/>
              <a:t> (no </a:t>
            </a:r>
            <a:r>
              <a:rPr lang="en-US" dirty="0" err="1" smtClean="0"/>
              <a:t>impide</a:t>
            </a:r>
            <a:r>
              <a:rPr lang="en-US" dirty="0" smtClean="0"/>
              <a:t> la </a:t>
            </a:r>
            <a:r>
              <a:rPr lang="en-US" dirty="0" err="1" smtClean="0"/>
              <a:t>eliminación</a:t>
            </a:r>
            <a:r>
              <a:rPr lang="en-US" dirty="0" smtClean="0"/>
              <a:t> de </a:t>
            </a:r>
            <a:r>
              <a:rPr lang="en-US" dirty="0" err="1" smtClean="0"/>
              <a:t>calor</a:t>
            </a:r>
            <a:r>
              <a:rPr lang="en-US" dirty="0" smtClean="0"/>
              <a:t> </a:t>
            </a:r>
            <a:r>
              <a:rPr lang="en-US" dirty="0" err="1" smtClean="0"/>
              <a:t>excesivo</a:t>
            </a:r>
            <a:r>
              <a:rPr lang="en-US" dirty="0" smtClean="0"/>
              <a:t> del </a:t>
            </a:r>
            <a:r>
              <a:rPr lang="en-US" dirty="0" err="1" smtClean="0"/>
              <a:t>cuerpo</a:t>
            </a:r>
            <a:r>
              <a:rPr lang="en-US" dirty="0" smtClean="0"/>
              <a:t> </a:t>
            </a:r>
            <a:r>
              <a:rPr lang="en-US" dirty="0" err="1" smtClean="0"/>
              <a:t>por</a:t>
            </a:r>
            <a:r>
              <a:rPr lang="en-US" dirty="0" smtClean="0"/>
              <a:t> </a:t>
            </a:r>
            <a:r>
              <a:rPr lang="en-US" dirty="0" err="1" smtClean="0"/>
              <a:t>sudoración</a:t>
            </a:r>
            <a:r>
              <a:rPr lang="en-US" dirty="0" smtClean="0"/>
              <a:t>)</a:t>
            </a:r>
          </a:p>
          <a:p>
            <a:endParaRPr lang="es-ES" dirty="0" smtClean="0"/>
          </a:p>
        </p:txBody>
      </p:sp>
      <p:graphicFrame>
        <p:nvGraphicFramePr>
          <p:cNvPr id="4" name="Tabla 3"/>
          <p:cNvGraphicFramePr>
            <a:graphicFrameLocks noGrp="1"/>
          </p:cNvGraphicFramePr>
          <p:nvPr>
            <p:extLst/>
          </p:nvPr>
        </p:nvGraphicFramePr>
        <p:xfrm>
          <a:off x="4273802" y="2425567"/>
          <a:ext cx="5546220" cy="2795844"/>
        </p:xfrm>
        <a:graphic>
          <a:graphicData uri="http://schemas.openxmlformats.org/drawingml/2006/table">
            <a:tbl>
              <a:tblPr>
                <a:tableStyleId>{5C22544A-7EE6-4342-B048-85BDC9FD1C3A}</a:tableStyleId>
              </a:tblPr>
              <a:tblGrid>
                <a:gridCol w="3494119">
                  <a:extLst>
                    <a:ext uri="{9D8B030D-6E8A-4147-A177-3AD203B41FA5}">
                      <a16:colId xmlns:a16="http://schemas.microsoft.com/office/drawing/2014/main" val="20000"/>
                    </a:ext>
                  </a:extLst>
                </a:gridCol>
                <a:gridCol w="2052101">
                  <a:extLst>
                    <a:ext uri="{9D8B030D-6E8A-4147-A177-3AD203B41FA5}">
                      <a16:colId xmlns:a16="http://schemas.microsoft.com/office/drawing/2014/main" val="20001"/>
                    </a:ext>
                  </a:extLst>
                </a:gridCol>
              </a:tblGrid>
              <a:tr h="698961">
                <a:tc>
                  <a:txBody>
                    <a:bodyPr/>
                    <a:lstStyle/>
                    <a:p>
                      <a:pPr algn="ctr"/>
                      <a:r>
                        <a:rPr lang="es-ES" sz="1400" b="1" dirty="0" smtClean="0">
                          <a:effectLst/>
                        </a:rPr>
                        <a:t>TIPO DE ROPA </a:t>
                      </a:r>
                      <a:endParaRPr lang="es-AR"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s-ES" sz="1400" b="1" dirty="0" smtClean="0">
                          <a:effectLst/>
                        </a:rPr>
                        <a:t>ADICIÓN AL TGBH •</a:t>
                      </a:r>
                      <a:endParaRPr lang="es-AR"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0000"/>
                  </a:ext>
                </a:extLst>
              </a:tr>
              <a:tr h="698961">
                <a:tc>
                  <a:txBody>
                    <a:bodyPr/>
                    <a:lstStyle/>
                    <a:p>
                      <a:pPr algn="ctr"/>
                      <a:r>
                        <a:rPr lang="es-ES" sz="1400" b="1" dirty="0">
                          <a:effectLst/>
                        </a:rPr>
                        <a:t>Uniforme de trabajo de verano </a:t>
                      </a:r>
                      <a:endParaRPr lang="es-AR"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400" b="1">
                          <a:effectLst/>
                        </a:rPr>
                        <a:t>0</a:t>
                      </a:r>
                      <a:endParaRPr lang="es-AR"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698961">
                <a:tc>
                  <a:txBody>
                    <a:bodyPr/>
                    <a:lstStyle/>
                    <a:p>
                      <a:pPr algn="ctr"/>
                      <a:r>
                        <a:rPr lang="es-ES" sz="1400" b="1" dirty="0">
                          <a:effectLst/>
                        </a:rPr>
                        <a:t>Buzos de tela (material tejido)</a:t>
                      </a:r>
                      <a:endParaRPr lang="es-AR"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400" b="1">
                          <a:effectLst/>
                        </a:rPr>
                        <a:t>+3,5</a:t>
                      </a:r>
                      <a:endParaRPr lang="es-AR"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698961">
                <a:tc>
                  <a:txBody>
                    <a:bodyPr/>
                    <a:lstStyle/>
                    <a:p>
                      <a:pPr algn="ctr"/>
                      <a:r>
                        <a:rPr lang="es-ES" sz="1400" b="1" dirty="0">
                          <a:effectLst/>
                        </a:rPr>
                        <a:t>Buzos de doble tela</a:t>
                      </a:r>
                      <a:endParaRPr lang="es-AR"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400" b="1" dirty="0">
                          <a:effectLst/>
                        </a:rPr>
                        <a:t>+5</a:t>
                      </a:r>
                      <a:endParaRPr lang="es-AR"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6" name="Rectángulo 5"/>
          <p:cNvSpPr/>
          <p:nvPr/>
        </p:nvSpPr>
        <p:spPr>
          <a:xfrm>
            <a:off x="4652211" y="3332600"/>
            <a:ext cx="4860757" cy="29291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519288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DESARROLLO</a:t>
            </a:r>
            <a:endParaRPr lang="en-US" dirty="0"/>
          </a:p>
        </p:txBody>
      </p:sp>
      <p:sp>
        <p:nvSpPr>
          <p:cNvPr id="3" name="Marcador de contenido 2"/>
          <p:cNvSpPr>
            <a:spLocks noGrp="1"/>
          </p:cNvSpPr>
          <p:nvPr>
            <p:ph idx="1"/>
          </p:nvPr>
        </p:nvSpPr>
        <p:spPr>
          <a:xfrm>
            <a:off x="2589212" y="1507958"/>
            <a:ext cx="8915400" cy="3777622"/>
          </a:xfrm>
        </p:spPr>
        <p:txBody>
          <a:bodyPr/>
          <a:lstStyle/>
          <a:p>
            <a:r>
              <a:rPr lang="es-ES" dirty="0" smtClean="0"/>
              <a:t>Nivel de Gasto Energético en función de la tarea</a:t>
            </a:r>
          </a:p>
        </p:txBody>
      </p:sp>
      <p:graphicFrame>
        <p:nvGraphicFramePr>
          <p:cNvPr id="7" name="Tabla 6"/>
          <p:cNvGraphicFramePr>
            <a:graphicFrameLocks noGrp="1"/>
          </p:cNvGraphicFramePr>
          <p:nvPr>
            <p:extLst/>
          </p:nvPr>
        </p:nvGraphicFramePr>
        <p:xfrm>
          <a:off x="1542514" y="2051979"/>
          <a:ext cx="9326830" cy="3288142"/>
        </p:xfrm>
        <a:graphic>
          <a:graphicData uri="http://schemas.openxmlformats.org/drawingml/2006/table">
            <a:tbl>
              <a:tblPr>
                <a:tableStyleId>{5C22544A-7EE6-4342-B048-85BDC9FD1C3A}</a:tableStyleId>
              </a:tblPr>
              <a:tblGrid>
                <a:gridCol w="1895611">
                  <a:extLst>
                    <a:ext uri="{9D8B030D-6E8A-4147-A177-3AD203B41FA5}">
                      <a16:colId xmlns:a16="http://schemas.microsoft.com/office/drawing/2014/main" val="20000"/>
                    </a:ext>
                  </a:extLst>
                </a:gridCol>
                <a:gridCol w="7431219">
                  <a:extLst>
                    <a:ext uri="{9D8B030D-6E8A-4147-A177-3AD203B41FA5}">
                      <a16:colId xmlns:a16="http://schemas.microsoft.com/office/drawing/2014/main" val="20001"/>
                    </a:ext>
                  </a:extLst>
                </a:gridCol>
              </a:tblGrid>
              <a:tr h="206161">
                <a:tc>
                  <a:txBody>
                    <a:bodyPr/>
                    <a:lstStyle/>
                    <a:p>
                      <a:pPr algn="ctr"/>
                      <a:r>
                        <a:rPr lang="es-ES" sz="1600" b="1" dirty="0">
                          <a:effectLst/>
                        </a:rPr>
                        <a:t>Categorías </a:t>
                      </a:r>
                      <a:endParaRPr lang="es-AR" sz="1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38100" marB="38100">
                    <a:solidFill>
                      <a:schemeClr val="bg1">
                        <a:lumMod val="65000"/>
                      </a:schemeClr>
                    </a:solidFill>
                  </a:tcPr>
                </a:tc>
                <a:tc>
                  <a:txBody>
                    <a:bodyPr/>
                    <a:lstStyle/>
                    <a:p>
                      <a:pPr algn="ctr"/>
                      <a:r>
                        <a:rPr lang="es-ES" sz="1600" b="1" dirty="0">
                          <a:effectLst/>
                        </a:rPr>
                        <a:t>Ejemplos de actividades</a:t>
                      </a:r>
                      <a:endParaRPr lang="es-AR" sz="1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38100" marB="38100">
                    <a:solidFill>
                      <a:schemeClr val="bg1">
                        <a:lumMod val="65000"/>
                      </a:schemeClr>
                    </a:solidFill>
                  </a:tcPr>
                </a:tc>
                <a:extLst>
                  <a:ext uri="{0D108BD9-81ED-4DB2-BD59-A6C34878D82A}">
                    <a16:rowId xmlns:a16="http://schemas.microsoft.com/office/drawing/2014/main" val="10000"/>
                  </a:ext>
                </a:extLst>
              </a:tr>
              <a:tr h="347896">
                <a:tc>
                  <a:txBody>
                    <a:bodyPr/>
                    <a:lstStyle/>
                    <a:p>
                      <a:pPr algn="ctr"/>
                      <a:r>
                        <a:rPr lang="es-ES" sz="1400" b="1">
                          <a:effectLst/>
                        </a:rPr>
                        <a:t>Reposada </a:t>
                      </a:r>
                      <a:endParaRPr lang="es-AR"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38100" marB="38100" anchor="ctr"/>
                </a:tc>
                <a:tc>
                  <a:txBody>
                    <a:bodyPr/>
                    <a:lstStyle/>
                    <a:p>
                      <a:r>
                        <a:rPr lang="es-ES" sz="1100">
                          <a:effectLst/>
                        </a:rPr>
                        <a:t>- Sentado sosegadamente.</a:t>
                      </a:r>
                      <a:endParaRPr lang="es-AR" sz="1000">
                        <a:effectLst/>
                      </a:endParaRPr>
                    </a:p>
                    <a:p>
                      <a:r>
                        <a:rPr lang="es-ES" sz="1100">
                          <a:effectLst/>
                        </a:rPr>
                        <a:t>- Sentado con movimiento moderado de los brazos.</a:t>
                      </a:r>
                      <a:endParaRPr lang="es-AR"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38100" marB="38100"/>
                </a:tc>
                <a:extLst>
                  <a:ext uri="{0D108BD9-81ED-4DB2-BD59-A6C34878D82A}">
                    <a16:rowId xmlns:a16="http://schemas.microsoft.com/office/drawing/2014/main" val="10001"/>
                  </a:ext>
                </a:extLst>
              </a:tr>
              <a:tr h="914839">
                <a:tc>
                  <a:txBody>
                    <a:bodyPr/>
                    <a:lstStyle/>
                    <a:p>
                      <a:pPr algn="ctr"/>
                      <a:r>
                        <a:rPr lang="es-ES" sz="1400" b="1">
                          <a:effectLst/>
                        </a:rPr>
                        <a:t>Ligera </a:t>
                      </a:r>
                      <a:endParaRPr lang="es-AR"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38100" marB="38100" anchor="ctr"/>
                </a:tc>
                <a:tc>
                  <a:txBody>
                    <a:bodyPr/>
                    <a:lstStyle/>
                    <a:p>
                      <a:r>
                        <a:rPr lang="es-ES" sz="1100" dirty="0">
                          <a:effectLst/>
                        </a:rPr>
                        <a:t>- Sentado con movimientos moderados de brazos y piernas.</a:t>
                      </a:r>
                      <a:endParaRPr lang="es-AR" sz="1000" dirty="0">
                        <a:effectLst/>
                      </a:endParaRPr>
                    </a:p>
                    <a:p>
                      <a:r>
                        <a:rPr lang="es-ES" sz="1100" b="1" i="0" u="sng" dirty="0">
                          <a:effectLst/>
                        </a:rPr>
                        <a:t>- De pie, con un trabajo ligero o moderado en una máquina o mesa utilizando principalmente los brazos.</a:t>
                      </a:r>
                      <a:endParaRPr lang="es-AR" sz="1000" b="1" i="0" u="sng" dirty="0">
                        <a:effectLst/>
                      </a:endParaRPr>
                    </a:p>
                    <a:p>
                      <a:r>
                        <a:rPr lang="es-ES" sz="1100" dirty="0">
                          <a:effectLst/>
                        </a:rPr>
                        <a:t>- Utilizando una sierra de mesa.</a:t>
                      </a:r>
                      <a:endParaRPr lang="es-AR" sz="1000" dirty="0">
                        <a:effectLst/>
                      </a:endParaRPr>
                    </a:p>
                    <a:p>
                      <a:r>
                        <a:rPr lang="es-ES" sz="1100" dirty="0">
                          <a:effectLst/>
                        </a:rPr>
                        <a:t>- De pie, con trabajo ligero o moderado en una máquina o banco y algún movimiento a su alrededor.</a:t>
                      </a:r>
                      <a:endParaRPr lang="es-AR"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38100" marB="38100"/>
                </a:tc>
                <a:extLst>
                  <a:ext uri="{0D108BD9-81ED-4DB2-BD59-A6C34878D82A}">
                    <a16:rowId xmlns:a16="http://schemas.microsoft.com/office/drawing/2014/main" val="10002"/>
                  </a:ext>
                </a:extLst>
              </a:tr>
              <a:tr h="489632">
                <a:tc>
                  <a:txBody>
                    <a:bodyPr/>
                    <a:lstStyle/>
                    <a:p>
                      <a:pPr algn="ctr"/>
                      <a:r>
                        <a:rPr lang="es-ES" sz="1400" b="1">
                          <a:effectLst/>
                        </a:rPr>
                        <a:t>Moderada</a:t>
                      </a:r>
                      <a:endParaRPr lang="es-AR"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38100" marB="38100" anchor="ctr"/>
                </a:tc>
                <a:tc>
                  <a:txBody>
                    <a:bodyPr/>
                    <a:lstStyle/>
                    <a:p>
                      <a:r>
                        <a:rPr lang="es-ES" sz="1100">
                          <a:effectLst/>
                        </a:rPr>
                        <a:t>- Limpiar estando de pie.</a:t>
                      </a:r>
                      <a:endParaRPr lang="es-AR" sz="1000">
                        <a:effectLst/>
                      </a:endParaRPr>
                    </a:p>
                    <a:p>
                      <a:r>
                        <a:rPr lang="es-ES" sz="1100">
                          <a:effectLst/>
                        </a:rPr>
                        <a:t>- Levantar o empujar moderadamente estando en movimiento.</a:t>
                      </a:r>
                      <a:endParaRPr lang="es-AR" sz="1000">
                        <a:effectLst/>
                      </a:endParaRPr>
                    </a:p>
                    <a:p>
                      <a:r>
                        <a:rPr lang="es-ES" sz="1100">
                          <a:effectLst/>
                        </a:rPr>
                        <a:t>- Andar en llano a 6 Km/h llevando 3 Kg de peso.</a:t>
                      </a:r>
                      <a:endParaRPr lang="es-AR"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38100" marB="38100"/>
                </a:tc>
                <a:extLst>
                  <a:ext uri="{0D108BD9-81ED-4DB2-BD59-A6C34878D82A}">
                    <a16:rowId xmlns:a16="http://schemas.microsoft.com/office/drawing/2014/main" val="10003"/>
                  </a:ext>
                </a:extLst>
              </a:tr>
              <a:tr h="773103">
                <a:tc>
                  <a:txBody>
                    <a:bodyPr/>
                    <a:lstStyle/>
                    <a:p>
                      <a:pPr algn="ctr"/>
                      <a:r>
                        <a:rPr lang="es-ES" sz="1400" b="1">
                          <a:effectLst/>
                        </a:rPr>
                        <a:t>Pesada </a:t>
                      </a:r>
                      <a:endParaRPr lang="es-AR"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38100" marB="38100" anchor="ctr"/>
                </a:tc>
                <a:tc>
                  <a:txBody>
                    <a:bodyPr/>
                    <a:lstStyle/>
                    <a:p>
                      <a:r>
                        <a:rPr lang="es-ES" sz="1100">
                          <a:effectLst/>
                        </a:rPr>
                        <a:t>- Carpintero aserrando a mano.</a:t>
                      </a:r>
                      <a:endParaRPr lang="es-AR" sz="1000">
                        <a:effectLst/>
                      </a:endParaRPr>
                    </a:p>
                    <a:p>
                      <a:r>
                        <a:rPr lang="es-ES" sz="1100">
                          <a:effectLst/>
                        </a:rPr>
                        <a:t>- Mover con una pala tierra seca.</a:t>
                      </a:r>
                      <a:endParaRPr lang="es-AR" sz="1000">
                        <a:effectLst/>
                      </a:endParaRPr>
                    </a:p>
                    <a:p>
                      <a:r>
                        <a:rPr lang="es-ES" sz="1100">
                          <a:effectLst/>
                        </a:rPr>
                        <a:t>- Trabajo fuerte de montaje discontinuo.</a:t>
                      </a:r>
                      <a:endParaRPr lang="es-AR" sz="1000">
                        <a:effectLst/>
                      </a:endParaRPr>
                    </a:p>
                    <a:p>
                      <a:r>
                        <a:rPr lang="es-ES" sz="1100">
                          <a:effectLst/>
                        </a:rPr>
                        <a:t>- Levantamiento fuerte intermitente empujando o tirando (p.e. trabajo con pico y pala).</a:t>
                      </a:r>
                      <a:endParaRPr lang="es-AR"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38100" marB="38100"/>
                </a:tc>
                <a:extLst>
                  <a:ext uri="{0D108BD9-81ED-4DB2-BD59-A6C34878D82A}">
                    <a16:rowId xmlns:a16="http://schemas.microsoft.com/office/drawing/2014/main" val="10004"/>
                  </a:ext>
                </a:extLst>
              </a:tr>
              <a:tr h="206161">
                <a:tc>
                  <a:txBody>
                    <a:bodyPr/>
                    <a:lstStyle/>
                    <a:p>
                      <a:pPr algn="ctr"/>
                      <a:r>
                        <a:rPr lang="es-ES" sz="1400" b="1" dirty="0">
                          <a:effectLst/>
                        </a:rPr>
                        <a:t>Muy pesada </a:t>
                      </a:r>
                      <a:endParaRPr lang="es-AR"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38100" marB="38100" anchor="ctr"/>
                </a:tc>
                <a:tc>
                  <a:txBody>
                    <a:bodyPr/>
                    <a:lstStyle/>
                    <a:p>
                      <a:r>
                        <a:rPr lang="es-ES" sz="1100" dirty="0">
                          <a:effectLst/>
                        </a:rPr>
                        <a:t>- Mover con una pala tierra mojada</a:t>
                      </a:r>
                      <a:endParaRPr lang="es-AR"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38100" marB="38100"/>
                </a:tc>
                <a:extLst>
                  <a:ext uri="{0D108BD9-81ED-4DB2-BD59-A6C34878D82A}">
                    <a16:rowId xmlns:a16="http://schemas.microsoft.com/office/drawing/2014/main" val="10005"/>
                  </a:ext>
                </a:extLst>
              </a:tr>
            </a:tbl>
          </a:graphicData>
        </a:graphic>
      </p:graphicFrame>
      <p:sp>
        <p:nvSpPr>
          <p:cNvPr id="5" name="Rectángulo 4"/>
          <p:cNvSpPr/>
          <p:nvPr/>
        </p:nvSpPr>
        <p:spPr>
          <a:xfrm>
            <a:off x="1925053" y="2823411"/>
            <a:ext cx="8710863" cy="80210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500484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DESARROLLO</a:t>
            </a:r>
            <a:endParaRPr lang="en-US" dirty="0"/>
          </a:p>
        </p:txBody>
      </p:sp>
      <p:sp>
        <p:nvSpPr>
          <p:cNvPr id="3" name="Marcador de contenido 2"/>
          <p:cNvSpPr>
            <a:spLocks noGrp="1"/>
          </p:cNvSpPr>
          <p:nvPr>
            <p:ph idx="1"/>
          </p:nvPr>
        </p:nvSpPr>
        <p:spPr>
          <a:xfrm>
            <a:off x="2589212" y="1459832"/>
            <a:ext cx="8915400" cy="4427622"/>
          </a:xfrm>
        </p:spPr>
        <p:txBody>
          <a:bodyPr>
            <a:normAutofit/>
          </a:bodyPr>
          <a:lstStyle/>
          <a:p>
            <a:r>
              <a:rPr lang="es-ES" dirty="0" smtClean="0"/>
              <a:t>Cálculo del T.G.B.H.</a:t>
            </a:r>
          </a:p>
          <a:p>
            <a:pPr marL="0" indent="0">
              <a:buNone/>
            </a:pPr>
            <a:r>
              <a:rPr lang="es-ES" dirty="0"/>
              <a:t>L</a:t>
            </a:r>
            <a:r>
              <a:rPr lang="es-ES" dirty="0" smtClean="0"/>
              <a:t>os </a:t>
            </a:r>
            <a:r>
              <a:rPr lang="es-ES" dirty="0"/>
              <a:t>valores obtenidos por medición, se realizaron en el mes de Febrero, o sea en la temporada estival y por ende la condición más riesgosa de sufrir estrés térmico.</a:t>
            </a:r>
            <a:endParaRPr lang="en-US" dirty="0"/>
          </a:p>
          <a:p>
            <a:pPr marL="0" indent="0">
              <a:buNone/>
            </a:pPr>
            <a:r>
              <a:rPr lang="es-ES" dirty="0"/>
              <a:t>Los valores medidos son los siguientes.</a:t>
            </a:r>
            <a:endParaRPr lang="en-US" dirty="0"/>
          </a:p>
          <a:p>
            <a:pPr marL="0" indent="0">
              <a:buNone/>
            </a:pPr>
            <a:r>
              <a:rPr lang="es-ES" dirty="0"/>
              <a:t> </a:t>
            </a:r>
            <a:r>
              <a:rPr lang="es-ES" dirty="0" smtClean="0"/>
              <a:t>TBS </a:t>
            </a:r>
            <a:r>
              <a:rPr lang="es-ES" dirty="0"/>
              <a:t>(temperatura ambiente de aire seco): 35°C </a:t>
            </a:r>
            <a:endParaRPr lang="es-ES" dirty="0" smtClean="0"/>
          </a:p>
          <a:p>
            <a:pPr marL="0" indent="0">
              <a:buNone/>
            </a:pPr>
            <a:r>
              <a:rPr lang="es-ES" dirty="0" smtClean="0"/>
              <a:t>TBH </a:t>
            </a:r>
            <a:r>
              <a:rPr lang="es-ES" dirty="0"/>
              <a:t>(temperatura de bulbo húmedo): 26°C</a:t>
            </a:r>
            <a:endParaRPr lang="en-US" dirty="0"/>
          </a:p>
          <a:p>
            <a:pPr marL="0" indent="0">
              <a:buNone/>
            </a:pPr>
            <a:r>
              <a:rPr lang="es-ES" dirty="0"/>
              <a:t>TG (temperatura de globo o radiación): 37°C</a:t>
            </a:r>
            <a:endParaRPr lang="en-US" dirty="0"/>
          </a:p>
          <a:p>
            <a:pPr marL="0" indent="0">
              <a:buNone/>
            </a:pPr>
            <a:r>
              <a:rPr lang="es-ES" dirty="0"/>
              <a:t>Ahora bien, de acuerdo al lugar donde se desarrolla la tarea (en interior sin carga solar), la Resolución determina para el cálculo del valor de T.G.B.H., el uso de la siguiente ecuación</a:t>
            </a:r>
            <a:r>
              <a:rPr lang="es-ES" dirty="0" smtClean="0"/>
              <a:t>.</a:t>
            </a:r>
          </a:p>
          <a:p>
            <a:pPr marL="0" indent="0" algn="ctr">
              <a:buNone/>
            </a:pPr>
            <a:r>
              <a:rPr lang="es-ES" sz="2000" b="1" dirty="0"/>
              <a:t>TGBH = 0,7 TBH + 0,3 </a:t>
            </a:r>
            <a:r>
              <a:rPr lang="es-ES" sz="2000" b="1" dirty="0" smtClean="0"/>
              <a:t>TG = 29,3 </a:t>
            </a:r>
            <a:r>
              <a:rPr lang="es-ES" sz="2000" b="1" dirty="0" err="1" smtClean="0"/>
              <a:t>ºc</a:t>
            </a:r>
            <a:endParaRPr lang="es-ES" sz="2000" b="1" dirty="0" smtClean="0"/>
          </a:p>
          <a:p>
            <a:pPr marL="0" indent="0" algn="ctr">
              <a:buNone/>
            </a:pPr>
            <a:endParaRPr lang="es-ES" sz="2000" b="1" dirty="0" smtClean="0"/>
          </a:p>
        </p:txBody>
      </p:sp>
    </p:spTree>
    <p:extLst>
      <p:ext uri="{BB962C8B-B14F-4D97-AF65-F5344CB8AC3E}">
        <p14:creationId xmlns:p14="http://schemas.microsoft.com/office/powerpoint/2010/main" val="12635640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1655133" y="1488736"/>
            <a:ext cx="3566160" cy="502841"/>
          </a:xfrm>
        </p:spPr>
        <p:txBody>
          <a:bodyPr vert="horz" lIns="91440" tIns="45720" rIns="91440" bIns="45720" rtlCol="0" anchor="t">
            <a:normAutofit fontScale="90000"/>
          </a:bodyPr>
          <a:lstStyle/>
          <a:p>
            <a:pPr defTabSz="914400">
              <a:lnSpc>
                <a:spcPct val="90000"/>
              </a:lnSpc>
            </a:pPr>
            <a:r>
              <a:rPr lang="es-AR" sz="3200" cap="all" dirty="0">
                <a:solidFill>
                  <a:schemeClr val="accent1"/>
                </a:solidFill>
              </a:rPr>
              <a:t>CARGA TÉRMICA</a:t>
            </a:r>
          </a:p>
        </p:txBody>
      </p:sp>
      <p:sp>
        <p:nvSpPr>
          <p:cNvPr id="4" name="Marcador de contenido 3"/>
          <p:cNvSpPr>
            <a:spLocks noGrp="1"/>
          </p:cNvSpPr>
          <p:nvPr>
            <p:ph idx="1"/>
          </p:nvPr>
        </p:nvSpPr>
        <p:spPr>
          <a:xfrm>
            <a:off x="1655131" y="2026973"/>
            <a:ext cx="10266247" cy="815194"/>
          </a:xfrm>
        </p:spPr>
        <p:txBody>
          <a:bodyPr vert="horz" lIns="91440" tIns="45720" rIns="91440" bIns="45720" rtlCol="0" anchor="ctr">
            <a:noAutofit/>
          </a:bodyPr>
          <a:lstStyle/>
          <a:p>
            <a:pPr marL="0" indent="0" defTabSz="914400">
              <a:lnSpc>
                <a:spcPct val="120000"/>
              </a:lnSpc>
              <a:buSzPct val="160000"/>
              <a:buFont typeface="Arial" panose="020B0604020202020204" pitchFamily="34" charset="0"/>
              <a:buNone/>
            </a:pPr>
            <a:r>
              <a:rPr lang="es-ES" sz="2200" dirty="0">
                <a:solidFill>
                  <a:schemeClr val="tx1"/>
                </a:solidFill>
                <a:latin typeface="+mj-lt"/>
                <a:cs typeface="Arial" panose="020B0604020202020204" pitchFamily="34" charset="0"/>
              </a:rPr>
              <a:t>Suma de la carga térmica ambiental y el calor generado en los procesos metabólicos.</a:t>
            </a:r>
          </a:p>
        </p:txBody>
      </p:sp>
      <p:sp>
        <p:nvSpPr>
          <p:cNvPr id="5" name="Título 1"/>
          <p:cNvSpPr txBox="1">
            <a:spLocks/>
          </p:cNvSpPr>
          <p:nvPr/>
        </p:nvSpPr>
        <p:spPr>
          <a:xfrm>
            <a:off x="1655136" y="378022"/>
            <a:ext cx="6074231" cy="555357"/>
          </a:xfrm>
          <a:prstGeom prst="rect">
            <a:avLst/>
          </a:prstGeom>
        </p:spPr>
        <p:txBody>
          <a:bodyPr vert="horz" lIns="91440" tIns="45720" rIns="91440" bIns="45720" rtlCol="0" anchor="t">
            <a:normAutofit/>
          </a:bodyPr>
          <a:lstStyle>
            <a:lvl1pPr>
              <a:lnSpc>
                <a:spcPct val="90000"/>
              </a:lnSpc>
              <a:spcBef>
                <a:spcPct val="0"/>
              </a:spcBef>
              <a:buNone/>
              <a:defRPr sz="2800" cap="all">
                <a:solidFill>
                  <a:schemeClr val="accent1"/>
                </a:solidFill>
                <a:latin typeface="+mj-lt"/>
                <a:ea typeface="+mj-ea"/>
                <a:cs typeface="+mj-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s-ES" sz="3200" dirty="0"/>
              <a:t>CARGA TÉRMICA AMBIENTAL</a:t>
            </a:r>
            <a:endParaRPr lang="es-AR" sz="3200" dirty="0"/>
          </a:p>
        </p:txBody>
      </p:sp>
      <p:sp>
        <p:nvSpPr>
          <p:cNvPr id="6" name="Marcador de contenido 2"/>
          <p:cNvSpPr txBox="1">
            <a:spLocks/>
          </p:cNvSpPr>
          <p:nvPr/>
        </p:nvSpPr>
        <p:spPr>
          <a:xfrm>
            <a:off x="1655131" y="933379"/>
            <a:ext cx="10266247" cy="483342"/>
          </a:xfrm>
          <a:prstGeom prst="rect">
            <a:avLst/>
          </a:prstGeom>
        </p:spPr>
        <p:txBody>
          <a:bodyPr vert="horz" lIns="91440" tIns="45720" rIns="91440" bIns="45720" rtlCol="0" anchor="ctr">
            <a:noAutofit/>
          </a:bodyPr>
          <a:lst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buFont typeface="Arial" panose="020B0604020202020204" pitchFamily="34" charset="0"/>
              <a:buNone/>
            </a:pPr>
            <a:r>
              <a:rPr lang="es-ES" sz="2200" cap="none" dirty="0" smtClean="0">
                <a:latin typeface="+mj-lt"/>
                <a:cs typeface="Arial" panose="020B0604020202020204" pitchFamily="34" charset="0"/>
              </a:rPr>
              <a:t>Calor intercambiado entre el hombre y el ambiente.</a:t>
            </a:r>
          </a:p>
        </p:txBody>
      </p:sp>
      <p:sp>
        <p:nvSpPr>
          <p:cNvPr id="21" name="Título 1"/>
          <p:cNvSpPr txBox="1">
            <a:spLocks/>
          </p:cNvSpPr>
          <p:nvPr/>
        </p:nvSpPr>
        <p:spPr>
          <a:xfrm>
            <a:off x="1655131" y="3087058"/>
            <a:ext cx="6074231" cy="555357"/>
          </a:xfrm>
          <a:prstGeom prst="rect">
            <a:avLst/>
          </a:prstGeom>
        </p:spPr>
        <p:txBody>
          <a:bodyPr vert="horz" lIns="91440" tIns="45720" rIns="91440" bIns="45720" rtlCol="0" anchor="t">
            <a:noAutofit/>
          </a:bodyPr>
          <a:lstStyle>
            <a:lvl1pPr>
              <a:lnSpc>
                <a:spcPct val="90000"/>
              </a:lnSpc>
              <a:spcBef>
                <a:spcPct val="0"/>
              </a:spcBef>
              <a:buNone/>
              <a:defRPr sz="2800" cap="all">
                <a:solidFill>
                  <a:schemeClr val="accent1"/>
                </a:solidFill>
                <a:latin typeface="+mj-lt"/>
                <a:ea typeface="+mj-ea"/>
                <a:cs typeface="+mj-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s-ES" sz="3600" dirty="0" smtClean="0"/>
              <a:t>Balance calórico</a:t>
            </a:r>
            <a:endParaRPr lang="es-AR" sz="3600" dirty="0"/>
          </a:p>
        </p:txBody>
      </p:sp>
      <mc:AlternateContent xmlns:mc="http://schemas.openxmlformats.org/markup-compatibility/2006" xmlns:a14="http://schemas.microsoft.com/office/drawing/2010/main">
        <mc:Choice Requires="a14">
          <p:sp>
            <p:nvSpPr>
              <p:cNvPr id="22" name="Marcador de contenido 2"/>
              <p:cNvSpPr txBox="1">
                <a:spLocks/>
              </p:cNvSpPr>
              <p:nvPr/>
            </p:nvSpPr>
            <p:spPr>
              <a:xfrm>
                <a:off x="1655131" y="3887306"/>
                <a:ext cx="10266247" cy="2513494"/>
              </a:xfrm>
              <a:prstGeom prst="rect">
                <a:avLst/>
              </a:prstGeom>
            </p:spPr>
            <p:txBody>
              <a:bodyPr vert="horz" lIns="91440" tIns="45720" rIns="91440" bIns="45720" rtlCol="0" anchor="ctr">
                <a:noAutofit/>
              </a:bodyPr>
              <a:lst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
                    </m:oMathParaPr>
                    <m:oMath xmlns:m="http://schemas.openxmlformats.org/officeDocument/2006/math">
                      <m:r>
                        <a:rPr lang="es-AR" sz="4000" b="0" i="1" cap="none" smtClean="0">
                          <a:latin typeface="Cambria Math" panose="02040503050406030204" pitchFamily="18" charset="0"/>
                          <a:cs typeface="Arial" panose="020B0604020202020204" pitchFamily="34" charset="0"/>
                        </a:rPr>
                        <m:t>𝑀</m:t>
                      </m:r>
                      <m:r>
                        <a:rPr lang="es-AR" sz="4000" b="0" i="1" cap="none" smtClean="0">
                          <a:latin typeface="Cambria Math" panose="02040503050406030204" pitchFamily="18" charset="0"/>
                          <a:ea typeface="Cambria Math" panose="02040503050406030204" pitchFamily="18" charset="0"/>
                          <a:cs typeface="Arial" panose="020B0604020202020204" pitchFamily="34" charset="0"/>
                        </a:rPr>
                        <m:t>±</m:t>
                      </m:r>
                      <m:r>
                        <a:rPr lang="es-AR" sz="4000" b="0" i="1" cap="none" smtClean="0">
                          <a:latin typeface="Cambria Math" panose="02040503050406030204" pitchFamily="18" charset="0"/>
                          <a:ea typeface="Cambria Math" panose="02040503050406030204" pitchFamily="18" charset="0"/>
                          <a:cs typeface="Arial" panose="020B0604020202020204" pitchFamily="34" charset="0"/>
                        </a:rPr>
                        <m:t>𝑅</m:t>
                      </m:r>
                      <m:r>
                        <a:rPr lang="es-AR" sz="4000" b="0" i="1" cap="none" smtClean="0">
                          <a:latin typeface="Cambria Math" panose="02040503050406030204" pitchFamily="18" charset="0"/>
                          <a:ea typeface="Cambria Math" panose="02040503050406030204" pitchFamily="18" charset="0"/>
                          <a:cs typeface="Arial" panose="020B0604020202020204" pitchFamily="34" charset="0"/>
                        </a:rPr>
                        <m:t>±</m:t>
                      </m:r>
                      <m:r>
                        <a:rPr lang="es-AR" sz="4000" b="0" i="1" cap="none" smtClean="0">
                          <a:latin typeface="Cambria Math" panose="02040503050406030204" pitchFamily="18" charset="0"/>
                          <a:ea typeface="Cambria Math" panose="02040503050406030204" pitchFamily="18" charset="0"/>
                          <a:cs typeface="Arial" panose="020B0604020202020204" pitchFamily="34" charset="0"/>
                        </a:rPr>
                        <m:t>𝐶</m:t>
                      </m:r>
                      <m:r>
                        <a:rPr lang="es-AR" sz="4000" b="0" i="1" cap="none" smtClean="0">
                          <a:latin typeface="Cambria Math" panose="02040503050406030204" pitchFamily="18" charset="0"/>
                          <a:ea typeface="Cambria Math" panose="02040503050406030204" pitchFamily="18" charset="0"/>
                          <a:cs typeface="Arial" panose="020B0604020202020204" pitchFamily="34" charset="0"/>
                        </a:rPr>
                        <m:t>=</m:t>
                      </m:r>
                      <m:r>
                        <a:rPr lang="es-AR" sz="4000" b="0" i="1" cap="none" smtClean="0">
                          <a:latin typeface="Cambria Math" panose="02040503050406030204" pitchFamily="18" charset="0"/>
                          <a:ea typeface="Cambria Math" panose="02040503050406030204" pitchFamily="18" charset="0"/>
                          <a:cs typeface="Arial" panose="020B0604020202020204" pitchFamily="34" charset="0"/>
                        </a:rPr>
                        <m:t>𝑄</m:t>
                      </m:r>
                    </m:oMath>
                  </m:oMathPara>
                </a14:m>
                <a:endParaRPr lang="es-AR" sz="4000" b="0" cap="none" dirty="0" smtClean="0">
                  <a:latin typeface="Arial" panose="020B0604020202020204" pitchFamily="34" charset="0"/>
                  <a:ea typeface="Cambria Math" panose="02040503050406030204" pitchFamily="18" charset="0"/>
                  <a:cs typeface="Arial" panose="020B0604020202020204" pitchFamily="34" charset="0"/>
                </a:endParaRPr>
              </a:p>
              <a:p>
                <a:pPr marL="0" indent="0" algn="ctr">
                  <a:buFont typeface="Arial" panose="020B0604020202020204" pitchFamily="34" charset="0"/>
                  <a:buNone/>
                </a:pPr>
                <a:r>
                  <a:rPr lang="es-AR" sz="3200" cap="none" dirty="0" smtClean="0">
                    <a:latin typeface="Arial" panose="020B0604020202020204" pitchFamily="34" charset="0"/>
                    <a:ea typeface="Cambria Math" panose="02040503050406030204" pitchFamily="18" charset="0"/>
                    <a:cs typeface="Arial" panose="020B0604020202020204" pitchFamily="34" charset="0"/>
                  </a:rPr>
                  <a:t>Q &gt; 0 = CALOR</a:t>
                </a:r>
              </a:p>
              <a:p>
                <a:pPr marL="0" indent="0" algn="ctr">
                  <a:buFont typeface="Arial" panose="020B0604020202020204" pitchFamily="34" charset="0"/>
                  <a:buNone/>
                </a:pPr>
                <a:r>
                  <a:rPr lang="es-AR" sz="3200" b="0" cap="none" dirty="0" smtClean="0">
                    <a:latin typeface="Arial" panose="020B0604020202020204" pitchFamily="34" charset="0"/>
                    <a:ea typeface="Cambria Math" panose="02040503050406030204" pitchFamily="18" charset="0"/>
                    <a:cs typeface="Arial" panose="020B0604020202020204" pitchFamily="34" charset="0"/>
                  </a:rPr>
                  <a:t>Q &lt; 0 = FRIO</a:t>
                </a:r>
              </a:p>
              <a:p>
                <a:pPr marL="0" indent="0">
                  <a:buFont typeface="Arial" panose="020B0604020202020204" pitchFamily="34" charset="0"/>
                  <a:buNone/>
                </a:pPr>
                <a:r>
                  <a:rPr lang="es-ES" sz="2200" cap="none" dirty="0" smtClean="0">
                    <a:latin typeface="+mj-lt"/>
                    <a:cs typeface="Arial" panose="020B0604020202020204" pitchFamily="34" charset="0"/>
                  </a:rPr>
                  <a:t>* Se desprecian las perdidas de calor por respiración</a:t>
                </a:r>
              </a:p>
            </p:txBody>
          </p:sp>
        </mc:Choice>
        <mc:Fallback xmlns="">
          <p:sp>
            <p:nvSpPr>
              <p:cNvPr id="22" name="Marcador de contenido 2"/>
              <p:cNvSpPr txBox="1">
                <a:spLocks noRot="1" noChangeAspect="1" noMove="1" noResize="1" noEditPoints="1" noAdjustHandles="1" noChangeArrowheads="1" noChangeShapeType="1" noTextEdit="1"/>
              </p:cNvSpPr>
              <p:nvPr/>
            </p:nvSpPr>
            <p:spPr>
              <a:xfrm>
                <a:off x="1655131" y="3887306"/>
                <a:ext cx="10266247" cy="2513494"/>
              </a:xfrm>
              <a:prstGeom prst="rect">
                <a:avLst/>
              </a:prstGeom>
              <a:blipFill rotWithShape="1">
                <a:blip r:embed="rId2"/>
                <a:stretch>
                  <a:fillRect l="-772" b="-8495"/>
                </a:stretch>
              </a:blipFill>
            </p:spPr>
            <p:txBody>
              <a:bodyPr/>
              <a:lstStyle/>
              <a:p>
                <a:r>
                  <a:rPr lang="es-AR">
                    <a:noFill/>
                  </a:rPr>
                  <a:t> </a:t>
                </a:r>
              </a:p>
            </p:txBody>
          </p:sp>
        </mc:Fallback>
      </mc:AlternateContent>
    </p:spTree>
    <p:extLst>
      <p:ext uri="{BB962C8B-B14F-4D97-AF65-F5344CB8AC3E}">
        <p14:creationId xmlns:p14="http://schemas.microsoft.com/office/powerpoint/2010/main" val="268258810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DESARROLLO</a:t>
            </a:r>
            <a:endParaRPr lang="en-US" dirty="0"/>
          </a:p>
        </p:txBody>
      </p:sp>
      <p:sp>
        <p:nvSpPr>
          <p:cNvPr id="4" name="Marcador de contenido 3"/>
          <p:cNvSpPr>
            <a:spLocks noGrp="1"/>
          </p:cNvSpPr>
          <p:nvPr>
            <p:ph idx="1"/>
          </p:nvPr>
        </p:nvSpPr>
        <p:spPr>
          <a:xfrm>
            <a:off x="8272962" y="1264555"/>
            <a:ext cx="3231650" cy="4259678"/>
          </a:xfrm>
        </p:spPr>
        <p:txBody>
          <a:bodyPr>
            <a:normAutofit/>
          </a:bodyPr>
          <a:lstStyle/>
          <a:p>
            <a:r>
              <a:rPr lang="es-ES" dirty="0"/>
              <a:t>H</a:t>
            </a:r>
            <a:r>
              <a:rPr lang="es-ES" dirty="0" smtClean="0"/>
              <a:t>aciendo </a:t>
            </a:r>
            <a:r>
              <a:rPr lang="es-ES" dirty="0"/>
              <a:t>un promedio del tiempo que el trabajador permanece en estas condiciones, se determinó que del turno de trabajo de 8 horas, esta  tarea de carga del horno lo lleva a estar en esas condiciones durante 2 horas (25% del turno), alternadas durante toda la jornada (no continua). </a:t>
            </a:r>
            <a:endParaRPr lang="en-US" dirty="0"/>
          </a:p>
        </p:txBody>
      </p:sp>
      <p:graphicFrame>
        <p:nvGraphicFramePr>
          <p:cNvPr id="6" name="Tabla 5"/>
          <p:cNvGraphicFramePr>
            <a:graphicFrameLocks noGrp="1"/>
          </p:cNvGraphicFramePr>
          <p:nvPr>
            <p:extLst/>
          </p:nvPr>
        </p:nvGraphicFramePr>
        <p:xfrm>
          <a:off x="535823" y="1423736"/>
          <a:ext cx="7419856" cy="2867257"/>
        </p:xfrm>
        <a:graphic>
          <a:graphicData uri="http://schemas.openxmlformats.org/drawingml/2006/table">
            <a:tbl>
              <a:tblPr>
                <a:tableStyleId>{5C22544A-7EE6-4342-B048-85BDC9FD1C3A}</a:tableStyleId>
              </a:tblPr>
              <a:tblGrid>
                <a:gridCol w="916508">
                  <a:extLst>
                    <a:ext uri="{9D8B030D-6E8A-4147-A177-3AD203B41FA5}">
                      <a16:colId xmlns:a16="http://schemas.microsoft.com/office/drawing/2014/main" val="20000"/>
                    </a:ext>
                  </a:extLst>
                </a:gridCol>
                <a:gridCol w="1162910">
                  <a:extLst>
                    <a:ext uri="{9D8B030D-6E8A-4147-A177-3AD203B41FA5}">
                      <a16:colId xmlns:a16="http://schemas.microsoft.com/office/drawing/2014/main" val="20001"/>
                    </a:ext>
                  </a:extLst>
                </a:gridCol>
                <a:gridCol w="814831">
                  <a:extLst>
                    <a:ext uri="{9D8B030D-6E8A-4147-A177-3AD203B41FA5}">
                      <a16:colId xmlns:a16="http://schemas.microsoft.com/office/drawing/2014/main" val="20002"/>
                    </a:ext>
                  </a:extLst>
                </a:gridCol>
                <a:gridCol w="706557">
                  <a:extLst>
                    <a:ext uri="{9D8B030D-6E8A-4147-A177-3AD203B41FA5}">
                      <a16:colId xmlns:a16="http://schemas.microsoft.com/office/drawing/2014/main" val="20003"/>
                    </a:ext>
                  </a:extLst>
                </a:gridCol>
                <a:gridCol w="706557">
                  <a:extLst>
                    <a:ext uri="{9D8B030D-6E8A-4147-A177-3AD203B41FA5}">
                      <a16:colId xmlns:a16="http://schemas.microsoft.com/office/drawing/2014/main" val="20004"/>
                    </a:ext>
                  </a:extLst>
                </a:gridCol>
                <a:gridCol w="814831">
                  <a:extLst>
                    <a:ext uri="{9D8B030D-6E8A-4147-A177-3AD203B41FA5}">
                      <a16:colId xmlns:a16="http://schemas.microsoft.com/office/drawing/2014/main" val="20005"/>
                    </a:ext>
                  </a:extLst>
                </a:gridCol>
                <a:gridCol w="814831">
                  <a:extLst>
                    <a:ext uri="{9D8B030D-6E8A-4147-A177-3AD203B41FA5}">
                      <a16:colId xmlns:a16="http://schemas.microsoft.com/office/drawing/2014/main" val="20006"/>
                    </a:ext>
                  </a:extLst>
                </a:gridCol>
                <a:gridCol w="662435">
                  <a:extLst>
                    <a:ext uri="{9D8B030D-6E8A-4147-A177-3AD203B41FA5}">
                      <a16:colId xmlns:a16="http://schemas.microsoft.com/office/drawing/2014/main" val="20007"/>
                    </a:ext>
                  </a:extLst>
                </a:gridCol>
                <a:gridCol w="820396">
                  <a:extLst>
                    <a:ext uri="{9D8B030D-6E8A-4147-A177-3AD203B41FA5}">
                      <a16:colId xmlns:a16="http://schemas.microsoft.com/office/drawing/2014/main" val="20008"/>
                    </a:ext>
                  </a:extLst>
                </a:gridCol>
              </a:tblGrid>
              <a:tr h="0">
                <a:tc rowSpan="2">
                  <a:txBody>
                    <a:bodyPr/>
                    <a:lstStyle/>
                    <a:p>
                      <a:pPr algn="ctr"/>
                      <a:r>
                        <a:rPr lang="es-ES" sz="1100" b="1" dirty="0">
                          <a:effectLst/>
                        </a:rPr>
                        <a:t>Exigencias de Trabajo</a:t>
                      </a:r>
                      <a:endParaRPr lang="es-AR" sz="1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gridSpan="4">
                  <a:txBody>
                    <a:bodyPr/>
                    <a:lstStyle/>
                    <a:p>
                      <a:pPr algn="ctr"/>
                      <a:r>
                        <a:rPr lang="es-ES" sz="1100" b="1" dirty="0">
                          <a:effectLst/>
                        </a:rPr>
                        <a:t>Aclimatado</a:t>
                      </a:r>
                      <a:endParaRPr lang="es-AR" sz="1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hMerge="1">
                  <a:txBody>
                    <a:bodyPr/>
                    <a:lstStyle/>
                    <a:p>
                      <a:endParaRPr lang="es-AR"/>
                    </a:p>
                  </a:txBody>
                  <a:tcPr/>
                </a:tc>
                <a:tc hMerge="1">
                  <a:txBody>
                    <a:bodyPr/>
                    <a:lstStyle/>
                    <a:p>
                      <a:endParaRPr lang="es-AR"/>
                    </a:p>
                  </a:txBody>
                  <a:tcPr/>
                </a:tc>
                <a:tc hMerge="1">
                  <a:txBody>
                    <a:bodyPr/>
                    <a:lstStyle/>
                    <a:p>
                      <a:endParaRPr lang="es-AR"/>
                    </a:p>
                  </a:txBody>
                  <a:tcPr/>
                </a:tc>
                <a:tc gridSpan="4">
                  <a:txBody>
                    <a:bodyPr/>
                    <a:lstStyle/>
                    <a:p>
                      <a:pPr algn="ctr"/>
                      <a:r>
                        <a:rPr lang="es-ES" sz="1100" b="1" dirty="0">
                          <a:effectLst/>
                        </a:rPr>
                        <a:t>Sin aclimatar</a:t>
                      </a:r>
                      <a:endParaRPr lang="es-AR" sz="1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hMerge="1">
                  <a:txBody>
                    <a:bodyPr/>
                    <a:lstStyle/>
                    <a:p>
                      <a:endParaRPr lang="es-AR"/>
                    </a:p>
                  </a:txBody>
                  <a:tcPr/>
                </a:tc>
                <a:tc hMerge="1">
                  <a:txBody>
                    <a:bodyPr/>
                    <a:lstStyle/>
                    <a:p>
                      <a:endParaRPr lang="es-AR"/>
                    </a:p>
                  </a:txBody>
                  <a:tcPr/>
                </a:tc>
                <a:tc hMerge="1">
                  <a:txBody>
                    <a:bodyPr/>
                    <a:lstStyle/>
                    <a:p>
                      <a:endParaRPr lang="es-AR"/>
                    </a:p>
                  </a:txBody>
                  <a:tcPr/>
                </a:tc>
                <a:extLst>
                  <a:ext uri="{0D108BD9-81ED-4DB2-BD59-A6C34878D82A}">
                    <a16:rowId xmlns:a16="http://schemas.microsoft.com/office/drawing/2014/main" val="10000"/>
                  </a:ext>
                </a:extLst>
              </a:tr>
              <a:tr h="0">
                <a:tc vMerge="1">
                  <a:txBody>
                    <a:bodyPr/>
                    <a:lstStyle/>
                    <a:p>
                      <a:endParaRPr lang="es-AR"/>
                    </a:p>
                  </a:txBody>
                  <a:tcPr/>
                </a:tc>
                <a:tc>
                  <a:txBody>
                    <a:bodyPr/>
                    <a:lstStyle/>
                    <a:p>
                      <a:pPr algn="ctr"/>
                      <a:r>
                        <a:rPr lang="es-ES" sz="1100" i="1" dirty="0">
                          <a:effectLst/>
                        </a:rPr>
                        <a:t>Ligero</a:t>
                      </a:r>
                      <a:endParaRPr lang="es-AR" sz="1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a:r>
                        <a:rPr lang="es-ES" sz="1100" i="1" dirty="0">
                          <a:effectLst/>
                        </a:rPr>
                        <a:t>Moderado</a:t>
                      </a:r>
                      <a:endParaRPr lang="es-AR" sz="1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a:r>
                        <a:rPr lang="es-ES" sz="1100" i="1" dirty="0">
                          <a:effectLst/>
                        </a:rPr>
                        <a:t>Pesado</a:t>
                      </a:r>
                      <a:endParaRPr lang="es-AR" sz="1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a:r>
                        <a:rPr lang="es-ES" sz="1100" i="1" dirty="0">
                          <a:effectLst/>
                        </a:rPr>
                        <a:t>Muy pesado</a:t>
                      </a:r>
                      <a:endParaRPr lang="es-AR" sz="1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a:r>
                        <a:rPr lang="es-ES" sz="1100" i="1" dirty="0">
                          <a:effectLst/>
                        </a:rPr>
                        <a:t>Ligero</a:t>
                      </a:r>
                      <a:endParaRPr lang="es-AR" sz="1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a:r>
                        <a:rPr lang="es-ES" sz="1100" i="1" dirty="0">
                          <a:effectLst/>
                        </a:rPr>
                        <a:t>Moderado</a:t>
                      </a:r>
                      <a:endParaRPr lang="es-AR" sz="1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a:r>
                        <a:rPr lang="es-ES" sz="1100" i="1" dirty="0">
                          <a:effectLst/>
                        </a:rPr>
                        <a:t>Pesado</a:t>
                      </a:r>
                      <a:endParaRPr lang="es-AR" sz="1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a:r>
                        <a:rPr lang="es-ES" sz="1100" i="1" dirty="0">
                          <a:effectLst/>
                        </a:rPr>
                        <a:t>Muy pesado</a:t>
                      </a:r>
                      <a:endParaRPr lang="es-AR" sz="1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0001"/>
                  </a:ext>
                </a:extLst>
              </a:tr>
              <a:tr h="474577">
                <a:tc>
                  <a:txBody>
                    <a:bodyPr/>
                    <a:lstStyle/>
                    <a:p>
                      <a:pPr algn="ctr"/>
                      <a:r>
                        <a:rPr lang="es-ES" sz="1100" b="1" dirty="0">
                          <a:effectLst/>
                        </a:rPr>
                        <a:t>100% trabajo</a:t>
                      </a:r>
                      <a:endParaRPr lang="es-AR" sz="1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ES" sz="1100" b="1">
                          <a:effectLst/>
                        </a:rPr>
                        <a:t>29,5</a:t>
                      </a:r>
                      <a:endParaRPr lang="es-AR"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ES" sz="1100" b="1">
                          <a:effectLst/>
                        </a:rPr>
                        <a:t>27,5</a:t>
                      </a:r>
                      <a:endParaRPr lang="es-AR"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ES" sz="1100" b="1">
                          <a:effectLst/>
                        </a:rPr>
                        <a:t>26</a:t>
                      </a:r>
                      <a:endParaRPr lang="es-AR"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ES" sz="1100" b="1">
                          <a:effectLst/>
                        </a:rPr>
                        <a:t> </a:t>
                      </a:r>
                      <a:endParaRPr lang="es-AR"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ES" sz="1100" b="1">
                          <a:effectLst/>
                        </a:rPr>
                        <a:t>27,5</a:t>
                      </a:r>
                      <a:endParaRPr lang="es-AR"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ES" sz="1100" b="1" dirty="0">
                          <a:effectLst/>
                        </a:rPr>
                        <a:t>25</a:t>
                      </a:r>
                      <a:endParaRPr lang="es-AR" sz="1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ES" sz="1100" b="1">
                          <a:effectLst/>
                        </a:rPr>
                        <a:t>22,5</a:t>
                      </a:r>
                      <a:endParaRPr lang="es-AR"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ES" sz="1100" b="1">
                          <a:effectLst/>
                        </a:rPr>
                        <a:t> </a:t>
                      </a:r>
                      <a:endParaRPr lang="es-AR"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0">
                <a:tc>
                  <a:txBody>
                    <a:bodyPr/>
                    <a:lstStyle/>
                    <a:p>
                      <a:pPr algn="ctr"/>
                      <a:r>
                        <a:rPr lang="es-ES" sz="1100" b="1" dirty="0">
                          <a:effectLst/>
                        </a:rPr>
                        <a:t>75% trabajo</a:t>
                      </a:r>
                      <a:endParaRPr lang="es-AR" sz="1000" b="1" dirty="0">
                        <a:effectLst/>
                      </a:endParaRPr>
                    </a:p>
                    <a:p>
                      <a:pPr algn="ctr"/>
                      <a:r>
                        <a:rPr lang="es-ES" sz="1100" b="1" dirty="0">
                          <a:effectLst/>
                        </a:rPr>
                        <a:t>25% descanso</a:t>
                      </a:r>
                      <a:endParaRPr lang="es-AR" sz="1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ES" sz="1100" b="1">
                          <a:effectLst/>
                        </a:rPr>
                        <a:t>30,5</a:t>
                      </a:r>
                      <a:endParaRPr lang="es-AR"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ES" sz="1100" b="1">
                          <a:effectLst/>
                        </a:rPr>
                        <a:t>28,5</a:t>
                      </a:r>
                      <a:endParaRPr lang="es-AR"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ES" sz="1100" b="1">
                          <a:effectLst/>
                        </a:rPr>
                        <a:t>27,5</a:t>
                      </a:r>
                      <a:endParaRPr lang="es-AR"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ES" sz="1100" b="1" dirty="0">
                          <a:effectLst/>
                        </a:rPr>
                        <a:t> </a:t>
                      </a:r>
                      <a:endParaRPr lang="es-AR" sz="1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ES" sz="1100" b="1">
                          <a:effectLst/>
                        </a:rPr>
                        <a:t>29</a:t>
                      </a:r>
                      <a:endParaRPr lang="es-AR"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ES" sz="1100" b="1">
                          <a:effectLst/>
                        </a:rPr>
                        <a:t>26,5</a:t>
                      </a:r>
                      <a:endParaRPr lang="es-AR"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ES" sz="1100" b="1">
                          <a:effectLst/>
                        </a:rPr>
                        <a:t>24,5</a:t>
                      </a:r>
                      <a:endParaRPr lang="es-AR"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ES" sz="1100" b="1">
                          <a:effectLst/>
                        </a:rPr>
                        <a:t> </a:t>
                      </a:r>
                      <a:endParaRPr lang="es-AR"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0">
                <a:tc>
                  <a:txBody>
                    <a:bodyPr/>
                    <a:lstStyle/>
                    <a:p>
                      <a:pPr algn="ctr"/>
                      <a:r>
                        <a:rPr lang="es-ES" sz="1100" b="1" dirty="0">
                          <a:effectLst/>
                        </a:rPr>
                        <a:t>50% trabajo</a:t>
                      </a:r>
                      <a:endParaRPr lang="es-AR" sz="1000" b="1" dirty="0">
                        <a:effectLst/>
                      </a:endParaRPr>
                    </a:p>
                    <a:p>
                      <a:pPr algn="ctr"/>
                      <a:r>
                        <a:rPr lang="es-ES" sz="1100" b="1" dirty="0">
                          <a:effectLst/>
                        </a:rPr>
                        <a:t>50% descanso</a:t>
                      </a:r>
                      <a:endParaRPr lang="es-AR" sz="1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ES" sz="1100" b="1">
                          <a:effectLst/>
                        </a:rPr>
                        <a:t>31,5</a:t>
                      </a:r>
                      <a:endParaRPr lang="es-AR"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ES" sz="1100" b="1">
                          <a:effectLst/>
                        </a:rPr>
                        <a:t>29,5</a:t>
                      </a:r>
                      <a:endParaRPr lang="es-AR"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ES" sz="1100" b="1">
                          <a:effectLst/>
                        </a:rPr>
                        <a:t>28,5</a:t>
                      </a:r>
                      <a:endParaRPr lang="es-AR"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ES" sz="1100" b="1">
                          <a:effectLst/>
                        </a:rPr>
                        <a:t>27,5</a:t>
                      </a:r>
                      <a:endParaRPr lang="es-AR"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ES" sz="1100" b="1">
                          <a:effectLst/>
                        </a:rPr>
                        <a:t>30</a:t>
                      </a:r>
                      <a:endParaRPr lang="es-AR"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ES" sz="1100" b="1">
                          <a:effectLst/>
                        </a:rPr>
                        <a:t>28</a:t>
                      </a:r>
                      <a:endParaRPr lang="es-AR"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ES" sz="1100" b="1">
                          <a:effectLst/>
                        </a:rPr>
                        <a:t>26,5</a:t>
                      </a:r>
                      <a:endParaRPr lang="es-AR"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ES" sz="1100" b="1">
                          <a:effectLst/>
                        </a:rPr>
                        <a:t>25</a:t>
                      </a:r>
                      <a:endParaRPr lang="es-AR"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0">
                <a:tc>
                  <a:txBody>
                    <a:bodyPr/>
                    <a:lstStyle/>
                    <a:p>
                      <a:pPr algn="ctr"/>
                      <a:r>
                        <a:rPr lang="es-ES" sz="1100" b="1" dirty="0">
                          <a:effectLst/>
                        </a:rPr>
                        <a:t>25% trabajo</a:t>
                      </a:r>
                      <a:endParaRPr lang="es-AR" sz="1000" b="1" dirty="0">
                        <a:effectLst/>
                      </a:endParaRPr>
                    </a:p>
                    <a:p>
                      <a:pPr algn="ctr"/>
                      <a:r>
                        <a:rPr lang="es-ES" sz="1100" b="1" dirty="0">
                          <a:effectLst/>
                        </a:rPr>
                        <a:t>75% descanso</a:t>
                      </a:r>
                      <a:endParaRPr lang="es-AR" sz="1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ES" sz="1100" b="1">
                          <a:effectLst/>
                        </a:rPr>
                        <a:t>32,5</a:t>
                      </a:r>
                      <a:endParaRPr lang="es-AR"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ES" sz="1100" b="1">
                          <a:effectLst/>
                        </a:rPr>
                        <a:t>31</a:t>
                      </a:r>
                      <a:endParaRPr lang="es-AR"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ES" sz="1100" b="1">
                          <a:effectLst/>
                        </a:rPr>
                        <a:t>30</a:t>
                      </a:r>
                      <a:endParaRPr lang="es-AR"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ES" sz="1100" b="1">
                          <a:effectLst/>
                        </a:rPr>
                        <a:t>29,5</a:t>
                      </a:r>
                      <a:endParaRPr lang="es-AR"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ES" sz="1100" b="1" dirty="0">
                          <a:effectLst/>
                        </a:rPr>
                        <a:t>31</a:t>
                      </a:r>
                      <a:endParaRPr lang="es-AR" sz="1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ES" sz="1100" b="1">
                          <a:effectLst/>
                        </a:rPr>
                        <a:t>29</a:t>
                      </a:r>
                      <a:endParaRPr lang="es-AR"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ES" sz="1100" b="1">
                          <a:effectLst/>
                        </a:rPr>
                        <a:t>28</a:t>
                      </a:r>
                      <a:endParaRPr lang="es-AR"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ES" sz="1100" b="1" dirty="0">
                          <a:effectLst/>
                        </a:rPr>
                        <a:t>26,5</a:t>
                      </a:r>
                      <a:endParaRPr lang="es-AR" sz="1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7" name="Rectángulo 6"/>
          <p:cNvSpPr/>
          <p:nvPr/>
        </p:nvSpPr>
        <p:spPr>
          <a:xfrm>
            <a:off x="2662990" y="1423736"/>
            <a:ext cx="962526" cy="21255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ángulo 7"/>
          <p:cNvSpPr/>
          <p:nvPr/>
        </p:nvSpPr>
        <p:spPr>
          <a:xfrm>
            <a:off x="1648220" y="1754365"/>
            <a:ext cx="786063" cy="24063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ángulo 8"/>
          <p:cNvSpPr/>
          <p:nvPr/>
        </p:nvSpPr>
        <p:spPr>
          <a:xfrm>
            <a:off x="535823" y="3721768"/>
            <a:ext cx="907967" cy="56922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ángulo 9"/>
          <p:cNvSpPr/>
          <p:nvPr/>
        </p:nvSpPr>
        <p:spPr>
          <a:xfrm>
            <a:off x="1761073" y="3862001"/>
            <a:ext cx="439033" cy="28875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Marcador de contenido 3"/>
          <p:cNvSpPr txBox="1">
            <a:spLocks/>
          </p:cNvSpPr>
          <p:nvPr/>
        </p:nvSpPr>
        <p:spPr>
          <a:xfrm>
            <a:off x="1398901" y="5398380"/>
            <a:ext cx="9028468" cy="906167"/>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s-ES" dirty="0"/>
              <a:t>Por lo tanto se observa, que el T.G.B.H. calculado en las condiciones reales de exposición del trabajador, es levemente inferior al sugerido como valor límite por nuestra legislación.</a:t>
            </a:r>
            <a:endParaRPr lang="en-US" dirty="0"/>
          </a:p>
          <a:p>
            <a:endParaRPr lang="en-US" dirty="0"/>
          </a:p>
        </p:txBody>
      </p:sp>
      <p:sp>
        <p:nvSpPr>
          <p:cNvPr id="13" name="Marcador de contenido 3"/>
          <p:cNvSpPr txBox="1">
            <a:spLocks/>
          </p:cNvSpPr>
          <p:nvPr/>
        </p:nvSpPr>
        <p:spPr>
          <a:xfrm>
            <a:off x="139596" y="4492213"/>
            <a:ext cx="9028468" cy="90616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ctr">
              <a:buNone/>
            </a:pPr>
            <a:r>
              <a:rPr lang="es-ES" sz="2000" b="1" dirty="0"/>
              <a:t>TGBH </a:t>
            </a:r>
            <a:r>
              <a:rPr lang="es-ES" sz="2000" b="1" dirty="0" smtClean="0"/>
              <a:t>= </a:t>
            </a:r>
            <a:r>
              <a:rPr lang="es-ES" sz="2000" b="1" dirty="0"/>
              <a:t>29,3 </a:t>
            </a:r>
            <a:r>
              <a:rPr lang="es-ES" sz="2000" b="1" dirty="0" err="1" smtClean="0"/>
              <a:t>ºC</a:t>
            </a:r>
            <a:r>
              <a:rPr lang="es-ES" sz="2000" b="1" dirty="0" smtClean="0"/>
              <a:t> &lt; 32,5 </a:t>
            </a:r>
            <a:r>
              <a:rPr lang="es-ES" sz="2000" b="1" dirty="0" err="1" smtClean="0"/>
              <a:t>ºC</a:t>
            </a:r>
            <a:endParaRPr lang="es-ES" sz="2000" b="1" dirty="0"/>
          </a:p>
          <a:p>
            <a:endParaRPr lang="en-US" dirty="0"/>
          </a:p>
        </p:txBody>
      </p:sp>
    </p:spTree>
    <p:extLst>
      <p:ext uri="{BB962C8B-B14F-4D97-AF65-F5344CB8AC3E}">
        <p14:creationId xmlns:p14="http://schemas.microsoft.com/office/powerpoint/2010/main" val="196553003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DESARROLLO</a:t>
            </a:r>
            <a:endParaRPr lang="en-US" dirty="0"/>
          </a:p>
        </p:txBody>
      </p:sp>
      <p:sp>
        <p:nvSpPr>
          <p:cNvPr id="4" name="Marcador de contenido 3"/>
          <p:cNvSpPr>
            <a:spLocks noGrp="1"/>
          </p:cNvSpPr>
          <p:nvPr>
            <p:ph idx="1"/>
          </p:nvPr>
        </p:nvSpPr>
        <p:spPr>
          <a:xfrm>
            <a:off x="2016540" y="1264554"/>
            <a:ext cx="9488072" cy="4895613"/>
          </a:xfrm>
        </p:spPr>
        <p:txBody>
          <a:bodyPr>
            <a:normAutofit/>
          </a:bodyPr>
          <a:lstStyle/>
          <a:p>
            <a:r>
              <a:rPr lang="es-ES" dirty="0"/>
              <a:t>Con todas estas consideraciones y los valores obtenidos por cálculo de T.G.B.H., podemos ahora </a:t>
            </a:r>
            <a:r>
              <a:rPr lang="es-ES" i="1" dirty="0"/>
              <a:t>“contestar las preguntas” </a:t>
            </a:r>
            <a:r>
              <a:rPr lang="es-ES" dirty="0"/>
              <a:t>que la Resolución nos indica, para efectuar el proceso de toma de decisión e intervención del Riesgo, o sea</a:t>
            </a:r>
            <a:r>
              <a:rPr lang="es-ES" dirty="0" smtClean="0"/>
              <a:t>:</a:t>
            </a:r>
            <a:endParaRPr lang="en-US" dirty="0"/>
          </a:p>
          <a:p>
            <a:pPr marL="0" indent="0">
              <a:buNone/>
            </a:pPr>
            <a:r>
              <a:rPr lang="es-ES" dirty="0"/>
              <a:t>¿Permite la ropa la circulación del aire o el vapor de agua? </a:t>
            </a:r>
            <a:r>
              <a:rPr lang="es-ES" b="1" dirty="0"/>
              <a:t>SI</a:t>
            </a:r>
            <a:endParaRPr lang="en-US" dirty="0"/>
          </a:p>
          <a:p>
            <a:pPr marL="0" indent="0">
              <a:buNone/>
            </a:pPr>
            <a:r>
              <a:rPr lang="es-ES" b="1" dirty="0"/>
              <a:t> </a:t>
            </a:r>
            <a:endParaRPr lang="en-US" dirty="0"/>
          </a:p>
          <a:p>
            <a:pPr marL="0" indent="0">
              <a:buNone/>
            </a:pPr>
            <a:r>
              <a:rPr lang="es-ES" dirty="0"/>
              <a:t>¿Se exceden los criterios de selección de la tabla 1? </a:t>
            </a:r>
            <a:r>
              <a:rPr lang="es-ES" b="1" dirty="0"/>
              <a:t>NO</a:t>
            </a:r>
            <a:endParaRPr lang="en-US" dirty="0"/>
          </a:p>
          <a:p>
            <a:pPr marL="0" indent="0">
              <a:buNone/>
            </a:pPr>
            <a:r>
              <a:rPr lang="es-ES" b="1" dirty="0"/>
              <a:t> </a:t>
            </a:r>
            <a:endParaRPr lang="en-US" dirty="0"/>
          </a:p>
          <a:p>
            <a:pPr marL="0" indent="0">
              <a:buNone/>
            </a:pPr>
            <a:r>
              <a:rPr lang="es-ES" dirty="0"/>
              <a:t>Además de lo anterior, el T.G.B.H. calculado es levemente inferior al sugerido como valor límite por nuestra legislación.</a:t>
            </a:r>
            <a:endParaRPr lang="en-US" dirty="0"/>
          </a:p>
          <a:p>
            <a:pPr marL="0" indent="0">
              <a:buNone/>
            </a:pPr>
            <a:r>
              <a:rPr lang="es-ES" dirty="0"/>
              <a:t> </a:t>
            </a:r>
            <a:endParaRPr lang="en-US" dirty="0"/>
          </a:p>
          <a:p>
            <a:pPr marL="0" indent="0">
              <a:buNone/>
            </a:pPr>
            <a:r>
              <a:rPr lang="es-ES" dirty="0"/>
              <a:t>Por ende se infiere: </a:t>
            </a:r>
            <a:r>
              <a:rPr lang="es-ES" b="1" i="1" u="heavy" dirty="0"/>
              <a:t>RIESGO BAJO </a:t>
            </a:r>
            <a:r>
              <a:rPr lang="es-ES" dirty="0"/>
              <a:t>(Se puede continuar con el trabajo, controlando las condiciones).</a:t>
            </a:r>
            <a:endParaRPr lang="en-US" dirty="0"/>
          </a:p>
        </p:txBody>
      </p:sp>
    </p:spTree>
    <p:extLst>
      <p:ext uri="{BB962C8B-B14F-4D97-AF65-F5344CB8AC3E}">
        <p14:creationId xmlns:p14="http://schemas.microsoft.com/office/powerpoint/2010/main" val="236634744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DESARROLLO</a:t>
            </a:r>
            <a:endParaRPr lang="en-US" dirty="0"/>
          </a:p>
        </p:txBody>
      </p:sp>
      <p:sp>
        <p:nvSpPr>
          <p:cNvPr id="4" name="Marcador de contenido 3"/>
          <p:cNvSpPr>
            <a:spLocks noGrp="1"/>
          </p:cNvSpPr>
          <p:nvPr>
            <p:ph idx="1"/>
          </p:nvPr>
        </p:nvSpPr>
        <p:spPr>
          <a:xfrm>
            <a:off x="2016541" y="1264553"/>
            <a:ext cx="8699586" cy="5312709"/>
          </a:xfrm>
        </p:spPr>
        <p:txBody>
          <a:bodyPr>
            <a:normAutofit/>
          </a:bodyPr>
          <a:lstStyle/>
          <a:p>
            <a:pPr marL="0" indent="0">
              <a:buNone/>
            </a:pPr>
            <a:r>
              <a:rPr lang="es-ES" sz="2000" b="1" dirty="0" smtClean="0"/>
              <a:t>Estrategia de Intervención sobre el Riesgo</a:t>
            </a:r>
          </a:p>
          <a:p>
            <a:r>
              <a:rPr lang="es-ES" sz="2000" dirty="0"/>
              <a:t>Suministro en el lugar de trabajo, en cantidad necesaria y suficiente, de agua potable y </a:t>
            </a:r>
            <a:r>
              <a:rPr lang="es-ES" sz="2000" dirty="0" smtClean="0"/>
              <a:t>fresca</a:t>
            </a:r>
          </a:p>
          <a:p>
            <a:r>
              <a:rPr lang="es-ES" sz="2000" dirty="0"/>
              <a:t>Capacitación del operario sobre Riesgo de carga térmica, especialmente para que el mismo sepa reconocer los síntomas asociados a la tensión </a:t>
            </a:r>
            <a:r>
              <a:rPr lang="es-ES" sz="2000" dirty="0" smtClean="0"/>
              <a:t>térmica</a:t>
            </a:r>
          </a:p>
          <a:p>
            <a:r>
              <a:rPr lang="es-ES" sz="2000" dirty="0"/>
              <a:t>Efectuar reconocimientos médicos periódicos, a través de Medicina </a:t>
            </a:r>
            <a:r>
              <a:rPr lang="es-ES" sz="2000" dirty="0" smtClean="0"/>
              <a:t>Laboral</a:t>
            </a:r>
          </a:p>
          <a:p>
            <a:r>
              <a:rPr lang="es-ES" sz="2000" dirty="0"/>
              <a:t>Establecer un protocolo de trabajo que permita al operario auto-limitarse a la exposición de temperaturas excesivas </a:t>
            </a:r>
            <a:endParaRPr lang="es-ES" sz="2000" dirty="0" smtClean="0"/>
          </a:p>
          <a:p>
            <a:r>
              <a:rPr lang="es-ES" sz="2000" dirty="0" smtClean="0"/>
              <a:t>Repetir </a:t>
            </a:r>
            <a:r>
              <a:rPr lang="es-ES" sz="2000" dirty="0"/>
              <a:t>en forma periódica, vía el profesional de Higiene y Seguridad Laboral, las mediciones de temperaturas (TBS, TBH y TG), para determinar el T.G.B.H.</a:t>
            </a:r>
            <a:endParaRPr lang="es-ES" sz="2000" dirty="0" smtClean="0"/>
          </a:p>
          <a:p>
            <a:pPr marL="0" indent="0">
              <a:buNone/>
            </a:pPr>
            <a:endParaRPr lang="en-US" dirty="0"/>
          </a:p>
        </p:txBody>
      </p:sp>
    </p:spTree>
    <p:extLst>
      <p:ext uri="{BB962C8B-B14F-4D97-AF65-F5344CB8AC3E}">
        <p14:creationId xmlns:p14="http://schemas.microsoft.com/office/powerpoint/2010/main" val="298768282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EJERCICIO PRÁCTICO Nº2</a:t>
            </a:r>
            <a:endParaRPr lang="en-US" dirty="0"/>
          </a:p>
        </p:txBody>
      </p:sp>
      <p:sp>
        <p:nvSpPr>
          <p:cNvPr id="4" name="Marcador de contenido 3"/>
          <p:cNvSpPr>
            <a:spLocks noGrp="1"/>
          </p:cNvSpPr>
          <p:nvPr>
            <p:ph idx="1"/>
          </p:nvPr>
        </p:nvSpPr>
        <p:spPr>
          <a:xfrm>
            <a:off x="2016541" y="1363578"/>
            <a:ext cx="8699586" cy="2727159"/>
          </a:xfrm>
        </p:spPr>
        <p:txBody>
          <a:bodyPr>
            <a:normAutofit/>
          </a:bodyPr>
          <a:lstStyle/>
          <a:p>
            <a:pPr marL="0" indent="0">
              <a:buNone/>
            </a:pPr>
            <a:r>
              <a:rPr lang="es-ES" dirty="0" smtClean="0"/>
              <a:t>Se </a:t>
            </a:r>
            <a:r>
              <a:rPr lang="es-ES" dirty="0"/>
              <a:t>desea valorar la exposición laboral al frío de un individuo que trabaja en un almacén frigorífico a -20 °C de temperatura del aire, realizando tareas de </a:t>
            </a:r>
            <a:r>
              <a:rPr lang="es-ES" dirty="0" smtClean="0"/>
              <a:t>manejo </a:t>
            </a:r>
            <a:r>
              <a:rPr lang="es-ES" dirty="0"/>
              <a:t>y clasificación de cajas de productos congelados. Su actividad metabólica se puede calcular teniendo en cuenta la siguiente distribución de </a:t>
            </a:r>
            <a:r>
              <a:rPr lang="es-ES" dirty="0" smtClean="0"/>
              <a:t>tiempo</a:t>
            </a:r>
          </a:p>
          <a:p>
            <a:r>
              <a:rPr lang="es-ES" dirty="0" smtClean="0"/>
              <a:t>Actividad metabólica</a:t>
            </a:r>
            <a:endParaRPr lang="en-US" dirty="0"/>
          </a:p>
        </p:txBody>
      </p:sp>
      <p:graphicFrame>
        <p:nvGraphicFramePr>
          <p:cNvPr id="5" name="Tabla 4"/>
          <p:cNvGraphicFramePr>
            <a:graphicFrameLocks noGrp="1"/>
          </p:cNvGraphicFramePr>
          <p:nvPr/>
        </p:nvGraphicFramePr>
        <p:xfrm>
          <a:off x="3505610" y="3453130"/>
          <a:ext cx="5069840" cy="332740"/>
        </p:xfrm>
        <a:graphic>
          <a:graphicData uri="http://schemas.openxmlformats.org/drawingml/2006/table">
            <a:tbl>
              <a:tblPr firstRow="1" firstCol="1" bandRow="1">
                <a:tableStyleId>{5C22544A-7EE6-4342-B048-85BDC9FD1C3A}</a:tableStyleId>
              </a:tblPr>
              <a:tblGrid>
                <a:gridCol w="4315460">
                  <a:extLst>
                    <a:ext uri="{9D8B030D-6E8A-4147-A177-3AD203B41FA5}">
                      <a16:colId xmlns:a16="http://schemas.microsoft.com/office/drawing/2014/main" val="1123752829"/>
                    </a:ext>
                  </a:extLst>
                </a:gridCol>
                <a:gridCol w="754380">
                  <a:extLst>
                    <a:ext uri="{9D8B030D-6E8A-4147-A177-3AD203B41FA5}">
                      <a16:colId xmlns:a16="http://schemas.microsoft.com/office/drawing/2014/main" val="2420353742"/>
                    </a:ext>
                  </a:extLst>
                </a:gridCol>
              </a:tblGrid>
              <a:tr h="166370">
                <a:tc>
                  <a:txBody>
                    <a:bodyPr/>
                    <a:lstStyle/>
                    <a:p>
                      <a:pPr algn="l">
                        <a:spcAft>
                          <a:spcPts val="0"/>
                        </a:spcAft>
                      </a:pPr>
                      <a:r>
                        <a:rPr lang="es-AR" sz="1000">
                          <a:effectLst/>
                        </a:rPr>
                        <a:t>1.       Metabolismo Basal</a:t>
                      </a:r>
                      <a:endParaRPr lang="en-US" sz="1200">
                        <a:effectLst/>
                        <a:latin typeface="SF Pro Text" panose="00000400000000000000" pitchFamily="50"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0"/>
                        </a:spcAft>
                      </a:pPr>
                      <a:r>
                        <a:rPr lang="en-US" sz="1000">
                          <a:effectLst/>
                        </a:rPr>
                        <a:t>MB (W)</a:t>
                      </a:r>
                      <a:endParaRPr lang="en-US" sz="1200">
                        <a:effectLst/>
                        <a:latin typeface="SF Pro Text" panose="00000400000000000000" pitchFamily="50"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816026"/>
                  </a:ext>
                </a:extLst>
              </a:tr>
              <a:tr h="166370">
                <a:tc>
                  <a:txBody>
                    <a:bodyPr/>
                    <a:lstStyle/>
                    <a:p>
                      <a:pPr algn="l">
                        <a:spcAft>
                          <a:spcPts val="0"/>
                        </a:spcAft>
                      </a:pPr>
                      <a:r>
                        <a:rPr lang="es-AR" sz="1000">
                          <a:effectLst/>
                        </a:rPr>
                        <a:t>Se considerará a MB</a:t>
                      </a:r>
                      <a:endParaRPr lang="en-US" sz="1200">
                        <a:effectLst/>
                        <a:latin typeface="SF Pro Text" panose="00000400000000000000" pitchFamily="50"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0"/>
                        </a:spcAft>
                      </a:pPr>
                      <a:r>
                        <a:rPr lang="en-US" sz="1000">
                          <a:effectLst/>
                        </a:rPr>
                        <a:t>70</a:t>
                      </a:r>
                      <a:endParaRPr lang="en-US" sz="1200">
                        <a:effectLst/>
                        <a:latin typeface="SF Pro Text" panose="00000400000000000000" pitchFamily="50"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448048734"/>
                  </a:ext>
                </a:extLst>
              </a:tr>
            </a:tbl>
          </a:graphicData>
        </a:graphic>
      </p:graphicFrame>
      <p:graphicFrame>
        <p:nvGraphicFramePr>
          <p:cNvPr id="6" name="Tabla 5"/>
          <p:cNvGraphicFramePr>
            <a:graphicFrameLocks noGrp="1"/>
          </p:cNvGraphicFramePr>
          <p:nvPr/>
        </p:nvGraphicFramePr>
        <p:xfrm>
          <a:off x="3505610" y="3785870"/>
          <a:ext cx="5060315" cy="828675"/>
        </p:xfrm>
        <a:graphic>
          <a:graphicData uri="http://schemas.openxmlformats.org/drawingml/2006/table">
            <a:tbl>
              <a:tblPr firstRow="1" firstCol="1" bandRow="1">
                <a:tableStyleId>{5C22544A-7EE6-4342-B048-85BDC9FD1C3A}</a:tableStyleId>
              </a:tblPr>
              <a:tblGrid>
                <a:gridCol w="4307205">
                  <a:extLst>
                    <a:ext uri="{9D8B030D-6E8A-4147-A177-3AD203B41FA5}">
                      <a16:colId xmlns:a16="http://schemas.microsoft.com/office/drawing/2014/main" val="3917769845"/>
                    </a:ext>
                  </a:extLst>
                </a:gridCol>
                <a:gridCol w="753110">
                  <a:extLst>
                    <a:ext uri="{9D8B030D-6E8A-4147-A177-3AD203B41FA5}">
                      <a16:colId xmlns:a16="http://schemas.microsoft.com/office/drawing/2014/main" val="1089964674"/>
                    </a:ext>
                  </a:extLst>
                </a:gridCol>
              </a:tblGrid>
              <a:tr h="165735">
                <a:tc>
                  <a:txBody>
                    <a:bodyPr/>
                    <a:lstStyle/>
                    <a:p>
                      <a:pPr algn="l">
                        <a:spcAft>
                          <a:spcPts val="0"/>
                        </a:spcAft>
                      </a:pPr>
                      <a:r>
                        <a:rPr lang="es-AR" sz="1000">
                          <a:effectLst/>
                        </a:rPr>
                        <a:t>2.      Adición derivada de la posición </a:t>
                      </a:r>
                      <a:endParaRPr lang="en-US" sz="1200">
                        <a:effectLst/>
                        <a:latin typeface="SF Pro Text" panose="00000400000000000000" pitchFamily="50"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0"/>
                        </a:spcAft>
                      </a:pPr>
                      <a:r>
                        <a:rPr lang="en-US" sz="1000">
                          <a:effectLst/>
                        </a:rPr>
                        <a:t>MI (W) </a:t>
                      </a:r>
                      <a:endParaRPr lang="en-US" sz="1200">
                        <a:effectLst/>
                        <a:latin typeface="SF Pro Text" panose="00000400000000000000" pitchFamily="50"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997806156"/>
                  </a:ext>
                </a:extLst>
              </a:tr>
              <a:tr h="165735">
                <a:tc>
                  <a:txBody>
                    <a:bodyPr/>
                    <a:lstStyle/>
                    <a:p>
                      <a:pPr algn="l">
                        <a:spcAft>
                          <a:spcPts val="0"/>
                        </a:spcAft>
                      </a:pPr>
                      <a:r>
                        <a:rPr lang="es-AR" sz="1000">
                          <a:effectLst/>
                        </a:rPr>
                        <a:t>Acostado o Sentado</a:t>
                      </a:r>
                      <a:endParaRPr lang="en-US" sz="1200">
                        <a:effectLst/>
                        <a:latin typeface="SF Pro Text" panose="00000400000000000000" pitchFamily="50"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0"/>
                        </a:spcAft>
                      </a:pPr>
                      <a:r>
                        <a:rPr lang="en-US" sz="1000">
                          <a:effectLst/>
                        </a:rPr>
                        <a:t>21</a:t>
                      </a:r>
                      <a:endParaRPr lang="en-US" sz="1200">
                        <a:effectLst/>
                        <a:latin typeface="SF Pro Text" panose="00000400000000000000" pitchFamily="50"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759205475"/>
                  </a:ext>
                </a:extLst>
              </a:tr>
              <a:tr h="165735">
                <a:tc>
                  <a:txBody>
                    <a:bodyPr/>
                    <a:lstStyle/>
                    <a:p>
                      <a:pPr algn="l">
                        <a:spcAft>
                          <a:spcPts val="0"/>
                        </a:spcAft>
                      </a:pPr>
                      <a:r>
                        <a:rPr lang="es-AR" sz="1000">
                          <a:effectLst/>
                        </a:rPr>
                        <a:t>De pie</a:t>
                      </a:r>
                      <a:endParaRPr lang="en-US" sz="1200">
                        <a:effectLst/>
                        <a:latin typeface="SF Pro Text" panose="00000400000000000000" pitchFamily="50"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0"/>
                        </a:spcAft>
                      </a:pPr>
                      <a:r>
                        <a:rPr lang="en-US" sz="1000">
                          <a:effectLst/>
                        </a:rPr>
                        <a:t>42</a:t>
                      </a:r>
                      <a:endParaRPr lang="en-US" sz="1200">
                        <a:effectLst/>
                        <a:latin typeface="SF Pro Text" panose="00000400000000000000" pitchFamily="50"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614969327"/>
                  </a:ext>
                </a:extLst>
              </a:tr>
              <a:tr h="165735">
                <a:tc>
                  <a:txBody>
                    <a:bodyPr/>
                    <a:lstStyle/>
                    <a:p>
                      <a:pPr algn="l">
                        <a:spcAft>
                          <a:spcPts val="0"/>
                        </a:spcAft>
                      </a:pPr>
                      <a:r>
                        <a:rPr lang="es-AR" sz="1000">
                          <a:effectLst/>
                        </a:rPr>
                        <a:t>Caminando</a:t>
                      </a:r>
                      <a:endParaRPr lang="en-US" sz="1200">
                        <a:effectLst/>
                        <a:latin typeface="SF Pro Text" panose="00000400000000000000" pitchFamily="50"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0"/>
                        </a:spcAft>
                      </a:pPr>
                      <a:r>
                        <a:rPr lang="en-US" sz="1000">
                          <a:effectLst/>
                        </a:rPr>
                        <a:t>140</a:t>
                      </a:r>
                      <a:endParaRPr lang="en-US" sz="1200">
                        <a:effectLst/>
                        <a:latin typeface="SF Pro Text" panose="00000400000000000000" pitchFamily="50"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542938091"/>
                  </a:ext>
                </a:extLst>
              </a:tr>
              <a:tr h="165735">
                <a:tc>
                  <a:txBody>
                    <a:bodyPr/>
                    <a:lstStyle/>
                    <a:p>
                      <a:pPr algn="l">
                        <a:spcAft>
                          <a:spcPts val="0"/>
                        </a:spcAft>
                      </a:pPr>
                      <a:r>
                        <a:rPr lang="es-AR" sz="1000" dirty="0">
                          <a:effectLst/>
                        </a:rPr>
                        <a:t>Subiendo pendiente</a:t>
                      </a:r>
                      <a:endParaRPr lang="en-US" sz="1200" dirty="0">
                        <a:effectLst/>
                        <a:latin typeface="SF Pro Text" panose="00000400000000000000" pitchFamily="50"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0"/>
                        </a:spcAft>
                      </a:pPr>
                      <a:r>
                        <a:rPr lang="en-US" sz="1000" dirty="0">
                          <a:effectLst/>
                        </a:rPr>
                        <a:t>210</a:t>
                      </a:r>
                      <a:endParaRPr lang="en-US" sz="1200" dirty="0">
                        <a:effectLst/>
                        <a:latin typeface="SF Pro Text" panose="00000400000000000000" pitchFamily="50"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946117526"/>
                  </a:ext>
                </a:extLst>
              </a:tr>
            </a:tbl>
          </a:graphicData>
        </a:graphic>
      </p:graphicFrame>
      <p:graphicFrame>
        <p:nvGraphicFramePr>
          <p:cNvPr id="7" name="Tabla 6"/>
          <p:cNvGraphicFramePr>
            <a:graphicFrameLocks noGrp="1"/>
          </p:cNvGraphicFramePr>
          <p:nvPr/>
        </p:nvGraphicFramePr>
        <p:xfrm>
          <a:off x="3505610" y="4614545"/>
          <a:ext cx="5043170" cy="1828800"/>
        </p:xfrm>
        <a:graphic>
          <a:graphicData uri="http://schemas.openxmlformats.org/drawingml/2006/table">
            <a:tbl>
              <a:tblPr firstRow="1" firstCol="1" bandRow="1">
                <a:tableStyleId>{5C22544A-7EE6-4342-B048-85BDC9FD1C3A}</a:tableStyleId>
              </a:tblPr>
              <a:tblGrid>
                <a:gridCol w="3277870">
                  <a:extLst>
                    <a:ext uri="{9D8B030D-6E8A-4147-A177-3AD203B41FA5}">
                      <a16:colId xmlns:a16="http://schemas.microsoft.com/office/drawing/2014/main" val="2392998179"/>
                    </a:ext>
                  </a:extLst>
                </a:gridCol>
                <a:gridCol w="1042670">
                  <a:extLst>
                    <a:ext uri="{9D8B030D-6E8A-4147-A177-3AD203B41FA5}">
                      <a16:colId xmlns:a16="http://schemas.microsoft.com/office/drawing/2014/main" val="2128441338"/>
                    </a:ext>
                  </a:extLst>
                </a:gridCol>
                <a:gridCol w="722630">
                  <a:extLst>
                    <a:ext uri="{9D8B030D-6E8A-4147-A177-3AD203B41FA5}">
                      <a16:colId xmlns:a16="http://schemas.microsoft.com/office/drawing/2014/main" val="2797808922"/>
                    </a:ext>
                  </a:extLst>
                </a:gridCol>
              </a:tblGrid>
              <a:tr h="151130">
                <a:tc>
                  <a:txBody>
                    <a:bodyPr/>
                    <a:lstStyle/>
                    <a:p>
                      <a:pPr algn="l">
                        <a:spcAft>
                          <a:spcPts val="0"/>
                        </a:spcAft>
                      </a:pPr>
                      <a:r>
                        <a:rPr lang="es-AR" sz="1000">
                          <a:effectLst/>
                        </a:rPr>
                        <a:t>3.      Adición derivada del tipo de trabajo Tipo de trabajo </a:t>
                      </a:r>
                      <a:endParaRPr lang="en-US" sz="1200">
                        <a:effectLst/>
                        <a:latin typeface="SF Pro Text" panose="00000400000000000000" pitchFamily="50" charset="0"/>
                        <a:ea typeface="Times New Roman" panose="02020603050405020304" pitchFamily="18" charset="0"/>
                        <a:cs typeface="Times New Roman" panose="02020603050405020304" pitchFamily="18" charset="0"/>
                      </a:endParaRPr>
                    </a:p>
                  </a:txBody>
                  <a:tcPr marL="68580" marR="68580" marT="0" marB="0" anchor="ctr"/>
                </a:tc>
                <a:tc>
                  <a:txBody>
                    <a:bodyPr/>
                    <a:lstStyle/>
                    <a:p>
                      <a:endParaRPr lang="en-US" sz="1100">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l">
                        <a:spcAft>
                          <a:spcPts val="0"/>
                        </a:spcAft>
                      </a:pPr>
                      <a:r>
                        <a:rPr lang="en-US" sz="1000">
                          <a:effectLst/>
                        </a:rPr>
                        <a:t>MII (W) </a:t>
                      </a:r>
                      <a:endParaRPr lang="en-US" sz="1200">
                        <a:effectLst/>
                        <a:latin typeface="SF Pro Text" panose="00000400000000000000" pitchFamily="50"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749859043"/>
                  </a:ext>
                </a:extLst>
              </a:tr>
              <a:tr h="151130">
                <a:tc rowSpan="2">
                  <a:txBody>
                    <a:bodyPr/>
                    <a:lstStyle/>
                    <a:p>
                      <a:pPr algn="l">
                        <a:spcAft>
                          <a:spcPts val="0"/>
                        </a:spcAft>
                      </a:pPr>
                      <a:r>
                        <a:rPr lang="es-AR" sz="1000">
                          <a:effectLst/>
                        </a:rPr>
                        <a:t>Trabajo Manual  </a:t>
                      </a:r>
                      <a:endParaRPr lang="en-US" sz="1200">
                        <a:effectLst/>
                        <a:latin typeface="SF Pro Text" panose="00000400000000000000" pitchFamily="50"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0"/>
                        </a:spcAft>
                      </a:pPr>
                      <a:r>
                        <a:rPr lang="en-US" sz="1000">
                          <a:effectLst/>
                        </a:rPr>
                        <a:t>Ligero</a:t>
                      </a:r>
                      <a:endParaRPr lang="en-US" sz="1200">
                        <a:effectLst/>
                        <a:latin typeface="SF Pro Text" panose="00000400000000000000" pitchFamily="50"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0"/>
                        </a:spcAft>
                      </a:pPr>
                      <a:r>
                        <a:rPr lang="en-US" sz="1000">
                          <a:effectLst/>
                        </a:rPr>
                        <a:t>28</a:t>
                      </a:r>
                      <a:endParaRPr lang="en-US" sz="1200">
                        <a:effectLst/>
                        <a:latin typeface="SF Pro Text" panose="00000400000000000000" pitchFamily="50"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62741659"/>
                  </a:ext>
                </a:extLst>
              </a:tr>
              <a:tr h="151130">
                <a:tc vMerge="1">
                  <a:txBody>
                    <a:bodyPr/>
                    <a:lstStyle/>
                    <a:p>
                      <a:endParaRPr lang="en-US"/>
                    </a:p>
                  </a:txBody>
                  <a:tcPr/>
                </a:tc>
                <a:tc>
                  <a:txBody>
                    <a:bodyPr/>
                    <a:lstStyle/>
                    <a:p>
                      <a:pPr algn="l">
                        <a:spcAft>
                          <a:spcPts val="0"/>
                        </a:spcAft>
                      </a:pPr>
                      <a:r>
                        <a:rPr lang="en-US" sz="1000">
                          <a:effectLst/>
                        </a:rPr>
                        <a:t>Pesado</a:t>
                      </a:r>
                      <a:endParaRPr lang="en-US" sz="1200">
                        <a:effectLst/>
                        <a:latin typeface="SF Pro Text" panose="00000400000000000000" pitchFamily="50"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0"/>
                        </a:spcAft>
                      </a:pPr>
                      <a:r>
                        <a:rPr lang="en-US" sz="1000">
                          <a:effectLst/>
                        </a:rPr>
                        <a:t>63</a:t>
                      </a:r>
                      <a:endParaRPr lang="en-US" sz="1200">
                        <a:effectLst/>
                        <a:latin typeface="SF Pro Text" panose="00000400000000000000" pitchFamily="50"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631193372"/>
                  </a:ext>
                </a:extLst>
              </a:tr>
              <a:tr h="151130">
                <a:tc rowSpan="2">
                  <a:txBody>
                    <a:bodyPr/>
                    <a:lstStyle/>
                    <a:p>
                      <a:pPr algn="l">
                        <a:spcAft>
                          <a:spcPts val="0"/>
                        </a:spcAft>
                      </a:pPr>
                      <a:r>
                        <a:rPr lang="es-AR" sz="1000">
                          <a:effectLst/>
                        </a:rPr>
                        <a:t>Trabajo Con Un Brazo</a:t>
                      </a:r>
                      <a:endParaRPr lang="en-US" sz="1200">
                        <a:effectLst/>
                        <a:latin typeface="SF Pro Text" panose="00000400000000000000" pitchFamily="50"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0"/>
                        </a:spcAft>
                      </a:pPr>
                      <a:r>
                        <a:rPr lang="en-US" sz="1000">
                          <a:effectLst/>
                        </a:rPr>
                        <a:t>Ligero</a:t>
                      </a:r>
                      <a:endParaRPr lang="en-US" sz="1200">
                        <a:effectLst/>
                        <a:latin typeface="SF Pro Text" panose="00000400000000000000" pitchFamily="50"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0"/>
                        </a:spcAft>
                      </a:pPr>
                      <a:r>
                        <a:rPr lang="en-US" sz="1000">
                          <a:effectLst/>
                        </a:rPr>
                        <a:t>70</a:t>
                      </a:r>
                      <a:endParaRPr lang="en-US" sz="1200">
                        <a:effectLst/>
                        <a:latin typeface="SF Pro Text" panose="00000400000000000000" pitchFamily="50"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671327085"/>
                  </a:ext>
                </a:extLst>
              </a:tr>
              <a:tr h="151130">
                <a:tc vMerge="1">
                  <a:txBody>
                    <a:bodyPr/>
                    <a:lstStyle/>
                    <a:p>
                      <a:endParaRPr lang="en-US"/>
                    </a:p>
                  </a:txBody>
                  <a:tcPr/>
                </a:tc>
                <a:tc>
                  <a:txBody>
                    <a:bodyPr/>
                    <a:lstStyle/>
                    <a:p>
                      <a:pPr algn="l">
                        <a:spcAft>
                          <a:spcPts val="0"/>
                        </a:spcAft>
                      </a:pPr>
                      <a:r>
                        <a:rPr lang="en-US" sz="1000">
                          <a:effectLst/>
                        </a:rPr>
                        <a:t>Pesado</a:t>
                      </a:r>
                      <a:endParaRPr lang="en-US" sz="1200">
                        <a:effectLst/>
                        <a:latin typeface="SF Pro Text" panose="00000400000000000000" pitchFamily="50"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0"/>
                        </a:spcAft>
                      </a:pPr>
                      <a:r>
                        <a:rPr lang="en-US" sz="1000">
                          <a:effectLst/>
                        </a:rPr>
                        <a:t>126</a:t>
                      </a:r>
                      <a:endParaRPr lang="en-US" sz="1200">
                        <a:effectLst/>
                        <a:latin typeface="SF Pro Text" panose="00000400000000000000" pitchFamily="50"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961000548"/>
                  </a:ext>
                </a:extLst>
              </a:tr>
              <a:tr h="151130">
                <a:tc rowSpan="2">
                  <a:txBody>
                    <a:bodyPr/>
                    <a:lstStyle/>
                    <a:p>
                      <a:pPr algn="l">
                        <a:spcAft>
                          <a:spcPts val="0"/>
                        </a:spcAft>
                      </a:pPr>
                      <a:r>
                        <a:rPr lang="es-AR" sz="1000">
                          <a:effectLst/>
                        </a:rPr>
                        <a:t>Trabajo Con Ambos Brazos</a:t>
                      </a:r>
                      <a:endParaRPr lang="en-US" sz="1200">
                        <a:effectLst/>
                        <a:latin typeface="SF Pro Text" panose="00000400000000000000" pitchFamily="50"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0"/>
                        </a:spcAft>
                      </a:pPr>
                      <a:r>
                        <a:rPr lang="en-US" sz="1000">
                          <a:effectLst/>
                        </a:rPr>
                        <a:t>Ligero</a:t>
                      </a:r>
                      <a:endParaRPr lang="en-US" sz="1200">
                        <a:effectLst/>
                        <a:latin typeface="SF Pro Text" panose="00000400000000000000" pitchFamily="50"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0"/>
                        </a:spcAft>
                      </a:pPr>
                      <a:r>
                        <a:rPr lang="en-US" sz="1000">
                          <a:effectLst/>
                        </a:rPr>
                        <a:t>105</a:t>
                      </a:r>
                      <a:endParaRPr lang="en-US" sz="1200">
                        <a:effectLst/>
                        <a:latin typeface="SF Pro Text" panose="00000400000000000000" pitchFamily="50"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192495123"/>
                  </a:ext>
                </a:extLst>
              </a:tr>
              <a:tr h="151130">
                <a:tc vMerge="1">
                  <a:txBody>
                    <a:bodyPr/>
                    <a:lstStyle/>
                    <a:p>
                      <a:endParaRPr lang="en-US"/>
                    </a:p>
                  </a:txBody>
                  <a:tcPr/>
                </a:tc>
                <a:tc>
                  <a:txBody>
                    <a:bodyPr/>
                    <a:lstStyle/>
                    <a:p>
                      <a:pPr algn="l">
                        <a:spcAft>
                          <a:spcPts val="0"/>
                        </a:spcAft>
                      </a:pPr>
                      <a:r>
                        <a:rPr lang="en-US" sz="1000">
                          <a:effectLst/>
                        </a:rPr>
                        <a:t>Pesado</a:t>
                      </a:r>
                      <a:endParaRPr lang="en-US" sz="1200">
                        <a:effectLst/>
                        <a:latin typeface="SF Pro Text" panose="00000400000000000000" pitchFamily="50"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0"/>
                        </a:spcAft>
                      </a:pPr>
                      <a:r>
                        <a:rPr lang="en-US" sz="1000">
                          <a:effectLst/>
                        </a:rPr>
                        <a:t>175</a:t>
                      </a:r>
                      <a:endParaRPr lang="en-US" sz="1200">
                        <a:effectLst/>
                        <a:latin typeface="SF Pro Text" panose="00000400000000000000" pitchFamily="50"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059536571"/>
                  </a:ext>
                </a:extLst>
              </a:tr>
              <a:tr h="151130">
                <a:tc rowSpan="4">
                  <a:txBody>
                    <a:bodyPr/>
                    <a:lstStyle/>
                    <a:p>
                      <a:pPr algn="l">
                        <a:spcAft>
                          <a:spcPts val="0"/>
                        </a:spcAft>
                      </a:pPr>
                      <a:r>
                        <a:rPr lang="es-AR" sz="1000">
                          <a:effectLst/>
                        </a:rPr>
                        <a:t>Trabajo Con el Cuerpo</a:t>
                      </a:r>
                      <a:endParaRPr lang="en-US" sz="1200">
                        <a:effectLst/>
                        <a:latin typeface="SF Pro Text" panose="00000400000000000000" pitchFamily="50"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0"/>
                        </a:spcAft>
                      </a:pPr>
                      <a:r>
                        <a:rPr lang="en-US" sz="1000">
                          <a:effectLst/>
                        </a:rPr>
                        <a:t>Ligero</a:t>
                      </a:r>
                      <a:endParaRPr lang="en-US" sz="1200">
                        <a:effectLst/>
                        <a:latin typeface="SF Pro Text" panose="00000400000000000000" pitchFamily="50"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0"/>
                        </a:spcAft>
                      </a:pPr>
                      <a:r>
                        <a:rPr lang="en-US" sz="1000">
                          <a:effectLst/>
                        </a:rPr>
                        <a:t>210</a:t>
                      </a:r>
                      <a:endParaRPr lang="en-US" sz="1200">
                        <a:effectLst/>
                        <a:latin typeface="SF Pro Text" panose="00000400000000000000" pitchFamily="50"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960777759"/>
                  </a:ext>
                </a:extLst>
              </a:tr>
              <a:tr h="151130">
                <a:tc vMerge="1">
                  <a:txBody>
                    <a:bodyPr/>
                    <a:lstStyle/>
                    <a:p>
                      <a:endParaRPr lang="en-US"/>
                    </a:p>
                  </a:txBody>
                  <a:tcPr/>
                </a:tc>
                <a:tc>
                  <a:txBody>
                    <a:bodyPr/>
                    <a:lstStyle/>
                    <a:p>
                      <a:pPr algn="l">
                        <a:spcAft>
                          <a:spcPts val="0"/>
                        </a:spcAft>
                      </a:pPr>
                      <a:r>
                        <a:rPr lang="en-US" sz="1000">
                          <a:effectLst/>
                        </a:rPr>
                        <a:t>Moderado</a:t>
                      </a:r>
                      <a:endParaRPr lang="en-US" sz="1200">
                        <a:effectLst/>
                        <a:latin typeface="SF Pro Text" panose="00000400000000000000" pitchFamily="50"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0"/>
                        </a:spcAft>
                      </a:pPr>
                      <a:r>
                        <a:rPr lang="en-US" sz="1000">
                          <a:effectLst/>
                        </a:rPr>
                        <a:t>350</a:t>
                      </a:r>
                      <a:endParaRPr lang="en-US" sz="1200">
                        <a:effectLst/>
                        <a:latin typeface="SF Pro Text" panose="00000400000000000000" pitchFamily="50"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499750128"/>
                  </a:ext>
                </a:extLst>
              </a:tr>
              <a:tr h="151130">
                <a:tc vMerge="1">
                  <a:txBody>
                    <a:bodyPr/>
                    <a:lstStyle/>
                    <a:p>
                      <a:endParaRPr lang="en-US"/>
                    </a:p>
                  </a:txBody>
                  <a:tcPr/>
                </a:tc>
                <a:tc>
                  <a:txBody>
                    <a:bodyPr/>
                    <a:lstStyle/>
                    <a:p>
                      <a:pPr algn="l">
                        <a:spcAft>
                          <a:spcPts val="0"/>
                        </a:spcAft>
                      </a:pPr>
                      <a:r>
                        <a:rPr lang="en-US" sz="1000">
                          <a:effectLst/>
                        </a:rPr>
                        <a:t>Pesado</a:t>
                      </a:r>
                      <a:endParaRPr lang="en-US" sz="1200">
                        <a:effectLst/>
                        <a:latin typeface="SF Pro Text" panose="00000400000000000000" pitchFamily="50"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0"/>
                        </a:spcAft>
                      </a:pPr>
                      <a:r>
                        <a:rPr lang="en-US" sz="1000">
                          <a:effectLst/>
                        </a:rPr>
                        <a:t>490</a:t>
                      </a:r>
                      <a:endParaRPr lang="en-US" sz="1200">
                        <a:effectLst/>
                        <a:latin typeface="SF Pro Text" panose="00000400000000000000" pitchFamily="50"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250436335"/>
                  </a:ext>
                </a:extLst>
              </a:tr>
              <a:tr h="151130">
                <a:tc vMerge="1">
                  <a:txBody>
                    <a:bodyPr/>
                    <a:lstStyle/>
                    <a:p>
                      <a:endParaRPr lang="en-US"/>
                    </a:p>
                  </a:txBody>
                  <a:tcPr/>
                </a:tc>
                <a:tc>
                  <a:txBody>
                    <a:bodyPr/>
                    <a:lstStyle/>
                    <a:p>
                      <a:pPr algn="l">
                        <a:spcAft>
                          <a:spcPts val="0"/>
                        </a:spcAft>
                      </a:pPr>
                      <a:r>
                        <a:rPr lang="en-US" sz="1000">
                          <a:effectLst/>
                        </a:rPr>
                        <a:t>Muy Pesado</a:t>
                      </a:r>
                      <a:endParaRPr lang="en-US" sz="1200">
                        <a:effectLst/>
                        <a:latin typeface="SF Pro Text" panose="00000400000000000000" pitchFamily="50"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0"/>
                        </a:spcAft>
                      </a:pPr>
                      <a:r>
                        <a:rPr lang="en-US" sz="1000" dirty="0">
                          <a:effectLst/>
                        </a:rPr>
                        <a:t>630</a:t>
                      </a:r>
                      <a:endParaRPr lang="en-US" sz="1200" dirty="0">
                        <a:effectLst/>
                        <a:latin typeface="SF Pro Text" panose="00000400000000000000" pitchFamily="50"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20259560"/>
                  </a:ext>
                </a:extLst>
              </a:tr>
            </a:tbl>
          </a:graphicData>
        </a:graphic>
      </p:graphicFrame>
      <p:sp>
        <p:nvSpPr>
          <p:cNvPr id="10" name="Rectangle 3"/>
          <p:cNvSpPr>
            <a:spLocks noChangeArrowheads="1"/>
          </p:cNvSpPr>
          <p:nvPr/>
        </p:nvSpPr>
        <p:spPr bwMode="auto">
          <a:xfrm>
            <a:off x="4525963" y="31623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xmlns:a14="http://schemas.microsoft.com/office/drawing/2010/main">
        <mc:Choice Requires="a14">
          <p:sp>
            <p:nvSpPr>
              <p:cNvPr id="12" name="Rectángulo 11"/>
              <p:cNvSpPr/>
              <p:nvPr/>
            </p:nvSpPr>
            <p:spPr>
              <a:xfrm>
                <a:off x="8760200" y="3853668"/>
                <a:ext cx="219726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𝑀</m:t>
                      </m:r>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𝑀</m:t>
                          </m:r>
                        </m:e>
                        <m:sub>
                          <m:r>
                            <a:rPr lang="en-US" i="1">
                              <a:latin typeface="Cambria Math" panose="02040503050406030204" pitchFamily="18" charset="0"/>
                            </a:rPr>
                            <m:t>𝑏</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𝑀</m:t>
                          </m:r>
                        </m:e>
                        <m:sub>
                          <m:r>
                            <a:rPr lang="en-US" i="1">
                              <a:latin typeface="Cambria Math" panose="02040503050406030204" pitchFamily="18" charset="0"/>
                            </a:rPr>
                            <m:t>𝐼</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𝑀</m:t>
                          </m:r>
                        </m:e>
                        <m:sub>
                          <m:r>
                            <a:rPr lang="en-US" i="1">
                              <a:latin typeface="Cambria Math" panose="02040503050406030204" pitchFamily="18" charset="0"/>
                            </a:rPr>
                            <m:t>𝐼𝐼</m:t>
                          </m:r>
                        </m:sub>
                      </m:sSub>
                    </m:oMath>
                  </m:oMathPara>
                </a14:m>
                <a:endParaRPr lang="en-US" dirty="0"/>
              </a:p>
            </p:txBody>
          </p:sp>
        </mc:Choice>
        <mc:Fallback xmlns="">
          <p:sp>
            <p:nvSpPr>
              <p:cNvPr id="12" name="Rectángulo 11"/>
              <p:cNvSpPr>
                <a:spLocks noRot="1" noChangeAspect="1" noMove="1" noResize="1" noEditPoints="1" noAdjustHandles="1" noChangeArrowheads="1" noChangeShapeType="1" noTextEdit="1"/>
              </p:cNvSpPr>
              <p:nvPr/>
            </p:nvSpPr>
            <p:spPr>
              <a:xfrm>
                <a:off x="8760200" y="3853668"/>
                <a:ext cx="2197268" cy="369332"/>
              </a:xfrm>
              <a:prstGeom prst="rect">
                <a:avLst/>
              </a:prstGeom>
              <a:blipFill>
                <a:blip r:embed="rId2"/>
                <a:stretch>
                  <a:fillRect b="-32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ángulo 12"/>
              <p:cNvSpPr/>
              <p:nvPr/>
            </p:nvSpPr>
            <p:spPr>
              <a:xfrm>
                <a:off x="8760200" y="4212375"/>
                <a:ext cx="299556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𝑀</m:t>
                      </m:r>
                      <m:r>
                        <a:rPr lang="en-US" i="0">
                          <a:latin typeface="Cambria Math" panose="02040503050406030204" pitchFamily="18" charset="0"/>
                        </a:rPr>
                        <m:t>=</m:t>
                      </m:r>
                      <m:r>
                        <a:rPr lang="es-ES" b="0" i="0" smtClean="0">
                          <a:latin typeface="Cambria Math" panose="02040503050406030204" pitchFamily="18" charset="0"/>
                        </a:rPr>
                        <m:t>70 </m:t>
                      </m:r>
                      <m:r>
                        <m:rPr>
                          <m:sty m:val="p"/>
                        </m:rPr>
                        <a:rPr lang="es-ES" b="0" i="0" smtClean="0">
                          <a:latin typeface="Cambria Math" panose="02040503050406030204" pitchFamily="18" charset="0"/>
                        </a:rPr>
                        <m:t>W</m:t>
                      </m:r>
                      <m:r>
                        <a:rPr lang="es-ES" b="0" i="0" smtClean="0">
                          <a:latin typeface="Cambria Math" panose="02040503050406030204" pitchFamily="18" charset="0"/>
                        </a:rPr>
                        <m:t>+42 </m:t>
                      </m:r>
                      <m:r>
                        <m:rPr>
                          <m:sty m:val="p"/>
                        </m:rPr>
                        <a:rPr lang="es-ES" b="0" i="0" smtClean="0">
                          <a:latin typeface="Cambria Math" panose="02040503050406030204" pitchFamily="18" charset="0"/>
                        </a:rPr>
                        <m:t>W</m:t>
                      </m:r>
                      <m:r>
                        <a:rPr lang="en-US" i="0">
                          <a:latin typeface="Cambria Math" panose="02040503050406030204" pitchFamily="18" charset="0"/>
                        </a:rPr>
                        <m:t>+</m:t>
                      </m:r>
                      <m:r>
                        <a:rPr lang="es-ES" b="0" i="0" smtClean="0">
                          <a:latin typeface="Cambria Math" panose="02040503050406030204" pitchFamily="18" charset="0"/>
                        </a:rPr>
                        <m:t>105 </m:t>
                      </m:r>
                      <m:r>
                        <m:rPr>
                          <m:sty m:val="p"/>
                        </m:rPr>
                        <a:rPr lang="es-ES" b="0" i="0" smtClean="0">
                          <a:latin typeface="Cambria Math" panose="02040503050406030204" pitchFamily="18" charset="0"/>
                        </a:rPr>
                        <m:t>W</m:t>
                      </m:r>
                    </m:oMath>
                  </m:oMathPara>
                </a14:m>
                <a:endParaRPr lang="en-US" dirty="0"/>
              </a:p>
            </p:txBody>
          </p:sp>
        </mc:Choice>
        <mc:Fallback xmlns="">
          <p:sp>
            <p:nvSpPr>
              <p:cNvPr id="13" name="Rectángulo 12"/>
              <p:cNvSpPr>
                <a:spLocks noRot="1" noChangeAspect="1" noMove="1" noResize="1" noEditPoints="1" noAdjustHandles="1" noChangeArrowheads="1" noChangeShapeType="1" noTextEdit="1"/>
              </p:cNvSpPr>
              <p:nvPr/>
            </p:nvSpPr>
            <p:spPr>
              <a:xfrm>
                <a:off x="8760200" y="4212375"/>
                <a:ext cx="2995564" cy="36933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ángulo 13"/>
              <p:cNvSpPr/>
              <p:nvPr/>
            </p:nvSpPr>
            <p:spPr>
              <a:xfrm>
                <a:off x="8786734" y="4571082"/>
                <a:ext cx="14021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𝑀</m:t>
                      </m:r>
                      <m:r>
                        <a:rPr lang="en-US" i="0">
                          <a:latin typeface="Cambria Math" panose="02040503050406030204" pitchFamily="18" charset="0"/>
                        </a:rPr>
                        <m:t>=</m:t>
                      </m:r>
                      <m:r>
                        <a:rPr lang="es-ES" b="0" i="0" smtClean="0">
                          <a:latin typeface="Cambria Math" panose="02040503050406030204" pitchFamily="18" charset="0"/>
                        </a:rPr>
                        <m:t>217 </m:t>
                      </m:r>
                      <m:r>
                        <m:rPr>
                          <m:sty m:val="p"/>
                        </m:rPr>
                        <a:rPr lang="es-ES" b="0" i="0" smtClean="0">
                          <a:latin typeface="Cambria Math" panose="02040503050406030204" pitchFamily="18" charset="0"/>
                        </a:rPr>
                        <m:t>W</m:t>
                      </m:r>
                    </m:oMath>
                  </m:oMathPara>
                </a14:m>
                <a:endParaRPr lang="en-US" dirty="0"/>
              </a:p>
            </p:txBody>
          </p:sp>
        </mc:Choice>
        <mc:Fallback xmlns="">
          <p:sp>
            <p:nvSpPr>
              <p:cNvPr id="14" name="Rectángulo 13"/>
              <p:cNvSpPr>
                <a:spLocks noRot="1" noChangeAspect="1" noMove="1" noResize="1" noEditPoints="1" noAdjustHandles="1" noChangeArrowheads="1" noChangeShapeType="1" noTextEdit="1"/>
              </p:cNvSpPr>
              <p:nvPr/>
            </p:nvSpPr>
            <p:spPr>
              <a:xfrm>
                <a:off x="8786734" y="4571082"/>
                <a:ext cx="1402179" cy="369332"/>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71180504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DESARROLLO</a:t>
            </a:r>
            <a:endParaRPr lang="en-US" dirty="0"/>
          </a:p>
        </p:txBody>
      </p:sp>
      <p:sp>
        <p:nvSpPr>
          <p:cNvPr id="4" name="Marcador de contenido 3"/>
          <p:cNvSpPr>
            <a:spLocks noGrp="1"/>
          </p:cNvSpPr>
          <p:nvPr>
            <p:ph idx="1"/>
          </p:nvPr>
        </p:nvSpPr>
        <p:spPr>
          <a:xfrm>
            <a:off x="2016541" y="1363578"/>
            <a:ext cx="8699586" cy="2727159"/>
          </a:xfrm>
        </p:spPr>
        <p:txBody>
          <a:bodyPr>
            <a:normAutofit/>
          </a:bodyPr>
          <a:lstStyle/>
          <a:p>
            <a:r>
              <a:rPr lang="es-ES" dirty="0" err="1" smtClean="0"/>
              <a:t>I</a:t>
            </a:r>
            <a:r>
              <a:rPr lang="es-ES" baseline="-25000" dirty="0" err="1" smtClean="0"/>
              <a:t>cl</a:t>
            </a:r>
            <a:r>
              <a:rPr lang="es-ES" dirty="0" smtClean="0"/>
              <a:t>: índice de vestimenta</a:t>
            </a:r>
          </a:p>
          <a:p>
            <a:endParaRPr lang="en-US" dirty="0"/>
          </a:p>
        </p:txBody>
      </p:sp>
      <p:graphicFrame>
        <p:nvGraphicFramePr>
          <p:cNvPr id="3" name="Tabla 2"/>
          <p:cNvGraphicFramePr>
            <a:graphicFrameLocks noGrp="1"/>
          </p:cNvGraphicFramePr>
          <p:nvPr>
            <p:extLst>
              <p:ext uri="{D42A27DB-BD31-4B8C-83A1-F6EECF244321}">
                <p14:modId xmlns:p14="http://schemas.microsoft.com/office/powerpoint/2010/main" val="3363974325"/>
              </p:ext>
            </p:extLst>
          </p:nvPr>
        </p:nvGraphicFramePr>
        <p:xfrm>
          <a:off x="4077612" y="1905000"/>
          <a:ext cx="4577443" cy="4023360"/>
        </p:xfrm>
        <a:graphic>
          <a:graphicData uri="http://schemas.openxmlformats.org/drawingml/2006/table">
            <a:tbl>
              <a:tblPr firstRow="1" bandRow="1">
                <a:tableStyleId>{5C22544A-7EE6-4342-B048-85BDC9FD1C3A}</a:tableStyleId>
              </a:tblPr>
              <a:tblGrid>
                <a:gridCol w="3707921">
                  <a:extLst>
                    <a:ext uri="{9D8B030D-6E8A-4147-A177-3AD203B41FA5}">
                      <a16:colId xmlns:a16="http://schemas.microsoft.com/office/drawing/2014/main" val="2579874894"/>
                    </a:ext>
                  </a:extLst>
                </a:gridCol>
                <a:gridCol w="869522">
                  <a:extLst>
                    <a:ext uri="{9D8B030D-6E8A-4147-A177-3AD203B41FA5}">
                      <a16:colId xmlns:a16="http://schemas.microsoft.com/office/drawing/2014/main" val="100423788"/>
                    </a:ext>
                  </a:extLst>
                </a:gridCol>
              </a:tblGrid>
              <a:tr h="361024">
                <a:tc>
                  <a:txBody>
                    <a:bodyPr/>
                    <a:lstStyle/>
                    <a:p>
                      <a:pPr algn="ctr"/>
                      <a:r>
                        <a:rPr lang="es-ES" dirty="0" smtClean="0"/>
                        <a:t>PRENDA</a:t>
                      </a:r>
                      <a:endParaRPr lang="en-US" dirty="0"/>
                    </a:p>
                  </a:txBody>
                  <a:tcPr/>
                </a:tc>
                <a:tc>
                  <a:txBody>
                    <a:bodyPr/>
                    <a:lstStyle/>
                    <a:p>
                      <a:pPr algn="ctr"/>
                      <a:r>
                        <a:rPr lang="es-ES" dirty="0" err="1" smtClean="0"/>
                        <a:t>Iclo</a:t>
                      </a:r>
                      <a:endParaRPr lang="en-US" dirty="0"/>
                    </a:p>
                  </a:txBody>
                  <a:tcPr/>
                </a:tc>
                <a:extLst>
                  <a:ext uri="{0D108BD9-81ED-4DB2-BD59-A6C34878D82A}">
                    <a16:rowId xmlns:a16="http://schemas.microsoft.com/office/drawing/2014/main" val="280636624"/>
                  </a:ext>
                </a:extLst>
              </a:tr>
              <a:tr h="361024">
                <a:tc>
                  <a:txBody>
                    <a:bodyPr/>
                    <a:lstStyle/>
                    <a:p>
                      <a:r>
                        <a:rPr lang="es-ES" dirty="0" smtClean="0"/>
                        <a:t>Camiseta manga larga</a:t>
                      </a:r>
                      <a:endParaRPr lang="en-US" dirty="0"/>
                    </a:p>
                  </a:txBody>
                  <a:tcPr/>
                </a:tc>
                <a:tc>
                  <a:txBody>
                    <a:bodyPr/>
                    <a:lstStyle/>
                    <a:p>
                      <a:pPr algn="ctr"/>
                      <a:r>
                        <a:rPr lang="es-ES" dirty="0" smtClean="0"/>
                        <a:t>0.12</a:t>
                      </a:r>
                    </a:p>
                  </a:txBody>
                  <a:tcPr/>
                </a:tc>
                <a:extLst>
                  <a:ext uri="{0D108BD9-81ED-4DB2-BD59-A6C34878D82A}">
                    <a16:rowId xmlns:a16="http://schemas.microsoft.com/office/drawing/2014/main" val="2387422535"/>
                  </a:ext>
                </a:extLst>
              </a:tr>
              <a:tr h="361024">
                <a:tc>
                  <a:txBody>
                    <a:bodyPr/>
                    <a:lstStyle/>
                    <a:p>
                      <a:r>
                        <a:rPr lang="es-ES" dirty="0" smtClean="0"/>
                        <a:t>Ropa interior</a:t>
                      </a:r>
                      <a:endParaRPr lang="en-US" dirty="0"/>
                    </a:p>
                  </a:txBody>
                  <a:tcPr/>
                </a:tc>
                <a:tc>
                  <a:txBody>
                    <a:bodyPr/>
                    <a:lstStyle/>
                    <a:p>
                      <a:pPr algn="ctr"/>
                      <a:r>
                        <a:rPr lang="es-ES" dirty="0" smtClean="0"/>
                        <a:t>0,10</a:t>
                      </a:r>
                    </a:p>
                  </a:txBody>
                  <a:tcPr/>
                </a:tc>
                <a:extLst>
                  <a:ext uri="{0D108BD9-81ED-4DB2-BD59-A6C34878D82A}">
                    <a16:rowId xmlns:a16="http://schemas.microsoft.com/office/drawing/2014/main" val="2424529943"/>
                  </a:ext>
                </a:extLst>
              </a:tr>
              <a:tr h="361024">
                <a:tc>
                  <a:txBody>
                    <a:bodyPr/>
                    <a:lstStyle/>
                    <a:p>
                      <a:r>
                        <a:rPr lang="es-ES" dirty="0" smtClean="0"/>
                        <a:t>Camisa</a:t>
                      </a:r>
                      <a:r>
                        <a:rPr lang="es-ES" baseline="0" dirty="0" smtClean="0"/>
                        <a:t> manga larga de </a:t>
                      </a:r>
                      <a:r>
                        <a:rPr lang="es-ES" baseline="0" dirty="0" err="1" smtClean="0"/>
                        <a:t>grafa</a:t>
                      </a:r>
                      <a:endParaRPr lang="en-US" dirty="0"/>
                    </a:p>
                  </a:txBody>
                  <a:tcPr/>
                </a:tc>
                <a:tc>
                  <a:txBody>
                    <a:bodyPr/>
                    <a:lstStyle/>
                    <a:p>
                      <a:pPr algn="ctr"/>
                      <a:r>
                        <a:rPr lang="es-ES" dirty="0" smtClean="0"/>
                        <a:t>0,3</a:t>
                      </a:r>
                      <a:endParaRPr lang="en-US" dirty="0"/>
                    </a:p>
                  </a:txBody>
                  <a:tcPr/>
                </a:tc>
                <a:extLst>
                  <a:ext uri="{0D108BD9-81ED-4DB2-BD59-A6C34878D82A}">
                    <a16:rowId xmlns:a16="http://schemas.microsoft.com/office/drawing/2014/main" val="2671187946"/>
                  </a:ext>
                </a:extLst>
              </a:tr>
              <a:tr h="361024">
                <a:tc>
                  <a:txBody>
                    <a:bodyPr/>
                    <a:lstStyle/>
                    <a:p>
                      <a:r>
                        <a:rPr lang="es-ES" dirty="0" smtClean="0"/>
                        <a:t>Pantalón</a:t>
                      </a:r>
                      <a:r>
                        <a:rPr lang="es-ES" baseline="0" dirty="0" smtClean="0"/>
                        <a:t> de </a:t>
                      </a:r>
                      <a:r>
                        <a:rPr lang="es-ES" baseline="0" dirty="0" err="1" smtClean="0"/>
                        <a:t>grafa</a:t>
                      </a:r>
                      <a:endParaRPr lang="en-US" dirty="0"/>
                    </a:p>
                  </a:txBody>
                  <a:tcPr/>
                </a:tc>
                <a:tc>
                  <a:txBody>
                    <a:bodyPr/>
                    <a:lstStyle/>
                    <a:p>
                      <a:pPr algn="ctr"/>
                      <a:r>
                        <a:rPr lang="es-ES" dirty="0" smtClean="0"/>
                        <a:t>0,55</a:t>
                      </a:r>
                      <a:endParaRPr lang="en-US" dirty="0"/>
                    </a:p>
                  </a:txBody>
                  <a:tcPr/>
                </a:tc>
                <a:extLst>
                  <a:ext uri="{0D108BD9-81ED-4DB2-BD59-A6C34878D82A}">
                    <a16:rowId xmlns:a16="http://schemas.microsoft.com/office/drawing/2014/main" val="2191939007"/>
                  </a:ext>
                </a:extLst>
              </a:tr>
              <a:tr h="361024">
                <a:tc>
                  <a:txBody>
                    <a:bodyPr/>
                    <a:lstStyle/>
                    <a:p>
                      <a:r>
                        <a:rPr lang="es-ES" dirty="0" smtClean="0"/>
                        <a:t>Pullover grueso</a:t>
                      </a:r>
                      <a:endParaRPr lang="en-US" dirty="0"/>
                    </a:p>
                  </a:txBody>
                  <a:tcPr/>
                </a:tc>
                <a:tc>
                  <a:txBody>
                    <a:bodyPr/>
                    <a:lstStyle/>
                    <a:p>
                      <a:pPr algn="ctr"/>
                      <a:r>
                        <a:rPr lang="es-ES" dirty="0" smtClean="0"/>
                        <a:t>0,35</a:t>
                      </a:r>
                      <a:endParaRPr lang="en-US" dirty="0"/>
                    </a:p>
                  </a:txBody>
                  <a:tcPr/>
                </a:tc>
                <a:extLst>
                  <a:ext uri="{0D108BD9-81ED-4DB2-BD59-A6C34878D82A}">
                    <a16:rowId xmlns:a16="http://schemas.microsoft.com/office/drawing/2014/main" val="1508552511"/>
                  </a:ext>
                </a:extLst>
              </a:tr>
              <a:tr h="361024">
                <a:tc>
                  <a:txBody>
                    <a:bodyPr/>
                    <a:lstStyle/>
                    <a:p>
                      <a:r>
                        <a:rPr lang="es-ES" dirty="0" err="1" smtClean="0"/>
                        <a:t>Parka</a:t>
                      </a:r>
                      <a:endParaRPr lang="en-US" dirty="0"/>
                    </a:p>
                  </a:txBody>
                  <a:tcPr/>
                </a:tc>
                <a:tc>
                  <a:txBody>
                    <a:bodyPr/>
                    <a:lstStyle/>
                    <a:p>
                      <a:pPr algn="ctr"/>
                      <a:r>
                        <a:rPr lang="es-ES" dirty="0" smtClean="0"/>
                        <a:t>0,7</a:t>
                      </a:r>
                      <a:endParaRPr lang="en-US" dirty="0"/>
                    </a:p>
                  </a:txBody>
                  <a:tcPr/>
                </a:tc>
                <a:extLst>
                  <a:ext uri="{0D108BD9-81ED-4DB2-BD59-A6C34878D82A}">
                    <a16:rowId xmlns:a16="http://schemas.microsoft.com/office/drawing/2014/main" val="1837258005"/>
                  </a:ext>
                </a:extLst>
              </a:tr>
              <a:tr h="361024">
                <a:tc>
                  <a:txBody>
                    <a:bodyPr/>
                    <a:lstStyle/>
                    <a:p>
                      <a:r>
                        <a:rPr lang="es-ES" dirty="0" smtClean="0"/>
                        <a:t>Medias gruesas largas</a:t>
                      </a:r>
                      <a:r>
                        <a:rPr lang="es-ES" baseline="0" dirty="0" smtClean="0"/>
                        <a:t> </a:t>
                      </a:r>
                      <a:endParaRPr lang="en-US" dirty="0"/>
                    </a:p>
                  </a:txBody>
                  <a:tcPr/>
                </a:tc>
                <a:tc>
                  <a:txBody>
                    <a:bodyPr/>
                    <a:lstStyle/>
                    <a:p>
                      <a:pPr algn="ctr"/>
                      <a:r>
                        <a:rPr lang="es-ES" dirty="0" smtClean="0"/>
                        <a:t>0,1</a:t>
                      </a:r>
                      <a:endParaRPr lang="en-US" dirty="0"/>
                    </a:p>
                  </a:txBody>
                  <a:tcPr/>
                </a:tc>
                <a:extLst>
                  <a:ext uri="{0D108BD9-81ED-4DB2-BD59-A6C34878D82A}">
                    <a16:rowId xmlns:a16="http://schemas.microsoft.com/office/drawing/2014/main" val="726034451"/>
                  </a:ext>
                </a:extLst>
              </a:tr>
              <a:tr h="361024">
                <a:tc>
                  <a:txBody>
                    <a:bodyPr/>
                    <a:lstStyle/>
                    <a:p>
                      <a:r>
                        <a:rPr lang="es-ES" dirty="0" smtClean="0"/>
                        <a:t>Botas</a:t>
                      </a:r>
                    </a:p>
                  </a:txBody>
                  <a:tcPr/>
                </a:tc>
                <a:tc>
                  <a:txBody>
                    <a:bodyPr/>
                    <a:lstStyle/>
                    <a:p>
                      <a:pPr algn="ctr"/>
                      <a:r>
                        <a:rPr lang="es-ES" dirty="0" smtClean="0"/>
                        <a:t>0,1</a:t>
                      </a:r>
                      <a:endParaRPr lang="en-US" dirty="0"/>
                    </a:p>
                  </a:txBody>
                  <a:tcPr/>
                </a:tc>
                <a:extLst>
                  <a:ext uri="{0D108BD9-81ED-4DB2-BD59-A6C34878D82A}">
                    <a16:rowId xmlns:a16="http://schemas.microsoft.com/office/drawing/2014/main" val="3293408287"/>
                  </a:ext>
                </a:extLst>
              </a:tr>
              <a:tr h="361024">
                <a:tc>
                  <a:txBody>
                    <a:bodyPr/>
                    <a:lstStyle/>
                    <a:p>
                      <a:r>
                        <a:rPr lang="es-ES" dirty="0" smtClean="0"/>
                        <a:t>Guantes</a:t>
                      </a:r>
                      <a:endParaRPr lang="en-US" dirty="0"/>
                    </a:p>
                  </a:txBody>
                  <a:tcPr/>
                </a:tc>
                <a:tc>
                  <a:txBody>
                    <a:bodyPr/>
                    <a:lstStyle/>
                    <a:p>
                      <a:pPr algn="ctr"/>
                      <a:r>
                        <a:rPr lang="es-ES" dirty="0" smtClean="0"/>
                        <a:t>0,05</a:t>
                      </a:r>
                      <a:endParaRPr lang="en-US" dirty="0"/>
                    </a:p>
                  </a:txBody>
                  <a:tcPr/>
                </a:tc>
                <a:extLst>
                  <a:ext uri="{0D108BD9-81ED-4DB2-BD59-A6C34878D82A}">
                    <a16:rowId xmlns:a16="http://schemas.microsoft.com/office/drawing/2014/main" val="2247836465"/>
                  </a:ext>
                </a:extLst>
              </a:tr>
              <a:tr h="361024">
                <a:tc>
                  <a:txBody>
                    <a:bodyPr/>
                    <a:lstStyle/>
                    <a:p>
                      <a:r>
                        <a:rPr lang="es-ES" b="1" dirty="0" smtClean="0"/>
                        <a:t>TOTAL</a:t>
                      </a:r>
                      <a:endParaRPr lang="en-US" b="1" dirty="0"/>
                    </a:p>
                  </a:txBody>
                  <a:tcPr/>
                </a:tc>
                <a:tc>
                  <a:txBody>
                    <a:bodyPr/>
                    <a:lstStyle/>
                    <a:p>
                      <a:pPr algn="ctr"/>
                      <a:r>
                        <a:rPr lang="es-ES" b="1" dirty="0" smtClean="0"/>
                        <a:t>2,37</a:t>
                      </a:r>
                      <a:endParaRPr lang="en-US" b="1" dirty="0"/>
                    </a:p>
                  </a:txBody>
                  <a:tcPr/>
                </a:tc>
                <a:extLst>
                  <a:ext uri="{0D108BD9-81ED-4DB2-BD59-A6C34878D82A}">
                    <a16:rowId xmlns:a16="http://schemas.microsoft.com/office/drawing/2014/main" val="2062162467"/>
                  </a:ext>
                </a:extLst>
              </a:tr>
            </a:tbl>
          </a:graphicData>
        </a:graphic>
      </p:graphicFrame>
    </p:spTree>
    <p:extLst>
      <p:ext uri="{BB962C8B-B14F-4D97-AF65-F5344CB8AC3E}">
        <p14:creationId xmlns:p14="http://schemas.microsoft.com/office/powerpoint/2010/main" val="753620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DESARROLLO</a:t>
            </a:r>
            <a:endParaRPr lang="en-US" dirty="0"/>
          </a:p>
        </p:txBody>
      </p:sp>
      <p:sp>
        <p:nvSpPr>
          <p:cNvPr id="4" name="Marcador de contenido 3"/>
          <p:cNvSpPr>
            <a:spLocks noGrp="1"/>
          </p:cNvSpPr>
          <p:nvPr>
            <p:ph idx="1"/>
          </p:nvPr>
        </p:nvSpPr>
        <p:spPr>
          <a:xfrm>
            <a:off x="2016541" y="1363578"/>
            <a:ext cx="8699586" cy="2727159"/>
          </a:xfrm>
        </p:spPr>
        <p:txBody>
          <a:bodyPr>
            <a:normAutofit/>
          </a:bodyPr>
          <a:lstStyle/>
          <a:p>
            <a:r>
              <a:rPr lang="es-ES" dirty="0" smtClean="0"/>
              <a:t>Temperatura Equivalente de Enfriamiento</a:t>
            </a:r>
          </a:p>
          <a:p>
            <a:r>
              <a:rPr lang="es-ES" dirty="0" smtClean="0"/>
              <a:t>De acuerdo con la Tabla Nº2, adoptamos T = -20 </a:t>
            </a:r>
            <a:r>
              <a:rPr lang="es-ES" dirty="0" err="1" smtClean="0"/>
              <a:t>ºC</a:t>
            </a:r>
            <a:endParaRPr lang="es-ES" dirty="0" smtClean="0"/>
          </a:p>
          <a:p>
            <a:endParaRPr lang="en-US" dirty="0"/>
          </a:p>
        </p:txBody>
      </p:sp>
      <p:graphicFrame>
        <p:nvGraphicFramePr>
          <p:cNvPr id="6" name="Tabla 5"/>
          <p:cNvGraphicFramePr>
            <a:graphicFrameLocks noGrp="1"/>
          </p:cNvGraphicFramePr>
          <p:nvPr/>
        </p:nvGraphicFramePr>
        <p:xfrm>
          <a:off x="2850879" y="2301307"/>
          <a:ext cx="6859183" cy="4244634"/>
        </p:xfrm>
        <a:graphic>
          <a:graphicData uri="http://schemas.openxmlformats.org/drawingml/2006/table">
            <a:tbl>
              <a:tblPr firstRow="1" firstCol="1" bandRow="1"/>
              <a:tblGrid>
                <a:gridCol w="1034463">
                  <a:extLst>
                    <a:ext uri="{9D8B030D-6E8A-4147-A177-3AD203B41FA5}">
                      <a16:colId xmlns:a16="http://schemas.microsoft.com/office/drawing/2014/main" val="2167511046"/>
                    </a:ext>
                  </a:extLst>
                </a:gridCol>
                <a:gridCol w="485153">
                  <a:extLst>
                    <a:ext uri="{9D8B030D-6E8A-4147-A177-3AD203B41FA5}">
                      <a16:colId xmlns:a16="http://schemas.microsoft.com/office/drawing/2014/main" val="4290412991"/>
                    </a:ext>
                  </a:extLst>
                </a:gridCol>
                <a:gridCol w="485153">
                  <a:extLst>
                    <a:ext uri="{9D8B030D-6E8A-4147-A177-3AD203B41FA5}">
                      <a16:colId xmlns:a16="http://schemas.microsoft.com/office/drawing/2014/main" val="117586736"/>
                    </a:ext>
                  </a:extLst>
                </a:gridCol>
                <a:gridCol w="485153">
                  <a:extLst>
                    <a:ext uri="{9D8B030D-6E8A-4147-A177-3AD203B41FA5}">
                      <a16:colId xmlns:a16="http://schemas.microsoft.com/office/drawing/2014/main" val="959191319"/>
                    </a:ext>
                  </a:extLst>
                </a:gridCol>
                <a:gridCol w="485153">
                  <a:extLst>
                    <a:ext uri="{9D8B030D-6E8A-4147-A177-3AD203B41FA5}">
                      <a16:colId xmlns:a16="http://schemas.microsoft.com/office/drawing/2014/main" val="316202674"/>
                    </a:ext>
                  </a:extLst>
                </a:gridCol>
                <a:gridCol w="485153">
                  <a:extLst>
                    <a:ext uri="{9D8B030D-6E8A-4147-A177-3AD203B41FA5}">
                      <a16:colId xmlns:a16="http://schemas.microsoft.com/office/drawing/2014/main" val="1647894006"/>
                    </a:ext>
                  </a:extLst>
                </a:gridCol>
                <a:gridCol w="485153">
                  <a:extLst>
                    <a:ext uri="{9D8B030D-6E8A-4147-A177-3AD203B41FA5}">
                      <a16:colId xmlns:a16="http://schemas.microsoft.com/office/drawing/2014/main" val="796010902"/>
                    </a:ext>
                  </a:extLst>
                </a:gridCol>
                <a:gridCol w="485153">
                  <a:extLst>
                    <a:ext uri="{9D8B030D-6E8A-4147-A177-3AD203B41FA5}">
                      <a16:colId xmlns:a16="http://schemas.microsoft.com/office/drawing/2014/main" val="458156307"/>
                    </a:ext>
                  </a:extLst>
                </a:gridCol>
                <a:gridCol w="485153">
                  <a:extLst>
                    <a:ext uri="{9D8B030D-6E8A-4147-A177-3AD203B41FA5}">
                      <a16:colId xmlns:a16="http://schemas.microsoft.com/office/drawing/2014/main" val="566919597"/>
                    </a:ext>
                  </a:extLst>
                </a:gridCol>
                <a:gridCol w="485153">
                  <a:extLst>
                    <a:ext uri="{9D8B030D-6E8A-4147-A177-3AD203B41FA5}">
                      <a16:colId xmlns:a16="http://schemas.microsoft.com/office/drawing/2014/main" val="174451584"/>
                    </a:ext>
                  </a:extLst>
                </a:gridCol>
                <a:gridCol w="485153">
                  <a:extLst>
                    <a:ext uri="{9D8B030D-6E8A-4147-A177-3AD203B41FA5}">
                      <a16:colId xmlns:a16="http://schemas.microsoft.com/office/drawing/2014/main" val="3317680478"/>
                    </a:ext>
                  </a:extLst>
                </a:gridCol>
                <a:gridCol w="486595">
                  <a:extLst>
                    <a:ext uri="{9D8B030D-6E8A-4147-A177-3AD203B41FA5}">
                      <a16:colId xmlns:a16="http://schemas.microsoft.com/office/drawing/2014/main" val="1950586212"/>
                    </a:ext>
                  </a:extLst>
                </a:gridCol>
                <a:gridCol w="486595">
                  <a:extLst>
                    <a:ext uri="{9D8B030D-6E8A-4147-A177-3AD203B41FA5}">
                      <a16:colId xmlns:a16="http://schemas.microsoft.com/office/drawing/2014/main" val="3433037705"/>
                    </a:ext>
                  </a:extLst>
                </a:gridCol>
              </a:tblGrid>
              <a:tr h="285436">
                <a:tc gridSpan="13">
                  <a:txBody>
                    <a:bodyPr/>
                    <a:lstStyle/>
                    <a:p>
                      <a:pPr algn="ctr">
                        <a:spcAft>
                          <a:spcPts val="0"/>
                        </a:spcAft>
                      </a:pPr>
                      <a:r>
                        <a:rPr lang="en-US" sz="900" b="1">
                          <a:solidFill>
                            <a:srgbClr val="000000"/>
                          </a:solidFill>
                          <a:effectLst/>
                          <a:latin typeface="SF Pro Text" panose="00000400000000000000" pitchFamily="50" charset="0"/>
                          <a:ea typeface="Times New Roman" panose="02020603050405020304" pitchFamily="18" charset="0"/>
                          <a:cs typeface="Arial" panose="020B0604020202020204" pitchFamily="34" charset="0"/>
                        </a:rPr>
                        <a:t>TABLA 2</a:t>
                      </a:r>
                      <a:endParaRPr lang="en-US" sz="1200">
                        <a:effectLst/>
                        <a:latin typeface="SF Pro Text" panose="00000400000000000000" pitchFamily="50"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54447511"/>
                  </a:ext>
                </a:extLst>
              </a:tr>
              <a:tr h="407443">
                <a:tc gridSpan="13">
                  <a:txBody>
                    <a:bodyPr/>
                    <a:lstStyle/>
                    <a:p>
                      <a:pPr algn="l">
                        <a:spcAft>
                          <a:spcPts val="0"/>
                        </a:spcAft>
                      </a:pPr>
                      <a:r>
                        <a:rPr lang="es-ES" sz="900" b="1">
                          <a:solidFill>
                            <a:srgbClr val="000000"/>
                          </a:solidFill>
                          <a:effectLst/>
                          <a:latin typeface="SF Pro Text" panose="00000400000000000000" pitchFamily="50" charset="0"/>
                          <a:ea typeface="Times New Roman" panose="02020603050405020304" pitchFamily="18" charset="0"/>
                          <a:cs typeface="Arial" panose="020B0604020202020204" pitchFamily="34" charset="0"/>
                        </a:rPr>
                        <a:t>Poder de enfriamiento del viento sobre el cuerpo expuesto expresado como temperatura equivalente (en condiciones de calma)*</a:t>
                      </a:r>
                      <a:endParaRPr lang="en-US" sz="1200">
                        <a:effectLst/>
                        <a:latin typeface="SF Pro Text" panose="00000400000000000000" pitchFamily="50"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71725213"/>
                  </a:ext>
                </a:extLst>
              </a:tr>
              <a:tr h="176985">
                <a:tc rowSpan="3">
                  <a:txBody>
                    <a:bodyPr/>
                    <a:lstStyle/>
                    <a:p>
                      <a:pPr algn="ctr">
                        <a:spcAft>
                          <a:spcPts val="0"/>
                        </a:spcAft>
                      </a:pPr>
                      <a:r>
                        <a:rPr lang="es-ES" sz="900" b="1">
                          <a:solidFill>
                            <a:srgbClr val="000000"/>
                          </a:solidFill>
                          <a:effectLst/>
                          <a:latin typeface="SF Pro Text" panose="00000400000000000000" pitchFamily="50" charset="0"/>
                          <a:ea typeface="Times New Roman" panose="02020603050405020304" pitchFamily="18" charset="0"/>
                          <a:cs typeface="Arial" panose="020B0604020202020204" pitchFamily="34" charset="0"/>
                        </a:rPr>
                        <a:t>Velocidad estimada del viento (km/h)</a:t>
                      </a:r>
                      <a:endParaRPr lang="en-US" sz="1200">
                        <a:effectLst/>
                        <a:latin typeface="SF Pro Text" panose="00000400000000000000" pitchFamily="50" charset="0"/>
                        <a:ea typeface="Times New Roman" panose="02020603050405020304" pitchFamily="18"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7F7F7F"/>
                      </a:solidFill>
                      <a:prstDash val="solid"/>
                      <a:round/>
                      <a:headEnd type="none" w="med" len="med"/>
                      <a:tailEnd type="none" w="med" len="med"/>
                    </a:lnB>
                  </a:tcPr>
                </a:tc>
                <a:tc gridSpan="12">
                  <a:txBody>
                    <a:bodyPr/>
                    <a:lstStyle/>
                    <a:p>
                      <a:pPr algn="ctr">
                        <a:spcAft>
                          <a:spcPts val="0"/>
                        </a:spcAft>
                      </a:pPr>
                      <a:r>
                        <a:rPr lang="es-ES" sz="900">
                          <a:solidFill>
                            <a:srgbClr val="000000"/>
                          </a:solidFill>
                          <a:effectLst/>
                          <a:latin typeface="SF Pro Text" panose="00000400000000000000" pitchFamily="50" charset="0"/>
                          <a:ea typeface="Times New Roman" panose="02020603050405020304" pitchFamily="18" charset="0"/>
                          <a:cs typeface="Arial" panose="020B0604020202020204" pitchFamily="34" charset="0"/>
                        </a:rPr>
                        <a:t>Lectura de la temperatura real (ºC)</a:t>
                      </a:r>
                      <a:endParaRPr lang="en-US" sz="1200">
                        <a:effectLst/>
                        <a:latin typeface="SF Pro Text" panose="00000400000000000000" pitchFamily="50"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w="12700" cap="flat" cmpd="sng" algn="ctr">
                      <a:solidFill>
                        <a:srgbClr val="7F7F7F"/>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89003121"/>
                  </a:ext>
                </a:extLst>
              </a:tr>
              <a:tr h="176985">
                <a:tc vMerge="1">
                  <a:txBody>
                    <a:bodyPr/>
                    <a:lstStyle/>
                    <a:p>
                      <a:endParaRPr lang="en-US"/>
                    </a:p>
                  </a:txBody>
                  <a:tcPr/>
                </a:tc>
                <a:tc>
                  <a:txBody>
                    <a:bodyPr/>
                    <a:lstStyle/>
                    <a:p>
                      <a:pPr algn="ctr">
                        <a:spcAft>
                          <a:spcPts val="0"/>
                        </a:spcAft>
                      </a:pPr>
                      <a:r>
                        <a:rPr lang="en-US" sz="900">
                          <a:solidFill>
                            <a:srgbClr val="000000"/>
                          </a:solidFill>
                          <a:effectLst/>
                          <a:latin typeface="SF Pro Text" panose="00000400000000000000" pitchFamily="50" charset="0"/>
                          <a:ea typeface="Times New Roman" panose="02020603050405020304" pitchFamily="18" charset="0"/>
                          <a:cs typeface="Arial" panose="020B0604020202020204" pitchFamily="34" charset="0"/>
                        </a:rPr>
                        <a:t>10</a:t>
                      </a:r>
                      <a:endParaRPr lang="en-US" sz="1200">
                        <a:effectLst/>
                        <a:latin typeface="SF Pro Text" panose="00000400000000000000" pitchFamily="50"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spcAft>
                          <a:spcPts val="0"/>
                        </a:spcAft>
                      </a:pPr>
                      <a:r>
                        <a:rPr lang="en-US" sz="900">
                          <a:solidFill>
                            <a:srgbClr val="000000"/>
                          </a:solidFill>
                          <a:effectLst/>
                          <a:latin typeface="SF Pro Text" panose="00000400000000000000" pitchFamily="50" charset="0"/>
                          <a:ea typeface="Times New Roman" panose="02020603050405020304" pitchFamily="18" charset="0"/>
                          <a:cs typeface="Arial" panose="020B0604020202020204" pitchFamily="34" charset="0"/>
                        </a:rPr>
                        <a:t>4</a:t>
                      </a:r>
                      <a:endParaRPr lang="en-US" sz="1200">
                        <a:effectLst/>
                        <a:latin typeface="SF Pro Text" panose="00000400000000000000" pitchFamily="50"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2700" cap="flat" cmpd="sng" algn="ctr">
                      <a:solidFill>
                        <a:srgbClr val="7F7F7F"/>
                      </a:solidFill>
                      <a:prstDash val="solid"/>
                      <a:round/>
                      <a:headEnd type="none" w="med" len="med"/>
                      <a:tailEnd type="none" w="med" len="med"/>
                    </a:lnB>
                  </a:tcPr>
                </a:tc>
                <a:tc>
                  <a:txBody>
                    <a:bodyPr/>
                    <a:lstStyle/>
                    <a:p>
                      <a:pPr algn="ctr">
                        <a:spcAft>
                          <a:spcPts val="0"/>
                        </a:spcAft>
                      </a:pPr>
                      <a:r>
                        <a:rPr lang="en-US" sz="900">
                          <a:solidFill>
                            <a:srgbClr val="000000"/>
                          </a:solidFill>
                          <a:effectLst/>
                          <a:latin typeface="SF Pro Text" panose="00000400000000000000" pitchFamily="50" charset="0"/>
                          <a:ea typeface="Times New Roman" panose="02020603050405020304" pitchFamily="18" charset="0"/>
                          <a:cs typeface="Arial" panose="020B0604020202020204" pitchFamily="34" charset="0"/>
                        </a:rPr>
                        <a:t>-1</a:t>
                      </a:r>
                      <a:endParaRPr lang="en-US" sz="1200">
                        <a:effectLst/>
                        <a:latin typeface="SF Pro Text" panose="00000400000000000000" pitchFamily="50"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2700" cap="flat" cmpd="sng" algn="ctr">
                      <a:solidFill>
                        <a:srgbClr val="7F7F7F"/>
                      </a:solidFill>
                      <a:prstDash val="solid"/>
                      <a:round/>
                      <a:headEnd type="none" w="med" len="med"/>
                      <a:tailEnd type="none" w="med" len="med"/>
                    </a:lnB>
                  </a:tcPr>
                </a:tc>
                <a:tc>
                  <a:txBody>
                    <a:bodyPr/>
                    <a:lstStyle/>
                    <a:p>
                      <a:pPr algn="ctr">
                        <a:spcAft>
                          <a:spcPts val="0"/>
                        </a:spcAft>
                      </a:pPr>
                      <a:r>
                        <a:rPr lang="en-US" sz="900">
                          <a:solidFill>
                            <a:srgbClr val="000000"/>
                          </a:solidFill>
                          <a:effectLst/>
                          <a:latin typeface="SF Pro Text" panose="00000400000000000000" pitchFamily="50" charset="0"/>
                          <a:ea typeface="Times New Roman" panose="02020603050405020304" pitchFamily="18" charset="0"/>
                          <a:cs typeface="Arial" panose="020B0604020202020204" pitchFamily="34" charset="0"/>
                        </a:rPr>
                        <a:t>-7</a:t>
                      </a:r>
                      <a:endParaRPr lang="en-US" sz="1200">
                        <a:effectLst/>
                        <a:latin typeface="SF Pro Text" panose="00000400000000000000" pitchFamily="50"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2700" cap="flat" cmpd="sng" algn="ctr">
                      <a:solidFill>
                        <a:srgbClr val="7F7F7F"/>
                      </a:solidFill>
                      <a:prstDash val="solid"/>
                      <a:round/>
                      <a:headEnd type="none" w="med" len="med"/>
                      <a:tailEnd type="none" w="med" len="med"/>
                    </a:lnB>
                  </a:tcPr>
                </a:tc>
                <a:tc>
                  <a:txBody>
                    <a:bodyPr/>
                    <a:lstStyle/>
                    <a:p>
                      <a:pPr algn="ctr">
                        <a:spcAft>
                          <a:spcPts val="0"/>
                        </a:spcAft>
                      </a:pPr>
                      <a:r>
                        <a:rPr lang="en-US" sz="900">
                          <a:solidFill>
                            <a:srgbClr val="000000"/>
                          </a:solidFill>
                          <a:effectLst/>
                          <a:latin typeface="SF Pro Text" panose="00000400000000000000" pitchFamily="50" charset="0"/>
                          <a:ea typeface="Times New Roman" panose="02020603050405020304" pitchFamily="18" charset="0"/>
                          <a:cs typeface="Arial" panose="020B0604020202020204" pitchFamily="34" charset="0"/>
                        </a:rPr>
                        <a:t>-12</a:t>
                      </a:r>
                      <a:endParaRPr lang="en-US" sz="1200">
                        <a:effectLst/>
                        <a:latin typeface="SF Pro Text" panose="00000400000000000000" pitchFamily="50"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2700" cap="flat" cmpd="sng" algn="ctr">
                      <a:solidFill>
                        <a:srgbClr val="7F7F7F"/>
                      </a:solidFill>
                      <a:prstDash val="solid"/>
                      <a:round/>
                      <a:headEnd type="none" w="med" len="med"/>
                      <a:tailEnd type="none" w="med" len="med"/>
                    </a:lnB>
                  </a:tcPr>
                </a:tc>
                <a:tc>
                  <a:txBody>
                    <a:bodyPr/>
                    <a:lstStyle/>
                    <a:p>
                      <a:pPr algn="ctr">
                        <a:spcAft>
                          <a:spcPts val="0"/>
                        </a:spcAft>
                      </a:pPr>
                      <a:r>
                        <a:rPr lang="en-US" sz="900">
                          <a:solidFill>
                            <a:srgbClr val="000000"/>
                          </a:solidFill>
                          <a:effectLst/>
                          <a:latin typeface="SF Pro Text" panose="00000400000000000000" pitchFamily="50" charset="0"/>
                          <a:ea typeface="Times New Roman" panose="02020603050405020304" pitchFamily="18" charset="0"/>
                          <a:cs typeface="Arial" panose="020B0604020202020204" pitchFamily="34" charset="0"/>
                        </a:rPr>
                        <a:t>-18</a:t>
                      </a:r>
                      <a:endParaRPr lang="en-US" sz="1200">
                        <a:effectLst/>
                        <a:latin typeface="SF Pro Text" panose="00000400000000000000" pitchFamily="50"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2700" cap="flat" cmpd="sng" algn="ctr">
                      <a:solidFill>
                        <a:srgbClr val="7F7F7F"/>
                      </a:solidFill>
                      <a:prstDash val="solid"/>
                      <a:round/>
                      <a:headEnd type="none" w="med" len="med"/>
                      <a:tailEnd type="none" w="med" len="med"/>
                    </a:lnB>
                  </a:tcPr>
                </a:tc>
                <a:tc>
                  <a:txBody>
                    <a:bodyPr/>
                    <a:lstStyle/>
                    <a:p>
                      <a:pPr algn="ctr">
                        <a:spcAft>
                          <a:spcPts val="0"/>
                        </a:spcAft>
                      </a:pPr>
                      <a:r>
                        <a:rPr lang="en-US" sz="900">
                          <a:solidFill>
                            <a:srgbClr val="000000"/>
                          </a:solidFill>
                          <a:effectLst/>
                          <a:latin typeface="SF Pro Text" panose="00000400000000000000" pitchFamily="50" charset="0"/>
                          <a:ea typeface="Times New Roman" panose="02020603050405020304" pitchFamily="18" charset="0"/>
                          <a:cs typeface="Arial" panose="020B0604020202020204" pitchFamily="34" charset="0"/>
                        </a:rPr>
                        <a:t>-23</a:t>
                      </a:r>
                      <a:endParaRPr lang="en-US" sz="1200">
                        <a:effectLst/>
                        <a:latin typeface="SF Pro Text" panose="00000400000000000000" pitchFamily="50"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2700" cap="flat" cmpd="sng" algn="ctr">
                      <a:solidFill>
                        <a:srgbClr val="7F7F7F"/>
                      </a:solidFill>
                      <a:prstDash val="solid"/>
                      <a:round/>
                      <a:headEnd type="none" w="med" len="med"/>
                      <a:tailEnd type="none" w="med" len="med"/>
                    </a:lnB>
                  </a:tcPr>
                </a:tc>
                <a:tc>
                  <a:txBody>
                    <a:bodyPr/>
                    <a:lstStyle/>
                    <a:p>
                      <a:pPr algn="ctr">
                        <a:spcAft>
                          <a:spcPts val="0"/>
                        </a:spcAft>
                      </a:pPr>
                      <a:r>
                        <a:rPr lang="en-US" sz="900">
                          <a:solidFill>
                            <a:srgbClr val="000000"/>
                          </a:solidFill>
                          <a:effectLst/>
                          <a:latin typeface="SF Pro Text" panose="00000400000000000000" pitchFamily="50" charset="0"/>
                          <a:ea typeface="Times New Roman" panose="02020603050405020304" pitchFamily="18" charset="0"/>
                          <a:cs typeface="Arial" panose="020B0604020202020204" pitchFamily="34" charset="0"/>
                        </a:rPr>
                        <a:t>-29</a:t>
                      </a:r>
                      <a:endParaRPr lang="en-US" sz="1200">
                        <a:effectLst/>
                        <a:latin typeface="SF Pro Text" panose="00000400000000000000" pitchFamily="50"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2700" cap="flat" cmpd="sng" algn="ctr">
                      <a:solidFill>
                        <a:srgbClr val="7F7F7F"/>
                      </a:solidFill>
                      <a:prstDash val="solid"/>
                      <a:round/>
                      <a:headEnd type="none" w="med" len="med"/>
                      <a:tailEnd type="none" w="med" len="med"/>
                    </a:lnB>
                  </a:tcPr>
                </a:tc>
                <a:tc>
                  <a:txBody>
                    <a:bodyPr/>
                    <a:lstStyle/>
                    <a:p>
                      <a:pPr algn="ctr">
                        <a:spcAft>
                          <a:spcPts val="0"/>
                        </a:spcAft>
                      </a:pPr>
                      <a:r>
                        <a:rPr lang="en-US" sz="900">
                          <a:solidFill>
                            <a:srgbClr val="000000"/>
                          </a:solidFill>
                          <a:effectLst/>
                          <a:latin typeface="SF Pro Text" panose="00000400000000000000" pitchFamily="50" charset="0"/>
                          <a:ea typeface="Times New Roman" panose="02020603050405020304" pitchFamily="18" charset="0"/>
                          <a:cs typeface="Arial" panose="020B0604020202020204" pitchFamily="34" charset="0"/>
                        </a:rPr>
                        <a:t>-34</a:t>
                      </a:r>
                      <a:endParaRPr lang="en-US" sz="1200">
                        <a:effectLst/>
                        <a:latin typeface="SF Pro Text" panose="00000400000000000000" pitchFamily="50"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2700" cap="flat" cmpd="sng" algn="ctr">
                      <a:solidFill>
                        <a:srgbClr val="7F7F7F"/>
                      </a:solidFill>
                      <a:prstDash val="solid"/>
                      <a:round/>
                      <a:headEnd type="none" w="med" len="med"/>
                      <a:tailEnd type="none" w="med" len="med"/>
                    </a:lnB>
                  </a:tcPr>
                </a:tc>
                <a:tc>
                  <a:txBody>
                    <a:bodyPr/>
                    <a:lstStyle/>
                    <a:p>
                      <a:pPr algn="ctr">
                        <a:spcAft>
                          <a:spcPts val="0"/>
                        </a:spcAft>
                      </a:pPr>
                      <a:r>
                        <a:rPr lang="en-US" sz="900">
                          <a:solidFill>
                            <a:srgbClr val="000000"/>
                          </a:solidFill>
                          <a:effectLst/>
                          <a:latin typeface="SF Pro Text" panose="00000400000000000000" pitchFamily="50" charset="0"/>
                          <a:ea typeface="Times New Roman" panose="02020603050405020304" pitchFamily="18" charset="0"/>
                          <a:cs typeface="Arial" panose="020B0604020202020204" pitchFamily="34" charset="0"/>
                        </a:rPr>
                        <a:t>-40</a:t>
                      </a:r>
                      <a:endParaRPr lang="en-US" sz="1200">
                        <a:effectLst/>
                        <a:latin typeface="SF Pro Text" panose="00000400000000000000" pitchFamily="50"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2700" cap="flat" cmpd="sng" algn="ctr">
                      <a:solidFill>
                        <a:srgbClr val="7F7F7F"/>
                      </a:solidFill>
                      <a:prstDash val="solid"/>
                      <a:round/>
                      <a:headEnd type="none" w="med" len="med"/>
                      <a:tailEnd type="none" w="med" len="med"/>
                    </a:lnB>
                  </a:tcPr>
                </a:tc>
                <a:tc>
                  <a:txBody>
                    <a:bodyPr/>
                    <a:lstStyle/>
                    <a:p>
                      <a:pPr algn="ctr">
                        <a:spcAft>
                          <a:spcPts val="0"/>
                        </a:spcAft>
                      </a:pPr>
                      <a:r>
                        <a:rPr lang="en-US" sz="900">
                          <a:solidFill>
                            <a:srgbClr val="000000"/>
                          </a:solidFill>
                          <a:effectLst/>
                          <a:latin typeface="SF Pro Text" panose="00000400000000000000" pitchFamily="50" charset="0"/>
                          <a:ea typeface="Times New Roman" panose="02020603050405020304" pitchFamily="18" charset="0"/>
                          <a:cs typeface="Arial" panose="020B0604020202020204" pitchFamily="34" charset="0"/>
                        </a:rPr>
                        <a:t>-46</a:t>
                      </a:r>
                      <a:endParaRPr lang="en-US" sz="1200">
                        <a:effectLst/>
                        <a:latin typeface="SF Pro Text" panose="00000400000000000000" pitchFamily="50"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2700" cap="flat" cmpd="sng" algn="ctr">
                      <a:solidFill>
                        <a:srgbClr val="7F7F7F"/>
                      </a:solidFill>
                      <a:prstDash val="solid"/>
                      <a:round/>
                      <a:headEnd type="none" w="med" len="med"/>
                      <a:tailEnd type="none" w="med" len="med"/>
                    </a:lnB>
                  </a:tcPr>
                </a:tc>
                <a:tc>
                  <a:txBody>
                    <a:bodyPr/>
                    <a:lstStyle/>
                    <a:p>
                      <a:pPr algn="ctr">
                        <a:spcAft>
                          <a:spcPts val="0"/>
                        </a:spcAft>
                      </a:pPr>
                      <a:r>
                        <a:rPr lang="en-US" sz="900">
                          <a:solidFill>
                            <a:srgbClr val="000000"/>
                          </a:solidFill>
                          <a:effectLst/>
                          <a:latin typeface="SF Pro Text" panose="00000400000000000000" pitchFamily="50" charset="0"/>
                          <a:ea typeface="Times New Roman" panose="02020603050405020304" pitchFamily="18" charset="0"/>
                          <a:cs typeface="Arial" panose="020B0604020202020204" pitchFamily="34" charset="0"/>
                        </a:rPr>
                        <a:t>-51</a:t>
                      </a:r>
                      <a:endParaRPr lang="en-US" sz="1200">
                        <a:effectLst/>
                        <a:latin typeface="SF Pro Text" panose="00000400000000000000" pitchFamily="50"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3735064716"/>
                  </a:ext>
                </a:extLst>
              </a:tr>
              <a:tr h="240248">
                <a:tc vMerge="1">
                  <a:txBody>
                    <a:bodyPr/>
                    <a:lstStyle/>
                    <a:p>
                      <a:endParaRPr lang="en-US"/>
                    </a:p>
                  </a:txBody>
                  <a:tcPr/>
                </a:tc>
                <a:tc gridSpan="12">
                  <a:txBody>
                    <a:bodyPr/>
                    <a:lstStyle/>
                    <a:p>
                      <a:pPr algn="ctr">
                        <a:spcAft>
                          <a:spcPts val="0"/>
                        </a:spcAft>
                      </a:pPr>
                      <a:r>
                        <a:rPr lang="es-ES" sz="900" b="1">
                          <a:solidFill>
                            <a:srgbClr val="000000"/>
                          </a:solidFill>
                          <a:effectLst/>
                          <a:latin typeface="SF Pro Text" panose="00000400000000000000" pitchFamily="50" charset="0"/>
                          <a:ea typeface="Times New Roman" panose="02020603050405020304" pitchFamily="18" charset="0"/>
                          <a:cs typeface="Arial" panose="020B0604020202020204" pitchFamily="34" charset="0"/>
                        </a:rPr>
                        <a:t>TEMPERATURA EQUIVALENTE DE ENFRIAMIENTO (ºC)</a:t>
                      </a:r>
                      <a:endParaRPr lang="en-US" sz="1200">
                        <a:effectLst/>
                        <a:latin typeface="SF Pro Text" panose="00000400000000000000" pitchFamily="50"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71565122"/>
                  </a:ext>
                </a:extLst>
              </a:tr>
              <a:tr h="187529">
                <a:tc>
                  <a:txBody>
                    <a:bodyPr/>
                    <a:lstStyle/>
                    <a:p>
                      <a:pPr algn="ctr">
                        <a:spcAft>
                          <a:spcPts val="0"/>
                        </a:spcAft>
                      </a:pPr>
                      <a:r>
                        <a:rPr lang="en-US" sz="900" b="1">
                          <a:solidFill>
                            <a:srgbClr val="000000"/>
                          </a:solidFill>
                          <a:effectLst/>
                          <a:latin typeface="SF Pro Text" panose="00000400000000000000" pitchFamily="50" charset="0"/>
                          <a:ea typeface="Times New Roman" panose="02020603050405020304" pitchFamily="18" charset="0"/>
                          <a:cs typeface="Arial" panose="020B0604020202020204" pitchFamily="34" charset="0"/>
                        </a:rPr>
                        <a:t>en calma</a:t>
                      </a:r>
                      <a:endParaRPr lang="en-US" sz="1200">
                        <a:effectLst/>
                        <a:latin typeface="SF Pro Text" panose="00000400000000000000" pitchFamily="50" charset="0"/>
                        <a:ea typeface="Times New Roman" panose="02020603050405020304" pitchFamily="18"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spcAft>
                          <a:spcPts val="0"/>
                        </a:spcAft>
                      </a:pPr>
                      <a:r>
                        <a:rPr lang="en-US" sz="900">
                          <a:solidFill>
                            <a:srgbClr val="000000"/>
                          </a:solidFill>
                          <a:effectLst/>
                          <a:latin typeface="SF Pro Text" panose="00000400000000000000" pitchFamily="50" charset="0"/>
                          <a:ea typeface="Times New Roman" panose="02020603050405020304" pitchFamily="18" charset="0"/>
                          <a:cs typeface="Arial" panose="020B0604020202020204" pitchFamily="34" charset="0"/>
                        </a:rPr>
                        <a:t>10</a:t>
                      </a:r>
                      <a:endParaRPr lang="en-US" sz="1200">
                        <a:effectLst/>
                        <a:latin typeface="SF Pro Text" panose="00000400000000000000" pitchFamily="50"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spcAft>
                          <a:spcPts val="0"/>
                        </a:spcAft>
                      </a:pPr>
                      <a:r>
                        <a:rPr lang="en-US" sz="900">
                          <a:solidFill>
                            <a:srgbClr val="000000"/>
                          </a:solidFill>
                          <a:effectLst/>
                          <a:latin typeface="SF Pro Text" panose="00000400000000000000" pitchFamily="50" charset="0"/>
                          <a:ea typeface="Times New Roman" panose="02020603050405020304" pitchFamily="18" charset="0"/>
                          <a:cs typeface="Arial" panose="020B0604020202020204" pitchFamily="34" charset="0"/>
                        </a:rPr>
                        <a:t>4</a:t>
                      </a:r>
                      <a:endParaRPr lang="en-US" sz="1200">
                        <a:effectLst/>
                        <a:latin typeface="SF Pro Text" panose="00000400000000000000" pitchFamily="50" charset="0"/>
                        <a:ea typeface="Times New Roman" panose="02020603050405020304" pitchFamily="18"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a:solidFill>
                            <a:srgbClr val="000000"/>
                          </a:solidFill>
                          <a:effectLst/>
                          <a:latin typeface="SF Pro Text" panose="00000400000000000000" pitchFamily="50" charset="0"/>
                          <a:ea typeface="Times New Roman" panose="02020603050405020304" pitchFamily="18" charset="0"/>
                          <a:cs typeface="Arial" panose="020B0604020202020204" pitchFamily="34" charset="0"/>
                        </a:rPr>
                        <a:t>-1</a:t>
                      </a:r>
                      <a:endParaRPr lang="en-US" sz="1200">
                        <a:effectLst/>
                        <a:latin typeface="SF Pro Text" panose="00000400000000000000" pitchFamily="50"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solidFill>
                      <a:srgbClr val="7F7F7F"/>
                    </a:solidFill>
                  </a:tcPr>
                </a:tc>
                <a:tc>
                  <a:txBody>
                    <a:bodyPr/>
                    <a:lstStyle/>
                    <a:p>
                      <a:pPr algn="ctr">
                        <a:spcAft>
                          <a:spcPts val="0"/>
                        </a:spcAft>
                      </a:pPr>
                      <a:r>
                        <a:rPr lang="en-US" sz="900">
                          <a:solidFill>
                            <a:srgbClr val="000000"/>
                          </a:solidFill>
                          <a:effectLst/>
                          <a:latin typeface="SF Pro Text" panose="00000400000000000000" pitchFamily="50" charset="0"/>
                          <a:ea typeface="Times New Roman" panose="02020603050405020304" pitchFamily="18" charset="0"/>
                          <a:cs typeface="Arial" panose="020B0604020202020204" pitchFamily="34" charset="0"/>
                        </a:rPr>
                        <a:t>-7</a:t>
                      </a:r>
                      <a:endParaRPr lang="en-US" sz="1200">
                        <a:effectLst/>
                        <a:latin typeface="SF Pro Text" panose="00000400000000000000" pitchFamily="50"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solidFill>
                      <a:srgbClr val="7F7F7F"/>
                    </a:solidFill>
                  </a:tcPr>
                </a:tc>
                <a:tc>
                  <a:txBody>
                    <a:bodyPr/>
                    <a:lstStyle/>
                    <a:p>
                      <a:pPr algn="ctr">
                        <a:spcAft>
                          <a:spcPts val="0"/>
                        </a:spcAft>
                      </a:pPr>
                      <a:r>
                        <a:rPr lang="en-US" sz="900">
                          <a:solidFill>
                            <a:srgbClr val="000000"/>
                          </a:solidFill>
                          <a:effectLst/>
                          <a:latin typeface="SF Pro Text" panose="00000400000000000000" pitchFamily="50" charset="0"/>
                          <a:ea typeface="Times New Roman" panose="02020603050405020304" pitchFamily="18" charset="0"/>
                          <a:cs typeface="Arial" panose="020B0604020202020204" pitchFamily="34" charset="0"/>
                        </a:rPr>
                        <a:t>-12</a:t>
                      </a:r>
                      <a:endParaRPr lang="en-US" sz="1200">
                        <a:effectLst/>
                        <a:latin typeface="SF Pro Text" panose="00000400000000000000" pitchFamily="50"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solidFill>
                      <a:srgbClr val="7F7F7F"/>
                    </a:solidFill>
                  </a:tcPr>
                </a:tc>
                <a:tc>
                  <a:txBody>
                    <a:bodyPr/>
                    <a:lstStyle/>
                    <a:p>
                      <a:pPr algn="ctr">
                        <a:spcAft>
                          <a:spcPts val="0"/>
                        </a:spcAft>
                      </a:pPr>
                      <a:r>
                        <a:rPr lang="en-US" sz="900">
                          <a:solidFill>
                            <a:srgbClr val="000000"/>
                          </a:solidFill>
                          <a:effectLst/>
                          <a:latin typeface="SF Pro Text" panose="00000400000000000000" pitchFamily="50" charset="0"/>
                          <a:ea typeface="Times New Roman" panose="02020603050405020304" pitchFamily="18" charset="0"/>
                          <a:cs typeface="Arial" panose="020B0604020202020204" pitchFamily="34" charset="0"/>
                        </a:rPr>
                        <a:t>-18</a:t>
                      </a:r>
                      <a:endParaRPr lang="en-US" sz="1200">
                        <a:effectLst/>
                        <a:latin typeface="SF Pro Text" panose="00000400000000000000" pitchFamily="50"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solidFill>
                      <a:srgbClr val="7F7F7F"/>
                    </a:solidFill>
                  </a:tcPr>
                </a:tc>
                <a:tc>
                  <a:txBody>
                    <a:bodyPr/>
                    <a:lstStyle/>
                    <a:p>
                      <a:pPr algn="ctr">
                        <a:spcAft>
                          <a:spcPts val="0"/>
                        </a:spcAft>
                      </a:pPr>
                      <a:r>
                        <a:rPr lang="en-US" sz="900">
                          <a:solidFill>
                            <a:srgbClr val="000000"/>
                          </a:solidFill>
                          <a:effectLst/>
                          <a:latin typeface="SF Pro Text" panose="00000400000000000000" pitchFamily="50" charset="0"/>
                          <a:ea typeface="Times New Roman" panose="02020603050405020304" pitchFamily="18" charset="0"/>
                          <a:cs typeface="Arial" panose="020B0604020202020204" pitchFamily="34" charset="0"/>
                        </a:rPr>
                        <a:t>-23</a:t>
                      </a:r>
                      <a:endParaRPr lang="en-US" sz="1200">
                        <a:effectLst/>
                        <a:latin typeface="SF Pro Text" panose="00000400000000000000" pitchFamily="50"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solidFill>
                      <a:srgbClr val="7F7F7F"/>
                    </a:solidFill>
                  </a:tcPr>
                </a:tc>
                <a:tc>
                  <a:txBody>
                    <a:bodyPr/>
                    <a:lstStyle/>
                    <a:p>
                      <a:pPr algn="ctr">
                        <a:spcAft>
                          <a:spcPts val="0"/>
                        </a:spcAft>
                      </a:pPr>
                      <a:r>
                        <a:rPr lang="en-US" sz="900">
                          <a:solidFill>
                            <a:srgbClr val="000000"/>
                          </a:solidFill>
                          <a:effectLst/>
                          <a:latin typeface="SF Pro Text" panose="00000400000000000000" pitchFamily="50" charset="0"/>
                          <a:ea typeface="Times New Roman" panose="02020603050405020304" pitchFamily="18" charset="0"/>
                          <a:cs typeface="Arial" panose="020B0604020202020204" pitchFamily="34" charset="0"/>
                        </a:rPr>
                        <a:t>-29</a:t>
                      </a:r>
                      <a:endParaRPr lang="en-US" sz="1200">
                        <a:effectLst/>
                        <a:latin typeface="SF Pro Text" panose="00000400000000000000" pitchFamily="50" charset="0"/>
                        <a:ea typeface="Times New Roman" panose="02020603050405020304" pitchFamily="18"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7F7F7F"/>
                    </a:solidFill>
                  </a:tcPr>
                </a:tc>
                <a:tc>
                  <a:txBody>
                    <a:bodyPr/>
                    <a:lstStyle/>
                    <a:p>
                      <a:pPr algn="ctr">
                        <a:spcAft>
                          <a:spcPts val="0"/>
                        </a:spcAft>
                      </a:pPr>
                      <a:r>
                        <a:rPr lang="en-US" sz="900">
                          <a:solidFill>
                            <a:srgbClr val="000000"/>
                          </a:solidFill>
                          <a:effectLst/>
                          <a:latin typeface="SF Pro Text" panose="00000400000000000000" pitchFamily="50" charset="0"/>
                          <a:ea typeface="Times New Roman" panose="02020603050405020304" pitchFamily="18" charset="0"/>
                          <a:cs typeface="Arial" panose="020B0604020202020204" pitchFamily="34" charset="0"/>
                        </a:rPr>
                        <a:t>-34</a:t>
                      </a:r>
                      <a:endParaRPr lang="en-US" sz="1200">
                        <a:effectLst/>
                        <a:latin typeface="SF Pro Text" panose="00000400000000000000" pitchFamily="50"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w="12700" cap="flat" cmpd="sng" algn="ctr">
                      <a:solidFill>
                        <a:srgbClr val="7F7F7F"/>
                      </a:solidFill>
                      <a:prstDash val="solid"/>
                      <a:round/>
                      <a:headEnd type="none" w="med" len="med"/>
                      <a:tailEnd type="none" w="med" len="med"/>
                    </a:lnB>
                    <a:solidFill>
                      <a:srgbClr val="AEAAAA"/>
                    </a:solidFill>
                  </a:tcPr>
                </a:tc>
                <a:tc>
                  <a:txBody>
                    <a:bodyPr/>
                    <a:lstStyle/>
                    <a:p>
                      <a:pPr algn="ctr">
                        <a:spcAft>
                          <a:spcPts val="0"/>
                        </a:spcAft>
                      </a:pPr>
                      <a:r>
                        <a:rPr lang="en-US" sz="900">
                          <a:solidFill>
                            <a:srgbClr val="000000"/>
                          </a:solidFill>
                          <a:effectLst/>
                          <a:latin typeface="SF Pro Text" panose="00000400000000000000" pitchFamily="50" charset="0"/>
                          <a:ea typeface="Times New Roman" panose="02020603050405020304" pitchFamily="18" charset="0"/>
                          <a:cs typeface="Arial" panose="020B0604020202020204" pitchFamily="34" charset="0"/>
                        </a:rPr>
                        <a:t>-40</a:t>
                      </a:r>
                      <a:endParaRPr lang="en-US" sz="1200">
                        <a:effectLst/>
                        <a:latin typeface="SF Pro Text" panose="00000400000000000000" pitchFamily="50"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2700" cap="flat" cmpd="sng" algn="ctr">
                      <a:solidFill>
                        <a:srgbClr val="7F7F7F"/>
                      </a:solidFill>
                      <a:prstDash val="solid"/>
                      <a:round/>
                      <a:headEnd type="none" w="med" len="med"/>
                      <a:tailEnd type="none" w="med" len="med"/>
                    </a:lnB>
                    <a:solidFill>
                      <a:srgbClr val="AEAAAA"/>
                    </a:solidFill>
                  </a:tcPr>
                </a:tc>
                <a:tc>
                  <a:txBody>
                    <a:bodyPr/>
                    <a:lstStyle/>
                    <a:p>
                      <a:pPr algn="ctr">
                        <a:spcAft>
                          <a:spcPts val="0"/>
                        </a:spcAft>
                      </a:pPr>
                      <a:r>
                        <a:rPr lang="en-US" sz="900">
                          <a:solidFill>
                            <a:srgbClr val="000000"/>
                          </a:solidFill>
                          <a:effectLst/>
                          <a:latin typeface="SF Pro Text" panose="00000400000000000000" pitchFamily="50" charset="0"/>
                          <a:ea typeface="Times New Roman" panose="02020603050405020304" pitchFamily="18" charset="0"/>
                          <a:cs typeface="Arial" panose="020B0604020202020204" pitchFamily="34" charset="0"/>
                        </a:rPr>
                        <a:t>-46</a:t>
                      </a:r>
                      <a:endParaRPr lang="en-US" sz="1200">
                        <a:effectLst/>
                        <a:latin typeface="SF Pro Text" panose="00000400000000000000" pitchFamily="50"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2700" cap="flat" cmpd="sng" algn="ctr">
                      <a:solidFill>
                        <a:srgbClr val="7F7F7F"/>
                      </a:solidFill>
                      <a:prstDash val="solid"/>
                      <a:round/>
                      <a:headEnd type="none" w="med" len="med"/>
                      <a:tailEnd type="none" w="med" len="med"/>
                    </a:lnB>
                    <a:solidFill>
                      <a:srgbClr val="AEAAAA"/>
                    </a:solidFill>
                  </a:tcPr>
                </a:tc>
                <a:tc>
                  <a:txBody>
                    <a:bodyPr/>
                    <a:lstStyle/>
                    <a:p>
                      <a:pPr algn="ctr">
                        <a:spcAft>
                          <a:spcPts val="0"/>
                        </a:spcAft>
                      </a:pPr>
                      <a:r>
                        <a:rPr lang="en-US" sz="900">
                          <a:solidFill>
                            <a:srgbClr val="000000"/>
                          </a:solidFill>
                          <a:effectLst/>
                          <a:latin typeface="SF Pro Text" panose="00000400000000000000" pitchFamily="50" charset="0"/>
                          <a:ea typeface="Times New Roman" panose="02020603050405020304" pitchFamily="18" charset="0"/>
                          <a:cs typeface="Arial" panose="020B0604020202020204" pitchFamily="34" charset="0"/>
                        </a:rPr>
                        <a:t>-51</a:t>
                      </a:r>
                      <a:endParaRPr lang="en-US" sz="1200">
                        <a:effectLst/>
                        <a:latin typeface="SF Pro Text" panose="00000400000000000000" pitchFamily="50"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2700" cap="flat" cmpd="sng" algn="ctr">
                      <a:solidFill>
                        <a:srgbClr val="7F7F7F"/>
                      </a:solidFill>
                      <a:prstDash val="solid"/>
                      <a:round/>
                      <a:headEnd type="none" w="med" len="med"/>
                      <a:tailEnd type="none" w="med" len="med"/>
                    </a:lnB>
                    <a:solidFill>
                      <a:srgbClr val="AEAAAA"/>
                    </a:solidFill>
                  </a:tcPr>
                </a:tc>
                <a:extLst>
                  <a:ext uri="{0D108BD9-81ED-4DB2-BD59-A6C34878D82A}">
                    <a16:rowId xmlns:a16="http://schemas.microsoft.com/office/drawing/2014/main" val="723066874"/>
                  </a:ext>
                </a:extLst>
              </a:tr>
              <a:tr h="187529">
                <a:tc>
                  <a:txBody>
                    <a:bodyPr/>
                    <a:lstStyle/>
                    <a:p>
                      <a:pPr algn="ctr">
                        <a:spcAft>
                          <a:spcPts val="0"/>
                        </a:spcAft>
                      </a:pPr>
                      <a:r>
                        <a:rPr lang="en-US" sz="900" b="1">
                          <a:solidFill>
                            <a:srgbClr val="000000"/>
                          </a:solidFill>
                          <a:effectLst/>
                          <a:latin typeface="SF Pro Text" panose="00000400000000000000" pitchFamily="50" charset="0"/>
                          <a:ea typeface="Times New Roman" panose="02020603050405020304" pitchFamily="18" charset="0"/>
                          <a:cs typeface="Arial" panose="020B0604020202020204" pitchFamily="34" charset="0"/>
                        </a:rPr>
                        <a:t>8</a:t>
                      </a:r>
                      <a:endParaRPr lang="en-US" sz="1200">
                        <a:effectLst/>
                        <a:latin typeface="SF Pro Text" panose="00000400000000000000" pitchFamily="50" charset="0"/>
                        <a:ea typeface="Times New Roman" panose="02020603050405020304" pitchFamily="18"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spcAft>
                          <a:spcPts val="0"/>
                        </a:spcAft>
                      </a:pPr>
                      <a:r>
                        <a:rPr lang="en-US" sz="900">
                          <a:solidFill>
                            <a:srgbClr val="000000"/>
                          </a:solidFill>
                          <a:effectLst/>
                          <a:latin typeface="SF Pro Text" panose="00000400000000000000" pitchFamily="50" charset="0"/>
                          <a:ea typeface="Times New Roman" panose="02020603050405020304" pitchFamily="18" charset="0"/>
                          <a:cs typeface="Arial" panose="020B0604020202020204" pitchFamily="34" charset="0"/>
                        </a:rPr>
                        <a:t>9</a:t>
                      </a:r>
                      <a:endParaRPr lang="en-US" sz="1200">
                        <a:effectLst/>
                        <a:latin typeface="SF Pro Text" panose="00000400000000000000" pitchFamily="50"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spcAft>
                          <a:spcPts val="0"/>
                        </a:spcAft>
                      </a:pPr>
                      <a:r>
                        <a:rPr lang="en-US" sz="900">
                          <a:solidFill>
                            <a:srgbClr val="000000"/>
                          </a:solidFill>
                          <a:effectLst/>
                          <a:latin typeface="SF Pro Text" panose="00000400000000000000" pitchFamily="50" charset="0"/>
                          <a:ea typeface="Times New Roman" panose="02020603050405020304" pitchFamily="18" charset="0"/>
                          <a:cs typeface="Arial" panose="020B0604020202020204" pitchFamily="34" charset="0"/>
                        </a:rPr>
                        <a:t>3</a:t>
                      </a:r>
                      <a:endParaRPr lang="en-US" sz="1200">
                        <a:effectLst/>
                        <a:latin typeface="SF Pro Text" panose="00000400000000000000" pitchFamily="50"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7F7F7F"/>
                    </a:solidFill>
                  </a:tcPr>
                </a:tc>
                <a:tc>
                  <a:txBody>
                    <a:bodyPr/>
                    <a:lstStyle/>
                    <a:p>
                      <a:pPr algn="ctr">
                        <a:spcAft>
                          <a:spcPts val="0"/>
                        </a:spcAft>
                      </a:pPr>
                      <a:r>
                        <a:rPr lang="en-US" sz="900">
                          <a:solidFill>
                            <a:srgbClr val="000000"/>
                          </a:solidFill>
                          <a:effectLst/>
                          <a:latin typeface="SF Pro Text" panose="00000400000000000000" pitchFamily="50" charset="0"/>
                          <a:ea typeface="Times New Roman" panose="02020603050405020304" pitchFamily="18" charset="0"/>
                          <a:cs typeface="Arial" panose="020B0604020202020204" pitchFamily="34" charset="0"/>
                        </a:rPr>
                        <a:t>-3</a:t>
                      </a:r>
                      <a:endParaRPr lang="en-US" sz="1200">
                        <a:effectLst/>
                        <a:latin typeface="SF Pro Text" panose="00000400000000000000" pitchFamily="50"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solidFill>
                      <a:srgbClr val="7F7F7F"/>
                    </a:solidFill>
                  </a:tcPr>
                </a:tc>
                <a:tc>
                  <a:txBody>
                    <a:bodyPr/>
                    <a:lstStyle/>
                    <a:p>
                      <a:pPr algn="ctr">
                        <a:spcAft>
                          <a:spcPts val="0"/>
                        </a:spcAft>
                      </a:pPr>
                      <a:r>
                        <a:rPr lang="en-US" sz="900">
                          <a:solidFill>
                            <a:srgbClr val="000000"/>
                          </a:solidFill>
                          <a:effectLst/>
                          <a:latin typeface="SF Pro Text" panose="00000400000000000000" pitchFamily="50" charset="0"/>
                          <a:ea typeface="Times New Roman" panose="02020603050405020304" pitchFamily="18" charset="0"/>
                          <a:cs typeface="Arial" panose="020B0604020202020204" pitchFamily="34" charset="0"/>
                        </a:rPr>
                        <a:t>-9</a:t>
                      </a:r>
                      <a:endParaRPr lang="en-US" sz="1200">
                        <a:effectLst/>
                        <a:latin typeface="SF Pro Text" panose="00000400000000000000" pitchFamily="50"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solidFill>
                      <a:srgbClr val="7F7F7F"/>
                    </a:solidFill>
                  </a:tcPr>
                </a:tc>
                <a:tc>
                  <a:txBody>
                    <a:bodyPr/>
                    <a:lstStyle/>
                    <a:p>
                      <a:pPr algn="ctr">
                        <a:spcAft>
                          <a:spcPts val="0"/>
                        </a:spcAft>
                      </a:pPr>
                      <a:r>
                        <a:rPr lang="en-US" sz="900">
                          <a:solidFill>
                            <a:srgbClr val="000000"/>
                          </a:solidFill>
                          <a:effectLst/>
                          <a:latin typeface="SF Pro Text" panose="00000400000000000000" pitchFamily="50" charset="0"/>
                          <a:ea typeface="Times New Roman" panose="02020603050405020304" pitchFamily="18" charset="0"/>
                          <a:cs typeface="Arial" panose="020B0604020202020204" pitchFamily="34" charset="0"/>
                        </a:rPr>
                        <a:t>-14</a:t>
                      </a:r>
                      <a:endParaRPr lang="en-US" sz="1200">
                        <a:effectLst/>
                        <a:latin typeface="SF Pro Text" panose="00000400000000000000" pitchFamily="50"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solidFill>
                      <a:srgbClr val="7F7F7F"/>
                    </a:solidFill>
                  </a:tcPr>
                </a:tc>
                <a:tc>
                  <a:txBody>
                    <a:bodyPr/>
                    <a:lstStyle/>
                    <a:p>
                      <a:pPr algn="ctr">
                        <a:spcAft>
                          <a:spcPts val="0"/>
                        </a:spcAft>
                      </a:pPr>
                      <a:r>
                        <a:rPr lang="en-US" sz="900">
                          <a:solidFill>
                            <a:srgbClr val="000000"/>
                          </a:solidFill>
                          <a:effectLst/>
                          <a:latin typeface="SF Pro Text" panose="00000400000000000000" pitchFamily="50" charset="0"/>
                          <a:ea typeface="Times New Roman" panose="02020603050405020304" pitchFamily="18" charset="0"/>
                          <a:cs typeface="Arial" panose="020B0604020202020204" pitchFamily="34" charset="0"/>
                        </a:rPr>
                        <a:t>-21</a:t>
                      </a:r>
                      <a:endParaRPr lang="en-US" sz="1200">
                        <a:effectLst/>
                        <a:latin typeface="SF Pro Text" panose="00000400000000000000" pitchFamily="50"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solidFill>
                      <a:srgbClr val="7F7F7F"/>
                    </a:solidFill>
                  </a:tcPr>
                </a:tc>
                <a:tc>
                  <a:txBody>
                    <a:bodyPr/>
                    <a:lstStyle/>
                    <a:p>
                      <a:pPr algn="ctr">
                        <a:spcAft>
                          <a:spcPts val="0"/>
                        </a:spcAft>
                      </a:pPr>
                      <a:r>
                        <a:rPr lang="en-US" sz="900">
                          <a:solidFill>
                            <a:srgbClr val="000000"/>
                          </a:solidFill>
                          <a:effectLst/>
                          <a:latin typeface="SF Pro Text" panose="00000400000000000000" pitchFamily="50" charset="0"/>
                          <a:ea typeface="Times New Roman" panose="02020603050405020304" pitchFamily="18" charset="0"/>
                          <a:cs typeface="Arial" panose="020B0604020202020204" pitchFamily="34" charset="0"/>
                        </a:rPr>
                        <a:t>-26</a:t>
                      </a:r>
                      <a:endParaRPr lang="en-US" sz="1200">
                        <a:effectLst/>
                        <a:latin typeface="SF Pro Text" panose="00000400000000000000" pitchFamily="50" charset="0"/>
                        <a:ea typeface="Times New Roman" panose="02020603050405020304" pitchFamily="18"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7F7F7F"/>
                    </a:solidFill>
                  </a:tcPr>
                </a:tc>
                <a:tc>
                  <a:txBody>
                    <a:bodyPr/>
                    <a:lstStyle/>
                    <a:p>
                      <a:pPr algn="ctr">
                        <a:spcAft>
                          <a:spcPts val="0"/>
                        </a:spcAft>
                      </a:pPr>
                      <a:r>
                        <a:rPr lang="en-US" sz="900">
                          <a:solidFill>
                            <a:srgbClr val="000000"/>
                          </a:solidFill>
                          <a:effectLst/>
                          <a:latin typeface="SF Pro Text" panose="00000400000000000000" pitchFamily="50" charset="0"/>
                          <a:ea typeface="Times New Roman" panose="02020603050405020304" pitchFamily="18" charset="0"/>
                          <a:cs typeface="Arial" panose="020B0604020202020204" pitchFamily="34" charset="0"/>
                        </a:rPr>
                        <a:t>-32</a:t>
                      </a:r>
                      <a:endParaRPr lang="en-US" sz="1200">
                        <a:effectLst/>
                        <a:latin typeface="SF Pro Text" panose="00000400000000000000" pitchFamily="50"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AEAAAA"/>
                    </a:solidFill>
                  </a:tcPr>
                </a:tc>
                <a:tc>
                  <a:txBody>
                    <a:bodyPr/>
                    <a:lstStyle/>
                    <a:p>
                      <a:pPr algn="ctr">
                        <a:spcAft>
                          <a:spcPts val="0"/>
                        </a:spcAft>
                      </a:pPr>
                      <a:r>
                        <a:rPr lang="en-US" sz="900">
                          <a:solidFill>
                            <a:srgbClr val="000000"/>
                          </a:solidFill>
                          <a:effectLst/>
                          <a:latin typeface="SF Pro Text" panose="00000400000000000000" pitchFamily="50" charset="0"/>
                          <a:ea typeface="Times New Roman" panose="02020603050405020304" pitchFamily="18" charset="0"/>
                          <a:cs typeface="Arial" panose="020B0604020202020204" pitchFamily="34" charset="0"/>
                        </a:rPr>
                        <a:t>-38</a:t>
                      </a:r>
                      <a:endParaRPr lang="en-US" sz="1200">
                        <a:effectLst/>
                        <a:latin typeface="SF Pro Text" panose="00000400000000000000" pitchFamily="50"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AEAAAA"/>
                    </a:solidFill>
                  </a:tcPr>
                </a:tc>
                <a:tc>
                  <a:txBody>
                    <a:bodyPr/>
                    <a:lstStyle/>
                    <a:p>
                      <a:pPr algn="ctr">
                        <a:spcAft>
                          <a:spcPts val="0"/>
                        </a:spcAft>
                      </a:pPr>
                      <a:r>
                        <a:rPr lang="en-US" sz="900">
                          <a:solidFill>
                            <a:srgbClr val="000000"/>
                          </a:solidFill>
                          <a:effectLst/>
                          <a:latin typeface="SF Pro Text" panose="00000400000000000000" pitchFamily="50" charset="0"/>
                          <a:ea typeface="Times New Roman" panose="02020603050405020304" pitchFamily="18" charset="0"/>
                          <a:cs typeface="Arial" panose="020B0604020202020204" pitchFamily="34" charset="0"/>
                        </a:rPr>
                        <a:t>-44</a:t>
                      </a:r>
                      <a:endParaRPr lang="en-US" sz="1200">
                        <a:effectLst/>
                        <a:latin typeface="SF Pro Text" panose="00000400000000000000" pitchFamily="50"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AEAAAA"/>
                    </a:solidFill>
                  </a:tcPr>
                </a:tc>
                <a:tc>
                  <a:txBody>
                    <a:bodyPr/>
                    <a:lstStyle/>
                    <a:p>
                      <a:pPr algn="ctr">
                        <a:spcAft>
                          <a:spcPts val="0"/>
                        </a:spcAft>
                      </a:pPr>
                      <a:r>
                        <a:rPr lang="en-US" sz="900">
                          <a:solidFill>
                            <a:srgbClr val="000000"/>
                          </a:solidFill>
                          <a:effectLst/>
                          <a:latin typeface="SF Pro Text" panose="00000400000000000000" pitchFamily="50" charset="0"/>
                          <a:ea typeface="Times New Roman" panose="02020603050405020304" pitchFamily="18" charset="0"/>
                          <a:cs typeface="Arial" panose="020B0604020202020204" pitchFamily="34" charset="0"/>
                        </a:rPr>
                        <a:t>-49</a:t>
                      </a:r>
                      <a:endParaRPr lang="en-US" sz="1200">
                        <a:effectLst/>
                        <a:latin typeface="SF Pro Text" panose="00000400000000000000" pitchFamily="50"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EAAAA"/>
                    </a:solidFill>
                  </a:tcPr>
                </a:tc>
                <a:tc>
                  <a:txBody>
                    <a:bodyPr/>
                    <a:lstStyle/>
                    <a:p>
                      <a:pPr algn="ctr">
                        <a:spcAft>
                          <a:spcPts val="0"/>
                        </a:spcAft>
                      </a:pPr>
                      <a:r>
                        <a:rPr lang="en-US" sz="900">
                          <a:solidFill>
                            <a:srgbClr val="000000"/>
                          </a:solidFill>
                          <a:effectLst/>
                          <a:latin typeface="SF Pro Text" panose="00000400000000000000" pitchFamily="50" charset="0"/>
                          <a:ea typeface="Times New Roman" panose="02020603050405020304" pitchFamily="18" charset="0"/>
                          <a:cs typeface="Arial" panose="020B0604020202020204" pitchFamily="34" charset="0"/>
                        </a:rPr>
                        <a:t>-56</a:t>
                      </a:r>
                      <a:endParaRPr lang="en-US" sz="1200">
                        <a:effectLst/>
                        <a:latin typeface="SF Pro Text" panose="00000400000000000000" pitchFamily="50"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EAAAA"/>
                    </a:solidFill>
                  </a:tcPr>
                </a:tc>
                <a:extLst>
                  <a:ext uri="{0D108BD9-81ED-4DB2-BD59-A6C34878D82A}">
                    <a16:rowId xmlns:a16="http://schemas.microsoft.com/office/drawing/2014/main" val="2725675615"/>
                  </a:ext>
                </a:extLst>
              </a:tr>
              <a:tr h="187529">
                <a:tc>
                  <a:txBody>
                    <a:bodyPr/>
                    <a:lstStyle/>
                    <a:p>
                      <a:pPr algn="ctr">
                        <a:spcAft>
                          <a:spcPts val="0"/>
                        </a:spcAft>
                      </a:pPr>
                      <a:r>
                        <a:rPr lang="en-US" sz="900" b="1">
                          <a:solidFill>
                            <a:srgbClr val="000000"/>
                          </a:solidFill>
                          <a:effectLst/>
                          <a:latin typeface="SF Pro Text" panose="00000400000000000000" pitchFamily="50" charset="0"/>
                          <a:ea typeface="Times New Roman" panose="02020603050405020304" pitchFamily="18" charset="0"/>
                          <a:cs typeface="Arial" panose="020B0604020202020204" pitchFamily="34" charset="0"/>
                        </a:rPr>
                        <a:t>16</a:t>
                      </a:r>
                      <a:endParaRPr lang="en-US" sz="1200">
                        <a:effectLst/>
                        <a:latin typeface="SF Pro Text" panose="00000400000000000000" pitchFamily="50" charset="0"/>
                        <a:ea typeface="Times New Roman" panose="02020603050405020304" pitchFamily="18"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spcAft>
                          <a:spcPts val="0"/>
                        </a:spcAft>
                      </a:pPr>
                      <a:r>
                        <a:rPr lang="en-US" sz="900">
                          <a:solidFill>
                            <a:srgbClr val="000000"/>
                          </a:solidFill>
                          <a:effectLst/>
                          <a:latin typeface="SF Pro Text" panose="00000400000000000000" pitchFamily="50" charset="0"/>
                          <a:ea typeface="Times New Roman" panose="02020603050405020304" pitchFamily="18" charset="0"/>
                          <a:cs typeface="Arial" panose="020B0604020202020204" pitchFamily="34" charset="0"/>
                        </a:rPr>
                        <a:t>4</a:t>
                      </a:r>
                      <a:endParaRPr lang="en-US" sz="1200">
                        <a:effectLst/>
                        <a:latin typeface="SF Pro Text" panose="00000400000000000000" pitchFamily="50"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a:solidFill>
                            <a:srgbClr val="000000"/>
                          </a:solidFill>
                          <a:effectLst/>
                          <a:latin typeface="SF Pro Text" panose="00000400000000000000" pitchFamily="50" charset="0"/>
                          <a:ea typeface="Times New Roman" panose="02020603050405020304" pitchFamily="18" charset="0"/>
                          <a:cs typeface="Arial" panose="020B0604020202020204" pitchFamily="34" charset="0"/>
                        </a:rPr>
                        <a:t>-2</a:t>
                      </a:r>
                      <a:endParaRPr lang="en-US" sz="1200">
                        <a:effectLst/>
                        <a:latin typeface="SF Pro Text" panose="00000400000000000000" pitchFamily="50"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solidFill>
                      <a:srgbClr val="7F7F7F"/>
                    </a:solidFill>
                  </a:tcPr>
                </a:tc>
                <a:tc>
                  <a:txBody>
                    <a:bodyPr/>
                    <a:lstStyle/>
                    <a:p>
                      <a:pPr algn="ctr">
                        <a:spcAft>
                          <a:spcPts val="0"/>
                        </a:spcAft>
                      </a:pPr>
                      <a:r>
                        <a:rPr lang="en-US" sz="900">
                          <a:solidFill>
                            <a:srgbClr val="000000"/>
                          </a:solidFill>
                          <a:effectLst/>
                          <a:latin typeface="SF Pro Text" panose="00000400000000000000" pitchFamily="50" charset="0"/>
                          <a:ea typeface="Times New Roman" panose="02020603050405020304" pitchFamily="18" charset="0"/>
                          <a:cs typeface="Arial" panose="020B0604020202020204" pitchFamily="34" charset="0"/>
                        </a:rPr>
                        <a:t>-9</a:t>
                      </a:r>
                      <a:endParaRPr lang="en-US" sz="1200">
                        <a:effectLst/>
                        <a:latin typeface="SF Pro Text" panose="00000400000000000000" pitchFamily="50"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solidFill>
                      <a:srgbClr val="7F7F7F"/>
                    </a:solidFill>
                  </a:tcPr>
                </a:tc>
                <a:tc>
                  <a:txBody>
                    <a:bodyPr/>
                    <a:lstStyle/>
                    <a:p>
                      <a:pPr algn="ctr">
                        <a:spcAft>
                          <a:spcPts val="0"/>
                        </a:spcAft>
                      </a:pPr>
                      <a:r>
                        <a:rPr lang="en-US" sz="900">
                          <a:solidFill>
                            <a:srgbClr val="000000"/>
                          </a:solidFill>
                          <a:effectLst/>
                          <a:latin typeface="SF Pro Text" panose="00000400000000000000" pitchFamily="50" charset="0"/>
                          <a:ea typeface="Times New Roman" panose="02020603050405020304" pitchFamily="18" charset="0"/>
                          <a:cs typeface="Arial" panose="020B0604020202020204" pitchFamily="34" charset="0"/>
                        </a:rPr>
                        <a:t>-16</a:t>
                      </a:r>
                      <a:endParaRPr lang="en-US" sz="1200">
                        <a:effectLst/>
                        <a:latin typeface="SF Pro Text" panose="00000400000000000000" pitchFamily="50"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solidFill>
                      <a:srgbClr val="7F7F7F"/>
                    </a:solidFill>
                  </a:tcPr>
                </a:tc>
                <a:tc>
                  <a:txBody>
                    <a:bodyPr/>
                    <a:lstStyle/>
                    <a:p>
                      <a:pPr algn="ctr">
                        <a:spcAft>
                          <a:spcPts val="0"/>
                        </a:spcAft>
                      </a:pPr>
                      <a:r>
                        <a:rPr lang="en-US" sz="900">
                          <a:solidFill>
                            <a:srgbClr val="000000"/>
                          </a:solidFill>
                          <a:effectLst/>
                          <a:latin typeface="SF Pro Text" panose="00000400000000000000" pitchFamily="50" charset="0"/>
                          <a:ea typeface="Times New Roman" panose="02020603050405020304" pitchFamily="18" charset="0"/>
                          <a:cs typeface="Arial" panose="020B0604020202020204" pitchFamily="34" charset="0"/>
                        </a:rPr>
                        <a:t>-23</a:t>
                      </a:r>
                      <a:endParaRPr lang="en-US" sz="1200">
                        <a:effectLst/>
                        <a:latin typeface="SF Pro Text" panose="00000400000000000000" pitchFamily="50"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solidFill>
                      <a:srgbClr val="7F7F7F"/>
                    </a:solidFill>
                  </a:tcPr>
                </a:tc>
                <a:tc>
                  <a:txBody>
                    <a:bodyPr/>
                    <a:lstStyle/>
                    <a:p>
                      <a:pPr algn="ctr">
                        <a:spcAft>
                          <a:spcPts val="0"/>
                        </a:spcAft>
                      </a:pPr>
                      <a:r>
                        <a:rPr lang="en-US" sz="900">
                          <a:solidFill>
                            <a:srgbClr val="000000"/>
                          </a:solidFill>
                          <a:effectLst/>
                          <a:latin typeface="SF Pro Text" panose="00000400000000000000" pitchFamily="50" charset="0"/>
                          <a:ea typeface="Times New Roman" panose="02020603050405020304" pitchFamily="18" charset="0"/>
                          <a:cs typeface="Arial" panose="020B0604020202020204" pitchFamily="34" charset="0"/>
                        </a:rPr>
                        <a:t>-31</a:t>
                      </a:r>
                      <a:endParaRPr lang="en-US" sz="1200">
                        <a:effectLst/>
                        <a:latin typeface="SF Pro Text" panose="00000400000000000000" pitchFamily="50" charset="0"/>
                        <a:ea typeface="Times New Roman" panose="02020603050405020304" pitchFamily="18"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7F7F7F"/>
                    </a:solidFill>
                  </a:tcPr>
                </a:tc>
                <a:tc>
                  <a:txBody>
                    <a:bodyPr/>
                    <a:lstStyle/>
                    <a:p>
                      <a:pPr algn="ctr">
                        <a:spcAft>
                          <a:spcPts val="0"/>
                        </a:spcAft>
                      </a:pPr>
                      <a:r>
                        <a:rPr lang="en-US" sz="900">
                          <a:solidFill>
                            <a:srgbClr val="000000"/>
                          </a:solidFill>
                          <a:effectLst/>
                          <a:latin typeface="SF Pro Text" panose="00000400000000000000" pitchFamily="50" charset="0"/>
                          <a:ea typeface="Times New Roman" panose="02020603050405020304" pitchFamily="18" charset="0"/>
                          <a:cs typeface="Arial" panose="020B0604020202020204" pitchFamily="34" charset="0"/>
                        </a:rPr>
                        <a:t>-36</a:t>
                      </a:r>
                      <a:endParaRPr lang="en-US" sz="1200">
                        <a:effectLst/>
                        <a:latin typeface="SF Pro Text" panose="00000400000000000000" pitchFamily="50"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AEAAAA"/>
                    </a:solidFill>
                  </a:tcPr>
                </a:tc>
                <a:tc>
                  <a:txBody>
                    <a:bodyPr/>
                    <a:lstStyle/>
                    <a:p>
                      <a:pPr algn="ctr">
                        <a:spcAft>
                          <a:spcPts val="0"/>
                        </a:spcAft>
                      </a:pPr>
                      <a:r>
                        <a:rPr lang="en-US" sz="900">
                          <a:solidFill>
                            <a:srgbClr val="000000"/>
                          </a:solidFill>
                          <a:effectLst/>
                          <a:latin typeface="SF Pro Text" panose="00000400000000000000" pitchFamily="50" charset="0"/>
                          <a:ea typeface="Times New Roman" panose="02020603050405020304" pitchFamily="18" charset="0"/>
                          <a:cs typeface="Arial" panose="020B0604020202020204" pitchFamily="34" charset="0"/>
                        </a:rPr>
                        <a:t>-43</a:t>
                      </a:r>
                      <a:endParaRPr lang="en-US" sz="1200">
                        <a:effectLst/>
                        <a:latin typeface="SF Pro Text" panose="00000400000000000000" pitchFamily="50"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AEAAAA"/>
                    </a:solidFill>
                  </a:tcPr>
                </a:tc>
                <a:tc>
                  <a:txBody>
                    <a:bodyPr/>
                    <a:lstStyle/>
                    <a:p>
                      <a:pPr algn="ctr">
                        <a:spcAft>
                          <a:spcPts val="0"/>
                        </a:spcAft>
                      </a:pPr>
                      <a:r>
                        <a:rPr lang="en-US" sz="900">
                          <a:solidFill>
                            <a:srgbClr val="000000"/>
                          </a:solidFill>
                          <a:effectLst/>
                          <a:latin typeface="SF Pro Text" panose="00000400000000000000" pitchFamily="50" charset="0"/>
                          <a:ea typeface="Times New Roman" panose="02020603050405020304" pitchFamily="18" charset="0"/>
                          <a:cs typeface="Arial" panose="020B0604020202020204" pitchFamily="34" charset="0"/>
                        </a:rPr>
                        <a:t>-50</a:t>
                      </a:r>
                      <a:endParaRPr lang="en-US" sz="1200">
                        <a:effectLst/>
                        <a:latin typeface="SF Pro Text" panose="00000400000000000000" pitchFamily="50"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AEAAAA"/>
                    </a:solidFill>
                  </a:tcPr>
                </a:tc>
                <a:tc>
                  <a:txBody>
                    <a:bodyPr/>
                    <a:lstStyle/>
                    <a:p>
                      <a:pPr algn="ctr">
                        <a:spcAft>
                          <a:spcPts val="0"/>
                        </a:spcAft>
                      </a:pPr>
                      <a:r>
                        <a:rPr lang="en-US" sz="900">
                          <a:solidFill>
                            <a:srgbClr val="000000"/>
                          </a:solidFill>
                          <a:effectLst/>
                          <a:latin typeface="SF Pro Text" panose="00000400000000000000" pitchFamily="50" charset="0"/>
                          <a:ea typeface="Times New Roman" panose="02020603050405020304" pitchFamily="18" charset="0"/>
                          <a:cs typeface="Arial" panose="020B0604020202020204" pitchFamily="34" charset="0"/>
                        </a:rPr>
                        <a:t>-57</a:t>
                      </a:r>
                      <a:endParaRPr lang="en-US" sz="1200">
                        <a:effectLst/>
                        <a:latin typeface="SF Pro Text" panose="00000400000000000000" pitchFamily="50" charset="0"/>
                        <a:ea typeface="Times New Roman" panose="02020603050405020304" pitchFamily="18"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EAAAA"/>
                    </a:solidFill>
                  </a:tcPr>
                </a:tc>
                <a:tc>
                  <a:txBody>
                    <a:bodyPr/>
                    <a:lstStyle/>
                    <a:p>
                      <a:pPr algn="ctr">
                        <a:spcAft>
                          <a:spcPts val="0"/>
                        </a:spcAft>
                      </a:pPr>
                      <a:r>
                        <a:rPr lang="en-US" sz="900">
                          <a:solidFill>
                            <a:srgbClr val="000000"/>
                          </a:solidFill>
                          <a:effectLst/>
                          <a:latin typeface="SF Pro Text" panose="00000400000000000000" pitchFamily="50" charset="0"/>
                          <a:ea typeface="Times New Roman" panose="02020603050405020304" pitchFamily="18" charset="0"/>
                          <a:cs typeface="Arial" panose="020B0604020202020204" pitchFamily="34" charset="0"/>
                        </a:rPr>
                        <a:t>-64</a:t>
                      </a:r>
                      <a:endParaRPr lang="en-US" sz="1200">
                        <a:effectLst/>
                        <a:latin typeface="SF Pro Text" panose="00000400000000000000" pitchFamily="50"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E7E6E6"/>
                    </a:solidFill>
                  </a:tcPr>
                </a:tc>
                <a:tc>
                  <a:txBody>
                    <a:bodyPr/>
                    <a:lstStyle/>
                    <a:p>
                      <a:pPr algn="ctr">
                        <a:spcAft>
                          <a:spcPts val="0"/>
                        </a:spcAft>
                      </a:pPr>
                      <a:r>
                        <a:rPr lang="en-US" sz="900">
                          <a:solidFill>
                            <a:srgbClr val="000000"/>
                          </a:solidFill>
                          <a:effectLst/>
                          <a:latin typeface="SF Pro Text" panose="00000400000000000000" pitchFamily="50" charset="0"/>
                          <a:ea typeface="Times New Roman" panose="02020603050405020304" pitchFamily="18" charset="0"/>
                          <a:cs typeface="Arial" panose="020B0604020202020204" pitchFamily="34" charset="0"/>
                        </a:rPr>
                        <a:t>-71</a:t>
                      </a:r>
                      <a:endParaRPr lang="en-US" sz="1200">
                        <a:effectLst/>
                        <a:latin typeface="SF Pro Text" panose="00000400000000000000" pitchFamily="50"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E7E6E6"/>
                    </a:solidFill>
                  </a:tcPr>
                </a:tc>
                <a:extLst>
                  <a:ext uri="{0D108BD9-81ED-4DB2-BD59-A6C34878D82A}">
                    <a16:rowId xmlns:a16="http://schemas.microsoft.com/office/drawing/2014/main" val="1465739110"/>
                  </a:ext>
                </a:extLst>
              </a:tr>
              <a:tr h="187529">
                <a:tc>
                  <a:txBody>
                    <a:bodyPr/>
                    <a:lstStyle/>
                    <a:p>
                      <a:pPr algn="ctr">
                        <a:spcAft>
                          <a:spcPts val="0"/>
                        </a:spcAft>
                      </a:pPr>
                      <a:r>
                        <a:rPr lang="en-US" sz="900" b="1">
                          <a:solidFill>
                            <a:srgbClr val="000000"/>
                          </a:solidFill>
                          <a:effectLst/>
                          <a:latin typeface="SF Pro Text" panose="00000400000000000000" pitchFamily="50" charset="0"/>
                          <a:ea typeface="Times New Roman" panose="02020603050405020304" pitchFamily="18" charset="0"/>
                          <a:cs typeface="Arial" panose="020B0604020202020204" pitchFamily="34" charset="0"/>
                        </a:rPr>
                        <a:t>24</a:t>
                      </a:r>
                      <a:endParaRPr lang="en-US" sz="1200">
                        <a:effectLst/>
                        <a:latin typeface="SF Pro Text" panose="00000400000000000000" pitchFamily="50" charset="0"/>
                        <a:ea typeface="Times New Roman" panose="02020603050405020304" pitchFamily="18"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spcAft>
                          <a:spcPts val="0"/>
                        </a:spcAft>
                      </a:pPr>
                      <a:r>
                        <a:rPr lang="en-US" sz="900">
                          <a:solidFill>
                            <a:srgbClr val="000000"/>
                          </a:solidFill>
                          <a:effectLst/>
                          <a:latin typeface="SF Pro Text" panose="00000400000000000000" pitchFamily="50" charset="0"/>
                          <a:ea typeface="Times New Roman" panose="02020603050405020304" pitchFamily="18" charset="0"/>
                          <a:cs typeface="Arial" panose="020B0604020202020204" pitchFamily="34" charset="0"/>
                        </a:rPr>
                        <a:t>2</a:t>
                      </a:r>
                      <a:endParaRPr lang="en-US" sz="1200">
                        <a:effectLst/>
                        <a:latin typeface="SF Pro Text" panose="00000400000000000000" pitchFamily="50"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7F7F7F"/>
                    </a:solidFill>
                  </a:tcPr>
                </a:tc>
                <a:tc>
                  <a:txBody>
                    <a:bodyPr/>
                    <a:lstStyle/>
                    <a:p>
                      <a:pPr algn="ctr">
                        <a:spcAft>
                          <a:spcPts val="0"/>
                        </a:spcAft>
                      </a:pPr>
                      <a:r>
                        <a:rPr lang="en-US" sz="900">
                          <a:solidFill>
                            <a:srgbClr val="000000"/>
                          </a:solidFill>
                          <a:effectLst/>
                          <a:latin typeface="SF Pro Text" panose="00000400000000000000" pitchFamily="50" charset="0"/>
                          <a:ea typeface="Times New Roman" panose="02020603050405020304" pitchFamily="18" charset="0"/>
                          <a:cs typeface="Arial" panose="020B0604020202020204" pitchFamily="34" charset="0"/>
                        </a:rPr>
                        <a:t>-6</a:t>
                      </a:r>
                      <a:endParaRPr lang="en-US" sz="1200">
                        <a:effectLst/>
                        <a:latin typeface="SF Pro Text" panose="00000400000000000000" pitchFamily="50"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solidFill>
                      <a:srgbClr val="7F7F7F"/>
                    </a:solidFill>
                  </a:tcPr>
                </a:tc>
                <a:tc>
                  <a:txBody>
                    <a:bodyPr/>
                    <a:lstStyle/>
                    <a:p>
                      <a:pPr algn="ctr">
                        <a:spcAft>
                          <a:spcPts val="0"/>
                        </a:spcAft>
                      </a:pPr>
                      <a:r>
                        <a:rPr lang="en-US" sz="900">
                          <a:solidFill>
                            <a:srgbClr val="000000"/>
                          </a:solidFill>
                          <a:effectLst/>
                          <a:latin typeface="SF Pro Text" panose="00000400000000000000" pitchFamily="50" charset="0"/>
                          <a:ea typeface="Times New Roman" panose="02020603050405020304" pitchFamily="18" charset="0"/>
                          <a:cs typeface="Arial" panose="020B0604020202020204" pitchFamily="34" charset="0"/>
                        </a:rPr>
                        <a:t>-13</a:t>
                      </a:r>
                      <a:endParaRPr lang="en-US" sz="1200">
                        <a:effectLst/>
                        <a:latin typeface="SF Pro Text" panose="00000400000000000000" pitchFamily="50"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solidFill>
                      <a:srgbClr val="7F7F7F"/>
                    </a:solidFill>
                  </a:tcPr>
                </a:tc>
                <a:tc>
                  <a:txBody>
                    <a:bodyPr/>
                    <a:lstStyle/>
                    <a:p>
                      <a:pPr algn="ctr">
                        <a:spcAft>
                          <a:spcPts val="0"/>
                        </a:spcAft>
                      </a:pPr>
                      <a:r>
                        <a:rPr lang="en-US" sz="900">
                          <a:solidFill>
                            <a:srgbClr val="000000"/>
                          </a:solidFill>
                          <a:effectLst/>
                          <a:latin typeface="SF Pro Text" panose="00000400000000000000" pitchFamily="50" charset="0"/>
                          <a:ea typeface="Times New Roman" panose="02020603050405020304" pitchFamily="18" charset="0"/>
                          <a:cs typeface="Arial" panose="020B0604020202020204" pitchFamily="34" charset="0"/>
                        </a:rPr>
                        <a:t>-21</a:t>
                      </a:r>
                      <a:endParaRPr lang="en-US" sz="1200">
                        <a:effectLst/>
                        <a:latin typeface="SF Pro Text" panose="00000400000000000000" pitchFamily="50"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solidFill>
                      <a:srgbClr val="7F7F7F"/>
                    </a:solidFill>
                  </a:tcPr>
                </a:tc>
                <a:tc>
                  <a:txBody>
                    <a:bodyPr/>
                    <a:lstStyle/>
                    <a:p>
                      <a:pPr algn="ctr">
                        <a:spcAft>
                          <a:spcPts val="0"/>
                        </a:spcAft>
                      </a:pPr>
                      <a:r>
                        <a:rPr lang="en-US" sz="900">
                          <a:solidFill>
                            <a:srgbClr val="000000"/>
                          </a:solidFill>
                          <a:effectLst/>
                          <a:latin typeface="SF Pro Text" panose="00000400000000000000" pitchFamily="50" charset="0"/>
                          <a:ea typeface="Times New Roman" panose="02020603050405020304" pitchFamily="18" charset="0"/>
                          <a:cs typeface="Arial" panose="020B0604020202020204" pitchFamily="34" charset="0"/>
                        </a:rPr>
                        <a:t>-28</a:t>
                      </a:r>
                      <a:endParaRPr lang="en-US" sz="1200">
                        <a:effectLst/>
                        <a:latin typeface="SF Pro Text" panose="00000400000000000000" pitchFamily="50" charset="0"/>
                        <a:ea typeface="Times New Roman" panose="02020603050405020304" pitchFamily="18"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7F7F7F"/>
                    </a:solidFill>
                  </a:tcPr>
                </a:tc>
                <a:tc>
                  <a:txBody>
                    <a:bodyPr/>
                    <a:lstStyle/>
                    <a:p>
                      <a:pPr algn="ctr">
                        <a:spcAft>
                          <a:spcPts val="0"/>
                        </a:spcAft>
                      </a:pPr>
                      <a:r>
                        <a:rPr lang="en-US" sz="900">
                          <a:solidFill>
                            <a:srgbClr val="000000"/>
                          </a:solidFill>
                          <a:effectLst/>
                          <a:latin typeface="SF Pro Text" panose="00000400000000000000" pitchFamily="50" charset="0"/>
                          <a:ea typeface="Times New Roman" panose="02020603050405020304" pitchFamily="18" charset="0"/>
                          <a:cs typeface="Arial" panose="020B0604020202020204" pitchFamily="34" charset="0"/>
                        </a:rPr>
                        <a:t>-36</a:t>
                      </a:r>
                      <a:endParaRPr lang="en-US" sz="1200">
                        <a:effectLst/>
                        <a:latin typeface="SF Pro Text" panose="00000400000000000000" pitchFamily="50"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AEAAAA"/>
                    </a:solidFill>
                  </a:tcPr>
                </a:tc>
                <a:tc>
                  <a:txBody>
                    <a:bodyPr/>
                    <a:lstStyle/>
                    <a:p>
                      <a:pPr algn="ctr">
                        <a:spcAft>
                          <a:spcPts val="0"/>
                        </a:spcAft>
                      </a:pPr>
                      <a:r>
                        <a:rPr lang="en-US" sz="900">
                          <a:solidFill>
                            <a:srgbClr val="000000"/>
                          </a:solidFill>
                          <a:effectLst/>
                          <a:latin typeface="SF Pro Text" panose="00000400000000000000" pitchFamily="50" charset="0"/>
                          <a:ea typeface="Times New Roman" panose="02020603050405020304" pitchFamily="18" charset="0"/>
                          <a:cs typeface="Arial" panose="020B0604020202020204" pitchFamily="34" charset="0"/>
                        </a:rPr>
                        <a:t>-43</a:t>
                      </a:r>
                      <a:endParaRPr lang="en-US" sz="1200">
                        <a:effectLst/>
                        <a:latin typeface="SF Pro Text" panose="00000400000000000000" pitchFamily="50"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AEAAAA"/>
                    </a:solidFill>
                  </a:tcPr>
                </a:tc>
                <a:tc>
                  <a:txBody>
                    <a:bodyPr/>
                    <a:lstStyle/>
                    <a:p>
                      <a:pPr algn="ctr">
                        <a:spcAft>
                          <a:spcPts val="0"/>
                        </a:spcAft>
                      </a:pPr>
                      <a:r>
                        <a:rPr lang="en-US" sz="900">
                          <a:solidFill>
                            <a:srgbClr val="000000"/>
                          </a:solidFill>
                          <a:effectLst/>
                          <a:latin typeface="SF Pro Text" panose="00000400000000000000" pitchFamily="50" charset="0"/>
                          <a:ea typeface="Times New Roman" panose="02020603050405020304" pitchFamily="18" charset="0"/>
                          <a:cs typeface="Arial" panose="020B0604020202020204" pitchFamily="34" charset="0"/>
                        </a:rPr>
                        <a:t>-50</a:t>
                      </a:r>
                      <a:endParaRPr lang="en-US" sz="1200">
                        <a:effectLst/>
                        <a:latin typeface="SF Pro Text" panose="00000400000000000000" pitchFamily="50"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AEAAAA"/>
                    </a:solidFill>
                  </a:tcPr>
                </a:tc>
                <a:tc>
                  <a:txBody>
                    <a:bodyPr/>
                    <a:lstStyle/>
                    <a:p>
                      <a:pPr algn="ctr">
                        <a:spcAft>
                          <a:spcPts val="0"/>
                        </a:spcAft>
                      </a:pPr>
                      <a:r>
                        <a:rPr lang="en-US" sz="900">
                          <a:solidFill>
                            <a:srgbClr val="000000"/>
                          </a:solidFill>
                          <a:effectLst/>
                          <a:latin typeface="SF Pro Text" panose="00000400000000000000" pitchFamily="50" charset="0"/>
                          <a:ea typeface="Times New Roman" panose="02020603050405020304" pitchFamily="18" charset="0"/>
                          <a:cs typeface="Arial" panose="020B0604020202020204" pitchFamily="34" charset="0"/>
                        </a:rPr>
                        <a:t>-58</a:t>
                      </a:r>
                      <a:endParaRPr lang="en-US" sz="1200">
                        <a:effectLst/>
                        <a:latin typeface="SF Pro Text" panose="00000400000000000000" pitchFamily="50" charset="0"/>
                        <a:ea typeface="Times New Roman" panose="02020603050405020304" pitchFamily="18"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EAAAA"/>
                    </a:solidFill>
                  </a:tcPr>
                </a:tc>
                <a:tc>
                  <a:txBody>
                    <a:bodyPr/>
                    <a:lstStyle/>
                    <a:p>
                      <a:pPr algn="ctr">
                        <a:spcAft>
                          <a:spcPts val="0"/>
                        </a:spcAft>
                      </a:pPr>
                      <a:r>
                        <a:rPr lang="en-US" sz="900">
                          <a:solidFill>
                            <a:srgbClr val="000000"/>
                          </a:solidFill>
                          <a:effectLst/>
                          <a:latin typeface="SF Pro Text" panose="00000400000000000000" pitchFamily="50" charset="0"/>
                          <a:ea typeface="Times New Roman" panose="02020603050405020304" pitchFamily="18" charset="0"/>
                          <a:cs typeface="Arial" panose="020B0604020202020204" pitchFamily="34" charset="0"/>
                        </a:rPr>
                        <a:t>-65</a:t>
                      </a:r>
                      <a:endParaRPr lang="en-US" sz="1200">
                        <a:effectLst/>
                        <a:latin typeface="SF Pro Text" panose="00000400000000000000" pitchFamily="50"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E7E6E6"/>
                    </a:solidFill>
                  </a:tcPr>
                </a:tc>
                <a:tc>
                  <a:txBody>
                    <a:bodyPr/>
                    <a:lstStyle/>
                    <a:p>
                      <a:pPr algn="ctr">
                        <a:spcAft>
                          <a:spcPts val="0"/>
                        </a:spcAft>
                      </a:pPr>
                      <a:r>
                        <a:rPr lang="en-US" sz="900">
                          <a:solidFill>
                            <a:srgbClr val="000000"/>
                          </a:solidFill>
                          <a:effectLst/>
                          <a:latin typeface="SF Pro Text" panose="00000400000000000000" pitchFamily="50" charset="0"/>
                          <a:ea typeface="Times New Roman" panose="02020603050405020304" pitchFamily="18" charset="0"/>
                          <a:cs typeface="Arial" panose="020B0604020202020204" pitchFamily="34" charset="0"/>
                        </a:rPr>
                        <a:t>-73</a:t>
                      </a:r>
                      <a:endParaRPr lang="en-US" sz="1200">
                        <a:effectLst/>
                        <a:latin typeface="SF Pro Text" panose="00000400000000000000" pitchFamily="50"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E7E6E6"/>
                    </a:solidFill>
                  </a:tcPr>
                </a:tc>
                <a:tc>
                  <a:txBody>
                    <a:bodyPr/>
                    <a:lstStyle/>
                    <a:p>
                      <a:pPr algn="ctr">
                        <a:spcAft>
                          <a:spcPts val="0"/>
                        </a:spcAft>
                      </a:pPr>
                      <a:r>
                        <a:rPr lang="en-US" sz="900">
                          <a:solidFill>
                            <a:srgbClr val="000000"/>
                          </a:solidFill>
                          <a:effectLst/>
                          <a:latin typeface="SF Pro Text" panose="00000400000000000000" pitchFamily="50" charset="0"/>
                          <a:ea typeface="Times New Roman" panose="02020603050405020304" pitchFamily="18" charset="0"/>
                          <a:cs typeface="Arial" panose="020B0604020202020204" pitchFamily="34" charset="0"/>
                        </a:rPr>
                        <a:t>-80</a:t>
                      </a:r>
                      <a:endParaRPr lang="en-US" sz="1200">
                        <a:effectLst/>
                        <a:latin typeface="SF Pro Text" panose="00000400000000000000" pitchFamily="50"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E7E6E6"/>
                    </a:solidFill>
                  </a:tcPr>
                </a:tc>
                <a:extLst>
                  <a:ext uri="{0D108BD9-81ED-4DB2-BD59-A6C34878D82A}">
                    <a16:rowId xmlns:a16="http://schemas.microsoft.com/office/drawing/2014/main" val="597845746"/>
                  </a:ext>
                </a:extLst>
              </a:tr>
              <a:tr h="187529">
                <a:tc>
                  <a:txBody>
                    <a:bodyPr/>
                    <a:lstStyle/>
                    <a:p>
                      <a:pPr algn="ctr">
                        <a:spcAft>
                          <a:spcPts val="0"/>
                        </a:spcAft>
                      </a:pPr>
                      <a:r>
                        <a:rPr lang="en-US" sz="900" b="1">
                          <a:solidFill>
                            <a:srgbClr val="000000"/>
                          </a:solidFill>
                          <a:effectLst/>
                          <a:latin typeface="SF Pro Text" panose="00000400000000000000" pitchFamily="50" charset="0"/>
                          <a:ea typeface="Times New Roman" panose="02020603050405020304" pitchFamily="18" charset="0"/>
                          <a:cs typeface="Arial" panose="020B0604020202020204" pitchFamily="34" charset="0"/>
                        </a:rPr>
                        <a:t>32</a:t>
                      </a:r>
                      <a:endParaRPr lang="en-US" sz="1200">
                        <a:effectLst/>
                        <a:latin typeface="SF Pro Text" panose="00000400000000000000" pitchFamily="50" charset="0"/>
                        <a:ea typeface="Times New Roman" panose="02020603050405020304" pitchFamily="18"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spcAft>
                          <a:spcPts val="0"/>
                        </a:spcAft>
                      </a:pPr>
                      <a:r>
                        <a:rPr lang="en-US" sz="900">
                          <a:solidFill>
                            <a:srgbClr val="000000"/>
                          </a:solidFill>
                          <a:effectLst/>
                          <a:latin typeface="SF Pro Text" panose="00000400000000000000" pitchFamily="50" charset="0"/>
                          <a:ea typeface="Times New Roman" panose="02020603050405020304" pitchFamily="18" charset="0"/>
                          <a:cs typeface="Arial" panose="020B0604020202020204" pitchFamily="34" charset="0"/>
                        </a:rPr>
                        <a:t>0</a:t>
                      </a:r>
                      <a:endParaRPr lang="en-US" sz="1200">
                        <a:effectLst/>
                        <a:latin typeface="SF Pro Text" panose="00000400000000000000" pitchFamily="50"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solidFill>
                      <a:srgbClr val="7F7F7F"/>
                    </a:solidFill>
                  </a:tcPr>
                </a:tc>
                <a:tc>
                  <a:txBody>
                    <a:bodyPr/>
                    <a:lstStyle/>
                    <a:p>
                      <a:pPr algn="ctr">
                        <a:spcAft>
                          <a:spcPts val="0"/>
                        </a:spcAft>
                      </a:pPr>
                      <a:r>
                        <a:rPr lang="en-US" sz="900">
                          <a:solidFill>
                            <a:srgbClr val="000000"/>
                          </a:solidFill>
                          <a:effectLst/>
                          <a:latin typeface="SF Pro Text" panose="00000400000000000000" pitchFamily="50" charset="0"/>
                          <a:ea typeface="Times New Roman" panose="02020603050405020304" pitchFamily="18" charset="0"/>
                          <a:cs typeface="Arial" panose="020B0604020202020204" pitchFamily="34" charset="0"/>
                        </a:rPr>
                        <a:t>-8</a:t>
                      </a:r>
                      <a:endParaRPr lang="en-US" sz="1200">
                        <a:effectLst/>
                        <a:latin typeface="SF Pro Text" panose="00000400000000000000" pitchFamily="50"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solidFill>
                      <a:srgbClr val="7F7F7F"/>
                    </a:solidFill>
                  </a:tcPr>
                </a:tc>
                <a:tc>
                  <a:txBody>
                    <a:bodyPr/>
                    <a:lstStyle/>
                    <a:p>
                      <a:pPr algn="ctr">
                        <a:spcAft>
                          <a:spcPts val="0"/>
                        </a:spcAft>
                      </a:pPr>
                      <a:r>
                        <a:rPr lang="en-US" sz="900">
                          <a:solidFill>
                            <a:srgbClr val="000000"/>
                          </a:solidFill>
                          <a:effectLst/>
                          <a:latin typeface="SF Pro Text" panose="00000400000000000000" pitchFamily="50" charset="0"/>
                          <a:ea typeface="Times New Roman" panose="02020603050405020304" pitchFamily="18" charset="0"/>
                          <a:cs typeface="Arial" panose="020B0604020202020204" pitchFamily="34" charset="0"/>
                        </a:rPr>
                        <a:t>-16</a:t>
                      </a:r>
                      <a:endParaRPr lang="en-US" sz="1200">
                        <a:effectLst/>
                        <a:latin typeface="SF Pro Text" panose="00000400000000000000" pitchFamily="50"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solidFill>
                      <a:srgbClr val="7F7F7F"/>
                    </a:solidFill>
                  </a:tcPr>
                </a:tc>
                <a:tc>
                  <a:txBody>
                    <a:bodyPr/>
                    <a:lstStyle/>
                    <a:p>
                      <a:pPr algn="ctr">
                        <a:spcAft>
                          <a:spcPts val="0"/>
                        </a:spcAft>
                      </a:pPr>
                      <a:r>
                        <a:rPr lang="en-US" sz="900">
                          <a:solidFill>
                            <a:srgbClr val="000000"/>
                          </a:solidFill>
                          <a:effectLst/>
                          <a:latin typeface="SF Pro Text" panose="00000400000000000000" pitchFamily="50" charset="0"/>
                          <a:ea typeface="Times New Roman" panose="02020603050405020304" pitchFamily="18" charset="0"/>
                          <a:cs typeface="Arial" panose="020B0604020202020204" pitchFamily="34" charset="0"/>
                        </a:rPr>
                        <a:t>-23</a:t>
                      </a:r>
                      <a:endParaRPr lang="en-US" sz="1200">
                        <a:effectLst/>
                        <a:latin typeface="SF Pro Text" panose="00000400000000000000" pitchFamily="50" charset="0"/>
                        <a:ea typeface="Times New Roman" panose="02020603050405020304" pitchFamily="18"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solidFill>
                      <a:srgbClr val="7F7F7F"/>
                    </a:solidFill>
                  </a:tcPr>
                </a:tc>
                <a:tc>
                  <a:txBody>
                    <a:bodyPr/>
                    <a:lstStyle/>
                    <a:p>
                      <a:pPr algn="ctr">
                        <a:spcAft>
                          <a:spcPts val="0"/>
                        </a:spcAft>
                      </a:pPr>
                      <a:r>
                        <a:rPr lang="en-US" sz="900">
                          <a:solidFill>
                            <a:srgbClr val="000000"/>
                          </a:solidFill>
                          <a:effectLst/>
                          <a:latin typeface="SF Pro Text" panose="00000400000000000000" pitchFamily="50" charset="0"/>
                          <a:ea typeface="Times New Roman" panose="02020603050405020304" pitchFamily="18" charset="0"/>
                          <a:cs typeface="Arial" panose="020B0604020202020204" pitchFamily="34" charset="0"/>
                        </a:rPr>
                        <a:t>-32</a:t>
                      </a:r>
                      <a:endParaRPr lang="en-US" sz="1200">
                        <a:effectLst/>
                        <a:latin typeface="SF Pro Text" panose="00000400000000000000" pitchFamily="50"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AEAAAA"/>
                    </a:solidFill>
                  </a:tcPr>
                </a:tc>
                <a:tc>
                  <a:txBody>
                    <a:bodyPr/>
                    <a:lstStyle/>
                    <a:p>
                      <a:pPr algn="ctr">
                        <a:spcAft>
                          <a:spcPts val="0"/>
                        </a:spcAft>
                      </a:pPr>
                      <a:r>
                        <a:rPr lang="en-US" sz="900">
                          <a:solidFill>
                            <a:srgbClr val="000000"/>
                          </a:solidFill>
                          <a:effectLst/>
                          <a:latin typeface="SF Pro Text" panose="00000400000000000000" pitchFamily="50" charset="0"/>
                          <a:ea typeface="Times New Roman" panose="02020603050405020304" pitchFamily="18" charset="0"/>
                          <a:cs typeface="Arial" panose="020B0604020202020204" pitchFamily="34" charset="0"/>
                        </a:rPr>
                        <a:t>-39</a:t>
                      </a:r>
                      <a:endParaRPr lang="en-US" sz="1200">
                        <a:effectLst/>
                        <a:latin typeface="SF Pro Text" panose="00000400000000000000" pitchFamily="50"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AEAAAA"/>
                    </a:solidFill>
                  </a:tcPr>
                </a:tc>
                <a:tc>
                  <a:txBody>
                    <a:bodyPr/>
                    <a:lstStyle/>
                    <a:p>
                      <a:pPr algn="ctr">
                        <a:spcAft>
                          <a:spcPts val="0"/>
                        </a:spcAft>
                      </a:pPr>
                      <a:r>
                        <a:rPr lang="en-US" sz="900">
                          <a:solidFill>
                            <a:srgbClr val="000000"/>
                          </a:solidFill>
                          <a:effectLst/>
                          <a:latin typeface="SF Pro Text" panose="00000400000000000000" pitchFamily="50" charset="0"/>
                          <a:ea typeface="Times New Roman" panose="02020603050405020304" pitchFamily="18" charset="0"/>
                          <a:cs typeface="Arial" panose="020B0604020202020204" pitchFamily="34" charset="0"/>
                        </a:rPr>
                        <a:t>-47</a:t>
                      </a:r>
                      <a:endParaRPr lang="en-US" sz="1200">
                        <a:effectLst/>
                        <a:latin typeface="SF Pro Text" panose="00000400000000000000" pitchFamily="50"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AEAAAA"/>
                    </a:solidFill>
                  </a:tcPr>
                </a:tc>
                <a:tc>
                  <a:txBody>
                    <a:bodyPr/>
                    <a:lstStyle/>
                    <a:p>
                      <a:pPr algn="ctr">
                        <a:spcAft>
                          <a:spcPts val="0"/>
                        </a:spcAft>
                      </a:pPr>
                      <a:r>
                        <a:rPr lang="en-US" sz="900">
                          <a:solidFill>
                            <a:srgbClr val="000000"/>
                          </a:solidFill>
                          <a:effectLst/>
                          <a:latin typeface="SF Pro Text" panose="00000400000000000000" pitchFamily="50" charset="0"/>
                          <a:ea typeface="Times New Roman" panose="02020603050405020304" pitchFamily="18" charset="0"/>
                          <a:cs typeface="Arial" panose="020B0604020202020204" pitchFamily="34" charset="0"/>
                        </a:rPr>
                        <a:t>-55</a:t>
                      </a:r>
                      <a:endParaRPr lang="en-US" sz="1200">
                        <a:effectLst/>
                        <a:latin typeface="SF Pro Text" panose="00000400000000000000" pitchFamily="50" charset="0"/>
                        <a:ea typeface="Times New Roman" panose="02020603050405020304" pitchFamily="18"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EAAAA"/>
                    </a:solidFill>
                  </a:tcPr>
                </a:tc>
                <a:tc>
                  <a:txBody>
                    <a:bodyPr/>
                    <a:lstStyle/>
                    <a:p>
                      <a:pPr algn="ctr">
                        <a:spcAft>
                          <a:spcPts val="0"/>
                        </a:spcAft>
                      </a:pPr>
                      <a:r>
                        <a:rPr lang="en-US" sz="900">
                          <a:solidFill>
                            <a:srgbClr val="000000"/>
                          </a:solidFill>
                          <a:effectLst/>
                          <a:latin typeface="SF Pro Text" panose="00000400000000000000" pitchFamily="50" charset="0"/>
                          <a:ea typeface="Times New Roman" panose="02020603050405020304" pitchFamily="18" charset="0"/>
                          <a:cs typeface="Arial" panose="020B0604020202020204" pitchFamily="34" charset="0"/>
                        </a:rPr>
                        <a:t>-63</a:t>
                      </a:r>
                      <a:endParaRPr lang="en-US" sz="1200">
                        <a:effectLst/>
                        <a:latin typeface="SF Pro Text" panose="00000400000000000000" pitchFamily="50"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E7E6E6"/>
                    </a:solidFill>
                  </a:tcPr>
                </a:tc>
                <a:tc>
                  <a:txBody>
                    <a:bodyPr/>
                    <a:lstStyle/>
                    <a:p>
                      <a:pPr algn="ctr">
                        <a:spcAft>
                          <a:spcPts val="0"/>
                        </a:spcAft>
                      </a:pPr>
                      <a:r>
                        <a:rPr lang="en-US" sz="900">
                          <a:solidFill>
                            <a:srgbClr val="000000"/>
                          </a:solidFill>
                          <a:effectLst/>
                          <a:latin typeface="SF Pro Text" panose="00000400000000000000" pitchFamily="50" charset="0"/>
                          <a:ea typeface="Times New Roman" panose="02020603050405020304" pitchFamily="18" charset="0"/>
                          <a:cs typeface="Arial" panose="020B0604020202020204" pitchFamily="34" charset="0"/>
                        </a:rPr>
                        <a:t>-71</a:t>
                      </a:r>
                      <a:endParaRPr lang="en-US" sz="1200">
                        <a:effectLst/>
                        <a:latin typeface="SF Pro Text" panose="00000400000000000000" pitchFamily="50"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E7E6E6"/>
                    </a:solidFill>
                  </a:tcPr>
                </a:tc>
                <a:tc>
                  <a:txBody>
                    <a:bodyPr/>
                    <a:lstStyle/>
                    <a:p>
                      <a:pPr algn="ctr">
                        <a:spcAft>
                          <a:spcPts val="0"/>
                        </a:spcAft>
                      </a:pPr>
                      <a:r>
                        <a:rPr lang="en-US" sz="900">
                          <a:solidFill>
                            <a:srgbClr val="000000"/>
                          </a:solidFill>
                          <a:effectLst/>
                          <a:latin typeface="SF Pro Text" panose="00000400000000000000" pitchFamily="50" charset="0"/>
                          <a:ea typeface="Times New Roman" panose="02020603050405020304" pitchFamily="18" charset="0"/>
                          <a:cs typeface="Arial" panose="020B0604020202020204" pitchFamily="34" charset="0"/>
                        </a:rPr>
                        <a:t>-79</a:t>
                      </a:r>
                      <a:endParaRPr lang="en-US" sz="1200">
                        <a:effectLst/>
                        <a:latin typeface="SF Pro Text" panose="00000400000000000000" pitchFamily="50"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E7E6E6"/>
                    </a:solidFill>
                  </a:tcPr>
                </a:tc>
                <a:tc>
                  <a:txBody>
                    <a:bodyPr/>
                    <a:lstStyle/>
                    <a:p>
                      <a:pPr algn="ctr">
                        <a:spcAft>
                          <a:spcPts val="0"/>
                        </a:spcAft>
                      </a:pPr>
                      <a:r>
                        <a:rPr lang="en-US" sz="900">
                          <a:solidFill>
                            <a:srgbClr val="000000"/>
                          </a:solidFill>
                          <a:effectLst/>
                          <a:latin typeface="SF Pro Text" panose="00000400000000000000" pitchFamily="50" charset="0"/>
                          <a:ea typeface="Times New Roman" panose="02020603050405020304" pitchFamily="18" charset="0"/>
                          <a:cs typeface="Arial" panose="020B0604020202020204" pitchFamily="34" charset="0"/>
                        </a:rPr>
                        <a:t>-85</a:t>
                      </a:r>
                      <a:endParaRPr lang="en-US" sz="1200">
                        <a:effectLst/>
                        <a:latin typeface="SF Pro Text" panose="00000400000000000000" pitchFamily="50"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E7E6E6"/>
                    </a:solidFill>
                  </a:tcPr>
                </a:tc>
                <a:extLst>
                  <a:ext uri="{0D108BD9-81ED-4DB2-BD59-A6C34878D82A}">
                    <a16:rowId xmlns:a16="http://schemas.microsoft.com/office/drawing/2014/main" val="4198128591"/>
                  </a:ext>
                </a:extLst>
              </a:tr>
              <a:tr h="176985">
                <a:tc>
                  <a:txBody>
                    <a:bodyPr/>
                    <a:lstStyle/>
                    <a:p>
                      <a:pPr algn="ctr">
                        <a:spcAft>
                          <a:spcPts val="0"/>
                        </a:spcAft>
                      </a:pPr>
                      <a:r>
                        <a:rPr lang="en-US" sz="900" b="1">
                          <a:solidFill>
                            <a:srgbClr val="000000"/>
                          </a:solidFill>
                          <a:effectLst/>
                          <a:latin typeface="SF Pro Text" panose="00000400000000000000" pitchFamily="50" charset="0"/>
                          <a:ea typeface="Times New Roman" panose="02020603050405020304" pitchFamily="18" charset="0"/>
                          <a:cs typeface="Arial" panose="020B0604020202020204" pitchFamily="34" charset="0"/>
                        </a:rPr>
                        <a:t>40</a:t>
                      </a:r>
                      <a:endParaRPr lang="en-US" sz="1200">
                        <a:effectLst/>
                        <a:latin typeface="SF Pro Text" panose="00000400000000000000" pitchFamily="50" charset="0"/>
                        <a:ea typeface="Times New Roman" panose="02020603050405020304" pitchFamily="18"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spcAft>
                          <a:spcPts val="0"/>
                        </a:spcAft>
                      </a:pPr>
                      <a:r>
                        <a:rPr lang="en-US" sz="900">
                          <a:solidFill>
                            <a:srgbClr val="000000"/>
                          </a:solidFill>
                          <a:effectLst/>
                          <a:latin typeface="SF Pro Text" panose="00000400000000000000" pitchFamily="50" charset="0"/>
                          <a:ea typeface="Times New Roman" panose="02020603050405020304" pitchFamily="18" charset="0"/>
                          <a:cs typeface="Arial" panose="020B0604020202020204" pitchFamily="34" charset="0"/>
                        </a:rPr>
                        <a:t>-1</a:t>
                      </a:r>
                      <a:endParaRPr lang="en-US" sz="1200">
                        <a:effectLst/>
                        <a:latin typeface="SF Pro Text" panose="00000400000000000000" pitchFamily="50"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solidFill>
                      <a:srgbClr val="7F7F7F"/>
                    </a:solidFill>
                  </a:tcPr>
                </a:tc>
                <a:tc>
                  <a:txBody>
                    <a:bodyPr/>
                    <a:lstStyle/>
                    <a:p>
                      <a:pPr algn="ctr">
                        <a:spcAft>
                          <a:spcPts val="0"/>
                        </a:spcAft>
                      </a:pPr>
                      <a:r>
                        <a:rPr lang="en-US" sz="900">
                          <a:solidFill>
                            <a:srgbClr val="000000"/>
                          </a:solidFill>
                          <a:effectLst/>
                          <a:latin typeface="SF Pro Text" panose="00000400000000000000" pitchFamily="50" charset="0"/>
                          <a:ea typeface="Times New Roman" panose="02020603050405020304" pitchFamily="18" charset="0"/>
                          <a:cs typeface="Arial" panose="020B0604020202020204" pitchFamily="34" charset="0"/>
                        </a:rPr>
                        <a:t>-9</a:t>
                      </a:r>
                      <a:endParaRPr lang="en-US" sz="1200">
                        <a:effectLst/>
                        <a:latin typeface="SF Pro Text" panose="00000400000000000000" pitchFamily="50"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solidFill>
                      <a:srgbClr val="7F7F7F"/>
                    </a:solidFill>
                  </a:tcPr>
                </a:tc>
                <a:tc>
                  <a:txBody>
                    <a:bodyPr/>
                    <a:lstStyle/>
                    <a:p>
                      <a:pPr algn="ctr">
                        <a:spcAft>
                          <a:spcPts val="0"/>
                        </a:spcAft>
                      </a:pPr>
                      <a:r>
                        <a:rPr lang="en-US" sz="900">
                          <a:solidFill>
                            <a:srgbClr val="000000"/>
                          </a:solidFill>
                          <a:effectLst/>
                          <a:latin typeface="SF Pro Text" panose="00000400000000000000" pitchFamily="50" charset="0"/>
                          <a:ea typeface="Times New Roman" panose="02020603050405020304" pitchFamily="18" charset="0"/>
                          <a:cs typeface="Arial" panose="020B0604020202020204" pitchFamily="34" charset="0"/>
                        </a:rPr>
                        <a:t>-18</a:t>
                      </a:r>
                      <a:endParaRPr lang="en-US" sz="1200">
                        <a:effectLst/>
                        <a:latin typeface="SF Pro Text" panose="00000400000000000000" pitchFamily="50"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solidFill>
                      <a:srgbClr val="7F7F7F"/>
                    </a:solidFill>
                  </a:tcPr>
                </a:tc>
                <a:tc>
                  <a:txBody>
                    <a:bodyPr/>
                    <a:lstStyle/>
                    <a:p>
                      <a:pPr algn="ctr">
                        <a:spcAft>
                          <a:spcPts val="0"/>
                        </a:spcAft>
                      </a:pPr>
                      <a:r>
                        <a:rPr lang="en-US" sz="900">
                          <a:solidFill>
                            <a:srgbClr val="000000"/>
                          </a:solidFill>
                          <a:effectLst/>
                          <a:latin typeface="SF Pro Text" panose="00000400000000000000" pitchFamily="50" charset="0"/>
                          <a:ea typeface="Times New Roman" panose="02020603050405020304" pitchFamily="18" charset="0"/>
                          <a:cs typeface="Arial" panose="020B0604020202020204" pitchFamily="34" charset="0"/>
                        </a:rPr>
                        <a:t>-26</a:t>
                      </a:r>
                      <a:endParaRPr lang="en-US" sz="1200">
                        <a:effectLst/>
                        <a:latin typeface="SF Pro Text" panose="00000400000000000000" pitchFamily="50" charset="0"/>
                        <a:ea typeface="Times New Roman" panose="02020603050405020304" pitchFamily="18"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solidFill>
                      <a:srgbClr val="7F7F7F"/>
                    </a:solidFill>
                  </a:tcPr>
                </a:tc>
                <a:tc>
                  <a:txBody>
                    <a:bodyPr/>
                    <a:lstStyle/>
                    <a:p>
                      <a:pPr algn="ctr">
                        <a:spcAft>
                          <a:spcPts val="0"/>
                        </a:spcAft>
                      </a:pPr>
                      <a:r>
                        <a:rPr lang="en-US" sz="900">
                          <a:solidFill>
                            <a:srgbClr val="000000"/>
                          </a:solidFill>
                          <a:effectLst/>
                          <a:latin typeface="SF Pro Text" panose="00000400000000000000" pitchFamily="50" charset="0"/>
                          <a:ea typeface="Times New Roman" panose="02020603050405020304" pitchFamily="18" charset="0"/>
                          <a:cs typeface="Arial" panose="020B0604020202020204" pitchFamily="34" charset="0"/>
                        </a:rPr>
                        <a:t>-34</a:t>
                      </a:r>
                      <a:endParaRPr lang="en-US" sz="1200">
                        <a:effectLst/>
                        <a:latin typeface="SF Pro Text" panose="00000400000000000000" pitchFamily="50"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AEAAAA"/>
                    </a:solidFill>
                  </a:tcPr>
                </a:tc>
                <a:tc>
                  <a:txBody>
                    <a:bodyPr/>
                    <a:lstStyle/>
                    <a:p>
                      <a:pPr algn="ctr">
                        <a:spcAft>
                          <a:spcPts val="0"/>
                        </a:spcAft>
                      </a:pPr>
                      <a:r>
                        <a:rPr lang="en-US" sz="900">
                          <a:solidFill>
                            <a:srgbClr val="000000"/>
                          </a:solidFill>
                          <a:effectLst/>
                          <a:latin typeface="SF Pro Text" panose="00000400000000000000" pitchFamily="50" charset="0"/>
                          <a:ea typeface="Times New Roman" panose="02020603050405020304" pitchFamily="18" charset="0"/>
                          <a:cs typeface="Arial" panose="020B0604020202020204" pitchFamily="34" charset="0"/>
                        </a:rPr>
                        <a:t>-42</a:t>
                      </a:r>
                      <a:endParaRPr lang="en-US" sz="1200">
                        <a:effectLst/>
                        <a:latin typeface="SF Pro Text" panose="00000400000000000000" pitchFamily="50"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AEAAAA"/>
                    </a:solidFill>
                  </a:tcPr>
                </a:tc>
                <a:tc>
                  <a:txBody>
                    <a:bodyPr/>
                    <a:lstStyle/>
                    <a:p>
                      <a:pPr algn="ctr">
                        <a:spcAft>
                          <a:spcPts val="0"/>
                        </a:spcAft>
                      </a:pPr>
                      <a:r>
                        <a:rPr lang="en-US" sz="900">
                          <a:solidFill>
                            <a:srgbClr val="000000"/>
                          </a:solidFill>
                          <a:effectLst/>
                          <a:latin typeface="SF Pro Text" panose="00000400000000000000" pitchFamily="50" charset="0"/>
                          <a:ea typeface="Times New Roman" panose="02020603050405020304" pitchFamily="18" charset="0"/>
                          <a:cs typeface="Arial" panose="020B0604020202020204" pitchFamily="34" charset="0"/>
                        </a:rPr>
                        <a:t>-51</a:t>
                      </a:r>
                      <a:endParaRPr lang="en-US" sz="1200">
                        <a:effectLst/>
                        <a:latin typeface="SF Pro Text" panose="00000400000000000000" pitchFamily="50" charset="0"/>
                        <a:ea typeface="Times New Roman" panose="02020603050405020304" pitchFamily="18"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AEAAAA"/>
                    </a:solidFill>
                  </a:tcPr>
                </a:tc>
                <a:tc>
                  <a:txBody>
                    <a:bodyPr/>
                    <a:lstStyle/>
                    <a:p>
                      <a:pPr algn="ctr">
                        <a:spcAft>
                          <a:spcPts val="0"/>
                        </a:spcAft>
                      </a:pPr>
                      <a:r>
                        <a:rPr lang="en-US" sz="900">
                          <a:solidFill>
                            <a:srgbClr val="000000"/>
                          </a:solidFill>
                          <a:effectLst/>
                          <a:latin typeface="SF Pro Text" panose="00000400000000000000" pitchFamily="50" charset="0"/>
                          <a:ea typeface="Times New Roman" panose="02020603050405020304" pitchFamily="18" charset="0"/>
                          <a:cs typeface="Arial" panose="020B0604020202020204" pitchFamily="34" charset="0"/>
                        </a:rPr>
                        <a:t>-59</a:t>
                      </a:r>
                      <a:endParaRPr lang="en-US" sz="1200">
                        <a:effectLst/>
                        <a:latin typeface="SF Pro Text" panose="00000400000000000000" pitchFamily="50"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E7E6E6"/>
                    </a:solidFill>
                  </a:tcPr>
                </a:tc>
                <a:tc>
                  <a:txBody>
                    <a:bodyPr/>
                    <a:lstStyle/>
                    <a:p>
                      <a:pPr algn="ctr">
                        <a:spcAft>
                          <a:spcPts val="0"/>
                        </a:spcAft>
                      </a:pPr>
                      <a:r>
                        <a:rPr lang="en-US" sz="900">
                          <a:solidFill>
                            <a:srgbClr val="000000"/>
                          </a:solidFill>
                          <a:effectLst/>
                          <a:latin typeface="SF Pro Text" panose="00000400000000000000" pitchFamily="50" charset="0"/>
                          <a:ea typeface="Times New Roman" panose="02020603050405020304" pitchFamily="18" charset="0"/>
                          <a:cs typeface="Arial" panose="020B0604020202020204" pitchFamily="34" charset="0"/>
                        </a:rPr>
                        <a:t>-67</a:t>
                      </a:r>
                      <a:endParaRPr lang="en-US" sz="1200">
                        <a:effectLst/>
                        <a:latin typeface="SF Pro Text" panose="00000400000000000000" pitchFamily="50"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E7E6E6"/>
                    </a:solidFill>
                  </a:tcPr>
                </a:tc>
                <a:tc>
                  <a:txBody>
                    <a:bodyPr/>
                    <a:lstStyle/>
                    <a:p>
                      <a:pPr algn="ctr">
                        <a:spcAft>
                          <a:spcPts val="0"/>
                        </a:spcAft>
                      </a:pPr>
                      <a:r>
                        <a:rPr lang="en-US" sz="900">
                          <a:solidFill>
                            <a:srgbClr val="000000"/>
                          </a:solidFill>
                          <a:effectLst/>
                          <a:latin typeface="SF Pro Text" panose="00000400000000000000" pitchFamily="50" charset="0"/>
                          <a:ea typeface="Times New Roman" panose="02020603050405020304" pitchFamily="18" charset="0"/>
                          <a:cs typeface="Arial" panose="020B0604020202020204" pitchFamily="34" charset="0"/>
                        </a:rPr>
                        <a:t>-76</a:t>
                      </a:r>
                      <a:endParaRPr lang="en-US" sz="1200">
                        <a:effectLst/>
                        <a:latin typeface="SF Pro Text" panose="00000400000000000000" pitchFamily="50"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E7E6E6"/>
                    </a:solidFill>
                  </a:tcPr>
                </a:tc>
                <a:tc>
                  <a:txBody>
                    <a:bodyPr/>
                    <a:lstStyle/>
                    <a:p>
                      <a:pPr algn="ctr">
                        <a:spcAft>
                          <a:spcPts val="0"/>
                        </a:spcAft>
                      </a:pPr>
                      <a:r>
                        <a:rPr lang="en-US" sz="900">
                          <a:solidFill>
                            <a:srgbClr val="000000"/>
                          </a:solidFill>
                          <a:effectLst/>
                          <a:latin typeface="SF Pro Text" panose="00000400000000000000" pitchFamily="50" charset="0"/>
                          <a:ea typeface="Times New Roman" panose="02020603050405020304" pitchFamily="18" charset="0"/>
                          <a:cs typeface="Arial" panose="020B0604020202020204" pitchFamily="34" charset="0"/>
                        </a:rPr>
                        <a:t>-83</a:t>
                      </a:r>
                      <a:endParaRPr lang="en-US" sz="1200">
                        <a:effectLst/>
                        <a:latin typeface="SF Pro Text" panose="00000400000000000000" pitchFamily="50"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E7E6E6"/>
                    </a:solidFill>
                  </a:tcPr>
                </a:tc>
                <a:tc>
                  <a:txBody>
                    <a:bodyPr/>
                    <a:lstStyle/>
                    <a:p>
                      <a:pPr algn="ctr">
                        <a:spcAft>
                          <a:spcPts val="0"/>
                        </a:spcAft>
                      </a:pPr>
                      <a:r>
                        <a:rPr lang="en-US" sz="900">
                          <a:solidFill>
                            <a:srgbClr val="000000"/>
                          </a:solidFill>
                          <a:effectLst/>
                          <a:latin typeface="SF Pro Text" panose="00000400000000000000" pitchFamily="50" charset="0"/>
                          <a:ea typeface="Times New Roman" panose="02020603050405020304" pitchFamily="18" charset="0"/>
                          <a:cs typeface="Arial" panose="020B0604020202020204" pitchFamily="34" charset="0"/>
                        </a:rPr>
                        <a:t>-92</a:t>
                      </a:r>
                      <a:endParaRPr lang="en-US" sz="1200">
                        <a:effectLst/>
                        <a:latin typeface="SF Pro Text" panose="00000400000000000000" pitchFamily="50"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E7E6E6"/>
                    </a:solidFill>
                  </a:tcPr>
                </a:tc>
                <a:extLst>
                  <a:ext uri="{0D108BD9-81ED-4DB2-BD59-A6C34878D82A}">
                    <a16:rowId xmlns:a16="http://schemas.microsoft.com/office/drawing/2014/main" val="327955981"/>
                  </a:ext>
                </a:extLst>
              </a:tr>
              <a:tr h="176985">
                <a:tc>
                  <a:txBody>
                    <a:bodyPr/>
                    <a:lstStyle/>
                    <a:p>
                      <a:pPr algn="ctr">
                        <a:spcAft>
                          <a:spcPts val="0"/>
                        </a:spcAft>
                      </a:pPr>
                      <a:r>
                        <a:rPr lang="en-US" sz="900" b="1">
                          <a:solidFill>
                            <a:srgbClr val="000000"/>
                          </a:solidFill>
                          <a:effectLst/>
                          <a:latin typeface="SF Pro Text" panose="00000400000000000000" pitchFamily="50" charset="0"/>
                          <a:ea typeface="Times New Roman" panose="02020603050405020304" pitchFamily="18" charset="0"/>
                          <a:cs typeface="Arial" panose="020B0604020202020204" pitchFamily="34" charset="0"/>
                        </a:rPr>
                        <a:t>48</a:t>
                      </a:r>
                      <a:endParaRPr lang="en-US" sz="1200">
                        <a:effectLst/>
                        <a:latin typeface="SF Pro Text" panose="00000400000000000000" pitchFamily="50" charset="0"/>
                        <a:ea typeface="Times New Roman" panose="02020603050405020304" pitchFamily="18"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spcAft>
                          <a:spcPts val="0"/>
                        </a:spcAft>
                      </a:pPr>
                      <a:r>
                        <a:rPr lang="en-US" sz="900">
                          <a:solidFill>
                            <a:srgbClr val="000000"/>
                          </a:solidFill>
                          <a:effectLst/>
                          <a:latin typeface="SF Pro Text" panose="00000400000000000000" pitchFamily="50" charset="0"/>
                          <a:ea typeface="Times New Roman" panose="02020603050405020304" pitchFamily="18" charset="0"/>
                          <a:cs typeface="Arial" panose="020B0604020202020204" pitchFamily="34" charset="0"/>
                        </a:rPr>
                        <a:t>-2</a:t>
                      </a:r>
                      <a:endParaRPr lang="en-US" sz="1200">
                        <a:effectLst/>
                        <a:latin typeface="SF Pro Text" panose="00000400000000000000" pitchFamily="50"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solidFill>
                      <a:srgbClr val="7F7F7F"/>
                    </a:solidFill>
                  </a:tcPr>
                </a:tc>
                <a:tc>
                  <a:txBody>
                    <a:bodyPr/>
                    <a:lstStyle/>
                    <a:p>
                      <a:pPr algn="ctr">
                        <a:spcAft>
                          <a:spcPts val="0"/>
                        </a:spcAft>
                      </a:pPr>
                      <a:r>
                        <a:rPr lang="en-US" sz="900">
                          <a:solidFill>
                            <a:srgbClr val="000000"/>
                          </a:solidFill>
                          <a:effectLst/>
                          <a:latin typeface="SF Pro Text" panose="00000400000000000000" pitchFamily="50" charset="0"/>
                          <a:ea typeface="Times New Roman" panose="02020603050405020304" pitchFamily="18" charset="0"/>
                          <a:cs typeface="Arial" panose="020B0604020202020204" pitchFamily="34" charset="0"/>
                        </a:rPr>
                        <a:t>-11</a:t>
                      </a:r>
                      <a:endParaRPr lang="en-US" sz="1200">
                        <a:effectLst/>
                        <a:latin typeface="SF Pro Text" panose="00000400000000000000" pitchFamily="50"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solidFill>
                      <a:srgbClr val="7F7F7F"/>
                    </a:solidFill>
                  </a:tcPr>
                </a:tc>
                <a:tc>
                  <a:txBody>
                    <a:bodyPr/>
                    <a:lstStyle/>
                    <a:p>
                      <a:pPr algn="ctr">
                        <a:spcAft>
                          <a:spcPts val="0"/>
                        </a:spcAft>
                      </a:pPr>
                      <a:r>
                        <a:rPr lang="en-US" sz="900">
                          <a:solidFill>
                            <a:srgbClr val="000000"/>
                          </a:solidFill>
                          <a:effectLst/>
                          <a:latin typeface="SF Pro Text" panose="00000400000000000000" pitchFamily="50" charset="0"/>
                          <a:ea typeface="Times New Roman" panose="02020603050405020304" pitchFamily="18" charset="0"/>
                          <a:cs typeface="Arial" panose="020B0604020202020204" pitchFamily="34" charset="0"/>
                        </a:rPr>
                        <a:t>-19</a:t>
                      </a:r>
                      <a:endParaRPr lang="en-US" sz="1200">
                        <a:effectLst/>
                        <a:latin typeface="SF Pro Text" panose="00000400000000000000" pitchFamily="50"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solidFill>
                      <a:srgbClr val="7F7F7F"/>
                    </a:solidFill>
                  </a:tcPr>
                </a:tc>
                <a:tc>
                  <a:txBody>
                    <a:bodyPr/>
                    <a:lstStyle/>
                    <a:p>
                      <a:pPr algn="ctr">
                        <a:spcAft>
                          <a:spcPts val="0"/>
                        </a:spcAft>
                      </a:pPr>
                      <a:r>
                        <a:rPr lang="en-US" sz="900">
                          <a:solidFill>
                            <a:srgbClr val="000000"/>
                          </a:solidFill>
                          <a:effectLst/>
                          <a:latin typeface="SF Pro Text" panose="00000400000000000000" pitchFamily="50" charset="0"/>
                          <a:ea typeface="Times New Roman" panose="02020603050405020304" pitchFamily="18" charset="0"/>
                          <a:cs typeface="Arial" panose="020B0604020202020204" pitchFamily="34" charset="0"/>
                        </a:rPr>
                        <a:t>-28</a:t>
                      </a:r>
                      <a:endParaRPr lang="en-US" sz="1200">
                        <a:effectLst/>
                        <a:latin typeface="SF Pro Text" panose="00000400000000000000" pitchFamily="50" charset="0"/>
                        <a:ea typeface="Times New Roman" panose="02020603050405020304" pitchFamily="18"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solidFill>
                      <a:srgbClr val="7F7F7F"/>
                    </a:solidFill>
                  </a:tcPr>
                </a:tc>
                <a:tc>
                  <a:txBody>
                    <a:bodyPr/>
                    <a:lstStyle/>
                    <a:p>
                      <a:pPr algn="ctr">
                        <a:spcAft>
                          <a:spcPts val="0"/>
                        </a:spcAft>
                      </a:pPr>
                      <a:r>
                        <a:rPr lang="en-US" sz="900">
                          <a:solidFill>
                            <a:srgbClr val="000000"/>
                          </a:solidFill>
                          <a:effectLst/>
                          <a:latin typeface="SF Pro Text" panose="00000400000000000000" pitchFamily="50" charset="0"/>
                          <a:ea typeface="Times New Roman" panose="02020603050405020304" pitchFamily="18" charset="0"/>
                          <a:cs typeface="Arial" panose="020B0604020202020204" pitchFamily="34" charset="0"/>
                        </a:rPr>
                        <a:t>-36</a:t>
                      </a:r>
                      <a:endParaRPr lang="en-US" sz="1200">
                        <a:effectLst/>
                        <a:latin typeface="SF Pro Text" panose="00000400000000000000" pitchFamily="50"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AEAAAA"/>
                    </a:solidFill>
                  </a:tcPr>
                </a:tc>
                <a:tc>
                  <a:txBody>
                    <a:bodyPr/>
                    <a:lstStyle/>
                    <a:p>
                      <a:pPr algn="ctr">
                        <a:spcAft>
                          <a:spcPts val="0"/>
                        </a:spcAft>
                      </a:pPr>
                      <a:r>
                        <a:rPr lang="en-US" sz="900">
                          <a:solidFill>
                            <a:srgbClr val="000000"/>
                          </a:solidFill>
                          <a:effectLst/>
                          <a:latin typeface="SF Pro Text" panose="00000400000000000000" pitchFamily="50" charset="0"/>
                          <a:ea typeface="Times New Roman" panose="02020603050405020304" pitchFamily="18" charset="0"/>
                          <a:cs typeface="Arial" panose="020B0604020202020204" pitchFamily="34" charset="0"/>
                        </a:rPr>
                        <a:t>-44</a:t>
                      </a:r>
                      <a:endParaRPr lang="en-US" sz="1200">
                        <a:effectLst/>
                        <a:latin typeface="SF Pro Text" panose="00000400000000000000" pitchFamily="50"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AEAAAA"/>
                    </a:solidFill>
                  </a:tcPr>
                </a:tc>
                <a:tc>
                  <a:txBody>
                    <a:bodyPr/>
                    <a:lstStyle/>
                    <a:p>
                      <a:pPr algn="ctr">
                        <a:spcAft>
                          <a:spcPts val="0"/>
                        </a:spcAft>
                      </a:pPr>
                      <a:r>
                        <a:rPr lang="en-US" sz="900">
                          <a:solidFill>
                            <a:srgbClr val="000000"/>
                          </a:solidFill>
                          <a:effectLst/>
                          <a:latin typeface="SF Pro Text" panose="00000400000000000000" pitchFamily="50" charset="0"/>
                          <a:ea typeface="Times New Roman" panose="02020603050405020304" pitchFamily="18" charset="0"/>
                          <a:cs typeface="Arial" panose="020B0604020202020204" pitchFamily="34" charset="0"/>
                        </a:rPr>
                        <a:t>-53</a:t>
                      </a:r>
                      <a:endParaRPr lang="en-US" sz="1200">
                        <a:effectLst/>
                        <a:latin typeface="SF Pro Text" panose="00000400000000000000" pitchFamily="50" charset="0"/>
                        <a:ea typeface="Times New Roman" panose="02020603050405020304" pitchFamily="18"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AEAAAA"/>
                    </a:solidFill>
                  </a:tcPr>
                </a:tc>
                <a:tc>
                  <a:txBody>
                    <a:bodyPr/>
                    <a:lstStyle/>
                    <a:p>
                      <a:pPr algn="ctr">
                        <a:spcAft>
                          <a:spcPts val="0"/>
                        </a:spcAft>
                      </a:pPr>
                      <a:r>
                        <a:rPr lang="en-US" sz="900">
                          <a:solidFill>
                            <a:srgbClr val="000000"/>
                          </a:solidFill>
                          <a:effectLst/>
                          <a:latin typeface="SF Pro Text" panose="00000400000000000000" pitchFamily="50" charset="0"/>
                          <a:ea typeface="Times New Roman" panose="02020603050405020304" pitchFamily="18" charset="0"/>
                          <a:cs typeface="Arial" panose="020B0604020202020204" pitchFamily="34" charset="0"/>
                        </a:rPr>
                        <a:t>-61</a:t>
                      </a:r>
                      <a:endParaRPr lang="en-US" sz="1200">
                        <a:effectLst/>
                        <a:latin typeface="SF Pro Text" panose="00000400000000000000" pitchFamily="50"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E7E6E6"/>
                    </a:solidFill>
                  </a:tcPr>
                </a:tc>
                <a:tc>
                  <a:txBody>
                    <a:bodyPr/>
                    <a:lstStyle/>
                    <a:p>
                      <a:pPr algn="ctr">
                        <a:spcAft>
                          <a:spcPts val="0"/>
                        </a:spcAft>
                      </a:pPr>
                      <a:r>
                        <a:rPr lang="en-US" sz="900">
                          <a:solidFill>
                            <a:srgbClr val="000000"/>
                          </a:solidFill>
                          <a:effectLst/>
                          <a:latin typeface="SF Pro Text" panose="00000400000000000000" pitchFamily="50" charset="0"/>
                          <a:ea typeface="Times New Roman" panose="02020603050405020304" pitchFamily="18" charset="0"/>
                          <a:cs typeface="Arial" panose="020B0604020202020204" pitchFamily="34" charset="0"/>
                        </a:rPr>
                        <a:t>-70</a:t>
                      </a:r>
                      <a:endParaRPr lang="en-US" sz="1200">
                        <a:effectLst/>
                        <a:latin typeface="SF Pro Text" panose="00000400000000000000" pitchFamily="50"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E7E6E6"/>
                    </a:solidFill>
                  </a:tcPr>
                </a:tc>
                <a:tc>
                  <a:txBody>
                    <a:bodyPr/>
                    <a:lstStyle/>
                    <a:p>
                      <a:pPr algn="ctr">
                        <a:spcAft>
                          <a:spcPts val="0"/>
                        </a:spcAft>
                      </a:pPr>
                      <a:r>
                        <a:rPr lang="en-US" sz="900">
                          <a:solidFill>
                            <a:srgbClr val="000000"/>
                          </a:solidFill>
                          <a:effectLst/>
                          <a:latin typeface="SF Pro Text" panose="00000400000000000000" pitchFamily="50" charset="0"/>
                          <a:ea typeface="Times New Roman" panose="02020603050405020304" pitchFamily="18" charset="0"/>
                          <a:cs typeface="Arial" panose="020B0604020202020204" pitchFamily="34" charset="0"/>
                        </a:rPr>
                        <a:t>-78</a:t>
                      </a:r>
                      <a:endParaRPr lang="en-US" sz="1200">
                        <a:effectLst/>
                        <a:latin typeface="SF Pro Text" panose="00000400000000000000" pitchFamily="50"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E7E6E6"/>
                    </a:solidFill>
                  </a:tcPr>
                </a:tc>
                <a:tc>
                  <a:txBody>
                    <a:bodyPr/>
                    <a:lstStyle/>
                    <a:p>
                      <a:pPr algn="ctr">
                        <a:spcAft>
                          <a:spcPts val="0"/>
                        </a:spcAft>
                      </a:pPr>
                      <a:r>
                        <a:rPr lang="en-US" sz="900">
                          <a:solidFill>
                            <a:srgbClr val="000000"/>
                          </a:solidFill>
                          <a:effectLst/>
                          <a:latin typeface="SF Pro Text" panose="00000400000000000000" pitchFamily="50" charset="0"/>
                          <a:ea typeface="Times New Roman" panose="02020603050405020304" pitchFamily="18" charset="0"/>
                          <a:cs typeface="Arial" panose="020B0604020202020204" pitchFamily="34" charset="0"/>
                        </a:rPr>
                        <a:t>-87</a:t>
                      </a:r>
                      <a:endParaRPr lang="en-US" sz="1200">
                        <a:effectLst/>
                        <a:latin typeface="SF Pro Text" panose="00000400000000000000" pitchFamily="50"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E7E6E6"/>
                    </a:solidFill>
                  </a:tcPr>
                </a:tc>
                <a:tc>
                  <a:txBody>
                    <a:bodyPr/>
                    <a:lstStyle/>
                    <a:p>
                      <a:pPr algn="ctr">
                        <a:spcAft>
                          <a:spcPts val="0"/>
                        </a:spcAft>
                      </a:pPr>
                      <a:r>
                        <a:rPr lang="en-US" sz="900">
                          <a:solidFill>
                            <a:srgbClr val="000000"/>
                          </a:solidFill>
                          <a:effectLst/>
                          <a:latin typeface="SF Pro Text" panose="00000400000000000000" pitchFamily="50" charset="0"/>
                          <a:ea typeface="Times New Roman" panose="02020603050405020304" pitchFamily="18" charset="0"/>
                          <a:cs typeface="Arial" panose="020B0604020202020204" pitchFamily="34" charset="0"/>
                        </a:rPr>
                        <a:t>-96</a:t>
                      </a:r>
                      <a:endParaRPr lang="en-US" sz="1200">
                        <a:effectLst/>
                        <a:latin typeface="SF Pro Text" panose="00000400000000000000" pitchFamily="50"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E7E6E6"/>
                    </a:solidFill>
                  </a:tcPr>
                </a:tc>
                <a:extLst>
                  <a:ext uri="{0D108BD9-81ED-4DB2-BD59-A6C34878D82A}">
                    <a16:rowId xmlns:a16="http://schemas.microsoft.com/office/drawing/2014/main" val="2112892132"/>
                  </a:ext>
                </a:extLst>
              </a:tr>
              <a:tr h="176985">
                <a:tc>
                  <a:txBody>
                    <a:bodyPr/>
                    <a:lstStyle/>
                    <a:p>
                      <a:pPr algn="ctr">
                        <a:spcAft>
                          <a:spcPts val="0"/>
                        </a:spcAft>
                      </a:pPr>
                      <a:r>
                        <a:rPr lang="en-US" sz="900" b="1">
                          <a:solidFill>
                            <a:srgbClr val="000000"/>
                          </a:solidFill>
                          <a:effectLst/>
                          <a:latin typeface="SF Pro Text" panose="00000400000000000000" pitchFamily="50" charset="0"/>
                          <a:ea typeface="Times New Roman" panose="02020603050405020304" pitchFamily="18" charset="0"/>
                          <a:cs typeface="Arial" panose="020B0604020202020204" pitchFamily="34" charset="0"/>
                        </a:rPr>
                        <a:t>56</a:t>
                      </a:r>
                      <a:endParaRPr lang="en-US" sz="1200">
                        <a:effectLst/>
                        <a:latin typeface="SF Pro Text" panose="00000400000000000000" pitchFamily="50" charset="0"/>
                        <a:ea typeface="Times New Roman" panose="02020603050405020304" pitchFamily="18"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spcAft>
                          <a:spcPts val="0"/>
                        </a:spcAft>
                      </a:pPr>
                      <a:r>
                        <a:rPr lang="en-US" sz="900">
                          <a:solidFill>
                            <a:srgbClr val="000000"/>
                          </a:solidFill>
                          <a:effectLst/>
                          <a:latin typeface="SF Pro Text" panose="00000400000000000000" pitchFamily="50" charset="0"/>
                          <a:ea typeface="Times New Roman" panose="02020603050405020304" pitchFamily="18" charset="0"/>
                          <a:cs typeface="Arial" panose="020B0604020202020204" pitchFamily="34" charset="0"/>
                        </a:rPr>
                        <a:t>-3</a:t>
                      </a:r>
                      <a:endParaRPr lang="en-US" sz="1200">
                        <a:effectLst/>
                        <a:latin typeface="SF Pro Text" panose="00000400000000000000" pitchFamily="50"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solidFill>
                      <a:srgbClr val="7F7F7F"/>
                    </a:solidFill>
                  </a:tcPr>
                </a:tc>
                <a:tc>
                  <a:txBody>
                    <a:bodyPr/>
                    <a:lstStyle/>
                    <a:p>
                      <a:pPr algn="ctr">
                        <a:spcAft>
                          <a:spcPts val="0"/>
                        </a:spcAft>
                      </a:pPr>
                      <a:r>
                        <a:rPr lang="en-US" sz="900">
                          <a:solidFill>
                            <a:srgbClr val="000000"/>
                          </a:solidFill>
                          <a:effectLst/>
                          <a:latin typeface="SF Pro Text" panose="00000400000000000000" pitchFamily="50" charset="0"/>
                          <a:ea typeface="Times New Roman" panose="02020603050405020304" pitchFamily="18" charset="0"/>
                          <a:cs typeface="Arial" panose="020B0604020202020204" pitchFamily="34" charset="0"/>
                        </a:rPr>
                        <a:t>-12</a:t>
                      </a:r>
                      <a:endParaRPr lang="en-US" sz="1200">
                        <a:effectLst/>
                        <a:latin typeface="SF Pro Text" panose="00000400000000000000" pitchFamily="50"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solidFill>
                      <a:srgbClr val="7F7F7F"/>
                    </a:solidFill>
                  </a:tcPr>
                </a:tc>
                <a:tc>
                  <a:txBody>
                    <a:bodyPr/>
                    <a:lstStyle/>
                    <a:p>
                      <a:pPr algn="ctr">
                        <a:spcAft>
                          <a:spcPts val="0"/>
                        </a:spcAft>
                      </a:pPr>
                      <a:r>
                        <a:rPr lang="en-US" sz="900">
                          <a:solidFill>
                            <a:srgbClr val="000000"/>
                          </a:solidFill>
                          <a:effectLst/>
                          <a:latin typeface="SF Pro Text" panose="00000400000000000000" pitchFamily="50" charset="0"/>
                          <a:ea typeface="Times New Roman" panose="02020603050405020304" pitchFamily="18" charset="0"/>
                          <a:cs typeface="Arial" panose="020B0604020202020204" pitchFamily="34" charset="0"/>
                        </a:rPr>
                        <a:t>-20</a:t>
                      </a:r>
                      <a:endParaRPr lang="en-US" sz="1200">
                        <a:effectLst/>
                        <a:latin typeface="SF Pro Text" panose="00000400000000000000" pitchFamily="50"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solidFill>
                      <a:srgbClr val="7F7F7F"/>
                    </a:solidFill>
                  </a:tcPr>
                </a:tc>
                <a:tc>
                  <a:txBody>
                    <a:bodyPr/>
                    <a:lstStyle/>
                    <a:p>
                      <a:pPr algn="ctr">
                        <a:spcAft>
                          <a:spcPts val="0"/>
                        </a:spcAft>
                      </a:pPr>
                      <a:r>
                        <a:rPr lang="en-US" sz="900">
                          <a:solidFill>
                            <a:srgbClr val="000000"/>
                          </a:solidFill>
                          <a:effectLst/>
                          <a:latin typeface="SF Pro Text" panose="00000400000000000000" pitchFamily="50" charset="0"/>
                          <a:ea typeface="Times New Roman" panose="02020603050405020304" pitchFamily="18" charset="0"/>
                          <a:cs typeface="Arial" panose="020B0604020202020204" pitchFamily="34" charset="0"/>
                        </a:rPr>
                        <a:t>-29</a:t>
                      </a:r>
                      <a:endParaRPr lang="en-US" sz="1200">
                        <a:effectLst/>
                        <a:latin typeface="SF Pro Text" panose="00000400000000000000" pitchFamily="50" charset="0"/>
                        <a:ea typeface="Times New Roman" panose="02020603050405020304" pitchFamily="18"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solidFill>
                      <a:srgbClr val="7F7F7F"/>
                    </a:solidFill>
                  </a:tcPr>
                </a:tc>
                <a:tc>
                  <a:txBody>
                    <a:bodyPr/>
                    <a:lstStyle/>
                    <a:p>
                      <a:pPr algn="ctr">
                        <a:spcAft>
                          <a:spcPts val="0"/>
                        </a:spcAft>
                      </a:pPr>
                      <a:r>
                        <a:rPr lang="en-US" sz="900">
                          <a:solidFill>
                            <a:srgbClr val="000000"/>
                          </a:solidFill>
                          <a:effectLst/>
                          <a:latin typeface="SF Pro Text" panose="00000400000000000000" pitchFamily="50" charset="0"/>
                          <a:ea typeface="Times New Roman" panose="02020603050405020304" pitchFamily="18" charset="0"/>
                          <a:cs typeface="Arial" panose="020B0604020202020204" pitchFamily="34" charset="0"/>
                        </a:rPr>
                        <a:t>-37</a:t>
                      </a:r>
                      <a:endParaRPr lang="en-US" sz="1200">
                        <a:effectLst/>
                        <a:latin typeface="SF Pro Text" panose="00000400000000000000" pitchFamily="50"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AEAAAA"/>
                    </a:solidFill>
                  </a:tcPr>
                </a:tc>
                <a:tc>
                  <a:txBody>
                    <a:bodyPr/>
                    <a:lstStyle/>
                    <a:p>
                      <a:pPr algn="ctr">
                        <a:spcAft>
                          <a:spcPts val="0"/>
                        </a:spcAft>
                      </a:pPr>
                      <a:r>
                        <a:rPr lang="en-US" sz="900">
                          <a:solidFill>
                            <a:srgbClr val="000000"/>
                          </a:solidFill>
                          <a:effectLst/>
                          <a:latin typeface="SF Pro Text" panose="00000400000000000000" pitchFamily="50" charset="0"/>
                          <a:ea typeface="Times New Roman" panose="02020603050405020304" pitchFamily="18" charset="0"/>
                          <a:cs typeface="Arial" panose="020B0604020202020204" pitchFamily="34" charset="0"/>
                        </a:rPr>
                        <a:t>-46</a:t>
                      </a:r>
                      <a:endParaRPr lang="en-US" sz="1200">
                        <a:effectLst/>
                        <a:latin typeface="SF Pro Text" panose="00000400000000000000" pitchFamily="50"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AEAAAA"/>
                    </a:solidFill>
                  </a:tcPr>
                </a:tc>
                <a:tc>
                  <a:txBody>
                    <a:bodyPr/>
                    <a:lstStyle/>
                    <a:p>
                      <a:pPr algn="ctr">
                        <a:spcAft>
                          <a:spcPts val="0"/>
                        </a:spcAft>
                      </a:pPr>
                      <a:r>
                        <a:rPr lang="en-US" sz="900">
                          <a:solidFill>
                            <a:srgbClr val="000000"/>
                          </a:solidFill>
                          <a:effectLst/>
                          <a:latin typeface="SF Pro Text" panose="00000400000000000000" pitchFamily="50" charset="0"/>
                          <a:ea typeface="Times New Roman" panose="02020603050405020304" pitchFamily="18" charset="0"/>
                          <a:cs typeface="Arial" panose="020B0604020202020204" pitchFamily="34" charset="0"/>
                        </a:rPr>
                        <a:t>-55</a:t>
                      </a:r>
                      <a:endParaRPr lang="en-US" sz="1200">
                        <a:effectLst/>
                        <a:latin typeface="SF Pro Text" panose="00000400000000000000" pitchFamily="50" charset="0"/>
                        <a:ea typeface="Times New Roman" panose="02020603050405020304" pitchFamily="18"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AEAAAA"/>
                    </a:solidFill>
                  </a:tcPr>
                </a:tc>
                <a:tc>
                  <a:txBody>
                    <a:bodyPr/>
                    <a:lstStyle/>
                    <a:p>
                      <a:pPr algn="ctr">
                        <a:spcAft>
                          <a:spcPts val="0"/>
                        </a:spcAft>
                      </a:pPr>
                      <a:r>
                        <a:rPr lang="en-US" sz="900">
                          <a:solidFill>
                            <a:srgbClr val="000000"/>
                          </a:solidFill>
                          <a:effectLst/>
                          <a:latin typeface="SF Pro Text" panose="00000400000000000000" pitchFamily="50" charset="0"/>
                          <a:ea typeface="Times New Roman" panose="02020603050405020304" pitchFamily="18" charset="0"/>
                          <a:cs typeface="Arial" panose="020B0604020202020204" pitchFamily="34" charset="0"/>
                        </a:rPr>
                        <a:t>-63</a:t>
                      </a:r>
                      <a:endParaRPr lang="en-US" sz="1200">
                        <a:effectLst/>
                        <a:latin typeface="SF Pro Text" panose="00000400000000000000" pitchFamily="50"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E7E6E6"/>
                    </a:solidFill>
                  </a:tcPr>
                </a:tc>
                <a:tc>
                  <a:txBody>
                    <a:bodyPr/>
                    <a:lstStyle/>
                    <a:p>
                      <a:pPr algn="ctr">
                        <a:spcAft>
                          <a:spcPts val="0"/>
                        </a:spcAft>
                      </a:pPr>
                      <a:r>
                        <a:rPr lang="en-US" sz="900">
                          <a:solidFill>
                            <a:srgbClr val="000000"/>
                          </a:solidFill>
                          <a:effectLst/>
                          <a:latin typeface="SF Pro Text" panose="00000400000000000000" pitchFamily="50" charset="0"/>
                          <a:ea typeface="Times New Roman" panose="02020603050405020304" pitchFamily="18" charset="0"/>
                          <a:cs typeface="Arial" panose="020B0604020202020204" pitchFamily="34" charset="0"/>
                        </a:rPr>
                        <a:t>-72</a:t>
                      </a:r>
                      <a:endParaRPr lang="en-US" sz="1200">
                        <a:effectLst/>
                        <a:latin typeface="SF Pro Text" panose="00000400000000000000" pitchFamily="50"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E7E6E6"/>
                    </a:solidFill>
                  </a:tcPr>
                </a:tc>
                <a:tc>
                  <a:txBody>
                    <a:bodyPr/>
                    <a:lstStyle/>
                    <a:p>
                      <a:pPr algn="ctr">
                        <a:spcAft>
                          <a:spcPts val="0"/>
                        </a:spcAft>
                      </a:pPr>
                      <a:r>
                        <a:rPr lang="en-US" sz="900">
                          <a:solidFill>
                            <a:srgbClr val="000000"/>
                          </a:solidFill>
                          <a:effectLst/>
                          <a:latin typeface="SF Pro Text" panose="00000400000000000000" pitchFamily="50" charset="0"/>
                          <a:ea typeface="Times New Roman" panose="02020603050405020304" pitchFamily="18" charset="0"/>
                          <a:cs typeface="Arial" panose="020B0604020202020204" pitchFamily="34" charset="0"/>
                        </a:rPr>
                        <a:t>-81</a:t>
                      </a:r>
                      <a:endParaRPr lang="en-US" sz="1200">
                        <a:effectLst/>
                        <a:latin typeface="SF Pro Text" panose="00000400000000000000" pitchFamily="50"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E7E6E6"/>
                    </a:solidFill>
                  </a:tcPr>
                </a:tc>
                <a:tc>
                  <a:txBody>
                    <a:bodyPr/>
                    <a:lstStyle/>
                    <a:p>
                      <a:pPr algn="ctr">
                        <a:spcAft>
                          <a:spcPts val="0"/>
                        </a:spcAft>
                      </a:pPr>
                      <a:r>
                        <a:rPr lang="en-US" sz="900">
                          <a:solidFill>
                            <a:srgbClr val="000000"/>
                          </a:solidFill>
                          <a:effectLst/>
                          <a:latin typeface="SF Pro Text" panose="00000400000000000000" pitchFamily="50" charset="0"/>
                          <a:ea typeface="Times New Roman" panose="02020603050405020304" pitchFamily="18" charset="0"/>
                          <a:cs typeface="Arial" panose="020B0604020202020204" pitchFamily="34" charset="0"/>
                        </a:rPr>
                        <a:t>-89</a:t>
                      </a:r>
                      <a:endParaRPr lang="en-US" sz="1200">
                        <a:effectLst/>
                        <a:latin typeface="SF Pro Text" panose="00000400000000000000" pitchFamily="50"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E7E6E6"/>
                    </a:solidFill>
                  </a:tcPr>
                </a:tc>
                <a:tc>
                  <a:txBody>
                    <a:bodyPr/>
                    <a:lstStyle/>
                    <a:p>
                      <a:pPr algn="ctr">
                        <a:spcAft>
                          <a:spcPts val="0"/>
                        </a:spcAft>
                      </a:pPr>
                      <a:r>
                        <a:rPr lang="en-US" sz="900">
                          <a:solidFill>
                            <a:srgbClr val="000000"/>
                          </a:solidFill>
                          <a:effectLst/>
                          <a:latin typeface="SF Pro Text" panose="00000400000000000000" pitchFamily="50" charset="0"/>
                          <a:ea typeface="Times New Roman" panose="02020603050405020304" pitchFamily="18" charset="0"/>
                          <a:cs typeface="Arial" panose="020B0604020202020204" pitchFamily="34" charset="0"/>
                        </a:rPr>
                        <a:t>-98</a:t>
                      </a:r>
                      <a:endParaRPr lang="en-US" sz="1200">
                        <a:effectLst/>
                        <a:latin typeface="SF Pro Text" panose="00000400000000000000" pitchFamily="50"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E7E6E6"/>
                    </a:solidFill>
                  </a:tcPr>
                </a:tc>
                <a:extLst>
                  <a:ext uri="{0D108BD9-81ED-4DB2-BD59-A6C34878D82A}">
                    <a16:rowId xmlns:a16="http://schemas.microsoft.com/office/drawing/2014/main" val="1526776548"/>
                  </a:ext>
                </a:extLst>
              </a:tr>
              <a:tr h="187529">
                <a:tc>
                  <a:txBody>
                    <a:bodyPr/>
                    <a:lstStyle/>
                    <a:p>
                      <a:pPr algn="ctr">
                        <a:spcAft>
                          <a:spcPts val="0"/>
                        </a:spcAft>
                      </a:pPr>
                      <a:r>
                        <a:rPr lang="en-US" sz="900" b="1">
                          <a:solidFill>
                            <a:srgbClr val="000000"/>
                          </a:solidFill>
                          <a:effectLst/>
                          <a:latin typeface="SF Pro Text" panose="00000400000000000000" pitchFamily="50" charset="0"/>
                          <a:ea typeface="Times New Roman" panose="02020603050405020304" pitchFamily="18" charset="0"/>
                          <a:cs typeface="Arial" panose="020B0604020202020204" pitchFamily="34" charset="0"/>
                        </a:rPr>
                        <a:t>64</a:t>
                      </a:r>
                      <a:endParaRPr lang="en-US" sz="1200">
                        <a:effectLst/>
                        <a:latin typeface="SF Pro Text" panose="00000400000000000000" pitchFamily="50" charset="0"/>
                        <a:ea typeface="Times New Roman" panose="02020603050405020304" pitchFamily="18"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a:solidFill>
                            <a:srgbClr val="000000"/>
                          </a:solidFill>
                          <a:effectLst/>
                          <a:latin typeface="SF Pro Text" panose="00000400000000000000" pitchFamily="50" charset="0"/>
                          <a:ea typeface="Times New Roman" panose="02020603050405020304" pitchFamily="18" charset="0"/>
                          <a:cs typeface="Arial" panose="020B0604020202020204" pitchFamily="34" charset="0"/>
                        </a:rPr>
                        <a:t>-3</a:t>
                      </a:r>
                      <a:endParaRPr lang="en-US" sz="1200">
                        <a:effectLst/>
                        <a:latin typeface="SF Pro Text" panose="00000400000000000000" pitchFamily="50"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7F7F7F"/>
                    </a:solidFill>
                  </a:tcPr>
                </a:tc>
                <a:tc>
                  <a:txBody>
                    <a:bodyPr/>
                    <a:lstStyle/>
                    <a:p>
                      <a:pPr algn="ctr">
                        <a:spcAft>
                          <a:spcPts val="0"/>
                        </a:spcAft>
                      </a:pPr>
                      <a:r>
                        <a:rPr lang="en-US" sz="900">
                          <a:solidFill>
                            <a:srgbClr val="000000"/>
                          </a:solidFill>
                          <a:effectLst/>
                          <a:latin typeface="SF Pro Text" panose="00000400000000000000" pitchFamily="50" charset="0"/>
                          <a:ea typeface="Times New Roman" panose="02020603050405020304" pitchFamily="18" charset="0"/>
                          <a:cs typeface="Arial" panose="020B0604020202020204" pitchFamily="34" charset="0"/>
                        </a:rPr>
                        <a:t>-12</a:t>
                      </a:r>
                      <a:endParaRPr lang="en-US" sz="1200">
                        <a:effectLst/>
                        <a:latin typeface="SF Pro Text" panose="00000400000000000000" pitchFamily="50"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7F7F7F"/>
                    </a:solidFill>
                  </a:tcPr>
                </a:tc>
                <a:tc>
                  <a:txBody>
                    <a:bodyPr/>
                    <a:lstStyle/>
                    <a:p>
                      <a:pPr algn="ctr">
                        <a:spcAft>
                          <a:spcPts val="0"/>
                        </a:spcAft>
                      </a:pPr>
                      <a:r>
                        <a:rPr lang="en-US" sz="900">
                          <a:solidFill>
                            <a:srgbClr val="000000"/>
                          </a:solidFill>
                          <a:effectLst/>
                          <a:latin typeface="SF Pro Text" panose="00000400000000000000" pitchFamily="50" charset="0"/>
                          <a:ea typeface="Times New Roman" panose="02020603050405020304" pitchFamily="18" charset="0"/>
                          <a:cs typeface="Arial" panose="020B0604020202020204" pitchFamily="34" charset="0"/>
                        </a:rPr>
                        <a:t>-21</a:t>
                      </a:r>
                      <a:endParaRPr lang="en-US" sz="1200">
                        <a:effectLst/>
                        <a:latin typeface="SF Pro Text" panose="00000400000000000000" pitchFamily="50"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7F7F7F"/>
                    </a:solidFill>
                  </a:tcPr>
                </a:tc>
                <a:tc>
                  <a:txBody>
                    <a:bodyPr/>
                    <a:lstStyle/>
                    <a:p>
                      <a:pPr algn="ctr">
                        <a:spcAft>
                          <a:spcPts val="0"/>
                        </a:spcAft>
                      </a:pPr>
                      <a:r>
                        <a:rPr lang="en-US" sz="900">
                          <a:solidFill>
                            <a:srgbClr val="000000"/>
                          </a:solidFill>
                          <a:effectLst/>
                          <a:latin typeface="SF Pro Text" panose="00000400000000000000" pitchFamily="50" charset="0"/>
                          <a:ea typeface="Times New Roman" panose="02020603050405020304" pitchFamily="18" charset="0"/>
                          <a:cs typeface="Arial" panose="020B0604020202020204" pitchFamily="34" charset="0"/>
                        </a:rPr>
                        <a:t>-29</a:t>
                      </a:r>
                      <a:endParaRPr lang="en-US" sz="1200">
                        <a:effectLst/>
                        <a:latin typeface="SF Pro Text" panose="00000400000000000000" pitchFamily="50" charset="0"/>
                        <a:ea typeface="Times New Roman" panose="02020603050405020304" pitchFamily="18"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7F7F7F"/>
                    </a:solidFill>
                  </a:tcPr>
                </a:tc>
                <a:tc>
                  <a:txBody>
                    <a:bodyPr/>
                    <a:lstStyle/>
                    <a:p>
                      <a:pPr algn="ctr">
                        <a:spcAft>
                          <a:spcPts val="0"/>
                        </a:spcAft>
                      </a:pPr>
                      <a:r>
                        <a:rPr lang="en-US" sz="900">
                          <a:solidFill>
                            <a:srgbClr val="000000"/>
                          </a:solidFill>
                          <a:effectLst/>
                          <a:latin typeface="SF Pro Text" panose="00000400000000000000" pitchFamily="50" charset="0"/>
                          <a:ea typeface="Times New Roman" panose="02020603050405020304" pitchFamily="18" charset="0"/>
                          <a:cs typeface="Arial" panose="020B0604020202020204" pitchFamily="34" charset="0"/>
                        </a:rPr>
                        <a:t>-38</a:t>
                      </a:r>
                      <a:endParaRPr lang="en-US" sz="1200">
                        <a:effectLst/>
                        <a:latin typeface="SF Pro Text" panose="00000400000000000000" pitchFamily="50"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7F7F7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EAAAA"/>
                    </a:solidFill>
                  </a:tcPr>
                </a:tc>
                <a:tc>
                  <a:txBody>
                    <a:bodyPr/>
                    <a:lstStyle/>
                    <a:p>
                      <a:pPr algn="ctr">
                        <a:spcAft>
                          <a:spcPts val="0"/>
                        </a:spcAft>
                      </a:pPr>
                      <a:r>
                        <a:rPr lang="en-US" sz="900">
                          <a:solidFill>
                            <a:srgbClr val="000000"/>
                          </a:solidFill>
                          <a:effectLst/>
                          <a:latin typeface="SF Pro Text" panose="00000400000000000000" pitchFamily="50" charset="0"/>
                          <a:ea typeface="Times New Roman" panose="02020603050405020304" pitchFamily="18" charset="0"/>
                          <a:cs typeface="Arial" panose="020B0604020202020204" pitchFamily="34" charset="0"/>
                        </a:rPr>
                        <a:t>-47</a:t>
                      </a:r>
                      <a:endParaRPr lang="en-US" sz="1200">
                        <a:effectLst/>
                        <a:latin typeface="SF Pro Text" panose="00000400000000000000" pitchFamily="50"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EAAAA"/>
                    </a:solidFill>
                  </a:tcPr>
                </a:tc>
                <a:tc>
                  <a:txBody>
                    <a:bodyPr/>
                    <a:lstStyle/>
                    <a:p>
                      <a:pPr algn="ctr">
                        <a:spcAft>
                          <a:spcPts val="0"/>
                        </a:spcAft>
                      </a:pPr>
                      <a:r>
                        <a:rPr lang="en-US" sz="900">
                          <a:solidFill>
                            <a:srgbClr val="000000"/>
                          </a:solidFill>
                          <a:effectLst/>
                          <a:latin typeface="SF Pro Text" panose="00000400000000000000" pitchFamily="50" charset="0"/>
                          <a:ea typeface="Times New Roman" panose="02020603050405020304" pitchFamily="18" charset="0"/>
                          <a:cs typeface="Arial" panose="020B0604020202020204" pitchFamily="34" charset="0"/>
                        </a:rPr>
                        <a:t>-56</a:t>
                      </a:r>
                      <a:endParaRPr lang="en-US" sz="1200">
                        <a:effectLst/>
                        <a:latin typeface="SF Pro Text" panose="00000400000000000000" pitchFamily="50" charset="0"/>
                        <a:ea typeface="Times New Roman" panose="02020603050405020304" pitchFamily="18"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EAAAA"/>
                    </a:solidFill>
                  </a:tcPr>
                </a:tc>
                <a:tc>
                  <a:txBody>
                    <a:bodyPr/>
                    <a:lstStyle/>
                    <a:p>
                      <a:pPr algn="ctr">
                        <a:spcAft>
                          <a:spcPts val="0"/>
                        </a:spcAft>
                      </a:pPr>
                      <a:r>
                        <a:rPr lang="en-US" sz="900">
                          <a:solidFill>
                            <a:srgbClr val="000000"/>
                          </a:solidFill>
                          <a:effectLst/>
                          <a:latin typeface="SF Pro Text" panose="00000400000000000000" pitchFamily="50" charset="0"/>
                          <a:ea typeface="Times New Roman" panose="02020603050405020304" pitchFamily="18" charset="0"/>
                          <a:cs typeface="Arial" panose="020B0604020202020204" pitchFamily="34" charset="0"/>
                        </a:rPr>
                        <a:t>-65</a:t>
                      </a:r>
                      <a:endParaRPr lang="en-US" sz="1200">
                        <a:effectLst/>
                        <a:latin typeface="SF Pro Text" panose="00000400000000000000" pitchFamily="50"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7F7F7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a:spcAft>
                          <a:spcPts val="0"/>
                        </a:spcAft>
                      </a:pPr>
                      <a:r>
                        <a:rPr lang="en-US" sz="900">
                          <a:solidFill>
                            <a:srgbClr val="000000"/>
                          </a:solidFill>
                          <a:effectLst/>
                          <a:latin typeface="SF Pro Text" panose="00000400000000000000" pitchFamily="50" charset="0"/>
                          <a:ea typeface="Times New Roman" panose="02020603050405020304" pitchFamily="18" charset="0"/>
                          <a:cs typeface="Arial" panose="020B0604020202020204" pitchFamily="34" charset="0"/>
                        </a:rPr>
                        <a:t>-73</a:t>
                      </a:r>
                      <a:endParaRPr lang="en-US" sz="1200">
                        <a:effectLst/>
                        <a:latin typeface="SF Pro Text" panose="00000400000000000000" pitchFamily="50"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a:spcAft>
                          <a:spcPts val="0"/>
                        </a:spcAft>
                      </a:pPr>
                      <a:r>
                        <a:rPr lang="en-US" sz="900">
                          <a:solidFill>
                            <a:srgbClr val="000000"/>
                          </a:solidFill>
                          <a:effectLst/>
                          <a:latin typeface="SF Pro Text" panose="00000400000000000000" pitchFamily="50" charset="0"/>
                          <a:ea typeface="Times New Roman" panose="02020603050405020304" pitchFamily="18" charset="0"/>
                          <a:cs typeface="Arial" panose="020B0604020202020204" pitchFamily="34" charset="0"/>
                        </a:rPr>
                        <a:t>-82</a:t>
                      </a:r>
                      <a:endParaRPr lang="en-US" sz="1200">
                        <a:effectLst/>
                        <a:latin typeface="SF Pro Text" panose="00000400000000000000" pitchFamily="50"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a:spcAft>
                          <a:spcPts val="0"/>
                        </a:spcAft>
                      </a:pPr>
                      <a:r>
                        <a:rPr lang="en-US" sz="900">
                          <a:solidFill>
                            <a:srgbClr val="000000"/>
                          </a:solidFill>
                          <a:effectLst/>
                          <a:latin typeface="SF Pro Text" panose="00000400000000000000" pitchFamily="50" charset="0"/>
                          <a:ea typeface="Times New Roman" panose="02020603050405020304" pitchFamily="18" charset="0"/>
                          <a:cs typeface="Arial" panose="020B0604020202020204" pitchFamily="34" charset="0"/>
                        </a:rPr>
                        <a:t>-91</a:t>
                      </a:r>
                      <a:endParaRPr lang="en-US" sz="1200">
                        <a:effectLst/>
                        <a:latin typeface="SF Pro Text" panose="00000400000000000000" pitchFamily="50"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a:spcAft>
                          <a:spcPts val="0"/>
                        </a:spcAft>
                      </a:pPr>
                      <a:r>
                        <a:rPr lang="en-US" sz="900">
                          <a:solidFill>
                            <a:srgbClr val="000000"/>
                          </a:solidFill>
                          <a:effectLst/>
                          <a:latin typeface="SF Pro Text" panose="00000400000000000000" pitchFamily="50" charset="0"/>
                          <a:ea typeface="Times New Roman" panose="02020603050405020304" pitchFamily="18" charset="0"/>
                          <a:cs typeface="Arial" panose="020B0604020202020204" pitchFamily="34" charset="0"/>
                        </a:rPr>
                        <a:t>-100</a:t>
                      </a:r>
                      <a:endParaRPr lang="en-US" sz="1200">
                        <a:effectLst/>
                        <a:latin typeface="SF Pro Text" panose="00000400000000000000" pitchFamily="50"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3722544819"/>
                  </a:ext>
                </a:extLst>
              </a:tr>
              <a:tr h="325352">
                <a:tc rowSpan="3">
                  <a:txBody>
                    <a:bodyPr/>
                    <a:lstStyle/>
                    <a:p>
                      <a:pPr algn="ctr">
                        <a:spcAft>
                          <a:spcPts val="0"/>
                        </a:spcAft>
                      </a:pPr>
                      <a:r>
                        <a:rPr lang="es-ES" sz="900" b="1">
                          <a:solidFill>
                            <a:srgbClr val="000000"/>
                          </a:solidFill>
                          <a:effectLst/>
                          <a:latin typeface="SF Pro Text" panose="00000400000000000000" pitchFamily="50" charset="0"/>
                          <a:ea typeface="Times New Roman" panose="02020603050405020304" pitchFamily="18" charset="0"/>
                          <a:cs typeface="Arial" panose="020B0604020202020204" pitchFamily="34" charset="0"/>
                        </a:rPr>
                        <a:t>(Las velocidades del viento superiores a 64 km/h tienen poco efecto adicional)</a:t>
                      </a:r>
                      <a:endParaRPr lang="en-US" sz="1200">
                        <a:effectLst/>
                        <a:latin typeface="SF Pro Text" panose="00000400000000000000" pitchFamily="50" charset="0"/>
                        <a:ea typeface="Times New Roman" panose="02020603050405020304" pitchFamily="18"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4">
                  <a:txBody>
                    <a:bodyPr/>
                    <a:lstStyle/>
                    <a:p>
                      <a:pPr algn="ctr">
                        <a:spcAft>
                          <a:spcPts val="0"/>
                        </a:spcAft>
                      </a:pPr>
                      <a:r>
                        <a:rPr lang="en-US" sz="900" b="1">
                          <a:solidFill>
                            <a:srgbClr val="000000"/>
                          </a:solidFill>
                          <a:effectLst/>
                          <a:latin typeface="SF Pro Text" panose="00000400000000000000" pitchFamily="50" charset="0"/>
                          <a:ea typeface="Times New Roman" panose="02020603050405020304" pitchFamily="18" charset="0"/>
                          <a:cs typeface="Arial" panose="020B0604020202020204" pitchFamily="34" charset="0"/>
                        </a:rPr>
                        <a:t>POCO PELIGROSO</a:t>
                      </a:r>
                      <a:endParaRPr lang="en-US" sz="1200">
                        <a:effectLst/>
                        <a:latin typeface="SF Pro Text" panose="00000400000000000000" pitchFamily="50"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ctr">
                        <a:spcAft>
                          <a:spcPts val="0"/>
                        </a:spcAft>
                      </a:pPr>
                      <a:r>
                        <a:rPr lang="en-US" sz="900" b="1">
                          <a:solidFill>
                            <a:srgbClr val="000000"/>
                          </a:solidFill>
                          <a:effectLst/>
                          <a:latin typeface="SF Pro Text" panose="00000400000000000000" pitchFamily="50" charset="0"/>
                          <a:ea typeface="Times New Roman" panose="02020603050405020304" pitchFamily="18" charset="0"/>
                          <a:cs typeface="Arial" panose="020B0604020202020204" pitchFamily="34" charset="0"/>
                        </a:rPr>
                        <a:t>PELIGRO CRECIENTE</a:t>
                      </a:r>
                      <a:endParaRPr lang="en-US" sz="1200">
                        <a:effectLst/>
                        <a:latin typeface="SF Pro Text" panose="00000400000000000000" pitchFamily="50"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gridSpan="5">
                  <a:txBody>
                    <a:bodyPr/>
                    <a:lstStyle/>
                    <a:p>
                      <a:pPr algn="ctr">
                        <a:spcAft>
                          <a:spcPts val="0"/>
                        </a:spcAft>
                      </a:pPr>
                      <a:r>
                        <a:rPr lang="en-US" sz="900" b="1">
                          <a:solidFill>
                            <a:srgbClr val="000000"/>
                          </a:solidFill>
                          <a:effectLst/>
                          <a:latin typeface="SF Pro Text" panose="00000400000000000000" pitchFamily="50" charset="0"/>
                          <a:ea typeface="Times New Roman" panose="02020603050405020304" pitchFamily="18" charset="0"/>
                          <a:cs typeface="Arial" panose="020B0604020202020204" pitchFamily="34" charset="0"/>
                        </a:rPr>
                        <a:t>GRAN PELIGRO</a:t>
                      </a:r>
                      <a:endParaRPr lang="en-US" sz="1200">
                        <a:effectLst/>
                        <a:latin typeface="SF Pro Text" panose="00000400000000000000" pitchFamily="50"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76219145"/>
                  </a:ext>
                </a:extLst>
              </a:tr>
              <a:tr h="650704">
                <a:tc vMerge="1">
                  <a:txBody>
                    <a:bodyPr/>
                    <a:lstStyle/>
                    <a:p>
                      <a:endParaRPr lang="en-US"/>
                    </a:p>
                  </a:txBody>
                  <a:tcPr/>
                </a:tc>
                <a:tc gridSpan="4">
                  <a:txBody>
                    <a:bodyPr/>
                    <a:lstStyle/>
                    <a:p>
                      <a:pPr algn="ctr">
                        <a:spcAft>
                          <a:spcPts val="0"/>
                        </a:spcAft>
                      </a:pPr>
                      <a:r>
                        <a:rPr lang="es-ES" sz="900">
                          <a:solidFill>
                            <a:srgbClr val="000000"/>
                          </a:solidFill>
                          <a:effectLst/>
                          <a:latin typeface="SF Pro Text" panose="00000400000000000000" pitchFamily="50" charset="0"/>
                          <a:ea typeface="Times New Roman" panose="02020603050405020304" pitchFamily="18" charset="0"/>
                          <a:cs typeface="Arial" panose="020B0604020202020204" pitchFamily="34" charset="0"/>
                        </a:rPr>
                        <a:t>En &lt; horas con piel seca. Peligro máximo de falsa sensación de seguridad.</a:t>
                      </a:r>
                      <a:endParaRPr lang="en-US" sz="1200">
                        <a:effectLst/>
                        <a:latin typeface="SF Pro Text" panose="00000400000000000000" pitchFamily="50"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ctr">
                        <a:spcAft>
                          <a:spcPts val="0"/>
                        </a:spcAft>
                      </a:pPr>
                      <a:r>
                        <a:rPr lang="es-ES" sz="900">
                          <a:solidFill>
                            <a:srgbClr val="000000"/>
                          </a:solidFill>
                          <a:effectLst/>
                          <a:latin typeface="SF Pro Text" panose="00000400000000000000" pitchFamily="50" charset="0"/>
                          <a:ea typeface="Times New Roman" panose="02020603050405020304" pitchFamily="18" charset="0"/>
                          <a:cs typeface="Arial" panose="020B0604020202020204" pitchFamily="34" charset="0"/>
                        </a:rPr>
                        <a:t>Peligro de que el cuerpo expuesto se congele en un minuto.</a:t>
                      </a:r>
                      <a:endParaRPr lang="en-US" sz="1200">
                        <a:effectLst/>
                        <a:latin typeface="SF Pro Text" panose="00000400000000000000" pitchFamily="50"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5">
                  <a:txBody>
                    <a:bodyPr/>
                    <a:lstStyle/>
                    <a:p>
                      <a:pPr algn="ctr">
                        <a:spcAft>
                          <a:spcPts val="0"/>
                        </a:spcAft>
                      </a:pPr>
                      <a:r>
                        <a:rPr lang="es-ES" sz="900">
                          <a:solidFill>
                            <a:srgbClr val="000000"/>
                          </a:solidFill>
                          <a:effectLst/>
                          <a:latin typeface="SF Pro Text" panose="00000400000000000000" pitchFamily="50" charset="0"/>
                          <a:ea typeface="Times New Roman" panose="02020603050405020304" pitchFamily="18" charset="0"/>
                          <a:cs typeface="Arial" panose="020B0604020202020204" pitchFamily="34" charset="0"/>
                        </a:rPr>
                        <a:t>El cuerpo se puede congelar en 30 segundos.</a:t>
                      </a:r>
                      <a:endParaRPr lang="en-US" sz="1200">
                        <a:effectLst/>
                        <a:latin typeface="SF Pro Text" panose="00000400000000000000" pitchFamily="50"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77942862"/>
                  </a:ext>
                </a:extLst>
              </a:tr>
              <a:tr h="325352">
                <a:tc vMerge="1">
                  <a:txBody>
                    <a:bodyPr/>
                    <a:lstStyle/>
                    <a:p>
                      <a:endParaRPr lang="en-US"/>
                    </a:p>
                  </a:txBody>
                  <a:tcPr/>
                </a:tc>
                <a:tc gridSpan="12">
                  <a:txBody>
                    <a:bodyPr/>
                    <a:lstStyle/>
                    <a:p>
                      <a:pPr algn="ctr">
                        <a:spcAft>
                          <a:spcPts val="0"/>
                        </a:spcAft>
                      </a:pPr>
                      <a:r>
                        <a:rPr lang="es-ES" sz="900" dirty="0">
                          <a:solidFill>
                            <a:srgbClr val="000000"/>
                          </a:solidFill>
                          <a:effectLst/>
                          <a:latin typeface="SF Pro Text" panose="00000400000000000000" pitchFamily="50" charset="0"/>
                          <a:ea typeface="Times New Roman" panose="02020603050405020304" pitchFamily="18" charset="0"/>
                          <a:cs typeface="Arial" panose="020B0604020202020204" pitchFamily="34" charset="0"/>
                        </a:rPr>
                        <a:t>En cualquier punto de este gráfico se puede producir el pie de trinchera y el pie de inmersión.</a:t>
                      </a:r>
                      <a:endParaRPr lang="en-US" sz="1200" dirty="0">
                        <a:effectLst/>
                        <a:latin typeface="SF Pro Text" panose="00000400000000000000" pitchFamily="50"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10442391"/>
                  </a:ext>
                </a:extLst>
              </a:tr>
            </a:tbl>
          </a:graphicData>
        </a:graphic>
      </p:graphicFrame>
      <p:sp>
        <p:nvSpPr>
          <p:cNvPr id="7" name="Rectángulo 6"/>
          <p:cNvSpPr/>
          <p:nvPr/>
        </p:nvSpPr>
        <p:spPr>
          <a:xfrm>
            <a:off x="3033486" y="3614057"/>
            <a:ext cx="667657" cy="13062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ángulo 7"/>
          <p:cNvSpPr/>
          <p:nvPr/>
        </p:nvSpPr>
        <p:spPr>
          <a:xfrm>
            <a:off x="6429829" y="3599543"/>
            <a:ext cx="841828" cy="15965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61912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DESARROLLO</a:t>
            </a:r>
            <a:endParaRPr lang="en-US" dirty="0"/>
          </a:p>
        </p:txBody>
      </p:sp>
      <p:sp>
        <p:nvSpPr>
          <p:cNvPr id="4" name="Marcador de contenido 3"/>
          <p:cNvSpPr>
            <a:spLocks noGrp="1"/>
          </p:cNvSpPr>
          <p:nvPr>
            <p:ph idx="1"/>
          </p:nvPr>
        </p:nvSpPr>
        <p:spPr>
          <a:xfrm>
            <a:off x="2016541" y="1363579"/>
            <a:ext cx="8699586" cy="930022"/>
          </a:xfrm>
        </p:spPr>
        <p:txBody>
          <a:bodyPr>
            <a:normAutofit/>
          </a:bodyPr>
          <a:lstStyle/>
          <a:p>
            <a:r>
              <a:rPr lang="es-ES" dirty="0" err="1" smtClean="0"/>
              <a:t>IREQmin</a:t>
            </a:r>
            <a:r>
              <a:rPr lang="es-ES" dirty="0" smtClean="0"/>
              <a:t>(</a:t>
            </a:r>
            <a:r>
              <a:rPr lang="es-ES" dirty="0" err="1" smtClean="0"/>
              <a:t>clo</a:t>
            </a:r>
            <a:r>
              <a:rPr lang="es-ES" dirty="0"/>
              <a:t>) para Nivel Metabólico de la tarea y la Temperatura Equivalente de Enfriamiento</a:t>
            </a:r>
          </a:p>
          <a:p>
            <a:endParaRPr lang="en-US" dirty="0"/>
          </a:p>
        </p:txBody>
      </p:sp>
      <p:sp>
        <p:nvSpPr>
          <p:cNvPr id="3" name="Rectángulo 2"/>
          <p:cNvSpPr/>
          <p:nvPr/>
        </p:nvSpPr>
        <p:spPr>
          <a:xfrm>
            <a:off x="2469248" y="1012710"/>
            <a:ext cx="7794171" cy="3970318"/>
          </a:xfrm>
          <a:prstGeom prst="rect">
            <a:avLst/>
          </a:prstGeom>
        </p:spPr>
        <p:txBody>
          <a:bodyPr wrap="square">
            <a:spAutoFit/>
          </a:bodyPr>
          <a:lstStyle/>
          <a:p>
            <a:endParaRPr lang="en-US" sz="3600" dirty="0">
              <a:solidFill>
                <a:srgbClr val="000000"/>
              </a:solidFill>
              <a:latin typeface="Arial" panose="020B0604020202020204" pitchFamily="34" charset="0"/>
            </a:endParaRPr>
          </a:p>
          <a:p>
            <a:endParaRPr lang="en-US" sz="3600" dirty="0">
              <a:solidFill>
                <a:srgbClr val="000000"/>
              </a:solidFill>
              <a:latin typeface="Arial" panose="020B0604020202020204" pitchFamily="34" charset="0"/>
            </a:endParaRPr>
          </a:p>
          <a:p>
            <a:endParaRPr lang="en-US" sz="3600" dirty="0">
              <a:solidFill>
                <a:srgbClr val="000000"/>
              </a:solidFill>
              <a:latin typeface="Arial" panose="020B0604020202020204" pitchFamily="34" charset="0"/>
            </a:endParaRPr>
          </a:p>
          <a:p>
            <a:r>
              <a:rPr lang="en-US" b="1" dirty="0" err="1">
                <a:solidFill>
                  <a:srgbClr val="000000"/>
                </a:solidFill>
                <a:latin typeface="Arial" panose="020B0604020202020204" pitchFamily="34" charset="0"/>
              </a:rPr>
              <a:t>V</a:t>
            </a:r>
            <a:r>
              <a:rPr lang="en-US" sz="800" b="1" dirty="0" err="1">
                <a:solidFill>
                  <a:srgbClr val="000000"/>
                </a:solidFill>
                <a:latin typeface="Arial" panose="020B0604020202020204" pitchFamily="34" charset="0"/>
              </a:rPr>
              <a:t>ar</a:t>
            </a:r>
            <a:r>
              <a:rPr lang="en-US" sz="800" b="1" dirty="0">
                <a:solidFill>
                  <a:srgbClr val="000000"/>
                </a:solidFill>
                <a:latin typeface="Arial" panose="020B0604020202020204" pitchFamily="34" charset="0"/>
              </a:rPr>
              <a:t> </a:t>
            </a:r>
            <a:r>
              <a:rPr lang="en-US" b="1" dirty="0">
                <a:solidFill>
                  <a:srgbClr val="000000"/>
                </a:solidFill>
                <a:latin typeface="Arial" panose="020B0604020202020204" pitchFamily="34" charset="0"/>
              </a:rPr>
              <a:t>(m/</a:t>
            </a:r>
            <a:r>
              <a:rPr lang="en-US" b="1" dirty="0" err="1">
                <a:solidFill>
                  <a:srgbClr val="000000"/>
                </a:solidFill>
                <a:latin typeface="Arial" panose="020B0604020202020204" pitchFamily="34" charset="0"/>
              </a:rPr>
              <a:t>seg</a:t>
            </a:r>
            <a:r>
              <a:rPr lang="en-US" b="1" dirty="0">
                <a:solidFill>
                  <a:srgbClr val="000000"/>
                </a:solidFill>
                <a:latin typeface="Arial" panose="020B0604020202020204" pitchFamily="34" charset="0"/>
              </a:rPr>
              <a:t>)</a:t>
            </a:r>
            <a:r>
              <a:rPr lang="en-US" dirty="0">
                <a:solidFill>
                  <a:srgbClr val="000000"/>
                </a:solidFill>
                <a:latin typeface="Arial" panose="020B0604020202020204" pitchFamily="34" charset="0"/>
              </a:rPr>
              <a:t>	</a:t>
            </a:r>
            <a:r>
              <a:rPr lang="en-US" b="1" dirty="0" err="1">
                <a:solidFill>
                  <a:srgbClr val="000000"/>
                </a:solidFill>
                <a:latin typeface="Arial" panose="020B0604020202020204" pitchFamily="34" charset="0"/>
              </a:rPr>
              <a:t>IREQ</a:t>
            </a:r>
            <a:r>
              <a:rPr lang="en-US" sz="800" b="1" dirty="0" err="1">
                <a:solidFill>
                  <a:srgbClr val="000000"/>
                </a:solidFill>
                <a:latin typeface="Arial" panose="020B0604020202020204" pitchFamily="34" charset="0"/>
              </a:rPr>
              <a:t>min</a:t>
            </a:r>
            <a:r>
              <a:rPr lang="en-US" sz="800" b="1" dirty="0">
                <a:solidFill>
                  <a:srgbClr val="000000"/>
                </a:solidFill>
                <a:latin typeface="Arial" panose="020B0604020202020204" pitchFamily="34" charset="0"/>
              </a:rPr>
              <a:t> </a:t>
            </a:r>
            <a:r>
              <a:rPr lang="en-US" b="1" dirty="0">
                <a:solidFill>
                  <a:srgbClr val="000000"/>
                </a:solidFill>
                <a:latin typeface="Arial" panose="020B0604020202020204" pitchFamily="34" charset="0"/>
              </a:rPr>
              <a:t>(</a:t>
            </a:r>
            <a:r>
              <a:rPr lang="en-US" b="1" dirty="0" err="1">
                <a:solidFill>
                  <a:srgbClr val="000000"/>
                </a:solidFill>
                <a:latin typeface="Arial" panose="020B0604020202020204" pitchFamily="34" charset="0"/>
              </a:rPr>
              <a:t>clo</a:t>
            </a:r>
            <a:r>
              <a:rPr lang="en-US" b="1" dirty="0">
                <a:solidFill>
                  <a:srgbClr val="000000"/>
                </a:solidFill>
                <a:latin typeface="Arial" panose="020B0604020202020204" pitchFamily="34" charset="0"/>
              </a:rPr>
              <a:t>) para M = 145 w/m</a:t>
            </a:r>
            <a:r>
              <a:rPr lang="en-US" sz="800" b="1" dirty="0">
                <a:solidFill>
                  <a:srgbClr val="000000"/>
                </a:solidFill>
                <a:latin typeface="Arial" panose="020B0604020202020204" pitchFamily="34" charset="0"/>
              </a:rPr>
              <a:t>2</a:t>
            </a:r>
            <a:r>
              <a:rPr lang="en-US" sz="800" dirty="0">
                <a:solidFill>
                  <a:srgbClr val="000000"/>
                </a:solidFill>
                <a:latin typeface="Arial" panose="020B0604020202020204" pitchFamily="34" charset="0"/>
              </a:rPr>
              <a:t>	</a:t>
            </a:r>
          </a:p>
          <a:p>
            <a:r>
              <a:rPr lang="en-US" sz="800" dirty="0" smtClean="0">
                <a:latin typeface="Arial" panose="020B0604020202020204" pitchFamily="34" charset="0"/>
              </a:rPr>
              <a:t>	                                                                             </a:t>
            </a:r>
            <a:r>
              <a:rPr lang="en-US" b="1" dirty="0" smtClean="0">
                <a:solidFill>
                  <a:srgbClr val="000000"/>
                </a:solidFill>
                <a:latin typeface="Arial" panose="020B0604020202020204" pitchFamily="34" charset="0"/>
              </a:rPr>
              <a:t>t</a:t>
            </a:r>
            <a:r>
              <a:rPr lang="en-US" sz="800" b="1" dirty="0" smtClean="0">
                <a:solidFill>
                  <a:srgbClr val="000000"/>
                </a:solidFill>
                <a:latin typeface="Arial" panose="020B0604020202020204" pitchFamily="34" charset="0"/>
              </a:rPr>
              <a:t>a</a:t>
            </a:r>
            <a:r>
              <a:rPr lang="en-US" sz="800" dirty="0" smtClean="0">
                <a:solidFill>
                  <a:srgbClr val="000000"/>
                </a:solidFill>
                <a:latin typeface="Arial" panose="020B0604020202020204" pitchFamily="34" charset="0"/>
              </a:rPr>
              <a:t>	</a:t>
            </a:r>
          </a:p>
          <a:p>
            <a:r>
              <a:rPr lang="en-US" sz="800" dirty="0" smtClean="0">
                <a:latin typeface="Arial" panose="020B0604020202020204" pitchFamily="34" charset="0"/>
              </a:rPr>
              <a:t>	</a:t>
            </a:r>
            <a:r>
              <a:rPr lang="en-US" b="1" dirty="0" smtClean="0">
                <a:solidFill>
                  <a:srgbClr val="000000"/>
                </a:solidFill>
                <a:latin typeface="Arial" panose="020B0604020202020204" pitchFamily="34" charset="0"/>
              </a:rPr>
              <a:t>5ºC</a:t>
            </a:r>
            <a:r>
              <a:rPr lang="en-US" dirty="0" smtClean="0">
                <a:solidFill>
                  <a:srgbClr val="000000"/>
                </a:solidFill>
                <a:latin typeface="Arial" panose="020B0604020202020204" pitchFamily="34" charset="0"/>
              </a:rPr>
              <a:t>	</a:t>
            </a:r>
            <a:r>
              <a:rPr lang="en-US" b="1" dirty="0" smtClean="0">
                <a:solidFill>
                  <a:srgbClr val="000000"/>
                </a:solidFill>
                <a:latin typeface="Arial" panose="020B0604020202020204" pitchFamily="34" charset="0"/>
              </a:rPr>
              <a:t>0ºC</a:t>
            </a:r>
            <a:r>
              <a:rPr lang="en-US" dirty="0" smtClean="0">
                <a:solidFill>
                  <a:srgbClr val="000000"/>
                </a:solidFill>
                <a:latin typeface="Arial" panose="020B0604020202020204" pitchFamily="34" charset="0"/>
              </a:rPr>
              <a:t>	</a:t>
            </a:r>
            <a:r>
              <a:rPr lang="en-US" b="1" dirty="0" smtClean="0">
                <a:solidFill>
                  <a:srgbClr val="000000"/>
                </a:solidFill>
                <a:latin typeface="Arial" panose="020B0604020202020204" pitchFamily="34" charset="0"/>
              </a:rPr>
              <a:t>-5ºC</a:t>
            </a:r>
            <a:r>
              <a:rPr lang="en-US" dirty="0" smtClean="0">
                <a:solidFill>
                  <a:srgbClr val="000000"/>
                </a:solidFill>
                <a:latin typeface="Arial" panose="020B0604020202020204" pitchFamily="34" charset="0"/>
              </a:rPr>
              <a:t>	</a:t>
            </a:r>
            <a:r>
              <a:rPr lang="en-US" b="1" dirty="0" smtClean="0">
                <a:solidFill>
                  <a:srgbClr val="000000"/>
                </a:solidFill>
                <a:latin typeface="Arial" panose="020B0604020202020204" pitchFamily="34" charset="0"/>
              </a:rPr>
              <a:t>-10ºC</a:t>
            </a:r>
            <a:r>
              <a:rPr lang="en-US" dirty="0" smtClean="0">
                <a:solidFill>
                  <a:srgbClr val="000000"/>
                </a:solidFill>
                <a:latin typeface="Arial" panose="020B0604020202020204" pitchFamily="34" charset="0"/>
              </a:rPr>
              <a:t>	</a:t>
            </a:r>
            <a:r>
              <a:rPr lang="en-US" b="1" dirty="0" smtClean="0">
                <a:solidFill>
                  <a:srgbClr val="000000"/>
                </a:solidFill>
                <a:latin typeface="Arial" panose="020B0604020202020204" pitchFamily="34" charset="0"/>
              </a:rPr>
              <a:t>-20ºC</a:t>
            </a:r>
            <a:r>
              <a:rPr lang="en-US" dirty="0" smtClean="0">
                <a:solidFill>
                  <a:srgbClr val="000000"/>
                </a:solidFill>
                <a:latin typeface="Arial" panose="020B0604020202020204" pitchFamily="34" charset="0"/>
              </a:rPr>
              <a:t>	</a:t>
            </a:r>
            <a:r>
              <a:rPr lang="en-US" b="1" dirty="0" smtClean="0">
                <a:solidFill>
                  <a:srgbClr val="000000"/>
                </a:solidFill>
                <a:latin typeface="Arial" panose="020B0604020202020204" pitchFamily="34" charset="0"/>
              </a:rPr>
              <a:t>-30ºC</a:t>
            </a:r>
            <a:r>
              <a:rPr lang="en-US" dirty="0" smtClean="0">
                <a:solidFill>
                  <a:srgbClr val="000000"/>
                </a:solidFill>
                <a:latin typeface="Arial" panose="020B0604020202020204" pitchFamily="34" charset="0"/>
              </a:rPr>
              <a:t>	</a:t>
            </a:r>
          </a:p>
          <a:p>
            <a:r>
              <a:rPr lang="en-US" dirty="0" smtClean="0">
                <a:solidFill>
                  <a:srgbClr val="000000"/>
                </a:solidFill>
                <a:latin typeface="Arial" panose="020B0604020202020204" pitchFamily="34" charset="0"/>
              </a:rPr>
              <a:t>0.2</a:t>
            </a:r>
            <a:r>
              <a:rPr lang="en-US" dirty="0">
                <a:solidFill>
                  <a:srgbClr val="000000"/>
                </a:solidFill>
                <a:latin typeface="Arial" panose="020B0604020202020204" pitchFamily="34" charset="0"/>
              </a:rPr>
              <a:t>	0.83	1.10	1.38	1.65	2.20	2.75	</a:t>
            </a:r>
          </a:p>
          <a:p>
            <a:r>
              <a:rPr lang="en-US" dirty="0">
                <a:solidFill>
                  <a:srgbClr val="000000"/>
                </a:solidFill>
                <a:latin typeface="Arial" panose="020B0604020202020204" pitchFamily="34" charset="0"/>
              </a:rPr>
              <a:t>0.5	0.89	1.17	1.44	1.71	2.26	2.80	</a:t>
            </a:r>
          </a:p>
          <a:p>
            <a:r>
              <a:rPr lang="en-US" dirty="0">
                <a:solidFill>
                  <a:srgbClr val="000000"/>
                </a:solidFill>
                <a:latin typeface="Arial" panose="020B0604020202020204" pitchFamily="34" charset="0"/>
              </a:rPr>
              <a:t>1	0.97	1.24	1.51	1.78	2.32	2.87	</a:t>
            </a:r>
          </a:p>
          <a:p>
            <a:r>
              <a:rPr lang="en-US" dirty="0">
                <a:solidFill>
                  <a:srgbClr val="000000"/>
                </a:solidFill>
                <a:latin typeface="Arial" panose="020B0604020202020204" pitchFamily="34" charset="0"/>
              </a:rPr>
              <a:t>2	1.05	1.31	1.58	1.85	2.39	2.93	</a:t>
            </a:r>
          </a:p>
          <a:p>
            <a:r>
              <a:rPr lang="en-US" dirty="0">
                <a:solidFill>
                  <a:srgbClr val="000000"/>
                </a:solidFill>
                <a:latin typeface="Arial" panose="020B0604020202020204" pitchFamily="34" charset="0"/>
              </a:rPr>
              <a:t>5	1.14	1.40	1.67	1.93	2.46	3	</a:t>
            </a:r>
          </a:p>
        </p:txBody>
      </p:sp>
      <p:sp>
        <p:nvSpPr>
          <p:cNvPr id="9" name="Rectángulo 8"/>
          <p:cNvSpPr/>
          <p:nvPr/>
        </p:nvSpPr>
        <p:spPr>
          <a:xfrm>
            <a:off x="7068457" y="4090737"/>
            <a:ext cx="537029" cy="23452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Marcador de contenido 3"/>
          <p:cNvSpPr txBox="1">
            <a:spLocks/>
          </p:cNvSpPr>
          <p:nvPr/>
        </p:nvSpPr>
        <p:spPr>
          <a:xfrm>
            <a:off x="4142883" y="5371628"/>
            <a:ext cx="8716773" cy="83247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s-ES" sz="2400" b="1" dirty="0" err="1" smtClean="0"/>
              <a:t>IREQmin</a:t>
            </a:r>
            <a:r>
              <a:rPr lang="es-ES" sz="2400" b="1" dirty="0" smtClean="0"/>
              <a:t> = 2,32 </a:t>
            </a:r>
            <a:r>
              <a:rPr lang="es-ES" sz="2400" b="1" dirty="0" err="1" smtClean="0"/>
              <a:t>clo</a:t>
            </a:r>
            <a:endParaRPr lang="es-ES" sz="2400" b="1" dirty="0" smtClean="0"/>
          </a:p>
          <a:p>
            <a:pPr marL="0" indent="0">
              <a:buNone/>
            </a:pPr>
            <a:endParaRPr lang="en-US" dirty="0"/>
          </a:p>
        </p:txBody>
      </p:sp>
    </p:spTree>
    <p:extLst>
      <p:ext uri="{BB962C8B-B14F-4D97-AF65-F5344CB8AC3E}">
        <p14:creationId xmlns:p14="http://schemas.microsoft.com/office/powerpoint/2010/main" val="215979801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DESARROLLO</a:t>
            </a:r>
            <a:endParaRPr lang="en-US" dirty="0"/>
          </a:p>
        </p:txBody>
      </p:sp>
      <p:sp>
        <p:nvSpPr>
          <p:cNvPr id="4" name="Marcador de contenido 3"/>
          <p:cNvSpPr>
            <a:spLocks noGrp="1"/>
          </p:cNvSpPr>
          <p:nvPr>
            <p:ph idx="1"/>
          </p:nvPr>
        </p:nvSpPr>
        <p:spPr>
          <a:xfrm>
            <a:off x="2016541" y="1363579"/>
            <a:ext cx="8699586" cy="541422"/>
          </a:xfrm>
        </p:spPr>
        <p:txBody>
          <a:bodyPr>
            <a:normAutofit/>
          </a:bodyPr>
          <a:lstStyle/>
          <a:p>
            <a:r>
              <a:rPr lang="es-ES" dirty="0" smtClean="0"/>
              <a:t>Tiempo de exposición máximo (horas)</a:t>
            </a:r>
          </a:p>
        </p:txBody>
      </p:sp>
      <p:sp>
        <p:nvSpPr>
          <p:cNvPr id="7" name="Rectángulo 6"/>
          <p:cNvSpPr/>
          <p:nvPr/>
        </p:nvSpPr>
        <p:spPr>
          <a:xfrm>
            <a:off x="2844799" y="381952"/>
            <a:ext cx="7547429" cy="3970318"/>
          </a:xfrm>
          <a:prstGeom prst="rect">
            <a:avLst/>
          </a:prstGeom>
        </p:spPr>
        <p:txBody>
          <a:bodyPr wrap="square">
            <a:spAutoFit/>
          </a:bodyPr>
          <a:lstStyle/>
          <a:p>
            <a:endParaRPr lang="en-US" sz="3600" dirty="0">
              <a:solidFill>
                <a:srgbClr val="000000"/>
              </a:solidFill>
              <a:latin typeface="Arial" panose="020B0604020202020204" pitchFamily="34" charset="0"/>
            </a:endParaRPr>
          </a:p>
          <a:p>
            <a:endParaRPr lang="en-US" sz="3600" dirty="0">
              <a:solidFill>
                <a:srgbClr val="000000"/>
              </a:solidFill>
              <a:latin typeface="Arial" panose="020B0604020202020204" pitchFamily="34" charset="0"/>
            </a:endParaRPr>
          </a:p>
          <a:p>
            <a:endParaRPr lang="en-US" sz="3600" dirty="0">
              <a:solidFill>
                <a:srgbClr val="000000"/>
              </a:solidFill>
              <a:latin typeface="Arial" panose="020B0604020202020204" pitchFamily="34" charset="0"/>
            </a:endParaRPr>
          </a:p>
          <a:p>
            <a:r>
              <a:rPr lang="nn-NO" b="1" dirty="0">
                <a:solidFill>
                  <a:srgbClr val="000000"/>
                </a:solidFill>
                <a:latin typeface="Arial" panose="020B0604020202020204" pitchFamily="34" charset="0"/>
              </a:rPr>
              <a:t>I</a:t>
            </a:r>
            <a:r>
              <a:rPr lang="nn-NO" sz="800" b="1" dirty="0">
                <a:solidFill>
                  <a:srgbClr val="000000"/>
                </a:solidFill>
                <a:latin typeface="Arial" panose="020B0604020202020204" pitchFamily="34" charset="0"/>
              </a:rPr>
              <a:t>cl </a:t>
            </a:r>
            <a:r>
              <a:rPr lang="nn-NO" b="1" dirty="0">
                <a:solidFill>
                  <a:srgbClr val="000000"/>
                </a:solidFill>
                <a:latin typeface="Arial" panose="020B0604020202020204" pitchFamily="34" charset="0"/>
              </a:rPr>
              <a:t>(</a:t>
            </a:r>
            <a:r>
              <a:rPr lang="nn-NO" b="1" dirty="0" smtClean="0">
                <a:solidFill>
                  <a:srgbClr val="000000"/>
                </a:solidFill>
                <a:latin typeface="Arial" panose="020B0604020202020204" pitchFamily="34" charset="0"/>
              </a:rPr>
              <a:t>clo V</a:t>
            </a:r>
            <a:r>
              <a:rPr lang="nn-NO" sz="800" b="1" dirty="0" smtClean="0">
                <a:solidFill>
                  <a:srgbClr val="000000"/>
                </a:solidFill>
                <a:latin typeface="Arial" panose="020B0604020202020204" pitchFamily="34" charset="0"/>
              </a:rPr>
              <a:t>ar </a:t>
            </a:r>
            <a:r>
              <a:rPr lang="nn-NO" b="1" dirty="0">
                <a:solidFill>
                  <a:srgbClr val="000000"/>
                </a:solidFill>
                <a:latin typeface="Arial" panose="020B0604020202020204" pitchFamily="34" charset="0"/>
              </a:rPr>
              <a:t>(m/seg)</a:t>
            </a:r>
            <a:r>
              <a:rPr lang="nn-NO" dirty="0">
                <a:solidFill>
                  <a:srgbClr val="000000"/>
                </a:solidFill>
                <a:latin typeface="Arial" panose="020B0604020202020204" pitchFamily="34" charset="0"/>
              </a:rPr>
              <a:t>	</a:t>
            </a:r>
            <a:r>
              <a:rPr lang="nn-NO" dirty="0" smtClean="0">
                <a:solidFill>
                  <a:srgbClr val="000000"/>
                </a:solidFill>
                <a:latin typeface="Arial" panose="020B0604020202020204" pitchFamily="34" charset="0"/>
              </a:rPr>
              <a:t>                    t</a:t>
            </a:r>
            <a:r>
              <a:rPr lang="nn-NO" sz="800" dirty="0" smtClean="0">
                <a:solidFill>
                  <a:srgbClr val="000000"/>
                </a:solidFill>
                <a:latin typeface="Arial" panose="020B0604020202020204" pitchFamily="34" charset="0"/>
              </a:rPr>
              <a:t>a</a:t>
            </a:r>
            <a:r>
              <a:rPr lang="nn-NO" sz="800" dirty="0">
                <a:solidFill>
                  <a:srgbClr val="000000"/>
                </a:solidFill>
                <a:latin typeface="Arial" panose="020B0604020202020204" pitchFamily="34" charset="0"/>
              </a:rPr>
              <a:t>	</a:t>
            </a:r>
          </a:p>
          <a:p>
            <a:r>
              <a:rPr lang="en-US" sz="800" dirty="0">
                <a:latin typeface="Arial" panose="020B0604020202020204" pitchFamily="34" charset="0"/>
              </a:rPr>
              <a:t>		</a:t>
            </a:r>
            <a:r>
              <a:rPr lang="en-US" b="1" dirty="0">
                <a:solidFill>
                  <a:srgbClr val="000000"/>
                </a:solidFill>
                <a:latin typeface="Arial" panose="020B0604020202020204" pitchFamily="34" charset="0"/>
              </a:rPr>
              <a:t>5ºC</a:t>
            </a:r>
            <a:r>
              <a:rPr lang="en-US" dirty="0">
                <a:solidFill>
                  <a:srgbClr val="000000"/>
                </a:solidFill>
                <a:latin typeface="Arial" panose="020B0604020202020204" pitchFamily="34" charset="0"/>
              </a:rPr>
              <a:t>	</a:t>
            </a:r>
            <a:r>
              <a:rPr lang="en-US" b="1" dirty="0">
                <a:solidFill>
                  <a:srgbClr val="000000"/>
                </a:solidFill>
                <a:latin typeface="Arial" panose="020B0604020202020204" pitchFamily="34" charset="0"/>
              </a:rPr>
              <a:t>0ºC</a:t>
            </a:r>
            <a:r>
              <a:rPr lang="en-US" dirty="0">
                <a:solidFill>
                  <a:srgbClr val="000000"/>
                </a:solidFill>
                <a:latin typeface="Arial" panose="020B0604020202020204" pitchFamily="34" charset="0"/>
              </a:rPr>
              <a:t>	</a:t>
            </a:r>
            <a:r>
              <a:rPr lang="en-US" b="1" dirty="0">
                <a:solidFill>
                  <a:srgbClr val="000000"/>
                </a:solidFill>
                <a:latin typeface="Arial" panose="020B0604020202020204" pitchFamily="34" charset="0"/>
              </a:rPr>
              <a:t>-5ºC</a:t>
            </a:r>
            <a:r>
              <a:rPr lang="en-US" dirty="0">
                <a:solidFill>
                  <a:srgbClr val="000000"/>
                </a:solidFill>
                <a:latin typeface="Arial" panose="020B0604020202020204" pitchFamily="34" charset="0"/>
              </a:rPr>
              <a:t>	</a:t>
            </a:r>
            <a:r>
              <a:rPr lang="en-US" b="1" dirty="0">
                <a:solidFill>
                  <a:srgbClr val="000000"/>
                </a:solidFill>
                <a:latin typeface="Arial" panose="020B0604020202020204" pitchFamily="34" charset="0"/>
              </a:rPr>
              <a:t>-10ºC</a:t>
            </a:r>
            <a:r>
              <a:rPr lang="en-US" dirty="0">
                <a:solidFill>
                  <a:srgbClr val="000000"/>
                </a:solidFill>
                <a:latin typeface="Arial" panose="020B0604020202020204" pitchFamily="34" charset="0"/>
              </a:rPr>
              <a:t>	</a:t>
            </a:r>
            <a:r>
              <a:rPr lang="en-US" b="1" dirty="0">
                <a:solidFill>
                  <a:srgbClr val="000000"/>
                </a:solidFill>
                <a:latin typeface="Arial" panose="020B0604020202020204" pitchFamily="34" charset="0"/>
              </a:rPr>
              <a:t>-20ºC</a:t>
            </a:r>
            <a:r>
              <a:rPr lang="en-US" dirty="0">
                <a:solidFill>
                  <a:srgbClr val="000000"/>
                </a:solidFill>
                <a:latin typeface="Arial" panose="020B0604020202020204" pitchFamily="34" charset="0"/>
              </a:rPr>
              <a:t>	</a:t>
            </a:r>
            <a:r>
              <a:rPr lang="en-US" b="1" dirty="0">
                <a:solidFill>
                  <a:srgbClr val="000000"/>
                </a:solidFill>
                <a:latin typeface="Arial" panose="020B0604020202020204" pitchFamily="34" charset="0"/>
              </a:rPr>
              <a:t>-30ºC </a:t>
            </a:r>
            <a:r>
              <a:rPr lang="en-US" dirty="0">
                <a:solidFill>
                  <a:srgbClr val="000000"/>
                </a:solidFill>
                <a:latin typeface="Arial" panose="020B0604020202020204" pitchFamily="34" charset="0"/>
              </a:rPr>
              <a:t>	</a:t>
            </a:r>
            <a:endParaRPr lang="en-US" dirty="0"/>
          </a:p>
          <a:p>
            <a:r>
              <a:rPr lang="en-US" dirty="0" smtClean="0"/>
              <a:t>             0.2</a:t>
            </a:r>
            <a:r>
              <a:rPr lang="en-US" dirty="0"/>
              <a:t>	&gt;8	&gt;8	&gt;8	6.41	1.16	0.61	</a:t>
            </a:r>
          </a:p>
          <a:p>
            <a:r>
              <a:rPr lang="en-US" dirty="0" smtClean="0"/>
              <a:t>  2         0.5</a:t>
            </a:r>
            <a:r>
              <a:rPr lang="en-US" dirty="0"/>
              <a:t>	&gt;8	&gt;8	&gt;8	5.78	1.01	0.56	</a:t>
            </a:r>
          </a:p>
          <a:p>
            <a:r>
              <a:rPr lang="en-US" dirty="0" smtClean="0"/>
              <a:t>             1</a:t>
            </a:r>
            <a:r>
              <a:rPr lang="en-US" dirty="0"/>
              <a:t>	&gt;8	&gt;8	&gt;8	3.42	0.88	0.50	</a:t>
            </a:r>
          </a:p>
          <a:p>
            <a:r>
              <a:rPr lang="en-US" dirty="0" smtClean="0"/>
              <a:t>             2</a:t>
            </a:r>
            <a:r>
              <a:rPr lang="en-US" dirty="0"/>
              <a:t>	&gt;8	&gt;8	&gt;8	2.38	0.78	0.46	</a:t>
            </a:r>
          </a:p>
          <a:p>
            <a:r>
              <a:rPr lang="en-US" dirty="0" smtClean="0"/>
              <a:t>             5</a:t>
            </a:r>
            <a:r>
              <a:rPr lang="en-US" dirty="0"/>
              <a:t>	&gt;8	&gt;8	&gt;8	1.71	0.66	0.41 	</a:t>
            </a:r>
          </a:p>
          <a:p>
            <a:r>
              <a:rPr lang="en-US" dirty="0">
                <a:solidFill>
                  <a:srgbClr val="000000"/>
                </a:solidFill>
                <a:latin typeface="Arial" panose="020B0604020202020204" pitchFamily="34" charset="0"/>
              </a:rPr>
              <a:t>	</a:t>
            </a:r>
          </a:p>
        </p:txBody>
      </p:sp>
      <p:sp>
        <p:nvSpPr>
          <p:cNvPr id="8" name="Rectángulo 7"/>
          <p:cNvSpPr/>
          <p:nvPr/>
        </p:nvSpPr>
        <p:spPr>
          <a:xfrm>
            <a:off x="8343900" y="3154876"/>
            <a:ext cx="609600" cy="3048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Marcador de contenido 3"/>
          <p:cNvSpPr txBox="1">
            <a:spLocks/>
          </p:cNvSpPr>
          <p:nvPr/>
        </p:nvSpPr>
        <p:spPr>
          <a:xfrm>
            <a:off x="2011409" y="4199146"/>
            <a:ext cx="8917848" cy="892594"/>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s-ES" dirty="0" err="1" smtClean="0"/>
              <a:t>Iclo</a:t>
            </a:r>
            <a:r>
              <a:rPr lang="es-ES" dirty="0" smtClean="0"/>
              <a:t> &gt; </a:t>
            </a:r>
            <a:r>
              <a:rPr lang="es-ES" dirty="0" err="1" smtClean="0"/>
              <a:t>IREQmin</a:t>
            </a:r>
            <a:r>
              <a:rPr lang="es-ES" dirty="0" smtClean="0"/>
              <a:t> – ropa adecuada para la tarea</a:t>
            </a:r>
          </a:p>
          <a:p>
            <a:r>
              <a:rPr lang="es-ES" dirty="0" smtClean="0"/>
              <a:t>Tiempo máximo de exposición </a:t>
            </a:r>
            <a:r>
              <a:rPr lang="es-ES" smtClean="0"/>
              <a:t>= </a:t>
            </a:r>
            <a:r>
              <a:rPr lang="es-ES" smtClean="0"/>
              <a:t>0,88</a:t>
            </a:r>
            <a:r>
              <a:rPr lang="es-ES" smtClean="0"/>
              <a:t> </a:t>
            </a:r>
            <a:r>
              <a:rPr lang="es-ES" dirty="0" smtClean="0"/>
              <a:t>horas</a:t>
            </a:r>
          </a:p>
        </p:txBody>
      </p:sp>
    </p:spTree>
    <p:extLst>
      <p:ext uri="{BB962C8B-B14F-4D97-AF65-F5344CB8AC3E}">
        <p14:creationId xmlns:p14="http://schemas.microsoft.com/office/powerpoint/2010/main" val="257136323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42196" y="2941425"/>
            <a:ext cx="8911687" cy="5576274"/>
          </a:xfrm>
        </p:spPr>
        <p:txBody>
          <a:bodyPr>
            <a:normAutofit/>
          </a:bodyPr>
          <a:lstStyle/>
          <a:p>
            <a:pPr algn="ctr"/>
            <a:r>
              <a:rPr lang="es-AR" sz="5400" dirty="0" smtClean="0"/>
              <a:t>MUCHAS GRACIAS</a:t>
            </a:r>
            <a:endParaRPr lang="en-US" sz="5400" dirty="0"/>
          </a:p>
        </p:txBody>
      </p:sp>
    </p:spTree>
    <p:extLst>
      <p:ext uri="{BB962C8B-B14F-4D97-AF65-F5344CB8AC3E}">
        <p14:creationId xmlns:p14="http://schemas.microsoft.com/office/powerpoint/2010/main" val="25248514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17762" y="1786704"/>
            <a:ext cx="5597438" cy="1280890"/>
          </a:xfrm>
        </p:spPr>
        <p:txBody>
          <a:bodyPr>
            <a:noAutofit/>
          </a:bodyPr>
          <a:lstStyle/>
          <a:p>
            <a:r>
              <a:rPr lang="es-AR" sz="2400" dirty="0" smtClean="0"/>
              <a:t>Estimación del Calor </a:t>
            </a:r>
            <a:r>
              <a:rPr lang="es-AR" sz="2400" dirty="0"/>
              <a:t>M</a:t>
            </a:r>
            <a:r>
              <a:rPr lang="es-AR" sz="2400" dirty="0" smtClean="0"/>
              <a:t>etabólico</a:t>
            </a:r>
            <a:br>
              <a:rPr lang="es-AR" sz="2400" dirty="0" smtClean="0"/>
            </a:br>
            <a:r>
              <a:rPr lang="es-AR" sz="2400" i="1" dirty="0" smtClean="0"/>
              <a:t>Res 295/03 Anexo III – Ley 19.587</a:t>
            </a:r>
            <a:endParaRPr lang="es-AR" sz="2400" dirty="0"/>
          </a:p>
        </p:txBody>
      </p:sp>
      <p:pic>
        <p:nvPicPr>
          <p:cNvPr id="4" name="0 Imagen"/>
          <p:cNvPicPr/>
          <p:nvPr/>
        </p:nvPicPr>
        <p:blipFill rotWithShape="1">
          <a:blip r:embed="rId2">
            <a:extLst>
              <a:ext uri="{28A0092B-C50C-407E-A947-70E740481C1C}">
                <a14:useLocalDpi xmlns:a14="http://schemas.microsoft.com/office/drawing/2010/main" val="0"/>
              </a:ext>
            </a:extLst>
          </a:blip>
          <a:srcRect l="268" t="4584" r="-268" b="63398"/>
          <a:stretch/>
        </p:blipFill>
        <p:spPr>
          <a:xfrm>
            <a:off x="2108150" y="4627587"/>
            <a:ext cx="3892664" cy="1955372"/>
          </a:xfrm>
          <a:prstGeom prst="rect">
            <a:avLst/>
          </a:prstGeom>
        </p:spPr>
      </p:pic>
      <p:pic>
        <p:nvPicPr>
          <p:cNvPr id="5" name="0 Imagen"/>
          <p:cNvPicPr/>
          <p:nvPr/>
        </p:nvPicPr>
        <p:blipFill rotWithShape="1">
          <a:blip r:embed="rId2">
            <a:extLst>
              <a:ext uri="{28A0092B-C50C-407E-A947-70E740481C1C}">
                <a14:useLocalDpi xmlns:a14="http://schemas.microsoft.com/office/drawing/2010/main" val="0"/>
              </a:ext>
            </a:extLst>
          </a:blip>
          <a:srcRect l="268" t="36088" r="-268" b="934"/>
          <a:stretch/>
        </p:blipFill>
        <p:spPr>
          <a:xfrm>
            <a:off x="7679905" y="2985241"/>
            <a:ext cx="3734245" cy="3689509"/>
          </a:xfrm>
          <a:prstGeom prst="rect">
            <a:avLst/>
          </a:prstGeom>
        </p:spPr>
      </p:pic>
      <p:pic>
        <p:nvPicPr>
          <p:cNvPr id="6" name="0 Imagen"/>
          <p:cNvPicPr/>
          <p:nvPr/>
        </p:nvPicPr>
        <p:blipFill rotWithShape="1">
          <a:blip r:embed="rId2">
            <a:extLst>
              <a:ext uri="{28A0092B-C50C-407E-A947-70E740481C1C}">
                <a14:useLocalDpi xmlns:a14="http://schemas.microsoft.com/office/drawing/2010/main" val="0"/>
              </a:ext>
            </a:extLst>
          </a:blip>
          <a:srcRect l="-171" t="106" r="171" b="95367"/>
          <a:stretch/>
        </p:blipFill>
        <p:spPr>
          <a:xfrm>
            <a:off x="2108150" y="4159365"/>
            <a:ext cx="3892664" cy="276456"/>
          </a:xfrm>
          <a:prstGeom prst="rect">
            <a:avLst/>
          </a:prstGeom>
        </p:spPr>
      </p:pic>
      <p:sp>
        <p:nvSpPr>
          <p:cNvPr id="7" name="Título 2"/>
          <p:cNvSpPr txBox="1">
            <a:spLocks/>
          </p:cNvSpPr>
          <p:nvPr/>
        </p:nvSpPr>
        <p:spPr>
          <a:xfrm>
            <a:off x="1717762" y="414836"/>
            <a:ext cx="8566105" cy="502841"/>
          </a:xfrm>
          <a:prstGeom prst="rect">
            <a:avLst/>
          </a:prstGeom>
        </p:spPr>
        <p:txBody>
          <a:bodyPr vert="horz" lIns="91440" tIns="45720" rIns="91440" bIns="45720" rtlCol="0" anchor="t">
            <a:normAutofit fontScale="97500" lnSpcReduction="1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914400">
              <a:lnSpc>
                <a:spcPct val="90000"/>
              </a:lnSpc>
            </a:pPr>
            <a:r>
              <a:rPr lang="es-AR" sz="3200" cap="all" dirty="0" smtClean="0">
                <a:solidFill>
                  <a:schemeClr val="accent1"/>
                </a:solidFill>
              </a:rPr>
              <a:t>Calor metabólico</a:t>
            </a:r>
            <a:endParaRPr lang="es-AR" sz="3200" cap="all" dirty="0">
              <a:solidFill>
                <a:schemeClr val="accent1"/>
              </a:solidFill>
            </a:endParaRPr>
          </a:p>
        </p:txBody>
      </p:sp>
      <p:sp>
        <p:nvSpPr>
          <p:cNvPr id="8" name="Marcador de contenido 3"/>
          <p:cNvSpPr txBox="1">
            <a:spLocks/>
          </p:cNvSpPr>
          <p:nvPr/>
        </p:nvSpPr>
        <p:spPr>
          <a:xfrm>
            <a:off x="1717762" y="791245"/>
            <a:ext cx="10266247" cy="979986"/>
          </a:xfrm>
          <a:prstGeom prst="rect">
            <a:avLst/>
          </a:prstGeom>
        </p:spPr>
        <p:txBody>
          <a:bodyPr vert="horz" lIns="91440" tIns="45720" rIns="91440" bIns="45720" rtlCol="0" anchor="ctr">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defTabSz="914400">
              <a:lnSpc>
                <a:spcPct val="120000"/>
              </a:lnSpc>
              <a:buSzPct val="160000"/>
              <a:buFont typeface="Arial" panose="020B0604020202020204" pitchFamily="34" charset="0"/>
              <a:buNone/>
            </a:pPr>
            <a:r>
              <a:rPr lang="es-ES" sz="2200" dirty="0" smtClean="0">
                <a:solidFill>
                  <a:schemeClr val="tx1"/>
                </a:solidFill>
                <a:latin typeface="+mj-lt"/>
                <a:cs typeface="Arial" panose="020B0604020202020204" pitchFamily="34" charset="0"/>
              </a:rPr>
              <a:t>Es </a:t>
            </a:r>
            <a:r>
              <a:rPr lang="es-ES" sz="2200" dirty="0">
                <a:solidFill>
                  <a:schemeClr val="tx1"/>
                </a:solidFill>
                <a:latin typeface="+mj-lt"/>
                <a:cs typeface="Arial" panose="020B0604020202020204" pitchFamily="34" charset="0"/>
              </a:rPr>
              <a:t>el conjunto de procesos físicos y químicos del cuerpo que producen y usan energía. </a:t>
            </a:r>
          </a:p>
        </p:txBody>
      </p:sp>
      <mc:AlternateContent xmlns:mc="http://schemas.openxmlformats.org/markup-compatibility/2006" xmlns:a14="http://schemas.microsoft.com/office/drawing/2010/main">
        <mc:Choice Requires="a14">
          <p:sp>
            <p:nvSpPr>
              <p:cNvPr id="3" name="Rectángulo 2"/>
              <p:cNvSpPr/>
              <p:nvPr/>
            </p:nvSpPr>
            <p:spPr>
              <a:xfrm>
                <a:off x="2108150" y="2957203"/>
                <a:ext cx="3754169" cy="58477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r>
                        <a:rPr lang="en-US" sz="3200" i="1">
                          <a:latin typeface="Cambria Math" panose="02040503050406030204" pitchFamily="18" charset="0"/>
                        </a:rPr>
                        <m:t>𝑀</m:t>
                      </m:r>
                      <m:r>
                        <a:rPr lang="en-US" sz="3200" i="0">
                          <a:latin typeface="Cambria Math" panose="02040503050406030204" pitchFamily="18" charset="0"/>
                        </a:rPr>
                        <m:t>=</m:t>
                      </m:r>
                      <m:sSub>
                        <m:sSubPr>
                          <m:ctrlPr>
                            <a:rPr lang="en-US" sz="3200" i="1">
                              <a:latin typeface="Cambria Math" panose="02040503050406030204" pitchFamily="18" charset="0"/>
                            </a:rPr>
                          </m:ctrlPr>
                        </m:sSubPr>
                        <m:e>
                          <m:r>
                            <a:rPr lang="en-US" sz="3200" i="1">
                              <a:latin typeface="Cambria Math" panose="02040503050406030204" pitchFamily="18" charset="0"/>
                            </a:rPr>
                            <m:t>𝑀</m:t>
                          </m:r>
                        </m:e>
                        <m:sub>
                          <m:r>
                            <a:rPr lang="en-US" sz="3200" i="1">
                              <a:latin typeface="Cambria Math" panose="02040503050406030204" pitchFamily="18" charset="0"/>
                            </a:rPr>
                            <m:t>𝑏</m:t>
                          </m:r>
                        </m:sub>
                      </m:sSub>
                      <m:r>
                        <a:rPr lang="en-US" sz="3200" i="0">
                          <a:latin typeface="Cambria Math" panose="02040503050406030204" pitchFamily="18" charset="0"/>
                        </a:rPr>
                        <m:t>+</m:t>
                      </m:r>
                      <m:sSub>
                        <m:sSubPr>
                          <m:ctrlPr>
                            <a:rPr lang="en-US" sz="3200" i="1">
                              <a:latin typeface="Cambria Math" panose="02040503050406030204" pitchFamily="18" charset="0"/>
                            </a:rPr>
                          </m:ctrlPr>
                        </m:sSubPr>
                        <m:e>
                          <m:r>
                            <a:rPr lang="en-US" sz="3200" i="1">
                              <a:latin typeface="Cambria Math" panose="02040503050406030204" pitchFamily="18" charset="0"/>
                            </a:rPr>
                            <m:t>𝑀</m:t>
                          </m:r>
                        </m:e>
                        <m:sub>
                          <m:r>
                            <a:rPr lang="en-US" sz="3200" i="1">
                              <a:latin typeface="Cambria Math" panose="02040503050406030204" pitchFamily="18" charset="0"/>
                            </a:rPr>
                            <m:t>𝐼</m:t>
                          </m:r>
                        </m:sub>
                      </m:sSub>
                      <m:r>
                        <a:rPr lang="en-US" sz="3200" i="0">
                          <a:latin typeface="Cambria Math" panose="02040503050406030204" pitchFamily="18" charset="0"/>
                        </a:rPr>
                        <m:t>+</m:t>
                      </m:r>
                      <m:sSub>
                        <m:sSubPr>
                          <m:ctrlPr>
                            <a:rPr lang="en-US" sz="3200" i="1">
                              <a:latin typeface="Cambria Math" panose="02040503050406030204" pitchFamily="18" charset="0"/>
                            </a:rPr>
                          </m:ctrlPr>
                        </m:sSubPr>
                        <m:e>
                          <m:r>
                            <a:rPr lang="en-US" sz="3200" i="1">
                              <a:latin typeface="Cambria Math" panose="02040503050406030204" pitchFamily="18" charset="0"/>
                            </a:rPr>
                            <m:t>𝑀</m:t>
                          </m:r>
                        </m:e>
                        <m:sub>
                          <m:r>
                            <a:rPr lang="en-US" sz="3200" i="1">
                              <a:latin typeface="Cambria Math" panose="02040503050406030204" pitchFamily="18" charset="0"/>
                            </a:rPr>
                            <m:t>𝐼𝐼</m:t>
                          </m:r>
                        </m:sub>
                      </m:sSub>
                    </m:oMath>
                  </m:oMathPara>
                </a14:m>
                <a:endParaRPr lang="en-US" sz="3200" dirty="0"/>
              </a:p>
            </p:txBody>
          </p:sp>
        </mc:Choice>
        <mc:Fallback xmlns="">
          <p:sp>
            <p:nvSpPr>
              <p:cNvPr id="3" name="Rectángulo 2"/>
              <p:cNvSpPr>
                <a:spLocks noRot="1" noChangeAspect="1" noMove="1" noResize="1" noEditPoints="1" noAdjustHandles="1" noChangeArrowheads="1" noChangeShapeType="1" noTextEdit="1"/>
              </p:cNvSpPr>
              <p:nvPr/>
            </p:nvSpPr>
            <p:spPr>
              <a:xfrm>
                <a:off x="2108150" y="2957203"/>
                <a:ext cx="3754169" cy="584775"/>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0915570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2"/>
          <p:cNvSpPr>
            <a:spLocks noGrp="1"/>
          </p:cNvSpPr>
          <p:nvPr>
            <p:ph type="title"/>
          </p:nvPr>
        </p:nvSpPr>
        <p:spPr>
          <a:xfrm>
            <a:off x="1717762" y="336342"/>
            <a:ext cx="8566105" cy="502841"/>
          </a:xfrm>
        </p:spPr>
        <p:txBody>
          <a:bodyPr vert="horz" lIns="91440" tIns="45720" rIns="91440" bIns="45720" rtlCol="0" anchor="t">
            <a:normAutofit fontScale="90000"/>
          </a:bodyPr>
          <a:lstStyle/>
          <a:p>
            <a:pPr defTabSz="914400">
              <a:lnSpc>
                <a:spcPct val="90000"/>
              </a:lnSpc>
            </a:pPr>
            <a:r>
              <a:rPr lang="es-AR" sz="3200" cap="all" dirty="0" smtClean="0">
                <a:solidFill>
                  <a:schemeClr val="accent1"/>
                </a:solidFill>
              </a:rPr>
              <a:t>Intercambio </a:t>
            </a:r>
            <a:r>
              <a:rPr lang="es-AR" sz="3200" cap="all" dirty="0">
                <a:solidFill>
                  <a:schemeClr val="accent1"/>
                </a:solidFill>
              </a:rPr>
              <a:t>Calórico Por Radiación</a:t>
            </a:r>
            <a:br>
              <a:rPr lang="es-AR" sz="3200" cap="all" dirty="0">
                <a:solidFill>
                  <a:schemeClr val="accent1"/>
                </a:solidFill>
              </a:rPr>
            </a:br>
            <a:endParaRPr lang="es-AR" sz="3200" cap="all" dirty="0">
              <a:solidFill>
                <a:schemeClr val="accent1"/>
              </a:solidFill>
            </a:endParaRPr>
          </a:p>
        </p:txBody>
      </p:sp>
      <p:sp>
        <p:nvSpPr>
          <p:cNvPr id="6" name="Marcador de contenido 3"/>
          <p:cNvSpPr>
            <a:spLocks noGrp="1"/>
          </p:cNvSpPr>
          <p:nvPr>
            <p:ph idx="1"/>
          </p:nvPr>
        </p:nvSpPr>
        <p:spPr>
          <a:xfrm>
            <a:off x="1717761" y="874579"/>
            <a:ext cx="10266247" cy="815194"/>
          </a:xfrm>
        </p:spPr>
        <p:txBody>
          <a:bodyPr vert="horz" lIns="91440" tIns="45720" rIns="91440" bIns="45720" rtlCol="0" anchor="ctr">
            <a:noAutofit/>
          </a:bodyPr>
          <a:lstStyle/>
          <a:p>
            <a:pPr marL="0" indent="0" defTabSz="914400">
              <a:lnSpc>
                <a:spcPct val="120000"/>
              </a:lnSpc>
              <a:buSzPct val="160000"/>
              <a:buFont typeface="Arial" panose="020B0604020202020204" pitchFamily="34" charset="0"/>
              <a:buNone/>
            </a:pPr>
            <a:r>
              <a:rPr lang="es-ES" sz="2200" dirty="0" smtClean="0">
                <a:solidFill>
                  <a:schemeClr val="tx1"/>
                </a:solidFill>
                <a:latin typeface="+mj-lt"/>
                <a:cs typeface="Arial" panose="020B0604020202020204" pitchFamily="34" charset="0"/>
              </a:rPr>
              <a:t>Forma de trasmitir energía calórica a distancia.</a:t>
            </a:r>
            <a:endParaRPr lang="es-ES" sz="2200" dirty="0">
              <a:solidFill>
                <a:schemeClr val="tx1"/>
              </a:solidFill>
              <a:latin typeface="+mj-lt"/>
              <a:cs typeface="Arial" panose="020B0604020202020204" pitchFamily="34" charset="0"/>
            </a:endParaRPr>
          </a:p>
        </p:txBody>
      </p:sp>
      <p:pic>
        <p:nvPicPr>
          <p:cNvPr id="7" name="Imagen 6" descr="http://hyperphysics.phy-astr.gsu.edu/hbasees/thermo/imgheat/stef3.png"/>
          <p:cNvPicPr/>
          <p:nvPr/>
        </p:nvPicPr>
        <p:blipFill rotWithShape="1">
          <a:blip r:embed="rId3">
            <a:extLst>
              <a:ext uri="{28A0092B-C50C-407E-A947-70E740481C1C}">
                <a14:useLocalDpi xmlns:a14="http://schemas.microsoft.com/office/drawing/2010/main" val="0"/>
              </a:ext>
            </a:extLst>
          </a:blip>
          <a:srcRect l="19712" r="23770"/>
          <a:stretch/>
        </p:blipFill>
        <p:spPr bwMode="auto">
          <a:xfrm>
            <a:off x="2056164" y="1725169"/>
            <a:ext cx="2998040" cy="1391755"/>
          </a:xfrm>
          <a:prstGeom prst="rect">
            <a:avLst/>
          </a:prstGeom>
          <a:noFill/>
          <a:ln>
            <a:noFill/>
          </a:ln>
          <a:extLst>
            <a:ext uri="{53640926-AAD7-44D8-BBD7-CCE9431645EC}">
              <a14:shadowObscured xmlns:a14="http://schemas.microsoft.com/office/drawing/2010/main"/>
            </a:ext>
          </a:extLst>
        </p:spPr>
      </p:pic>
      <p:sp>
        <p:nvSpPr>
          <p:cNvPr id="3" name="Rectángulo 2"/>
          <p:cNvSpPr/>
          <p:nvPr/>
        </p:nvSpPr>
        <p:spPr>
          <a:xfrm>
            <a:off x="1366657" y="1689773"/>
            <a:ext cx="3947234" cy="369332"/>
          </a:xfrm>
          <a:prstGeom prst="rect">
            <a:avLst/>
          </a:prstGeom>
        </p:spPr>
        <p:txBody>
          <a:bodyPr wrap="none">
            <a:spAutoFit/>
          </a:bodyPr>
          <a:lstStyle/>
          <a:p>
            <a:pPr marL="449580" algn="just">
              <a:spcAft>
                <a:spcPts val="0"/>
              </a:spcAft>
            </a:pPr>
            <a:r>
              <a:rPr lang="es-AR" b="1" dirty="0">
                <a:latin typeface="SF Pro Text" panose="00000400000000000000" pitchFamily="50" charset="0"/>
                <a:ea typeface="Times New Roman" panose="02020603050405020304" pitchFamily="18" charset="0"/>
                <a:cs typeface="Times New Roman" panose="02020603050405020304" pitchFamily="18" charset="0"/>
              </a:rPr>
              <a:t>Ley de S</a:t>
            </a:r>
            <a:r>
              <a:rPr lang="es-AR" b="1" dirty="0" smtClean="0">
                <a:latin typeface="SF Pro Text" panose="00000400000000000000" pitchFamily="50" charset="0"/>
                <a:ea typeface="Times New Roman" panose="02020603050405020304" pitchFamily="18" charset="0"/>
                <a:cs typeface="Times New Roman" panose="02020603050405020304" pitchFamily="18" charset="0"/>
              </a:rPr>
              <a:t>tefan </a:t>
            </a:r>
            <a:r>
              <a:rPr lang="es-AR" b="1" dirty="0" err="1">
                <a:latin typeface="SF Pro Text" panose="00000400000000000000" pitchFamily="50" charset="0"/>
                <a:ea typeface="Times New Roman" panose="02020603050405020304" pitchFamily="18" charset="0"/>
                <a:cs typeface="Times New Roman" panose="02020603050405020304" pitchFamily="18" charset="0"/>
              </a:rPr>
              <a:t>B</a:t>
            </a:r>
            <a:r>
              <a:rPr lang="es-AR" b="1" dirty="0" err="1" smtClean="0">
                <a:latin typeface="SF Pro Text" panose="00000400000000000000" pitchFamily="50" charset="0"/>
                <a:ea typeface="Times New Roman" panose="02020603050405020304" pitchFamily="18" charset="0"/>
                <a:cs typeface="Times New Roman" panose="02020603050405020304" pitchFamily="18" charset="0"/>
              </a:rPr>
              <a:t>oltzmann</a:t>
            </a:r>
            <a:r>
              <a:rPr lang="es-AR" b="1" dirty="0">
                <a:latin typeface="SF Pro Text" panose="00000400000000000000" pitchFamily="50" charset="0"/>
                <a:ea typeface="Times New Roman" panose="02020603050405020304" pitchFamily="18" charset="0"/>
                <a:cs typeface="Times New Roman" panose="02020603050405020304" pitchFamily="18" charset="0"/>
              </a:rPr>
              <a:t>:</a:t>
            </a:r>
            <a:endParaRPr lang="en-US" dirty="0">
              <a:latin typeface="SF Pro Text" panose="00000400000000000000" pitchFamily="50" charset="0"/>
              <a:ea typeface="Times New Roman" panose="02020603050405020304" pitchFamily="18" charset="0"/>
              <a:cs typeface="Times New Roman" panose="02020603050405020304" pitchFamily="18" charset="0"/>
            </a:endParaRPr>
          </a:p>
        </p:txBody>
      </p:sp>
      <p:pic>
        <p:nvPicPr>
          <p:cNvPr id="9" name="Imagen 8"/>
          <p:cNvPicPr/>
          <p:nvPr/>
        </p:nvPicPr>
        <p:blipFill rotWithShape="1">
          <a:blip r:embed="rId4">
            <a:extLst>
              <a:ext uri="{BEBA8EAE-BF5A-486C-A8C5-ECC9F3942E4B}">
                <a14:imgProps xmlns:a14="http://schemas.microsoft.com/office/drawing/2010/main">
                  <a14:imgLayer r:embed="rId5">
                    <a14:imgEffect>
                      <a14:sharpenSoften amount="25000"/>
                    </a14:imgEffect>
                    <a14:imgEffect>
                      <a14:saturation sat="400000"/>
                    </a14:imgEffect>
                  </a14:imgLayer>
                </a14:imgProps>
              </a:ext>
            </a:extLst>
          </a:blip>
          <a:srcRect l="55022" t="12590" r="6952" b="49529"/>
          <a:stretch/>
        </p:blipFill>
        <p:spPr bwMode="auto">
          <a:xfrm>
            <a:off x="6309360" y="2186636"/>
            <a:ext cx="5577134" cy="3673111"/>
          </a:xfrm>
          <a:prstGeom prst="rect">
            <a:avLst/>
          </a:prstGeom>
          <a:ln>
            <a:noFill/>
          </a:ln>
          <a:extLst>
            <a:ext uri="{53640926-AAD7-44D8-BBD7-CCE9431645EC}">
              <a14:shadowObscured xmlns:a14="http://schemas.microsoft.com/office/drawing/2010/main"/>
            </a:ext>
          </a:extLst>
        </p:spPr>
      </p:pic>
      <p:graphicFrame>
        <p:nvGraphicFramePr>
          <p:cNvPr id="10" name="Objeto 9"/>
          <p:cNvGraphicFramePr>
            <a:graphicFrameLocks noChangeAspect="1"/>
          </p:cNvGraphicFramePr>
          <p:nvPr>
            <p:extLst>
              <p:ext uri="{D42A27DB-BD31-4B8C-83A1-F6EECF244321}">
                <p14:modId xmlns:p14="http://schemas.microsoft.com/office/powerpoint/2010/main" val="3975153500"/>
              </p:ext>
            </p:extLst>
          </p:nvPr>
        </p:nvGraphicFramePr>
        <p:xfrm>
          <a:off x="1363640" y="3336597"/>
          <a:ext cx="4383087" cy="1373187"/>
        </p:xfrm>
        <a:graphic>
          <a:graphicData uri="http://schemas.openxmlformats.org/presentationml/2006/ole">
            <mc:AlternateContent xmlns:mc="http://schemas.openxmlformats.org/markup-compatibility/2006">
              <mc:Choice xmlns:v="urn:schemas-microsoft-com:vml" Requires="v">
                <p:oleObj spid="_x0000_s1093" name="Ecuación" r:id="rId6" imgW="1714500" imgH="533400" progId="Equation.3">
                  <p:embed/>
                </p:oleObj>
              </mc:Choice>
              <mc:Fallback>
                <p:oleObj name="Ecuación" r:id="rId6" imgW="1714500" imgH="533400" progId="Equation.3">
                  <p:embed/>
                  <p:pic>
                    <p:nvPicPr>
                      <p:cNvPr id="4" name="Objeto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63640" y="3336597"/>
                        <a:ext cx="4383087" cy="13731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Rectángulo 12"/>
          <p:cNvSpPr/>
          <p:nvPr/>
        </p:nvSpPr>
        <p:spPr>
          <a:xfrm>
            <a:off x="1231962" y="4988807"/>
            <a:ext cx="4977645" cy="646331"/>
          </a:xfrm>
          <a:prstGeom prst="rect">
            <a:avLst/>
          </a:prstGeom>
        </p:spPr>
        <p:txBody>
          <a:bodyPr wrap="none">
            <a:spAutoFit/>
          </a:bodyPr>
          <a:lstStyle/>
          <a:p>
            <a:pPr marL="342900" indent="-342900">
              <a:buFont typeface="Arial" panose="020B0604020202020204" pitchFamily="34" charset="0"/>
              <a:buChar char="•"/>
            </a:pPr>
            <a:r>
              <a:rPr lang="es-ES" dirty="0" smtClean="0"/>
              <a:t>T</a:t>
            </a:r>
            <a:r>
              <a:rPr lang="es-ES" sz="1400" dirty="0"/>
              <a:t>G</a:t>
            </a:r>
            <a:r>
              <a:rPr lang="es-ES" dirty="0" smtClean="0"/>
              <a:t> </a:t>
            </a:r>
            <a:r>
              <a:rPr lang="es-ES" dirty="0"/>
              <a:t>= temperatura radiante media, en K.</a:t>
            </a:r>
          </a:p>
          <a:p>
            <a:pPr marL="342900" indent="-342900">
              <a:buFont typeface="Arial" panose="020B0604020202020204" pitchFamily="34" charset="0"/>
              <a:buChar char="•"/>
            </a:pPr>
            <a:r>
              <a:rPr lang="es-ES" dirty="0" err="1"/>
              <a:t>T</a:t>
            </a:r>
            <a:r>
              <a:rPr lang="es-ES" sz="1200" dirty="0" err="1"/>
              <a:t>p</a:t>
            </a:r>
            <a:r>
              <a:rPr lang="es-ES" dirty="0"/>
              <a:t>= temperatura de la piel.</a:t>
            </a:r>
          </a:p>
        </p:txBody>
      </p:sp>
    </p:spTree>
    <p:extLst>
      <p:ext uri="{BB962C8B-B14F-4D97-AF65-F5344CB8AC3E}">
        <p14:creationId xmlns:p14="http://schemas.microsoft.com/office/powerpoint/2010/main" val="3941823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2"/>
          <p:cNvSpPr>
            <a:spLocks noGrp="1"/>
          </p:cNvSpPr>
          <p:nvPr>
            <p:ph type="title"/>
          </p:nvPr>
        </p:nvSpPr>
        <p:spPr>
          <a:xfrm>
            <a:off x="1784262" y="717401"/>
            <a:ext cx="8566105" cy="502841"/>
          </a:xfrm>
        </p:spPr>
        <p:txBody>
          <a:bodyPr vert="horz" lIns="91440" tIns="45720" rIns="91440" bIns="45720" rtlCol="0" anchor="t">
            <a:normAutofit fontScale="90000"/>
          </a:bodyPr>
          <a:lstStyle/>
          <a:p>
            <a:pPr defTabSz="914400">
              <a:lnSpc>
                <a:spcPct val="90000"/>
              </a:lnSpc>
            </a:pPr>
            <a:r>
              <a:rPr lang="es-AR" sz="3200" cap="all" dirty="0" smtClean="0">
                <a:solidFill>
                  <a:schemeClr val="accent1"/>
                </a:solidFill>
              </a:rPr>
              <a:t>Intercambio </a:t>
            </a:r>
            <a:r>
              <a:rPr lang="es-AR" sz="3200" cap="all" dirty="0">
                <a:solidFill>
                  <a:schemeClr val="accent1"/>
                </a:solidFill>
              </a:rPr>
              <a:t>Calórico Por </a:t>
            </a:r>
            <a:r>
              <a:rPr lang="es-AR" sz="3200" cap="all" dirty="0" smtClean="0">
                <a:solidFill>
                  <a:schemeClr val="accent1"/>
                </a:solidFill>
              </a:rPr>
              <a:t>convección</a:t>
            </a:r>
            <a:endParaRPr lang="es-AR" sz="3200" cap="all" dirty="0">
              <a:solidFill>
                <a:schemeClr val="accent1"/>
              </a:solidFill>
            </a:endParaRPr>
          </a:p>
        </p:txBody>
      </p:sp>
      <p:sp>
        <p:nvSpPr>
          <p:cNvPr id="6" name="Marcador de contenido 3"/>
          <p:cNvSpPr>
            <a:spLocks noGrp="1"/>
          </p:cNvSpPr>
          <p:nvPr>
            <p:ph idx="1"/>
          </p:nvPr>
        </p:nvSpPr>
        <p:spPr>
          <a:xfrm>
            <a:off x="1717760" y="1377084"/>
            <a:ext cx="10266247" cy="815194"/>
          </a:xfrm>
        </p:spPr>
        <p:txBody>
          <a:bodyPr vert="horz" lIns="91440" tIns="45720" rIns="91440" bIns="45720" rtlCol="0" anchor="ctr">
            <a:noAutofit/>
          </a:bodyPr>
          <a:lstStyle/>
          <a:p>
            <a:pPr marL="0" indent="0" defTabSz="914400">
              <a:lnSpc>
                <a:spcPct val="120000"/>
              </a:lnSpc>
              <a:buSzPct val="160000"/>
              <a:buFont typeface="Arial" panose="020B0604020202020204" pitchFamily="34" charset="0"/>
              <a:buNone/>
            </a:pPr>
            <a:r>
              <a:rPr lang="es-ES" sz="2200" dirty="0" smtClean="0">
                <a:solidFill>
                  <a:schemeClr val="tx1"/>
                </a:solidFill>
                <a:latin typeface="+mj-lt"/>
                <a:cs typeface="Arial" panose="020B0604020202020204" pitchFamily="34" charset="0"/>
              </a:rPr>
              <a:t>La </a:t>
            </a:r>
            <a:r>
              <a:rPr lang="es-ES" sz="2200" dirty="0">
                <a:solidFill>
                  <a:schemeClr val="tx1"/>
                </a:solidFill>
                <a:latin typeface="+mj-lt"/>
                <a:cs typeface="Arial" panose="020B0604020202020204" pitchFamily="34" charset="0"/>
              </a:rPr>
              <a:t>convección es una es forma de transferencia de calor que transporta el calor entre zonas con diferentes temperaturas.</a:t>
            </a:r>
          </a:p>
        </p:txBody>
      </p:sp>
      <p:sp>
        <p:nvSpPr>
          <p:cNvPr id="13" name="Rectángulo 12"/>
          <p:cNvSpPr/>
          <p:nvPr/>
        </p:nvSpPr>
        <p:spPr>
          <a:xfrm>
            <a:off x="6850884" y="2903144"/>
            <a:ext cx="3765666" cy="1200329"/>
          </a:xfrm>
          <a:prstGeom prst="rect">
            <a:avLst/>
          </a:prstGeom>
        </p:spPr>
        <p:txBody>
          <a:bodyPr wrap="square">
            <a:spAutoFit/>
          </a:bodyPr>
          <a:lstStyle/>
          <a:p>
            <a:pPr marL="342900" indent="-342900">
              <a:buFont typeface="Arial" panose="020B0604020202020204" pitchFamily="34" charset="0"/>
              <a:buChar char="•"/>
            </a:pPr>
            <a:r>
              <a:rPr lang="es-ES" dirty="0" err="1" smtClean="0"/>
              <a:t>T</a:t>
            </a:r>
            <a:r>
              <a:rPr lang="es-ES" baseline="-25000" dirty="0" err="1" smtClean="0"/>
              <a:t>piel</a:t>
            </a:r>
            <a:r>
              <a:rPr lang="es-ES" dirty="0" smtClean="0"/>
              <a:t>= </a:t>
            </a:r>
            <a:r>
              <a:rPr lang="es-ES" dirty="0"/>
              <a:t>temperatura de la piel</a:t>
            </a:r>
            <a:r>
              <a:rPr lang="es-ES" dirty="0" smtClean="0"/>
              <a:t>.</a:t>
            </a:r>
          </a:p>
          <a:p>
            <a:endParaRPr lang="es-ES" dirty="0"/>
          </a:p>
          <a:p>
            <a:pPr marL="342900" indent="-342900">
              <a:buFont typeface="Arial" panose="020B0604020202020204" pitchFamily="34" charset="0"/>
              <a:buChar char="•"/>
            </a:pPr>
            <a:r>
              <a:rPr lang="es-ES" dirty="0" err="1" smtClean="0"/>
              <a:t>T</a:t>
            </a:r>
            <a:r>
              <a:rPr lang="es-ES" baseline="-25000" dirty="0" err="1" smtClean="0"/>
              <a:t>bs</a:t>
            </a:r>
            <a:r>
              <a:rPr lang="es-ES" dirty="0" smtClean="0"/>
              <a:t> </a:t>
            </a:r>
            <a:r>
              <a:rPr lang="es-ES" dirty="0"/>
              <a:t>= temperatura </a:t>
            </a:r>
            <a:r>
              <a:rPr lang="es-ES" dirty="0" smtClean="0"/>
              <a:t>bulbo seco del </a:t>
            </a:r>
            <a:r>
              <a:rPr lang="es-ES" dirty="0"/>
              <a:t>aire.</a:t>
            </a:r>
          </a:p>
        </p:txBody>
      </p:sp>
      <mc:AlternateContent xmlns:mc="http://schemas.openxmlformats.org/markup-compatibility/2006" xmlns:a14="http://schemas.microsoft.com/office/drawing/2010/main">
        <mc:Choice Requires="a14">
          <p:sp>
            <p:nvSpPr>
              <p:cNvPr id="2" name="Rectángulo 1"/>
              <p:cNvSpPr/>
              <p:nvPr/>
            </p:nvSpPr>
            <p:spPr>
              <a:xfrm>
                <a:off x="1784262" y="3008804"/>
                <a:ext cx="4120045" cy="65800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d>
                        <m:dPr>
                          <m:begChr m:val=""/>
                          <m:ctrlPr>
                            <a:rPr lang="en-US" sz="3200" i="1">
                              <a:latin typeface="Cambria Math" panose="02040503050406030204" pitchFamily="18" charset="0"/>
                            </a:rPr>
                          </m:ctrlPr>
                        </m:dPr>
                        <m:e>
                          <m:r>
                            <a:rPr lang="en-US" sz="3200" i="1">
                              <a:latin typeface="Cambria Math" panose="02040503050406030204" pitchFamily="18" charset="0"/>
                            </a:rPr>
                            <m:t>𝐶</m:t>
                          </m:r>
                          <m:r>
                            <a:rPr lang="en-US" sz="3200" i="0">
                              <a:latin typeface="Cambria Math" panose="02040503050406030204" pitchFamily="18" charset="0"/>
                            </a:rPr>
                            <m:t>=</m:t>
                          </m:r>
                          <m:r>
                            <a:rPr lang="en-US" sz="3200" i="1">
                              <a:latin typeface="Cambria Math" panose="02040503050406030204" pitchFamily="18" charset="0"/>
                            </a:rPr>
                            <m:t>𝑘</m:t>
                          </m:r>
                          <m:r>
                            <a:rPr lang="en-US" sz="3200" i="0">
                              <a:latin typeface="Cambria Math" panose="02040503050406030204" pitchFamily="18" charset="0"/>
                            </a:rPr>
                            <m:t>.</m:t>
                          </m:r>
                          <m:r>
                            <a:rPr lang="en-US" sz="3200" i="1">
                              <a:latin typeface="Cambria Math" panose="02040503050406030204" pitchFamily="18" charset="0"/>
                            </a:rPr>
                            <m:t>𝐴</m:t>
                          </m:r>
                          <m:r>
                            <a:rPr lang="en-US" sz="3200" i="0">
                              <a:latin typeface="Cambria Math" panose="02040503050406030204" pitchFamily="18" charset="0"/>
                            </a:rPr>
                            <m:t>.(</m:t>
                          </m:r>
                          <m:sSub>
                            <m:sSubPr>
                              <m:ctrlPr>
                                <a:rPr lang="en-US" sz="3200" i="1">
                                  <a:latin typeface="Cambria Math" panose="02040503050406030204" pitchFamily="18" charset="0"/>
                                </a:rPr>
                              </m:ctrlPr>
                            </m:sSubPr>
                            <m:e>
                              <m:r>
                                <a:rPr lang="en-US" sz="3200" i="1">
                                  <a:latin typeface="Cambria Math" panose="02040503050406030204" pitchFamily="18" charset="0"/>
                                </a:rPr>
                                <m:t>𝑇</m:t>
                              </m:r>
                            </m:e>
                            <m:sub>
                              <m:r>
                                <a:rPr lang="en-US" sz="3200" i="1">
                                  <a:latin typeface="Cambria Math" panose="02040503050406030204" pitchFamily="18" charset="0"/>
                                </a:rPr>
                                <m:t>𝑏𝑠</m:t>
                              </m:r>
                            </m:sub>
                          </m:sSub>
                          <m:r>
                            <a:rPr lang="en-US" sz="3200" i="0">
                              <a:latin typeface="Cambria Math" panose="02040503050406030204" pitchFamily="18" charset="0"/>
                            </a:rPr>
                            <m:t>−</m:t>
                          </m:r>
                          <m:sSub>
                            <m:sSubPr>
                              <m:ctrlPr>
                                <a:rPr lang="en-US" sz="3200" i="1">
                                  <a:latin typeface="Cambria Math" panose="02040503050406030204" pitchFamily="18" charset="0"/>
                                </a:rPr>
                              </m:ctrlPr>
                            </m:sSubPr>
                            <m:e>
                              <m:r>
                                <a:rPr lang="en-US" sz="3200" i="1">
                                  <a:latin typeface="Cambria Math" panose="02040503050406030204" pitchFamily="18" charset="0"/>
                                </a:rPr>
                                <m:t>𝑇</m:t>
                              </m:r>
                            </m:e>
                            <m:sub>
                              <m:r>
                                <a:rPr lang="en-US" sz="3200" i="1">
                                  <a:latin typeface="Cambria Math" panose="02040503050406030204" pitchFamily="18" charset="0"/>
                                </a:rPr>
                                <m:t>𝑝𝑖𝑒𝑙</m:t>
                              </m:r>
                            </m:sub>
                          </m:sSub>
                        </m:e>
                      </m:d>
                    </m:oMath>
                  </m:oMathPara>
                </a14:m>
                <a:endParaRPr lang="en-US" sz="3200" dirty="0"/>
              </a:p>
            </p:txBody>
          </p:sp>
        </mc:Choice>
        <mc:Fallback xmlns="">
          <p:sp>
            <p:nvSpPr>
              <p:cNvPr id="2" name="Rectángulo 1"/>
              <p:cNvSpPr>
                <a:spLocks noRot="1" noChangeAspect="1" noMove="1" noResize="1" noEditPoints="1" noAdjustHandles="1" noChangeArrowheads="1" noChangeShapeType="1" noTextEdit="1"/>
              </p:cNvSpPr>
              <p:nvPr/>
            </p:nvSpPr>
            <p:spPr>
              <a:xfrm>
                <a:off x="1784262" y="3008804"/>
                <a:ext cx="4120045" cy="658001"/>
              </a:xfrm>
              <a:prstGeom prst="rect">
                <a:avLst/>
              </a:prstGeom>
              <a:blipFill>
                <a:blip r:embed="rId2"/>
                <a:stretch>
                  <a:fillRect/>
                </a:stretch>
              </a:blipFill>
            </p:spPr>
            <p:txBody>
              <a:bodyPr/>
              <a:lstStyle/>
              <a:p>
                <a:r>
                  <a:rPr lang="en-US">
                    <a:noFill/>
                  </a:rPr>
                  <a:t> </a:t>
                </a:r>
              </a:p>
            </p:txBody>
          </p:sp>
        </mc:Fallback>
      </mc:AlternateContent>
      <p:pic>
        <p:nvPicPr>
          <p:cNvPr id="11" name="Imagen 10"/>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Lst>
          </a:blip>
          <a:srcRect t="40934" b="21945"/>
          <a:stretch/>
        </p:blipFill>
        <p:spPr bwMode="auto">
          <a:xfrm>
            <a:off x="1784262" y="4537340"/>
            <a:ext cx="9192521" cy="159543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750544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1655133" y="1488736"/>
            <a:ext cx="3566160" cy="502841"/>
          </a:xfrm>
        </p:spPr>
        <p:txBody>
          <a:bodyPr vert="horz" lIns="91440" tIns="45720" rIns="91440" bIns="45720" rtlCol="0" anchor="t">
            <a:normAutofit fontScale="90000"/>
          </a:bodyPr>
          <a:lstStyle/>
          <a:p>
            <a:pPr defTabSz="914400">
              <a:lnSpc>
                <a:spcPct val="90000"/>
              </a:lnSpc>
            </a:pPr>
            <a:r>
              <a:rPr lang="es-AR" sz="3200" cap="all" dirty="0" smtClean="0">
                <a:solidFill>
                  <a:schemeClr val="accent1"/>
                </a:solidFill>
              </a:rPr>
              <a:t>Aclimatación</a:t>
            </a:r>
            <a:endParaRPr lang="es-AR" sz="3200" cap="all" dirty="0">
              <a:solidFill>
                <a:schemeClr val="accent1"/>
              </a:solidFill>
            </a:endParaRPr>
          </a:p>
        </p:txBody>
      </p:sp>
      <p:sp>
        <p:nvSpPr>
          <p:cNvPr id="4" name="Marcador de contenido 3"/>
          <p:cNvSpPr>
            <a:spLocks noGrp="1"/>
          </p:cNvSpPr>
          <p:nvPr>
            <p:ph idx="1"/>
          </p:nvPr>
        </p:nvSpPr>
        <p:spPr>
          <a:xfrm>
            <a:off x="1655131" y="2026973"/>
            <a:ext cx="10266247" cy="815194"/>
          </a:xfrm>
        </p:spPr>
        <p:txBody>
          <a:bodyPr vert="horz" lIns="91440" tIns="45720" rIns="91440" bIns="45720" rtlCol="0" anchor="ctr">
            <a:noAutofit/>
          </a:bodyPr>
          <a:lstStyle/>
          <a:p>
            <a:pPr marL="0" indent="0" defTabSz="914400">
              <a:lnSpc>
                <a:spcPct val="120000"/>
              </a:lnSpc>
              <a:buSzPct val="160000"/>
              <a:buFont typeface="Arial" panose="020B0604020202020204" pitchFamily="34" charset="0"/>
              <a:buNone/>
            </a:pPr>
            <a:r>
              <a:rPr lang="es-ES" sz="2200" dirty="0" smtClean="0">
                <a:solidFill>
                  <a:schemeClr val="tx1"/>
                </a:solidFill>
                <a:latin typeface="+mj-lt"/>
                <a:cs typeface="Arial" panose="020B0604020202020204" pitchFamily="34" charset="0"/>
              </a:rPr>
              <a:t>Es </a:t>
            </a:r>
            <a:r>
              <a:rPr lang="es-ES" sz="2200" dirty="0">
                <a:solidFill>
                  <a:schemeClr val="tx1"/>
                </a:solidFill>
                <a:latin typeface="+mj-lt"/>
                <a:cs typeface="Arial" panose="020B0604020202020204" pitchFamily="34" charset="0"/>
              </a:rPr>
              <a:t>la adaptación fisiológica gradual que mejora la habilidad del individuo a tolerar el estrés térmico</a:t>
            </a:r>
            <a:r>
              <a:rPr lang="es-ES" sz="2200" dirty="0" smtClean="0">
                <a:solidFill>
                  <a:schemeClr val="tx1"/>
                </a:solidFill>
                <a:latin typeface="+mj-lt"/>
                <a:cs typeface="Arial" panose="020B0604020202020204" pitchFamily="34" charset="0"/>
              </a:rPr>
              <a:t>.</a:t>
            </a:r>
            <a:endParaRPr lang="es-ES" sz="2200" dirty="0">
              <a:solidFill>
                <a:schemeClr val="tx1"/>
              </a:solidFill>
              <a:latin typeface="+mj-lt"/>
              <a:cs typeface="Arial" panose="020B0604020202020204" pitchFamily="34" charset="0"/>
            </a:endParaRPr>
          </a:p>
        </p:txBody>
      </p:sp>
      <p:sp>
        <p:nvSpPr>
          <p:cNvPr id="5" name="Título 1"/>
          <p:cNvSpPr txBox="1">
            <a:spLocks/>
          </p:cNvSpPr>
          <p:nvPr/>
        </p:nvSpPr>
        <p:spPr>
          <a:xfrm>
            <a:off x="1655136" y="378022"/>
            <a:ext cx="6074231" cy="555357"/>
          </a:xfrm>
          <a:prstGeom prst="rect">
            <a:avLst/>
          </a:prstGeom>
        </p:spPr>
        <p:txBody>
          <a:bodyPr vert="horz" lIns="91440" tIns="45720" rIns="91440" bIns="45720" rtlCol="0" anchor="t">
            <a:normAutofit/>
          </a:bodyPr>
          <a:lstStyle>
            <a:lvl1pPr>
              <a:lnSpc>
                <a:spcPct val="90000"/>
              </a:lnSpc>
              <a:spcBef>
                <a:spcPct val="0"/>
              </a:spcBef>
              <a:buNone/>
              <a:defRPr sz="2800" cap="all">
                <a:solidFill>
                  <a:schemeClr val="accent1"/>
                </a:solidFill>
                <a:latin typeface="+mj-lt"/>
                <a:ea typeface="+mj-ea"/>
                <a:cs typeface="+mj-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s-ES" sz="3200" dirty="0" smtClean="0"/>
              <a:t>Ajustes fisiológicos</a:t>
            </a:r>
            <a:endParaRPr lang="es-AR" sz="3200" dirty="0"/>
          </a:p>
        </p:txBody>
      </p:sp>
      <p:sp>
        <p:nvSpPr>
          <p:cNvPr id="6" name="Marcador de contenido 2"/>
          <p:cNvSpPr txBox="1">
            <a:spLocks/>
          </p:cNvSpPr>
          <p:nvPr/>
        </p:nvSpPr>
        <p:spPr>
          <a:xfrm>
            <a:off x="1655131" y="933379"/>
            <a:ext cx="10266247" cy="483342"/>
          </a:xfrm>
          <a:prstGeom prst="rect">
            <a:avLst/>
          </a:prstGeom>
        </p:spPr>
        <p:txBody>
          <a:bodyPr vert="horz" lIns="91440" tIns="45720" rIns="91440" bIns="45720" rtlCol="0" anchor="ctr">
            <a:noAutofit/>
          </a:bodyPr>
          <a:lst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buFont typeface="Arial" panose="020B0604020202020204" pitchFamily="34" charset="0"/>
              <a:buNone/>
            </a:pPr>
            <a:r>
              <a:rPr lang="es-ES" sz="2200" cap="none" dirty="0" smtClean="0">
                <a:latin typeface="+mj-lt"/>
                <a:cs typeface="Arial" panose="020B0604020202020204" pitchFamily="34" charset="0"/>
              </a:rPr>
              <a:t>Mecanismos del organismo para la disipación de calor del cuerpo.</a:t>
            </a:r>
          </a:p>
        </p:txBody>
      </p:sp>
      <p:sp>
        <p:nvSpPr>
          <p:cNvPr id="7" name="Marcador de contenido 3"/>
          <p:cNvSpPr txBox="1">
            <a:spLocks/>
          </p:cNvSpPr>
          <p:nvPr/>
        </p:nvSpPr>
        <p:spPr>
          <a:xfrm>
            <a:off x="1655130" y="5827777"/>
            <a:ext cx="10266247" cy="468092"/>
          </a:xfrm>
          <a:prstGeom prst="rect">
            <a:avLst/>
          </a:prstGeom>
        </p:spPr>
        <p:txBody>
          <a:bodyPr vert="horz" lIns="91440" tIns="45720" rIns="91440" bIns="45720" rtlCol="0" anchor="ctr">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defTabSz="914400">
              <a:lnSpc>
                <a:spcPct val="120000"/>
              </a:lnSpc>
              <a:buSzPct val="160000"/>
              <a:buFont typeface="Arial" panose="020B0604020202020204" pitchFamily="34" charset="0"/>
              <a:buNone/>
            </a:pPr>
            <a:r>
              <a:rPr lang="es-ES" sz="2200" dirty="0">
                <a:solidFill>
                  <a:schemeClr val="tx1"/>
                </a:solidFill>
                <a:latin typeface="+mj-lt"/>
                <a:cs typeface="Arial" panose="020B0604020202020204" pitchFamily="34" charset="0"/>
              </a:rPr>
              <a:t>R</a:t>
            </a:r>
            <a:r>
              <a:rPr lang="es-ES" sz="2200" dirty="0" smtClean="0">
                <a:solidFill>
                  <a:schemeClr val="tx1"/>
                </a:solidFill>
                <a:latin typeface="+mj-lt"/>
                <a:cs typeface="Arial" panose="020B0604020202020204" pitchFamily="34" charset="0"/>
              </a:rPr>
              <a:t>espuesta </a:t>
            </a:r>
            <a:r>
              <a:rPr lang="es-ES" sz="2200" dirty="0">
                <a:solidFill>
                  <a:schemeClr val="tx1"/>
                </a:solidFill>
                <a:latin typeface="+mj-lt"/>
                <a:cs typeface="Arial" panose="020B0604020202020204" pitchFamily="34" charset="0"/>
              </a:rPr>
              <a:t>fisiológica global resultante del estrés térmico.</a:t>
            </a:r>
          </a:p>
        </p:txBody>
      </p:sp>
      <p:sp>
        <p:nvSpPr>
          <p:cNvPr id="8" name="Título 2"/>
          <p:cNvSpPr txBox="1">
            <a:spLocks/>
          </p:cNvSpPr>
          <p:nvPr/>
        </p:nvSpPr>
        <p:spPr>
          <a:xfrm>
            <a:off x="1655130" y="3038571"/>
            <a:ext cx="3566160" cy="502841"/>
          </a:xfrm>
          <a:prstGeom prst="rect">
            <a:avLst/>
          </a:prstGeom>
        </p:spPr>
        <p:txBody>
          <a:bodyPr vert="horz" lIns="91440" tIns="45720" rIns="91440" bIns="45720" rtlCol="0" anchor="t">
            <a:normAutofit fontScale="97500" lnSpcReduction="1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914400">
              <a:lnSpc>
                <a:spcPct val="90000"/>
              </a:lnSpc>
            </a:pPr>
            <a:r>
              <a:rPr lang="es-AR" sz="3200" cap="all" dirty="0" smtClean="0">
                <a:solidFill>
                  <a:schemeClr val="accent1"/>
                </a:solidFill>
              </a:rPr>
              <a:t>ESTRÉS TÉRMICO</a:t>
            </a:r>
            <a:endParaRPr lang="es-AR" sz="3200" cap="all" dirty="0">
              <a:solidFill>
                <a:schemeClr val="accent1"/>
              </a:solidFill>
            </a:endParaRPr>
          </a:p>
        </p:txBody>
      </p:sp>
      <p:sp>
        <p:nvSpPr>
          <p:cNvPr id="9" name="Marcador de contenido 3"/>
          <p:cNvSpPr txBox="1">
            <a:spLocks/>
          </p:cNvSpPr>
          <p:nvPr/>
        </p:nvSpPr>
        <p:spPr>
          <a:xfrm>
            <a:off x="1655131" y="3550621"/>
            <a:ext cx="10266247" cy="1666904"/>
          </a:xfrm>
          <a:prstGeom prst="rect">
            <a:avLst/>
          </a:prstGeom>
        </p:spPr>
        <p:txBody>
          <a:bodyPr vert="horz" lIns="91440" tIns="45720" rIns="91440" bIns="45720" rtlCol="0" anchor="ctr">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defTabSz="914400">
              <a:lnSpc>
                <a:spcPct val="120000"/>
              </a:lnSpc>
              <a:buSzPct val="160000"/>
              <a:buFont typeface="Arial" panose="020B0604020202020204" pitchFamily="34" charset="0"/>
              <a:buNone/>
            </a:pPr>
            <a:r>
              <a:rPr lang="es-ES" sz="2200" dirty="0">
                <a:solidFill>
                  <a:schemeClr val="tx1"/>
                </a:solidFill>
                <a:latin typeface="+mj-lt"/>
                <a:cs typeface="Arial" panose="020B0604020202020204" pitchFamily="34" charset="0"/>
              </a:rPr>
              <a:t>Es la carga neta de calor a la que un trabajador puede estar expuesto como consecuencia de las contribuciones combinadas del gasto energético del trabajo, de los factores ambientales y de los requisitos de la ropa.</a:t>
            </a:r>
          </a:p>
        </p:txBody>
      </p:sp>
      <p:sp>
        <p:nvSpPr>
          <p:cNvPr id="10" name="Título 2"/>
          <p:cNvSpPr txBox="1">
            <a:spLocks/>
          </p:cNvSpPr>
          <p:nvPr/>
        </p:nvSpPr>
        <p:spPr>
          <a:xfrm>
            <a:off x="1655131" y="5315727"/>
            <a:ext cx="3566160" cy="502841"/>
          </a:xfrm>
          <a:prstGeom prst="rect">
            <a:avLst/>
          </a:prstGeom>
        </p:spPr>
        <p:txBody>
          <a:bodyPr vert="horz" lIns="91440" tIns="45720" rIns="91440" bIns="45720" rtlCol="0" anchor="t">
            <a:normAutofit fontScale="97500" lnSpcReduction="1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914400">
              <a:lnSpc>
                <a:spcPct val="90000"/>
              </a:lnSpc>
            </a:pPr>
            <a:r>
              <a:rPr lang="es-AR" sz="3200" cap="all" dirty="0" smtClean="0">
                <a:solidFill>
                  <a:schemeClr val="accent1"/>
                </a:solidFill>
              </a:rPr>
              <a:t>TENSIÓN TÉRMICA</a:t>
            </a:r>
            <a:endParaRPr lang="es-AR" sz="3200" cap="all" dirty="0">
              <a:solidFill>
                <a:schemeClr val="accent1"/>
              </a:solidFill>
            </a:endParaRPr>
          </a:p>
        </p:txBody>
      </p:sp>
    </p:spTree>
    <p:extLst>
      <p:ext uri="{BB962C8B-B14F-4D97-AF65-F5344CB8AC3E}">
        <p14:creationId xmlns:p14="http://schemas.microsoft.com/office/powerpoint/2010/main" val="118472713"/>
      </p:ext>
    </p:extLst>
  </p:cSld>
  <p:clrMapOvr>
    <a:masterClrMapping/>
  </p:clrMapOvr>
  <p:timing>
    <p:tnLst>
      <p:par>
        <p:cTn id="1" dur="indefinite" restart="never" nodeType="tmRoot"/>
      </p:par>
    </p:tnLst>
  </p:timing>
</p:sld>
</file>

<file path=ppt/theme/theme1.xml><?xml version="1.0" encoding="utf-8"?>
<a:theme xmlns:a="http://schemas.openxmlformats.org/drawingml/2006/main" name="Espiral">
  <a:themeElements>
    <a:clrScheme name="Espiral">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Espiral">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Override1.xml><?xml version="1.0" encoding="utf-8"?>
<a:themeOverride xmlns:a="http://schemas.openxmlformats.org/drawingml/2006/main">
  <a:clrScheme name="Espiral">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themeOverride>
</file>

<file path=docProps/app.xml><?xml version="1.0" encoding="utf-8"?>
<Properties xmlns="http://schemas.openxmlformats.org/officeDocument/2006/extended-properties" xmlns:vt="http://schemas.openxmlformats.org/officeDocument/2006/docPropsVTypes">
  <Template/>
  <TotalTime>7439</TotalTime>
  <Words>4587</Words>
  <Application>Microsoft Office PowerPoint</Application>
  <PresentationFormat>Panorámica</PresentationFormat>
  <Paragraphs>864</Paragraphs>
  <Slides>58</Slides>
  <Notes>0</Notes>
  <HiddenSlides>0</HiddenSlides>
  <MMClips>0</MMClips>
  <ScaleCrop>false</ScaleCrop>
  <HeadingPairs>
    <vt:vector size="8" baseType="variant">
      <vt:variant>
        <vt:lpstr>Fuentes usadas</vt:lpstr>
      </vt:variant>
      <vt:variant>
        <vt:i4>7</vt:i4>
      </vt:variant>
      <vt:variant>
        <vt:lpstr>Tema</vt:lpstr>
      </vt:variant>
      <vt:variant>
        <vt:i4>1</vt:i4>
      </vt:variant>
      <vt:variant>
        <vt:lpstr>Servidores OLE incrustados</vt:lpstr>
      </vt:variant>
      <vt:variant>
        <vt:i4>1</vt:i4>
      </vt:variant>
      <vt:variant>
        <vt:lpstr>Títulos de diapositiva</vt:lpstr>
      </vt:variant>
      <vt:variant>
        <vt:i4>58</vt:i4>
      </vt:variant>
    </vt:vector>
  </HeadingPairs>
  <TitlesOfParts>
    <vt:vector size="67" baseType="lpstr">
      <vt:lpstr>Arial</vt:lpstr>
      <vt:lpstr>Calibri</vt:lpstr>
      <vt:lpstr>Cambria Math</vt:lpstr>
      <vt:lpstr>Century Gothic</vt:lpstr>
      <vt:lpstr>SF Pro Text</vt:lpstr>
      <vt:lpstr>Times New Roman</vt:lpstr>
      <vt:lpstr>Wingdings 3</vt:lpstr>
      <vt:lpstr>Espiral</vt:lpstr>
      <vt:lpstr>Ecuación</vt:lpstr>
      <vt:lpstr>CARGA TÉRMICA</vt:lpstr>
      <vt:lpstr>OBJETIVOS.</vt:lpstr>
      <vt:lpstr>Índice</vt:lpstr>
      <vt:lpstr>LEY N°19.587 LEY DE HIGIENE Y SEGURIDAD</vt:lpstr>
      <vt:lpstr>CARGA TÉRMICA</vt:lpstr>
      <vt:lpstr>Estimación del Calor Metabólico Res 295/03 Anexo III – Ley 19.587</vt:lpstr>
      <vt:lpstr>Intercambio Calórico Por Radiación </vt:lpstr>
      <vt:lpstr>Intercambio Calórico Por convección</vt:lpstr>
      <vt:lpstr>Aclimatación</vt:lpstr>
      <vt:lpstr>Presentación de PowerPoint</vt:lpstr>
      <vt:lpstr>Presentación de PowerPoint</vt:lpstr>
      <vt:lpstr>HUMEDAD RELATIVA</vt:lpstr>
      <vt:lpstr>Temperatura</vt:lpstr>
      <vt:lpstr>Presentación de PowerPoint</vt:lpstr>
      <vt:lpstr>Velocidad del viento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¿Para que Evaluar el Estrés Térmico?</vt:lpstr>
      <vt:lpstr>ESQUEMA de Evaluación de Estrés Térmico Resolucion 295/03 - Anexo III – Ley 19.587</vt:lpstr>
      <vt:lpstr>Evaluación de Estrés Térmico Resolucion 295/03 - Anexo III – Ley 19.587</vt:lpstr>
      <vt:lpstr>Evaluación de Estrés Térmico Resolucion 295/03 - Anexo III – Ley 19.587</vt:lpstr>
      <vt:lpstr>Evaluación de Estrés Térmico Resolucion 295/03 - Anexo III – Ley 19.587</vt:lpstr>
      <vt:lpstr>Evaluación de Estrés Térmico Resolucion 295/03 - Anexo III – Ley 19.587</vt:lpstr>
      <vt:lpstr>Evaluación de Estrés Térmico Resolucion 295/03 - Anexo III – Ley 19.587</vt:lpstr>
      <vt:lpstr>Evaluación de Estrés Térmico Resolucion 295/03 - Anexo III – Ley 19.587</vt:lpstr>
      <vt:lpstr>Evaluación de Estrés Térmico Resolucion 295/03 - Anexo III – Ley 19.587</vt:lpstr>
      <vt:lpstr>Evaluación de Estrés Térmico Resolucion 295/03 - Anexo III – Ley 19.587</vt:lpstr>
      <vt:lpstr>Presentación de PowerPoint</vt:lpstr>
      <vt:lpstr>Consecuencias de la sobre exposición al frío:</vt:lpstr>
      <vt:lpstr>Evaluación y control:</vt:lpstr>
      <vt:lpstr>Evaluación y control:</vt:lpstr>
      <vt:lpstr>Medidas Preventivas</vt:lpstr>
      <vt:lpstr>Presentación de PowerPoint</vt:lpstr>
      <vt:lpstr>Enfermedades relacionadas con el calor: Causas, síntomas, primeros auxilios y prevención</vt:lpstr>
      <vt:lpstr>Presentación de PowerPoint</vt:lpstr>
      <vt:lpstr>PREVENCION Y PROTECCION  Priorizándose las actuaciones sobre el foco, para continuar sobre el medio y acometer las referentes al individuo</vt:lpstr>
      <vt:lpstr>PREVENCION Y PROTECCION  Priorizándose las actuaciones sobre el foco, para continuar sobre el medio y acometer las referentes al individuo</vt:lpstr>
      <vt:lpstr>PREVENCION Y PROTECCION  Priorizándose las actuaciones sobre el foco, para continuar sobre el medio y acometer las referentes al individuo</vt:lpstr>
      <vt:lpstr>PREVENCION Y PROTECCION  Priorizándose las actuaciones sobre el foco, para continuar sobre el medio y acometer las referentes al individuo</vt:lpstr>
      <vt:lpstr>PREVENCION Y PROTECCION  Priorizándose las actuaciones sobre el foco, para continuar sobre el medio y acometer las referentes al individuo</vt:lpstr>
      <vt:lpstr>EJEMPLO PRÁCTICO Nº1</vt:lpstr>
      <vt:lpstr>DESARROLLO</vt:lpstr>
      <vt:lpstr>DESARROLLO</vt:lpstr>
      <vt:lpstr>DESARROLLO</vt:lpstr>
      <vt:lpstr>DESARROLLO</vt:lpstr>
      <vt:lpstr>DESARROLLO</vt:lpstr>
      <vt:lpstr>DESARROLLO</vt:lpstr>
      <vt:lpstr>EJERCICIO PRÁCTICO Nº2</vt:lpstr>
      <vt:lpstr>DESARROLLO</vt:lpstr>
      <vt:lpstr>DESARROLLO</vt:lpstr>
      <vt:lpstr>DESARROLLO</vt:lpstr>
      <vt:lpstr>DESARROLLO</vt:lpstr>
      <vt:lpstr>MUCHAS 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CARGA TÉRMICA</dc:title>
  <dc:creator>Usuario de Windows</dc:creator>
  <cp:lastModifiedBy>Neuen Padin</cp:lastModifiedBy>
  <cp:revision>225</cp:revision>
  <dcterms:created xsi:type="dcterms:W3CDTF">2018-09-20T01:25:43Z</dcterms:created>
  <dcterms:modified xsi:type="dcterms:W3CDTF">2019-10-02T12:58:10Z</dcterms:modified>
</cp:coreProperties>
</file>