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57" r:id="rId3"/>
    <p:sldId id="258" r:id="rId4"/>
    <p:sldId id="259" r:id="rId5"/>
    <p:sldId id="261" r:id="rId6"/>
    <p:sldId id="336" r:id="rId7"/>
    <p:sldId id="363" r:id="rId8"/>
    <p:sldId id="357" r:id="rId9"/>
    <p:sldId id="338" r:id="rId10"/>
    <p:sldId id="358" r:id="rId11"/>
    <p:sldId id="339" r:id="rId12"/>
    <p:sldId id="340" r:id="rId13"/>
    <p:sldId id="352" r:id="rId14"/>
    <p:sldId id="264" r:id="rId15"/>
    <p:sldId id="351" r:id="rId16"/>
    <p:sldId id="341" r:id="rId17"/>
    <p:sldId id="342" r:id="rId18"/>
    <p:sldId id="343" r:id="rId19"/>
    <p:sldId id="344" r:id="rId20"/>
    <p:sldId id="312" r:id="rId21"/>
    <p:sldId id="266" r:id="rId22"/>
    <p:sldId id="265" r:id="rId23"/>
    <p:sldId id="267" r:id="rId24"/>
    <p:sldId id="311" r:id="rId25"/>
    <p:sldId id="269" r:id="rId26"/>
    <p:sldId id="268" r:id="rId27"/>
    <p:sldId id="359" r:id="rId28"/>
    <p:sldId id="282" r:id="rId29"/>
    <p:sldId id="273" r:id="rId30"/>
    <p:sldId id="314" r:id="rId31"/>
    <p:sldId id="315" r:id="rId32"/>
    <p:sldId id="316" r:id="rId33"/>
    <p:sldId id="272" r:id="rId34"/>
    <p:sldId id="274" r:id="rId35"/>
    <p:sldId id="288" r:id="rId36"/>
    <p:sldId id="284" r:id="rId37"/>
    <p:sldId id="283" r:id="rId38"/>
    <p:sldId id="287" r:id="rId39"/>
    <p:sldId id="285" r:id="rId40"/>
    <p:sldId id="362" r:id="rId41"/>
    <p:sldId id="286" r:id="rId42"/>
    <p:sldId id="298" r:id="rId43"/>
    <p:sldId id="360" r:id="rId44"/>
    <p:sldId id="361" r:id="rId45"/>
    <p:sldId id="301" r:id="rId46"/>
    <p:sldId id="302" r:id="rId47"/>
    <p:sldId id="277" r:id="rId48"/>
    <p:sldId id="353" r:id="rId49"/>
    <p:sldId id="355" r:id="rId50"/>
    <p:sldId id="354" r:id="rId51"/>
    <p:sldId id="290" r:id="rId52"/>
    <p:sldId id="348" r:id="rId53"/>
    <p:sldId id="349" r:id="rId54"/>
    <p:sldId id="350" r:id="rId55"/>
    <p:sldId id="364" r:id="rId56"/>
    <p:sldId id="293" r:id="rId57"/>
    <p:sldId id="294" r:id="rId58"/>
    <p:sldId id="295" r:id="rId59"/>
    <p:sldId id="296" r:id="rId60"/>
    <p:sldId id="297" r:id="rId61"/>
    <p:sldId id="305" r:id="rId62"/>
    <p:sldId id="306" r:id="rId63"/>
    <p:sldId id="334" r:id="rId64"/>
    <p:sldId id="317" r:id="rId65"/>
    <p:sldId id="330" r:id="rId66"/>
    <p:sldId id="331" r:id="rId67"/>
    <p:sldId id="332" r:id="rId68"/>
    <p:sldId id="333" r:id="rId69"/>
    <p:sldId id="335" r:id="rId70"/>
    <p:sldId id="319" r:id="rId71"/>
    <p:sldId id="325" r:id="rId72"/>
    <p:sldId id="328" r:id="rId73"/>
    <p:sldId id="329" r:id="rId7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68" autoAdjust="0"/>
    <p:restoredTop sz="94660"/>
  </p:normalViewPr>
  <p:slideViewPr>
    <p:cSldViewPr>
      <p:cViewPr>
        <p:scale>
          <a:sx n="70" d="100"/>
          <a:sy n="70" d="100"/>
        </p:scale>
        <p:origin x="-1168" y="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CE261-A698-4611-8649-578C6C1E50FA}" type="datetimeFigureOut">
              <a:rPr lang="es-AR" smtClean="0"/>
              <a:pPr/>
              <a:t>8/10/2019</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010BB2-E7A4-4027-AC22-9A61900A68E2}" type="slidenum">
              <a:rPr lang="es-AR" smtClean="0"/>
              <a:pPr/>
              <a:t>‹Nº›</a:t>
            </a:fld>
            <a:endParaRPr lang="es-AR"/>
          </a:p>
        </p:txBody>
      </p:sp>
    </p:spTree>
    <p:extLst>
      <p:ext uri="{BB962C8B-B14F-4D97-AF65-F5344CB8AC3E}">
        <p14:creationId xmlns="" xmlns:p14="http://schemas.microsoft.com/office/powerpoint/2010/main" val="110123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B2010BB2-E7A4-4027-AC22-9A61900A68E2}" type="slidenum">
              <a:rPr lang="es-AR" smtClean="0"/>
              <a:pPr/>
              <a:t>54</a:t>
            </a:fld>
            <a:endParaRPr lang="es-AR"/>
          </a:p>
        </p:txBody>
      </p:sp>
    </p:spTree>
    <p:extLst>
      <p:ext uri="{BB962C8B-B14F-4D97-AF65-F5344CB8AC3E}">
        <p14:creationId xmlns:p14="http://schemas.microsoft.com/office/powerpoint/2010/main" xmlns="" val="156596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216" y="4777380"/>
            <a:ext cx="6619244"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6" name="Footer Placeholder 4"/>
          <p:cNvSpPr>
            <a:spLocks noGrp="1"/>
          </p:cNvSpPr>
          <p:nvPr>
            <p:ph type="ftr" sz="quarter" idx="11"/>
          </p:nvPr>
        </p:nvSpPr>
        <p:spPr/>
        <p:txBody>
          <a:bodyPr/>
          <a:lstStyle>
            <a:lvl1pPr>
              <a:defRPr/>
            </a:lvl1pPr>
          </a:lstStyle>
          <a:p>
            <a:endParaRPr lang="es-ES"/>
          </a:p>
        </p:txBody>
      </p:sp>
      <p:sp>
        <p:nvSpPr>
          <p:cNvPr id="7"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5" name="TextBox 11"/>
          <p:cNvSpPr txBox="1"/>
          <p:nvPr/>
        </p:nvSpPr>
        <p:spPr>
          <a:xfrm>
            <a:off x="673894" y="971550"/>
            <a:ext cx="60126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fontAlgn="auto">
              <a:spcBef>
                <a:spcPts val="0"/>
              </a:spcBef>
              <a:spcAft>
                <a:spcPts val="0"/>
              </a:spcAft>
              <a:defRPr/>
            </a:pPr>
            <a:r>
              <a:rPr lang="en-US" dirty="0"/>
              <a:t>“</a:t>
            </a:r>
          </a:p>
        </p:txBody>
      </p:sp>
      <p:sp>
        <p:nvSpPr>
          <p:cNvPr id="6" name="TextBox 14"/>
          <p:cNvSpPr txBox="1"/>
          <p:nvPr/>
        </p:nvSpPr>
        <p:spPr>
          <a:xfrm>
            <a:off x="6997304" y="2613025"/>
            <a:ext cx="60245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fontAlgn="auto">
              <a:spcBef>
                <a:spcPts val="0"/>
              </a:spcBef>
              <a:spcAft>
                <a:spcPts val="0"/>
              </a:spcAft>
              <a:defRPr/>
            </a:pPr>
            <a:r>
              <a:rPr lang="en-US" dirty="0"/>
              <a:t>”</a:t>
            </a:r>
          </a:p>
        </p:txBody>
      </p:sp>
      <p:sp>
        <p:nvSpPr>
          <p:cNvPr id="2" name="Title 1"/>
          <p:cNvSpPr>
            <a:spLocks noGrp="1"/>
          </p:cNvSpPr>
          <p:nvPr>
            <p:ph type="title"/>
          </p:nvPr>
        </p:nvSpPr>
        <p:spPr>
          <a:xfrm>
            <a:off x="1181101" y="1447800"/>
            <a:ext cx="5999486"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7800" y="3771174"/>
            <a:ext cx="5459737"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3"/>
          <p:cNvSpPr>
            <a:spLocks noGrp="1"/>
          </p:cNvSpPr>
          <p:nvPr>
            <p:ph type="dt" sz="half" idx="15"/>
          </p:nvPr>
        </p:nvSpPr>
        <p:spPr/>
        <p:txBody>
          <a:bodyPr/>
          <a:lstStyle>
            <a:lvl1pPr>
              <a:defRPr/>
            </a:lvl1pPr>
          </a:lstStyle>
          <a:p>
            <a:fld id="{91647B7A-0431-4D9A-9D1F-7930410AE361}" type="datetimeFigureOut">
              <a:rPr lang="es-ES" smtClean="0"/>
              <a:pPr/>
              <a:t>08/10/2019</a:t>
            </a:fld>
            <a:endParaRPr lang="es-ES"/>
          </a:p>
        </p:txBody>
      </p:sp>
      <p:sp>
        <p:nvSpPr>
          <p:cNvPr id="8" name="Footer Placeholder 4"/>
          <p:cNvSpPr>
            <a:spLocks noGrp="1"/>
          </p:cNvSpPr>
          <p:nvPr>
            <p:ph type="ftr" sz="quarter" idx="16"/>
          </p:nvPr>
        </p:nvSpPr>
        <p:spPr/>
        <p:txBody>
          <a:bodyPr/>
          <a:lstStyle>
            <a:lvl1pPr>
              <a:defRPr/>
            </a:lvl1pPr>
          </a:lstStyle>
          <a:p>
            <a:endParaRPr lang="es-ES"/>
          </a:p>
        </p:txBody>
      </p:sp>
      <p:sp>
        <p:nvSpPr>
          <p:cNvPr id="9" name="Slide Number Placeholder 5"/>
          <p:cNvSpPr>
            <a:spLocks noGrp="1"/>
          </p:cNvSpPr>
          <p:nvPr>
            <p:ph type="sldNum" sz="quarter" idx="17"/>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216" y="4777381"/>
            <a:ext cx="6619244"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cxnSp>
        <p:nvCxnSpPr>
          <p:cNvPr id="9" name="Straight Connector 16"/>
          <p:cNvCxnSpPr/>
          <p:nvPr/>
        </p:nvCxnSpPr>
        <p:spPr>
          <a:xfrm>
            <a:off x="279439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5222081"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347" y="2667000"/>
            <a:ext cx="21955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4829" y="2667000"/>
            <a:ext cx="2210096"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3525" y="2667000"/>
            <a:ext cx="2199085"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Date Placeholder 3"/>
          <p:cNvSpPr>
            <a:spLocks noGrp="1"/>
          </p:cNvSpPr>
          <p:nvPr>
            <p:ph type="dt" sz="half" idx="18"/>
          </p:nvPr>
        </p:nvSpPr>
        <p:spPr/>
        <p:txBody>
          <a:bodyPr/>
          <a:lstStyle>
            <a:lvl1pPr>
              <a:defRPr/>
            </a:lvl1pPr>
          </a:lstStyle>
          <a:p>
            <a:fld id="{91647B7A-0431-4D9A-9D1F-7930410AE361}" type="datetimeFigureOut">
              <a:rPr lang="es-ES" smtClean="0"/>
              <a:pPr/>
              <a:t>08/10/2019</a:t>
            </a:fld>
            <a:endParaRPr lang="es-ES"/>
          </a:p>
        </p:txBody>
      </p:sp>
      <p:sp>
        <p:nvSpPr>
          <p:cNvPr id="12" name="Footer Placeholder 4"/>
          <p:cNvSpPr>
            <a:spLocks noGrp="1"/>
          </p:cNvSpPr>
          <p:nvPr>
            <p:ph type="ftr" sz="quarter" idx="19"/>
          </p:nvPr>
        </p:nvSpPr>
        <p:spPr/>
        <p:txBody>
          <a:bodyPr/>
          <a:lstStyle>
            <a:lvl1pPr>
              <a:defRPr/>
            </a:lvl1pPr>
          </a:lstStyle>
          <a:p>
            <a:endParaRPr lang="es-ES"/>
          </a:p>
        </p:txBody>
      </p:sp>
      <p:sp>
        <p:nvSpPr>
          <p:cNvPr id="13" name="Slide Number Placeholder 5"/>
          <p:cNvSpPr>
            <a:spLocks noGrp="1"/>
          </p:cNvSpPr>
          <p:nvPr>
            <p:ph type="sldNum" sz="quarter" idx="20"/>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cxnSp>
        <p:nvCxnSpPr>
          <p:cNvPr id="12" name="Straight Connector 18"/>
          <p:cNvCxnSpPr/>
          <p:nvPr/>
        </p:nvCxnSpPr>
        <p:spPr>
          <a:xfrm>
            <a:off x="279439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5222081"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2" name="Text Placeholder 3"/>
          <p:cNvSpPr>
            <a:spLocks noGrp="1"/>
          </p:cNvSpPr>
          <p:nvPr>
            <p:ph type="body" sz="half" idx="18"/>
          </p:nvPr>
        </p:nvSpPr>
        <p:spPr>
          <a:xfrm>
            <a:off x="489347" y="4827212"/>
            <a:ext cx="220503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3" name="Text Placeholder 3"/>
          <p:cNvSpPr>
            <a:spLocks noGrp="1"/>
          </p:cNvSpPr>
          <p:nvPr>
            <p:ph type="body" sz="half" idx="19"/>
          </p:nvPr>
        </p:nvSpPr>
        <p:spPr>
          <a:xfrm>
            <a:off x="2916016" y="4827211"/>
            <a:ext cx="2200805"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4" name="Text Placeholder 3"/>
          <p:cNvSpPr>
            <a:spLocks noGrp="1"/>
          </p:cNvSpPr>
          <p:nvPr>
            <p:ph type="body" sz="half" idx="20"/>
          </p:nvPr>
        </p:nvSpPr>
        <p:spPr>
          <a:xfrm>
            <a:off x="5343432" y="4827209"/>
            <a:ext cx="220199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3"/>
          <p:cNvSpPr>
            <a:spLocks noGrp="1"/>
          </p:cNvSpPr>
          <p:nvPr>
            <p:ph type="dt" sz="half" idx="23"/>
          </p:nvPr>
        </p:nvSpPr>
        <p:spPr/>
        <p:txBody>
          <a:bodyPr/>
          <a:lstStyle>
            <a:lvl1pPr>
              <a:defRPr/>
            </a:lvl1pPr>
          </a:lstStyle>
          <a:p>
            <a:fld id="{91647B7A-0431-4D9A-9D1F-7930410AE361}" type="datetimeFigureOut">
              <a:rPr lang="es-ES" smtClean="0"/>
              <a:pPr/>
              <a:t>08/10/2019</a:t>
            </a:fld>
            <a:endParaRPr lang="es-ES"/>
          </a:p>
        </p:txBody>
      </p:sp>
      <p:sp>
        <p:nvSpPr>
          <p:cNvPr id="16" name="Footer Placeholder 4"/>
          <p:cNvSpPr>
            <a:spLocks noGrp="1"/>
          </p:cNvSpPr>
          <p:nvPr>
            <p:ph type="ftr" sz="quarter" idx="24"/>
          </p:nvPr>
        </p:nvSpPr>
        <p:spPr/>
        <p:txBody>
          <a:bodyPr/>
          <a:lstStyle>
            <a:lvl1pPr>
              <a:defRPr/>
            </a:lvl1pPr>
          </a:lstStyle>
          <a:p>
            <a:endParaRPr lang="es-ES"/>
          </a:p>
        </p:txBody>
      </p:sp>
      <p:sp>
        <p:nvSpPr>
          <p:cNvPr id="17" name="Slide Number Placeholder 5"/>
          <p:cNvSpPr>
            <a:spLocks noGrp="1"/>
          </p:cNvSpPr>
          <p:nvPr>
            <p:ph type="sldNum" sz="quarter" idx="25"/>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216" y="4777381"/>
            <a:ext cx="6619244"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6" name="Footer Placeholder 4"/>
          <p:cNvSpPr>
            <a:spLocks noGrp="1"/>
          </p:cNvSpPr>
          <p:nvPr>
            <p:ph type="ftr" sz="quarter" idx="11"/>
          </p:nvPr>
        </p:nvSpPr>
        <p:spPr/>
        <p:txBody>
          <a:bodyPr/>
          <a:lstStyle>
            <a:lvl1pPr>
              <a:defRPr/>
            </a:lvl1pPr>
          </a:lstStyle>
          <a:p>
            <a:endParaRPr lang="es-ES"/>
          </a:p>
        </p:txBody>
      </p:sp>
      <p:sp>
        <p:nvSpPr>
          <p:cNvPr id="7"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8" name="Footer Placeholder 4"/>
          <p:cNvSpPr>
            <a:spLocks noGrp="1"/>
          </p:cNvSpPr>
          <p:nvPr>
            <p:ph type="ftr" sz="quarter" idx="11"/>
          </p:nvPr>
        </p:nvSpPr>
        <p:spPr/>
        <p:txBody>
          <a:bodyPr/>
          <a:lstStyle>
            <a:lvl1pPr>
              <a:defRPr/>
            </a:lvl1pPr>
          </a:lstStyle>
          <a:p>
            <a:endParaRPr lang="es-ES"/>
          </a:p>
        </p:txBody>
      </p:sp>
      <p:sp>
        <p:nvSpPr>
          <p:cNvPr id="9"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4" name="Footer Placeholder 4"/>
          <p:cNvSpPr>
            <a:spLocks noGrp="1"/>
          </p:cNvSpPr>
          <p:nvPr>
            <p:ph type="ftr" sz="quarter" idx="11"/>
          </p:nvPr>
        </p:nvSpPr>
        <p:spPr/>
        <p:txBody>
          <a:bodyPr/>
          <a:lstStyle>
            <a:lvl1pPr>
              <a:defRPr/>
            </a:lvl1pPr>
          </a:lstStyle>
          <a:p>
            <a:endParaRPr lang="es-ES"/>
          </a:p>
        </p:txBody>
      </p:sp>
      <p:sp>
        <p:nvSpPr>
          <p:cNvPr id="5"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3" name="Footer Placeholder 4"/>
          <p:cNvSpPr>
            <a:spLocks noGrp="1"/>
          </p:cNvSpPr>
          <p:nvPr>
            <p:ph type="ftr" sz="quarter" idx="11"/>
          </p:nvPr>
        </p:nvSpPr>
        <p:spPr/>
        <p:txBody>
          <a:bodyPr/>
          <a:lstStyle>
            <a:lvl1pPr>
              <a:defRPr/>
            </a:lvl1pPr>
          </a:lstStyle>
          <a:p>
            <a:endParaRPr lang="es-ES"/>
          </a:p>
        </p:txBody>
      </p:sp>
      <p:sp>
        <p:nvSpPr>
          <p:cNvPr id="4"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6" name="Footer Placeholder 4"/>
          <p:cNvSpPr>
            <a:spLocks noGrp="1"/>
          </p:cNvSpPr>
          <p:nvPr>
            <p:ph type="ftr" sz="quarter" idx="11"/>
          </p:nvPr>
        </p:nvSpPr>
        <p:spPr/>
        <p:txBody>
          <a:bodyPr/>
          <a:lstStyle>
            <a:lvl1pPr>
              <a:defRPr/>
            </a:lvl1pPr>
          </a:lstStyle>
          <a:p>
            <a:endParaRPr lang="es-ES"/>
          </a:p>
        </p:txBody>
      </p:sp>
      <p:sp>
        <p:nvSpPr>
          <p:cNvPr id="7"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fld id="{91647B7A-0431-4D9A-9D1F-7930410AE361}" type="datetimeFigureOut">
              <a:rPr lang="es-ES" smtClean="0"/>
              <a:pPr/>
              <a:t>08/10/2019</a:t>
            </a:fld>
            <a:endParaRPr lang="es-ES"/>
          </a:p>
        </p:txBody>
      </p:sp>
      <p:sp>
        <p:nvSpPr>
          <p:cNvPr id="6" name="Footer Placeholder 4"/>
          <p:cNvSpPr>
            <a:spLocks noGrp="1"/>
          </p:cNvSpPr>
          <p:nvPr>
            <p:ph type="ftr" sz="quarter" idx="11"/>
          </p:nvPr>
        </p:nvSpPr>
        <p:spPr/>
        <p:txBody>
          <a:bodyPr/>
          <a:lstStyle>
            <a:lvl1pPr>
              <a:defRPr/>
            </a:lvl1pPr>
          </a:lstStyle>
          <a:p>
            <a:endParaRPr lang="es-ES"/>
          </a:p>
        </p:txBody>
      </p:sp>
      <p:sp>
        <p:nvSpPr>
          <p:cNvPr id="7" name="Slide Number Placeholder 5"/>
          <p:cNvSpPr>
            <a:spLocks noGrp="1"/>
          </p:cNvSpPr>
          <p:nvPr>
            <p:ph type="sldNum" sz="quarter" idx="12"/>
          </p:nvPr>
        </p:nvSpPr>
        <p:spPr/>
        <p:txBody>
          <a:bodyPr/>
          <a:lstStyle>
            <a:lvl1pPr>
              <a:defRPr/>
            </a:lvl1pPr>
          </a:lstStyle>
          <a:p>
            <a:fld id="{D67600BB-A51D-4596-BDF2-C323BA9BE861}" type="slidenum">
              <a:rPr lang="es-ES" smtClean="0"/>
              <a:pPr/>
              <a:t>‹Nº›</a:t>
            </a:fld>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19"/>
          <a:srcRect l="3613"/>
          <a:stretch>
            <a:fillRect/>
          </a:stretch>
        </p:blipFill>
        <p:spPr bwMode="auto">
          <a:xfrm>
            <a:off x="0" y="2670176"/>
            <a:ext cx="3027760" cy="4187825"/>
          </a:xfrm>
          <a:prstGeom prst="rect">
            <a:avLst/>
          </a:prstGeom>
          <a:noFill/>
          <a:ln w="9525">
            <a:noFill/>
            <a:miter lim="800000"/>
            <a:headEnd/>
            <a:tailEnd/>
          </a:ln>
        </p:spPr>
      </p:pic>
      <p:pic>
        <p:nvPicPr>
          <p:cNvPr id="1027" name="Picture 6"/>
          <p:cNvPicPr>
            <a:picLocks noChangeAspect="1"/>
          </p:cNvPicPr>
          <p:nvPr/>
        </p:nvPicPr>
        <p:blipFill>
          <a:blip r:embed="rId20"/>
          <a:srcRect l="35640"/>
          <a:stretch>
            <a:fillRect/>
          </a:stretch>
        </p:blipFill>
        <p:spPr bwMode="auto">
          <a:xfrm>
            <a:off x="0" y="2892426"/>
            <a:ext cx="1141810" cy="2365375"/>
          </a:xfrm>
          <a:prstGeom prst="rect">
            <a:avLst/>
          </a:prstGeom>
          <a:noFill/>
          <a:ln w="9525">
            <a:noFill/>
            <a:miter lim="800000"/>
            <a:headEnd/>
            <a:tailEnd/>
          </a:ln>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p:cNvPicPr>
            <a:picLocks noChangeAspect="1"/>
          </p:cNvPicPr>
          <p:nvPr/>
        </p:nvPicPr>
        <p:blipFill>
          <a:blip r:embed="rId21"/>
          <a:srcRect t="28813"/>
          <a:stretch>
            <a:fillRect/>
          </a:stretch>
        </p:blipFill>
        <p:spPr bwMode="auto">
          <a:xfrm>
            <a:off x="5999560" y="1"/>
            <a:ext cx="1202531" cy="1141413"/>
          </a:xfrm>
          <a:prstGeom prst="rect">
            <a:avLst/>
          </a:prstGeom>
          <a:noFill/>
          <a:ln w="9525">
            <a:noFill/>
            <a:miter lim="800000"/>
            <a:headEnd/>
            <a:tailEnd/>
          </a:ln>
        </p:spPr>
      </p:pic>
      <p:pic>
        <p:nvPicPr>
          <p:cNvPr id="1032" name="Picture 9"/>
          <p:cNvPicPr>
            <a:picLocks noChangeAspect="1"/>
          </p:cNvPicPr>
          <p:nvPr/>
        </p:nvPicPr>
        <p:blipFill>
          <a:blip r:embed="rId22"/>
          <a:srcRect b="23320"/>
          <a:stretch>
            <a:fillRect/>
          </a:stretch>
        </p:blipFill>
        <p:spPr bwMode="auto">
          <a:xfrm>
            <a:off x="6454379" y="6096000"/>
            <a:ext cx="745331" cy="762000"/>
          </a:xfrm>
          <a:prstGeom prst="rect">
            <a:avLst/>
          </a:prstGeom>
          <a:noFill/>
          <a:ln w="9525">
            <a:noFill/>
            <a:miter lim="800000"/>
            <a:headEnd/>
            <a:tailEnd/>
          </a:ln>
        </p:spPr>
      </p:pic>
      <p:sp>
        <p:nvSpPr>
          <p:cNvPr id="14" name="Rectangle 13"/>
          <p:cNvSpPr/>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p:cNvSpPr>
            <a:spLocks noGrp="1"/>
          </p:cNvSpPr>
          <p:nvPr>
            <p:ph type="title"/>
          </p:nvPr>
        </p:nvSpPr>
        <p:spPr bwMode="auto">
          <a:xfrm>
            <a:off x="484585" y="452439"/>
            <a:ext cx="7053263"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título del patrón</a:t>
            </a:r>
            <a:endParaRPr lang="en-US" smtClean="0"/>
          </a:p>
        </p:txBody>
      </p:sp>
      <p:sp>
        <p:nvSpPr>
          <p:cNvPr id="1035" name="Text Placeholder 2"/>
          <p:cNvSpPr>
            <a:spLocks noGrp="1"/>
          </p:cNvSpPr>
          <p:nvPr>
            <p:ph type="body" idx="1"/>
          </p:nvPr>
        </p:nvSpPr>
        <p:spPr bwMode="auto">
          <a:xfrm>
            <a:off x="827485" y="2052638"/>
            <a:ext cx="6710363"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rot="5400000">
            <a:off x="7492603" y="1828800"/>
            <a:ext cx="990600" cy="228600"/>
          </a:xfrm>
          <a:prstGeom prst="rect">
            <a:avLst/>
          </a:prstGeom>
        </p:spPr>
        <p:txBody>
          <a:bodyPr vert="horz" lIns="91440" tIns="45720" rIns="91440" bIns="45720" rtlCol="0" anchor="t"/>
          <a:lstStyle>
            <a:lvl1pPr algn="l" fontAlgn="auto">
              <a:spcBef>
                <a:spcPts val="0"/>
              </a:spcBef>
              <a:spcAft>
                <a:spcPts val="0"/>
              </a:spcAft>
              <a:defRPr sz="1100" b="0" i="0" dirty="0">
                <a:solidFill>
                  <a:schemeClr val="tx1">
                    <a:tint val="75000"/>
                    <a:alpha val="60000"/>
                  </a:schemeClr>
                </a:solidFill>
                <a:latin typeface="+mn-lt"/>
                <a:cs typeface="+mn-cs"/>
              </a:defRPr>
            </a:lvl1pPr>
          </a:lstStyle>
          <a:p>
            <a:fld id="{91647B7A-0431-4D9A-9D1F-7930410AE361}" type="datetimeFigureOut">
              <a:rPr lang="es-ES" smtClean="0"/>
              <a:pPr/>
              <a:t>08/10/2019</a:t>
            </a:fld>
            <a:endParaRPr lang="es-ES"/>
          </a:p>
        </p:txBody>
      </p:sp>
      <p:sp>
        <p:nvSpPr>
          <p:cNvPr id="5" name="Footer Placeholder 4"/>
          <p:cNvSpPr>
            <a:spLocks noGrp="1"/>
          </p:cNvSpPr>
          <p:nvPr>
            <p:ph type="ftr" sz="quarter" idx="3"/>
          </p:nvPr>
        </p:nvSpPr>
        <p:spPr>
          <a:xfrm rot="5400000">
            <a:off x="6230937" y="3263107"/>
            <a:ext cx="3859213" cy="228600"/>
          </a:xfrm>
          <a:prstGeom prst="rect">
            <a:avLst/>
          </a:prstGeom>
        </p:spPr>
        <p:txBody>
          <a:bodyPr vert="horz" lIns="91440" tIns="45720" rIns="91440" bIns="45720" rtlCol="0" anchor="b"/>
          <a:lstStyle>
            <a:lvl1pPr algn="l" fontAlgn="auto">
              <a:spcBef>
                <a:spcPts val="0"/>
              </a:spcBef>
              <a:spcAft>
                <a:spcPts val="0"/>
              </a:spcAft>
              <a:defRPr sz="1100" b="0" i="0" dirty="0">
                <a:solidFill>
                  <a:schemeClr val="tx1">
                    <a:tint val="75000"/>
                    <a:alpha val="60000"/>
                  </a:schemeClr>
                </a:solidFill>
                <a:latin typeface="+mn-lt"/>
                <a:cs typeface="+mn-cs"/>
              </a:defRPr>
            </a:lvl1pPr>
          </a:lstStyle>
          <a:p>
            <a:endParaRPr lang="es-ES"/>
          </a:p>
        </p:txBody>
      </p:sp>
      <p:sp>
        <p:nvSpPr>
          <p:cNvPr id="6" name="Slide Number Placeholder 5"/>
          <p:cNvSpPr>
            <a:spLocks noGrp="1"/>
          </p:cNvSpPr>
          <p:nvPr>
            <p:ph type="sldNum" sz="quarter" idx="4"/>
          </p:nvPr>
        </p:nvSpPr>
        <p:spPr bwMode="gray">
          <a:xfrm>
            <a:off x="7764066" y="295275"/>
            <a:ext cx="628650" cy="768350"/>
          </a:xfrm>
          <a:prstGeom prst="rect">
            <a:avLst/>
          </a:prstGeom>
        </p:spPr>
        <p:txBody>
          <a:bodyPr vert="horz" lIns="91440" tIns="45720" rIns="91440" bIns="45720" rtlCol="0" anchor="b"/>
          <a:lstStyle>
            <a:lvl1pPr algn="ctr" fontAlgn="auto">
              <a:spcBef>
                <a:spcPts val="0"/>
              </a:spcBef>
              <a:spcAft>
                <a:spcPts val="0"/>
              </a:spcAft>
              <a:defRPr sz="2800" b="0" i="0" dirty="0">
                <a:solidFill>
                  <a:schemeClr val="tx1">
                    <a:tint val="75000"/>
                  </a:schemeClr>
                </a:solidFill>
                <a:latin typeface="+mn-lt"/>
                <a:cs typeface="+mn-cs"/>
              </a:defRPr>
            </a:lvl1pPr>
          </a:lstStyle>
          <a:p>
            <a:fld id="{D67600BB-A51D-4596-BDF2-C323BA9BE861}"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algn="l" defTabSz="457200" rtl="0" eaLnBrk="1" fontAlgn="base" hangingPunct="1">
        <a:spcBef>
          <a:spcPct val="0"/>
        </a:spcBef>
        <a:spcAft>
          <a:spcPct val="0"/>
        </a:spcAft>
        <a:defRPr sz="4200" kern="1200">
          <a:solidFill>
            <a:schemeClr val="tx2"/>
          </a:solidFill>
          <a:latin typeface="+mj-lt"/>
          <a:ea typeface="+mj-ea"/>
          <a:cs typeface="+mj-cs"/>
        </a:defRPr>
      </a:lvl1pPr>
      <a:lvl2pPr algn="l" defTabSz="457200" rtl="0" eaLnBrk="1" fontAlgn="base" hangingPunct="1">
        <a:spcBef>
          <a:spcPct val="0"/>
        </a:spcBef>
        <a:spcAft>
          <a:spcPct val="0"/>
        </a:spcAft>
        <a:defRPr sz="4200">
          <a:solidFill>
            <a:schemeClr val="tx2"/>
          </a:solidFill>
          <a:latin typeface="Century Gothic" pitchFamily="34" charset="0"/>
        </a:defRPr>
      </a:lvl2pPr>
      <a:lvl3pPr algn="l" defTabSz="457200" rtl="0" eaLnBrk="1" fontAlgn="base" hangingPunct="1">
        <a:spcBef>
          <a:spcPct val="0"/>
        </a:spcBef>
        <a:spcAft>
          <a:spcPct val="0"/>
        </a:spcAft>
        <a:defRPr sz="4200">
          <a:solidFill>
            <a:schemeClr val="tx2"/>
          </a:solidFill>
          <a:latin typeface="Century Gothic" pitchFamily="34" charset="0"/>
        </a:defRPr>
      </a:lvl3pPr>
      <a:lvl4pPr algn="l" defTabSz="457200" rtl="0" eaLnBrk="1" fontAlgn="base" hangingPunct="1">
        <a:spcBef>
          <a:spcPct val="0"/>
        </a:spcBef>
        <a:spcAft>
          <a:spcPct val="0"/>
        </a:spcAft>
        <a:defRPr sz="4200">
          <a:solidFill>
            <a:schemeClr val="tx2"/>
          </a:solidFill>
          <a:latin typeface="Century Gothic" pitchFamily="34" charset="0"/>
        </a:defRPr>
      </a:lvl4pPr>
      <a:lvl5pPr algn="l" defTabSz="457200" rtl="0" eaLnBrk="1" fontAlgn="base" hangingPunct="1">
        <a:spcBef>
          <a:spcPct val="0"/>
        </a:spcBef>
        <a:spcAft>
          <a:spcPct val="0"/>
        </a:spcAft>
        <a:defRPr sz="4200">
          <a:solidFill>
            <a:schemeClr val="tx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1" fontAlgn="base" hangingPunct="1">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1" fontAlgn="base" hangingPunct="1">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1" fontAlgn="base" hangingPunct="1">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1" fontAlgn="base" hangingPunct="1">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43174" y="2500306"/>
            <a:ext cx="4272324" cy="923330"/>
          </a:xfrm>
          <a:prstGeom prst="rect">
            <a:avLst/>
          </a:prstGeom>
          <a:noFill/>
        </p:spPr>
        <p:txBody>
          <a:bodyPr wrap="none" lIns="91440" tIns="45720" rIns="91440" bIns="45720">
            <a:spAutoFit/>
          </a:bodyPr>
          <a:lstStyle/>
          <a:p>
            <a:pPr algn="ctr"/>
            <a:r>
              <a:rPr lang="es-ES" sz="5400" b="1" cap="none" spc="0" dirty="0" smtClean="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rPr>
              <a:t>EXPLOSIVOS</a:t>
            </a:r>
            <a:endParaRPr lang="es-ES" sz="5400" b="1" cap="none" spc="0" dirty="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endParaRPr>
          </a:p>
        </p:txBody>
      </p:sp>
      <p:sp>
        <p:nvSpPr>
          <p:cNvPr id="5" name="4 CuadroTexto"/>
          <p:cNvSpPr txBox="1"/>
          <p:nvPr/>
        </p:nvSpPr>
        <p:spPr>
          <a:xfrm>
            <a:off x="500034" y="4000504"/>
            <a:ext cx="3500462" cy="1754326"/>
          </a:xfrm>
          <a:prstGeom prst="rect">
            <a:avLst/>
          </a:prstGeom>
          <a:noFill/>
        </p:spPr>
        <p:txBody>
          <a:bodyPr wrap="square" rtlCol="0">
            <a:spAutoFit/>
          </a:bodyPr>
          <a:lstStyle/>
          <a:p>
            <a:r>
              <a:rPr lang="es-AR" b="1" dirty="0" smtClean="0"/>
              <a:t>GRUPO Nº 15</a:t>
            </a:r>
          </a:p>
          <a:p>
            <a:endParaRPr lang="es-AR" dirty="0"/>
          </a:p>
          <a:p>
            <a:r>
              <a:rPr lang="es-AR" b="1" dirty="0" smtClean="0"/>
              <a:t>HOLC, Elina</a:t>
            </a:r>
          </a:p>
          <a:p>
            <a:endParaRPr lang="es-AR" b="1" dirty="0"/>
          </a:p>
          <a:p>
            <a:r>
              <a:rPr lang="es-AR" b="1" dirty="0" smtClean="0"/>
              <a:t>NIEVA, Luján</a:t>
            </a:r>
          </a:p>
          <a:p>
            <a:endParaRPr lang="es-AR" b="1"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 name="4 CuadroTexto"/>
          <p:cNvSpPr txBox="1"/>
          <p:nvPr/>
        </p:nvSpPr>
        <p:spPr>
          <a:xfrm>
            <a:off x="357158" y="571480"/>
            <a:ext cx="7500990" cy="4801314"/>
          </a:xfrm>
          <a:prstGeom prst="rect">
            <a:avLst/>
          </a:prstGeom>
          <a:noFill/>
        </p:spPr>
        <p:txBody>
          <a:bodyPr wrap="square" rtlCol="0">
            <a:spAutoFit/>
          </a:bodyPr>
          <a:lstStyle/>
          <a:p>
            <a:r>
              <a:rPr lang="es-AR" dirty="0" smtClean="0">
                <a:solidFill>
                  <a:schemeClr val="bg1"/>
                </a:solidFill>
              </a:rPr>
              <a:t>La carga detonante actúa en el medio circundante en dos fases, la primera fase del efecto de la explosión produce en el material un esfuerzo por la onda con una presión inicial del orden de 105 a 106kg/cm2.  </a:t>
            </a:r>
            <a:r>
              <a:rPr lang="pt-BR" dirty="0" err="1" smtClean="0">
                <a:solidFill>
                  <a:schemeClr val="bg1"/>
                </a:solidFill>
              </a:rPr>
              <a:t>Debido</a:t>
            </a:r>
            <a:r>
              <a:rPr lang="pt-BR" dirty="0" smtClean="0">
                <a:solidFill>
                  <a:schemeClr val="bg1"/>
                </a:solidFill>
              </a:rPr>
              <a:t> a que Ia energia de Ia onda </a:t>
            </a:r>
            <a:r>
              <a:rPr lang="pt-BR" dirty="0" err="1" smtClean="0">
                <a:solidFill>
                  <a:schemeClr val="bg1"/>
                </a:solidFill>
              </a:rPr>
              <a:t>disminuye</a:t>
            </a:r>
            <a:r>
              <a:rPr lang="pt-BR" dirty="0" smtClean="0">
                <a:solidFill>
                  <a:schemeClr val="bg1"/>
                </a:solidFill>
              </a:rPr>
              <a:t> rapidamente </a:t>
            </a:r>
            <a:r>
              <a:rPr lang="pt-BR" dirty="0" err="1" smtClean="0">
                <a:solidFill>
                  <a:schemeClr val="bg1"/>
                </a:solidFill>
              </a:rPr>
              <a:t>en</a:t>
            </a:r>
            <a:r>
              <a:rPr lang="pt-BR" dirty="0" smtClean="0">
                <a:solidFill>
                  <a:schemeClr val="bg1"/>
                </a:solidFill>
              </a:rPr>
              <a:t> Ia distancia </a:t>
            </a:r>
            <a:r>
              <a:rPr lang="es-ES" dirty="0" smtClean="0">
                <a:solidFill>
                  <a:schemeClr val="bg1"/>
                </a:solidFill>
              </a:rPr>
              <a:t>con respecto al </a:t>
            </a:r>
            <a:r>
              <a:rPr lang="es-ES" dirty="0" err="1" smtClean="0">
                <a:solidFill>
                  <a:schemeClr val="bg1"/>
                </a:solidFill>
              </a:rPr>
              <a:t>Iugar</a:t>
            </a:r>
            <a:r>
              <a:rPr lang="es-ES" dirty="0" smtClean="0">
                <a:solidFill>
                  <a:schemeClr val="bg1"/>
                </a:solidFill>
              </a:rPr>
              <a:t> de colocación de </a:t>
            </a:r>
            <a:r>
              <a:rPr lang="es-ES" dirty="0" err="1" smtClean="0">
                <a:solidFill>
                  <a:schemeClr val="bg1"/>
                </a:solidFill>
              </a:rPr>
              <a:t>Ia</a:t>
            </a:r>
            <a:r>
              <a:rPr lang="es-ES" dirty="0" smtClean="0">
                <a:solidFill>
                  <a:schemeClr val="bg1"/>
                </a:solidFill>
              </a:rPr>
              <a:t> carga, esta pierde rápidamente el efecto de</a:t>
            </a:r>
          </a:p>
          <a:p>
            <a:r>
              <a:rPr lang="es-ES" dirty="0" smtClean="0">
                <a:solidFill>
                  <a:schemeClr val="bg1"/>
                </a:solidFill>
              </a:rPr>
              <a:t>compresión en el material, per lo que solo el esfuerzo cortante y el esfuerzo de tensión tienen efecto; en una onda de choque las ondas de esfuerzo son reflejadas y regresan en forma de onda de tensión, si </a:t>
            </a:r>
            <a:r>
              <a:rPr lang="es-ES" dirty="0" err="1" smtClean="0">
                <a:solidFill>
                  <a:schemeClr val="bg1"/>
                </a:solidFill>
              </a:rPr>
              <a:t>Ia</a:t>
            </a:r>
            <a:r>
              <a:rPr lang="es-ES" dirty="0" smtClean="0">
                <a:solidFill>
                  <a:schemeClr val="bg1"/>
                </a:solidFill>
              </a:rPr>
              <a:t> energía (que depende del tamaño de </a:t>
            </a:r>
            <a:r>
              <a:rPr lang="es-ES" dirty="0" err="1" smtClean="0">
                <a:solidFill>
                  <a:schemeClr val="bg1"/>
                </a:solidFill>
              </a:rPr>
              <a:t>Ia</a:t>
            </a:r>
            <a:r>
              <a:rPr lang="es-ES" dirty="0" smtClean="0">
                <a:solidFill>
                  <a:schemeClr val="bg1"/>
                </a:solidFill>
              </a:rPr>
              <a:t> carga) es suficiente para sobrepasar </a:t>
            </a:r>
            <a:r>
              <a:rPr lang="es-ES" dirty="0" err="1" smtClean="0">
                <a:solidFill>
                  <a:schemeClr val="bg1"/>
                </a:solidFill>
              </a:rPr>
              <a:t>Ia</a:t>
            </a:r>
            <a:r>
              <a:rPr lang="es-ES" dirty="0" smtClean="0">
                <a:solidFill>
                  <a:schemeClr val="bg1"/>
                </a:solidFill>
              </a:rPr>
              <a:t> resistencia a </a:t>
            </a:r>
            <a:r>
              <a:rPr lang="es-ES" dirty="0" err="1" smtClean="0">
                <a:solidFill>
                  <a:schemeClr val="bg1"/>
                </a:solidFill>
              </a:rPr>
              <a:t>Ia</a:t>
            </a:r>
            <a:r>
              <a:rPr lang="es-ES" dirty="0" smtClean="0">
                <a:solidFill>
                  <a:schemeClr val="bg1"/>
                </a:solidFill>
              </a:rPr>
              <a:t> tensión del material, ocurrirá </a:t>
            </a:r>
            <a:r>
              <a:rPr lang="es-ES" dirty="0" err="1" smtClean="0">
                <a:solidFill>
                  <a:schemeClr val="bg1"/>
                </a:solidFill>
              </a:rPr>
              <a:t>Ia</a:t>
            </a:r>
            <a:r>
              <a:rPr lang="es-ES" dirty="0" smtClean="0">
                <a:solidFill>
                  <a:schemeClr val="bg1"/>
                </a:solidFill>
              </a:rPr>
              <a:t> desintegración del material.</a:t>
            </a:r>
          </a:p>
          <a:p>
            <a:endParaRPr lang="es-ES" dirty="0" smtClean="0">
              <a:solidFill>
                <a:schemeClr val="bg1"/>
              </a:solidFill>
            </a:endParaRPr>
          </a:p>
          <a:p>
            <a:r>
              <a:rPr lang="es-ES" dirty="0" smtClean="0">
                <a:solidFill>
                  <a:schemeClr val="bg1"/>
                </a:solidFill>
              </a:rPr>
              <a:t>En </a:t>
            </a:r>
            <a:r>
              <a:rPr lang="es-ES" dirty="0" err="1" smtClean="0">
                <a:solidFill>
                  <a:schemeClr val="bg1"/>
                </a:solidFill>
              </a:rPr>
              <a:t>Ia</a:t>
            </a:r>
            <a:r>
              <a:rPr lang="es-ES" dirty="0" smtClean="0">
                <a:solidFill>
                  <a:schemeClr val="bg1"/>
                </a:solidFill>
              </a:rPr>
              <a:t> segunda fase, </a:t>
            </a:r>
            <a:r>
              <a:rPr lang="es-ES" dirty="0" err="1" smtClean="0">
                <a:solidFill>
                  <a:schemeClr val="bg1"/>
                </a:solidFill>
              </a:rPr>
              <a:t>Ia</a:t>
            </a:r>
            <a:r>
              <a:rPr lang="es-ES" dirty="0" smtClean="0">
                <a:solidFill>
                  <a:schemeClr val="bg1"/>
                </a:solidFill>
              </a:rPr>
              <a:t> presión de los gases de los explosivos (del orden de 104 kg/cm2)</a:t>
            </a:r>
          </a:p>
          <a:p>
            <a:r>
              <a:rPr lang="es-ES" dirty="0" smtClean="0">
                <a:solidFill>
                  <a:schemeClr val="bg1"/>
                </a:solidFill>
              </a:rPr>
              <a:t>empuja al material hacia afuera del cráter ocasionando una segunda desintegración del material. </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214290"/>
            <a:ext cx="3892412" cy="369332"/>
          </a:xfrm>
          <a:prstGeom prst="rect">
            <a:avLst/>
          </a:prstGeom>
        </p:spPr>
        <p:txBody>
          <a:bodyPr wrap="none">
            <a:spAutoFit/>
          </a:bodyPr>
          <a:lstStyle/>
          <a:p>
            <a:pPr marL="342900" lvl="0" indent="-342900"/>
            <a:r>
              <a:rPr lang="es-AR" b="1" dirty="0" smtClean="0"/>
              <a:t>Características de los explosivos</a:t>
            </a:r>
          </a:p>
        </p:txBody>
      </p:sp>
      <p:sp>
        <p:nvSpPr>
          <p:cNvPr id="5" name="4 Rectángulo"/>
          <p:cNvSpPr/>
          <p:nvPr/>
        </p:nvSpPr>
        <p:spPr>
          <a:xfrm>
            <a:off x="4714876" y="214290"/>
            <a:ext cx="766557" cy="369332"/>
          </a:xfrm>
          <a:prstGeom prst="rect">
            <a:avLst/>
          </a:prstGeom>
        </p:spPr>
        <p:txBody>
          <a:bodyPr wrap="none">
            <a:spAutoFit/>
          </a:bodyPr>
          <a:lstStyle/>
          <a:p>
            <a:pPr marL="342900" lvl="0" indent="-342900"/>
            <a:r>
              <a:rPr lang="es-AR" b="1" dirty="0" smtClean="0"/>
              <a:t>USOS</a:t>
            </a:r>
          </a:p>
        </p:txBody>
      </p:sp>
      <p:cxnSp>
        <p:nvCxnSpPr>
          <p:cNvPr id="7" name="6 Conector recto de flecha"/>
          <p:cNvCxnSpPr>
            <a:stCxn id="4" idx="3"/>
            <a:endCxn id="5" idx="1"/>
          </p:cNvCxnSpPr>
          <p:nvPr/>
        </p:nvCxnSpPr>
        <p:spPr>
          <a:xfrm>
            <a:off x="4106694" y="398956"/>
            <a:ext cx="608182"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214282" y="928670"/>
            <a:ext cx="1357322" cy="369332"/>
          </a:xfrm>
          <a:prstGeom prst="rect">
            <a:avLst/>
          </a:prstGeom>
          <a:noFill/>
        </p:spPr>
        <p:txBody>
          <a:bodyPr wrap="square" rtlCol="0">
            <a:spAutoFit/>
          </a:bodyPr>
          <a:lstStyle/>
          <a:p>
            <a:r>
              <a:rPr lang="es-AR" dirty="0" smtClean="0"/>
              <a:t>DENSIDAD </a:t>
            </a:r>
            <a:endParaRPr lang="es-ES" dirty="0"/>
          </a:p>
        </p:txBody>
      </p:sp>
      <p:sp>
        <p:nvSpPr>
          <p:cNvPr id="8" name="7 CuadroTexto"/>
          <p:cNvSpPr txBox="1"/>
          <p:nvPr/>
        </p:nvSpPr>
        <p:spPr>
          <a:xfrm>
            <a:off x="1571604" y="928670"/>
            <a:ext cx="3071834" cy="369332"/>
          </a:xfrm>
          <a:prstGeom prst="rect">
            <a:avLst/>
          </a:prstGeom>
          <a:noFill/>
        </p:spPr>
        <p:txBody>
          <a:bodyPr wrap="square" rtlCol="0">
            <a:spAutoFit/>
          </a:bodyPr>
          <a:lstStyle/>
          <a:p>
            <a:r>
              <a:rPr lang="es-AR" dirty="0" smtClean="0"/>
              <a:t>Peso por u de volumen </a:t>
            </a:r>
            <a:endParaRPr lang="es-ES" dirty="0"/>
          </a:p>
        </p:txBody>
      </p:sp>
      <p:sp>
        <p:nvSpPr>
          <p:cNvPr id="9" name="8 CuadroTexto"/>
          <p:cNvSpPr txBox="1"/>
          <p:nvPr/>
        </p:nvSpPr>
        <p:spPr>
          <a:xfrm>
            <a:off x="4429124" y="857232"/>
            <a:ext cx="4500594" cy="646331"/>
          </a:xfrm>
          <a:prstGeom prst="rect">
            <a:avLst/>
          </a:prstGeom>
          <a:noFill/>
        </p:spPr>
        <p:txBody>
          <a:bodyPr wrap="square" rtlCol="0">
            <a:spAutoFit/>
          </a:bodyPr>
          <a:lstStyle/>
          <a:p>
            <a:pPr algn="ctr"/>
            <a:r>
              <a:rPr lang="es-AR" dirty="0" smtClean="0"/>
              <a:t>Para determinar cantidad necesaria de explosivo</a:t>
            </a:r>
            <a:endParaRPr lang="es-ES" dirty="0"/>
          </a:p>
        </p:txBody>
      </p:sp>
      <p:sp>
        <p:nvSpPr>
          <p:cNvPr id="10" name="9 CuadroTexto"/>
          <p:cNvSpPr txBox="1"/>
          <p:nvPr/>
        </p:nvSpPr>
        <p:spPr>
          <a:xfrm>
            <a:off x="0" y="1714488"/>
            <a:ext cx="2000232" cy="646331"/>
          </a:xfrm>
          <a:prstGeom prst="rect">
            <a:avLst/>
          </a:prstGeom>
          <a:noFill/>
        </p:spPr>
        <p:txBody>
          <a:bodyPr wrap="square" rtlCol="0">
            <a:spAutoFit/>
          </a:bodyPr>
          <a:lstStyle/>
          <a:p>
            <a:r>
              <a:rPr lang="es-AR" dirty="0" smtClean="0"/>
              <a:t>VELOCIDAD DE DETONACIÓN </a:t>
            </a:r>
            <a:endParaRPr lang="es-ES" dirty="0"/>
          </a:p>
        </p:txBody>
      </p:sp>
      <p:sp>
        <p:nvSpPr>
          <p:cNvPr id="11" name="10 CuadroTexto"/>
          <p:cNvSpPr txBox="1"/>
          <p:nvPr/>
        </p:nvSpPr>
        <p:spPr>
          <a:xfrm>
            <a:off x="2000232" y="1571612"/>
            <a:ext cx="3071834" cy="923330"/>
          </a:xfrm>
          <a:prstGeom prst="rect">
            <a:avLst/>
          </a:prstGeom>
          <a:noFill/>
        </p:spPr>
        <p:txBody>
          <a:bodyPr wrap="square" rtlCol="0">
            <a:spAutoFit/>
          </a:bodyPr>
          <a:lstStyle/>
          <a:p>
            <a:r>
              <a:rPr lang="es-AR" dirty="0" smtClean="0"/>
              <a:t>V en la que la reacción se extiende a través de la columna de explosivo</a:t>
            </a:r>
            <a:endParaRPr lang="es-ES" dirty="0"/>
          </a:p>
        </p:txBody>
      </p:sp>
      <p:sp>
        <p:nvSpPr>
          <p:cNvPr id="12" name="11 CuadroTexto"/>
          <p:cNvSpPr txBox="1"/>
          <p:nvPr/>
        </p:nvSpPr>
        <p:spPr>
          <a:xfrm>
            <a:off x="5357818" y="1714488"/>
            <a:ext cx="3500462" cy="646331"/>
          </a:xfrm>
          <a:prstGeom prst="rect">
            <a:avLst/>
          </a:prstGeom>
          <a:noFill/>
        </p:spPr>
        <p:txBody>
          <a:bodyPr wrap="square" rtlCol="0">
            <a:spAutoFit/>
          </a:bodyPr>
          <a:lstStyle/>
          <a:p>
            <a:r>
              <a:rPr lang="es-AR" dirty="0" smtClean="0"/>
              <a:t>Para determinar la utilidad (debe ser &gt; v roca) </a:t>
            </a:r>
            <a:endParaRPr lang="es-ES" dirty="0"/>
          </a:p>
        </p:txBody>
      </p:sp>
      <p:sp>
        <p:nvSpPr>
          <p:cNvPr id="13" name="12 CuadroTexto"/>
          <p:cNvSpPr txBox="1"/>
          <p:nvPr/>
        </p:nvSpPr>
        <p:spPr>
          <a:xfrm>
            <a:off x="-142908" y="3000372"/>
            <a:ext cx="2000232" cy="646331"/>
          </a:xfrm>
          <a:prstGeom prst="rect">
            <a:avLst/>
          </a:prstGeom>
          <a:noFill/>
        </p:spPr>
        <p:txBody>
          <a:bodyPr wrap="square" rtlCol="0">
            <a:spAutoFit/>
          </a:bodyPr>
          <a:lstStyle/>
          <a:p>
            <a:pPr algn="ctr"/>
            <a:r>
              <a:rPr lang="es-AR" dirty="0" smtClean="0"/>
              <a:t>PRESIÓN DE DETONACIÓN </a:t>
            </a:r>
            <a:endParaRPr lang="es-ES" dirty="0"/>
          </a:p>
        </p:txBody>
      </p:sp>
      <p:sp>
        <p:nvSpPr>
          <p:cNvPr id="14" name="13 CuadroTexto"/>
          <p:cNvSpPr txBox="1"/>
          <p:nvPr/>
        </p:nvSpPr>
        <p:spPr>
          <a:xfrm>
            <a:off x="2143108" y="2857496"/>
            <a:ext cx="3071834" cy="923330"/>
          </a:xfrm>
          <a:prstGeom prst="rect">
            <a:avLst/>
          </a:prstGeom>
          <a:noFill/>
        </p:spPr>
        <p:txBody>
          <a:bodyPr wrap="square" rtlCol="0">
            <a:spAutoFit/>
          </a:bodyPr>
          <a:lstStyle/>
          <a:p>
            <a:r>
              <a:rPr lang="es-AR" dirty="0" smtClean="0"/>
              <a:t>P en la zona de choque que aumenta al aumentar confinamiento</a:t>
            </a:r>
            <a:endParaRPr lang="es-ES" dirty="0"/>
          </a:p>
        </p:txBody>
      </p:sp>
      <p:sp>
        <p:nvSpPr>
          <p:cNvPr id="15" name="14 CuadroTexto"/>
          <p:cNvSpPr txBox="1"/>
          <p:nvPr/>
        </p:nvSpPr>
        <p:spPr>
          <a:xfrm>
            <a:off x="5572132" y="3000372"/>
            <a:ext cx="3071834" cy="646331"/>
          </a:xfrm>
          <a:prstGeom prst="rect">
            <a:avLst/>
          </a:prstGeom>
          <a:noFill/>
        </p:spPr>
        <p:txBody>
          <a:bodyPr wrap="square" rtlCol="0">
            <a:spAutoFit/>
          </a:bodyPr>
          <a:lstStyle/>
          <a:p>
            <a:r>
              <a:rPr lang="es-AR" dirty="0" smtClean="0"/>
              <a:t>Para desplazar y fragmentar el material</a:t>
            </a:r>
            <a:endParaRPr lang="es-ES" dirty="0"/>
          </a:p>
        </p:txBody>
      </p:sp>
      <p:sp>
        <p:nvSpPr>
          <p:cNvPr id="16" name="15 CuadroTexto"/>
          <p:cNvSpPr txBox="1"/>
          <p:nvPr/>
        </p:nvSpPr>
        <p:spPr>
          <a:xfrm>
            <a:off x="214282" y="4286256"/>
            <a:ext cx="1214414" cy="369332"/>
          </a:xfrm>
          <a:prstGeom prst="rect">
            <a:avLst/>
          </a:prstGeom>
          <a:noFill/>
        </p:spPr>
        <p:txBody>
          <a:bodyPr wrap="square" rtlCol="0">
            <a:spAutoFit/>
          </a:bodyPr>
          <a:lstStyle/>
          <a:p>
            <a:r>
              <a:rPr lang="es-AR" dirty="0" smtClean="0"/>
              <a:t>ENERGÍA</a:t>
            </a:r>
            <a:endParaRPr lang="es-ES" dirty="0"/>
          </a:p>
        </p:txBody>
      </p:sp>
      <p:sp>
        <p:nvSpPr>
          <p:cNvPr id="17" name="16 CuadroTexto"/>
          <p:cNvSpPr txBox="1"/>
          <p:nvPr/>
        </p:nvSpPr>
        <p:spPr>
          <a:xfrm>
            <a:off x="1857356" y="4286256"/>
            <a:ext cx="6786610" cy="369332"/>
          </a:xfrm>
          <a:prstGeom prst="rect">
            <a:avLst/>
          </a:prstGeom>
          <a:noFill/>
        </p:spPr>
        <p:txBody>
          <a:bodyPr wrap="square" rtlCol="0">
            <a:spAutoFit/>
          </a:bodyPr>
          <a:lstStyle/>
          <a:p>
            <a:r>
              <a:rPr lang="es-AR" dirty="0" smtClean="0"/>
              <a:t>Da la potencialidad del explosivo para realizar un trabajo</a:t>
            </a:r>
            <a:endParaRPr lang="es-ES" dirty="0"/>
          </a:p>
        </p:txBody>
      </p:sp>
      <p:sp>
        <p:nvSpPr>
          <p:cNvPr id="18" name="17 CuadroTexto"/>
          <p:cNvSpPr txBox="1"/>
          <p:nvPr/>
        </p:nvSpPr>
        <p:spPr>
          <a:xfrm>
            <a:off x="0" y="5214950"/>
            <a:ext cx="1643042" cy="369332"/>
          </a:xfrm>
          <a:prstGeom prst="rect">
            <a:avLst/>
          </a:prstGeom>
          <a:noFill/>
        </p:spPr>
        <p:txBody>
          <a:bodyPr wrap="square" rtlCol="0">
            <a:spAutoFit/>
          </a:bodyPr>
          <a:lstStyle/>
          <a:p>
            <a:r>
              <a:rPr lang="es-AR" dirty="0" smtClean="0"/>
              <a:t>SENSIBILIDAD </a:t>
            </a:r>
            <a:endParaRPr lang="es-ES" dirty="0"/>
          </a:p>
        </p:txBody>
      </p:sp>
      <p:sp>
        <p:nvSpPr>
          <p:cNvPr id="19" name="18 CuadroTexto"/>
          <p:cNvSpPr txBox="1"/>
          <p:nvPr/>
        </p:nvSpPr>
        <p:spPr>
          <a:xfrm>
            <a:off x="1928794" y="5143512"/>
            <a:ext cx="6786610" cy="646331"/>
          </a:xfrm>
          <a:prstGeom prst="rect">
            <a:avLst/>
          </a:prstGeom>
          <a:noFill/>
        </p:spPr>
        <p:txBody>
          <a:bodyPr wrap="square" rtlCol="0">
            <a:spAutoFit/>
          </a:bodyPr>
          <a:lstStyle/>
          <a:p>
            <a:r>
              <a:rPr lang="es-AR" dirty="0" smtClean="0"/>
              <a:t>La propiedad de la onda explosiva de propagarse de cartucho a cartucho o a través de la columna</a:t>
            </a:r>
            <a:endParaRPr lang="es-ES" dirty="0"/>
          </a:p>
        </p:txBody>
      </p:sp>
      <p:sp>
        <p:nvSpPr>
          <p:cNvPr id="20" name="19 CuadroTexto"/>
          <p:cNvSpPr txBox="1"/>
          <p:nvPr/>
        </p:nvSpPr>
        <p:spPr>
          <a:xfrm>
            <a:off x="0" y="6000768"/>
            <a:ext cx="1643042" cy="369332"/>
          </a:xfrm>
          <a:prstGeom prst="rect">
            <a:avLst/>
          </a:prstGeom>
          <a:noFill/>
        </p:spPr>
        <p:txBody>
          <a:bodyPr wrap="square" rtlCol="0">
            <a:spAutoFit/>
          </a:bodyPr>
          <a:lstStyle/>
          <a:p>
            <a:r>
              <a:rPr lang="es-AR" dirty="0" smtClean="0"/>
              <a:t>D CRÍTICO </a:t>
            </a:r>
            <a:endParaRPr lang="es-ES" dirty="0"/>
          </a:p>
        </p:txBody>
      </p:sp>
      <p:sp>
        <p:nvSpPr>
          <p:cNvPr id="22" name="21 CuadroTexto"/>
          <p:cNvSpPr txBox="1"/>
          <p:nvPr/>
        </p:nvSpPr>
        <p:spPr>
          <a:xfrm>
            <a:off x="1785918" y="6000768"/>
            <a:ext cx="6786610" cy="369332"/>
          </a:xfrm>
          <a:prstGeom prst="rect">
            <a:avLst/>
          </a:prstGeom>
          <a:noFill/>
        </p:spPr>
        <p:txBody>
          <a:bodyPr wrap="square" rtlCol="0">
            <a:spAutoFit/>
          </a:bodyPr>
          <a:lstStyle/>
          <a:p>
            <a:r>
              <a:rPr lang="es-AR" dirty="0" smtClean="0"/>
              <a:t>Diámetro mínimo al que un explosivo puede ser detonado </a:t>
            </a:r>
            <a:endParaRPr lang="es-ES" dirty="0"/>
          </a:p>
        </p:txBody>
      </p:sp>
      <p:sp>
        <p:nvSpPr>
          <p:cNvPr id="24" name="23 Rectángulo"/>
          <p:cNvSpPr/>
          <p:nvPr/>
        </p:nvSpPr>
        <p:spPr>
          <a:xfrm>
            <a:off x="0" y="714356"/>
            <a:ext cx="9144000" cy="857256"/>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0" y="1643050"/>
            <a:ext cx="9144000" cy="100013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Rectángulo"/>
          <p:cNvSpPr/>
          <p:nvPr/>
        </p:nvSpPr>
        <p:spPr>
          <a:xfrm>
            <a:off x="0" y="2857496"/>
            <a:ext cx="9144000" cy="107157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0" y="4000504"/>
            <a:ext cx="9144000" cy="107157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p:cNvSpPr/>
          <p:nvPr/>
        </p:nvSpPr>
        <p:spPr>
          <a:xfrm>
            <a:off x="0" y="5143512"/>
            <a:ext cx="9144000" cy="71438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a:off x="0" y="5929330"/>
            <a:ext cx="9144000" cy="71438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285728"/>
            <a:ext cx="1643042" cy="369332"/>
          </a:xfrm>
          <a:prstGeom prst="rect">
            <a:avLst/>
          </a:prstGeom>
          <a:noFill/>
        </p:spPr>
        <p:txBody>
          <a:bodyPr wrap="square" rtlCol="0">
            <a:spAutoFit/>
          </a:bodyPr>
          <a:lstStyle/>
          <a:p>
            <a:r>
              <a:rPr lang="es-AR" dirty="0" smtClean="0"/>
              <a:t>SENSITIVIDAD</a:t>
            </a:r>
            <a:endParaRPr lang="es-ES" dirty="0"/>
          </a:p>
        </p:txBody>
      </p:sp>
      <p:sp>
        <p:nvSpPr>
          <p:cNvPr id="5" name="4 CuadroTexto"/>
          <p:cNvSpPr txBox="1"/>
          <p:nvPr/>
        </p:nvSpPr>
        <p:spPr>
          <a:xfrm>
            <a:off x="1928794" y="285728"/>
            <a:ext cx="6786610" cy="646331"/>
          </a:xfrm>
          <a:prstGeom prst="rect">
            <a:avLst/>
          </a:prstGeom>
          <a:noFill/>
        </p:spPr>
        <p:txBody>
          <a:bodyPr wrap="square" rtlCol="0">
            <a:spAutoFit/>
          </a:bodyPr>
          <a:lstStyle/>
          <a:p>
            <a:r>
              <a:rPr lang="es-AR" dirty="0" smtClean="0"/>
              <a:t>Capacidad que tienen los explosivos para ser detonados por iniciadores convencionales</a:t>
            </a:r>
            <a:endParaRPr lang="es-ES" dirty="0"/>
          </a:p>
        </p:txBody>
      </p:sp>
      <p:sp>
        <p:nvSpPr>
          <p:cNvPr id="6" name="5 CuadroTexto"/>
          <p:cNvSpPr txBox="1"/>
          <p:nvPr/>
        </p:nvSpPr>
        <p:spPr>
          <a:xfrm>
            <a:off x="285720" y="1214422"/>
            <a:ext cx="1643042" cy="369332"/>
          </a:xfrm>
          <a:prstGeom prst="rect">
            <a:avLst/>
          </a:prstGeom>
          <a:noFill/>
        </p:spPr>
        <p:txBody>
          <a:bodyPr wrap="square" rtlCol="0">
            <a:spAutoFit/>
          </a:bodyPr>
          <a:lstStyle/>
          <a:p>
            <a:r>
              <a:rPr lang="es-AR" dirty="0" smtClean="0"/>
              <a:t>GASES</a:t>
            </a:r>
            <a:endParaRPr lang="es-ES" dirty="0"/>
          </a:p>
        </p:txBody>
      </p:sp>
      <p:sp>
        <p:nvSpPr>
          <p:cNvPr id="7" name="6 CuadroTexto"/>
          <p:cNvSpPr txBox="1"/>
          <p:nvPr/>
        </p:nvSpPr>
        <p:spPr>
          <a:xfrm>
            <a:off x="2000232" y="1214422"/>
            <a:ext cx="6786610" cy="369332"/>
          </a:xfrm>
          <a:prstGeom prst="rect">
            <a:avLst/>
          </a:prstGeom>
          <a:noFill/>
        </p:spPr>
        <p:txBody>
          <a:bodyPr wrap="square" rtlCol="0">
            <a:spAutoFit/>
          </a:bodyPr>
          <a:lstStyle/>
          <a:p>
            <a:r>
              <a:rPr lang="es-AR" dirty="0" smtClean="0"/>
              <a:t>Los desprendidos después de la detonación</a:t>
            </a:r>
            <a:endParaRPr lang="es-ES" dirty="0"/>
          </a:p>
        </p:txBody>
      </p:sp>
      <p:sp>
        <p:nvSpPr>
          <p:cNvPr id="8" name="7 CuadroTexto"/>
          <p:cNvSpPr txBox="1"/>
          <p:nvPr/>
        </p:nvSpPr>
        <p:spPr>
          <a:xfrm>
            <a:off x="214282" y="1928802"/>
            <a:ext cx="1643042" cy="369332"/>
          </a:xfrm>
          <a:prstGeom prst="rect">
            <a:avLst/>
          </a:prstGeom>
          <a:noFill/>
        </p:spPr>
        <p:txBody>
          <a:bodyPr wrap="square" rtlCol="0">
            <a:spAutoFit/>
          </a:bodyPr>
          <a:lstStyle/>
          <a:p>
            <a:r>
              <a:rPr lang="es-AR" dirty="0" smtClean="0"/>
              <a:t>ESTABILIDAD</a:t>
            </a:r>
            <a:endParaRPr lang="es-ES" dirty="0"/>
          </a:p>
        </p:txBody>
      </p:sp>
      <p:sp>
        <p:nvSpPr>
          <p:cNvPr id="9" name="8 CuadroTexto"/>
          <p:cNvSpPr txBox="1"/>
          <p:nvPr/>
        </p:nvSpPr>
        <p:spPr>
          <a:xfrm>
            <a:off x="1785886" y="1785926"/>
            <a:ext cx="7358114" cy="646331"/>
          </a:xfrm>
          <a:prstGeom prst="rect">
            <a:avLst/>
          </a:prstGeom>
          <a:noFill/>
        </p:spPr>
        <p:txBody>
          <a:bodyPr wrap="square" rtlCol="0">
            <a:spAutoFit/>
          </a:bodyPr>
          <a:lstStyle/>
          <a:p>
            <a:r>
              <a:rPr lang="es-AR" dirty="0" smtClean="0"/>
              <a:t>Propiedad para mantenerse en condiciones de uso durante un determinando tiempo, conservando sus características</a:t>
            </a:r>
            <a:endParaRPr lang="es-ES" dirty="0"/>
          </a:p>
        </p:txBody>
      </p:sp>
      <p:sp>
        <p:nvSpPr>
          <p:cNvPr id="10" name="9 CuadroTexto"/>
          <p:cNvSpPr txBox="1"/>
          <p:nvPr/>
        </p:nvSpPr>
        <p:spPr>
          <a:xfrm>
            <a:off x="285720" y="2643182"/>
            <a:ext cx="1643042" cy="646331"/>
          </a:xfrm>
          <a:prstGeom prst="rect">
            <a:avLst/>
          </a:prstGeom>
          <a:noFill/>
        </p:spPr>
        <p:txBody>
          <a:bodyPr wrap="square" rtlCol="0">
            <a:spAutoFit/>
          </a:bodyPr>
          <a:lstStyle/>
          <a:p>
            <a:r>
              <a:rPr lang="es-AR" dirty="0" smtClean="0"/>
              <a:t>RESISTENCIA AL AGUA</a:t>
            </a:r>
            <a:endParaRPr lang="es-ES" dirty="0"/>
          </a:p>
        </p:txBody>
      </p:sp>
      <p:sp>
        <p:nvSpPr>
          <p:cNvPr id="11" name="10 CuadroTexto"/>
          <p:cNvSpPr txBox="1"/>
          <p:nvPr/>
        </p:nvSpPr>
        <p:spPr>
          <a:xfrm>
            <a:off x="2071670" y="2643182"/>
            <a:ext cx="6786610" cy="369332"/>
          </a:xfrm>
          <a:prstGeom prst="rect">
            <a:avLst/>
          </a:prstGeom>
          <a:noFill/>
        </p:spPr>
        <p:txBody>
          <a:bodyPr wrap="square" rtlCol="0">
            <a:spAutoFit/>
          </a:bodyPr>
          <a:lstStyle/>
          <a:p>
            <a:r>
              <a:rPr lang="es-AR" dirty="0" smtClean="0"/>
              <a:t>Me indica la versatilidad de usos del producto</a:t>
            </a:r>
            <a:endParaRPr lang="es-ES" dirty="0"/>
          </a:p>
        </p:txBody>
      </p:sp>
      <p:sp>
        <p:nvSpPr>
          <p:cNvPr id="12" name="11 CuadroTexto"/>
          <p:cNvSpPr txBox="1"/>
          <p:nvPr/>
        </p:nvSpPr>
        <p:spPr>
          <a:xfrm>
            <a:off x="0" y="3571876"/>
            <a:ext cx="1857388" cy="369332"/>
          </a:xfrm>
          <a:prstGeom prst="rect">
            <a:avLst/>
          </a:prstGeom>
          <a:noFill/>
        </p:spPr>
        <p:txBody>
          <a:bodyPr wrap="square" rtlCol="0">
            <a:spAutoFit/>
          </a:bodyPr>
          <a:lstStyle/>
          <a:p>
            <a:r>
              <a:rPr lang="es-AR" dirty="0" smtClean="0"/>
              <a:t>FLAMABILIDAD</a:t>
            </a:r>
            <a:endParaRPr lang="es-ES" dirty="0"/>
          </a:p>
        </p:txBody>
      </p:sp>
      <p:sp>
        <p:nvSpPr>
          <p:cNvPr id="13" name="12 CuadroTexto"/>
          <p:cNvSpPr txBox="1"/>
          <p:nvPr/>
        </p:nvSpPr>
        <p:spPr>
          <a:xfrm>
            <a:off x="2071670" y="3429000"/>
            <a:ext cx="6786610" cy="646331"/>
          </a:xfrm>
          <a:prstGeom prst="rect">
            <a:avLst/>
          </a:prstGeom>
          <a:noFill/>
        </p:spPr>
        <p:txBody>
          <a:bodyPr wrap="square" rtlCol="0">
            <a:spAutoFit/>
          </a:bodyPr>
          <a:lstStyle/>
          <a:p>
            <a:r>
              <a:rPr lang="es-AR" dirty="0" smtClean="0"/>
              <a:t>Facilidad de incendiarse por temperatura, fricción, contacto directo ( le resta seguridad en el manejo)</a:t>
            </a:r>
            <a:endParaRPr lang="es-ES" dirty="0"/>
          </a:p>
        </p:txBody>
      </p:sp>
      <p:sp>
        <p:nvSpPr>
          <p:cNvPr id="14" name="13 CuadroTexto"/>
          <p:cNvSpPr txBox="1"/>
          <p:nvPr/>
        </p:nvSpPr>
        <p:spPr>
          <a:xfrm>
            <a:off x="214282" y="4286256"/>
            <a:ext cx="1643042" cy="369332"/>
          </a:xfrm>
          <a:prstGeom prst="rect">
            <a:avLst/>
          </a:prstGeom>
          <a:noFill/>
        </p:spPr>
        <p:txBody>
          <a:bodyPr wrap="square" rtlCol="0">
            <a:spAutoFit/>
          </a:bodyPr>
          <a:lstStyle/>
          <a:p>
            <a:r>
              <a:rPr lang="es-AR" dirty="0" smtClean="0"/>
              <a:t>EFICIENCIA</a:t>
            </a:r>
            <a:endParaRPr lang="es-ES" dirty="0"/>
          </a:p>
        </p:txBody>
      </p:sp>
      <p:sp>
        <p:nvSpPr>
          <p:cNvPr id="15" name="14 CuadroTexto"/>
          <p:cNvSpPr txBox="1"/>
          <p:nvPr/>
        </p:nvSpPr>
        <p:spPr>
          <a:xfrm>
            <a:off x="2071670" y="4286256"/>
            <a:ext cx="6786610" cy="369332"/>
          </a:xfrm>
          <a:prstGeom prst="rect">
            <a:avLst/>
          </a:prstGeom>
          <a:noFill/>
        </p:spPr>
        <p:txBody>
          <a:bodyPr wrap="square" rtlCol="0">
            <a:spAutoFit/>
          </a:bodyPr>
          <a:lstStyle/>
          <a:p>
            <a:r>
              <a:rPr lang="es-AR" dirty="0" smtClean="0"/>
              <a:t>% real de energía que genera un explosivo</a:t>
            </a:r>
            <a:endParaRPr lang="es-ES" dirty="0"/>
          </a:p>
        </p:txBody>
      </p:sp>
      <p:sp>
        <p:nvSpPr>
          <p:cNvPr id="16" name="15 CuadroTexto"/>
          <p:cNvSpPr txBox="1"/>
          <p:nvPr/>
        </p:nvSpPr>
        <p:spPr>
          <a:xfrm>
            <a:off x="0" y="5143512"/>
            <a:ext cx="1857356" cy="369332"/>
          </a:xfrm>
          <a:prstGeom prst="rect">
            <a:avLst/>
          </a:prstGeom>
          <a:noFill/>
        </p:spPr>
        <p:txBody>
          <a:bodyPr wrap="square" rtlCol="0">
            <a:spAutoFit/>
          </a:bodyPr>
          <a:lstStyle/>
          <a:p>
            <a:r>
              <a:rPr lang="es-AR" dirty="0" smtClean="0"/>
              <a:t>COMPRESIÓN</a:t>
            </a:r>
            <a:endParaRPr lang="es-ES" dirty="0"/>
          </a:p>
        </p:txBody>
      </p:sp>
      <p:sp>
        <p:nvSpPr>
          <p:cNvPr id="17" name="16 CuadroTexto"/>
          <p:cNvSpPr txBox="1"/>
          <p:nvPr/>
        </p:nvSpPr>
        <p:spPr>
          <a:xfrm>
            <a:off x="1928794" y="4929198"/>
            <a:ext cx="7215206" cy="923330"/>
          </a:xfrm>
          <a:prstGeom prst="rect">
            <a:avLst/>
          </a:prstGeom>
          <a:noFill/>
        </p:spPr>
        <p:txBody>
          <a:bodyPr wrap="square" rtlCol="0">
            <a:spAutoFit/>
          </a:bodyPr>
          <a:lstStyle/>
          <a:p>
            <a:r>
              <a:rPr lang="es-AR" dirty="0" smtClean="0"/>
              <a:t>Capacidad de un explosivo a ser comprimido y si mantiene o aumenta su eficiencia, velocidad de detonación, </a:t>
            </a:r>
            <a:r>
              <a:rPr lang="es-AR" dirty="0" err="1" smtClean="0"/>
              <a:t>sensitividad</a:t>
            </a:r>
            <a:r>
              <a:rPr lang="es-AR" dirty="0" smtClean="0"/>
              <a:t>, sensibilidad</a:t>
            </a:r>
            <a:endParaRPr lang="es-ES" dirty="0"/>
          </a:p>
        </p:txBody>
      </p:sp>
      <p:sp>
        <p:nvSpPr>
          <p:cNvPr id="20" name="19 Rectángulo"/>
          <p:cNvSpPr/>
          <p:nvPr/>
        </p:nvSpPr>
        <p:spPr>
          <a:xfrm>
            <a:off x="0" y="214290"/>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0" y="1071546"/>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0" y="1857364"/>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0" y="2643182"/>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0" y="3429000"/>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0" y="4214818"/>
            <a:ext cx="9144000" cy="714380"/>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Rectángulo"/>
          <p:cNvSpPr/>
          <p:nvPr/>
        </p:nvSpPr>
        <p:spPr>
          <a:xfrm>
            <a:off x="0" y="5000636"/>
            <a:ext cx="9144000" cy="857256"/>
          </a:xfrm>
          <a:prstGeom prst="rect">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2500306"/>
            <a:ext cx="1857356" cy="923330"/>
          </a:xfrm>
          <a:prstGeom prst="rect">
            <a:avLst/>
          </a:prstGeom>
          <a:solidFill>
            <a:schemeClr val="tx2">
              <a:lumMod val="10000"/>
            </a:schemeClr>
          </a:solidFill>
        </p:spPr>
        <p:txBody>
          <a:bodyPr wrap="square" rtlCol="0">
            <a:spAutoFit/>
          </a:bodyPr>
          <a:lstStyle/>
          <a:p>
            <a:r>
              <a:rPr lang="es-AR" b="1" dirty="0" smtClean="0"/>
              <a:t>MÉTODOS DE INICIACIÓN O ENCENDIDO</a:t>
            </a:r>
            <a:endParaRPr lang="es-ES" b="1" dirty="0"/>
          </a:p>
        </p:txBody>
      </p:sp>
      <p:sp>
        <p:nvSpPr>
          <p:cNvPr id="7" name="6 CuadroTexto"/>
          <p:cNvSpPr txBox="1"/>
          <p:nvPr/>
        </p:nvSpPr>
        <p:spPr>
          <a:xfrm>
            <a:off x="2071670" y="642918"/>
            <a:ext cx="2214578" cy="646331"/>
          </a:xfrm>
          <a:prstGeom prst="rect">
            <a:avLst/>
          </a:prstGeom>
          <a:noFill/>
        </p:spPr>
        <p:txBody>
          <a:bodyPr wrap="square" rtlCol="0">
            <a:spAutoFit/>
          </a:bodyPr>
          <a:lstStyle/>
          <a:p>
            <a:r>
              <a:rPr lang="es-AR" dirty="0" smtClean="0"/>
              <a:t>SISTEMA CONVENCIONAL</a:t>
            </a:r>
            <a:endParaRPr lang="es-ES" dirty="0"/>
          </a:p>
        </p:txBody>
      </p:sp>
      <p:sp>
        <p:nvSpPr>
          <p:cNvPr id="8" name="7 CuadroTexto"/>
          <p:cNvSpPr txBox="1"/>
          <p:nvPr/>
        </p:nvSpPr>
        <p:spPr>
          <a:xfrm>
            <a:off x="2143108" y="1785926"/>
            <a:ext cx="2214578" cy="923330"/>
          </a:xfrm>
          <a:prstGeom prst="rect">
            <a:avLst/>
          </a:prstGeom>
          <a:noFill/>
        </p:spPr>
        <p:txBody>
          <a:bodyPr wrap="square" rtlCol="0">
            <a:spAutoFit/>
          </a:bodyPr>
          <a:lstStyle/>
          <a:p>
            <a:r>
              <a:rPr lang="es-AR" dirty="0" smtClean="0"/>
              <a:t>SISTEMA ELÉCTRICO </a:t>
            </a:r>
          </a:p>
          <a:p>
            <a:r>
              <a:rPr lang="es-AR" dirty="0" smtClean="0"/>
              <a:t>CONVENCIONAL</a:t>
            </a:r>
            <a:endParaRPr lang="es-ES" dirty="0"/>
          </a:p>
        </p:txBody>
      </p:sp>
      <p:sp>
        <p:nvSpPr>
          <p:cNvPr id="9" name="8 CuadroTexto"/>
          <p:cNvSpPr txBox="1"/>
          <p:nvPr/>
        </p:nvSpPr>
        <p:spPr>
          <a:xfrm>
            <a:off x="2071670" y="4786322"/>
            <a:ext cx="2214578" cy="923330"/>
          </a:xfrm>
          <a:prstGeom prst="rect">
            <a:avLst/>
          </a:prstGeom>
          <a:noFill/>
        </p:spPr>
        <p:txBody>
          <a:bodyPr wrap="square" rtlCol="0">
            <a:spAutoFit/>
          </a:bodyPr>
          <a:lstStyle/>
          <a:p>
            <a:r>
              <a:rPr lang="es-AR" dirty="0" smtClean="0"/>
              <a:t>SISTEMA NO ELÉCTRICO </a:t>
            </a:r>
          </a:p>
          <a:p>
            <a:endParaRPr lang="es-ES" dirty="0"/>
          </a:p>
        </p:txBody>
      </p:sp>
      <p:sp>
        <p:nvSpPr>
          <p:cNvPr id="10" name="9 CuadroTexto"/>
          <p:cNvSpPr txBox="1"/>
          <p:nvPr/>
        </p:nvSpPr>
        <p:spPr>
          <a:xfrm>
            <a:off x="2214546" y="3357562"/>
            <a:ext cx="2214578" cy="646331"/>
          </a:xfrm>
          <a:prstGeom prst="rect">
            <a:avLst/>
          </a:prstGeom>
          <a:noFill/>
        </p:spPr>
        <p:txBody>
          <a:bodyPr wrap="square" rtlCol="0">
            <a:spAutoFit/>
          </a:bodyPr>
          <a:lstStyle/>
          <a:p>
            <a:r>
              <a:rPr lang="es-AR" dirty="0" smtClean="0"/>
              <a:t>SISTEMAS ESPECIALES</a:t>
            </a:r>
            <a:endParaRPr lang="es-ES" dirty="0"/>
          </a:p>
        </p:txBody>
      </p:sp>
      <p:sp>
        <p:nvSpPr>
          <p:cNvPr id="11" name="10 CuadroTexto"/>
          <p:cNvSpPr txBox="1"/>
          <p:nvPr/>
        </p:nvSpPr>
        <p:spPr>
          <a:xfrm>
            <a:off x="4357686" y="142852"/>
            <a:ext cx="1714512" cy="1077218"/>
          </a:xfrm>
          <a:prstGeom prst="rect">
            <a:avLst/>
          </a:prstGeom>
          <a:noFill/>
        </p:spPr>
        <p:txBody>
          <a:bodyPr wrap="square" rtlCol="0">
            <a:spAutoFit/>
          </a:bodyPr>
          <a:lstStyle/>
          <a:p>
            <a:r>
              <a:rPr lang="es-AR" sz="1600" dirty="0" smtClean="0"/>
              <a:t>Utilizan mecha de seguridad / mecha lenta de pólvora</a:t>
            </a:r>
            <a:endParaRPr lang="es-ES" sz="1600" dirty="0"/>
          </a:p>
        </p:txBody>
      </p:sp>
      <p:sp>
        <p:nvSpPr>
          <p:cNvPr id="12" name="11 CuadroTexto"/>
          <p:cNvSpPr txBox="1"/>
          <p:nvPr/>
        </p:nvSpPr>
        <p:spPr>
          <a:xfrm>
            <a:off x="4357686" y="1643050"/>
            <a:ext cx="1714512" cy="1323439"/>
          </a:xfrm>
          <a:prstGeom prst="rect">
            <a:avLst/>
          </a:prstGeom>
          <a:noFill/>
        </p:spPr>
        <p:txBody>
          <a:bodyPr wrap="square" rtlCol="0">
            <a:spAutoFit/>
          </a:bodyPr>
          <a:lstStyle/>
          <a:p>
            <a:r>
              <a:rPr lang="es-AR" sz="1600" dirty="0" smtClean="0"/>
              <a:t>Detonadores con puente de alambre de resistencia eléctrica</a:t>
            </a:r>
            <a:endParaRPr lang="es-ES" sz="1600" dirty="0"/>
          </a:p>
        </p:txBody>
      </p:sp>
      <p:sp>
        <p:nvSpPr>
          <p:cNvPr id="13" name="12 CuadroTexto"/>
          <p:cNvSpPr txBox="1"/>
          <p:nvPr/>
        </p:nvSpPr>
        <p:spPr>
          <a:xfrm>
            <a:off x="4429124" y="3357562"/>
            <a:ext cx="4000528" cy="830997"/>
          </a:xfrm>
          <a:prstGeom prst="rect">
            <a:avLst/>
          </a:prstGeom>
          <a:noFill/>
        </p:spPr>
        <p:txBody>
          <a:bodyPr wrap="square" rtlCol="0">
            <a:spAutoFit/>
          </a:bodyPr>
          <a:lstStyle/>
          <a:p>
            <a:r>
              <a:rPr lang="es-AR" sz="1600" dirty="0" smtClean="0"/>
              <a:t>Detonadores con sistema de ignición eléctrico distinto a los sistemas eléctricos convencionales</a:t>
            </a:r>
            <a:endParaRPr lang="es-ES" sz="1600" dirty="0"/>
          </a:p>
        </p:txBody>
      </p:sp>
      <p:sp>
        <p:nvSpPr>
          <p:cNvPr id="14" name="13 CuadroTexto"/>
          <p:cNvSpPr txBox="1"/>
          <p:nvPr/>
        </p:nvSpPr>
        <p:spPr>
          <a:xfrm>
            <a:off x="4357686" y="4714884"/>
            <a:ext cx="4786314" cy="584775"/>
          </a:xfrm>
          <a:prstGeom prst="rect">
            <a:avLst/>
          </a:prstGeom>
          <a:noFill/>
        </p:spPr>
        <p:txBody>
          <a:bodyPr wrap="square" rtlCol="0">
            <a:spAutoFit/>
          </a:bodyPr>
          <a:lstStyle/>
          <a:p>
            <a:r>
              <a:rPr lang="es-AR" sz="1600" dirty="0" smtClean="0"/>
              <a:t>Detonadores instantáneos y de retardo no eléctricos</a:t>
            </a:r>
            <a:endParaRPr lang="es-ES" sz="1600" dirty="0"/>
          </a:p>
        </p:txBody>
      </p:sp>
      <p:sp>
        <p:nvSpPr>
          <p:cNvPr id="15" name="14 Flecha derecha"/>
          <p:cNvSpPr/>
          <p:nvPr/>
        </p:nvSpPr>
        <p:spPr>
          <a:xfrm>
            <a:off x="3786182" y="785794"/>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derecha"/>
          <p:cNvSpPr/>
          <p:nvPr/>
        </p:nvSpPr>
        <p:spPr>
          <a:xfrm>
            <a:off x="3714744" y="2071678"/>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derecha"/>
          <p:cNvSpPr/>
          <p:nvPr/>
        </p:nvSpPr>
        <p:spPr>
          <a:xfrm>
            <a:off x="3714744" y="3571876"/>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a:off x="3714744" y="5000636"/>
            <a:ext cx="57150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Abrir llave"/>
          <p:cNvSpPr/>
          <p:nvPr/>
        </p:nvSpPr>
        <p:spPr>
          <a:xfrm>
            <a:off x="1857356" y="857232"/>
            <a:ext cx="142876" cy="442915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20 CuadroTexto"/>
          <p:cNvSpPr txBox="1"/>
          <p:nvPr/>
        </p:nvSpPr>
        <p:spPr>
          <a:xfrm>
            <a:off x="142844" y="5657671"/>
            <a:ext cx="1857388" cy="1200329"/>
          </a:xfrm>
          <a:prstGeom prst="rect">
            <a:avLst/>
          </a:prstGeom>
          <a:solidFill>
            <a:schemeClr val="tx2">
              <a:lumMod val="10000"/>
            </a:schemeClr>
          </a:solidFill>
        </p:spPr>
        <p:txBody>
          <a:bodyPr wrap="square" rtlCol="0">
            <a:spAutoFit/>
          </a:bodyPr>
          <a:lstStyle/>
          <a:p>
            <a:r>
              <a:rPr lang="es-AR" b="1" dirty="0" smtClean="0"/>
              <a:t>Los medios de iniciación son LLAMA o ELECTRICIDAD</a:t>
            </a:r>
            <a:endParaRPr lang="es-ES" b="1" dirty="0"/>
          </a:p>
        </p:txBody>
      </p:sp>
      <p:pic>
        <p:nvPicPr>
          <p:cNvPr id="1026" name="Picture 2"/>
          <p:cNvPicPr>
            <a:picLocks noChangeAspect="1" noChangeArrowheads="1"/>
          </p:cNvPicPr>
          <p:nvPr/>
        </p:nvPicPr>
        <p:blipFill>
          <a:blip r:embed="rId2"/>
          <a:srcRect l="22851" t="21875" r="23828" b="29166"/>
          <a:stretch>
            <a:fillRect/>
          </a:stretch>
        </p:blipFill>
        <p:spPr bwMode="auto">
          <a:xfrm>
            <a:off x="5500694" y="5086966"/>
            <a:ext cx="3429024" cy="17710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24218" t="35417" r="24805" b="12500"/>
          <a:stretch>
            <a:fillRect/>
          </a:stretch>
        </p:blipFill>
        <p:spPr bwMode="auto">
          <a:xfrm>
            <a:off x="6215042" y="0"/>
            <a:ext cx="2928958" cy="168330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24219" t="33333" r="25390" b="23958"/>
          <a:stretch>
            <a:fillRect/>
          </a:stretch>
        </p:blipFill>
        <p:spPr bwMode="auto">
          <a:xfrm>
            <a:off x="5997243" y="1714488"/>
            <a:ext cx="3146757" cy="150019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801862"/>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smtClean="0"/>
          </a:p>
          <a:p>
            <a:endParaRPr lang="es-ES" dirty="0"/>
          </a:p>
        </p:txBody>
      </p:sp>
      <p:sp>
        <p:nvSpPr>
          <p:cNvPr id="6" name="5 Rectángulo"/>
          <p:cNvSpPr/>
          <p:nvPr/>
        </p:nvSpPr>
        <p:spPr>
          <a:xfrm>
            <a:off x="3428992" y="500042"/>
            <a:ext cx="3286148" cy="5714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428604"/>
            <a:ext cx="1896673" cy="369332"/>
          </a:xfrm>
          <a:prstGeom prst="rect">
            <a:avLst/>
          </a:prstGeom>
        </p:spPr>
        <p:txBody>
          <a:bodyPr wrap="none">
            <a:spAutoFit/>
          </a:bodyPr>
          <a:lstStyle/>
          <a:p>
            <a:pPr lvl="0"/>
            <a:r>
              <a:rPr lang="es-AR" b="1" dirty="0" smtClean="0"/>
              <a:t>2. Clasificación</a:t>
            </a:r>
          </a:p>
        </p:txBody>
      </p:sp>
      <p:sp>
        <p:nvSpPr>
          <p:cNvPr id="5" name="4 Rectángulo"/>
          <p:cNvSpPr/>
          <p:nvPr/>
        </p:nvSpPr>
        <p:spPr>
          <a:xfrm>
            <a:off x="214282" y="285728"/>
            <a:ext cx="3286148" cy="57148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57158" y="2571744"/>
            <a:ext cx="1785950" cy="646331"/>
          </a:xfrm>
          <a:prstGeom prst="rect">
            <a:avLst/>
          </a:prstGeom>
          <a:noFill/>
        </p:spPr>
        <p:txBody>
          <a:bodyPr wrap="square" rtlCol="0">
            <a:spAutoFit/>
          </a:bodyPr>
          <a:lstStyle/>
          <a:p>
            <a:r>
              <a:rPr lang="es-AR" dirty="0" smtClean="0"/>
              <a:t>EXPLOSIVOS</a:t>
            </a:r>
          </a:p>
          <a:p>
            <a:r>
              <a:rPr lang="es-AR" dirty="0" smtClean="0"/>
              <a:t>QUÍMICOS</a:t>
            </a:r>
            <a:endParaRPr lang="es-ES" dirty="0"/>
          </a:p>
        </p:txBody>
      </p:sp>
      <p:cxnSp>
        <p:nvCxnSpPr>
          <p:cNvPr id="19" name="18 Conector angular"/>
          <p:cNvCxnSpPr/>
          <p:nvPr/>
        </p:nvCxnSpPr>
        <p:spPr>
          <a:xfrm flipV="1">
            <a:off x="2285984" y="1857364"/>
            <a:ext cx="1643074" cy="92869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p:nvPr/>
        </p:nvCxnSpPr>
        <p:spPr>
          <a:xfrm>
            <a:off x="2285984" y="2786058"/>
            <a:ext cx="1643074" cy="85725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4000496" y="1500174"/>
            <a:ext cx="2214578" cy="369332"/>
          </a:xfrm>
          <a:prstGeom prst="rect">
            <a:avLst/>
          </a:prstGeom>
          <a:noFill/>
        </p:spPr>
        <p:txBody>
          <a:bodyPr wrap="square" rtlCol="0">
            <a:spAutoFit/>
          </a:bodyPr>
          <a:lstStyle/>
          <a:p>
            <a:r>
              <a:rPr lang="es-AR" dirty="0" smtClean="0"/>
              <a:t>DEFLAGRANTES</a:t>
            </a:r>
            <a:endParaRPr lang="es-ES" dirty="0"/>
          </a:p>
        </p:txBody>
      </p:sp>
      <p:sp>
        <p:nvSpPr>
          <p:cNvPr id="28" name="27 CuadroTexto"/>
          <p:cNvSpPr txBox="1"/>
          <p:nvPr/>
        </p:nvSpPr>
        <p:spPr>
          <a:xfrm>
            <a:off x="4000496" y="3429000"/>
            <a:ext cx="2214578" cy="369332"/>
          </a:xfrm>
          <a:prstGeom prst="rect">
            <a:avLst/>
          </a:prstGeom>
          <a:noFill/>
        </p:spPr>
        <p:txBody>
          <a:bodyPr wrap="square" rtlCol="0">
            <a:spAutoFit/>
          </a:bodyPr>
          <a:lstStyle/>
          <a:p>
            <a:r>
              <a:rPr lang="es-AR" dirty="0" smtClean="0"/>
              <a:t>DETONANTES</a:t>
            </a:r>
            <a:endParaRPr lang="es-ES" dirty="0"/>
          </a:p>
        </p:txBody>
      </p:sp>
      <p:sp>
        <p:nvSpPr>
          <p:cNvPr id="29" name="28 CuadroTexto"/>
          <p:cNvSpPr txBox="1"/>
          <p:nvPr/>
        </p:nvSpPr>
        <p:spPr>
          <a:xfrm>
            <a:off x="3643306" y="2000240"/>
            <a:ext cx="2428892" cy="923330"/>
          </a:xfrm>
          <a:prstGeom prst="rect">
            <a:avLst/>
          </a:prstGeom>
          <a:noFill/>
        </p:spPr>
        <p:txBody>
          <a:bodyPr wrap="square" rtlCol="0">
            <a:spAutoFit/>
          </a:bodyPr>
          <a:lstStyle/>
          <a:p>
            <a:r>
              <a:rPr lang="es-AR" dirty="0" smtClean="0"/>
              <a:t>Tienen intervalos de descomposición menor de 1000m/s</a:t>
            </a:r>
            <a:endParaRPr lang="es-ES" dirty="0"/>
          </a:p>
        </p:txBody>
      </p:sp>
      <p:sp>
        <p:nvSpPr>
          <p:cNvPr id="30" name="29 CuadroTexto"/>
          <p:cNvSpPr txBox="1"/>
          <p:nvPr/>
        </p:nvSpPr>
        <p:spPr>
          <a:xfrm>
            <a:off x="3786182" y="3929066"/>
            <a:ext cx="2428892" cy="923330"/>
          </a:xfrm>
          <a:prstGeom prst="rect">
            <a:avLst/>
          </a:prstGeom>
          <a:noFill/>
        </p:spPr>
        <p:txBody>
          <a:bodyPr wrap="square" rtlCol="0">
            <a:spAutoFit/>
          </a:bodyPr>
          <a:lstStyle/>
          <a:p>
            <a:r>
              <a:rPr lang="es-AR" dirty="0" smtClean="0"/>
              <a:t>Tienen intervalos de descomposición mayor de 1000m/s</a:t>
            </a:r>
            <a:endParaRPr lang="es-ES" dirty="0"/>
          </a:p>
        </p:txBody>
      </p:sp>
      <p:sp>
        <p:nvSpPr>
          <p:cNvPr id="31" name="30 CuadroTexto"/>
          <p:cNvSpPr txBox="1"/>
          <p:nvPr/>
        </p:nvSpPr>
        <p:spPr>
          <a:xfrm>
            <a:off x="6215074" y="1428736"/>
            <a:ext cx="2428892" cy="369332"/>
          </a:xfrm>
          <a:prstGeom prst="rect">
            <a:avLst/>
          </a:prstGeom>
          <a:noFill/>
        </p:spPr>
        <p:txBody>
          <a:bodyPr wrap="square" rtlCol="0">
            <a:spAutoFit/>
          </a:bodyPr>
          <a:lstStyle/>
          <a:p>
            <a:r>
              <a:rPr lang="es-AR" dirty="0" smtClean="0"/>
              <a:t>pólvora</a:t>
            </a:r>
            <a:endParaRPr lang="es-ES" dirty="0"/>
          </a:p>
        </p:txBody>
      </p:sp>
      <p:cxnSp>
        <p:nvCxnSpPr>
          <p:cNvPr id="32" name="31 Conector angular"/>
          <p:cNvCxnSpPr/>
          <p:nvPr/>
        </p:nvCxnSpPr>
        <p:spPr>
          <a:xfrm flipV="1">
            <a:off x="5643570" y="2643182"/>
            <a:ext cx="1643074" cy="92869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angular"/>
          <p:cNvCxnSpPr/>
          <p:nvPr/>
        </p:nvCxnSpPr>
        <p:spPr>
          <a:xfrm>
            <a:off x="5643570" y="3571876"/>
            <a:ext cx="1643074" cy="128588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7286644" y="2500306"/>
            <a:ext cx="2214578" cy="369332"/>
          </a:xfrm>
          <a:prstGeom prst="rect">
            <a:avLst/>
          </a:prstGeom>
          <a:noFill/>
        </p:spPr>
        <p:txBody>
          <a:bodyPr wrap="square" rtlCol="0">
            <a:spAutoFit/>
          </a:bodyPr>
          <a:lstStyle/>
          <a:p>
            <a:r>
              <a:rPr lang="es-AR" dirty="0" smtClean="0"/>
              <a:t>PRIMARIOS</a:t>
            </a:r>
            <a:endParaRPr lang="es-ES" dirty="0"/>
          </a:p>
        </p:txBody>
      </p:sp>
      <p:sp>
        <p:nvSpPr>
          <p:cNvPr id="37" name="36 CuadroTexto"/>
          <p:cNvSpPr txBox="1"/>
          <p:nvPr/>
        </p:nvSpPr>
        <p:spPr>
          <a:xfrm>
            <a:off x="6715108" y="2857496"/>
            <a:ext cx="2428892" cy="1477328"/>
          </a:xfrm>
          <a:prstGeom prst="rect">
            <a:avLst/>
          </a:prstGeom>
          <a:noFill/>
        </p:spPr>
        <p:txBody>
          <a:bodyPr wrap="square" rtlCol="0">
            <a:spAutoFit/>
          </a:bodyPr>
          <a:lstStyle/>
          <a:p>
            <a:r>
              <a:rPr lang="es-AR" dirty="0" smtClean="0"/>
              <a:t>Pueden detonar por una chispa, flama o impacto</a:t>
            </a:r>
          </a:p>
          <a:p>
            <a:r>
              <a:rPr lang="es-AR" i="1" dirty="0" smtClean="0"/>
              <a:t>Alta energía y sensibilidad</a:t>
            </a:r>
            <a:endParaRPr lang="es-ES" i="1" dirty="0"/>
          </a:p>
        </p:txBody>
      </p:sp>
      <p:sp>
        <p:nvSpPr>
          <p:cNvPr id="38" name="37 CuadroTexto"/>
          <p:cNvSpPr txBox="1"/>
          <p:nvPr/>
        </p:nvSpPr>
        <p:spPr>
          <a:xfrm>
            <a:off x="7358082" y="4643446"/>
            <a:ext cx="2214578" cy="369332"/>
          </a:xfrm>
          <a:prstGeom prst="rect">
            <a:avLst/>
          </a:prstGeom>
          <a:noFill/>
        </p:spPr>
        <p:txBody>
          <a:bodyPr wrap="square" rtlCol="0">
            <a:spAutoFit/>
          </a:bodyPr>
          <a:lstStyle/>
          <a:p>
            <a:r>
              <a:rPr lang="es-AR" dirty="0" smtClean="0"/>
              <a:t>SECUNDARIOS</a:t>
            </a:r>
            <a:endParaRPr lang="es-ES" dirty="0"/>
          </a:p>
        </p:txBody>
      </p:sp>
      <p:sp>
        <p:nvSpPr>
          <p:cNvPr id="39" name="38 CuadroTexto"/>
          <p:cNvSpPr txBox="1"/>
          <p:nvPr/>
        </p:nvSpPr>
        <p:spPr>
          <a:xfrm>
            <a:off x="6715108" y="5000636"/>
            <a:ext cx="2428892" cy="1200329"/>
          </a:xfrm>
          <a:prstGeom prst="rect">
            <a:avLst/>
          </a:prstGeom>
          <a:noFill/>
        </p:spPr>
        <p:txBody>
          <a:bodyPr wrap="square" rtlCol="0">
            <a:spAutoFit/>
          </a:bodyPr>
          <a:lstStyle/>
          <a:p>
            <a:r>
              <a:rPr lang="es-AR" dirty="0" smtClean="0"/>
              <a:t>Requieren para su detonación una onda de presión de gran magnitud</a:t>
            </a:r>
            <a:endParaRPr lang="es-ES" dirty="0"/>
          </a:p>
        </p:txBody>
      </p:sp>
      <p:sp>
        <p:nvSpPr>
          <p:cNvPr id="42" name="41 CuadroTexto"/>
          <p:cNvSpPr txBox="1"/>
          <p:nvPr/>
        </p:nvSpPr>
        <p:spPr>
          <a:xfrm>
            <a:off x="7358082" y="2143116"/>
            <a:ext cx="2428892" cy="369332"/>
          </a:xfrm>
          <a:prstGeom prst="rect">
            <a:avLst/>
          </a:prstGeom>
          <a:noFill/>
        </p:spPr>
        <p:txBody>
          <a:bodyPr wrap="square" rtlCol="0">
            <a:spAutoFit/>
          </a:bodyPr>
          <a:lstStyle/>
          <a:p>
            <a:r>
              <a:rPr lang="es-AR" dirty="0" smtClean="0"/>
              <a:t>iniciadores</a:t>
            </a:r>
            <a:endParaRPr lang="es-ES" dirty="0"/>
          </a:p>
        </p:txBody>
      </p:sp>
      <p:pic>
        <p:nvPicPr>
          <p:cNvPr id="1026" name="Picture 2"/>
          <p:cNvPicPr>
            <a:picLocks noChangeAspect="1" noChangeArrowheads="1"/>
          </p:cNvPicPr>
          <p:nvPr/>
        </p:nvPicPr>
        <p:blipFill>
          <a:blip r:embed="rId2"/>
          <a:srcRect l="5273" t="22917" r="66602" b="36458"/>
          <a:stretch>
            <a:fillRect/>
          </a:stretch>
        </p:blipFill>
        <p:spPr bwMode="auto">
          <a:xfrm>
            <a:off x="0" y="3857628"/>
            <a:ext cx="3643306" cy="3000372"/>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2643182"/>
            <a:ext cx="1785950" cy="923330"/>
          </a:xfrm>
          <a:prstGeom prst="rect">
            <a:avLst/>
          </a:prstGeom>
          <a:noFill/>
        </p:spPr>
        <p:txBody>
          <a:bodyPr wrap="square" rtlCol="0">
            <a:spAutoFit/>
          </a:bodyPr>
          <a:lstStyle/>
          <a:p>
            <a:r>
              <a:rPr lang="es-AR" dirty="0" smtClean="0"/>
              <a:t>EXPLOSIVOS</a:t>
            </a:r>
          </a:p>
          <a:p>
            <a:r>
              <a:rPr lang="es-AR" dirty="0" smtClean="0"/>
              <a:t>Para uso civil y minería</a:t>
            </a:r>
            <a:endParaRPr lang="es-ES" dirty="0"/>
          </a:p>
        </p:txBody>
      </p:sp>
      <p:cxnSp>
        <p:nvCxnSpPr>
          <p:cNvPr id="5" name="4 Conector angular"/>
          <p:cNvCxnSpPr/>
          <p:nvPr/>
        </p:nvCxnSpPr>
        <p:spPr>
          <a:xfrm flipV="1">
            <a:off x="1571604" y="2143116"/>
            <a:ext cx="1428728" cy="9617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5 Conector angular"/>
          <p:cNvCxnSpPr/>
          <p:nvPr/>
        </p:nvCxnSpPr>
        <p:spPr>
          <a:xfrm>
            <a:off x="1571604" y="3104847"/>
            <a:ext cx="1428728" cy="8242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3071770" y="1928802"/>
            <a:ext cx="2214578" cy="646331"/>
          </a:xfrm>
          <a:prstGeom prst="rect">
            <a:avLst/>
          </a:prstGeom>
          <a:noFill/>
        </p:spPr>
        <p:txBody>
          <a:bodyPr wrap="square" rtlCol="0">
            <a:spAutoFit/>
          </a:bodyPr>
          <a:lstStyle/>
          <a:p>
            <a:r>
              <a:rPr lang="es-AR" b="1" dirty="0" smtClean="0"/>
              <a:t>ALTOS EXPLOSIVOS</a:t>
            </a:r>
            <a:endParaRPr lang="es-ES" b="1" dirty="0"/>
          </a:p>
        </p:txBody>
      </p:sp>
      <p:sp>
        <p:nvSpPr>
          <p:cNvPr id="8" name="7 CuadroTexto"/>
          <p:cNvSpPr txBox="1"/>
          <p:nvPr/>
        </p:nvSpPr>
        <p:spPr>
          <a:xfrm>
            <a:off x="3071770" y="3571876"/>
            <a:ext cx="2214578" cy="1200329"/>
          </a:xfrm>
          <a:prstGeom prst="rect">
            <a:avLst/>
          </a:prstGeom>
          <a:noFill/>
        </p:spPr>
        <p:txBody>
          <a:bodyPr wrap="square" rtlCol="0">
            <a:spAutoFit/>
          </a:bodyPr>
          <a:lstStyle/>
          <a:p>
            <a:r>
              <a:rPr lang="es-AR" dirty="0" smtClean="0"/>
              <a:t>AGENTES DE VOLADURA/ AGENTES EXPLOSIVOS</a:t>
            </a:r>
            <a:endParaRPr lang="es-ES" dirty="0"/>
          </a:p>
        </p:txBody>
      </p:sp>
      <p:sp>
        <p:nvSpPr>
          <p:cNvPr id="13" name="12 CuadroTexto"/>
          <p:cNvSpPr txBox="1"/>
          <p:nvPr/>
        </p:nvSpPr>
        <p:spPr>
          <a:xfrm>
            <a:off x="4786314" y="857232"/>
            <a:ext cx="3571900" cy="2031325"/>
          </a:xfrm>
          <a:prstGeom prst="rect">
            <a:avLst/>
          </a:prstGeom>
          <a:noFill/>
        </p:spPr>
        <p:txBody>
          <a:bodyPr wrap="square" rtlCol="0">
            <a:spAutoFit/>
          </a:bodyPr>
          <a:lstStyle/>
          <a:p>
            <a:pPr marL="342900" indent="-342900">
              <a:buAutoNum type="alphaUcPeriod"/>
            </a:pPr>
            <a:r>
              <a:rPr lang="es-AR" dirty="0" smtClean="0"/>
              <a:t>DINAMITAS</a:t>
            </a:r>
          </a:p>
          <a:p>
            <a:pPr marL="342900" indent="-342900">
              <a:buAutoNum type="alphaUcPeriod"/>
            </a:pPr>
            <a:r>
              <a:rPr lang="es-AR" dirty="0" smtClean="0"/>
              <a:t>EXPLOSIVOS DE SEGURIDAD</a:t>
            </a:r>
          </a:p>
          <a:p>
            <a:pPr marL="342900" indent="-342900">
              <a:buAutoNum type="alphaUcPeriod"/>
            </a:pPr>
            <a:r>
              <a:rPr lang="es-AR" dirty="0" smtClean="0"/>
              <a:t>EXPLOSIVOS HIDROGEL Y EMULSIÓN SENSIBILIZADOS</a:t>
            </a:r>
          </a:p>
          <a:p>
            <a:pPr marL="342900" indent="-342900">
              <a:buAutoNum type="alphaUcPeriod"/>
            </a:pPr>
            <a:r>
              <a:rPr lang="es-AR" dirty="0" smtClean="0"/>
              <a:t>EXPLOSIVOS ESPECIALES</a:t>
            </a:r>
          </a:p>
          <a:p>
            <a:pPr marL="342900" indent="-342900"/>
            <a:endParaRPr lang="es-ES" dirty="0"/>
          </a:p>
        </p:txBody>
      </p:sp>
      <p:cxnSp>
        <p:nvCxnSpPr>
          <p:cNvPr id="15" name="14 Conector angular"/>
          <p:cNvCxnSpPr/>
          <p:nvPr/>
        </p:nvCxnSpPr>
        <p:spPr>
          <a:xfrm flipV="1">
            <a:off x="4714876" y="3324525"/>
            <a:ext cx="1428728" cy="9617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p:nvPr/>
        </p:nvCxnSpPr>
        <p:spPr>
          <a:xfrm>
            <a:off x="4714876" y="4286256"/>
            <a:ext cx="1428728" cy="8242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6215074" y="3143248"/>
            <a:ext cx="1785950" cy="369332"/>
          </a:xfrm>
          <a:prstGeom prst="rect">
            <a:avLst/>
          </a:prstGeom>
          <a:noFill/>
        </p:spPr>
        <p:txBody>
          <a:bodyPr wrap="square" rtlCol="0">
            <a:spAutoFit/>
          </a:bodyPr>
          <a:lstStyle/>
          <a:p>
            <a:r>
              <a:rPr lang="es-AR" dirty="0" smtClean="0"/>
              <a:t>ACUOSOS</a:t>
            </a:r>
            <a:endParaRPr lang="es-ES" dirty="0"/>
          </a:p>
        </p:txBody>
      </p:sp>
      <p:sp>
        <p:nvSpPr>
          <p:cNvPr id="18" name="17 CuadroTexto"/>
          <p:cNvSpPr txBox="1"/>
          <p:nvPr/>
        </p:nvSpPr>
        <p:spPr>
          <a:xfrm>
            <a:off x="6215074" y="4929198"/>
            <a:ext cx="1785950" cy="923330"/>
          </a:xfrm>
          <a:prstGeom prst="rect">
            <a:avLst/>
          </a:prstGeom>
          <a:noFill/>
        </p:spPr>
        <p:txBody>
          <a:bodyPr wrap="square" rtlCol="0">
            <a:spAutoFit/>
          </a:bodyPr>
          <a:lstStyle/>
          <a:p>
            <a:r>
              <a:rPr lang="es-AR" dirty="0" smtClean="0"/>
              <a:t>GRANULARES, SECOS, ANFO Y SIMILARES</a:t>
            </a:r>
            <a:endParaRPr lang="es-ES" dirty="0"/>
          </a:p>
        </p:txBody>
      </p:sp>
      <p:sp>
        <p:nvSpPr>
          <p:cNvPr id="12" name="11 Rectángulo"/>
          <p:cNvSpPr/>
          <p:nvPr/>
        </p:nvSpPr>
        <p:spPr>
          <a:xfrm>
            <a:off x="1285852" y="4857760"/>
            <a:ext cx="4572000" cy="1200329"/>
          </a:xfrm>
          <a:prstGeom prst="rect">
            <a:avLst/>
          </a:prstGeom>
        </p:spPr>
        <p:txBody>
          <a:bodyPr>
            <a:spAutoFit/>
          </a:bodyPr>
          <a:lstStyle/>
          <a:p>
            <a:pPr>
              <a:buFont typeface="Arial" pitchFamily="34" charset="0"/>
              <a:buChar char="•"/>
            </a:pPr>
            <a:r>
              <a:rPr lang="es-AR" dirty="0" smtClean="0"/>
              <a:t>No tienen materia explosiva en su composición.</a:t>
            </a:r>
          </a:p>
          <a:p>
            <a:pPr>
              <a:buFont typeface="Arial" pitchFamily="34" charset="0"/>
              <a:buChar char="•"/>
            </a:pPr>
            <a:r>
              <a:rPr lang="es-AR" dirty="0" smtClean="0"/>
              <a:t> Necesitan ser detonados con un cebo</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285728"/>
            <a:ext cx="8143932" cy="646331"/>
          </a:xfrm>
          <a:prstGeom prst="rect">
            <a:avLst/>
          </a:prstGeom>
          <a:noFill/>
        </p:spPr>
        <p:txBody>
          <a:bodyPr wrap="square" rtlCol="0">
            <a:spAutoFit/>
          </a:bodyPr>
          <a:lstStyle/>
          <a:p>
            <a:pPr marL="342900" indent="-342900">
              <a:buAutoNum type="alphaUcPeriod"/>
            </a:pPr>
            <a:r>
              <a:rPr lang="es-AR" dirty="0" smtClean="0"/>
              <a:t>DINAMITAS </a:t>
            </a:r>
          </a:p>
          <a:p>
            <a:pPr marL="342900" indent="-342900"/>
            <a:endParaRPr lang="es-ES" dirty="0"/>
          </a:p>
        </p:txBody>
      </p:sp>
      <p:sp>
        <p:nvSpPr>
          <p:cNvPr id="5" name="4 Rectángulo"/>
          <p:cNvSpPr/>
          <p:nvPr/>
        </p:nvSpPr>
        <p:spPr>
          <a:xfrm>
            <a:off x="2214546" y="285728"/>
            <a:ext cx="6215106" cy="369332"/>
          </a:xfrm>
          <a:prstGeom prst="rect">
            <a:avLst/>
          </a:prstGeom>
        </p:spPr>
        <p:txBody>
          <a:bodyPr wrap="square">
            <a:spAutoFit/>
          </a:bodyPr>
          <a:lstStyle/>
          <a:p>
            <a:r>
              <a:rPr lang="es-AR" dirty="0" smtClean="0"/>
              <a:t>nitroglicerina+ aditivos portadores de oxígeno</a:t>
            </a:r>
            <a:endParaRPr lang="es-ES" dirty="0"/>
          </a:p>
        </p:txBody>
      </p:sp>
      <p:graphicFrame>
        <p:nvGraphicFramePr>
          <p:cNvPr id="28" name="27 Tabla"/>
          <p:cNvGraphicFramePr>
            <a:graphicFrameLocks noGrp="1"/>
          </p:cNvGraphicFramePr>
          <p:nvPr/>
        </p:nvGraphicFramePr>
        <p:xfrm>
          <a:off x="142844" y="857232"/>
          <a:ext cx="8643998" cy="1493520"/>
        </p:xfrm>
        <a:graphic>
          <a:graphicData uri="http://schemas.openxmlformats.org/drawingml/2006/table">
            <a:tbl>
              <a:tblPr/>
              <a:tblGrid>
                <a:gridCol w="1907267"/>
                <a:gridCol w="1056749"/>
                <a:gridCol w="1234778"/>
                <a:gridCol w="1646372"/>
                <a:gridCol w="2798832"/>
              </a:tblGrid>
              <a:tr h="182880">
                <a:tc>
                  <a:txBody>
                    <a:bodyPr/>
                    <a:lstStyle/>
                    <a:p>
                      <a:pPr algn="l" fontAlgn="b"/>
                      <a:r>
                        <a:rPr lang="es-ES" sz="1600" b="0" i="0" u="none" strike="noStrike" dirty="0">
                          <a:solidFill>
                            <a:srgbClr val="000000"/>
                          </a:solidFill>
                          <a:latin typeface="Calibri"/>
                        </a:rPr>
                        <a:t>DINAMITAS</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lgn="l" fontAlgn="b"/>
                      <a:r>
                        <a:rPr lang="es-ES" sz="1600" b="0" i="0" u="none" strike="noStrike">
                          <a:solidFill>
                            <a:srgbClr val="000000"/>
                          </a:solidFill>
                          <a:latin typeface="Calibri"/>
                        </a:rPr>
                        <a:t>densidades</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lgn="l" fontAlgn="b"/>
                      <a:r>
                        <a:rPr lang="es-ES" sz="1600" b="0" i="0" u="none" strike="noStrike">
                          <a:solidFill>
                            <a:srgbClr val="000000"/>
                          </a:solidFill>
                          <a:latin typeface="Calibri"/>
                        </a:rPr>
                        <a:t>velocidades</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lgn="ctr" fontAlgn="b"/>
                      <a:r>
                        <a:rPr lang="es-ES" sz="1600" b="0" i="0" u="none" strike="noStrike" dirty="0">
                          <a:solidFill>
                            <a:srgbClr val="000000"/>
                          </a:solidFill>
                          <a:latin typeface="Calibri"/>
                        </a:rPr>
                        <a:t>consistencia</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lgn="ctr" fontAlgn="b"/>
                      <a:r>
                        <a:rPr lang="es-ES" sz="1600" b="0" i="0" u="none" strike="noStrike">
                          <a:solidFill>
                            <a:srgbClr val="000000"/>
                          </a:solidFill>
                          <a:latin typeface="Calibri"/>
                        </a:rPr>
                        <a:t>usos</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1"/>
                    </a:solidFill>
                  </a:tcPr>
                </a:tc>
              </a:tr>
              <a:tr h="182880">
                <a:tc>
                  <a:txBody>
                    <a:bodyPr/>
                    <a:lstStyle/>
                    <a:p>
                      <a:pPr algn="l" fontAlgn="b"/>
                      <a:r>
                        <a:rPr lang="es-ES" sz="1600" b="0" i="0" u="none" strike="noStrike">
                          <a:solidFill>
                            <a:srgbClr val="000000"/>
                          </a:solidFill>
                          <a:latin typeface="Calibri"/>
                        </a:rPr>
                        <a:t>GELATINAS</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chemeClr val="tx1"/>
                    </a:solidFill>
                  </a:tcPr>
                </a:tc>
                <a:tc>
                  <a:txBody>
                    <a:bodyPr/>
                    <a:lstStyle/>
                    <a:p>
                      <a:pPr algn="l" fontAlgn="b"/>
                      <a:r>
                        <a:rPr lang="es-ES" sz="1600" b="0" i="0" u="none" strike="noStrike">
                          <a:solidFill>
                            <a:srgbClr val="000000"/>
                          </a:solidFill>
                          <a:latin typeface="Calibri"/>
                        </a:rPr>
                        <a:t>1,3 a 1,5</a:t>
                      </a:r>
                    </a:p>
                  </a:txBody>
                  <a:tcPr marL="7620" marR="7620" marT="7620" marB="0" anchor="b">
                    <a:lnL>
                      <a:noFill/>
                    </a:lnL>
                    <a:lnR>
                      <a:noFill/>
                    </a:lnR>
                    <a:lnT>
                      <a:noFill/>
                    </a:lnT>
                    <a:lnB>
                      <a:noFill/>
                    </a:lnB>
                    <a:solidFill>
                      <a:schemeClr val="tx1"/>
                    </a:solidFill>
                  </a:tcPr>
                </a:tc>
                <a:tc>
                  <a:txBody>
                    <a:bodyPr/>
                    <a:lstStyle/>
                    <a:p>
                      <a:pPr algn="l" fontAlgn="b"/>
                      <a:r>
                        <a:rPr lang="es-ES" sz="1600" b="0" i="0" u="none" strike="noStrike">
                          <a:solidFill>
                            <a:srgbClr val="000000"/>
                          </a:solidFill>
                          <a:latin typeface="Calibri"/>
                        </a:rPr>
                        <a:t>5000 a 6000 </a:t>
                      </a:r>
                    </a:p>
                  </a:txBody>
                  <a:tcPr marL="7620" marR="7620" marT="7620" marB="0" anchor="b">
                    <a:lnL>
                      <a:noFill/>
                    </a:lnL>
                    <a:lnR>
                      <a:noFill/>
                    </a:lnR>
                    <a:lnT>
                      <a:noFill/>
                    </a:lnT>
                    <a:lnB>
                      <a:noFill/>
                    </a:lnB>
                    <a:solidFill>
                      <a:schemeClr val="tx1"/>
                    </a:solidFill>
                  </a:tcPr>
                </a:tc>
                <a:tc>
                  <a:txBody>
                    <a:bodyPr/>
                    <a:lstStyle/>
                    <a:p>
                      <a:pPr algn="ctr" fontAlgn="b"/>
                      <a:r>
                        <a:rPr lang="es-ES" sz="1600" b="0" i="0" u="none" strike="noStrike">
                          <a:solidFill>
                            <a:srgbClr val="000000"/>
                          </a:solidFill>
                          <a:latin typeface="Calibri"/>
                        </a:rPr>
                        <a:t>plástica</a:t>
                      </a:r>
                    </a:p>
                  </a:txBody>
                  <a:tcPr marL="7620" marR="7620" marT="7620" marB="0" anchor="b">
                    <a:lnL>
                      <a:noFill/>
                    </a:lnL>
                    <a:lnR>
                      <a:noFill/>
                    </a:lnR>
                    <a:lnT>
                      <a:noFill/>
                    </a:lnT>
                    <a:lnB>
                      <a:noFill/>
                    </a:lnB>
                    <a:solidFill>
                      <a:schemeClr val="tx1"/>
                    </a:solidFill>
                  </a:tcPr>
                </a:tc>
                <a:tc>
                  <a:txBody>
                    <a:bodyPr/>
                    <a:lstStyle/>
                    <a:p>
                      <a:pPr algn="ctr" fontAlgn="b"/>
                      <a:r>
                        <a:rPr lang="es-ES" sz="1600" b="0" i="0" u="none" strike="noStrike">
                          <a:solidFill>
                            <a:srgbClr val="000000"/>
                          </a:solidFill>
                          <a:latin typeface="Calibri"/>
                        </a:rPr>
                        <a:t>rocas duras y trabajos subacuáticos</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1"/>
                    </a:solidFill>
                  </a:tcPr>
                </a:tc>
              </a:tr>
              <a:tr h="182880">
                <a:tc>
                  <a:txBody>
                    <a:bodyPr/>
                    <a:lstStyle/>
                    <a:p>
                      <a:pPr algn="l" fontAlgn="b"/>
                      <a:r>
                        <a:rPr lang="es-ES" sz="1600" b="0" i="0" u="none" strike="noStrike">
                          <a:solidFill>
                            <a:srgbClr val="000000"/>
                          </a:solidFill>
                          <a:latin typeface="Calibri"/>
                        </a:rPr>
                        <a:t>SEMIGELATINAS</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chemeClr val="tx1"/>
                    </a:solidFill>
                  </a:tcPr>
                </a:tc>
                <a:tc>
                  <a:txBody>
                    <a:bodyPr/>
                    <a:lstStyle/>
                    <a:p>
                      <a:pPr algn="l" fontAlgn="b"/>
                      <a:r>
                        <a:rPr lang="es-ES" sz="1600" b="0" i="0" u="none" strike="noStrike">
                          <a:solidFill>
                            <a:srgbClr val="000000"/>
                          </a:solidFill>
                          <a:latin typeface="Calibri"/>
                        </a:rPr>
                        <a:t>1,08 a 1,2</a:t>
                      </a:r>
                    </a:p>
                  </a:txBody>
                  <a:tcPr marL="7620" marR="7620" marT="7620" marB="0" anchor="b">
                    <a:lnL>
                      <a:noFill/>
                    </a:lnL>
                    <a:lnR>
                      <a:noFill/>
                    </a:lnR>
                    <a:lnT>
                      <a:noFill/>
                    </a:lnT>
                    <a:lnB>
                      <a:noFill/>
                    </a:lnB>
                    <a:solidFill>
                      <a:schemeClr val="tx1"/>
                    </a:solidFill>
                  </a:tcPr>
                </a:tc>
                <a:tc>
                  <a:txBody>
                    <a:bodyPr/>
                    <a:lstStyle/>
                    <a:p>
                      <a:pPr algn="l" fontAlgn="b"/>
                      <a:r>
                        <a:rPr lang="es-ES" sz="1600" b="0" i="0" u="none" strike="noStrike">
                          <a:solidFill>
                            <a:srgbClr val="000000"/>
                          </a:solidFill>
                          <a:latin typeface="Calibri"/>
                        </a:rPr>
                        <a:t>3500 a 4500 </a:t>
                      </a:r>
                    </a:p>
                  </a:txBody>
                  <a:tcPr marL="7620" marR="7620" marT="7620" marB="0" anchor="b">
                    <a:lnL>
                      <a:noFill/>
                    </a:lnL>
                    <a:lnR>
                      <a:noFill/>
                    </a:lnR>
                    <a:lnT>
                      <a:noFill/>
                    </a:lnT>
                    <a:lnB>
                      <a:noFill/>
                    </a:lnB>
                    <a:solidFill>
                      <a:schemeClr val="tx1"/>
                    </a:solidFill>
                  </a:tcPr>
                </a:tc>
                <a:tc>
                  <a:txBody>
                    <a:bodyPr/>
                    <a:lstStyle/>
                    <a:p>
                      <a:pPr algn="ctr" fontAlgn="b"/>
                      <a:r>
                        <a:rPr lang="es-ES" sz="1600" b="0" i="0" u="none" strike="noStrike">
                          <a:solidFill>
                            <a:srgbClr val="000000"/>
                          </a:solidFill>
                          <a:latin typeface="Calibri"/>
                        </a:rPr>
                        <a:t>granular o pulvurulenta</a:t>
                      </a:r>
                    </a:p>
                  </a:txBody>
                  <a:tcPr marL="7620" marR="7620" marT="7620" marB="0" anchor="b">
                    <a:lnL>
                      <a:noFill/>
                    </a:lnL>
                    <a:lnR>
                      <a:noFill/>
                    </a:lnR>
                    <a:lnT>
                      <a:noFill/>
                    </a:lnT>
                    <a:lnB>
                      <a:noFill/>
                    </a:lnB>
                    <a:solidFill>
                      <a:schemeClr val="tx1"/>
                    </a:solidFill>
                  </a:tcPr>
                </a:tc>
                <a:tc>
                  <a:txBody>
                    <a:bodyPr/>
                    <a:lstStyle/>
                    <a:p>
                      <a:pPr algn="ctr" fontAlgn="b"/>
                      <a:r>
                        <a:rPr lang="es-ES" sz="1600" b="0" i="0" u="none" strike="noStrike">
                          <a:solidFill>
                            <a:srgbClr val="000000"/>
                          </a:solidFill>
                          <a:latin typeface="Calibri"/>
                        </a:rPr>
                        <a:t>rocas semiduras y húmedas</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tx1"/>
                    </a:solidFill>
                  </a:tcPr>
                </a:tc>
              </a:tr>
              <a:tr h="190500">
                <a:tc>
                  <a:txBody>
                    <a:bodyPr/>
                    <a:lstStyle/>
                    <a:p>
                      <a:pPr algn="l" fontAlgn="b"/>
                      <a:r>
                        <a:rPr lang="es-ES" sz="1600" b="0" i="0" u="none" strike="noStrike" dirty="0">
                          <a:solidFill>
                            <a:srgbClr val="000000"/>
                          </a:solidFill>
                          <a:latin typeface="Calibri"/>
                        </a:rPr>
                        <a:t>PULVURULENTAS</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l" fontAlgn="b"/>
                      <a:r>
                        <a:rPr lang="es-ES" sz="1600" b="0" i="0" u="none" strike="noStrike">
                          <a:solidFill>
                            <a:srgbClr val="000000"/>
                          </a:solidFill>
                          <a:latin typeface="Calibri"/>
                        </a:rPr>
                        <a:t>1,02 a 1,05</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l" fontAlgn="b"/>
                      <a:r>
                        <a:rPr lang="es-ES" sz="1600" b="0" i="0" u="none" strike="noStrike">
                          <a:solidFill>
                            <a:srgbClr val="000000"/>
                          </a:solidFill>
                          <a:latin typeface="Calibri"/>
                        </a:rPr>
                        <a:t>3400 a 3600</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ctr" fontAlgn="b"/>
                      <a:r>
                        <a:rPr lang="es-ES" sz="1600" b="0" i="0" u="none" strike="noStrike">
                          <a:solidFill>
                            <a:srgbClr val="000000"/>
                          </a:solidFill>
                          <a:latin typeface="Calibri"/>
                        </a:rPr>
                        <a:t>granular fina</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lgn="ctr" fontAlgn="b"/>
                      <a:r>
                        <a:rPr lang="es-ES" sz="1600" b="0" i="0" u="none" strike="noStrike" dirty="0">
                          <a:solidFill>
                            <a:srgbClr val="000000"/>
                          </a:solidFill>
                          <a:latin typeface="Calibri"/>
                        </a:rPr>
                        <a:t>rocas blandas y taladros secos</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1"/>
                    </a:solidFill>
                  </a:tcPr>
                </a:tc>
              </a:tr>
            </a:tbl>
          </a:graphicData>
        </a:graphic>
      </p:graphicFrame>
      <p:sp>
        <p:nvSpPr>
          <p:cNvPr id="29" name="28 CuadroTexto"/>
          <p:cNvSpPr txBox="1"/>
          <p:nvPr/>
        </p:nvSpPr>
        <p:spPr>
          <a:xfrm>
            <a:off x="642910" y="2857496"/>
            <a:ext cx="3429024" cy="2585323"/>
          </a:xfrm>
          <a:prstGeom prst="rect">
            <a:avLst/>
          </a:prstGeom>
          <a:noFill/>
          <a:ln>
            <a:solidFill>
              <a:srgbClr val="92D050"/>
            </a:solidFill>
          </a:ln>
        </p:spPr>
        <p:txBody>
          <a:bodyPr wrap="square" rtlCol="0">
            <a:spAutoFit/>
          </a:bodyPr>
          <a:lstStyle/>
          <a:p>
            <a:r>
              <a:rPr lang="es-AR" dirty="0" smtClean="0"/>
              <a:t>Potencia elevada</a:t>
            </a:r>
          </a:p>
          <a:p>
            <a:endParaRPr lang="es-AR" dirty="0" smtClean="0"/>
          </a:p>
          <a:p>
            <a:r>
              <a:rPr lang="es-AR" dirty="0" smtClean="0"/>
              <a:t>Alta densidad </a:t>
            </a:r>
            <a:endParaRPr lang="es-ES" dirty="0" smtClean="0"/>
          </a:p>
          <a:p>
            <a:endParaRPr lang="es-AR" dirty="0" smtClean="0"/>
          </a:p>
          <a:p>
            <a:r>
              <a:rPr lang="es-AR" dirty="0" smtClean="0"/>
              <a:t>Larga vida útil de almacenaje (+ de 1año)</a:t>
            </a:r>
          </a:p>
          <a:p>
            <a:endParaRPr lang="es-AR" dirty="0" smtClean="0"/>
          </a:p>
          <a:p>
            <a:endParaRPr lang="es-AR" dirty="0" smtClean="0"/>
          </a:p>
          <a:p>
            <a:endParaRPr lang="es-AR" dirty="0" smtClean="0"/>
          </a:p>
        </p:txBody>
      </p:sp>
      <p:sp>
        <p:nvSpPr>
          <p:cNvPr id="30" name="29 CuadroTexto"/>
          <p:cNvSpPr txBox="1"/>
          <p:nvPr/>
        </p:nvSpPr>
        <p:spPr>
          <a:xfrm>
            <a:off x="4500562" y="2857497"/>
            <a:ext cx="3429024" cy="3139321"/>
          </a:xfrm>
          <a:prstGeom prst="rect">
            <a:avLst/>
          </a:prstGeom>
          <a:noFill/>
          <a:ln>
            <a:solidFill>
              <a:srgbClr val="FF0000"/>
            </a:solidFill>
          </a:ln>
        </p:spPr>
        <p:txBody>
          <a:bodyPr wrap="square" rtlCol="0">
            <a:spAutoFit/>
          </a:bodyPr>
          <a:lstStyle/>
          <a:p>
            <a:endParaRPr lang="es-AR" dirty="0" smtClean="0"/>
          </a:p>
          <a:p>
            <a:r>
              <a:rPr lang="es-AR" dirty="0" smtClean="0"/>
              <a:t>Sensibilidad. Con riesgo de reacción al impacto o calor externo</a:t>
            </a:r>
          </a:p>
          <a:p>
            <a:endParaRPr lang="es-AR" dirty="0" smtClean="0"/>
          </a:p>
          <a:p>
            <a:r>
              <a:rPr lang="es-AR" dirty="0" smtClean="0"/>
              <a:t>Cefalea transitoria al inhalar su aroma o vapores (aunque sin efectos tóxicos)</a:t>
            </a:r>
          </a:p>
          <a:p>
            <a:endParaRPr lang="es-AR" dirty="0" smtClean="0"/>
          </a:p>
          <a:p>
            <a:endParaRPr lang="es-AR" dirty="0" smtClean="0"/>
          </a:p>
          <a:p>
            <a:endParaRPr lang="es-AR" dirty="0" smtClean="0"/>
          </a:p>
        </p:txBody>
      </p:sp>
      <p:sp>
        <p:nvSpPr>
          <p:cNvPr id="31" name="30 CuadroTexto"/>
          <p:cNvSpPr txBox="1"/>
          <p:nvPr/>
        </p:nvSpPr>
        <p:spPr>
          <a:xfrm>
            <a:off x="6572264" y="6286520"/>
            <a:ext cx="3786246" cy="369332"/>
          </a:xfrm>
          <a:prstGeom prst="rect">
            <a:avLst/>
          </a:prstGeom>
          <a:noFill/>
        </p:spPr>
        <p:txBody>
          <a:bodyPr wrap="square" rtlCol="0">
            <a:spAutoFit/>
          </a:bodyPr>
          <a:lstStyle/>
          <a:p>
            <a:r>
              <a:rPr lang="es-AR" b="1" dirty="0" smtClean="0"/>
              <a:t>ALTOS EXPLOSIVOS</a:t>
            </a:r>
            <a:endParaRPr lang="es-ES" b="1" dirty="0"/>
          </a:p>
        </p:txBody>
      </p:sp>
      <p:pic>
        <p:nvPicPr>
          <p:cNvPr id="2050" name="Picture 2"/>
          <p:cNvPicPr>
            <a:picLocks noChangeAspect="1" noChangeArrowheads="1"/>
          </p:cNvPicPr>
          <p:nvPr/>
        </p:nvPicPr>
        <p:blipFill>
          <a:blip r:embed="rId2"/>
          <a:srcRect l="32227" t="19791" r="33789" b="42709"/>
          <a:stretch>
            <a:fillRect/>
          </a:stretch>
        </p:blipFill>
        <p:spPr bwMode="auto">
          <a:xfrm>
            <a:off x="714348" y="4643446"/>
            <a:ext cx="3337742" cy="2071702"/>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214290"/>
            <a:ext cx="4786346" cy="369332"/>
          </a:xfrm>
          <a:prstGeom prst="rect">
            <a:avLst/>
          </a:prstGeom>
          <a:noFill/>
        </p:spPr>
        <p:txBody>
          <a:bodyPr wrap="square" rtlCol="0">
            <a:spAutoFit/>
          </a:bodyPr>
          <a:lstStyle/>
          <a:p>
            <a:pPr marL="342900" indent="-342900"/>
            <a:r>
              <a:rPr lang="es-AR" dirty="0" smtClean="0"/>
              <a:t>B. EXPLOSIVOS DE SEGURIDAD</a:t>
            </a:r>
          </a:p>
        </p:txBody>
      </p:sp>
      <p:sp>
        <p:nvSpPr>
          <p:cNvPr id="5" name="4 CuadroTexto"/>
          <p:cNvSpPr txBox="1"/>
          <p:nvPr/>
        </p:nvSpPr>
        <p:spPr>
          <a:xfrm>
            <a:off x="642910" y="785794"/>
            <a:ext cx="6572296" cy="923330"/>
          </a:xfrm>
          <a:prstGeom prst="rect">
            <a:avLst/>
          </a:prstGeom>
          <a:noFill/>
        </p:spPr>
        <p:txBody>
          <a:bodyPr wrap="square" rtlCol="0">
            <a:spAutoFit/>
          </a:bodyPr>
          <a:lstStyle/>
          <a:p>
            <a:pPr>
              <a:buFont typeface="Arial" pitchFamily="34" charset="0"/>
              <a:buChar char="•"/>
            </a:pPr>
            <a:r>
              <a:rPr lang="es-AR" dirty="0" smtClean="0"/>
              <a:t> Para minas de carbón con ambientes inflamables</a:t>
            </a:r>
          </a:p>
          <a:p>
            <a:pPr>
              <a:buFont typeface="Arial" pitchFamily="34" charset="0"/>
              <a:buChar char="•"/>
            </a:pPr>
            <a:r>
              <a:rPr lang="es-AR" dirty="0" smtClean="0"/>
              <a:t> Baja temperatura de explosión </a:t>
            </a:r>
          </a:p>
          <a:p>
            <a:pPr>
              <a:buFont typeface="Arial" pitchFamily="34" charset="0"/>
              <a:buChar char="•"/>
            </a:pPr>
            <a:r>
              <a:rPr lang="es-AR" dirty="0" smtClean="0"/>
              <a:t>Obligatorio en Europa, Sudáfrica, India y Norteamérica.</a:t>
            </a:r>
            <a:endParaRPr lang="es-ES" dirty="0"/>
          </a:p>
        </p:txBody>
      </p:sp>
      <p:sp>
        <p:nvSpPr>
          <p:cNvPr id="6" name="5 CuadroTexto"/>
          <p:cNvSpPr txBox="1"/>
          <p:nvPr/>
        </p:nvSpPr>
        <p:spPr>
          <a:xfrm>
            <a:off x="214282" y="2071678"/>
            <a:ext cx="7072362" cy="3139321"/>
          </a:xfrm>
          <a:prstGeom prst="rect">
            <a:avLst/>
          </a:prstGeom>
          <a:noFill/>
        </p:spPr>
        <p:txBody>
          <a:bodyPr wrap="square" rtlCol="0">
            <a:spAutoFit/>
          </a:bodyPr>
          <a:lstStyle/>
          <a:p>
            <a:pPr marL="342900" indent="-342900"/>
            <a:endParaRPr lang="es-AR" dirty="0" smtClean="0"/>
          </a:p>
          <a:p>
            <a:pPr marL="342900" indent="-342900"/>
            <a:r>
              <a:rPr lang="es-AR" dirty="0" smtClean="0"/>
              <a:t>C. EXPLOSIVOS HIDROGEL Y EMULSIÓN SENSIBILIZADOS</a:t>
            </a:r>
          </a:p>
          <a:p>
            <a:pPr marL="342900" indent="-342900"/>
            <a:endParaRPr lang="es-AR" dirty="0" smtClean="0"/>
          </a:p>
          <a:p>
            <a:pPr marL="342900" indent="-342900"/>
            <a:r>
              <a:rPr lang="es-AR" dirty="0" smtClean="0"/>
              <a:t>      Fase continua + Fase dispersa de partículas</a:t>
            </a:r>
          </a:p>
          <a:p>
            <a:pPr marL="342900" indent="-342900"/>
            <a:r>
              <a:rPr lang="es-AR" dirty="0" smtClean="0"/>
              <a:t>	Uso similar a dinamitas</a:t>
            </a:r>
          </a:p>
          <a:p>
            <a:pPr marL="342900" indent="-342900"/>
            <a:r>
              <a:rPr lang="es-AR" dirty="0" smtClean="0"/>
              <a:t>	Son más sensibles a </a:t>
            </a:r>
            <a:r>
              <a:rPr lang="es-AR" b="1" dirty="0" smtClean="0"/>
              <a:t>fallas</a:t>
            </a:r>
          </a:p>
          <a:p>
            <a:pPr marL="342900" indent="-342900"/>
            <a:endParaRPr lang="es-AR" dirty="0" smtClean="0"/>
          </a:p>
          <a:p>
            <a:pPr marL="342900" indent="-342900"/>
            <a:endParaRPr lang="es-AR" dirty="0" smtClean="0"/>
          </a:p>
          <a:p>
            <a:pPr marL="342900" indent="-342900"/>
            <a:r>
              <a:rPr lang="es-AR" dirty="0" smtClean="0"/>
              <a:t>D. EXPLOSIVOS ESPECIALES</a:t>
            </a:r>
          </a:p>
          <a:p>
            <a:pPr marL="342900" indent="-342900"/>
            <a:endParaRPr lang="es-AR" dirty="0" smtClean="0"/>
          </a:p>
          <a:p>
            <a:pPr marL="342900" indent="-342900"/>
            <a:r>
              <a:rPr lang="es-AR" dirty="0" smtClean="0"/>
              <a:t>	Son los productos fabricados para un empleo particular.</a:t>
            </a:r>
            <a:endParaRPr lang="es-ES" dirty="0"/>
          </a:p>
        </p:txBody>
      </p:sp>
      <p:sp>
        <p:nvSpPr>
          <p:cNvPr id="7" name="6 CuadroTexto"/>
          <p:cNvSpPr txBox="1"/>
          <p:nvPr/>
        </p:nvSpPr>
        <p:spPr>
          <a:xfrm>
            <a:off x="6572264" y="6286520"/>
            <a:ext cx="3786246" cy="369332"/>
          </a:xfrm>
          <a:prstGeom prst="rect">
            <a:avLst/>
          </a:prstGeom>
          <a:noFill/>
        </p:spPr>
        <p:txBody>
          <a:bodyPr wrap="square" rtlCol="0">
            <a:spAutoFit/>
          </a:bodyPr>
          <a:lstStyle/>
          <a:p>
            <a:r>
              <a:rPr lang="es-AR" b="1" dirty="0" smtClean="0"/>
              <a:t>ALTOS EXPLOSIVOS</a:t>
            </a:r>
            <a:endParaRPr lang="es-ES" b="1"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00430" y="6488668"/>
            <a:ext cx="6072230" cy="369332"/>
          </a:xfrm>
          <a:prstGeom prst="rect">
            <a:avLst/>
          </a:prstGeom>
          <a:noFill/>
        </p:spPr>
        <p:txBody>
          <a:bodyPr wrap="square" rtlCol="0">
            <a:spAutoFit/>
          </a:bodyPr>
          <a:lstStyle/>
          <a:p>
            <a:r>
              <a:rPr lang="es-AR" b="1" dirty="0" smtClean="0"/>
              <a:t>AGENTES DE VOLADURA/ AGENTES EXPLOSIVOS</a:t>
            </a:r>
            <a:endParaRPr lang="es-ES" b="1" dirty="0"/>
          </a:p>
        </p:txBody>
      </p:sp>
      <p:sp>
        <p:nvSpPr>
          <p:cNvPr id="5" name="4 CuadroTexto"/>
          <p:cNvSpPr txBox="1"/>
          <p:nvPr/>
        </p:nvSpPr>
        <p:spPr>
          <a:xfrm>
            <a:off x="0" y="285728"/>
            <a:ext cx="4214842" cy="369332"/>
          </a:xfrm>
          <a:prstGeom prst="rect">
            <a:avLst/>
          </a:prstGeom>
          <a:noFill/>
        </p:spPr>
        <p:txBody>
          <a:bodyPr wrap="square" rtlCol="0">
            <a:spAutoFit/>
          </a:bodyPr>
          <a:lstStyle/>
          <a:p>
            <a:r>
              <a:rPr lang="es-AR" dirty="0" smtClean="0"/>
              <a:t>AGENTE DE VOLDURA ACUOSOS</a:t>
            </a:r>
            <a:endParaRPr lang="es-ES" dirty="0"/>
          </a:p>
        </p:txBody>
      </p:sp>
      <p:sp>
        <p:nvSpPr>
          <p:cNvPr id="6" name="5 CuadroTexto"/>
          <p:cNvSpPr txBox="1"/>
          <p:nvPr/>
        </p:nvSpPr>
        <p:spPr>
          <a:xfrm>
            <a:off x="285720" y="2428868"/>
            <a:ext cx="4214842" cy="369332"/>
          </a:xfrm>
          <a:prstGeom prst="rect">
            <a:avLst/>
          </a:prstGeom>
          <a:noFill/>
        </p:spPr>
        <p:txBody>
          <a:bodyPr wrap="square" rtlCol="0">
            <a:spAutoFit/>
          </a:bodyPr>
          <a:lstStyle/>
          <a:p>
            <a:r>
              <a:rPr lang="es-AR" dirty="0" smtClean="0"/>
              <a:t>2. HIDROGELES / SLURRIES / LODOS</a:t>
            </a:r>
            <a:endParaRPr lang="es-ES" dirty="0"/>
          </a:p>
        </p:txBody>
      </p:sp>
      <p:sp>
        <p:nvSpPr>
          <p:cNvPr id="7" name="6 CuadroTexto"/>
          <p:cNvSpPr txBox="1"/>
          <p:nvPr/>
        </p:nvSpPr>
        <p:spPr>
          <a:xfrm>
            <a:off x="500034" y="2928934"/>
            <a:ext cx="5429288" cy="1477328"/>
          </a:xfrm>
          <a:prstGeom prst="rect">
            <a:avLst/>
          </a:prstGeom>
          <a:noFill/>
        </p:spPr>
        <p:txBody>
          <a:bodyPr wrap="square" rtlCol="0">
            <a:spAutoFit/>
          </a:bodyPr>
          <a:lstStyle/>
          <a:p>
            <a:pPr>
              <a:buFont typeface="Arial" pitchFamily="34" charset="0"/>
              <a:buChar char="•"/>
            </a:pPr>
            <a:r>
              <a:rPr lang="es-AR" dirty="0" smtClean="0"/>
              <a:t>Tienen alta velocidad de detonación </a:t>
            </a:r>
          </a:p>
          <a:p>
            <a:pPr>
              <a:buFont typeface="Arial" pitchFamily="34" charset="0"/>
              <a:buChar char="•"/>
            </a:pPr>
            <a:r>
              <a:rPr lang="es-AR" dirty="0" smtClean="0"/>
              <a:t> Alta densidad </a:t>
            </a:r>
          </a:p>
          <a:p>
            <a:pPr>
              <a:buFont typeface="Arial" pitchFamily="34" charset="0"/>
              <a:buChar char="•"/>
            </a:pPr>
            <a:r>
              <a:rPr lang="es-AR" dirty="0" smtClean="0"/>
              <a:t>Viscosos</a:t>
            </a:r>
          </a:p>
          <a:p>
            <a:pPr>
              <a:buFont typeface="Arial" pitchFamily="34" charset="0"/>
              <a:buChar char="•"/>
            </a:pPr>
            <a:r>
              <a:rPr lang="es-AR" dirty="0" smtClean="0"/>
              <a:t> Para voladura de rocas tenaces y de taladros inundados</a:t>
            </a:r>
            <a:endParaRPr lang="es-ES" dirty="0"/>
          </a:p>
        </p:txBody>
      </p:sp>
      <p:sp>
        <p:nvSpPr>
          <p:cNvPr id="8" name="7 CuadroTexto"/>
          <p:cNvSpPr txBox="1"/>
          <p:nvPr/>
        </p:nvSpPr>
        <p:spPr>
          <a:xfrm>
            <a:off x="285720" y="1000108"/>
            <a:ext cx="4214842" cy="369332"/>
          </a:xfrm>
          <a:prstGeom prst="rect">
            <a:avLst/>
          </a:prstGeom>
          <a:noFill/>
        </p:spPr>
        <p:txBody>
          <a:bodyPr wrap="square" rtlCol="0">
            <a:spAutoFit/>
          </a:bodyPr>
          <a:lstStyle/>
          <a:p>
            <a:r>
              <a:rPr lang="es-AR" dirty="0" smtClean="0"/>
              <a:t>2. EMULSIONES</a:t>
            </a:r>
            <a:endParaRPr lang="es-ES" dirty="0"/>
          </a:p>
        </p:txBody>
      </p:sp>
      <p:sp>
        <p:nvSpPr>
          <p:cNvPr id="10" name="9 CuadroTexto"/>
          <p:cNvSpPr txBox="1"/>
          <p:nvPr/>
        </p:nvSpPr>
        <p:spPr>
          <a:xfrm>
            <a:off x="500034" y="1500174"/>
            <a:ext cx="8501090" cy="646331"/>
          </a:xfrm>
          <a:prstGeom prst="rect">
            <a:avLst/>
          </a:prstGeom>
          <a:noFill/>
        </p:spPr>
        <p:txBody>
          <a:bodyPr wrap="square" rtlCol="0">
            <a:spAutoFit/>
          </a:bodyPr>
          <a:lstStyle/>
          <a:p>
            <a:pPr>
              <a:buFont typeface="Arial" pitchFamily="34" charset="0"/>
              <a:buChar char="•"/>
            </a:pPr>
            <a:r>
              <a:rPr lang="es-AR" dirty="0" smtClean="0"/>
              <a:t>Viscosidad líquida a pasta</a:t>
            </a:r>
          </a:p>
          <a:p>
            <a:pPr>
              <a:buFont typeface="Arial" pitchFamily="34" charset="0"/>
              <a:buChar char="•"/>
            </a:pPr>
            <a:r>
              <a:rPr lang="es-AR" dirty="0" smtClean="0"/>
              <a:t> Menor vida útil que los geles</a:t>
            </a:r>
            <a:endParaRPr lang="es-ES" dirty="0"/>
          </a:p>
        </p:txBody>
      </p:sp>
      <p:sp>
        <p:nvSpPr>
          <p:cNvPr id="11" name="10 CuadroTexto"/>
          <p:cNvSpPr txBox="1"/>
          <p:nvPr/>
        </p:nvSpPr>
        <p:spPr>
          <a:xfrm>
            <a:off x="0" y="4429132"/>
            <a:ext cx="7572428" cy="369332"/>
          </a:xfrm>
          <a:prstGeom prst="rect">
            <a:avLst/>
          </a:prstGeom>
          <a:noFill/>
        </p:spPr>
        <p:txBody>
          <a:bodyPr wrap="square" rtlCol="0">
            <a:spAutoFit/>
          </a:bodyPr>
          <a:lstStyle/>
          <a:p>
            <a:r>
              <a:rPr lang="es-AR" dirty="0" smtClean="0"/>
              <a:t>AGENTES GRANULARES, SECOS, ANFO Y SIMILARES</a:t>
            </a:r>
            <a:endParaRPr lang="es-ES" dirty="0"/>
          </a:p>
        </p:txBody>
      </p:sp>
      <p:sp>
        <p:nvSpPr>
          <p:cNvPr id="12" name="11 CuadroTexto"/>
          <p:cNvSpPr txBox="1"/>
          <p:nvPr/>
        </p:nvSpPr>
        <p:spPr>
          <a:xfrm>
            <a:off x="642910" y="5072074"/>
            <a:ext cx="8501090" cy="923330"/>
          </a:xfrm>
          <a:prstGeom prst="rect">
            <a:avLst/>
          </a:prstGeom>
          <a:noFill/>
        </p:spPr>
        <p:txBody>
          <a:bodyPr wrap="square" rtlCol="0">
            <a:spAutoFit/>
          </a:bodyPr>
          <a:lstStyle/>
          <a:p>
            <a:pPr>
              <a:buFont typeface="Arial" pitchFamily="34" charset="0"/>
              <a:buChar char="•"/>
            </a:pPr>
            <a:r>
              <a:rPr lang="es-AR" dirty="0" smtClean="0"/>
              <a:t>Mezclas de EMULSIÓN Y ANFO</a:t>
            </a:r>
          </a:p>
          <a:p>
            <a:pPr>
              <a:buFont typeface="Arial" pitchFamily="34" charset="0"/>
              <a:buChar char="•"/>
            </a:pPr>
            <a:r>
              <a:rPr lang="es-AR" dirty="0" smtClean="0"/>
              <a:t> le dan resistencia al agua al ANFO</a:t>
            </a:r>
          </a:p>
          <a:p>
            <a:pPr>
              <a:buFont typeface="Arial" pitchFamily="34" charset="0"/>
              <a:buChar char="•"/>
            </a:pPr>
            <a:r>
              <a:rPr lang="es-AR" dirty="0" smtClean="0"/>
              <a:t>Bajan el costo de una emulsión pura</a:t>
            </a:r>
            <a:endParaRPr lang="es-ES" dirty="0"/>
          </a:p>
        </p:txBody>
      </p:sp>
      <p:pic>
        <p:nvPicPr>
          <p:cNvPr id="3074" name="Picture 2"/>
          <p:cNvPicPr>
            <a:picLocks noChangeAspect="1" noChangeArrowheads="1"/>
          </p:cNvPicPr>
          <p:nvPr/>
        </p:nvPicPr>
        <p:blipFill>
          <a:blip r:embed="rId2"/>
          <a:srcRect l="27539" t="32292" r="29101" b="41704"/>
          <a:stretch>
            <a:fillRect/>
          </a:stretch>
        </p:blipFill>
        <p:spPr bwMode="auto">
          <a:xfrm>
            <a:off x="4929190" y="4929198"/>
            <a:ext cx="3929090" cy="132546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l="28906" t="25000" r="30078" b="51973"/>
          <a:stretch>
            <a:fillRect/>
          </a:stretch>
        </p:blipFill>
        <p:spPr bwMode="auto">
          <a:xfrm>
            <a:off x="4929190" y="2714620"/>
            <a:ext cx="4071966" cy="1526987"/>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l="31836" t="22916" r="32422" b="29167"/>
          <a:stretch>
            <a:fillRect/>
          </a:stretch>
        </p:blipFill>
        <p:spPr bwMode="auto">
          <a:xfrm>
            <a:off x="5929322" y="928670"/>
            <a:ext cx="2262721" cy="1706314"/>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000364" y="357166"/>
            <a:ext cx="276710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4400" b="1" dirty="0" smtClean="0">
                <a:ln w="11430"/>
                <a:solidFill>
                  <a:schemeClr val="accent1">
                    <a:lumMod val="60000"/>
                    <a:lumOff val="40000"/>
                  </a:schemeClr>
                </a:solidFill>
                <a:effectLst>
                  <a:outerShdw blurRad="50800" dist="39000" dir="5460000" algn="tl">
                    <a:srgbClr val="000000">
                      <a:alpha val="38000"/>
                    </a:srgbClr>
                  </a:outerShdw>
                </a:effectLst>
              </a:rPr>
              <a:t>Objetivos</a:t>
            </a:r>
            <a:endParaRPr lang="es-ES" sz="4400" b="1" cap="none" spc="0" dirty="0">
              <a:ln w="11430"/>
              <a:solidFill>
                <a:schemeClr val="accent1">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571472" y="1857364"/>
            <a:ext cx="8358214" cy="707886"/>
          </a:xfrm>
          <a:prstGeom prst="rect">
            <a:avLst/>
          </a:prstGeom>
          <a:noFill/>
        </p:spPr>
        <p:txBody>
          <a:bodyPr wrap="square" rtlCol="0">
            <a:spAutoFit/>
          </a:bodyPr>
          <a:lstStyle/>
          <a:p>
            <a:r>
              <a:rPr lang="es-AR" sz="2000" dirty="0" smtClean="0"/>
              <a:t>Conocer </a:t>
            </a:r>
            <a:r>
              <a:rPr lang="es-AR" sz="2000" dirty="0"/>
              <a:t>las </a:t>
            </a:r>
            <a:r>
              <a:rPr lang="es-AR" sz="2000" b="1" dirty="0"/>
              <a:t>normativas vigentes </a:t>
            </a:r>
            <a:r>
              <a:rPr lang="es-AR" sz="2000" dirty="0"/>
              <a:t>en la </a:t>
            </a:r>
            <a:r>
              <a:rPr lang="es-AR" sz="2000" dirty="0" smtClean="0"/>
              <a:t>República Argentina sobre </a:t>
            </a:r>
            <a:r>
              <a:rPr lang="es-AR" sz="2000" dirty="0"/>
              <a:t>explosivos</a:t>
            </a:r>
            <a:endParaRPr lang="es-ES" sz="2000" dirty="0"/>
          </a:p>
        </p:txBody>
      </p:sp>
      <p:sp>
        <p:nvSpPr>
          <p:cNvPr id="6" name="5 CuadroTexto"/>
          <p:cNvSpPr txBox="1"/>
          <p:nvPr/>
        </p:nvSpPr>
        <p:spPr>
          <a:xfrm>
            <a:off x="571472" y="3214686"/>
            <a:ext cx="8358214" cy="677108"/>
          </a:xfrm>
          <a:prstGeom prst="rect">
            <a:avLst/>
          </a:prstGeom>
          <a:noFill/>
        </p:spPr>
        <p:txBody>
          <a:bodyPr wrap="square" rtlCol="0">
            <a:spAutoFit/>
          </a:bodyPr>
          <a:lstStyle/>
          <a:p>
            <a:r>
              <a:rPr lang="es-AR" sz="2000" dirty="0" smtClean="0"/>
              <a:t>Brindar información sobre el </a:t>
            </a:r>
            <a:r>
              <a:rPr lang="es-AR" sz="2000" b="1" dirty="0" smtClean="0"/>
              <a:t>empleo de explosivos</a:t>
            </a:r>
          </a:p>
          <a:p>
            <a:endParaRPr lang="es-ES" dirty="0"/>
          </a:p>
        </p:txBody>
      </p:sp>
      <p:sp>
        <p:nvSpPr>
          <p:cNvPr id="8" name="7 CuadroTexto"/>
          <p:cNvSpPr txBox="1"/>
          <p:nvPr/>
        </p:nvSpPr>
        <p:spPr>
          <a:xfrm>
            <a:off x="571472" y="4429132"/>
            <a:ext cx="8358214" cy="984885"/>
          </a:xfrm>
          <a:prstGeom prst="rect">
            <a:avLst/>
          </a:prstGeom>
          <a:noFill/>
        </p:spPr>
        <p:txBody>
          <a:bodyPr wrap="square" rtlCol="0">
            <a:spAutoFit/>
          </a:bodyPr>
          <a:lstStyle/>
          <a:p>
            <a:pPr lvl="0"/>
            <a:r>
              <a:rPr lang="es-AR" sz="2000" dirty="0"/>
              <a:t>Exponer los riegos en el </a:t>
            </a:r>
            <a:r>
              <a:rPr lang="es-AR" sz="2000" b="1" dirty="0" smtClean="0"/>
              <a:t>uso, transporte </a:t>
            </a:r>
            <a:r>
              <a:rPr lang="es-AR" sz="2000" b="1" dirty="0"/>
              <a:t>y almacenamiento</a:t>
            </a:r>
            <a:r>
              <a:rPr lang="es-AR" sz="2000" dirty="0"/>
              <a:t>, como así también las medidas de seguridad adecuadas.  </a:t>
            </a:r>
            <a:endParaRPr lang="es-ES" sz="2000" dirty="0"/>
          </a:p>
          <a:p>
            <a:endParaRPr lang="es-ES" dirty="0"/>
          </a:p>
        </p:txBody>
      </p:sp>
      <p:sp>
        <p:nvSpPr>
          <p:cNvPr id="7" name="6 Estrella de 7 puntas"/>
          <p:cNvSpPr/>
          <p:nvPr/>
        </p:nvSpPr>
        <p:spPr>
          <a:xfrm>
            <a:off x="285720" y="1928802"/>
            <a:ext cx="285752" cy="285752"/>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Estrella de 7 puntas"/>
          <p:cNvSpPr/>
          <p:nvPr/>
        </p:nvSpPr>
        <p:spPr>
          <a:xfrm>
            <a:off x="285720" y="3286124"/>
            <a:ext cx="285752" cy="285752"/>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Estrella de 7 puntas"/>
          <p:cNvSpPr/>
          <p:nvPr/>
        </p:nvSpPr>
        <p:spPr>
          <a:xfrm>
            <a:off x="285720" y="4500570"/>
            <a:ext cx="285752" cy="285752"/>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l="9375" t="21875" r="37304" b="12499"/>
          <a:stretch>
            <a:fillRect/>
          </a:stretch>
        </p:blipFill>
        <p:spPr bwMode="auto">
          <a:xfrm>
            <a:off x="1214414" y="1571612"/>
            <a:ext cx="6500858" cy="4500594"/>
          </a:xfrm>
          <a:prstGeom prst="rect">
            <a:avLst/>
          </a:prstGeom>
          <a:noFill/>
          <a:ln w="9525">
            <a:noFill/>
            <a:miter lim="800000"/>
            <a:headEnd/>
            <a:tailEnd/>
          </a:ln>
          <a:effectLst/>
        </p:spPr>
      </p:pic>
      <p:sp>
        <p:nvSpPr>
          <p:cNvPr id="3" name="2 CuadroTexto"/>
          <p:cNvSpPr txBox="1"/>
          <p:nvPr/>
        </p:nvSpPr>
        <p:spPr>
          <a:xfrm>
            <a:off x="142844" y="428604"/>
            <a:ext cx="7500990" cy="646331"/>
          </a:xfrm>
          <a:prstGeom prst="rect">
            <a:avLst/>
          </a:prstGeom>
          <a:noFill/>
        </p:spPr>
        <p:txBody>
          <a:bodyPr wrap="square" rtlCol="0">
            <a:spAutoFit/>
          </a:bodyPr>
          <a:lstStyle/>
          <a:p>
            <a:r>
              <a:rPr lang="es-AR" b="1" dirty="0" smtClean="0">
                <a:solidFill>
                  <a:schemeClr val="bg1">
                    <a:lumMod val="65000"/>
                    <a:lumOff val="35000"/>
                  </a:schemeClr>
                </a:solidFill>
              </a:rPr>
              <a:t>Reglamento General para el Transporte de Mercancías Peligrosas por Carretera.</a:t>
            </a:r>
            <a:endParaRPr lang="es-AR" dirty="0">
              <a:solidFill>
                <a:schemeClr val="bg1">
                  <a:lumMod val="65000"/>
                  <a:lumOff val="35000"/>
                </a:scheme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57158" y="1785926"/>
            <a:ext cx="2286016" cy="461665"/>
          </a:xfrm>
          <a:prstGeom prst="rect">
            <a:avLst/>
          </a:prstGeom>
          <a:noFill/>
        </p:spPr>
        <p:txBody>
          <a:bodyPr wrap="square" rtlCol="0">
            <a:spAutoFit/>
          </a:bodyPr>
          <a:lstStyle/>
          <a:p>
            <a:r>
              <a:rPr lang="es-AR" sz="2400" b="1" dirty="0" smtClean="0">
                <a:solidFill>
                  <a:schemeClr val="accent1">
                    <a:lumMod val="60000"/>
                    <a:lumOff val="40000"/>
                  </a:schemeClr>
                </a:solidFill>
              </a:rPr>
              <a:t>GRUPO A </a:t>
            </a:r>
            <a:endParaRPr lang="es-ES" sz="2400" b="1" dirty="0">
              <a:solidFill>
                <a:schemeClr val="accent1">
                  <a:lumMod val="60000"/>
                  <a:lumOff val="40000"/>
                </a:schemeClr>
              </a:solidFill>
            </a:endParaRPr>
          </a:p>
        </p:txBody>
      </p:sp>
      <p:sp>
        <p:nvSpPr>
          <p:cNvPr id="9" name="8 CuadroTexto"/>
          <p:cNvSpPr txBox="1"/>
          <p:nvPr/>
        </p:nvSpPr>
        <p:spPr>
          <a:xfrm>
            <a:off x="2357422" y="285728"/>
            <a:ext cx="6429420" cy="5909310"/>
          </a:xfrm>
          <a:prstGeom prst="rect">
            <a:avLst/>
          </a:prstGeom>
          <a:noFill/>
        </p:spPr>
        <p:txBody>
          <a:bodyPr wrap="square" rtlCol="0">
            <a:spAutoFit/>
          </a:bodyPr>
          <a:lstStyle/>
          <a:p>
            <a:pPr marL="342900" indent="-342900">
              <a:lnSpc>
                <a:spcPct val="150000"/>
              </a:lnSpc>
              <a:buAutoNum type="arabicPeriod"/>
            </a:pPr>
            <a:r>
              <a:rPr lang="es-AR" dirty="0" smtClean="0"/>
              <a:t>DETONADORES</a:t>
            </a:r>
          </a:p>
          <a:p>
            <a:pPr marL="342900" indent="-342900">
              <a:lnSpc>
                <a:spcPct val="150000"/>
              </a:lnSpc>
              <a:buAutoNum type="arabicPeriod"/>
            </a:pPr>
            <a:r>
              <a:rPr lang="es-AR" cap="all" dirty="0"/>
              <a:t> Cordón </a:t>
            </a:r>
            <a:r>
              <a:rPr lang="es-AR" cap="all" dirty="0" smtClean="0"/>
              <a:t>detonante</a:t>
            </a:r>
          </a:p>
          <a:p>
            <a:pPr marL="342900" indent="-342900">
              <a:lnSpc>
                <a:spcPct val="150000"/>
              </a:lnSpc>
              <a:buAutoNum type="arabicPeriod"/>
            </a:pPr>
            <a:r>
              <a:rPr lang="es-AR" cap="all" dirty="0"/>
              <a:t>Mecha </a:t>
            </a:r>
            <a:r>
              <a:rPr lang="es-AR" cap="all" dirty="0" smtClean="0"/>
              <a:t>rápida</a:t>
            </a:r>
          </a:p>
          <a:p>
            <a:pPr marL="342900" indent="-342900">
              <a:lnSpc>
                <a:spcPct val="150000"/>
              </a:lnSpc>
              <a:buAutoNum type="arabicPeriod"/>
            </a:pPr>
            <a:r>
              <a:rPr lang="es-AR" cap="all" dirty="0"/>
              <a:t>Mecha </a:t>
            </a:r>
            <a:r>
              <a:rPr lang="es-AR" cap="all" dirty="0" smtClean="0"/>
              <a:t>lenta</a:t>
            </a:r>
          </a:p>
          <a:p>
            <a:pPr marL="342900" indent="-342900">
              <a:lnSpc>
                <a:spcPct val="150000"/>
              </a:lnSpc>
              <a:buAutoNum type="arabicPeriod"/>
            </a:pPr>
            <a:r>
              <a:rPr lang="es-AR" cap="all" dirty="0" smtClean="0"/>
              <a:t>Estopín</a:t>
            </a:r>
          </a:p>
          <a:p>
            <a:pPr marL="342900" indent="-342900">
              <a:lnSpc>
                <a:spcPct val="150000"/>
              </a:lnSpc>
              <a:buAutoNum type="arabicPeriod"/>
            </a:pPr>
            <a:r>
              <a:rPr lang="es-AR" cap="all" dirty="0"/>
              <a:t>Cápsula de percusión o </a:t>
            </a:r>
            <a:r>
              <a:rPr lang="es-AR" cap="all" dirty="0" smtClean="0"/>
              <a:t>cebo</a:t>
            </a:r>
          </a:p>
          <a:p>
            <a:pPr marL="342900" indent="-342900">
              <a:lnSpc>
                <a:spcPct val="150000"/>
              </a:lnSpc>
              <a:buFontTx/>
              <a:buAutoNum type="arabicPeriod"/>
            </a:pPr>
            <a:r>
              <a:rPr lang="es-AR" cap="all" dirty="0"/>
              <a:t>Pólvoras para fines deportivos en envases de hasta quinientos (500) gramos netos</a:t>
            </a:r>
            <a:r>
              <a:rPr lang="es-AR" cap="all" dirty="0" smtClean="0"/>
              <a:t>.</a:t>
            </a:r>
          </a:p>
          <a:p>
            <a:pPr marL="342900" indent="-342900">
              <a:lnSpc>
                <a:spcPct val="150000"/>
              </a:lnSpc>
              <a:buFontTx/>
              <a:buAutoNum type="arabicPeriod"/>
            </a:pPr>
            <a:r>
              <a:rPr lang="es-AR" dirty="0" smtClean="0"/>
              <a:t>Nitrocelulosa (&lt;12,6% de nitrógeno)</a:t>
            </a:r>
          </a:p>
          <a:p>
            <a:pPr marL="342900" indent="-342900">
              <a:lnSpc>
                <a:spcPct val="150000"/>
              </a:lnSpc>
              <a:buFontTx/>
              <a:buAutoNum type="arabicPeriod"/>
            </a:pPr>
            <a:r>
              <a:rPr lang="es-AR" dirty="0" smtClean="0"/>
              <a:t>Nitrocelulosa (&gt;12,6% de nitrógeno)</a:t>
            </a:r>
          </a:p>
          <a:p>
            <a:pPr marL="342900" indent="-342900">
              <a:lnSpc>
                <a:spcPct val="150000"/>
              </a:lnSpc>
              <a:buFontTx/>
              <a:buAutoNum type="arabicPeriod"/>
            </a:pPr>
            <a:r>
              <a:rPr lang="es-AR" cap="all" dirty="0" smtClean="0"/>
              <a:t>Explosivos </a:t>
            </a:r>
            <a:r>
              <a:rPr lang="es-AR" cap="all" dirty="0"/>
              <a:t>para fines </a:t>
            </a:r>
            <a:r>
              <a:rPr lang="es-AR" cap="all" dirty="0" smtClean="0"/>
              <a:t>especiales</a:t>
            </a:r>
          </a:p>
          <a:p>
            <a:pPr marL="342900" indent="-342900">
              <a:lnSpc>
                <a:spcPct val="150000"/>
              </a:lnSpc>
              <a:buAutoNum type="arabicPeriod"/>
            </a:pPr>
            <a:r>
              <a:rPr lang="es-AR" cap="all" dirty="0"/>
              <a:t>Artificios pirotécnicos de bajo </a:t>
            </a:r>
            <a:r>
              <a:rPr lang="es-AR" cap="all" dirty="0" smtClean="0"/>
              <a:t>riesgo</a:t>
            </a:r>
          </a:p>
          <a:p>
            <a:pPr marL="342900" indent="-342900">
              <a:lnSpc>
                <a:spcPct val="150000"/>
              </a:lnSpc>
              <a:buAutoNum type="arabicPeriod"/>
            </a:pPr>
            <a:r>
              <a:rPr lang="es-AR" cap="all" dirty="0"/>
              <a:t>Cartuchos para herramientas de percusión, matanza humanitaria de animales o similares</a:t>
            </a:r>
            <a:endParaRPr lang="es-ES" cap="all" dirty="0"/>
          </a:p>
        </p:txBody>
      </p:sp>
      <p:sp>
        <p:nvSpPr>
          <p:cNvPr id="11" name="10 Rectángulo"/>
          <p:cNvSpPr/>
          <p:nvPr/>
        </p:nvSpPr>
        <p:spPr>
          <a:xfrm>
            <a:off x="142844" y="1714488"/>
            <a:ext cx="1785950" cy="57150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57158" y="2714620"/>
            <a:ext cx="2286016" cy="461665"/>
          </a:xfrm>
          <a:prstGeom prst="rect">
            <a:avLst/>
          </a:prstGeom>
          <a:noFill/>
        </p:spPr>
        <p:txBody>
          <a:bodyPr wrap="square" rtlCol="0">
            <a:spAutoFit/>
          </a:bodyPr>
          <a:lstStyle/>
          <a:p>
            <a:r>
              <a:rPr lang="es-AR" sz="2400" b="1" dirty="0" smtClean="0">
                <a:solidFill>
                  <a:schemeClr val="accent1">
                    <a:lumMod val="60000"/>
                    <a:lumOff val="40000"/>
                  </a:schemeClr>
                </a:solidFill>
              </a:rPr>
              <a:t>GRUPO B </a:t>
            </a:r>
            <a:endParaRPr lang="es-ES" sz="2400" b="1" dirty="0">
              <a:solidFill>
                <a:schemeClr val="accent1">
                  <a:lumMod val="60000"/>
                  <a:lumOff val="40000"/>
                </a:schemeClr>
              </a:solidFill>
            </a:endParaRPr>
          </a:p>
        </p:txBody>
      </p:sp>
      <p:sp>
        <p:nvSpPr>
          <p:cNvPr id="10" name="9 Rectángulo"/>
          <p:cNvSpPr/>
          <p:nvPr/>
        </p:nvSpPr>
        <p:spPr>
          <a:xfrm>
            <a:off x="214282" y="2714620"/>
            <a:ext cx="1785950" cy="57150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2428860" y="1500174"/>
            <a:ext cx="6143668" cy="3000821"/>
          </a:xfrm>
          <a:prstGeom prst="rect">
            <a:avLst/>
          </a:prstGeom>
        </p:spPr>
        <p:txBody>
          <a:bodyPr wrap="square">
            <a:spAutoFit/>
          </a:bodyPr>
          <a:lstStyle/>
          <a:p>
            <a:pPr marL="342900" indent="-342900">
              <a:lnSpc>
                <a:spcPct val="150000"/>
              </a:lnSpc>
              <a:buAutoNum type="arabicPeriod"/>
            </a:pPr>
            <a:r>
              <a:rPr lang="es-AR" dirty="0" smtClean="0"/>
              <a:t>PÓLVORAS GELATINIZADAS</a:t>
            </a:r>
          </a:p>
          <a:p>
            <a:pPr marL="342900" indent="-342900">
              <a:lnSpc>
                <a:spcPct val="150000"/>
              </a:lnSpc>
              <a:buAutoNum type="arabicPeriod"/>
            </a:pPr>
            <a:r>
              <a:rPr lang="es-AR" cap="all" dirty="0" smtClean="0"/>
              <a:t> MUNICIÓN NO EXPLOSIVA</a:t>
            </a:r>
          </a:p>
          <a:p>
            <a:pPr marL="342900" indent="-342900">
              <a:lnSpc>
                <a:spcPct val="150000"/>
              </a:lnSpc>
              <a:buFontTx/>
              <a:buAutoNum type="arabicPeriod"/>
            </a:pPr>
            <a:r>
              <a:rPr lang="es-AR" cap="all" dirty="0" smtClean="0"/>
              <a:t>Artificios pirotécnicos de  riesgo LIMITADO</a:t>
            </a:r>
          </a:p>
          <a:p>
            <a:pPr marL="342900" indent="-342900">
              <a:lnSpc>
                <a:spcPct val="150000"/>
              </a:lnSpc>
              <a:buFontTx/>
              <a:buAutoNum type="arabicPeriod"/>
            </a:pPr>
            <a:r>
              <a:rPr lang="es-AR" cap="all" dirty="0" smtClean="0"/>
              <a:t>NITRATO DE AMONIO</a:t>
            </a:r>
          </a:p>
          <a:p>
            <a:pPr marL="342900" indent="-342900">
              <a:lnSpc>
                <a:spcPct val="150000"/>
              </a:lnSpc>
              <a:buFontTx/>
              <a:buAutoNum type="arabicPeriod"/>
            </a:pPr>
            <a:r>
              <a:rPr lang="es-AR" cap="all" dirty="0" smtClean="0"/>
              <a:t>MUESTRAS</a:t>
            </a:r>
          </a:p>
          <a:p>
            <a:pPr marL="342900" indent="-342900">
              <a:lnSpc>
                <a:spcPct val="150000"/>
              </a:lnSpc>
              <a:buFontTx/>
              <a:buAutoNum type="arabicPeriod"/>
            </a:pPr>
            <a:r>
              <a:rPr lang="es-AR" cap="all" dirty="0" smtClean="0"/>
              <a:t>AGRESIVOS QUÍMICOS DE FINES IRRITANTES Y SUS MUNICIONES</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357950" y="1785926"/>
            <a:ext cx="2286016" cy="461665"/>
          </a:xfrm>
          <a:prstGeom prst="rect">
            <a:avLst/>
          </a:prstGeom>
          <a:noFill/>
        </p:spPr>
        <p:txBody>
          <a:bodyPr wrap="square" rtlCol="0">
            <a:spAutoFit/>
          </a:bodyPr>
          <a:lstStyle/>
          <a:p>
            <a:r>
              <a:rPr lang="es-AR" sz="2400" b="1" dirty="0" smtClean="0">
                <a:solidFill>
                  <a:schemeClr val="accent1">
                    <a:lumMod val="60000"/>
                    <a:lumOff val="40000"/>
                  </a:schemeClr>
                </a:solidFill>
              </a:rPr>
              <a:t>GRUPO C </a:t>
            </a:r>
            <a:endParaRPr lang="es-ES" sz="2400" b="1" dirty="0">
              <a:solidFill>
                <a:schemeClr val="accent1">
                  <a:lumMod val="60000"/>
                  <a:lumOff val="40000"/>
                </a:schemeClr>
              </a:solidFill>
            </a:endParaRPr>
          </a:p>
        </p:txBody>
      </p:sp>
      <p:sp>
        <p:nvSpPr>
          <p:cNvPr id="5" name="4 Rectángulo"/>
          <p:cNvSpPr/>
          <p:nvPr/>
        </p:nvSpPr>
        <p:spPr>
          <a:xfrm>
            <a:off x="214282" y="857232"/>
            <a:ext cx="6215106" cy="5078313"/>
          </a:xfrm>
          <a:prstGeom prst="rect">
            <a:avLst/>
          </a:prstGeom>
        </p:spPr>
        <p:txBody>
          <a:bodyPr wrap="square">
            <a:spAutoFit/>
          </a:bodyPr>
          <a:lstStyle/>
          <a:p>
            <a:pPr marL="342900" indent="-342900">
              <a:lnSpc>
                <a:spcPct val="150000"/>
              </a:lnSpc>
              <a:buAutoNum type="arabicPeriod"/>
            </a:pPr>
            <a:r>
              <a:rPr lang="es-AR" dirty="0" smtClean="0"/>
              <a:t>ALTOS EXPLOSIVOS</a:t>
            </a:r>
          </a:p>
          <a:p>
            <a:pPr marL="342900" indent="-342900">
              <a:lnSpc>
                <a:spcPct val="150000"/>
              </a:lnSpc>
              <a:buAutoNum type="arabicPeriod"/>
            </a:pPr>
            <a:r>
              <a:rPr lang="es-AR" dirty="0" smtClean="0"/>
              <a:t>INICIADORES</a:t>
            </a:r>
          </a:p>
          <a:p>
            <a:pPr marL="342900" indent="-342900">
              <a:lnSpc>
                <a:spcPct val="150000"/>
              </a:lnSpc>
              <a:buAutoNum type="arabicPeriod"/>
            </a:pPr>
            <a:r>
              <a:rPr lang="es-AR" dirty="0" smtClean="0"/>
              <a:t>BAJOS EXPLOSIVOS</a:t>
            </a:r>
          </a:p>
          <a:p>
            <a:pPr marL="342900" indent="-342900">
              <a:lnSpc>
                <a:spcPct val="150000"/>
              </a:lnSpc>
              <a:buAutoNum type="arabicPeriod"/>
            </a:pPr>
            <a:r>
              <a:rPr lang="es-AR" dirty="0" smtClean="0"/>
              <a:t>ARTIFICIOS Y COMPOSICIONES PIROTÉCNICAS</a:t>
            </a:r>
          </a:p>
          <a:p>
            <a:pPr marL="342900" indent="-342900">
              <a:lnSpc>
                <a:spcPct val="150000"/>
              </a:lnSpc>
              <a:buAutoNum type="arabicPeriod"/>
            </a:pPr>
            <a:r>
              <a:rPr lang="es-AR" dirty="0" smtClean="0"/>
              <a:t>CARGAS HUECAS</a:t>
            </a:r>
          </a:p>
          <a:p>
            <a:pPr marL="342900" indent="-342900">
              <a:lnSpc>
                <a:spcPct val="150000"/>
              </a:lnSpc>
              <a:buAutoNum type="arabicPeriod"/>
            </a:pPr>
            <a:r>
              <a:rPr lang="es-AR" dirty="0" smtClean="0"/>
              <a:t>MUNICIONES EXPLOSIVAS, INCENDIARIAS O  FUMÍGENAS PARA ARMAS DE FUEGO. MINAS, TORPEDOS, GRANADAS, BOMBAS DE AVIACIÓN, BOMBAS DE PROFUNDIDAD. PROYECTILES AUTOPROPULSADOS </a:t>
            </a:r>
          </a:p>
          <a:p>
            <a:pPr marL="342900" indent="-342900">
              <a:lnSpc>
                <a:spcPct val="150000"/>
              </a:lnSpc>
              <a:buFontTx/>
              <a:buAutoNum type="arabicPeriod"/>
            </a:pPr>
            <a:r>
              <a:rPr lang="es-AR" cap="all" dirty="0" smtClean="0"/>
              <a:t> AGRESIVOS QUÍMICOS Y SUS MUNICIONES</a:t>
            </a:r>
          </a:p>
          <a:p>
            <a:pPr marL="342900" indent="-342900">
              <a:lnSpc>
                <a:spcPct val="150000"/>
              </a:lnSpc>
              <a:buFontTx/>
              <a:buAutoNum type="arabicPeriod"/>
            </a:pPr>
            <a:r>
              <a:rPr lang="es-AR" cap="all" dirty="0" smtClean="0"/>
              <a:t>MUESTRAS</a:t>
            </a:r>
          </a:p>
        </p:txBody>
      </p:sp>
      <p:sp>
        <p:nvSpPr>
          <p:cNvPr id="6" name="5 Rectángulo"/>
          <p:cNvSpPr/>
          <p:nvPr/>
        </p:nvSpPr>
        <p:spPr>
          <a:xfrm>
            <a:off x="6286512" y="1714488"/>
            <a:ext cx="1785950" cy="57150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00034" y="1000108"/>
            <a:ext cx="7143800" cy="3416320"/>
          </a:xfrm>
          <a:prstGeom prst="rect">
            <a:avLst/>
          </a:prstGeom>
          <a:noFill/>
        </p:spPr>
        <p:txBody>
          <a:bodyPr wrap="square" rtlCol="0">
            <a:spAutoFit/>
          </a:bodyPr>
          <a:lstStyle/>
          <a:p>
            <a:r>
              <a:rPr lang="es-AR" dirty="0" smtClean="0">
                <a:solidFill>
                  <a:schemeClr val="tx1">
                    <a:lumMod val="95000"/>
                  </a:schemeClr>
                </a:solidFill>
              </a:rPr>
              <a:t>Para consultar sobre características y propiedades de municiones, armas, pólvoras, </a:t>
            </a:r>
            <a:r>
              <a:rPr lang="es-AR" b="1" dirty="0" smtClean="0">
                <a:solidFill>
                  <a:schemeClr val="tx1">
                    <a:lumMod val="95000"/>
                  </a:schemeClr>
                </a:solidFill>
              </a:rPr>
              <a:t>explosivos</a:t>
            </a:r>
            <a:r>
              <a:rPr lang="es-AR" dirty="0" smtClean="0">
                <a:solidFill>
                  <a:schemeClr val="tx1">
                    <a:lumMod val="95000"/>
                  </a:schemeClr>
                </a:solidFill>
              </a:rPr>
              <a:t> y químicos:</a:t>
            </a:r>
          </a:p>
          <a:p>
            <a:r>
              <a:rPr lang="es-AR" b="1" dirty="0" smtClean="0">
                <a:solidFill>
                  <a:schemeClr val="tx1">
                    <a:lumMod val="95000"/>
                  </a:schemeClr>
                </a:solidFill>
              </a:rPr>
              <a:t>Ministerio de defensa</a:t>
            </a:r>
          </a:p>
          <a:p>
            <a:endParaRPr lang="es-AR" dirty="0" smtClean="0">
              <a:solidFill>
                <a:schemeClr val="tx1">
                  <a:lumMod val="95000"/>
                </a:schemeClr>
              </a:solidFill>
            </a:endParaRPr>
          </a:p>
          <a:p>
            <a:r>
              <a:rPr lang="es-AR" dirty="0" smtClean="0">
                <a:solidFill>
                  <a:schemeClr val="tx1">
                    <a:lumMod val="95000"/>
                  </a:schemeClr>
                </a:solidFill>
              </a:rPr>
              <a:t>telefónicamente, por correo postal, por correo electrónico.</a:t>
            </a:r>
          </a:p>
          <a:p>
            <a:endParaRPr lang="es-AR" dirty="0" smtClean="0">
              <a:solidFill>
                <a:schemeClr val="tx1">
                  <a:lumMod val="95000"/>
                </a:schemeClr>
              </a:solidFill>
            </a:endParaRPr>
          </a:p>
          <a:p>
            <a:r>
              <a:rPr lang="es-AR" dirty="0" smtClean="0">
                <a:solidFill>
                  <a:schemeClr val="tx1">
                    <a:lumMod val="95000"/>
                  </a:schemeClr>
                </a:solidFill>
              </a:rPr>
              <a:t>Página web:</a:t>
            </a:r>
            <a:r>
              <a:rPr lang="es-AR" b="1" dirty="0" smtClean="0">
                <a:solidFill>
                  <a:schemeClr val="bg1"/>
                </a:solidFill>
              </a:rPr>
              <a:t> </a:t>
            </a:r>
            <a:r>
              <a:rPr lang="es-AR" dirty="0" smtClean="0">
                <a:solidFill>
                  <a:schemeClr val="tx1">
                    <a:lumMod val="95000"/>
                  </a:schemeClr>
                </a:solidFill>
              </a:rPr>
              <a:t>https://www.argentina.gob.ar/consultar-sobre-caracteristicas-y-propiedades-de-municiones-armas-polvoras-explosivos-y-quimicos</a:t>
            </a:r>
          </a:p>
          <a:p>
            <a:endParaRPr lang="es-AR" b="1" dirty="0" smtClean="0">
              <a:solidFill>
                <a:schemeClr val="bg1"/>
              </a:solidFill>
            </a:endParaRPr>
          </a:p>
          <a:p>
            <a:r>
              <a:rPr lang="es-AR" dirty="0" smtClean="0"/>
              <a:t/>
            </a:r>
            <a:br>
              <a:rPr lang="es-AR" dirty="0" smtClean="0"/>
            </a:br>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3143248"/>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801862"/>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smtClean="0"/>
          </a:p>
          <a:p>
            <a:endParaRPr lang="es-ES" dirty="0"/>
          </a:p>
        </p:txBody>
      </p:sp>
      <p:sp>
        <p:nvSpPr>
          <p:cNvPr id="6" name="5 Rectángulo"/>
          <p:cNvSpPr/>
          <p:nvPr/>
        </p:nvSpPr>
        <p:spPr>
          <a:xfrm>
            <a:off x="3357554" y="1071546"/>
            <a:ext cx="3643338" cy="85725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85720" y="1285860"/>
            <a:ext cx="3143272" cy="369332"/>
          </a:xfrm>
          <a:prstGeom prst="rect">
            <a:avLst/>
          </a:prstGeom>
          <a:solidFill>
            <a:schemeClr val="accent6">
              <a:lumMod val="60000"/>
              <a:lumOff val="40000"/>
            </a:schemeClr>
          </a:solidFill>
        </p:spPr>
        <p:txBody>
          <a:bodyPr wrap="square" rtlCol="0">
            <a:spAutoFit/>
          </a:bodyPr>
          <a:lstStyle/>
          <a:p>
            <a:pPr algn="ctr"/>
            <a:r>
              <a:rPr lang="es-AR" b="1" dirty="0" smtClean="0">
                <a:solidFill>
                  <a:schemeClr val="bg1"/>
                </a:solidFill>
              </a:rPr>
              <a:t>DE LAS PERSONAS</a:t>
            </a:r>
            <a:endParaRPr lang="es-ES" b="1" dirty="0">
              <a:solidFill>
                <a:schemeClr val="bg1"/>
              </a:solidFill>
            </a:endParaRPr>
          </a:p>
        </p:txBody>
      </p:sp>
      <p:sp>
        <p:nvSpPr>
          <p:cNvPr id="8" name="7 CuadroTexto"/>
          <p:cNvSpPr txBox="1"/>
          <p:nvPr/>
        </p:nvSpPr>
        <p:spPr>
          <a:xfrm>
            <a:off x="4786314" y="1285860"/>
            <a:ext cx="3143272" cy="369332"/>
          </a:xfrm>
          <a:prstGeom prst="rect">
            <a:avLst/>
          </a:prstGeom>
          <a:solidFill>
            <a:schemeClr val="accent6">
              <a:lumMod val="60000"/>
              <a:lumOff val="40000"/>
            </a:schemeClr>
          </a:solidFill>
        </p:spPr>
        <p:txBody>
          <a:bodyPr wrap="square" rtlCol="0">
            <a:spAutoFit/>
          </a:bodyPr>
          <a:lstStyle/>
          <a:p>
            <a:pPr algn="ctr"/>
            <a:r>
              <a:rPr lang="es-AR" b="1" dirty="0" smtClean="0">
                <a:solidFill>
                  <a:schemeClr val="bg1"/>
                </a:solidFill>
              </a:rPr>
              <a:t>DE LOS EXPLOSIVOS</a:t>
            </a:r>
            <a:endParaRPr lang="es-ES" b="1" dirty="0">
              <a:solidFill>
                <a:schemeClr val="bg1"/>
              </a:solidFill>
            </a:endParaRPr>
          </a:p>
        </p:txBody>
      </p:sp>
      <p:sp>
        <p:nvSpPr>
          <p:cNvPr id="9" name="8 Rectángulo"/>
          <p:cNvSpPr/>
          <p:nvPr/>
        </p:nvSpPr>
        <p:spPr>
          <a:xfrm>
            <a:off x="3143240" y="285728"/>
            <a:ext cx="1857388" cy="571480"/>
          </a:xfrm>
          <a:prstGeom prst="rect">
            <a:avLst/>
          </a:prstGeom>
          <a:solidFill>
            <a:schemeClr val="accent3">
              <a:lumMod val="40000"/>
              <a:lumOff val="6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3357554" y="428604"/>
            <a:ext cx="1857388" cy="369332"/>
          </a:xfrm>
          <a:prstGeom prst="rect">
            <a:avLst/>
          </a:prstGeom>
          <a:noFill/>
        </p:spPr>
        <p:txBody>
          <a:bodyPr wrap="square" rtlCol="0">
            <a:spAutoFit/>
          </a:bodyPr>
          <a:lstStyle/>
          <a:p>
            <a:r>
              <a:rPr lang="es-AR" b="1" dirty="0" smtClean="0">
                <a:solidFill>
                  <a:srgbClr val="002060"/>
                </a:solidFill>
              </a:rPr>
              <a:t>REGISTRO</a:t>
            </a:r>
            <a:endParaRPr lang="es-ES" b="1" dirty="0">
              <a:solidFill>
                <a:srgbClr val="002060"/>
              </a:solidFill>
            </a:endParaRPr>
          </a:p>
        </p:txBody>
      </p:sp>
      <p:sp>
        <p:nvSpPr>
          <p:cNvPr id="11" name="10 CuadroTexto"/>
          <p:cNvSpPr txBox="1"/>
          <p:nvPr/>
        </p:nvSpPr>
        <p:spPr>
          <a:xfrm>
            <a:off x="500034" y="1857364"/>
            <a:ext cx="2857520" cy="4524315"/>
          </a:xfrm>
          <a:prstGeom prst="rect">
            <a:avLst/>
          </a:prstGeom>
          <a:noFill/>
        </p:spPr>
        <p:txBody>
          <a:bodyPr wrap="square" rtlCol="0">
            <a:spAutoFit/>
          </a:bodyPr>
          <a:lstStyle/>
          <a:p>
            <a:r>
              <a:rPr lang="es-AR" dirty="0" smtClean="0"/>
              <a:t>Importadores</a:t>
            </a:r>
          </a:p>
          <a:p>
            <a:endParaRPr lang="es-AR" dirty="0"/>
          </a:p>
          <a:p>
            <a:r>
              <a:rPr lang="es-AR" dirty="0" smtClean="0"/>
              <a:t>Exportadores</a:t>
            </a:r>
          </a:p>
          <a:p>
            <a:endParaRPr lang="es-AR" dirty="0"/>
          </a:p>
          <a:p>
            <a:r>
              <a:rPr lang="es-AR" dirty="0" smtClean="0"/>
              <a:t>Fabricantes</a:t>
            </a:r>
          </a:p>
          <a:p>
            <a:endParaRPr lang="es-AR" dirty="0"/>
          </a:p>
          <a:p>
            <a:r>
              <a:rPr lang="es-AR" dirty="0" smtClean="0"/>
              <a:t>Usuarios</a:t>
            </a:r>
          </a:p>
          <a:p>
            <a:endParaRPr lang="es-AR" dirty="0"/>
          </a:p>
          <a:p>
            <a:r>
              <a:rPr lang="es-AR" dirty="0" smtClean="0"/>
              <a:t>Vendedor de primera</a:t>
            </a:r>
          </a:p>
          <a:p>
            <a:endParaRPr lang="es-AR" dirty="0"/>
          </a:p>
          <a:p>
            <a:r>
              <a:rPr lang="es-AR" dirty="0" smtClean="0"/>
              <a:t>Vendedor de segunda</a:t>
            </a:r>
          </a:p>
          <a:p>
            <a:endParaRPr lang="es-AR" dirty="0"/>
          </a:p>
          <a:p>
            <a:r>
              <a:rPr lang="es-AR" dirty="0" smtClean="0"/>
              <a:t>Vendedor de artificios pirotécnicos</a:t>
            </a:r>
          </a:p>
          <a:p>
            <a:endParaRPr lang="es-AR" dirty="0"/>
          </a:p>
          <a:p>
            <a:r>
              <a:rPr lang="es-AR" dirty="0" smtClean="0"/>
              <a:t>Pirotécnicos</a:t>
            </a:r>
            <a:endParaRPr lang="es-ES" dirty="0"/>
          </a:p>
        </p:txBody>
      </p:sp>
      <p:sp>
        <p:nvSpPr>
          <p:cNvPr id="15" name="14 Rectángulo"/>
          <p:cNvSpPr/>
          <p:nvPr/>
        </p:nvSpPr>
        <p:spPr>
          <a:xfrm>
            <a:off x="285720" y="285728"/>
            <a:ext cx="1545616" cy="369332"/>
          </a:xfrm>
          <a:prstGeom prst="rect">
            <a:avLst/>
          </a:prstGeom>
        </p:spPr>
        <p:txBody>
          <a:bodyPr wrap="none">
            <a:spAutoFit/>
          </a:bodyPr>
          <a:lstStyle/>
          <a:p>
            <a:pPr lvl="0"/>
            <a:r>
              <a:rPr lang="es-AR" b="1" dirty="0" smtClean="0"/>
              <a:t>3. Requisitos</a:t>
            </a:r>
          </a:p>
        </p:txBody>
      </p:sp>
      <p:sp>
        <p:nvSpPr>
          <p:cNvPr id="16" name="15 Rectángulo"/>
          <p:cNvSpPr/>
          <p:nvPr/>
        </p:nvSpPr>
        <p:spPr>
          <a:xfrm>
            <a:off x="4857752" y="6143644"/>
            <a:ext cx="3714744" cy="369332"/>
          </a:xfrm>
          <a:prstGeom prst="rect">
            <a:avLst/>
          </a:prstGeom>
        </p:spPr>
        <p:txBody>
          <a:bodyPr wrap="square">
            <a:spAutoFit/>
          </a:bodyPr>
          <a:lstStyle/>
          <a:p>
            <a:pPr lvl="0"/>
            <a:r>
              <a:rPr lang="es-AR" b="1" dirty="0" smtClean="0"/>
              <a:t>4. Importación y exportación</a:t>
            </a:r>
          </a:p>
        </p:txBody>
      </p:sp>
      <p:sp>
        <p:nvSpPr>
          <p:cNvPr id="17" name="16 CuadroTexto"/>
          <p:cNvSpPr txBox="1"/>
          <p:nvPr/>
        </p:nvSpPr>
        <p:spPr>
          <a:xfrm>
            <a:off x="4929190" y="1928802"/>
            <a:ext cx="2857520" cy="646331"/>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AR" dirty="0" smtClean="0"/>
              <a:t>Registro Nacional de Armas</a:t>
            </a:r>
            <a:endParaRPr lang="es-ES" dirty="0"/>
          </a:p>
        </p:txBody>
      </p:sp>
      <p:sp>
        <p:nvSpPr>
          <p:cNvPr id="18" name="17 Rectángulo"/>
          <p:cNvSpPr/>
          <p:nvPr/>
        </p:nvSpPr>
        <p:spPr>
          <a:xfrm>
            <a:off x="4786314" y="2857496"/>
            <a:ext cx="3286148" cy="2862322"/>
          </a:xfrm>
          <a:prstGeom prst="rect">
            <a:avLst/>
          </a:prstGeom>
          <a:solidFill>
            <a:schemeClr val="accent3">
              <a:lumMod val="40000"/>
              <a:lumOff val="60000"/>
            </a:schemeClr>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AR" dirty="0" smtClean="0"/>
              <a:t>Lleva un registro de </a:t>
            </a:r>
          </a:p>
          <a:p>
            <a:endParaRPr lang="es-AR" dirty="0" smtClean="0"/>
          </a:p>
          <a:p>
            <a:pPr>
              <a:buFont typeface="Arial" charset="0"/>
              <a:buChar char="•"/>
            </a:pPr>
            <a:r>
              <a:rPr lang="es-AR" dirty="0" smtClean="0"/>
              <a:t>   Los explosivos que pueden ser importados, fabricados, almacenados y utilizados en el país.</a:t>
            </a:r>
          </a:p>
          <a:p>
            <a:pPr>
              <a:buFont typeface="Arial" charset="0"/>
              <a:buChar char="•"/>
            </a:pPr>
            <a:endParaRPr lang="es-AR" dirty="0" smtClean="0"/>
          </a:p>
          <a:p>
            <a:pPr>
              <a:buFont typeface="Arial" charset="0"/>
              <a:buChar char="•"/>
            </a:pPr>
            <a:r>
              <a:rPr lang="es-AR" dirty="0" smtClean="0"/>
              <a:t>    Los inscriptos como importadores y exportadores</a:t>
            </a:r>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7" name="6 CuadroTexto"/>
          <p:cNvSpPr txBox="1"/>
          <p:nvPr/>
        </p:nvSpPr>
        <p:spPr>
          <a:xfrm>
            <a:off x="285720" y="857232"/>
            <a:ext cx="3143272" cy="369332"/>
          </a:xfrm>
          <a:prstGeom prst="rect">
            <a:avLst/>
          </a:prstGeom>
          <a:solidFill>
            <a:schemeClr val="accent6">
              <a:lumMod val="60000"/>
              <a:lumOff val="40000"/>
            </a:schemeClr>
          </a:solidFill>
        </p:spPr>
        <p:txBody>
          <a:bodyPr wrap="square" rtlCol="0">
            <a:spAutoFit/>
          </a:bodyPr>
          <a:lstStyle/>
          <a:p>
            <a:pPr algn="ctr"/>
            <a:r>
              <a:rPr lang="es-AR" b="1" dirty="0" smtClean="0">
                <a:solidFill>
                  <a:schemeClr val="bg1"/>
                </a:solidFill>
              </a:rPr>
              <a:t>PERSONAS</a:t>
            </a:r>
            <a:endParaRPr lang="es-ES" b="1" dirty="0">
              <a:solidFill>
                <a:schemeClr val="bg1"/>
              </a:solidFill>
            </a:endParaRPr>
          </a:p>
        </p:txBody>
      </p:sp>
      <p:sp>
        <p:nvSpPr>
          <p:cNvPr id="11" name="10 CuadroTexto"/>
          <p:cNvSpPr txBox="1"/>
          <p:nvPr/>
        </p:nvSpPr>
        <p:spPr>
          <a:xfrm>
            <a:off x="214282" y="1428736"/>
            <a:ext cx="2857520" cy="5078313"/>
          </a:xfrm>
          <a:prstGeom prst="rect">
            <a:avLst/>
          </a:prstGeom>
          <a:noFill/>
        </p:spPr>
        <p:txBody>
          <a:bodyPr wrap="square" rtlCol="0">
            <a:spAutoFit/>
          </a:bodyPr>
          <a:lstStyle/>
          <a:p>
            <a:r>
              <a:rPr lang="es-AR" dirty="0" smtClean="0">
                <a:solidFill>
                  <a:schemeClr val="bg1"/>
                </a:solidFill>
              </a:rPr>
              <a:t>Importadores</a:t>
            </a:r>
          </a:p>
          <a:p>
            <a:endParaRPr lang="es-AR" dirty="0">
              <a:solidFill>
                <a:schemeClr val="bg1"/>
              </a:solidFill>
            </a:endParaRPr>
          </a:p>
          <a:p>
            <a:r>
              <a:rPr lang="es-AR" dirty="0" smtClean="0">
                <a:solidFill>
                  <a:schemeClr val="bg1"/>
                </a:solidFill>
              </a:rPr>
              <a:t>Exportadores</a:t>
            </a:r>
          </a:p>
          <a:p>
            <a:endParaRPr lang="es-AR" dirty="0">
              <a:solidFill>
                <a:schemeClr val="bg1"/>
              </a:solidFill>
            </a:endParaRPr>
          </a:p>
          <a:p>
            <a:r>
              <a:rPr lang="es-AR" dirty="0" smtClean="0">
                <a:solidFill>
                  <a:schemeClr val="bg1"/>
                </a:solidFill>
              </a:rPr>
              <a:t>Fabricantes</a:t>
            </a:r>
          </a:p>
          <a:p>
            <a:endParaRPr lang="es-AR" dirty="0">
              <a:solidFill>
                <a:schemeClr val="bg1"/>
              </a:solidFill>
            </a:endParaRPr>
          </a:p>
          <a:p>
            <a:r>
              <a:rPr lang="es-AR" dirty="0" smtClean="0">
                <a:solidFill>
                  <a:schemeClr val="bg1"/>
                </a:solidFill>
              </a:rPr>
              <a:t>Usuarios</a:t>
            </a:r>
          </a:p>
          <a:p>
            <a:endParaRPr lang="es-AR" dirty="0">
              <a:solidFill>
                <a:schemeClr val="bg1"/>
              </a:solidFill>
            </a:endParaRPr>
          </a:p>
          <a:p>
            <a:r>
              <a:rPr lang="es-AR" dirty="0" smtClean="0">
                <a:solidFill>
                  <a:schemeClr val="bg1"/>
                </a:solidFill>
              </a:rPr>
              <a:t>Vendedor de primera</a:t>
            </a:r>
          </a:p>
          <a:p>
            <a:endParaRPr lang="es-AR" dirty="0">
              <a:solidFill>
                <a:schemeClr val="bg1"/>
              </a:solidFill>
            </a:endParaRPr>
          </a:p>
          <a:p>
            <a:r>
              <a:rPr lang="es-AR" dirty="0" smtClean="0">
                <a:solidFill>
                  <a:schemeClr val="bg1"/>
                </a:solidFill>
              </a:rPr>
              <a:t>Vendedores de segunda</a:t>
            </a:r>
          </a:p>
          <a:p>
            <a:endParaRPr lang="es-AR" dirty="0">
              <a:solidFill>
                <a:schemeClr val="bg1"/>
              </a:solidFill>
            </a:endParaRPr>
          </a:p>
          <a:p>
            <a:r>
              <a:rPr lang="es-AR" dirty="0" smtClean="0">
                <a:solidFill>
                  <a:schemeClr val="bg1"/>
                </a:solidFill>
              </a:rPr>
              <a:t>Vendedores de </a:t>
            </a:r>
          </a:p>
          <a:p>
            <a:r>
              <a:rPr lang="es-AR" dirty="0" smtClean="0">
                <a:solidFill>
                  <a:schemeClr val="bg1"/>
                </a:solidFill>
              </a:rPr>
              <a:t>artificios pirotécnicos</a:t>
            </a:r>
          </a:p>
          <a:p>
            <a:endParaRPr lang="es-AR" dirty="0" smtClean="0">
              <a:solidFill>
                <a:schemeClr val="bg1"/>
              </a:solidFill>
            </a:endParaRPr>
          </a:p>
          <a:p>
            <a:endParaRPr lang="es-AR" dirty="0">
              <a:solidFill>
                <a:schemeClr val="bg1"/>
              </a:solidFill>
            </a:endParaRPr>
          </a:p>
          <a:p>
            <a:r>
              <a:rPr lang="es-AR" dirty="0" smtClean="0">
                <a:solidFill>
                  <a:schemeClr val="bg1"/>
                </a:solidFill>
              </a:rPr>
              <a:t>Pirotécnicos</a:t>
            </a:r>
            <a:endParaRPr lang="es-ES" dirty="0">
              <a:solidFill>
                <a:schemeClr val="bg1"/>
              </a:solidFill>
            </a:endParaRPr>
          </a:p>
        </p:txBody>
      </p:sp>
      <p:sp>
        <p:nvSpPr>
          <p:cNvPr id="15" name="14 Rectángulo"/>
          <p:cNvSpPr/>
          <p:nvPr/>
        </p:nvSpPr>
        <p:spPr>
          <a:xfrm>
            <a:off x="285720" y="285728"/>
            <a:ext cx="1545616" cy="369332"/>
          </a:xfrm>
          <a:prstGeom prst="rect">
            <a:avLst/>
          </a:prstGeom>
        </p:spPr>
        <p:txBody>
          <a:bodyPr wrap="none">
            <a:spAutoFit/>
          </a:bodyPr>
          <a:lstStyle/>
          <a:p>
            <a:pPr lvl="0"/>
            <a:r>
              <a:rPr lang="es-AR" b="1" dirty="0" smtClean="0">
                <a:solidFill>
                  <a:schemeClr val="bg1"/>
                </a:solidFill>
              </a:rPr>
              <a:t>3. Requisitos</a:t>
            </a:r>
          </a:p>
        </p:txBody>
      </p:sp>
      <p:sp>
        <p:nvSpPr>
          <p:cNvPr id="12" name="11 CuadroTexto"/>
          <p:cNvSpPr txBox="1"/>
          <p:nvPr/>
        </p:nvSpPr>
        <p:spPr>
          <a:xfrm>
            <a:off x="2928894" y="3500438"/>
            <a:ext cx="6215106" cy="584775"/>
          </a:xfrm>
          <a:prstGeom prst="rect">
            <a:avLst/>
          </a:prstGeom>
          <a:noFill/>
        </p:spPr>
        <p:txBody>
          <a:bodyPr wrap="square" rtlCol="0">
            <a:spAutoFit/>
          </a:bodyPr>
          <a:lstStyle/>
          <a:p>
            <a:r>
              <a:rPr lang="es-AR" sz="1600" dirty="0" smtClean="0">
                <a:solidFill>
                  <a:schemeClr val="bg1"/>
                </a:solidFill>
              </a:rPr>
              <a:t>Persona física o jurídicas autorizadas a vender explosivos </a:t>
            </a:r>
            <a:r>
              <a:rPr lang="es-AR" sz="1600" u="sng" dirty="0" smtClean="0">
                <a:solidFill>
                  <a:schemeClr val="bg1"/>
                </a:solidFill>
              </a:rPr>
              <a:t>a inscriptos</a:t>
            </a:r>
            <a:endParaRPr lang="es-ES" sz="1600" u="sng" dirty="0">
              <a:solidFill>
                <a:schemeClr val="bg1"/>
              </a:solidFill>
            </a:endParaRPr>
          </a:p>
        </p:txBody>
      </p:sp>
      <p:sp>
        <p:nvSpPr>
          <p:cNvPr id="13" name="12 CuadroTexto"/>
          <p:cNvSpPr txBox="1"/>
          <p:nvPr/>
        </p:nvSpPr>
        <p:spPr>
          <a:xfrm>
            <a:off x="2896679" y="4208182"/>
            <a:ext cx="6572296" cy="584775"/>
          </a:xfrm>
          <a:prstGeom prst="rect">
            <a:avLst/>
          </a:prstGeom>
          <a:noFill/>
        </p:spPr>
        <p:txBody>
          <a:bodyPr wrap="square" rtlCol="0">
            <a:spAutoFit/>
          </a:bodyPr>
          <a:lstStyle/>
          <a:p>
            <a:r>
              <a:rPr lang="es-AR" sz="1600" dirty="0" smtClean="0">
                <a:solidFill>
                  <a:schemeClr val="bg1"/>
                </a:solidFill>
              </a:rPr>
              <a:t>Los que comercializan a </a:t>
            </a:r>
            <a:r>
              <a:rPr lang="es-AR" sz="1600" u="sng" dirty="0" smtClean="0">
                <a:solidFill>
                  <a:schemeClr val="bg1"/>
                </a:solidFill>
              </a:rPr>
              <a:t>pequeños usuarios</a:t>
            </a:r>
            <a:r>
              <a:rPr lang="es-AR" sz="1600" dirty="0" smtClean="0">
                <a:solidFill>
                  <a:schemeClr val="bg1"/>
                </a:solidFill>
              </a:rPr>
              <a:t>, cuyas ventas son constatadas en formularios del RNA</a:t>
            </a:r>
            <a:endParaRPr lang="es-ES" sz="1600" dirty="0">
              <a:solidFill>
                <a:schemeClr val="bg1"/>
              </a:solidFill>
            </a:endParaRPr>
          </a:p>
        </p:txBody>
      </p:sp>
      <p:sp>
        <p:nvSpPr>
          <p:cNvPr id="14" name="13 Rectángulo"/>
          <p:cNvSpPr/>
          <p:nvPr/>
        </p:nvSpPr>
        <p:spPr>
          <a:xfrm>
            <a:off x="2685945" y="4857760"/>
            <a:ext cx="6643702" cy="1077218"/>
          </a:xfrm>
          <a:prstGeom prst="rect">
            <a:avLst/>
          </a:prstGeom>
        </p:spPr>
        <p:txBody>
          <a:bodyPr wrap="square">
            <a:spAutoFit/>
          </a:bodyPr>
          <a:lstStyle/>
          <a:p>
            <a:r>
              <a:rPr lang="es-AR" sz="1600" dirty="0">
                <a:solidFill>
                  <a:schemeClr val="bg1"/>
                </a:solidFill>
              </a:rPr>
              <a:t>V</a:t>
            </a:r>
            <a:r>
              <a:rPr lang="es-AR" sz="1600" dirty="0" smtClean="0">
                <a:solidFill>
                  <a:schemeClr val="bg1"/>
                </a:solidFill>
              </a:rPr>
              <a:t>endedores mayoristas de artificios pirotécnicos calificados de venta libre (clases A - 11 y B - 3) por el REGISTRO NACIONAL DE ARMAS y a todo vendedor de artificios pirotécnicos de 'venta controlada' (clases C - 4a y C - 4b).</a:t>
            </a:r>
            <a:r>
              <a:rPr lang="es-AR" sz="1600" i="1" dirty="0" smtClean="0">
                <a:solidFill>
                  <a:schemeClr val="bg1"/>
                </a:solidFill>
              </a:rPr>
              <a:t> </a:t>
            </a:r>
            <a:endParaRPr lang="es-ES" sz="1600" dirty="0">
              <a:solidFill>
                <a:schemeClr val="bg1"/>
              </a:solidFill>
            </a:endParaRPr>
          </a:p>
        </p:txBody>
      </p:sp>
      <p:sp>
        <p:nvSpPr>
          <p:cNvPr id="8194" name="Rectangle 2"/>
          <p:cNvSpPr>
            <a:spLocks noChangeArrowheads="1"/>
          </p:cNvSpPr>
          <p:nvPr/>
        </p:nvSpPr>
        <p:spPr bwMode="auto">
          <a:xfrm>
            <a:off x="2369389" y="6143644"/>
            <a:ext cx="677461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mj-lt"/>
                <a:ea typeface="Times New Roman" pitchFamily="18" charset="0"/>
                <a:cs typeface="Calibri" pitchFamily="34" charset="0"/>
              </a:rPr>
              <a:t>A los que arman y encienden fuegos artificiales en el lugar de uso</a:t>
            </a:r>
            <a:r>
              <a:rPr kumimoji="0" lang="es-AR" sz="11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a:t>
            </a:r>
            <a:endParaRPr kumimoji="0" lang="es-A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18 Rectángulo"/>
          <p:cNvSpPr/>
          <p:nvPr/>
        </p:nvSpPr>
        <p:spPr>
          <a:xfrm>
            <a:off x="214282" y="3429000"/>
            <a:ext cx="8929718" cy="71438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214282" y="4143380"/>
            <a:ext cx="8929718" cy="71438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214282" y="4857760"/>
            <a:ext cx="8929718" cy="1143008"/>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214282" y="6000768"/>
            <a:ext cx="8929718" cy="71438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3714744" y="285728"/>
            <a:ext cx="5000660" cy="2800767"/>
          </a:xfrm>
          <a:prstGeom prst="rect">
            <a:avLst/>
          </a:prstGeom>
          <a:solidFill>
            <a:schemeClr val="accent3">
              <a:lumMod val="40000"/>
              <a:lumOff val="60000"/>
            </a:schemeClr>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AR" sz="1600" dirty="0" smtClean="0"/>
              <a:t>Para obtener la inscripción, los interesados deberán enviar una solicitud a el REGISTRO NACIONAL DE ARMAS, especificando la </a:t>
            </a:r>
            <a:r>
              <a:rPr lang="es-AR" sz="1600" u="sng" dirty="0" smtClean="0"/>
              <a:t>categoría</a:t>
            </a:r>
            <a:r>
              <a:rPr lang="es-AR" sz="1600" dirty="0" smtClean="0"/>
              <a:t> en que desean ser inscriptos.</a:t>
            </a:r>
          </a:p>
          <a:p>
            <a:pPr algn="just"/>
            <a:r>
              <a:rPr lang="es-AR" sz="1600" dirty="0" smtClean="0"/>
              <a:t>. En la solicitud se hará constar nombre y apellido, razón social, domicilio legal, datos de identidad, actividad que desarrollan y toda otra referencia que solicite aquella repartición. Asimismo, se agregarán planos por duplicado de construcción y ubicación de los polvorines previstos para la guarda de los explosivos.</a:t>
            </a:r>
            <a:endParaRPr lang="es-ES" sz="16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4786314" y="1285860"/>
            <a:ext cx="3143272" cy="369332"/>
          </a:xfrm>
          <a:prstGeom prst="rect">
            <a:avLst/>
          </a:prstGeom>
          <a:solidFill>
            <a:schemeClr val="accent6">
              <a:lumMod val="60000"/>
              <a:lumOff val="40000"/>
            </a:schemeClr>
          </a:solidFill>
        </p:spPr>
        <p:txBody>
          <a:bodyPr wrap="square" rtlCol="0">
            <a:spAutoFit/>
          </a:bodyPr>
          <a:lstStyle/>
          <a:p>
            <a:pPr algn="ctr"/>
            <a:r>
              <a:rPr lang="es-AR" b="1" dirty="0" smtClean="0">
                <a:solidFill>
                  <a:schemeClr val="bg1"/>
                </a:solidFill>
              </a:rPr>
              <a:t>DE LOS EXPLOSIVOS</a:t>
            </a:r>
            <a:endParaRPr lang="es-ES" b="1" dirty="0">
              <a:solidFill>
                <a:schemeClr val="bg1"/>
              </a:solidFill>
            </a:endParaRPr>
          </a:p>
        </p:txBody>
      </p:sp>
      <p:sp>
        <p:nvSpPr>
          <p:cNvPr id="15" name="14 Rectángulo"/>
          <p:cNvSpPr/>
          <p:nvPr/>
        </p:nvSpPr>
        <p:spPr>
          <a:xfrm>
            <a:off x="285720" y="285728"/>
            <a:ext cx="1545616" cy="369332"/>
          </a:xfrm>
          <a:prstGeom prst="rect">
            <a:avLst/>
          </a:prstGeom>
        </p:spPr>
        <p:txBody>
          <a:bodyPr wrap="none">
            <a:spAutoFit/>
          </a:bodyPr>
          <a:lstStyle/>
          <a:p>
            <a:pPr lvl="0"/>
            <a:r>
              <a:rPr lang="es-AR" b="1" dirty="0" smtClean="0"/>
              <a:t>3. Requisitos</a:t>
            </a:r>
          </a:p>
        </p:txBody>
      </p:sp>
      <p:sp>
        <p:nvSpPr>
          <p:cNvPr id="12" name="11 CuadroTexto"/>
          <p:cNvSpPr txBox="1"/>
          <p:nvPr/>
        </p:nvSpPr>
        <p:spPr>
          <a:xfrm>
            <a:off x="500034" y="2357430"/>
            <a:ext cx="8001056" cy="923330"/>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AR" dirty="0" smtClean="0"/>
              <a:t>El Registro Nacional de Armas llevará un registro de los explosivos que pueden ser importados, exportados, fabricados, almacenados y utilizados en el país </a:t>
            </a:r>
            <a:endParaRPr lang="es-ES" dirty="0"/>
          </a:p>
        </p:txBody>
      </p:sp>
      <p:sp>
        <p:nvSpPr>
          <p:cNvPr id="19" name="18 Rectángulo"/>
          <p:cNvSpPr/>
          <p:nvPr/>
        </p:nvSpPr>
        <p:spPr>
          <a:xfrm>
            <a:off x="357158" y="785794"/>
            <a:ext cx="3857652" cy="1500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Picture 2" descr="C:\Users\lu-ni\Downloads\WhatsApp Image 2019-10-01 at 19.32.03.jpeg"/>
          <p:cNvPicPr>
            <a:picLocks noChangeAspect="1" noChangeArrowheads="1"/>
          </p:cNvPicPr>
          <p:nvPr/>
        </p:nvPicPr>
        <p:blipFill>
          <a:blip r:embed="rId2" cstate="print"/>
          <a:srcRect/>
          <a:stretch>
            <a:fillRect/>
          </a:stretch>
        </p:blipFill>
        <p:spPr bwMode="auto">
          <a:xfrm>
            <a:off x="500034" y="1000108"/>
            <a:ext cx="857256" cy="857256"/>
          </a:xfrm>
          <a:prstGeom prst="rect">
            <a:avLst/>
          </a:prstGeom>
          <a:noFill/>
        </p:spPr>
      </p:pic>
      <p:sp>
        <p:nvSpPr>
          <p:cNvPr id="39937" name="Rectangle 1"/>
          <p:cNvSpPr>
            <a:spLocks noChangeArrowheads="1"/>
          </p:cNvSpPr>
          <p:nvPr/>
        </p:nvSpPr>
        <p:spPr bwMode="auto">
          <a:xfrm>
            <a:off x="1643042" y="785794"/>
            <a:ext cx="250033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b="0" i="0" u="none" strike="noStrike" cap="none" normalizeH="0" baseline="0" dirty="0" smtClean="0">
                <a:ln>
                  <a:noFill/>
                </a:ln>
                <a:effectLst/>
                <a:latin typeface="+mj-lt"/>
                <a:ea typeface="Times New Roman" pitchFamily="18" charset="0"/>
                <a:cs typeface="Calibri" pitchFamily="34" charset="0"/>
              </a:rPr>
              <a:t>Queda prohibida la realización de cualquier acto con </a:t>
            </a:r>
            <a:r>
              <a:rPr kumimoji="0" lang="es-AR" b="1" i="0" u="none" strike="noStrike" cap="none" normalizeH="0" baseline="0" dirty="0" smtClean="0">
                <a:ln>
                  <a:noFill/>
                </a:ln>
                <a:effectLst/>
                <a:latin typeface="+mj-lt"/>
                <a:ea typeface="Times New Roman" pitchFamily="18" charset="0"/>
                <a:cs typeface="Calibri" pitchFamily="34" charset="0"/>
              </a:rPr>
              <a:t>explosivos no registrados.</a:t>
            </a:r>
            <a:endParaRPr kumimoji="0" lang="es-AR" b="1" i="0" u="none" strike="noStrike" cap="none" normalizeH="0" baseline="0" dirty="0" smtClean="0">
              <a:ln>
                <a:noFill/>
              </a:ln>
              <a:effectLst/>
              <a:latin typeface="+mj-lt"/>
              <a:cs typeface="Arial" pitchFamily="34" charset="0"/>
            </a:endParaRPr>
          </a:p>
        </p:txBody>
      </p:sp>
      <p:sp>
        <p:nvSpPr>
          <p:cNvPr id="14" name="13 CuadroTexto"/>
          <p:cNvSpPr txBox="1"/>
          <p:nvPr/>
        </p:nvSpPr>
        <p:spPr>
          <a:xfrm>
            <a:off x="857224" y="3429000"/>
            <a:ext cx="7429552" cy="3429000"/>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AR" dirty="0" smtClean="0"/>
              <a:t>La inscripción de los explosivos deberá ser solicitada por los importadores o fabricantes, para lo cual remitirán a el RNA los siguientes datos:</a:t>
            </a:r>
          </a:p>
          <a:p>
            <a:pPr marL="342900" indent="-342900">
              <a:buAutoNum type="arabicPeriod"/>
            </a:pPr>
            <a:r>
              <a:rPr lang="es-AR" dirty="0" smtClean="0"/>
              <a:t>Fábrica que lo produce o producirá</a:t>
            </a:r>
          </a:p>
          <a:p>
            <a:pPr marL="342900" indent="-342900">
              <a:buAutoNum type="arabicPeriod"/>
            </a:pPr>
            <a:r>
              <a:rPr lang="es-AR" dirty="0" smtClean="0"/>
              <a:t>Designación y marca del explosivo</a:t>
            </a:r>
          </a:p>
          <a:p>
            <a:pPr marL="342900" indent="-342900">
              <a:buAutoNum type="arabicPeriod"/>
            </a:pPr>
            <a:r>
              <a:rPr lang="es-AR" dirty="0" smtClean="0"/>
              <a:t>Características</a:t>
            </a:r>
          </a:p>
          <a:p>
            <a:pPr marL="342900" indent="-342900">
              <a:buAutoNum type="arabicPeriod"/>
            </a:pPr>
            <a:r>
              <a:rPr lang="es-AR" dirty="0" smtClean="0"/>
              <a:t>Datos de sus componentes</a:t>
            </a:r>
          </a:p>
          <a:p>
            <a:pPr marL="342900" indent="-342900">
              <a:buAutoNum type="arabicPeriod"/>
            </a:pPr>
            <a:r>
              <a:rPr lang="es-AR" dirty="0" smtClean="0"/>
              <a:t>Acondicionamiento y embalaje</a:t>
            </a:r>
          </a:p>
          <a:p>
            <a:pPr marL="342900" indent="-342900">
              <a:buAutoNum type="arabicPeriod"/>
            </a:pPr>
            <a:r>
              <a:rPr lang="es-AR" dirty="0" smtClean="0"/>
              <a:t>Usos y aplicaciones</a:t>
            </a:r>
          </a:p>
          <a:p>
            <a:pPr marL="342900" indent="-342900">
              <a:buFontTx/>
              <a:buAutoNum type="arabicPeriod"/>
            </a:pPr>
            <a:r>
              <a:rPr lang="es-AR" dirty="0" smtClean="0"/>
              <a:t>Antecedentes bibliográficos y otros que pudieran resultar de interés a los fines de registro.</a:t>
            </a:r>
            <a:endParaRPr lang="es-ES" dirty="0" smtClean="0"/>
          </a:p>
          <a:p>
            <a:pPr marL="342900" indent="-342900">
              <a:buAutoNum type="arabicPeriod"/>
            </a:pPr>
            <a:r>
              <a:rPr lang="es-AR" dirty="0" smtClean="0"/>
              <a:t>Muestra del explosivo</a:t>
            </a:r>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801862"/>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smtClean="0"/>
          </a:p>
          <a:p>
            <a:endParaRPr lang="es-ES" dirty="0"/>
          </a:p>
        </p:txBody>
      </p:sp>
      <p:sp>
        <p:nvSpPr>
          <p:cNvPr id="6" name="5 Rectángulo"/>
          <p:cNvSpPr/>
          <p:nvPr/>
        </p:nvSpPr>
        <p:spPr>
          <a:xfrm>
            <a:off x="3428992" y="2071678"/>
            <a:ext cx="2500330"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428860" y="357166"/>
            <a:ext cx="349807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4400" b="1" dirty="0" smtClean="0">
                <a:ln w="11430"/>
                <a:solidFill>
                  <a:srgbClr val="92D050"/>
                </a:solidFill>
                <a:effectLst>
                  <a:outerShdw blurRad="50800" dist="39000" dir="5460000" algn="tl">
                    <a:srgbClr val="000000">
                      <a:alpha val="38000"/>
                    </a:srgbClr>
                  </a:outerShdw>
                </a:effectLst>
              </a:rPr>
              <a:t>Marco legal</a:t>
            </a:r>
            <a:endParaRPr lang="es-ES" sz="4400" b="1" cap="none" spc="0" dirty="0">
              <a:ln w="11430"/>
              <a:solidFill>
                <a:srgbClr val="92D050"/>
              </a:solidFill>
              <a:effectLst>
                <a:outerShdw blurRad="50800" dist="39000" dir="5460000" algn="tl">
                  <a:srgbClr val="000000">
                    <a:alpha val="38000"/>
                  </a:srgbClr>
                </a:outerShdw>
              </a:effectLst>
            </a:endParaRPr>
          </a:p>
        </p:txBody>
      </p:sp>
      <p:sp>
        <p:nvSpPr>
          <p:cNvPr id="5" name="4 CuadroTexto"/>
          <p:cNvSpPr txBox="1"/>
          <p:nvPr/>
        </p:nvSpPr>
        <p:spPr>
          <a:xfrm>
            <a:off x="500034" y="1714488"/>
            <a:ext cx="8001056" cy="646331"/>
          </a:xfrm>
          <a:prstGeom prst="rect">
            <a:avLst/>
          </a:prstGeom>
          <a:noFill/>
        </p:spPr>
        <p:txBody>
          <a:bodyPr wrap="square" rtlCol="0">
            <a:spAutoFit/>
          </a:bodyPr>
          <a:lstStyle/>
          <a:p>
            <a:r>
              <a:rPr lang="es-AR" b="1" dirty="0">
                <a:solidFill>
                  <a:schemeClr val="tx1">
                    <a:lumMod val="95000"/>
                  </a:schemeClr>
                </a:solidFill>
              </a:rPr>
              <a:t>LEY NACIONAL DE HIGIENE Y SEGURIDAD DEL TRABAJO: 19.587 - DECRETO 911/96 ARTICULO </a:t>
            </a:r>
            <a:r>
              <a:rPr lang="es-AR" b="1" dirty="0" smtClean="0">
                <a:solidFill>
                  <a:schemeClr val="tx1">
                    <a:lumMod val="95000"/>
                  </a:schemeClr>
                </a:solidFill>
              </a:rPr>
              <a:t>141:</a:t>
            </a:r>
            <a:endParaRPr lang="es-ES" dirty="0">
              <a:solidFill>
                <a:schemeClr val="tx1">
                  <a:lumMod val="95000"/>
                </a:schemeClr>
              </a:solidFill>
            </a:endParaRPr>
          </a:p>
        </p:txBody>
      </p:sp>
      <p:sp>
        <p:nvSpPr>
          <p:cNvPr id="7" name="6 CuadroTexto"/>
          <p:cNvSpPr txBox="1"/>
          <p:nvPr/>
        </p:nvSpPr>
        <p:spPr>
          <a:xfrm>
            <a:off x="1214414" y="3714752"/>
            <a:ext cx="5786478" cy="646331"/>
          </a:xfrm>
          <a:prstGeom prst="rect">
            <a:avLst/>
          </a:prstGeom>
          <a:noFill/>
          <a:ln w="57150">
            <a:solidFill>
              <a:srgbClr val="00B050"/>
            </a:solidFill>
          </a:ln>
        </p:spPr>
        <p:txBody>
          <a:bodyPr wrap="square" rtlCol="0">
            <a:spAutoFit/>
          </a:bodyPr>
          <a:lstStyle/>
          <a:p>
            <a:r>
              <a:rPr lang="es-AR" b="1" dirty="0"/>
              <a:t>LEY NACIONAL DE ARMAS Y </a:t>
            </a:r>
            <a:r>
              <a:rPr lang="es-AR" b="1" dirty="0" smtClean="0"/>
              <a:t>EXPLOSIVOS Nº </a:t>
            </a:r>
            <a:r>
              <a:rPr lang="es-AR" b="1" dirty="0"/>
              <a:t>20.429 -Decreto Nº 302</a:t>
            </a:r>
            <a:endParaRPr lang="es-ES" dirty="0">
              <a:solidFill>
                <a:srgbClr val="92D050"/>
              </a:solidFill>
            </a:endParaRPr>
          </a:p>
        </p:txBody>
      </p:sp>
      <p:sp>
        <p:nvSpPr>
          <p:cNvPr id="8" name="7 CuadroTexto"/>
          <p:cNvSpPr txBox="1"/>
          <p:nvPr/>
        </p:nvSpPr>
        <p:spPr>
          <a:xfrm>
            <a:off x="571472" y="2643182"/>
            <a:ext cx="7286676" cy="2308324"/>
          </a:xfrm>
          <a:prstGeom prst="rect">
            <a:avLst/>
          </a:prstGeom>
          <a:noFill/>
        </p:spPr>
        <p:txBody>
          <a:bodyPr wrap="square" rtlCol="0">
            <a:spAutoFit/>
          </a:bodyPr>
          <a:lstStyle/>
          <a:p>
            <a:r>
              <a:rPr lang="es-AR" dirty="0" smtClean="0"/>
              <a:t>En toda obra de construcción en la que se usen, manipulen o almacenen explosivos, se debe cumplimentar con lo exigido en la:</a:t>
            </a:r>
          </a:p>
          <a:p>
            <a:endParaRPr lang="es-AR" dirty="0" smtClean="0"/>
          </a:p>
          <a:p>
            <a:endParaRPr lang="es-AR" dirty="0" smtClean="0"/>
          </a:p>
          <a:p>
            <a:endParaRPr lang="es-AR" dirty="0" smtClean="0"/>
          </a:p>
          <a:p>
            <a:endParaRPr lang="es-AR" dirty="0" smtClean="0"/>
          </a:p>
          <a:p>
            <a:endParaRPr lang="es-ES" dirty="0"/>
          </a:p>
        </p:txBody>
      </p:sp>
      <p:sp>
        <p:nvSpPr>
          <p:cNvPr id="6" name="5 CuadroTexto"/>
          <p:cNvSpPr txBox="1"/>
          <p:nvPr/>
        </p:nvSpPr>
        <p:spPr>
          <a:xfrm>
            <a:off x="714348" y="4643446"/>
            <a:ext cx="7500990" cy="646331"/>
          </a:xfrm>
          <a:prstGeom prst="rect">
            <a:avLst/>
          </a:prstGeom>
          <a:noFill/>
        </p:spPr>
        <p:txBody>
          <a:bodyPr wrap="square" rtlCol="0">
            <a:spAutoFit/>
          </a:bodyPr>
          <a:lstStyle/>
          <a:p>
            <a:r>
              <a:rPr lang="es-AR" b="1" dirty="0" smtClean="0"/>
              <a:t>Reglamento General para el Transporte de Mercancías Peligrosas por Carretera.</a:t>
            </a:r>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redondeado"/>
          <p:cNvSpPr/>
          <p:nvPr/>
        </p:nvSpPr>
        <p:spPr>
          <a:xfrm>
            <a:off x="142844" y="2857496"/>
            <a:ext cx="3000396" cy="2286016"/>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214282" y="285728"/>
            <a:ext cx="2422458" cy="369332"/>
          </a:xfrm>
          <a:prstGeom prst="rect">
            <a:avLst/>
          </a:prstGeom>
        </p:spPr>
        <p:txBody>
          <a:bodyPr wrap="none">
            <a:spAutoFit/>
          </a:bodyPr>
          <a:lstStyle/>
          <a:p>
            <a:pPr lvl="0"/>
            <a:r>
              <a:rPr lang="es-AR" b="1" dirty="0" smtClean="0"/>
              <a:t>5. Comercialización</a:t>
            </a:r>
          </a:p>
        </p:txBody>
      </p:sp>
      <p:sp>
        <p:nvSpPr>
          <p:cNvPr id="5" name="4 Rectángulo"/>
          <p:cNvSpPr/>
          <p:nvPr/>
        </p:nvSpPr>
        <p:spPr>
          <a:xfrm>
            <a:off x="285720" y="285728"/>
            <a:ext cx="2428892" cy="428604"/>
          </a:xfrm>
          <a:prstGeom prst="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214282" y="3429000"/>
            <a:ext cx="2928958" cy="1754326"/>
          </a:xfrm>
          <a:prstGeom prst="rect">
            <a:avLst/>
          </a:prstGeom>
          <a:noFill/>
        </p:spPr>
        <p:txBody>
          <a:bodyPr wrap="square" rtlCol="0">
            <a:spAutoFit/>
          </a:bodyPr>
          <a:lstStyle/>
          <a:p>
            <a:r>
              <a:rPr lang="es-AR" dirty="0" smtClean="0">
                <a:solidFill>
                  <a:schemeClr val="bg1"/>
                </a:solidFill>
              </a:rPr>
              <a:t>Toda persona o entidad que está facultada para la venta o transferencia de explosivos.</a:t>
            </a:r>
            <a:r>
              <a:rPr lang="es-AR" i="1" dirty="0" smtClean="0">
                <a:solidFill>
                  <a:schemeClr val="bg1"/>
                </a:solidFill>
              </a:rPr>
              <a:t> </a:t>
            </a:r>
            <a:endParaRPr lang="es-AR" dirty="0" smtClean="0">
              <a:solidFill>
                <a:schemeClr val="bg1"/>
              </a:solidFill>
            </a:endParaRPr>
          </a:p>
          <a:p>
            <a:endParaRPr lang="es-AR" dirty="0"/>
          </a:p>
        </p:txBody>
      </p:sp>
      <p:sp>
        <p:nvSpPr>
          <p:cNvPr id="7" name="6 CuadroTexto"/>
          <p:cNvSpPr txBox="1"/>
          <p:nvPr/>
        </p:nvSpPr>
        <p:spPr>
          <a:xfrm>
            <a:off x="2928926" y="2428868"/>
            <a:ext cx="2500330" cy="369332"/>
          </a:xfrm>
          <a:prstGeom prst="rect">
            <a:avLst/>
          </a:prstGeom>
          <a:noFill/>
        </p:spPr>
        <p:txBody>
          <a:bodyPr wrap="square" rtlCol="0">
            <a:spAutoFit/>
          </a:bodyPr>
          <a:lstStyle/>
          <a:p>
            <a:endParaRPr lang="es-AR" dirty="0"/>
          </a:p>
        </p:txBody>
      </p:sp>
      <p:sp>
        <p:nvSpPr>
          <p:cNvPr id="9" name="8 CuadroTexto"/>
          <p:cNvSpPr txBox="1"/>
          <p:nvPr/>
        </p:nvSpPr>
        <p:spPr>
          <a:xfrm>
            <a:off x="2786050" y="928670"/>
            <a:ext cx="1571636" cy="923330"/>
          </a:xfrm>
          <a:prstGeom prst="rect">
            <a:avLst/>
          </a:prstGeom>
          <a:noFill/>
        </p:spPr>
        <p:txBody>
          <a:bodyPr wrap="square" rtlCol="0">
            <a:spAutoFit/>
          </a:bodyPr>
          <a:lstStyle/>
          <a:p>
            <a:r>
              <a:rPr lang="es-AR" dirty="0" smtClean="0"/>
              <a:t>sólo entre </a:t>
            </a:r>
            <a:r>
              <a:rPr lang="es-AR" b="1" dirty="0" smtClean="0"/>
              <a:t>inscriptos.</a:t>
            </a:r>
          </a:p>
          <a:p>
            <a:endParaRPr lang="es-AR" dirty="0"/>
          </a:p>
        </p:txBody>
      </p:sp>
      <p:sp>
        <p:nvSpPr>
          <p:cNvPr id="11" name="10 Rectángulo"/>
          <p:cNvSpPr/>
          <p:nvPr/>
        </p:nvSpPr>
        <p:spPr>
          <a:xfrm>
            <a:off x="285720" y="857232"/>
            <a:ext cx="1857388" cy="857256"/>
          </a:xfrm>
          <a:prstGeom prst="rect">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3" name="12 Conector recto de flecha"/>
          <p:cNvCxnSpPr/>
          <p:nvPr/>
        </p:nvCxnSpPr>
        <p:spPr>
          <a:xfrm>
            <a:off x="2214546" y="1357298"/>
            <a:ext cx="57150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285720" y="857232"/>
            <a:ext cx="1857388" cy="923330"/>
          </a:xfrm>
          <a:prstGeom prst="rect">
            <a:avLst/>
          </a:prstGeom>
          <a:noFill/>
        </p:spPr>
        <p:txBody>
          <a:bodyPr wrap="square" rtlCol="0">
            <a:spAutoFit/>
          </a:bodyPr>
          <a:lstStyle/>
          <a:p>
            <a:r>
              <a:rPr lang="es-AR" dirty="0" smtClean="0"/>
              <a:t>Compras</a:t>
            </a:r>
          </a:p>
          <a:p>
            <a:r>
              <a:rPr lang="es-AR" dirty="0" smtClean="0"/>
              <a:t>Ventas</a:t>
            </a:r>
          </a:p>
          <a:p>
            <a:r>
              <a:rPr lang="es-AR" dirty="0" smtClean="0"/>
              <a:t>Transferencias</a:t>
            </a:r>
          </a:p>
        </p:txBody>
      </p:sp>
      <p:sp>
        <p:nvSpPr>
          <p:cNvPr id="15" name="14 Rectángulo"/>
          <p:cNvSpPr/>
          <p:nvPr/>
        </p:nvSpPr>
        <p:spPr>
          <a:xfrm>
            <a:off x="142844" y="2000240"/>
            <a:ext cx="4500562" cy="642942"/>
          </a:xfrm>
          <a:prstGeom prst="rect">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Rectángulo"/>
          <p:cNvSpPr/>
          <p:nvPr/>
        </p:nvSpPr>
        <p:spPr>
          <a:xfrm>
            <a:off x="214282" y="2000240"/>
            <a:ext cx="4572000" cy="646331"/>
          </a:xfrm>
          <a:prstGeom prst="rect">
            <a:avLst/>
          </a:prstGeom>
        </p:spPr>
        <p:txBody>
          <a:bodyPr>
            <a:spAutoFit/>
          </a:bodyPr>
          <a:lstStyle/>
          <a:p>
            <a:r>
              <a:rPr lang="es-AR" dirty="0" smtClean="0"/>
              <a:t>Para </a:t>
            </a:r>
            <a:r>
              <a:rPr lang="es-AR" b="1" dirty="0" smtClean="0"/>
              <a:t>adquirir</a:t>
            </a:r>
            <a:r>
              <a:rPr lang="es-AR" dirty="0" smtClean="0"/>
              <a:t> explosivos, el interesado deberá acreditar ante el proveedor:</a:t>
            </a:r>
            <a:endParaRPr lang="es-AR" dirty="0"/>
          </a:p>
        </p:txBody>
      </p:sp>
      <p:cxnSp>
        <p:nvCxnSpPr>
          <p:cNvPr id="19" name="18 Conector recto de flecha"/>
          <p:cNvCxnSpPr/>
          <p:nvPr/>
        </p:nvCxnSpPr>
        <p:spPr>
          <a:xfrm flipV="1">
            <a:off x="4714876" y="1500174"/>
            <a:ext cx="571504" cy="4286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5286380" y="1285860"/>
            <a:ext cx="2786082" cy="369332"/>
          </a:xfrm>
          <a:prstGeom prst="rect">
            <a:avLst/>
          </a:prstGeom>
          <a:noFill/>
        </p:spPr>
        <p:txBody>
          <a:bodyPr wrap="square" rtlCol="0">
            <a:spAutoFit/>
          </a:bodyPr>
          <a:lstStyle/>
          <a:p>
            <a:r>
              <a:rPr lang="es-AR" dirty="0" smtClean="0"/>
              <a:t>Datos de identidad</a:t>
            </a:r>
            <a:endParaRPr lang="es-AR" dirty="0"/>
          </a:p>
        </p:txBody>
      </p:sp>
      <p:sp>
        <p:nvSpPr>
          <p:cNvPr id="22" name="21 Rectángulo"/>
          <p:cNvSpPr/>
          <p:nvPr/>
        </p:nvSpPr>
        <p:spPr>
          <a:xfrm>
            <a:off x="5429256" y="1857364"/>
            <a:ext cx="1574470" cy="369332"/>
          </a:xfrm>
          <a:prstGeom prst="rect">
            <a:avLst/>
          </a:prstGeom>
        </p:spPr>
        <p:txBody>
          <a:bodyPr wrap="none">
            <a:spAutoFit/>
          </a:bodyPr>
          <a:lstStyle/>
          <a:p>
            <a:r>
              <a:rPr lang="es-AR" dirty="0" smtClean="0"/>
              <a:t>Razón social</a:t>
            </a:r>
            <a:endParaRPr lang="es-AR" dirty="0"/>
          </a:p>
        </p:txBody>
      </p:sp>
      <p:sp>
        <p:nvSpPr>
          <p:cNvPr id="23" name="22 Rectángulo"/>
          <p:cNvSpPr/>
          <p:nvPr/>
        </p:nvSpPr>
        <p:spPr>
          <a:xfrm>
            <a:off x="5357818" y="2285992"/>
            <a:ext cx="3929090" cy="923330"/>
          </a:xfrm>
          <a:prstGeom prst="rect">
            <a:avLst/>
          </a:prstGeom>
        </p:spPr>
        <p:txBody>
          <a:bodyPr wrap="square">
            <a:spAutoFit/>
          </a:bodyPr>
          <a:lstStyle/>
          <a:p>
            <a:r>
              <a:rPr lang="es-AR" dirty="0" smtClean="0"/>
              <a:t>Número de inscripción o permiso especial de el Registro Nacional de Armas</a:t>
            </a:r>
            <a:endParaRPr lang="es-AR" dirty="0"/>
          </a:p>
        </p:txBody>
      </p:sp>
      <p:sp>
        <p:nvSpPr>
          <p:cNvPr id="24" name="23 Elipse"/>
          <p:cNvSpPr/>
          <p:nvPr/>
        </p:nvSpPr>
        <p:spPr>
          <a:xfrm>
            <a:off x="714348" y="2928934"/>
            <a:ext cx="2000264" cy="5715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AR" dirty="0" smtClean="0"/>
              <a:t>Proveedor</a:t>
            </a:r>
            <a:endParaRPr lang="es-AR" dirty="0"/>
          </a:p>
        </p:txBody>
      </p:sp>
      <p:cxnSp>
        <p:nvCxnSpPr>
          <p:cNvPr id="28" name="27 Conector recto de flecha"/>
          <p:cNvCxnSpPr/>
          <p:nvPr/>
        </p:nvCxnSpPr>
        <p:spPr>
          <a:xfrm flipV="1">
            <a:off x="4714876" y="2071678"/>
            <a:ext cx="571504" cy="178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4714876" y="2500306"/>
            <a:ext cx="571504" cy="71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73" name="Rectangle 1"/>
          <p:cNvSpPr>
            <a:spLocks noChangeArrowheads="1"/>
          </p:cNvSpPr>
          <p:nvPr/>
        </p:nvSpPr>
        <p:spPr bwMode="auto">
          <a:xfrm>
            <a:off x="3571868" y="3500438"/>
            <a:ext cx="5857948"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2000" b="1" i="0" u="none" strike="noStrike" cap="none" normalizeH="0" baseline="0" dirty="0" smtClean="0">
                <a:ln>
                  <a:noFill/>
                </a:ln>
                <a:solidFill>
                  <a:srgbClr val="00B050"/>
                </a:solidFill>
                <a:effectLst/>
                <a:ea typeface="Times New Roman" pitchFamily="18" charset="0"/>
                <a:cs typeface="Calibri" pitchFamily="34" charset="0"/>
              </a:rPr>
              <a:t>Si está autorizado</a:t>
            </a:r>
            <a:r>
              <a:rPr kumimoji="0" lang="es-AR" b="0" i="0" u="none" strike="noStrike" cap="none" normalizeH="0" baseline="0" dirty="0" smtClean="0">
                <a:ln>
                  <a:noFill/>
                </a:ln>
                <a:effectLst/>
                <a:ea typeface="Times New Roman" pitchFamily="18" charset="0"/>
                <a:cs typeface="Calibri" pitchFamily="34" charset="0"/>
              </a:rPr>
              <a:t>, el </a:t>
            </a:r>
            <a:r>
              <a:rPr kumimoji="0" lang="es-AR" b="1" i="0" u="none" strike="noStrike" cap="none" normalizeH="0" baseline="0" dirty="0" smtClean="0">
                <a:ln>
                  <a:noFill/>
                </a:ln>
                <a:solidFill>
                  <a:srgbClr val="FFFF00"/>
                </a:solidFill>
                <a:effectLst/>
                <a:ea typeface="Times New Roman" pitchFamily="18" charset="0"/>
                <a:cs typeface="Calibri" pitchFamily="34" charset="0"/>
              </a:rPr>
              <a:t>PROVEEDOR</a:t>
            </a:r>
            <a:r>
              <a:rPr kumimoji="0" lang="es-AR" b="0" i="0" u="none" strike="noStrike" cap="none" normalizeH="0" baseline="0" dirty="0" smtClean="0">
                <a:ln>
                  <a:noFill/>
                </a:ln>
                <a:effectLst/>
                <a:ea typeface="Times New Roman" pitchFamily="18" charset="0"/>
                <a:cs typeface="Calibri" pitchFamily="34" charset="0"/>
              </a:rPr>
              <a:t> le remitirá con los explosivos, factura o remito que contengan:</a:t>
            </a:r>
            <a:endParaRPr kumimoji="0" lang="es-AR" b="0" i="0" u="none" strike="noStrike" cap="none" normalizeH="0" baseline="0" dirty="0" smtClean="0">
              <a:ln>
                <a:noFill/>
              </a:ln>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b="0" i="0" u="none" strike="noStrike" cap="none" normalizeH="0" baseline="0" dirty="0" smtClean="0">
                <a:ln>
                  <a:noFill/>
                </a:ln>
                <a:effectLst/>
                <a:ea typeface="Times New Roman" pitchFamily="18" charset="0"/>
                <a:cs typeface="Calibri" pitchFamily="34" charset="0"/>
              </a:rPr>
              <a:t> Los datos del destinatario, y número de inscripción o permiso especial.</a:t>
            </a:r>
            <a:endParaRPr kumimoji="0" lang="es-AR" b="0" i="0" u="none" strike="noStrike" cap="none" normalizeH="0" baseline="0" dirty="0" smtClean="0">
              <a:ln>
                <a:noFill/>
              </a:ln>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b="0" i="0" u="none" strike="noStrike" cap="none" normalizeH="0" baseline="0" dirty="0" smtClean="0">
                <a:ln>
                  <a:noFill/>
                </a:ln>
                <a:effectLst/>
                <a:ea typeface="Times New Roman" pitchFamily="18" charset="0"/>
                <a:cs typeface="Calibri" pitchFamily="34" charset="0"/>
              </a:rPr>
              <a:t> Tipo, cantidad y número de registro de cada explosivo.</a:t>
            </a:r>
            <a:endParaRPr kumimoji="0" lang="es-AR" b="0" i="0" u="none" strike="noStrike" cap="none" normalizeH="0" baseline="0" dirty="0" smtClean="0">
              <a:ln>
                <a:noFill/>
              </a:ln>
              <a:effectLst/>
              <a:cs typeface="Arial" pitchFamily="34" charset="0"/>
            </a:endParaRPr>
          </a:p>
        </p:txBody>
      </p:sp>
      <p:pic>
        <p:nvPicPr>
          <p:cNvPr id="3075" name="Picture 3" descr="Resultado de imagen de signo bien con verde"/>
          <p:cNvPicPr>
            <a:picLocks noChangeAspect="1" noChangeArrowheads="1"/>
          </p:cNvPicPr>
          <p:nvPr/>
        </p:nvPicPr>
        <p:blipFill>
          <a:blip r:embed="rId2" cstate="print"/>
          <a:srcRect l="7969" t="49412" r="52188" b="14852"/>
          <a:stretch>
            <a:fillRect/>
          </a:stretch>
        </p:blipFill>
        <p:spPr bwMode="auto">
          <a:xfrm>
            <a:off x="7429520" y="3000372"/>
            <a:ext cx="522115" cy="497545"/>
          </a:xfrm>
          <a:prstGeom prst="rect">
            <a:avLst/>
          </a:prstGeom>
          <a:noFill/>
        </p:spPr>
      </p:pic>
      <p:sp>
        <p:nvSpPr>
          <p:cNvPr id="40" name="39 Rectángulo"/>
          <p:cNvSpPr/>
          <p:nvPr/>
        </p:nvSpPr>
        <p:spPr>
          <a:xfrm>
            <a:off x="2071670" y="5500702"/>
            <a:ext cx="4572000" cy="1200329"/>
          </a:xfrm>
          <a:prstGeom prst="rect">
            <a:avLst/>
          </a:prstGeom>
        </p:spPr>
        <p:txBody>
          <a:bodyPr>
            <a:spAutoFit/>
          </a:bodyPr>
          <a:lstStyle/>
          <a:p>
            <a:pPr lvl="0" fontAlgn="base">
              <a:spcBef>
                <a:spcPct val="0"/>
              </a:spcBef>
              <a:spcAft>
                <a:spcPct val="0"/>
              </a:spcAft>
            </a:pPr>
            <a:r>
              <a:rPr lang="es-AR" dirty="0" smtClean="0">
                <a:ea typeface="Times New Roman" pitchFamily="18" charset="0"/>
                <a:cs typeface="Calibri" pitchFamily="34" charset="0"/>
              </a:rPr>
              <a:t>Los</a:t>
            </a:r>
            <a:r>
              <a:rPr lang="es-AR" b="1" dirty="0" smtClean="0">
                <a:ea typeface="Times New Roman" pitchFamily="18" charset="0"/>
                <a:cs typeface="Calibri" pitchFamily="34" charset="0"/>
              </a:rPr>
              <a:t> </a:t>
            </a:r>
            <a:r>
              <a:rPr lang="es-AR" b="1" dirty="0" smtClean="0">
                <a:solidFill>
                  <a:srgbClr val="FFFF00"/>
                </a:solidFill>
                <a:ea typeface="Times New Roman" pitchFamily="18" charset="0"/>
                <a:cs typeface="Calibri" pitchFamily="34" charset="0"/>
              </a:rPr>
              <a:t>ADQUIRENTES</a:t>
            </a:r>
            <a:r>
              <a:rPr lang="es-AR" dirty="0" smtClean="0">
                <a:ea typeface="Times New Roman" pitchFamily="18" charset="0"/>
                <a:cs typeface="Calibri" pitchFamily="34" charset="0"/>
              </a:rPr>
              <a:t>, después de recibir los explosivos devolverán al proveedor, para su archivo, copia conformada de las facturas o remitos.</a:t>
            </a:r>
            <a:endParaRPr lang="es-AR" dirty="0" smtClean="0">
              <a:cs typeface="Arial" pitchFamily="34" charset="0"/>
            </a:endParaRPr>
          </a:p>
        </p:txBody>
      </p:sp>
      <p:sp>
        <p:nvSpPr>
          <p:cNvPr id="42" name="41 Flecha doblada hacia arriba"/>
          <p:cNvSpPr/>
          <p:nvPr/>
        </p:nvSpPr>
        <p:spPr>
          <a:xfrm>
            <a:off x="6643702" y="5214950"/>
            <a:ext cx="571504" cy="785818"/>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5" name="44 Flecha abajo"/>
          <p:cNvSpPr/>
          <p:nvPr/>
        </p:nvSpPr>
        <p:spPr>
          <a:xfrm>
            <a:off x="7000892" y="2928934"/>
            <a:ext cx="285752" cy="64294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28596" y="857232"/>
            <a:ext cx="785818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AR" b="0" i="0" u="none" strike="noStrike" cap="none" normalizeH="0" baseline="0" dirty="0" smtClean="0">
                <a:ln>
                  <a:noFill/>
                </a:ln>
                <a:effectLst/>
                <a:ea typeface="Times New Roman" pitchFamily="18" charset="0"/>
                <a:cs typeface="Calibri" pitchFamily="34" charset="0"/>
              </a:rPr>
              <a:t>Los vendedores de </a:t>
            </a:r>
            <a:r>
              <a:rPr kumimoji="0" lang="es-AR" b="1" i="0" u="none" strike="noStrike" cap="none" normalizeH="0" baseline="0" dirty="0" smtClean="0">
                <a:ln>
                  <a:noFill/>
                </a:ln>
                <a:effectLst/>
                <a:ea typeface="Times New Roman" pitchFamily="18" charset="0"/>
                <a:cs typeface="Calibri" pitchFamily="34" charset="0"/>
              </a:rPr>
              <a:t>primera clase </a:t>
            </a:r>
            <a:r>
              <a:rPr kumimoji="0" lang="es-AR" b="0" i="0" u="none" strike="noStrike" cap="none" normalizeH="0" baseline="0" dirty="0" smtClean="0">
                <a:ln>
                  <a:noFill/>
                </a:ln>
                <a:effectLst/>
                <a:ea typeface="Times New Roman" pitchFamily="18" charset="0"/>
                <a:cs typeface="Calibri" pitchFamily="34" charset="0"/>
              </a:rPr>
              <a:t>deberán disponer de una nómina actualizada de los inscriptos a los cuales venden sus productos.</a:t>
            </a:r>
            <a:endParaRPr kumimoji="0" lang="es-AR" b="0" i="0" u="none" strike="noStrike" cap="none" normalizeH="0" baseline="0" dirty="0" smtClean="0">
              <a:ln>
                <a:noFill/>
              </a:ln>
              <a:effectLst/>
              <a:ea typeface="Times New Roman" pitchFamily="18" charset="0"/>
              <a:cs typeface="Arial" pitchFamily="34" charset="0"/>
            </a:endParaRPr>
          </a:p>
        </p:txBody>
      </p:sp>
      <p:sp>
        <p:nvSpPr>
          <p:cNvPr id="10" name="9 CuadroTexto"/>
          <p:cNvSpPr txBox="1"/>
          <p:nvPr/>
        </p:nvSpPr>
        <p:spPr>
          <a:xfrm>
            <a:off x="428596" y="2000240"/>
            <a:ext cx="8072494" cy="1200329"/>
          </a:xfrm>
          <a:prstGeom prst="rect">
            <a:avLst/>
          </a:prstGeom>
          <a:noFill/>
        </p:spPr>
        <p:txBody>
          <a:bodyPr wrap="square" rtlCol="0">
            <a:spAutoFit/>
          </a:bodyPr>
          <a:lstStyle/>
          <a:p>
            <a:pPr lvl="0"/>
            <a:r>
              <a:rPr lang="es-AR" dirty="0" smtClean="0">
                <a:ea typeface="Times New Roman" pitchFamily="18" charset="0"/>
                <a:cs typeface="Calibri" pitchFamily="34" charset="0"/>
              </a:rPr>
              <a:t>Las ventas de explosivos a pequeños usuarios deberán hacerse por intermedio de los vendedores de</a:t>
            </a:r>
            <a:r>
              <a:rPr lang="es-AR" b="1" dirty="0" smtClean="0">
                <a:ea typeface="Times New Roman" pitchFamily="18" charset="0"/>
                <a:cs typeface="Calibri" pitchFamily="34" charset="0"/>
              </a:rPr>
              <a:t> segunda clase</a:t>
            </a:r>
            <a:r>
              <a:rPr lang="es-AR" dirty="0" smtClean="0">
                <a:ea typeface="Times New Roman" pitchFamily="18" charset="0"/>
                <a:cs typeface="Calibri" pitchFamily="34" charset="0"/>
              </a:rPr>
              <a:t>,</a:t>
            </a:r>
            <a:r>
              <a:rPr lang="es-AR" b="1" dirty="0" smtClean="0">
                <a:ea typeface="Times New Roman" pitchFamily="18" charset="0"/>
                <a:cs typeface="Calibri" pitchFamily="34" charset="0"/>
              </a:rPr>
              <a:t> </a:t>
            </a:r>
            <a:r>
              <a:rPr lang="es-AR" dirty="0" smtClean="0">
                <a:ea typeface="Times New Roman" pitchFamily="18" charset="0"/>
                <a:cs typeface="Calibri" pitchFamily="34" charset="0"/>
              </a:rPr>
              <a:t>bajo su responsabilidad.</a:t>
            </a:r>
            <a:endParaRPr lang="es-AR" dirty="0" smtClean="0">
              <a:cs typeface="Arial" pitchFamily="34" charset="0"/>
            </a:endParaRPr>
          </a:p>
          <a:p>
            <a:endParaRPr lang="es-AR" dirty="0"/>
          </a:p>
        </p:txBody>
      </p:sp>
      <p:sp>
        <p:nvSpPr>
          <p:cNvPr id="12" name="11 Rectángulo"/>
          <p:cNvSpPr/>
          <p:nvPr/>
        </p:nvSpPr>
        <p:spPr>
          <a:xfrm>
            <a:off x="500034" y="3357562"/>
            <a:ext cx="7500990" cy="1477328"/>
          </a:xfrm>
          <a:prstGeom prst="rect">
            <a:avLst/>
          </a:prstGeom>
        </p:spPr>
        <p:txBody>
          <a:bodyPr wrap="square">
            <a:spAutoFit/>
          </a:bodyPr>
          <a:lstStyle/>
          <a:p>
            <a:r>
              <a:rPr lang="es-AR" dirty="0" smtClean="0"/>
              <a:t>Los vendedores de </a:t>
            </a:r>
            <a:r>
              <a:rPr lang="es-AR" b="1" dirty="0" smtClean="0"/>
              <a:t>segunda </a:t>
            </a:r>
            <a:r>
              <a:rPr lang="es-AR" b="1" dirty="0" smtClean="0">
                <a:ea typeface="Times New Roman" pitchFamily="18" charset="0"/>
                <a:cs typeface="Calibri" pitchFamily="34" charset="0"/>
              </a:rPr>
              <a:t>clase</a:t>
            </a:r>
            <a:r>
              <a:rPr lang="es-AR" b="1" dirty="0" smtClean="0"/>
              <a:t> </a:t>
            </a:r>
            <a:r>
              <a:rPr lang="es-AR" dirty="0" smtClean="0"/>
              <a:t>dejarán constancia de las ventas que realicen, en formularios que al efecto establecerá el REGISTRO NACIONAL DE ARMAS.</a:t>
            </a:r>
          </a:p>
          <a:p>
            <a:r>
              <a:rPr lang="es-AR" dirty="0" smtClean="0"/>
              <a:t> El original será remitido a ese Organismo entre el 1 y 5 de cada mes y la copia será archivada por el vendedor.</a:t>
            </a:r>
            <a:r>
              <a:rPr lang="es-AR" i="1" dirty="0" smtClean="0"/>
              <a:t> </a:t>
            </a:r>
            <a:endParaRPr lang="es-AR" dirty="0"/>
          </a:p>
        </p:txBody>
      </p:sp>
      <p:sp>
        <p:nvSpPr>
          <p:cNvPr id="5" name="4 Rectángulo"/>
          <p:cNvSpPr/>
          <p:nvPr/>
        </p:nvSpPr>
        <p:spPr>
          <a:xfrm>
            <a:off x="285720" y="214290"/>
            <a:ext cx="2422458" cy="369332"/>
          </a:xfrm>
          <a:prstGeom prst="rect">
            <a:avLst/>
          </a:prstGeom>
        </p:spPr>
        <p:txBody>
          <a:bodyPr wrap="none">
            <a:spAutoFit/>
          </a:bodyPr>
          <a:lstStyle/>
          <a:p>
            <a:pPr lvl="0"/>
            <a:r>
              <a:rPr lang="es-AR" b="1" dirty="0" smtClean="0"/>
              <a:t>5. Comercialización</a:t>
            </a:r>
          </a:p>
        </p:txBody>
      </p:sp>
      <p:sp>
        <p:nvSpPr>
          <p:cNvPr id="6" name="5 Rombo"/>
          <p:cNvSpPr/>
          <p:nvPr/>
        </p:nvSpPr>
        <p:spPr>
          <a:xfrm>
            <a:off x="142844" y="928670"/>
            <a:ext cx="285752" cy="285752"/>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6 Rombo"/>
          <p:cNvSpPr/>
          <p:nvPr/>
        </p:nvSpPr>
        <p:spPr>
          <a:xfrm>
            <a:off x="142844" y="3429000"/>
            <a:ext cx="285752" cy="285752"/>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Rombo"/>
          <p:cNvSpPr/>
          <p:nvPr/>
        </p:nvSpPr>
        <p:spPr>
          <a:xfrm>
            <a:off x="142844" y="2071678"/>
            <a:ext cx="285752" cy="285752"/>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6" name="5 Rectángulo"/>
          <p:cNvSpPr/>
          <p:nvPr/>
        </p:nvSpPr>
        <p:spPr>
          <a:xfrm>
            <a:off x="3428992" y="2786058"/>
            <a:ext cx="1571636" cy="42860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428992" y="357166"/>
            <a:ext cx="4714876" cy="6247864"/>
          </a:xfrm>
          <a:prstGeom prst="rect">
            <a:avLst/>
          </a:prstGeom>
        </p:spPr>
        <p:txBody>
          <a:bodyPr wrap="square">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1214414" y="1000108"/>
            <a:ext cx="2928958"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285720" y="285728"/>
            <a:ext cx="1593706" cy="369332"/>
          </a:xfrm>
          <a:prstGeom prst="rect">
            <a:avLst/>
          </a:prstGeom>
        </p:spPr>
        <p:txBody>
          <a:bodyPr wrap="none">
            <a:spAutoFit/>
          </a:bodyPr>
          <a:lstStyle/>
          <a:p>
            <a:pPr lvl="0"/>
            <a:r>
              <a:rPr lang="es-AR" b="1" dirty="0" smtClean="0"/>
              <a:t>6. Transporte</a:t>
            </a:r>
          </a:p>
        </p:txBody>
      </p:sp>
      <p:sp>
        <p:nvSpPr>
          <p:cNvPr id="5" name="4 Rectángulo"/>
          <p:cNvSpPr/>
          <p:nvPr/>
        </p:nvSpPr>
        <p:spPr>
          <a:xfrm>
            <a:off x="214282" y="214290"/>
            <a:ext cx="2000264" cy="571480"/>
          </a:xfrm>
          <a:prstGeom prst="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49" name="Rectangle 1"/>
          <p:cNvSpPr>
            <a:spLocks noChangeArrowheads="1"/>
          </p:cNvSpPr>
          <p:nvPr/>
        </p:nvSpPr>
        <p:spPr bwMode="auto">
          <a:xfrm>
            <a:off x="857224" y="1071547"/>
            <a:ext cx="807249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LcParenR"/>
              <a:tabLst/>
            </a:pPr>
            <a:r>
              <a:rPr kumimoji="0" lang="es-AR" b="0" i="0" u="none" strike="noStrike" cap="none" normalizeH="0" baseline="0" dirty="0" smtClean="0">
                <a:ln>
                  <a:noFill/>
                </a:ln>
                <a:effectLst/>
                <a:latin typeface="+mj-lt"/>
                <a:ea typeface="Times New Roman" pitchFamily="18" charset="0"/>
                <a:cs typeface="Calibri" pitchFamily="34" charset="0"/>
              </a:rPr>
              <a:t>Explosivos no registrados</a:t>
            </a:r>
          </a:p>
          <a:p>
            <a:pPr marL="342900" marR="0" lvl="0" indent="-342900" algn="l" defTabSz="914400" rtl="0" eaLnBrk="1" fontAlgn="base" latinLnBrk="0" hangingPunct="1">
              <a:lnSpc>
                <a:spcPct val="100000"/>
              </a:lnSpc>
              <a:spcBef>
                <a:spcPct val="0"/>
              </a:spcBef>
              <a:spcAft>
                <a:spcPct val="0"/>
              </a:spcAft>
              <a:buClrTx/>
              <a:buSzTx/>
              <a:tabLst/>
            </a:pPr>
            <a:endParaRPr kumimoji="0" lang="es-AR"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b="0" i="0" u="none" strike="noStrike" cap="none" normalizeH="0" baseline="0" dirty="0" smtClean="0">
                <a:ln>
                  <a:noFill/>
                </a:ln>
                <a:effectLst/>
                <a:latin typeface="+mj-lt"/>
                <a:ea typeface="Times New Roman" pitchFamily="18" charset="0"/>
                <a:cs typeface="Calibri" pitchFamily="34" charset="0"/>
              </a:rPr>
              <a:t>b) Explosivos que arden espontáneamente o que sufran una marcada descomposición cuando son sometidos a 75 º durante  48 hs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AR" dirty="0" smtClean="0">
                <a:latin typeface="+mj-lt"/>
                <a:ea typeface="Times New Roman" pitchFamily="18" charset="0"/>
                <a:cs typeface="Calibri" pitchFamily="34" charset="0"/>
              </a:rPr>
              <a:t>c</a:t>
            </a:r>
            <a:r>
              <a:rPr kumimoji="0" lang="es-AR" b="0" i="0" u="none" strike="noStrike" cap="none" normalizeH="0" baseline="0" dirty="0" smtClean="0">
                <a:ln>
                  <a:noFill/>
                </a:ln>
                <a:effectLst/>
                <a:latin typeface="+mj-lt"/>
                <a:ea typeface="Times New Roman" pitchFamily="18" charset="0"/>
                <a:cs typeface="Calibri" pitchFamily="34" charset="0"/>
              </a:rPr>
              <a:t>) Explosivos con signo de exudación o descomposición o acondicionados en envases dañados.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AR" dirty="0" smtClean="0">
                <a:latin typeface="+mj-lt"/>
                <a:ea typeface="Times New Roman" pitchFamily="18" charset="0"/>
                <a:cs typeface="Calibri" pitchFamily="34" charset="0"/>
              </a:rPr>
              <a:t>d</a:t>
            </a:r>
            <a:r>
              <a:rPr kumimoji="0" lang="es-AR" b="0" i="0" u="none" strike="noStrike" cap="none" normalizeH="0" baseline="0" dirty="0" smtClean="0">
                <a:ln>
                  <a:noFill/>
                </a:ln>
                <a:effectLst/>
                <a:latin typeface="+mj-lt"/>
                <a:ea typeface="Times New Roman" pitchFamily="18" charset="0"/>
                <a:cs typeface="Calibri" pitchFamily="34" charset="0"/>
              </a:rPr>
              <a:t>) Explosivos que al ser sometidos al ensayo de sensibilidad al choque detonen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AR" dirty="0" smtClean="0">
                <a:latin typeface="+mj-lt"/>
                <a:ea typeface="Times New Roman" pitchFamily="18" charset="0"/>
                <a:cs typeface="Calibri" pitchFamily="34" charset="0"/>
              </a:rPr>
              <a:t>e</a:t>
            </a:r>
            <a:r>
              <a:rPr kumimoji="0" lang="es-AR" b="0" i="0" u="none" strike="noStrike" cap="none" normalizeH="0" baseline="0" dirty="0" smtClean="0">
                <a:ln>
                  <a:noFill/>
                </a:ln>
                <a:effectLst/>
                <a:latin typeface="+mj-lt"/>
                <a:ea typeface="Times New Roman" pitchFamily="18" charset="0"/>
                <a:cs typeface="Calibri" pitchFamily="34" charset="0"/>
              </a:rPr>
              <a:t>) Explosivos calificados de 'Uso prohibido‘</a:t>
            </a:r>
          </a:p>
          <a:p>
            <a:pPr marL="0" marR="0" lvl="0" indent="0" algn="l" defTabSz="914400" rtl="0" eaLnBrk="0" fontAlgn="base" latinLnBrk="0" hangingPunct="0">
              <a:lnSpc>
                <a:spcPct val="100000"/>
              </a:lnSpc>
              <a:spcBef>
                <a:spcPct val="0"/>
              </a:spcBef>
              <a:spcAft>
                <a:spcPct val="0"/>
              </a:spcAft>
              <a:buClrTx/>
              <a:buSzTx/>
              <a:buFontTx/>
              <a:buNone/>
              <a:tabLst/>
            </a:pPr>
            <a:endParaRPr lang="es-AR" dirty="0" smtClean="0">
              <a:latin typeface="+mj-lt"/>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b="0" i="0" u="none" strike="noStrike" cap="none" normalizeH="0" baseline="0" dirty="0" smtClean="0">
              <a:ln>
                <a:noFill/>
              </a:ln>
              <a:effectLst/>
              <a:latin typeface="+mj-lt"/>
              <a:cs typeface="Arial" pitchFamily="34" charset="0"/>
            </a:endParaRPr>
          </a:p>
        </p:txBody>
      </p:sp>
      <p:pic>
        <p:nvPicPr>
          <p:cNvPr id="2050" name="Picture 2" descr="C:\Users\lu-ni\Downloads\WhatsApp Image 2019-10-01 at 19.32.03.jpeg"/>
          <p:cNvPicPr>
            <a:picLocks noChangeAspect="1" noChangeArrowheads="1"/>
          </p:cNvPicPr>
          <p:nvPr/>
        </p:nvPicPr>
        <p:blipFill>
          <a:blip r:embed="rId2" cstate="print"/>
          <a:srcRect/>
          <a:stretch>
            <a:fillRect/>
          </a:stretch>
        </p:blipFill>
        <p:spPr bwMode="auto">
          <a:xfrm>
            <a:off x="7572396" y="214290"/>
            <a:ext cx="1085850" cy="1085850"/>
          </a:xfrm>
          <a:prstGeom prst="rect">
            <a:avLst/>
          </a:prstGeom>
          <a:noFill/>
        </p:spPr>
      </p:pic>
      <p:pic>
        <p:nvPicPr>
          <p:cNvPr id="2051" name="Picture 3" descr="C:\Users\lu-ni\Downloads\WhatsApp Image 2019-10-01 at 19.34.06.jpeg"/>
          <p:cNvPicPr>
            <a:picLocks noChangeAspect="1" noChangeArrowheads="1"/>
          </p:cNvPicPr>
          <p:nvPr/>
        </p:nvPicPr>
        <p:blipFill>
          <a:blip r:embed="rId3"/>
          <a:srcRect/>
          <a:stretch>
            <a:fillRect/>
          </a:stretch>
        </p:blipFill>
        <p:spPr bwMode="auto">
          <a:xfrm>
            <a:off x="285720" y="1714487"/>
            <a:ext cx="445956" cy="1361033"/>
          </a:xfrm>
          <a:prstGeom prst="rect">
            <a:avLst/>
          </a:prstGeom>
          <a:noFill/>
        </p:spPr>
      </p:pic>
      <p:cxnSp>
        <p:nvCxnSpPr>
          <p:cNvPr id="10" name="9 Conector recto de flecha"/>
          <p:cNvCxnSpPr/>
          <p:nvPr/>
        </p:nvCxnSpPr>
        <p:spPr>
          <a:xfrm flipV="1">
            <a:off x="4786314" y="4643446"/>
            <a:ext cx="785818" cy="42862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rot="16200000" flipH="1">
            <a:off x="4429124" y="5786454"/>
            <a:ext cx="428628" cy="42862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rot="10800000" flipV="1">
            <a:off x="2643174" y="5429264"/>
            <a:ext cx="642942" cy="14287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5857884" y="4500570"/>
            <a:ext cx="2428891" cy="646331"/>
          </a:xfrm>
          <a:prstGeom prst="rect">
            <a:avLst/>
          </a:prstGeom>
        </p:spPr>
        <p:txBody>
          <a:bodyPr wrap="square">
            <a:spAutoFit/>
          </a:bodyPr>
          <a:lstStyle/>
          <a:p>
            <a:r>
              <a:rPr lang="es-AR" dirty="0" smtClean="0">
                <a:ea typeface="Times New Roman" pitchFamily="18" charset="0"/>
                <a:cs typeface="Calibri" pitchFamily="34" charset="0"/>
              </a:rPr>
              <a:t>Operaciones de carga y descarga</a:t>
            </a:r>
            <a:endParaRPr lang="es-ES" dirty="0"/>
          </a:p>
        </p:txBody>
      </p:sp>
      <p:cxnSp>
        <p:nvCxnSpPr>
          <p:cNvPr id="20" name="19 Conector recto de flecha"/>
          <p:cNvCxnSpPr/>
          <p:nvPr/>
        </p:nvCxnSpPr>
        <p:spPr>
          <a:xfrm rot="5400000">
            <a:off x="5608645" y="4749809"/>
            <a:ext cx="213520" cy="7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4857752" y="6000768"/>
            <a:ext cx="2857520" cy="646331"/>
          </a:xfrm>
          <a:prstGeom prst="rect">
            <a:avLst/>
          </a:prstGeom>
        </p:spPr>
        <p:txBody>
          <a:bodyPr wrap="square">
            <a:spAutoFit/>
          </a:bodyPr>
          <a:lstStyle/>
          <a:p>
            <a:r>
              <a:rPr lang="es-AR" dirty="0" smtClean="0"/>
              <a:t>no podrán cargarse explosivos diferentes</a:t>
            </a:r>
            <a:endParaRPr lang="es-ES" dirty="0"/>
          </a:p>
        </p:txBody>
      </p:sp>
      <p:sp>
        <p:nvSpPr>
          <p:cNvPr id="2053" name="AutoShape 5" descr="blob:https://web.whatsapp.com/a724487c-81c7-4291-b5f6-2971a6df69c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5" name="AutoShape 7" descr="blob:https://web.whatsapp.com/a724487c-81c7-4291-b5f6-2971a6df69c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6" name="Picture 8" descr="C:\Users\lu-ni\Downloads\WhatsApp Image 2019-10-01 at 19.40.11.jpeg"/>
          <p:cNvPicPr>
            <a:picLocks noChangeAspect="1" noChangeArrowheads="1"/>
          </p:cNvPicPr>
          <p:nvPr/>
        </p:nvPicPr>
        <p:blipFill>
          <a:blip r:embed="rId4"/>
          <a:srcRect/>
          <a:stretch>
            <a:fillRect/>
          </a:stretch>
        </p:blipFill>
        <p:spPr bwMode="auto">
          <a:xfrm>
            <a:off x="3357554" y="4572008"/>
            <a:ext cx="1550356" cy="1214446"/>
          </a:xfrm>
          <a:prstGeom prst="rect">
            <a:avLst/>
          </a:prstGeom>
          <a:noFill/>
        </p:spPr>
      </p:pic>
      <p:sp>
        <p:nvSpPr>
          <p:cNvPr id="26" name="25 Rectángulo"/>
          <p:cNvSpPr/>
          <p:nvPr/>
        </p:nvSpPr>
        <p:spPr>
          <a:xfrm>
            <a:off x="285720" y="5357826"/>
            <a:ext cx="2857520" cy="1200329"/>
          </a:xfrm>
          <a:prstGeom prst="rect">
            <a:avLst/>
          </a:prstGeom>
        </p:spPr>
        <p:txBody>
          <a:bodyPr wrap="square">
            <a:spAutoFit/>
          </a:bodyPr>
          <a:lstStyle/>
          <a:p>
            <a:r>
              <a:rPr lang="es-AR" dirty="0" smtClean="0"/>
              <a:t>Toda la carga del vehículo deberá estar correctamente estibada</a:t>
            </a:r>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285728"/>
            <a:ext cx="1593706" cy="369332"/>
          </a:xfrm>
          <a:prstGeom prst="rect">
            <a:avLst/>
          </a:prstGeom>
        </p:spPr>
        <p:txBody>
          <a:bodyPr wrap="none">
            <a:spAutoFit/>
          </a:bodyPr>
          <a:lstStyle/>
          <a:p>
            <a:pPr lvl="0"/>
            <a:r>
              <a:rPr lang="es-AR" b="1" dirty="0" smtClean="0"/>
              <a:t>6. Transporte</a:t>
            </a:r>
          </a:p>
        </p:txBody>
      </p:sp>
      <p:sp>
        <p:nvSpPr>
          <p:cNvPr id="5" name="4 Rectángulo"/>
          <p:cNvSpPr/>
          <p:nvPr/>
        </p:nvSpPr>
        <p:spPr>
          <a:xfrm>
            <a:off x="214282" y="214290"/>
            <a:ext cx="2000264" cy="571480"/>
          </a:xfrm>
          <a:prstGeom prst="rect">
            <a:avLst/>
          </a:pr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de flecha"/>
          <p:cNvCxnSpPr/>
          <p:nvPr/>
        </p:nvCxnSpPr>
        <p:spPr>
          <a:xfrm flipV="1">
            <a:off x="6072198" y="1000108"/>
            <a:ext cx="714380" cy="2857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rot="10800000" flipV="1">
            <a:off x="3786182" y="1714488"/>
            <a:ext cx="571504" cy="500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842" name="AutoShape 2" descr="blob:https://web.whatsapp.com/41cee6a3-3bb4-448b-90c3-59b8e7d3d06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5843" name="Picture 3" descr="C:\Users\lu-ni\Downloads\WhatsApp Image 2019-10-01 at 19.48.21.jpeg"/>
          <p:cNvPicPr>
            <a:picLocks noChangeAspect="1" noChangeArrowheads="1"/>
          </p:cNvPicPr>
          <p:nvPr/>
        </p:nvPicPr>
        <p:blipFill>
          <a:blip r:embed="rId2" cstate="print"/>
          <a:srcRect r="-1889" b="32127"/>
          <a:stretch>
            <a:fillRect/>
          </a:stretch>
        </p:blipFill>
        <p:spPr bwMode="auto">
          <a:xfrm>
            <a:off x="2643174" y="785794"/>
            <a:ext cx="785818" cy="785818"/>
          </a:xfrm>
          <a:prstGeom prst="rect">
            <a:avLst/>
          </a:prstGeom>
          <a:noFill/>
        </p:spPr>
      </p:pic>
      <p:pic>
        <p:nvPicPr>
          <p:cNvPr id="35844" name="Picture 4" descr="C:\Users\lu-ni\Downloads\WhatsApp Image 2019-10-01 at 19.48.55.jpeg"/>
          <p:cNvPicPr>
            <a:picLocks noChangeAspect="1" noChangeArrowheads="1"/>
          </p:cNvPicPr>
          <p:nvPr/>
        </p:nvPicPr>
        <p:blipFill>
          <a:blip r:embed="rId3"/>
          <a:srcRect/>
          <a:stretch>
            <a:fillRect/>
          </a:stretch>
        </p:blipFill>
        <p:spPr bwMode="auto">
          <a:xfrm>
            <a:off x="4357686" y="928670"/>
            <a:ext cx="1714512" cy="1269017"/>
          </a:xfrm>
          <a:prstGeom prst="rect">
            <a:avLst/>
          </a:prstGeom>
          <a:noFill/>
        </p:spPr>
      </p:pic>
      <p:sp>
        <p:nvSpPr>
          <p:cNvPr id="18" name="17 CuadroTexto"/>
          <p:cNvSpPr txBox="1"/>
          <p:nvPr/>
        </p:nvSpPr>
        <p:spPr>
          <a:xfrm>
            <a:off x="2571736" y="2285992"/>
            <a:ext cx="2214578" cy="923330"/>
          </a:xfrm>
          <a:prstGeom prst="rect">
            <a:avLst/>
          </a:prstGeom>
          <a:noFill/>
        </p:spPr>
        <p:txBody>
          <a:bodyPr wrap="square" rtlCol="0">
            <a:spAutoFit/>
          </a:bodyPr>
          <a:lstStyle/>
          <a:p>
            <a:r>
              <a:rPr lang="es-AR" dirty="0" smtClean="0"/>
              <a:t>Mayor de edad</a:t>
            </a:r>
          </a:p>
          <a:p>
            <a:r>
              <a:rPr lang="es-AR" dirty="0" smtClean="0"/>
              <a:t>Buena conducta</a:t>
            </a:r>
          </a:p>
          <a:p>
            <a:r>
              <a:rPr lang="es-AR" dirty="0" smtClean="0"/>
              <a:t>Buena salud</a:t>
            </a:r>
          </a:p>
        </p:txBody>
      </p:sp>
      <p:sp>
        <p:nvSpPr>
          <p:cNvPr id="19" name="18 CuadroTexto"/>
          <p:cNvSpPr txBox="1"/>
          <p:nvPr/>
        </p:nvSpPr>
        <p:spPr>
          <a:xfrm>
            <a:off x="6786578" y="642918"/>
            <a:ext cx="2143140" cy="2031325"/>
          </a:xfrm>
          <a:prstGeom prst="rect">
            <a:avLst/>
          </a:prstGeom>
          <a:noFill/>
        </p:spPr>
        <p:txBody>
          <a:bodyPr wrap="square" rtlCol="0">
            <a:spAutoFit/>
          </a:bodyPr>
          <a:lstStyle/>
          <a:p>
            <a:pPr algn="ctr"/>
            <a:r>
              <a:rPr lang="es-AR" dirty="0" smtClean="0"/>
              <a:t>Capacitación:</a:t>
            </a:r>
          </a:p>
          <a:p>
            <a:pPr algn="ctr"/>
            <a:endParaRPr lang="es-AR" dirty="0" smtClean="0"/>
          </a:p>
          <a:p>
            <a:pPr algn="ctr"/>
            <a:r>
              <a:rPr lang="es-AR" dirty="0" smtClean="0"/>
              <a:t>*reglamentación</a:t>
            </a:r>
          </a:p>
          <a:p>
            <a:r>
              <a:rPr lang="es-AR" dirty="0" smtClean="0"/>
              <a:t>*características de los explosivos</a:t>
            </a:r>
          </a:p>
          <a:p>
            <a:r>
              <a:rPr lang="es-AR" dirty="0" smtClean="0"/>
              <a:t>*precauciones a tomar</a:t>
            </a:r>
          </a:p>
        </p:txBody>
      </p:sp>
      <p:pic>
        <p:nvPicPr>
          <p:cNvPr id="35847" name="Picture 7" descr="C:\Users\lu-ni\Downloads\WhatsApp Image 2019-10-01 at 19.54.06.jpeg"/>
          <p:cNvPicPr>
            <a:picLocks noChangeAspect="1" noChangeArrowheads="1"/>
          </p:cNvPicPr>
          <p:nvPr/>
        </p:nvPicPr>
        <p:blipFill>
          <a:blip r:embed="rId4"/>
          <a:srcRect/>
          <a:stretch>
            <a:fillRect/>
          </a:stretch>
        </p:blipFill>
        <p:spPr bwMode="auto">
          <a:xfrm>
            <a:off x="285720" y="4357694"/>
            <a:ext cx="2257425" cy="2028825"/>
          </a:xfrm>
          <a:prstGeom prst="rect">
            <a:avLst/>
          </a:prstGeom>
          <a:noFill/>
        </p:spPr>
      </p:pic>
      <p:sp>
        <p:nvSpPr>
          <p:cNvPr id="24" name="23 CuadroTexto"/>
          <p:cNvSpPr txBox="1"/>
          <p:nvPr/>
        </p:nvSpPr>
        <p:spPr>
          <a:xfrm>
            <a:off x="2857488" y="3718679"/>
            <a:ext cx="5500694" cy="3139321"/>
          </a:xfrm>
          <a:prstGeom prst="rect">
            <a:avLst/>
          </a:prstGeom>
          <a:noFill/>
        </p:spPr>
        <p:txBody>
          <a:bodyPr wrap="square" rtlCol="0">
            <a:spAutoFit/>
          </a:bodyPr>
          <a:lstStyle/>
          <a:p>
            <a:pPr>
              <a:buFont typeface="Arial" pitchFamily="34" charset="0"/>
              <a:buChar char="•"/>
            </a:pPr>
            <a:r>
              <a:rPr lang="es-AR" dirty="0" smtClean="0"/>
              <a:t> Luz natural</a:t>
            </a:r>
          </a:p>
          <a:p>
            <a:pPr>
              <a:buFont typeface="Arial" pitchFamily="34" charset="0"/>
              <a:buChar char="•"/>
            </a:pPr>
            <a:r>
              <a:rPr lang="es-AR" dirty="0" smtClean="0"/>
              <a:t> No días de lluvia ni tormentas eléctricas</a:t>
            </a:r>
          </a:p>
          <a:p>
            <a:endParaRPr lang="es-AR" dirty="0" smtClean="0"/>
          </a:p>
          <a:p>
            <a:pPr>
              <a:buFont typeface="Arial" pitchFamily="34" charset="0"/>
              <a:buChar char="•"/>
            </a:pPr>
            <a:r>
              <a:rPr lang="es-AR" dirty="0" smtClean="0"/>
              <a:t> Limpieza antes y después de cada operación </a:t>
            </a:r>
          </a:p>
          <a:p>
            <a:endParaRPr lang="es-AR" dirty="0" smtClean="0"/>
          </a:p>
          <a:p>
            <a:pPr>
              <a:buFont typeface="Arial" pitchFamily="34" charset="0"/>
              <a:buChar char="•"/>
            </a:pPr>
            <a:r>
              <a:rPr lang="es-AR" dirty="0" smtClean="0"/>
              <a:t> Verificación del cargamento</a:t>
            </a:r>
          </a:p>
          <a:p>
            <a:pPr>
              <a:buFont typeface="Arial" pitchFamily="34" charset="0"/>
              <a:buChar char="•"/>
            </a:pPr>
            <a:r>
              <a:rPr lang="es-AR" dirty="0" smtClean="0"/>
              <a:t> Evitar movimientos bruscos</a:t>
            </a:r>
          </a:p>
          <a:p>
            <a:endParaRPr lang="es-AR" dirty="0" smtClean="0"/>
          </a:p>
          <a:p>
            <a:pPr>
              <a:buFont typeface="Arial" pitchFamily="34" charset="0"/>
              <a:buChar char="•"/>
            </a:pPr>
            <a:r>
              <a:rPr lang="es-AR" dirty="0" smtClean="0"/>
              <a:t>Motor detenido</a:t>
            </a:r>
          </a:p>
          <a:p>
            <a:pPr>
              <a:buFont typeface="Arial" pitchFamily="34" charset="0"/>
              <a:buChar char="•"/>
            </a:pPr>
            <a:r>
              <a:rPr lang="es-AR" dirty="0" smtClean="0"/>
              <a:t>Frenos aplicados</a:t>
            </a:r>
          </a:p>
          <a:p>
            <a:endParaRPr lang="es-ES" dirty="0"/>
          </a:p>
        </p:txBody>
      </p:sp>
      <p:cxnSp>
        <p:nvCxnSpPr>
          <p:cNvPr id="14" name="13 Conector recto de flecha"/>
          <p:cNvCxnSpPr/>
          <p:nvPr/>
        </p:nvCxnSpPr>
        <p:spPr>
          <a:xfrm>
            <a:off x="500034" y="5715016"/>
            <a:ext cx="2214578" cy="57150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V="1">
            <a:off x="2000232" y="5500702"/>
            <a:ext cx="857256" cy="14287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www.fundacioncnse.org/educa/bancolse/naturaleza/tiempo-atmosferico/descargas/sol-dibujo.jpg"/>
          <p:cNvPicPr>
            <a:picLocks noChangeAspect="1" noChangeArrowheads="1"/>
          </p:cNvPicPr>
          <p:nvPr/>
        </p:nvPicPr>
        <p:blipFill>
          <a:blip r:embed="rId5" cstate="print"/>
          <a:srcRect l="19275" t="12592" r="18768" b="10324"/>
          <a:stretch>
            <a:fillRect/>
          </a:stretch>
        </p:blipFill>
        <p:spPr bwMode="auto">
          <a:xfrm>
            <a:off x="7786710" y="3571876"/>
            <a:ext cx="857256" cy="834697"/>
          </a:xfrm>
          <a:prstGeom prst="rect">
            <a:avLst/>
          </a:prstGeom>
          <a:noFill/>
        </p:spPr>
      </p:pic>
      <p:pic>
        <p:nvPicPr>
          <p:cNvPr id="4100" name="Picture 4" descr="https://dienut.com/wp-content/uploads/2012/06/limpieza.jpg"/>
          <p:cNvPicPr>
            <a:picLocks noChangeAspect="1" noChangeArrowheads="1"/>
          </p:cNvPicPr>
          <p:nvPr/>
        </p:nvPicPr>
        <p:blipFill>
          <a:blip r:embed="rId6" cstate="print"/>
          <a:srcRect l="18426" t="10526" r="11738" b="5263"/>
          <a:stretch>
            <a:fillRect/>
          </a:stretch>
        </p:blipFill>
        <p:spPr bwMode="auto">
          <a:xfrm>
            <a:off x="8251056" y="4572008"/>
            <a:ext cx="750099" cy="1000132"/>
          </a:xfrm>
          <a:prstGeom prst="rect">
            <a:avLst/>
          </a:prstGeom>
          <a:noFill/>
        </p:spPr>
      </p:pic>
      <p:sp>
        <p:nvSpPr>
          <p:cNvPr id="21" name="20 CuadroTexto"/>
          <p:cNvSpPr txBox="1"/>
          <p:nvPr/>
        </p:nvSpPr>
        <p:spPr>
          <a:xfrm>
            <a:off x="0" y="1285860"/>
            <a:ext cx="1785950" cy="923330"/>
          </a:xfrm>
          <a:prstGeom prst="rect">
            <a:avLst/>
          </a:prstGeom>
          <a:noFill/>
        </p:spPr>
        <p:txBody>
          <a:bodyPr wrap="square" rtlCol="0">
            <a:spAutoFit/>
          </a:bodyPr>
          <a:lstStyle/>
          <a:p>
            <a:r>
              <a:rPr lang="es-AR" dirty="0" smtClean="0"/>
              <a:t>Saber leer y escribir castellano</a:t>
            </a:r>
          </a:p>
        </p:txBody>
      </p:sp>
      <p:pic>
        <p:nvPicPr>
          <p:cNvPr id="4102" name="Picture 6" descr="https://www.pngkey.com/png/detail/224-2240244_homer-smart-big-imagenes-png-homero-intelectual.png"/>
          <p:cNvPicPr>
            <a:picLocks noChangeAspect="1" noChangeArrowheads="1"/>
          </p:cNvPicPr>
          <p:nvPr/>
        </p:nvPicPr>
        <p:blipFill>
          <a:blip r:embed="rId7" cstate="print"/>
          <a:srcRect l="26362" t="6141" r="25162" b="7205"/>
          <a:stretch>
            <a:fillRect/>
          </a:stretch>
        </p:blipFill>
        <p:spPr bwMode="auto">
          <a:xfrm>
            <a:off x="1428728" y="1285860"/>
            <a:ext cx="1214446" cy="1329016"/>
          </a:xfrm>
          <a:prstGeom prst="rect">
            <a:avLst/>
          </a:prstGeom>
          <a:noFill/>
        </p:spPr>
      </p:pic>
      <p:sp>
        <p:nvSpPr>
          <p:cNvPr id="25" name="24 CuadroTexto"/>
          <p:cNvSpPr txBox="1"/>
          <p:nvPr/>
        </p:nvSpPr>
        <p:spPr>
          <a:xfrm>
            <a:off x="4286248" y="285728"/>
            <a:ext cx="4572000" cy="369332"/>
          </a:xfrm>
          <a:prstGeom prst="rect">
            <a:avLst/>
          </a:prstGeom>
          <a:noFill/>
        </p:spPr>
        <p:txBody>
          <a:bodyPr wrap="square" rtlCol="0">
            <a:spAutoFit/>
          </a:bodyPr>
          <a:lstStyle/>
          <a:p>
            <a:r>
              <a:rPr lang="es-AR" b="1" dirty="0" smtClean="0">
                <a:solidFill>
                  <a:srgbClr val="FFFF00"/>
                </a:solidFill>
              </a:rPr>
              <a:t> PERSONAL</a:t>
            </a:r>
            <a:endParaRPr lang="es-ES" b="1" dirty="0">
              <a:solidFill>
                <a:srgbClr val="FFFF00"/>
              </a:solidFill>
            </a:endParaRPr>
          </a:p>
        </p:txBody>
      </p:sp>
      <p:sp>
        <p:nvSpPr>
          <p:cNvPr id="26" name="25 CuadroTexto"/>
          <p:cNvSpPr txBox="1"/>
          <p:nvPr/>
        </p:nvSpPr>
        <p:spPr>
          <a:xfrm>
            <a:off x="142844" y="3786190"/>
            <a:ext cx="2643206" cy="369332"/>
          </a:xfrm>
          <a:prstGeom prst="rect">
            <a:avLst/>
          </a:prstGeom>
          <a:noFill/>
          <a:ln>
            <a:noFill/>
          </a:ln>
        </p:spPr>
        <p:txBody>
          <a:bodyPr wrap="square" rtlCol="0">
            <a:spAutoFit/>
          </a:bodyPr>
          <a:lstStyle/>
          <a:p>
            <a:r>
              <a:rPr lang="es-AR" b="1" dirty="0" smtClean="0">
                <a:solidFill>
                  <a:schemeClr val="accent5">
                    <a:lumMod val="60000"/>
                    <a:lumOff val="40000"/>
                  </a:schemeClr>
                </a:solidFill>
              </a:rPr>
              <a:t>CARGA Y DESCARGA</a:t>
            </a:r>
            <a:endParaRPr lang="es-ES" b="1" dirty="0">
              <a:solidFill>
                <a:schemeClr val="accent5">
                  <a:lumMod val="60000"/>
                  <a:lumOff val="40000"/>
                </a:schemeClr>
              </a:solidFill>
            </a:endParaRPr>
          </a:p>
        </p:txBody>
      </p:sp>
      <p:cxnSp>
        <p:nvCxnSpPr>
          <p:cNvPr id="28" name="27 Conector recto"/>
          <p:cNvCxnSpPr/>
          <p:nvPr/>
        </p:nvCxnSpPr>
        <p:spPr>
          <a:xfrm flipV="1">
            <a:off x="0" y="2786058"/>
            <a:ext cx="9144000" cy="85725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0" y="2928934"/>
            <a:ext cx="9144000" cy="857256"/>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rot="10800000">
            <a:off x="3500430" y="1071546"/>
            <a:ext cx="928694" cy="2857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57356" y="928670"/>
            <a:ext cx="5857916" cy="1200329"/>
          </a:xfrm>
          <a:prstGeom prst="rect">
            <a:avLst/>
          </a:prstGeom>
        </p:spPr>
        <p:txBody>
          <a:bodyPr wrap="square">
            <a:spAutoFit/>
          </a:bodyPr>
          <a:lstStyle/>
          <a:p>
            <a:r>
              <a:rPr lang="es-AR" dirty="0" smtClean="0"/>
              <a:t>Durante el transporte, carga, descarga y </a:t>
            </a:r>
            <a:r>
              <a:rPr lang="es-AR" dirty="0" err="1" smtClean="0"/>
              <a:t>estibamiento</a:t>
            </a:r>
            <a:r>
              <a:rPr lang="es-AR" dirty="0" smtClean="0"/>
              <a:t> de explosivos, </a:t>
            </a:r>
            <a:r>
              <a:rPr lang="es-AR" b="1" dirty="0" smtClean="0">
                <a:solidFill>
                  <a:srgbClr val="FFFF00"/>
                </a:solidFill>
              </a:rPr>
              <a:t>el personal no podrá </a:t>
            </a:r>
            <a:r>
              <a:rPr lang="es-AR" dirty="0" smtClean="0"/>
              <a:t>fumar ni tener en su poder fósforos u otros elementos capaces de producir fuego.</a:t>
            </a:r>
            <a:endParaRPr lang="es-ES" dirty="0"/>
          </a:p>
        </p:txBody>
      </p:sp>
      <p:pic>
        <p:nvPicPr>
          <p:cNvPr id="5" name="Picture 3" descr="C:\Users\lu-ni\Downloads\WhatsApp Image 2019-10-01 at 19.48.21.jpeg"/>
          <p:cNvPicPr>
            <a:picLocks noChangeAspect="1" noChangeArrowheads="1"/>
          </p:cNvPicPr>
          <p:nvPr/>
        </p:nvPicPr>
        <p:blipFill>
          <a:blip r:embed="rId2" cstate="print"/>
          <a:srcRect r="-1889" b="32127"/>
          <a:stretch>
            <a:fillRect/>
          </a:stretch>
        </p:blipFill>
        <p:spPr bwMode="auto">
          <a:xfrm>
            <a:off x="571472" y="1071546"/>
            <a:ext cx="785818" cy="785818"/>
          </a:xfrm>
          <a:prstGeom prst="rect">
            <a:avLst/>
          </a:prstGeom>
          <a:noFill/>
        </p:spPr>
      </p:pic>
      <p:sp>
        <p:nvSpPr>
          <p:cNvPr id="47105" name="Rectangle 1"/>
          <p:cNvSpPr>
            <a:spLocks noChangeArrowheads="1"/>
          </p:cNvSpPr>
          <p:nvPr/>
        </p:nvSpPr>
        <p:spPr bwMode="auto">
          <a:xfrm>
            <a:off x="285720" y="2492896"/>
            <a:ext cx="8143900"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600" i="0" u="none" strike="noStrike" cap="none" normalizeH="0" baseline="0" dirty="0" smtClean="0">
                <a:ln>
                  <a:noFill/>
                </a:ln>
                <a:effectLst/>
                <a:latin typeface="+mj-lt"/>
                <a:ea typeface="Times New Roman" pitchFamily="18" charset="0"/>
                <a:cs typeface="Calibri" pitchFamily="34" charset="0"/>
              </a:rPr>
              <a:t>Artículo 95. — El </a:t>
            </a:r>
            <a:r>
              <a:rPr kumimoji="0" lang="es-AR" sz="1600" b="1" i="0" u="none" strike="noStrike" cap="none" normalizeH="0" baseline="0" dirty="0" smtClean="0">
                <a:ln>
                  <a:noFill/>
                </a:ln>
                <a:solidFill>
                  <a:srgbClr val="FFFF00"/>
                </a:solidFill>
                <a:effectLst/>
                <a:latin typeface="+mj-lt"/>
                <a:ea typeface="Times New Roman" pitchFamily="18" charset="0"/>
                <a:cs typeface="Calibri" pitchFamily="34" charset="0"/>
              </a:rPr>
              <a:t>capataz, conductor y toda persona que esté a cargo del transporte, carga, descarga y </a:t>
            </a:r>
            <a:r>
              <a:rPr kumimoji="0" lang="es-AR" sz="1600" b="1" i="0" u="none" strike="noStrike" cap="none" normalizeH="0" baseline="0" dirty="0" err="1" smtClean="0">
                <a:ln>
                  <a:noFill/>
                </a:ln>
                <a:solidFill>
                  <a:srgbClr val="FFFF00"/>
                </a:solidFill>
                <a:effectLst/>
                <a:latin typeface="+mj-lt"/>
                <a:ea typeface="Times New Roman" pitchFamily="18" charset="0"/>
                <a:cs typeface="Calibri" pitchFamily="34" charset="0"/>
              </a:rPr>
              <a:t>estibamiento</a:t>
            </a:r>
            <a:r>
              <a:rPr kumimoji="0" lang="es-AR" sz="1600" b="1" i="0" u="none" strike="noStrike" cap="none" normalizeH="0" baseline="0" dirty="0" smtClean="0">
                <a:ln>
                  <a:noFill/>
                </a:ln>
                <a:solidFill>
                  <a:srgbClr val="FFFF00"/>
                </a:solidFill>
                <a:effectLst/>
                <a:latin typeface="+mj-lt"/>
                <a:ea typeface="Times New Roman" pitchFamily="18" charset="0"/>
                <a:cs typeface="Calibri" pitchFamily="34" charset="0"/>
              </a:rPr>
              <a:t> </a:t>
            </a:r>
            <a:r>
              <a:rPr kumimoji="0" lang="es-AR" sz="1600" i="0" u="none" strike="noStrike" cap="none" normalizeH="0" baseline="0" dirty="0" smtClean="0">
                <a:ln>
                  <a:noFill/>
                </a:ln>
                <a:effectLst/>
                <a:latin typeface="+mj-lt"/>
                <a:ea typeface="Times New Roman" pitchFamily="18" charset="0"/>
                <a:cs typeface="Calibri" pitchFamily="34" charset="0"/>
              </a:rPr>
              <a:t>de </a:t>
            </a:r>
            <a:r>
              <a:rPr kumimoji="0" lang="es-AR" i="0" u="none" strike="noStrike" cap="none" normalizeH="0" baseline="0" dirty="0" smtClean="0">
                <a:ln>
                  <a:noFill/>
                </a:ln>
                <a:effectLst/>
                <a:latin typeface="+mj-lt"/>
                <a:ea typeface="Times New Roman" pitchFamily="18" charset="0"/>
                <a:cs typeface="Calibri" pitchFamily="34" charset="0"/>
              </a:rPr>
              <a:t>explosivos </a:t>
            </a:r>
          </a:p>
          <a:p>
            <a:pPr marL="0" marR="0" lvl="0" indent="0" algn="l" defTabSz="914400" rtl="0" eaLnBrk="1" fontAlgn="base" latinLnBrk="0" hangingPunct="1">
              <a:lnSpc>
                <a:spcPct val="100000"/>
              </a:lnSpc>
              <a:spcBef>
                <a:spcPct val="0"/>
              </a:spcBef>
              <a:spcAft>
                <a:spcPct val="0"/>
              </a:spcAft>
              <a:buClrTx/>
              <a:buSzTx/>
              <a:buFontTx/>
              <a:buNone/>
              <a:tabLst/>
            </a:pPr>
            <a:r>
              <a:rPr kumimoji="0" lang="es-AR" b="1" i="0" u="none" strike="noStrike" cap="none" normalizeH="0" baseline="0" dirty="0" smtClean="0">
                <a:ln>
                  <a:noFill/>
                </a:ln>
                <a:solidFill>
                  <a:srgbClr val="FFFF00"/>
                </a:solidFill>
                <a:effectLst/>
                <a:latin typeface="+mj-lt"/>
                <a:ea typeface="Times New Roman" pitchFamily="18" charset="0"/>
                <a:cs typeface="Calibri" pitchFamily="34" charset="0"/>
              </a:rPr>
              <a:t>deberán </a:t>
            </a:r>
            <a:r>
              <a:rPr kumimoji="0" lang="es-AR" b="1" i="0" u="none" strike="noStrike" cap="none" normalizeH="0" baseline="0" dirty="0" smtClean="0">
                <a:ln>
                  <a:noFill/>
                </a:ln>
                <a:solidFill>
                  <a:srgbClr val="92D050"/>
                </a:solidFill>
                <a:effectLst/>
                <a:latin typeface="+mj-lt"/>
                <a:ea typeface="Times New Roman" pitchFamily="18" charset="0"/>
                <a:cs typeface="Calibri" pitchFamily="34" charset="0"/>
              </a:rPr>
              <a:t>estar familiarizados con las prescripciones pertinentes a esta Reglamentación </a:t>
            </a:r>
            <a:r>
              <a:rPr kumimoji="0" lang="es-AR" sz="1600" b="1" i="0" u="none" strike="noStrike" cap="none" normalizeH="0" baseline="0" dirty="0" smtClean="0">
                <a:ln>
                  <a:noFill/>
                </a:ln>
                <a:effectLst/>
                <a:latin typeface="+mj-lt"/>
                <a:ea typeface="Times New Roman" pitchFamily="18" charset="0"/>
                <a:cs typeface="Calibri" pitchFamily="34" charset="0"/>
              </a:rPr>
              <a:t>y serán informados de las características de los explosivos y las precauciones que deben adoptar.</a:t>
            </a:r>
            <a:endParaRPr kumimoji="0" lang="es-AR" sz="1600" b="1" i="0" u="none" strike="noStrike" cap="none" normalizeH="0" baseline="0" dirty="0" smtClean="0">
              <a:ln>
                <a:noFill/>
              </a:ln>
              <a:effectLst/>
              <a:latin typeface="+mj-lt"/>
              <a:cs typeface="Arial" pitchFamily="34" charset="0"/>
            </a:endParaRPr>
          </a:p>
        </p:txBody>
      </p:sp>
      <p:sp>
        <p:nvSpPr>
          <p:cNvPr id="7" name="6 CuadroTexto"/>
          <p:cNvSpPr txBox="1"/>
          <p:nvPr/>
        </p:nvSpPr>
        <p:spPr>
          <a:xfrm>
            <a:off x="1928794" y="500042"/>
            <a:ext cx="1928826" cy="369332"/>
          </a:xfrm>
          <a:prstGeom prst="rect">
            <a:avLst/>
          </a:prstGeom>
          <a:noFill/>
        </p:spPr>
        <p:txBody>
          <a:bodyPr wrap="square" rtlCol="0">
            <a:spAutoFit/>
          </a:bodyPr>
          <a:lstStyle/>
          <a:p>
            <a:r>
              <a:rPr lang="es-AR" b="1" dirty="0" smtClean="0">
                <a:solidFill>
                  <a:srgbClr val="FFFF00"/>
                </a:solidFill>
              </a:rPr>
              <a:t>PERSONAL</a:t>
            </a:r>
            <a:endParaRPr lang="es-ES" b="1" dirty="0">
              <a:solidFill>
                <a:srgbClr val="FFFF00"/>
              </a:solidFill>
            </a:endParaRPr>
          </a:p>
        </p:txBody>
      </p:sp>
      <p:pic>
        <p:nvPicPr>
          <p:cNvPr id="6" name="Picture 2" descr="Imagen relacionada"/>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964381" y="4298986"/>
            <a:ext cx="2926678" cy="219730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Imagen relacionad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4215421"/>
            <a:ext cx="3008491" cy="225872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9 Rectángulo"/>
          <p:cNvSpPr/>
          <p:nvPr/>
        </p:nvSpPr>
        <p:spPr>
          <a:xfrm>
            <a:off x="357158" y="142852"/>
            <a:ext cx="1593706" cy="369332"/>
          </a:xfrm>
          <a:prstGeom prst="rect">
            <a:avLst/>
          </a:prstGeom>
        </p:spPr>
        <p:txBody>
          <a:bodyPr wrap="none">
            <a:spAutoFit/>
          </a:bodyPr>
          <a:lstStyle/>
          <a:p>
            <a:pPr lvl="0"/>
            <a:r>
              <a:rPr lang="es-AR" b="1" dirty="0" smtClean="0"/>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071538" y="857232"/>
            <a:ext cx="664373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Los envases de explosivos </a:t>
            </a:r>
            <a:r>
              <a:rPr kumimoji="0" lang="es-AR" sz="16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no podrán ser abiertos sobre vehículos</a:t>
            </a: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muelles, desembarcaderos, aeronaves y otros sitios inmediatos a los puertos o lugares donde haya explosivos.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AR"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Los explosivos se </a:t>
            </a:r>
            <a:r>
              <a:rPr kumimoji="0" lang="es-AR" sz="16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transportarán, en lo posible, en vehículos totalmente cerrados</a:t>
            </a: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En caso de usarse vehículos de caja abierta, la altura de la carga no superará la de las barandas y puertas. La carga estará cubierta, con una lona impermeable, en forma tal que permita la libre circulación del aire.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AR"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En la parte del vehículo donde está depositado el explosivo </a:t>
            </a:r>
            <a:r>
              <a:rPr kumimoji="0" lang="es-AR" sz="16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no debe haber sistemas de luz artificial ni calefactores</a:t>
            </a: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al menos que sean expresamente autorizados por el REGISTRO NACIONAL DE ARMAS Asimismo, no habrá partes de hierro, o acero, salvo que estén cubiertas permanentemente o temporalmente con cuero, madera, encerado u otro material apropiado.</a:t>
            </a:r>
            <a:r>
              <a:rPr kumimoji="0" lang="es-AR" sz="16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AR"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Dentro de un vehículo que contenga explosivos </a:t>
            </a:r>
            <a:r>
              <a:rPr kumimoji="0" lang="es-AR" sz="16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no habrá otro tipo de fósforos que los de seguridad, los que se guardarán en lugar seguro, apartado de los explosivos</a:t>
            </a:r>
            <a:r>
              <a:rPr kumimoji="0" lang="es-AR" sz="1600" b="0"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a:t>
            </a:r>
            <a:endParaRPr kumimoji="0" lang="es-AR"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3" name="2 Rectángulo"/>
          <p:cNvSpPr/>
          <p:nvPr/>
        </p:nvSpPr>
        <p:spPr>
          <a:xfrm>
            <a:off x="428596" y="214290"/>
            <a:ext cx="1593706" cy="369332"/>
          </a:xfrm>
          <a:prstGeom prst="rect">
            <a:avLst/>
          </a:prstGeom>
        </p:spPr>
        <p:txBody>
          <a:bodyPr wrap="none">
            <a:spAutoFit/>
          </a:bodyPr>
          <a:lstStyle/>
          <a:p>
            <a:pPr lvl="0"/>
            <a:r>
              <a:rPr lang="es-AR" b="1" dirty="0" smtClean="0">
                <a:solidFill>
                  <a:schemeClr val="bg1"/>
                </a:solidFill>
              </a:rPr>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www.transporte-urgente.es/wp-content/uploads/2017/11/Ventajas-del-transporte-por-carretera-1-1080x675.jpg"/>
          <p:cNvPicPr>
            <a:picLocks noChangeAspect="1" noChangeArrowheads="1"/>
          </p:cNvPicPr>
          <p:nvPr/>
        </p:nvPicPr>
        <p:blipFill>
          <a:blip r:embed="rId2"/>
          <a:srcRect t="14118" b="12941"/>
          <a:stretch>
            <a:fillRect/>
          </a:stretch>
        </p:blipFill>
        <p:spPr bwMode="auto">
          <a:xfrm>
            <a:off x="500034" y="611401"/>
            <a:ext cx="4143404" cy="1888905"/>
          </a:xfrm>
          <a:prstGeom prst="rect">
            <a:avLst/>
          </a:prstGeom>
          <a:noFill/>
        </p:spPr>
      </p:pic>
      <p:sp>
        <p:nvSpPr>
          <p:cNvPr id="5" name="4 CuadroTexto"/>
          <p:cNvSpPr txBox="1"/>
          <p:nvPr/>
        </p:nvSpPr>
        <p:spPr>
          <a:xfrm>
            <a:off x="571472" y="642918"/>
            <a:ext cx="2786082" cy="707886"/>
          </a:xfrm>
          <a:prstGeom prst="rect">
            <a:avLst/>
          </a:prstGeom>
          <a:noFill/>
        </p:spPr>
        <p:txBody>
          <a:bodyPr wrap="square" rtlCol="0">
            <a:spAutoFit/>
          </a:bodyPr>
          <a:lstStyle/>
          <a:p>
            <a:r>
              <a:rPr lang="es-AR" sz="2000" b="1" dirty="0" smtClean="0">
                <a:solidFill>
                  <a:srgbClr val="FFFF00"/>
                </a:solidFill>
              </a:rPr>
              <a:t>TRANSPORTE CARRETERO</a:t>
            </a:r>
            <a:endParaRPr lang="es-ES" sz="2000" b="1" dirty="0">
              <a:solidFill>
                <a:srgbClr val="FFFF00"/>
              </a:solidFill>
            </a:endParaRPr>
          </a:p>
        </p:txBody>
      </p:sp>
      <p:pic>
        <p:nvPicPr>
          <p:cNvPr id="43014" name="Picture 6" descr="http://www.educima.com/dibujo-para-colorear-reloj-dl23360.jpg"/>
          <p:cNvPicPr>
            <a:picLocks noChangeAspect="1" noChangeArrowheads="1"/>
          </p:cNvPicPr>
          <p:nvPr/>
        </p:nvPicPr>
        <p:blipFill>
          <a:blip r:embed="rId3" cstate="print"/>
          <a:srcRect l="10672" t="23142" r="10699" b="22000"/>
          <a:stretch>
            <a:fillRect/>
          </a:stretch>
        </p:blipFill>
        <p:spPr bwMode="auto">
          <a:xfrm>
            <a:off x="4786314" y="857232"/>
            <a:ext cx="798096" cy="785818"/>
          </a:xfrm>
          <a:prstGeom prst="rect">
            <a:avLst/>
          </a:prstGeom>
          <a:noFill/>
        </p:spPr>
      </p:pic>
      <p:sp>
        <p:nvSpPr>
          <p:cNvPr id="8" name="7 Rectángulo"/>
          <p:cNvSpPr/>
          <p:nvPr/>
        </p:nvSpPr>
        <p:spPr>
          <a:xfrm>
            <a:off x="5643570" y="214290"/>
            <a:ext cx="3214710" cy="2308324"/>
          </a:xfrm>
          <a:prstGeom prst="rect">
            <a:avLst/>
          </a:prstGeom>
          <a:ln w="19050">
            <a:solidFill>
              <a:srgbClr val="92D050"/>
            </a:solidFill>
          </a:ln>
        </p:spPr>
        <p:txBody>
          <a:bodyPr wrap="square">
            <a:spAutoFit/>
          </a:bodyPr>
          <a:lstStyle/>
          <a:p>
            <a:pPr algn="ctr"/>
            <a:r>
              <a:rPr lang="es-AR" dirty="0" smtClean="0"/>
              <a:t>Antes de </a:t>
            </a:r>
            <a:r>
              <a:rPr lang="es-AR" b="1" dirty="0" smtClean="0"/>
              <a:t>permitir</a:t>
            </a:r>
            <a:r>
              <a:rPr lang="es-AR" dirty="0" smtClean="0"/>
              <a:t> el embarque de los explosivos, el transportista se asegurará que el destinatario conozca el momento aproximado de su arribo que </a:t>
            </a:r>
            <a:r>
              <a:rPr lang="es-AR" b="1" u="sng" dirty="0" smtClean="0"/>
              <a:t>esté preparado para recibirlo.</a:t>
            </a:r>
            <a:endParaRPr lang="es-ES" b="1" u="sng" dirty="0"/>
          </a:p>
        </p:txBody>
      </p:sp>
      <p:pic>
        <p:nvPicPr>
          <p:cNvPr id="43016" name="Picture 8" descr="http://clipground.com/images/crossed-out-clipart-16.jpg"/>
          <p:cNvPicPr>
            <a:picLocks noChangeAspect="1" noChangeArrowheads="1"/>
          </p:cNvPicPr>
          <p:nvPr/>
        </p:nvPicPr>
        <p:blipFill>
          <a:blip r:embed="rId4" cstate="print"/>
          <a:srcRect/>
          <a:stretch>
            <a:fillRect/>
          </a:stretch>
        </p:blipFill>
        <p:spPr bwMode="auto">
          <a:xfrm>
            <a:off x="500034" y="3000372"/>
            <a:ext cx="728629" cy="728629"/>
          </a:xfrm>
          <a:prstGeom prst="rect">
            <a:avLst/>
          </a:prstGeom>
          <a:noFill/>
        </p:spPr>
      </p:pic>
      <p:sp>
        <p:nvSpPr>
          <p:cNvPr id="10" name="9 Rectángulo"/>
          <p:cNvSpPr/>
          <p:nvPr/>
        </p:nvSpPr>
        <p:spPr>
          <a:xfrm>
            <a:off x="1357290" y="2786058"/>
            <a:ext cx="6286528" cy="369332"/>
          </a:xfrm>
          <a:prstGeom prst="rect">
            <a:avLst/>
          </a:prstGeom>
        </p:spPr>
        <p:txBody>
          <a:bodyPr wrap="square">
            <a:spAutoFit/>
          </a:bodyPr>
          <a:lstStyle/>
          <a:p>
            <a:r>
              <a:rPr lang="es-AR" dirty="0" smtClean="0"/>
              <a:t> Cuando no exista seguridad de la recepción puntual. </a:t>
            </a:r>
            <a:endParaRPr lang="es-ES" dirty="0"/>
          </a:p>
        </p:txBody>
      </p:sp>
      <p:sp>
        <p:nvSpPr>
          <p:cNvPr id="11" name="10 Rectángulo"/>
          <p:cNvSpPr/>
          <p:nvPr/>
        </p:nvSpPr>
        <p:spPr>
          <a:xfrm>
            <a:off x="1357290" y="3143248"/>
            <a:ext cx="7929618" cy="646331"/>
          </a:xfrm>
          <a:prstGeom prst="rect">
            <a:avLst/>
          </a:prstGeom>
        </p:spPr>
        <p:txBody>
          <a:bodyPr wrap="square">
            <a:spAutoFit/>
          </a:bodyPr>
          <a:lstStyle/>
          <a:p>
            <a:r>
              <a:rPr lang="es-AR" dirty="0" smtClean="0"/>
              <a:t>Si no hay seguridad de que el transporte se iniciará inmediatamente de cargado el vehículo</a:t>
            </a:r>
            <a:endParaRPr lang="es-ES" dirty="0"/>
          </a:p>
        </p:txBody>
      </p:sp>
      <p:pic>
        <p:nvPicPr>
          <p:cNvPr id="43018" name="Picture 10" descr="https://www.artesanatototal.com/wp-content/uploads/2019/02/Desenho-de-caminh%C3%A3o-para-colorir10.png"/>
          <p:cNvPicPr>
            <a:picLocks noChangeAspect="1" noChangeArrowheads="1"/>
          </p:cNvPicPr>
          <p:nvPr/>
        </p:nvPicPr>
        <p:blipFill>
          <a:blip r:embed="rId5"/>
          <a:srcRect/>
          <a:stretch>
            <a:fillRect/>
          </a:stretch>
        </p:blipFill>
        <p:spPr bwMode="auto">
          <a:xfrm>
            <a:off x="214282" y="3929066"/>
            <a:ext cx="1428760" cy="1119196"/>
          </a:xfrm>
          <a:prstGeom prst="rect">
            <a:avLst/>
          </a:prstGeom>
          <a:noFill/>
        </p:spPr>
      </p:pic>
      <p:pic>
        <p:nvPicPr>
          <p:cNvPr id="43020" name="Picture 12" descr="https://www.enfoquederecho.com/wp-content/uploads/2018/04/estacionamiento.jpg"/>
          <p:cNvPicPr>
            <a:picLocks noChangeAspect="1" noChangeArrowheads="1"/>
          </p:cNvPicPr>
          <p:nvPr/>
        </p:nvPicPr>
        <p:blipFill>
          <a:blip r:embed="rId6" cstate="print"/>
          <a:srcRect/>
          <a:stretch>
            <a:fillRect/>
          </a:stretch>
        </p:blipFill>
        <p:spPr bwMode="auto">
          <a:xfrm>
            <a:off x="4000496" y="3929066"/>
            <a:ext cx="4429156" cy="2768223"/>
          </a:xfrm>
          <a:prstGeom prst="rect">
            <a:avLst/>
          </a:prstGeom>
          <a:noFill/>
        </p:spPr>
      </p:pic>
      <p:sp>
        <p:nvSpPr>
          <p:cNvPr id="14" name="13 CuadroTexto"/>
          <p:cNvSpPr txBox="1"/>
          <p:nvPr/>
        </p:nvSpPr>
        <p:spPr>
          <a:xfrm>
            <a:off x="4857752" y="4000504"/>
            <a:ext cx="2928958" cy="1477328"/>
          </a:xfrm>
          <a:prstGeom prst="rect">
            <a:avLst/>
          </a:prstGeom>
          <a:noFill/>
        </p:spPr>
        <p:txBody>
          <a:bodyPr wrap="square" rtlCol="0">
            <a:spAutoFit/>
          </a:bodyPr>
          <a:lstStyle/>
          <a:p>
            <a:r>
              <a:rPr lang="es-AR" dirty="0" smtClean="0">
                <a:solidFill>
                  <a:schemeClr val="bg1"/>
                </a:solidFill>
              </a:rPr>
              <a:t>a una distancia razonable de lugares habitados o depósitos que contengan sustancias inflamables</a:t>
            </a:r>
            <a:endParaRPr lang="es-ES" dirty="0">
              <a:solidFill>
                <a:schemeClr val="bg1"/>
              </a:solidFill>
            </a:endParaRPr>
          </a:p>
        </p:txBody>
      </p:sp>
      <p:sp>
        <p:nvSpPr>
          <p:cNvPr id="15" name="14 Rectángulo"/>
          <p:cNvSpPr/>
          <p:nvPr/>
        </p:nvSpPr>
        <p:spPr>
          <a:xfrm>
            <a:off x="4643438" y="6215082"/>
            <a:ext cx="3119765" cy="369332"/>
          </a:xfrm>
          <a:prstGeom prst="rect">
            <a:avLst/>
          </a:prstGeom>
        </p:spPr>
        <p:txBody>
          <a:bodyPr wrap="none">
            <a:spAutoFit/>
          </a:bodyPr>
          <a:lstStyle/>
          <a:p>
            <a:r>
              <a:rPr lang="es-AR" b="1" dirty="0" smtClean="0">
                <a:solidFill>
                  <a:schemeClr val="bg1"/>
                </a:solidFill>
              </a:rPr>
              <a:t>el vehículo estará vigilado</a:t>
            </a:r>
            <a:endParaRPr lang="es-ES" b="1" dirty="0">
              <a:solidFill>
                <a:schemeClr val="bg1"/>
              </a:solidFill>
            </a:endParaRPr>
          </a:p>
        </p:txBody>
      </p:sp>
      <p:sp>
        <p:nvSpPr>
          <p:cNvPr id="16" name="15 Rectángulo"/>
          <p:cNvSpPr/>
          <p:nvPr/>
        </p:nvSpPr>
        <p:spPr>
          <a:xfrm>
            <a:off x="142844" y="5143512"/>
            <a:ext cx="3172663" cy="369332"/>
          </a:xfrm>
          <a:prstGeom prst="rect">
            <a:avLst/>
          </a:prstGeom>
        </p:spPr>
        <p:txBody>
          <a:bodyPr wrap="none">
            <a:spAutoFit/>
          </a:bodyPr>
          <a:lstStyle/>
          <a:p>
            <a:r>
              <a:rPr lang="es-AR" dirty="0" smtClean="0"/>
              <a:t>Carga de Explosivos &gt;60kg</a:t>
            </a:r>
            <a:endParaRPr lang="es-ES" dirty="0"/>
          </a:p>
        </p:txBody>
      </p:sp>
      <p:sp>
        <p:nvSpPr>
          <p:cNvPr id="17" name="16 Rectángulo"/>
          <p:cNvSpPr/>
          <p:nvPr/>
        </p:nvSpPr>
        <p:spPr>
          <a:xfrm>
            <a:off x="285720" y="5643578"/>
            <a:ext cx="3214710" cy="6429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b="1" dirty="0" smtClean="0">
                <a:solidFill>
                  <a:schemeClr val="tx1"/>
                </a:solidFill>
              </a:rPr>
              <a:t>EXPLOSIVOS</a:t>
            </a:r>
            <a:endParaRPr lang="es-ES" sz="3200" b="1" dirty="0">
              <a:solidFill>
                <a:schemeClr val="tx1"/>
              </a:solidFill>
            </a:endParaRPr>
          </a:p>
        </p:txBody>
      </p:sp>
      <p:sp>
        <p:nvSpPr>
          <p:cNvPr id="18" name="17 Rectángulo"/>
          <p:cNvSpPr/>
          <p:nvPr/>
        </p:nvSpPr>
        <p:spPr>
          <a:xfrm>
            <a:off x="357158" y="214290"/>
            <a:ext cx="1593706" cy="369332"/>
          </a:xfrm>
          <a:prstGeom prst="rect">
            <a:avLst/>
          </a:prstGeom>
        </p:spPr>
        <p:txBody>
          <a:bodyPr wrap="none">
            <a:spAutoFit/>
          </a:bodyPr>
          <a:lstStyle/>
          <a:p>
            <a:pPr lvl="0"/>
            <a:r>
              <a:rPr lang="es-AR" b="1" dirty="0" smtClean="0"/>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428596" y="785794"/>
            <a:ext cx="3214710" cy="6429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3200" b="1" dirty="0" smtClean="0">
                <a:solidFill>
                  <a:schemeClr val="tx1"/>
                </a:solidFill>
              </a:rPr>
              <a:t>EXPLOSIVOS</a:t>
            </a:r>
            <a:endParaRPr lang="es-ES" sz="3200" b="1" dirty="0">
              <a:solidFill>
                <a:schemeClr val="tx1"/>
              </a:solidFill>
            </a:endParaRPr>
          </a:p>
        </p:txBody>
      </p:sp>
      <p:sp>
        <p:nvSpPr>
          <p:cNvPr id="5" name="4 CuadroTexto"/>
          <p:cNvSpPr txBox="1"/>
          <p:nvPr/>
        </p:nvSpPr>
        <p:spPr>
          <a:xfrm>
            <a:off x="782366" y="1684840"/>
            <a:ext cx="3357586" cy="369332"/>
          </a:xfrm>
          <a:prstGeom prst="rect">
            <a:avLst/>
          </a:prstGeom>
          <a:noFill/>
        </p:spPr>
        <p:txBody>
          <a:bodyPr wrap="square" rtlCol="0">
            <a:spAutoFit/>
          </a:bodyPr>
          <a:lstStyle/>
          <a:p>
            <a:r>
              <a:rPr lang="es-AR" dirty="0" smtClean="0">
                <a:solidFill>
                  <a:schemeClr val="bg1"/>
                </a:solidFill>
              </a:rPr>
              <a:t> </a:t>
            </a:r>
            <a:r>
              <a:rPr lang="es-AR" dirty="0">
                <a:solidFill>
                  <a:schemeClr val="bg1"/>
                </a:solidFill>
              </a:rPr>
              <a:t>H</a:t>
            </a:r>
            <a:r>
              <a:rPr lang="es-AR" dirty="0" smtClean="0">
                <a:solidFill>
                  <a:schemeClr val="bg1"/>
                </a:solidFill>
              </a:rPr>
              <a:t> letra ≥ 15cm </a:t>
            </a:r>
            <a:endParaRPr lang="es-ES" dirty="0">
              <a:solidFill>
                <a:schemeClr val="bg1"/>
              </a:solidFill>
            </a:endParaRPr>
          </a:p>
        </p:txBody>
      </p:sp>
      <p:sp>
        <p:nvSpPr>
          <p:cNvPr id="6" name="5 Rectángulo"/>
          <p:cNvSpPr/>
          <p:nvPr/>
        </p:nvSpPr>
        <p:spPr>
          <a:xfrm>
            <a:off x="264551" y="2636912"/>
            <a:ext cx="5786462" cy="1200329"/>
          </a:xfrm>
          <a:prstGeom prst="rect">
            <a:avLst/>
          </a:prstGeom>
        </p:spPr>
        <p:txBody>
          <a:bodyPr wrap="square">
            <a:spAutoFit/>
          </a:bodyPr>
          <a:lstStyle/>
          <a:p>
            <a:r>
              <a:rPr lang="es-AR" dirty="0" smtClean="0">
                <a:solidFill>
                  <a:schemeClr val="bg1"/>
                </a:solidFill>
              </a:rPr>
              <a:t>En la parte superior del vehículo se colocará una banderola roja, bien visible. Los carteles y la banderola se quitarán cuando no contenga explosivo.</a:t>
            </a:r>
            <a:endParaRPr lang="es-ES" dirty="0">
              <a:solidFill>
                <a:schemeClr val="bg1"/>
              </a:solidFill>
            </a:endParaRPr>
          </a:p>
        </p:txBody>
      </p:sp>
      <p:pic>
        <p:nvPicPr>
          <p:cNvPr id="7" name="Imagen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39952" y="116632"/>
            <a:ext cx="3168352" cy="2373206"/>
          </a:xfrm>
          <a:prstGeom prst="rect">
            <a:avLst/>
          </a:prstGeom>
        </p:spPr>
      </p:pic>
      <p:sp>
        <p:nvSpPr>
          <p:cNvPr id="8" name="7 Rectángulo"/>
          <p:cNvSpPr/>
          <p:nvPr/>
        </p:nvSpPr>
        <p:spPr>
          <a:xfrm>
            <a:off x="428596" y="142852"/>
            <a:ext cx="1593706" cy="369332"/>
          </a:xfrm>
          <a:prstGeom prst="rect">
            <a:avLst/>
          </a:prstGeom>
        </p:spPr>
        <p:txBody>
          <a:bodyPr wrap="none">
            <a:spAutoFit/>
          </a:bodyPr>
          <a:lstStyle/>
          <a:p>
            <a:pPr lvl="0"/>
            <a:r>
              <a:rPr lang="es-AR" b="1" dirty="0" smtClean="0">
                <a:solidFill>
                  <a:schemeClr val="bg1"/>
                </a:solidFill>
              </a:rPr>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4357686" y="3500438"/>
            <a:ext cx="4572032" cy="3214710"/>
          </a:xfrm>
          <a:prstGeom prst="rect">
            <a:avLst/>
          </a:prstGeom>
          <a:solidFill>
            <a:srgbClr val="FFC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bg1"/>
              </a:solidFill>
            </a:endParaRPr>
          </a:p>
        </p:txBody>
      </p:sp>
      <p:sp>
        <p:nvSpPr>
          <p:cNvPr id="11" name="10 Rectángulo"/>
          <p:cNvSpPr/>
          <p:nvPr/>
        </p:nvSpPr>
        <p:spPr>
          <a:xfrm>
            <a:off x="142844" y="3500438"/>
            <a:ext cx="3786182" cy="3214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571472" y="500042"/>
            <a:ext cx="3571900" cy="400110"/>
          </a:xfrm>
          <a:prstGeom prst="rect">
            <a:avLst/>
          </a:prstGeom>
          <a:noFill/>
        </p:spPr>
        <p:txBody>
          <a:bodyPr wrap="square" rtlCol="0">
            <a:spAutoFit/>
          </a:bodyPr>
          <a:lstStyle/>
          <a:p>
            <a:r>
              <a:rPr lang="es-AR" sz="2000" b="1" dirty="0" smtClean="0">
                <a:solidFill>
                  <a:srgbClr val="FFFF00"/>
                </a:solidFill>
              </a:rPr>
              <a:t>TRANSPORTE AUTOMOTOR</a:t>
            </a:r>
            <a:endParaRPr lang="es-ES" sz="2000" b="1" dirty="0">
              <a:solidFill>
                <a:srgbClr val="FFFF00"/>
              </a:solidFill>
            </a:endParaRPr>
          </a:p>
        </p:txBody>
      </p:sp>
      <p:pic>
        <p:nvPicPr>
          <p:cNvPr id="45058" name="Picture 2" descr="http://www.aguamarket.com/sql/productos/fotos/extintor_dioxido_2kg.jpg"/>
          <p:cNvPicPr>
            <a:picLocks noChangeAspect="1" noChangeArrowheads="1"/>
          </p:cNvPicPr>
          <p:nvPr/>
        </p:nvPicPr>
        <p:blipFill>
          <a:blip r:embed="rId2"/>
          <a:srcRect l="23241" r="24466"/>
          <a:stretch>
            <a:fillRect/>
          </a:stretch>
        </p:blipFill>
        <p:spPr bwMode="auto">
          <a:xfrm>
            <a:off x="3286116" y="1071546"/>
            <a:ext cx="857256" cy="1639347"/>
          </a:xfrm>
          <a:prstGeom prst="rect">
            <a:avLst/>
          </a:prstGeom>
          <a:noFill/>
        </p:spPr>
      </p:pic>
      <p:pic>
        <p:nvPicPr>
          <p:cNvPr id="6" name="Picture 2" descr="http://www.aguamarket.com/sql/productos/fotos/extintor_dioxido_2kg.jpg"/>
          <p:cNvPicPr>
            <a:picLocks noChangeAspect="1" noChangeArrowheads="1"/>
          </p:cNvPicPr>
          <p:nvPr/>
        </p:nvPicPr>
        <p:blipFill>
          <a:blip r:embed="rId2"/>
          <a:srcRect l="23241" r="24466"/>
          <a:stretch>
            <a:fillRect/>
          </a:stretch>
        </p:blipFill>
        <p:spPr bwMode="auto">
          <a:xfrm>
            <a:off x="4214810" y="1071546"/>
            <a:ext cx="857256" cy="1639347"/>
          </a:xfrm>
          <a:prstGeom prst="rect">
            <a:avLst/>
          </a:prstGeom>
          <a:noFill/>
        </p:spPr>
      </p:pic>
      <p:sp>
        <p:nvSpPr>
          <p:cNvPr id="7" name="6 CuadroTexto"/>
          <p:cNvSpPr txBox="1"/>
          <p:nvPr/>
        </p:nvSpPr>
        <p:spPr>
          <a:xfrm>
            <a:off x="714348" y="1571612"/>
            <a:ext cx="2143140" cy="646331"/>
          </a:xfrm>
          <a:prstGeom prst="rect">
            <a:avLst/>
          </a:prstGeom>
          <a:noFill/>
        </p:spPr>
        <p:txBody>
          <a:bodyPr wrap="square" rtlCol="0">
            <a:spAutoFit/>
          </a:bodyPr>
          <a:lstStyle/>
          <a:p>
            <a:r>
              <a:rPr lang="es-AR" b="1" dirty="0" smtClean="0"/>
              <a:t>2</a:t>
            </a:r>
            <a:r>
              <a:rPr lang="es-AR" dirty="0" smtClean="0"/>
              <a:t> extintores de </a:t>
            </a:r>
            <a:r>
              <a:rPr lang="es-AR" b="1" dirty="0" smtClean="0"/>
              <a:t>2</a:t>
            </a:r>
            <a:r>
              <a:rPr lang="es-AR" dirty="0" smtClean="0"/>
              <a:t>kg  de CO</a:t>
            </a:r>
            <a:r>
              <a:rPr lang="es-AR" b="1" dirty="0" smtClean="0"/>
              <a:t>2</a:t>
            </a:r>
            <a:endParaRPr lang="es-ES" b="1" dirty="0"/>
          </a:p>
        </p:txBody>
      </p:sp>
      <p:sp>
        <p:nvSpPr>
          <p:cNvPr id="9" name="8 CuadroTexto"/>
          <p:cNvSpPr txBox="1"/>
          <p:nvPr/>
        </p:nvSpPr>
        <p:spPr>
          <a:xfrm>
            <a:off x="142844" y="3571876"/>
            <a:ext cx="4643470" cy="369332"/>
          </a:xfrm>
          <a:prstGeom prst="rect">
            <a:avLst/>
          </a:prstGeom>
          <a:noFill/>
        </p:spPr>
        <p:txBody>
          <a:bodyPr wrap="square" rtlCol="0">
            <a:spAutoFit/>
          </a:bodyPr>
          <a:lstStyle/>
          <a:p>
            <a:r>
              <a:rPr lang="es-AR" dirty="0" smtClean="0"/>
              <a:t>ANTES de la carga ASEGURARSE</a:t>
            </a:r>
          </a:p>
        </p:txBody>
      </p:sp>
      <p:sp>
        <p:nvSpPr>
          <p:cNvPr id="10" name="9 CuadroTexto"/>
          <p:cNvSpPr txBox="1"/>
          <p:nvPr/>
        </p:nvSpPr>
        <p:spPr>
          <a:xfrm>
            <a:off x="285688" y="3995678"/>
            <a:ext cx="3786214" cy="2862322"/>
          </a:xfrm>
          <a:prstGeom prst="rect">
            <a:avLst/>
          </a:prstGeom>
          <a:noFill/>
        </p:spPr>
        <p:txBody>
          <a:bodyPr wrap="square" rtlCol="0">
            <a:spAutoFit/>
          </a:bodyPr>
          <a:lstStyle/>
          <a:p>
            <a:pPr>
              <a:buFont typeface="Wingdings" pitchFamily="2" charset="2"/>
              <a:buChar char="ü"/>
            </a:pPr>
            <a:r>
              <a:rPr lang="es-AR" dirty="0" smtClean="0"/>
              <a:t> extintores cargados</a:t>
            </a:r>
          </a:p>
          <a:p>
            <a:pPr>
              <a:buFont typeface="Wingdings" pitchFamily="2" charset="2"/>
              <a:buChar char="ü"/>
            </a:pPr>
            <a:r>
              <a:rPr lang="es-AR" dirty="0" smtClean="0"/>
              <a:t>Cables aislados y sujetos</a:t>
            </a:r>
          </a:p>
          <a:p>
            <a:pPr>
              <a:buFont typeface="Wingdings" pitchFamily="2" charset="2"/>
              <a:buChar char="ü"/>
            </a:pPr>
            <a:r>
              <a:rPr lang="es-AR" dirty="0" smtClean="0"/>
              <a:t>Tanque sin pérdidas</a:t>
            </a:r>
          </a:p>
          <a:p>
            <a:pPr>
              <a:buFont typeface="Wingdings" pitchFamily="2" charset="2"/>
              <a:buChar char="ü"/>
            </a:pPr>
            <a:r>
              <a:rPr lang="es-AR" dirty="0" smtClean="0"/>
              <a:t>Libre de grasas y aceites</a:t>
            </a:r>
          </a:p>
          <a:p>
            <a:pPr>
              <a:buFont typeface="Wingdings" pitchFamily="2" charset="2"/>
              <a:buChar char="ü"/>
            </a:pPr>
            <a:r>
              <a:rPr lang="es-AR" dirty="0" smtClean="0"/>
              <a:t>Frenos y sistema de dirección</a:t>
            </a:r>
          </a:p>
          <a:p>
            <a:pPr>
              <a:buFont typeface="Wingdings" pitchFamily="2" charset="2"/>
              <a:buChar char="ü"/>
            </a:pPr>
            <a:r>
              <a:rPr lang="es-AR" dirty="0" smtClean="0"/>
              <a:t>Ruedas y cubiertas, repuestos</a:t>
            </a:r>
          </a:p>
          <a:p>
            <a:pPr>
              <a:buFont typeface="Wingdings" pitchFamily="2" charset="2"/>
              <a:buChar char="ü"/>
            </a:pPr>
            <a:r>
              <a:rPr lang="es-AR" dirty="0" smtClean="0"/>
              <a:t>Abastecido de combustible, aceite y agua</a:t>
            </a:r>
          </a:p>
          <a:p>
            <a:pPr>
              <a:buFont typeface="Wingdings" pitchFamily="2" charset="2"/>
              <a:buChar char="ü"/>
            </a:pPr>
            <a:r>
              <a:rPr lang="es-AR" dirty="0" smtClean="0"/>
              <a:t>Bocina y limpiaparabrisas</a:t>
            </a:r>
          </a:p>
          <a:p>
            <a:pPr>
              <a:buFont typeface="Wingdings" pitchFamily="2" charset="2"/>
              <a:buChar char="ü"/>
            </a:pPr>
            <a:endParaRPr lang="es-ES" dirty="0"/>
          </a:p>
        </p:txBody>
      </p:sp>
      <p:sp>
        <p:nvSpPr>
          <p:cNvPr id="12" name="11 CuadroTexto"/>
          <p:cNvSpPr txBox="1"/>
          <p:nvPr/>
        </p:nvSpPr>
        <p:spPr>
          <a:xfrm>
            <a:off x="4643438" y="3500438"/>
            <a:ext cx="4643470" cy="369332"/>
          </a:xfrm>
          <a:prstGeom prst="rect">
            <a:avLst/>
          </a:prstGeom>
          <a:noFill/>
        </p:spPr>
        <p:txBody>
          <a:bodyPr wrap="square" rtlCol="0">
            <a:spAutoFit/>
          </a:bodyPr>
          <a:lstStyle/>
          <a:p>
            <a:r>
              <a:rPr lang="es-AR" dirty="0" smtClean="0">
                <a:solidFill>
                  <a:schemeClr val="bg1"/>
                </a:solidFill>
              </a:rPr>
              <a:t>DURANTE el transporte</a:t>
            </a:r>
          </a:p>
        </p:txBody>
      </p:sp>
      <p:sp>
        <p:nvSpPr>
          <p:cNvPr id="14" name="13 Rectángulo"/>
          <p:cNvSpPr/>
          <p:nvPr/>
        </p:nvSpPr>
        <p:spPr>
          <a:xfrm>
            <a:off x="4357686" y="3929066"/>
            <a:ext cx="4572032" cy="2585323"/>
          </a:xfrm>
          <a:prstGeom prst="rect">
            <a:avLst/>
          </a:prstGeom>
        </p:spPr>
        <p:txBody>
          <a:bodyPr wrap="square">
            <a:spAutoFit/>
          </a:bodyPr>
          <a:lstStyle/>
          <a:p>
            <a:pPr>
              <a:buFont typeface="Arial" pitchFamily="34" charset="0"/>
              <a:buChar char="•"/>
            </a:pPr>
            <a:r>
              <a:rPr lang="es-AR" dirty="0" smtClean="0">
                <a:solidFill>
                  <a:schemeClr val="bg1"/>
                </a:solidFill>
              </a:rPr>
              <a:t>reabastecimiento de combustible se reducirán al mínimo posible.</a:t>
            </a:r>
          </a:p>
          <a:p>
            <a:pPr>
              <a:buFont typeface="Arial" pitchFamily="34" charset="0"/>
              <a:buChar char="•"/>
            </a:pPr>
            <a:r>
              <a:rPr lang="es-AR" dirty="0" smtClean="0">
                <a:solidFill>
                  <a:schemeClr val="bg1"/>
                </a:solidFill>
              </a:rPr>
              <a:t> La carga del combustible se hará con el contacto del motor cortado y el freno de mano accionado</a:t>
            </a:r>
          </a:p>
          <a:p>
            <a:pPr>
              <a:buFont typeface="Arial" pitchFamily="34" charset="0"/>
              <a:buChar char="•"/>
            </a:pPr>
            <a:r>
              <a:rPr lang="es-AR" dirty="0" smtClean="0">
                <a:solidFill>
                  <a:schemeClr val="bg1"/>
                </a:solidFill>
              </a:rPr>
              <a:t> se evitará el excesivo recalentamiento del motor </a:t>
            </a:r>
          </a:p>
          <a:p>
            <a:pPr>
              <a:buFont typeface="Arial" pitchFamily="34" charset="0"/>
              <a:buChar char="•"/>
            </a:pPr>
            <a:r>
              <a:rPr lang="es-AR" dirty="0" smtClean="0">
                <a:solidFill>
                  <a:schemeClr val="bg1"/>
                </a:solidFill>
              </a:rPr>
              <a:t> prohibido llevar a talleres o garajes los vehículos cargados con explosivos</a:t>
            </a:r>
            <a:endParaRPr lang="es-ES" dirty="0" smtClean="0">
              <a:solidFill>
                <a:schemeClr val="bg1"/>
              </a:solidFill>
            </a:endParaRPr>
          </a:p>
        </p:txBody>
      </p:sp>
      <p:sp>
        <p:nvSpPr>
          <p:cNvPr id="15" name="14 Rectángulo"/>
          <p:cNvSpPr/>
          <p:nvPr/>
        </p:nvSpPr>
        <p:spPr>
          <a:xfrm>
            <a:off x="285720" y="142852"/>
            <a:ext cx="1593706" cy="369332"/>
          </a:xfrm>
          <a:prstGeom prst="rect">
            <a:avLst/>
          </a:prstGeom>
        </p:spPr>
        <p:txBody>
          <a:bodyPr wrap="none">
            <a:spAutoFit/>
          </a:bodyPr>
          <a:lstStyle/>
          <a:p>
            <a:pPr lvl="0"/>
            <a:r>
              <a:rPr lang="es-AR" b="1" dirty="0" smtClean="0"/>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3071810"/>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357166"/>
            <a:ext cx="4643470" cy="7355860"/>
          </a:xfrm>
          <a:prstGeom prst="rect">
            <a:avLst/>
          </a:prstGeom>
          <a:noFill/>
        </p:spPr>
        <p:txBody>
          <a:bodyPr wrap="square" rtlCol="0">
            <a:spAutoFit/>
          </a:bodyPr>
          <a:lstStyle/>
          <a:p>
            <a:pPr marL="342900" lvl="0" indent="-342900"/>
            <a:r>
              <a:rPr lang="es-AR" sz="1600" b="1" dirty="0" smtClean="0"/>
              <a:t>1. Definición </a:t>
            </a:r>
            <a:r>
              <a:rPr lang="es-AR" sz="1600" b="1" dirty="0"/>
              <a:t>de </a:t>
            </a:r>
            <a:r>
              <a:rPr lang="es-AR" sz="1600" b="1" dirty="0" smtClean="0"/>
              <a:t>explosivos</a:t>
            </a:r>
          </a:p>
          <a:p>
            <a:pPr marL="342900" lvl="0" indent="-342900"/>
            <a:endParaRPr lang="es-ES" sz="1600" dirty="0"/>
          </a:p>
          <a:p>
            <a:pPr lvl="0"/>
            <a:r>
              <a:rPr lang="es-AR" sz="1600" b="1" dirty="0" smtClean="0"/>
              <a:t>2. Clasificación</a:t>
            </a:r>
          </a:p>
          <a:p>
            <a:pPr lvl="0"/>
            <a:endParaRPr lang="es-ES" sz="1600" dirty="0"/>
          </a:p>
          <a:p>
            <a:pPr lvl="0"/>
            <a:r>
              <a:rPr lang="es-AR" sz="1600" b="1" dirty="0" smtClean="0"/>
              <a:t>3. Requisitos</a:t>
            </a:r>
          </a:p>
          <a:p>
            <a:pPr lvl="0"/>
            <a:endParaRPr lang="es-ES" sz="1600" dirty="0"/>
          </a:p>
          <a:p>
            <a:pPr lvl="0"/>
            <a:r>
              <a:rPr lang="es-AR" sz="1600" b="1" dirty="0" smtClean="0"/>
              <a:t>4. Importación </a:t>
            </a:r>
            <a:r>
              <a:rPr lang="es-AR" sz="1600" b="1" dirty="0"/>
              <a:t>y </a:t>
            </a:r>
            <a:r>
              <a:rPr lang="es-AR" sz="1600" b="1" dirty="0" smtClean="0"/>
              <a:t>exportación</a:t>
            </a:r>
          </a:p>
          <a:p>
            <a:pPr lvl="0"/>
            <a:endParaRPr lang="es-ES" sz="1600" dirty="0"/>
          </a:p>
          <a:p>
            <a:pPr lvl="0"/>
            <a:r>
              <a:rPr lang="es-AR" sz="1600" b="1" dirty="0" smtClean="0"/>
              <a:t>5. Comercialización</a:t>
            </a:r>
          </a:p>
          <a:p>
            <a:pPr lvl="0"/>
            <a:endParaRPr lang="es-ES" sz="1600" dirty="0"/>
          </a:p>
          <a:p>
            <a:pPr lvl="0"/>
            <a:r>
              <a:rPr lang="es-AR" sz="1600" b="1" dirty="0" smtClean="0"/>
              <a:t>6. Transporte</a:t>
            </a:r>
          </a:p>
          <a:p>
            <a:pPr lvl="0"/>
            <a:endParaRPr lang="es-ES" sz="1600" dirty="0"/>
          </a:p>
          <a:p>
            <a:pPr lvl="0"/>
            <a:r>
              <a:rPr lang="es-AR" sz="1600" b="1" dirty="0" smtClean="0"/>
              <a:t>7. Acondicionamiento </a:t>
            </a:r>
            <a:r>
              <a:rPr lang="es-AR" sz="1600" b="1" dirty="0"/>
              <a:t>y </a:t>
            </a:r>
            <a:r>
              <a:rPr lang="es-AR" sz="1600" b="1" dirty="0" smtClean="0"/>
              <a:t>embalaje</a:t>
            </a:r>
          </a:p>
          <a:p>
            <a:pPr lvl="0"/>
            <a:endParaRPr lang="es-ES" sz="1600" dirty="0"/>
          </a:p>
          <a:p>
            <a:pPr lvl="0"/>
            <a:r>
              <a:rPr lang="es-AR" sz="1600" b="1" dirty="0" smtClean="0"/>
              <a:t>8. Empleo y uso</a:t>
            </a:r>
          </a:p>
          <a:p>
            <a:pPr lvl="0"/>
            <a:endParaRPr lang="es-ES" sz="1600" dirty="0"/>
          </a:p>
          <a:p>
            <a:pPr lvl="0"/>
            <a:r>
              <a:rPr lang="es-ES" sz="1600" b="1" dirty="0" smtClean="0"/>
              <a:t>9</a:t>
            </a:r>
            <a:r>
              <a:rPr lang="es-AR" sz="1600" b="1" dirty="0" smtClean="0"/>
              <a:t>. Almacenamiento</a:t>
            </a:r>
          </a:p>
          <a:p>
            <a:pPr lvl="0"/>
            <a:endParaRPr lang="es-ES" sz="1600" dirty="0"/>
          </a:p>
          <a:p>
            <a:pPr lvl="0"/>
            <a:r>
              <a:rPr lang="es-AR" sz="1600" b="1" dirty="0" smtClean="0"/>
              <a:t>10. Destrucción </a:t>
            </a:r>
            <a:r>
              <a:rPr lang="es-AR" sz="1600" b="1" dirty="0"/>
              <a:t>de </a:t>
            </a:r>
            <a:r>
              <a:rPr lang="es-AR" sz="1600" b="1" dirty="0" smtClean="0"/>
              <a:t>explosivos</a:t>
            </a:r>
          </a:p>
          <a:p>
            <a:pPr lvl="0"/>
            <a:endParaRPr lang="es-ES" sz="1600" dirty="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AR" b="1" dirty="0" smtClean="0"/>
          </a:p>
          <a:p>
            <a:pPr lvl="0"/>
            <a:endParaRPr lang="es-AR" b="1" dirty="0" smtClean="0"/>
          </a:p>
          <a:p>
            <a:pPr lvl="0"/>
            <a:endParaRPr lang="es-ES" dirty="0"/>
          </a:p>
          <a:p>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285852" y="1214422"/>
            <a:ext cx="621510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600" b="0" i="0" u="none" strike="noStrike" cap="none" normalizeH="0" baseline="0" dirty="0" smtClean="0">
                <a:ln>
                  <a:noFill/>
                </a:ln>
                <a:solidFill>
                  <a:schemeClr val="bg1"/>
                </a:solidFill>
                <a:effectLst/>
                <a:latin typeface="+mj-lt"/>
                <a:ea typeface="Times New Roman" pitchFamily="18" charset="0"/>
                <a:cs typeface="Calibri" pitchFamily="34" charset="0"/>
              </a:rPr>
              <a:t>* Los tanques de combustible de los vehículos deberán estar dotados de respiradores tipo 'no derrame'. El caño de alimentación de combustible estará provisto de una llave de paso manual a la salida del tanque.</a:t>
            </a:r>
            <a:endParaRPr kumimoji="0" lang="es-AR" sz="1600" b="0" i="0" u="none" strike="noStrike" cap="none" normalizeH="0" baseline="0" dirty="0" smtClean="0">
              <a:ln>
                <a:noFill/>
              </a:ln>
              <a:solidFill>
                <a:schemeClr val="bg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AR" sz="1600" dirty="0" smtClean="0">
                <a:solidFill>
                  <a:schemeClr val="bg1"/>
                </a:solidFill>
                <a:latin typeface="+mj-lt"/>
                <a:ea typeface="Times New Roman" pitchFamily="18" charset="0"/>
                <a:cs typeface="Calibri" pitchFamily="34" charset="0"/>
              </a:rPr>
              <a:t>* </a:t>
            </a:r>
            <a:r>
              <a:rPr kumimoji="0" lang="es-AR" sz="1600" b="0" i="0" u="none" strike="noStrike" cap="none" normalizeH="0" baseline="0" dirty="0" smtClean="0">
                <a:ln>
                  <a:noFill/>
                </a:ln>
                <a:solidFill>
                  <a:schemeClr val="bg1"/>
                </a:solidFill>
                <a:effectLst/>
                <a:latin typeface="+mj-lt"/>
                <a:ea typeface="Times New Roman" pitchFamily="18" charset="0"/>
                <a:cs typeface="Calibri" pitchFamily="34" charset="0"/>
              </a:rPr>
              <a:t>El caño de escape no presentará fugas en todo su recorrido y deberá prolongarse hasta el extremo posterior de la carrocería, con su boca suficientemente alejada y provista de un deflector que desvíe a tierra los productos de combustión.   </a:t>
            </a:r>
            <a:endParaRPr kumimoji="0" lang="es-AR" sz="1600" b="1"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472" y="357166"/>
            <a:ext cx="3571900" cy="707886"/>
          </a:xfrm>
          <a:prstGeom prst="rect">
            <a:avLst/>
          </a:prstGeom>
          <a:noFill/>
        </p:spPr>
        <p:txBody>
          <a:bodyPr wrap="square" rtlCol="0">
            <a:spAutoFit/>
          </a:bodyPr>
          <a:lstStyle/>
          <a:p>
            <a:r>
              <a:rPr lang="es-AR" sz="2000" b="1" dirty="0" smtClean="0">
                <a:solidFill>
                  <a:srgbClr val="FFFF00"/>
                </a:solidFill>
              </a:rPr>
              <a:t>TRANSPORTE CON TRACCIÓN A SANGRE</a:t>
            </a:r>
            <a:endParaRPr lang="es-ES" sz="2000" b="1" dirty="0">
              <a:solidFill>
                <a:srgbClr val="FFFF00"/>
              </a:solidFill>
            </a:endParaRPr>
          </a:p>
        </p:txBody>
      </p:sp>
      <p:sp>
        <p:nvSpPr>
          <p:cNvPr id="5" name="4 CuadroTexto"/>
          <p:cNvSpPr txBox="1"/>
          <p:nvPr/>
        </p:nvSpPr>
        <p:spPr>
          <a:xfrm>
            <a:off x="5072066" y="214290"/>
            <a:ext cx="3571900" cy="400110"/>
          </a:xfrm>
          <a:prstGeom prst="rect">
            <a:avLst/>
          </a:prstGeom>
          <a:noFill/>
        </p:spPr>
        <p:txBody>
          <a:bodyPr wrap="square" rtlCol="0">
            <a:spAutoFit/>
          </a:bodyPr>
          <a:lstStyle/>
          <a:p>
            <a:r>
              <a:rPr lang="es-AR" sz="2000" b="1" dirty="0" smtClean="0">
                <a:solidFill>
                  <a:srgbClr val="FFFF00"/>
                </a:solidFill>
              </a:rPr>
              <a:t>TRANSPORTE A LOMO</a:t>
            </a:r>
            <a:endParaRPr lang="es-ES" sz="2000" b="1" dirty="0">
              <a:solidFill>
                <a:srgbClr val="FFFF00"/>
              </a:solidFill>
            </a:endParaRPr>
          </a:p>
        </p:txBody>
      </p:sp>
      <p:pic>
        <p:nvPicPr>
          <p:cNvPr id="6" name="Picture 2" descr="http://www.fundacioncnse.org/educa/bancolse/naturaleza/tiempo-atmosferico/descargas/sol-dibujo.jpg"/>
          <p:cNvPicPr>
            <a:picLocks noChangeAspect="1" noChangeArrowheads="1"/>
          </p:cNvPicPr>
          <p:nvPr/>
        </p:nvPicPr>
        <p:blipFill>
          <a:blip r:embed="rId2" cstate="print"/>
          <a:srcRect l="19275" t="12592" r="18768" b="10324"/>
          <a:stretch>
            <a:fillRect/>
          </a:stretch>
        </p:blipFill>
        <p:spPr bwMode="auto">
          <a:xfrm>
            <a:off x="500034" y="1071546"/>
            <a:ext cx="857256" cy="834697"/>
          </a:xfrm>
          <a:prstGeom prst="rect">
            <a:avLst/>
          </a:prstGeom>
          <a:noFill/>
          <a:ln w="38100">
            <a:solidFill>
              <a:srgbClr val="FFFF00"/>
            </a:solidFill>
          </a:ln>
        </p:spPr>
      </p:pic>
      <p:sp>
        <p:nvSpPr>
          <p:cNvPr id="7" name="6 Rectángulo"/>
          <p:cNvSpPr/>
          <p:nvPr/>
        </p:nvSpPr>
        <p:spPr>
          <a:xfrm>
            <a:off x="1714480" y="1071546"/>
            <a:ext cx="7215238" cy="646331"/>
          </a:xfrm>
          <a:prstGeom prst="rect">
            <a:avLst/>
          </a:prstGeom>
        </p:spPr>
        <p:txBody>
          <a:bodyPr wrap="square">
            <a:spAutoFit/>
          </a:bodyPr>
          <a:lstStyle/>
          <a:p>
            <a:r>
              <a:rPr lang="es-AR" b="1" dirty="0" smtClean="0"/>
              <a:t>sólo</a:t>
            </a:r>
            <a:r>
              <a:rPr lang="es-AR" dirty="0" smtClean="0"/>
              <a:t> podrán transportar explosivos durante las horas de luz solar</a:t>
            </a:r>
            <a:endParaRPr lang="es-ES" dirty="0"/>
          </a:p>
        </p:txBody>
      </p:sp>
      <p:sp>
        <p:nvSpPr>
          <p:cNvPr id="8" name="7 CuadroTexto"/>
          <p:cNvSpPr txBox="1"/>
          <p:nvPr/>
        </p:nvSpPr>
        <p:spPr>
          <a:xfrm>
            <a:off x="285720" y="2000240"/>
            <a:ext cx="2286016" cy="1015663"/>
          </a:xfrm>
          <a:prstGeom prst="rect">
            <a:avLst/>
          </a:prstGeom>
          <a:noFill/>
        </p:spPr>
        <p:txBody>
          <a:bodyPr wrap="square" rtlCol="0">
            <a:spAutoFit/>
          </a:bodyPr>
          <a:lstStyle/>
          <a:p>
            <a:r>
              <a:rPr lang="es-AR" sz="2000" b="1" dirty="0" smtClean="0">
                <a:solidFill>
                  <a:srgbClr val="FFC000"/>
                </a:solidFill>
              </a:rPr>
              <a:t>Especificaciones de </a:t>
            </a:r>
            <a:r>
              <a:rPr lang="es-AR" sz="2000" b="1" dirty="0" smtClean="0">
                <a:solidFill>
                  <a:srgbClr val="FFFF00"/>
                </a:solidFill>
              </a:rPr>
              <a:t>TRANSPORTE TERRESTE</a:t>
            </a:r>
            <a:endParaRPr lang="es-ES" sz="2000" b="1" dirty="0">
              <a:solidFill>
                <a:srgbClr val="FFFF00"/>
              </a:solidFill>
            </a:endParaRPr>
          </a:p>
        </p:txBody>
      </p:sp>
      <p:sp>
        <p:nvSpPr>
          <p:cNvPr id="46081" name="Rectangle 1"/>
          <p:cNvSpPr>
            <a:spLocks noChangeArrowheads="1"/>
          </p:cNvSpPr>
          <p:nvPr/>
        </p:nvSpPr>
        <p:spPr bwMode="auto">
          <a:xfrm>
            <a:off x="214282" y="3143248"/>
            <a:ext cx="385762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s-AR" sz="1600" b="1" u="none" strike="noStrike" cap="none" normalizeH="0" baseline="0" dirty="0" smtClean="0">
                <a:ln>
                  <a:noFill/>
                </a:ln>
                <a:solidFill>
                  <a:srgbClr val="FFC000"/>
                </a:solidFill>
                <a:effectLst/>
                <a:latin typeface="+mj-lt"/>
                <a:ea typeface="Times New Roman" pitchFamily="18" charset="0"/>
                <a:cs typeface="Calibri" pitchFamily="34" charset="0"/>
              </a:rPr>
              <a:t>frenos</a:t>
            </a: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 cuyas zapatas en ningún caso serán de material chisposo. </a:t>
            </a:r>
            <a:endParaRPr kumimoji="0" lang="es-AR" sz="1600" b="0" i="0" u="none" strike="noStrike" cap="none" normalizeH="0" baseline="0" dirty="0" smtClean="0">
              <a:ln>
                <a:noFill/>
              </a:ln>
              <a:solidFill>
                <a:srgbClr val="FFC000"/>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El </a:t>
            </a:r>
            <a:r>
              <a:rPr kumimoji="0" lang="es-AR" sz="1600" b="1" i="0" u="none" strike="noStrike" cap="none" normalizeH="0" baseline="0" dirty="0" smtClean="0">
                <a:ln>
                  <a:noFill/>
                </a:ln>
                <a:solidFill>
                  <a:srgbClr val="FFC000"/>
                </a:solidFill>
                <a:effectLst/>
                <a:latin typeface="+mj-lt"/>
                <a:ea typeface="Times New Roman" pitchFamily="18" charset="0"/>
                <a:cs typeface="Calibri" pitchFamily="34" charset="0"/>
              </a:rPr>
              <a:t>centro de gravedad </a:t>
            </a: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del vehículo cargado debe estar situado en un punto tal que se puedan sortear sin peligro de vuelcos, los baches o pozos del camino.</a:t>
            </a:r>
            <a:endParaRPr kumimoji="0" lang="es-AR" sz="1600" b="0" i="0" u="none" strike="noStrike" cap="none" normalizeH="0" baseline="0" dirty="0" smtClean="0">
              <a:ln>
                <a:noFill/>
              </a:ln>
              <a:solidFill>
                <a:srgbClr val="FFC000"/>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sz="1600" b="1" i="0" u="none" strike="noStrike" cap="none" normalizeH="0" baseline="0" dirty="0" smtClean="0">
                <a:ln>
                  <a:noFill/>
                </a:ln>
                <a:solidFill>
                  <a:srgbClr val="FFC000"/>
                </a:solidFill>
                <a:effectLst/>
                <a:latin typeface="+mj-lt"/>
                <a:ea typeface="Times New Roman" pitchFamily="18" charset="0"/>
                <a:cs typeface="Calibri" pitchFamily="34" charset="0"/>
              </a:rPr>
              <a:t>Los animales </a:t>
            </a: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que se utilicen serán mansos, sanos y estarán adiestrados en la tracción.</a:t>
            </a:r>
            <a:endParaRPr kumimoji="0" lang="es-AR" sz="1600" b="0" i="0" u="none" strike="noStrike" cap="none" normalizeH="0" baseline="0" dirty="0" smtClean="0">
              <a:ln>
                <a:noFill/>
              </a:ln>
              <a:solidFill>
                <a:srgbClr val="FFC000"/>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sz="1600" b="1" i="0" u="none" strike="noStrike" cap="none" normalizeH="0" baseline="0" dirty="0" smtClean="0">
                <a:ln>
                  <a:noFill/>
                </a:ln>
                <a:solidFill>
                  <a:srgbClr val="FFC000"/>
                </a:solidFill>
                <a:effectLst/>
                <a:latin typeface="+mj-lt"/>
                <a:ea typeface="Times New Roman" pitchFamily="18" charset="0"/>
                <a:cs typeface="Calibri" pitchFamily="34" charset="0"/>
              </a:rPr>
              <a:t>La marcha </a:t>
            </a: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de los vehículos de tracción a sangre no excederá del trote moderado.</a:t>
            </a:r>
            <a:endParaRPr kumimoji="0" lang="es-AR" sz="1600" b="0" i="0" u="none" strike="noStrike" cap="none" normalizeH="0" baseline="0" dirty="0" smtClean="0">
              <a:ln>
                <a:noFill/>
              </a:ln>
              <a:solidFill>
                <a:srgbClr val="FFC000"/>
              </a:solidFill>
              <a:effectLst/>
              <a:latin typeface="+mj-lt"/>
              <a:cs typeface="Arial" pitchFamily="34" charset="0"/>
            </a:endParaRPr>
          </a:p>
        </p:txBody>
      </p:sp>
      <p:sp>
        <p:nvSpPr>
          <p:cNvPr id="10" name="9 Rectángulo"/>
          <p:cNvSpPr/>
          <p:nvPr/>
        </p:nvSpPr>
        <p:spPr>
          <a:xfrm>
            <a:off x="1785918" y="2643182"/>
            <a:ext cx="492443" cy="707886"/>
          </a:xfrm>
          <a:prstGeom prst="rect">
            <a:avLst/>
          </a:prstGeom>
        </p:spPr>
        <p:txBody>
          <a:bodyPr wrap="none">
            <a:spAutoFit/>
          </a:bodyPr>
          <a:lstStyle/>
          <a:p>
            <a:r>
              <a:rPr lang="es-AR" sz="4000" b="1" dirty="0" smtClean="0">
                <a:solidFill>
                  <a:srgbClr val="FFFF00"/>
                </a:solidFill>
              </a:rPr>
              <a:t>+</a:t>
            </a:r>
            <a:endParaRPr lang="es-ES" sz="4000" dirty="0"/>
          </a:p>
        </p:txBody>
      </p:sp>
      <p:sp>
        <p:nvSpPr>
          <p:cNvPr id="11" name="Rectangle 1"/>
          <p:cNvSpPr>
            <a:spLocks noChangeArrowheads="1"/>
          </p:cNvSpPr>
          <p:nvPr/>
        </p:nvSpPr>
        <p:spPr bwMode="auto">
          <a:xfrm>
            <a:off x="4857752" y="1928802"/>
            <a:ext cx="385762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s-AR" sz="1600" b="1" i="0" u="none" strike="noStrike" cap="none" normalizeH="0" baseline="0" dirty="0" smtClean="0">
                <a:ln>
                  <a:noFill/>
                </a:ln>
                <a:solidFill>
                  <a:srgbClr val="FFC000"/>
                </a:solidFill>
                <a:effectLst/>
                <a:latin typeface="+mj-lt"/>
                <a:ea typeface="Times New Roman" pitchFamily="18" charset="0"/>
                <a:cs typeface="Calibri" pitchFamily="34" charset="0"/>
              </a:rPr>
              <a:t>Los animales </a:t>
            </a:r>
            <a:r>
              <a:rPr kumimoji="0" lang="es-AR" sz="1600" b="0" i="0" u="none" strike="noStrike" cap="none" normalizeH="0" baseline="0" dirty="0" smtClean="0">
                <a:ln>
                  <a:noFill/>
                </a:ln>
                <a:solidFill>
                  <a:srgbClr val="FFC000"/>
                </a:solidFill>
                <a:effectLst/>
                <a:latin typeface="+mj-lt"/>
                <a:ea typeface="Times New Roman" pitchFamily="18" charset="0"/>
                <a:cs typeface="Calibri" pitchFamily="34" charset="0"/>
              </a:rPr>
              <a:t>que se utilicen serán mansos, sanos y estarán adiestrados en la tracción.</a:t>
            </a:r>
            <a:endParaRPr kumimoji="0" lang="es-AR" sz="1600" b="0" i="0" u="none" strike="noStrike" cap="none" normalizeH="0" baseline="0" dirty="0" smtClean="0">
              <a:ln>
                <a:noFill/>
              </a:ln>
              <a:solidFill>
                <a:srgbClr val="FFC000"/>
              </a:solidFill>
              <a:effectLst/>
              <a:latin typeface="+mj-lt"/>
              <a:ea typeface="Times New Roman" pitchFamily="18" charset="0"/>
              <a:cs typeface="Arial" pitchFamily="34" charset="0"/>
            </a:endParaRPr>
          </a:p>
          <a:p>
            <a:pPr>
              <a:buFont typeface="Wingdings" pitchFamily="2" charset="2"/>
              <a:buChar char="ü"/>
            </a:pPr>
            <a:r>
              <a:rPr lang="es-AR" sz="1600" i="1" dirty="0" smtClean="0"/>
              <a:t>La carga debe estar bien equilibrada y cubierta con lona impermeable.</a:t>
            </a:r>
            <a:endParaRPr lang="es-ES" sz="1600" dirty="0" smtClean="0"/>
          </a:p>
          <a:p>
            <a:r>
              <a:rPr lang="es-AR" sz="1600" i="1" dirty="0" smtClean="0"/>
              <a:t>X No se usarán cabestros de cadena.</a:t>
            </a:r>
            <a:endParaRPr lang="es-ES" sz="1600" dirty="0" smtClean="0"/>
          </a:p>
          <a:p>
            <a:pPr>
              <a:buFont typeface="Wingdings" pitchFamily="2" charset="2"/>
              <a:buChar char="ü"/>
            </a:pPr>
            <a:r>
              <a:rPr lang="es-AR" sz="1600" i="1" dirty="0" smtClean="0"/>
              <a:t>El conductor llevará de tiro al animal y cuidará que no se revuelque cuando está cargado.</a:t>
            </a:r>
            <a:endParaRPr lang="es-ES" sz="1600" dirty="0" smtClean="0"/>
          </a:p>
          <a:p>
            <a:pPr>
              <a:buFont typeface="Wingdings" pitchFamily="2" charset="2"/>
              <a:buChar char="ü"/>
            </a:pPr>
            <a:r>
              <a:rPr lang="es-AR" sz="1600" i="1" dirty="0" smtClean="0"/>
              <a:t>La distancia mínima entre cargueros será de 5m.</a:t>
            </a:r>
            <a:endParaRPr lang="es-ES" sz="1600" dirty="0" smtClean="0"/>
          </a:p>
          <a:p>
            <a:r>
              <a:rPr lang="es-AR" sz="1600" i="1" dirty="0" smtClean="0"/>
              <a:t>f) En los altos o descansos los animales cargados serán distanciados no menos de treinta (30) metros de los demás.</a:t>
            </a:r>
            <a:endParaRPr lang="es-ES" sz="1600" dirty="0"/>
          </a:p>
        </p:txBody>
      </p:sp>
      <p:sp>
        <p:nvSpPr>
          <p:cNvPr id="13" name="12 Rectángulo"/>
          <p:cNvSpPr/>
          <p:nvPr/>
        </p:nvSpPr>
        <p:spPr>
          <a:xfrm>
            <a:off x="357158" y="0"/>
            <a:ext cx="1593706" cy="369332"/>
          </a:xfrm>
          <a:prstGeom prst="rect">
            <a:avLst/>
          </a:prstGeom>
        </p:spPr>
        <p:txBody>
          <a:bodyPr wrap="none">
            <a:spAutoFit/>
          </a:bodyPr>
          <a:lstStyle/>
          <a:p>
            <a:pPr lvl="0"/>
            <a:r>
              <a:rPr lang="es-AR" b="1" dirty="0" smtClean="0"/>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5720" y="500042"/>
            <a:ext cx="3571900" cy="400110"/>
          </a:xfrm>
          <a:prstGeom prst="rect">
            <a:avLst/>
          </a:prstGeom>
          <a:noFill/>
        </p:spPr>
        <p:txBody>
          <a:bodyPr wrap="square" rtlCol="0">
            <a:spAutoFit/>
          </a:bodyPr>
          <a:lstStyle/>
          <a:p>
            <a:r>
              <a:rPr lang="es-AR" sz="2000" b="1" dirty="0" smtClean="0">
                <a:solidFill>
                  <a:srgbClr val="FFFF00"/>
                </a:solidFill>
              </a:rPr>
              <a:t>TRANSPORTE POR AGUA</a:t>
            </a:r>
            <a:endParaRPr lang="es-ES" sz="2000" b="1" dirty="0">
              <a:solidFill>
                <a:srgbClr val="FFFF00"/>
              </a:solidFill>
            </a:endParaRPr>
          </a:p>
        </p:txBody>
      </p:sp>
      <p:sp>
        <p:nvSpPr>
          <p:cNvPr id="24" name="23 CuadroTexto"/>
          <p:cNvSpPr txBox="1"/>
          <p:nvPr/>
        </p:nvSpPr>
        <p:spPr>
          <a:xfrm>
            <a:off x="714348" y="1857364"/>
            <a:ext cx="2428892" cy="646331"/>
          </a:xfrm>
          <a:prstGeom prst="rect">
            <a:avLst/>
          </a:prstGeom>
          <a:noFill/>
        </p:spPr>
        <p:txBody>
          <a:bodyPr wrap="square" rtlCol="0">
            <a:spAutoFit/>
          </a:bodyPr>
          <a:lstStyle/>
          <a:p>
            <a:pPr algn="ctr"/>
            <a:r>
              <a:rPr lang="es-AR" b="1" dirty="0" smtClean="0"/>
              <a:t>Medidas en el INTERIOR</a:t>
            </a:r>
            <a:endParaRPr lang="es-ES" b="1" dirty="0"/>
          </a:p>
        </p:txBody>
      </p:sp>
      <p:sp>
        <p:nvSpPr>
          <p:cNvPr id="25" name="24 CuadroTexto"/>
          <p:cNvSpPr txBox="1"/>
          <p:nvPr/>
        </p:nvSpPr>
        <p:spPr>
          <a:xfrm>
            <a:off x="5429256" y="1857364"/>
            <a:ext cx="2428892" cy="646331"/>
          </a:xfrm>
          <a:prstGeom prst="rect">
            <a:avLst/>
          </a:prstGeom>
          <a:noFill/>
        </p:spPr>
        <p:txBody>
          <a:bodyPr wrap="square" rtlCol="0">
            <a:spAutoFit/>
          </a:bodyPr>
          <a:lstStyle/>
          <a:p>
            <a:pPr algn="ctr"/>
            <a:r>
              <a:rPr lang="es-AR" b="1" dirty="0" smtClean="0">
                <a:solidFill>
                  <a:srgbClr val="00B0F0"/>
                </a:solidFill>
              </a:rPr>
              <a:t>Medidas en el EXTERIOR</a:t>
            </a:r>
            <a:endParaRPr lang="es-ES" b="1" dirty="0">
              <a:solidFill>
                <a:srgbClr val="00B0F0"/>
              </a:solidFill>
            </a:endParaRPr>
          </a:p>
        </p:txBody>
      </p:sp>
      <p:sp>
        <p:nvSpPr>
          <p:cNvPr id="26" name="25 CuadroTexto"/>
          <p:cNvSpPr txBox="1"/>
          <p:nvPr/>
        </p:nvSpPr>
        <p:spPr>
          <a:xfrm>
            <a:off x="785786" y="2857496"/>
            <a:ext cx="2428892" cy="369332"/>
          </a:xfrm>
          <a:prstGeom prst="rect">
            <a:avLst/>
          </a:prstGeom>
          <a:noFill/>
        </p:spPr>
        <p:txBody>
          <a:bodyPr wrap="square" rtlCol="0">
            <a:spAutoFit/>
          </a:bodyPr>
          <a:lstStyle/>
          <a:p>
            <a:pPr algn="ctr"/>
            <a:r>
              <a:rPr lang="es-AR" dirty="0" smtClean="0"/>
              <a:t>PROHIBICIONES</a:t>
            </a:r>
          </a:p>
        </p:txBody>
      </p:sp>
      <p:sp>
        <p:nvSpPr>
          <p:cNvPr id="27" name="26 CuadroTexto"/>
          <p:cNvSpPr txBox="1"/>
          <p:nvPr/>
        </p:nvSpPr>
        <p:spPr>
          <a:xfrm>
            <a:off x="642910" y="3429000"/>
            <a:ext cx="2428892" cy="369332"/>
          </a:xfrm>
          <a:prstGeom prst="rect">
            <a:avLst/>
          </a:prstGeom>
          <a:noFill/>
        </p:spPr>
        <p:txBody>
          <a:bodyPr wrap="square" rtlCol="0">
            <a:spAutoFit/>
          </a:bodyPr>
          <a:lstStyle/>
          <a:p>
            <a:pPr algn="ctr"/>
            <a:r>
              <a:rPr lang="es-AR" dirty="0" smtClean="0"/>
              <a:t>AISLACIONES </a:t>
            </a:r>
          </a:p>
        </p:txBody>
      </p:sp>
      <p:pic>
        <p:nvPicPr>
          <p:cNvPr id="28" name="Picture 2" descr="C:\Users\lu-ni\Downloads\WhatsApp Image 2019-10-01 at 19.32.03.jpeg"/>
          <p:cNvPicPr>
            <a:picLocks noChangeAspect="1" noChangeArrowheads="1"/>
          </p:cNvPicPr>
          <p:nvPr/>
        </p:nvPicPr>
        <p:blipFill>
          <a:blip r:embed="rId2" cstate="print"/>
          <a:srcRect/>
          <a:stretch>
            <a:fillRect/>
          </a:stretch>
        </p:blipFill>
        <p:spPr bwMode="auto">
          <a:xfrm>
            <a:off x="428596" y="2786058"/>
            <a:ext cx="500066" cy="500066"/>
          </a:xfrm>
          <a:prstGeom prst="rect">
            <a:avLst/>
          </a:prstGeom>
          <a:noFill/>
        </p:spPr>
      </p:pic>
      <p:sp>
        <p:nvSpPr>
          <p:cNvPr id="29" name="28 CuadroTexto"/>
          <p:cNvSpPr txBox="1"/>
          <p:nvPr/>
        </p:nvSpPr>
        <p:spPr>
          <a:xfrm>
            <a:off x="714348" y="4000504"/>
            <a:ext cx="2428892" cy="646331"/>
          </a:xfrm>
          <a:prstGeom prst="rect">
            <a:avLst/>
          </a:prstGeom>
          <a:noFill/>
        </p:spPr>
        <p:txBody>
          <a:bodyPr wrap="square" rtlCol="0">
            <a:spAutoFit/>
          </a:bodyPr>
          <a:lstStyle/>
          <a:p>
            <a:pPr algn="ctr"/>
            <a:r>
              <a:rPr lang="es-AR" dirty="0" smtClean="0"/>
              <a:t>CONTROL DE TEMPERATURA</a:t>
            </a:r>
          </a:p>
        </p:txBody>
      </p:sp>
      <p:pic>
        <p:nvPicPr>
          <p:cNvPr id="30" name="Picture 3" descr="C:\Users\lu-ni\Downloads\WhatsApp Image 2019-10-01 at 19.34.06.jpeg"/>
          <p:cNvPicPr>
            <a:picLocks noChangeAspect="1" noChangeArrowheads="1"/>
          </p:cNvPicPr>
          <p:nvPr/>
        </p:nvPicPr>
        <p:blipFill>
          <a:blip r:embed="rId3" cstate="print"/>
          <a:srcRect/>
          <a:stretch>
            <a:fillRect/>
          </a:stretch>
        </p:blipFill>
        <p:spPr bwMode="auto">
          <a:xfrm>
            <a:off x="571472" y="3643314"/>
            <a:ext cx="285752" cy="872099"/>
          </a:xfrm>
          <a:prstGeom prst="rect">
            <a:avLst/>
          </a:prstGeom>
          <a:noFill/>
        </p:spPr>
      </p:pic>
      <p:sp>
        <p:nvSpPr>
          <p:cNvPr id="31" name="30 CuadroTexto"/>
          <p:cNvSpPr txBox="1"/>
          <p:nvPr/>
        </p:nvSpPr>
        <p:spPr>
          <a:xfrm>
            <a:off x="714348" y="4929198"/>
            <a:ext cx="2428892" cy="646331"/>
          </a:xfrm>
          <a:prstGeom prst="rect">
            <a:avLst/>
          </a:prstGeom>
          <a:noFill/>
        </p:spPr>
        <p:txBody>
          <a:bodyPr wrap="square" rtlCol="0">
            <a:spAutoFit/>
          </a:bodyPr>
          <a:lstStyle/>
          <a:p>
            <a:pPr algn="ctr"/>
            <a:r>
              <a:rPr lang="es-AR" dirty="0" smtClean="0"/>
              <a:t>ENVASES METÁLICOS</a:t>
            </a:r>
          </a:p>
        </p:txBody>
      </p:sp>
      <p:sp>
        <p:nvSpPr>
          <p:cNvPr id="32" name="31 CuadroTexto"/>
          <p:cNvSpPr txBox="1"/>
          <p:nvPr/>
        </p:nvSpPr>
        <p:spPr>
          <a:xfrm>
            <a:off x="785786" y="5715016"/>
            <a:ext cx="2428892" cy="369332"/>
          </a:xfrm>
          <a:prstGeom prst="rect">
            <a:avLst/>
          </a:prstGeom>
          <a:noFill/>
        </p:spPr>
        <p:txBody>
          <a:bodyPr wrap="square" rtlCol="0">
            <a:spAutoFit/>
          </a:bodyPr>
          <a:lstStyle/>
          <a:p>
            <a:pPr algn="ctr"/>
            <a:r>
              <a:rPr lang="es-AR" dirty="0" smtClean="0"/>
              <a:t>ELECRTICIDAD</a:t>
            </a:r>
          </a:p>
        </p:txBody>
      </p:sp>
      <p:sp>
        <p:nvSpPr>
          <p:cNvPr id="33" name="32 Elipse"/>
          <p:cNvSpPr/>
          <p:nvPr/>
        </p:nvSpPr>
        <p:spPr>
          <a:xfrm>
            <a:off x="571472" y="5643578"/>
            <a:ext cx="428628" cy="4286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Rectángulo"/>
          <p:cNvSpPr/>
          <p:nvPr/>
        </p:nvSpPr>
        <p:spPr>
          <a:xfrm>
            <a:off x="214282" y="1714488"/>
            <a:ext cx="3643338" cy="48577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Rectángulo"/>
          <p:cNvSpPr/>
          <p:nvPr/>
        </p:nvSpPr>
        <p:spPr>
          <a:xfrm>
            <a:off x="4786314" y="1714488"/>
            <a:ext cx="3643338" cy="485778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CuadroTexto"/>
          <p:cNvSpPr txBox="1"/>
          <p:nvPr/>
        </p:nvSpPr>
        <p:spPr>
          <a:xfrm>
            <a:off x="5214942" y="2857496"/>
            <a:ext cx="2428892" cy="369332"/>
          </a:xfrm>
          <a:prstGeom prst="rect">
            <a:avLst/>
          </a:prstGeom>
          <a:noFill/>
        </p:spPr>
        <p:txBody>
          <a:bodyPr wrap="square" rtlCol="0">
            <a:spAutoFit/>
          </a:bodyPr>
          <a:lstStyle/>
          <a:p>
            <a:pPr algn="ctr"/>
            <a:r>
              <a:rPr lang="es-AR" dirty="0" smtClean="0"/>
              <a:t>SEÑALES</a:t>
            </a:r>
          </a:p>
        </p:txBody>
      </p:sp>
      <p:sp>
        <p:nvSpPr>
          <p:cNvPr id="37" name="36 CuadroTexto"/>
          <p:cNvSpPr txBox="1"/>
          <p:nvPr/>
        </p:nvSpPr>
        <p:spPr>
          <a:xfrm>
            <a:off x="5286380" y="3714752"/>
            <a:ext cx="2428892" cy="369332"/>
          </a:xfrm>
          <a:prstGeom prst="rect">
            <a:avLst/>
          </a:prstGeom>
          <a:noFill/>
        </p:spPr>
        <p:txBody>
          <a:bodyPr wrap="square" rtlCol="0">
            <a:spAutoFit/>
          </a:bodyPr>
          <a:lstStyle/>
          <a:p>
            <a:pPr algn="ctr"/>
            <a:r>
              <a:rPr lang="es-AR" dirty="0" smtClean="0"/>
              <a:t>DISTANCIAS</a:t>
            </a:r>
          </a:p>
        </p:txBody>
      </p:sp>
      <p:sp>
        <p:nvSpPr>
          <p:cNvPr id="38" name="37 CuadroTexto"/>
          <p:cNvSpPr txBox="1"/>
          <p:nvPr/>
        </p:nvSpPr>
        <p:spPr>
          <a:xfrm>
            <a:off x="5286380" y="4572008"/>
            <a:ext cx="2428892" cy="369332"/>
          </a:xfrm>
          <a:prstGeom prst="rect">
            <a:avLst/>
          </a:prstGeom>
          <a:noFill/>
        </p:spPr>
        <p:txBody>
          <a:bodyPr wrap="square" rtlCol="0">
            <a:spAutoFit/>
          </a:bodyPr>
          <a:lstStyle/>
          <a:p>
            <a:pPr algn="ctr"/>
            <a:r>
              <a:rPr lang="es-AR" dirty="0" smtClean="0"/>
              <a:t>CARGA</a:t>
            </a:r>
          </a:p>
        </p:txBody>
      </p:sp>
      <p:sp>
        <p:nvSpPr>
          <p:cNvPr id="39" name="38 Rectángulo"/>
          <p:cNvSpPr/>
          <p:nvPr/>
        </p:nvSpPr>
        <p:spPr>
          <a:xfrm>
            <a:off x="642910" y="928670"/>
            <a:ext cx="2714644" cy="369332"/>
          </a:xfrm>
          <a:prstGeom prst="rect">
            <a:avLst/>
          </a:prstGeom>
          <a:solidFill>
            <a:schemeClr val="accent1">
              <a:lumMod val="60000"/>
              <a:lumOff val="40000"/>
            </a:schemeClr>
          </a:solidFill>
        </p:spPr>
        <p:txBody>
          <a:bodyPr wrap="square">
            <a:spAutoFit/>
          </a:bodyPr>
          <a:lstStyle/>
          <a:p>
            <a:r>
              <a:rPr lang="es-AR" dirty="0" smtClean="0"/>
              <a:t>Quién fija los </a:t>
            </a:r>
            <a:r>
              <a:rPr lang="es-AR" b="1" dirty="0" smtClean="0"/>
              <a:t>PUERTOS</a:t>
            </a:r>
            <a:endParaRPr lang="es-ES" dirty="0"/>
          </a:p>
        </p:txBody>
      </p:sp>
      <p:sp>
        <p:nvSpPr>
          <p:cNvPr id="20" name="19 Rectángulo"/>
          <p:cNvSpPr/>
          <p:nvPr/>
        </p:nvSpPr>
        <p:spPr>
          <a:xfrm>
            <a:off x="285720" y="142852"/>
            <a:ext cx="1593706" cy="369332"/>
          </a:xfrm>
          <a:prstGeom prst="rect">
            <a:avLst/>
          </a:prstGeom>
        </p:spPr>
        <p:txBody>
          <a:bodyPr wrap="none">
            <a:spAutoFit/>
          </a:bodyPr>
          <a:lstStyle/>
          <a:p>
            <a:pPr lvl="0"/>
            <a:r>
              <a:rPr lang="es-AR" b="1" dirty="0" smtClean="0"/>
              <a:t>6. Transporte</a:t>
            </a:r>
          </a:p>
        </p:txBody>
      </p:sp>
      <p:sp>
        <p:nvSpPr>
          <p:cNvPr id="21" name="20 Rectángulo"/>
          <p:cNvSpPr/>
          <p:nvPr/>
        </p:nvSpPr>
        <p:spPr>
          <a:xfrm>
            <a:off x="3929058" y="214290"/>
            <a:ext cx="2714644" cy="1200329"/>
          </a:xfrm>
          <a:prstGeom prst="rect">
            <a:avLst/>
          </a:prstGeom>
          <a:solidFill>
            <a:schemeClr val="accent1">
              <a:lumMod val="60000"/>
              <a:lumOff val="40000"/>
            </a:schemeClr>
          </a:solidFill>
        </p:spPr>
        <p:txBody>
          <a:bodyPr wrap="square">
            <a:spAutoFit/>
          </a:bodyPr>
          <a:lstStyle/>
          <a:p>
            <a:r>
              <a:rPr lang="es-AR" dirty="0" smtClean="0"/>
              <a:t>El Comando en Jefe de la Armada, de conformidad con el Ministerio de Defensa</a:t>
            </a:r>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1071538" y="1000108"/>
            <a:ext cx="6786610" cy="646331"/>
          </a:xfrm>
          <a:prstGeom prst="rect">
            <a:avLst/>
          </a:prstGeom>
        </p:spPr>
        <p:txBody>
          <a:bodyPr wrap="square">
            <a:spAutoFit/>
          </a:bodyPr>
          <a:lstStyle/>
          <a:p>
            <a:pPr algn="just"/>
            <a:r>
              <a:rPr lang="es-AR" dirty="0" smtClean="0">
                <a:solidFill>
                  <a:schemeClr val="bg1"/>
                </a:solidFill>
              </a:rPr>
              <a:t>colocar explosivos inmediatamente encima de la sala de máquinas o calderas.</a:t>
            </a:r>
            <a:endParaRPr lang="es-ES" dirty="0">
              <a:solidFill>
                <a:schemeClr val="bg1"/>
              </a:solidFill>
            </a:endParaRPr>
          </a:p>
        </p:txBody>
      </p:sp>
      <p:sp>
        <p:nvSpPr>
          <p:cNvPr id="5" name="4 Rectángulo"/>
          <p:cNvSpPr/>
          <p:nvPr/>
        </p:nvSpPr>
        <p:spPr>
          <a:xfrm>
            <a:off x="1142976" y="1857364"/>
            <a:ext cx="6786610" cy="923330"/>
          </a:xfrm>
          <a:prstGeom prst="rect">
            <a:avLst/>
          </a:prstGeom>
        </p:spPr>
        <p:txBody>
          <a:bodyPr wrap="square">
            <a:spAutoFit/>
          </a:bodyPr>
          <a:lstStyle/>
          <a:p>
            <a:pPr algn="just"/>
            <a:r>
              <a:rPr lang="es-AR" dirty="0" smtClean="0">
                <a:solidFill>
                  <a:schemeClr val="bg1"/>
                </a:solidFill>
              </a:rPr>
              <a:t>Se evitará depositar explosivos en lugares atravesados por tuberías de vapor, o expuestos al calor producido por fuentes cercanas</a:t>
            </a:r>
            <a:endParaRPr lang="es-ES" dirty="0">
              <a:solidFill>
                <a:schemeClr val="bg1"/>
              </a:solidFill>
            </a:endParaRPr>
          </a:p>
        </p:txBody>
      </p:sp>
      <p:sp>
        <p:nvSpPr>
          <p:cNvPr id="6" name="5 Rectángulo"/>
          <p:cNvSpPr/>
          <p:nvPr/>
        </p:nvSpPr>
        <p:spPr>
          <a:xfrm>
            <a:off x="3857620" y="3286124"/>
            <a:ext cx="4572000" cy="2308324"/>
          </a:xfrm>
          <a:prstGeom prst="rect">
            <a:avLst/>
          </a:prstGeom>
        </p:spPr>
        <p:txBody>
          <a:bodyPr>
            <a:spAutoFit/>
          </a:bodyPr>
          <a:lstStyle/>
          <a:p>
            <a:r>
              <a:rPr lang="es-AR" dirty="0" smtClean="0">
                <a:solidFill>
                  <a:schemeClr val="bg1"/>
                </a:solidFill>
              </a:rPr>
              <a:t>se </a:t>
            </a:r>
            <a:r>
              <a:rPr lang="es-AR" b="1" dirty="0" smtClean="0">
                <a:solidFill>
                  <a:schemeClr val="bg1"/>
                </a:solidFill>
              </a:rPr>
              <a:t>aislarán las superficies calientes</a:t>
            </a:r>
            <a:r>
              <a:rPr lang="es-AR" dirty="0" smtClean="0">
                <a:solidFill>
                  <a:schemeClr val="bg1"/>
                </a:solidFill>
              </a:rPr>
              <a:t> con material apropiado y</a:t>
            </a:r>
          </a:p>
          <a:p>
            <a:endParaRPr lang="es-AR" dirty="0" smtClean="0">
              <a:solidFill>
                <a:schemeClr val="bg1"/>
              </a:solidFill>
            </a:endParaRPr>
          </a:p>
          <a:p>
            <a:r>
              <a:rPr lang="es-AR" dirty="0" smtClean="0">
                <a:solidFill>
                  <a:schemeClr val="bg1"/>
                </a:solidFill>
              </a:rPr>
              <a:t>los explosivos se </a:t>
            </a:r>
            <a:r>
              <a:rPr lang="es-AR" b="1" dirty="0" smtClean="0">
                <a:solidFill>
                  <a:schemeClr val="bg1"/>
                </a:solidFill>
              </a:rPr>
              <a:t>estibarán separados </a:t>
            </a:r>
            <a:r>
              <a:rPr lang="es-AR" dirty="0" smtClean="0">
                <a:solidFill>
                  <a:schemeClr val="bg1"/>
                </a:solidFill>
              </a:rPr>
              <a:t>de ellos. </a:t>
            </a:r>
          </a:p>
          <a:p>
            <a:endParaRPr lang="es-AR" dirty="0" smtClean="0">
              <a:solidFill>
                <a:schemeClr val="bg1"/>
              </a:solidFill>
            </a:endParaRPr>
          </a:p>
          <a:p>
            <a:r>
              <a:rPr lang="es-AR" dirty="0" smtClean="0">
                <a:solidFill>
                  <a:schemeClr val="bg1"/>
                </a:solidFill>
              </a:rPr>
              <a:t>10°C ≤ </a:t>
            </a:r>
            <a:r>
              <a:rPr lang="es-AR" b="1" dirty="0" smtClean="0">
                <a:solidFill>
                  <a:schemeClr val="bg1"/>
                </a:solidFill>
              </a:rPr>
              <a:t>T</a:t>
            </a:r>
            <a:r>
              <a:rPr lang="es-AR" dirty="0" smtClean="0">
                <a:solidFill>
                  <a:schemeClr val="bg1"/>
                </a:solidFill>
              </a:rPr>
              <a:t> ≤ 25 °C</a:t>
            </a:r>
            <a:endParaRPr lang="es-ES" dirty="0" smtClean="0">
              <a:solidFill>
                <a:schemeClr val="bg1"/>
              </a:solidFill>
            </a:endParaRPr>
          </a:p>
          <a:p>
            <a:endParaRPr lang="es-AR" dirty="0" smtClean="0">
              <a:solidFill>
                <a:schemeClr val="bg1"/>
              </a:solidFill>
            </a:endParaRPr>
          </a:p>
        </p:txBody>
      </p:sp>
      <p:pic>
        <p:nvPicPr>
          <p:cNvPr id="7" name="Picture 2" descr="C:\Users\lu-ni\Downloads\WhatsApp Image 2019-10-01 at 19.32.03.jpeg"/>
          <p:cNvPicPr>
            <a:picLocks noChangeAspect="1" noChangeArrowheads="1"/>
          </p:cNvPicPr>
          <p:nvPr/>
        </p:nvPicPr>
        <p:blipFill>
          <a:blip r:embed="rId3" cstate="print"/>
          <a:srcRect/>
          <a:stretch>
            <a:fillRect/>
          </a:stretch>
        </p:blipFill>
        <p:spPr bwMode="auto">
          <a:xfrm>
            <a:off x="285720" y="928670"/>
            <a:ext cx="714380" cy="714380"/>
          </a:xfrm>
          <a:prstGeom prst="rect">
            <a:avLst/>
          </a:prstGeom>
          <a:noFill/>
        </p:spPr>
      </p:pic>
      <p:sp>
        <p:nvSpPr>
          <p:cNvPr id="8" name="7 Elipse"/>
          <p:cNvSpPr/>
          <p:nvPr/>
        </p:nvSpPr>
        <p:spPr>
          <a:xfrm>
            <a:off x="357158" y="1928802"/>
            <a:ext cx="642942" cy="64294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000364" y="3571876"/>
            <a:ext cx="642942" cy="64294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1071538" y="3000372"/>
            <a:ext cx="1893467" cy="646331"/>
          </a:xfrm>
          <a:prstGeom prst="rect">
            <a:avLst/>
          </a:prstGeom>
        </p:spPr>
        <p:txBody>
          <a:bodyPr wrap="none">
            <a:spAutoFit/>
          </a:bodyPr>
          <a:lstStyle/>
          <a:p>
            <a:r>
              <a:rPr lang="es-AR" dirty="0" smtClean="0">
                <a:solidFill>
                  <a:schemeClr val="bg1"/>
                </a:solidFill>
              </a:rPr>
              <a:t>Si no se puede </a:t>
            </a:r>
          </a:p>
          <a:p>
            <a:r>
              <a:rPr lang="es-AR" dirty="0" smtClean="0">
                <a:solidFill>
                  <a:schemeClr val="bg1"/>
                </a:solidFill>
              </a:rPr>
              <a:t>Evitar…</a:t>
            </a:r>
            <a:endParaRPr lang="es-ES" dirty="0">
              <a:solidFill>
                <a:schemeClr val="bg1"/>
              </a:solidFill>
            </a:endParaRPr>
          </a:p>
        </p:txBody>
      </p:sp>
      <p:pic>
        <p:nvPicPr>
          <p:cNvPr id="11" name="Picture 3" descr="C:\Users\lu-ni\Downloads\WhatsApp Image 2019-10-01 at 19.34.06.jpeg"/>
          <p:cNvPicPr>
            <a:picLocks noChangeAspect="1" noChangeArrowheads="1"/>
          </p:cNvPicPr>
          <p:nvPr/>
        </p:nvPicPr>
        <p:blipFill>
          <a:blip r:embed="rId4" cstate="print"/>
          <a:srcRect/>
          <a:stretch>
            <a:fillRect/>
          </a:stretch>
        </p:blipFill>
        <p:spPr bwMode="auto">
          <a:xfrm>
            <a:off x="3214678" y="4357694"/>
            <a:ext cx="285752" cy="872099"/>
          </a:xfrm>
          <a:prstGeom prst="rect">
            <a:avLst/>
          </a:prstGeom>
          <a:noFill/>
        </p:spPr>
      </p:pic>
      <p:sp>
        <p:nvSpPr>
          <p:cNvPr id="12" name="11 CuadroTexto"/>
          <p:cNvSpPr txBox="1"/>
          <p:nvPr/>
        </p:nvSpPr>
        <p:spPr>
          <a:xfrm>
            <a:off x="3143240" y="214290"/>
            <a:ext cx="2428892" cy="646331"/>
          </a:xfrm>
          <a:prstGeom prst="rect">
            <a:avLst/>
          </a:prstGeom>
          <a:noFill/>
        </p:spPr>
        <p:txBody>
          <a:bodyPr wrap="square" rtlCol="0">
            <a:spAutoFit/>
          </a:bodyPr>
          <a:lstStyle/>
          <a:p>
            <a:pPr algn="ctr"/>
            <a:r>
              <a:rPr lang="es-AR" b="1" dirty="0" smtClean="0">
                <a:solidFill>
                  <a:schemeClr val="bg1"/>
                </a:solidFill>
              </a:rPr>
              <a:t>Medidas en el INTERIOR</a:t>
            </a:r>
            <a:endParaRPr lang="es-ES" b="1" dirty="0">
              <a:solidFill>
                <a:schemeClr val="bg1"/>
              </a:solidFill>
            </a:endParaRPr>
          </a:p>
        </p:txBody>
      </p:sp>
      <p:sp>
        <p:nvSpPr>
          <p:cNvPr id="13" name="12 Elipse"/>
          <p:cNvSpPr/>
          <p:nvPr/>
        </p:nvSpPr>
        <p:spPr>
          <a:xfrm>
            <a:off x="428596" y="5643578"/>
            <a:ext cx="428628" cy="4286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1000100" y="5380672"/>
            <a:ext cx="7858180" cy="1477328"/>
          </a:xfrm>
          <a:prstGeom prst="rect">
            <a:avLst/>
          </a:prstGeom>
        </p:spPr>
        <p:txBody>
          <a:bodyPr wrap="square">
            <a:spAutoFit/>
          </a:bodyPr>
          <a:lstStyle/>
          <a:p>
            <a:r>
              <a:rPr lang="es-AR" dirty="0" smtClean="0">
                <a:solidFill>
                  <a:schemeClr val="bg1"/>
                </a:solidFill>
              </a:rPr>
              <a:t>— La iluminación de los lugares donde se transportan explosivos será con dispositivos eléctricos instalados a prueba de chispas y accidentes mecánicos. Los interruptores estarán ubicados en el lado exterior del lugar. La corriente eléctrica debe interrumpirse cuando no se la emplea.</a:t>
            </a:r>
            <a:endParaRPr lang="es-ES" dirty="0">
              <a:solidFill>
                <a:schemeClr val="bg1"/>
              </a:solidFill>
            </a:endParaRPr>
          </a:p>
        </p:txBody>
      </p:sp>
      <p:sp>
        <p:nvSpPr>
          <p:cNvPr id="15" name="14 Rectángulo"/>
          <p:cNvSpPr/>
          <p:nvPr/>
        </p:nvSpPr>
        <p:spPr>
          <a:xfrm>
            <a:off x="142844" y="214290"/>
            <a:ext cx="8858312" cy="66437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214282" y="214290"/>
            <a:ext cx="1593706" cy="369332"/>
          </a:xfrm>
          <a:prstGeom prst="rect">
            <a:avLst/>
          </a:prstGeom>
        </p:spPr>
        <p:txBody>
          <a:bodyPr wrap="none">
            <a:spAutoFit/>
          </a:bodyPr>
          <a:lstStyle/>
          <a:p>
            <a:pPr lvl="0"/>
            <a:r>
              <a:rPr lang="es-AR" b="1" dirty="0" smtClean="0">
                <a:solidFill>
                  <a:schemeClr val="bg1"/>
                </a:solidFill>
              </a:rPr>
              <a:t>6. Transporte</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3 CuadroTexto"/>
          <p:cNvSpPr txBox="1"/>
          <p:nvPr/>
        </p:nvSpPr>
        <p:spPr>
          <a:xfrm>
            <a:off x="3000364" y="285728"/>
            <a:ext cx="2428892" cy="646331"/>
          </a:xfrm>
          <a:prstGeom prst="rect">
            <a:avLst/>
          </a:prstGeom>
          <a:noFill/>
        </p:spPr>
        <p:txBody>
          <a:bodyPr wrap="square" rtlCol="0">
            <a:spAutoFit/>
          </a:bodyPr>
          <a:lstStyle/>
          <a:p>
            <a:pPr algn="ctr"/>
            <a:r>
              <a:rPr lang="es-AR" b="1" dirty="0" smtClean="0">
                <a:solidFill>
                  <a:srgbClr val="00B0F0"/>
                </a:solidFill>
              </a:rPr>
              <a:t>Medidas en el EXTERIOR</a:t>
            </a:r>
            <a:endParaRPr lang="es-ES" b="1" dirty="0">
              <a:solidFill>
                <a:srgbClr val="00B0F0"/>
              </a:solidFill>
            </a:endParaRPr>
          </a:p>
        </p:txBody>
      </p:sp>
      <p:sp>
        <p:nvSpPr>
          <p:cNvPr id="5" name="4 Rectángulo"/>
          <p:cNvSpPr/>
          <p:nvPr/>
        </p:nvSpPr>
        <p:spPr>
          <a:xfrm>
            <a:off x="285720" y="285728"/>
            <a:ext cx="8143932" cy="614366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5" name="Rectangle 1"/>
          <p:cNvSpPr>
            <a:spLocks noChangeArrowheads="1"/>
          </p:cNvSpPr>
          <p:nvPr/>
        </p:nvSpPr>
        <p:spPr bwMode="auto">
          <a:xfrm>
            <a:off x="714348" y="1142984"/>
            <a:ext cx="700092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 Mientras las embarcaciones que conducen explosivos permanezcan en el puerto, mantendrán, de día, una </a:t>
            </a:r>
            <a:r>
              <a:rPr kumimoji="0" lang="es-AR" b="1" i="0" u="none" strike="noStrike" cap="none" normalizeH="0" baseline="0" dirty="0" smtClean="0">
                <a:ln>
                  <a:noFill/>
                </a:ln>
                <a:solidFill>
                  <a:schemeClr val="bg1"/>
                </a:solidFill>
                <a:effectLst/>
                <a:latin typeface="+mj-lt"/>
                <a:ea typeface="Times New Roman" pitchFamily="18" charset="0"/>
                <a:cs typeface="Calibri" pitchFamily="34" charset="0"/>
              </a:rPr>
              <a:t>bandera roja izada </a:t>
            </a: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en el lugar más visible y de noche un </a:t>
            </a:r>
            <a:r>
              <a:rPr kumimoji="0" lang="es-AR" b="1" i="0" u="none" strike="noStrike" cap="none" normalizeH="0" baseline="0" dirty="0" smtClean="0">
                <a:ln>
                  <a:noFill/>
                </a:ln>
                <a:solidFill>
                  <a:schemeClr val="bg1"/>
                </a:solidFill>
                <a:effectLst/>
                <a:latin typeface="+mj-lt"/>
                <a:ea typeface="Times New Roman" pitchFamily="18" charset="0"/>
                <a:cs typeface="Calibri" pitchFamily="34" charset="0"/>
              </a:rPr>
              <a:t>farol</a:t>
            </a: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 de igual color izado al tope del palo trinquete.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AR" b="0" i="0" u="none" strike="noStrike" cap="none" normalizeH="0" baseline="0" dirty="0" smtClean="0">
              <a:ln>
                <a:noFill/>
              </a:ln>
              <a:solidFill>
                <a:schemeClr val="bg1"/>
              </a:solidFill>
              <a:effectLst/>
              <a:latin typeface="+mj-lt"/>
              <a:ea typeface="Times New Roman" pitchFamily="18" charset="0"/>
              <a:cs typeface="Arial" pitchFamily="34" charset="0"/>
            </a:endParaRPr>
          </a:p>
          <a:p>
            <a:pPr lvl="0" eaLnBrk="0" fontAlgn="base" hangingPunct="0">
              <a:spcBef>
                <a:spcPct val="0"/>
              </a:spcBef>
              <a:spcAft>
                <a:spcPct val="0"/>
              </a:spcAft>
            </a:pP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 Las barcazas o chatas empleadas para descargar explosivos de un buque, se retirarán a </a:t>
            </a:r>
            <a:r>
              <a:rPr lang="es-AR" dirty="0" smtClean="0">
                <a:solidFill>
                  <a:schemeClr val="bg1"/>
                </a:solidFill>
                <a:latin typeface="+mj-lt"/>
                <a:ea typeface="Times New Roman" pitchFamily="18" charset="0"/>
                <a:cs typeface="Calibri" pitchFamily="34" charset="0"/>
              </a:rPr>
              <a:t>distancia </a:t>
            </a:r>
            <a:r>
              <a:rPr lang="es-AR" dirty="0" smtClean="0">
                <a:solidFill>
                  <a:schemeClr val="bg1"/>
                </a:solidFill>
              </a:rPr>
              <a:t>≥ </a:t>
            </a: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200</a:t>
            </a:r>
            <a:r>
              <a:rPr kumimoji="0" lang="es-AR" b="0" i="0" u="none" strike="noStrike" cap="none" normalizeH="0" dirty="0" smtClean="0">
                <a:ln>
                  <a:noFill/>
                </a:ln>
                <a:solidFill>
                  <a:schemeClr val="bg1"/>
                </a:solidFill>
                <a:effectLst/>
                <a:latin typeface="+mj-lt"/>
                <a:ea typeface="Times New Roman" pitchFamily="18" charset="0"/>
                <a:cs typeface="Calibri" pitchFamily="34" charset="0"/>
              </a:rPr>
              <a:t> </a:t>
            </a: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m de él, una vez cargadas o cuando cese el turno, </a:t>
            </a:r>
            <a:r>
              <a:rPr kumimoji="0" lang="es-AR" b="1" i="0" u="none" strike="noStrike" cap="none" normalizeH="0" baseline="0" dirty="0" smtClean="0">
                <a:ln>
                  <a:noFill/>
                </a:ln>
                <a:solidFill>
                  <a:schemeClr val="bg1"/>
                </a:solidFill>
                <a:effectLst/>
                <a:latin typeface="+mj-lt"/>
                <a:ea typeface="Times New Roman" pitchFamily="18" charset="0"/>
                <a:cs typeface="Calibri" pitchFamily="34" charset="0"/>
              </a:rPr>
              <a:t>en caso de que la descarga no sea continua</a:t>
            </a: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s-AR" dirty="0" smtClean="0">
              <a:solidFill>
                <a:schemeClr val="bg1"/>
              </a:solidFill>
              <a:latin typeface="+mj-lt"/>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b="0" i="0" u="none" strike="noStrike" cap="none" normalizeH="0" baseline="0" dirty="0" smtClean="0">
              <a:ln>
                <a:noFill/>
              </a:ln>
              <a:solidFill>
                <a:schemeClr val="bg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b="0" i="0" u="none" strike="noStrike" cap="none" normalizeH="0" baseline="0" dirty="0" smtClean="0">
                <a:ln>
                  <a:noFill/>
                </a:ln>
                <a:solidFill>
                  <a:schemeClr val="bg1"/>
                </a:solidFill>
                <a:effectLst/>
                <a:latin typeface="+mj-lt"/>
                <a:ea typeface="Times New Roman" pitchFamily="18" charset="0"/>
                <a:cs typeface="Calibri" pitchFamily="34" charset="0"/>
              </a:rPr>
              <a:t>— Las balsas que transporten vehículos con </a:t>
            </a:r>
            <a:r>
              <a:rPr kumimoji="0" lang="es-AR" b="1" i="0" u="none" strike="noStrike" cap="none" normalizeH="0" baseline="0" dirty="0" smtClean="0">
                <a:ln>
                  <a:noFill/>
                </a:ln>
                <a:solidFill>
                  <a:schemeClr val="bg1"/>
                </a:solidFill>
                <a:effectLst/>
                <a:latin typeface="+mj-lt"/>
                <a:ea typeface="Times New Roman" pitchFamily="18" charset="0"/>
                <a:cs typeface="Calibri" pitchFamily="34" charset="0"/>
              </a:rPr>
              <a:t>explosivos no deberán transportar simultáneamente otros vehículos ni pasajeros.</a:t>
            </a:r>
            <a:endParaRPr kumimoji="0" lang="es-AR" b="1" i="0" u="none" strike="noStrike" cap="none" normalizeH="0" baseline="0" dirty="0" smtClean="0">
              <a:ln>
                <a:noFill/>
              </a:ln>
              <a:solidFill>
                <a:schemeClr val="bg1"/>
              </a:solidFill>
              <a:effectLst/>
              <a:latin typeface="+mj-lt"/>
              <a:cs typeface="Arial" pitchFamily="34" charset="0"/>
            </a:endParaRPr>
          </a:p>
        </p:txBody>
      </p:sp>
      <p:sp>
        <p:nvSpPr>
          <p:cNvPr id="6" name="5 Rectángulo"/>
          <p:cNvSpPr/>
          <p:nvPr/>
        </p:nvSpPr>
        <p:spPr>
          <a:xfrm>
            <a:off x="357158" y="357166"/>
            <a:ext cx="1593706" cy="369332"/>
          </a:xfrm>
          <a:prstGeom prst="rect">
            <a:avLst/>
          </a:prstGeom>
        </p:spPr>
        <p:txBody>
          <a:bodyPr wrap="none">
            <a:spAutoFit/>
          </a:bodyPr>
          <a:lstStyle/>
          <a:p>
            <a:pPr lvl="0"/>
            <a:r>
              <a:rPr lang="es-AR" b="1" dirty="0" smtClean="0">
                <a:solidFill>
                  <a:schemeClr val="bg1"/>
                </a:solidFill>
              </a:rPr>
              <a:t>6. Transporte</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500042"/>
            <a:ext cx="3571900" cy="400110"/>
          </a:xfrm>
          <a:prstGeom prst="rect">
            <a:avLst/>
          </a:prstGeom>
          <a:noFill/>
        </p:spPr>
        <p:txBody>
          <a:bodyPr wrap="square" rtlCol="0">
            <a:spAutoFit/>
          </a:bodyPr>
          <a:lstStyle/>
          <a:p>
            <a:r>
              <a:rPr lang="es-AR" sz="2000" b="1" dirty="0" smtClean="0">
                <a:solidFill>
                  <a:srgbClr val="FFFF00"/>
                </a:solidFill>
              </a:rPr>
              <a:t>TRANSPORTE FERROVIARIO</a:t>
            </a:r>
            <a:endParaRPr lang="es-ES" sz="2000" b="1" dirty="0">
              <a:solidFill>
                <a:srgbClr val="FFFF00"/>
              </a:solidFill>
            </a:endParaRPr>
          </a:p>
        </p:txBody>
      </p:sp>
      <p:sp>
        <p:nvSpPr>
          <p:cNvPr id="5" name="4 Rectángulo"/>
          <p:cNvSpPr/>
          <p:nvPr/>
        </p:nvSpPr>
        <p:spPr>
          <a:xfrm>
            <a:off x="642910" y="1162891"/>
            <a:ext cx="1785950" cy="646331"/>
          </a:xfrm>
          <a:prstGeom prst="rect">
            <a:avLst/>
          </a:prstGeom>
          <a:solidFill>
            <a:schemeClr val="accent1">
              <a:lumMod val="60000"/>
              <a:lumOff val="40000"/>
            </a:schemeClr>
          </a:solidFill>
        </p:spPr>
        <p:txBody>
          <a:bodyPr wrap="square">
            <a:spAutoFit/>
          </a:bodyPr>
          <a:lstStyle/>
          <a:p>
            <a:pPr algn="ctr"/>
            <a:r>
              <a:rPr lang="es-AR" dirty="0" smtClean="0"/>
              <a:t>Quién fija las </a:t>
            </a:r>
            <a:r>
              <a:rPr lang="es-AR" b="1" dirty="0" smtClean="0"/>
              <a:t>ESTACIONES</a:t>
            </a:r>
            <a:endParaRPr lang="es-ES" dirty="0"/>
          </a:p>
        </p:txBody>
      </p:sp>
      <p:sp>
        <p:nvSpPr>
          <p:cNvPr id="6" name="5 Rectángulo"/>
          <p:cNvSpPr/>
          <p:nvPr/>
        </p:nvSpPr>
        <p:spPr>
          <a:xfrm>
            <a:off x="4000496" y="285728"/>
            <a:ext cx="3714776" cy="1200329"/>
          </a:xfrm>
          <a:prstGeom prst="rect">
            <a:avLst/>
          </a:prstGeom>
          <a:solidFill>
            <a:schemeClr val="accent1">
              <a:lumMod val="60000"/>
              <a:lumOff val="40000"/>
            </a:schemeClr>
          </a:solidFill>
        </p:spPr>
        <p:txBody>
          <a:bodyPr wrap="square">
            <a:spAutoFit/>
          </a:bodyPr>
          <a:lstStyle/>
          <a:p>
            <a:r>
              <a:rPr lang="es-AR" dirty="0" smtClean="0"/>
              <a:t>Las autoridades ferroviarias con el asesoramiento del REGRISTRO NACIONAL DE ARMAS</a:t>
            </a:r>
            <a:endParaRPr lang="es-ES" b="1" dirty="0"/>
          </a:p>
        </p:txBody>
      </p:sp>
      <p:sp>
        <p:nvSpPr>
          <p:cNvPr id="7" name="6 CuadroTexto"/>
          <p:cNvSpPr txBox="1"/>
          <p:nvPr/>
        </p:nvSpPr>
        <p:spPr>
          <a:xfrm>
            <a:off x="571472" y="3857628"/>
            <a:ext cx="1857388" cy="369332"/>
          </a:xfrm>
          <a:prstGeom prst="rect">
            <a:avLst/>
          </a:prstGeom>
          <a:noFill/>
        </p:spPr>
        <p:txBody>
          <a:bodyPr wrap="square" rtlCol="0">
            <a:spAutoFit/>
          </a:bodyPr>
          <a:lstStyle/>
          <a:p>
            <a:r>
              <a:rPr lang="es-AR" dirty="0" smtClean="0"/>
              <a:t>MEDIDAS</a:t>
            </a:r>
            <a:endParaRPr lang="es-ES" dirty="0"/>
          </a:p>
        </p:txBody>
      </p:sp>
      <p:sp>
        <p:nvSpPr>
          <p:cNvPr id="8" name="7 CuadroTexto"/>
          <p:cNvSpPr txBox="1"/>
          <p:nvPr/>
        </p:nvSpPr>
        <p:spPr>
          <a:xfrm>
            <a:off x="2071670" y="2143116"/>
            <a:ext cx="1857388" cy="369332"/>
          </a:xfrm>
          <a:prstGeom prst="rect">
            <a:avLst/>
          </a:prstGeom>
          <a:noFill/>
        </p:spPr>
        <p:txBody>
          <a:bodyPr wrap="square" rtlCol="0">
            <a:spAutoFit/>
          </a:bodyPr>
          <a:lstStyle/>
          <a:p>
            <a:r>
              <a:rPr lang="es-AR" dirty="0" smtClean="0"/>
              <a:t>VAGONES</a:t>
            </a:r>
            <a:endParaRPr lang="es-ES" dirty="0"/>
          </a:p>
        </p:txBody>
      </p:sp>
      <p:sp>
        <p:nvSpPr>
          <p:cNvPr id="9" name="8 CuadroTexto"/>
          <p:cNvSpPr txBox="1"/>
          <p:nvPr/>
        </p:nvSpPr>
        <p:spPr>
          <a:xfrm>
            <a:off x="2714612" y="3071810"/>
            <a:ext cx="1857388" cy="369332"/>
          </a:xfrm>
          <a:prstGeom prst="rect">
            <a:avLst/>
          </a:prstGeom>
          <a:noFill/>
        </p:spPr>
        <p:txBody>
          <a:bodyPr wrap="square" rtlCol="0">
            <a:spAutoFit/>
          </a:bodyPr>
          <a:lstStyle/>
          <a:p>
            <a:r>
              <a:rPr lang="es-AR" dirty="0" smtClean="0"/>
              <a:t>TRENES</a:t>
            </a:r>
            <a:endParaRPr lang="es-ES" dirty="0"/>
          </a:p>
        </p:txBody>
      </p:sp>
      <p:sp>
        <p:nvSpPr>
          <p:cNvPr id="10" name="9 CuadroTexto"/>
          <p:cNvSpPr txBox="1"/>
          <p:nvPr/>
        </p:nvSpPr>
        <p:spPr>
          <a:xfrm>
            <a:off x="2643174" y="4286256"/>
            <a:ext cx="1857388" cy="369332"/>
          </a:xfrm>
          <a:prstGeom prst="rect">
            <a:avLst/>
          </a:prstGeom>
          <a:noFill/>
        </p:spPr>
        <p:txBody>
          <a:bodyPr wrap="square" rtlCol="0">
            <a:spAutoFit/>
          </a:bodyPr>
          <a:lstStyle/>
          <a:p>
            <a:r>
              <a:rPr lang="es-AR" dirty="0" smtClean="0"/>
              <a:t>PERSONAL</a:t>
            </a:r>
            <a:endParaRPr lang="es-ES" dirty="0"/>
          </a:p>
        </p:txBody>
      </p:sp>
      <p:sp>
        <p:nvSpPr>
          <p:cNvPr id="11" name="10 CuadroTexto"/>
          <p:cNvSpPr txBox="1"/>
          <p:nvPr/>
        </p:nvSpPr>
        <p:spPr>
          <a:xfrm>
            <a:off x="1643042" y="5572140"/>
            <a:ext cx="1857388" cy="369332"/>
          </a:xfrm>
          <a:prstGeom prst="rect">
            <a:avLst/>
          </a:prstGeom>
          <a:noFill/>
        </p:spPr>
        <p:txBody>
          <a:bodyPr wrap="square" rtlCol="0">
            <a:spAutoFit/>
          </a:bodyPr>
          <a:lstStyle/>
          <a:p>
            <a:r>
              <a:rPr lang="es-AR" dirty="0" smtClean="0"/>
              <a:t>PARADAS</a:t>
            </a:r>
            <a:endParaRPr lang="es-ES" dirty="0"/>
          </a:p>
        </p:txBody>
      </p:sp>
      <p:cxnSp>
        <p:nvCxnSpPr>
          <p:cNvPr id="13" name="12 Conector recto de flecha"/>
          <p:cNvCxnSpPr/>
          <p:nvPr/>
        </p:nvCxnSpPr>
        <p:spPr>
          <a:xfrm rot="5400000" flipH="1" flipV="1">
            <a:off x="1357290" y="2643182"/>
            <a:ext cx="928694" cy="642942"/>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V="1">
            <a:off x="1857356" y="3214686"/>
            <a:ext cx="785818" cy="57150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1857356" y="4143380"/>
            <a:ext cx="642942" cy="285752"/>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rot="16200000" flipH="1">
            <a:off x="1035819" y="4750603"/>
            <a:ext cx="1143008" cy="357190"/>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3571868" y="1857364"/>
            <a:ext cx="4572000" cy="646331"/>
          </a:xfrm>
          <a:prstGeom prst="rect">
            <a:avLst/>
          </a:prstGeom>
        </p:spPr>
        <p:txBody>
          <a:bodyPr>
            <a:spAutoFit/>
          </a:bodyPr>
          <a:lstStyle/>
          <a:p>
            <a:r>
              <a:rPr lang="es-AR" dirty="0" smtClean="0"/>
              <a:t>Los vagones que llevan explosivos deben estar cerrados y precintados.</a:t>
            </a:r>
            <a:endParaRPr lang="es-ES" dirty="0"/>
          </a:p>
        </p:txBody>
      </p:sp>
      <p:sp>
        <p:nvSpPr>
          <p:cNvPr id="28" name="27 Rectángulo"/>
          <p:cNvSpPr/>
          <p:nvPr/>
        </p:nvSpPr>
        <p:spPr>
          <a:xfrm>
            <a:off x="3857572" y="2643182"/>
            <a:ext cx="5286428" cy="923330"/>
          </a:xfrm>
          <a:prstGeom prst="rect">
            <a:avLst/>
          </a:prstGeom>
        </p:spPr>
        <p:txBody>
          <a:bodyPr wrap="square">
            <a:spAutoFit/>
          </a:bodyPr>
          <a:lstStyle/>
          <a:p>
            <a:r>
              <a:rPr lang="es-AR" dirty="0" smtClean="0"/>
              <a:t>El tren que transporta explosivos deberá llevar por lo menos dos extinguidores portátiles tipo anhídrido carbónico, carga ≥ 3,5 kg</a:t>
            </a:r>
            <a:endParaRPr lang="es-ES" dirty="0"/>
          </a:p>
        </p:txBody>
      </p:sp>
      <p:sp>
        <p:nvSpPr>
          <p:cNvPr id="29" name="28 Rectángulo"/>
          <p:cNvSpPr/>
          <p:nvPr/>
        </p:nvSpPr>
        <p:spPr>
          <a:xfrm>
            <a:off x="4143372" y="3714752"/>
            <a:ext cx="5000628" cy="1200329"/>
          </a:xfrm>
          <a:prstGeom prst="rect">
            <a:avLst/>
          </a:prstGeom>
        </p:spPr>
        <p:txBody>
          <a:bodyPr wrap="square">
            <a:spAutoFit/>
          </a:bodyPr>
          <a:lstStyle/>
          <a:p>
            <a:r>
              <a:rPr lang="es-AR" dirty="0" smtClean="0"/>
              <a:t>El personal del tren que transporta explosivos deberá ser informado de ello, para que proceda con las precauciones del caso.</a:t>
            </a:r>
            <a:endParaRPr lang="es-ES" dirty="0"/>
          </a:p>
        </p:txBody>
      </p:sp>
      <p:sp>
        <p:nvSpPr>
          <p:cNvPr id="30" name="29 Rectángulo"/>
          <p:cNvSpPr/>
          <p:nvPr/>
        </p:nvSpPr>
        <p:spPr>
          <a:xfrm>
            <a:off x="3000332" y="4929198"/>
            <a:ext cx="6143668" cy="1754326"/>
          </a:xfrm>
          <a:prstGeom prst="rect">
            <a:avLst/>
          </a:prstGeom>
        </p:spPr>
        <p:txBody>
          <a:bodyPr wrap="square">
            <a:spAutoFit/>
          </a:bodyPr>
          <a:lstStyle/>
          <a:p>
            <a:r>
              <a:rPr lang="es-AR" dirty="0" smtClean="0"/>
              <a:t>los vagones con explosivos serán estacionados en las </a:t>
            </a:r>
            <a:r>
              <a:rPr lang="es-AR" b="1" dirty="0" smtClean="0"/>
              <a:t>vías auxiliares </a:t>
            </a:r>
            <a:r>
              <a:rPr lang="es-AR" dirty="0" smtClean="0"/>
              <a:t>más apartadas. Cuando las paradas </a:t>
            </a:r>
            <a:r>
              <a:rPr lang="es-AR" b="1" dirty="0" smtClean="0"/>
              <a:t>duren más de una hora</a:t>
            </a:r>
            <a:r>
              <a:rPr lang="es-AR" dirty="0" smtClean="0"/>
              <a:t>, los jefes de estación establecerán un servicio de vigilancia para lo cual podrán recurrir a la colaboración de la policía del lugar.</a:t>
            </a:r>
            <a:endParaRPr lang="es-ES" dirty="0"/>
          </a:p>
        </p:txBody>
      </p:sp>
      <p:sp>
        <p:nvSpPr>
          <p:cNvPr id="19" name="18 Rectángulo"/>
          <p:cNvSpPr/>
          <p:nvPr/>
        </p:nvSpPr>
        <p:spPr>
          <a:xfrm>
            <a:off x="285720" y="142852"/>
            <a:ext cx="1593706" cy="369332"/>
          </a:xfrm>
          <a:prstGeom prst="rect">
            <a:avLst/>
          </a:prstGeom>
        </p:spPr>
        <p:txBody>
          <a:bodyPr wrap="none">
            <a:spAutoFit/>
          </a:bodyPr>
          <a:lstStyle/>
          <a:p>
            <a:pPr lvl="0"/>
            <a:r>
              <a:rPr lang="es-AR" b="1" dirty="0" smtClean="0"/>
              <a:t>6. Transporte</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642918"/>
            <a:ext cx="3571900" cy="400110"/>
          </a:xfrm>
          <a:prstGeom prst="rect">
            <a:avLst/>
          </a:prstGeom>
          <a:noFill/>
        </p:spPr>
        <p:txBody>
          <a:bodyPr wrap="square" rtlCol="0">
            <a:spAutoFit/>
          </a:bodyPr>
          <a:lstStyle/>
          <a:p>
            <a:r>
              <a:rPr lang="es-AR" sz="2000" b="1" dirty="0" smtClean="0">
                <a:solidFill>
                  <a:srgbClr val="FFFF00"/>
                </a:solidFill>
              </a:rPr>
              <a:t>TRANSPORTE AÉREO</a:t>
            </a:r>
            <a:endParaRPr lang="es-ES" sz="2000" b="1" dirty="0">
              <a:solidFill>
                <a:srgbClr val="FFFF00"/>
              </a:solidFill>
            </a:endParaRPr>
          </a:p>
        </p:txBody>
      </p:sp>
      <p:sp>
        <p:nvSpPr>
          <p:cNvPr id="61441" name="Rectangle 1"/>
          <p:cNvSpPr>
            <a:spLocks noChangeArrowheads="1"/>
          </p:cNvSpPr>
          <p:nvPr/>
        </p:nvSpPr>
        <p:spPr bwMode="auto">
          <a:xfrm>
            <a:off x="285720" y="1571612"/>
            <a:ext cx="807246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b="0" i="0" u="none" strike="noStrike" cap="none" normalizeH="0" baseline="0" dirty="0" smtClean="0">
                <a:ln>
                  <a:noFill/>
                </a:ln>
                <a:effectLst/>
                <a:latin typeface="+mj-lt"/>
                <a:ea typeface="Times New Roman" pitchFamily="18" charset="0"/>
                <a:cs typeface="Calibri" pitchFamily="34" charset="0"/>
              </a:rPr>
              <a:t>Artículo 180. — Las aeronaves con cargamentos de explosivos regirán su entrada, salida y sobrevuelo en jurisdicción nacional, de acuerdo a los convenios internacionales y a las disposiciones que al efecto establezca el Comando en Jefe de la Fuerza Aérea.</a:t>
            </a:r>
          </a:p>
          <a:p>
            <a:pPr marL="0" marR="0" lvl="0" indent="0" algn="l" defTabSz="914400" rtl="0" eaLnBrk="1" fontAlgn="base" latinLnBrk="0" hangingPunct="1">
              <a:lnSpc>
                <a:spcPct val="100000"/>
              </a:lnSpc>
              <a:spcBef>
                <a:spcPct val="0"/>
              </a:spcBef>
              <a:spcAft>
                <a:spcPct val="0"/>
              </a:spcAft>
              <a:buClrTx/>
              <a:buSzTx/>
              <a:buFontTx/>
              <a:buNone/>
              <a:tabLst/>
            </a:pPr>
            <a:endParaRPr lang="es-AR" dirty="0" smtClean="0">
              <a:latin typeface="+mj-lt"/>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AR" b="0"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b="0" i="0" u="none" strike="noStrike" cap="none" normalizeH="0" baseline="0" dirty="0" smtClean="0">
                <a:ln>
                  <a:noFill/>
                </a:ln>
                <a:effectLst/>
                <a:latin typeface="+mj-lt"/>
                <a:ea typeface="Times New Roman" pitchFamily="18" charset="0"/>
                <a:cs typeface="Calibri" pitchFamily="34" charset="0"/>
              </a:rPr>
              <a:t>Artículo 182. — El transporte de explosivos en aeronaves de carga o pasajeros se ajustará a las normas O. A. C. I., a las normas especiales dictadas por la Nación, y a la 'Reglamentación de Artículos Restringidos' I. A. T. A. en todo cuanto no se oponga a las dos primeras.</a:t>
            </a:r>
            <a:endParaRPr kumimoji="0" lang="es-AR" b="0" i="0" u="none" strike="noStrike" cap="none" normalizeH="0" baseline="0" dirty="0" smtClean="0">
              <a:ln>
                <a:noFill/>
              </a:ln>
              <a:effectLst/>
              <a:latin typeface="+mj-lt"/>
              <a:cs typeface="Arial" pitchFamily="34" charset="0"/>
            </a:endParaRPr>
          </a:p>
        </p:txBody>
      </p:sp>
      <p:sp>
        <p:nvSpPr>
          <p:cNvPr id="5" name="4 Rectángulo"/>
          <p:cNvSpPr/>
          <p:nvPr/>
        </p:nvSpPr>
        <p:spPr>
          <a:xfrm>
            <a:off x="285720" y="142852"/>
            <a:ext cx="1593706" cy="369332"/>
          </a:xfrm>
          <a:prstGeom prst="rect">
            <a:avLst/>
          </a:prstGeom>
        </p:spPr>
        <p:txBody>
          <a:bodyPr wrap="none">
            <a:spAutoFit/>
          </a:bodyPr>
          <a:lstStyle/>
          <a:p>
            <a:pPr lvl="0"/>
            <a:r>
              <a:rPr lang="es-AR" b="1" dirty="0" smtClean="0"/>
              <a:t>6. Transporte</a:t>
            </a:r>
          </a:p>
        </p:txBody>
      </p:sp>
      <p:sp>
        <p:nvSpPr>
          <p:cNvPr id="6" name="5 Rectángulo"/>
          <p:cNvSpPr/>
          <p:nvPr/>
        </p:nvSpPr>
        <p:spPr>
          <a:xfrm>
            <a:off x="5072066" y="5000636"/>
            <a:ext cx="3929090" cy="646331"/>
          </a:xfrm>
          <a:prstGeom prst="rect">
            <a:avLst/>
          </a:prstGeom>
        </p:spPr>
        <p:txBody>
          <a:bodyPr wrap="square">
            <a:spAutoFit/>
          </a:bodyPr>
          <a:lstStyle/>
          <a:p>
            <a:r>
              <a:rPr lang="es-AR" dirty="0" smtClean="0">
                <a:cs typeface="Calibri" pitchFamily="34" charset="0"/>
              </a:rPr>
              <a:t>O.A.C.I organización de aviación 	civil internacional</a:t>
            </a:r>
            <a:endParaRPr lang="es-E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428992" y="3000372"/>
            <a:ext cx="4000528" cy="4286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214290"/>
            <a:ext cx="4017446" cy="369332"/>
          </a:xfrm>
          <a:prstGeom prst="rect">
            <a:avLst/>
          </a:prstGeom>
        </p:spPr>
        <p:txBody>
          <a:bodyPr wrap="none">
            <a:spAutoFit/>
          </a:bodyPr>
          <a:lstStyle/>
          <a:p>
            <a:pPr lvl="0"/>
            <a:r>
              <a:rPr lang="es-AR" b="1" dirty="0" smtClean="0"/>
              <a:t>7. Acondicionamiento y embalaje</a:t>
            </a:r>
          </a:p>
        </p:txBody>
      </p:sp>
      <p:sp>
        <p:nvSpPr>
          <p:cNvPr id="5" name="4 Rectángulo"/>
          <p:cNvSpPr/>
          <p:nvPr/>
        </p:nvSpPr>
        <p:spPr>
          <a:xfrm>
            <a:off x="142844" y="71414"/>
            <a:ext cx="4000528" cy="500066"/>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42844" y="1357298"/>
            <a:ext cx="3868367" cy="369332"/>
          </a:xfrm>
          <a:prstGeom prst="rect">
            <a:avLst/>
          </a:prstGeom>
        </p:spPr>
        <p:txBody>
          <a:bodyPr wrap="none">
            <a:spAutoFit/>
          </a:bodyPr>
          <a:lstStyle/>
          <a:p>
            <a:r>
              <a:rPr lang="es-AR" b="1" dirty="0" smtClean="0"/>
              <a:t>Envases destinados a explosivos </a:t>
            </a:r>
            <a:endParaRPr lang="es-ES" b="1" dirty="0"/>
          </a:p>
        </p:txBody>
      </p:sp>
      <p:cxnSp>
        <p:nvCxnSpPr>
          <p:cNvPr id="10" name="9 Conector recto de flecha"/>
          <p:cNvCxnSpPr/>
          <p:nvPr/>
        </p:nvCxnSpPr>
        <p:spPr>
          <a:xfrm>
            <a:off x="4000496" y="2000240"/>
            <a:ext cx="57150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rot="5400000">
            <a:off x="1678761" y="2178835"/>
            <a:ext cx="78581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4500562" y="1214422"/>
            <a:ext cx="5143536" cy="646331"/>
          </a:xfrm>
          <a:prstGeom prst="rect">
            <a:avLst/>
          </a:prstGeom>
        </p:spPr>
        <p:txBody>
          <a:bodyPr wrap="square">
            <a:spAutoFit/>
          </a:bodyPr>
          <a:lstStyle/>
          <a:p>
            <a:r>
              <a:rPr lang="es-AR" dirty="0" smtClean="0"/>
              <a:t>Uniones que impidan la pérdida de explosivos.</a:t>
            </a:r>
            <a:endParaRPr lang="es-ES" dirty="0"/>
          </a:p>
        </p:txBody>
      </p:sp>
      <p:sp>
        <p:nvSpPr>
          <p:cNvPr id="16" name="15 Rectángulo"/>
          <p:cNvSpPr/>
          <p:nvPr/>
        </p:nvSpPr>
        <p:spPr>
          <a:xfrm>
            <a:off x="4429124" y="500042"/>
            <a:ext cx="3786214" cy="646331"/>
          </a:xfrm>
          <a:prstGeom prst="rect">
            <a:avLst/>
          </a:prstGeom>
        </p:spPr>
        <p:txBody>
          <a:bodyPr wrap="square">
            <a:spAutoFit/>
          </a:bodyPr>
          <a:lstStyle/>
          <a:p>
            <a:r>
              <a:rPr lang="es-AR" dirty="0" smtClean="0"/>
              <a:t>No estarán impregnados con sustancias inflamables.</a:t>
            </a:r>
            <a:endParaRPr lang="es-ES" dirty="0"/>
          </a:p>
        </p:txBody>
      </p:sp>
      <p:sp>
        <p:nvSpPr>
          <p:cNvPr id="36866" name="AutoShape 2"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6868" name="AutoShape 4"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 name="19 Rectángulo"/>
          <p:cNvSpPr/>
          <p:nvPr/>
        </p:nvSpPr>
        <p:spPr>
          <a:xfrm>
            <a:off x="4572000" y="1857364"/>
            <a:ext cx="3857652" cy="923330"/>
          </a:xfrm>
          <a:prstGeom prst="rect">
            <a:avLst/>
          </a:prstGeom>
        </p:spPr>
        <p:txBody>
          <a:bodyPr wrap="square">
            <a:spAutoFit/>
          </a:bodyPr>
          <a:lstStyle/>
          <a:p>
            <a:r>
              <a:rPr lang="es-AR" dirty="0" smtClean="0"/>
              <a:t>Fajas impresas visibles desde cualquier ángulo </a:t>
            </a:r>
            <a:r>
              <a:rPr lang="es-AR" b="1" dirty="0" smtClean="0">
                <a:solidFill>
                  <a:srgbClr val="FF0000"/>
                </a:solidFill>
              </a:rPr>
              <a:t>EXPLOSIVOS</a:t>
            </a:r>
            <a:r>
              <a:rPr lang="es-AR" b="1" dirty="0" smtClean="0"/>
              <a:t> </a:t>
            </a:r>
            <a:r>
              <a:rPr lang="es-AR" dirty="0" smtClean="0"/>
              <a:t>y</a:t>
            </a:r>
            <a:r>
              <a:rPr lang="es-AR" b="1" dirty="0" smtClean="0"/>
              <a:t> </a:t>
            </a:r>
            <a:r>
              <a:rPr lang="es-AR" b="1" dirty="0" smtClean="0">
                <a:solidFill>
                  <a:srgbClr val="FF0000"/>
                </a:solidFill>
              </a:rPr>
              <a:t>MANEJESE CON CUIDADO.</a:t>
            </a:r>
            <a:endParaRPr lang="es-ES" b="1" dirty="0">
              <a:solidFill>
                <a:srgbClr val="FF0000"/>
              </a:solidFill>
            </a:endParaRPr>
          </a:p>
        </p:txBody>
      </p:sp>
      <p:sp>
        <p:nvSpPr>
          <p:cNvPr id="18" name="17 Rectángulo"/>
          <p:cNvSpPr/>
          <p:nvPr/>
        </p:nvSpPr>
        <p:spPr>
          <a:xfrm>
            <a:off x="642910" y="3857628"/>
            <a:ext cx="6643734" cy="369332"/>
          </a:xfrm>
          <a:prstGeom prst="rect">
            <a:avLst/>
          </a:prstGeom>
        </p:spPr>
        <p:txBody>
          <a:bodyPr wrap="square">
            <a:spAutoFit/>
          </a:bodyPr>
          <a:lstStyle/>
          <a:p>
            <a:pPr>
              <a:buFont typeface="Wingdings" pitchFamily="2" charset="2"/>
              <a:buChar char="v"/>
            </a:pPr>
            <a:endParaRPr lang="es-AR" dirty="0"/>
          </a:p>
        </p:txBody>
      </p:sp>
      <p:sp>
        <p:nvSpPr>
          <p:cNvPr id="28" name="27 Rectángulo"/>
          <p:cNvSpPr/>
          <p:nvPr/>
        </p:nvSpPr>
        <p:spPr>
          <a:xfrm>
            <a:off x="714348" y="3786189"/>
            <a:ext cx="7858180" cy="646331"/>
          </a:xfrm>
          <a:prstGeom prst="rect">
            <a:avLst/>
          </a:prstGeom>
        </p:spPr>
        <p:txBody>
          <a:bodyPr wrap="square">
            <a:spAutoFit/>
          </a:bodyPr>
          <a:lstStyle/>
          <a:p>
            <a:pPr marL="0" lvl="1">
              <a:buFont typeface="Wingdings" pitchFamily="2" charset="2"/>
              <a:buChar char="v"/>
            </a:pPr>
            <a:endParaRPr lang="es-AR" dirty="0" smtClean="0"/>
          </a:p>
          <a:p>
            <a:pPr marL="0" lvl="1">
              <a:buFont typeface="Wingdings" pitchFamily="2" charset="2"/>
              <a:buChar char="v"/>
            </a:pPr>
            <a:endParaRPr lang="es-AR" dirty="0" smtClean="0"/>
          </a:p>
        </p:txBody>
      </p:sp>
      <p:sp>
        <p:nvSpPr>
          <p:cNvPr id="24" name="23 CuadroTexto"/>
          <p:cNvSpPr txBox="1"/>
          <p:nvPr/>
        </p:nvSpPr>
        <p:spPr>
          <a:xfrm>
            <a:off x="214250" y="2857496"/>
            <a:ext cx="8929750" cy="646331"/>
          </a:xfrm>
          <a:prstGeom prst="rect">
            <a:avLst/>
          </a:prstGeom>
          <a:noFill/>
        </p:spPr>
        <p:txBody>
          <a:bodyPr wrap="square" rtlCol="0">
            <a:spAutoFit/>
          </a:bodyPr>
          <a:lstStyle/>
          <a:p>
            <a:r>
              <a:rPr lang="es-AR" dirty="0" smtClean="0"/>
              <a:t>Etiquetas pegadas o impresas, bien visibles de cualquier ángulo, de las siguientes características: </a:t>
            </a:r>
            <a:endParaRPr lang="es-AR" dirty="0"/>
          </a:p>
        </p:txBody>
      </p:sp>
      <p:sp>
        <p:nvSpPr>
          <p:cNvPr id="25" name="24 CuadroTexto"/>
          <p:cNvSpPr txBox="1"/>
          <p:nvPr/>
        </p:nvSpPr>
        <p:spPr>
          <a:xfrm>
            <a:off x="285720" y="4058387"/>
            <a:ext cx="8072494" cy="2585323"/>
          </a:xfrm>
          <a:prstGeom prst="rect">
            <a:avLst/>
          </a:prstGeom>
          <a:solidFill>
            <a:schemeClr val="tx1"/>
          </a:solidFill>
          <a:ln w="38100">
            <a:solidFill>
              <a:srgbClr val="FF0000"/>
            </a:solidFill>
          </a:ln>
        </p:spPr>
        <p:txBody>
          <a:bodyPr wrap="square" rtlCol="0">
            <a:spAutoFit/>
          </a:bodyPr>
          <a:lstStyle/>
          <a:p>
            <a:r>
              <a:rPr lang="es-AR" dirty="0" smtClean="0">
                <a:solidFill>
                  <a:srgbClr val="FF0000"/>
                </a:solidFill>
              </a:rPr>
              <a:t>I- Número de registro de explosivo.</a:t>
            </a:r>
          </a:p>
          <a:p>
            <a:r>
              <a:rPr lang="es-AR" dirty="0" smtClean="0">
                <a:solidFill>
                  <a:srgbClr val="FF0000"/>
                </a:solidFill>
              </a:rPr>
              <a:t>II- "Explosivo con nitroglicerina" o "Explosivo sin nitroglicerina" según corresponda.</a:t>
            </a:r>
          </a:p>
          <a:p>
            <a:r>
              <a:rPr lang="es-AR" dirty="0" smtClean="0">
                <a:solidFill>
                  <a:srgbClr val="FF0000"/>
                </a:solidFill>
              </a:rPr>
              <a:t>III- Fabricante.</a:t>
            </a:r>
          </a:p>
          <a:p>
            <a:r>
              <a:rPr lang="es-AR" dirty="0" smtClean="0">
                <a:solidFill>
                  <a:srgbClr val="FF0000"/>
                </a:solidFill>
              </a:rPr>
              <a:t>IV- Marca del explosivo.</a:t>
            </a:r>
          </a:p>
          <a:p>
            <a:r>
              <a:rPr lang="es-AR" dirty="0" smtClean="0">
                <a:solidFill>
                  <a:srgbClr val="FF0000"/>
                </a:solidFill>
              </a:rPr>
              <a:t>V- Clasificación.</a:t>
            </a:r>
          </a:p>
          <a:p>
            <a:r>
              <a:rPr lang="es-AR" dirty="0" smtClean="0">
                <a:solidFill>
                  <a:srgbClr val="FF0000"/>
                </a:solidFill>
              </a:rPr>
              <a:t>VI- "Peso bruto" y "Peso neto".</a:t>
            </a:r>
          </a:p>
          <a:p>
            <a:r>
              <a:rPr lang="es-AR" dirty="0" smtClean="0">
                <a:solidFill>
                  <a:srgbClr val="FF0000"/>
                </a:solidFill>
              </a:rPr>
              <a:t>VII- "Industria Argentina" o del país de origen.</a:t>
            </a:r>
          </a:p>
          <a:p>
            <a:r>
              <a:rPr lang="es-AR" dirty="0" smtClean="0">
                <a:solidFill>
                  <a:srgbClr val="FF0000"/>
                </a:solidFill>
              </a:rPr>
              <a:t>VIII- Mes y año de fabricación. </a:t>
            </a:r>
            <a:endParaRPr lang="es-AR" dirty="0">
              <a:solidFill>
                <a:srgbClr val="FF0000"/>
              </a:solidFill>
            </a:endParaRPr>
          </a:p>
        </p:txBody>
      </p:sp>
      <p:cxnSp>
        <p:nvCxnSpPr>
          <p:cNvPr id="43" name="42 Conector recto de flecha"/>
          <p:cNvCxnSpPr/>
          <p:nvPr/>
        </p:nvCxnSpPr>
        <p:spPr>
          <a:xfrm>
            <a:off x="4000496" y="785794"/>
            <a:ext cx="500066"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rot="5400000">
            <a:off x="3392479" y="1393017"/>
            <a:ext cx="1215240" cy="7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a:off x="4000496" y="1500174"/>
            <a:ext cx="57150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t="26923" r="4807"/>
          <a:stretch>
            <a:fillRect/>
          </a:stretch>
        </p:blipFill>
        <p:spPr bwMode="auto">
          <a:xfrm>
            <a:off x="5143504" y="4714884"/>
            <a:ext cx="3045553" cy="1315111"/>
          </a:xfrm>
          <a:prstGeom prst="rect">
            <a:avLst/>
          </a:prstGeom>
          <a:noFill/>
          <a:ln w="9525">
            <a:noFill/>
            <a:miter lim="800000"/>
            <a:headEnd/>
            <a:tailEnd/>
          </a:ln>
          <a:effectLst/>
        </p:spPr>
      </p:pic>
      <p:sp>
        <p:nvSpPr>
          <p:cNvPr id="21" name="20 CuadroTexto"/>
          <p:cNvSpPr txBox="1"/>
          <p:nvPr/>
        </p:nvSpPr>
        <p:spPr>
          <a:xfrm>
            <a:off x="142844" y="3571876"/>
            <a:ext cx="8858280" cy="369332"/>
          </a:xfrm>
          <a:prstGeom prst="rect">
            <a:avLst/>
          </a:prstGeom>
          <a:noFill/>
        </p:spPr>
        <p:txBody>
          <a:bodyPr wrap="square" rtlCol="0">
            <a:spAutoFit/>
          </a:bodyPr>
          <a:lstStyle/>
          <a:p>
            <a:pPr>
              <a:buFont typeface="Wingdings" pitchFamily="2" charset="2"/>
              <a:buChar char="§"/>
            </a:pPr>
            <a:r>
              <a:rPr lang="es-AR" dirty="0" smtClean="0"/>
              <a:t>Ejemplo para explosivos </a:t>
            </a:r>
            <a:r>
              <a:rPr lang="es-AR" b="1" dirty="0" smtClean="0"/>
              <a:t>Clase C-1, </a:t>
            </a:r>
            <a:r>
              <a:rPr lang="es-AR" dirty="0" smtClean="0"/>
              <a:t>excepto agentes de voladura Tipo C -1g.</a:t>
            </a:r>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285728"/>
            <a:ext cx="4017446" cy="369332"/>
          </a:xfrm>
          <a:prstGeom prst="rect">
            <a:avLst/>
          </a:prstGeom>
        </p:spPr>
        <p:txBody>
          <a:bodyPr wrap="none">
            <a:spAutoFit/>
          </a:bodyPr>
          <a:lstStyle/>
          <a:p>
            <a:pPr lvl="0"/>
            <a:r>
              <a:rPr lang="es-AR" b="1" dirty="0" smtClean="0"/>
              <a:t>7. Acondicionamiento y embalaje</a:t>
            </a:r>
          </a:p>
        </p:txBody>
      </p:sp>
      <p:sp>
        <p:nvSpPr>
          <p:cNvPr id="5" name="4 Rectángulo"/>
          <p:cNvSpPr/>
          <p:nvPr/>
        </p:nvSpPr>
        <p:spPr>
          <a:xfrm>
            <a:off x="214282" y="214290"/>
            <a:ext cx="4143404" cy="571480"/>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866" name="AutoShape 2"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6868" name="AutoShape 4"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7" name="16 CuadroTexto"/>
          <p:cNvSpPr txBox="1"/>
          <p:nvPr/>
        </p:nvSpPr>
        <p:spPr>
          <a:xfrm>
            <a:off x="571472" y="1357298"/>
            <a:ext cx="3459601" cy="646331"/>
          </a:xfrm>
          <a:prstGeom prst="rect">
            <a:avLst/>
          </a:prstGeom>
          <a:noFill/>
        </p:spPr>
        <p:txBody>
          <a:bodyPr wrap="none" rtlCol="0">
            <a:spAutoFit/>
          </a:bodyPr>
          <a:lstStyle/>
          <a:p>
            <a:r>
              <a:rPr lang="es-AR" b="1" dirty="0" smtClean="0">
                <a:solidFill>
                  <a:srgbClr val="FFFF00"/>
                </a:solidFill>
              </a:rPr>
              <a:t>Condiciones de los CAJONES</a:t>
            </a:r>
            <a:endParaRPr lang="es-AR" dirty="0" smtClean="0">
              <a:solidFill>
                <a:srgbClr val="FFFF00"/>
              </a:solidFill>
            </a:endParaRPr>
          </a:p>
          <a:p>
            <a:endParaRPr lang="es-AR" dirty="0"/>
          </a:p>
        </p:txBody>
      </p:sp>
      <p:sp>
        <p:nvSpPr>
          <p:cNvPr id="18" name="17 Rectángulo"/>
          <p:cNvSpPr/>
          <p:nvPr/>
        </p:nvSpPr>
        <p:spPr>
          <a:xfrm>
            <a:off x="642910" y="3857628"/>
            <a:ext cx="6643734" cy="369332"/>
          </a:xfrm>
          <a:prstGeom prst="rect">
            <a:avLst/>
          </a:prstGeom>
        </p:spPr>
        <p:txBody>
          <a:bodyPr wrap="square">
            <a:spAutoFit/>
          </a:bodyPr>
          <a:lstStyle/>
          <a:p>
            <a:pPr>
              <a:buFont typeface="Wingdings" pitchFamily="2" charset="2"/>
              <a:buChar char="v"/>
            </a:pPr>
            <a:endParaRPr lang="es-AR" dirty="0"/>
          </a:p>
        </p:txBody>
      </p:sp>
      <p:sp>
        <p:nvSpPr>
          <p:cNvPr id="26" name="25 Rectángulo"/>
          <p:cNvSpPr/>
          <p:nvPr/>
        </p:nvSpPr>
        <p:spPr>
          <a:xfrm>
            <a:off x="214282" y="1285860"/>
            <a:ext cx="8572560" cy="2786082"/>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Rectángulo"/>
          <p:cNvSpPr/>
          <p:nvPr/>
        </p:nvSpPr>
        <p:spPr>
          <a:xfrm>
            <a:off x="571472" y="1714488"/>
            <a:ext cx="7858180" cy="2308324"/>
          </a:xfrm>
          <a:prstGeom prst="rect">
            <a:avLst/>
          </a:prstGeom>
        </p:spPr>
        <p:txBody>
          <a:bodyPr wrap="square">
            <a:spAutoFit/>
          </a:bodyPr>
          <a:lstStyle/>
          <a:p>
            <a:pPr>
              <a:buFont typeface="Wingdings" pitchFamily="2" charset="2"/>
              <a:buChar char="v"/>
            </a:pPr>
            <a:r>
              <a:rPr lang="es-AR" dirty="0" smtClean="0"/>
              <a:t>Mejor </a:t>
            </a:r>
            <a:r>
              <a:rPr lang="es-AR" dirty="0" err="1" smtClean="0"/>
              <a:t>estibamiento</a:t>
            </a:r>
            <a:r>
              <a:rPr lang="es-AR" dirty="0" smtClean="0"/>
              <a:t>        largo/ancho  ≈  N° entero.</a:t>
            </a:r>
          </a:p>
          <a:p>
            <a:pPr marL="0" lvl="1">
              <a:buFont typeface="Wingdings" pitchFamily="2" charset="2"/>
              <a:buChar char="v"/>
            </a:pPr>
            <a:r>
              <a:rPr lang="es-AR" b="1" dirty="0" smtClean="0"/>
              <a:t>No</a:t>
            </a:r>
            <a:r>
              <a:rPr lang="es-AR" dirty="0" smtClean="0"/>
              <a:t> existencia de </a:t>
            </a:r>
            <a:r>
              <a:rPr lang="es-AR" b="1" dirty="0" smtClean="0"/>
              <a:t>separaciones o intersticios </a:t>
            </a:r>
            <a:r>
              <a:rPr lang="es-AR" dirty="0" smtClean="0"/>
              <a:t>entre las tablas del cajón.</a:t>
            </a:r>
          </a:p>
          <a:p>
            <a:pPr marL="0" lvl="1">
              <a:buFont typeface="Wingdings" pitchFamily="2" charset="2"/>
              <a:buChar char="v"/>
            </a:pPr>
            <a:r>
              <a:rPr lang="es-AR" b="1" dirty="0" smtClean="0"/>
              <a:t>No</a:t>
            </a:r>
            <a:r>
              <a:rPr lang="es-AR" dirty="0" smtClean="0"/>
              <a:t> tendrán elementos de </a:t>
            </a:r>
            <a:r>
              <a:rPr lang="es-AR" b="1" dirty="0" smtClean="0"/>
              <a:t>hierro</a:t>
            </a:r>
            <a:r>
              <a:rPr lang="es-AR" dirty="0" smtClean="0"/>
              <a:t> en contacto con el explosivo.</a:t>
            </a:r>
          </a:p>
          <a:p>
            <a:pPr marL="0" lvl="1">
              <a:buFont typeface="Wingdings" pitchFamily="2" charset="2"/>
              <a:buChar char="v"/>
            </a:pPr>
            <a:r>
              <a:rPr lang="es-AR" dirty="0" smtClean="0"/>
              <a:t>Si tiene tapa articulada      </a:t>
            </a:r>
            <a:r>
              <a:rPr lang="es-AR" b="1" dirty="0" smtClean="0"/>
              <a:t>sistema de articulación + cierre</a:t>
            </a:r>
            <a:r>
              <a:rPr lang="es-AR" dirty="0" smtClean="0"/>
              <a:t> serán de material </a:t>
            </a:r>
            <a:r>
              <a:rPr lang="es-AR" b="1" dirty="0" smtClean="0"/>
              <a:t>no chisposo </a:t>
            </a:r>
            <a:r>
              <a:rPr lang="es-AR" dirty="0" smtClean="0"/>
              <a:t>(cobre, bronce, aluminio, etc.).</a:t>
            </a:r>
          </a:p>
          <a:p>
            <a:pPr marL="0" lvl="1">
              <a:buFont typeface="Wingdings" pitchFamily="2" charset="2"/>
              <a:buChar char="v"/>
            </a:pPr>
            <a:r>
              <a:rPr lang="es-AR" b="1" dirty="0" smtClean="0"/>
              <a:t>Cajón vacío       </a:t>
            </a:r>
            <a:r>
              <a:rPr lang="es-AR" dirty="0" smtClean="0"/>
              <a:t>resistir sin deformarse una carga uniformemente distribuida de </a:t>
            </a:r>
            <a:r>
              <a:rPr lang="es-AR" b="1" dirty="0" smtClean="0"/>
              <a:t>600kg</a:t>
            </a:r>
            <a:r>
              <a:rPr lang="es-AR" dirty="0" smtClean="0"/>
              <a:t> durante </a:t>
            </a:r>
            <a:r>
              <a:rPr lang="es-AR" b="1" dirty="0" smtClean="0"/>
              <a:t>24 horas</a:t>
            </a:r>
            <a:r>
              <a:rPr lang="es-AR" dirty="0" smtClean="0"/>
              <a:t>.</a:t>
            </a:r>
          </a:p>
        </p:txBody>
      </p:sp>
      <p:cxnSp>
        <p:nvCxnSpPr>
          <p:cNvPr id="29" name="28 Conector recto de flecha"/>
          <p:cNvCxnSpPr/>
          <p:nvPr/>
        </p:nvCxnSpPr>
        <p:spPr>
          <a:xfrm>
            <a:off x="3071802" y="1928802"/>
            <a:ext cx="35719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2285984" y="3571876"/>
            <a:ext cx="35719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2" descr="Cruz, Eliminar, Quitar, Cancelar, Interrupción, Rojo"/>
          <p:cNvPicPr>
            <a:picLocks noChangeAspect="1" noChangeArrowheads="1"/>
          </p:cNvPicPr>
          <p:nvPr/>
        </p:nvPicPr>
        <p:blipFill>
          <a:blip r:embed="rId2" cstate="print"/>
          <a:srcRect/>
          <a:stretch>
            <a:fillRect/>
          </a:stretch>
        </p:blipFill>
        <p:spPr bwMode="auto">
          <a:xfrm>
            <a:off x="285720" y="2071678"/>
            <a:ext cx="447446" cy="303891"/>
          </a:xfrm>
          <a:prstGeom prst="rect">
            <a:avLst/>
          </a:prstGeom>
          <a:noFill/>
        </p:spPr>
      </p:pic>
      <p:pic>
        <p:nvPicPr>
          <p:cNvPr id="32" name="Picture 2" descr="Cruz, Eliminar, Quitar, Cancelar, Interrupción, Rojo"/>
          <p:cNvPicPr>
            <a:picLocks noChangeAspect="1" noChangeArrowheads="1"/>
          </p:cNvPicPr>
          <p:nvPr/>
        </p:nvPicPr>
        <p:blipFill>
          <a:blip r:embed="rId2" cstate="print"/>
          <a:srcRect/>
          <a:stretch>
            <a:fillRect/>
          </a:stretch>
        </p:blipFill>
        <p:spPr bwMode="auto">
          <a:xfrm>
            <a:off x="357158" y="2571744"/>
            <a:ext cx="420739" cy="285752"/>
          </a:xfrm>
          <a:prstGeom prst="rect">
            <a:avLst/>
          </a:prstGeom>
          <a:noFill/>
        </p:spPr>
      </p:pic>
      <p:cxnSp>
        <p:nvCxnSpPr>
          <p:cNvPr id="33" name="32 Conector recto de flecha"/>
          <p:cNvCxnSpPr/>
          <p:nvPr/>
        </p:nvCxnSpPr>
        <p:spPr>
          <a:xfrm>
            <a:off x="3500430" y="3000372"/>
            <a:ext cx="35719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214282" y="4357694"/>
            <a:ext cx="8572560" cy="2357454"/>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22 Rectángulo"/>
          <p:cNvSpPr/>
          <p:nvPr/>
        </p:nvSpPr>
        <p:spPr>
          <a:xfrm>
            <a:off x="357158" y="4429132"/>
            <a:ext cx="8215370" cy="369332"/>
          </a:xfrm>
          <a:prstGeom prst="rect">
            <a:avLst/>
          </a:prstGeom>
        </p:spPr>
        <p:txBody>
          <a:bodyPr wrap="square">
            <a:spAutoFit/>
          </a:bodyPr>
          <a:lstStyle/>
          <a:p>
            <a:r>
              <a:rPr lang="es-AR" b="1" dirty="0" smtClean="0">
                <a:solidFill>
                  <a:srgbClr val="FFFF00"/>
                </a:solidFill>
              </a:rPr>
              <a:t>Condiciones de los CAJAS DE CARTON CORRUGADO</a:t>
            </a:r>
            <a:endParaRPr lang="es-AR" dirty="0"/>
          </a:p>
        </p:txBody>
      </p:sp>
      <p:sp>
        <p:nvSpPr>
          <p:cNvPr id="24" name="23 Rectángulo"/>
          <p:cNvSpPr/>
          <p:nvPr/>
        </p:nvSpPr>
        <p:spPr>
          <a:xfrm>
            <a:off x="428596" y="4714884"/>
            <a:ext cx="8215370" cy="923330"/>
          </a:xfrm>
          <a:prstGeom prst="rect">
            <a:avLst/>
          </a:prstGeom>
        </p:spPr>
        <p:txBody>
          <a:bodyPr wrap="square">
            <a:spAutoFit/>
          </a:bodyPr>
          <a:lstStyle/>
          <a:p>
            <a:pPr>
              <a:buFont typeface="Wingdings" pitchFamily="2" charset="2"/>
              <a:buChar char="v"/>
            </a:pPr>
            <a:r>
              <a:rPr lang="es-AR" dirty="0" smtClean="0">
                <a:ea typeface="Times New Roman" pitchFamily="18" charset="0"/>
                <a:cs typeface="Calibri" pitchFamily="34" charset="0"/>
              </a:rPr>
              <a:t>Ser de </a:t>
            </a:r>
            <a:r>
              <a:rPr lang="es-AR" b="1" dirty="0" smtClean="0">
                <a:ea typeface="Times New Roman" pitchFamily="18" charset="0"/>
                <a:cs typeface="Calibri" pitchFamily="34" charset="0"/>
              </a:rPr>
              <a:t>doble cara</a:t>
            </a:r>
            <a:r>
              <a:rPr lang="es-AR" dirty="0" smtClean="0">
                <a:ea typeface="Times New Roman" pitchFamily="18" charset="0"/>
                <a:cs typeface="Calibri" pitchFamily="34" charset="0"/>
              </a:rPr>
              <a:t>, </a:t>
            </a:r>
            <a:r>
              <a:rPr lang="es-AR" b="1" dirty="0" smtClean="0">
                <a:ea typeface="Times New Roman" pitchFamily="18" charset="0"/>
                <a:cs typeface="Calibri" pitchFamily="34" charset="0"/>
              </a:rPr>
              <a:t>r</a:t>
            </a:r>
            <a:r>
              <a:rPr lang="es-AR" b="1" dirty="0" smtClean="0"/>
              <a:t>esistentes a la humedad </a:t>
            </a:r>
            <a:r>
              <a:rPr lang="es-AR" dirty="0" smtClean="0"/>
              <a:t>y estarán firmemente adheridas a la hoja corrugada mediante un </a:t>
            </a:r>
            <a:r>
              <a:rPr lang="es-AR" b="1" dirty="0" smtClean="0"/>
              <a:t>adhesivo resistente a la humedad. </a:t>
            </a:r>
            <a:endParaRPr lang="es-AR" b="1" dirty="0"/>
          </a:p>
        </p:txBody>
      </p:sp>
      <p:pic>
        <p:nvPicPr>
          <p:cNvPr id="3076" name="Picture 4" descr="Resultado de imagen de embalaje para explosivos"/>
          <p:cNvPicPr>
            <a:picLocks noChangeAspect="1" noChangeArrowheads="1"/>
          </p:cNvPicPr>
          <p:nvPr/>
        </p:nvPicPr>
        <p:blipFill>
          <a:blip r:embed="rId3"/>
          <a:srcRect/>
          <a:stretch>
            <a:fillRect/>
          </a:stretch>
        </p:blipFill>
        <p:spPr bwMode="auto">
          <a:xfrm>
            <a:off x="6715140" y="5357826"/>
            <a:ext cx="1714512" cy="128588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55641"/>
          </a:xfrm>
          <a:prstGeom prst="rect">
            <a:avLst/>
          </a:prstGeom>
          <a:noFill/>
        </p:spPr>
        <p:txBody>
          <a:bodyPr wrap="square" rtlCol="0">
            <a:spAutoFit/>
          </a:bodyPr>
          <a:lstStyle/>
          <a:p>
            <a:pPr marL="342900" lvl="0" indent="-342900"/>
            <a:r>
              <a:rPr lang="es-AR" b="1" dirty="0" smtClean="0"/>
              <a:t>1</a:t>
            </a:r>
            <a:r>
              <a:rPr lang="es-AR" sz="1600" b="1" dirty="0" smtClean="0"/>
              <a:t>.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500430" y="142852"/>
            <a:ext cx="2857520" cy="4286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285728"/>
            <a:ext cx="4017446" cy="369332"/>
          </a:xfrm>
          <a:prstGeom prst="rect">
            <a:avLst/>
          </a:prstGeom>
        </p:spPr>
        <p:txBody>
          <a:bodyPr wrap="none">
            <a:spAutoFit/>
          </a:bodyPr>
          <a:lstStyle/>
          <a:p>
            <a:pPr lvl="0"/>
            <a:r>
              <a:rPr lang="es-AR" b="1" dirty="0" smtClean="0"/>
              <a:t>7. Acondicionamiento y embalaje</a:t>
            </a:r>
          </a:p>
        </p:txBody>
      </p:sp>
      <p:sp>
        <p:nvSpPr>
          <p:cNvPr id="5" name="4 Rectángulo"/>
          <p:cNvSpPr/>
          <p:nvPr/>
        </p:nvSpPr>
        <p:spPr>
          <a:xfrm>
            <a:off x="214282" y="214290"/>
            <a:ext cx="4143404" cy="428628"/>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866" name="AutoShape 2"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6868" name="AutoShape 4" descr="blob:https://web.whatsapp.com/9be25bb1-e486-4e09-b851-3d805eef0b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 name="17 Rectángulo"/>
          <p:cNvSpPr/>
          <p:nvPr/>
        </p:nvSpPr>
        <p:spPr>
          <a:xfrm>
            <a:off x="642910" y="3857628"/>
            <a:ext cx="6643734" cy="369332"/>
          </a:xfrm>
          <a:prstGeom prst="rect">
            <a:avLst/>
          </a:prstGeom>
        </p:spPr>
        <p:txBody>
          <a:bodyPr wrap="square">
            <a:spAutoFit/>
          </a:bodyPr>
          <a:lstStyle/>
          <a:p>
            <a:pPr>
              <a:buFont typeface="Wingdings" pitchFamily="2" charset="2"/>
              <a:buChar char="v"/>
            </a:pPr>
            <a:endParaRPr lang="es-AR" dirty="0"/>
          </a:p>
        </p:txBody>
      </p:sp>
      <p:sp>
        <p:nvSpPr>
          <p:cNvPr id="26" name="25 Rectángulo"/>
          <p:cNvSpPr/>
          <p:nvPr/>
        </p:nvSpPr>
        <p:spPr>
          <a:xfrm>
            <a:off x="214282" y="1214422"/>
            <a:ext cx="8572560" cy="1357322"/>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Rectángulo"/>
          <p:cNvSpPr/>
          <p:nvPr/>
        </p:nvSpPr>
        <p:spPr>
          <a:xfrm>
            <a:off x="500034" y="1357298"/>
            <a:ext cx="7858180" cy="646331"/>
          </a:xfrm>
          <a:prstGeom prst="rect">
            <a:avLst/>
          </a:prstGeom>
        </p:spPr>
        <p:txBody>
          <a:bodyPr wrap="square">
            <a:spAutoFit/>
          </a:bodyPr>
          <a:lstStyle/>
          <a:p>
            <a:pPr marL="0" lvl="1">
              <a:buFont typeface="Wingdings" pitchFamily="2" charset="2"/>
              <a:buChar char="v"/>
            </a:pPr>
            <a:endParaRPr lang="es-AR" dirty="0" smtClean="0"/>
          </a:p>
          <a:p>
            <a:pPr marL="0" lvl="1">
              <a:buFont typeface="Wingdings" pitchFamily="2" charset="2"/>
              <a:buChar char="v"/>
            </a:pPr>
            <a:endParaRPr lang="es-AR" dirty="0" smtClean="0"/>
          </a:p>
        </p:txBody>
      </p:sp>
      <p:sp>
        <p:nvSpPr>
          <p:cNvPr id="25" name="24 CuadroTexto"/>
          <p:cNvSpPr txBox="1"/>
          <p:nvPr/>
        </p:nvSpPr>
        <p:spPr>
          <a:xfrm>
            <a:off x="285720" y="1285860"/>
            <a:ext cx="5977919" cy="369332"/>
          </a:xfrm>
          <a:prstGeom prst="rect">
            <a:avLst/>
          </a:prstGeom>
          <a:noFill/>
        </p:spPr>
        <p:txBody>
          <a:bodyPr wrap="none" rtlCol="0">
            <a:spAutoFit/>
          </a:bodyPr>
          <a:lstStyle/>
          <a:p>
            <a:r>
              <a:rPr lang="es-AR" b="1" dirty="0" smtClean="0">
                <a:solidFill>
                  <a:srgbClr val="FFFF00"/>
                </a:solidFill>
              </a:rPr>
              <a:t>Condiciones de los BARRILES Y CUÑETES DE MADERA</a:t>
            </a:r>
            <a:endParaRPr lang="es-AR" dirty="0">
              <a:solidFill>
                <a:srgbClr val="FFFF00"/>
              </a:solidFill>
            </a:endParaRPr>
          </a:p>
        </p:txBody>
      </p:sp>
      <p:sp>
        <p:nvSpPr>
          <p:cNvPr id="27" name="26 CuadroTexto"/>
          <p:cNvSpPr txBox="1"/>
          <p:nvPr/>
        </p:nvSpPr>
        <p:spPr>
          <a:xfrm>
            <a:off x="214282" y="1643050"/>
            <a:ext cx="8358246" cy="923330"/>
          </a:xfrm>
          <a:prstGeom prst="rect">
            <a:avLst/>
          </a:prstGeom>
          <a:noFill/>
        </p:spPr>
        <p:txBody>
          <a:bodyPr wrap="square" rtlCol="0">
            <a:spAutoFit/>
          </a:bodyPr>
          <a:lstStyle/>
          <a:p>
            <a:pPr>
              <a:buFont typeface="Wingdings" pitchFamily="2" charset="2"/>
              <a:buChar char="v"/>
            </a:pPr>
            <a:r>
              <a:rPr lang="es-AR" dirty="0" smtClean="0"/>
              <a:t>Las uniones </a:t>
            </a:r>
            <a:r>
              <a:rPr lang="es-AR" b="1" dirty="0" smtClean="0"/>
              <a:t>no</a:t>
            </a:r>
            <a:r>
              <a:rPr lang="es-AR" dirty="0" smtClean="0"/>
              <a:t> deberán mostrar </a:t>
            </a:r>
            <a:r>
              <a:rPr lang="es-AR" b="1" dirty="0" smtClean="0"/>
              <a:t>separaciones o intersticios.</a:t>
            </a:r>
          </a:p>
          <a:p>
            <a:pPr>
              <a:buFont typeface="Wingdings" pitchFamily="2" charset="2"/>
              <a:buChar char="v"/>
            </a:pPr>
            <a:r>
              <a:rPr lang="es-AR" dirty="0" smtClean="0"/>
              <a:t>Los envases </a:t>
            </a:r>
            <a:r>
              <a:rPr lang="es-AR" b="1" dirty="0" smtClean="0"/>
              <a:t>no</a:t>
            </a:r>
            <a:r>
              <a:rPr lang="es-AR" dirty="0" smtClean="0"/>
              <a:t> tendrán elementos de </a:t>
            </a:r>
            <a:r>
              <a:rPr lang="es-AR" b="1" dirty="0" smtClean="0"/>
              <a:t>hierro</a:t>
            </a:r>
            <a:r>
              <a:rPr lang="es-AR" dirty="0" smtClean="0"/>
              <a:t> </a:t>
            </a:r>
          </a:p>
          <a:p>
            <a:r>
              <a:rPr lang="es-AR" dirty="0" smtClean="0"/>
              <a:t>en contacto con el explosivo.</a:t>
            </a:r>
          </a:p>
        </p:txBody>
      </p:sp>
      <p:sp>
        <p:nvSpPr>
          <p:cNvPr id="34" name="33 Rectángulo"/>
          <p:cNvSpPr/>
          <p:nvPr/>
        </p:nvSpPr>
        <p:spPr>
          <a:xfrm>
            <a:off x="357158" y="3071810"/>
            <a:ext cx="8572560" cy="1071570"/>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CuadroTexto"/>
          <p:cNvSpPr txBox="1"/>
          <p:nvPr/>
        </p:nvSpPr>
        <p:spPr>
          <a:xfrm>
            <a:off x="500034" y="3143248"/>
            <a:ext cx="4666662" cy="369332"/>
          </a:xfrm>
          <a:prstGeom prst="rect">
            <a:avLst/>
          </a:prstGeom>
          <a:noFill/>
        </p:spPr>
        <p:txBody>
          <a:bodyPr wrap="none" rtlCol="0">
            <a:spAutoFit/>
          </a:bodyPr>
          <a:lstStyle/>
          <a:p>
            <a:r>
              <a:rPr lang="es-AR" b="1" dirty="0" smtClean="0">
                <a:solidFill>
                  <a:srgbClr val="FFFF00"/>
                </a:solidFill>
              </a:rPr>
              <a:t>Condiciones de los CUÑETES METALICOS</a:t>
            </a:r>
            <a:endParaRPr lang="es-AR" dirty="0">
              <a:solidFill>
                <a:srgbClr val="FFFF00"/>
              </a:solidFill>
            </a:endParaRPr>
          </a:p>
        </p:txBody>
      </p:sp>
      <p:sp>
        <p:nvSpPr>
          <p:cNvPr id="37" name="36 CuadroTexto"/>
          <p:cNvSpPr txBox="1"/>
          <p:nvPr/>
        </p:nvSpPr>
        <p:spPr>
          <a:xfrm>
            <a:off x="500034" y="3500438"/>
            <a:ext cx="8215370" cy="646331"/>
          </a:xfrm>
          <a:prstGeom prst="rect">
            <a:avLst/>
          </a:prstGeom>
          <a:noFill/>
        </p:spPr>
        <p:txBody>
          <a:bodyPr wrap="square" rtlCol="0">
            <a:spAutoFit/>
          </a:bodyPr>
          <a:lstStyle/>
          <a:p>
            <a:pPr>
              <a:buFont typeface="Wingdings" pitchFamily="2" charset="2"/>
              <a:buChar char="v"/>
            </a:pPr>
            <a:r>
              <a:rPr lang="es-AR" dirty="0" smtClean="0"/>
              <a:t>Construidos de un material que </a:t>
            </a:r>
            <a:r>
              <a:rPr lang="es-AR" b="1" dirty="0" smtClean="0"/>
              <a:t>no sea atacado </a:t>
            </a:r>
            <a:r>
              <a:rPr lang="es-AR" dirty="0" smtClean="0"/>
              <a:t>por el explosivo a contener.</a:t>
            </a:r>
            <a:endParaRPr lang="es-AR" dirty="0"/>
          </a:p>
        </p:txBody>
      </p:sp>
      <p:sp>
        <p:nvSpPr>
          <p:cNvPr id="38" name="37 Rectángulo"/>
          <p:cNvSpPr/>
          <p:nvPr/>
        </p:nvSpPr>
        <p:spPr>
          <a:xfrm>
            <a:off x="357158" y="4572008"/>
            <a:ext cx="8501122" cy="1000132"/>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Rectángulo"/>
          <p:cNvSpPr/>
          <p:nvPr/>
        </p:nvSpPr>
        <p:spPr>
          <a:xfrm>
            <a:off x="500034" y="4643446"/>
            <a:ext cx="7715304" cy="369332"/>
          </a:xfrm>
          <a:prstGeom prst="rect">
            <a:avLst/>
          </a:prstGeom>
        </p:spPr>
        <p:txBody>
          <a:bodyPr wrap="square">
            <a:spAutoFit/>
          </a:bodyPr>
          <a:lstStyle/>
          <a:p>
            <a:r>
              <a:rPr lang="es-AR" b="1" dirty="0" smtClean="0">
                <a:solidFill>
                  <a:srgbClr val="FFFF00"/>
                </a:solidFill>
              </a:rPr>
              <a:t>Condiciones de los CUÑETES PLASTICOS PARA POLVORA</a:t>
            </a:r>
            <a:endParaRPr lang="es-AR" dirty="0">
              <a:solidFill>
                <a:srgbClr val="FFFF00"/>
              </a:solidFill>
            </a:endParaRPr>
          </a:p>
        </p:txBody>
      </p:sp>
      <p:sp>
        <p:nvSpPr>
          <p:cNvPr id="40" name="39 CuadroTexto"/>
          <p:cNvSpPr txBox="1"/>
          <p:nvPr/>
        </p:nvSpPr>
        <p:spPr>
          <a:xfrm>
            <a:off x="500034" y="4929198"/>
            <a:ext cx="8215370" cy="646331"/>
          </a:xfrm>
          <a:prstGeom prst="rect">
            <a:avLst/>
          </a:prstGeom>
          <a:noFill/>
        </p:spPr>
        <p:txBody>
          <a:bodyPr wrap="square" rtlCol="0">
            <a:spAutoFit/>
          </a:bodyPr>
          <a:lstStyle/>
          <a:p>
            <a:pPr>
              <a:buFont typeface="Wingdings" pitchFamily="2" charset="2"/>
              <a:buChar char="v"/>
            </a:pPr>
            <a:r>
              <a:rPr lang="es-AR" dirty="0" smtClean="0"/>
              <a:t>De material que ofrezca suficiente </a:t>
            </a:r>
            <a:r>
              <a:rPr lang="es-AR" b="1" dirty="0" smtClean="0"/>
              <a:t>rigidez</a:t>
            </a:r>
            <a:r>
              <a:rPr lang="es-AR" dirty="0" smtClean="0"/>
              <a:t>. </a:t>
            </a:r>
          </a:p>
          <a:p>
            <a:pPr>
              <a:buFont typeface="Wingdings" pitchFamily="2" charset="2"/>
              <a:buChar char="v"/>
            </a:pPr>
            <a:r>
              <a:rPr lang="es-AR" b="1" dirty="0" smtClean="0"/>
              <a:t>No</a:t>
            </a:r>
            <a:r>
              <a:rPr lang="es-AR" dirty="0" smtClean="0"/>
              <a:t> tendrán </a:t>
            </a:r>
            <a:r>
              <a:rPr lang="es-AR" b="1" dirty="0" smtClean="0"/>
              <a:t>cantos vivos o agudos</a:t>
            </a:r>
            <a:r>
              <a:rPr lang="es-AR" dirty="0" smtClean="0"/>
              <a:t>.</a:t>
            </a:r>
          </a:p>
        </p:txBody>
      </p:sp>
      <p:pic>
        <p:nvPicPr>
          <p:cNvPr id="2050" name="Picture 2"/>
          <p:cNvPicPr>
            <a:picLocks noChangeAspect="1" noChangeArrowheads="1"/>
          </p:cNvPicPr>
          <p:nvPr/>
        </p:nvPicPr>
        <p:blipFill>
          <a:blip r:embed="rId2" cstate="print"/>
          <a:srcRect l="8333" t="6250" r="4167"/>
          <a:stretch>
            <a:fillRect/>
          </a:stretch>
        </p:blipFill>
        <p:spPr bwMode="auto">
          <a:xfrm>
            <a:off x="7215206" y="1285860"/>
            <a:ext cx="1500198" cy="107157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6" name="5 Rectángulo"/>
          <p:cNvSpPr/>
          <p:nvPr/>
        </p:nvSpPr>
        <p:spPr>
          <a:xfrm>
            <a:off x="3857620" y="3714752"/>
            <a:ext cx="1785950"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857620" y="285728"/>
            <a:ext cx="4572000" cy="6247864"/>
          </a:xfrm>
          <a:prstGeom prst="rect">
            <a:avLst/>
          </a:prstGeom>
        </p:spPr>
        <p:txBody>
          <a:bodyPr>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214290"/>
            <a:ext cx="1931939" cy="369332"/>
          </a:xfrm>
          <a:prstGeom prst="rect">
            <a:avLst/>
          </a:prstGeom>
        </p:spPr>
        <p:txBody>
          <a:bodyPr wrap="none">
            <a:spAutoFit/>
          </a:bodyPr>
          <a:lstStyle/>
          <a:p>
            <a:pPr lvl="0"/>
            <a:r>
              <a:rPr lang="es-AR" b="1" dirty="0" smtClean="0"/>
              <a:t>8. Empleo y uso</a:t>
            </a:r>
          </a:p>
        </p:txBody>
      </p:sp>
      <p:sp>
        <p:nvSpPr>
          <p:cNvPr id="3" name="2 Rectángulo"/>
          <p:cNvSpPr/>
          <p:nvPr/>
        </p:nvSpPr>
        <p:spPr>
          <a:xfrm>
            <a:off x="214282" y="214290"/>
            <a:ext cx="2000264" cy="357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4857752" y="1285860"/>
            <a:ext cx="4429124" cy="1200329"/>
          </a:xfrm>
          <a:prstGeom prst="rect">
            <a:avLst/>
          </a:prstGeom>
        </p:spPr>
        <p:txBody>
          <a:bodyPr wrap="square">
            <a:spAutoFit/>
          </a:bodyPr>
          <a:lstStyle/>
          <a:p>
            <a:r>
              <a:rPr lang="es-AR" dirty="0" smtClean="0"/>
              <a:t>la que al considerarla tendrá en cuenta la </a:t>
            </a:r>
            <a:r>
              <a:rPr lang="es-AR" b="1" dirty="0" smtClean="0"/>
              <a:t>solvencia moral</a:t>
            </a:r>
            <a:r>
              <a:rPr lang="es-AR" dirty="0" smtClean="0"/>
              <a:t> del solicitante, su </a:t>
            </a:r>
            <a:r>
              <a:rPr lang="es-AR" b="1" dirty="0" smtClean="0"/>
              <a:t>capacidad técnica</a:t>
            </a:r>
            <a:r>
              <a:rPr lang="es-AR" dirty="0" smtClean="0"/>
              <a:t> y la </a:t>
            </a:r>
            <a:r>
              <a:rPr lang="es-AR" b="1" dirty="0" smtClean="0"/>
              <a:t>justificación del uso</a:t>
            </a:r>
            <a:r>
              <a:rPr lang="es-AR" dirty="0" smtClean="0"/>
              <a:t>.</a:t>
            </a:r>
            <a:r>
              <a:rPr lang="es-AR" i="1" dirty="0" smtClean="0"/>
              <a:t> </a:t>
            </a:r>
            <a:endParaRPr lang="es-AR" dirty="0"/>
          </a:p>
        </p:txBody>
      </p:sp>
      <p:sp>
        <p:nvSpPr>
          <p:cNvPr id="5" name="4 Rectángulo"/>
          <p:cNvSpPr/>
          <p:nvPr/>
        </p:nvSpPr>
        <p:spPr>
          <a:xfrm>
            <a:off x="285720" y="2571744"/>
            <a:ext cx="3643338" cy="1477328"/>
          </a:xfrm>
          <a:prstGeom prst="rect">
            <a:avLst/>
          </a:prstGeom>
          <a:noFill/>
        </p:spPr>
        <p:txBody>
          <a:bodyPr wrap="square">
            <a:spAutoFit/>
          </a:bodyPr>
          <a:lstStyle/>
          <a:p>
            <a:r>
              <a:rPr lang="es-AR" dirty="0" smtClean="0"/>
              <a:t>El </a:t>
            </a:r>
            <a:r>
              <a:rPr lang="es-AR" dirty="0"/>
              <a:t>empleo </a:t>
            </a:r>
            <a:r>
              <a:rPr lang="es-AR" dirty="0" smtClean="0"/>
              <a:t>se </a:t>
            </a:r>
            <a:r>
              <a:rPr lang="es-AR" dirty="0"/>
              <a:t>hará bajo </a:t>
            </a:r>
            <a:r>
              <a:rPr lang="es-AR" dirty="0" smtClean="0"/>
              <a:t>la dirección del titular </a:t>
            </a:r>
            <a:r>
              <a:rPr lang="es-AR" dirty="0"/>
              <a:t>de la autorización </a:t>
            </a:r>
            <a:r>
              <a:rPr lang="es-AR" dirty="0" smtClean="0"/>
              <a:t>o </a:t>
            </a:r>
            <a:r>
              <a:rPr lang="es-AR" dirty="0"/>
              <a:t>una persona </a:t>
            </a:r>
            <a:r>
              <a:rPr lang="es-AR" dirty="0" smtClean="0"/>
              <a:t>encargada por éste, llamado </a:t>
            </a:r>
            <a:r>
              <a:rPr lang="es-AR" b="1" dirty="0">
                <a:solidFill>
                  <a:schemeClr val="accent2">
                    <a:lumMod val="60000"/>
                    <a:lumOff val="40000"/>
                  </a:schemeClr>
                </a:solidFill>
              </a:rPr>
              <a:t>ENCARGADO DE VOLADURAS </a:t>
            </a:r>
            <a:endParaRPr lang="es-AR" b="1" dirty="0" smtClean="0">
              <a:solidFill>
                <a:schemeClr val="accent2">
                  <a:lumMod val="60000"/>
                  <a:lumOff val="40000"/>
                </a:schemeClr>
              </a:solidFill>
            </a:endParaRPr>
          </a:p>
        </p:txBody>
      </p:sp>
      <p:cxnSp>
        <p:nvCxnSpPr>
          <p:cNvPr id="7" name="6 Conector recto de flecha"/>
          <p:cNvCxnSpPr/>
          <p:nvPr/>
        </p:nvCxnSpPr>
        <p:spPr>
          <a:xfrm rot="5400000" flipH="1" flipV="1">
            <a:off x="4357686" y="1214422"/>
            <a:ext cx="500066" cy="500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4357686" y="3429000"/>
            <a:ext cx="4572032" cy="646331"/>
          </a:xfrm>
          <a:prstGeom prst="rect">
            <a:avLst/>
          </a:prstGeom>
        </p:spPr>
        <p:txBody>
          <a:bodyPr wrap="square">
            <a:spAutoFit/>
          </a:bodyPr>
          <a:lstStyle/>
          <a:p>
            <a:r>
              <a:rPr lang="es-AR" dirty="0" smtClean="0"/>
              <a:t>Deberá </a:t>
            </a:r>
            <a:r>
              <a:rPr lang="es-AR" dirty="0"/>
              <a:t>saber leer y escribir castellano y conocer esta reglamentación.</a:t>
            </a:r>
          </a:p>
        </p:txBody>
      </p:sp>
      <p:sp>
        <p:nvSpPr>
          <p:cNvPr id="17" name="16 CuadroTexto"/>
          <p:cNvSpPr txBox="1"/>
          <p:nvPr/>
        </p:nvSpPr>
        <p:spPr>
          <a:xfrm>
            <a:off x="214282" y="785794"/>
            <a:ext cx="8072494" cy="369332"/>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s-AR" dirty="0" smtClean="0"/>
              <a:t>Persona o entidad autorizada por:  </a:t>
            </a:r>
            <a:r>
              <a:rPr lang="es-AR" b="1" dirty="0" smtClean="0">
                <a:solidFill>
                  <a:srgbClr val="FFFF00"/>
                </a:solidFill>
              </a:rPr>
              <a:t>REGISTRO NACIONAL DE ARMAS. </a:t>
            </a:r>
            <a:endParaRPr lang="es-AR" b="1" dirty="0">
              <a:solidFill>
                <a:srgbClr val="FFFF00"/>
              </a:solidFill>
            </a:endParaRPr>
          </a:p>
        </p:txBody>
      </p:sp>
      <p:sp>
        <p:nvSpPr>
          <p:cNvPr id="18" name="17 CuadroTexto"/>
          <p:cNvSpPr txBox="1"/>
          <p:nvPr/>
        </p:nvSpPr>
        <p:spPr>
          <a:xfrm>
            <a:off x="214282" y="1428736"/>
            <a:ext cx="1714512" cy="369332"/>
          </a:xfrm>
          <a:prstGeom prst="rect">
            <a:avLst/>
          </a:prstGeom>
          <a:solidFill>
            <a:schemeClr val="accent1">
              <a:lumMod val="60000"/>
              <a:lumOff val="40000"/>
            </a:schemeClr>
          </a:solidFill>
        </p:spPr>
        <p:txBody>
          <a:bodyPr wrap="square" rtlCol="0">
            <a:spAutoFit/>
          </a:bodyPr>
          <a:lstStyle/>
          <a:p>
            <a:r>
              <a:rPr lang="es-AR" b="1" dirty="0" smtClean="0"/>
              <a:t>No inscriptas</a:t>
            </a:r>
            <a:endParaRPr lang="es-AR" b="1" dirty="0"/>
          </a:p>
        </p:txBody>
      </p:sp>
      <p:cxnSp>
        <p:nvCxnSpPr>
          <p:cNvPr id="21" name="20 Conector recto de flecha"/>
          <p:cNvCxnSpPr/>
          <p:nvPr/>
        </p:nvCxnSpPr>
        <p:spPr>
          <a:xfrm>
            <a:off x="3716332" y="3857628"/>
            <a:ext cx="641354"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1857356" y="1428736"/>
            <a:ext cx="2857520" cy="369332"/>
          </a:xfrm>
          <a:prstGeom prst="rect">
            <a:avLst/>
          </a:prstGeom>
          <a:noFill/>
        </p:spPr>
        <p:txBody>
          <a:bodyPr wrap="square" rtlCol="0">
            <a:spAutoFit/>
          </a:bodyPr>
          <a:lstStyle/>
          <a:p>
            <a:r>
              <a:rPr lang="es-AR" dirty="0" smtClean="0"/>
              <a:t>autorización especial</a:t>
            </a:r>
            <a:endParaRPr lang="es-AR" dirty="0"/>
          </a:p>
        </p:txBody>
      </p:sp>
      <p:sp>
        <p:nvSpPr>
          <p:cNvPr id="39" name="38 CuadroTexto"/>
          <p:cNvSpPr txBox="1"/>
          <p:nvPr/>
        </p:nvSpPr>
        <p:spPr>
          <a:xfrm>
            <a:off x="285720" y="4929198"/>
            <a:ext cx="2357454" cy="646331"/>
          </a:xfrm>
          <a:prstGeom prst="rect">
            <a:avLst/>
          </a:prstGeom>
          <a:solidFill>
            <a:schemeClr val="bg2">
              <a:lumMod val="20000"/>
              <a:lumOff val="80000"/>
            </a:schemeClr>
          </a:solidFill>
        </p:spPr>
        <p:txBody>
          <a:bodyPr wrap="square" rtlCol="0">
            <a:spAutoFit/>
          </a:bodyPr>
          <a:lstStyle/>
          <a:p>
            <a:r>
              <a:rPr lang="es-AR" b="1" dirty="0" smtClean="0">
                <a:solidFill>
                  <a:schemeClr val="bg1"/>
                </a:solidFill>
              </a:rPr>
              <a:t>Personas </a:t>
            </a:r>
            <a:r>
              <a:rPr lang="es-AR" dirty="0" smtClean="0">
                <a:solidFill>
                  <a:schemeClr val="bg1"/>
                </a:solidFill>
              </a:rPr>
              <a:t>que manejen explosivos</a:t>
            </a:r>
            <a:endParaRPr lang="es-AR" dirty="0">
              <a:solidFill>
                <a:schemeClr val="bg1"/>
              </a:solidFill>
            </a:endParaRPr>
          </a:p>
        </p:txBody>
      </p:sp>
      <p:cxnSp>
        <p:nvCxnSpPr>
          <p:cNvPr id="40" name="39 Conector recto de flecha"/>
          <p:cNvCxnSpPr/>
          <p:nvPr/>
        </p:nvCxnSpPr>
        <p:spPr>
          <a:xfrm>
            <a:off x="2786050" y="5286388"/>
            <a:ext cx="428628"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500398" y="4500570"/>
            <a:ext cx="5429320" cy="2031325"/>
          </a:xfrm>
          <a:prstGeom prst="rect">
            <a:avLst/>
          </a:prstGeom>
          <a:solidFill>
            <a:schemeClr val="bg2">
              <a:lumMod val="20000"/>
              <a:lumOff val="80000"/>
            </a:schemeClr>
          </a:solidFill>
        </p:spPr>
        <p:txBody>
          <a:bodyPr wrap="square" rtlCol="0">
            <a:spAutoFit/>
          </a:bodyPr>
          <a:lstStyle/>
          <a:p>
            <a:r>
              <a:rPr lang="es-AR" b="1" dirty="0" smtClean="0">
                <a:solidFill>
                  <a:schemeClr val="bg1"/>
                </a:solidFill>
              </a:rPr>
              <a:t>Condiciones:</a:t>
            </a:r>
          </a:p>
          <a:p>
            <a:pPr>
              <a:buFont typeface="Arial" pitchFamily="34" charset="0"/>
              <a:buChar char="•"/>
            </a:pPr>
            <a:r>
              <a:rPr lang="es-AR" dirty="0" smtClean="0">
                <a:solidFill>
                  <a:schemeClr val="bg1"/>
                </a:solidFill>
              </a:rPr>
              <a:t>Ser mayores de18 años de edad.</a:t>
            </a:r>
          </a:p>
          <a:p>
            <a:pPr>
              <a:buFont typeface="Arial" pitchFamily="34" charset="0"/>
              <a:buChar char="•"/>
            </a:pPr>
            <a:r>
              <a:rPr lang="es-AR" dirty="0" smtClean="0">
                <a:solidFill>
                  <a:schemeClr val="bg1"/>
                </a:solidFill>
              </a:rPr>
              <a:t>Poseer buena conducta.</a:t>
            </a:r>
          </a:p>
          <a:p>
            <a:pPr>
              <a:buFont typeface="Arial" pitchFamily="34" charset="0"/>
              <a:buChar char="•"/>
            </a:pPr>
            <a:r>
              <a:rPr lang="es-AR" dirty="0" smtClean="0">
                <a:solidFill>
                  <a:schemeClr val="bg1"/>
                </a:solidFill>
              </a:rPr>
              <a:t>Ser de no dudosa aptitud mental y física para esta finalidad.</a:t>
            </a:r>
          </a:p>
          <a:p>
            <a:pPr>
              <a:buFont typeface="Arial" pitchFamily="34" charset="0"/>
              <a:buChar char="•"/>
            </a:pPr>
            <a:r>
              <a:rPr lang="es-AR" dirty="0" smtClean="0">
                <a:solidFill>
                  <a:schemeClr val="bg1"/>
                </a:solidFill>
              </a:rPr>
              <a:t>No ser propensas al alcoholismo ni al uso de drogas.</a:t>
            </a:r>
            <a:endParaRPr lang="es-AR"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214282" y="1142984"/>
            <a:ext cx="7286676" cy="135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1 Rectángulo"/>
          <p:cNvSpPr/>
          <p:nvPr/>
        </p:nvSpPr>
        <p:spPr>
          <a:xfrm>
            <a:off x="500034" y="428604"/>
            <a:ext cx="1931939" cy="369332"/>
          </a:xfrm>
          <a:prstGeom prst="rect">
            <a:avLst/>
          </a:prstGeom>
        </p:spPr>
        <p:txBody>
          <a:bodyPr wrap="none">
            <a:spAutoFit/>
          </a:bodyPr>
          <a:lstStyle/>
          <a:p>
            <a:pPr lvl="0"/>
            <a:r>
              <a:rPr lang="es-AR" b="1" dirty="0" smtClean="0"/>
              <a:t>8. Empleo y uso</a:t>
            </a:r>
          </a:p>
        </p:txBody>
      </p:sp>
      <p:sp>
        <p:nvSpPr>
          <p:cNvPr id="3" name="2 Rectángulo"/>
          <p:cNvSpPr/>
          <p:nvPr/>
        </p:nvSpPr>
        <p:spPr>
          <a:xfrm>
            <a:off x="500034" y="428604"/>
            <a:ext cx="2000264" cy="357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9 Conector recto de flecha"/>
          <p:cNvCxnSpPr/>
          <p:nvPr/>
        </p:nvCxnSpPr>
        <p:spPr>
          <a:xfrm rot="5400000">
            <a:off x="3572662" y="2856702"/>
            <a:ext cx="428628" cy="1588"/>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785786" y="1142984"/>
            <a:ext cx="6929486" cy="1200329"/>
          </a:xfrm>
          <a:prstGeom prst="rect">
            <a:avLst/>
          </a:prstGeom>
        </p:spPr>
        <p:txBody>
          <a:bodyPr wrap="square">
            <a:spAutoFit/>
          </a:bodyPr>
          <a:lstStyle/>
          <a:p>
            <a:r>
              <a:rPr lang="es-AR" dirty="0" smtClean="0"/>
              <a:t>QUEDA PROHIBIDO:</a:t>
            </a:r>
          </a:p>
          <a:p>
            <a:pPr>
              <a:buFontTx/>
              <a:buChar char="-"/>
            </a:pPr>
            <a:r>
              <a:rPr lang="es-AR" dirty="0" smtClean="0"/>
              <a:t>El </a:t>
            </a:r>
            <a:r>
              <a:rPr lang="es-AR" dirty="0"/>
              <a:t>empleo de explosivos </a:t>
            </a:r>
            <a:r>
              <a:rPr lang="es-AR" dirty="0" smtClean="0"/>
              <a:t>deteriorados (se deben destruir).</a:t>
            </a:r>
          </a:p>
          <a:p>
            <a:r>
              <a:rPr lang="es-AR" dirty="0" smtClean="0"/>
              <a:t>-Llevar a </a:t>
            </a:r>
            <a:r>
              <a:rPr lang="es-AR" dirty="0"/>
              <a:t>la zona de voladura una cantidad de explosivos mayor que </a:t>
            </a:r>
            <a:r>
              <a:rPr lang="es-AR" dirty="0" smtClean="0"/>
              <a:t>la necesaria.</a:t>
            </a:r>
            <a:endParaRPr lang="es-AR" dirty="0"/>
          </a:p>
        </p:txBody>
      </p:sp>
      <p:pic>
        <p:nvPicPr>
          <p:cNvPr id="25" name="Picture 2" descr="C:\Users\lu-ni\Downloads\WhatsApp Image 2019-10-01 at 19.32.03.jpeg"/>
          <p:cNvPicPr>
            <a:picLocks noChangeAspect="1" noChangeArrowheads="1"/>
          </p:cNvPicPr>
          <p:nvPr/>
        </p:nvPicPr>
        <p:blipFill>
          <a:blip r:embed="rId2" cstate="print"/>
          <a:srcRect/>
          <a:stretch>
            <a:fillRect/>
          </a:stretch>
        </p:blipFill>
        <p:spPr bwMode="auto">
          <a:xfrm>
            <a:off x="285720" y="1214422"/>
            <a:ext cx="508797" cy="508797"/>
          </a:xfrm>
          <a:prstGeom prst="rect">
            <a:avLst/>
          </a:prstGeom>
          <a:noFill/>
        </p:spPr>
      </p:pic>
      <p:sp>
        <p:nvSpPr>
          <p:cNvPr id="31" name="30 Rectángulo"/>
          <p:cNvSpPr/>
          <p:nvPr/>
        </p:nvSpPr>
        <p:spPr>
          <a:xfrm>
            <a:off x="2071670" y="2928934"/>
            <a:ext cx="3714776" cy="923330"/>
          </a:xfrm>
          <a:prstGeom prst="rect">
            <a:avLst/>
          </a:prstGeom>
        </p:spPr>
        <p:txBody>
          <a:bodyPr wrap="square">
            <a:spAutoFit/>
          </a:bodyPr>
          <a:lstStyle/>
          <a:p>
            <a:r>
              <a:rPr lang="es-AR" dirty="0" smtClean="0"/>
              <a:t>Si sobran se </a:t>
            </a:r>
            <a:r>
              <a:rPr lang="es-AR" dirty="0"/>
              <a:t>los devolverá al polvorín </a:t>
            </a:r>
            <a:r>
              <a:rPr lang="es-AR" dirty="0" smtClean="0"/>
              <a:t>ANTES </a:t>
            </a:r>
            <a:r>
              <a:rPr lang="es-AR" dirty="0"/>
              <a:t>de efectuar la voladura.</a:t>
            </a:r>
          </a:p>
        </p:txBody>
      </p:sp>
      <p:sp>
        <p:nvSpPr>
          <p:cNvPr id="32" name="31 Rectángulo"/>
          <p:cNvSpPr/>
          <p:nvPr/>
        </p:nvSpPr>
        <p:spPr>
          <a:xfrm>
            <a:off x="142844" y="3857628"/>
            <a:ext cx="8572560" cy="646331"/>
          </a:xfrm>
          <a:prstGeom prst="rect">
            <a:avLst/>
          </a:prstGeom>
        </p:spPr>
        <p:txBody>
          <a:bodyPr wrap="square">
            <a:spAutoFit/>
          </a:bodyPr>
          <a:lstStyle/>
          <a:p>
            <a:pPr>
              <a:buFont typeface="Wingdings" pitchFamily="2" charset="2"/>
              <a:buChar char="q"/>
            </a:pPr>
            <a:r>
              <a:rPr lang="es-AR" dirty="0"/>
              <a:t>No se cargarán ni dispararán voladuras durante o al aproximarse tormentas eléctricas.</a:t>
            </a:r>
          </a:p>
        </p:txBody>
      </p:sp>
      <p:pic>
        <p:nvPicPr>
          <p:cNvPr id="2050" name="Picture 2" descr="C:\Users\usuario\Desktop\ba9bcaf838cd8f5b1200ce6a2367314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86710" y="3714752"/>
            <a:ext cx="1137957" cy="1056166"/>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22 Rectángulo"/>
          <p:cNvSpPr/>
          <p:nvPr/>
        </p:nvSpPr>
        <p:spPr>
          <a:xfrm>
            <a:off x="214282" y="5000636"/>
            <a:ext cx="8358246" cy="923330"/>
          </a:xfrm>
          <a:prstGeom prst="rect">
            <a:avLst/>
          </a:prstGeom>
        </p:spPr>
        <p:txBody>
          <a:bodyPr wrap="square">
            <a:spAutoFit/>
          </a:bodyPr>
          <a:lstStyle/>
          <a:p>
            <a:r>
              <a:rPr lang="es-AR" b="1" dirty="0" smtClean="0">
                <a:solidFill>
                  <a:schemeClr val="accent3">
                    <a:lumMod val="75000"/>
                  </a:schemeClr>
                </a:solidFill>
              </a:rPr>
              <a:t>Todo accidente, siniestro, robo, sustracción o extravío ocurrido en conexión con el uso de explosivos, deberá </a:t>
            </a:r>
            <a:r>
              <a:rPr lang="es-AR" b="1" u="sng" dirty="0" smtClean="0">
                <a:solidFill>
                  <a:schemeClr val="accent3">
                    <a:lumMod val="75000"/>
                  </a:schemeClr>
                </a:solidFill>
              </a:rPr>
              <a:t>ser informado detalladamente </a:t>
            </a:r>
            <a:r>
              <a:rPr lang="es-AR" b="1" dirty="0" smtClean="0">
                <a:solidFill>
                  <a:schemeClr val="accent3">
                    <a:lumMod val="75000"/>
                  </a:schemeClr>
                </a:solidFill>
              </a:rPr>
              <a:t>a el REGISTRO NACIONAL DE ARMAS dentro de las 48 hs.</a:t>
            </a:r>
            <a:endParaRPr lang="es-AR" dirty="0">
              <a:solidFill>
                <a:schemeClr val="accent3">
                  <a:lumMod val="7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285728"/>
            <a:ext cx="1931939" cy="369332"/>
          </a:xfrm>
          <a:prstGeom prst="rect">
            <a:avLst/>
          </a:prstGeom>
        </p:spPr>
        <p:txBody>
          <a:bodyPr wrap="none">
            <a:spAutoFit/>
          </a:bodyPr>
          <a:lstStyle/>
          <a:p>
            <a:pPr lvl="0"/>
            <a:r>
              <a:rPr lang="es-AR" b="1" dirty="0" smtClean="0"/>
              <a:t>8. Empleo y uso</a:t>
            </a:r>
          </a:p>
        </p:txBody>
      </p:sp>
      <p:sp>
        <p:nvSpPr>
          <p:cNvPr id="3" name="2 Rectángulo"/>
          <p:cNvSpPr/>
          <p:nvPr/>
        </p:nvSpPr>
        <p:spPr>
          <a:xfrm>
            <a:off x="357158" y="285728"/>
            <a:ext cx="1928826" cy="357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428596" y="2428868"/>
            <a:ext cx="1603245" cy="646331"/>
          </a:xfrm>
          <a:prstGeom prst="rect">
            <a:avLst/>
          </a:prstGeom>
        </p:spPr>
        <p:txBody>
          <a:bodyPr wrap="square">
            <a:spAutoFit/>
          </a:bodyPr>
          <a:lstStyle/>
          <a:p>
            <a:r>
              <a:rPr lang="es-AR" b="1" dirty="0" smtClean="0">
                <a:solidFill>
                  <a:schemeClr val="accent3">
                    <a:lumMod val="75000"/>
                  </a:schemeClr>
                </a:solidFill>
              </a:rPr>
              <a:t>ZONA DE VOLADURA</a:t>
            </a:r>
            <a:endParaRPr lang="es-AR" dirty="0"/>
          </a:p>
        </p:txBody>
      </p:sp>
      <p:sp>
        <p:nvSpPr>
          <p:cNvPr id="5" name="4 Rectángulo"/>
          <p:cNvSpPr/>
          <p:nvPr/>
        </p:nvSpPr>
        <p:spPr>
          <a:xfrm>
            <a:off x="357158" y="714356"/>
            <a:ext cx="5357850" cy="923330"/>
          </a:xfrm>
          <a:prstGeom prst="rect">
            <a:avLst/>
          </a:prstGeom>
        </p:spPr>
        <p:txBody>
          <a:bodyPr wrap="square">
            <a:spAutoFit/>
          </a:bodyPr>
          <a:lstStyle/>
          <a:p>
            <a:r>
              <a:rPr lang="es-AR" b="1" dirty="0"/>
              <a:t>Para efectuar voladuras dentro de </a:t>
            </a:r>
            <a:r>
              <a:rPr lang="es-AR" b="1" dirty="0">
                <a:solidFill>
                  <a:schemeClr val="accent6">
                    <a:lumMod val="60000"/>
                    <a:lumOff val="40000"/>
                  </a:schemeClr>
                </a:solidFill>
              </a:rPr>
              <a:t>ZONAS URBANIZADAS </a:t>
            </a:r>
            <a:r>
              <a:rPr lang="es-AR" b="1" dirty="0"/>
              <a:t>se solicitará autorización a las autoridades municipales correspondientes.</a:t>
            </a:r>
            <a:endParaRPr lang="es-AR" dirty="0"/>
          </a:p>
        </p:txBody>
      </p:sp>
      <p:pic>
        <p:nvPicPr>
          <p:cNvPr id="1026" name="Picture 2" descr="C:\Users\usuario\Desktop\explosion-controlada-para-demoler-los-restos-del-puente-morandi-localidad-italiana-genova-156171218925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0694" y="285728"/>
            <a:ext cx="2451692" cy="14710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Rectángulo"/>
          <p:cNvSpPr/>
          <p:nvPr/>
        </p:nvSpPr>
        <p:spPr>
          <a:xfrm>
            <a:off x="2786050" y="2143116"/>
            <a:ext cx="4214615" cy="369332"/>
          </a:xfrm>
          <a:prstGeom prst="rect">
            <a:avLst/>
          </a:prstGeom>
        </p:spPr>
        <p:txBody>
          <a:bodyPr wrap="none">
            <a:spAutoFit/>
          </a:bodyPr>
          <a:lstStyle/>
          <a:p>
            <a:r>
              <a:rPr lang="es-AR" b="1" dirty="0" smtClean="0"/>
              <a:t>SÓLO personal </a:t>
            </a:r>
            <a:r>
              <a:rPr lang="es-AR" b="1" dirty="0"/>
              <a:t>vinculado al </a:t>
            </a:r>
            <a:r>
              <a:rPr lang="es-AR" b="1" dirty="0" smtClean="0"/>
              <a:t>trabajo.</a:t>
            </a:r>
            <a:endParaRPr lang="es-AR" dirty="0"/>
          </a:p>
        </p:txBody>
      </p:sp>
      <p:sp>
        <p:nvSpPr>
          <p:cNvPr id="7" name="6 Rectángulo"/>
          <p:cNvSpPr/>
          <p:nvPr/>
        </p:nvSpPr>
        <p:spPr>
          <a:xfrm>
            <a:off x="2786050" y="2571744"/>
            <a:ext cx="3885186" cy="646331"/>
          </a:xfrm>
          <a:prstGeom prst="rect">
            <a:avLst/>
          </a:prstGeom>
        </p:spPr>
        <p:txBody>
          <a:bodyPr wrap="square">
            <a:spAutoFit/>
          </a:bodyPr>
          <a:lstStyle/>
          <a:p>
            <a:r>
              <a:rPr lang="es-AR" b="1" dirty="0" smtClean="0"/>
              <a:t>Caminos </a:t>
            </a:r>
            <a:r>
              <a:rPr lang="es-AR" b="1" dirty="0"/>
              <a:t>de acceso </a:t>
            </a:r>
            <a:r>
              <a:rPr lang="es-AR" b="1" dirty="0" smtClean="0"/>
              <a:t>clausurados y bajo vigilancia.</a:t>
            </a:r>
            <a:endParaRPr lang="es-AR" dirty="0"/>
          </a:p>
        </p:txBody>
      </p:sp>
      <p:pic>
        <p:nvPicPr>
          <p:cNvPr id="1027" name="Picture 3" descr="C:\Users\usuario\Desktop\61+GQfuPjcL._SX425_.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9597" t="23048" r="3875" b="23977"/>
          <a:stretch/>
        </p:blipFill>
        <p:spPr bwMode="auto">
          <a:xfrm>
            <a:off x="7429520" y="2071678"/>
            <a:ext cx="1455548" cy="77177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10 Conector recto de flecha"/>
          <p:cNvCxnSpPr/>
          <p:nvPr/>
        </p:nvCxnSpPr>
        <p:spPr>
          <a:xfrm flipV="1">
            <a:off x="1857356" y="2285992"/>
            <a:ext cx="811294" cy="330751"/>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V="1">
            <a:off x="1857356" y="2786058"/>
            <a:ext cx="874132" cy="118277"/>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4572000" y="3857628"/>
            <a:ext cx="4572000" cy="2862322"/>
          </a:xfrm>
          <a:prstGeom prst="rect">
            <a:avLst/>
          </a:prstGeom>
        </p:spPr>
        <p:txBody>
          <a:bodyPr wrap="square">
            <a:spAutoFit/>
          </a:bodyPr>
          <a:lstStyle/>
          <a:p>
            <a:r>
              <a:rPr lang="es-AR" b="1" dirty="0" smtClean="0">
                <a:solidFill>
                  <a:schemeClr val="accent1">
                    <a:lumMod val="75000"/>
                  </a:schemeClr>
                </a:solidFill>
              </a:rPr>
              <a:t>QUEDA PROHIBIDO:</a:t>
            </a:r>
            <a:endParaRPr lang="es-AR" b="1" dirty="0">
              <a:solidFill>
                <a:schemeClr val="accent1">
                  <a:lumMod val="75000"/>
                </a:schemeClr>
              </a:solidFill>
            </a:endParaRPr>
          </a:p>
          <a:p>
            <a:r>
              <a:rPr lang="es-AR" b="1" dirty="0">
                <a:solidFill>
                  <a:schemeClr val="accent1">
                    <a:lumMod val="75000"/>
                  </a:schemeClr>
                </a:solidFill>
              </a:rPr>
              <a:t>—</a:t>
            </a:r>
            <a:r>
              <a:rPr lang="es-AR" b="1" dirty="0"/>
              <a:t> </a:t>
            </a:r>
            <a:r>
              <a:rPr lang="es-AR" dirty="0"/>
              <a:t>Fumar</a:t>
            </a:r>
            <a:r>
              <a:rPr lang="es-AR" dirty="0" smtClean="0"/>
              <a:t>.</a:t>
            </a:r>
          </a:p>
          <a:p>
            <a:endParaRPr lang="es-AR" dirty="0"/>
          </a:p>
          <a:p>
            <a:r>
              <a:rPr lang="es-AR" b="1" dirty="0">
                <a:solidFill>
                  <a:schemeClr val="accent1">
                    <a:lumMod val="75000"/>
                  </a:schemeClr>
                </a:solidFill>
              </a:rPr>
              <a:t>—</a:t>
            </a:r>
            <a:r>
              <a:rPr lang="es-AR" dirty="0"/>
              <a:t> Cualquier fuente de ignición, excepto las necesarias para realizar las voladuras</a:t>
            </a:r>
            <a:r>
              <a:rPr lang="es-AR" dirty="0" smtClean="0"/>
              <a:t>.</a:t>
            </a:r>
          </a:p>
          <a:p>
            <a:endParaRPr lang="es-AR" dirty="0"/>
          </a:p>
          <a:p>
            <a:r>
              <a:rPr lang="es-AR" b="1" dirty="0">
                <a:solidFill>
                  <a:schemeClr val="accent1">
                    <a:lumMod val="75000"/>
                  </a:schemeClr>
                </a:solidFill>
              </a:rPr>
              <a:t>—</a:t>
            </a:r>
            <a:r>
              <a:rPr lang="es-AR" dirty="0"/>
              <a:t> Toda actividad no relacionada con la preparación de los barrenos y su </a:t>
            </a:r>
            <a:r>
              <a:rPr lang="es-AR" dirty="0" smtClean="0"/>
              <a:t>carga.</a:t>
            </a:r>
          </a:p>
        </p:txBody>
      </p:sp>
      <p:cxnSp>
        <p:nvCxnSpPr>
          <p:cNvPr id="23" name="22 Conector recto de flecha"/>
          <p:cNvCxnSpPr/>
          <p:nvPr/>
        </p:nvCxnSpPr>
        <p:spPr>
          <a:xfrm rot="5400000">
            <a:off x="822299" y="3392487"/>
            <a:ext cx="642942"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285720" y="3857628"/>
            <a:ext cx="2468946" cy="369332"/>
          </a:xfrm>
          <a:prstGeom prst="rect">
            <a:avLst/>
          </a:prstGeom>
        </p:spPr>
        <p:txBody>
          <a:bodyPr wrap="none">
            <a:spAutoFit/>
          </a:bodyPr>
          <a:lstStyle/>
          <a:p>
            <a:r>
              <a:rPr lang="es-AR" b="1" dirty="0" smtClean="0">
                <a:solidFill>
                  <a:srgbClr val="00B050"/>
                </a:solidFill>
              </a:rPr>
              <a:t>ÁREA DE SEGURIDAD</a:t>
            </a:r>
            <a:endParaRPr lang="es-AR" b="1" dirty="0">
              <a:solidFill>
                <a:srgbClr val="00B050"/>
              </a:solidFill>
            </a:endParaRPr>
          </a:p>
        </p:txBody>
      </p:sp>
      <p:sp>
        <p:nvSpPr>
          <p:cNvPr id="27" name="26 Rectángulo"/>
          <p:cNvSpPr/>
          <p:nvPr/>
        </p:nvSpPr>
        <p:spPr>
          <a:xfrm>
            <a:off x="214282" y="4143380"/>
            <a:ext cx="4572000" cy="923330"/>
          </a:xfrm>
          <a:prstGeom prst="rect">
            <a:avLst/>
          </a:prstGeom>
        </p:spPr>
        <p:txBody>
          <a:bodyPr>
            <a:spAutoFit/>
          </a:bodyPr>
          <a:lstStyle/>
          <a:p>
            <a:r>
              <a:rPr lang="es-AR" dirty="0" smtClean="0"/>
              <a:t>Área </a:t>
            </a:r>
            <a:r>
              <a:rPr lang="es-AR" dirty="0"/>
              <a:t>considerada </a:t>
            </a:r>
            <a:r>
              <a:rPr lang="es-AR" dirty="0" smtClean="0"/>
              <a:t>PELIGROSA </a:t>
            </a:r>
            <a:r>
              <a:rPr lang="es-AR" dirty="0"/>
              <a:t>por el </a:t>
            </a:r>
            <a:r>
              <a:rPr lang="es-AR" b="1" dirty="0"/>
              <a:t>encargado de </a:t>
            </a:r>
            <a:r>
              <a:rPr lang="es-AR" b="1" dirty="0" smtClean="0"/>
              <a:t>voladuras </a:t>
            </a:r>
            <a:r>
              <a:rPr lang="es-AR" dirty="0" smtClean="0"/>
              <a:t>en función de:</a:t>
            </a:r>
            <a:endParaRPr lang="es-AR" dirty="0"/>
          </a:p>
        </p:txBody>
      </p:sp>
      <p:cxnSp>
        <p:nvCxnSpPr>
          <p:cNvPr id="30" name="29 Conector recto de flecha"/>
          <p:cNvCxnSpPr/>
          <p:nvPr/>
        </p:nvCxnSpPr>
        <p:spPr>
          <a:xfrm>
            <a:off x="2643174" y="4143380"/>
            <a:ext cx="2037368"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24" name="1023 Rectángulo"/>
          <p:cNvSpPr/>
          <p:nvPr/>
        </p:nvSpPr>
        <p:spPr>
          <a:xfrm>
            <a:off x="285720" y="4929198"/>
            <a:ext cx="4897286" cy="2308324"/>
          </a:xfrm>
          <a:prstGeom prst="rect">
            <a:avLst/>
          </a:prstGeom>
        </p:spPr>
        <p:txBody>
          <a:bodyPr wrap="square">
            <a:spAutoFit/>
          </a:bodyPr>
          <a:lstStyle/>
          <a:p>
            <a:pPr marL="285750" indent="-285750">
              <a:buFont typeface="Arial" pitchFamily="34" charset="0"/>
              <a:buChar char="•"/>
            </a:pPr>
            <a:r>
              <a:rPr lang="es-AR" dirty="0" smtClean="0"/>
              <a:t>Material </a:t>
            </a:r>
            <a:r>
              <a:rPr lang="es-AR" dirty="0"/>
              <a:t>a ser </a:t>
            </a:r>
            <a:r>
              <a:rPr lang="es-AR" dirty="0" smtClean="0"/>
              <a:t>volado.</a:t>
            </a:r>
          </a:p>
          <a:p>
            <a:pPr marL="285750" indent="-285750">
              <a:buFont typeface="Arial" pitchFamily="34" charset="0"/>
              <a:buChar char="•"/>
            </a:pPr>
            <a:r>
              <a:rPr lang="es-AR" dirty="0" smtClean="0"/>
              <a:t>Cantidad y tipos de explosivos.</a:t>
            </a:r>
          </a:p>
          <a:p>
            <a:pPr marL="285750" indent="-285750">
              <a:buFont typeface="Arial" pitchFamily="34" charset="0"/>
              <a:buChar char="•"/>
            </a:pPr>
            <a:r>
              <a:rPr lang="es-AR" dirty="0"/>
              <a:t>Tipo y ubicación de la </a:t>
            </a:r>
            <a:r>
              <a:rPr lang="es-AR" dirty="0" smtClean="0"/>
              <a:t>voladura.</a:t>
            </a:r>
          </a:p>
          <a:p>
            <a:pPr marL="285750" indent="-285750">
              <a:buFont typeface="Arial" pitchFamily="34" charset="0"/>
              <a:buChar char="•"/>
            </a:pPr>
            <a:r>
              <a:rPr lang="es-AR" dirty="0"/>
              <a:t>Cantidad, profundidad y </a:t>
            </a:r>
            <a:r>
              <a:rPr lang="es-AR" dirty="0" smtClean="0"/>
              <a:t>espaciamiento de </a:t>
            </a:r>
            <a:r>
              <a:rPr lang="es-AR" dirty="0"/>
              <a:t>los </a:t>
            </a:r>
            <a:r>
              <a:rPr lang="es-AR" dirty="0" smtClean="0"/>
              <a:t>barrenos.</a:t>
            </a:r>
          </a:p>
          <a:p>
            <a:pPr marL="285750" indent="-285750">
              <a:buFont typeface="Arial" pitchFamily="34" charset="0"/>
              <a:buChar char="•"/>
            </a:pPr>
            <a:endParaRPr lang="es-AR" dirty="0"/>
          </a:p>
          <a:p>
            <a:endParaRPr lang="es-AR" dirty="0"/>
          </a:p>
          <a:p>
            <a:endParaRPr lang="es-AR" dirty="0"/>
          </a:p>
        </p:txBody>
      </p:sp>
      <p:sp>
        <p:nvSpPr>
          <p:cNvPr id="39" name="38 Rectángulo"/>
          <p:cNvSpPr/>
          <p:nvPr/>
        </p:nvSpPr>
        <p:spPr>
          <a:xfrm>
            <a:off x="263666" y="3857628"/>
            <a:ext cx="8737490" cy="2857520"/>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50"/>
              </a:solidFill>
            </a:endParaRPr>
          </a:p>
        </p:txBody>
      </p:sp>
      <p:pic>
        <p:nvPicPr>
          <p:cNvPr id="42" name="Picture 3" descr="C:\Users\lu-ni\Downloads\WhatsApp Image 2019-10-01 at 19.48.21.jpeg"/>
          <p:cNvPicPr>
            <a:picLocks noChangeAspect="1" noChangeArrowheads="1"/>
          </p:cNvPicPr>
          <p:nvPr/>
        </p:nvPicPr>
        <p:blipFill>
          <a:blip r:embed="rId5" cstate="print"/>
          <a:srcRect r="-1889" b="32127"/>
          <a:stretch>
            <a:fillRect/>
          </a:stretch>
        </p:blipFill>
        <p:spPr bwMode="auto">
          <a:xfrm>
            <a:off x="8429652" y="4191926"/>
            <a:ext cx="522958" cy="522958"/>
          </a:xfrm>
          <a:prstGeom prst="rect">
            <a:avLst/>
          </a:prstGeom>
          <a:noFill/>
        </p:spPr>
      </p:pic>
      <p:sp>
        <p:nvSpPr>
          <p:cNvPr id="1033" name="1032 Rectángulo"/>
          <p:cNvSpPr/>
          <p:nvPr/>
        </p:nvSpPr>
        <p:spPr>
          <a:xfrm>
            <a:off x="2714612" y="3143248"/>
            <a:ext cx="8195263" cy="646331"/>
          </a:xfrm>
          <a:prstGeom prst="rect">
            <a:avLst/>
          </a:prstGeom>
        </p:spPr>
        <p:txBody>
          <a:bodyPr wrap="square">
            <a:spAutoFit/>
          </a:bodyPr>
          <a:lstStyle/>
          <a:p>
            <a:r>
              <a:rPr lang="es-AR" b="1" dirty="0" smtClean="0"/>
              <a:t>Explosivos colocados en </a:t>
            </a:r>
            <a:r>
              <a:rPr lang="es-AR" b="1" dirty="0"/>
              <a:t>pilas separadas </a:t>
            </a:r>
            <a:r>
              <a:rPr lang="es-AR" b="1" dirty="0" smtClean="0"/>
              <a:t>a </a:t>
            </a:r>
            <a:r>
              <a:rPr lang="es-AR" b="1" dirty="0"/>
              <a:t>no menos </a:t>
            </a:r>
            <a:endParaRPr lang="es-AR" b="1" dirty="0" smtClean="0"/>
          </a:p>
          <a:p>
            <a:r>
              <a:rPr lang="es-AR" b="1" dirty="0" smtClean="0"/>
              <a:t>de 10m de barreno </a:t>
            </a:r>
            <a:r>
              <a:rPr lang="es-AR" b="1" dirty="0"/>
              <a:t>más próximo a ser cargado.</a:t>
            </a:r>
          </a:p>
        </p:txBody>
      </p:sp>
      <p:cxnSp>
        <p:nvCxnSpPr>
          <p:cNvPr id="46" name="45 Conector recto de flecha"/>
          <p:cNvCxnSpPr/>
          <p:nvPr/>
        </p:nvCxnSpPr>
        <p:spPr>
          <a:xfrm>
            <a:off x="1857356" y="3143248"/>
            <a:ext cx="752827" cy="211542"/>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0" y="3214686"/>
            <a:ext cx="1214446" cy="369332"/>
          </a:xfrm>
          <a:prstGeom prst="rect">
            <a:avLst/>
          </a:prstGeom>
          <a:noFill/>
        </p:spPr>
        <p:txBody>
          <a:bodyPr wrap="square" rtlCol="0">
            <a:spAutoFit/>
          </a:bodyPr>
          <a:lstStyle/>
          <a:p>
            <a:r>
              <a:rPr lang="es-AR" dirty="0" smtClean="0"/>
              <a:t>Presenta</a:t>
            </a:r>
            <a:endParaRPr lang="es-AR" dirty="0"/>
          </a:p>
        </p:txBody>
      </p:sp>
    </p:spTree>
    <p:extLst>
      <p:ext uri="{BB962C8B-B14F-4D97-AF65-F5344CB8AC3E}">
        <p14:creationId xmlns:p14="http://schemas.microsoft.com/office/powerpoint/2010/main" xmlns="" val="37421534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285728"/>
            <a:ext cx="1931939" cy="369332"/>
          </a:xfrm>
          <a:prstGeom prst="rect">
            <a:avLst/>
          </a:prstGeom>
        </p:spPr>
        <p:txBody>
          <a:bodyPr wrap="none">
            <a:spAutoFit/>
          </a:bodyPr>
          <a:lstStyle/>
          <a:p>
            <a:pPr lvl="0"/>
            <a:r>
              <a:rPr lang="es-AR" b="1" dirty="0" smtClean="0"/>
              <a:t>8. Empleo y uso</a:t>
            </a:r>
          </a:p>
        </p:txBody>
      </p:sp>
      <p:sp>
        <p:nvSpPr>
          <p:cNvPr id="3" name="2 Rectángulo"/>
          <p:cNvSpPr/>
          <p:nvPr/>
        </p:nvSpPr>
        <p:spPr>
          <a:xfrm>
            <a:off x="357158" y="285728"/>
            <a:ext cx="1928826" cy="357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428596" y="785794"/>
            <a:ext cx="7858180" cy="369332"/>
          </a:xfrm>
          <a:prstGeom prst="rect">
            <a:avLst/>
          </a:prstGeom>
          <a:noFill/>
        </p:spPr>
        <p:txBody>
          <a:bodyPr wrap="square" rtlCol="0">
            <a:spAutoFit/>
          </a:bodyPr>
          <a:lstStyle/>
          <a:p>
            <a:r>
              <a:rPr lang="es-AR" b="1" dirty="0" smtClean="0"/>
              <a:t>Voladuras en proximidades de transmisores de alta frecuencia</a:t>
            </a:r>
            <a:endParaRPr lang="es-AR" dirty="0"/>
          </a:p>
        </p:txBody>
      </p:sp>
      <p:sp>
        <p:nvSpPr>
          <p:cNvPr id="5" name="4 CuadroTexto"/>
          <p:cNvSpPr txBox="1"/>
          <p:nvPr/>
        </p:nvSpPr>
        <p:spPr>
          <a:xfrm>
            <a:off x="500034" y="1285861"/>
            <a:ext cx="8215370" cy="923330"/>
          </a:xfrm>
          <a:prstGeom prst="rect">
            <a:avLst/>
          </a:prstGeom>
          <a:noFill/>
        </p:spPr>
        <p:txBody>
          <a:bodyPr wrap="square" rtlCol="0">
            <a:spAutoFit/>
          </a:bodyPr>
          <a:lstStyle/>
          <a:p>
            <a:r>
              <a:rPr lang="es-AR" dirty="0" smtClean="0"/>
              <a:t>Artículo 279. — No se realizarán voladoras con detonadores eléctricos a menores distancias de los transmisores fijos o móviles de amplitud modulada que las indicadas a continuación:</a:t>
            </a:r>
            <a:endParaRPr lang="es-AR" dirty="0"/>
          </a:p>
        </p:txBody>
      </p:sp>
      <p:pic>
        <p:nvPicPr>
          <p:cNvPr id="7" name="6 Imagen" descr="https://www.argentina.gob.ar/normativa/65856_tabla1_jpg/archivo"/>
          <p:cNvPicPr/>
          <p:nvPr/>
        </p:nvPicPr>
        <p:blipFill>
          <a:blip r:embed="rId2"/>
          <a:srcRect/>
          <a:stretch>
            <a:fillRect/>
          </a:stretch>
        </p:blipFill>
        <p:spPr bwMode="auto">
          <a:xfrm>
            <a:off x="857224" y="2571744"/>
            <a:ext cx="7378700" cy="384484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428992" y="4000504"/>
            <a:ext cx="2786082"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239872649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64912" y="4293096"/>
            <a:ext cx="4007022" cy="2422051"/>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098" name="Picture 2" descr="C:\Users\usuario\Desktop\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86314" y="357166"/>
            <a:ext cx="3096344" cy="232308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Rectángulo"/>
          <p:cNvSpPr/>
          <p:nvPr/>
        </p:nvSpPr>
        <p:spPr>
          <a:xfrm>
            <a:off x="714348" y="357166"/>
            <a:ext cx="2496547" cy="369332"/>
          </a:xfrm>
          <a:prstGeom prst="rect">
            <a:avLst/>
          </a:prstGeom>
        </p:spPr>
        <p:txBody>
          <a:bodyPr wrap="square">
            <a:spAutoFit/>
          </a:bodyPr>
          <a:lstStyle/>
          <a:p>
            <a:pPr lvl="0"/>
            <a:r>
              <a:rPr lang="es-AR" b="1" dirty="0"/>
              <a:t>9. Almacenamiento</a:t>
            </a:r>
          </a:p>
        </p:txBody>
      </p:sp>
      <p:sp>
        <p:nvSpPr>
          <p:cNvPr id="6" name="5 Rectángulo"/>
          <p:cNvSpPr/>
          <p:nvPr/>
        </p:nvSpPr>
        <p:spPr>
          <a:xfrm>
            <a:off x="683568" y="332656"/>
            <a:ext cx="2459672" cy="45313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214282" y="857232"/>
            <a:ext cx="3635896" cy="646331"/>
          </a:xfrm>
          <a:prstGeom prst="rect">
            <a:avLst/>
          </a:prstGeom>
        </p:spPr>
        <p:txBody>
          <a:bodyPr wrap="square">
            <a:spAutoFit/>
          </a:bodyPr>
          <a:lstStyle/>
          <a:p>
            <a:r>
              <a:rPr lang="es-AR" b="1" dirty="0"/>
              <a:t>Solamente se almacenarán explosivos en </a:t>
            </a:r>
            <a:r>
              <a:rPr lang="es-AR" b="1" dirty="0" smtClean="0">
                <a:solidFill>
                  <a:schemeClr val="accent6">
                    <a:lumMod val="60000"/>
                    <a:lumOff val="40000"/>
                  </a:schemeClr>
                </a:solidFill>
              </a:rPr>
              <a:t>POLVORINES</a:t>
            </a:r>
            <a:endParaRPr lang="es-AR" dirty="0"/>
          </a:p>
        </p:txBody>
      </p:sp>
      <p:sp>
        <p:nvSpPr>
          <p:cNvPr id="7" name="6 Rectángulo"/>
          <p:cNvSpPr/>
          <p:nvPr/>
        </p:nvSpPr>
        <p:spPr>
          <a:xfrm>
            <a:off x="4429124" y="2857496"/>
            <a:ext cx="4500594" cy="2308324"/>
          </a:xfrm>
          <a:prstGeom prst="rect">
            <a:avLst/>
          </a:prstGeom>
          <a:ln w="28575">
            <a:solidFill>
              <a:schemeClr val="tx1"/>
            </a:solidFill>
          </a:ln>
        </p:spPr>
        <p:txBody>
          <a:bodyPr wrap="square">
            <a:spAutoFit/>
          </a:bodyPr>
          <a:lstStyle/>
          <a:p>
            <a:r>
              <a:rPr lang="es-AR" b="1" dirty="0" smtClean="0">
                <a:solidFill>
                  <a:schemeClr val="accent6">
                    <a:lumMod val="75000"/>
                  </a:schemeClr>
                </a:solidFill>
              </a:rPr>
              <a:t>	     </a:t>
            </a:r>
            <a:r>
              <a:rPr lang="es-AR" b="1" dirty="0" smtClean="0">
                <a:solidFill>
                  <a:schemeClr val="accent6">
                    <a:lumMod val="60000"/>
                    <a:lumOff val="40000"/>
                  </a:schemeClr>
                </a:solidFill>
              </a:rPr>
              <a:t>FUNCIONES:</a:t>
            </a:r>
          </a:p>
          <a:p>
            <a:r>
              <a:rPr lang="es-AR" dirty="0" smtClean="0">
                <a:solidFill>
                  <a:schemeClr val="accent6">
                    <a:lumMod val="60000"/>
                    <a:lumOff val="40000"/>
                  </a:schemeClr>
                </a:solidFill>
              </a:rPr>
              <a:t>a)</a:t>
            </a:r>
            <a:r>
              <a:rPr lang="es-AR" dirty="0" smtClean="0"/>
              <a:t> Disminuir cambios </a:t>
            </a:r>
            <a:r>
              <a:rPr lang="es-AR" dirty="0"/>
              <a:t>bruscos de temperatura y </a:t>
            </a:r>
            <a:r>
              <a:rPr lang="es-AR" dirty="0" smtClean="0"/>
              <a:t>mantener la misma en ciertos limites.</a:t>
            </a:r>
          </a:p>
          <a:p>
            <a:r>
              <a:rPr lang="es-AR" dirty="0" smtClean="0">
                <a:solidFill>
                  <a:schemeClr val="accent6">
                    <a:lumMod val="60000"/>
                    <a:lumOff val="40000"/>
                  </a:schemeClr>
                </a:solidFill>
              </a:rPr>
              <a:t>b</a:t>
            </a:r>
            <a:r>
              <a:rPr lang="es-AR" dirty="0">
                <a:solidFill>
                  <a:schemeClr val="accent6">
                    <a:lumMod val="60000"/>
                    <a:lumOff val="40000"/>
                  </a:schemeClr>
                </a:solidFill>
              </a:rPr>
              <a:t>) </a:t>
            </a:r>
            <a:r>
              <a:rPr lang="es-AR" dirty="0"/>
              <a:t>A</a:t>
            </a:r>
            <a:r>
              <a:rPr lang="es-AR" dirty="0" smtClean="0"/>
              <a:t>mbiente </a:t>
            </a:r>
            <a:r>
              <a:rPr lang="es-AR" dirty="0"/>
              <a:t>seco y ventilado.</a:t>
            </a:r>
          </a:p>
          <a:p>
            <a:r>
              <a:rPr lang="es-AR" dirty="0">
                <a:solidFill>
                  <a:schemeClr val="accent6">
                    <a:lumMod val="60000"/>
                    <a:lumOff val="40000"/>
                  </a:schemeClr>
                </a:solidFill>
              </a:rPr>
              <a:t>c) </a:t>
            </a:r>
            <a:r>
              <a:rPr lang="es-AR" dirty="0" smtClean="0"/>
              <a:t>Disminuir las </a:t>
            </a:r>
            <a:r>
              <a:rPr lang="es-AR" dirty="0"/>
              <a:t>posibilidades de </a:t>
            </a:r>
            <a:r>
              <a:rPr lang="es-AR" dirty="0" smtClean="0"/>
              <a:t>siniestros.</a:t>
            </a:r>
            <a:endParaRPr lang="es-AR" dirty="0"/>
          </a:p>
          <a:p>
            <a:r>
              <a:rPr lang="es-AR" dirty="0">
                <a:solidFill>
                  <a:schemeClr val="accent6">
                    <a:lumMod val="60000"/>
                    <a:lumOff val="40000"/>
                  </a:schemeClr>
                </a:solidFill>
              </a:rPr>
              <a:t>d) </a:t>
            </a:r>
            <a:r>
              <a:rPr lang="es-AR" dirty="0"/>
              <a:t>Evitar sustracciones.</a:t>
            </a:r>
          </a:p>
        </p:txBody>
      </p:sp>
      <p:sp>
        <p:nvSpPr>
          <p:cNvPr id="8" name="7 Flecha doblada hacia arriba"/>
          <p:cNvSpPr/>
          <p:nvPr/>
        </p:nvSpPr>
        <p:spPr>
          <a:xfrm rot="5400000">
            <a:off x="4908148" y="2521348"/>
            <a:ext cx="696820" cy="511860"/>
          </a:xfrm>
          <a:prstGeom prst="bentUp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Rectángulo"/>
          <p:cNvSpPr/>
          <p:nvPr/>
        </p:nvSpPr>
        <p:spPr>
          <a:xfrm>
            <a:off x="142844" y="1714488"/>
            <a:ext cx="5572164" cy="646331"/>
          </a:xfrm>
          <a:prstGeom prst="rect">
            <a:avLst/>
          </a:prstGeom>
        </p:spPr>
        <p:txBody>
          <a:bodyPr wrap="square">
            <a:spAutoFit/>
          </a:bodyPr>
          <a:lstStyle/>
          <a:p>
            <a:r>
              <a:rPr lang="es-AR" dirty="0" smtClean="0"/>
              <a:t>Habilitados </a:t>
            </a:r>
            <a:r>
              <a:rPr lang="es-AR" dirty="0"/>
              <a:t>por la D.G.F.M</a:t>
            </a:r>
            <a:r>
              <a:rPr lang="es-AR" dirty="0" smtClean="0"/>
              <a:t>. (DIRECCIÓN GENERAL DE FABRICACIONES MILITARES)</a:t>
            </a:r>
            <a:endParaRPr lang="es-AR" dirty="0"/>
          </a:p>
        </p:txBody>
      </p:sp>
      <p:sp>
        <p:nvSpPr>
          <p:cNvPr id="10" name="9 Flecha abajo"/>
          <p:cNvSpPr/>
          <p:nvPr/>
        </p:nvSpPr>
        <p:spPr>
          <a:xfrm>
            <a:off x="2285984" y="1428736"/>
            <a:ext cx="216024" cy="376882"/>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Rectángulo"/>
          <p:cNvSpPr/>
          <p:nvPr/>
        </p:nvSpPr>
        <p:spPr>
          <a:xfrm>
            <a:off x="110461" y="4289767"/>
            <a:ext cx="3941942" cy="2031325"/>
          </a:xfrm>
          <a:prstGeom prst="rect">
            <a:avLst/>
          </a:prstGeom>
        </p:spPr>
        <p:txBody>
          <a:bodyPr wrap="square">
            <a:spAutoFit/>
          </a:bodyPr>
          <a:lstStyle/>
          <a:p>
            <a:r>
              <a:rPr lang="es-AR" b="1" dirty="0" smtClean="0">
                <a:solidFill>
                  <a:schemeClr val="accent6"/>
                </a:solidFill>
              </a:rPr>
              <a:t>CLASES:</a:t>
            </a:r>
            <a:endParaRPr lang="es-AR" dirty="0">
              <a:solidFill>
                <a:schemeClr val="accent6"/>
              </a:solidFill>
            </a:endParaRPr>
          </a:p>
          <a:p>
            <a:r>
              <a:rPr lang="es-AR" u="sng" dirty="0" smtClean="0">
                <a:solidFill>
                  <a:schemeClr val="accent6">
                    <a:lumMod val="75000"/>
                  </a:schemeClr>
                </a:solidFill>
              </a:rPr>
              <a:t>Tipo 'A': </a:t>
            </a:r>
            <a:r>
              <a:rPr lang="es-AR" dirty="0" smtClean="0">
                <a:solidFill>
                  <a:schemeClr val="accent6">
                    <a:lumMod val="75000"/>
                  </a:schemeClr>
                </a:solidFill>
              </a:rPr>
              <a:t>Almacenan más de 50 kg  </a:t>
            </a:r>
            <a:r>
              <a:rPr lang="es-AR" dirty="0">
                <a:solidFill>
                  <a:schemeClr val="accent6">
                    <a:lumMod val="75000"/>
                  </a:schemeClr>
                </a:solidFill>
              </a:rPr>
              <a:t>de explosivos.</a:t>
            </a:r>
          </a:p>
          <a:p>
            <a:r>
              <a:rPr lang="es-AR" u="sng" dirty="0" smtClean="0">
                <a:solidFill>
                  <a:schemeClr val="accent6">
                    <a:lumMod val="75000"/>
                  </a:schemeClr>
                </a:solidFill>
              </a:rPr>
              <a:t>Tipo </a:t>
            </a:r>
            <a:r>
              <a:rPr lang="es-AR" u="sng" dirty="0">
                <a:solidFill>
                  <a:schemeClr val="accent6">
                    <a:lumMod val="75000"/>
                  </a:schemeClr>
                </a:solidFill>
              </a:rPr>
              <a:t>'B': </a:t>
            </a:r>
            <a:r>
              <a:rPr lang="es-AR" dirty="0" smtClean="0">
                <a:solidFill>
                  <a:schemeClr val="accent6">
                    <a:lumMod val="75000"/>
                  </a:schemeClr>
                </a:solidFill>
              </a:rPr>
              <a:t>Hasta 50 kg </a:t>
            </a:r>
            <a:r>
              <a:rPr lang="es-AR" dirty="0">
                <a:solidFill>
                  <a:schemeClr val="accent6">
                    <a:lumMod val="75000"/>
                  </a:schemeClr>
                </a:solidFill>
              </a:rPr>
              <a:t>de explosivos.</a:t>
            </a:r>
          </a:p>
          <a:p>
            <a:r>
              <a:rPr lang="es-AR" u="sng" dirty="0" smtClean="0">
                <a:solidFill>
                  <a:schemeClr val="accent6">
                    <a:lumMod val="75000"/>
                  </a:schemeClr>
                </a:solidFill>
              </a:rPr>
              <a:t>Tipo </a:t>
            </a:r>
            <a:r>
              <a:rPr lang="es-AR" u="sng" dirty="0">
                <a:solidFill>
                  <a:schemeClr val="accent6">
                    <a:lumMod val="75000"/>
                  </a:schemeClr>
                </a:solidFill>
              </a:rPr>
              <a:t>'C': </a:t>
            </a:r>
            <a:r>
              <a:rPr lang="es-AR" dirty="0">
                <a:solidFill>
                  <a:schemeClr val="accent6">
                    <a:lumMod val="75000"/>
                  </a:schemeClr>
                </a:solidFill>
              </a:rPr>
              <a:t>Polvorines móviles.</a:t>
            </a:r>
          </a:p>
          <a:p>
            <a:r>
              <a:rPr lang="es-AR" u="sng" dirty="0" smtClean="0">
                <a:solidFill>
                  <a:schemeClr val="accent6">
                    <a:lumMod val="75000"/>
                  </a:schemeClr>
                </a:solidFill>
              </a:rPr>
              <a:t>Tipo </a:t>
            </a:r>
            <a:r>
              <a:rPr lang="es-AR" u="sng" dirty="0">
                <a:solidFill>
                  <a:schemeClr val="accent6">
                    <a:lumMod val="75000"/>
                  </a:schemeClr>
                </a:solidFill>
              </a:rPr>
              <a:t>'E': </a:t>
            </a:r>
            <a:r>
              <a:rPr lang="es-AR" dirty="0">
                <a:solidFill>
                  <a:schemeClr val="accent6">
                    <a:lumMod val="75000"/>
                  </a:schemeClr>
                </a:solidFill>
              </a:rPr>
              <a:t>Polvorines especiales (semienterrados, enterrados, etc.)</a:t>
            </a:r>
          </a:p>
        </p:txBody>
      </p:sp>
      <p:sp>
        <p:nvSpPr>
          <p:cNvPr id="13" name="12 Rectángulo"/>
          <p:cNvSpPr/>
          <p:nvPr/>
        </p:nvSpPr>
        <p:spPr>
          <a:xfrm>
            <a:off x="0" y="2643182"/>
            <a:ext cx="4572000" cy="1477328"/>
          </a:xfrm>
          <a:prstGeom prst="rect">
            <a:avLst/>
          </a:prstGeom>
        </p:spPr>
        <p:txBody>
          <a:bodyPr>
            <a:spAutoFit/>
          </a:bodyPr>
          <a:lstStyle/>
          <a:p>
            <a:r>
              <a:rPr lang="es-AR" dirty="0" smtClean="0"/>
              <a:t>No tendrán sistema </a:t>
            </a:r>
            <a:r>
              <a:rPr lang="es-AR" dirty="0"/>
              <a:t>de calefacción a fuego </a:t>
            </a:r>
            <a:r>
              <a:rPr lang="es-AR" dirty="0" smtClean="0"/>
              <a:t>directo, </a:t>
            </a:r>
            <a:r>
              <a:rPr lang="es-AR" dirty="0"/>
              <a:t>vapor o electricidad</a:t>
            </a:r>
            <a:r>
              <a:rPr lang="es-AR" dirty="0" smtClean="0"/>
              <a:t>.</a:t>
            </a:r>
          </a:p>
          <a:p>
            <a:r>
              <a:rPr lang="es-AR" dirty="0" smtClean="0"/>
              <a:t>Sólo radiadores </a:t>
            </a:r>
            <a:r>
              <a:rPr lang="es-AR" dirty="0"/>
              <a:t>de agua caliente. </a:t>
            </a:r>
            <a:endParaRPr lang="es-AR" dirty="0" smtClean="0"/>
          </a:p>
          <a:p>
            <a:r>
              <a:rPr lang="es-AR" dirty="0" smtClean="0"/>
              <a:t>La </a:t>
            </a:r>
            <a:r>
              <a:rPr lang="es-AR" dirty="0"/>
              <a:t>caldera deberá estar a no </a:t>
            </a:r>
            <a:r>
              <a:rPr lang="es-AR" dirty="0" smtClean="0"/>
              <a:t>menos </a:t>
            </a:r>
            <a:r>
              <a:rPr lang="es-AR" dirty="0"/>
              <a:t>de </a:t>
            </a:r>
            <a:r>
              <a:rPr lang="es-AR" dirty="0" smtClean="0"/>
              <a:t>30 metros </a:t>
            </a:r>
            <a:r>
              <a:rPr lang="es-AR" dirty="0"/>
              <a:t>de distancia </a:t>
            </a:r>
          </a:p>
        </p:txBody>
      </p:sp>
      <p:sp>
        <p:nvSpPr>
          <p:cNvPr id="14" name="13 Rectángulo"/>
          <p:cNvSpPr/>
          <p:nvPr/>
        </p:nvSpPr>
        <p:spPr>
          <a:xfrm>
            <a:off x="4211960" y="5743104"/>
            <a:ext cx="4572000" cy="646331"/>
          </a:xfrm>
          <a:prstGeom prst="rect">
            <a:avLst/>
          </a:prstGeom>
        </p:spPr>
        <p:txBody>
          <a:bodyPr>
            <a:spAutoFit/>
          </a:bodyPr>
          <a:lstStyle/>
          <a:p>
            <a:pPr algn="ctr"/>
            <a:r>
              <a:rPr lang="es-AR" dirty="0"/>
              <a:t>En lo posible los polvorines tendrán únicamente iluminación natural. </a:t>
            </a:r>
          </a:p>
        </p:txBody>
      </p:sp>
    </p:spTree>
    <p:extLst>
      <p:ext uri="{BB962C8B-B14F-4D97-AF65-F5344CB8AC3E}">
        <p14:creationId xmlns="" xmlns:p14="http://schemas.microsoft.com/office/powerpoint/2010/main" val="287287913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14349" y="2071678"/>
            <a:ext cx="1143008" cy="773126"/>
          </a:xfrm>
          <a:prstGeom prst="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a:t>Personal</a:t>
            </a:r>
            <a:endParaRPr lang="es-AR" dirty="0"/>
          </a:p>
        </p:txBody>
      </p:sp>
      <p:sp>
        <p:nvSpPr>
          <p:cNvPr id="4" name="3 Rectángulo"/>
          <p:cNvSpPr/>
          <p:nvPr/>
        </p:nvSpPr>
        <p:spPr>
          <a:xfrm>
            <a:off x="214282" y="285728"/>
            <a:ext cx="2279214" cy="369332"/>
          </a:xfrm>
          <a:prstGeom prst="rect">
            <a:avLst/>
          </a:prstGeom>
        </p:spPr>
        <p:txBody>
          <a:bodyPr wrap="none">
            <a:spAutoFit/>
          </a:bodyPr>
          <a:lstStyle/>
          <a:p>
            <a:pPr lvl="0"/>
            <a:r>
              <a:rPr lang="es-AR" b="1" dirty="0"/>
              <a:t>9. Almacenamiento</a:t>
            </a:r>
          </a:p>
        </p:txBody>
      </p:sp>
      <p:sp>
        <p:nvSpPr>
          <p:cNvPr id="5" name="4 Rectángulo"/>
          <p:cNvSpPr/>
          <p:nvPr/>
        </p:nvSpPr>
        <p:spPr>
          <a:xfrm>
            <a:off x="214282" y="285728"/>
            <a:ext cx="2357454" cy="42860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4000496" y="285728"/>
            <a:ext cx="4575109" cy="369332"/>
          </a:xfrm>
          <a:prstGeom prst="rect">
            <a:avLst/>
          </a:prstGeom>
        </p:spPr>
        <p:txBody>
          <a:bodyPr wrap="square">
            <a:spAutoFit/>
          </a:bodyPr>
          <a:lstStyle/>
          <a:p>
            <a:r>
              <a:rPr lang="es-AR" b="1" dirty="0">
                <a:solidFill>
                  <a:schemeClr val="accent1">
                    <a:lumMod val="40000"/>
                    <a:lumOff val="60000"/>
                  </a:schemeClr>
                </a:solidFill>
              </a:rPr>
              <a:t>El encargado del </a:t>
            </a:r>
            <a:r>
              <a:rPr lang="es-AR" b="1" dirty="0" smtClean="0">
                <a:solidFill>
                  <a:schemeClr val="accent1">
                    <a:lumMod val="40000"/>
                    <a:lumOff val="60000"/>
                  </a:schemeClr>
                </a:solidFill>
              </a:rPr>
              <a:t>polvorín</a:t>
            </a:r>
            <a:endParaRPr lang="es-AR" b="1" dirty="0">
              <a:solidFill>
                <a:schemeClr val="accent1">
                  <a:lumMod val="40000"/>
                  <a:lumOff val="60000"/>
                </a:schemeClr>
              </a:solidFill>
            </a:endParaRPr>
          </a:p>
        </p:txBody>
      </p:sp>
      <p:sp>
        <p:nvSpPr>
          <p:cNvPr id="15" name="14 Rectángulo"/>
          <p:cNvSpPr/>
          <p:nvPr/>
        </p:nvSpPr>
        <p:spPr>
          <a:xfrm>
            <a:off x="3214678" y="714356"/>
            <a:ext cx="5501745" cy="1200329"/>
          </a:xfrm>
          <a:prstGeom prst="rect">
            <a:avLst/>
          </a:prstGeom>
        </p:spPr>
        <p:txBody>
          <a:bodyPr wrap="square">
            <a:spAutoFit/>
          </a:bodyPr>
          <a:lstStyle/>
          <a:p>
            <a:r>
              <a:rPr lang="es-AR" dirty="0" smtClean="0"/>
              <a:t>Será </a:t>
            </a:r>
            <a:r>
              <a:rPr lang="es-AR" b="1" dirty="0"/>
              <a:t>informado de las clases </a:t>
            </a:r>
            <a:r>
              <a:rPr lang="es-AR" dirty="0"/>
              <a:t>de explosivos depositados, sus </a:t>
            </a:r>
            <a:r>
              <a:rPr lang="es-AR" b="1" dirty="0"/>
              <a:t>características</a:t>
            </a:r>
            <a:r>
              <a:rPr lang="es-AR" dirty="0"/>
              <a:t> y las </a:t>
            </a:r>
            <a:r>
              <a:rPr lang="es-AR" b="1" dirty="0"/>
              <a:t>precauciones</a:t>
            </a:r>
            <a:r>
              <a:rPr lang="es-AR" dirty="0"/>
              <a:t> que se deben adoptar para su </a:t>
            </a:r>
            <a:r>
              <a:rPr lang="es-AR" dirty="0" smtClean="0"/>
              <a:t>manejo.</a:t>
            </a:r>
            <a:endParaRPr lang="es-AR" dirty="0"/>
          </a:p>
        </p:txBody>
      </p:sp>
      <p:sp>
        <p:nvSpPr>
          <p:cNvPr id="17" name="16 Rectángulo"/>
          <p:cNvSpPr/>
          <p:nvPr/>
        </p:nvSpPr>
        <p:spPr>
          <a:xfrm>
            <a:off x="0" y="5000636"/>
            <a:ext cx="4572032" cy="1200329"/>
          </a:xfrm>
          <a:prstGeom prst="rect">
            <a:avLst/>
          </a:prstGeom>
          <a:solidFill>
            <a:schemeClr val="accent1">
              <a:lumMod val="60000"/>
              <a:lumOff val="40000"/>
            </a:schemeClr>
          </a:solidFill>
        </p:spPr>
        <p:txBody>
          <a:bodyPr wrap="square">
            <a:spAutoFit/>
          </a:bodyPr>
          <a:lstStyle/>
          <a:p>
            <a:pPr>
              <a:buFont typeface="Wingdings" pitchFamily="2" charset="2"/>
              <a:buChar char="v"/>
            </a:pPr>
            <a:r>
              <a:rPr lang="es-AR" dirty="0" smtClean="0">
                <a:solidFill>
                  <a:schemeClr val="bg1"/>
                </a:solidFill>
              </a:rPr>
              <a:t>Ingresar con calzados metálicos.</a:t>
            </a:r>
          </a:p>
          <a:p>
            <a:pPr>
              <a:buFont typeface="Wingdings" pitchFamily="2" charset="2"/>
              <a:buChar char="v"/>
            </a:pPr>
            <a:r>
              <a:rPr lang="es-AR" dirty="0" smtClean="0">
                <a:solidFill>
                  <a:schemeClr val="bg1"/>
                </a:solidFill>
              </a:rPr>
              <a:t>Ingresar más personas que las imprescindibles para el movimiento de los explosivos.</a:t>
            </a:r>
            <a:endParaRPr lang="es-AR" dirty="0">
              <a:solidFill>
                <a:schemeClr val="bg1"/>
              </a:solidFill>
            </a:endParaRPr>
          </a:p>
        </p:txBody>
      </p:sp>
      <p:sp>
        <p:nvSpPr>
          <p:cNvPr id="18" name="17 Rectángulo"/>
          <p:cNvSpPr/>
          <p:nvPr/>
        </p:nvSpPr>
        <p:spPr>
          <a:xfrm>
            <a:off x="3214678" y="2928934"/>
            <a:ext cx="5481600" cy="646331"/>
          </a:xfrm>
          <a:prstGeom prst="rect">
            <a:avLst/>
          </a:prstGeom>
        </p:spPr>
        <p:txBody>
          <a:bodyPr wrap="square">
            <a:spAutoFit/>
          </a:bodyPr>
          <a:lstStyle/>
          <a:p>
            <a:r>
              <a:rPr lang="es-AR" dirty="0"/>
              <a:t>En caso de siniestros, </a:t>
            </a:r>
            <a:r>
              <a:rPr lang="es-AR" dirty="0" smtClean="0"/>
              <a:t>comunicará </a:t>
            </a:r>
            <a:r>
              <a:rPr lang="es-AR" dirty="0"/>
              <a:t>la novedad a la D.G.F.M. </a:t>
            </a:r>
            <a:r>
              <a:rPr lang="es-AR" dirty="0" smtClean="0"/>
              <a:t>dentro de las 48 hs.</a:t>
            </a:r>
            <a:endParaRPr lang="es-AR" dirty="0"/>
          </a:p>
        </p:txBody>
      </p:sp>
      <p:sp>
        <p:nvSpPr>
          <p:cNvPr id="19" name="18 Rectángulo"/>
          <p:cNvSpPr/>
          <p:nvPr/>
        </p:nvSpPr>
        <p:spPr>
          <a:xfrm>
            <a:off x="3214679" y="3709343"/>
            <a:ext cx="5173746" cy="923330"/>
          </a:xfrm>
          <a:prstGeom prst="rect">
            <a:avLst/>
          </a:prstGeom>
        </p:spPr>
        <p:txBody>
          <a:bodyPr wrap="square">
            <a:spAutoFit/>
          </a:bodyPr>
          <a:lstStyle/>
          <a:p>
            <a:r>
              <a:rPr lang="es-AR" dirty="0"/>
              <a:t>D</a:t>
            </a:r>
            <a:r>
              <a:rPr lang="es-AR" dirty="0" smtClean="0"/>
              <a:t>eberá </a:t>
            </a:r>
            <a:r>
              <a:rPr lang="es-AR" b="1" dirty="0"/>
              <a:t>estar presente </a:t>
            </a:r>
            <a:r>
              <a:rPr lang="es-AR" dirty="0" smtClean="0"/>
              <a:t>cada vez que </a:t>
            </a:r>
            <a:r>
              <a:rPr lang="es-AR" dirty="0"/>
              <a:t>en el polvorín se realicen </a:t>
            </a:r>
            <a:r>
              <a:rPr lang="es-AR" b="1" dirty="0"/>
              <a:t>movimientos</a:t>
            </a:r>
            <a:r>
              <a:rPr lang="es-AR" dirty="0"/>
              <a:t> de </a:t>
            </a:r>
            <a:r>
              <a:rPr lang="es-AR" dirty="0" smtClean="0"/>
              <a:t>explosivos.</a:t>
            </a:r>
            <a:endParaRPr lang="es-AR" dirty="0"/>
          </a:p>
        </p:txBody>
      </p:sp>
      <p:sp>
        <p:nvSpPr>
          <p:cNvPr id="20" name="19 Rectángulo"/>
          <p:cNvSpPr/>
          <p:nvPr/>
        </p:nvSpPr>
        <p:spPr>
          <a:xfrm>
            <a:off x="3286116" y="1928802"/>
            <a:ext cx="5317762" cy="923330"/>
          </a:xfrm>
          <a:prstGeom prst="rect">
            <a:avLst/>
          </a:prstGeom>
        </p:spPr>
        <p:txBody>
          <a:bodyPr wrap="square">
            <a:spAutoFit/>
          </a:bodyPr>
          <a:lstStyle/>
          <a:p>
            <a:r>
              <a:rPr lang="es-AR" b="1" dirty="0" smtClean="0"/>
              <a:t>No</a:t>
            </a:r>
            <a:r>
              <a:rPr lang="es-AR" dirty="0" smtClean="0"/>
              <a:t> </a:t>
            </a:r>
            <a:r>
              <a:rPr lang="es-AR" dirty="0"/>
              <a:t>recibirán </a:t>
            </a:r>
            <a:r>
              <a:rPr lang="es-AR" b="1" dirty="0"/>
              <a:t>cargamentos</a:t>
            </a:r>
            <a:r>
              <a:rPr lang="es-AR" dirty="0"/>
              <a:t> de explosivos si no pueden ser almacenados al momento de su llegada.</a:t>
            </a:r>
          </a:p>
        </p:txBody>
      </p:sp>
      <p:sp>
        <p:nvSpPr>
          <p:cNvPr id="21" name="20 Rectángulo"/>
          <p:cNvSpPr/>
          <p:nvPr/>
        </p:nvSpPr>
        <p:spPr>
          <a:xfrm>
            <a:off x="2786050" y="214290"/>
            <a:ext cx="5757790" cy="4500594"/>
          </a:xfrm>
          <a:prstGeom prst="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22 Rectángulo"/>
          <p:cNvSpPr/>
          <p:nvPr/>
        </p:nvSpPr>
        <p:spPr>
          <a:xfrm>
            <a:off x="4714876" y="5000636"/>
            <a:ext cx="4286280" cy="1754326"/>
          </a:xfrm>
          <a:prstGeom prst="rect">
            <a:avLst/>
          </a:prstGeom>
          <a:solidFill>
            <a:schemeClr val="accent1">
              <a:lumMod val="60000"/>
              <a:lumOff val="40000"/>
            </a:schemeClr>
          </a:solidFill>
        </p:spPr>
        <p:txBody>
          <a:bodyPr wrap="square">
            <a:spAutoFit/>
          </a:bodyPr>
          <a:lstStyle/>
          <a:p>
            <a:pPr>
              <a:buFont typeface="Wingdings" pitchFamily="2" charset="2"/>
              <a:buChar char="v"/>
            </a:pPr>
            <a:r>
              <a:rPr lang="es-AR" dirty="0" smtClean="0">
                <a:solidFill>
                  <a:schemeClr val="bg1"/>
                </a:solidFill>
              </a:rPr>
              <a:t>Estar </a:t>
            </a:r>
            <a:r>
              <a:rPr lang="es-AR" dirty="0">
                <a:solidFill>
                  <a:schemeClr val="bg1"/>
                </a:solidFill>
              </a:rPr>
              <a:t>bajo los efectos de bebidas alcohólicas, </a:t>
            </a:r>
            <a:r>
              <a:rPr lang="es-AR" dirty="0" smtClean="0">
                <a:solidFill>
                  <a:schemeClr val="bg1"/>
                </a:solidFill>
              </a:rPr>
              <a:t>o narcóticos.</a:t>
            </a:r>
          </a:p>
          <a:p>
            <a:pPr>
              <a:buFont typeface="Wingdings" pitchFamily="2" charset="2"/>
              <a:buChar char="v"/>
            </a:pPr>
            <a:r>
              <a:rPr lang="es-AR" dirty="0" smtClean="0">
                <a:solidFill>
                  <a:schemeClr val="bg1"/>
                </a:solidFill>
              </a:rPr>
              <a:t>Fumar , llevar encima cigarrillos, fósforos, armas o cualquier elemento capaz de producir fuego o chispa.</a:t>
            </a:r>
            <a:endParaRPr lang="es-AR" dirty="0">
              <a:solidFill>
                <a:schemeClr val="bg1"/>
              </a:solidFill>
            </a:endParaRPr>
          </a:p>
        </p:txBody>
      </p:sp>
      <p:sp>
        <p:nvSpPr>
          <p:cNvPr id="16" name="15 CuadroTexto"/>
          <p:cNvSpPr txBox="1"/>
          <p:nvPr/>
        </p:nvSpPr>
        <p:spPr>
          <a:xfrm>
            <a:off x="571472" y="4643446"/>
            <a:ext cx="2857520" cy="369332"/>
          </a:xfrm>
          <a:prstGeom prst="rect">
            <a:avLst/>
          </a:prstGeom>
          <a:noFill/>
        </p:spPr>
        <p:txBody>
          <a:bodyPr wrap="square" rtlCol="0">
            <a:spAutoFit/>
          </a:bodyPr>
          <a:lstStyle/>
          <a:p>
            <a:r>
              <a:rPr lang="es-AR" b="1" dirty="0" smtClean="0">
                <a:solidFill>
                  <a:srgbClr val="FF0000"/>
                </a:solidFill>
              </a:rPr>
              <a:t>PROHIBIDO:</a:t>
            </a:r>
            <a:endParaRPr lang="es-AR" b="1" dirty="0">
              <a:solidFill>
                <a:srgbClr val="FF0000"/>
              </a:solidFill>
            </a:endParaRPr>
          </a:p>
        </p:txBody>
      </p:sp>
      <p:sp>
        <p:nvSpPr>
          <p:cNvPr id="24" name="23 Cheurón"/>
          <p:cNvSpPr/>
          <p:nvPr/>
        </p:nvSpPr>
        <p:spPr>
          <a:xfrm>
            <a:off x="2928926" y="857232"/>
            <a:ext cx="214314" cy="142876"/>
          </a:xfrm>
          <a:prstGeom prst="chevron">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25" name="24 Cheurón"/>
          <p:cNvSpPr/>
          <p:nvPr/>
        </p:nvSpPr>
        <p:spPr>
          <a:xfrm>
            <a:off x="2928926" y="2071678"/>
            <a:ext cx="214314" cy="142876"/>
          </a:xfrm>
          <a:prstGeom prst="chevron">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26" name="25 Cheurón"/>
          <p:cNvSpPr/>
          <p:nvPr/>
        </p:nvSpPr>
        <p:spPr>
          <a:xfrm>
            <a:off x="2928926" y="3071810"/>
            <a:ext cx="214314" cy="142876"/>
          </a:xfrm>
          <a:prstGeom prst="chevron">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27" name="26 Cheurón"/>
          <p:cNvSpPr/>
          <p:nvPr/>
        </p:nvSpPr>
        <p:spPr>
          <a:xfrm>
            <a:off x="2928926" y="3857628"/>
            <a:ext cx="214314" cy="142876"/>
          </a:xfrm>
          <a:prstGeom prst="chevron">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pic>
        <p:nvPicPr>
          <p:cNvPr id="28" name="Picture 2" descr="C:\Users\lu-ni\Downloads\WhatsApp Image 2019-10-01 at 19.32.03.jpeg"/>
          <p:cNvPicPr>
            <a:picLocks noChangeAspect="1" noChangeArrowheads="1"/>
          </p:cNvPicPr>
          <p:nvPr/>
        </p:nvPicPr>
        <p:blipFill>
          <a:blip r:embed="rId2" cstate="print"/>
          <a:srcRect/>
          <a:stretch>
            <a:fillRect/>
          </a:stretch>
        </p:blipFill>
        <p:spPr bwMode="auto">
          <a:xfrm>
            <a:off x="214282" y="4643446"/>
            <a:ext cx="357190" cy="357190"/>
          </a:xfrm>
          <a:prstGeom prst="rect">
            <a:avLst/>
          </a:prstGeom>
          <a:noFill/>
        </p:spPr>
      </p:pic>
    </p:spTree>
    <p:extLst>
      <p:ext uri="{BB962C8B-B14F-4D97-AF65-F5344CB8AC3E}">
        <p14:creationId xmlns="" xmlns:p14="http://schemas.microsoft.com/office/powerpoint/2010/main" val="28391687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428992" y="4429132"/>
            <a:ext cx="3286148" cy="4286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239872649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7158" y="357166"/>
            <a:ext cx="3239990" cy="369332"/>
          </a:xfrm>
          <a:prstGeom prst="rect">
            <a:avLst/>
          </a:prstGeom>
        </p:spPr>
        <p:txBody>
          <a:bodyPr wrap="none">
            <a:spAutoFit/>
          </a:bodyPr>
          <a:lstStyle/>
          <a:p>
            <a:pPr marL="342900" lvl="0" indent="-342900">
              <a:buAutoNum type="arabicPeriod"/>
            </a:pPr>
            <a:r>
              <a:rPr lang="es-AR" b="1" dirty="0" smtClean="0"/>
              <a:t>Definición de explosivos</a:t>
            </a:r>
          </a:p>
        </p:txBody>
      </p:sp>
      <p:sp>
        <p:nvSpPr>
          <p:cNvPr id="5" name="4 Rectángulo"/>
          <p:cNvSpPr/>
          <p:nvPr/>
        </p:nvSpPr>
        <p:spPr>
          <a:xfrm>
            <a:off x="285720" y="285728"/>
            <a:ext cx="3286148" cy="5714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8" name="AutoShape 4" descr="Resultado de imagen para explosiv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0" name="AutoShape 6" descr="Resultado de imagen para explosiv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2" name="AutoShape 8" descr="Resultado de imagen para explosiv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857224" y="1214422"/>
            <a:ext cx="1928826" cy="642942"/>
          </a:xfrm>
          <a:prstGeom prst="rect">
            <a:avLst/>
          </a:prstGeom>
          <a:noFill/>
        </p:spPr>
        <p:txBody>
          <a:bodyPr wrap="square" rtlCol="0">
            <a:spAutoFit/>
          </a:bodyPr>
          <a:lstStyle/>
          <a:p>
            <a:r>
              <a:rPr lang="es-AR" b="1" dirty="0" smtClean="0">
                <a:solidFill>
                  <a:schemeClr val="accent6">
                    <a:lumMod val="60000"/>
                    <a:lumOff val="40000"/>
                  </a:schemeClr>
                </a:solidFill>
              </a:rPr>
              <a:t>1 COMPUESTO QUÍMICO </a:t>
            </a:r>
            <a:endParaRPr lang="es-ES" b="1" dirty="0">
              <a:solidFill>
                <a:schemeClr val="accent6">
                  <a:lumMod val="60000"/>
                  <a:lumOff val="40000"/>
                </a:schemeClr>
              </a:solidFill>
            </a:endParaRPr>
          </a:p>
        </p:txBody>
      </p:sp>
      <p:sp>
        <p:nvSpPr>
          <p:cNvPr id="15" name="14 CuadroTexto"/>
          <p:cNvSpPr txBox="1"/>
          <p:nvPr/>
        </p:nvSpPr>
        <p:spPr>
          <a:xfrm>
            <a:off x="3500430" y="1357298"/>
            <a:ext cx="1928826" cy="369332"/>
          </a:xfrm>
          <a:prstGeom prst="rect">
            <a:avLst/>
          </a:prstGeom>
          <a:noFill/>
        </p:spPr>
        <p:txBody>
          <a:bodyPr wrap="square" rtlCol="0">
            <a:spAutoFit/>
          </a:bodyPr>
          <a:lstStyle/>
          <a:p>
            <a:r>
              <a:rPr lang="es-AR" dirty="0" smtClean="0"/>
              <a:t>o</a:t>
            </a:r>
            <a:endParaRPr lang="es-ES" dirty="0"/>
          </a:p>
        </p:txBody>
      </p:sp>
      <p:sp>
        <p:nvSpPr>
          <p:cNvPr id="16" name="15 CuadroTexto"/>
          <p:cNvSpPr txBox="1"/>
          <p:nvPr/>
        </p:nvSpPr>
        <p:spPr>
          <a:xfrm>
            <a:off x="4643438" y="1214422"/>
            <a:ext cx="3286148" cy="646331"/>
          </a:xfrm>
          <a:prstGeom prst="rect">
            <a:avLst/>
          </a:prstGeom>
          <a:noFill/>
        </p:spPr>
        <p:txBody>
          <a:bodyPr wrap="square" rtlCol="0">
            <a:spAutoFit/>
          </a:bodyPr>
          <a:lstStyle/>
          <a:p>
            <a:r>
              <a:rPr lang="es-AR" b="1" dirty="0" smtClean="0">
                <a:solidFill>
                  <a:schemeClr val="bg2">
                    <a:lumMod val="60000"/>
                    <a:lumOff val="40000"/>
                  </a:schemeClr>
                </a:solidFill>
              </a:rPr>
              <a:t>MEZCLA</a:t>
            </a:r>
            <a:r>
              <a:rPr lang="es-AR" dirty="0" smtClean="0"/>
              <a:t> DE COMPUESTOS QUÍMICOS </a:t>
            </a:r>
            <a:endParaRPr lang="es-ES" dirty="0"/>
          </a:p>
        </p:txBody>
      </p:sp>
      <p:sp>
        <p:nvSpPr>
          <p:cNvPr id="17" name="16 Rectángulo"/>
          <p:cNvSpPr/>
          <p:nvPr/>
        </p:nvSpPr>
        <p:spPr>
          <a:xfrm>
            <a:off x="500034" y="1071546"/>
            <a:ext cx="7429552" cy="2143140"/>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1785918" y="2143116"/>
            <a:ext cx="4714908" cy="646331"/>
          </a:xfrm>
          <a:prstGeom prst="rect">
            <a:avLst/>
          </a:prstGeom>
          <a:noFill/>
        </p:spPr>
        <p:txBody>
          <a:bodyPr wrap="square" rtlCol="0">
            <a:spAutoFit/>
          </a:bodyPr>
          <a:lstStyle/>
          <a:p>
            <a:pPr algn="ctr"/>
            <a:r>
              <a:rPr lang="es-AR" dirty="0" smtClean="0"/>
              <a:t>Que </a:t>
            </a:r>
            <a:r>
              <a:rPr lang="es-AR" b="1" dirty="0" smtClean="0">
                <a:solidFill>
                  <a:srgbClr val="92D050"/>
                </a:solidFill>
              </a:rPr>
              <a:t>iniciados </a:t>
            </a:r>
            <a:r>
              <a:rPr lang="es-AR" dirty="0" smtClean="0"/>
              <a:t>producen una gran liberación de </a:t>
            </a:r>
            <a:r>
              <a:rPr lang="es-AR" b="1" dirty="0" smtClean="0">
                <a:solidFill>
                  <a:srgbClr val="002060"/>
                </a:solidFill>
              </a:rPr>
              <a:t>ENERGÍA</a:t>
            </a:r>
            <a:endParaRPr lang="es-ES" b="1" dirty="0">
              <a:solidFill>
                <a:srgbClr val="002060"/>
              </a:solidFill>
            </a:endParaRPr>
          </a:p>
        </p:txBody>
      </p:sp>
      <p:sp>
        <p:nvSpPr>
          <p:cNvPr id="19" name="18 Flecha abajo"/>
          <p:cNvSpPr/>
          <p:nvPr/>
        </p:nvSpPr>
        <p:spPr>
          <a:xfrm>
            <a:off x="1214414" y="1928802"/>
            <a:ext cx="214314" cy="157163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solidFill>
                <a:schemeClr val="accent6">
                  <a:lumMod val="60000"/>
                  <a:lumOff val="40000"/>
                </a:schemeClr>
              </a:solidFill>
            </a:endParaRPr>
          </a:p>
        </p:txBody>
      </p:sp>
      <p:sp>
        <p:nvSpPr>
          <p:cNvPr id="20" name="19 CuadroTexto"/>
          <p:cNvSpPr txBox="1"/>
          <p:nvPr/>
        </p:nvSpPr>
        <p:spPr>
          <a:xfrm>
            <a:off x="571472" y="3500438"/>
            <a:ext cx="2214578" cy="923330"/>
          </a:xfrm>
          <a:prstGeom prst="rect">
            <a:avLst/>
          </a:prstGeom>
          <a:noFill/>
        </p:spPr>
        <p:txBody>
          <a:bodyPr wrap="square" rtlCol="0">
            <a:spAutoFit/>
          </a:bodyPr>
          <a:lstStyle/>
          <a:p>
            <a:r>
              <a:rPr lang="es-AR" dirty="0" smtClean="0"/>
              <a:t>TNT</a:t>
            </a:r>
          </a:p>
          <a:p>
            <a:r>
              <a:rPr lang="es-AR" dirty="0" smtClean="0"/>
              <a:t>Nitrato de amina</a:t>
            </a:r>
          </a:p>
          <a:p>
            <a:r>
              <a:rPr lang="es-AR" dirty="0" smtClean="0"/>
              <a:t>Nitroglicerina</a:t>
            </a:r>
            <a:endParaRPr lang="es-ES" dirty="0"/>
          </a:p>
        </p:txBody>
      </p:sp>
      <p:cxnSp>
        <p:nvCxnSpPr>
          <p:cNvPr id="23" name="22 Conector angular"/>
          <p:cNvCxnSpPr/>
          <p:nvPr/>
        </p:nvCxnSpPr>
        <p:spPr>
          <a:xfrm rot="5400000">
            <a:off x="5679289" y="2607463"/>
            <a:ext cx="1857388" cy="928694"/>
          </a:xfrm>
          <a:prstGeom prst="bentConnector3">
            <a:avLst>
              <a:gd name="adj1" fmla="val 74304"/>
            </a:avLst>
          </a:prstGeom>
          <a:ln w="381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angular"/>
          <p:cNvCxnSpPr/>
          <p:nvPr/>
        </p:nvCxnSpPr>
        <p:spPr>
          <a:xfrm rot="16200000" flipH="1">
            <a:off x="6322231" y="2321711"/>
            <a:ext cx="2428892" cy="928694"/>
          </a:xfrm>
          <a:prstGeom prst="bentConnector3">
            <a:avLst>
              <a:gd name="adj1" fmla="val 80499"/>
            </a:avLst>
          </a:prstGeom>
          <a:ln w="381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37 Rectángulo"/>
          <p:cNvSpPr/>
          <p:nvPr/>
        </p:nvSpPr>
        <p:spPr>
          <a:xfrm>
            <a:off x="4429124" y="4071942"/>
            <a:ext cx="1813317" cy="369332"/>
          </a:xfrm>
          <a:prstGeom prst="rect">
            <a:avLst/>
          </a:prstGeom>
        </p:spPr>
        <p:txBody>
          <a:bodyPr wrap="none">
            <a:spAutoFit/>
          </a:bodyPr>
          <a:lstStyle/>
          <a:p>
            <a:r>
              <a:rPr lang="es-AR" dirty="0" smtClean="0"/>
              <a:t>COMBUSTIBLES</a:t>
            </a:r>
            <a:endParaRPr lang="es-ES" dirty="0"/>
          </a:p>
        </p:txBody>
      </p:sp>
      <p:sp>
        <p:nvSpPr>
          <p:cNvPr id="39" name="38 Rectángulo"/>
          <p:cNvSpPr/>
          <p:nvPr/>
        </p:nvSpPr>
        <p:spPr>
          <a:xfrm>
            <a:off x="7330683" y="4071942"/>
            <a:ext cx="1430200" cy="369332"/>
          </a:xfrm>
          <a:prstGeom prst="rect">
            <a:avLst/>
          </a:prstGeom>
        </p:spPr>
        <p:txBody>
          <a:bodyPr wrap="none">
            <a:spAutoFit/>
          </a:bodyPr>
          <a:lstStyle/>
          <a:p>
            <a:r>
              <a:rPr lang="es-AR" dirty="0" smtClean="0"/>
              <a:t>OXIDANTES</a:t>
            </a:r>
            <a:endParaRPr lang="es-ES" dirty="0"/>
          </a:p>
        </p:txBody>
      </p:sp>
      <p:sp>
        <p:nvSpPr>
          <p:cNvPr id="40" name="39 Rectángulo"/>
          <p:cNvSpPr/>
          <p:nvPr/>
        </p:nvSpPr>
        <p:spPr>
          <a:xfrm>
            <a:off x="4786314" y="4643446"/>
            <a:ext cx="1813317" cy="923330"/>
          </a:xfrm>
          <a:prstGeom prst="rect">
            <a:avLst/>
          </a:prstGeom>
        </p:spPr>
        <p:txBody>
          <a:bodyPr wrap="square">
            <a:spAutoFit/>
          </a:bodyPr>
          <a:lstStyle/>
          <a:p>
            <a:r>
              <a:rPr lang="es-AR" dirty="0" smtClean="0"/>
              <a:t>Aceite</a:t>
            </a:r>
          </a:p>
          <a:p>
            <a:r>
              <a:rPr lang="es-AR" dirty="0" smtClean="0"/>
              <a:t>Carbón</a:t>
            </a:r>
          </a:p>
          <a:p>
            <a:r>
              <a:rPr lang="es-AR" dirty="0" smtClean="0"/>
              <a:t>Aluminio</a:t>
            </a:r>
            <a:endParaRPr lang="es-ES" dirty="0"/>
          </a:p>
        </p:txBody>
      </p:sp>
      <p:sp>
        <p:nvSpPr>
          <p:cNvPr id="41" name="40 Rectángulo"/>
          <p:cNvSpPr/>
          <p:nvPr/>
        </p:nvSpPr>
        <p:spPr>
          <a:xfrm>
            <a:off x="6643702" y="4643446"/>
            <a:ext cx="2357454" cy="923330"/>
          </a:xfrm>
          <a:prstGeom prst="rect">
            <a:avLst/>
          </a:prstGeom>
        </p:spPr>
        <p:txBody>
          <a:bodyPr wrap="square">
            <a:spAutoFit/>
          </a:bodyPr>
          <a:lstStyle/>
          <a:p>
            <a:r>
              <a:rPr lang="es-AR" dirty="0" smtClean="0"/>
              <a:t>Nitrato de Amonio</a:t>
            </a:r>
          </a:p>
          <a:p>
            <a:r>
              <a:rPr lang="es-AR" dirty="0" smtClean="0"/>
              <a:t>Nitrato de Sodio</a:t>
            </a:r>
          </a:p>
          <a:p>
            <a:r>
              <a:rPr lang="es-AR" dirty="0" smtClean="0"/>
              <a:t>Nitrato de Calcio</a:t>
            </a:r>
          </a:p>
        </p:txBody>
      </p:sp>
      <p:sp>
        <p:nvSpPr>
          <p:cNvPr id="42" name="41 Rectángulo"/>
          <p:cNvSpPr/>
          <p:nvPr/>
        </p:nvSpPr>
        <p:spPr>
          <a:xfrm>
            <a:off x="5786446" y="5643578"/>
            <a:ext cx="1944763" cy="369332"/>
          </a:xfrm>
          <a:prstGeom prst="rect">
            <a:avLst/>
          </a:prstGeom>
        </p:spPr>
        <p:txBody>
          <a:bodyPr wrap="none">
            <a:spAutoFit/>
          </a:bodyPr>
          <a:lstStyle/>
          <a:p>
            <a:r>
              <a:rPr lang="es-AR" b="1" dirty="0" smtClean="0"/>
              <a:t>Equilibrio de O2</a:t>
            </a:r>
            <a:endParaRPr lang="es-ES" dirty="0"/>
          </a:p>
        </p:txBody>
      </p:sp>
      <p:sp>
        <p:nvSpPr>
          <p:cNvPr id="43" name="42 Rectángulo"/>
          <p:cNvSpPr/>
          <p:nvPr/>
        </p:nvSpPr>
        <p:spPr>
          <a:xfrm>
            <a:off x="3286116" y="6072206"/>
            <a:ext cx="1797287" cy="369332"/>
          </a:xfrm>
          <a:prstGeom prst="rect">
            <a:avLst/>
          </a:prstGeom>
          <a:ln>
            <a:noFill/>
          </a:ln>
        </p:spPr>
        <p:txBody>
          <a:bodyPr wrap="none">
            <a:spAutoFit/>
          </a:bodyPr>
          <a:lstStyle/>
          <a:p>
            <a:r>
              <a:rPr lang="es-AR" b="1" dirty="0" smtClean="0"/>
              <a:t>CO,NO</a:t>
            </a:r>
            <a:r>
              <a:rPr lang="es-AR" sz="1600" b="1" baseline="-25000" dirty="0" smtClean="0"/>
              <a:t>2 </a:t>
            </a:r>
            <a:r>
              <a:rPr lang="es-AR" b="1" dirty="0" smtClean="0"/>
              <a:t>y N</a:t>
            </a:r>
            <a:r>
              <a:rPr lang="es-AR" b="1" baseline="-25000" dirty="0" smtClean="0"/>
              <a:t>2</a:t>
            </a:r>
            <a:r>
              <a:rPr lang="es-AR" b="1" dirty="0" smtClean="0"/>
              <a:t>O</a:t>
            </a:r>
            <a:endParaRPr lang="es-ES" dirty="0"/>
          </a:p>
        </p:txBody>
      </p:sp>
      <p:sp>
        <p:nvSpPr>
          <p:cNvPr id="44" name="43 Rectángulo"/>
          <p:cNvSpPr/>
          <p:nvPr/>
        </p:nvSpPr>
        <p:spPr>
          <a:xfrm>
            <a:off x="6858016" y="6143644"/>
            <a:ext cx="651140" cy="369332"/>
          </a:xfrm>
          <a:prstGeom prst="rect">
            <a:avLst/>
          </a:prstGeom>
        </p:spPr>
        <p:txBody>
          <a:bodyPr wrap="none">
            <a:spAutoFit/>
          </a:bodyPr>
          <a:lstStyle/>
          <a:p>
            <a:r>
              <a:rPr lang="es-AR" b="1" dirty="0" smtClean="0"/>
              <a:t>H</a:t>
            </a:r>
            <a:r>
              <a:rPr lang="es-AR" sz="1600" b="1" baseline="-25000" dirty="0" smtClean="0"/>
              <a:t>2 </a:t>
            </a:r>
            <a:r>
              <a:rPr lang="es-AR" b="1" dirty="0" smtClean="0"/>
              <a:t>O</a:t>
            </a:r>
            <a:endParaRPr lang="es-ES" dirty="0"/>
          </a:p>
        </p:txBody>
      </p:sp>
      <p:sp>
        <p:nvSpPr>
          <p:cNvPr id="45" name="44 Rectángulo"/>
          <p:cNvSpPr/>
          <p:nvPr/>
        </p:nvSpPr>
        <p:spPr>
          <a:xfrm>
            <a:off x="7500958" y="6143644"/>
            <a:ext cx="673582" cy="369332"/>
          </a:xfrm>
          <a:prstGeom prst="rect">
            <a:avLst/>
          </a:prstGeom>
        </p:spPr>
        <p:txBody>
          <a:bodyPr wrap="none">
            <a:spAutoFit/>
          </a:bodyPr>
          <a:lstStyle/>
          <a:p>
            <a:r>
              <a:rPr lang="es-AR" b="1" dirty="0" smtClean="0"/>
              <a:t>CO</a:t>
            </a:r>
            <a:r>
              <a:rPr lang="es-AR" sz="1600" b="1" baseline="-25000" dirty="0" smtClean="0"/>
              <a:t>2 </a:t>
            </a:r>
            <a:endParaRPr lang="es-ES" dirty="0"/>
          </a:p>
        </p:txBody>
      </p:sp>
      <p:sp>
        <p:nvSpPr>
          <p:cNvPr id="46" name="45 Rectángulo"/>
          <p:cNvSpPr/>
          <p:nvPr/>
        </p:nvSpPr>
        <p:spPr>
          <a:xfrm>
            <a:off x="8286776" y="6143644"/>
            <a:ext cx="471604" cy="369332"/>
          </a:xfrm>
          <a:prstGeom prst="rect">
            <a:avLst/>
          </a:prstGeom>
        </p:spPr>
        <p:txBody>
          <a:bodyPr wrap="none">
            <a:spAutoFit/>
          </a:bodyPr>
          <a:lstStyle/>
          <a:p>
            <a:r>
              <a:rPr lang="es-AR" b="1" dirty="0" smtClean="0"/>
              <a:t>N</a:t>
            </a:r>
            <a:r>
              <a:rPr lang="es-AR" sz="1600" b="1" baseline="-25000" dirty="0" smtClean="0"/>
              <a:t>2 </a:t>
            </a:r>
            <a:endParaRPr lang="es-ES" dirty="0"/>
          </a:p>
        </p:txBody>
      </p:sp>
      <p:sp>
        <p:nvSpPr>
          <p:cNvPr id="49" name="48 Rectángulo"/>
          <p:cNvSpPr/>
          <p:nvPr/>
        </p:nvSpPr>
        <p:spPr>
          <a:xfrm>
            <a:off x="6786578" y="6072206"/>
            <a:ext cx="2000264" cy="57150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Rectángulo"/>
          <p:cNvSpPr/>
          <p:nvPr/>
        </p:nvSpPr>
        <p:spPr>
          <a:xfrm>
            <a:off x="3143240" y="5929330"/>
            <a:ext cx="2143140" cy="714380"/>
          </a:xfrm>
          <a:prstGeom prst="rect">
            <a:avLst/>
          </a:prstGeom>
          <a:noFill/>
          <a:ln w="571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Rectángulo"/>
          <p:cNvSpPr/>
          <p:nvPr/>
        </p:nvSpPr>
        <p:spPr>
          <a:xfrm>
            <a:off x="2214546" y="5643578"/>
            <a:ext cx="3214710" cy="12144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Rectángulo"/>
          <p:cNvSpPr/>
          <p:nvPr/>
        </p:nvSpPr>
        <p:spPr>
          <a:xfrm>
            <a:off x="2214546" y="5857892"/>
            <a:ext cx="928694" cy="369332"/>
          </a:xfrm>
          <a:prstGeom prst="rect">
            <a:avLst/>
          </a:prstGeom>
        </p:spPr>
        <p:txBody>
          <a:bodyPr wrap="square">
            <a:spAutoFit/>
          </a:bodyPr>
          <a:lstStyle/>
          <a:p>
            <a:r>
              <a:rPr lang="es-AR" b="1" dirty="0" smtClean="0"/>
              <a:t>Alta P</a:t>
            </a:r>
            <a:endParaRPr lang="es-ES" b="1" dirty="0"/>
          </a:p>
        </p:txBody>
      </p:sp>
      <p:sp>
        <p:nvSpPr>
          <p:cNvPr id="54" name="53 Rectángulo"/>
          <p:cNvSpPr/>
          <p:nvPr/>
        </p:nvSpPr>
        <p:spPr>
          <a:xfrm>
            <a:off x="2285984" y="6215082"/>
            <a:ext cx="928694" cy="369332"/>
          </a:xfrm>
          <a:prstGeom prst="rect">
            <a:avLst/>
          </a:prstGeom>
        </p:spPr>
        <p:txBody>
          <a:bodyPr wrap="square">
            <a:spAutoFit/>
          </a:bodyPr>
          <a:lstStyle/>
          <a:p>
            <a:r>
              <a:rPr lang="es-AR" b="1" dirty="0" smtClean="0"/>
              <a:t>Alta T</a:t>
            </a:r>
            <a:endParaRPr lang="es-ES" b="1"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282" y="285728"/>
            <a:ext cx="3496470" cy="369332"/>
          </a:xfrm>
          <a:prstGeom prst="rect">
            <a:avLst/>
          </a:prstGeom>
        </p:spPr>
        <p:txBody>
          <a:bodyPr wrap="none">
            <a:spAutoFit/>
          </a:bodyPr>
          <a:lstStyle/>
          <a:p>
            <a:pPr lvl="0"/>
            <a:r>
              <a:rPr lang="es-AR" b="1" dirty="0" smtClean="0"/>
              <a:t>10. Destrucción de explosivos</a:t>
            </a:r>
          </a:p>
        </p:txBody>
      </p:sp>
      <p:sp>
        <p:nvSpPr>
          <p:cNvPr id="5" name="4 Rectángulo"/>
          <p:cNvSpPr/>
          <p:nvPr/>
        </p:nvSpPr>
        <p:spPr>
          <a:xfrm>
            <a:off x="214282" y="214290"/>
            <a:ext cx="3500462" cy="5714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000108"/>
            <a:ext cx="4643470" cy="14287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357158" y="1071546"/>
            <a:ext cx="4643470" cy="369332"/>
          </a:xfrm>
          <a:prstGeom prst="rect">
            <a:avLst/>
          </a:prstGeom>
          <a:noFill/>
        </p:spPr>
        <p:txBody>
          <a:bodyPr wrap="square" rtlCol="0">
            <a:spAutoFit/>
          </a:bodyPr>
          <a:lstStyle/>
          <a:p>
            <a:r>
              <a:rPr lang="es-AR" dirty="0" smtClean="0">
                <a:solidFill>
                  <a:schemeClr val="bg1"/>
                </a:solidFill>
              </a:rPr>
              <a:t>PREVIO</a:t>
            </a:r>
            <a:r>
              <a:rPr lang="es-AR" dirty="0" smtClean="0"/>
              <a:t> </a:t>
            </a:r>
          </a:p>
        </p:txBody>
      </p:sp>
      <p:sp>
        <p:nvSpPr>
          <p:cNvPr id="9" name="8 CuadroTexto"/>
          <p:cNvSpPr txBox="1"/>
          <p:nvPr/>
        </p:nvSpPr>
        <p:spPr>
          <a:xfrm>
            <a:off x="500002" y="1495348"/>
            <a:ext cx="4214874" cy="923330"/>
          </a:xfrm>
          <a:prstGeom prst="rect">
            <a:avLst/>
          </a:prstGeom>
          <a:noFill/>
        </p:spPr>
        <p:txBody>
          <a:bodyPr wrap="square" rtlCol="0">
            <a:spAutoFit/>
          </a:bodyPr>
          <a:lstStyle/>
          <a:p>
            <a:pPr>
              <a:buFont typeface="Wingdings" pitchFamily="2" charset="2"/>
              <a:buChar char="ü"/>
            </a:pPr>
            <a:r>
              <a:rPr lang="es-AR" dirty="0" smtClean="0">
                <a:solidFill>
                  <a:schemeClr val="bg1"/>
                </a:solidFill>
              </a:rPr>
              <a:t> solicitar </a:t>
            </a:r>
            <a:r>
              <a:rPr lang="es-AR" b="1" dirty="0" smtClean="0">
                <a:solidFill>
                  <a:schemeClr val="bg1"/>
                </a:solidFill>
              </a:rPr>
              <a:t>autorización</a:t>
            </a:r>
            <a:r>
              <a:rPr lang="es-AR" dirty="0" smtClean="0">
                <a:solidFill>
                  <a:schemeClr val="bg1"/>
                </a:solidFill>
              </a:rPr>
              <a:t> a la D.G.F.M  (DIRECCIÓN GENERAL DE FABRICACIONES MILITARES)</a:t>
            </a:r>
            <a:endParaRPr lang="es-ES" dirty="0"/>
          </a:p>
        </p:txBody>
      </p:sp>
      <p:pic>
        <p:nvPicPr>
          <p:cNvPr id="4097" name="Picture 1"/>
          <p:cNvPicPr>
            <a:picLocks noChangeAspect="1" noChangeArrowheads="1"/>
          </p:cNvPicPr>
          <p:nvPr/>
        </p:nvPicPr>
        <p:blipFill>
          <a:blip r:embed="rId2"/>
          <a:srcRect l="11133" t="10416" r="67773" b="76042"/>
          <a:stretch>
            <a:fillRect/>
          </a:stretch>
        </p:blipFill>
        <p:spPr bwMode="auto">
          <a:xfrm>
            <a:off x="5143504" y="1214422"/>
            <a:ext cx="2786082" cy="928694"/>
          </a:xfrm>
          <a:prstGeom prst="rect">
            <a:avLst/>
          </a:prstGeom>
          <a:noFill/>
          <a:ln w="9525">
            <a:solidFill>
              <a:schemeClr val="bg1"/>
            </a:solidFill>
            <a:miter lim="800000"/>
            <a:headEnd/>
            <a:tailEnd/>
          </a:ln>
          <a:effectLst/>
        </p:spPr>
      </p:pic>
      <p:sp>
        <p:nvSpPr>
          <p:cNvPr id="4099" name="Rectangle 3"/>
          <p:cNvSpPr>
            <a:spLocks noChangeArrowheads="1"/>
          </p:cNvSpPr>
          <p:nvPr/>
        </p:nvSpPr>
        <p:spPr bwMode="auto">
          <a:xfrm>
            <a:off x="285720" y="2928934"/>
            <a:ext cx="850112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AR" i="0" u="none" strike="noStrike" cap="none" normalizeH="0" baseline="0" dirty="0" smtClean="0">
                <a:ln>
                  <a:noFill/>
                </a:ln>
                <a:effectLst/>
                <a:latin typeface="+mj-lt"/>
                <a:ea typeface="Times New Roman" pitchFamily="18" charset="0"/>
                <a:cs typeface="Calibri" pitchFamily="34" charset="0"/>
              </a:rPr>
              <a:t>Cuando los explosivos a destruir, por su cantidad o estado requieran tomar decisiones excepcionales, se consultará, previamente, al fabricante o en su defecto a la D.G.F.M.</a:t>
            </a:r>
          </a:p>
          <a:p>
            <a:pPr marL="0" marR="0" lvl="0" indent="0" algn="l" defTabSz="914400" rtl="0" eaLnBrk="1" fontAlgn="base" latinLnBrk="0" hangingPunct="1">
              <a:lnSpc>
                <a:spcPct val="100000"/>
              </a:lnSpc>
              <a:spcBef>
                <a:spcPct val="0"/>
              </a:spcBef>
              <a:spcAft>
                <a:spcPct val="0"/>
              </a:spcAft>
              <a:buClrTx/>
              <a:buSzTx/>
              <a:tabLst/>
            </a:pPr>
            <a:endParaRPr kumimoji="0" lang="es-AR"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i="0" u="none" strike="noStrike" cap="none" normalizeH="0" baseline="0" dirty="0" smtClean="0">
                <a:ln>
                  <a:noFill/>
                </a:ln>
                <a:effectLst/>
                <a:latin typeface="+mj-lt"/>
                <a:ea typeface="Times New Roman" pitchFamily="18" charset="0"/>
                <a:cs typeface="Calibri" pitchFamily="34" charset="0"/>
              </a:rPr>
              <a:t>Las operaciones de destrucción se realizarán en sitios suficientemente ALEJADOS de edificios, ferrovías, carreteras y lugares de reunión de gente.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i="0" u="none" strike="noStrike" cap="none" normalizeH="0" baseline="0" dirty="0" smtClean="0">
                <a:ln>
                  <a:noFill/>
                </a:ln>
                <a:effectLst/>
                <a:latin typeface="+mj-lt"/>
                <a:ea typeface="Times New Roman" pitchFamily="18" charset="0"/>
                <a:cs typeface="Calibri" pitchFamily="34" charset="0"/>
              </a:rPr>
              <a:t>No debe destruirse más de una clase </a:t>
            </a:r>
            <a:r>
              <a:rPr kumimoji="0" lang="es-AR" b="0" i="0" u="none" strike="noStrike" cap="none" normalizeH="0" baseline="0" dirty="0" smtClean="0">
                <a:ln>
                  <a:noFill/>
                </a:ln>
                <a:effectLst/>
                <a:latin typeface="+mj-lt"/>
                <a:ea typeface="Times New Roman" pitchFamily="18" charset="0"/>
                <a:cs typeface="Calibri" pitchFamily="34" charset="0"/>
              </a:rPr>
              <a:t>de explosivos por vez.</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i="0" u="none"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AR" i="0" u="none" strike="noStrike" cap="none" normalizeH="0" baseline="0" dirty="0" smtClean="0">
                <a:ln>
                  <a:noFill/>
                </a:ln>
                <a:effectLst/>
                <a:latin typeface="+mj-lt"/>
                <a:ea typeface="Times New Roman" pitchFamily="18" charset="0"/>
                <a:cs typeface="Calibri" pitchFamily="34" charset="0"/>
              </a:rPr>
              <a:t>Una vez finalizada la operación de destrucción se verificará que no hayan quedado explosivos sin destruir en la zona utilizada.</a:t>
            </a:r>
            <a:endParaRPr kumimoji="0" lang="es-AR" i="0" u="none" strike="noStrike" cap="none" normalizeH="0" baseline="0" dirty="0" smtClean="0">
              <a:ln>
                <a:noFill/>
              </a:ln>
              <a:effectLst/>
              <a:latin typeface="+mj-lt"/>
              <a:cs typeface="Arial" pitchFamily="34" charset="0"/>
            </a:endParaRPr>
          </a:p>
        </p:txBody>
      </p:sp>
      <p:sp>
        <p:nvSpPr>
          <p:cNvPr id="10" name="9 Rombo"/>
          <p:cNvSpPr/>
          <p:nvPr/>
        </p:nvSpPr>
        <p:spPr>
          <a:xfrm>
            <a:off x="142844" y="3000372"/>
            <a:ext cx="214314" cy="214314"/>
          </a:xfrm>
          <a:prstGeom prst="diamon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Rombo"/>
          <p:cNvSpPr/>
          <p:nvPr/>
        </p:nvSpPr>
        <p:spPr>
          <a:xfrm>
            <a:off x="142844" y="4143380"/>
            <a:ext cx="214314" cy="214314"/>
          </a:xfrm>
          <a:prstGeom prst="diamon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Rombo"/>
          <p:cNvSpPr/>
          <p:nvPr/>
        </p:nvSpPr>
        <p:spPr>
          <a:xfrm>
            <a:off x="142844" y="4929198"/>
            <a:ext cx="214314" cy="214314"/>
          </a:xfrm>
          <a:prstGeom prst="diamon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12 Rombo"/>
          <p:cNvSpPr/>
          <p:nvPr/>
        </p:nvSpPr>
        <p:spPr>
          <a:xfrm>
            <a:off x="142844" y="5500702"/>
            <a:ext cx="214314" cy="214314"/>
          </a:xfrm>
          <a:prstGeom prst="diamond">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500430" y="5000636"/>
            <a:ext cx="2857520"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29150210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539552" y="1806988"/>
            <a:ext cx="2967479" cy="58484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20 Rectángulo"/>
          <p:cNvSpPr/>
          <p:nvPr/>
        </p:nvSpPr>
        <p:spPr>
          <a:xfrm>
            <a:off x="5715008" y="5643578"/>
            <a:ext cx="3024336" cy="64633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6 Rectángulo"/>
          <p:cNvSpPr/>
          <p:nvPr/>
        </p:nvSpPr>
        <p:spPr>
          <a:xfrm>
            <a:off x="4536430" y="4234136"/>
            <a:ext cx="2974464" cy="576064"/>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428275" y="536627"/>
            <a:ext cx="3262496" cy="369332"/>
          </a:xfrm>
          <a:prstGeom prst="rect">
            <a:avLst/>
          </a:prstGeom>
        </p:spPr>
        <p:txBody>
          <a:bodyPr wrap="none">
            <a:spAutoFit/>
          </a:bodyPr>
          <a:lstStyle/>
          <a:p>
            <a:pPr lvl="0"/>
            <a:r>
              <a:rPr lang="es-AR" b="1" dirty="0"/>
              <a:t>11. Disposiciones generales</a:t>
            </a:r>
            <a:endParaRPr lang="es-ES" dirty="0"/>
          </a:p>
        </p:txBody>
      </p:sp>
      <p:sp>
        <p:nvSpPr>
          <p:cNvPr id="5" name="4 Rectángulo"/>
          <p:cNvSpPr/>
          <p:nvPr/>
        </p:nvSpPr>
        <p:spPr>
          <a:xfrm>
            <a:off x="367335" y="435553"/>
            <a:ext cx="3384376" cy="571480"/>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4536430" y="4337502"/>
            <a:ext cx="3018775" cy="369332"/>
          </a:xfrm>
          <a:prstGeom prst="rect">
            <a:avLst/>
          </a:prstGeom>
        </p:spPr>
        <p:txBody>
          <a:bodyPr wrap="none">
            <a:spAutoFit/>
          </a:bodyPr>
          <a:lstStyle/>
          <a:p>
            <a:r>
              <a:rPr lang="es-AR" b="1" dirty="0">
                <a:solidFill>
                  <a:schemeClr val="bg2">
                    <a:lumMod val="75000"/>
                  </a:schemeClr>
                </a:solidFill>
              </a:rPr>
              <a:t>Inspección y fiscalización</a:t>
            </a:r>
            <a:endParaRPr lang="es-AR" dirty="0">
              <a:solidFill>
                <a:schemeClr val="bg2">
                  <a:lumMod val="75000"/>
                </a:schemeClr>
              </a:solidFill>
            </a:endParaRPr>
          </a:p>
        </p:txBody>
      </p:sp>
      <p:sp>
        <p:nvSpPr>
          <p:cNvPr id="9" name="8 Rectángulo"/>
          <p:cNvSpPr/>
          <p:nvPr/>
        </p:nvSpPr>
        <p:spPr>
          <a:xfrm>
            <a:off x="3973760" y="2099413"/>
            <a:ext cx="4572000" cy="369332"/>
          </a:xfrm>
          <a:prstGeom prst="rect">
            <a:avLst/>
          </a:prstGeom>
        </p:spPr>
        <p:txBody>
          <a:bodyPr>
            <a:spAutoFit/>
          </a:bodyPr>
          <a:lstStyle/>
          <a:p>
            <a:r>
              <a:rPr lang="es-AR" b="1" dirty="0" smtClean="0">
                <a:solidFill>
                  <a:schemeClr val="bg2">
                    <a:lumMod val="60000"/>
                    <a:lumOff val="40000"/>
                  </a:schemeClr>
                </a:solidFill>
              </a:rPr>
              <a:t>Sistema de </a:t>
            </a:r>
            <a:r>
              <a:rPr lang="es-AR" b="1" dirty="0">
                <a:solidFill>
                  <a:schemeClr val="bg2">
                    <a:lumMod val="60000"/>
                    <a:lumOff val="40000"/>
                  </a:schemeClr>
                </a:solidFill>
              </a:rPr>
              <a:t>fiscalización e inspección</a:t>
            </a:r>
            <a:r>
              <a:rPr lang="es-AR" dirty="0">
                <a:solidFill>
                  <a:schemeClr val="bg2">
                    <a:lumMod val="60000"/>
                    <a:lumOff val="40000"/>
                  </a:schemeClr>
                </a:solidFill>
              </a:rPr>
              <a:t> </a:t>
            </a:r>
          </a:p>
        </p:txBody>
      </p:sp>
      <p:sp>
        <p:nvSpPr>
          <p:cNvPr id="11" name="10 Rectángulo"/>
          <p:cNvSpPr/>
          <p:nvPr/>
        </p:nvSpPr>
        <p:spPr>
          <a:xfrm>
            <a:off x="4944127" y="1327185"/>
            <a:ext cx="2121158" cy="369332"/>
          </a:xfrm>
          <a:prstGeom prst="rect">
            <a:avLst/>
          </a:prstGeom>
        </p:spPr>
        <p:txBody>
          <a:bodyPr wrap="none">
            <a:spAutoFit/>
          </a:bodyPr>
          <a:lstStyle/>
          <a:p>
            <a:r>
              <a:rPr lang="es-AR" b="1" dirty="0" smtClean="0"/>
              <a:t>D.G.F.M organiza:</a:t>
            </a:r>
            <a:endParaRPr lang="es-AR" dirty="0"/>
          </a:p>
        </p:txBody>
      </p:sp>
      <p:cxnSp>
        <p:nvCxnSpPr>
          <p:cNvPr id="13" name="12 Conector recto de flecha"/>
          <p:cNvCxnSpPr/>
          <p:nvPr/>
        </p:nvCxnSpPr>
        <p:spPr>
          <a:xfrm>
            <a:off x="6004706" y="1696517"/>
            <a:ext cx="0" cy="369332"/>
          </a:xfrm>
          <a:prstGeom prst="straightConnector1">
            <a:avLst/>
          </a:prstGeom>
          <a:ln w="38100">
            <a:solidFill>
              <a:schemeClr val="bg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3973760" y="3008814"/>
            <a:ext cx="4572000" cy="1200329"/>
          </a:xfrm>
          <a:prstGeom prst="rect">
            <a:avLst/>
          </a:prstGeom>
        </p:spPr>
        <p:txBody>
          <a:bodyPr>
            <a:spAutoFit/>
          </a:bodyPr>
          <a:lstStyle/>
          <a:p>
            <a:r>
              <a:rPr lang="es-AR" dirty="0" smtClean="0"/>
              <a:t>El </a:t>
            </a:r>
            <a:r>
              <a:rPr lang="es-AR" b="1" dirty="0" smtClean="0"/>
              <a:t>personal</a:t>
            </a:r>
            <a:r>
              <a:rPr lang="es-AR" dirty="0" smtClean="0"/>
              <a:t> deberá proporcionar a los inspectores la </a:t>
            </a:r>
            <a:r>
              <a:rPr lang="es-AR" b="1" dirty="0"/>
              <a:t>documentación</a:t>
            </a:r>
            <a:r>
              <a:rPr lang="es-AR" dirty="0"/>
              <a:t> y suministrando los </a:t>
            </a:r>
            <a:r>
              <a:rPr lang="es-AR" b="1" dirty="0"/>
              <a:t>datos</a:t>
            </a:r>
            <a:r>
              <a:rPr lang="es-AR" dirty="0"/>
              <a:t> </a:t>
            </a:r>
            <a:r>
              <a:rPr lang="es-AR" b="1" dirty="0"/>
              <a:t>y elementos </a:t>
            </a:r>
            <a:r>
              <a:rPr lang="es-AR" b="1" dirty="0" smtClean="0"/>
              <a:t>requeridos</a:t>
            </a:r>
            <a:r>
              <a:rPr lang="es-AR" dirty="0" smtClean="0"/>
              <a:t>.</a:t>
            </a:r>
            <a:endParaRPr lang="es-AR" dirty="0"/>
          </a:p>
        </p:txBody>
      </p:sp>
      <p:cxnSp>
        <p:nvCxnSpPr>
          <p:cNvPr id="15" name="14 Conector recto de flecha"/>
          <p:cNvCxnSpPr/>
          <p:nvPr/>
        </p:nvCxnSpPr>
        <p:spPr>
          <a:xfrm flipV="1">
            <a:off x="6023662" y="2451960"/>
            <a:ext cx="0" cy="480820"/>
          </a:xfrm>
          <a:prstGeom prst="straightConnector1">
            <a:avLst/>
          </a:prstGeom>
          <a:ln w="38100">
            <a:solidFill>
              <a:schemeClr val="bg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786446" y="5643578"/>
            <a:ext cx="4572000" cy="646331"/>
          </a:xfrm>
          <a:prstGeom prst="rect">
            <a:avLst/>
          </a:prstGeom>
        </p:spPr>
        <p:txBody>
          <a:bodyPr>
            <a:spAutoFit/>
          </a:bodyPr>
          <a:lstStyle/>
          <a:p>
            <a:r>
              <a:rPr lang="es-AR" b="1" dirty="0">
                <a:solidFill>
                  <a:schemeClr val="accent2">
                    <a:lumMod val="75000"/>
                  </a:schemeClr>
                </a:solidFill>
              </a:rPr>
              <a:t>Sustracciones, extravíos</a:t>
            </a:r>
            <a:r>
              <a:rPr lang="es-AR" b="1" dirty="0" smtClean="0">
                <a:solidFill>
                  <a:schemeClr val="accent2">
                    <a:lumMod val="75000"/>
                  </a:schemeClr>
                </a:solidFill>
              </a:rPr>
              <a:t>,</a:t>
            </a:r>
          </a:p>
          <a:p>
            <a:r>
              <a:rPr lang="es-AR" b="1" dirty="0" smtClean="0">
                <a:solidFill>
                  <a:schemeClr val="accent2">
                    <a:lumMod val="75000"/>
                  </a:schemeClr>
                </a:solidFill>
              </a:rPr>
              <a:t> </a:t>
            </a:r>
            <a:r>
              <a:rPr lang="es-AR" b="1" dirty="0">
                <a:solidFill>
                  <a:schemeClr val="accent2">
                    <a:lumMod val="75000"/>
                  </a:schemeClr>
                </a:solidFill>
              </a:rPr>
              <a:t>pérdidas y accidentes</a:t>
            </a:r>
            <a:endParaRPr lang="es-AR" dirty="0">
              <a:solidFill>
                <a:schemeClr val="accent2">
                  <a:lumMod val="75000"/>
                </a:schemeClr>
              </a:solidFill>
            </a:endParaRPr>
          </a:p>
        </p:txBody>
      </p:sp>
      <p:sp>
        <p:nvSpPr>
          <p:cNvPr id="20" name="19 Rectángulo"/>
          <p:cNvSpPr/>
          <p:nvPr/>
        </p:nvSpPr>
        <p:spPr>
          <a:xfrm>
            <a:off x="3897351" y="1255028"/>
            <a:ext cx="4464496" cy="3555172"/>
          </a:xfrm>
          <a:prstGeom prst="rect">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21 Rectángulo"/>
          <p:cNvSpPr/>
          <p:nvPr/>
        </p:nvSpPr>
        <p:spPr>
          <a:xfrm>
            <a:off x="500034" y="5643578"/>
            <a:ext cx="5254265" cy="923330"/>
          </a:xfrm>
          <a:prstGeom prst="rect">
            <a:avLst/>
          </a:prstGeom>
        </p:spPr>
        <p:txBody>
          <a:bodyPr wrap="square">
            <a:spAutoFit/>
          </a:bodyPr>
          <a:lstStyle/>
          <a:p>
            <a:r>
              <a:rPr lang="es-AR" dirty="0" smtClean="0"/>
              <a:t>Deberán ser </a:t>
            </a:r>
            <a:r>
              <a:rPr lang="es-AR" dirty="0"/>
              <a:t>denunciados </a:t>
            </a:r>
            <a:r>
              <a:rPr lang="es-AR" dirty="0" smtClean="0"/>
              <a:t>inmediatamente.</a:t>
            </a:r>
          </a:p>
          <a:p>
            <a:r>
              <a:rPr lang="es-AR" dirty="0" smtClean="0"/>
              <a:t>Además </a:t>
            </a:r>
            <a:r>
              <a:rPr lang="es-AR" dirty="0"/>
              <a:t>informará por carta certificada a la D.G.F.M. dentro de las </a:t>
            </a:r>
            <a:r>
              <a:rPr lang="es-AR" dirty="0" smtClean="0"/>
              <a:t>48 </a:t>
            </a:r>
            <a:r>
              <a:rPr lang="es-AR" dirty="0" err="1" smtClean="0"/>
              <a:t>hs</a:t>
            </a:r>
            <a:r>
              <a:rPr lang="es-AR" dirty="0"/>
              <a:t>.</a:t>
            </a:r>
            <a:r>
              <a:rPr lang="es-AR" dirty="0" smtClean="0"/>
              <a:t> </a:t>
            </a:r>
            <a:endParaRPr lang="es-AR" dirty="0"/>
          </a:p>
        </p:txBody>
      </p:sp>
      <p:sp>
        <p:nvSpPr>
          <p:cNvPr id="23" name="22 Rectángulo"/>
          <p:cNvSpPr/>
          <p:nvPr/>
        </p:nvSpPr>
        <p:spPr>
          <a:xfrm>
            <a:off x="539552" y="5589240"/>
            <a:ext cx="8247290" cy="1032799"/>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Rectángulo"/>
          <p:cNvSpPr/>
          <p:nvPr/>
        </p:nvSpPr>
        <p:spPr>
          <a:xfrm>
            <a:off x="393669" y="2380618"/>
            <a:ext cx="3169377" cy="1754326"/>
          </a:xfrm>
          <a:prstGeom prst="rect">
            <a:avLst/>
          </a:prstGeom>
        </p:spPr>
        <p:txBody>
          <a:bodyPr wrap="square">
            <a:spAutoFit/>
          </a:bodyPr>
          <a:lstStyle/>
          <a:p>
            <a:r>
              <a:rPr lang="es-AR" dirty="0"/>
              <a:t>La D.G.F.M. tomará posesión </a:t>
            </a:r>
            <a:r>
              <a:rPr lang="es-AR" dirty="0" smtClean="0"/>
              <a:t>y </a:t>
            </a:r>
            <a:r>
              <a:rPr lang="es-AR" dirty="0"/>
              <a:t>los distribuirá entre los organismos oficiales que los necesiten, los venderá o procederá a su </a:t>
            </a:r>
            <a:r>
              <a:rPr lang="es-AR" dirty="0" smtClean="0"/>
              <a:t>destrucción.</a:t>
            </a:r>
            <a:endParaRPr lang="es-AR" dirty="0"/>
          </a:p>
        </p:txBody>
      </p:sp>
      <p:sp>
        <p:nvSpPr>
          <p:cNvPr id="25" name="24 Rectángulo"/>
          <p:cNvSpPr/>
          <p:nvPr/>
        </p:nvSpPr>
        <p:spPr>
          <a:xfrm>
            <a:off x="575782" y="1881183"/>
            <a:ext cx="2967479" cy="369332"/>
          </a:xfrm>
          <a:prstGeom prst="rect">
            <a:avLst/>
          </a:prstGeom>
        </p:spPr>
        <p:txBody>
          <a:bodyPr wrap="none">
            <a:spAutoFit/>
          </a:bodyPr>
          <a:lstStyle/>
          <a:p>
            <a:r>
              <a:rPr lang="es-AR" b="1" dirty="0">
                <a:solidFill>
                  <a:schemeClr val="accent1">
                    <a:lumMod val="75000"/>
                  </a:schemeClr>
                </a:solidFill>
              </a:rPr>
              <a:t>Explosivos abandonados</a:t>
            </a:r>
            <a:endParaRPr lang="es-AR" dirty="0">
              <a:solidFill>
                <a:schemeClr val="accent1">
                  <a:lumMod val="75000"/>
                </a:schemeClr>
              </a:solidFill>
            </a:endParaRPr>
          </a:p>
        </p:txBody>
      </p:sp>
      <p:sp>
        <p:nvSpPr>
          <p:cNvPr id="27" name="26 Rectángulo"/>
          <p:cNvSpPr/>
          <p:nvPr/>
        </p:nvSpPr>
        <p:spPr>
          <a:xfrm>
            <a:off x="286170" y="1794367"/>
            <a:ext cx="3357136" cy="2420451"/>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 xmlns:p14="http://schemas.microsoft.com/office/powerpoint/2010/main" val="12918942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500430" y="5429264"/>
            <a:ext cx="3643338"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29150210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500034" y="4143380"/>
            <a:ext cx="2714644" cy="357190"/>
          </a:xfrm>
          <a:prstGeom prst="rect">
            <a:avLst/>
          </a:prstGeom>
          <a:solidFill>
            <a:schemeClr val="accent3">
              <a:lumMod val="40000"/>
              <a:lumOff val="6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26" name="Picture 2"/>
          <p:cNvPicPr>
            <a:picLocks noChangeAspect="1" noChangeArrowheads="1"/>
          </p:cNvPicPr>
          <p:nvPr/>
        </p:nvPicPr>
        <p:blipFill>
          <a:blip r:embed="rId2"/>
          <a:srcRect/>
          <a:stretch>
            <a:fillRect/>
          </a:stretch>
        </p:blipFill>
        <p:spPr bwMode="auto">
          <a:xfrm>
            <a:off x="6715140" y="428604"/>
            <a:ext cx="2333628" cy="1551863"/>
          </a:xfrm>
          <a:prstGeom prst="rect">
            <a:avLst/>
          </a:prstGeom>
          <a:noFill/>
          <a:ln w="9525">
            <a:noFill/>
            <a:miter lim="800000"/>
            <a:headEnd/>
            <a:tailEnd/>
          </a:ln>
          <a:effectLst/>
        </p:spPr>
      </p:pic>
      <p:sp>
        <p:nvSpPr>
          <p:cNvPr id="11" name="10 Rectángulo"/>
          <p:cNvSpPr/>
          <p:nvPr/>
        </p:nvSpPr>
        <p:spPr>
          <a:xfrm>
            <a:off x="357158" y="2714620"/>
            <a:ext cx="8501122" cy="12858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500034" y="2786058"/>
            <a:ext cx="1000132" cy="285752"/>
          </a:xfrm>
          <a:prstGeom prst="rect">
            <a:avLst/>
          </a:prstGeom>
          <a:solidFill>
            <a:schemeClr val="accent3">
              <a:lumMod val="40000"/>
              <a:lumOff val="6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Rectángulo"/>
          <p:cNvSpPr/>
          <p:nvPr/>
        </p:nvSpPr>
        <p:spPr>
          <a:xfrm>
            <a:off x="285720" y="214290"/>
            <a:ext cx="4150495" cy="369332"/>
          </a:xfrm>
          <a:prstGeom prst="rect">
            <a:avLst/>
          </a:prstGeom>
        </p:spPr>
        <p:txBody>
          <a:bodyPr wrap="none">
            <a:spAutoFit/>
          </a:bodyPr>
          <a:lstStyle/>
          <a:p>
            <a:r>
              <a:rPr lang="es-AR" b="1" dirty="0" smtClean="0"/>
              <a:t>12. Aplicación en la Ingeniería Civil</a:t>
            </a:r>
            <a:endParaRPr lang="es-AR" dirty="0"/>
          </a:p>
        </p:txBody>
      </p:sp>
      <p:sp>
        <p:nvSpPr>
          <p:cNvPr id="6" name="5 CuadroTexto"/>
          <p:cNvSpPr txBox="1"/>
          <p:nvPr/>
        </p:nvSpPr>
        <p:spPr>
          <a:xfrm>
            <a:off x="2285984" y="571480"/>
            <a:ext cx="3929090" cy="369332"/>
          </a:xfrm>
          <a:prstGeom prst="rect">
            <a:avLst/>
          </a:prstGeom>
          <a:noFill/>
        </p:spPr>
        <p:txBody>
          <a:bodyPr wrap="square" rtlCol="0">
            <a:spAutoFit/>
          </a:bodyPr>
          <a:lstStyle/>
          <a:p>
            <a:r>
              <a:rPr lang="es-AR" b="1" dirty="0" smtClean="0">
                <a:solidFill>
                  <a:schemeClr val="accent3">
                    <a:lumMod val="60000"/>
                    <a:lumOff val="40000"/>
                  </a:schemeClr>
                </a:solidFill>
              </a:rPr>
              <a:t>DEMOLICIONES CON EXPLOSIVOS</a:t>
            </a:r>
            <a:endParaRPr lang="es-AR" b="1" dirty="0">
              <a:solidFill>
                <a:schemeClr val="accent3">
                  <a:lumMod val="60000"/>
                  <a:lumOff val="40000"/>
                </a:schemeClr>
              </a:solidFill>
            </a:endParaRPr>
          </a:p>
        </p:txBody>
      </p:sp>
      <p:sp>
        <p:nvSpPr>
          <p:cNvPr id="7" name="6 CuadroTexto"/>
          <p:cNvSpPr txBox="1"/>
          <p:nvPr/>
        </p:nvSpPr>
        <p:spPr>
          <a:xfrm>
            <a:off x="285720" y="928670"/>
            <a:ext cx="6858048" cy="1754326"/>
          </a:xfrm>
          <a:prstGeom prst="rect">
            <a:avLst/>
          </a:prstGeom>
          <a:noFill/>
        </p:spPr>
        <p:txBody>
          <a:bodyPr wrap="square" rtlCol="0">
            <a:spAutoFit/>
          </a:bodyPr>
          <a:lstStyle/>
          <a:p>
            <a:r>
              <a:rPr lang="es-AR" dirty="0" smtClean="0"/>
              <a:t>Se basa en </a:t>
            </a:r>
            <a:r>
              <a:rPr lang="es-AR" sz="1600" dirty="0" smtClean="0"/>
              <a:t>DEBILITAR o ELIMINAR </a:t>
            </a:r>
            <a:r>
              <a:rPr lang="es-AR" dirty="0" smtClean="0"/>
              <a:t>apoyos o puntos estructurales críticos de la estructura, para así provocar su desequilibrio y, como consecuencia, su caída en una dirección predeterminada.</a:t>
            </a:r>
          </a:p>
          <a:p>
            <a:r>
              <a:rPr lang="es-AR" dirty="0" smtClean="0"/>
              <a:t>Se colocan pequeñas cargas explosivas (generalmente menores a 50 g).</a:t>
            </a:r>
            <a:endParaRPr lang="es-AR" dirty="0"/>
          </a:p>
        </p:txBody>
      </p:sp>
      <p:sp>
        <p:nvSpPr>
          <p:cNvPr id="9" name="8 CuadroTexto"/>
          <p:cNvSpPr txBox="1"/>
          <p:nvPr/>
        </p:nvSpPr>
        <p:spPr>
          <a:xfrm>
            <a:off x="500034" y="2714620"/>
            <a:ext cx="1071570" cy="369332"/>
          </a:xfrm>
          <a:prstGeom prst="rect">
            <a:avLst/>
          </a:prstGeom>
          <a:noFill/>
        </p:spPr>
        <p:txBody>
          <a:bodyPr wrap="square" rtlCol="0">
            <a:spAutoFit/>
          </a:bodyPr>
          <a:lstStyle/>
          <a:p>
            <a:r>
              <a:rPr lang="es-AR" b="1" dirty="0" smtClean="0">
                <a:solidFill>
                  <a:schemeClr val="bg1"/>
                </a:solidFill>
              </a:rPr>
              <a:t>Riegos:</a:t>
            </a:r>
            <a:endParaRPr lang="es-AR" b="1" dirty="0">
              <a:solidFill>
                <a:schemeClr val="bg1"/>
              </a:solidFill>
            </a:endParaRPr>
          </a:p>
        </p:txBody>
      </p:sp>
      <p:sp>
        <p:nvSpPr>
          <p:cNvPr id="16" name="15 CuadroTexto"/>
          <p:cNvSpPr txBox="1"/>
          <p:nvPr/>
        </p:nvSpPr>
        <p:spPr>
          <a:xfrm>
            <a:off x="500034" y="3143248"/>
            <a:ext cx="5715040" cy="923330"/>
          </a:xfrm>
          <a:prstGeom prst="rect">
            <a:avLst/>
          </a:prstGeom>
          <a:noFill/>
        </p:spPr>
        <p:txBody>
          <a:bodyPr wrap="square" rtlCol="0">
            <a:spAutoFit/>
          </a:bodyPr>
          <a:lstStyle/>
          <a:p>
            <a:pPr>
              <a:buFont typeface="Arial" pitchFamily="34" charset="0"/>
              <a:buChar char="•"/>
            </a:pPr>
            <a:r>
              <a:rPr lang="es-AR" dirty="0" smtClean="0">
                <a:solidFill>
                  <a:schemeClr val="bg1"/>
                </a:solidFill>
              </a:rPr>
              <a:t>Proyección de fragmentos volantes.</a:t>
            </a:r>
          </a:p>
          <a:p>
            <a:pPr>
              <a:buFont typeface="Arial" pitchFamily="34" charset="0"/>
              <a:buChar char="•"/>
            </a:pPr>
            <a:r>
              <a:rPr lang="es-AR" dirty="0" smtClean="0">
                <a:solidFill>
                  <a:schemeClr val="bg1"/>
                </a:solidFill>
              </a:rPr>
              <a:t>Vibraciones.</a:t>
            </a:r>
          </a:p>
          <a:p>
            <a:pPr>
              <a:buFont typeface="Arial" pitchFamily="34" charset="0"/>
              <a:buChar char="•"/>
            </a:pPr>
            <a:r>
              <a:rPr lang="es-AR" dirty="0" smtClean="0">
                <a:solidFill>
                  <a:schemeClr val="bg1"/>
                </a:solidFill>
              </a:rPr>
              <a:t>Fallas de </a:t>
            </a:r>
            <a:r>
              <a:rPr lang="pt-BR" dirty="0" smtClean="0">
                <a:solidFill>
                  <a:schemeClr val="bg1"/>
                </a:solidFill>
              </a:rPr>
              <a:t>disparo (tiros prematuros o retardados</a:t>
            </a:r>
            <a:r>
              <a:rPr lang="es-AR" dirty="0" smtClean="0">
                <a:solidFill>
                  <a:schemeClr val="bg1"/>
                </a:solidFill>
              </a:rPr>
              <a:t>).</a:t>
            </a:r>
            <a:endParaRPr lang="es-AR" dirty="0">
              <a:solidFill>
                <a:schemeClr val="bg1"/>
              </a:solidFill>
            </a:endParaRPr>
          </a:p>
        </p:txBody>
      </p:sp>
      <p:sp>
        <p:nvSpPr>
          <p:cNvPr id="17" name="16 Rectángulo"/>
          <p:cNvSpPr/>
          <p:nvPr/>
        </p:nvSpPr>
        <p:spPr>
          <a:xfrm>
            <a:off x="357158" y="4071918"/>
            <a:ext cx="8501122" cy="264323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18 CuadroTexto"/>
          <p:cNvSpPr txBox="1"/>
          <p:nvPr/>
        </p:nvSpPr>
        <p:spPr>
          <a:xfrm>
            <a:off x="428596" y="4643446"/>
            <a:ext cx="8715404" cy="2031325"/>
          </a:xfrm>
          <a:prstGeom prst="rect">
            <a:avLst/>
          </a:prstGeom>
          <a:noFill/>
        </p:spPr>
        <p:txBody>
          <a:bodyPr wrap="square" rtlCol="0">
            <a:spAutoFit/>
          </a:bodyPr>
          <a:lstStyle/>
          <a:p>
            <a:pPr>
              <a:buFont typeface="Arial" pitchFamily="34" charset="0"/>
              <a:buChar char="•"/>
            </a:pPr>
            <a:r>
              <a:rPr lang="es-AR" b="1" dirty="0" smtClean="0">
                <a:solidFill>
                  <a:schemeClr val="bg1"/>
                </a:solidFill>
              </a:rPr>
              <a:t>Cargas de explosivo </a:t>
            </a:r>
            <a:r>
              <a:rPr lang="es-AR" dirty="0" smtClean="0">
                <a:solidFill>
                  <a:schemeClr val="bg1"/>
                </a:solidFill>
              </a:rPr>
              <a:t>cubiertas con protecciones adecuadas: </a:t>
            </a:r>
          </a:p>
          <a:p>
            <a:r>
              <a:rPr lang="es-AR" dirty="0" smtClean="0">
                <a:solidFill>
                  <a:schemeClr val="bg1"/>
                </a:solidFill>
              </a:rPr>
              <a:t>bandas de goma, redes, etc. para evitar proyecciones.</a:t>
            </a:r>
          </a:p>
          <a:p>
            <a:pPr>
              <a:buFont typeface="Arial" pitchFamily="34" charset="0"/>
              <a:buChar char="•"/>
            </a:pPr>
            <a:r>
              <a:rPr lang="es-AR" b="1" dirty="0" smtClean="0">
                <a:solidFill>
                  <a:schemeClr val="bg1"/>
                </a:solidFill>
              </a:rPr>
              <a:t>Formación de polvo        </a:t>
            </a:r>
            <a:r>
              <a:rPr lang="es-AR" dirty="0" smtClean="0">
                <a:solidFill>
                  <a:schemeClr val="bg1"/>
                </a:solidFill>
              </a:rPr>
              <a:t>rociar con agua.</a:t>
            </a:r>
          </a:p>
          <a:p>
            <a:pPr>
              <a:buFont typeface="Arial" pitchFamily="34" charset="0"/>
              <a:buChar char="•"/>
            </a:pPr>
            <a:r>
              <a:rPr lang="es-AR" b="1" dirty="0" smtClean="0">
                <a:solidFill>
                  <a:schemeClr val="bg1"/>
                </a:solidFill>
              </a:rPr>
              <a:t>Área circundante     </a:t>
            </a:r>
            <a:r>
              <a:rPr lang="es-AR" dirty="0" smtClean="0">
                <a:solidFill>
                  <a:schemeClr val="bg1"/>
                </a:solidFill>
              </a:rPr>
              <a:t>evacuada e inspeccionada antes del disparo.</a:t>
            </a:r>
          </a:p>
          <a:p>
            <a:pPr>
              <a:buFont typeface="Arial" pitchFamily="34" charset="0"/>
              <a:buChar char="•"/>
            </a:pPr>
            <a:r>
              <a:rPr lang="es-AR" b="1" dirty="0" smtClean="0">
                <a:solidFill>
                  <a:schemeClr val="bg1"/>
                </a:solidFill>
              </a:rPr>
              <a:t>Existencia de edificios      </a:t>
            </a:r>
            <a:r>
              <a:rPr lang="es-AR" dirty="0" smtClean="0">
                <a:solidFill>
                  <a:schemeClr val="bg1"/>
                </a:solidFill>
              </a:rPr>
              <a:t>Se aconseja efectuar un estudio vibrográfico.</a:t>
            </a:r>
          </a:p>
          <a:p>
            <a:pPr>
              <a:buFont typeface="Arial" pitchFamily="34" charset="0"/>
              <a:buChar char="•"/>
            </a:pPr>
            <a:r>
              <a:rPr lang="es-AR" b="1" dirty="0" smtClean="0">
                <a:solidFill>
                  <a:schemeClr val="bg1"/>
                </a:solidFill>
              </a:rPr>
              <a:t>Interrumpir los suministros </a:t>
            </a:r>
            <a:r>
              <a:rPr lang="es-AR" dirty="0" smtClean="0">
                <a:solidFill>
                  <a:schemeClr val="bg1"/>
                </a:solidFill>
              </a:rPr>
              <a:t>de agua, gas y electricidad .</a:t>
            </a:r>
          </a:p>
          <a:p>
            <a:pPr>
              <a:buFont typeface="Arial" pitchFamily="34" charset="0"/>
              <a:buChar char="•"/>
            </a:pPr>
            <a:r>
              <a:rPr lang="es-AR" b="1" dirty="0" smtClean="0">
                <a:solidFill>
                  <a:schemeClr val="bg1"/>
                </a:solidFill>
              </a:rPr>
              <a:t>Sirena, silbato o</a:t>
            </a:r>
            <a:r>
              <a:rPr lang="es-AR" dirty="0" smtClean="0"/>
              <a:t> </a:t>
            </a:r>
            <a:r>
              <a:rPr lang="es-AR" dirty="0" smtClean="0">
                <a:solidFill>
                  <a:schemeClr val="bg1"/>
                </a:solidFill>
              </a:rPr>
              <a:t>pequeño </a:t>
            </a:r>
            <a:r>
              <a:rPr lang="es-AR" b="1" dirty="0" smtClean="0">
                <a:solidFill>
                  <a:schemeClr val="bg1"/>
                </a:solidFill>
              </a:rPr>
              <a:t>disparo superficial </a:t>
            </a:r>
            <a:r>
              <a:rPr lang="es-AR" dirty="0" smtClean="0">
                <a:solidFill>
                  <a:schemeClr val="bg1"/>
                </a:solidFill>
              </a:rPr>
              <a:t>con dinamita para advertir.</a:t>
            </a:r>
            <a:endParaRPr lang="es-AR" dirty="0">
              <a:solidFill>
                <a:schemeClr val="bg1"/>
              </a:solidFill>
            </a:endParaRPr>
          </a:p>
        </p:txBody>
      </p:sp>
      <p:sp>
        <p:nvSpPr>
          <p:cNvPr id="22" name="21 Rectángulo"/>
          <p:cNvSpPr/>
          <p:nvPr/>
        </p:nvSpPr>
        <p:spPr>
          <a:xfrm>
            <a:off x="500034" y="4143380"/>
            <a:ext cx="2771913" cy="369332"/>
          </a:xfrm>
          <a:prstGeom prst="rect">
            <a:avLst/>
          </a:prstGeom>
        </p:spPr>
        <p:txBody>
          <a:bodyPr wrap="none">
            <a:spAutoFit/>
          </a:bodyPr>
          <a:lstStyle/>
          <a:p>
            <a:r>
              <a:rPr lang="es-AR" b="1" dirty="0" smtClean="0">
                <a:solidFill>
                  <a:schemeClr val="bg1"/>
                </a:solidFill>
              </a:rPr>
              <a:t>Medidas de seguridad:</a:t>
            </a:r>
            <a:endParaRPr lang="es-AR" b="1" dirty="0">
              <a:solidFill>
                <a:schemeClr val="bg1"/>
              </a:solidFill>
            </a:endParaRPr>
          </a:p>
        </p:txBody>
      </p:sp>
      <p:sp>
        <p:nvSpPr>
          <p:cNvPr id="24" name="23 Rectángulo"/>
          <p:cNvSpPr/>
          <p:nvPr/>
        </p:nvSpPr>
        <p:spPr>
          <a:xfrm>
            <a:off x="500034" y="4143380"/>
            <a:ext cx="2928958" cy="357190"/>
          </a:xfrm>
          <a:prstGeom prst="rect">
            <a:avLst/>
          </a:prstGeom>
          <a:solidFill>
            <a:schemeClr val="accent3">
              <a:lumMod val="40000"/>
              <a:lumOff val="6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CuadroTexto"/>
          <p:cNvSpPr txBox="1"/>
          <p:nvPr/>
        </p:nvSpPr>
        <p:spPr>
          <a:xfrm>
            <a:off x="571472" y="4143380"/>
            <a:ext cx="3143272" cy="369332"/>
          </a:xfrm>
          <a:prstGeom prst="rect">
            <a:avLst/>
          </a:prstGeom>
          <a:noFill/>
        </p:spPr>
        <p:txBody>
          <a:bodyPr wrap="square" rtlCol="0">
            <a:spAutoFit/>
          </a:bodyPr>
          <a:lstStyle/>
          <a:p>
            <a:r>
              <a:rPr lang="es-AR" b="1" dirty="0" smtClean="0">
                <a:solidFill>
                  <a:schemeClr val="bg1"/>
                </a:solidFill>
              </a:rPr>
              <a:t>Medidas de seguridad: </a:t>
            </a:r>
            <a:endParaRPr lang="es-AR" b="1" dirty="0">
              <a:solidFill>
                <a:schemeClr val="bg1"/>
              </a:solidFill>
            </a:endParaRPr>
          </a:p>
        </p:txBody>
      </p:sp>
      <p:sp>
        <p:nvSpPr>
          <p:cNvPr id="26" name="25 Flecha derecha"/>
          <p:cNvSpPr/>
          <p:nvPr/>
        </p:nvSpPr>
        <p:spPr>
          <a:xfrm>
            <a:off x="3000364" y="5286388"/>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Flecha derecha"/>
          <p:cNvSpPr/>
          <p:nvPr/>
        </p:nvSpPr>
        <p:spPr>
          <a:xfrm>
            <a:off x="2571736" y="5572140"/>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Flecha derecha"/>
          <p:cNvSpPr/>
          <p:nvPr/>
        </p:nvSpPr>
        <p:spPr>
          <a:xfrm>
            <a:off x="3143240" y="5857892"/>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85720" y="1857364"/>
            <a:ext cx="4500594" cy="428628"/>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solidFill>
                <a:schemeClr val="bg1"/>
              </a:solidFill>
            </a:endParaRPr>
          </a:p>
        </p:txBody>
      </p:sp>
      <p:sp>
        <p:nvSpPr>
          <p:cNvPr id="11" name="10 Rectángulo"/>
          <p:cNvSpPr/>
          <p:nvPr/>
        </p:nvSpPr>
        <p:spPr>
          <a:xfrm>
            <a:off x="214282" y="2428868"/>
            <a:ext cx="8929718" cy="421484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10" name="9 Rectángulo"/>
          <p:cNvSpPr/>
          <p:nvPr/>
        </p:nvSpPr>
        <p:spPr>
          <a:xfrm>
            <a:off x="142844" y="1357298"/>
            <a:ext cx="3643338" cy="428628"/>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bg1"/>
                </a:solidFill>
              </a:rPr>
              <a:t>Etapas para neutralizar riegos:</a:t>
            </a:r>
            <a:endParaRPr lang="es-AR" b="1" dirty="0">
              <a:solidFill>
                <a:schemeClr val="bg1"/>
              </a:solidFill>
            </a:endParaRPr>
          </a:p>
        </p:txBody>
      </p:sp>
      <p:sp>
        <p:nvSpPr>
          <p:cNvPr id="4" name="3 Rectángulo"/>
          <p:cNvSpPr/>
          <p:nvPr/>
        </p:nvSpPr>
        <p:spPr>
          <a:xfrm>
            <a:off x="357158" y="285728"/>
            <a:ext cx="4150495" cy="369332"/>
          </a:xfrm>
          <a:prstGeom prst="rect">
            <a:avLst/>
          </a:prstGeom>
        </p:spPr>
        <p:txBody>
          <a:bodyPr wrap="none">
            <a:spAutoFit/>
          </a:bodyPr>
          <a:lstStyle/>
          <a:p>
            <a:r>
              <a:rPr lang="es-AR" b="1" dirty="0" smtClean="0"/>
              <a:t>12. Aplicación en la Ingeniería Civil</a:t>
            </a:r>
            <a:endParaRPr lang="es-AR" dirty="0"/>
          </a:p>
        </p:txBody>
      </p:sp>
      <p:sp>
        <p:nvSpPr>
          <p:cNvPr id="6" name="5 CuadroTexto"/>
          <p:cNvSpPr txBox="1"/>
          <p:nvPr/>
        </p:nvSpPr>
        <p:spPr>
          <a:xfrm>
            <a:off x="1785918" y="785794"/>
            <a:ext cx="4572032" cy="369332"/>
          </a:xfrm>
          <a:prstGeom prst="rect">
            <a:avLst/>
          </a:prstGeom>
          <a:noFill/>
        </p:spPr>
        <p:txBody>
          <a:bodyPr wrap="square" rtlCol="0">
            <a:spAutoFit/>
          </a:bodyPr>
          <a:lstStyle/>
          <a:p>
            <a:r>
              <a:rPr lang="es-AR" b="1" dirty="0" smtClean="0">
                <a:solidFill>
                  <a:schemeClr val="accent3">
                    <a:lumMod val="60000"/>
                    <a:lumOff val="40000"/>
                  </a:schemeClr>
                </a:solidFill>
              </a:rPr>
              <a:t>EXCAVACIONES CON EXPLOSIVOS</a:t>
            </a:r>
            <a:endParaRPr lang="es-AR" b="1" dirty="0">
              <a:solidFill>
                <a:schemeClr val="accent3">
                  <a:lumMod val="60000"/>
                  <a:lumOff val="40000"/>
                </a:schemeClr>
              </a:solidFill>
            </a:endParaRPr>
          </a:p>
        </p:txBody>
      </p:sp>
      <p:pic>
        <p:nvPicPr>
          <p:cNvPr id="2050" name="Picture 2"/>
          <p:cNvPicPr>
            <a:picLocks noChangeAspect="1" noChangeArrowheads="1"/>
          </p:cNvPicPr>
          <p:nvPr/>
        </p:nvPicPr>
        <p:blipFill>
          <a:blip r:embed="rId2"/>
          <a:srcRect/>
          <a:stretch>
            <a:fillRect/>
          </a:stretch>
        </p:blipFill>
        <p:spPr bwMode="auto">
          <a:xfrm>
            <a:off x="5929322" y="571480"/>
            <a:ext cx="2857500" cy="1600200"/>
          </a:xfrm>
          <a:prstGeom prst="rect">
            <a:avLst/>
          </a:prstGeom>
          <a:noFill/>
          <a:ln w="9525">
            <a:noFill/>
            <a:miter lim="800000"/>
            <a:headEnd/>
            <a:tailEnd/>
          </a:ln>
          <a:effectLst/>
        </p:spPr>
      </p:pic>
      <p:sp>
        <p:nvSpPr>
          <p:cNvPr id="15" name="14 CuadroTexto"/>
          <p:cNvSpPr txBox="1"/>
          <p:nvPr/>
        </p:nvSpPr>
        <p:spPr>
          <a:xfrm>
            <a:off x="285720" y="1928802"/>
            <a:ext cx="4572032" cy="369332"/>
          </a:xfrm>
          <a:prstGeom prst="rect">
            <a:avLst/>
          </a:prstGeom>
          <a:noFill/>
        </p:spPr>
        <p:txBody>
          <a:bodyPr wrap="square" rtlCol="0">
            <a:spAutoFit/>
          </a:bodyPr>
          <a:lstStyle/>
          <a:p>
            <a:pPr algn="ctr"/>
            <a:r>
              <a:rPr lang="es-AR" b="1" dirty="0" smtClean="0">
                <a:solidFill>
                  <a:schemeClr val="bg1"/>
                </a:solidFill>
              </a:rPr>
              <a:t>1- Preparación de la zona de voladura: </a:t>
            </a:r>
            <a:endParaRPr lang="es-AR" b="1" dirty="0">
              <a:solidFill>
                <a:schemeClr val="bg1"/>
              </a:solidFill>
            </a:endParaRPr>
          </a:p>
        </p:txBody>
      </p:sp>
      <p:sp>
        <p:nvSpPr>
          <p:cNvPr id="17" name="16 CuadroTexto"/>
          <p:cNvSpPr txBox="1"/>
          <p:nvPr/>
        </p:nvSpPr>
        <p:spPr>
          <a:xfrm>
            <a:off x="285720" y="2459078"/>
            <a:ext cx="8358246" cy="3970318"/>
          </a:xfrm>
          <a:prstGeom prst="rect">
            <a:avLst/>
          </a:prstGeom>
          <a:noFill/>
        </p:spPr>
        <p:txBody>
          <a:bodyPr wrap="square" rtlCol="0">
            <a:spAutoFit/>
          </a:bodyPr>
          <a:lstStyle/>
          <a:p>
            <a:pPr>
              <a:buFont typeface="Arial" pitchFamily="34" charset="0"/>
              <a:buChar char="•"/>
            </a:pPr>
            <a:r>
              <a:rPr lang="es-AR" dirty="0" smtClean="0">
                <a:solidFill>
                  <a:schemeClr val="bg1"/>
                </a:solidFill>
              </a:rPr>
              <a:t>Zona </a:t>
            </a:r>
            <a:r>
              <a:rPr lang="es-AR" b="1" dirty="0" smtClean="0">
                <a:solidFill>
                  <a:schemeClr val="bg1"/>
                </a:solidFill>
              </a:rPr>
              <a:t>únicamente</a:t>
            </a:r>
            <a:r>
              <a:rPr lang="es-AR" dirty="0" smtClean="0">
                <a:solidFill>
                  <a:schemeClr val="bg1"/>
                </a:solidFill>
              </a:rPr>
              <a:t> se encuentra </a:t>
            </a:r>
            <a:r>
              <a:rPr lang="es-AR" b="1" dirty="0" smtClean="0">
                <a:solidFill>
                  <a:schemeClr val="bg1"/>
                </a:solidFill>
              </a:rPr>
              <a:t>personal </a:t>
            </a:r>
            <a:r>
              <a:rPr lang="es-AR" dirty="0" smtClean="0">
                <a:solidFill>
                  <a:schemeClr val="bg1"/>
                </a:solidFill>
              </a:rPr>
              <a:t>vinculado al trabajo que se realiza, sus caminos de acceso quedan clausurados .</a:t>
            </a:r>
          </a:p>
          <a:p>
            <a:pPr>
              <a:buFont typeface="Arial" pitchFamily="34" charset="0"/>
              <a:buChar char="•"/>
            </a:pPr>
            <a:r>
              <a:rPr lang="es-AR" dirty="0" smtClean="0">
                <a:solidFill>
                  <a:schemeClr val="bg1"/>
                </a:solidFill>
              </a:rPr>
              <a:t>Dentro de la zona de voladura se demarca un </a:t>
            </a:r>
            <a:r>
              <a:rPr lang="es-AR" b="1" dirty="0" smtClean="0">
                <a:solidFill>
                  <a:schemeClr val="bg1"/>
                </a:solidFill>
              </a:rPr>
              <a:t>“área de</a:t>
            </a:r>
          </a:p>
          <a:p>
            <a:r>
              <a:rPr lang="es-AR" b="1" dirty="0" smtClean="0">
                <a:solidFill>
                  <a:schemeClr val="bg1"/>
                </a:solidFill>
              </a:rPr>
              <a:t>seguridad” (encargado de voladura).</a:t>
            </a:r>
          </a:p>
          <a:p>
            <a:pPr>
              <a:buFont typeface="Arial" pitchFamily="34" charset="0"/>
              <a:buChar char="•"/>
            </a:pPr>
            <a:r>
              <a:rPr lang="es-AR" dirty="0" smtClean="0">
                <a:solidFill>
                  <a:schemeClr val="bg1"/>
                </a:solidFill>
              </a:rPr>
              <a:t>Se deja un </a:t>
            </a:r>
            <a:r>
              <a:rPr lang="es-AR" b="1" dirty="0" smtClean="0">
                <a:solidFill>
                  <a:schemeClr val="bg1"/>
                </a:solidFill>
              </a:rPr>
              <a:t>factor de seguridad </a:t>
            </a:r>
            <a:r>
              <a:rPr lang="es-AR" dirty="0" smtClean="0">
                <a:solidFill>
                  <a:schemeClr val="bg1"/>
                </a:solidFill>
              </a:rPr>
              <a:t>ante que ocurriera una voladura anormal. </a:t>
            </a:r>
          </a:p>
          <a:p>
            <a:pPr>
              <a:buFont typeface="Arial" pitchFamily="34" charset="0"/>
              <a:buChar char="•"/>
            </a:pPr>
            <a:r>
              <a:rPr lang="es-AR" dirty="0" smtClean="0">
                <a:solidFill>
                  <a:schemeClr val="bg1"/>
                </a:solidFill>
              </a:rPr>
              <a:t>Si el área tuvo otros disparos, se </a:t>
            </a:r>
            <a:r>
              <a:rPr lang="es-AR" b="1" dirty="0" smtClean="0">
                <a:solidFill>
                  <a:schemeClr val="bg1"/>
                </a:solidFill>
              </a:rPr>
              <a:t>inspecciona</a:t>
            </a:r>
            <a:r>
              <a:rPr lang="es-AR" dirty="0" smtClean="0">
                <a:solidFill>
                  <a:schemeClr val="bg1"/>
                </a:solidFill>
              </a:rPr>
              <a:t> la existencia de explosivos </a:t>
            </a:r>
            <a:r>
              <a:rPr lang="es-AR" b="1" dirty="0" smtClean="0">
                <a:solidFill>
                  <a:schemeClr val="bg1"/>
                </a:solidFill>
              </a:rPr>
              <a:t>sin detonar</a:t>
            </a:r>
            <a:r>
              <a:rPr lang="es-AR" dirty="0" smtClean="0">
                <a:solidFill>
                  <a:schemeClr val="bg1"/>
                </a:solidFill>
              </a:rPr>
              <a:t>.</a:t>
            </a:r>
          </a:p>
          <a:p>
            <a:pPr>
              <a:buFont typeface="Arial" pitchFamily="34" charset="0"/>
              <a:buChar char="•"/>
            </a:pPr>
            <a:r>
              <a:rPr lang="es-AR" dirty="0" smtClean="0">
                <a:solidFill>
                  <a:schemeClr val="bg1"/>
                </a:solidFill>
              </a:rPr>
              <a:t>Antes de la voladura:</a:t>
            </a:r>
          </a:p>
          <a:p>
            <a:r>
              <a:rPr lang="es-AR" dirty="0" smtClean="0">
                <a:solidFill>
                  <a:schemeClr val="bg1"/>
                </a:solidFill>
              </a:rPr>
              <a:t>	</a:t>
            </a:r>
            <a:r>
              <a:rPr lang="es-AR" b="1" dirty="0" smtClean="0">
                <a:solidFill>
                  <a:schemeClr val="bg1"/>
                </a:solidFill>
              </a:rPr>
              <a:t>-</a:t>
            </a:r>
            <a:r>
              <a:rPr lang="es-AR" dirty="0" smtClean="0">
                <a:solidFill>
                  <a:schemeClr val="bg1"/>
                </a:solidFill>
              </a:rPr>
              <a:t>Personal ubicado a los 360º a una </a:t>
            </a:r>
            <a:r>
              <a:rPr lang="es-AR" b="1" dirty="0" smtClean="0">
                <a:solidFill>
                  <a:schemeClr val="bg1"/>
                </a:solidFill>
              </a:rPr>
              <a:t>distancia</a:t>
            </a:r>
            <a:r>
              <a:rPr lang="es-AR" dirty="0" smtClean="0">
                <a:solidFill>
                  <a:schemeClr val="bg1"/>
                </a:solidFill>
              </a:rPr>
              <a:t> considerable del área de voladura. </a:t>
            </a:r>
          </a:p>
          <a:p>
            <a:r>
              <a:rPr lang="es-AR" b="1" dirty="0" smtClean="0">
                <a:solidFill>
                  <a:schemeClr val="bg1"/>
                </a:solidFill>
              </a:rPr>
              <a:t>	-Refugio </a:t>
            </a:r>
            <a:r>
              <a:rPr lang="es-AR" dirty="0" smtClean="0">
                <a:solidFill>
                  <a:schemeClr val="bg1"/>
                </a:solidFill>
              </a:rPr>
              <a:t>adecuado para el personal o el equipo que permanece en esa área. </a:t>
            </a:r>
          </a:p>
          <a:p>
            <a:r>
              <a:rPr lang="es-AR" dirty="0" smtClean="0">
                <a:solidFill>
                  <a:schemeClr val="bg1"/>
                </a:solidFill>
              </a:rPr>
              <a:t>	</a:t>
            </a:r>
            <a:r>
              <a:rPr lang="es-AR" b="1" dirty="0" smtClean="0">
                <a:solidFill>
                  <a:schemeClr val="bg1"/>
                </a:solidFill>
              </a:rPr>
              <a:t>-</a:t>
            </a:r>
            <a:r>
              <a:rPr lang="es-AR" dirty="0" smtClean="0">
                <a:solidFill>
                  <a:schemeClr val="bg1"/>
                </a:solidFill>
              </a:rPr>
              <a:t>Sistema </a:t>
            </a:r>
            <a:r>
              <a:rPr lang="es-AR" b="1" dirty="0" smtClean="0">
                <a:solidFill>
                  <a:schemeClr val="bg1"/>
                </a:solidFill>
              </a:rPr>
              <a:t>comunicaciones </a:t>
            </a:r>
            <a:r>
              <a:rPr lang="es-AR" dirty="0" smtClean="0">
                <a:solidFill>
                  <a:schemeClr val="bg1"/>
                </a:solidFill>
              </a:rPr>
              <a:t>y de </a:t>
            </a:r>
            <a:r>
              <a:rPr lang="es-AR" b="1" dirty="0" smtClean="0">
                <a:solidFill>
                  <a:schemeClr val="bg1"/>
                </a:solidFill>
              </a:rPr>
              <a:t>señales. </a:t>
            </a:r>
            <a:endParaRPr lang="es-AR" dirty="0" smtClean="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85720" y="1857364"/>
            <a:ext cx="3786214" cy="357190"/>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solidFill>
                <a:schemeClr val="bg1"/>
              </a:solidFill>
            </a:endParaRPr>
          </a:p>
        </p:txBody>
      </p:sp>
      <p:sp>
        <p:nvSpPr>
          <p:cNvPr id="11" name="10 Rectángulo"/>
          <p:cNvSpPr/>
          <p:nvPr/>
        </p:nvSpPr>
        <p:spPr>
          <a:xfrm>
            <a:off x="285720" y="2285992"/>
            <a:ext cx="8572560" cy="78581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10" name="9 Rectángulo"/>
          <p:cNvSpPr/>
          <p:nvPr/>
        </p:nvSpPr>
        <p:spPr>
          <a:xfrm>
            <a:off x="142844" y="1357298"/>
            <a:ext cx="4500594" cy="428628"/>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solidFill>
                <a:schemeClr val="bg1"/>
              </a:solidFill>
            </a:endParaRPr>
          </a:p>
        </p:txBody>
      </p:sp>
      <p:sp>
        <p:nvSpPr>
          <p:cNvPr id="4" name="3 Rectángulo"/>
          <p:cNvSpPr/>
          <p:nvPr/>
        </p:nvSpPr>
        <p:spPr>
          <a:xfrm>
            <a:off x="357158" y="285728"/>
            <a:ext cx="4150495" cy="369332"/>
          </a:xfrm>
          <a:prstGeom prst="rect">
            <a:avLst/>
          </a:prstGeom>
        </p:spPr>
        <p:txBody>
          <a:bodyPr wrap="none">
            <a:spAutoFit/>
          </a:bodyPr>
          <a:lstStyle/>
          <a:p>
            <a:r>
              <a:rPr lang="es-AR" b="1" dirty="0" smtClean="0"/>
              <a:t>13. Aplicación en la Ingeniería Civil</a:t>
            </a:r>
            <a:endParaRPr lang="es-AR" dirty="0"/>
          </a:p>
        </p:txBody>
      </p:sp>
      <p:sp>
        <p:nvSpPr>
          <p:cNvPr id="6" name="5 CuadroTexto"/>
          <p:cNvSpPr txBox="1"/>
          <p:nvPr/>
        </p:nvSpPr>
        <p:spPr>
          <a:xfrm>
            <a:off x="1785918" y="785794"/>
            <a:ext cx="4572032" cy="369332"/>
          </a:xfrm>
          <a:prstGeom prst="rect">
            <a:avLst/>
          </a:prstGeom>
          <a:noFill/>
        </p:spPr>
        <p:txBody>
          <a:bodyPr wrap="square" rtlCol="0">
            <a:spAutoFit/>
          </a:bodyPr>
          <a:lstStyle/>
          <a:p>
            <a:r>
              <a:rPr lang="es-AR" b="1" dirty="0" smtClean="0">
                <a:solidFill>
                  <a:schemeClr val="accent3">
                    <a:lumMod val="60000"/>
                    <a:lumOff val="40000"/>
                  </a:schemeClr>
                </a:solidFill>
              </a:rPr>
              <a:t>EXCAVACIONES CON EXPLOSIVOS</a:t>
            </a:r>
            <a:endParaRPr lang="es-AR" b="1" dirty="0">
              <a:solidFill>
                <a:schemeClr val="accent3">
                  <a:lumMod val="60000"/>
                  <a:lumOff val="40000"/>
                </a:schemeClr>
              </a:solidFill>
            </a:endParaRPr>
          </a:p>
        </p:txBody>
      </p:sp>
      <p:pic>
        <p:nvPicPr>
          <p:cNvPr id="2050" name="Picture 2"/>
          <p:cNvPicPr>
            <a:picLocks noChangeAspect="1" noChangeArrowheads="1"/>
          </p:cNvPicPr>
          <p:nvPr/>
        </p:nvPicPr>
        <p:blipFill>
          <a:blip r:embed="rId2"/>
          <a:srcRect/>
          <a:stretch>
            <a:fillRect/>
          </a:stretch>
        </p:blipFill>
        <p:spPr bwMode="auto">
          <a:xfrm>
            <a:off x="5929322" y="571480"/>
            <a:ext cx="2857500" cy="1600200"/>
          </a:xfrm>
          <a:prstGeom prst="rect">
            <a:avLst/>
          </a:prstGeom>
          <a:noFill/>
          <a:ln w="9525">
            <a:noFill/>
            <a:miter lim="800000"/>
            <a:headEnd/>
            <a:tailEnd/>
          </a:ln>
          <a:effectLst/>
        </p:spPr>
      </p:pic>
      <p:sp>
        <p:nvSpPr>
          <p:cNvPr id="15" name="14 CuadroTexto"/>
          <p:cNvSpPr txBox="1"/>
          <p:nvPr/>
        </p:nvSpPr>
        <p:spPr>
          <a:xfrm>
            <a:off x="-142908" y="1857364"/>
            <a:ext cx="4572032" cy="369332"/>
          </a:xfrm>
          <a:prstGeom prst="rect">
            <a:avLst/>
          </a:prstGeom>
          <a:noFill/>
        </p:spPr>
        <p:txBody>
          <a:bodyPr wrap="square" rtlCol="0">
            <a:spAutoFit/>
          </a:bodyPr>
          <a:lstStyle/>
          <a:p>
            <a:pPr algn="ctr"/>
            <a:r>
              <a:rPr lang="es-AR" b="1" dirty="0" smtClean="0">
                <a:solidFill>
                  <a:schemeClr val="bg1"/>
                </a:solidFill>
              </a:rPr>
              <a:t>2- Regreso al área de voladura: </a:t>
            </a:r>
            <a:endParaRPr lang="es-AR" b="1" dirty="0">
              <a:solidFill>
                <a:schemeClr val="bg1"/>
              </a:solidFill>
            </a:endParaRPr>
          </a:p>
        </p:txBody>
      </p:sp>
      <p:sp>
        <p:nvSpPr>
          <p:cNvPr id="12" name="11 CuadroTexto"/>
          <p:cNvSpPr txBox="1"/>
          <p:nvPr/>
        </p:nvSpPr>
        <p:spPr>
          <a:xfrm>
            <a:off x="285720" y="2357430"/>
            <a:ext cx="8643998" cy="646331"/>
          </a:xfrm>
          <a:prstGeom prst="rect">
            <a:avLst/>
          </a:prstGeom>
          <a:noFill/>
        </p:spPr>
        <p:txBody>
          <a:bodyPr wrap="square" rtlCol="0">
            <a:spAutoFit/>
          </a:bodyPr>
          <a:lstStyle/>
          <a:p>
            <a:pPr>
              <a:buFont typeface="Arial" pitchFamily="34" charset="0"/>
              <a:buChar char="•"/>
            </a:pPr>
            <a:r>
              <a:rPr lang="es-AR" dirty="0" smtClean="0">
                <a:solidFill>
                  <a:schemeClr val="bg1"/>
                </a:solidFill>
              </a:rPr>
              <a:t>Transcurrir un </a:t>
            </a:r>
            <a:r>
              <a:rPr lang="es-AR" b="1" dirty="0" smtClean="0">
                <a:solidFill>
                  <a:schemeClr val="bg1"/>
                </a:solidFill>
              </a:rPr>
              <a:t>tiempo</a:t>
            </a:r>
            <a:r>
              <a:rPr lang="es-AR" dirty="0" smtClean="0">
                <a:solidFill>
                  <a:schemeClr val="bg1"/>
                </a:solidFill>
              </a:rPr>
              <a:t> suficiente para que se hayan despejada el humo, el polvo y los gases de la explosión. </a:t>
            </a:r>
          </a:p>
        </p:txBody>
      </p:sp>
      <p:sp>
        <p:nvSpPr>
          <p:cNvPr id="13" name="12 Rectángulo"/>
          <p:cNvSpPr/>
          <p:nvPr/>
        </p:nvSpPr>
        <p:spPr>
          <a:xfrm>
            <a:off x="285720" y="3143248"/>
            <a:ext cx="1285884" cy="357190"/>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solidFill>
                <a:schemeClr val="bg1"/>
              </a:solidFill>
            </a:endParaRPr>
          </a:p>
        </p:txBody>
      </p:sp>
      <p:sp>
        <p:nvSpPr>
          <p:cNvPr id="14" name="13 CuadroTexto"/>
          <p:cNvSpPr txBox="1"/>
          <p:nvPr/>
        </p:nvSpPr>
        <p:spPr>
          <a:xfrm>
            <a:off x="285720" y="3143248"/>
            <a:ext cx="1285884" cy="369332"/>
          </a:xfrm>
          <a:prstGeom prst="rect">
            <a:avLst/>
          </a:prstGeom>
          <a:noFill/>
        </p:spPr>
        <p:txBody>
          <a:bodyPr wrap="square" rtlCol="0">
            <a:spAutoFit/>
          </a:bodyPr>
          <a:lstStyle/>
          <a:p>
            <a:pPr algn="ctr"/>
            <a:r>
              <a:rPr lang="es-AR" b="1" dirty="0" smtClean="0">
                <a:solidFill>
                  <a:schemeClr val="bg1"/>
                </a:solidFill>
              </a:rPr>
              <a:t>3-Gases: </a:t>
            </a:r>
            <a:endParaRPr lang="es-AR" b="1" dirty="0">
              <a:solidFill>
                <a:schemeClr val="bg1"/>
              </a:solidFill>
            </a:endParaRPr>
          </a:p>
        </p:txBody>
      </p:sp>
      <p:sp>
        <p:nvSpPr>
          <p:cNvPr id="18" name="17 Rectángulo"/>
          <p:cNvSpPr/>
          <p:nvPr/>
        </p:nvSpPr>
        <p:spPr>
          <a:xfrm>
            <a:off x="285720" y="3571876"/>
            <a:ext cx="8501122" cy="157163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19" name="18 CuadroTexto"/>
          <p:cNvSpPr txBox="1"/>
          <p:nvPr/>
        </p:nvSpPr>
        <p:spPr>
          <a:xfrm>
            <a:off x="285720" y="3500438"/>
            <a:ext cx="8286808" cy="1477328"/>
          </a:xfrm>
          <a:prstGeom prst="rect">
            <a:avLst/>
          </a:prstGeom>
          <a:noFill/>
        </p:spPr>
        <p:txBody>
          <a:bodyPr wrap="square" rtlCol="0">
            <a:spAutoFit/>
          </a:bodyPr>
          <a:lstStyle/>
          <a:p>
            <a:pPr>
              <a:buFont typeface="Arial" pitchFamily="34" charset="0"/>
              <a:buChar char="•"/>
            </a:pPr>
            <a:r>
              <a:rPr lang="es-AR" dirty="0" smtClean="0">
                <a:solidFill>
                  <a:schemeClr val="bg1"/>
                </a:solidFill>
              </a:rPr>
              <a:t>Los gases de la dinamita incendiada son </a:t>
            </a:r>
            <a:r>
              <a:rPr lang="es-AR" b="1" dirty="0" smtClean="0">
                <a:solidFill>
                  <a:schemeClr val="bg1"/>
                </a:solidFill>
              </a:rPr>
              <a:t>muy tóxicos.</a:t>
            </a:r>
          </a:p>
          <a:p>
            <a:pPr>
              <a:buFont typeface="Arial" pitchFamily="34" charset="0"/>
              <a:buChar char="•"/>
            </a:pPr>
            <a:r>
              <a:rPr lang="es-AR" dirty="0" smtClean="0">
                <a:solidFill>
                  <a:schemeClr val="bg1"/>
                </a:solidFill>
              </a:rPr>
              <a:t>Vital importancia el </a:t>
            </a:r>
            <a:r>
              <a:rPr lang="es-AR" b="1" dirty="0" smtClean="0">
                <a:solidFill>
                  <a:schemeClr val="bg1"/>
                </a:solidFill>
              </a:rPr>
              <a:t>período de espera </a:t>
            </a:r>
            <a:r>
              <a:rPr lang="es-AR" dirty="0" smtClean="0">
                <a:solidFill>
                  <a:schemeClr val="bg1"/>
                </a:solidFill>
              </a:rPr>
              <a:t>entre el disparo y el regreso al lugar de voladura. Se utiliza:</a:t>
            </a:r>
          </a:p>
          <a:p>
            <a:r>
              <a:rPr lang="es-AR" dirty="0" smtClean="0">
                <a:solidFill>
                  <a:schemeClr val="bg1"/>
                </a:solidFill>
              </a:rPr>
              <a:t>	-Sistema de ventilación.</a:t>
            </a:r>
          </a:p>
          <a:p>
            <a:r>
              <a:rPr lang="es-AR" dirty="0" smtClean="0">
                <a:solidFill>
                  <a:schemeClr val="bg1"/>
                </a:solidFill>
              </a:rPr>
              <a:t>	-Rocío con agua el frente de voladura.</a:t>
            </a:r>
            <a:endParaRPr lang="es-AR" dirty="0">
              <a:solidFill>
                <a:schemeClr val="bg1"/>
              </a:solidFill>
            </a:endParaRPr>
          </a:p>
        </p:txBody>
      </p:sp>
      <p:sp>
        <p:nvSpPr>
          <p:cNvPr id="20" name="19 Rectángulo"/>
          <p:cNvSpPr/>
          <p:nvPr/>
        </p:nvSpPr>
        <p:spPr>
          <a:xfrm>
            <a:off x="285720" y="5214950"/>
            <a:ext cx="3500462" cy="357190"/>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bg1"/>
                </a:solidFill>
              </a:rPr>
              <a:t>4-Barrenos no explosionados: </a:t>
            </a:r>
            <a:endParaRPr lang="es-AR" b="1" dirty="0">
              <a:solidFill>
                <a:schemeClr val="bg1"/>
              </a:solidFill>
            </a:endParaRPr>
          </a:p>
        </p:txBody>
      </p:sp>
      <p:sp>
        <p:nvSpPr>
          <p:cNvPr id="21" name="20 Rectángulo"/>
          <p:cNvSpPr/>
          <p:nvPr/>
        </p:nvSpPr>
        <p:spPr>
          <a:xfrm>
            <a:off x="285720" y="5643578"/>
            <a:ext cx="8501122" cy="100013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22" name="21 CuadroTexto"/>
          <p:cNvSpPr txBox="1"/>
          <p:nvPr/>
        </p:nvSpPr>
        <p:spPr>
          <a:xfrm>
            <a:off x="357158" y="5643578"/>
            <a:ext cx="8358246" cy="923330"/>
          </a:xfrm>
          <a:prstGeom prst="rect">
            <a:avLst/>
          </a:prstGeom>
          <a:noFill/>
        </p:spPr>
        <p:txBody>
          <a:bodyPr wrap="square" rtlCol="0">
            <a:spAutoFit/>
          </a:bodyPr>
          <a:lstStyle/>
          <a:p>
            <a:pPr>
              <a:buFont typeface="Arial" pitchFamily="34" charset="0"/>
              <a:buChar char="•"/>
            </a:pPr>
            <a:r>
              <a:rPr lang="es-AR" b="1" dirty="0" smtClean="0">
                <a:solidFill>
                  <a:schemeClr val="bg1"/>
                </a:solidFill>
              </a:rPr>
              <a:t>Especialista</a:t>
            </a:r>
            <a:r>
              <a:rPr lang="es-AR" dirty="0" smtClean="0">
                <a:solidFill>
                  <a:schemeClr val="bg1"/>
                </a:solidFill>
              </a:rPr>
              <a:t> debe conocer cómo manejarlo con seguridad y cómo evitar su repetición.</a:t>
            </a:r>
          </a:p>
          <a:p>
            <a:pPr>
              <a:buFont typeface="Arial" pitchFamily="34" charset="0"/>
              <a:buChar char="•"/>
            </a:pPr>
            <a:r>
              <a:rPr lang="es-AR" b="1" dirty="0" smtClean="0">
                <a:solidFill>
                  <a:schemeClr val="bg1"/>
                </a:solidFill>
              </a:rPr>
              <a:t>Evitar</a:t>
            </a:r>
            <a:r>
              <a:rPr lang="es-AR" dirty="0" smtClean="0">
                <a:solidFill>
                  <a:schemeClr val="bg1"/>
                </a:solidFill>
              </a:rPr>
              <a:t> la utilización de </a:t>
            </a:r>
            <a:r>
              <a:rPr lang="es-AR" b="1" dirty="0" smtClean="0">
                <a:solidFill>
                  <a:schemeClr val="bg1"/>
                </a:solidFill>
              </a:rPr>
              <a:t>palas mecánicas </a:t>
            </a:r>
            <a:r>
              <a:rPr lang="es-AR" dirty="0" smtClean="0">
                <a:solidFill>
                  <a:schemeClr val="bg1"/>
                </a:solidFill>
              </a:rPr>
              <a:t>en la zona.</a:t>
            </a:r>
          </a:p>
        </p:txBody>
      </p:sp>
      <p:sp>
        <p:nvSpPr>
          <p:cNvPr id="17" name="16 CuadroTexto"/>
          <p:cNvSpPr txBox="1"/>
          <p:nvPr/>
        </p:nvSpPr>
        <p:spPr>
          <a:xfrm>
            <a:off x="214282" y="1357298"/>
            <a:ext cx="3643338" cy="646331"/>
          </a:xfrm>
          <a:prstGeom prst="rect">
            <a:avLst/>
          </a:prstGeom>
          <a:noFill/>
        </p:spPr>
        <p:txBody>
          <a:bodyPr wrap="square" rtlCol="0">
            <a:spAutoFit/>
          </a:bodyPr>
          <a:lstStyle/>
          <a:p>
            <a:r>
              <a:rPr lang="es-AR" b="1" dirty="0" smtClean="0">
                <a:solidFill>
                  <a:schemeClr val="bg1"/>
                </a:solidFill>
              </a:rPr>
              <a:t>Etapas para neutralizar riegos:</a:t>
            </a:r>
          </a:p>
          <a:p>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85720" y="1857364"/>
            <a:ext cx="4643470" cy="357190"/>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bg1"/>
                </a:solidFill>
              </a:rPr>
              <a:t>5- </a:t>
            </a:r>
            <a:r>
              <a:rPr lang="pt-BR" b="1" dirty="0" err="1" smtClean="0">
                <a:solidFill>
                  <a:schemeClr val="bg1"/>
                </a:solidFill>
              </a:rPr>
              <a:t>Barrenos</a:t>
            </a:r>
            <a:r>
              <a:rPr lang="pt-BR" b="1" dirty="0" smtClean="0">
                <a:solidFill>
                  <a:schemeClr val="bg1"/>
                </a:solidFill>
              </a:rPr>
              <a:t> incendiados o demorados:</a:t>
            </a:r>
            <a:endParaRPr lang="es-AR" b="1" dirty="0">
              <a:solidFill>
                <a:schemeClr val="bg1"/>
              </a:solidFill>
            </a:endParaRPr>
          </a:p>
        </p:txBody>
      </p:sp>
      <p:sp>
        <p:nvSpPr>
          <p:cNvPr id="11" name="10 Rectángulo"/>
          <p:cNvSpPr/>
          <p:nvPr/>
        </p:nvSpPr>
        <p:spPr>
          <a:xfrm>
            <a:off x="285720" y="2285992"/>
            <a:ext cx="8572560" cy="100013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4" name="3 Rectángulo"/>
          <p:cNvSpPr/>
          <p:nvPr/>
        </p:nvSpPr>
        <p:spPr>
          <a:xfrm>
            <a:off x="357158" y="285728"/>
            <a:ext cx="4150495" cy="369332"/>
          </a:xfrm>
          <a:prstGeom prst="rect">
            <a:avLst/>
          </a:prstGeom>
        </p:spPr>
        <p:txBody>
          <a:bodyPr wrap="none">
            <a:spAutoFit/>
          </a:bodyPr>
          <a:lstStyle/>
          <a:p>
            <a:r>
              <a:rPr lang="es-AR" b="1" dirty="0" smtClean="0"/>
              <a:t>13. Aplicación en la Ingeniería Civil</a:t>
            </a:r>
            <a:endParaRPr lang="es-AR" dirty="0"/>
          </a:p>
        </p:txBody>
      </p:sp>
      <p:sp>
        <p:nvSpPr>
          <p:cNvPr id="6" name="5 CuadroTexto"/>
          <p:cNvSpPr txBox="1"/>
          <p:nvPr/>
        </p:nvSpPr>
        <p:spPr>
          <a:xfrm>
            <a:off x="1785918" y="785794"/>
            <a:ext cx="4572032" cy="369332"/>
          </a:xfrm>
          <a:prstGeom prst="rect">
            <a:avLst/>
          </a:prstGeom>
          <a:noFill/>
        </p:spPr>
        <p:txBody>
          <a:bodyPr wrap="square" rtlCol="0">
            <a:spAutoFit/>
          </a:bodyPr>
          <a:lstStyle/>
          <a:p>
            <a:r>
              <a:rPr lang="es-AR" b="1" dirty="0" smtClean="0">
                <a:solidFill>
                  <a:schemeClr val="accent3">
                    <a:lumMod val="60000"/>
                    <a:lumOff val="40000"/>
                  </a:schemeClr>
                </a:solidFill>
              </a:rPr>
              <a:t>EXCAVACIONES CON EXPLOSIVOS</a:t>
            </a:r>
            <a:endParaRPr lang="es-AR" b="1" dirty="0">
              <a:solidFill>
                <a:schemeClr val="accent3">
                  <a:lumMod val="60000"/>
                  <a:lumOff val="40000"/>
                </a:schemeClr>
              </a:solidFill>
            </a:endParaRPr>
          </a:p>
        </p:txBody>
      </p:sp>
      <p:pic>
        <p:nvPicPr>
          <p:cNvPr id="2050" name="Picture 2"/>
          <p:cNvPicPr>
            <a:picLocks noChangeAspect="1" noChangeArrowheads="1"/>
          </p:cNvPicPr>
          <p:nvPr/>
        </p:nvPicPr>
        <p:blipFill>
          <a:blip r:embed="rId2"/>
          <a:srcRect/>
          <a:stretch>
            <a:fillRect/>
          </a:stretch>
        </p:blipFill>
        <p:spPr bwMode="auto">
          <a:xfrm>
            <a:off x="5929322" y="571480"/>
            <a:ext cx="2857500" cy="1600200"/>
          </a:xfrm>
          <a:prstGeom prst="rect">
            <a:avLst/>
          </a:prstGeom>
          <a:noFill/>
          <a:ln w="9525">
            <a:noFill/>
            <a:miter lim="800000"/>
            <a:headEnd/>
            <a:tailEnd/>
          </a:ln>
          <a:effectLst/>
        </p:spPr>
      </p:pic>
      <p:sp>
        <p:nvSpPr>
          <p:cNvPr id="13" name="12 Rectángulo"/>
          <p:cNvSpPr/>
          <p:nvPr/>
        </p:nvSpPr>
        <p:spPr>
          <a:xfrm>
            <a:off x="285720" y="3429000"/>
            <a:ext cx="4929222" cy="357190"/>
          </a:xfrm>
          <a:prstGeom prst="rect">
            <a:avLst/>
          </a:prstGeom>
          <a:solidFill>
            <a:schemeClr val="accent3">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solidFill>
                <a:schemeClr val="bg1"/>
              </a:solidFill>
            </a:endParaRPr>
          </a:p>
        </p:txBody>
      </p:sp>
      <p:sp>
        <p:nvSpPr>
          <p:cNvPr id="18" name="17 Rectángulo"/>
          <p:cNvSpPr/>
          <p:nvPr/>
        </p:nvSpPr>
        <p:spPr>
          <a:xfrm>
            <a:off x="285720" y="3929066"/>
            <a:ext cx="8501122" cy="114300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dirty="0" smtClean="0"/>
          </a:p>
        </p:txBody>
      </p:sp>
      <p:sp>
        <p:nvSpPr>
          <p:cNvPr id="17" name="16 Rectángulo"/>
          <p:cNvSpPr/>
          <p:nvPr/>
        </p:nvSpPr>
        <p:spPr>
          <a:xfrm>
            <a:off x="285720" y="3429000"/>
            <a:ext cx="5643602" cy="369332"/>
          </a:xfrm>
          <a:prstGeom prst="rect">
            <a:avLst/>
          </a:prstGeom>
        </p:spPr>
        <p:txBody>
          <a:bodyPr wrap="square">
            <a:spAutoFit/>
          </a:bodyPr>
          <a:lstStyle/>
          <a:p>
            <a:r>
              <a:rPr lang="es-AR" b="1" dirty="0" smtClean="0">
                <a:solidFill>
                  <a:schemeClr val="bg1"/>
                </a:solidFill>
              </a:rPr>
              <a:t>6-Vibraciones producidas por la voladura: </a:t>
            </a:r>
          </a:p>
        </p:txBody>
      </p:sp>
      <p:sp>
        <p:nvSpPr>
          <p:cNvPr id="23" name="22 CuadroTexto"/>
          <p:cNvSpPr txBox="1"/>
          <p:nvPr/>
        </p:nvSpPr>
        <p:spPr>
          <a:xfrm>
            <a:off x="285720" y="2357430"/>
            <a:ext cx="8286808" cy="923330"/>
          </a:xfrm>
          <a:prstGeom prst="rect">
            <a:avLst/>
          </a:prstGeom>
          <a:noFill/>
        </p:spPr>
        <p:txBody>
          <a:bodyPr wrap="square" rtlCol="0">
            <a:spAutoFit/>
          </a:bodyPr>
          <a:lstStyle/>
          <a:p>
            <a:pPr>
              <a:buFont typeface="Arial" pitchFamily="34" charset="0"/>
              <a:buChar char="•"/>
            </a:pPr>
            <a:r>
              <a:rPr lang="es-AR" dirty="0" smtClean="0">
                <a:solidFill>
                  <a:schemeClr val="bg1"/>
                </a:solidFill>
              </a:rPr>
              <a:t>Existencia de barrenos no explosionado originan </a:t>
            </a:r>
            <a:r>
              <a:rPr lang="es-AR" b="1" dirty="0" smtClean="0">
                <a:solidFill>
                  <a:schemeClr val="bg1"/>
                </a:solidFill>
              </a:rPr>
              <a:t>"explosión demorada".</a:t>
            </a:r>
          </a:p>
          <a:p>
            <a:pPr>
              <a:buFont typeface="Arial" pitchFamily="34" charset="0"/>
              <a:buChar char="•"/>
            </a:pPr>
            <a:r>
              <a:rPr lang="es-AR" dirty="0" smtClean="0">
                <a:solidFill>
                  <a:schemeClr val="bg1"/>
                </a:solidFill>
              </a:rPr>
              <a:t>Si se observa o se sospecha de la presencia de una carga incendiada, ninguna persona podrá acercarse a ella por el lapso de </a:t>
            </a:r>
            <a:r>
              <a:rPr lang="es-AR" b="1" dirty="0" smtClean="0">
                <a:solidFill>
                  <a:schemeClr val="bg1"/>
                </a:solidFill>
              </a:rPr>
              <a:t>una hora</a:t>
            </a:r>
            <a:r>
              <a:rPr lang="es-AR" dirty="0" smtClean="0">
                <a:solidFill>
                  <a:schemeClr val="bg1"/>
                </a:solidFill>
              </a:rPr>
              <a:t>.</a:t>
            </a:r>
            <a:endParaRPr lang="es-AR" dirty="0">
              <a:solidFill>
                <a:schemeClr val="bg1"/>
              </a:solidFill>
            </a:endParaRPr>
          </a:p>
        </p:txBody>
      </p:sp>
      <p:sp>
        <p:nvSpPr>
          <p:cNvPr id="24" name="23 CuadroTexto"/>
          <p:cNvSpPr txBox="1"/>
          <p:nvPr/>
        </p:nvSpPr>
        <p:spPr>
          <a:xfrm>
            <a:off x="357158" y="4000504"/>
            <a:ext cx="7643866" cy="923330"/>
          </a:xfrm>
          <a:prstGeom prst="rect">
            <a:avLst/>
          </a:prstGeom>
          <a:noFill/>
        </p:spPr>
        <p:txBody>
          <a:bodyPr wrap="square" rtlCol="0">
            <a:spAutoFit/>
          </a:bodyPr>
          <a:lstStyle/>
          <a:p>
            <a:pPr>
              <a:buFont typeface="Arial" pitchFamily="34" charset="0"/>
              <a:buChar char="•"/>
            </a:pPr>
            <a:r>
              <a:rPr lang="es-AR" dirty="0" smtClean="0">
                <a:solidFill>
                  <a:schemeClr val="bg1"/>
                </a:solidFill>
              </a:rPr>
              <a:t>Nuestra legislación describe el empleo de instrumental (artículo 283 del Decreto Reglamentario 302/83, de la Ley Nacional de Armas y Explosivos 20429).</a:t>
            </a:r>
            <a:endParaRPr lang="es-AR"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5720" y="857232"/>
            <a:ext cx="1747594" cy="369332"/>
          </a:xfrm>
          <a:prstGeom prst="rect">
            <a:avLst/>
          </a:prstGeom>
        </p:spPr>
        <p:txBody>
          <a:bodyPr wrap="none">
            <a:spAutoFit/>
          </a:bodyPr>
          <a:lstStyle/>
          <a:p>
            <a:r>
              <a:rPr lang="es-AR" b="1" dirty="0" smtClean="0"/>
              <a:t>Tipos de fallas</a:t>
            </a:r>
            <a:endParaRPr lang="es-AR" dirty="0"/>
          </a:p>
        </p:txBody>
      </p:sp>
      <p:sp>
        <p:nvSpPr>
          <p:cNvPr id="6" name="5 CuadroTexto"/>
          <p:cNvSpPr txBox="1"/>
          <p:nvPr/>
        </p:nvSpPr>
        <p:spPr>
          <a:xfrm>
            <a:off x="285720" y="1500174"/>
            <a:ext cx="8501122" cy="1754326"/>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AR" b="1" dirty="0" smtClean="0">
                <a:solidFill>
                  <a:schemeClr val="accent6">
                    <a:lumMod val="75000"/>
                  </a:schemeClr>
                </a:solidFill>
              </a:rPr>
              <a:t>TIRO RETARDADO: </a:t>
            </a:r>
            <a:r>
              <a:rPr lang="es-AR" dirty="0" smtClean="0"/>
              <a:t>Es el que </a:t>
            </a:r>
            <a:r>
              <a:rPr lang="es-AR" b="1" dirty="0" smtClean="0"/>
              <a:t>no sale</a:t>
            </a:r>
            <a:r>
              <a:rPr lang="es-AR" dirty="0" smtClean="0"/>
              <a:t> a su tiempo o junto con el resto de una tanda.</a:t>
            </a:r>
          </a:p>
          <a:p>
            <a:r>
              <a:rPr lang="es-AR" b="1" dirty="0" smtClean="0">
                <a:solidFill>
                  <a:schemeClr val="accent6">
                    <a:lumMod val="75000"/>
                  </a:schemeClr>
                </a:solidFill>
              </a:rPr>
              <a:t>TIRO SOPLADO: </a:t>
            </a:r>
            <a:r>
              <a:rPr lang="es-AR" dirty="0" smtClean="0"/>
              <a:t>Es un tiro que </a:t>
            </a:r>
            <a:r>
              <a:rPr lang="es-AR" b="1" dirty="0" smtClean="0"/>
              <a:t>sale</a:t>
            </a:r>
            <a:r>
              <a:rPr lang="es-AR" dirty="0" smtClean="0"/>
              <a:t> sin “fuerza”, no hay rotura ni empuje adecuado del material.</a:t>
            </a:r>
          </a:p>
          <a:p>
            <a:r>
              <a:rPr lang="es-AR" b="1" dirty="0" smtClean="0">
                <a:solidFill>
                  <a:schemeClr val="accent6">
                    <a:lumMod val="75000"/>
                  </a:schemeClr>
                </a:solidFill>
              </a:rPr>
              <a:t>TIRO CORTADO: </a:t>
            </a:r>
            <a:r>
              <a:rPr lang="es-AR" dirty="0" smtClean="0"/>
              <a:t>Es un tiro que </a:t>
            </a:r>
            <a:r>
              <a:rPr lang="es-AR" b="1" dirty="0" smtClean="0"/>
              <a:t>no sale </a:t>
            </a:r>
            <a:r>
              <a:rPr lang="es-AR" dirty="0" smtClean="0"/>
              <a:t>por </a:t>
            </a:r>
            <a:r>
              <a:rPr lang="es-AR" b="1" dirty="0" smtClean="0"/>
              <a:t>falla</a:t>
            </a:r>
            <a:r>
              <a:rPr lang="es-AR" dirty="0" smtClean="0"/>
              <a:t> de cualquiera de los elementos principales: iniciador, guía o explosivo. </a:t>
            </a:r>
          </a:p>
        </p:txBody>
      </p:sp>
      <p:sp>
        <p:nvSpPr>
          <p:cNvPr id="7" name="6 Rectángulo"/>
          <p:cNvSpPr/>
          <p:nvPr/>
        </p:nvSpPr>
        <p:spPr>
          <a:xfrm>
            <a:off x="285720" y="3714752"/>
            <a:ext cx="3522118" cy="369332"/>
          </a:xfrm>
          <a:prstGeom prst="rect">
            <a:avLst/>
          </a:prstGeom>
        </p:spPr>
        <p:txBody>
          <a:bodyPr wrap="none">
            <a:spAutoFit/>
          </a:bodyPr>
          <a:lstStyle/>
          <a:p>
            <a:r>
              <a:rPr lang="es-AR" b="1" dirty="0" smtClean="0"/>
              <a:t>Procedimiento ante una falla:</a:t>
            </a:r>
            <a:endParaRPr lang="es-AR" dirty="0"/>
          </a:p>
        </p:txBody>
      </p:sp>
      <p:sp>
        <p:nvSpPr>
          <p:cNvPr id="8" name="7 CuadroTexto"/>
          <p:cNvSpPr txBox="1"/>
          <p:nvPr/>
        </p:nvSpPr>
        <p:spPr>
          <a:xfrm>
            <a:off x="285720" y="4214818"/>
            <a:ext cx="8572528" cy="2031325"/>
          </a:xfrm>
          <a:prstGeom prst="rect">
            <a:avLst/>
          </a:prstGeom>
          <a:solidFill>
            <a:schemeClr val="accent5">
              <a:lumMod val="20000"/>
              <a:lumOff val="80000"/>
            </a:schemeClr>
          </a:solidFill>
          <a:ln w="19050">
            <a:solidFill>
              <a:schemeClr val="accent1">
                <a:lumMod val="60000"/>
                <a:lumOff val="40000"/>
              </a:schemeClr>
            </a:solidFill>
          </a:ln>
        </p:spPr>
        <p:txBody>
          <a:bodyPr wrap="square" rtlCol="0">
            <a:spAutoFit/>
          </a:bodyPr>
          <a:lstStyle/>
          <a:p>
            <a:r>
              <a:rPr lang="es-AR" b="1" dirty="0" smtClean="0">
                <a:solidFill>
                  <a:schemeClr val="bg1"/>
                </a:solidFill>
              </a:rPr>
              <a:t>  Esperar </a:t>
            </a:r>
            <a:r>
              <a:rPr lang="es-AR" dirty="0" smtClean="0">
                <a:solidFill>
                  <a:schemeClr val="bg1"/>
                </a:solidFill>
              </a:rPr>
              <a:t>un tiempo prudencial (aprox. 30 minutos).</a:t>
            </a:r>
          </a:p>
          <a:p>
            <a:r>
              <a:rPr lang="es-AR" dirty="0" smtClean="0">
                <a:solidFill>
                  <a:schemeClr val="bg1"/>
                </a:solidFill>
              </a:rPr>
              <a:t>  Retirar a todo el </a:t>
            </a:r>
            <a:r>
              <a:rPr lang="es-AR" b="1" dirty="0" smtClean="0">
                <a:solidFill>
                  <a:schemeClr val="bg1"/>
                </a:solidFill>
              </a:rPr>
              <a:t>personal no vinculado </a:t>
            </a:r>
            <a:r>
              <a:rPr lang="es-AR" dirty="0" smtClean="0">
                <a:solidFill>
                  <a:schemeClr val="bg1"/>
                </a:solidFill>
              </a:rPr>
              <a:t>a la eliminación de tiros fallados.</a:t>
            </a:r>
          </a:p>
          <a:p>
            <a:r>
              <a:rPr lang="es-AR" b="1" dirty="0" smtClean="0">
                <a:solidFill>
                  <a:schemeClr val="bg1"/>
                </a:solidFill>
              </a:rPr>
              <a:t>  Dar parte inmediato </a:t>
            </a:r>
            <a:r>
              <a:rPr lang="es-AR" dirty="0" smtClean="0">
                <a:solidFill>
                  <a:schemeClr val="bg1"/>
                </a:solidFill>
              </a:rPr>
              <a:t>del problema al Jefe de Sección y a todo el personal que trabaja en el sector.</a:t>
            </a:r>
          </a:p>
          <a:p>
            <a:r>
              <a:rPr lang="es-AR" b="1" dirty="0" smtClean="0">
                <a:solidFill>
                  <a:schemeClr val="bg1"/>
                </a:solidFill>
              </a:rPr>
              <a:t>  Eliminar los tacos quedados </a:t>
            </a:r>
            <a:r>
              <a:rPr lang="es-AR" dirty="0" smtClean="0">
                <a:solidFill>
                  <a:schemeClr val="bg1"/>
                </a:solidFill>
              </a:rPr>
              <a:t>con chorro de agua, o colocarles un</a:t>
            </a:r>
          </a:p>
          <a:p>
            <a:r>
              <a:rPr lang="es-AR" dirty="0" smtClean="0">
                <a:solidFill>
                  <a:schemeClr val="bg1"/>
                </a:solidFill>
              </a:rPr>
              <a:t>nuevo cebo y volverlos a disparar.</a:t>
            </a:r>
          </a:p>
          <a:p>
            <a:r>
              <a:rPr lang="es-AR" dirty="0" smtClean="0">
                <a:solidFill>
                  <a:schemeClr val="bg1"/>
                </a:solidFill>
              </a:rPr>
              <a:t>  Recoger todo </a:t>
            </a:r>
            <a:r>
              <a:rPr lang="es-AR" b="1" dirty="0" smtClean="0">
                <a:solidFill>
                  <a:schemeClr val="bg1"/>
                </a:solidFill>
              </a:rPr>
              <a:t>resto de explosivo. </a:t>
            </a:r>
            <a:endParaRPr lang="es-AR" b="1" dirty="0">
              <a:solidFill>
                <a:schemeClr val="bg1"/>
              </a:solidFill>
            </a:endParaRPr>
          </a:p>
        </p:txBody>
      </p:sp>
      <p:sp>
        <p:nvSpPr>
          <p:cNvPr id="9" name="8 Triángulo isósceles"/>
          <p:cNvSpPr/>
          <p:nvPr/>
        </p:nvSpPr>
        <p:spPr>
          <a:xfrm>
            <a:off x="285720" y="4857760"/>
            <a:ext cx="214282" cy="142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Triángulo isósceles"/>
          <p:cNvSpPr/>
          <p:nvPr/>
        </p:nvSpPr>
        <p:spPr>
          <a:xfrm>
            <a:off x="285720" y="4357694"/>
            <a:ext cx="214282" cy="142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Triángulo isósceles"/>
          <p:cNvSpPr/>
          <p:nvPr/>
        </p:nvSpPr>
        <p:spPr>
          <a:xfrm>
            <a:off x="285720" y="5429264"/>
            <a:ext cx="214282" cy="142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Triángulo isósceles"/>
          <p:cNvSpPr/>
          <p:nvPr/>
        </p:nvSpPr>
        <p:spPr>
          <a:xfrm>
            <a:off x="285720" y="6000768"/>
            <a:ext cx="214282" cy="142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13 Triángulo isósceles"/>
          <p:cNvSpPr/>
          <p:nvPr/>
        </p:nvSpPr>
        <p:spPr>
          <a:xfrm>
            <a:off x="285720" y="4572008"/>
            <a:ext cx="214282" cy="1428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3214686"/>
            <a:ext cx="253787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3600" b="1" dirty="0" smtClean="0">
                <a:ln w="11430"/>
                <a:solidFill>
                  <a:schemeClr val="bg2">
                    <a:lumMod val="60000"/>
                    <a:lumOff val="40000"/>
                  </a:schemeClr>
                </a:solidFill>
                <a:effectLst>
                  <a:outerShdw blurRad="50800" dist="39000" dir="5460000" algn="tl">
                    <a:srgbClr val="000000">
                      <a:alpha val="38000"/>
                    </a:srgbClr>
                  </a:outerShdw>
                </a:effectLst>
              </a:rPr>
              <a:t>Contenido</a:t>
            </a:r>
            <a:endParaRPr lang="es-ES" sz="3600" b="1" cap="none" spc="0" dirty="0">
              <a:ln w="11430"/>
              <a:solidFill>
                <a:schemeClr val="bg2">
                  <a:lumMod val="60000"/>
                  <a:lumOff val="40000"/>
                </a:schemeClr>
              </a:solidFill>
              <a:effectLst>
                <a:outerShdw blurRad="50800" dist="39000" dir="5460000" algn="tl">
                  <a:srgbClr val="000000">
                    <a:alpha val="38000"/>
                  </a:srgbClr>
                </a:outerShdw>
              </a:effectLst>
            </a:endParaRPr>
          </a:p>
        </p:txBody>
      </p:sp>
      <p:sp>
        <p:nvSpPr>
          <p:cNvPr id="5" name="4 CuadroTexto"/>
          <p:cNvSpPr txBox="1"/>
          <p:nvPr/>
        </p:nvSpPr>
        <p:spPr>
          <a:xfrm>
            <a:off x="3428992" y="117693"/>
            <a:ext cx="4643470" cy="6524863"/>
          </a:xfrm>
          <a:prstGeom prst="rect">
            <a:avLst/>
          </a:prstGeom>
          <a:noFill/>
        </p:spPr>
        <p:txBody>
          <a:bodyPr wrap="square" rtlCol="0">
            <a:spAutoFit/>
          </a:bodyPr>
          <a:lstStyle/>
          <a:p>
            <a:pPr marL="342900" lvl="0" indent="-342900"/>
            <a:r>
              <a:rPr lang="es-AR" sz="1600" b="1" dirty="0" smtClean="0"/>
              <a:t>1. Definición de explosivos</a:t>
            </a:r>
          </a:p>
          <a:p>
            <a:pPr marL="342900" lvl="0" indent="-342900"/>
            <a:endParaRPr lang="es-ES" sz="1600" dirty="0" smtClean="0"/>
          </a:p>
          <a:p>
            <a:pPr lvl="0"/>
            <a:r>
              <a:rPr lang="es-AR" sz="1600" b="1" dirty="0" smtClean="0"/>
              <a:t>2. Clasificación</a:t>
            </a:r>
          </a:p>
          <a:p>
            <a:pPr lvl="0"/>
            <a:endParaRPr lang="es-ES" sz="1600" dirty="0" smtClean="0"/>
          </a:p>
          <a:p>
            <a:pPr lvl="0"/>
            <a:r>
              <a:rPr lang="es-AR" sz="1600" b="1" dirty="0" smtClean="0"/>
              <a:t>3. Requisitos</a:t>
            </a:r>
          </a:p>
          <a:p>
            <a:pPr lvl="0"/>
            <a:endParaRPr lang="es-ES" sz="1600" dirty="0" smtClean="0"/>
          </a:p>
          <a:p>
            <a:pPr lvl="0"/>
            <a:r>
              <a:rPr lang="es-AR" sz="1600" b="1" dirty="0" smtClean="0"/>
              <a:t>4. Importación y exportación</a:t>
            </a:r>
          </a:p>
          <a:p>
            <a:pPr lvl="0"/>
            <a:endParaRPr lang="es-ES" sz="1600" dirty="0" smtClean="0"/>
          </a:p>
          <a:p>
            <a:pPr lvl="0"/>
            <a:r>
              <a:rPr lang="es-AR" sz="1600" b="1" dirty="0" smtClean="0"/>
              <a:t>5. Comercialización</a:t>
            </a:r>
          </a:p>
          <a:p>
            <a:pPr lvl="0"/>
            <a:endParaRPr lang="es-ES" sz="1600" dirty="0" smtClean="0"/>
          </a:p>
          <a:p>
            <a:pPr lvl="0"/>
            <a:r>
              <a:rPr lang="es-AR" sz="1600" b="1" dirty="0" smtClean="0"/>
              <a:t>6. Transporte</a:t>
            </a:r>
          </a:p>
          <a:p>
            <a:pPr lvl="0"/>
            <a:endParaRPr lang="es-ES" sz="1600" dirty="0" smtClean="0"/>
          </a:p>
          <a:p>
            <a:pPr lvl="0"/>
            <a:r>
              <a:rPr lang="es-AR" sz="1600" b="1" dirty="0" smtClean="0"/>
              <a:t>7. Acondicionamiento y embalaje</a:t>
            </a:r>
          </a:p>
          <a:p>
            <a:pPr lvl="0"/>
            <a:endParaRPr lang="es-ES" sz="1600" dirty="0" smtClean="0"/>
          </a:p>
          <a:p>
            <a:pPr lvl="0"/>
            <a:r>
              <a:rPr lang="es-AR" sz="1600" b="1" dirty="0" smtClean="0"/>
              <a:t>8. Empleo y uso</a:t>
            </a:r>
          </a:p>
          <a:p>
            <a:pPr lvl="0"/>
            <a:endParaRPr lang="es-ES" sz="1600" i="1" dirty="0" smtClean="0"/>
          </a:p>
          <a:p>
            <a:pPr lvl="0"/>
            <a:r>
              <a:rPr lang="es-ES" sz="1600" b="1" dirty="0" smtClean="0"/>
              <a:t>9</a:t>
            </a:r>
            <a:r>
              <a:rPr lang="es-AR" sz="1600" b="1" dirty="0" smtClean="0"/>
              <a:t>. Almacenamiento</a:t>
            </a:r>
          </a:p>
          <a:p>
            <a:pPr lvl="0"/>
            <a:endParaRPr lang="es-ES" sz="1600" dirty="0" smtClean="0"/>
          </a:p>
          <a:p>
            <a:pPr lvl="0"/>
            <a:r>
              <a:rPr lang="es-AR" sz="1600" b="1" dirty="0" smtClean="0"/>
              <a:t>10. Destrucción de explosivos</a:t>
            </a:r>
          </a:p>
          <a:p>
            <a:pPr lvl="0"/>
            <a:endParaRPr lang="es-ES" sz="1600" dirty="0" smtClean="0"/>
          </a:p>
          <a:p>
            <a:pPr lvl="0"/>
            <a:r>
              <a:rPr lang="es-AR" sz="1600" b="1" dirty="0" smtClean="0"/>
              <a:t>11. Disposiciones generales</a:t>
            </a:r>
          </a:p>
          <a:p>
            <a:pPr lvl="0"/>
            <a:endParaRPr lang="es-AR" sz="1600" b="1" dirty="0" smtClean="0"/>
          </a:p>
          <a:p>
            <a:r>
              <a:rPr lang="es-AR" sz="1600" b="1" dirty="0" smtClean="0"/>
              <a:t>12. Aplicación en la Ingeniería Civil</a:t>
            </a:r>
          </a:p>
          <a:p>
            <a:endParaRPr lang="es-AR" sz="1600" b="1" dirty="0" smtClean="0"/>
          </a:p>
          <a:p>
            <a:r>
              <a:rPr lang="es-AR" sz="1600" b="1" dirty="0" smtClean="0"/>
              <a:t>13. Elementos de protección del personal</a:t>
            </a:r>
            <a:endParaRPr lang="es-AR" sz="1600" dirty="0" smtClean="0"/>
          </a:p>
          <a:p>
            <a:endParaRPr lang="es-ES" dirty="0"/>
          </a:p>
        </p:txBody>
      </p:sp>
      <p:sp>
        <p:nvSpPr>
          <p:cNvPr id="6" name="5 Rectángulo"/>
          <p:cNvSpPr/>
          <p:nvPr/>
        </p:nvSpPr>
        <p:spPr>
          <a:xfrm>
            <a:off x="3500430" y="5929330"/>
            <a:ext cx="4214842" cy="3571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29150210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26699" t="25138" r="32617" b="27083"/>
          <a:stretch>
            <a:fillRect/>
          </a:stretch>
        </p:blipFill>
        <p:spPr bwMode="auto">
          <a:xfrm>
            <a:off x="214282" y="357166"/>
            <a:ext cx="8759478" cy="5786453"/>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844" y="142852"/>
            <a:ext cx="4822154" cy="369332"/>
          </a:xfrm>
          <a:prstGeom prst="rect">
            <a:avLst/>
          </a:prstGeom>
        </p:spPr>
        <p:txBody>
          <a:bodyPr wrap="none">
            <a:spAutoFit/>
          </a:bodyPr>
          <a:lstStyle/>
          <a:p>
            <a:r>
              <a:rPr lang="es-AR" b="1" dirty="0" smtClean="0"/>
              <a:t>13. Elementos de protección del personal</a:t>
            </a:r>
            <a:endParaRPr lang="es-AR" dirty="0"/>
          </a:p>
        </p:txBody>
      </p:sp>
      <p:sp>
        <p:nvSpPr>
          <p:cNvPr id="7" name="6 Rectángulo"/>
          <p:cNvSpPr/>
          <p:nvPr/>
        </p:nvSpPr>
        <p:spPr>
          <a:xfrm>
            <a:off x="428596" y="1142984"/>
            <a:ext cx="6715172" cy="1200329"/>
          </a:xfrm>
          <a:prstGeom prst="rect">
            <a:avLst/>
          </a:prstGeom>
        </p:spPr>
        <p:txBody>
          <a:bodyPr wrap="square">
            <a:spAutoFit/>
          </a:bodyPr>
          <a:lstStyle/>
          <a:p>
            <a:r>
              <a:rPr lang="es-AR" dirty="0" smtClean="0"/>
              <a:t>Lámpara.</a:t>
            </a:r>
          </a:p>
          <a:p>
            <a:r>
              <a:rPr lang="es-AR" dirty="0" smtClean="0"/>
              <a:t>Orejeras.</a:t>
            </a:r>
          </a:p>
          <a:p>
            <a:r>
              <a:rPr lang="es-AR" dirty="0" smtClean="0"/>
              <a:t>Visera retráctil.</a:t>
            </a:r>
          </a:p>
          <a:p>
            <a:r>
              <a:rPr lang="es-AR" dirty="0" smtClean="0"/>
              <a:t>Extensiones posteriores para proteger la nuca.</a:t>
            </a:r>
            <a:endParaRPr lang="es-AR" dirty="0"/>
          </a:p>
        </p:txBody>
      </p:sp>
      <p:sp>
        <p:nvSpPr>
          <p:cNvPr id="8" name="7 CuadroTexto"/>
          <p:cNvSpPr txBox="1"/>
          <p:nvPr/>
        </p:nvSpPr>
        <p:spPr>
          <a:xfrm>
            <a:off x="285720" y="2428868"/>
            <a:ext cx="5500726" cy="369332"/>
          </a:xfrm>
          <a:prstGeom prst="rect">
            <a:avLst/>
          </a:prstGeom>
          <a:noFill/>
        </p:spPr>
        <p:txBody>
          <a:bodyPr wrap="square" rtlCol="0">
            <a:spAutoFit/>
          </a:bodyPr>
          <a:lstStyle/>
          <a:p>
            <a:r>
              <a:rPr lang="es-AR" b="1" dirty="0" smtClean="0"/>
              <a:t>Protección ocular y facial</a:t>
            </a:r>
            <a:endParaRPr lang="es-AR" b="1" dirty="0"/>
          </a:p>
        </p:txBody>
      </p:sp>
      <p:sp>
        <p:nvSpPr>
          <p:cNvPr id="9" name="8 Rectángulo redondeado"/>
          <p:cNvSpPr/>
          <p:nvPr/>
        </p:nvSpPr>
        <p:spPr>
          <a:xfrm>
            <a:off x="285720" y="714356"/>
            <a:ext cx="1000100"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CuadroTexto"/>
          <p:cNvSpPr txBox="1"/>
          <p:nvPr/>
        </p:nvSpPr>
        <p:spPr>
          <a:xfrm>
            <a:off x="285720" y="714356"/>
            <a:ext cx="1071570" cy="646331"/>
          </a:xfrm>
          <a:prstGeom prst="rect">
            <a:avLst/>
          </a:prstGeom>
          <a:noFill/>
        </p:spPr>
        <p:txBody>
          <a:bodyPr wrap="square" rtlCol="0">
            <a:spAutoFit/>
          </a:bodyPr>
          <a:lstStyle/>
          <a:p>
            <a:r>
              <a:rPr lang="es-AR" b="1" dirty="0" smtClean="0"/>
              <a:t>Casco </a:t>
            </a:r>
            <a:r>
              <a:rPr lang="es-AR" dirty="0" smtClean="0"/>
              <a:t> </a:t>
            </a:r>
          </a:p>
          <a:p>
            <a:endParaRPr lang="es-AR" dirty="0"/>
          </a:p>
        </p:txBody>
      </p:sp>
      <p:sp>
        <p:nvSpPr>
          <p:cNvPr id="24" name="23 Estrella de 5 puntas"/>
          <p:cNvSpPr/>
          <p:nvPr/>
        </p:nvSpPr>
        <p:spPr>
          <a:xfrm>
            <a:off x="285720" y="1285860"/>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5 puntas"/>
          <p:cNvSpPr/>
          <p:nvPr/>
        </p:nvSpPr>
        <p:spPr>
          <a:xfrm>
            <a:off x="285720" y="1571612"/>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5 puntas"/>
          <p:cNvSpPr/>
          <p:nvPr/>
        </p:nvSpPr>
        <p:spPr>
          <a:xfrm>
            <a:off x="285720" y="1857364"/>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5 puntas"/>
          <p:cNvSpPr/>
          <p:nvPr/>
        </p:nvSpPr>
        <p:spPr>
          <a:xfrm>
            <a:off x="285720" y="2071678"/>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Rectángulo redondeado"/>
          <p:cNvSpPr/>
          <p:nvPr/>
        </p:nvSpPr>
        <p:spPr>
          <a:xfrm>
            <a:off x="285720" y="2428868"/>
            <a:ext cx="3071834"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4" name="33 Estrella de 5 puntas"/>
          <p:cNvSpPr/>
          <p:nvPr/>
        </p:nvSpPr>
        <p:spPr>
          <a:xfrm>
            <a:off x="357158" y="2928934"/>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34 Estrella de 5 puntas"/>
          <p:cNvSpPr/>
          <p:nvPr/>
        </p:nvSpPr>
        <p:spPr>
          <a:xfrm>
            <a:off x="357158" y="3214686"/>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35 Estrella de 5 puntas"/>
          <p:cNvSpPr/>
          <p:nvPr/>
        </p:nvSpPr>
        <p:spPr>
          <a:xfrm>
            <a:off x="285720" y="4071942"/>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051" name="Picture 3"/>
          <p:cNvPicPr>
            <a:picLocks noChangeAspect="1" noChangeArrowheads="1"/>
          </p:cNvPicPr>
          <p:nvPr/>
        </p:nvPicPr>
        <p:blipFill>
          <a:blip r:embed="rId2"/>
          <a:srcRect l="30469" t="17709" r="50781" b="26041"/>
          <a:stretch>
            <a:fillRect/>
          </a:stretch>
        </p:blipFill>
        <p:spPr bwMode="auto">
          <a:xfrm>
            <a:off x="6286512" y="785794"/>
            <a:ext cx="2214578" cy="3737048"/>
          </a:xfrm>
          <a:prstGeom prst="rect">
            <a:avLst/>
          </a:prstGeom>
          <a:noFill/>
          <a:ln w="9525">
            <a:noFill/>
            <a:miter lim="800000"/>
            <a:headEnd/>
            <a:tailEnd/>
          </a:ln>
          <a:effectLst/>
        </p:spPr>
      </p:pic>
      <p:sp>
        <p:nvSpPr>
          <p:cNvPr id="32" name="31 CuadroTexto"/>
          <p:cNvSpPr txBox="1"/>
          <p:nvPr/>
        </p:nvSpPr>
        <p:spPr>
          <a:xfrm>
            <a:off x="500034" y="2857496"/>
            <a:ext cx="3357586" cy="923330"/>
          </a:xfrm>
          <a:prstGeom prst="rect">
            <a:avLst/>
          </a:prstGeom>
          <a:noFill/>
        </p:spPr>
        <p:txBody>
          <a:bodyPr wrap="square" rtlCol="0">
            <a:spAutoFit/>
          </a:bodyPr>
          <a:lstStyle/>
          <a:p>
            <a:r>
              <a:rPr lang="es-AR" dirty="0" smtClean="0"/>
              <a:t>Antiparras.</a:t>
            </a:r>
          </a:p>
          <a:p>
            <a:r>
              <a:rPr lang="es-AR" dirty="0" smtClean="0"/>
              <a:t>Casco con visera retráctil.</a:t>
            </a:r>
          </a:p>
          <a:p>
            <a:endParaRPr lang="es-AR" dirty="0"/>
          </a:p>
        </p:txBody>
      </p:sp>
      <p:sp>
        <p:nvSpPr>
          <p:cNvPr id="38" name="37 Rectángulo redondeado"/>
          <p:cNvSpPr/>
          <p:nvPr/>
        </p:nvSpPr>
        <p:spPr>
          <a:xfrm>
            <a:off x="285720" y="3500438"/>
            <a:ext cx="2571768"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38 Rectángulo"/>
          <p:cNvSpPr/>
          <p:nvPr/>
        </p:nvSpPr>
        <p:spPr>
          <a:xfrm>
            <a:off x="285720" y="3500438"/>
            <a:ext cx="3571900" cy="369332"/>
          </a:xfrm>
          <a:prstGeom prst="rect">
            <a:avLst/>
          </a:prstGeom>
        </p:spPr>
        <p:txBody>
          <a:bodyPr wrap="square">
            <a:spAutoFit/>
          </a:bodyPr>
          <a:lstStyle/>
          <a:p>
            <a:r>
              <a:rPr lang="es-AR" b="1" dirty="0" smtClean="0"/>
              <a:t>Protectores auditivos </a:t>
            </a:r>
            <a:endParaRPr lang="es-AR" dirty="0" smtClean="0"/>
          </a:p>
        </p:txBody>
      </p:sp>
      <p:sp>
        <p:nvSpPr>
          <p:cNvPr id="40" name="39 CuadroTexto"/>
          <p:cNvSpPr txBox="1"/>
          <p:nvPr/>
        </p:nvSpPr>
        <p:spPr>
          <a:xfrm>
            <a:off x="428596" y="3929066"/>
            <a:ext cx="5500726" cy="369332"/>
          </a:xfrm>
          <a:prstGeom prst="rect">
            <a:avLst/>
          </a:prstGeom>
          <a:noFill/>
        </p:spPr>
        <p:txBody>
          <a:bodyPr wrap="square" rtlCol="0">
            <a:spAutoFit/>
          </a:bodyPr>
          <a:lstStyle/>
          <a:p>
            <a:r>
              <a:rPr lang="es-AR" dirty="0" smtClean="0"/>
              <a:t>Protector auditivo para casco (tipo copa). </a:t>
            </a:r>
            <a:endParaRPr lang="es-AR" dirty="0"/>
          </a:p>
        </p:txBody>
      </p:sp>
      <p:sp>
        <p:nvSpPr>
          <p:cNvPr id="41" name="40 CuadroTexto"/>
          <p:cNvSpPr txBox="1"/>
          <p:nvPr/>
        </p:nvSpPr>
        <p:spPr>
          <a:xfrm>
            <a:off x="285720" y="4357694"/>
            <a:ext cx="8286808" cy="923330"/>
          </a:xfrm>
          <a:prstGeom prst="rect">
            <a:avLst/>
          </a:prstGeom>
          <a:solidFill>
            <a:schemeClr val="accent3">
              <a:lumMod val="40000"/>
              <a:lumOff val="60000"/>
            </a:schemeClr>
          </a:solidFill>
          <a:ln w="38100">
            <a:solidFill>
              <a:srgbClr val="FFFF00"/>
            </a:solidFill>
            <a:prstDash val="dash"/>
          </a:ln>
        </p:spPr>
        <p:txBody>
          <a:bodyPr wrap="square" rtlCol="0">
            <a:spAutoFit/>
          </a:bodyPr>
          <a:lstStyle/>
          <a:p>
            <a:r>
              <a:rPr lang="es-AR" dirty="0" smtClean="0">
                <a:solidFill>
                  <a:schemeClr val="bg1"/>
                </a:solidFill>
              </a:rPr>
              <a:t>Una detonación de </a:t>
            </a:r>
            <a:r>
              <a:rPr lang="es-AR" b="1" dirty="0" smtClean="0">
                <a:solidFill>
                  <a:schemeClr val="bg1"/>
                </a:solidFill>
              </a:rPr>
              <a:t>1kg de explosivo </a:t>
            </a:r>
            <a:r>
              <a:rPr lang="es-AR" dirty="0" smtClean="0">
                <a:solidFill>
                  <a:schemeClr val="bg1"/>
                </a:solidFill>
              </a:rPr>
              <a:t>a una distancia de </a:t>
            </a:r>
            <a:r>
              <a:rPr lang="es-AR" b="1" dirty="0" smtClean="0">
                <a:solidFill>
                  <a:schemeClr val="bg1"/>
                </a:solidFill>
              </a:rPr>
              <a:t>1m</a:t>
            </a:r>
            <a:r>
              <a:rPr lang="es-AR" dirty="0" smtClean="0">
                <a:solidFill>
                  <a:schemeClr val="bg1"/>
                </a:solidFill>
              </a:rPr>
              <a:t> genera un ruido inicial superior a los </a:t>
            </a:r>
            <a:r>
              <a:rPr lang="es-AR" b="1" dirty="0" smtClean="0">
                <a:solidFill>
                  <a:schemeClr val="bg1"/>
                </a:solidFill>
              </a:rPr>
              <a:t>250 decibeles </a:t>
            </a:r>
            <a:r>
              <a:rPr lang="es-AR" dirty="0" smtClean="0">
                <a:solidFill>
                  <a:schemeClr val="bg1"/>
                </a:solidFill>
              </a:rPr>
              <a:t>(teniendo en cuenta la atenuación del aire).</a:t>
            </a:r>
            <a:endParaRPr lang="es-AR" dirty="0">
              <a:solidFill>
                <a:schemeClr val="bg1"/>
              </a:solidFill>
            </a:endParaRPr>
          </a:p>
        </p:txBody>
      </p:sp>
      <p:sp>
        <p:nvSpPr>
          <p:cNvPr id="42" name="41 Rectángulo"/>
          <p:cNvSpPr/>
          <p:nvPr/>
        </p:nvSpPr>
        <p:spPr>
          <a:xfrm>
            <a:off x="285720" y="5500702"/>
            <a:ext cx="3676006" cy="369332"/>
          </a:xfrm>
          <a:prstGeom prst="rect">
            <a:avLst/>
          </a:prstGeom>
        </p:spPr>
        <p:txBody>
          <a:bodyPr wrap="none">
            <a:spAutoFit/>
          </a:bodyPr>
          <a:lstStyle/>
          <a:p>
            <a:r>
              <a:rPr lang="es-AR" b="1" dirty="0" smtClean="0"/>
              <a:t>Protección de vías respiratorias</a:t>
            </a:r>
            <a:endParaRPr lang="es-AR" dirty="0" smtClean="0"/>
          </a:p>
        </p:txBody>
      </p:sp>
      <p:sp>
        <p:nvSpPr>
          <p:cNvPr id="43" name="42 Rectángulo redondeado"/>
          <p:cNvSpPr/>
          <p:nvPr/>
        </p:nvSpPr>
        <p:spPr>
          <a:xfrm>
            <a:off x="214282" y="5500702"/>
            <a:ext cx="3857652"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43 CuadroTexto"/>
          <p:cNvSpPr txBox="1"/>
          <p:nvPr/>
        </p:nvSpPr>
        <p:spPr>
          <a:xfrm>
            <a:off x="357158" y="5929330"/>
            <a:ext cx="2428892" cy="369332"/>
          </a:xfrm>
          <a:prstGeom prst="rect">
            <a:avLst/>
          </a:prstGeom>
          <a:noFill/>
        </p:spPr>
        <p:txBody>
          <a:bodyPr wrap="square" rtlCol="0">
            <a:spAutoFit/>
          </a:bodyPr>
          <a:lstStyle/>
          <a:p>
            <a:r>
              <a:rPr lang="es-AR" dirty="0" smtClean="0"/>
              <a:t>Mascaras con filtros.</a:t>
            </a:r>
            <a:endParaRPr lang="es-AR" dirty="0"/>
          </a:p>
        </p:txBody>
      </p:sp>
      <p:sp>
        <p:nvSpPr>
          <p:cNvPr id="45" name="44 Estrella de 5 puntas"/>
          <p:cNvSpPr/>
          <p:nvPr/>
        </p:nvSpPr>
        <p:spPr>
          <a:xfrm>
            <a:off x="214282" y="6000768"/>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85720" y="857232"/>
            <a:ext cx="2286016"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285720" y="857232"/>
            <a:ext cx="2273379" cy="369332"/>
          </a:xfrm>
          <a:prstGeom prst="rect">
            <a:avLst/>
          </a:prstGeom>
        </p:spPr>
        <p:txBody>
          <a:bodyPr wrap="none">
            <a:spAutoFit/>
          </a:bodyPr>
          <a:lstStyle/>
          <a:p>
            <a:r>
              <a:rPr lang="es-AR" b="1" dirty="0" smtClean="0"/>
              <a:t>Protección de pies</a:t>
            </a:r>
            <a:endParaRPr lang="es-AR" dirty="0"/>
          </a:p>
        </p:txBody>
      </p:sp>
      <p:sp>
        <p:nvSpPr>
          <p:cNvPr id="9" name="8 Estrella de 5 puntas"/>
          <p:cNvSpPr/>
          <p:nvPr/>
        </p:nvSpPr>
        <p:spPr>
          <a:xfrm>
            <a:off x="214282" y="1428736"/>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Estrella de 5 puntas"/>
          <p:cNvSpPr/>
          <p:nvPr/>
        </p:nvSpPr>
        <p:spPr>
          <a:xfrm>
            <a:off x="285720" y="2857496"/>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12 Estrella de 5 puntas"/>
          <p:cNvSpPr/>
          <p:nvPr/>
        </p:nvSpPr>
        <p:spPr>
          <a:xfrm>
            <a:off x="285720" y="2500306"/>
            <a:ext cx="142876" cy="14287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13 Rectángulo redondeado"/>
          <p:cNvSpPr/>
          <p:nvPr/>
        </p:nvSpPr>
        <p:spPr>
          <a:xfrm>
            <a:off x="285720" y="1857364"/>
            <a:ext cx="857256" cy="35719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21 CuadroTexto"/>
          <p:cNvSpPr txBox="1"/>
          <p:nvPr/>
        </p:nvSpPr>
        <p:spPr>
          <a:xfrm>
            <a:off x="428596" y="1357298"/>
            <a:ext cx="5214974" cy="369332"/>
          </a:xfrm>
          <a:prstGeom prst="rect">
            <a:avLst/>
          </a:prstGeom>
          <a:noFill/>
        </p:spPr>
        <p:txBody>
          <a:bodyPr wrap="square" rtlCol="0">
            <a:spAutoFit/>
          </a:bodyPr>
          <a:lstStyle/>
          <a:p>
            <a:r>
              <a:rPr lang="es-AR" dirty="0" smtClean="0"/>
              <a:t>Calzado de seguridad con punta metálica.</a:t>
            </a:r>
            <a:endParaRPr lang="es-AR" dirty="0"/>
          </a:p>
        </p:txBody>
      </p:sp>
      <p:sp>
        <p:nvSpPr>
          <p:cNvPr id="24" name="23 CuadroTexto"/>
          <p:cNvSpPr txBox="1"/>
          <p:nvPr/>
        </p:nvSpPr>
        <p:spPr>
          <a:xfrm>
            <a:off x="285720" y="1857364"/>
            <a:ext cx="785818" cy="369332"/>
          </a:xfrm>
          <a:prstGeom prst="rect">
            <a:avLst/>
          </a:prstGeom>
          <a:noFill/>
        </p:spPr>
        <p:txBody>
          <a:bodyPr wrap="square" rtlCol="0">
            <a:spAutoFit/>
          </a:bodyPr>
          <a:lstStyle/>
          <a:p>
            <a:r>
              <a:rPr lang="es-AR" b="1" dirty="0" smtClean="0"/>
              <a:t>Ropa</a:t>
            </a:r>
            <a:endParaRPr lang="es-AR" b="1" dirty="0"/>
          </a:p>
        </p:txBody>
      </p:sp>
      <p:sp>
        <p:nvSpPr>
          <p:cNvPr id="25" name="24 Rectángulo"/>
          <p:cNvSpPr/>
          <p:nvPr/>
        </p:nvSpPr>
        <p:spPr>
          <a:xfrm>
            <a:off x="214282" y="142852"/>
            <a:ext cx="5786478" cy="369332"/>
          </a:xfrm>
          <a:prstGeom prst="rect">
            <a:avLst/>
          </a:prstGeom>
        </p:spPr>
        <p:txBody>
          <a:bodyPr wrap="square">
            <a:spAutoFit/>
          </a:bodyPr>
          <a:lstStyle/>
          <a:p>
            <a:r>
              <a:rPr lang="es-AR" b="1" dirty="0" smtClean="0"/>
              <a:t>13. Elementos de protección del personal</a:t>
            </a:r>
            <a:endParaRPr lang="es-AR" dirty="0"/>
          </a:p>
        </p:txBody>
      </p:sp>
      <p:sp>
        <p:nvSpPr>
          <p:cNvPr id="26" name="25 CuadroTexto"/>
          <p:cNvSpPr txBox="1"/>
          <p:nvPr/>
        </p:nvSpPr>
        <p:spPr>
          <a:xfrm>
            <a:off x="500034" y="2714620"/>
            <a:ext cx="3500462" cy="369332"/>
          </a:xfrm>
          <a:prstGeom prst="rect">
            <a:avLst/>
          </a:prstGeom>
          <a:noFill/>
        </p:spPr>
        <p:txBody>
          <a:bodyPr wrap="square" rtlCol="0">
            <a:spAutoFit/>
          </a:bodyPr>
          <a:lstStyle/>
          <a:p>
            <a:r>
              <a:rPr lang="es-AR" dirty="0" smtClean="0"/>
              <a:t>Chaleco refractario.</a:t>
            </a:r>
            <a:endParaRPr lang="es-AR" dirty="0"/>
          </a:p>
        </p:txBody>
      </p:sp>
      <p:pic>
        <p:nvPicPr>
          <p:cNvPr id="4098" name="Picture 2"/>
          <p:cNvPicPr>
            <a:picLocks noChangeAspect="1" noChangeArrowheads="1"/>
          </p:cNvPicPr>
          <p:nvPr/>
        </p:nvPicPr>
        <p:blipFill>
          <a:blip r:embed="rId2"/>
          <a:srcRect l="11132" t="21875" r="75391" b="30208"/>
          <a:stretch>
            <a:fillRect/>
          </a:stretch>
        </p:blipFill>
        <p:spPr bwMode="auto">
          <a:xfrm>
            <a:off x="7000892" y="1714488"/>
            <a:ext cx="1643074" cy="3286148"/>
          </a:xfrm>
          <a:prstGeom prst="rect">
            <a:avLst/>
          </a:prstGeom>
          <a:noFill/>
          <a:ln w="9525">
            <a:noFill/>
            <a:miter lim="800000"/>
            <a:headEnd/>
            <a:tailEnd/>
          </a:ln>
          <a:effectLst/>
        </p:spPr>
      </p:pic>
      <p:sp>
        <p:nvSpPr>
          <p:cNvPr id="27" name="26 CuadroTexto"/>
          <p:cNvSpPr txBox="1"/>
          <p:nvPr/>
        </p:nvSpPr>
        <p:spPr>
          <a:xfrm>
            <a:off x="500034" y="2357430"/>
            <a:ext cx="5643602" cy="369332"/>
          </a:xfrm>
          <a:prstGeom prst="rect">
            <a:avLst/>
          </a:prstGeom>
          <a:noFill/>
        </p:spPr>
        <p:txBody>
          <a:bodyPr wrap="square" rtlCol="0">
            <a:spAutoFit/>
          </a:bodyPr>
          <a:lstStyle/>
          <a:p>
            <a:r>
              <a:rPr lang="es-AR" dirty="0" smtClean="0"/>
              <a:t>Traje de material ignifugo y antiestática. </a:t>
            </a:r>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5720" y="285728"/>
            <a:ext cx="1714512" cy="369332"/>
          </a:xfrm>
          <a:prstGeom prst="rect">
            <a:avLst/>
          </a:prstGeom>
          <a:noFill/>
        </p:spPr>
        <p:txBody>
          <a:bodyPr wrap="square" rtlCol="0">
            <a:spAutoFit/>
          </a:bodyPr>
          <a:lstStyle/>
          <a:p>
            <a:r>
              <a:rPr lang="es-AR" b="1" dirty="0" smtClean="0"/>
              <a:t>Bibliografía</a:t>
            </a:r>
            <a:endParaRPr lang="es-AR" b="1" dirty="0"/>
          </a:p>
        </p:txBody>
      </p:sp>
      <p:sp>
        <p:nvSpPr>
          <p:cNvPr id="5" name="4 CuadroTexto"/>
          <p:cNvSpPr txBox="1"/>
          <p:nvPr/>
        </p:nvSpPr>
        <p:spPr>
          <a:xfrm>
            <a:off x="285720" y="1071546"/>
            <a:ext cx="8286808" cy="3970318"/>
          </a:xfrm>
          <a:prstGeom prst="rect">
            <a:avLst/>
          </a:prstGeom>
          <a:noFill/>
        </p:spPr>
        <p:txBody>
          <a:bodyPr wrap="square" rtlCol="0">
            <a:spAutoFit/>
          </a:bodyPr>
          <a:lstStyle/>
          <a:p>
            <a:pPr>
              <a:buFont typeface="Arial" pitchFamily="34" charset="0"/>
              <a:buChar char="•"/>
            </a:pPr>
            <a:r>
              <a:rPr lang="es-AR" dirty="0" smtClean="0"/>
              <a:t>LEY NACIONAL DE HIGIENE Y SEGURIDAD DEL TRABAJO: 19.587 - decreto 911/96 articulo 141.</a:t>
            </a:r>
          </a:p>
          <a:p>
            <a:endParaRPr lang="es-AR" dirty="0" smtClean="0"/>
          </a:p>
          <a:p>
            <a:pPr>
              <a:buFont typeface="Arial" pitchFamily="34" charset="0"/>
              <a:buChar char="•"/>
            </a:pPr>
            <a:r>
              <a:rPr lang="es-AR" dirty="0" smtClean="0"/>
              <a:t>LEY NACIONAL DE ARMAS Y EXPLOSIVOS Nº 20.429 -Decreto Nº 302</a:t>
            </a:r>
          </a:p>
          <a:p>
            <a:endParaRPr lang="es-ES" dirty="0" smtClean="0"/>
          </a:p>
          <a:p>
            <a:pPr>
              <a:buFont typeface="Arial" pitchFamily="34" charset="0"/>
              <a:buChar char="•"/>
            </a:pPr>
            <a:r>
              <a:rPr lang="es-AR" dirty="0" smtClean="0"/>
              <a:t> Seguridad en operaciones de explosivos  en minas y petroleras. (GONZÁLEZ Santiago ,2009).  </a:t>
            </a:r>
          </a:p>
          <a:p>
            <a:pPr>
              <a:buFont typeface="Arial" pitchFamily="34" charset="0"/>
              <a:buChar char="•"/>
            </a:pPr>
            <a:endParaRPr lang="es-AR" dirty="0" smtClean="0"/>
          </a:p>
          <a:p>
            <a:pPr>
              <a:buFont typeface="Arial" pitchFamily="34" charset="0"/>
              <a:buChar char="•"/>
            </a:pPr>
            <a:r>
              <a:rPr lang="es-AR" dirty="0" smtClean="0"/>
              <a:t> Uso de explosivos en obras de ingeniería civil. Universidad Nacional Autónoma de México </a:t>
            </a:r>
          </a:p>
          <a:p>
            <a:pPr>
              <a:buFont typeface="Arial" pitchFamily="34" charset="0"/>
              <a:buChar char="•"/>
            </a:pPr>
            <a:endParaRPr lang="es-AR" dirty="0" smtClean="0"/>
          </a:p>
          <a:p>
            <a:pPr>
              <a:buFont typeface="Arial" pitchFamily="34" charset="0"/>
              <a:buChar char="•"/>
            </a:pPr>
            <a:r>
              <a:rPr lang="es-AR" dirty="0" smtClean="0"/>
              <a:t> Manual práctico de voladura. EXSA</a:t>
            </a:r>
          </a:p>
          <a:p>
            <a:endParaRPr lang="es-AR" dirty="0" smtClean="0"/>
          </a:p>
          <a:p>
            <a:endParaRPr lang="es-A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43174" y="2643182"/>
            <a:ext cx="6072230" cy="584775"/>
          </a:xfrm>
          <a:prstGeom prst="rect">
            <a:avLst/>
          </a:prstGeom>
          <a:noFill/>
        </p:spPr>
        <p:txBody>
          <a:bodyPr wrap="square" rtlCol="0">
            <a:spAutoFit/>
          </a:bodyPr>
          <a:lstStyle/>
          <a:p>
            <a:pPr algn="just"/>
            <a:r>
              <a:rPr lang="es-AR" sz="3200" b="1" dirty="0" smtClean="0"/>
              <a:t>¡MUCHAS GRACIAS!</a:t>
            </a:r>
            <a:endParaRPr lang="es-AR" sz="3200" b="1"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1500166" y="2357430"/>
            <a:ext cx="6000791" cy="175432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b="0" i="0" u="none" strike="noStrike" cap="none" normalizeH="0" baseline="0" dirty="0" smtClean="0">
                <a:ln>
                  <a:noFill/>
                </a:ln>
                <a:effectLst/>
                <a:ea typeface="Times New Roman" pitchFamily="18" charset="0"/>
                <a:cs typeface="Calibri" pitchFamily="34" charset="0"/>
              </a:rPr>
              <a:t>”…sustancias o mezclas de sustancias que en determinadas condiciones son susceptibles de una súbita liberación de energía mediante transformaciones químicas.”</a:t>
            </a:r>
          </a:p>
          <a:p>
            <a:pPr marL="0" marR="0" lvl="0" indent="0" algn="l" defTabSz="914400" rtl="0" eaLnBrk="1" fontAlgn="base" latinLnBrk="0" hangingPunct="1">
              <a:lnSpc>
                <a:spcPct val="100000"/>
              </a:lnSpc>
              <a:spcBef>
                <a:spcPct val="0"/>
              </a:spcBef>
              <a:spcAft>
                <a:spcPct val="0"/>
              </a:spcAft>
              <a:buClrTx/>
              <a:buSzTx/>
              <a:buFontTx/>
              <a:buNone/>
              <a:tabLst/>
            </a:pPr>
            <a:r>
              <a:rPr kumimoji="0" lang="es-AR" b="1" i="0" u="none" strike="noStrike" cap="none" normalizeH="0" baseline="0" dirty="0" smtClean="0">
                <a:ln>
                  <a:noFill/>
                </a:ln>
                <a:effectLst/>
                <a:ea typeface="Times New Roman" pitchFamily="18" charset="0"/>
                <a:cs typeface="Arial" pitchFamily="34" charset="0"/>
              </a:rPr>
              <a:t>I</a:t>
            </a:r>
            <a:r>
              <a:rPr kumimoji="0" lang="es-AR" b="1" i="0" u="none" strike="noStrike" cap="none" normalizeH="0" baseline="0" dirty="0" smtClean="0">
                <a:ln>
                  <a:noFill/>
                </a:ln>
                <a:effectLst/>
                <a:ea typeface="Times New Roman" pitchFamily="18" charset="0"/>
                <a:cs typeface="Calibri" pitchFamily="34" charset="0"/>
              </a:rPr>
              <a:t>ncluye</a:t>
            </a:r>
            <a:r>
              <a:rPr kumimoji="0" lang="es-AR" b="0" i="0" u="none" strike="noStrike" cap="none" normalizeH="0" baseline="0" dirty="0" smtClean="0">
                <a:ln>
                  <a:noFill/>
                </a:ln>
                <a:effectLst/>
                <a:ea typeface="Times New Roman" pitchFamily="18" charset="0"/>
                <a:cs typeface="Calibri" pitchFamily="34" charset="0"/>
              </a:rPr>
              <a:t> aquellos </a:t>
            </a:r>
            <a:r>
              <a:rPr kumimoji="0" lang="es-AR" b="1" i="0" u="none" strike="noStrike" cap="none" normalizeH="0" baseline="0" dirty="0" smtClean="0">
                <a:ln>
                  <a:noFill/>
                </a:ln>
                <a:effectLst/>
                <a:ea typeface="Times New Roman" pitchFamily="18" charset="0"/>
                <a:cs typeface="Calibri" pitchFamily="34" charset="0"/>
              </a:rPr>
              <a:t>artificios que contengan explosivos </a:t>
            </a:r>
            <a:r>
              <a:rPr kumimoji="0" lang="es-AR" b="0" i="0" u="none" strike="noStrike" cap="none" normalizeH="0" baseline="0" dirty="0" smtClean="0">
                <a:ln>
                  <a:noFill/>
                </a:ln>
                <a:effectLst/>
                <a:ea typeface="Times New Roman" pitchFamily="18" charset="0"/>
                <a:cs typeface="Calibri" pitchFamily="34" charset="0"/>
              </a:rPr>
              <a:t>o estén destinados a producir o transmitir fuego.</a:t>
            </a:r>
            <a:endParaRPr kumimoji="0" lang="es-AR" b="0" i="0" u="none" strike="noStrike" cap="none" normalizeH="0" baseline="0" dirty="0" smtClean="0">
              <a:ln>
                <a:noFill/>
              </a:ln>
              <a:effectLst/>
              <a:cs typeface="Arial" pitchFamily="34" charset="0"/>
            </a:endParaRPr>
          </a:p>
        </p:txBody>
      </p:sp>
      <p:sp>
        <p:nvSpPr>
          <p:cNvPr id="3" name="2 CuadroTexto"/>
          <p:cNvSpPr txBox="1"/>
          <p:nvPr/>
        </p:nvSpPr>
        <p:spPr>
          <a:xfrm>
            <a:off x="285720" y="1214422"/>
            <a:ext cx="5786478" cy="646331"/>
          </a:xfrm>
          <a:prstGeom prst="rect">
            <a:avLst/>
          </a:prstGeom>
          <a:noFill/>
          <a:ln w="57150">
            <a:solidFill>
              <a:srgbClr val="00B050"/>
            </a:solidFill>
          </a:ln>
        </p:spPr>
        <p:txBody>
          <a:bodyPr wrap="square" rtlCol="0">
            <a:spAutoFit/>
          </a:bodyPr>
          <a:lstStyle/>
          <a:p>
            <a:r>
              <a:rPr lang="es-AR" b="1" dirty="0">
                <a:solidFill>
                  <a:schemeClr val="bg1"/>
                </a:solidFill>
              </a:rPr>
              <a:t>LEY NACIONAL DE ARMAS Y </a:t>
            </a:r>
            <a:r>
              <a:rPr lang="es-AR" b="1" dirty="0" smtClean="0">
                <a:solidFill>
                  <a:schemeClr val="bg1"/>
                </a:solidFill>
              </a:rPr>
              <a:t>EXPLOSIVOS Nº </a:t>
            </a:r>
            <a:r>
              <a:rPr lang="es-AR" b="1" dirty="0">
                <a:solidFill>
                  <a:schemeClr val="bg1"/>
                </a:solidFill>
              </a:rPr>
              <a:t>20.429 -Decreto Nº 302</a:t>
            </a:r>
            <a:endParaRPr lang="es-ES"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5195" t="40625" r="25000" b="11458"/>
          <a:stretch>
            <a:fillRect/>
          </a:stretch>
        </p:blipFill>
        <p:spPr bwMode="auto">
          <a:xfrm>
            <a:off x="1071538" y="1643050"/>
            <a:ext cx="6732220" cy="3643338"/>
          </a:xfrm>
          <a:prstGeom prst="rect">
            <a:avLst/>
          </a:prstGeom>
          <a:noFill/>
          <a:ln w="9525">
            <a:noFill/>
            <a:miter lim="800000"/>
            <a:headEnd/>
            <a:tailEnd/>
          </a:ln>
          <a:effectLst/>
        </p:spPr>
      </p:pic>
      <p:sp>
        <p:nvSpPr>
          <p:cNvPr id="15" name="14 Rectángulo"/>
          <p:cNvSpPr/>
          <p:nvPr/>
        </p:nvSpPr>
        <p:spPr>
          <a:xfrm>
            <a:off x="2500298" y="1643050"/>
            <a:ext cx="3143272" cy="3214710"/>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5643570" y="1643050"/>
            <a:ext cx="1857388" cy="3214710"/>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500430" y="1142984"/>
            <a:ext cx="1857388" cy="369332"/>
          </a:xfrm>
          <a:prstGeom prst="rect">
            <a:avLst/>
          </a:prstGeom>
          <a:noFill/>
        </p:spPr>
        <p:txBody>
          <a:bodyPr wrap="square" rtlCol="0">
            <a:spAutoFit/>
          </a:bodyPr>
          <a:lstStyle/>
          <a:p>
            <a:r>
              <a:rPr lang="es-AR" b="1" dirty="0" smtClean="0">
                <a:solidFill>
                  <a:schemeClr val="accent6">
                    <a:lumMod val="40000"/>
                    <a:lumOff val="60000"/>
                  </a:schemeClr>
                </a:solidFill>
              </a:rPr>
              <a:t>FASE 1</a:t>
            </a:r>
            <a:endParaRPr lang="es-ES" b="1" dirty="0">
              <a:solidFill>
                <a:schemeClr val="accent6">
                  <a:lumMod val="40000"/>
                  <a:lumOff val="60000"/>
                </a:schemeClr>
              </a:solidFill>
            </a:endParaRPr>
          </a:p>
        </p:txBody>
      </p:sp>
      <p:sp>
        <p:nvSpPr>
          <p:cNvPr id="18" name="17 CuadroTexto"/>
          <p:cNvSpPr txBox="1"/>
          <p:nvPr/>
        </p:nvSpPr>
        <p:spPr>
          <a:xfrm>
            <a:off x="6143636" y="1142984"/>
            <a:ext cx="1857388" cy="369332"/>
          </a:xfrm>
          <a:prstGeom prst="rect">
            <a:avLst/>
          </a:prstGeom>
          <a:noFill/>
        </p:spPr>
        <p:txBody>
          <a:bodyPr wrap="square" rtlCol="0">
            <a:spAutoFit/>
          </a:bodyPr>
          <a:lstStyle/>
          <a:p>
            <a:r>
              <a:rPr lang="es-AR" b="1" dirty="0" smtClean="0">
                <a:solidFill>
                  <a:schemeClr val="accent6">
                    <a:lumMod val="40000"/>
                    <a:lumOff val="60000"/>
                  </a:schemeClr>
                </a:solidFill>
              </a:rPr>
              <a:t>FASE 2</a:t>
            </a:r>
            <a:endParaRPr lang="es-ES" b="1" dirty="0">
              <a:solidFill>
                <a:schemeClr val="accent6">
                  <a:lumMod val="40000"/>
                  <a:lumOff val="60000"/>
                </a:schemeClr>
              </a:solidFill>
            </a:endParaRPr>
          </a:p>
        </p:txBody>
      </p:sp>
      <p:sp>
        <p:nvSpPr>
          <p:cNvPr id="19" name="18 Rectángulo"/>
          <p:cNvSpPr/>
          <p:nvPr/>
        </p:nvSpPr>
        <p:spPr>
          <a:xfrm>
            <a:off x="6858016" y="5929330"/>
            <a:ext cx="1797287" cy="369332"/>
          </a:xfrm>
          <a:prstGeom prst="rect">
            <a:avLst/>
          </a:prstGeom>
          <a:ln>
            <a:noFill/>
          </a:ln>
        </p:spPr>
        <p:txBody>
          <a:bodyPr wrap="none">
            <a:spAutoFit/>
          </a:bodyPr>
          <a:lstStyle/>
          <a:p>
            <a:r>
              <a:rPr lang="es-AR" b="1" dirty="0" smtClean="0"/>
              <a:t>CO,NO</a:t>
            </a:r>
            <a:r>
              <a:rPr lang="es-AR" sz="1600" b="1" baseline="-25000" dirty="0" smtClean="0"/>
              <a:t>2 </a:t>
            </a:r>
            <a:r>
              <a:rPr lang="es-AR" b="1" dirty="0" smtClean="0"/>
              <a:t>y N</a:t>
            </a:r>
            <a:r>
              <a:rPr lang="es-AR" b="1" baseline="-25000" dirty="0" smtClean="0"/>
              <a:t>2</a:t>
            </a:r>
            <a:r>
              <a:rPr lang="es-AR" b="1" dirty="0" smtClean="0"/>
              <a:t>O</a:t>
            </a:r>
            <a:endParaRPr lang="es-ES" dirty="0"/>
          </a:p>
        </p:txBody>
      </p:sp>
      <p:sp>
        <p:nvSpPr>
          <p:cNvPr id="20" name="19 Rectángulo"/>
          <p:cNvSpPr/>
          <p:nvPr/>
        </p:nvSpPr>
        <p:spPr>
          <a:xfrm>
            <a:off x="6715140" y="5786454"/>
            <a:ext cx="2143140" cy="714380"/>
          </a:xfrm>
          <a:prstGeom prst="rect">
            <a:avLst/>
          </a:prstGeom>
          <a:noFill/>
          <a:ln w="571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786446" y="5500702"/>
            <a:ext cx="3214710" cy="12144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786446" y="5429264"/>
            <a:ext cx="1285884" cy="646331"/>
          </a:xfrm>
          <a:prstGeom prst="rect">
            <a:avLst/>
          </a:prstGeom>
        </p:spPr>
        <p:txBody>
          <a:bodyPr wrap="square">
            <a:spAutoFit/>
          </a:bodyPr>
          <a:lstStyle/>
          <a:p>
            <a:r>
              <a:rPr lang="es-AR" b="1" dirty="0" smtClean="0"/>
              <a:t> Presión de los</a:t>
            </a:r>
            <a:endParaRPr lang="es-ES" b="1" dirty="0"/>
          </a:p>
        </p:txBody>
      </p:sp>
      <p:sp>
        <p:nvSpPr>
          <p:cNvPr id="24" name="23 Rectángulo"/>
          <p:cNvSpPr/>
          <p:nvPr/>
        </p:nvSpPr>
        <p:spPr>
          <a:xfrm>
            <a:off x="2357422" y="5429264"/>
            <a:ext cx="3214710" cy="12144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2714612" y="5643578"/>
            <a:ext cx="2500330" cy="646331"/>
          </a:xfrm>
          <a:prstGeom prst="rect">
            <a:avLst/>
          </a:prstGeom>
        </p:spPr>
        <p:txBody>
          <a:bodyPr wrap="square">
            <a:spAutoFit/>
          </a:bodyPr>
          <a:lstStyle/>
          <a:p>
            <a:r>
              <a:rPr lang="es-AR" b="1" dirty="0" smtClean="0"/>
              <a:t> Presión de DETONACIÓN</a:t>
            </a:r>
            <a:endParaRPr lang="es-ES" b="1"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upo3">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comienzo de lunes</Template>
  <TotalTime>3413</TotalTime>
  <Words>5761</Words>
  <Application>Microsoft Office PowerPoint</Application>
  <PresentationFormat>Presentación en pantalla (4:3)</PresentationFormat>
  <Paragraphs>1019</Paragraphs>
  <Slides>73</Slides>
  <Notes>1</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Grupo3</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lujan nieva</dc:creator>
  <cp:lastModifiedBy>Elina Holc</cp:lastModifiedBy>
  <cp:revision>384</cp:revision>
  <dcterms:created xsi:type="dcterms:W3CDTF">2019-10-01T13:19:36Z</dcterms:created>
  <dcterms:modified xsi:type="dcterms:W3CDTF">2019-10-08T13:43:41Z</dcterms:modified>
</cp:coreProperties>
</file>