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FF"/>
    <a:srgbClr val="00FFFF"/>
    <a:srgbClr val="CC6600"/>
    <a:srgbClr val="008000"/>
    <a:srgbClr val="FF00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22397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3791A36-1A2F-467A-915D-45CD9A2B8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D1B6040-3AC4-4D7C-9F59-7912E1DC9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8A9763F-C61A-4978-8197-A36EBB5AA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1C1B9-9799-4DFA-A053-3834CCA04FE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76192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651CF6-A5B4-45D0-AE2A-002300A364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B0E08BC-5A99-4506-A9BE-4FA51DFD5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2DA2B1B-E322-4973-9757-331C6E731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03779-2875-4E01-AE98-606C8EA47004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194013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80C9BD5-F62F-4F27-872D-6D53D18FE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F5C0F1B-7D8E-4545-85B5-166A7FDED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B1C5A0-98A4-4188-A3CF-9BC4843F74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53901-D769-4E43-8491-0F2B2D276DB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184655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21EEDB8-7F21-43F2-9B0D-600D5AC44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3696E47-AA65-4679-B1E9-C41C72AFE0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51C1B7A-8BAD-471B-B7F4-70B1FE52D9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4BBC9-53CF-4EE4-908C-8AFEA4A1DD9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51576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FB21C52-CC55-4350-BA90-996707FD2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2B87903-133E-4F13-91CF-7E7869026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F353A4E-9543-4767-AF67-E6EF96BA9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7795D-87CD-44B2-89F3-15722FF61006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8129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10BA1A1-AE70-4D0B-9A69-31F0EC8FAA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AF109FC-C1EE-42FB-905D-E16571CE67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DA29513-0BBB-4EE6-A4E0-A54F5B7CA1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B6762-A4F2-41D4-8062-FB7D147FCBF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11125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3D9E56-04EC-4DC4-AE09-883705A91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D1A2E7D-EA44-49B1-A79F-B27481A2E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6FBE39F-B7F5-4461-9236-CC8B9FDE18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45D2F-3751-4770-B0F4-5CC8AAE09603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70264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13C4F66-A0C7-4328-904B-8CE125BF08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B9C1AEC-F104-47F5-98AE-0C7D8BB25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5F9EFFD-D993-4E8B-9716-87B03B210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8CD5F-A2A6-44BB-9AAC-C3B894E35831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400396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97CE8D4-4989-40AA-9A49-66052F2CF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8DED581-B6F1-432A-ADB4-86723E1C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A7F7DED-C500-4A7A-A423-CFD6AB66B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AA593-4249-49B3-AF25-394D551DEA75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96076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3A11908-2F67-4EB1-A603-C9EF0BC1F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3BFA19B-4B83-4D28-A708-099317AF5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35B4CF8-5DD0-4665-9898-D2D9165E85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8BC3-7AFC-44D4-A9A3-0695D69D8FEB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294369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EEAC53-CBEC-4CF2-95F5-AE02C4BA1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506AD9-1710-4521-A0C9-1B8BB709B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E62EFE-C812-4CD8-A5ED-0DF5AFFBC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33FE1-E71A-459F-91BF-DD97BECD8356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231684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3C4A6E-0E0B-41B7-A7FF-9101D574B6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EF93DB-8FBA-4471-8304-E7F8EA68D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104DAB-D501-4D41-A055-E8105CB95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D9E63-3186-44CA-BDCD-2556B52962C6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4568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D33DBC1-303A-427E-B339-47A2490B2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FCBC186-48C1-450B-AEBD-62D23075A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9BCE02A-DE8A-414D-8310-F804C1274E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D63307B-B504-4274-A976-7BA8EB1D32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1E87FC4-EED9-457A-8DCF-2CCC1EBC6A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0BF1E66-809F-438E-B409-FBA90F4D108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.bin"/><Relationship Id="rId2" Type="http://schemas.openxmlformats.org/officeDocument/2006/relationships/audio" Target="../media/audio5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.wav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>
            <a:extLst>
              <a:ext uri="{FF2B5EF4-FFF2-40B4-BE49-F238E27FC236}">
                <a16:creationId xmlns:a16="http://schemas.microsoft.com/office/drawing/2014/main" xmlns="" id="{637BCC7B-EE02-41BB-80AD-9A909705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28" y="565832"/>
            <a:ext cx="61404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b="1" dirty="0" smtClean="0"/>
              <a:t>MECANICA Y TRATAMIENTO DE SUELOS</a:t>
            </a:r>
            <a:endParaRPr lang="es-ES" altLang="es-AR" dirty="0"/>
          </a:p>
        </p:txBody>
      </p:sp>
      <p:sp>
        <p:nvSpPr>
          <p:cNvPr id="2051" name="Text Box 5">
            <a:extLst>
              <a:ext uri="{FF2B5EF4-FFF2-40B4-BE49-F238E27FC236}">
                <a16:creationId xmlns:a16="http://schemas.microsoft.com/office/drawing/2014/main" xmlns="" id="{BE743CB2-D58A-4F4B-8F23-7A9A18BA8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992" y="2257420"/>
            <a:ext cx="2046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b="1" dirty="0"/>
              <a:t>Laboratorios</a:t>
            </a:r>
          </a:p>
        </p:txBody>
      </p:sp>
      <p:sp>
        <p:nvSpPr>
          <p:cNvPr id="2052" name="Text Box 6">
            <a:extLst>
              <a:ext uri="{FF2B5EF4-FFF2-40B4-BE49-F238E27FC236}">
                <a16:creationId xmlns:a16="http://schemas.microsoft.com/office/drawing/2014/main" xmlns="" id="{6D8C931E-029D-4B15-B923-49E7AB5CB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824591"/>
            <a:ext cx="4829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dirty="0" smtClean="0"/>
              <a:t>Colaborador: </a:t>
            </a:r>
            <a:r>
              <a:rPr lang="es-ES" altLang="es-AR" sz="2400" b="1" dirty="0" smtClean="0"/>
              <a:t>Ing</a:t>
            </a:r>
            <a:r>
              <a:rPr lang="es-ES" altLang="es-AR" sz="2400" b="1" dirty="0"/>
              <a:t>. </a:t>
            </a:r>
            <a:r>
              <a:rPr lang="es-ES" altLang="es-AR" sz="2400" b="1" dirty="0" err="1"/>
              <a:t>Agustin</a:t>
            </a:r>
            <a:r>
              <a:rPr lang="es-ES" altLang="es-AR" sz="2400" b="1" dirty="0"/>
              <a:t> </a:t>
            </a:r>
            <a:r>
              <a:rPr lang="es-ES" altLang="es-AR" sz="2400" b="1" dirty="0" err="1"/>
              <a:t>Adami</a:t>
            </a:r>
            <a:endParaRPr lang="es-ES" altLang="es-AR" sz="2400" b="1" dirty="0"/>
          </a:p>
        </p:txBody>
      </p:sp>
      <p:sp>
        <p:nvSpPr>
          <p:cNvPr id="2053" name="Text Box 7">
            <a:extLst>
              <a:ext uri="{FF2B5EF4-FFF2-40B4-BE49-F238E27FC236}">
                <a16:creationId xmlns:a16="http://schemas.microsoft.com/office/drawing/2014/main" xmlns="" id="{CC713608-68E2-4AE1-B2B5-1A38CF0D1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58" y="5715016"/>
            <a:ext cx="11721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800" dirty="0" smtClean="0"/>
              <a:t>Año 2020</a:t>
            </a:r>
            <a:endParaRPr lang="es-ES" altLang="es-AR" sz="1800" dirty="0"/>
          </a:p>
        </p:txBody>
      </p:sp>
      <p:pic>
        <p:nvPicPr>
          <p:cNvPr id="7" name="~PP531.WAV">
            <a:hlinkClick r:id="" action="ppaction://media"/>
          </p:cNvPr>
          <p:cNvPicPr>
            <a:picLocks noRot="1" noChangeAspect="1"/>
          </p:cNvPicPr>
          <p:nvPr>
            <a:wavAudioFile r:embed="rId1" name="~PP53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4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3">
            <a:extLst>
              <a:ext uri="{FF2B5EF4-FFF2-40B4-BE49-F238E27FC236}">
                <a16:creationId xmlns:a16="http://schemas.microsoft.com/office/drawing/2014/main" xmlns="" id="{D39442C8-E76E-4BF0-B7B7-69027E286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313" y="4151313"/>
            <a:ext cx="125412" cy="71437"/>
          </a:xfrm>
          <a:prstGeom prst="rect">
            <a:avLst/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5363" name="Rectangle 41">
            <a:extLst>
              <a:ext uri="{FF2B5EF4-FFF2-40B4-BE49-F238E27FC236}">
                <a16:creationId xmlns:a16="http://schemas.microsoft.com/office/drawing/2014/main" xmlns="" id="{42BEACA6-2F2F-4BEB-B82B-EFE83FCA7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4222750"/>
            <a:ext cx="125412" cy="720725"/>
          </a:xfrm>
          <a:prstGeom prst="rect">
            <a:avLst/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xmlns="" id="{F61F3B2E-61B9-49FA-A3EE-14218AB9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3375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8. Se completa el matraz con agua destilada hasta el aforo.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xmlns="" id="{951DED61-1C09-4F78-A5D5-B38E1F68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765175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9. Se pesa el matraz con el suelo y el agua destilada deaireada: W</a:t>
            </a:r>
            <a:r>
              <a:rPr lang="es-ES" altLang="es-AR" sz="1800" baseline="-25000"/>
              <a:t>mdw</a:t>
            </a:r>
            <a:endParaRPr lang="es-ES" altLang="es-AR" sz="1800"/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xmlns="" id="{789DD924-106F-4AC1-B0FF-8A978FEBC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6975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10. Limpiar el matraz y enrasar con agua destilada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xmlns="" id="{8C834F82-3465-41FB-BE3C-2274F3405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1581150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11. Pesar el matraz con agua destilada: W</a:t>
            </a:r>
            <a:r>
              <a:rPr lang="es-ES" altLang="es-AR" sz="1800" baseline="-25000"/>
              <a:t>mw</a:t>
            </a:r>
            <a:endParaRPr lang="es-ES" altLang="es-AR" sz="1800"/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xmlns="" id="{99BB33C8-F946-452F-B40B-1C6CB2B1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1949450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12. Medir la temperatura del agua</a:t>
            </a:r>
          </a:p>
        </p:txBody>
      </p:sp>
      <p:sp>
        <p:nvSpPr>
          <p:cNvPr id="15369" name="AutoShape 9">
            <a:extLst>
              <a:ext uri="{FF2B5EF4-FFF2-40B4-BE49-F238E27FC236}">
                <a16:creationId xmlns:a16="http://schemas.microsoft.com/office/drawing/2014/main" xmlns="" id="{41CDC28A-3A67-4373-BB79-DC58C3F0CF3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627313" y="4940300"/>
            <a:ext cx="1152525" cy="6477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620 w 21600"/>
              <a:gd name="T13" fmla="*/ 6620 h 21600"/>
              <a:gd name="T14" fmla="*/ 14980 w 21600"/>
              <a:gd name="T15" fmla="*/ 149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639" y="21600"/>
                </a:lnTo>
                <a:lnTo>
                  <a:pt x="1196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5370" name="Line 19">
            <a:extLst>
              <a:ext uri="{FF2B5EF4-FFF2-40B4-BE49-F238E27FC236}">
                <a16:creationId xmlns:a16="http://schemas.microsoft.com/office/drawing/2014/main" xmlns="" id="{5DB1B102-3B8C-4442-84BD-F3348DF34E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8900" y="4941888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71" name="Line 20">
            <a:extLst>
              <a:ext uri="{FF2B5EF4-FFF2-40B4-BE49-F238E27FC236}">
                <a16:creationId xmlns:a16="http://schemas.microsoft.com/office/drawing/2014/main" xmlns="" id="{8AAB8681-4034-4EE6-AEA0-06E318C3A2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3900" y="4945063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72" name="Line 21">
            <a:extLst>
              <a:ext uri="{FF2B5EF4-FFF2-40B4-BE49-F238E27FC236}">
                <a16:creationId xmlns:a16="http://schemas.microsoft.com/office/drawing/2014/main" xmlns="" id="{F6672CDB-D83A-44F1-8196-D22A1C472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8900" y="5589588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73" name="Line 22">
            <a:extLst>
              <a:ext uri="{FF2B5EF4-FFF2-40B4-BE49-F238E27FC236}">
                <a16:creationId xmlns:a16="http://schemas.microsoft.com/office/drawing/2014/main" xmlns="" id="{D265CB30-4E89-4135-A14C-512493B72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7375" y="42211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74" name="Freeform 23">
            <a:extLst>
              <a:ext uri="{FF2B5EF4-FFF2-40B4-BE49-F238E27FC236}">
                <a16:creationId xmlns:a16="http://schemas.microsoft.com/office/drawing/2014/main" xmlns="" id="{EA809DC3-456F-4831-A94E-645ABD931AEC}"/>
              </a:ext>
            </a:extLst>
          </p:cNvPr>
          <p:cNvSpPr>
            <a:spLocks/>
          </p:cNvSpPr>
          <p:nvPr/>
        </p:nvSpPr>
        <p:spPr bwMode="auto">
          <a:xfrm>
            <a:off x="2913063" y="5334000"/>
            <a:ext cx="593725" cy="327025"/>
          </a:xfrm>
          <a:custGeom>
            <a:avLst/>
            <a:gdLst>
              <a:gd name="T0" fmla="*/ 2147483646 w 374"/>
              <a:gd name="T1" fmla="*/ 2147483646 h 206"/>
              <a:gd name="T2" fmla="*/ 2147483646 w 374"/>
              <a:gd name="T3" fmla="*/ 2147483646 h 206"/>
              <a:gd name="T4" fmla="*/ 2147483646 w 374"/>
              <a:gd name="T5" fmla="*/ 2147483646 h 206"/>
              <a:gd name="T6" fmla="*/ 2147483646 w 374"/>
              <a:gd name="T7" fmla="*/ 0 h 206"/>
              <a:gd name="T8" fmla="*/ 2147483646 w 374"/>
              <a:gd name="T9" fmla="*/ 2147483646 h 206"/>
              <a:gd name="T10" fmla="*/ 2147483646 w 374"/>
              <a:gd name="T11" fmla="*/ 2147483646 h 206"/>
              <a:gd name="T12" fmla="*/ 2147483646 w 374"/>
              <a:gd name="T13" fmla="*/ 2147483646 h 206"/>
              <a:gd name="T14" fmla="*/ 2147483646 w 374"/>
              <a:gd name="T15" fmla="*/ 2147483646 h 206"/>
              <a:gd name="T16" fmla="*/ 2147483646 w 374"/>
              <a:gd name="T17" fmla="*/ 2147483646 h 206"/>
              <a:gd name="T18" fmla="*/ 2147483646 w 374"/>
              <a:gd name="T19" fmla="*/ 2147483646 h 2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4"/>
              <a:gd name="T31" fmla="*/ 0 h 206"/>
              <a:gd name="T32" fmla="*/ 374 w 374"/>
              <a:gd name="T33" fmla="*/ 206 h 20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4" h="206">
                <a:moveTo>
                  <a:pt x="20" y="156"/>
                </a:moveTo>
                <a:cubicBezTo>
                  <a:pt x="0" y="134"/>
                  <a:pt x="16" y="95"/>
                  <a:pt x="36" y="80"/>
                </a:cubicBezTo>
                <a:cubicBezTo>
                  <a:pt x="45" y="52"/>
                  <a:pt x="75" y="34"/>
                  <a:pt x="96" y="18"/>
                </a:cubicBezTo>
                <a:cubicBezTo>
                  <a:pt x="123" y="8"/>
                  <a:pt x="171" y="0"/>
                  <a:pt x="206" y="0"/>
                </a:cubicBezTo>
                <a:cubicBezTo>
                  <a:pt x="241" y="0"/>
                  <a:pt x="291" y="14"/>
                  <a:pt x="309" y="21"/>
                </a:cubicBezTo>
                <a:cubicBezTo>
                  <a:pt x="315" y="21"/>
                  <a:pt x="311" y="38"/>
                  <a:pt x="317" y="40"/>
                </a:cubicBezTo>
                <a:cubicBezTo>
                  <a:pt x="331" y="43"/>
                  <a:pt x="346" y="42"/>
                  <a:pt x="360" y="43"/>
                </a:cubicBezTo>
                <a:cubicBezTo>
                  <a:pt x="365" y="54"/>
                  <a:pt x="367" y="66"/>
                  <a:pt x="374" y="77"/>
                </a:cubicBezTo>
                <a:cubicBezTo>
                  <a:pt x="366" y="206"/>
                  <a:pt x="323" y="156"/>
                  <a:pt x="164" y="156"/>
                </a:cubicBezTo>
                <a:cubicBezTo>
                  <a:pt x="118" y="156"/>
                  <a:pt x="66" y="157"/>
                  <a:pt x="20" y="156"/>
                </a:cubicBezTo>
                <a:close/>
              </a:path>
            </a:pathLst>
          </a:cu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5375" name="Line 40">
            <a:extLst>
              <a:ext uri="{FF2B5EF4-FFF2-40B4-BE49-F238E27FC236}">
                <a16:creationId xmlns:a16="http://schemas.microsoft.com/office/drawing/2014/main" xmlns="" id="{D0407CA2-31C2-4663-8814-1B60FAF69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5619750"/>
            <a:ext cx="7775575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76" name="Oval 42">
            <a:extLst>
              <a:ext uri="{FF2B5EF4-FFF2-40B4-BE49-F238E27FC236}">
                <a16:creationId xmlns:a16="http://schemas.microsoft.com/office/drawing/2014/main" xmlns="" id="{161C7D74-1B3C-4FD2-B3B7-8F054CB41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313" y="4087813"/>
            <a:ext cx="125412" cy="125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5377" name="Line 17">
            <a:extLst>
              <a:ext uri="{FF2B5EF4-FFF2-40B4-BE49-F238E27FC236}">
                <a16:creationId xmlns:a16="http://schemas.microsoft.com/office/drawing/2014/main" xmlns="" id="{AABEFB3A-68DD-4DFD-8E9B-33D17A49B7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3579813"/>
            <a:ext cx="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78" name="Line 18">
            <a:extLst>
              <a:ext uri="{FF2B5EF4-FFF2-40B4-BE49-F238E27FC236}">
                <a16:creationId xmlns:a16="http://schemas.microsoft.com/office/drawing/2014/main" xmlns="" id="{112D3187-5BF0-4388-B6E1-429F19FF2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7075" y="3587750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79" name="Rectangle 44">
            <a:extLst>
              <a:ext uri="{FF2B5EF4-FFF2-40B4-BE49-F238E27FC236}">
                <a16:creationId xmlns:a16="http://schemas.microsoft.com/office/drawing/2014/main" xmlns="" id="{1D727E97-87C7-46AB-A7EF-7FA345E1D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4151313"/>
            <a:ext cx="125412" cy="71437"/>
          </a:xfrm>
          <a:prstGeom prst="rect">
            <a:avLst/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5380" name="Rectangle 45">
            <a:extLst>
              <a:ext uri="{FF2B5EF4-FFF2-40B4-BE49-F238E27FC236}">
                <a16:creationId xmlns:a16="http://schemas.microsoft.com/office/drawing/2014/main" xmlns="" id="{2C5FBF5E-0DCD-45CE-AC14-70EDB104A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513" y="4222750"/>
            <a:ext cx="125412" cy="720725"/>
          </a:xfrm>
          <a:prstGeom prst="rect">
            <a:avLst/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5381" name="AutoShape 46">
            <a:extLst>
              <a:ext uri="{FF2B5EF4-FFF2-40B4-BE49-F238E27FC236}">
                <a16:creationId xmlns:a16="http://schemas.microsoft.com/office/drawing/2014/main" xmlns="" id="{F0C680C8-BCC6-4C5D-8410-ED9E633BA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59338" y="4940300"/>
            <a:ext cx="1152525" cy="6477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620 w 21600"/>
              <a:gd name="T13" fmla="*/ 6620 h 21600"/>
              <a:gd name="T14" fmla="*/ 14980 w 21600"/>
              <a:gd name="T15" fmla="*/ 149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639" y="21600"/>
                </a:lnTo>
                <a:lnTo>
                  <a:pt x="1196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5382" name="Line 47">
            <a:extLst>
              <a:ext uri="{FF2B5EF4-FFF2-40B4-BE49-F238E27FC236}">
                <a16:creationId xmlns:a16="http://schemas.microsoft.com/office/drawing/2014/main" xmlns="" id="{C4FC309B-EBD2-426C-AFF6-4DC08FCC39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0925" y="4941888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83" name="Line 48">
            <a:extLst>
              <a:ext uri="{FF2B5EF4-FFF2-40B4-BE49-F238E27FC236}">
                <a16:creationId xmlns:a16="http://schemas.microsoft.com/office/drawing/2014/main" xmlns="" id="{4148D869-FD60-438C-A9A1-BDE06BCFD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5925" y="4945063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84" name="Line 49">
            <a:extLst>
              <a:ext uri="{FF2B5EF4-FFF2-40B4-BE49-F238E27FC236}">
                <a16:creationId xmlns:a16="http://schemas.microsoft.com/office/drawing/2014/main" xmlns="" id="{52299A66-3C58-4F4C-8864-2310342FC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0925" y="5589588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85" name="Line 50">
            <a:extLst>
              <a:ext uri="{FF2B5EF4-FFF2-40B4-BE49-F238E27FC236}">
                <a16:creationId xmlns:a16="http://schemas.microsoft.com/office/drawing/2014/main" xmlns="" id="{7E58D33D-1CD1-4B34-B675-B419B7AE5E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9400" y="42211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86" name="Oval 52">
            <a:extLst>
              <a:ext uri="{FF2B5EF4-FFF2-40B4-BE49-F238E27FC236}">
                <a16:creationId xmlns:a16="http://schemas.microsoft.com/office/drawing/2014/main" xmlns="" id="{FAF7F4D2-193B-40AA-BAFA-FACB80B94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4087813"/>
            <a:ext cx="125412" cy="125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5387" name="Line 53">
            <a:extLst>
              <a:ext uri="{FF2B5EF4-FFF2-40B4-BE49-F238E27FC236}">
                <a16:creationId xmlns:a16="http://schemas.microsoft.com/office/drawing/2014/main" xmlns="" id="{1B44BF12-41A5-451F-A3B2-81A262FB4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163" y="3579813"/>
            <a:ext cx="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388" name="Line 54">
            <a:extLst>
              <a:ext uri="{FF2B5EF4-FFF2-40B4-BE49-F238E27FC236}">
                <a16:creationId xmlns:a16="http://schemas.microsoft.com/office/drawing/2014/main" xmlns="" id="{3943A771-0204-4FAF-9E34-A5C7A8B80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9100" y="3587750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pic>
        <p:nvPicPr>
          <p:cNvPr id="31" name="~PP661.WAV">
            <a:hlinkClick r:id="" action="ppaction://media"/>
          </p:cNvPr>
          <p:cNvPicPr>
            <a:picLocks noRot="1" noChangeAspect="1"/>
          </p:cNvPicPr>
          <p:nvPr>
            <a:wavAudioFile r:embed="rId1" name="~PP66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8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xmlns="" id="{F9379EB6-C1DB-4B51-ADE5-7D570ED09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88913"/>
            <a:ext cx="297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b="1">
                <a:solidFill>
                  <a:srgbClr val="0000FF"/>
                </a:solidFill>
              </a:rPr>
              <a:t>Programa Sintético</a:t>
            </a:r>
          </a:p>
        </p:txBody>
      </p:sp>
      <p:sp>
        <p:nvSpPr>
          <p:cNvPr id="3075" name="Text Box 5">
            <a:extLst>
              <a:ext uri="{FF2B5EF4-FFF2-40B4-BE49-F238E27FC236}">
                <a16:creationId xmlns:a16="http://schemas.microsoft.com/office/drawing/2014/main" xmlns="" id="{66E70B56-5525-4659-A4EB-2196DB478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23" y="908050"/>
            <a:ext cx="4992687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Nº1</a:t>
            </a:r>
            <a:r>
              <a:rPr lang="es-ES" altLang="es-AR" sz="1800"/>
              <a:t>: Determinación Contenido de Humedad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Nº2</a:t>
            </a:r>
            <a:r>
              <a:rPr lang="es-ES" altLang="es-AR" sz="1800"/>
              <a:t>: Determinación de Peso Unitario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Nº3</a:t>
            </a:r>
            <a:r>
              <a:rPr lang="es-ES" altLang="es-AR" sz="1800"/>
              <a:t>: Determinación Gravedad Específica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Nº4</a:t>
            </a:r>
            <a:r>
              <a:rPr lang="es-ES" altLang="es-AR" sz="1800"/>
              <a:t>: Determinación Límite Líquido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Nº5</a:t>
            </a:r>
            <a:r>
              <a:rPr lang="es-ES" altLang="es-AR" sz="1800"/>
              <a:t>: Determinación Límite Plástico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Nº6</a:t>
            </a:r>
            <a:r>
              <a:rPr lang="es-ES" altLang="es-AR" sz="1800"/>
              <a:t>: Determinación Límite de Contracción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Nº7</a:t>
            </a:r>
            <a:r>
              <a:rPr lang="es-ES" altLang="es-AR" sz="1800"/>
              <a:t>: Análisis Granulométrico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Nº8</a:t>
            </a:r>
            <a:r>
              <a:rPr lang="es-ES" altLang="es-AR" sz="1800"/>
              <a:t>: Consolidación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Nº9</a:t>
            </a:r>
            <a:r>
              <a:rPr lang="es-ES" altLang="es-AR" sz="1800"/>
              <a:t>: Corte Directo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Nº10</a:t>
            </a:r>
            <a:r>
              <a:rPr lang="es-ES" altLang="es-AR" sz="1800"/>
              <a:t>: Compresión Simple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Nº11</a:t>
            </a:r>
            <a:r>
              <a:rPr lang="es-ES" altLang="es-AR" sz="1800"/>
              <a:t>: Compresión Triaxial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Nº12</a:t>
            </a:r>
            <a:r>
              <a:rPr lang="es-ES" altLang="es-AR" sz="1800"/>
              <a:t>: Ensayo de Compactación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Nº13</a:t>
            </a:r>
            <a:r>
              <a:rPr lang="es-ES" altLang="es-AR" sz="1800"/>
              <a:t>: Determinación de Densidad in Situ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Nº14</a:t>
            </a:r>
            <a:r>
              <a:rPr lang="es-ES" altLang="es-AR" sz="1800"/>
              <a:t>:Determinación de Sales Solubles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1800" u="sng"/>
              <a:t>TP Nº15</a:t>
            </a:r>
            <a:r>
              <a:rPr lang="es-ES" altLang="es-AR" sz="1800"/>
              <a:t>: Permeabilidad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s-ES" altLang="es-AR" sz="1800"/>
          </a:p>
        </p:txBody>
      </p:sp>
      <p:sp>
        <p:nvSpPr>
          <p:cNvPr id="3076" name="AutoShape 6">
            <a:extLst>
              <a:ext uri="{FF2B5EF4-FFF2-40B4-BE49-F238E27FC236}">
                <a16:creationId xmlns:a16="http://schemas.microsoft.com/office/drawing/2014/main" xmlns="" id="{64ECC3F2-68F3-4876-B224-0ED730035885}"/>
              </a:ext>
            </a:extLst>
          </p:cNvPr>
          <p:cNvSpPr>
            <a:spLocks/>
          </p:cNvSpPr>
          <p:nvPr/>
        </p:nvSpPr>
        <p:spPr bwMode="auto">
          <a:xfrm>
            <a:off x="2335216" y="908050"/>
            <a:ext cx="288925" cy="2376488"/>
          </a:xfrm>
          <a:prstGeom prst="leftBrace">
            <a:avLst>
              <a:gd name="adj1" fmla="val 685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3077" name="AutoShape 7">
            <a:extLst>
              <a:ext uri="{FF2B5EF4-FFF2-40B4-BE49-F238E27FC236}">
                <a16:creationId xmlns:a16="http://schemas.microsoft.com/office/drawing/2014/main" xmlns="" id="{70F3A38F-C101-43EA-9AA3-34ADA086BF9B}"/>
              </a:ext>
            </a:extLst>
          </p:cNvPr>
          <p:cNvSpPr>
            <a:spLocks/>
          </p:cNvSpPr>
          <p:nvPr/>
        </p:nvSpPr>
        <p:spPr bwMode="auto">
          <a:xfrm>
            <a:off x="2408241" y="3284538"/>
            <a:ext cx="215900" cy="1368425"/>
          </a:xfrm>
          <a:prstGeom prst="leftBrace">
            <a:avLst>
              <a:gd name="adj1" fmla="val 528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3078" name="Text Box 8">
            <a:extLst>
              <a:ext uri="{FF2B5EF4-FFF2-40B4-BE49-F238E27FC236}">
                <a16:creationId xmlns:a16="http://schemas.microsoft.com/office/drawing/2014/main" xmlns="" id="{C44161C5-039A-471B-A2D9-CEB09E8B1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45" y="1700213"/>
            <a:ext cx="1533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dirty="0">
                <a:solidFill>
                  <a:srgbClr val="FF0000"/>
                </a:solidFill>
              </a:rPr>
              <a:t>Ensayos de Clasificación</a:t>
            </a:r>
          </a:p>
        </p:txBody>
      </p:sp>
      <p:sp>
        <p:nvSpPr>
          <p:cNvPr id="3079" name="Text Box 9">
            <a:extLst>
              <a:ext uri="{FF2B5EF4-FFF2-40B4-BE49-F238E27FC236}">
                <a16:creationId xmlns:a16="http://schemas.microsoft.com/office/drawing/2014/main" xmlns="" id="{CB3B3ADF-F6B8-49FB-BAFD-E465A191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45" y="3644900"/>
            <a:ext cx="1533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dirty="0">
                <a:solidFill>
                  <a:srgbClr val="FF0000"/>
                </a:solidFill>
              </a:rPr>
              <a:t>Parámetros Resistentes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xmlns="" id="{70F3A38F-C101-43EA-9AA3-34ADA086BF9B}"/>
              </a:ext>
            </a:extLst>
          </p:cNvPr>
          <p:cNvSpPr>
            <a:spLocks/>
          </p:cNvSpPr>
          <p:nvPr/>
        </p:nvSpPr>
        <p:spPr bwMode="auto">
          <a:xfrm>
            <a:off x="2428860" y="4714885"/>
            <a:ext cx="214314" cy="1143008"/>
          </a:xfrm>
          <a:prstGeom prst="leftBrace">
            <a:avLst>
              <a:gd name="adj1" fmla="val 528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C44161C5-039A-471B-A2D9-CEB09E8B1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58" y="4857760"/>
            <a:ext cx="2071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dirty="0">
                <a:solidFill>
                  <a:srgbClr val="FF0000"/>
                </a:solidFill>
              </a:rPr>
              <a:t>Ensayos </a:t>
            </a:r>
            <a:r>
              <a:rPr lang="es-ES" altLang="es-AR" sz="1800" dirty="0" smtClean="0">
                <a:solidFill>
                  <a:srgbClr val="FF0000"/>
                </a:solidFill>
              </a:rPr>
              <a:t>Complementarios</a:t>
            </a:r>
            <a:endParaRPr lang="es-ES" altLang="es-AR" sz="1800" dirty="0">
              <a:solidFill>
                <a:srgbClr val="FF0000"/>
              </a:solidFill>
            </a:endParaRPr>
          </a:p>
        </p:txBody>
      </p:sp>
      <p:pic>
        <p:nvPicPr>
          <p:cNvPr id="11" name="~PP527.WAV">
            <a:hlinkClick r:id="" action="ppaction://media"/>
          </p:cNvPr>
          <p:cNvPicPr>
            <a:picLocks noRot="1" noChangeAspect="1"/>
          </p:cNvPicPr>
          <p:nvPr>
            <a:wavAudioFile r:embed="rId1" name="~PP52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5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xmlns="" id="{A4A5346F-0965-4F48-94F1-3014D292A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65088"/>
            <a:ext cx="6346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800" b="1">
                <a:solidFill>
                  <a:srgbClr val="0000FF"/>
                </a:solidFill>
              </a:rPr>
              <a:t>TP Nº 1: Determinación de Humedad</a:t>
            </a: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xmlns="" id="{5952D406-BA84-4798-887E-9003F154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981075"/>
            <a:ext cx="8856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 u="sng"/>
              <a:t>Humedad:</a:t>
            </a:r>
            <a:r>
              <a:rPr lang="es-ES" altLang="es-AR" sz="1800"/>
              <a:t> Relación entre el peso de agua presente en una muestra y el peso del 	    suelo seco de la muestra</a:t>
            </a:r>
          </a:p>
        </p:txBody>
      </p:sp>
      <p:sp>
        <p:nvSpPr>
          <p:cNvPr id="8196" name="Rectangle 9">
            <a:extLst>
              <a:ext uri="{FF2B5EF4-FFF2-40B4-BE49-F238E27FC236}">
                <a16:creationId xmlns:a16="http://schemas.microsoft.com/office/drawing/2014/main" xmlns="" id="{1B7C4497-4C63-44BA-A5FB-01534FA9A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916113"/>
            <a:ext cx="1944687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8197" name="Rectangle 10" descr="Corcho">
            <a:extLst>
              <a:ext uri="{FF2B5EF4-FFF2-40B4-BE49-F238E27FC236}">
                <a16:creationId xmlns:a16="http://schemas.microsoft.com/office/drawing/2014/main" xmlns="" id="{36590A71-FFCA-4D42-B256-F9C777502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3860800"/>
            <a:ext cx="1944687" cy="18002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8198" name="Rectangle 11">
            <a:extLst>
              <a:ext uri="{FF2B5EF4-FFF2-40B4-BE49-F238E27FC236}">
                <a16:creationId xmlns:a16="http://schemas.microsoft.com/office/drawing/2014/main" xmlns="" id="{49CB5D36-A20D-4EAB-814E-61A644BDA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2995613"/>
            <a:ext cx="1944687" cy="865187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8199" name="Line 12">
            <a:extLst>
              <a:ext uri="{FF2B5EF4-FFF2-40B4-BE49-F238E27FC236}">
                <a16:creationId xmlns:a16="http://schemas.microsoft.com/office/drawing/2014/main" xmlns="" id="{C66603CD-0E95-4807-B1CD-1D1F97C397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7675" y="38608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200" name="Line 13">
            <a:extLst>
              <a:ext uri="{FF2B5EF4-FFF2-40B4-BE49-F238E27FC236}">
                <a16:creationId xmlns:a16="http://schemas.microsoft.com/office/drawing/2014/main" xmlns="" id="{FA03B31C-D407-40E4-81BA-415C96599A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2438" y="2995613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201" name="Line 14">
            <a:extLst>
              <a:ext uri="{FF2B5EF4-FFF2-40B4-BE49-F238E27FC236}">
                <a16:creationId xmlns:a16="http://schemas.microsoft.com/office/drawing/2014/main" xmlns="" id="{48993B1B-DFE0-469B-AC43-87A1D902E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98875" y="19161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202" name="Text Box 15">
            <a:extLst>
              <a:ext uri="{FF2B5EF4-FFF2-40B4-BE49-F238E27FC236}">
                <a16:creationId xmlns:a16="http://schemas.microsoft.com/office/drawing/2014/main" xmlns="" id="{F6467241-A436-460E-A76B-501E92155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3429000"/>
            <a:ext cx="525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W</a:t>
            </a:r>
            <a:r>
              <a:rPr lang="es-ES_tradnl" altLang="es-AR" sz="2000" b="1" baseline="-25000"/>
              <a:t>T</a:t>
            </a:r>
            <a:endParaRPr lang="es-ES" altLang="es-AR" sz="2000" b="1"/>
          </a:p>
        </p:txBody>
      </p:sp>
      <p:sp>
        <p:nvSpPr>
          <p:cNvPr id="8203" name="Text Box 16">
            <a:extLst>
              <a:ext uri="{FF2B5EF4-FFF2-40B4-BE49-F238E27FC236}">
                <a16:creationId xmlns:a16="http://schemas.microsoft.com/office/drawing/2014/main" xmlns="" id="{A1D83B09-491E-4311-ABA0-EFE93D393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4498975"/>
            <a:ext cx="525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W</a:t>
            </a:r>
            <a:r>
              <a:rPr lang="es-ES_tradnl" altLang="es-AR" sz="2000" b="1" baseline="-25000"/>
              <a:t>d</a:t>
            </a:r>
            <a:endParaRPr lang="es-ES" altLang="es-AR" sz="2000" b="1"/>
          </a:p>
        </p:txBody>
      </p:sp>
      <p:sp>
        <p:nvSpPr>
          <p:cNvPr id="8204" name="Text Box 17">
            <a:extLst>
              <a:ext uri="{FF2B5EF4-FFF2-40B4-BE49-F238E27FC236}">
                <a16:creationId xmlns:a16="http://schemas.microsoft.com/office/drawing/2014/main" xmlns="" id="{942663C8-40AE-4FF2-B076-01D17A4DF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3175000"/>
            <a:ext cx="55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W</a:t>
            </a:r>
            <a:r>
              <a:rPr lang="es-ES_tradnl" altLang="es-AR" sz="2000" b="1" baseline="-25000"/>
              <a:t>w</a:t>
            </a:r>
            <a:endParaRPr lang="es-ES" altLang="es-AR" sz="2000" b="1"/>
          </a:p>
        </p:txBody>
      </p:sp>
      <p:graphicFrame>
        <p:nvGraphicFramePr>
          <p:cNvPr id="8205" name="Object 18">
            <a:extLst>
              <a:ext uri="{FF2B5EF4-FFF2-40B4-BE49-F238E27FC236}">
                <a16:creationId xmlns:a16="http://schemas.microsoft.com/office/drawing/2014/main" xmlns="" id="{2907638F-12DB-4D59-B8D7-2503D1A5A7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913" y="5876925"/>
          <a:ext cx="2482850" cy="647700"/>
        </p:xfrm>
        <a:graphic>
          <a:graphicData uri="http://schemas.openxmlformats.org/presentationml/2006/ole">
            <p:oleObj spid="_x0000_s8216" name="Ecuación" r:id="rId5" imgW="876300" imgH="228600" progId="Equation.3">
              <p:embed/>
            </p:oleObj>
          </a:graphicData>
        </a:graphic>
      </p:graphicFrame>
      <p:sp>
        <p:nvSpPr>
          <p:cNvPr id="8206" name="Line 19">
            <a:extLst>
              <a:ext uri="{FF2B5EF4-FFF2-40B4-BE49-F238E27FC236}">
                <a16:creationId xmlns:a16="http://schemas.microsoft.com/office/drawing/2014/main" xmlns="" id="{37EC9301-EBBD-449D-ABC1-9FB450772C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1600" y="1916113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207" name="Line 20">
            <a:extLst>
              <a:ext uri="{FF2B5EF4-FFF2-40B4-BE49-F238E27FC236}">
                <a16:creationId xmlns:a16="http://schemas.microsoft.com/office/drawing/2014/main" xmlns="" id="{CD049B33-51B0-44BF-8746-07D6D51C8A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3025" y="5661025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208" name="Line 21">
            <a:extLst>
              <a:ext uri="{FF2B5EF4-FFF2-40B4-BE49-F238E27FC236}">
                <a16:creationId xmlns:a16="http://schemas.microsoft.com/office/drawing/2014/main" xmlns="" id="{A57B2716-90BA-4155-86AD-06AF3912C9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0013" y="298291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209" name="Line 22">
            <a:extLst>
              <a:ext uri="{FF2B5EF4-FFF2-40B4-BE49-F238E27FC236}">
                <a16:creationId xmlns:a16="http://schemas.microsoft.com/office/drawing/2014/main" xmlns="" id="{39A7661D-8537-4314-BBB3-CF5472F385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5725" y="38608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graphicFrame>
        <p:nvGraphicFramePr>
          <p:cNvPr id="8210" name="Object 25">
            <a:extLst>
              <a:ext uri="{FF2B5EF4-FFF2-40B4-BE49-F238E27FC236}">
                <a16:creationId xmlns:a16="http://schemas.microsoft.com/office/drawing/2014/main" xmlns="" id="{30CEBA00-23BA-4A41-875A-E8A61CA0CD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2997200"/>
          <a:ext cx="2992437" cy="1516063"/>
        </p:xfrm>
        <a:graphic>
          <a:graphicData uri="http://schemas.openxmlformats.org/presentationml/2006/ole">
            <p:oleObj spid="_x0000_s8217" name="Ecuación" r:id="rId6" imgW="850531" imgH="431613" progId="Equation.3">
              <p:embed/>
            </p:oleObj>
          </a:graphicData>
        </a:graphic>
      </p:graphicFrame>
      <p:pic>
        <p:nvPicPr>
          <p:cNvPr id="20" name="~PP238.WAV">
            <a:hlinkClick r:id="" action="ppaction://media"/>
          </p:cNvPr>
          <p:cNvPicPr>
            <a:picLocks noRot="1" noChangeAspect="1"/>
          </p:cNvPicPr>
          <p:nvPr>
            <a:wavAudioFile r:embed="rId2" name="~PP238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7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xmlns="" id="{B5787A41-CC39-496A-9B02-3B23EB951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88913"/>
            <a:ext cx="184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>
                <a:solidFill>
                  <a:srgbClr val="008000"/>
                </a:solidFill>
              </a:rPr>
              <a:t>Procedimiento:</a:t>
            </a:r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xmlns="" id="{D5080F38-E110-4A43-A0D2-3E3AA82F2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92150"/>
            <a:ext cx="311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1. Se pesa un pesafiltro: W</a:t>
            </a:r>
            <a:r>
              <a:rPr lang="es-ES" altLang="es-AR" sz="1800" baseline="-25000"/>
              <a:t>pf</a:t>
            </a:r>
            <a:endParaRPr lang="es-ES" altLang="es-AR" sz="1800"/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xmlns="" id="{2815651E-7253-4F2E-95A2-E1AC39125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233488"/>
            <a:ext cx="628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2. Se coloca suelo húmedo en el pesafiltro y se lo pesa: W</a:t>
            </a:r>
            <a:r>
              <a:rPr lang="es-ES" altLang="es-AR" sz="1800" baseline="-25000"/>
              <a:t>T</a:t>
            </a:r>
            <a:endParaRPr lang="es-ES" altLang="es-AR" sz="1800"/>
          </a:p>
        </p:txBody>
      </p:sp>
      <p:sp>
        <p:nvSpPr>
          <p:cNvPr id="9221" name="Text Box 7">
            <a:extLst>
              <a:ext uri="{FF2B5EF4-FFF2-40B4-BE49-F238E27FC236}">
                <a16:creationId xmlns:a16="http://schemas.microsoft.com/office/drawing/2014/main" xmlns="" id="{4D16FBDC-416D-4046-8F3E-35CFC128F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747838"/>
            <a:ext cx="8061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3. Se coloca el pesafiltro con el suelo en una estufa a 110 </a:t>
            </a:r>
            <a:r>
              <a:rPr lang="es-ES" altLang="es-AR" sz="1800">
                <a:cs typeface="Arial" panose="020B0604020202020204" pitchFamily="34" charset="0"/>
              </a:rPr>
              <a:t>± 5º C hasta peso constante, aproximadamente 12 a 18 hs.</a:t>
            </a:r>
          </a:p>
        </p:txBody>
      </p:sp>
      <p:sp>
        <p:nvSpPr>
          <p:cNvPr id="9222" name="Text Box 8">
            <a:extLst>
              <a:ext uri="{FF2B5EF4-FFF2-40B4-BE49-F238E27FC236}">
                <a16:creationId xmlns:a16="http://schemas.microsoft.com/office/drawing/2014/main" xmlns="" id="{D50B13E1-BE2B-405F-B15E-8E8A925E4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520950"/>
            <a:ext cx="8061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4. Se saca el pesafiltro con el suelo seco de la estufa y se lo pesa: W</a:t>
            </a:r>
            <a:r>
              <a:rPr lang="es-ES" altLang="es-AR" sz="1800" baseline="-25000"/>
              <a:t>pf+d</a:t>
            </a:r>
            <a:endParaRPr lang="es-ES" altLang="es-AR" sz="1800">
              <a:cs typeface="Arial" panose="020B0604020202020204" pitchFamily="34" charset="0"/>
            </a:endParaRPr>
          </a:p>
        </p:txBody>
      </p:sp>
      <p:sp>
        <p:nvSpPr>
          <p:cNvPr id="9223" name="Text Box 9">
            <a:extLst>
              <a:ext uri="{FF2B5EF4-FFF2-40B4-BE49-F238E27FC236}">
                <a16:creationId xmlns:a16="http://schemas.microsoft.com/office/drawing/2014/main" xmlns="" id="{23AFD78D-84CC-4083-8A6D-3FCFD1558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3533775"/>
            <a:ext cx="389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>
                <a:solidFill>
                  <a:srgbClr val="0000FF"/>
                </a:solidFill>
              </a:rPr>
              <a:t>Pesos de Muestra Recomendados</a:t>
            </a:r>
          </a:p>
        </p:txBody>
      </p:sp>
      <p:graphicFrame>
        <p:nvGraphicFramePr>
          <p:cNvPr id="10279" name="Group 39">
            <a:extLst>
              <a:ext uri="{FF2B5EF4-FFF2-40B4-BE49-F238E27FC236}">
                <a16:creationId xmlns:a16="http://schemas.microsoft.com/office/drawing/2014/main" xmlns="" id="{543FC0E6-C8D1-4E1C-80C2-914A34060D3D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1692275" y="4187825"/>
          <a:ext cx="5616575" cy="2120902"/>
        </p:xfrm>
        <a:graphic>
          <a:graphicData uri="http://schemas.openxmlformats.org/drawingml/2006/table">
            <a:tbl>
              <a:tblPr/>
              <a:tblGrid>
                <a:gridCol w="2808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82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Tamaño máx de Partículas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Peso </a:t>
                      </a:r>
                      <a:r>
                        <a:rPr kumimoji="0" lang="es-ES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mínimo</a:t>
                      </a: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de la muestra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420 </a:t>
                      </a: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 gr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4,76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 gr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300 gr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500 gr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 gr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" name="~PP593.WAV">
            <a:hlinkClick r:id="" action="ppaction://media"/>
          </p:cNvPr>
          <p:cNvPicPr>
            <a:picLocks noRot="1" noChangeAspect="1"/>
          </p:cNvPicPr>
          <p:nvPr>
            <a:wavAudioFile r:embed="rId1" name="~PP59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23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>
            <a:extLst>
              <a:ext uri="{FF2B5EF4-FFF2-40B4-BE49-F238E27FC236}">
                <a16:creationId xmlns:a16="http://schemas.microsoft.com/office/drawing/2014/main" xmlns="" id="{98F08EA4-6C52-4F9C-9DA7-4A6088B83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65088"/>
            <a:ext cx="70183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800" b="1">
                <a:solidFill>
                  <a:srgbClr val="0000FF"/>
                </a:solidFill>
              </a:rPr>
              <a:t>TP Nº 2: Determinación de Peso Unitario</a:t>
            </a:r>
          </a:p>
        </p:txBody>
      </p:sp>
      <p:graphicFrame>
        <p:nvGraphicFramePr>
          <p:cNvPr id="10243" name="Object 19">
            <a:extLst>
              <a:ext uri="{FF2B5EF4-FFF2-40B4-BE49-F238E27FC236}">
                <a16:creationId xmlns:a16="http://schemas.microsoft.com/office/drawing/2014/main" xmlns="" id="{28E8A4EC-663E-4FBF-A70D-18784FA363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5074" y="1571612"/>
          <a:ext cx="1776434" cy="1547108"/>
        </p:xfrm>
        <a:graphic>
          <a:graphicData uri="http://schemas.openxmlformats.org/presentationml/2006/ole">
            <p:oleObj spid="_x0000_s10282" name="Ecuación" r:id="rId4" imgW="495085" imgH="431613" progId="Equation.3">
              <p:embed/>
            </p:oleObj>
          </a:graphicData>
        </a:graphic>
      </p:graphicFrame>
      <p:graphicFrame>
        <p:nvGraphicFramePr>
          <p:cNvPr id="10244" name="Object 20">
            <a:extLst>
              <a:ext uri="{FF2B5EF4-FFF2-40B4-BE49-F238E27FC236}">
                <a16:creationId xmlns:a16="http://schemas.microsoft.com/office/drawing/2014/main" xmlns="" id="{479867F8-E072-42E5-AA37-9A9D1A5520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37" y="4500571"/>
          <a:ext cx="1857388" cy="1435766"/>
        </p:xfrm>
        <a:graphic>
          <a:graphicData uri="http://schemas.openxmlformats.org/presentationml/2006/ole">
            <p:oleObj spid="_x0000_s10283" name="Ecuación" r:id="rId5" imgW="558558" imgH="431613" progId="Equation.3">
              <p:embed/>
            </p:oleObj>
          </a:graphicData>
        </a:graphic>
      </p:graphicFrame>
      <p:sp>
        <p:nvSpPr>
          <p:cNvPr id="10245" name="Text Box 21">
            <a:extLst>
              <a:ext uri="{FF2B5EF4-FFF2-40B4-BE49-F238E27FC236}">
                <a16:creationId xmlns:a16="http://schemas.microsoft.com/office/drawing/2014/main" xmlns="" id="{31607889-8E74-49CB-B3FE-177C5EAC2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588" y="1052513"/>
            <a:ext cx="2959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b="1">
                <a:solidFill>
                  <a:srgbClr val="FF3300"/>
                </a:solidFill>
              </a:rPr>
              <a:t>Peso Unitario Total</a:t>
            </a:r>
          </a:p>
        </p:txBody>
      </p:sp>
      <p:sp>
        <p:nvSpPr>
          <p:cNvPr id="10246" name="Text Box 22">
            <a:extLst>
              <a:ext uri="{FF2B5EF4-FFF2-40B4-BE49-F238E27FC236}">
                <a16:creationId xmlns:a16="http://schemas.microsoft.com/office/drawing/2014/main" xmlns="" id="{FDE9116F-F5C3-4FB6-ADF6-91ED0B17A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463" y="4124325"/>
            <a:ext cx="296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b="1">
                <a:solidFill>
                  <a:srgbClr val="FF3300"/>
                </a:solidFill>
              </a:rPr>
              <a:t>Peso Unitario Seco</a:t>
            </a:r>
          </a:p>
        </p:txBody>
      </p:sp>
      <p:sp>
        <p:nvSpPr>
          <p:cNvPr id="10247" name="Rectangle 23">
            <a:extLst>
              <a:ext uri="{FF2B5EF4-FFF2-40B4-BE49-F238E27FC236}">
                <a16:creationId xmlns:a16="http://schemas.microsoft.com/office/drawing/2014/main" xmlns="" id="{1BE48E63-AF17-48FE-857D-231BAAA10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1052513"/>
            <a:ext cx="1944687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0248" name="Rectangle 24" descr="Corcho">
            <a:extLst>
              <a:ext uri="{FF2B5EF4-FFF2-40B4-BE49-F238E27FC236}">
                <a16:creationId xmlns:a16="http://schemas.microsoft.com/office/drawing/2014/main" xmlns="" id="{F7D495D9-F77B-4D7B-91A4-168B230C9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2997200"/>
            <a:ext cx="1944687" cy="1800225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0249" name="Rectangle 25">
            <a:extLst>
              <a:ext uri="{FF2B5EF4-FFF2-40B4-BE49-F238E27FC236}">
                <a16:creationId xmlns:a16="http://schemas.microsoft.com/office/drawing/2014/main" xmlns="" id="{6754BBDB-5E81-4D04-9F82-588F3040D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2132013"/>
            <a:ext cx="1944687" cy="865187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0250" name="Line 26">
            <a:extLst>
              <a:ext uri="{FF2B5EF4-FFF2-40B4-BE49-F238E27FC236}">
                <a16:creationId xmlns:a16="http://schemas.microsoft.com/office/drawing/2014/main" xmlns="" id="{BF1FAF0D-E144-4BA6-9B8B-2284D60D07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" y="4797425"/>
            <a:ext cx="1728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51" name="Line 27">
            <a:extLst>
              <a:ext uri="{FF2B5EF4-FFF2-40B4-BE49-F238E27FC236}">
                <a16:creationId xmlns:a16="http://schemas.microsoft.com/office/drawing/2014/main" xmlns="" id="{316C593A-A2CE-4183-ADD7-3095EA37C4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" y="2997200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52" name="Line 28">
            <a:extLst>
              <a:ext uri="{FF2B5EF4-FFF2-40B4-BE49-F238E27FC236}">
                <a16:creationId xmlns:a16="http://schemas.microsoft.com/office/drawing/2014/main" xmlns="" id="{9C1A10BE-5F66-42F3-B1FC-F194798646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7325" y="1052513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53" name="Line 29">
            <a:extLst>
              <a:ext uri="{FF2B5EF4-FFF2-40B4-BE49-F238E27FC236}">
                <a16:creationId xmlns:a16="http://schemas.microsoft.com/office/drawing/2014/main" xmlns="" id="{9B5CDB95-01CD-4D27-9F4D-85C67ACBFF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3850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54" name="Line 30">
            <a:extLst>
              <a:ext uri="{FF2B5EF4-FFF2-40B4-BE49-F238E27FC236}">
                <a16:creationId xmlns:a16="http://schemas.microsoft.com/office/drawing/2014/main" xmlns="" id="{17C9436B-7623-49C8-8C87-EBB0374C7C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8613" y="2132013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55" name="Line 32">
            <a:extLst>
              <a:ext uri="{FF2B5EF4-FFF2-40B4-BE49-F238E27FC236}">
                <a16:creationId xmlns:a16="http://schemas.microsoft.com/office/drawing/2014/main" xmlns="" id="{87708C7E-4703-4C44-895D-2C8C6D5D99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38263" y="213201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56" name="Line 33">
            <a:extLst>
              <a:ext uri="{FF2B5EF4-FFF2-40B4-BE49-F238E27FC236}">
                <a16:creationId xmlns:a16="http://schemas.microsoft.com/office/drawing/2014/main" xmlns="" id="{5720471C-3785-4228-B7FE-24B1DA533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5050" y="10525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57" name="Text Box 34">
            <a:extLst>
              <a:ext uri="{FF2B5EF4-FFF2-40B4-BE49-F238E27FC236}">
                <a16:creationId xmlns:a16="http://schemas.microsoft.com/office/drawing/2014/main" xmlns="" id="{7331EBE8-5F17-496D-A401-DD1689BA1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2565400"/>
            <a:ext cx="525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W</a:t>
            </a:r>
            <a:r>
              <a:rPr lang="es-ES_tradnl" altLang="es-AR" sz="2000" b="1" baseline="-25000"/>
              <a:t>T</a:t>
            </a:r>
            <a:endParaRPr lang="es-ES" altLang="es-AR" sz="2000" b="1"/>
          </a:p>
        </p:txBody>
      </p:sp>
      <p:sp>
        <p:nvSpPr>
          <p:cNvPr id="10258" name="Text Box 35">
            <a:extLst>
              <a:ext uri="{FF2B5EF4-FFF2-40B4-BE49-F238E27FC236}">
                <a16:creationId xmlns:a16="http://schemas.microsoft.com/office/drawing/2014/main" xmlns="" id="{F2AE8604-0F52-41EF-9AC1-55A2E4432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3635375"/>
            <a:ext cx="525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W</a:t>
            </a:r>
            <a:r>
              <a:rPr lang="es-ES_tradnl" altLang="es-AR" sz="2000" b="1" baseline="-25000"/>
              <a:t>d</a:t>
            </a:r>
            <a:endParaRPr lang="es-ES" altLang="es-AR" sz="2000" b="1"/>
          </a:p>
        </p:txBody>
      </p:sp>
      <p:sp>
        <p:nvSpPr>
          <p:cNvPr id="10259" name="Text Box 36">
            <a:extLst>
              <a:ext uri="{FF2B5EF4-FFF2-40B4-BE49-F238E27FC236}">
                <a16:creationId xmlns:a16="http://schemas.microsoft.com/office/drawing/2014/main" xmlns="" id="{C22069A9-BF55-4A92-A076-EABB2F9B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775" y="2311400"/>
            <a:ext cx="55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W</a:t>
            </a:r>
            <a:r>
              <a:rPr lang="es-ES_tradnl" altLang="es-AR" sz="2000" b="1" baseline="-25000"/>
              <a:t>w</a:t>
            </a:r>
            <a:endParaRPr lang="es-ES" altLang="es-AR" sz="2000" b="1"/>
          </a:p>
        </p:txBody>
      </p:sp>
      <p:graphicFrame>
        <p:nvGraphicFramePr>
          <p:cNvPr id="10260" name="Object 38">
            <a:extLst>
              <a:ext uri="{FF2B5EF4-FFF2-40B4-BE49-F238E27FC236}">
                <a16:creationId xmlns:a16="http://schemas.microsoft.com/office/drawing/2014/main" xmlns="" id="{B23328B1-BBB9-4087-945C-3A3C55C393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0463" y="5013325"/>
          <a:ext cx="2482850" cy="647700"/>
        </p:xfrm>
        <a:graphic>
          <a:graphicData uri="http://schemas.openxmlformats.org/presentationml/2006/ole">
            <p:oleObj spid="_x0000_s10284" name="Ecuación" r:id="rId7" imgW="876300" imgH="228600" progId="Equation.3">
              <p:embed/>
            </p:oleObj>
          </a:graphicData>
        </a:graphic>
      </p:graphicFrame>
      <p:sp>
        <p:nvSpPr>
          <p:cNvPr id="10261" name="Line 39">
            <a:extLst>
              <a:ext uri="{FF2B5EF4-FFF2-40B4-BE49-F238E27FC236}">
                <a16:creationId xmlns:a16="http://schemas.microsoft.com/office/drawing/2014/main" xmlns="" id="{8D7323FA-065C-40A9-A14F-7D6E3DCF61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87775" y="1052513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2" name="Line 40">
            <a:extLst>
              <a:ext uri="{FF2B5EF4-FFF2-40B4-BE49-F238E27FC236}">
                <a16:creationId xmlns:a16="http://schemas.microsoft.com/office/drawing/2014/main" xmlns="" id="{8106EDF5-EE18-4F71-AA39-BF81D07457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9200" y="4797425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3" name="Line 41">
            <a:extLst>
              <a:ext uri="{FF2B5EF4-FFF2-40B4-BE49-F238E27FC236}">
                <a16:creationId xmlns:a16="http://schemas.microsoft.com/office/drawing/2014/main" xmlns="" id="{4183E73A-EA75-4857-83CA-941905C3CB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86188" y="211931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4" name="Line 42">
            <a:extLst>
              <a:ext uri="{FF2B5EF4-FFF2-40B4-BE49-F238E27FC236}">
                <a16:creationId xmlns:a16="http://schemas.microsoft.com/office/drawing/2014/main" xmlns="" id="{2818AA99-2961-4849-B5FB-054CFD313B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1900" y="29972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5" name="Line 43">
            <a:extLst>
              <a:ext uri="{FF2B5EF4-FFF2-40B4-BE49-F238E27FC236}">
                <a16:creationId xmlns:a16="http://schemas.microsoft.com/office/drawing/2014/main" xmlns="" id="{13AB3358-0DEC-4780-A253-5635C44B2C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60500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6" name="Line 44">
            <a:extLst>
              <a:ext uri="{FF2B5EF4-FFF2-40B4-BE49-F238E27FC236}">
                <a16:creationId xmlns:a16="http://schemas.microsoft.com/office/drawing/2014/main" xmlns="" id="{D66E41C3-CFCD-4A3E-A3AF-803BA6E04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8913" y="2132013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7" name="Line 45">
            <a:extLst>
              <a:ext uri="{FF2B5EF4-FFF2-40B4-BE49-F238E27FC236}">
                <a16:creationId xmlns:a16="http://schemas.microsoft.com/office/drawing/2014/main" xmlns="" id="{B9CF918C-C677-4278-BB17-F48B2E36B2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8913" y="1052513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8" name="Line 46">
            <a:extLst>
              <a:ext uri="{FF2B5EF4-FFF2-40B4-BE49-F238E27FC236}">
                <a16:creationId xmlns:a16="http://schemas.microsoft.com/office/drawing/2014/main" xmlns="" id="{B8B35C39-7ABF-4689-B5E4-98324A05E7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875" y="10525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69" name="Text Box 47">
            <a:extLst>
              <a:ext uri="{FF2B5EF4-FFF2-40B4-BE49-F238E27FC236}">
                <a16:creationId xmlns:a16="http://schemas.microsoft.com/office/drawing/2014/main" xmlns="" id="{9C36F02D-BE95-45DB-B69D-B2803D4C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2565400"/>
            <a:ext cx="455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V</a:t>
            </a:r>
            <a:r>
              <a:rPr lang="es-ES_tradnl" altLang="es-AR" sz="2000" b="1" baseline="-25000"/>
              <a:t>T</a:t>
            </a:r>
            <a:endParaRPr lang="es-ES" altLang="es-AR" sz="2000" b="1"/>
          </a:p>
        </p:txBody>
      </p:sp>
      <p:sp>
        <p:nvSpPr>
          <p:cNvPr id="10270" name="Text Box 48">
            <a:extLst>
              <a:ext uri="{FF2B5EF4-FFF2-40B4-BE49-F238E27FC236}">
                <a16:creationId xmlns:a16="http://schemas.microsoft.com/office/drawing/2014/main" xmlns="" id="{10C865FD-BCA1-42C1-94A2-5FD5D8D76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3635375"/>
            <a:ext cx="446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V</a:t>
            </a:r>
            <a:r>
              <a:rPr lang="es-ES_tradnl" altLang="es-AR" sz="2000" b="1" baseline="-25000"/>
              <a:t>s</a:t>
            </a:r>
            <a:endParaRPr lang="es-ES" altLang="es-AR" sz="2000" b="1"/>
          </a:p>
        </p:txBody>
      </p:sp>
      <p:sp>
        <p:nvSpPr>
          <p:cNvPr id="10271" name="Text Box 49">
            <a:extLst>
              <a:ext uri="{FF2B5EF4-FFF2-40B4-BE49-F238E27FC236}">
                <a16:creationId xmlns:a16="http://schemas.microsoft.com/office/drawing/2014/main" xmlns="" id="{90A8C2C1-0A2E-4322-AE98-2A5EE7903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2311400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V</a:t>
            </a:r>
            <a:r>
              <a:rPr lang="es-ES_tradnl" altLang="es-AR" sz="2000" b="1" baseline="-25000"/>
              <a:t>w</a:t>
            </a:r>
            <a:endParaRPr lang="es-ES" altLang="es-AR" sz="2000" b="1"/>
          </a:p>
        </p:txBody>
      </p:sp>
      <p:sp>
        <p:nvSpPr>
          <p:cNvPr id="10272" name="Text Box 50">
            <a:extLst>
              <a:ext uri="{FF2B5EF4-FFF2-40B4-BE49-F238E27FC236}">
                <a16:creationId xmlns:a16="http://schemas.microsoft.com/office/drawing/2014/main" xmlns="" id="{8BDB136A-9611-4B60-A391-94CDEF9EE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1339850"/>
            <a:ext cx="446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V</a:t>
            </a:r>
            <a:r>
              <a:rPr lang="es-ES_tradnl" altLang="es-AR" sz="2000" b="1" baseline="-25000"/>
              <a:t>a</a:t>
            </a:r>
            <a:endParaRPr lang="es-ES" altLang="es-AR" sz="2000" b="1"/>
          </a:p>
        </p:txBody>
      </p:sp>
      <p:sp>
        <p:nvSpPr>
          <p:cNvPr id="10273" name="Line 51">
            <a:extLst>
              <a:ext uri="{FF2B5EF4-FFF2-40B4-BE49-F238E27FC236}">
                <a16:creationId xmlns:a16="http://schemas.microsoft.com/office/drawing/2014/main" xmlns="" id="{3D9A84E6-59E1-43DC-BCE0-B3ECB90C92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5663" y="1052513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274" name="Text Box 52">
            <a:extLst>
              <a:ext uri="{FF2B5EF4-FFF2-40B4-BE49-F238E27FC236}">
                <a16:creationId xmlns:a16="http://schemas.microsoft.com/office/drawing/2014/main" xmlns="" id="{586EBAD2-010D-4372-B80B-462596C33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1808163"/>
            <a:ext cx="463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AR" sz="2000" b="1"/>
              <a:t>V</a:t>
            </a:r>
            <a:r>
              <a:rPr lang="es-ES_tradnl" altLang="es-AR" sz="2000" b="1" baseline="-25000"/>
              <a:t>V</a:t>
            </a:r>
            <a:endParaRPr lang="es-ES" altLang="es-AR" sz="2000" b="1"/>
          </a:p>
        </p:txBody>
      </p:sp>
      <p:pic>
        <p:nvPicPr>
          <p:cNvPr id="37" name="~PP1318.WAV">
            <a:hlinkClick r:id="" action="ppaction://media"/>
          </p:cNvPr>
          <p:cNvPicPr>
            <a:picLocks noRot="1" noChangeAspect="1"/>
          </p:cNvPicPr>
          <p:nvPr>
            <a:wavAudioFile r:embed="rId2" name="~PP1318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5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xmlns="" id="{65163B8D-A089-4563-BE30-C5BF71647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88913"/>
            <a:ext cx="184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>
                <a:solidFill>
                  <a:srgbClr val="008000"/>
                </a:solidFill>
              </a:rPr>
              <a:t>Procedimiento:</a:t>
            </a:r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xmlns="" id="{89B4F3E1-4B1B-4091-8ADE-B84C0C15C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92150"/>
            <a:ext cx="311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1. Muestra Inalterada</a:t>
            </a:r>
          </a:p>
        </p:txBody>
      </p:sp>
      <p:sp>
        <p:nvSpPr>
          <p:cNvPr id="11268" name="Text Box 6">
            <a:extLst>
              <a:ext uri="{FF2B5EF4-FFF2-40B4-BE49-F238E27FC236}">
                <a16:creationId xmlns:a16="http://schemas.microsoft.com/office/drawing/2014/main" xmlns="" id="{3E695FCD-1859-4EB6-AF31-8818EA479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33500"/>
            <a:ext cx="8316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2. Tallar la muestra con la espátula para obtener un cubo de 8 a 10 cm de lado.</a:t>
            </a:r>
          </a:p>
        </p:txBody>
      </p:sp>
      <p:sp>
        <p:nvSpPr>
          <p:cNvPr id="11269" name="AutoShape 7">
            <a:extLst>
              <a:ext uri="{FF2B5EF4-FFF2-40B4-BE49-F238E27FC236}">
                <a16:creationId xmlns:a16="http://schemas.microsoft.com/office/drawing/2014/main" xmlns="" id="{4F94C208-2379-4DC4-A0B1-3F23EACA7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170113"/>
            <a:ext cx="1296987" cy="1152525"/>
          </a:xfrm>
          <a:prstGeom prst="cube">
            <a:avLst>
              <a:gd name="adj" fmla="val 25000"/>
            </a:avLst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1270" name="Line 9">
            <a:extLst>
              <a:ext uri="{FF2B5EF4-FFF2-40B4-BE49-F238E27FC236}">
                <a16:creationId xmlns:a16="http://schemas.microsoft.com/office/drawing/2014/main" xmlns="" id="{7273F33B-22E2-48E4-825E-D682994C3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33226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1" name="Line 10">
            <a:extLst>
              <a:ext uri="{FF2B5EF4-FFF2-40B4-BE49-F238E27FC236}">
                <a16:creationId xmlns:a16="http://schemas.microsoft.com/office/drawing/2014/main" xmlns="" id="{E5C88C64-8824-4820-8D42-B0F22F9E1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550" y="33226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2" name="Line 11">
            <a:extLst>
              <a:ext uri="{FF2B5EF4-FFF2-40B4-BE49-F238E27FC236}">
                <a16:creationId xmlns:a16="http://schemas.microsoft.com/office/drawing/2014/main" xmlns="" id="{653ED18D-413F-4E10-B3BC-1D3CE9770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6825" y="30353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3" name="Line 12">
            <a:extLst>
              <a:ext uri="{FF2B5EF4-FFF2-40B4-BE49-F238E27FC236}">
                <a16:creationId xmlns:a16="http://schemas.microsoft.com/office/drawing/2014/main" xmlns="" id="{6528A55E-CAB2-4609-982F-A72710EE67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1063" y="245903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4" name="Line 13">
            <a:extLst>
              <a:ext uri="{FF2B5EF4-FFF2-40B4-BE49-F238E27FC236}">
                <a16:creationId xmlns:a16="http://schemas.microsoft.com/office/drawing/2014/main" xmlns="" id="{3A9B3765-7C54-4F4C-8775-15ACDCC205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1063" y="332263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5" name="Line 14">
            <a:extLst>
              <a:ext uri="{FF2B5EF4-FFF2-40B4-BE49-F238E27FC236}">
                <a16:creationId xmlns:a16="http://schemas.microsoft.com/office/drawing/2014/main" xmlns="" id="{EFC2AD0A-21C1-46ED-9968-3923117F8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3538538"/>
            <a:ext cx="1009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6" name="Line 15">
            <a:extLst>
              <a:ext uri="{FF2B5EF4-FFF2-40B4-BE49-F238E27FC236}">
                <a16:creationId xmlns:a16="http://schemas.microsoft.com/office/drawing/2014/main" xmlns="" id="{E11A16E0-BB2E-4472-9946-AF8DCA6625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9488" y="3251200"/>
            <a:ext cx="2873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7" name="Line 16">
            <a:extLst>
              <a:ext uri="{FF2B5EF4-FFF2-40B4-BE49-F238E27FC236}">
                <a16:creationId xmlns:a16="http://schemas.microsoft.com/office/drawing/2014/main" xmlns="" id="{E109DC12-3CC8-439A-AC5D-86440D81EC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2459038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278" name="Text Box 17">
            <a:extLst>
              <a:ext uri="{FF2B5EF4-FFF2-40B4-BE49-F238E27FC236}">
                <a16:creationId xmlns:a16="http://schemas.microsoft.com/office/drawing/2014/main" xmlns="" id="{35E9C787-1712-4B34-ACA4-708C5A910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141788"/>
            <a:ext cx="8316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3. Pesar la probeta con humedad natural: W</a:t>
            </a:r>
            <a:r>
              <a:rPr lang="es-ES" altLang="es-AR" sz="1800" baseline="-25000"/>
              <a:t>T</a:t>
            </a:r>
            <a:endParaRPr lang="es-ES" altLang="es-AR" sz="1800"/>
          </a:p>
        </p:txBody>
      </p:sp>
      <p:sp>
        <p:nvSpPr>
          <p:cNvPr id="11279" name="Text Box 18">
            <a:extLst>
              <a:ext uri="{FF2B5EF4-FFF2-40B4-BE49-F238E27FC236}">
                <a16:creationId xmlns:a16="http://schemas.microsoft.com/office/drawing/2014/main" xmlns="" id="{5F91A305-1C5F-48C4-8637-A7D2C3CE1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24400"/>
            <a:ext cx="8316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4. Cubrir la probeta con una capa de parafina líquida</a:t>
            </a:r>
          </a:p>
        </p:txBody>
      </p:sp>
      <p:sp>
        <p:nvSpPr>
          <p:cNvPr id="11280" name="Text Box 19">
            <a:extLst>
              <a:ext uri="{FF2B5EF4-FFF2-40B4-BE49-F238E27FC236}">
                <a16:creationId xmlns:a16="http://schemas.microsoft.com/office/drawing/2014/main" xmlns="" id="{A119CA16-B8F7-4E1A-9117-37E9F874E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294313"/>
            <a:ext cx="8316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5. Dejar enfriar y secar la parafina</a:t>
            </a:r>
          </a:p>
        </p:txBody>
      </p:sp>
      <p:sp>
        <p:nvSpPr>
          <p:cNvPr id="11281" name="Text Box 20">
            <a:extLst>
              <a:ext uri="{FF2B5EF4-FFF2-40B4-BE49-F238E27FC236}">
                <a16:creationId xmlns:a16="http://schemas.microsoft.com/office/drawing/2014/main" xmlns="" id="{693D8D9B-37D2-4945-9B45-0788AC80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799138"/>
            <a:ext cx="8316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6. Pesar la probeta cubierta de parafina: W</a:t>
            </a:r>
            <a:r>
              <a:rPr lang="es-ES" altLang="es-AR" sz="1800" baseline="-25000"/>
              <a:t>T+P</a:t>
            </a:r>
            <a:endParaRPr lang="es-ES" altLang="es-AR" sz="1800"/>
          </a:p>
        </p:txBody>
      </p:sp>
      <p:pic>
        <p:nvPicPr>
          <p:cNvPr id="19" name="~PP3182.WAV">
            <a:hlinkClick r:id="" action="ppaction://media"/>
          </p:cNvPr>
          <p:cNvPicPr>
            <a:picLocks noRot="1" noChangeAspect="1"/>
          </p:cNvPicPr>
          <p:nvPr>
            <a:wavAudioFile r:embed="rId1" name="~PP318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6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>
            <a:extLst>
              <a:ext uri="{FF2B5EF4-FFF2-40B4-BE49-F238E27FC236}">
                <a16:creationId xmlns:a16="http://schemas.microsoft.com/office/drawing/2014/main" xmlns="" id="{8860E127-CDDF-4CEE-850B-AA0D5DBC2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2997200"/>
            <a:ext cx="1133475" cy="1079500"/>
          </a:xfrm>
          <a:prstGeom prst="rect">
            <a:avLst/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xmlns="" id="{3F88C1BF-C919-4B73-9997-A72E1BEF0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8913"/>
            <a:ext cx="8316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6. Colocar recipiente con agua en la balanza Roberball.</a:t>
            </a: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xmlns="" id="{AFB79AE5-CE75-4F65-8548-44BBEACFA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4363"/>
            <a:ext cx="8316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7. Equilibrar la Balanza y Registrar el peso del recipiente con agua: W</a:t>
            </a:r>
            <a:r>
              <a:rPr lang="es-ES" altLang="es-AR" sz="1800" baseline="-25000"/>
              <a:t>1</a:t>
            </a:r>
            <a:endParaRPr lang="es-ES" altLang="es-AR" sz="1800"/>
          </a:p>
        </p:txBody>
      </p:sp>
      <p:sp>
        <p:nvSpPr>
          <p:cNvPr id="12293" name="Text Box 6">
            <a:extLst>
              <a:ext uri="{FF2B5EF4-FFF2-40B4-BE49-F238E27FC236}">
                <a16:creationId xmlns:a16="http://schemas.microsoft.com/office/drawing/2014/main" xmlns="" id="{D4A73C0E-6493-4E57-B32E-284E46963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76325"/>
            <a:ext cx="8316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8. Atar la probeta con un hilo al soporte y sumergirla en el recipiente con agua.</a:t>
            </a:r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xmlns="" id="{3D2F6456-7BF8-4429-B76E-86DEC2582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48138"/>
            <a:ext cx="1727200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295" name="Rectangle 8">
            <a:extLst>
              <a:ext uri="{FF2B5EF4-FFF2-40B4-BE49-F238E27FC236}">
                <a16:creationId xmlns:a16="http://schemas.microsoft.com/office/drawing/2014/main" xmlns="" id="{DF2BBB74-CF2C-4A95-9D3F-1F877B58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4076700"/>
            <a:ext cx="2016125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296" name="Line 10">
            <a:extLst>
              <a:ext uri="{FF2B5EF4-FFF2-40B4-BE49-F238E27FC236}">
                <a16:creationId xmlns:a16="http://schemas.microsoft.com/office/drawing/2014/main" xmlns="" id="{CBBD0FA1-6C31-4C39-BCD5-AA29896F7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1763" y="2279650"/>
            <a:ext cx="0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297" name="Line 11">
            <a:extLst>
              <a:ext uri="{FF2B5EF4-FFF2-40B4-BE49-F238E27FC236}">
                <a16:creationId xmlns:a16="http://schemas.microsoft.com/office/drawing/2014/main" xmlns="" id="{29075C8F-8B99-4334-9EBC-55037EA84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2225" y="2279650"/>
            <a:ext cx="0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298" name="Line 13">
            <a:extLst>
              <a:ext uri="{FF2B5EF4-FFF2-40B4-BE49-F238E27FC236}">
                <a16:creationId xmlns:a16="http://schemas.microsoft.com/office/drawing/2014/main" xmlns="" id="{CB865985-C399-46CD-BD2D-267E87A2F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" y="4503738"/>
            <a:ext cx="80645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299" name="Rectangle 14">
            <a:extLst>
              <a:ext uri="{FF2B5EF4-FFF2-40B4-BE49-F238E27FC236}">
                <a16:creationId xmlns:a16="http://schemas.microsoft.com/office/drawing/2014/main" xmlns="" id="{7E072627-9D2D-4FFE-97AF-531577E84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488" y="2565400"/>
            <a:ext cx="1133475" cy="1484313"/>
          </a:xfrm>
          <a:prstGeom prst="rect">
            <a:avLst/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300" name="Rectangle 15">
            <a:extLst>
              <a:ext uri="{FF2B5EF4-FFF2-40B4-BE49-F238E27FC236}">
                <a16:creationId xmlns:a16="http://schemas.microsoft.com/office/drawing/2014/main" xmlns="" id="{FFB0832A-B277-49FD-85A2-B9AEFBDFC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088" y="4121150"/>
            <a:ext cx="1727200" cy="360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301" name="Rectangle 16">
            <a:extLst>
              <a:ext uri="{FF2B5EF4-FFF2-40B4-BE49-F238E27FC236}">
                <a16:creationId xmlns:a16="http://schemas.microsoft.com/office/drawing/2014/main" xmlns="" id="{4C543141-384A-4507-BC1E-4AD088306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4049713"/>
            <a:ext cx="2016125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302" name="Line 17">
            <a:extLst>
              <a:ext uri="{FF2B5EF4-FFF2-40B4-BE49-F238E27FC236}">
                <a16:creationId xmlns:a16="http://schemas.microsoft.com/office/drawing/2014/main" xmlns="" id="{D0277297-46C1-4400-A122-367AB8700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613" y="2252663"/>
            <a:ext cx="0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03" name="Line 18">
            <a:extLst>
              <a:ext uri="{FF2B5EF4-FFF2-40B4-BE49-F238E27FC236}">
                <a16:creationId xmlns:a16="http://schemas.microsoft.com/office/drawing/2014/main" xmlns="" id="{FB919685-B6F6-465F-8DFC-F0E425A3A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7075" y="2252663"/>
            <a:ext cx="0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04" name="Rectangle 19">
            <a:extLst>
              <a:ext uri="{FF2B5EF4-FFF2-40B4-BE49-F238E27FC236}">
                <a16:creationId xmlns:a16="http://schemas.microsoft.com/office/drawing/2014/main" xmlns="" id="{D892C3B7-DA50-4691-B422-4784D0536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13" y="4324350"/>
            <a:ext cx="720725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305" name="Line 20">
            <a:extLst>
              <a:ext uri="{FF2B5EF4-FFF2-40B4-BE49-F238E27FC236}">
                <a16:creationId xmlns:a16="http://schemas.microsoft.com/office/drawing/2014/main" xmlns="" id="{68280EDC-0769-41AD-B8FA-65C160C73C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1773238"/>
            <a:ext cx="0" cy="25923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06" name="Line 21">
            <a:extLst>
              <a:ext uri="{FF2B5EF4-FFF2-40B4-BE49-F238E27FC236}">
                <a16:creationId xmlns:a16="http://schemas.microsoft.com/office/drawing/2014/main" xmlns="" id="{28D9F6F7-FA7D-4749-B0A7-182117739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1916113"/>
            <a:ext cx="16557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07" name="Line 22">
            <a:extLst>
              <a:ext uri="{FF2B5EF4-FFF2-40B4-BE49-F238E27FC236}">
                <a16:creationId xmlns:a16="http://schemas.microsoft.com/office/drawing/2014/main" xmlns="" id="{021AA7D6-D445-4415-A667-539DABCB3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1844675"/>
            <a:ext cx="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08" name="Rectangle 23">
            <a:extLst>
              <a:ext uri="{FF2B5EF4-FFF2-40B4-BE49-F238E27FC236}">
                <a16:creationId xmlns:a16="http://schemas.microsoft.com/office/drawing/2014/main" xmlns="" id="{CD04867A-9DB7-495E-8873-FAC6AD629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3068638"/>
            <a:ext cx="358775" cy="4318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2309" name="Line 24">
            <a:extLst>
              <a:ext uri="{FF2B5EF4-FFF2-40B4-BE49-F238E27FC236}">
                <a16:creationId xmlns:a16="http://schemas.microsoft.com/office/drawing/2014/main" xmlns="" id="{1B206651-2320-425E-B2F2-662B7D525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299720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10" name="Text Box 25">
            <a:extLst>
              <a:ext uri="{FF2B5EF4-FFF2-40B4-BE49-F238E27FC236}">
                <a16:creationId xmlns:a16="http://schemas.microsoft.com/office/drawing/2014/main" xmlns="" id="{423D0405-5DF9-4ACC-8FAF-7DAA7061C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68863"/>
            <a:ext cx="8316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9. Equilibrar nuevamente la balanza y registrar el peso: W</a:t>
            </a:r>
            <a:r>
              <a:rPr lang="es-ES" altLang="es-AR" sz="1800" baseline="-25000"/>
              <a:t>2</a:t>
            </a:r>
            <a:endParaRPr lang="es-ES" altLang="es-AR" sz="1800"/>
          </a:p>
        </p:txBody>
      </p:sp>
      <p:sp>
        <p:nvSpPr>
          <p:cNvPr id="12311" name="Text Box 26">
            <a:extLst>
              <a:ext uri="{FF2B5EF4-FFF2-40B4-BE49-F238E27FC236}">
                <a16:creationId xmlns:a16="http://schemas.microsoft.com/office/drawing/2014/main" xmlns="" id="{A9B0BAA9-51F3-45D3-8882-604C0EF40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373688"/>
            <a:ext cx="8316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10. Retirar la parafina de la muestra</a:t>
            </a:r>
          </a:p>
        </p:txBody>
      </p:sp>
      <p:sp>
        <p:nvSpPr>
          <p:cNvPr id="12312" name="Text Box 27">
            <a:extLst>
              <a:ext uri="{FF2B5EF4-FFF2-40B4-BE49-F238E27FC236}">
                <a16:creationId xmlns:a16="http://schemas.microsoft.com/office/drawing/2014/main" xmlns="" id="{23C26EF6-9250-4B57-A810-25F97DB2F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956300"/>
            <a:ext cx="8316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11. Romper la probeta y recuperar 20 gr de la zona central y hacer el ensayo de                    humedad.</a:t>
            </a:r>
          </a:p>
        </p:txBody>
      </p:sp>
      <p:sp>
        <p:nvSpPr>
          <p:cNvPr id="12313" name="Line 28">
            <a:extLst>
              <a:ext uri="{FF2B5EF4-FFF2-40B4-BE49-F238E27FC236}">
                <a16:creationId xmlns:a16="http://schemas.microsoft.com/office/drawing/2014/main" xmlns="" id="{1225C731-60BF-4D60-BE88-E9AB240C2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299720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14" name="Line 29">
            <a:extLst>
              <a:ext uri="{FF2B5EF4-FFF2-40B4-BE49-F238E27FC236}">
                <a16:creationId xmlns:a16="http://schemas.microsoft.com/office/drawing/2014/main" xmlns="" id="{BD3D2F3F-A320-48CD-966B-46797FB5D1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9838" y="2565400"/>
            <a:ext cx="2160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15" name="Line 30">
            <a:extLst>
              <a:ext uri="{FF2B5EF4-FFF2-40B4-BE49-F238E27FC236}">
                <a16:creationId xmlns:a16="http://schemas.microsoft.com/office/drawing/2014/main" xmlns="" id="{D58E139A-E167-4B96-AA94-33147A30F1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7175" y="25654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316" name="Text Box 31">
            <a:extLst>
              <a:ext uri="{FF2B5EF4-FFF2-40B4-BE49-F238E27FC236}">
                <a16:creationId xmlns:a16="http://schemas.microsoft.com/office/drawing/2014/main" xmlns="" id="{C0028F0F-2EAB-4A75-AC3A-E5DB0554F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063" y="2597150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s-AR" sz="1800">
                <a:cs typeface="Arial" panose="020B0604020202020204" pitchFamily="34" charset="0"/>
              </a:rPr>
              <a:t>Δ</a:t>
            </a:r>
            <a:r>
              <a:rPr lang="es-ES" altLang="es-AR" sz="1800">
                <a:cs typeface="Arial" panose="020B0604020202020204" pitchFamily="34" charset="0"/>
              </a:rPr>
              <a:t>V</a:t>
            </a:r>
            <a:endParaRPr lang="el-GR" altLang="es-AR" sz="1800">
              <a:cs typeface="Arial" panose="020B0604020202020204" pitchFamily="34" charset="0"/>
            </a:endParaRPr>
          </a:p>
        </p:txBody>
      </p:sp>
      <p:pic>
        <p:nvPicPr>
          <p:cNvPr id="30" name="~PP2815.WAV">
            <a:hlinkClick r:id="" action="ppaction://media"/>
          </p:cNvPr>
          <p:cNvPicPr>
            <a:picLocks noRot="1" noChangeAspect="1"/>
          </p:cNvPicPr>
          <p:nvPr>
            <a:wavAudioFile r:embed="rId1" name="~PP281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26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xmlns="" id="{5DD6E8CD-7B78-4AEA-9128-1AA299F8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5088"/>
            <a:ext cx="86233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800" b="1">
                <a:solidFill>
                  <a:srgbClr val="0000FF"/>
                </a:solidFill>
              </a:rPr>
              <a:t>TP Nº 3: Determinación de la Gravedad Específica</a:t>
            </a:r>
          </a:p>
        </p:txBody>
      </p:sp>
      <p:sp>
        <p:nvSpPr>
          <p:cNvPr id="13315" name="Text Box 6">
            <a:extLst>
              <a:ext uri="{FF2B5EF4-FFF2-40B4-BE49-F238E27FC236}">
                <a16:creationId xmlns:a16="http://schemas.microsoft.com/office/drawing/2014/main" xmlns="" id="{E163569F-4DB0-4988-9AA3-B31487C1C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123950"/>
            <a:ext cx="66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G</a:t>
            </a:r>
            <a:r>
              <a:rPr lang="es-ES" altLang="es-AR" sz="1800" baseline="-25000"/>
              <a:t>S</a:t>
            </a:r>
            <a:r>
              <a:rPr lang="es-ES" altLang="es-AR" sz="1800"/>
              <a:t> =</a:t>
            </a:r>
          </a:p>
        </p:txBody>
      </p:sp>
      <p:sp>
        <p:nvSpPr>
          <p:cNvPr id="13316" name="Text Box 7">
            <a:extLst>
              <a:ext uri="{FF2B5EF4-FFF2-40B4-BE49-F238E27FC236}">
                <a16:creationId xmlns:a16="http://schemas.microsoft.com/office/drawing/2014/main" xmlns="" id="{19045F25-05A4-43EF-9718-F4F685CAD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927100"/>
            <a:ext cx="499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Peso del volumen unitario de cualquier material</a:t>
            </a:r>
          </a:p>
        </p:txBody>
      </p:sp>
      <p:sp>
        <p:nvSpPr>
          <p:cNvPr id="13317" name="Text Box 8">
            <a:extLst>
              <a:ext uri="{FF2B5EF4-FFF2-40B4-BE49-F238E27FC236}">
                <a16:creationId xmlns:a16="http://schemas.microsoft.com/office/drawing/2014/main" xmlns="" id="{4327C5EF-C5ED-4396-B478-C5E537903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788" y="1333500"/>
            <a:ext cx="4395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Peso del volumen unitario de agua a 4º C</a:t>
            </a:r>
          </a:p>
        </p:txBody>
      </p:sp>
      <p:sp>
        <p:nvSpPr>
          <p:cNvPr id="13318" name="Line 9">
            <a:extLst>
              <a:ext uri="{FF2B5EF4-FFF2-40B4-BE49-F238E27FC236}">
                <a16:creationId xmlns:a16="http://schemas.microsoft.com/office/drawing/2014/main" xmlns="" id="{DED71864-A3A6-4797-BF90-879A2EFE1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8050" y="1268413"/>
            <a:ext cx="5329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graphicFrame>
        <p:nvGraphicFramePr>
          <p:cNvPr id="13319" name="Object 10">
            <a:extLst>
              <a:ext uri="{FF2B5EF4-FFF2-40B4-BE49-F238E27FC236}">
                <a16:creationId xmlns:a16="http://schemas.microsoft.com/office/drawing/2014/main" xmlns="" id="{E206BE33-5143-4AFD-90D2-C0A281BADA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989138"/>
          <a:ext cx="2520950" cy="974725"/>
        </p:xfrm>
        <a:graphic>
          <a:graphicData uri="http://schemas.openxmlformats.org/presentationml/2006/ole">
            <p:oleObj spid="_x0000_s13327" name="Ecuación" r:id="rId4" imgW="1117600" imgH="431800" progId="Equation.3">
              <p:embed/>
            </p:oleObj>
          </a:graphicData>
        </a:graphic>
      </p:graphicFrame>
      <p:sp>
        <p:nvSpPr>
          <p:cNvPr id="13320" name="Text Box 11">
            <a:extLst>
              <a:ext uri="{FF2B5EF4-FFF2-40B4-BE49-F238E27FC236}">
                <a16:creationId xmlns:a16="http://schemas.microsoft.com/office/drawing/2014/main" xmlns="" id="{BC791B26-7E9D-48A1-8A48-C559B5D9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292600"/>
            <a:ext cx="615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>
                <a:solidFill>
                  <a:srgbClr val="FF0000"/>
                </a:solidFill>
              </a:rPr>
              <a:t>Determinar el volumen de un peso conocido de granos</a:t>
            </a:r>
          </a:p>
        </p:txBody>
      </p:sp>
      <p:sp>
        <p:nvSpPr>
          <p:cNvPr id="13321" name="Text Box 12">
            <a:extLst>
              <a:ext uri="{FF2B5EF4-FFF2-40B4-BE49-F238E27FC236}">
                <a16:creationId xmlns:a16="http://schemas.microsoft.com/office/drawing/2014/main" xmlns="" id="{62AAD0B6-4371-4079-991C-D8F002F56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3305175"/>
            <a:ext cx="686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Gs es una propiedad de las partículas, depende de la mineralogía</a:t>
            </a:r>
          </a:p>
        </p:txBody>
      </p:sp>
      <p:sp>
        <p:nvSpPr>
          <p:cNvPr id="13322" name="Text Box 13">
            <a:extLst>
              <a:ext uri="{FF2B5EF4-FFF2-40B4-BE49-F238E27FC236}">
                <a16:creationId xmlns:a16="http://schemas.microsoft.com/office/drawing/2014/main" xmlns="" id="{EFE7C42F-8395-4393-95F5-5AA4982A8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510213"/>
            <a:ext cx="340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Uso del principio de Arquímides</a:t>
            </a:r>
          </a:p>
        </p:txBody>
      </p:sp>
      <p:sp>
        <p:nvSpPr>
          <p:cNvPr id="13323" name="AutoShape 15">
            <a:extLst>
              <a:ext uri="{FF2B5EF4-FFF2-40B4-BE49-F238E27FC236}">
                <a16:creationId xmlns:a16="http://schemas.microsoft.com/office/drawing/2014/main" xmlns="" id="{CD34867B-7203-4472-A018-049E0272B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724400"/>
            <a:ext cx="431800" cy="792163"/>
          </a:xfrm>
          <a:prstGeom prst="downArrow">
            <a:avLst>
              <a:gd name="adj1" fmla="val 50000"/>
              <a:gd name="adj2" fmla="val 45864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pic>
        <p:nvPicPr>
          <p:cNvPr id="13" name="~PP1440.WAV">
            <a:hlinkClick r:id="" action="ppaction://media"/>
          </p:cNvPr>
          <p:cNvPicPr>
            <a:picLocks noRot="1" noChangeAspect="1"/>
          </p:cNvPicPr>
          <p:nvPr>
            <a:wavAudioFile r:embed="rId2" name="~PP1440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4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8">
            <a:extLst>
              <a:ext uri="{FF2B5EF4-FFF2-40B4-BE49-F238E27FC236}">
                <a16:creationId xmlns:a16="http://schemas.microsoft.com/office/drawing/2014/main" xmlns="" id="{33512D03-31B8-4285-979D-2C79E006D9B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90913" y="5876925"/>
            <a:ext cx="1143000" cy="3603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60 w 21600"/>
              <a:gd name="T13" fmla="*/ 4560 h 21600"/>
              <a:gd name="T14" fmla="*/ 17040 w 21600"/>
              <a:gd name="T15" fmla="*/ 170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520" y="21600"/>
                </a:lnTo>
                <a:lnTo>
                  <a:pt x="1608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xmlns="" id="{6E517F32-4B55-4967-9BEB-2A85735F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88913"/>
            <a:ext cx="184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>
                <a:solidFill>
                  <a:srgbClr val="008000"/>
                </a:solidFill>
              </a:rPr>
              <a:t>Procedimiento:</a:t>
            </a: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xmlns="" id="{ECA1ABC2-22A1-4DBA-92EF-7AA287FA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92150"/>
            <a:ext cx="311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1. Muestra Alterada</a:t>
            </a:r>
          </a:p>
        </p:txBody>
      </p:sp>
      <p:sp>
        <p:nvSpPr>
          <p:cNvPr id="14341" name="Text Box 6">
            <a:extLst>
              <a:ext uri="{FF2B5EF4-FFF2-40B4-BE49-F238E27FC236}">
                <a16:creationId xmlns:a16="http://schemas.microsoft.com/office/drawing/2014/main" xmlns="" id="{2B344041-10AD-495F-9E8C-94509D868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3116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2. Pesar un matraz: W</a:t>
            </a:r>
            <a:r>
              <a:rPr lang="es-ES" altLang="es-AR" sz="1800" baseline="-25000"/>
              <a:t>m</a:t>
            </a:r>
            <a:endParaRPr lang="es-ES" altLang="es-AR" sz="1800"/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xmlns="" id="{4E1AE45A-9434-4D84-89F1-7DD56B95D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06525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3. Se utiliza suelo secadado en estufa y pasante por tamiz Nº 10</a:t>
            </a:r>
          </a:p>
        </p:txBody>
      </p:sp>
      <p:sp>
        <p:nvSpPr>
          <p:cNvPr id="14343" name="Text Box 8">
            <a:extLst>
              <a:ext uri="{FF2B5EF4-FFF2-40B4-BE49-F238E27FC236}">
                <a16:creationId xmlns:a16="http://schemas.microsoft.com/office/drawing/2014/main" xmlns="" id="{9DDB701E-DF3A-404C-B402-E0A1B9E09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4. Se introducen aproximadamente 30 gr de suelo en el matraz.</a:t>
            </a:r>
          </a:p>
        </p:txBody>
      </p:sp>
      <p:sp>
        <p:nvSpPr>
          <p:cNvPr id="14344" name="Text Box 9">
            <a:extLst>
              <a:ext uri="{FF2B5EF4-FFF2-40B4-BE49-F238E27FC236}">
                <a16:creationId xmlns:a16="http://schemas.microsoft.com/office/drawing/2014/main" xmlns="" id="{25DE2CF0-390D-4977-8FA8-D1D5F422D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98688"/>
            <a:ext cx="806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5. Se pesa el matraz con el suelo: W</a:t>
            </a:r>
            <a:r>
              <a:rPr lang="es-ES" altLang="es-AR" sz="1800" baseline="-25000"/>
              <a:t>md</a:t>
            </a:r>
            <a:endParaRPr lang="es-ES" altLang="es-AR" sz="1800"/>
          </a:p>
        </p:txBody>
      </p:sp>
      <p:sp>
        <p:nvSpPr>
          <p:cNvPr id="14345" name="Text Box 10">
            <a:extLst>
              <a:ext uri="{FF2B5EF4-FFF2-40B4-BE49-F238E27FC236}">
                <a16:creationId xmlns:a16="http://schemas.microsoft.com/office/drawing/2014/main" xmlns="" id="{7CF16124-B807-4060-89DD-0C98CC30C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36838"/>
            <a:ext cx="806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6. Se agrega agua destilada hasta cubrir el suelo.</a:t>
            </a:r>
          </a:p>
        </p:txBody>
      </p:sp>
      <p:sp>
        <p:nvSpPr>
          <p:cNvPr id="14346" name="Text Box 11">
            <a:extLst>
              <a:ext uri="{FF2B5EF4-FFF2-40B4-BE49-F238E27FC236}">
                <a16:creationId xmlns:a16="http://schemas.microsoft.com/office/drawing/2014/main" xmlns="" id="{75E04519-D82C-4BD8-A239-992DE00CD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062288"/>
            <a:ext cx="806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7. Deairear el suelo con una bomba de vacío durante 10 minutos.</a:t>
            </a:r>
          </a:p>
        </p:txBody>
      </p:sp>
      <p:sp>
        <p:nvSpPr>
          <p:cNvPr id="14347" name="Line 13">
            <a:extLst>
              <a:ext uri="{FF2B5EF4-FFF2-40B4-BE49-F238E27FC236}">
                <a16:creationId xmlns:a16="http://schemas.microsoft.com/office/drawing/2014/main" xmlns="" id="{A5A8572C-8CEE-4E37-90B6-618154940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2488" y="4227513"/>
            <a:ext cx="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48" name="Line 14">
            <a:extLst>
              <a:ext uri="{FF2B5EF4-FFF2-40B4-BE49-F238E27FC236}">
                <a16:creationId xmlns:a16="http://schemas.microsoft.com/office/drawing/2014/main" xmlns="" id="{C931F92E-0DCF-435F-B974-69FF81BE1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7425" y="4235450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49" name="Line 15">
            <a:extLst>
              <a:ext uri="{FF2B5EF4-FFF2-40B4-BE49-F238E27FC236}">
                <a16:creationId xmlns:a16="http://schemas.microsoft.com/office/drawing/2014/main" xmlns="" id="{6A61CDFE-320C-419A-BCD9-1BCC7A56E1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250" y="5589588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0" name="Line 16">
            <a:extLst>
              <a:ext uri="{FF2B5EF4-FFF2-40B4-BE49-F238E27FC236}">
                <a16:creationId xmlns:a16="http://schemas.microsoft.com/office/drawing/2014/main" xmlns="" id="{4AE9FCD6-75A3-4020-83F6-2D218D05B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4250" y="5592763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1" name="Line 17">
            <a:extLst>
              <a:ext uri="{FF2B5EF4-FFF2-40B4-BE49-F238E27FC236}">
                <a16:creationId xmlns:a16="http://schemas.microsoft.com/office/drawing/2014/main" xmlns="" id="{06EF2F9A-E169-40E0-9D9C-B4B0D801B6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6237288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2" name="Line 18">
            <a:extLst>
              <a:ext uri="{FF2B5EF4-FFF2-40B4-BE49-F238E27FC236}">
                <a16:creationId xmlns:a16="http://schemas.microsoft.com/office/drawing/2014/main" xmlns="" id="{7CC99F2F-EDC5-47E9-9464-CF61A7FB0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7725" y="48688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3" name="Freeform 20">
            <a:extLst>
              <a:ext uri="{FF2B5EF4-FFF2-40B4-BE49-F238E27FC236}">
                <a16:creationId xmlns:a16="http://schemas.microsoft.com/office/drawing/2014/main" xmlns="" id="{8AFCCD3A-36D7-4336-9F69-CAD175E4B8E9}"/>
              </a:ext>
            </a:extLst>
          </p:cNvPr>
          <p:cNvSpPr>
            <a:spLocks/>
          </p:cNvSpPr>
          <p:nvPr/>
        </p:nvSpPr>
        <p:spPr bwMode="auto">
          <a:xfrm>
            <a:off x="1903413" y="5981700"/>
            <a:ext cx="593725" cy="327025"/>
          </a:xfrm>
          <a:custGeom>
            <a:avLst/>
            <a:gdLst>
              <a:gd name="T0" fmla="*/ 2147483646 w 374"/>
              <a:gd name="T1" fmla="*/ 2147483646 h 206"/>
              <a:gd name="T2" fmla="*/ 2147483646 w 374"/>
              <a:gd name="T3" fmla="*/ 2147483646 h 206"/>
              <a:gd name="T4" fmla="*/ 2147483646 w 374"/>
              <a:gd name="T5" fmla="*/ 2147483646 h 206"/>
              <a:gd name="T6" fmla="*/ 2147483646 w 374"/>
              <a:gd name="T7" fmla="*/ 0 h 206"/>
              <a:gd name="T8" fmla="*/ 2147483646 w 374"/>
              <a:gd name="T9" fmla="*/ 2147483646 h 206"/>
              <a:gd name="T10" fmla="*/ 2147483646 w 374"/>
              <a:gd name="T11" fmla="*/ 2147483646 h 206"/>
              <a:gd name="T12" fmla="*/ 2147483646 w 374"/>
              <a:gd name="T13" fmla="*/ 2147483646 h 206"/>
              <a:gd name="T14" fmla="*/ 2147483646 w 374"/>
              <a:gd name="T15" fmla="*/ 2147483646 h 206"/>
              <a:gd name="T16" fmla="*/ 2147483646 w 374"/>
              <a:gd name="T17" fmla="*/ 2147483646 h 206"/>
              <a:gd name="T18" fmla="*/ 2147483646 w 374"/>
              <a:gd name="T19" fmla="*/ 2147483646 h 2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4"/>
              <a:gd name="T31" fmla="*/ 0 h 206"/>
              <a:gd name="T32" fmla="*/ 374 w 374"/>
              <a:gd name="T33" fmla="*/ 206 h 20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4" h="206">
                <a:moveTo>
                  <a:pt x="20" y="156"/>
                </a:moveTo>
                <a:cubicBezTo>
                  <a:pt x="0" y="134"/>
                  <a:pt x="16" y="95"/>
                  <a:pt x="36" y="80"/>
                </a:cubicBezTo>
                <a:cubicBezTo>
                  <a:pt x="45" y="52"/>
                  <a:pt x="75" y="34"/>
                  <a:pt x="96" y="18"/>
                </a:cubicBezTo>
                <a:cubicBezTo>
                  <a:pt x="123" y="8"/>
                  <a:pt x="171" y="0"/>
                  <a:pt x="206" y="0"/>
                </a:cubicBezTo>
                <a:cubicBezTo>
                  <a:pt x="241" y="0"/>
                  <a:pt x="291" y="14"/>
                  <a:pt x="309" y="21"/>
                </a:cubicBezTo>
                <a:cubicBezTo>
                  <a:pt x="315" y="21"/>
                  <a:pt x="311" y="38"/>
                  <a:pt x="317" y="40"/>
                </a:cubicBezTo>
                <a:cubicBezTo>
                  <a:pt x="331" y="43"/>
                  <a:pt x="346" y="42"/>
                  <a:pt x="360" y="43"/>
                </a:cubicBezTo>
                <a:cubicBezTo>
                  <a:pt x="365" y="54"/>
                  <a:pt x="367" y="66"/>
                  <a:pt x="374" y="77"/>
                </a:cubicBezTo>
                <a:cubicBezTo>
                  <a:pt x="366" y="206"/>
                  <a:pt x="323" y="156"/>
                  <a:pt x="164" y="156"/>
                </a:cubicBezTo>
                <a:cubicBezTo>
                  <a:pt x="118" y="156"/>
                  <a:pt x="66" y="157"/>
                  <a:pt x="20" y="156"/>
                </a:cubicBezTo>
                <a:close/>
              </a:path>
            </a:pathLst>
          </a:cu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4354" name="Line 21">
            <a:extLst>
              <a:ext uri="{FF2B5EF4-FFF2-40B4-BE49-F238E27FC236}">
                <a16:creationId xmlns:a16="http://schemas.microsoft.com/office/drawing/2014/main" xmlns="" id="{DCB2D6C8-AD24-441F-8E87-9402880F4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4229100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5" name="Line 22">
            <a:extLst>
              <a:ext uri="{FF2B5EF4-FFF2-40B4-BE49-F238E27FC236}">
                <a16:creationId xmlns:a16="http://schemas.microsoft.com/office/drawing/2014/main" xmlns="" id="{CD265838-D795-489A-A08B-9362D2451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675" y="4237038"/>
            <a:ext cx="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6" name="Line 23">
            <a:extLst>
              <a:ext uri="{FF2B5EF4-FFF2-40B4-BE49-F238E27FC236}">
                <a16:creationId xmlns:a16="http://schemas.microsoft.com/office/drawing/2014/main" xmlns="" id="{04D6F7DA-96D1-4D32-AF4E-6936E6BC7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2500" y="5591175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7" name="Line 24">
            <a:extLst>
              <a:ext uri="{FF2B5EF4-FFF2-40B4-BE49-F238E27FC236}">
                <a16:creationId xmlns:a16="http://schemas.microsoft.com/office/drawing/2014/main" xmlns="" id="{C95B2C81-F8C5-4F91-9B4C-DD884E661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7500" y="5594350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8" name="Line 25">
            <a:extLst>
              <a:ext uri="{FF2B5EF4-FFF2-40B4-BE49-F238E27FC236}">
                <a16:creationId xmlns:a16="http://schemas.microsoft.com/office/drawing/2014/main" xmlns="" id="{490492B0-B064-410E-9DE7-6AFE06787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6238875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59" name="Line 26">
            <a:extLst>
              <a:ext uri="{FF2B5EF4-FFF2-40B4-BE49-F238E27FC236}">
                <a16:creationId xmlns:a16="http://schemas.microsoft.com/office/drawing/2014/main" xmlns="" id="{42FAD469-E2FF-4812-ACC0-50F1771EB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0975" y="48704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60" name="Freeform 27">
            <a:extLst>
              <a:ext uri="{FF2B5EF4-FFF2-40B4-BE49-F238E27FC236}">
                <a16:creationId xmlns:a16="http://schemas.microsoft.com/office/drawing/2014/main" xmlns="" id="{542B61A9-2D3C-4C5A-A6CA-5A7B5DACF220}"/>
              </a:ext>
            </a:extLst>
          </p:cNvPr>
          <p:cNvSpPr>
            <a:spLocks/>
          </p:cNvSpPr>
          <p:nvPr/>
        </p:nvSpPr>
        <p:spPr bwMode="auto">
          <a:xfrm>
            <a:off x="3776663" y="5983288"/>
            <a:ext cx="593725" cy="327025"/>
          </a:xfrm>
          <a:custGeom>
            <a:avLst/>
            <a:gdLst>
              <a:gd name="T0" fmla="*/ 2147483646 w 374"/>
              <a:gd name="T1" fmla="*/ 2147483646 h 206"/>
              <a:gd name="T2" fmla="*/ 2147483646 w 374"/>
              <a:gd name="T3" fmla="*/ 2147483646 h 206"/>
              <a:gd name="T4" fmla="*/ 2147483646 w 374"/>
              <a:gd name="T5" fmla="*/ 2147483646 h 206"/>
              <a:gd name="T6" fmla="*/ 2147483646 w 374"/>
              <a:gd name="T7" fmla="*/ 0 h 206"/>
              <a:gd name="T8" fmla="*/ 2147483646 w 374"/>
              <a:gd name="T9" fmla="*/ 2147483646 h 206"/>
              <a:gd name="T10" fmla="*/ 2147483646 w 374"/>
              <a:gd name="T11" fmla="*/ 2147483646 h 206"/>
              <a:gd name="T12" fmla="*/ 2147483646 w 374"/>
              <a:gd name="T13" fmla="*/ 2147483646 h 206"/>
              <a:gd name="T14" fmla="*/ 2147483646 w 374"/>
              <a:gd name="T15" fmla="*/ 2147483646 h 206"/>
              <a:gd name="T16" fmla="*/ 2147483646 w 374"/>
              <a:gd name="T17" fmla="*/ 2147483646 h 206"/>
              <a:gd name="T18" fmla="*/ 2147483646 w 374"/>
              <a:gd name="T19" fmla="*/ 2147483646 h 2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4"/>
              <a:gd name="T31" fmla="*/ 0 h 206"/>
              <a:gd name="T32" fmla="*/ 374 w 374"/>
              <a:gd name="T33" fmla="*/ 206 h 20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4" h="206">
                <a:moveTo>
                  <a:pt x="20" y="156"/>
                </a:moveTo>
                <a:cubicBezTo>
                  <a:pt x="0" y="134"/>
                  <a:pt x="16" y="95"/>
                  <a:pt x="36" y="80"/>
                </a:cubicBezTo>
                <a:cubicBezTo>
                  <a:pt x="45" y="52"/>
                  <a:pt x="75" y="34"/>
                  <a:pt x="96" y="18"/>
                </a:cubicBezTo>
                <a:cubicBezTo>
                  <a:pt x="123" y="8"/>
                  <a:pt x="171" y="0"/>
                  <a:pt x="206" y="0"/>
                </a:cubicBezTo>
                <a:cubicBezTo>
                  <a:pt x="241" y="0"/>
                  <a:pt x="291" y="14"/>
                  <a:pt x="309" y="21"/>
                </a:cubicBezTo>
                <a:cubicBezTo>
                  <a:pt x="315" y="21"/>
                  <a:pt x="311" y="38"/>
                  <a:pt x="317" y="40"/>
                </a:cubicBezTo>
                <a:cubicBezTo>
                  <a:pt x="331" y="43"/>
                  <a:pt x="346" y="42"/>
                  <a:pt x="360" y="43"/>
                </a:cubicBezTo>
                <a:cubicBezTo>
                  <a:pt x="365" y="54"/>
                  <a:pt x="367" y="66"/>
                  <a:pt x="374" y="77"/>
                </a:cubicBezTo>
                <a:cubicBezTo>
                  <a:pt x="366" y="206"/>
                  <a:pt x="323" y="156"/>
                  <a:pt x="164" y="156"/>
                </a:cubicBezTo>
                <a:cubicBezTo>
                  <a:pt x="118" y="156"/>
                  <a:pt x="66" y="157"/>
                  <a:pt x="20" y="156"/>
                </a:cubicBezTo>
                <a:close/>
              </a:path>
            </a:pathLst>
          </a:cu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4361" name="AutoShape 29">
            <a:extLst>
              <a:ext uri="{FF2B5EF4-FFF2-40B4-BE49-F238E27FC236}">
                <a16:creationId xmlns:a16="http://schemas.microsoft.com/office/drawing/2014/main" xmlns="" id="{7C911DB0-24D9-4A68-B331-72B52AB2ECA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22938" y="5873750"/>
            <a:ext cx="1143000" cy="3603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60 w 21600"/>
              <a:gd name="T13" fmla="*/ 4560 h 21600"/>
              <a:gd name="T14" fmla="*/ 17040 w 21600"/>
              <a:gd name="T15" fmla="*/ 170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520" y="21600"/>
                </a:lnTo>
                <a:lnTo>
                  <a:pt x="1608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4362" name="Line 30">
            <a:extLst>
              <a:ext uri="{FF2B5EF4-FFF2-40B4-BE49-F238E27FC236}">
                <a16:creationId xmlns:a16="http://schemas.microsoft.com/office/drawing/2014/main" xmlns="" id="{F182E12D-BB63-4B58-8FB0-5BCCC48B72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63" y="4225925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63" name="Line 31">
            <a:extLst>
              <a:ext uri="{FF2B5EF4-FFF2-40B4-BE49-F238E27FC236}">
                <a16:creationId xmlns:a16="http://schemas.microsoft.com/office/drawing/2014/main" xmlns="" id="{D9676EA3-00CF-471D-8308-0A47BC3151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700" y="4233863"/>
            <a:ext cx="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64" name="Line 32">
            <a:extLst>
              <a:ext uri="{FF2B5EF4-FFF2-40B4-BE49-F238E27FC236}">
                <a16:creationId xmlns:a16="http://schemas.microsoft.com/office/drawing/2014/main" xmlns="" id="{D6BC6F9B-0E6E-4B4D-9D59-32855A780B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24525" y="5588000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65" name="Line 33">
            <a:extLst>
              <a:ext uri="{FF2B5EF4-FFF2-40B4-BE49-F238E27FC236}">
                <a16:creationId xmlns:a16="http://schemas.microsoft.com/office/drawing/2014/main" xmlns="" id="{4C12A123-B472-40E6-BBB9-C698F86B4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9525" y="5591175"/>
            <a:ext cx="5032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66" name="Line 34">
            <a:extLst>
              <a:ext uri="{FF2B5EF4-FFF2-40B4-BE49-F238E27FC236}">
                <a16:creationId xmlns:a16="http://schemas.microsoft.com/office/drawing/2014/main" xmlns="" id="{B8CAE174-096D-4F6F-90F0-18B4DDE49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6235700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67" name="Line 35">
            <a:extLst>
              <a:ext uri="{FF2B5EF4-FFF2-40B4-BE49-F238E27FC236}">
                <a16:creationId xmlns:a16="http://schemas.microsoft.com/office/drawing/2014/main" xmlns="" id="{AF20F867-F82B-435B-87DD-5B873B1D4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0" y="486727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68" name="Freeform 36">
            <a:extLst>
              <a:ext uri="{FF2B5EF4-FFF2-40B4-BE49-F238E27FC236}">
                <a16:creationId xmlns:a16="http://schemas.microsoft.com/office/drawing/2014/main" xmlns="" id="{ED981B6C-893A-406E-9094-DF0BEA6FB1C1}"/>
              </a:ext>
            </a:extLst>
          </p:cNvPr>
          <p:cNvSpPr>
            <a:spLocks/>
          </p:cNvSpPr>
          <p:nvPr/>
        </p:nvSpPr>
        <p:spPr bwMode="auto">
          <a:xfrm>
            <a:off x="6008688" y="5980113"/>
            <a:ext cx="593725" cy="327025"/>
          </a:xfrm>
          <a:custGeom>
            <a:avLst/>
            <a:gdLst>
              <a:gd name="T0" fmla="*/ 2147483646 w 374"/>
              <a:gd name="T1" fmla="*/ 2147483646 h 206"/>
              <a:gd name="T2" fmla="*/ 2147483646 w 374"/>
              <a:gd name="T3" fmla="*/ 2147483646 h 206"/>
              <a:gd name="T4" fmla="*/ 2147483646 w 374"/>
              <a:gd name="T5" fmla="*/ 2147483646 h 206"/>
              <a:gd name="T6" fmla="*/ 2147483646 w 374"/>
              <a:gd name="T7" fmla="*/ 0 h 206"/>
              <a:gd name="T8" fmla="*/ 2147483646 w 374"/>
              <a:gd name="T9" fmla="*/ 2147483646 h 206"/>
              <a:gd name="T10" fmla="*/ 2147483646 w 374"/>
              <a:gd name="T11" fmla="*/ 2147483646 h 206"/>
              <a:gd name="T12" fmla="*/ 2147483646 w 374"/>
              <a:gd name="T13" fmla="*/ 2147483646 h 206"/>
              <a:gd name="T14" fmla="*/ 2147483646 w 374"/>
              <a:gd name="T15" fmla="*/ 2147483646 h 206"/>
              <a:gd name="T16" fmla="*/ 2147483646 w 374"/>
              <a:gd name="T17" fmla="*/ 2147483646 h 206"/>
              <a:gd name="T18" fmla="*/ 2147483646 w 374"/>
              <a:gd name="T19" fmla="*/ 2147483646 h 2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4"/>
              <a:gd name="T31" fmla="*/ 0 h 206"/>
              <a:gd name="T32" fmla="*/ 374 w 374"/>
              <a:gd name="T33" fmla="*/ 206 h 20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4" h="206">
                <a:moveTo>
                  <a:pt x="20" y="156"/>
                </a:moveTo>
                <a:cubicBezTo>
                  <a:pt x="0" y="134"/>
                  <a:pt x="16" y="95"/>
                  <a:pt x="36" y="80"/>
                </a:cubicBezTo>
                <a:cubicBezTo>
                  <a:pt x="45" y="52"/>
                  <a:pt x="75" y="34"/>
                  <a:pt x="96" y="18"/>
                </a:cubicBezTo>
                <a:cubicBezTo>
                  <a:pt x="123" y="8"/>
                  <a:pt x="171" y="0"/>
                  <a:pt x="206" y="0"/>
                </a:cubicBezTo>
                <a:cubicBezTo>
                  <a:pt x="241" y="0"/>
                  <a:pt x="291" y="14"/>
                  <a:pt x="309" y="21"/>
                </a:cubicBezTo>
                <a:cubicBezTo>
                  <a:pt x="315" y="21"/>
                  <a:pt x="311" y="38"/>
                  <a:pt x="317" y="40"/>
                </a:cubicBezTo>
                <a:cubicBezTo>
                  <a:pt x="331" y="43"/>
                  <a:pt x="346" y="42"/>
                  <a:pt x="360" y="43"/>
                </a:cubicBezTo>
                <a:cubicBezTo>
                  <a:pt x="365" y="54"/>
                  <a:pt x="367" y="66"/>
                  <a:pt x="374" y="77"/>
                </a:cubicBezTo>
                <a:cubicBezTo>
                  <a:pt x="366" y="206"/>
                  <a:pt x="323" y="156"/>
                  <a:pt x="164" y="156"/>
                </a:cubicBezTo>
                <a:cubicBezTo>
                  <a:pt x="118" y="156"/>
                  <a:pt x="66" y="157"/>
                  <a:pt x="20" y="156"/>
                </a:cubicBezTo>
                <a:close/>
              </a:path>
            </a:pathLst>
          </a:cu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4369" name="AutoShape 37">
            <a:extLst>
              <a:ext uri="{FF2B5EF4-FFF2-40B4-BE49-F238E27FC236}">
                <a16:creationId xmlns:a16="http://schemas.microsoft.com/office/drawing/2014/main" xmlns="" id="{660D6B08-748F-400E-B331-079E1B749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238" y="4129088"/>
            <a:ext cx="152400" cy="2159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4370" name="Line 38">
            <a:extLst>
              <a:ext uri="{FF2B5EF4-FFF2-40B4-BE49-F238E27FC236}">
                <a16:creationId xmlns:a16="http://schemas.microsoft.com/office/drawing/2014/main" xmlns="" id="{81543847-204F-4880-A0DE-0D793B93F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0625" y="38512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71" name="Line 39">
            <a:extLst>
              <a:ext uri="{FF2B5EF4-FFF2-40B4-BE49-F238E27FC236}">
                <a16:creationId xmlns:a16="http://schemas.microsoft.com/office/drawing/2014/main" xmlns="" id="{0BFCA509-49B3-48AD-9636-C5E66D077D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3013" y="39100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72" name="Line 40">
            <a:extLst>
              <a:ext uri="{FF2B5EF4-FFF2-40B4-BE49-F238E27FC236}">
                <a16:creationId xmlns:a16="http://schemas.microsoft.com/office/drawing/2014/main" xmlns="" id="{4C745318-A0B2-47D8-BBF8-663E5A48D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0625" y="3851275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73" name="Line 41">
            <a:extLst>
              <a:ext uri="{FF2B5EF4-FFF2-40B4-BE49-F238E27FC236}">
                <a16:creationId xmlns:a16="http://schemas.microsoft.com/office/drawing/2014/main" xmlns="" id="{1DE8F339-B344-458F-8F90-30AECA11FB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50" y="390525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74" name="Oval 42">
            <a:extLst>
              <a:ext uri="{FF2B5EF4-FFF2-40B4-BE49-F238E27FC236}">
                <a16:creationId xmlns:a16="http://schemas.microsoft.com/office/drawing/2014/main" xmlns="" id="{83B5E616-779A-44AE-B592-95207F228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638" y="3713163"/>
            <a:ext cx="360362" cy="3603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AR" sz="1800"/>
          </a:p>
        </p:txBody>
      </p:sp>
      <p:sp>
        <p:nvSpPr>
          <p:cNvPr id="14375" name="Line 43">
            <a:extLst>
              <a:ext uri="{FF2B5EF4-FFF2-40B4-BE49-F238E27FC236}">
                <a16:creationId xmlns:a16="http://schemas.microsoft.com/office/drawing/2014/main" xmlns="" id="{F9BB603B-5D25-4578-92AA-CCECDDE00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9175" y="389096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376" name="Text Box 44">
            <a:extLst>
              <a:ext uri="{FF2B5EF4-FFF2-40B4-BE49-F238E27FC236}">
                <a16:creationId xmlns:a16="http://schemas.microsoft.com/office/drawing/2014/main" xmlns="" id="{BA82B31A-A715-464C-BE15-7278CCC2F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3727450"/>
            <a:ext cx="319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60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4377" name="Line 45">
            <a:extLst>
              <a:ext uri="{FF2B5EF4-FFF2-40B4-BE49-F238E27FC236}">
                <a16:creationId xmlns:a16="http://schemas.microsoft.com/office/drawing/2014/main" xmlns="" id="{C47B19EA-0642-4346-B45E-AB609A0BC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6269038"/>
            <a:ext cx="7775575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pic>
        <p:nvPicPr>
          <p:cNvPr id="44" name="~PP1215.WAV">
            <a:hlinkClick r:id="" action="ppaction://media"/>
          </p:cNvPr>
          <p:cNvPicPr>
            <a:picLocks noRot="1" noChangeAspect="1"/>
          </p:cNvPicPr>
          <p:nvPr>
            <a:wavAudioFile r:embed="rId1" name="~PP121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4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599</Words>
  <Application>Microsoft Office PowerPoint</Application>
  <PresentationFormat>Presentación en pantalla (4:3)</PresentationFormat>
  <Paragraphs>92</Paragraphs>
  <Slides>10</Slides>
  <Notes>0</Notes>
  <HiddenSlides>0</HiddenSlides>
  <MMClips>10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2" baseType="lpstr">
      <vt:lpstr>Diseño predeterminado</vt:lpstr>
      <vt:lpstr>Ecuación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</vt:vector>
  </TitlesOfParts>
  <Company>Dark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Marisa</cp:lastModifiedBy>
  <cp:revision>112</cp:revision>
  <dcterms:created xsi:type="dcterms:W3CDTF">2010-03-14T22:30:05Z</dcterms:created>
  <dcterms:modified xsi:type="dcterms:W3CDTF">2020-04-01T23:04:07Z</dcterms:modified>
</cp:coreProperties>
</file>