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59" r:id="rId6"/>
    <p:sldId id="260" r:id="rId7"/>
    <p:sldId id="261" r:id="rId8"/>
    <p:sldId id="263" r:id="rId9"/>
    <p:sldId id="264" r:id="rId10"/>
    <p:sldId id="265" r:id="rId11"/>
    <p:sldId id="270" r:id="rId12"/>
    <p:sldId id="266" r:id="rId13"/>
    <p:sldId id="269" r:id="rId14"/>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000FF"/>
    <a:srgbClr val="00CCFF"/>
    <a:srgbClr val="008000"/>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B752BA07-1805-454A-9EC2-A8871F461F8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xmlns="" id="{911FB2B9-CDB3-4C2A-A3CD-B423A415897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xmlns="" id="{97C516B8-2B19-41EE-96BB-5BE602D3B28D}"/>
              </a:ext>
            </a:extLst>
          </p:cNvPr>
          <p:cNvSpPr>
            <a:spLocks noGrp="1" noChangeArrowheads="1"/>
          </p:cNvSpPr>
          <p:nvPr>
            <p:ph type="sldNum" sz="quarter" idx="12"/>
          </p:nvPr>
        </p:nvSpPr>
        <p:spPr>
          <a:ln/>
        </p:spPr>
        <p:txBody>
          <a:bodyPr/>
          <a:lstStyle>
            <a:lvl1pPr>
              <a:defRPr/>
            </a:lvl1pPr>
          </a:lstStyle>
          <a:p>
            <a:fld id="{66132C28-9D83-4173-9639-DCA759814503}" type="slidenum">
              <a:rPr lang="es-ES" altLang="es-AR"/>
              <a:pPr/>
              <a:t>‹Nº›</a:t>
            </a:fld>
            <a:endParaRPr lang="es-ES" altLang="es-AR"/>
          </a:p>
        </p:txBody>
      </p:sp>
    </p:spTree>
    <p:extLst>
      <p:ext uri="{BB962C8B-B14F-4D97-AF65-F5344CB8AC3E}">
        <p14:creationId xmlns:p14="http://schemas.microsoft.com/office/powerpoint/2010/main" xmlns="" val="368891047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1890D74-FF54-48E7-9E16-D74526F18777}"/>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xmlns="" id="{333D77D2-A3B5-4CCC-A60E-DD0A0C31B82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xmlns="" id="{4FF9D88A-2156-4338-AA8E-20373EEFAE16}"/>
              </a:ext>
            </a:extLst>
          </p:cNvPr>
          <p:cNvSpPr>
            <a:spLocks noGrp="1" noChangeArrowheads="1"/>
          </p:cNvSpPr>
          <p:nvPr>
            <p:ph type="sldNum" sz="quarter" idx="12"/>
          </p:nvPr>
        </p:nvSpPr>
        <p:spPr>
          <a:ln/>
        </p:spPr>
        <p:txBody>
          <a:bodyPr/>
          <a:lstStyle>
            <a:lvl1pPr>
              <a:defRPr/>
            </a:lvl1pPr>
          </a:lstStyle>
          <a:p>
            <a:fld id="{31EF918D-E242-412C-B5DD-3F6EF3EAE914}" type="slidenum">
              <a:rPr lang="es-ES" altLang="es-AR"/>
              <a:pPr/>
              <a:t>‹Nº›</a:t>
            </a:fld>
            <a:endParaRPr lang="es-ES" altLang="es-AR"/>
          </a:p>
        </p:txBody>
      </p:sp>
    </p:spTree>
    <p:extLst>
      <p:ext uri="{BB962C8B-B14F-4D97-AF65-F5344CB8AC3E}">
        <p14:creationId xmlns:p14="http://schemas.microsoft.com/office/powerpoint/2010/main" xmlns="" val="41002652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CCB99B6-6ADB-417B-8EEC-DE49BCD33923}"/>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xmlns="" id="{1D7F728C-218A-4387-A033-F43C5BB3093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xmlns="" id="{C870A021-2329-4DAD-8968-649CA54B0DF3}"/>
              </a:ext>
            </a:extLst>
          </p:cNvPr>
          <p:cNvSpPr>
            <a:spLocks noGrp="1" noChangeArrowheads="1"/>
          </p:cNvSpPr>
          <p:nvPr>
            <p:ph type="sldNum" sz="quarter" idx="12"/>
          </p:nvPr>
        </p:nvSpPr>
        <p:spPr>
          <a:ln/>
        </p:spPr>
        <p:txBody>
          <a:bodyPr/>
          <a:lstStyle>
            <a:lvl1pPr>
              <a:defRPr/>
            </a:lvl1pPr>
          </a:lstStyle>
          <a:p>
            <a:fld id="{985DE016-5AB1-46C4-B981-D3879C95B09D}" type="slidenum">
              <a:rPr lang="es-ES" altLang="es-AR"/>
              <a:pPr/>
              <a:t>‹Nº›</a:t>
            </a:fld>
            <a:endParaRPr lang="es-ES" altLang="es-AR"/>
          </a:p>
        </p:txBody>
      </p:sp>
    </p:spTree>
    <p:extLst>
      <p:ext uri="{BB962C8B-B14F-4D97-AF65-F5344CB8AC3E}">
        <p14:creationId xmlns:p14="http://schemas.microsoft.com/office/powerpoint/2010/main" xmlns="" val="33596933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80FA1A0D-7E7E-41B3-B64B-1212B76A9F2E}"/>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xmlns="" id="{4578FEE0-3E84-4AE9-B94C-5972F856444C}"/>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xmlns="" id="{7E123D52-AC15-4FF2-AFA1-3D1334BCA7A5}"/>
              </a:ext>
            </a:extLst>
          </p:cNvPr>
          <p:cNvSpPr>
            <a:spLocks noGrp="1" noChangeArrowheads="1"/>
          </p:cNvSpPr>
          <p:nvPr>
            <p:ph type="sldNum" sz="quarter" idx="12"/>
          </p:nvPr>
        </p:nvSpPr>
        <p:spPr>
          <a:ln/>
        </p:spPr>
        <p:txBody>
          <a:bodyPr/>
          <a:lstStyle>
            <a:lvl1pPr>
              <a:defRPr/>
            </a:lvl1pPr>
          </a:lstStyle>
          <a:p>
            <a:fld id="{D53B07C2-B679-4A6F-AA5A-A3B61CB2C6A0}" type="slidenum">
              <a:rPr lang="es-ES" altLang="es-AR"/>
              <a:pPr/>
              <a:t>‹Nº›</a:t>
            </a:fld>
            <a:endParaRPr lang="es-ES" altLang="es-AR"/>
          </a:p>
        </p:txBody>
      </p:sp>
    </p:spTree>
    <p:extLst>
      <p:ext uri="{BB962C8B-B14F-4D97-AF65-F5344CB8AC3E}">
        <p14:creationId xmlns:p14="http://schemas.microsoft.com/office/powerpoint/2010/main" xmlns="" val="24010302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7525506-A327-48BE-B2D0-497D1CCE59E0}"/>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xmlns="" id="{414075DB-7D48-4870-B708-3561D0B028F9}"/>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xmlns="" id="{64B12738-F821-4685-94B7-F5F006970E22}"/>
              </a:ext>
            </a:extLst>
          </p:cNvPr>
          <p:cNvSpPr>
            <a:spLocks noGrp="1" noChangeArrowheads="1"/>
          </p:cNvSpPr>
          <p:nvPr>
            <p:ph type="sldNum" sz="quarter" idx="12"/>
          </p:nvPr>
        </p:nvSpPr>
        <p:spPr>
          <a:ln/>
        </p:spPr>
        <p:txBody>
          <a:bodyPr/>
          <a:lstStyle>
            <a:lvl1pPr>
              <a:defRPr/>
            </a:lvl1pPr>
          </a:lstStyle>
          <a:p>
            <a:fld id="{EF8A4097-43E0-4394-9A59-B7AEB7CCE779}" type="slidenum">
              <a:rPr lang="es-ES" altLang="es-AR"/>
              <a:pPr/>
              <a:t>‹Nº›</a:t>
            </a:fld>
            <a:endParaRPr lang="es-ES" altLang="es-AR"/>
          </a:p>
        </p:txBody>
      </p:sp>
    </p:spTree>
    <p:extLst>
      <p:ext uri="{BB962C8B-B14F-4D97-AF65-F5344CB8AC3E}">
        <p14:creationId xmlns:p14="http://schemas.microsoft.com/office/powerpoint/2010/main" xmlns="" val="40414526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F093068D-0CFE-40A1-B492-D9A5EA6FB7B0}"/>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xmlns="" id="{B76B3805-D41F-4287-9348-69B667BD064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xmlns="" id="{C5B1A768-F48F-42AD-AD74-7A434E557C8B}"/>
              </a:ext>
            </a:extLst>
          </p:cNvPr>
          <p:cNvSpPr>
            <a:spLocks noGrp="1" noChangeArrowheads="1"/>
          </p:cNvSpPr>
          <p:nvPr>
            <p:ph type="sldNum" sz="quarter" idx="12"/>
          </p:nvPr>
        </p:nvSpPr>
        <p:spPr>
          <a:ln/>
        </p:spPr>
        <p:txBody>
          <a:bodyPr/>
          <a:lstStyle>
            <a:lvl1pPr>
              <a:defRPr/>
            </a:lvl1pPr>
          </a:lstStyle>
          <a:p>
            <a:fld id="{2D44EE4E-67AD-425A-95DF-91981DA8D378}" type="slidenum">
              <a:rPr lang="es-ES" altLang="es-AR"/>
              <a:pPr/>
              <a:t>‹Nº›</a:t>
            </a:fld>
            <a:endParaRPr lang="es-ES" altLang="es-AR"/>
          </a:p>
        </p:txBody>
      </p:sp>
    </p:spTree>
    <p:extLst>
      <p:ext uri="{BB962C8B-B14F-4D97-AF65-F5344CB8AC3E}">
        <p14:creationId xmlns:p14="http://schemas.microsoft.com/office/powerpoint/2010/main" xmlns="" val="22395342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48B5BF30-C02C-4B3F-AA31-CC5AD837864C}"/>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xmlns="" id="{A1131744-78BA-47A2-96FA-B3A4A483431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xmlns="" id="{A8FEB6EE-C4F8-4F74-BF60-8725974A4048}"/>
              </a:ext>
            </a:extLst>
          </p:cNvPr>
          <p:cNvSpPr>
            <a:spLocks noGrp="1" noChangeArrowheads="1"/>
          </p:cNvSpPr>
          <p:nvPr>
            <p:ph type="sldNum" sz="quarter" idx="12"/>
          </p:nvPr>
        </p:nvSpPr>
        <p:spPr>
          <a:ln/>
        </p:spPr>
        <p:txBody>
          <a:bodyPr/>
          <a:lstStyle>
            <a:lvl1pPr>
              <a:defRPr/>
            </a:lvl1pPr>
          </a:lstStyle>
          <a:p>
            <a:fld id="{2427B13D-ED20-417E-83CE-628E3E681165}" type="slidenum">
              <a:rPr lang="es-ES" altLang="es-AR"/>
              <a:pPr/>
              <a:t>‹Nº›</a:t>
            </a:fld>
            <a:endParaRPr lang="es-ES" altLang="es-AR"/>
          </a:p>
        </p:txBody>
      </p:sp>
    </p:spTree>
    <p:extLst>
      <p:ext uri="{BB962C8B-B14F-4D97-AF65-F5344CB8AC3E}">
        <p14:creationId xmlns:p14="http://schemas.microsoft.com/office/powerpoint/2010/main" xmlns="" val="31347729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07A2631C-C75D-4BCC-B833-9A0B5DF180F6}"/>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xmlns="" id="{4D78E2F4-3C24-4446-B276-27378421CED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xmlns="" id="{AE8350C4-935B-44CA-8D82-150E3F94DC43}"/>
              </a:ext>
            </a:extLst>
          </p:cNvPr>
          <p:cNvSpPr>
            <a:spLocks noGrp="1" noChangeArrowheads="1"/>
          </p:cNvSpPr>
          <p:nvPr>
            <p:ph type="sldNum" sz="quarter" idx="12"/>
          </p:nvPr>
        </p:nvSpPr>
        <p:spPr>
          <a:ln/>
        </p:spPr>
        <p:txBody>
          <a:bodyPr/>
          <a:lstStyle>
            <a:lvl1pPr>
              <a:defRPr/>
            </a:lvl1pPr>
          </a:lstStyle>
          <a:p>
            <a:fld id="{271B995B-E102-4813-BA2E-334A04469A8F}" type="slidenum">
              <a:rPr lang="es-ES" altLang="es-AR"/>
              <a:pPr/>
              <a:t>‹Nº›</a:t>
            </a:fld>
            <a:endParaRPr lang="es-ES" altLang="es-AR"/>
          </a:p>
        </p:txBody>
      </p:sp>
    </p:spTree>
    <p:extLst>
      <p:ext uri="{BB962C8B-B14F-4D97-AF65-F5344CB8AC3E}">
        <p14:creationId xmlns:p14="http://schemas.microsoft.com/office/powerpoint/2010/main" xmlns="" val="30488988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27B4243E-CEDA-4D38-9611-6C5502EE97C3}"/>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xmlns="" id="{81BDC81E-CCF1-46CC-ACCE-B983773663B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xmlns="" id="{978CFA05-E48A-4071-8CF3-9E6CFC7FC2FA}"/>
              </a:ext>
            </a:extLst>
          </p:cNvPr>
          <p:cNvSpPr>
            <a:spLocks noGrp="1" noChangeArrowheads="1"/>
          </p:cNvSpPr>
          <p:nvPr>
            <p:ph type="sldNum" sz="quarter" idx="12"/>
          </p:nvPr>
        </p:nvSpPr>
        <p:spPr>
          <a:ln/>
        </p:spPr>
        <p:txBody>
          <a:bodyPr/>
          <a:lstStyle>
            <a:lvl1pPr>
              <a:defRPr/>
            </a:lvl1pPr>
          </a:lstStyle>
          <a:p>
            <a:fld id="{0643358D-FDB2-4708-859B-65656C6EE263}" type="slidenum">
              <a:rPr lang="es-ES" altLang="es-AR"/>
              <a:pPr/>
              <a:t>‹Nº›</a:t>
            </a:fld>
            <a:endParaRPr lang="es-ES" altLang="es-AR"/>
          </a:p>
        </p:txBody>
      </p:sp>
    </p:spTree>
    <p:extLst>
      <p:ext uri="{BB962C8B-B14F-4D97-AF65-F5344CB8AC3E}">
        <p14:creationId xmlns:p14="http://schemas.microsoft.com/office/powerpoint/2010/main" xmlns="" val="272156917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BD6C414-699C-4B6D-B191-A7C7E6E5BC32}"/>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xmlns="" id="{61E77834-5030-408E-A78B-BA4378F2BDD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xmlns="" id="{C8DC2E2A-7AD1-49E8-9511-63045A288093}"/>
              </a:ext>
            </a:extLst>
          </p:cNvPr>
          <p:cNvSpPr>
            <a:spLocks noGrp="1" noChangeArrowheads="1"/>
          </p:cNvSpPr>
          <p:nvPr>
            <p:ph type="sldNum" sz="quarter" idx="12"/>
          </p:nvPr>
        </p:nvSpPr>
        <p:spPr>
          <a:ln/>
        </p:spPr>
        <p:txBody>
          <a:bodyPr/>
          <a:lstStyle>
            <a:lvl1pPr>
              <a:defRPr/>
            </a:lvl1pPr>
          </a:lstStyle>
          <a:p>
            <a:fld id="{B17D2B9E-D1C0-48DA-B808-C99D2D98295C}" type="slidenum">
              <a:rPr lang="es-ES" altLang="es-AR"/>
              <a:pPr/>
              <a:t>‹Nº›</a:t>
            </a:fld>
            <a:endParaRPr lang="es-ES" altLang="es-AR"/>
          </a:p>
        </p:txBody>
      </p:sp>
    </p:spTree>
    <p:extLst>
      <p:ext uri="{BB962C8B-B14F-4D97-AF65-F5344CB8AC3E}">
        <p14:creationId xmlns:p14="http://schemas.microsoft.com/office/powerpoint/2010/main" xmlns="" val="27006539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15BCD57C-40A6-47C2-BE39-9605804B03D8}"/>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xmlns="" id="{C3EE9AD9-EADD-4664-94BA-E2EB83101A2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xmlns="" id="{7FDEB587-1D56-43BD-A090-5D9280A8FFD3}"/>
              </a:ext>
            </a:extLst>
          </p:cNvPr>
          <p:cNvSpPr>
            <a:spLocks noGrp="1" noChangeArrowheads="1"/>
          </p:cNvSpPr>
          <p:nvPr>
            <p:ph type="sldNum" sz="quarter" idx="12"/>
          </p:nvPr>
        </p:nvSpPr>
        <p:spPr>
          <a:ln/>
        </p:spPr>
        <p:txBody>
          <a:bodyPr/>
          <a:lstStyle>
            <a:lvl1pPr>
              <a:defRPr/>
            </a:lvl1pPr>
          </a:lstStyle>
          <a:p>
            <a:fld id="{3EED2175-285D-4277-85DE-D2983F11BF3E}" type="slidenum">
              <a:rPr lang="es-ES" altLang="es-AR"/>
              <a:pPr/>
              <a:t>‹Nº›</a:t>
            </a:fld>
            <a:endParaRPr lang="es-ES" altLang="es-AR"/>
          </a:p>
        </p:txBody>
      </p:sp>
    </p:spTree>
    <p:extLst>
      <p:ext uri="{BB962C8B-B14F-4D97-AF65-F5344CB8AC3E}">
        <p14:creationId xmlns:p14="http://schemas.microsoft.com/office/powerpoint/2010/main" xmlns="" val="79300109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7E9FC6CD-D0BD-40FD-A0C9-D571BC19DEDD}"/>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xmlns="" id="{77EE6BB4-CC0D-4ECD-A87B-28BD420A7EE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xmlns="" id="{BA5E19C8-32C6-4062-A4EF-E7E17D2FBCFC}"/>
              </a:ext>
            </a:extLst>
          </p:cNvPr>
          <p:cNvSpPr>
            <a:spLocks noGrp="1" noChangeArrowheads="1"/>
          </p:cNvSpPr>
          <p:nvPr>
            <p:ph type="sldNum" sz="quarter" idx="12"/>
          </p:nvPr>
        </p:nvSpPr>
        <p:spPr>
          <a:ln/>
        </p:spPr>
        <p:txBody>
          <a:bodyPr/>
          <a:lstStyle>
            <a:lvl1pPr>
              <a:defRPr/>
            </a:lvl1pPr>
          </a:lstStyle>
          <a:p>
            <a:fld id="{F556AB17-28AB-4182-BB8B-A8A30BB1037B}" type="slidenum">
              <a:rPr lang="es-ES" altLang="es-AR"/>
              <a:pPr/>
              <a:t>‹Nº›</a:t>
            </a:fld>
            <a:endParaRPr lang="es-ES" altLang="es-AR"/>
          </a:p>
        </p:txBody>
      </p:sp>
    </p:spTree>
    <p:extLst>
      <p:ext uri="{BB962C8B-B14F-4D97-AF65-F5344CB8AC3E}">
        <p14:creationId xmlns:p14="http://schemas.microsoft.com/office/powerpoint/2010/main" xmlns="" val="420141224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5654AF2-28B6-445B-8642-2E23CD97990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AR"/>
              <a:t>Haga clic para cambiar el estilo de título	</a:t>
            </a:r>
          </a:p>
        </p:txBody>
      </p:sp>
      <p:sp>
        <p:nvSpPr>
          <p:cNvPr id="1027" name="Rectangle 3">
            <a:extLst>
              <a:ext uri="{FF2B5EF4-FFF2-40B4-BE49-F238E27FC236}">
                <a16:creationId xmlns:a16="http://schemas.microsoft.com/office/drawing/2014/main" xmlns="" id="{6198550A-B89F-44DD-ABC1-EA60620B93A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AR"/>
              <a:t>Haga clic para modificar el estilo de texto del patrón</a:t>
            </a:r>
          </a:p>
          <a:p>
            <a:pPr lvl="1"/>
            <a:r>
              <a:rPr lang="es-ES" altLang="es-AR"/>
              <a:t>Segundo nivel</a:t>
            </a:r>
          </a:p>
          <a:p>
            <a:pPr lvl="2"/>
            <a:r>
              <a:rPr lang="es-ES" altLang="es-AR"/>
              <a:t>Tercer nivel</a:t>
            </a:r>
          </a:p>
          <a:p>
            <a:pPr lvl="3"/>
            <a:r>
              <a:rPr lang="es-ES" altLang="es-AR"/>
              <a:t>Cuarto nivel</a:t>
            </a:r>
          </a:p>
          <a:p>
            <a:pPr lvl="4"/>
            <a:r>
              <a:rPr lang="es-ES" altLang="es-AR"/>
              <a:t>Quinto nivel</a:t>
            </a:r>
          </a:p>
        </p:txBody>
      </p:sp>
      <p:sp>
        <p:nvSpPr>
          <p:cNvPr id="1028" name="Rectangle 4">
            <a:extLst>
              <a:ext uri="{FF2B5EF4-FFF2-40B4-BE49-F238E27FC236}">
                <a16:creationId xmlns:a16="http://schemas.microsoft.com/office/drawing/2014/main" xmlns="" id="{289D93C8-27D6-462E-9AA3-1CD67FBDE0C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s-ES"/>
          </a:p>
        </p:txBody>
      </p:sp>
      <p:sp>
        <p:nvSpPr>
          <p:cNvPr id="1029" name="Rectangle 5">
            <a:extLst>
              <a:ext uri="{FF2B5EF4-FFF2-40B4-BE49-F238E27FC236}">
                <a16:creationId xmlns:a16="http://schemas.microsoft.com/office/drawing/2014/main" xmlns="" id="{CC3E6C93-6A28-4BB7-B6F4-7564C5AB467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s-ES"/>
          </a:p>
        </p:txBody>
      </p:sp>
      <p:sp>
        <p:nvSpPr>
          <p:cNvPr id="1030" name="Rectangle 6">
            <a:extLst>
              <a:ext uri="{FF2B5EF4-FFF2-40B4-BE49-F238E27FC236}">
                <a16:creationId xmlns:a16="http://schemas.microsoft.com/office/drawing/2014/main" xmlns="" id="{0AB160F1-1519-4D8F-B25E-8C32ED7F7327}"/>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B1AB5C7B-C03C-4E17-A2D3-BBF934101B23}" type="slidenum">
              <a:rPr lang="es-ES" altLang="es-AR"/>
              <a:pPr/>
              <a:t>‹Nº›</a:t>
            </a:fld>
            <a:endParaRPr lang="es-ES" altLang="es-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audio11.wav"/><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12.xml"/><Relationship Id="rId1" Type="http://schemas.openxmlformats.org/officeDocument/2006/relationships/audio" Target="../media/audio13.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2.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5.wav"/><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a:extLst>
              <a:ext uri="{FF2B5EF4-FFF2-40B4-BE49-F238E27FC236}">
                <a16:creationId xmlns:a16="http://schemas.microsoft.com/office/drawing/2014/main" xmlns="" id="{24BA2032-EE67-4E19-A011-183965F0DF45}"/>
              </a:ext>
            </a:extLst>
          </p:cNvPr>
          <p:cNvSpPr txBox="1">
            <a:spLocks noChangeArrowheads="1"/>
          </p:cNvSpPr>
          <p:nvPr/>
        </p:nvSpPr>
        <p:spPr bwMode="auto">
          <a:xfrm>
            <a:off x="1527175" y="1120775"/>
            <a:ext cx="61404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es-AR" b="1" dirty="0"/>
              <a:t>2º Clase Laboratorio</a:t>
            </a:r>
          </a:p>
          <a:p>
            <a:pPr algn="ctr" eaLnBrk="1" hangingPunct="1">
              <a:spcBef>
                <a:spcPct val="0"/>
              </a:spcBef>
              <a:buFontTx/>
              <a:buNone/>
            </a:pPr>
            <a:r>
              <a:rPr lang="es-ES_tradnl" altLang="es-AR" b="1" dirty="0"/>
              <a:t>Trabajos Prácticos </a:t>
            </a:r>
            <a:r>
              <a:rPr lang="es-ES_tradnl" altLang="es-AR" b="1" dirty="0" err="1"/>
              <a:t>Nº</a:t>
            </a:r>
            <a:r>
              <a:rPr lang="es-ES_tradnl" altLang="es-AR" b="1" dirty="0"/>
              <a:t> 4, 5 y 6</a:t>
            </a:r>
            <a:r>
              <a:rPr lang="es-ES" altLang="es-AR" dirty="0"/>
              <a:t> </a:t>
            </a:r>
          </a:p>
        </p:txBody>
      </p:sp>
      <p:sp>
        <p:nvSpPr>
          <p:cNvPr id="2051" name="Text Box 5">
            <a:extLst>
              <a:ext uri="{FF2B5EF4-FFF2-40B4-BE49-F238E27FC236}">
                <a16:creationId xmlns:a16="http://schemas.microsoft.com/office/drawing/2014/main" xmlns="" id="{B8FE9F30-4B9A-4089-9B5F-640F414EF156}"/>
              </a:ext>
            </a:extLst>
          </p:cNvPr>
          <p:cNvSpPr txBox="1">
            <a:spLocks noChangeArrowheads="1"/>
          </p:cNvSpPr>
          <p:nvPr/>
        </p:nvSpPr>
        <p:spPr bwMode="auto">
          <a:xfrm>
            <a:off x="1527175" y="3573463"/>
            <a:ext cx="61404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es-AR" b="1" dirty="0">
                <a:solidFill>
                  <a:srgbClr val="0000FF"/>
                </a:solidFill>
              </a:rPr>
              <a:t>Determinación de Límites de Consistencia</a:t>
            </a:r>
            <a:r>
              <a:rPr lang="es-ES" altLang="es-AR" dirty="0">
                <a:solidFill>
                  <a:srgbClr val="0000FF"/>
                </a:solidFill>
              </a:rPr>
              <a:t> </a:t>
            </a:r>
          </a:p>
        </p:txBody>
      </p:sp>
      <p:pic>
        <p:nvPicPr>
          <p:cNvPr id="4" name="~PP2550.WAV">
            <a:hlinkClick r:id="" action="ppaction://media"/>
          </p:cNvPr>
          <p:cNvPicPr>
            <a:picLocks noRot="1" noChangeAspect="1"/>
          </p:cNvPicPr>
          <p:nvPr>
            <a:wavAudioFile r:embed="rId1" name="~PP2550.WAV"/>
          </p:nvPr>
        </p:nvPicPr>
        <p:blipFill>
          <a:blip r:embed="rId3"/>
          <a:stretch>
            <a:fillRect/>
          </a:stretch>
        </p:blipFill>
        <p:spPr>
          <a:xfrm>
            <a:off x="8632825" y="6346825"/>
            <a:ext cx="304800" cy="304800"/>
          </a:xfrm>
          <a:prstGeom prst="rect">
            <a:avLst/>
          </a:prstGeom>
        </p:spPr>
      </p:pic>
    </p:spTree>
  </p:cSld>
  <p:clrMapOvr>
    <a:masterClrMapping/>
  </p:clrMapOvr>
  <p:transition advTm="12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xmlns="" id="{C8917F9C-9FFA-4E5E-A6D4-AC696639E1BE}"/>
              </a:ext>
            </a:extLst>
          </p:cNvPr>
          <p:cNvSpPr txBox="1">
            <a:spLocks noChangeArrowheads="1"/>
          </p:cNvSpPr>
          <p:nvPr/>
        </p:nvSpPr>
        <p:spPr bwMode="auto">
          <a:xfrm>
            <a:off x="827088" y="415915"/>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10. Cuando se alcance la cantidad suficiente de suelo destapar el pesa filtro, pesarlo y llevarlo a la estufa.</a:t>
            </a:r>
          </a:p>
        </p:txBody>
      </p:sp>
      <p:sp>
        <p:nvSpPr>
          <p:cNvPr id="13317" name="Text Box 5">
            <a:extLst>
              <a:ext uri="{FF2B5EF4-FFF2-40B4-BE49-F238E27FC236}">
                <a16:creationId xmlns:a16="http://schemas.microsoft.com/office/drawing/2014/main" xmlns="" id="{B85E4107-4FBE-4FC5-912E-771065569111}"/>
              </a:ext>
            </a:extLst>
          </p:cNvPr>
          <p:cNvSpPr txBox="1">
            <a:spLocks noChangeArrowheads="1"/>
          </p:cNvSpPr>
          <p:nvPr/>
        </p:nvSpPr>
        <p:spPr bwMode="auto">
          <a:xfrm>
            <a:off x="827088" y="1128702"/>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11. Retirar el pesafiltro de la estufa y pesarlo nuevamente.</a:t>
            </a:r>
          </a:p>
        </p:txBody>
      </p:sp>
      <p:sp>
        <p:nvSpPr>
          <p:cNvPr id="13318" name="Text Box 6">
            <a:extLst>
              <a:ext uri="{FF2B5EF4-FFF2-40B4-BE49-F238E27FC236}">
                <a16:creationId xmlns:a16="http://schemas.microsoft.com/office/drawing/2014/main" xmlns="" id="{12FF75EE-284C-45CD-B838-B5632256AF7B}"/>
              </a:ext>
            </a:extLst>
          </p:cNvPr>
          <p:cNvSpPr txBox="1">
            <a:spLocks noChangeArrowheads="1"/>
          </p:cNvSpPr>
          <p:nvPr/>
        </p:nvSpPr>
        <p:spPr bwMode="auto">
          <a:xfrm>
            <a:off x="827088" y="1562090"/>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12. Calcular la humedad correspondiente al límite plástico.</a:t>
            </a:r>
          </a:p>
        </p:txBody>
      </p:sp>
      <p:pic>
        <p:nvPicPr>
          <p:cNvPr id="5" name="~PP2614.WAV">
            <a:hlinkClick r:id="" action="ppaction://media"/>
          </p:cNvPr>
          <p:cNvPicPr>
            <a:picLocks noRot="1" noChangeAspect="1"/>
          </p:cNvPicPr>
          <p:nvPr>
            <a:wavAudioFile r:embed="rId1" name="~PP2614.WAV"/>
          </p:nvPr>
        </p:nvPicPr>
        <p:blipFill>
          <a:blip r:embed="rId3"/>
          <a:stretch>
            <a:fillRect/>
          </a:stretch>
        </p:blipFill>
        <p:spPr>
          <a:xfrm>
            <a:off x="8632825" y="6346825"/>
            <a:ext cx="304800" cy="304800"/>
          </a:xfrm>
          <a:prstGeom prst="rect">
            <a:avLst/>
          </a:prstGeom>
        </p:spPr>
      </p:pic>
    </p:spTree>
  </p:cSld>
  <p:clrMapOvr>
    <a:masterClrMapping/>
  </p:clrMapOvr>
  <p:transition advTm="15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Text Box 7">
            <a:extLst>
              <a:ext uri="{FF2B5EF4-FFF2-40B4-BE49-F238E27FC236}">
                <a16:creationId xmlns:a16="http://schemas.microsoft.com/office/drawing/2014/main" xmlns="" id="{1714D85E-990E-4C19-BF4F-4AEE0F3E850E}"/>
              </a:ext>
            </a:extLst>
          </p:cNvPr>
          <p:cNvSpPr txBox="1">
            <a:spLocks noChangeArrowheads="1"/>
          </p:cNvSpPr>
          <p:nvPr/>
        </p:nvSpPr>
        <p:spPr bwMode="auto">
          <a:xfrm>
            <a:off x="1571604" y="428604"/>
            <a:ext cx="59611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2400" b="1" dirty="0" smtClean="0">
                <a:solidFill>
                  <a:srgbClr val="0000FF"/>
                </a:solidFill>
              </a:rPr>
              <a:t>TP Nº6 Método </a:t>
            </a:r>
            <a:r>
              <a:rPr lang="es-ES" altLang="es-AR" sz="2400" b="1" dirty="0">
                <a:solidFill>
                  <a:srgbClr val="0000FF"/>
                </a:solidFill>
              </a:rPr>
              <a:t>del Encogimiento Lineal</a:t>
            </a:r>
          </a:p>
        </p:txBody>
      </p:sp>
      <p:sp>
        <p:nvSpPr>
          <p:cNvPr id="13322" name="Text Box 10">
            <a:extLst>
              <a:ext uri="{FF2B5EF4-FFF2-40B4-BE49-F238E27FC236}">
                <a16:creationId xmlns:a16="http://schemas.microsoft.com/office/drawing/2014/main" xmlns="" id="{B16D439F-0E49-4C53-9A5A-743E04DF1824}"/>
              </a:ext>
            </a:extLst>
          </p:cNvPr>
          <p:cNvSpPr txBox="1">
            <a:spLocks noChangeArrowheads="1"/>
          </p:cNvSpPr>
          <p:nvPr/>
        </p:nvSpPr>
        <p:spPr bwMode="auto">
          <a:xfrm>
            <a:off x="827088" y="1130290"/>
            <a:ext cx="77771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dirty="0"/>
              <a:t>Se utiliza en suelos poco plásticos</a:t>
            </a:r>
          </a:p>
        </p:txBody>
      </p:sp>
      <p:sp>
        <p:nvSpPr>
          <p:cNvPr id="13323" name="Text Box 11">
            <a:extLst>
              <a:ext uri="{FF2B5EF4-FFF2-40B4-BE49-F238E27FC236}">
                <a16:creationId xmlns:a16="http://schemas.microsoft.com/office/drawing/2014/main" xmlns="" id="{DA506AA5-0202-4CA5-B096-BD5DE81A8F3E}"/>
              </a:ext>
            </a:extLst>
          </p:cNvPr>
          <p:cNvSpPr txBox="1">
            <a:spLocks noChangeArrowheads="1"/>
          </p:cNvSpPr>
          <p:nvPr/>
        </p:nvSpPr>
        <p:spPr bwMode="auto">
          <a:xfrm>
            <a:off x="827088" y="1562090"/>
            <a:ext cx="77771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a:t>Se usa un molde como el de la Figura.</a:t>
            </a:r>
          </a:p>
        </p:txBody>
      </p:sp>
      <p:pic>
        <p:nvPicPr>
          <p:cNvPr id="13324" name="Picture 12">
            <a:extLst>
              <a:ext uri="{FF2B5EF4-FFF2-40B4-BE49-F238E27FC236}">
                <a16:creationId xmlns:a16="http://schemas.microsoft.com/office/drawing/2014/main" xmlns="" id="{88F139AE-5AEC-4FB4-8E58-FA72EB29BF3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4812" t="6602" r="12189" b="14180"/>
          <a:stretch>
            <a:fillRect/>
          </a:stretch>
        </p:blipFill>
        <p:spPr bwMode="auto">
          <a:xfrm>
            <a:off x="642910" y="2071678"/>
            <a:ext cx="4929222" cy="2571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4578" name="Object 2"/>
          <p:cNvGraphicFramePr>
            <a:graphicFrameLocks noGrp="1" noChangeAspect="1"/>
          </p:cNvGraphicFramePr>
          <p:nvPr/>
        </p:nvGraphicFramePr>
        <p:xfrm>
          <a:off x="2184414" y="4875957"/>
          <a:ext cx="3602032" cy="696183"/>
        </p:xfrm>
        <a:graphic>
          <a:graphicData uri="http://schemas.openxmlformats.org/presentationml/2006/ole">
            <p:oleObj spid="_x0000_s24578" name="Ecuación" r:id="rId5" imgW="2031840" imgH="393480" progId="Equation.3">
              <p:embed/>
            </p:oleObj>
          </a:graphicData>
        </a:graphic>
      </p:graphicFrame>
      <p:graphicFrame>
        <p:nvGraphicFramePr>
          <p:cNvPr id="24579" name="Object 3"/>
          <p:cNvGraphicFramePr>
            <a:graphicFrameLocks noGrp="1" noChangeAspect="1"/>
          </p:cNvGraphicFramePr>
          <p:nvPr/>
        </p:nvGraphicFramePr>
        <p:xfrm>
          <a:off x="2949575" y="5784869"/>
          <a:ext cx="1846263" cy="358775"/>
        </p:xfrm>
        <a:graphic>
          <a:graphicData uri="http://schemas.openxmlformats.org/presentationml/2006/ole">
            <p:oleObj spid="_x0000_s24579" name="Ecuación" r:id="rId6" imgW="1041120" imgH="203040" progId="Equation.3">
              <p:embed/>
            </p:oleObj>
          </a:graphicData>
        </a:graphic>
      </p:graphicFrame>
      <p:pic>
        <p:nvPicPr>
          <p:cNvPr id="24580" name="Picture 4"/>
          <p:cNvPicPr>
            <a:picLocks noChangeAspect="1" noChangeArrowheads="1"/>
          </p:cNvPicPr>
          <p:nvPr/>
        </p:nvPicPr>
        <p:blipFill>
          <a:blip r:embed="rId7"/>
          <a:srcRect/>
          <a:stretch>
            <a:fillRect/>
          </a:stretch>
        </p:blipFill>
        <p:spPr bwMode="auto">
          <a:xfrm>
            <a:off x="5857884" y="2105030"/>
            <a:ext cx="2799375" cy="2538416"/>
          </a:xfrm>
          <a:prstGeom prst="rect">
            <a:avLst/>
          </a:prstGeom>
          <a:noFill/>
          <a:ln w="9525">
            <a:noFill/>
            <a:miter lim="800000"/>
            <a:headEnd/>
            <a:tailEnd/>
          </a:ln>
          <a:effectLst/>
        </p:spPr>
      </p:pic>
      <p:pic>
        <p:nvPicPr>
          <p:cNvPr id="9" name="~PP265.WAV">
            <a:hlinkClick r:id="" action="ppaction://media"/>
          </p:cNvPr>
          <p:cNvPicPr>
            <a:picLocks noRot="1" noChangeAspect="1"/>
          </p:cNvPicPr>
          <p:nvPr>
            <a:wavAudioFile r:embed="rId2" name="~PP265.WAV"/>
          </p:nvPr>
        </p:nvPicPr>
        <p:blipFill>
          <a:blip r:embed="rId8"/>
          <a:stretch>
            <a:fillRect/>
          </a:stretch>
        </p:blipFill>
        <p:spPr>
          <a:xfrm>
            <a:off x="8632825" y="6346825"/>
            <a:ext cx="304800" cy="304800"/>
          </a:xfrm>
          <a:prstGeom prst="rect">
            <a:avLst/>
          </a:prstGeom>
        </p:spPr>
      </p:pic>
    </p:spTree>
  </p:cSld>
  <p:clrMapOvr>
    <a:masterClrMapping/>
  </p:clrMapOvr>
  <p:transition advTm="1203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xmlns="" id="{D6049222-9776-408D-8564-03A45708A2C1}"/>
              </a:ext>
            </a:extLst>
          </p:cNvPr>
          <p:cNvSpPr txBox="1">
            <a:spLocks noChangeArrowheads="1"/>
          </p:cNvSpPr>
          <p:nvPr/>
        </p:nvSpPr>
        <p:spPr bwMode="auto">
          <a:xfrm>
            <a:off x="376238" y="470000"/>
            <a:ext cx="1847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b="1" dirty="0">
                <a:solidFill>
                  <a:srgbClr val="008000"/>
                </a:solidFill>
              </a:rPr>
              <a:t>Procedimiento:</a:t>
            </a:r>
          </a:p>
        </p:txBody>
      </p:sp>
      <p:sp>
        <p:nvSpPr>
          <p:cNvPr id="14341" name="Text Box 5">
            <a:extLst>
              <a:ext uri="{FF2B5EF4-FFF2-40B4-BE49-F238E27FC236}">
                <a16:creationId xmlns:a16="http://schemas.microsoft.com/office/drawing/2014/main" xmlns="" id="{ABE18A59-EB01-44EA-8F07-95F179D3508C}"/>
              </a:ext>
            </a:extLst>
          </p:cNvPr>
          <p:cNvSpPr txBox="1">
            <a:spLocks noChangeArrowheads="1"/>
          </p:cNvSpPr>
          <p:nvPr/>
        </p:nvSpPr>
        <p:spPr bwMode="auto">
          <a:xfrm>
            <a:off x="827088" y="1136650"/>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1. El molde debe estar perfectamente limpio.</a:t>
            </a:r>
          </a:p>
        </p:txBody>
      </p:sp>
      <p:sp>
        <p:nvSpPr>
          <p:cNvPr id="14342" name="Text Box 6">
            <a:extLst>
              <a:ext uri="{FF2B5EF4-FFF2-40B4-BE49-F238E27FC236}">
                <a16:creationId xmlns:a16="http://schemas.microsoft.com/office/drawing/2014/main" xmlns="" id="{298D166D-2CC7-45B3-806C-D36EB1C8D64D}"/>
              </a:ext>
            </a:extLst>
          </p:cNvPr>
          <p:cNvSpPr txBox="1">
            <a:spLocks noChangeArrowheads="1"/>
          </p:cNvSpPr>
          <p:nvPr/>
        </p:nvSpPr>
        <p:spPr bwMode="auto">
          <a:xfrm>
            <a:off x="827088" y="1490663"/>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2. Se engrasan las paredes.</a:t>
            </a:r>
          </a:p>
        </p:txBody>
      </p:sp>
      <p:sp>
        <p:nvSpPr>
          <p:cNvPr id="14343" name="Text Box 7">
            <a:extLst>
              <a:ext uri="{FF2B5EF4-FFF2-40B4-BE49-F238E27FC236}">
                <a16:creationId xmlns:a16="http://schemas.microsoft.com/office/drawing/2014/main" xmlns="" id="{4D8D3E32-318B-45B8-BC33-D606C49E4078}"/>
              </a:ext>
            </a:extLst>
          </p:cNvPr>
          <p:cNvSpPr txBox="1">
            <a:spLocks noChangeArrowheads="1"/>
          </p:cNvSpPr>
          <p:nvPr/>
        </p:nvSpPr>
        <p:spPr bwMode="auto">
          <a:xfrm>
            <a:off x="827088" y="1851025"/>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3. Se toma suelo pasante tamiz 40 se lo mezcla con agua para hacer una pasta con humedad próxima al límite líquido.</a:t>
            </a:r>
          </a:p>
        </p:txBody>
      </p:sp>
      <p:sp>
        <p:nvSpPr>
          <p:cNvPr id="14344" name="Text Box 8">
            <a:extLst>
              <a:ext uri="{FF2B5EF4-FFF2-40B4-BE49-F238E27FC236}">
                <a16:creationId xmlns:a16="http://schemas.microsoft.com/office/drawing/2014/main" xmlns="" id="{FBC1EE33-A1B1-408B-BB90-152F6BFFB734}"/>
              </a:ext>
            </a:extLst>
          </p:cNvPr>
          <p:cNvSpPr txBox="1">
            <a:spLocks noChangeArrowheads="1"/>
          </p:cNvSpPr>
          <p:nvPr/>
        </p:nvSpPr>
        <p:spPr bwMode="auto">
          <a:xfrm>
            <a:off x="827088" y="2487629"/>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4. Colocar la mezcla de suelo húmedo en el molde.</a:t>
            </a:r>
          </a:p>
        </p:txBody>
      </p:sp>
      <p:sp>
        <p:nvSpPr>
          <p:cNvPr id="14345" name="Text Box 9">
            <a:extLst>
              <a:ext uri="{FF2B5EF4-FFF2-40B4-BE49-F238E27FC236}">
                <a16:creationId xmlns:a16="http://schemas.microsoft.com/office/drawing/2014/main" xmlns="" id="{3E0CBB7B-AD72-427B-97F2-0C0D16862CFA}"/>
              </a:ext>
            </a:extLst>
          </p:cNvPr>
          <p:cNvSpPr txBox="1">
            <a:spLocks noChangeArrowheads="1"/>
          </p:cNvSpPr>
          <p:nvPr/>
        </p:nvSpPr>
        <p:spPr bwMode="auto">
          <a:xfrm>
            <a:off x="827088" y="2847973"/>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5. Agitar un poco el molde para eliminar oquedades con aire.</a:t>
            </a:r>
          </a:p>
        </p:txBody>
      </p:sp>
      <p:sp>
        <p:nvSpPr>
          <p:cNvPr id="14346" name="Text Box 10">
            <a:extLst>
              <a:ext uri="{FF2B5EF4-FFF2-40B4-BE49-F238E27FC236}">
                <a16:creationId xmlns:a16="http://schemas.microsoft.com/office/drawing/2014/main" xmlns="" id="{332C4A27-514F-4A0D-903F-9683A8A11024}"/>
              </a:ext>
            </a:extLst>
          </p:cNvPr>
          <p:cNvSpPr txBox="1">
            <a:spLocks noChangeArrowheads="1"/>
          </p:cNvSpPr>
          <p:nvPr/>
        </p:nvSpPr>
        <p:spPr bwMode="auto">
          <a:xfrm>
            <a:off x="827088" y="3276602"/>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6. Nivelar la parte superior con una espátula.</a:t>
            </a:r>
          </a:p>
        </p:txBody>
      </p:sp>
      <p:sp>
        <p:nvSpPr>
          <p:cNvPr id="14347" name="Text Box 11">
            <a:extLst>
              <a:ext uri="{FF2B5EF4-FFF2-40B4-BE49-F238E27FC236}">
                <a16:creationId xmlns:a16="http://schemas.microsoft.com/office/drawing/2014/main" xmlns="" id="{277D956F-C66E-430C-8EFA-BF5998040013}"/>
              </a:ext>
            </a:extLst>
          </p:cNvPr>
          <p:cNvSpPr txBox="1">
            <a:spLocks noChangeArrowheads="1"/>
          </p:cNvSpPr>
          <p:nvPr/>
        </p:nvSpPr>
        <p:spPr bwMode="auto">
          <a:xfrm>
            <a:off x="827088" y="3630630"/>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7. Dejar secar el molde y el suelo al aire hasta que la muestra se contraiga y despegue de las paredes del molde.</a:t>
            </a:r>
          </a:p>
        </p:txBody>
      </p:sp>
      <p:sp>
        <p:nvSpPr>
          <p:cNvPr id="14348" name="Text Box 12">
            <a:extLst>
              <a:ext uri="{FF2B5EF4-FFF2-40B4-BE49-F238E27FC236}">
                <a16:creationId xmlns:a16="http://schemas.microsoft.com/office/drawing/2014/main" xmlns="" id="{E170DE41-7E38-4F28-8029-45C9792DC0C8}"/>
              </a:ext>
            </a:extLst>
          </p:cNvPr>
          <p:cNvSpPr txBox="1">
            <a:spLocks noChangeArrowheads="1"/>
          </p:cNvSpPr>
          <p:nvPr/>
        </p:nvSpPr>
        <p:spPr bwMode="auto">
          <a:xfrm>
            <a:off x="827088" y="4292618"/>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8. Colocar el molde en una estufa a </a:t>
            </a:r>
            <a:r>
              <a:rPr lang="es-ES" altLang="es-AR" sz="1600" dirty="0" smtClean="0"/>
              <a:t>60º </a:t>
            </a:r>
            <a:r>
              <a:rPr lang="es-ES" altLang="es-AR" sz="1600" dirty="0"/>
              <a:t>hasta que se complete el encogimiento.</a:t>
            </a:r>
          </a:p>
        </p:txBody>
      </p:sp>
      <p:sp>
        <p:nvSpPr>
          <p:cNvPr id="14349" name="Text Box 13">
            <a:extLst>
              <a:ext uri="{FF2B5EF4-FFF2-40B4-BE49-F238E27FC236}">
                <a16:creationId xmlns:a16="http://schemas.microsoft.com/office/drawing/2014/main" xmlns="" id="{EE2465E9-E12B-489B-A011-948D8AC43480}"/>
              </a:ext>
            </a:extLst>
          </p:cNvPr>
          <p:cNvSpPr txBox="1">
            <a:spLocks noChangeArrowheads="1"/>
          </p:cNvSpPr>
          <p:nvPr/>
        </p:nvSpPr>
        <p:spPr bwMode="auto">
          <a:xfrm>
            <a:off x="827088" y="4714884"/>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9. Dejar en estufa a 110º C hasta el secado total.</a:t>
            </a:r>
          </a:p>
        </p:txBody>
      </p:sp>
      <p:sp>
        <p:nvSpPr>
          <p:cNvPr id="14350" name="Text Box 14">
            <a:extLst>
              <a:ext uri="{FF2B5EF4-FFF2-40B4-BE49-F238E27FC236}">
                <a16:creationId xmlns:a16="http://schemas.microsoft.com/office/drawing/2014/main" xmlns="" id="{A9F8EE04-02D6-4E21-8F87-F441B1CF121A}"/>
              </a:ext>
            </a:extLst>
          </p:cNvPr>
          <p:cNvSpPr txBox="1">
            <a:spLocks noChangeArrowheads="1"/>
          </p:cNvSpPr>
          <p:nvPr/>
        </p:nvSpPr>
        <p:spPr bwMode="auto">
          <a:xfrm>
            <a:off x="827088" y="5140334"/>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10. Retirar el molde de la estufa y dejar enfriar. Medir la longitud de la muestra</a:t>
            </a:r>
          </a:p>
        </p:txBody>
      </p:sp>
      <p:pic>
        <p:nvPicPr>
          <p:cNvPr id="13" name="~PP232.WAV">
            <a:hlinkClick r:id="" action="ppaction://media"/>
          </p:cNvPr>
          <p:cNvPicPr>
            <a:picLocks noRot="1" noChangeAspect="1"/>
          </p:cNvPicPr>
          <p:nvPr>
            <a:wavAudioFile r:embed="rId1" name="~PP232.WAV"/>
          </p:nvPr>
        </p:nvPicPr>
        <p:blipFill>
          <a:blip r:embed="rId3"/>
          <a:stretch>
            <a:fillRect/>
          </a:stretch>
        </p:blipFill>
        <p:spPr>
          <a:xfrm>
            <a:off x="8632825" y="6346825"/>
            <a:ext cx="304800" cy="304800"/>
          </a:xfrm>
          <a:prstGeom prst="rect">
            <a:avLst/>
          </a:prstGeom>
        </p:spPr>
      </p:pic>
    </p:spTree>
  </p:cSld>
  <p:clrMapOvr>
    <a:masterClrMapping/>
  </p:clrMapOvr>
  <p:transition advTm="898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a:extLst>
              <a:ext uri="{FF2B5EF4-FFF2-40B4-BE49-F238E27FC236}">
                <a16:creationId xmlns:a16="http://schemas.microsoft.com/office/drawing/2014/main" xmlns="" id="{FD972351-033E-41E9-9878-7759A7C2812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7238" y="187325"/>
            <a:ext cx="7629525" cy="648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Text Box 8">
            <a:extLst>
              <a:ext uri="{FF2B5EF4-FFF2-40B4-BE49-F238E27FC236}">
                <a16:creationId xmlns:a16="http://schemas.microsoft.com/office/drawing/2014/main" xmlns="" id="{7E319BE9-48B2-477D-BF7B-12B0149B7D97}"/>
              </a:ext>
            </a:extLst>
          </p:cNvPr>
          <p:cNvSpPr txBox="1">
            <a:spLocks noChangeArrowheads="1"/>
          </p:cNvSpPr>
          <p:nvPr/>
        </p:nvSpPr>
        <p:spPr bwMode="auto">
          <a:xfrm rot="-2365668">
            <a:off x="6227763" y="1628775"/>
            <a:ext cx="18415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dirty="0"/>
              <a:t>IP = 0,73(LL-20)</a:t>
            </a:r>
          </a:p>
        </p:txBody>
      </p:sp>
      <p:sp>
        <p:nvSpPr>
          <p:cNvPr id="13316" name="Text Box 9">
            <a:extLst>
              <a:ext uri="{FF2B5EF4-FFF2-40B4-BE49-F238E27FC236}">
                <a16:creationId xmlns:a16="http://schemas.microsoft.com/office/drawing/2014/main" xmlns="" id="{214282FA-521F-4F90-88FE-D6456D3872F5}"/>
              </a:ext>
            </a:extLst>
          </p:cNvPr>
          <p:cNvSpPr txBox="1">
            <a:spLocks noChangeArrowheads="1"/>
          </p:cNvSpPr>
          <p:nvPr/>
        </p:nvSpPr>
        <p:spPr bwMode="auto">
          <a:xfrm rot="-2365668">
            <a:off x="6877050" y="1989138"/>
            <a:ext cx="971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a:t>Línea A</a:t>
            </a:r>
          </a:p>
        </p:txBody>
      </p:sp>
      <p:sp>
        <p:nvSpPr>
          <p:cNvPr id="13317" name="Text Box 10">
            <a:extLst>
              <a:ext uri="{FF2B5EF4-FFF2-40B4-BE49-F238E27FC236}">
                <a16:creationId xmlns:a16="http://schemas.microsoft.com/office/drawing/2014/main" xmlns="" id="{A0A8B783-0E20-4483-84D8-AFAD87A28D51}"/>
              </a:ext>
            </a:extLst>
          </p:cNvPr>
          <p:cNvSpPr txBox="1">
            <a:spLocks noChangeArrowheads="1"/>
          </p:cNvSpPr>
          <p:nvPr/>
        </p:nvSpPr>
        <p:spPr bwMode="auto">
          <a:xfrm rot="-5400000">
            <a:off x="4198144" y="2362994"/>
            <a:ext cx="971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a:t>Línea B</a:t>
            </a:r>
          </a:p>
        </p:txBody>
      </p:sp>
      <p:sp>
        <p:nvSpPr>
          <p:cNvPr id="13318" name="Line 12">
            <a:extLst>
              <a:ext uri="{FF2B5EF4-FFF2-40B4-BE49-F238E27FC236}">
                <a16:creationId xmlns:a16="http://schemas.microsoft.com/office/drawing/2014/main" xmlns="" id="{4315C1C6-D0AC-4517-8648-E3C5AF2E5034}"/>
              </a:ext>
            </a:extLst>
          </p:cNvPr>
          <p:cNvSpPr>
            <a:spLocks noChangeShapeType="1"/>
          </p:cNvSpPr>
          <p:nvPr/>
        </p:nvSpPr>
        <p:spPr bwMode="auto">
          <a:xfrm>
            <a:off x="1619250" y="5229225"/>
            <a:ext cx="187325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AR"/>
          </a:p>
        </p:txBody>
      </p:sp>
      <p:sp>
        <p:nvSpPr>
          <p:cNvPr id="13319" name="Line 13">
            <a:extLst>
              <a:ext uri="{FF2B5EF4-FFF2-40B4-BE49-F238E27FC236}">
                <a16:creationId xmlns:a16="http://schemas.microsoft.com/office/drawing/2014/main" xmlns="" id="{67A27AEC-E8A0-4294-9D0A-2E85379AE4D9}"/>
              </a:ext>
            </a:extLst>
          </p:cNvPr>
          <p:cNvSpPr>
            <a:spLocks noChangeShapeType="1"/>
          </p:cNvSpPr>
          <p:nvPr/>
        </p:nvSpPr>
        <p:spPr bwMode="auto">
          <a:xfrm>
            <a:off x="1619250" y="5445125"/>
            <a:ext cx="165735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AR"/>
          </a:p>
        </p:txBody>
      </p:sp>
      <p:sp>
        <p:nvSpPr>
          <p:cNvPr id="13320" name="Freeform 14">
            <a:extLst>
              <a:ext uri="{FF2B5EF4-FFF2-40B4-BE49-F238E27FC236}">
                <a16:creationId xmlns:a16="http://schemas.microsoft.com/office/drawing/2014/main" xmlns="" id="{45906233-68D2-49FB-9F3D-E1DC66111BFD}"/>
              </a:ext>
            </a:extLst>
          </p:cNvPr>
          <p:cNvSpPr>
            <a:spLocks/>
          </p:cNvSpPr>
          <p:nvPr/>
        </p:nvSpPr>
        <p:spPr bwMode="auto">
          <a:xfrm>
            <a:off x="1714480" y="5229225"/>
            <a:ext cx="1778020" cy="215900"/>
          </a:xfrm>
          <a:custGeom>
            <a:avLst/>
            <a:gdLst>
              <a:gd name="T0" fmla="*/ 2147483647 w 1180"/>
              <a:gd name="T1" fmla="*/ 0 h 136"/>
              <a:gd name="T2" fmla="*/ 0 w 1180"/>
              <a:gd name="T3" fmla="*/ 0 h 136"/>
              <a:gd name="T4" fmla="*/ 0 w 1180"/>
              <a:gd name="T5" fmla="*/ 2147483647 h 136"/>
              <a:gd name="T6" fmla="*/ 2147483647 w 1180"/>
              <a:gd name="T7" fmla="*/ 2147483647 h 136"/>
              <a:gd name="T8" fmla="*/ 2147483647 w 1180"/>
              <a:gd name="T9" fmla="*/ 0 h 136"/>
              <a:gd name="T10" fmla="*/ 0 60000 65536"/>
              <a:gd name="T11" fmla="*/ 0 60000 65536"/>
              <a:gd name="T12" fmla="*/ 0 60000 65536"/>
              <a:gd name="T13" fmla="*/ 0 60000 65536"/>
              <a:gd name="T14" fmla="*/ 0 60000 65536"/>
              <a:gd name="T15" fmla="*/ 0 w 1180"/>
              <a:gd name="T16" fmla="*/ 0 h 136"/>
              <a:gd name="T17" fmla="*/ 1180 w 1180"/>
              <a:gd name="T18" fmla="*/ 136 h 136"/>
            </a:gdLst>
            <a:ahLst/>
            <a:cxnLst>
              <a:cxn ang="T10">
                <a:pos x="T0" y="T1"/>
              </a:cxn>
              <a:cxn ang="T11">
                <a:pos x="T2" y="T3"/>
              </a:cxn>
              <a:cxn ang="T12">
                <a:pos x="T4" y="T5"/>
              </a:cxn>
              <a:cxn ang="T13">
                <a:pos x="T6" y="T7"/>
              </a:cxn>
              <a:cxn ang="T14">
                <a:pos x="T8" y="T9"/>
              </a:cxn>
            </a:cxnLst>
            <a:rect l="T15" t="T16" r="T17" b="T18"/>
            <a:pathLst>
              <a:path w="1180" h="136">
                <a:moveTo>
                  <a:pt x="1180" y="0"/>
                </a:moveTo>
                <a:lnTo>
                  <a:pt x="0" y="0"/>
                </a:lnTo>
                <a:lnTo>
                  <a:pt x="0" y="136"/>
                </a:lnTo>
                <a:lnTo>
                  <a:pt x="1044" y="136"/>
                </a:lnTo>
                <a:lnTo>
                  <a:pt x="1180" y="0"/>
                </a:lnTo>
                <a:close/>
              </a:path>
            </a:pathLst>
          </a:custGeom>
          <a:solidFill>
            <a:srgbClr val="00CCFF"/>
          </a:solidFill>
          <a:ln w="9525">
            <a:solidFill>
              <a:schemeClr val="tx1"/>
            </a:solidFill>
            <a:round/>
            <a:headEnd/>
            <a:tailEnd/>
          </a:ln>
        </p:spPr>
        <p:txBody>
          <a:bodyPr/>
          <a:lstStyle/>
          <a:p>
            <a:endParaRPr lang="es-AR"/>
          </a:p>
        </p:txBody>
      </p:sp>
      <p:sp>
        <p:nvSpPr>
          <p:cNvPr id="13321" name="Text Box 15">
            <a:extLst>
              <a:ext uri="{FF2B5EF4-FFF2-40B4-BE49-F238E27FC236}">
                <a16:creationId xmlns:a16="http://schemas.microsoft.com/office/drawing/2014/main" xmlns="" id="{7A650A96-A485-49BB-A36B-01F268CC6587}"/>
              </a:ext>
            </a:extLst>
          </p:cNvPr>
          <p:cNvSpPr txBox="1">
            <a:spLocks noChangeArrowheads="1"/>
          </p:cNvSpPr>
          <p:nvPr/>
        </p:nvSpPr>
        <p:spPr bwMode="auto">
          <a:xfrm>
            <a:off x="6804025" y="3716338"/>
            <a:ext cx="53975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dirty="0"/>
              <a:t>MH</a:t>
            </a:r>
          </a:p>
          <a:p>
            <a:pPr algn="ctr" eaLnBrk="1" hangingPunct="1">
              <a:spcBef>
                <a:spcPct val="0"/>
              </a:spcBef>
              <a:buFontTx/>
              <a:buNone/>
            </a:pPr>
            <a:r>
              <a:rPr lang="es-ES" altLang="es-AR" sz="1800" dirty="0"/>
              <a:t>ú</a:t>
            </a:r>
          </a:p>
          <a:p>
            <a:pPr algn="ctr" eaLnBrk="1" hangingPunct="1">
              <a:spcBef>
                <a:spcPct val="0"/>
              </a:spcBef>
              <a:buFontTx/>
              <a:buNone/>
            </a:pPr>
            <a:r>
              <a:rPr lang="es-ES" altLang="es-AR" sz="1800" dirty="0"/>
              <a:t>OH</a:t>
            </a:r>
          </a:p>
        </p:txBody>
      </p:sp>
      <p:sp>
        <p:nvSpPr>
          <p:cNvPr id="13322" name="Text Box 16">
            <a:extLst>
              <a:ext uri="{FF2B5EF4-FFF2-40B4-BE49-F238E27FC236}">
                <a16:creationId xmlns:a16="http://schemas.microsoft.com/office/drawing/2014/main" xmlns="" id="{BBC30B6A-4255-4DB7-9D89-7E34E2ADDB68}"/>
              </a:ext>
            </a:extLst>
          </p:cNvPr>
          <p:cNvSpPr txBox="1">
            <a:spLocks noChangeArrowheads="1"/>
          </p:cNvSpPr>
          <p:nvPr/>
        </p:nvSpPr>
        <p:spPr bwMode="auto">
          <a:xfrm>
            <a:off x="5500694" y="1071546"/>
            <a:ext cx="52705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dirty="0"/>
              <a:t>CH</a:t>
            </a:r>
          </a:p>
          <a:p>
            <a:pPr algn="ctr" eaLnBrk="1" hangingPunct="1">
              <a:spcBef>
                <a:spcPct val="0"/>
              </a:spcBef>
              <a:buFontTx/>
              <a:buNone/>
            </a:pPr>
            <a:r>
              <a:rPr lang="es-ES" altLang="es-AR" sz="1800" dirty="0"/>
              <a:t>ú</a:t>
            </a:r>
          </a:p>
          <a:p>
            <a:pPr algn="ctr" eaLnBrk="1" hangingPunct="1">
              <a:spcBef>
                <a:spcPct val="0"/>
              </a:spcBef>
              <a:buFontTx/>
              <a:buNone/>
            </a:pPr>
            <a:r>
              <a:rPr lang="es-ES" altLang="es-AR" sz="1800" dirty="0"/>
              <a:t>OH</a:t>
            </a:r>
          </a:p>
        </p:txBody>
      </p:sp>
      <p:sp>
        <p:nvSpPr>
          <p:cNvPr id="13323" name="Text Box 17">
            <a:extLst>
              <a:ext uri="{FF2B5EF4-FFF2-40B4-BE49-F238E27FC236}">
                <a16:creationId xmlns:a16="http://schemas.microsoft.com/office/drawing/2014/main" xmlns="" id="{D7237C10-E770-478C-96EF-E2304B172A00}"/>
              </a:ext>
            </a:extLst>
          </p:cNvPr>
          <p:cNvSpPr txBox="1">
            <a:spLocks noChangeArrowheads="1"/>
          </p:cNvSpPr>
          <p:nvPr/>
        </p:nvSpPr>
        <p:spPr bwMode="auto">
          <a:xfrm>
            <a:off x="3151188" y="2708275"/>
            <a:ext cx="48895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dirty="0"/>
              <a:t>CL</a:t>
            </a:r>
          </a:p>
          <a:p>
            <a:pPr algn="ctr" eaLnBrk="1" hangingPunct="1">
              <a:spcBef>
                <a:spcPct val="0"/>
              </a:spcBef>
              <a:buFontTx/>
              <a:buNone/>
            </a:pPr>
            <a:r>
              <a:rPr lang="es-ES" altLang="es-AR" sz="1800" dirty="0" smtClean="0"/>
              <a:t>ú</a:t>
            </a:r>
            <a:endParaRPr lang="es-ES" altLang="es-AR" sz="1800" dirty="0"/>
          </a:p>
          <a:p>
            <a:pPr algn="ctr" eaLnBrk="1" hangingPunct="1">
              <a:spcBef>
                <a:spcPct val="0"/>
              </a:spcBef>
              <a:buFontTx/>
              <a:buNone/>
            </a:pPr>
            <a:r>
              <a:rPr lang="es-ES" altLang="es-AR" sz="1800" dirty="0"/>
              <a:t>OL</a:t>
            </a:r>
          </a:p>
        </p:txBody>
      </p:sp>
      <p:sp>
        <p:nvSpPr>
          <p:cNvPr id="13324" name="Text Box 18">
            <a:extLst>
              <a:ext uri="{FF2B5EF4-FFF2-40B4-BE49-F238E27FC236}">
                <a16:creationId xmlns:a16="http://schemas.microsoft.com/office/drawing/2014/main" xmlns="" id="{FF565394-7A5D-4600-9944-19B7EA78C210}"/>
              </a:ext>
            </a:extLst>
          </p:cNvPr>
          <p:cNvSpPr txBox="1">
            <a:spLocks noChangeArrowheads="1"/>
          </p:cNvSpPr>
          <p:nvPr/>
        </p:nvSpPr>
        <p:spPr bwMode="auto">
          <a:xfrm>
            <a:off x="4221163" y="4673600"/>
            <a:ext cx="50165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dirty="0"/>
              <a:t>ML</a:t>
            </a:r>
          </a:p>
          <a:p>
            <a:pPr algn="ctr" eaLnBrk="1" hangingPunct="1">
              <a:spcBef>
                <a:spcPct val="0"/>
              </a:spcBef>
              <a:buFontTx/>
              <a:buNone/>
            </a:pPr>
            <a:r>
              <a:rPr lang="es-ES" altLang="es-AR" sz="1800" dirty="0"/>
              <a:t>ú</a:t>
            </a:r>
          </a:p>
          <a:p>
            <a:pPr algn="ctr" eaLnBrk="1" hangingPunct="1">
              <a:spcBef>
                <a:spcPct val="0"/>
              </a:spcBef>
              <a:buFontTx/>
              <a:buNone/>
            </a:pPr>
            <a:r>
              <a:rPr lang="es-ES" altLang="es-AR" sz="1800" dirty="0"/>
              <a:t>OL</a:t>
            </a:r>
          </a:p>
        </p:txBody>
      </p:sp>
      <p:sp>
        <p:nvSpPr>
          <p:cNvPr id="13325" name="Text Box 19">
            <a:extLst>
              <a:ext uri="{FF2B5EF4-FFF2-40B4-BE49-F238E27FC236}">
                <a16:creationId xmlns:a16="http://schemas.microsoft.com/office/drawing/2014/main" xmlns="" id="{D0FD8C52-D8F0-4944-9C89-816B68BAB5E1}"/>
              </a:ext>
            </a:extLst>
          </p:cNvPr>
          <p:cNvSpPr txBox="1">
            <a:spLocks noChangeArrowheads="1"/>
          </p:cNvSpPr>
          <p:nvPr/>
        </p:nvSpPr>
        <p:spPr bwMode="auto">
          <a:xfrm>
            <a:off x="2003414" y="4643446"/>
            <a:ext cx="996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dirty="0"/>
              <a:t>CL - ML</a:t>
            </a:r>
          </a:p>
        </p:txBody>
      </p:sp>
      <p:sp>
        <p:nvSpPr>
          <p:cNvPr id="13326" name="Line 20">
            <a:extLst>
              <a:ext uri="{FF2B5EF4-FFF2-40B4-BE49-F238E27FC236}">
                <a16:creationId xmlns:a16="http://schemas.microsoft.com/office/drawing/2014/main" xmlns="" id="{9FEE3009-70E4-4E78-930F-B58EC4D8098C}"/>
              </a:ext>
            </a:extLst>
          </p:cNvPr>
          <p:cNvSpPr>
            <a:spLocks noChangeShapeType="1"/>
          </p:cNvSpPr>
          <p:nvPr/>
        </p:nvSpPr>
        <p:spPr bwMode="auto">
          <a:xfrm>
            <a:off x="2305017" y="4986361"/>
            <a:ext cx="123843" cy="37146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AR"/>
          </a:p>
        </p:txBody>
      </p:sp>
      <p:sp>
        <p:nvSpPr>
          <p:cNvPr id="15" name="14 CuadroTexto"/>
          <p:cNvSpPr txBox="1"/>
          <p:nvPr/>
        </p:nvSpPr>
        <p:spPr>
          <a:xfrm>
            <a:off x="2357422" y="48260"/>
            <a:ext cx="4929222" cy="523220"/>
          </a:xfrm>
          <a:prstGeom prst="rect">
            <a:avLst/>
          </a:prstGeom>
          <a:noFill/>
        </p:spPr>
        <p:txBody>
          <a:bodyPr wrap="square" rtlCol="0">
            <a:spAutoFit/>
          </a:bodyPr>
          <a:lstStyle/>
          <a:p>
            <a:r>
              <a:rPr lang="es-AR" sz="2800" dirty="0" smtClean="0">
                <a:solidFill>
                  <a:srgbClr val="FF0000"/>
                </a:solidFill>
              </a:rPr>
              <a:t>Carta de Plasticidad</a:t>
            </a:r>
            <a:endParaRPr lang="es-ES" sz="2800" dirty="0">
              <a:solidFill>
                <a:srgbClr val="FF0000"/>
              </a:solidFill>
            </a:endParaRPr>
          </a:p>
        </p:txBody>
      </p:sp>
      <p:pic>
        <p:nvPicPr>
          <p:cNvPr id="17" name="~PP121.WAV">
            <a:hlinkClick r:id="" action="ppaction://media"/>
          </p:cNvPr>
          <p:cNvPicPr>
            <a:picLocks noRot="1" noChangeAspect="1"/>
          </p:cNvPicPr>
          <p:nvPr>
            <a:wavAudioFile r:embed="rId1" name="~PP121.WAV"/>
          </p:nvPr>
        </p:nvPicPr>
        <p:blipFill>
          <a:blip r:embed="rId4"/>
          <a:stretch>
            <a:fillRect/>
          </a:stretch>
        </p:blipFill>
        <p:spPr>
          <a:xfrm>
            <a:off x="8632825" y="6346825"/>
            <a:ext cx="304800" cy="304800"/>
          </a:xfrm>
          <a:prstGeom prst="rect">
            <a:avLst/>
          </a:prstGeom>
        </p:spPr>
      </p:pic>
    </p:spTree>
  </p:cSld>
  <p:clrMapOvr>
    <a:masterClrMapping/>
  </p:clrMapOvr>
  <p:transition advTm="173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4">
            <a:extLst>
              <a:ext uri="{FF2B5EF4-FFF2-40B4-BE49-F238E27FC236}">
                <a16:creationId xmlns:a16="http://schemas.microsoft.com/office/drawing/2014/main" xmlns="" id="{B46B3B5D-D83F-4945-BCBD-7DAF5BEF6E98}"/>
              </a:ext>
            </a:extLst>
          </p:cNvPr>
          <p:cNvSpPr>
            <a:spLocks noChangeShapeType="1"/>
          </p:cNvSpPr>
          <p:nvPr/>
        </p:nvSpPr>
        <p:spPr bwMode="auto">
          <a:xfrm>
            <a:off x="1617663" y="3460775"/>
            <a:ext cx="6049962"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AR"/>
          </a:p>
        </p:txBody>
      </p:sp>
      <p:sp>
        <p:nvSpPr>
          <p:cNvPr id="3075" name="Line 5">
            <a:extLst>
              <a:ext uri="{FF2B5EF4-FFF2-40B4-BE49-F238E27FC236}">
                <a16:creationId xmlns:a16="http://schemas.microsoft.com/office/drawing/2014/main" xmlns="" id="{2680F4B8-5753-4E04-9D5B-03BDF6D2C0AC}"/>
              </a:ext>
            </a:extLst>
          </p:cNvPr>
          <p:cNvSpPr>
            <a:spLocks noChangeShapeType="1"/>
          </p:cNvSpPr>
          <p:nvPr/>
        </p:nvSpPr>
        <p:spPr bwMode="auto">
          <a:xfrm>
            <a:off x="2339975" y="1660550"/>
            <a:ext cx="0" cy="244792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AR"/>
          </a:p>
        </p:txBody>
      </p:sp>
      <p:sp>
        <p:nvSpPr>
          <p:cNvPr id="3076" name="Line 6">
            <a:extLst>
              <a:ext uri="{FF2B5EF4-FFF2-40B4-BE49-F238E27FC236}">
                <a16:creationId xmlns:a16="http://schemas.microsoft.com/office/drawing/2014/main" xmlns="" id="{16596FDD-E035-459E-BCF4-CCD98F4FD0D8}"/>
              </a:ext>
            </a:extLst>
          </p:cNvPr>
          <p:cNvSpPr>
            <a:spLocks noChangeShapeType="1"/>
          </p:cNvSpPr>
          <p:nvPr/>
        </p:nvSpPr>
        <p:spPr bwMode="auto">
          <a:xfrm>
            <a:off x="4491038" y="1628800"/>
            <a:ext cx="0" cy="244792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AR"/>
          </a:p>
        </p:txBody>
      </p:sp>
      <p:sp>
        <p:nvSpPr>
          <p:cNvPr id="3077" name="Line 7">
            <a:extLst>
              <a:ext uri="{FF2B5EF4-FFF2-40B4-BE49-F238E27FC236}">
                <a16:creationId xmlns:a16="http://schemas.microsoft.com/office/drawing/2014/main" xmlns="" id="{7A2AACC4-97BF-4869-B257-71A30B129FEC}"/>
              </a:ext>
            </a:extLst>
          </p:cNvPr>
          <p:cNvSpPr>
            <a:spLocks noChangeShapeType="1"/>
          </p:cNvSpPr>
          <p:nvPr/>
        </p:nvSpPr>
        <p:spPr bwMode="auto">
          <a:xfrm>
            <a:off x="6011863" y="1644675"/>
            <a:ext cx="0" cy="244792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AR"/>
          </a:p>
        </p:txBody>
      </p:sp>
      <p:sp>
        <p:nvSpPr>
          <p:cNvPr id="3080" name="Text Box 8">
            <a:extLst>
              <a:ext uri="{FF2B5EF4-FFF2-40B4-BE49-F238E27FC236}">
                <a16:creationId xmlns:a16="http://schemas.microsoft.com/office/drawing/2014/main" xmlns="" id="{F7296DFC-5A2B-4EE6-B86D-98D0713A116B}"/>
              </a:ext>
            </a:extLst>
          </p:cNvPr>
          <p:cNvSpPr txBox="1">
            <a:spLocks noChangeArrowheads="1"/>
          </p:cNvSpPr>
          <p:nvPr/>
        </p:nvSpPr>
        <p:spPr bwMode="auto">
          <a:xfrm>
            <a:off x="1403648" y="2230462"/>
            <a:ext cx="882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b="1" dirty="0">
                <a:solidFill>
                  <a:srgbClr val="008000"/>
                </a:solidFill>
              </a:rPr>
              <a:t>Sólido</a:t>
            </a:r>
          </a:p>
        </p:txBody>
      </p:sp>
      <p:sp>
        <p:nvSpPr>
          <p:cNvPr id="3081" name="Text Box 9">
            <a:extLst>
              <a:ext uri="{FF2B5EF4-FFF2-40B4-BE49-F238E27FC236}">
                <a16:creationId xmlns:a16="http://schemas.microsoft.com/office/drawing/2014/main" xmlns="" id="{BAF73EBF-530C-4214-A966-5D7E190F7D57}"/>
              </a:ext>
            </a:extLst>
          </p:cNvPr>
          <p:cNvSpPr txBox="1">
            <a:spLocks noChangeArrowheads="1"/>
          </p:cNvSpPr>
          <p:nvPr/>
        </p:nvSpPr>
        <p:spPr bwMode="auto">
          <a:xfrm>
            <a:off x="2765425" y="2228875"/>
            <a:ext cx="14033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b="1">
                <a:solidFill>
                  <a:srgbClr val="008000"/>
                </a:solidFill>
              </a:rPr>
              <a:t>Semisólido</a:t>
            </a:r>
          </a:p>
        </p:txBody>
      </p:sp>
      <p:sp>
        <p:nvSpPr>
          <p:cNvPr id="3082" name="Text Box 10">
            <a:extLst>
              <a:ext uri="{FF2B5EF4-FFF2-40B4-BE49-F238E27FC236}">
                <a16:creationId xmlns:a16="http://schemas.microsoft.com/office/drawing/2014/main" xmlns="" id="{686E19C8-88BC-41D4-A771-85835F8E8FF3}"/>
              </a:ext>
            </a:extLst>
          </p:cNvPr>
          <p:cNvSpPr txBox="1">
            <a:spLocks noChangeArrowheads="1"/>
          </p:cNvSpPr>
          <p:nvPr/>
        </p:nvSpPr>
        <p:spPr bwMode="auto">
          <a:xfrm>
            <a:off x="4756150" y="2230462"/>
            <a:ext cx="1060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b="1">
                <a:solidFill>
                  <a:srgbClr val="008000"/>
                </a:solidFill>
              </a:rPr>
              <a:t>Plástico</a:t>
            </a:r>
          </a:p>
        </p:txBody>
      </p:sp>
      <p:sp>
        <p:nvSpPr>
          <p:cNvPr id="2" name="Text Box 11">
            <a:extLst>
              <a:ext uri="{FF2B5EF4-FFF2-40B4-BE49-F238E27FC236}">
                <a16:creationId xmlns:a16="http://schemas.microsoft.com/office/drawing/2014/main" xmlns="" id="{211BAF86-1572-4970-A850-7B656197E36E}"/>
              </a:ext>
            </a:extLst>
          </p:cNvPr>
          <p:cNvSpPr txBox="1">
            <a:spLocks noChangeArrowheads="1"/>
          </p:cNvSpPr>
          <p:nvPr/>
        </p:nvSpPr>
        <p:spPr bwMode="auto">
          <a:xfrm>
            <a:off x="6396038" y="2220937"/>
            <a:ext cx="1009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b="1">
                <a:solidFill>
                  <a:srgbClr val="008000"/>
                </a:solidFill>
              </a:rPr>
              <a:t>Líquido</a:t>
            </a:r>
          </a:p>
        </p:txBody>
      </p:sp>
      <p:sp>
        <p:nvSpPr>
          <p:cNvPr id="3084" name="Text Box 12">
            <a:extLst>
              <a:ext uri="{FF2B5EF4-FFF2-40B4-BE49-F238E27FC236}">
                <a16:creationId xmlns:a16="http://schemas.microsoft.com/office/drawing/2014/main" xmlns="" id="{629E2C28-C21E-4E2A-B431-6E0351A63A5F}"/>
              </a:ext>
            </a:extLst>
          </p:cNvPr>
          <p:cNvSpPr txBox="1">
            <a:spLocks noChangeArrowheads="1"/>
          </p:cNvSpPr>
          <p:nvPr/>
        </p:nvSpPr>
        <p:spPr bwMode="auto">
          <a:xfrm>
            <a:off x="1579563" y="4083794"/>
            <a:ext cx="1517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b="1" dirty="0">
                <a:solidFill>
                  <a:srgbClr val="FF3300"/>
                </a:solidFill>
              </a:rPr>
              <a:t>Límite de </a:t>
            </a:r>
          </a:p>
          <a:p>
            <a:pPr algn="ctr" eaLnBrk="1" hangingPunct="1">
              <a:spcBef>
                <a:spcPct val="0"/>
              </a:spcBef>
              <a:buFontTx/>
              <a:buNone/>
            </a:pPr>
            <a:r>
              <a:rPr lang="es-ES" altLang="es-AR" sz="1800" b="1" dirty="0">
                <a:solidFill>
                  <a:srgbClr val="FF3300"/>
                </a:solidFill>
              </a:rPr>
              <a:t>Contracción</a:t>
            </a:r>
          </a:p>
        </p:txBody>
      </p:sp>
      <p:sp>
        <p:nvSpPr>
          <p:cNvPr id="3085" name="Text Box 13">
            <a:extLst>
              <a:ext uri="{FF2B5EF4-FFF2-40B4-BE49-F238E27FC236}">
                <a16:creationId xmlns:a16="http://schemas.microsoft.com/office/drawing/2014/main" xmlns="" id="{46BC260C-21EE-4030-812F-BD78B1409273}"/>
              </a:ext>
            </a:extLst>
          </p:cNvPr>
          <p:cNvSpPr txBox="1">
            <a:spLocks noChangeArrowheads="1"/>
          </p:cNvSpPr>
          <p:nvPr/>
        </p:nvSpPr>
        <p:spPr bwMode="auto">
          <a:xfrm>
            <a:off x="4030761" y="4080619"/>
            <a:ext cx="1060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b="1" dirty="0">
                <a:solidFill>
                  <a:srgbClr val="FF3300"/>
                </a:solidFill>
              </a:rPr>
              <a:t>Límite </a:t>
            </a:r>
          </a:p>
          <a:p>
            <a:pPr algn="ctr" eaLnBrk="1" hangingPunct="1">
              <a:spcBef>
                <a:spcPct val="0"/>
              </a:spcBef>
              <a:buFontTx/>
              <a:buNone/>
            </a:pPr>
            <a:r>
              <a:rPr lang="es-ES" altLang="es-AR" sz="1800" b="1" dirty="0">
                <a:solidFill>
                  <a:srgbClr val="FF3300"/>
                </a:solidFill>
              </a:rPr>
              <a:t>Plástico</a:t>
            </a:r>
          </a:p>
        </p:txBody>
      </p:sp>
      <p:sp>
        <p:nvSpPr>
          <p:cNvPr id="3086" name="Text Box 14">
            <a:extLst>
              <a:ext uri="{FF2B5EF4-FFF2-40B4-BE49-F238E27FC236}">
                <a16:creationId xmlns:a16="http://schemas.microsoft.com/office/drawing/2014/main" xmlns="" id="{C3C3C2DE-7E8B-47D1-984B-8B0313FD530D}"/>
              </a:ext>
            </a:extLst>
          </p:cNvPr>
          <p:cNvSpPr txBox="1">
            <a:spLocks noChangeArrowheads="1"/>
          </p:cNvSpPr>
          <p:nvPr/>
        </p:nvSpPr>
        <p:spPr bwMode="auto">
          <a:xfrm>
            <a:off x="5578574" y="4080619"/>
            <a:ext cx="1009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b="1">
                <a:solidFill>
                  <a:srgbClr val="FF3300"/>
                </a:solidFill>
              </a:rPr>
              <a:t>Límite </a:t>
            </a:r>
          </a:p>
          <a:p>
            <a:pPr algn="ctr" eaLnBrk="1" hangingPunct="1">
              <a:spcBef>
                <a:spcPct val="0"/>
              </a:spcBef>
              <a:buFontTx/>
              <a:buNone/>
            </a:pPr>
            <a:r>
              <a:rPr lang="es-ES" altLang="es-AR" sz="1800" b="1">
                <a:solidFill>
                  <a:srgbClr val="FF3300"/>
                </a:solidFill>
              </a:rPr>
              <a:t>Líquido</a:t>
            </a:r>
          </a:p>
        </p:txBody>
      </p:sp>
      <p:sp>
        <p:nvSpPr>
          <p:cNvPr id="3" name="Text Box 15">
            <a:extLst>
              <a:ext uri="{FF2B5EF4-FFF2-40B4-BE49-F238E27FC236}">
                <a16:creationId xmlns:a16="http://schemas.microsoft.com/office/drawing/2014/main" xmlns="" id="{14C47678-2A42-46B7-8055-248EA4F71584}"/>
              </a:ext>
            </a:extLst>
          </p:cNvPr>
          <p:cNvSpPr txBox="1">
            <a:spLocks noChangeArrowheads="1"/>
          </p:cNvSpPr>
          <p:nvPr/>
        </p:nvSpPr>
        <p:spPr bwMode="auto">
          <a:xfrm>
            <a:off x="7288213" y="3552850"/>
            <a:ext cx="3492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i="1"/>
              <a:t>w</a:t>
            </a:r>
          </a:p>
        </p:txBody>
      </p:sp>
      <p:sp>
        <p:nvSpPr>
          <p:cNvPr id="4" name="Text Box 16">
            <a:extLst>
              <a:ext uri="{FF2B5EF4-FFF2-40B4-BE49-F238E27FC236}">
                <a16:creationId xmlns:a16="http://schemas.microsoft.com/office/drawing/2014/main" xmlns="" id="{F2E2C88F-CEFB-4842-94F6-B18A4F5C620E}"/>
              </a:ext>
            </a:extLst>
          </p:cNvPr>
          <p:cNvSpPr txBox="1">
            <a:spLocks noChangeArrowheads="1"/>
          </p:cNvSpPr>
          <p:nvPr/>
        </p:nvSpPr>
        <p:spPr bwMode="auto">
          <a:xfrm>
            <a:off x="2627784" y="451520"/>
            <a:ext cx="36718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2400" b="1" dirty="0">
                <a:solidFill>
                  <a:srgbClr val="0000FF"/>
                </a:solidFill>
              </a:rPr>
              <a:t>Límites de Consistencia</a:t>
            </a:r>
          </a:p>
        </p:txBody>
      </p:sp>
      <p:sp>
        <p:nvSpPr>
          <p:cNvPr id="15" name="Text Box 13">
            <a:extLst>
              <a:ext uri="{FF2B5EF4-FFF2-40B4-BE49-F238E27FC236}">
                <a16:creationId xmlns:a16="http://schemas.microsoft.com/office/drawing/2014/main" xmlns="" id="{7BDE693C-945A-40B0-BF2C-18EA197AF005}"/>
              </a:ext>
            </a:extLst>
          </p:cNvPr>
          <p:cNvSpPr txBox="1">
            <a:spLocks noChangeArrowheads="1"/>
          </p:cNvSpPr>
          <p:nvPr/>
        </p:nvSpPr>
        <p:spPr bwMode="auto">
          <a:xfrm>
            <a:off x="2122438" y="5445224"/>
            <a:ext cx="60499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1800" b="1" dirty="0" smtClean="0">
                <a:solidFill>
                  <a:srgbClr val="0000FF"/>
                </a:solidFill>
              </a:rPr>
              <a:t>Índice </a:t>
            </a:r>
            <a:r>
              <a:rPr lang="es-ES" altLang="es-AR" sz="1800" b="1" dirty="0">
                <a:solidFill>
                  <a:srgbClr val="0000FF"/>
                </a:solidFill>
              </a:rPr>
              <a:t>Plasticidad = Límite Líquido – Límite Plástico</a:t>
            </a:r>
          </a:p>
        </p:txBody>
      </p:sp>
      <p:sp>
        <p:nvSpPr>
          <p:cNvPr id="16" name="Text Box 13">
            <a:extLst>
              <a:ext uri="{FF2B5EF4-FFF2-40B4-BE49-F238E27FC236}">
                <a16:creationId xmlns:a16="http://schemas.microsoft.com/office/drawing/2014/main" xmlns="" id="{D33D8EF3-A807-4EBF-BC9C-BD27AA77B0CB}"/>
              </a:ext>
            </a:extLst>
          </p:cNvPr>
          <p:cNvSpPr txBox="1">
            <a:spLocks noChangeArrowheads="1"/>
          </p:cNvSpPr>
          <p:nvPr/>
        </p:nvSpPr>
        <p:spPr bwMode="auto">
          <a:xfrm>
            <a:off x="2123728" y="5795972"/>
            <a:ext cx="60499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2000" b="1" dirty="0">
                <a:solidFill>
                  <a:srgbClr val="0000FF"/>
                </a:solidFill>
              </a:rPr>
              <a:t>I.P. = LL – LP</a:t>
            </a:r>
          </a:p>
        </p:txBody>
      </p:sp>
      <p:pic>
        <p:nvPicPr>
          <p:cNvPr id="17" name="~PP3157.WAV">
            <a:hlinkClick r:id="" action="ppaction://media"/>
          </p:cNvPr>
          <p:cNvPicPr>
            <a:picLocks noRot="1" noChangeAspect="1"/>
          </p:cNvPicPr>
          <p:nvPr>
            <a:wavAudioFile r:embed="rId1" name="~PP3157.WAV"/>
          </p:nvPr>
        </p:nvPicPr>
        <p:blipFill>
          <a:blip r:embed="rId3"/>
          <a:stretch>
            <a:fillRect/>
          </a:stretch>
        </p:blipFill>
        <p:spPr>
          <a:xfrm>
            <a:off x="8632825" y="6346825"/>
            <a:ext cx="304800" cy="304800"/>
          </a:xfrm>
          <a:prstGeom prst="rect">
            <a:avLst/>
          </a:prstGeom>
        </p:spPr>
      </p:pic>
    </p:spTree>
  </p:cSld>
  <p:clrMapOvr>
    <a:masterClrMapping/>
  </p:clrMapOvr>
  <p:transition advClick="0" advTm="90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xmlns="" id="{A7AC049F-7640-43E3-9C78-BA3E05F5D922}"/>
              </a:ext>
            </a:extLst>
          </p:cNvPr>
          <p:cNvSpPr txBox="1">
            <a:spLocks noChangeArrowheads="1"/>
          </p:cNvSpPr>
          <p:nvPr/>
        </p:nvSpPr>
        <p:spPr bwMode="auto">
          <a:xfrm>
            <a:off x="2555776" y="142852"/>
            <a:ext cx="39497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2800" b="1" dirty="0">
                <a:solidFill>
                  <a:srgbClr val="0000FF"/>
                </a:solidFill>
              </a:rPr>
              <a:t>TP </a:t>
            </a:r>
            <a:r>
              <a:rPr lang="es-ES" altLang="es-AR" sz="2800" b="1" dirty="0" err="1">
                <a:solidFill>
                  <a:srgbClr val="0000FF"/>
                </a:solidFill>
              </a:rPr>
              <a:t>Nº</a:t>
            </a:r>
            <a:r>
              <a:rPr lang="es-ES" altLang="es-AR" sz="2800" b="1" dirty="0">
                <a:solidFill>
                  <a:srgbClr val="0000FF"/>
                </a:solidFill>
              </a:rPr>
              <a:t> 4 Límite Líquido</a:t>
            </a:r>
          </a:p>
        </p:txBody>
      </p:sp>
      <p:sp>
        <p:nvSpPr>
          <p:cNvPr id="4099" name="Text Box 5">
            <a:extLst>
              <a:ext uri="{FF2B5EF4-FFF2-40B4-BE49-F238E27FC236}">
                <a16:creationId xmlns:a16="http://schemas.microsoft.com/office/drawing/2014/main" xmlns="" id="{2EFC81DC-C8F0-47E7-8236-A459991A5F4A}"/>
              </a:ext>
            </a:extLst>
          </p:cNvPr>
          <p:cNvSpPr txBox="1">
            <a:spLocks noChangeArrowheads="1"/>
          </p:cNvSpPr>
          <p:nvPr/>
        </p:nvSpPr>
        <p:spPr bwMode="auto">
          <a:xfrm>
            <a:off x="158750" y="1780278"/>
            <a:ext cx="8661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AR" sz="1600" b="1" dirty="0" smtClean="0"/>
              <a:t>Ensayo:</a:t>
            </a:r>
            <a:r>
              <a:rPr lang="es-ES" altLang="es-AR" sz="1600" dirty="0" smtClean="0"/>
              <a:t> Se </a:t>
            </a:r>
            <a:r>
              <a:rPr lang="es-ES" altLang="es-AR" sz="1600" dirty="0"/>
              <a:t>define en forma arbitraria como el contenido de humedad para el cual una masa de suelo húmedo colocada en un recipiente en forma de cazuela de bronce, separada en dos por medio de una ranura patrón y dejada caer desde la altura de 1 </a:t>
            </a:r>
            <a:r>
              <a:rPr lang="es-ES" altLang="es-AR" sz="1600" dirty="0" smtClean="0"/>
              <a:t>cm, </a:t>
            </a:r>
            <a:r>
              <a:rPr lang="es-ES" altLang="es-AR" sz="1600" dirty="0"/>
              <a:t>experimente después de 25 caídas un cierre en la ranura de 12,7mm de longitud.</a:t>
            </a:r>
          </a:p>
        </p:txBody>
      </p:sp>
      <p:pic>
        <p:nvPicPr>
          <p:cNvPr id="4104" name="Picture 8">
            <a:extLst>
              <a:ext uri="{FF2B5EF4-FFF2-40B4-BE49-F238E27FC236}">
                <a16:creationId xmlns:a16="http://schemas.microsoft.com/office/drawing/2014/main" xmlns="" id="{E5BB1822-8FF6-441C-8DF6-CEA8327283D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8313" y="3143248"/>
            <a:ext cx="3513137" cy="359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5" name="Picture 9">
            <a:extLst>
              <a:ext uri="{FF2B5EF4-FFF2-40B4-BE49-F238E27FC236}">
                <a16:creationId xmlns:a16="http://schemas.microsoft.com/office/drawing/2014/main" xmlns="" id="{A3112527-5C5C-4EC4-A7C5-8E218510DB9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27538" y="3143248"/>
            <a:ext cx="4448175"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a:extLst>
              <a:ext uri="{FF2B5EF4-FFF2-40B4-BE49-F238E27FC236}">
                <a16:creationId xmlns:a16="http://schemas.microsoft.com/office/drawing/2014/main" xmlns="" id="{2EFC81DC-C8F0-47E7-8236-A459991A5F4A}"/>
              </a:ext>
            </a:extLst>
          </p:cNvPr>
          <p:cNvSpPr txBox="1">
            <a:spLocks noChangeArrowheads="1"/>
          </p:cNvSpPr>
          <p:nvPr/>
        </p:nvSpPr>
        <p:spPr bwMode="auto">
          <a:xfrm>
            <a:off x="142844" y="714356"/>
            <a:ext cx="8661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AR" sz="1600" b="1" dirty="0" smtClean="0"/>
              <a:t>Definición:</a:t>
            </a:r>
            <a:r>
              <a:rPr lang="es-ES" altLang="es-AR" sz="1600" dirty="0" smtClean="0"/>
              <a:t> contenido de humedad por debajo del cual el suelo tiene un comportamiento plástico, y está a punto de cambiar hacia un comportamiento de fluido viscoso. Esto significa que el suelo tendrá una resistencia al corte casi nula (20 gr/cm</a:t>
            </a:r>
            <a:r>
              <a:rPr lang="es-ES" altLang="es-AR" sz="1600" baseline="30000" dirty="0" smtClean="0"/>
              <a:t>2</a:t>
            </a:r>
            <a:r>
              <a:rPr lang="es-ES" altLang="es-AR" sz="1600" dirty="0" smtClean="0"/>
              <a:t>). </a:t>
            </a:r>
            <a:endParaRPr lang="es-ES" altLang="es-AR" sz="1600" dirty="0"/>
          </a:p>
        </p:txBody>
      </p:sp>
      <p:pic>
        <p:nvPicPr>
          <p:cNvPr id="7" name="~PP2653.WAV">
            <a:hlinkClick r:id="" action="ppaction://media"/>
          </p:cNvPr>
          <p:cNvPicPr>
            <a:picLocks noRot="1" noChangeAspect="1"/>
          </p:cNvPicPr>
          <p:nvPr>
            <a:wavAudioFile r:embed="rId1" name="~PP2653.WAV"/>
          </p:nvPr>
        </p:nvPicPr>
        <p:blipFill>
          <a:blip r:embed="rId5"/>
          <a:stretch>
            <a:fillRect/>
          </a:stretch>
        </p:blipFill>
        <p:spPr>
          <a:xfrm>
            <a:off x="8632825" y="6346825"/>
            <a:ext cx="304800" cy="304800"/>
          </a:xfrm>
          <a:prstGeom prst="rect">
            <a:avLst/>
          </a:prstGeom>
        </p:spPr>
      </p:pic>
    </p:spTree>
  </p:cSld>
  <p:clrMapOvr>
    <a:masterClrMapping/>
  </p:clrMapOvr>
  <p:transition advTm="129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a:extLst>
              <a:ext uri="{FF2B5EF4-FFF2-40B4-BE49-F238E27FC236}">
                <a16:creationId xmlns:a16="http://schemas.microsoft.com/office/drawing/2014/main" xmlns="" id="{2CF7B529-2A40-4A0E-BE9D-5A3962ACB46E}"/>
              </a:ext>
            </a:extLst>
          </p:cNvPr>
          <p:cNvSpPr txBox="1">
            <a:spLocks noChangeArrowheads="1"/>
          </p:cNvSpPr>
          <p:nvPr/>
        </p:nvSpPr>
        <p:spPr bwMode="auto">
          <a:xfrm>
            <a:off x="660403" y="3624283"/>
            <a:ext cx="7054869" cy="273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0"/>
              </a:spcBef>
              <a:buFontTx/>
              <a:buNone/>
            </a:pPr>
            <a:r>
              <a:rPr lang="es-ES" altLang="es-AR" sz="1800" b="1" u="sng" dirty="0"/>
              <a:t>Variables que afectan el resultado:</a:t>
            </a:r>
          </a:p>
          <a:p>
            <a:pPr algn="just" eaLnBrk="1" hangingPunct="1">
              <a:lnSpc>
                <a:spcPct val="120000"/>
              </a:lnSpc>
              <a:spcBef>
                <a:spcPct val="0"/>
              </a:spcBef>
              <a:buFontTx/>
              <a:buNone/>
            </a:pPr>
            <a:endParaRPr lang="es-ES" altLang="es-AR" sz="1800" dirty="0"/>
          </a:p>
          <a:p>
            <a:pPr algn="just" eaLnBrk="1" hangingPunct="1">
              <a:lnSpc>
                <a:spcPct val="120000"/>
              </a:lnSpc>
              <a:spcBef>
                <a:spcPct val="0"/>
              </a:spcBef>
              <a:buClr>
                <a:srgbClr val="0000FF"/>
              </a:buClr>
              <a:buFont typeface="Wingdings" panose="05000000000000000000" pitchFamily="2" charset="2"/>
              <a:buChar char="v"/>
            </a:pPr>
            <a:r>
              <a:rPr lang="es-ES" altLang="es-AR" sz="1800" dirty="0"/>
              <a:t>Cantidad de suelo colocado en la </a:t>
            </a:r>
            <a:r>
              <a:rPr lang="es-ES" altLang="es-AR" sz="1800" dirty="0" smtClean="0"/>
              <a:t>cazuela (cazuela media llena)</a:t>
            </a:r>
            <a:endParaRPr lang="es-ES" altLang="es-AR" sz="1800" dirty="0"/>
          </a:p>
          <a:p>
            <a:pPr algn="just" eaLnBrk="1" hangingPunct="1">
              <a:lnSpc>
                <a:spcPct val="120000"/>
              </a:lnSpc>
              <a:spcBef>
                <a:spcPct val="0"/>
              </a:spcBef>
              <a:buClr>
                <a:srgbClr val="0000FF"/>
              </a:buClr>
              <a:buFont typeface="Wingdings" panose="05000000000000000000" pitchFamily="2" charset="2"/>
              <a:buChar char="v"/>
            </a:pPr>
            <a:r>
              <a:rPr lang="es-ES" altLang="es-AR" sz="1800" dirty="0"/>
              <a:t>Velocidad con que se dan los </a:t>
            </a:r>
            <a:r>
              <a:rPr lang="es-ES" altLang="es-AR" sz="1800" dirty="0" smtClean="0"/>
              <a:t>golpes (2 golpes por segundo)</a:t>
            </a:r>
            <a:endParaRPr lang="es-ES" altLang="es-AR" sz="1800" dirty="0"/>
          </a:p>
          <a:p>
            <a:pPr algn="just" eaLnBrk="1" hangingPunct="1">
              <a:lnSpc>
                <a:spcPct val="120000"/>
              </a:lnSpc>
              <a:spcBef>
                <a:spcPct val="0"/>
              </a:spcBef>
              <a:buClr>
                <a:srgbClr val="0000FF"/>
              </a:buClr>
              <a:buFont typeface="Wingdings" panose="05000000000000000000" pitchFamily="2" charset="2"/>
              <a:buChar char="v"/>
            </a:pPr>
            <a:r>
              <a:rPr lang="es-ES" altLang="es-AR" sz="1800" dirty="0"/>
              <a:t>Estado de limpieza de la cazuela antes de colocar el suelo</a:t>
            </a:r>
          </a:p>
          <a:p>
            <a:pPr algn="just" eaLnBrk="1" hangingPunct="1">
              <a:lnSpc>
                <a:spcPct val="120000"/>
              </a:lnSpc>
              <a:spcBef>
                <a:spcPct val="0"/>
              </a:spcBef>
              <a:buClr>
                <a:srgbClr val="0000FF"/>
              </a:buClr>
              <a:buFont typeface="Wingdings" panose="05000000000000000000" pitchFamily="2" charset="2"/>
              <a:buChar char="v"/>
            </a:pPr>
            <a:r>
              <a:rPr lang="es-ES" altLang="es-AR" sz="1800" dirty="0"/>
              <a:t>Tipo de material utilizado como base del aparato</a:t>
            </a:r>
          </a:p>
          <a:p>
            <a:pPr algn="just" eaLnBrk="1" hangingPunct="1">
              <a:lnSpc>
                <a:spcPct val="120000"/>
              </a:lnSpc>
              <a:spcBef>
                <a:spcPct val="0"/>
              </a:spcBef>
              <a:buClr>
                <a:srgbClr val="0000FF"/>
              </a:buClr>
              <a:buFont typeface="Wingdings" panose="05000000000000000000" pitchFamily="2" charset="2"/>
              <a:buChar char="v"/>
            </a:pPr>
            <a:r>
              <a:rPr lang="es-ES" altLang="es-AR" sz="1800" dirty="0"/>
              <a:t>Altura de caída de la </a:t>
            </a:r>
            <a:r>
              <a:rPr lang="es-ES" altLang="es-AR" sz="1800" dirty="0" smtClean="0"/>
              <a:t>cazuela (1 cm)</a:t>
            </a:r>
            <a:endParaRPr lang="es-ES" altLang="es-AR" sz="1800" dirty="0"/>
          </a:p>
          <a:p>
            <a:pPr algn="just" eaLnBrk="1" hangingPunct="1">
              <a:lnSpc>
                <a:spcPct val="120000"/>
              </a:lnSpc>
              <a:spcBef>
                <a:spcPct val="0"/>
              </a:spcBef>
              <a:buClr>
                <a:srgbClr val="0000FF"/>
              </a:buClr>
              <a:buFont typeface="Wingdings" panose="05000000000000000000" pitchFamily="2" charset="2"/>
              <a:buChar char="v"/>
            </a:pPr>
            <a:r>
              <a:rPr lang="es-ES" altLang="es-AR" sz="1800" dirty="0"/>
              <a:t>Herramienta </a:t>
            </a:r>
            <a:r>
              <a:rPr lang="es-ES" altLang="es-AR" sz="1800" dirty="0" err="1"/>
              <a:t>ranuradora</a:t>
            </a:r>
            <a:r>
              <a:rPr lang="es-ES" altLang="es-AR" sz="1800" dirty="0"/>
              <a:t> utilizada</a:t>
            </a:r>
          </a:p>
        </p:txBody>
      </p:sp>
      <p:pic>
        <p:nvPicPr>
          <p:cNvPr id="5123" name="Picture 5">
            <a:extLst>
              <a:ext uri="{FF2B5EF4-FFF2-40B4-BE49-F238E27FC236}">
                <a16:creationId xmlns:a16="http://schemas.microsoft.com/office/drawing/2014/main" xmlns="" id="{D436164A-4585-473F-A2E6-7A5A41909D0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03575" y="188913"/>
            <a:ext cx="2854325" cy="310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P597.WAV">
            <a:hlinkClick r:id="" action="ppaction://media"/>
          </p:cNvPr>
          <p:cNvPicPr>
            <a:picLocks noRot="1" noChangeAspect="1"/>
          </p:cNvPicPr>
          <p:nvPr>
            <a:wavAudioFile r:embed="rId1" name="~PP597.WAV"/>
          </p:nvPr>
        </p:nvPicPr>
        <p:blipFill>
          <a:blip r:embed="rId4"/>
          <a:stretch>
            <a:fillRect/>
          </a:stretch>
        </p:blipFill>
        <p:spPr>
          <a:xfrm>
            <a:off x="8632825" y="6346825"/>
            <a:ext cx="304800" cy="304800"/>
          </a:xfrm>
          <a:prstGeom prst="rect">
            <a:avLst/>
          </a:prstGeom>
        </p:spPr>
      </p:pic>
    </p:spTree>
  </p:cSld>
  <p:clrMapOvr>
    <a:masterClrMapping/>
  </p:clrMapOvr>
  <p:transition advTm="71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4">
            <a:extLst>
              <a:ext uri="{FF2B5EF4-FFF2-40B4-BE49-F238E27FC236}">
                <a16:creationId xmlns:a16="http://schemas.microsoft.com/office/drawing/2014/main" xmlns="" id="{6BEC361C-F8ED-4A57-BE81-F3333B449B5C}"/>
              </a:ext>
            </a:extLst>
          </p:cNvPr>
          <p:cNvSpPr>
            <a:spLocks noChangeShapeType="1"/>
          </p:cNvSpPr>
          <p:nvPr/>
        </p:nvSpPr>
        <p:spPr bwMode="auto">
          <a:xfrm flipV="1">
            <a:off x="2124075" y="509216"/>
            <a:ext cx="0" cy="19431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AR"/>
          </a:p>
        </p:txBody>
      </p:sp>
      <p:sp>
        <p:nvSpPr>
          <p:cNvPr id="6147" name="Line 5">
            <a:extLst>
              <a:ext uri="{FF2B5EF4-FFF2-40B4-BE49-F238E27FC236}">
                <a16:creationId xmlns:a16="http://schemas.microsoft.com/office/drawing/2014/main" xmlns="" id="{00BF6553-1D60-44A5-916E-59CD3D98E5A5}"/>
              </a:ext>
            </a:extLst>
          </p:cNvPr>
          <p:cNvSpPr>
            <a:spLocks noChangeShapeType="1"/>
          </p:cNvSpPr>
          <p:nvPr/>
        </p:nvSpPr>
        <p:spPr bwMode="auto">
          <a:xfrm>
            <a:off x="2051050" y="2380878"/>
            <a:ext cx="34575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AR"/>
          </a:p>
        </p:txBody>
      </p:sp>
      <p:sp>
        <p:nvSpPr>
          <p:cNvPr id="5126" name="Line 6">
            <a:extLst>
              <a:ext uri="{FF2B5EF4-FFF2-40B4-BE49-F238E27FC236}">
                <a16:creationId xmlns:a16="http://schemas.microsoft.com/office/drawing/2014/main" xmlns="" id="{E430D661-DE4B-4873-BB2F-D46F98397DB6}"/>
              </a:ext>
            </a:extLst>
          </p:cNvPr>
          <p:cNvSpPr>
            <a:spLocks noChangeShapeType="1"/>
          </p:cNvSpPr>
          <p:nvPr/>
        </p:nvSpPr>
        <p:spPr bwMode="auto">
          <a:xfrm>
            <a:off x="2268538" y="867991"/>
            <a:ext cx="2879725" cy="1008062"/>
          </a:xfrm>
          <a:prstGeom prst="line">
            <a:avLst/>
          </a:prstGeom>
          <a:noFill/>
          <a:ln w="28575">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s-AR"/>
          </a:p>
        </p:txBody>
      </p:sp>
      <p:sp>
        <p:nvSpPr>
          <p:cNvPr id="6149" name="Text Box 7">
            <a:extLst>
              <a:ext uri="{FF2B5EF4-FFF2-40B4-BE49-F238E27FC236}">
                <a16:creationId xmlns:a16="http://schemas.microsoft.com/office/drawing/2014/main" xmlns="" id="{751571B5-B970-46E3-9666-53F1AA0C8A3F}"/>
              </a:ext>
            </a:extLst>
          </p:cNvPr>
          <p:cNvSpPr txBox="1">
            <a:spLocks noChangeArrowheads="1"/>
          </p:cNvSpPr>
          <p:nvPr/>
        </p:nvSpPr>
        <p:spPr bwMode="auto">
          <a:xfrm>
            <a:off x="1527175" y="23813"/>
            <a:ext cx="463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a:t>W </a:t>
            </a:r>
          </a:p>
        </p:txBody>
      </p:sp>
      <p:sp>
        <p:nvSpPr>
          <p:cNvPr id="6150" name="Text Box 8">
            <a:extLst>
              <a:ext uri="{FF2B5EF4-FFF2-40B4-BE49-F238E27FC236}">
                <a16:creationId xmlns:a16="http://schemas.microsoft.com/office/drawing/2014/main" xmlns="" id="{697DFD27-9596-479F-9025-53866CA785B8}"/>
              </a:ext>
            </a:extLst>
          </p:cNvPr>
          <p:cNvSpPr txBox="1">
            <a:spLocks noChangeArrowheads="1"/>
          </p:cNvSpPr>
          <p:nvPr/>
        </p:nvSpPr>
        <p:spPr bwMode="auto">
          <a:xfrm>
            <a:off x="5570538" y="2414216"/>
            <a:ext cx="241458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a:t>Log del Nº de Golpes </a:t>
            </a:r>
          </a:p>
        </p:txBody>
      </p:sp>
      <p:sp>
        <p:nvSpPr>
          <p:cNvPr id="5129" name="Line 9">
            <a:extLst>
              <a:ext uri="{FF2B5EF4-FFF2-40B4-BE49-F238E27FC236}">
                <a16:creationId xmlns:a16="http://schemas.microsoft.com/office/drawing/2014/main" xmlns="" id="{2F9BC428-1CBD-4787-90BF-2DBB9D1FC26B}"/>
              </a:ext>
            </a:extLst>
          </p:cNvPr>
          <p:cNvSpPr>
            <a:spLocks noChangeShapeType="1"/>
          </p:cNvSpPr>
          <p:nvPr/>
        </p:nvSpPr>
        <p:spPr bwMode="auto">
          <a:xfrm flipV="1">
            <a:off x="3779838" y="1372816"/>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AR"/>
          </a:p>
        </p:txBody>
      </p:sp>
      <p:sp>
        <p:nvSpPr>
          <p:cNvPr id="5130" name="Line 10">
            <a:extLst>
              <a:ext uri="{FF2B5EF4-FFF2-40B4-BE49-F238E27FC236}">
                <a16:creationId xmlns:a16="http://schemas.microsoft.com/office/drawing/2014/main" xmlns="" id="{9CB4B228-45AA-400D-AD1D-BC11290D6D43}"/>
              </a:ext>
            </a:extLst>
          </p:cNvPr>
          <p:cNvSpPr>
            <a:spLocks noChangeShapeType="1"/>
          </p:cNvSpPr>
          <p:nvPr/>
        </p:nvSpPr>
        <p:spPr bwMode="auto">
          <a:xfrm flipH="1">
            <a:off x="2124075" y="1388691"/>
            <a:ext cx="165576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s-AR"/>
          </a:p>
        </p:txBody>
      </p:sp>
      <p:sp>
        <p:nvSpPr>
          <p:cNvPr id="5131" name="Oval 11">
            <a:extLst>
              <a:ext uri="{FF2B5EF4-FFF2-40B4-BE49-F238E27FC236}">
                <a16:creationId xmlns:a16="http://schemas.microsoft.com/office/drawing/2014/main" xmlns="" id="{E703FAD6-FD69-416D-A0D5-78B42D072B6A}"/>
              </a:ext>
            </a:extLst>
          </p:cNvPr>
          <p:cNvSpPr>
            <a:spLocks noChangeArrowheads="1"/>
          </p:cNvSpPr>
          <p:nvPr/>
        </p:nvSpPr>
        <p:spPr bwMode="auto">
          <a:xfrm>
            <a:off x="2708275" y="923553"/>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32" name="Oval 12">
            <a:extLst>
              <a:ext uri="{FF2B5EF4-FFF2-40B4-BE49-F238E27FC236}">
                <a16:creationId xmlns:a16="http://schemas.microsoft.com/office/drawing/2014/main" xmlns="" id="{120B36A8-652F-4DDD-8E8B-87183C73D94B}"/>
              </a:ext>
            </a:extLst>
          </p:cNvPr>
          <p:cNvSpPr>
            <a:spLocks noChangeArrowheads="1"/>
          </p:cNvSpPr>
          <p:nvPr/>
        </p:nvSpPr>
        <p:spPr bwMode="auto">
          <a:xfrm>
            <a:off x="2916238" y="1148978"/>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33" name="Oval 13">
            <a:extLst>
              <a:ext uri="{FF2B5EF4-FFF2-40B4-BE49-F238E27FC236}">
                <a16:creationId xmlns:a16="http://schemas.microsoft.com/office/drawing/2014/main" xmlns="" id="{BBC1FC1D-2F0E-4193-B56F-012E3F9BE27D}"/>
              </a:ext>
            </a:extLst>
          </p:cNvPr>
          <p:cNvSpPr>
            <a:spLocks noChangeArrowheads="1"/>
          </p:cNvSpPr>
          <p:nvPr/>
        </p:nvSpPr>
        <p:spPr bwMode="auto">
          <a:xfrm>
            <a:off x="3060700" y="1206128"/>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34" name="Oval 14">
            <a:extLst>
              <a:ext uri="{FF2B5EF4-FFF2-40B4-BE49-F238E27FC236}">
                <a16:creationId xmlns:a16="http://schemas.microsoft.com/office/drawing/2014/main" xmlns="" id="{610036C5-D1C9-4FF2-8A93-A24DFBEB7BFC}"/>
              </a:ext>
            </a:extLst>
          </p:cNvPr>
          <p:cNvSpPr>
            <a:spLocks noChangeArrowheads="1"/>
          </p:cNvSpPr>
          <p:nvPr/>
        </p:nvSpPr>
        <p:spPr bwMode="auto">
          <a:xfrm>
            <a:off x="3219450" y="1069603"/>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35" name="Oval 15">
            <a:extLst>
              <a:ext uri="{FF2B5EF4-FFF2-40B4-BE49-F238E27FC236}">
                <a16:creationId xmlns:a16="http://schemas.microsoft.com/office/drawing/2014/main" xmlns="" id="{C0041CEC-A726-43F6-BFE8-08832189431A}"/>
              </a:ext>
            </a:extLst>
          </p:cNvPr>
          <p:cNvSpPr>
            <a:spLocks noChangeArrowheads="1"/>
          </p:cNvSpPr>
          <p:nvPr/>
        </p:nvSpPr>
        <p:spPr bwMode="auto">
          <a:xfrm>
            <a:off x="3306763" y="1277566"/>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36" name="Oval 16">
            <a:extLst>
              <a:ext uri="{FF2B5EF4-FFF2-40B4-BE49-F238E27FC236}">
                <a16:creationId xmlns:a16="http://schemas.microsoft.com/office/drawing/2014/main" xmlns="" id="{59E31AFA-C8E0-41F9-87F1-2F32D83B7C2C}"/>
              </a:ext>
            </a:extLst>
          </p:cNvPr>
          <p:cNvSpPr>
            <a:spLocks noChangeArrowheads="1"/>
          </p:cNvSpPr>
          <p:nvPr/>
        </p:nvSpPr>
        <p:spPr bwMode="auto">
          <a:xfrm>
            <a:off x="3490913" y="1156916"/>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37" name="Oval 17">
            <a:extLst>
              <a:ext uri="{FF2B5EF4-FFF2-40B4-BE49-F238E27FC236}">
                <a16:creationId xmlns:a16="http://schemas.microsoft.com/office/drawing/2014/main" xmlns="" id="{FC182749-FFC4-476E-AEC2-8827E3C86A0D}"/>
              </a:ext>
            </a:extLst>
          </p:cNvPr>
          <p:cNvSpPr>
            <a:spLocks noChangeArrowheads="1"/>
          </p:cNvSpPr>
          <p:nvPr/>
        </p:nvSpPr>
        <p:spPr bwMode="auto">
          <a:xfrm>
            <a:off x="3706813" y="1228353"/>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38" name="Oval 18">
            <a:extLst>
              <a:ext uri="{FF2B5EF4-FFF2-40B4-BE49-F238E27FC236}">
                <a16:creationId xmlns:a16="http://schemas.microsoft.com/office/drawing/2014/main" xmlns="" id="{860788C6-AE8F-42B2-ABCA-06D41973A0CC}"/>
              </a:ext>
            </a:extLst>
          </p:cNvPr>
          <p:cNvSpPr>
            <a:spLocks noChangeArrowheads="1"/>
          </p:cNvSpPr>
          <p:nvPr/>
        </p:nvSpPr>
        <p:spPr bwMode="auto">
          <a:xfrm>
            <a:off x="3851275" y="1515691"/>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39" name="Oval 19">
            <a:extLst>
              <a:ext uri="{FF2B5EF4-FFF2-40B4-BE49-F238E27FC236}">
                <a16:creationId xmlns:a16="http://schemas.microsoft.com/office/drawing/2014/main" xmlns="" id="{4734482A-DC09-4469-BBAB-724BF988A230}"/>
              </a:ext>
            </a:extLst>
          </p:cNvPr>
          <p:cNvSpPr>
            <a:spLocks noChangeArrowheads="1"/>
          </p:cNvSpPr>
          <p:nvPr/>
        </p:nvSpPr>
        <p:spPr bwMode="auto">
          <a:xfrm>
            <a:off x="3498850" y="1388691"/>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40" name="Oval 20">
            <a:extLst>
              <a:ext uri="{FF2B5EF4-FFF2-40B4-BE49-F238E27FC236}">
                <a16:creationId xmlns:a16="http://schemas.microsoft.com/office/drawing/2014/main" xmlns="" id="{D07F1B5E-3CD1-4852-8E32-710B1EC4A3D2}"/>
              </a:ext>
            </a:extLst>
          </p:cNvPr>
          <p:cNvSpPr>
            <a:spLocks noChangeArrowheads="1"/>
          </p:cNvSpPr>
          <p:nvPr/>
        </p:nvSpPr>
        <p:spPr bwMode="auto">
          <a:xfrm>
            <a:off x="2987675" y="1012453"/>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41" name="Oval 21">
            <a:extLst>
              <a:ext uri="{FF2B5EF4-FFF2-40B4-BE49-F238E27FC236}">
                <a16:creationId xmlns:a16="http://schemas.microsoft.com/office/drawing/2014/main" xmlns="" id="{27529ECB-1C2B-4239-A964-012A8CFB3716}"/>
              </a:ext>
            </a:extLst>
          </p:cNvPr>
          <p:cNvSpPr>
            <a:spLocks noChangeArrowheads="1"/>
          </p:cNvSpPr>
          <p:nvPr/>
        </p:nvSpPr>
        <p:spPr bwMode="auto">
          <a:xfrm>
            <a:off x="3995738" y="1364878"/>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42" name="Oval 22">
            <a:extLst>
              <a:ext uri="{FF2B5EF4-FFF2-40B4-BE49-F238E27FC236}">
                <a16:creationId xmlns:a16="http://schemas.microsoft.com/office/drawing/2014/main" xmlns="" id="{228307B2-1834-4F50-921B-E183C5BF9E98}"/>
              </a:ext>
            </a:extLst>
          </p:cNvPr>
          <p:cNvSpPr>
            <a:spLocks noChangeArrowheads="1"/>
          </p:cNvSpPr>
          <p:nvPr/>
        </p:nvSpPr>
        <p:spPr bwMode="auto">
          <a:xfrm>
            <a:off x="4211638" y="1587128"/>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43" name="Oval 23">
            <a:extLst>
              <a:ext uri="{FF2B5EF4-FFF2-40B4-BE49-F238E27FC236}">
                <a16:creationId xmlns:a16="http://schemas.microsoft.com/office/drawing/2014/main" xmlns="" id="{1B327A8F-9662-4B71-BF17-EE03E1193A44}"/>
              </a:ext>
            </a:extLst>
          </p:cNvPr>
          <p:cNvSpPr>
            <a:spLocks noChangeArrowheads="1"/>
          </p:cNvSpPr>
          <p:nvPr/>
        </p:nvSpPr>
        <p:spPr bwMode="auto">
          <a:xfrm>
            <a:off x="4498975" y="1587128"/>
            <a:ext cx="73025" cy="73025"/>
          </a:xfrm>
          <a:prstGeom prst="ellipse">
            <a:avLst/>
          </a:prstGeom>
          <a:solidFill>
            <a:srgbClr val="008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s-AR" sz="1800"/>
          </a:p>
        </p:txBody>
      </p:sp>
      <p:sp>
        <p:nvSpPr>
          <p:cNvPr id="5144" name="Text Box 24">
            <a:extLst>
              <a:ext uri="{FF2B5EF4-FFF2-40B4-BE49-F238E27FC236}">
                <a16:creationId xmlns:a16="http://schemas.microsoft.com/office/drawing/2014/main" xmlns="" id="{47F8C17F-1555-4CC4-9431-5769DF644FC8}"/>
              </a:ext>
            </a:extLst>
          </p:cNvPr>
          <p:cNvSpPr txBox="1">
            <a:spLocks noChangeArrowheads="1"/>
          </p:cNvSpPr>
          <p:nvPr/>
        </p:nvSpPr>
        <p:spPr bwMode="auto">
          <a:xfrm>
            <a:off x="3563938" y="2380878"/>
            <a:ext cx="501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a:t>25 </a:t>
            </a:r>
          </a:p>
        </p:txBody>
      </p:sp>
      <p:sp>
        <p:nvSpPr>
          <p:cNvPr id="5145" name="Text Box 25">
            <a:extLst>
              <a:ext uri="{FF2B5EF4-FFF2-40B4-BE49-F238E27FC236}">
                <a16:creationId xmlns:a16="http://schemas.microsoft.com/office/drawing/2014/main" xmlns="" id="{3349E338-3844-4FC7-A59F-9443F7BD8538}"/>
              </a:ext>
            </a:extLst>
          </p:cNvPr>
          <p:cNvSpPr txBox="1">
            <a:spLocks noChangeArrowheads="1"/>
          </p:cNvSpPr>
          <p:nvPr/>
        </p:nvSpPr>
        <p:spPr bwMode="auto">
          <a:xfrm>
            <a:off x="1670050" y="1228353"/>
            <a:ext cx="4968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a:t>w</a:t>
            </a:r>
            <a:r>
              <a:rPr lang="es-ES" altLang="es-AR" sz="1800" baseline="-25000"/>
              <a:t>L</a:t>
            </a:r>
            <a:r>
              <a:rPr lang="es-ES" altLang="es-AR" sz="1800"/>
              <a:t> </a:t>
            </a:r>
          </a:p>
        </p:txBody>
      </p:sp>
      <p:sp>
        <p:nvSpPr>
          <p:cNvPr id="5146" name="Text Box 26">
            <a:extLst>
              <a:ext uri="{FF2B5EF4-FFF2-40B4-BE49-F238E27FC236}">
                <a16:creationId xmlns:a16="http://schemas.microsoft.com/office/drawing/2014/main" xmlns="" id="{496587C5-6B40-4BFD-ADBD-14ABB18FCE3F}"/>
              </a:ext>
            </a:extLst>
          </p:cNvPr>
          <p:cNvSpPr txBox="1">
            <a:spLocks noChangeArrowheads="1"/>
          </p:cNvSpPr>
          <p:nvPr/>
        </p:nvSpPr>
        <p:spPr bwMode="auto">
          <a:xfrm>
            <a:off x="2238375" y="3176289"/>
            <a:ext cx="4349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b="1">
                <a:solidFill>
                  <a:srgbClr val="0000FF"/>
                </a:solidFill>
              </a:rPr>
              <a:t>Método de Hidrovías de Vickburg USA</a:t>
            </a:r>
          </a:p>
        </p:txBody>
      </p:sp>
      <p:graphicFrame>
        <p:nvGraphicFramePr>
          <p:cNvPr id="5147" name="Object 27">
            <a:extLst>
              <a:ext uri="{FF2B5EF4-FFF2-40B4-BE49-F238E27FC236}">
                <a16:creationId xmlns:a16="http://schemas.microsoft.com/office/drawing/2014/main" xmlns="" id="{7E999FAC-C780-4FAE-81F0-E3AC806B4A95}"/>
              </a:ext>
            </a:extLst>
          </p:cNvPr>
          <p:cNvGraphicFramePr>
            <a:graphicFrameLocks noGrp="1" noChangeAspect="1"/>
          </p:cNvGraphicFramePr>
          <p:nvPr>
            <p:ph sz="half" idx="1"/>
            <p:extLst>
              <p:ext uri="{D42A27DB-BD31-4B8C-83A1-F6EECF244321}">
                <p14:modId xmlns:p14="http://schemas.microsoft.com/office/powerpoint/2010/main" xmlns="" val="3855022084"/>
              </p:ext>
            </p:extLst>
          </p:nvPr>
        </p:nvGraphicFramePr>
        <p:xfrm>
          <a:off x="3059113" y="3679527"/>
          <a:ext cx="2995612" cy="1303337"/>
        </p:xfrm>
        <a:graphic>
          <a:graphicData uri="http://schemas.openxmlformats.org/presentationml/2006/ole">
            <p:oleObj spid="_x0000_s6175" name="Ecuación" r:id="rId4" imgW="1079500" imgH="469900" progId="Equation.3">
              <p:embed/>
            </p:oleObj>
          </a:graphicData>
        </a:graphic>
      </p:graphicFrame>
      <p:graphicFrame>
        <p:nvGraphicFramePr>
          <p:cNvPr id="5149" name="Object 29">
            <a:extLst>
              <a:ext uri="{FF2B5EF4-FFF2-40B4-BE49-F238E27FC236}">
                <a16:creationId xmlns:a16="http://schemas.microsoft.com/office/drawing/2014/main" xmlns="" id="{A8708769-B9AF-4BE4-9473-2E6FBCEA0686}"/>
              </a:ext>
            </a:extLst>
          </p:cNvPr>
          <p:cNvGraphicFramePr>
            <a:graphicFrameLocks noGrp="1" noChangeAspect="1"/>
          </p:cNvGraphicFramePr>
          <p:nvPr>
            <p:ph sz="half" idx="2"/>
            <p:extLst>
              <p:ext uri="{D42A27DB-BD31-4B8C-83A1-F6EECF244321}">
                <p14:modId xmlns:p14="http://schemas.microsoft.com/office/powerpoint/2010/main" xmlns="" val="2227696485"/>
              </p:ext>
            </p:extLst>
          </p:nvPr>
        </p:nvGraphicFramePr>
        <p:xfrm>
          <a:off x="3276600" y="5408314"/>
          <a:ext cx="2735263" cy="1189038"/>
        </p:xfrm>
        <a:graphic>
          <a:graphicData uri="http://schemas.openxmlformats.org/presentationml/2006/ole">
            <p:oleObj spid="_x0000_s6176" name="Ecuación" r:id="rId5" imgW="1079500" imgH="469900" progId="Equation.3">
              <p:embed/>
            </p:oleObj>
          </a:graphicData>
        </a:graphic>
      </p:graphicFrame>
      <p:pic>
        <p:nvPicPr>
          <p:cNvPr id="27" name="~PP1309.WAV">
            <a:hlinkClick r:id="" action="ppaction://media"/>
          </p:cNvPr>
          <p:cNvPicPr>
            <a:picLocks noRot="1" noChangeAspect="1"/>
          </p:cNvPicPr>
          <p:nvPr>
            <a:wavAudioFile r:embed="rId2" name="~PP1309.WAV"/>
          </p:nvPr>
        </p:nvPicPr>
        <p:blipFill>
          <a:blip r:embed="rId6"/>
          <a:stretch>
            <a:fillRect/>
          </a:stretch>
        </p:blipFill>
        <p:spPr>
          <a:xfrm>
            <a:off x="8632825" y="6346825"/>
            <a:ext cx="304800" cy="304800"/>
          </a:xfrm>
          <a:prstGeom prst="rect">
            <a:avLst/>
          </a:prstGeom>
        </p:spPr>
      </p:pic>
    </p:spTree>
  </p:cSld>
  <p:clrMapOvr>
    <a:masterClrMapping/>
  </p:clrMapOvr>
  <p:transition advTm="156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a:extLst>
              <a:ext uri="{FF2B5EF4-FFF2-40B4-BE49-F238E27FC236}">
                <a16:creationId xmlns:a16="http://schemas.microsoft.com/office/drawing/2014/main" xmlns="" id="{84EB3AED-6D13-4371-B759-CB1ACD32BC7E}"/>
              </a:ext>
            </a:extLst>
          </p:cNvPr>
          <p:cNvSpPr txBox="1">
            <a:spLocks noChangeArrowheads="1"/>
          </p:cNvSpPr>
          <p:nvPr/>
        </p:nvSpPr>
        <p:spPr bwMode="auto">
          <a:xfrm>
            <a:off x="303213" y="438175"/>
            <a:ext cx="8661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Determinaron que el LL se puede determinar de un solo ensayo.</a:t>
            </a:r>
          </a:p>
          <a:p>
            <a:pPr eaLnBrk="1" hangingPunct="1">
              <a:spcBef>
                <a:spcPct val="0"/>
              </a:spcBef>
              <a:buFontTx/>
              <a:buNone/>
            </a:pPr>
            <a:r>
              <a:rPr lang="es-ES" altLang="es-AR" sz="1600" dirty="0"/>
              <a:t>Llegaron a la conclusión que la pendiente de la recta que une los puntos de distinta humedad no depende del origen geológico del suelo y si varía de un caso a otro se debe a errores accidentales.</a:t>
            </a:r>
          </a:p>
        </p:txBody>
      </p:sp>
      <p:pic>
        <p:nvPicPr>
          <p:cNvPr id="7171" name="Picture 8">
            <a:extLst>
              <a:ext uri="{FF2B5EF4-FFF2-40B4-BE49-F238E27FC236}">
                <a16:creationId xmlns:a16="http://schemas.microsoft.com/office/drawing/2014/main" xmlns="" id="{AC820B71-6754-4C98-AA60-8B3F9A89FFF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35150" y="1844675"/>
            <a:ext cx="5524500" cy="449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Line 9">
            <a:extLst>
              <a:ext uri="{FF2B5EF4-FFF2-40B4-BE49-F238E27FC236}">
                <a16:creationId xmlns:a16="http://schemas.microsoft.com/office/drawing/2014/main" xmlns="" id="{BE4A6122-05AA-454D-8FA1-44F88C78FC85}"/>
              </a:ext>
            </a:extLst>
          </p:cNvPr>
          <p:cNvSpPr>
            <a:spLocks noChangeShapeType="1"/>
          </p:cNvSpPr>
          <p:nvPr/>
        </p:nvSpPr>
        <p:spPr bwMode="auto">
          <a:xfrm rot="60000">
            <a:off x="2308225" y="5827713"/>
            <a:ext cx="2736850" cy="287337"/>
          </a:xfrm>
          <a:prstGeom prst="line">
            <a:avLst/>
          </a:prstGeom>
          <a:noFill/>
          <a:ln w="19050">
            <a:solidFill>
              <a:srgbClr val="FF3300"/>
            </a:solidFill>
            <a:round/>
            <a:headEnd/>
            <a:tailEnd/>
          </a:ln>
          <a:extLst>
            <a:ext uri="{909E8E84-426E-40DD-AFC4-6F175D3DCCD1}">
              <a14:hiddenFill xmlns:a14="http://schemas.microsoft.com/office/drawing/2010/main" xmlns="">
                <a:noFill/>
              </a14:hiddenFill>
            </a:ext>
          </a:extLst>
        </p:spPr>
        <p:txBody>
          <a:bodyPr/>
          <a:lstStyle/>
          <a:p>
            <a:endParaRPr lang="es-AR"/>
          </a:p>
        </p:txBody>
      </p:sp>
      <p:sp>
        <p:nvSpPr>
          <p:cNvPr id="7173" name="Line 10">
            <a:extLst>
              <a:ext uri="{FF2B5EF4-FFF2-40B4-BE49-F238E27FC236}">
                <a16:creationId xmlns:a16="http://schemas.microsoft.com/office/drawing/2014/main" xmlns="" id="{826CEB12-C745-4BF9-ABF3-6AF6D6ACBF33}"/>
              </a:ext>
            </a:extLst>
          </p:cNvPr>
          <p:cNvSpPr>
            <a:spLocks noChangeShapeType="1"/>
          </p:cNvSpPr>
          <p:nvPr/>
        </p:nvSpPr>
        <p:spPr bwMode="auto">
          <a:xfrm rot="60000">
            <a:off x="2271713" y="3614738"/>
            <a:ext cx="2736850" cy="287337"/>
          </a:xfrm>
          <a:prstGeom prst="line">
            <a:avLst/>
          </a:prstGeom>
          <a:noFill/>
          <a:ln w="19050">
            <a:solidFill>
              <a:srgbClr val="FF3300"/>
            </a:solidFill>
            <a:round/>
            <a:headEnd/>
            <a:tailEnd/>
          </a:ln>
          <a:extLst>
            <a:ext uri="{909E8E84-426E-40DD-AFC4-6F175D3DCCD1}">
              <a14:hiddenFill xmlns:a14="http://schemas.microsoft.com/office/drawing/2010/main" xmlns="">
                <a:noFill/>
              </a14:hiddenFill>
            </a:ext>
          </a:extLst>
        </p:spPr>
        <p:txBody>
          <a:bodyPr/>
          <a:lstStyle/>
          <a:p>
            <a:endParaRPr lang="es-AR"/>
          </a:p>
        </p:txBody>
      </p:sp>
      <p:pic>
        <p:nvPicPr>
          <p:cNvPr id="6" name="~PP560.WAV">
            <a:hlinkClick r:id="" action="ppaction://media"/>
          </p:cNvPr>
          <p:cNvPicPr>
            <a:picLocks noRot="1" noChangeAspect="1"/>
          </p:cNvPicPr>
          <p:nvPr>
            <a:wavAudioFile r:embed="rId1" name="~PP560.WAV"/>
          </p:nvPr>
        </p:nvPicPr>
        <p:blipFill>
          <a:blip r:embed="rId4"/>
          <a:stretch>
            <a:fillRect/>
          </a:stretch>
        </p:blipFill>
        <p:spPr>
          <a:xfrm>
            <a:off x="8632825" y="6346825"/>
            <a:ext cx="304800" cy="304800"/>
          </a:xfrm>
          <a:prstGeom prst="rect">
            <a:avLst/>
          </a:prstGeom>
        </p:spPr>
      </p:pic>
    </p:spTree>
  </p:cSld>
  <p:clrMapOvr>
    <a:masterClrMapping/>
  </p:clrMapOvr>
  <p:transition advTm="80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xmlns="" id="{47EB1908-D2D6-4A34-9C66-74B45937A3A5}"/>
              </a:ext>
            </a:extLst>
          </p:cNvPr>
          <p:cNvSpPr txBox="1">
            <a:spLocks noChangeArrowheads="1"/>
          </p:cNvSpPr>
          <p:nvPr/>
        </p:nvSpPr>
        <p:spPr bwMode="auto">
          <a:xfrm>
            <a:off x="376238" y="188913"/>
            <a:ext cx="1847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b="1">
                <a:solidFill>
                  <a:srgbClr val="008000"/>
                </a:solidFill>
              </a:rPr>
              <a:t>Procedimiento:</a:t>
            </a:r>
          </a:p>
        </p:txBody>
      </p:sp>
      <p:sp>
        <p:nvSpPr>
          <p:cNvPr id="9221" name="Text Box 5">
            <a:extLst>
              <a:ext uri="{FF2B5EF4-FFF2-40B4-BE49-F238E27FC236}">
                <a16:creationId xmlns:a16="http://schemas.microsoft.com/office/drawing/2014/main" xmlns="" id="{95022C8D-82BF-4D8F-A24B-F3A41FCD1B40}"/>
              </a:ext>
            </a:extLst>
          </p:cNvPr>
          <p:cNvSpPr txBox="1">
            <a:spLocks noChangeArrowheads="1"/>
          </p:cNvSpPr>
          <p:nvPr/>
        </p:nvSpPr>
        <p:spPr bwMode="auto">
          <a:xfrm>
            <a:off x="714348" y="692150"/>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1. Pulverizar suelo secado al aire.</a:t>
            </a:r>
          </a:p>
        </p:txBody>
      </p:sp>
      <p:sp>
        <p:nvSpPr>
          <p:cNvPr id="9222" name="Text Box 6">
            <a:extLst>
              <a:ext uri="{FF2B5EF4-FFF2-40B4-BE49-F238E27FC236}">
                <a16:creationId xmlns:a16="http://schemas.microsoft.com/office/drawing/2014/main" xmlns="" id="{868055EB-4D88-4D15-85F0-6BC8760DFCDD}"/>
              </a:ext>
            </a:extLst>
          </p:cNvPr>
          <p:cNvSpPr txBox="1">
            <a:spLocks noChangeArrowheads="1"/>
          </p:cNvSpPr>
          <p:nvPr/>
        </p:nvSpPr>
        <p:spPr bwMode="auto">
          <a:xfrm>
            <a:off x="714348" y="1052513"/>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2. Tomar una muestra de suelo pasante del tamiz 40 (200 gr. Aprox.).</a:t>
            </a:r>
          </a:p>
        </p:txBody>
      </p:sp>
      <p:sp>
        <p:nvSpPr>
          <p:cNvPr id="9223" name="Text Box 7">
            <a:extLst>
              <a:ext uri="{FF2B5EF4-FFF2-40B4-BE49-F238E27FC236}">
                <a16:creationId xmlns:a16="http://schemas.microsoft.com/office/drawing/2014/main" xmlns="" id="{DFC10374-196C-42C4-B420-BED6561BC49F}"/>
              </a:ext>
            </a:extLst>
          </p:cNvPr>
          <p:cNvSpPr txBox="1">
            <a:spLocks noChangeArrowheads="1"/>
          </p:cNvSpPr>
          <p:nvPr/>
        </p:nvSpPr>
        <p:spPr bwMode="auto">
          <a:xfrm>
            <a:off x="714348" y="1484313"/>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3. Colocar la muestra en un recipiente.</a:t>
            </a:r>
          </a:p>
        </p:txBody>
      </p:sp>
      <p:sp>
        <p:nvSpPr>
          <p:cNvPr id="9224" name="Text Box 8">
            <a:extLst>
              <a:ext uri="{FF2B5EF4-FFF2-40B4-BE49-F238E27FC236}">
                <a16:creationId xmlns:a16="http://schemas.microsoft.com/office/drawing/2014/main" xmlns="" id="{0A0DD7DA-BB3D-45DA-B890-E3B57A9BB0DA}"/>
              </a:ext>
            </a:extLst>
          </p:cNvPr>
          <p:cNvSpPr txBox="1">
            <a:spLocks noChangeArrowheads="1"/>
          </p:cNvSpPr>
          <p:nvPr/>
        </p:nvSpPr>
        <p:spPr bwMode="auto">
          <a:xfrm>
            <a:off x="714348" y="1838325"/>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4. Agregar agua y mezclar el suelo hasta tener un color uniforme.</a:t>
            </a:r>
          </a:p>
        </p:txBody>
      </p:sp>
      <p:sp>
        <p:nvSpPr>
          <p:cNvPr id="9225" name="Text Box 9">
            <a:extLst>
              <a:ext uri="{FF2B5EF4-FFF2-40B4-BE49-F238E27FC236}">
                <a16:creationId xmlns:a16="http://schemas.microsoft.com/office/drawing/2014/main" xmlns="" id="{13FFDB02-90DA-4F36-9D59-D34AF12406EE}"/>
              </a:ext>
            </a:extLst>
          </p:cNvPr>
          <p:cNvSpPr txBox="1">
            <a:spLocks noChangeArrowheads="1"/>
          </p:cNvSpPr>
          <p:nvPr/>
        </p:nvSpPr>
        <p:spPr bwMode="auto">
          <a:xfrm>
            <a:off x="714348" y="2198688"/>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5. Colocar parte de la mezcla en la cazuela del aparato de Casagrande.</a:t>
            </a:r>
          </a:p>
        </p:txBody>
      </p:sp>
      <p:sp>
        <p:nvSpPr>
          <p:cNvPr id="9226" name="Text Box 10">
            <a:extLst>
              <a:ext uri="{FF2B5EF4-FFF2-40B4-BE49-F238E27FC236}">
                <a16:creationId xmlns:a16="http://schemas.microsoft.com/office/drawing/2014/main" xmlns="" id="{91066BDD-9DA4-4E84-B1C5-8C943E3D800D}"/>
              </a:ext>
            </a:extLst>
          </p:cNvPr>
          <p:cNvSpPr txBox="1">
            <a:spLocks noChangeArrowheads="1"/>
          </p:cNvSpPr>
          <p:nvPr/>
        </p:nvSpPr>
        <p:spPr bwMode="auto">
          <a:xfrm>
            <a:off x="714348" y="2557463"/>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6. Emparejar la superficie con espátula y realizar la ranura con la herramienta correspondiente.</a:t>
            </a:r>
          </a:p>
        </p:txBody>
      </p:sp>
      <p:sp>
        <p:nvSpPr>
          <p:cNvPr id="9227" name="Text Box 11">
            <a:extLst>
              <a:ext uri="{FF2B5EF4-FFF2-40B4-BE49-F238E27FC236}">
                <a16:creationId xmlns:a16="http://schemas.microsoft.com/office/drawing/2014/main" xmlns="" id="{573FEC11-2B8F-4FD6-B6C0-908F799FA864}"/>
              </a:ext>
            </a:extLst>
          </p:cNvPr>
          <p:cNvSpPr txBox="1">
            <a:spLocks noChangeArrowheads="1"/>
          </p:cNvSpPr>
          <p:nvPr/>
        </p:nvSpPr>
        <p:spPr bwMode="auto">
          <a:xfrm>
            <a:off x="714348" y="3219450"/>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7. Montar la cazuela en el aparato de Casagrande y dar vueltas a la manivela de a dos vueltas por segundo.</a:t>
            </a:r>
          </a:p>
        </p:txBody>
      </p:sp>
      <p:sp>
        <p:nvSpPr>
          <p:cNvPr id="9228" name="Text Box 12">
            <a:extLst>
              <a:ext uri="{FF2B5EF4-FFF2-40B4-BE49-F238E27FC236}">
                <a16:creationId xmlns:a16="http://schemas.microsoft.com/office/drawing/2014/main" xmlns="" id="{9783278E-E461-45A0-B3C1-A2E33AD81D80}"/>
              </a:ext>
            </a:extLst>
          </p:cNvPr>
          <p:cNvSpPr txBox="1">
            <a:spLocks noChangeArrowheads="1"/>
          </p:cNvSpPr>
          <p:nvPr/>
        </p:nvSpPr>
        <p:spPr bwMode="auto">
          <a:xfrm>
            <a:off x="714348" y="3867150"/>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8. Contar el número de golpes hasta que las paredes de la ranura se unan una longitud de 12,7 mm.</a:t>
            </a:r>
          </a:p>
        </p:txBody>
      </p:sp>
      <p:sp>
        <p:nvSpPr>
          <p:cNvPr id="9229" name="Text Box 13">
            <a:extLst>
              <a:ext uri="{FF2B5EF4-FFF2-40B4-BE49-F238E27FC236}">
                <a16:creationId xmlns:a16="http://schemas.microsoft.com/office/drawing/2014/main" xmlns="" id="{CE029A5E-D9BB-4B15-AF24-31BB1007C124}"/>
              </a:ext>
            </a:extLst>
          </p:cNvPr>
          <p:cNvSpPr txBox="1">
            <a:spLocks noChangeArrowheads="1"/>
          </p:cNvSpPr>
          <p:nvPr/>
        </p:nvSpPr>
        <p:spPr bwMode="auto">
          <a:xfrm>
            <a:off x="714348" y="4516438"/>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9. Si el número de golpes es menor a 10 o mayor a 40 se desecha la muestra y se añade suelo seco o agua a la mezcla.</a:t>
            </a:r>
          </a:p>
        </p:txBody>
      </p:sp>
      <p:sp>
        <p:nvSpPr>
          <p:cNvPr id="9230" name="Text Box 14">
            <a:extLst>
              <a:ext uri="{FF2B5EF4-FFF2-40B4-BE49-F238E27FC236}">
                <a16:creationId xmlns:a16="http://schemas.microsoft.com/office/drawing/2014/main" xmlns="" id="{5202EA47-FCA1-4CE0-B829-27DDC72336F7}"/>
              </a:ext>
            </a:extLst>
          </p:cNvPr>
          <p:cNvSpPr txBox="1">
            <a:spLocks noChangeArrowheads="1"/>
          </p:cNvSpPr>
          <p:nvPr/>
        </p:nvSpPr>
        <p:spPr bwMode="auto">
          <a:xfrm>
            <a:off x="714348" y="5157788"/>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10. Si el número de golpes es válido se toma una muestra de suelo de la zona donde se cerró la ranura y se le determina el contenido de humedad.</a:t>
            </a:r>
          </a:p>
        </p:txBody>
      </p:sp>
      <p:sp>
        <p:nvSpPr>
          <p:cNvPr id="9231" name="Text Box 15">
            <a:extLst>
              <a:ext uri="{FF2B5EF4-FFF2-40B4-BE49-F238E27FC236}">
                <a16:creationId xmlns:a16="http://schemas.microsoft.com/office/drawing/2014/main" xmlns="" id="{31999918-C119-4534-8965-E76468705A31}"/>
              </a:ext>
            </a:extLst>
          </p:cNvPr>
          <p:cNvSpPr txBox="1">
            <a:spLocks noChangeArrowheads="1"/>
          </p:cNvSpPr>
          <p:nvPr/>
        </p:nvSpPr>
        <p:spPr bwMode="auto">
          <a:xfrm>
            <a:off x="714348" y="5876925"/>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11. Realizar el ensayo tres veces hasta tener un punto entre 10 y 25 golpes, otro entre 20 y 30 golpes y otro entre 25 y 40 golpes.</a:t>
            </a:r>
          </a:p>
        </p:txBody>
      </p:sp>
      <p:pic>
        <p:nvPicPr>
          <p:cNvPr id="14" name="~PP321.WAV">
            <a:hlinkClick r:id="" action="ppaction://media"/>
          </p:cNvPr>
          <p:cNvPicPr>
            <a:picLocks noRot="1" noChangeAspect="1"/>
          </p:cNvPicPr>
          <p:nvPr>
            <a:wavAudioFile r:embed="rId1" name="~PP321.WAV"/>
          </p:nvPr>
        </p:nvPicPr>
        <p:blipFill>
          <a:blip r:embed="rId3"/>
          <a:stretch>
            <a:fillRect/>
          </a:stretch>
        </p:blipFill>
        <p:spPr>
          <a:xfrm>
            <a:off x="8632825" y="6346825"/>
            <a:ext cx="304800" cy="304800"/>
          </a:xfrm>
          <a:prstGeom prst="rect">
            <a:avLst/>
          </a:prstGeom>
        </p:spPr>
      </p:pic>
    </p:spTree>
  </p:cSld>
  <p:clrMapOvr>
    <a:masterClrMapping/>
  </p:clrMapOvr>
  <p:transition advTm="937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a:extLst>
              <a:ext uri="{FF2B5EF4-FFF2-40B4-BE49-F238E27FC236}">
                <a16:creationId xmlns:a16="http://schemas.microsoft.com/office/drawing/2014/main" xmlns="" id="{852419EA-03B3-45FA-A9C0-114199EEFC37}"/>
              </a:ext>
            </a:extLst>
          </p:cNvPr>
          <p:cNvSpPr txBox="1">
            <a:spLocks noChangeArrowheads="1"/>
          </p:cNvSpPr>
          <p:nvPr/>
        </p:nvSpPr>
        <p:spPr bwMode="auto">
          <a:xfrm>
            <a:off x="2555875" y="245592"/>
            <a:ext cx="403066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2800" b="1" dirty="0">
                <a:solidFill>
                  <a:srgbClr val="0000FF"/>
                </a:solidFill>
              </a:rPr>
              <a:t>TP </a:t>
            </a:r>
            <a:r>
              <a:rPr lang="es-ES" altLang="es-AR" sz="2800" b="1" dirty="0" smtClean="0">
                <a:solidFill>
                  <a:srgbClr val="0000FF"/>
                </a:solidFill>
              </a:rPr>
              <a:t>Nº5 </a:t>
            </a:r>
            <a:r>
              <a:rPr lang="es-ES" altLang="es-AR" sz="2800" b="1" dirty="0">
                <a:solidFill>
                  <a:srgbClr val="0000FF"/>
                </a:solidFill>
              </a:rPr>
              <a:t>Límite Plástico</a:t>
            </a:r>
          </a:p>
        </p:txBody>
      </p:sp>
      <p:sp>
        <p:nvSpPr>
          <p:cNvPr id="9219" name="Text Box 5">
            <a:extLst>
              <a:ext uri="{FF2B5EF4-FFF2-40B4-BE49-F238E27FC236}">
                <a16:creationId xmlns:a16="http://schemas.microsoft.com/office/drawing/2014/main" xmlns="" id="{A483F5D5-CF2A-4FFE-B189-B7333A21FD4A}"/>
              </a:ext>
            </a:extLst>
          </p:cNvPr>
          <p:cNvSpPr txBox="1">
            <a:spLocks noChangeArrowheads="1"/>
          </p:cNvSpPr>
          <p:nvPr/>
        </p:nvSpPr>
        <p:spPr bwMode="auto">
          <a:xfrm>
            <a:off x="158750" y="2097937"/>
            <a:ext cx="819946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AR" sz="1600" b="1" dirty="0" smtClean="0"/>
              <a:t>Ensayo: </a:t>
            </a:r>
            <a:r>
              <a:rPr lang="es-ES" altLang="es-AR" sz="1600" dirty="0" smtClean="0"/>
              <a:t>Se </a:t>
            </a:r>
            <a:r>
              <a:rPr lang="es-ES" altLang="es-AR" sz="1600" dirty="0"/>
              <a:t>define en forma arbitraria como el contenido de humedad para el cual un cilindro o bastón de suelo se resquebraja cuando se lo enrolla en forma de cilindro de diámetro de 3 mm.</a:t>
            </a:r>
          </a:p>
        </p:txBody>
      </p:sp>
      <p:pic>
        <p:nvPicPr>
          <p:cNvPr id="9220" name="Picture 8">
            <a:extLst>
              <a:ext uri="{FF2B5EF4-FFF2-40B4-BE49-F238E27FC236}">
                <a16:creationId xmlns:a16="http://schemas.microsoft.com/office/drawing/2014/main" xmlns="" id="{D7867476-88B5-426E-B5FD-111440479F5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84438" y="3116286"/>
            <a:ext cx="4289425" cy="359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a:extLst>
              <a:ext uri="{FF2B5EF4-FFF2-40B4-BE49-F238E27FC236}">
                <a16:creationId xmlns:a16="http://schemas.microsoft.com/office/drawing/2014/main" xmlns="" id="{A483F5D5-CF2A-4FFE-B189-B7333A21FD4A}"/>
              </a:ext>
            </a:extLst>
          </p:cNvPr>
          <p:cNvSpPr txBox="1">
            <a:spLocks noChangeArrowheads="1"/>
          </p:cNvSpPr>
          <p:nvPr/>
        </p:nvSpPr>
        <p:spPr bwMode="auto">
          <a:xfrm>
            <a:off x="142844" y="812053"/>
            <a:ext cx="819946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AR" sz="1600" b="1" dirty="0" smtClean="0"/>
              <a:t>Definición: </a:t>
            </a:r>
            <a:r>
              <a:rPr lang="es-ES" altLang="es-AR" sz="1600" dirty="0" smtClean="0"/>
              <a:t>contenido de humedad por debajo del cual el suelo tiene un comportamiento sólido, y está a punto de cambiar hacia un comportamiento plástico maleable con deformaciones permanentes. </a:t>
            </a:r>
            <a:endParaRPr lang="es-ES" altLang="es-AR" sz="1600" dirty="0"/>
          </a:p>
        </p:txBody>
      </p:sp>
      <p:pic>
        <p:nvPicPr>
          <p:cNvPr id="7" name="~PP3912.WAV">
            <a:hlinkClick r:id="" action="ppaction://media"/>
          </p:cNvPr>
          <p:cNvPicPr>
            <a:picLocks noRot="1" noChangeAspect="1"/>
          </p:cNvPicPr>
          <p:nvPr>
            <a:wavAudioFile r:embed="rId1" name="~PP3912.WAV"/>
          </p:nvPr>
        </p:nvPicPr>
        <p:blipFill>
          <a:blip r:embed="rId4"/>
          <a:stretch>
            <a:fillRect/>
          </a:stretch>
        </p:blipFill>
        <p:spPr>
          <a:xfrm>
            <a:off x="8632825" y="6346825"/>
            <a:ext cx="304800" cy="304800"/>
          </a:xfrm>
          <a:prstGeom prst="rect">
            <a:avLst/>
          </a:prstGeom>
        </p:spPr>
      </p:pic>
    </p:spTree>
  </p:cSld>
  <p:clrMapOvr>
    <a:masterClrMapping/>
  </p:clrMapOvr>
  <p:transition advTm="479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xmlns="" id="{FA413681-E452-4FD4-921E-74F75894B987}"/>
              </a:ext>
            </a:extLst>
          </p:cNvPr>
          <p:cNvSpPr txBox="1">
            <a:spLocks noChangeArrowheads="1"/>
          </p:cNvSpPr>
          <p:nvPr/>
        </p:nvSpPr>
        <p:spPr bwMode="auto">
          <a:xfrm>
            <a:off x="376238" y="447240"/>
            <a:ext cx="1864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800" b="1" dirty="0">
                <a:solidFill>
                  <a:srgbClr val="008000"/>
                </a:solidFill>
              </a:rPr>
              <a:t>Procedimiento:</a:t>
            </a:r>
          </a:p>
        </p:txBody>
      </p:sp>
      <p:sp>
        <p:nvSpPr>
          <p:cNvPr id="12293" name="Text Box 5">
            <a:extLst>
              <a:ext uri="{FF2B5EF4-FFF2-40B4-BE49-F238E27FC236}">
                <a16:creationId xmlns:a16="http://schemas.microsoft.com/office/drawing/2014/main" xmlns="" id="{8E9F5DF6-869D-4753-8BBF-EB2401CB213A}"/>
              </a:ext>
            </a:extLst>
          </p:cNvPr>
          <p:cNvSpPr txBox="1">
            <a:spLocks noChangeArrowheads="1"/>
          </p:cNvSpPr>
          <p:nvPr/>
        </p:nvSpPr>
        <p:spPr bwMode="auto">
          <a:xfrm>
            <a:off x="827088" y="947306"/>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1. Tomar una muestra de la mezcla de suelo utilizada para la determinación del LL.</a:t>
            </a:r>
          </a:p>
        </p:txBody>
      </p:sp>
      <p:sp>
        <p:nvSpPr>
          <p:cNvPr id="12294" name="Text Box 6">
            <a:extLst>
              <a:ext uri="{FF2B5EF4-FFF2-40B4-BE49-F238E27FC236}">
                <a16:creationId xmlns:a16="http://schemas.microsoft.com/office/drawing/2014/main" xmlns="" id="{624E81F1-AD4B-4BA1-BB7A-980C13CBA305}"/>
              </a:ext>
            </a:extLst>
          </p:cNvPr>
          <p:cNvSpPr txBox="1">
            <a:spLocks noChangeArrowheads="1"/>
          </p:cNvSpPr>
          <p:nvPr/>
        </p:nvSpPr>
        <p:spPr bwMode="auto">
          <a:xfrm>
            <a:off x="827088" y="1426617"/>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dirty="0"/>
              <a:t>2. Amasar el suelo hasta que pierda un poco de humedad y se le pueda dar forma de esfera sin que se pegue en los dedos.</a:t>
            </a:r>
          </a:p>
        </p:txBody>
      </p:sp>
      <p:sp>
        <p:nvSpPr>
          <p:cNvPr id="12295" name="Text Box 7">
            <a:extLst>
              <a:ext uri="{FF2B5EF4-FFF2-40B4-BE49-F238E27FC236}">
                <a16:creationId xmlns:a16="http://schemas.microsoft.com/office/drawing/2014/main" xmlns="" id="{3706E3A2-34BA-4916-AB2C-FD8ED210FD1F}"/>
              </a:ext>
            </a:extLst>
          </p:cNvPr>
          <p:cNvSpPr txBox="1">
            <a:spLocks noChangeArrowheads="1"/>
          </p:cNvSpPr>
          <p:nvPr/>
        </p:nvSpPr>
        <p:spPr bwMode="auto">
          <a:xfrm>
            <a:off x="827088" y="2139404"/>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3. Separar un poco del suelo y extenderlo sobre una hoja de papel procurando que la pasta no tenga una altura muy superior a los 4 mm.</a:t>
            </a:r>
          </a:p>
        </p:txBody>
      </p:sp>
      <p:sp>
        <p:nvSpPr>
          <p:cNvPr id="12296" name="Text Box 8">
            <a:extLst>
              <a:ext uri="{FF2B5EF4-FFF2-40B4-BE49-F238E27FC236}">
                <a16:creationId xmlns:a16="http://schemas.microsoft.com/office/drawing/2014/main" xmlns="" id="{7E8A1FDD-93D3-4E48-9D63-CA79E13B2849}"/>
              </a:ext>
            </a:extLst>
          </p:cNvPr>
          <p:cNvSpPr txBox="1">
            <a:spLocks noChangeArrowheads="1"/>
          </p:cNvSpPr>
          <p:nvPr/>
        </p:nvSpPr>
        <p:spPr bwMode="auto">
          <a:xfrm>
            <a:off x="827088" y="2860129"/>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4. Cortar la pasta en fajas de aprox 4 mm de ancho y 2 a 3 cm de largo.</a:t>
            </a:r>
          </a:p>
        </p:txBody>
      </p:sp>
      <p:sp>
        <p:nvSpPr>
          <p:cNvPr id="12297" name="Text Box 9">
            <a:extLst>
              <a:ext uri="{FF2B5EF4-FFF2-40B4-BE49-F238E27FC236}">
                <a16:creationId xmlns:a16="http://schemas.microsoft.com/office/drawing/2014/main" xmlns="" id="{33804507-9BAC-49F7-BC8A-734818E8F1F5}"/>
              </a:ext>
            </a:extLst>
          </p:cNvPr>
          <p:cNvSpPr txBox="1">
            <a:spLocks noChangeArrowheads="1"/>
          </p:cNvSpPr>
          <p:nvPr/>
        </p:nvSpPr>
        <p:spPr bwMode="auto">
          <a:xfrm>
            <a:off x="827088" y="3285579"/>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5. Rolarlo hasta darle forma de cilindro de 3 mm de diámetro.</a:t>
            </a:r>
          </a:p>
        </p:txBody>
      </p:sp>
      <p:sp>
        <p:nvSpPr>
          <p:cNvPr id="12298" name="Text Box 10">
            <a:extLst>
              <a:ext uri="{FF2B5EF4-FFF2-40B4-BE49-F238E27FC236}">
                <a16:creationId xmlns:a16="http://schemas.microsoft.com/office/drawing/2014/main" xmlns="" id="{9C736058-268B-47E7-9C6C-DB795CF38A6C}"/>
              </a:ext>
            </a:extLst>
          </p:cNvPr>
          <p:cNvSpPr txBox="1">
            <a:spLocks noChangeArrowheads="1"/>
          </p:cNvSpPr>
          <p:nvPr/>
        </p:nvSpPr>
        <p:spPr bwMode="auto">
          <a:xfrm>
            <a:off x="827088" y="3717379"/>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6. Si al alcanzar los 3 mm no se resquebraja volverlo a la masa de suelo y comenzar nuevamente.</a:t>
            </a:r>
          </a:p>
        </p:txBody>
      </p:sp>
      <p:sp>
        <p:nvSpPr>
          <p:cNvPr id="12299" name="Text Box 11">
            <a:extLst>
              <a:ext uri="{FF2B5EF4-FFF2-40B4-BE49-F238E27FC236}">
                <a16:creationId xmlns:a16="http://schemas.microsoft.com/office/drawing/2014/main" xmlns="" id="{772F6012-6E54-4871-9735-E7386BF9D275}"/>
              </a:ext>
            </a:extLst>
          </p:cNvPr>
          <p:cNvSpPr txBox="1">
            <a:spLocks noChangeArrowheads="1"/>
          </p:cNvSpPr>
          <p:nvPr/>
        </p:nvSpPr>
        <p:spPr bwMode="auto">
          <a:xfrm>
            <a:off x="827088" y="4379367"/>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7. Los cilindros que se resquebrajen se deben colocar en un pesafiltro previamente pesado.</a:t>
            </a:r>
          </a:p>
        </p:txBody>
      </p:sp>
      <p:sp>
        <p:nvSpPr>
          <p:cNvPr id="12300" name="Text Box 12">
            <a:extLst>
              <a:ext uri="{FF2B5EF4-FFF2-40B4-BE49-F238E27FC236}">
                <a16:creationId xmlns:a16="http://schemas.microsoft.com/office/drawing/2014/main" xmlns="" id="{25DF1122-877B-4F79-95EA-40CC445148EF}"/>
              </a:ext>
            </a:extLst>
          </p:cNvPr>
          <p:cNvSpPr txBox="1">
            <a:spLocks noChangeArrowheads="1"/>
          </p:cNvSpPr>
          <p:nvPr/>
        </p:nvSpPr>
        <p:spPr bwMode="auto">
          <a:xfrm>
            <a:off x="827088" y="5092154"/>
            <a:ext cx="77771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8. Repetir el procedimiento hasta tener 20 gr de suelo por pesafiltro.</a:t>
            </a:r>
          </a:p>
        </p:txBody>
      </p:sp>
      <p:sp>
        <p:nvSpPr>
          <p:cNvPr id="12301" name="Text Box 13">
            <a:extLst>
              <a:ext uri="{FF2B5EF4-FFF2-40B4-BE49-F238E27FC236}">
                <a16:creationId xmlns:a16="http://schemas.microsoft.com/office/drawing/2014/main" xmlns="" id="{1FC7773F-7934-4939-A88D-E7AAE1FCA4E4}"/>
              </a:ext>
            </a:extLst>
          </p:cNvPr>
          <p:cNvSpPr txBox="1">
            <a:spLocks noChangeArrowheads="1"/>
          </p:cNvSpPr>
          <p:nvPr/>
        </p:nvSpPr>
        <p:spPr bwMode="auto">
          <a:xfrm>
            <a:off x="827088" y="5523954"/>
            <a:ext cx="77771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AR" sz="1600"/>
              <a:t>9. Durante el amasado de los cilindros mantener el pesafiltro tapado para que no se evapore la humedad.</a:t>
            </a:r>
          </a:p>
        </p:txBody>
      </p:sp>
      <p:pic>
        <p:nvPicPr>
          <p:cNvPr id="12" name="~PP3311.WAV">
            <a:hlinkClick r:id="" action="ppaction://media"/>
          </p:cNvPr>
          <p:cNvPicPr>
            <a:picLocks noRot="1" noChangeAspect="1"/>
          </p:cNvPicPr>
          <p:nvPr>
            <a:wavAudioFile r:embed="rId1" name="~PP3311.WAV"/>
          </p:nvPr>
        </p:nvPicPr>
        <p:blipFill>
          <a:blip r:embed="rId3"/>
          <a:stretch>
            <a:fillRect/>
          </a:stretch>
        </p:blipFill>
        <p:spPr>
          <a:xfrm>
            <a:off x="8632825" y="6346825"/>
            <a:ext cx="304800" cy="304800"/>
          </a:xfrm>
          <a:prstGeom prst="rect">
            <a:avLst/>
          </a:prstGeom>
        </p:spPr>
      </p:pic>
    </p:spTree>
  </p:cSld>
  <p:clrMapOvr>
    <a:masterClrMapping/>
  </p:clrMapOvr>
  <p:transition advTm="126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1433</TotalTime>
  <Words>1002</Words>
  <Application>Microsoft Office PowerPoint</Application>
  <PresentationFormat>Presentación en pantalla (4:3)</PresentationFormat>
  <Paragraphs>94</Paragraphs>
  <Slides>13</Slides>
  <Notes>0</Notes>
  <HiddenSlides>0</HiddenSlides>
  <MMClips>13</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13</vt:i4>
      </vt:variant>
    </vt:vector>
  </HeadingPairs>
  <TitlesOfParts>
    <vt:vector size="15" baseType="lpstr">
      <vt:lpstr>Diseño predeterminado</vt:lpstr>
      <vt:lpstr>Ecuación</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vector>
  </TitlesOfParts>
  <Company>Dark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pc</dc:creator>
  <cp:lastModifiedBy>Marisa</cp:lastModifiedBy>
  <cp:revision>72</cp:revision>
  <dcterms:created xsi:type="dcterms:W3CDTF">2010-03-27T12:10:58Z</dcterms:created>
  <dcterms:modified xsi:type="dcterms:W3CDTF">2020-03-27T20:47:29Z</dcterms:modified>
</cp:coreProperties>
</file>