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9" r:id="rId6"/>
    <p:sldId id="270" r:id="rId7"/>
    <p:sldId id="259" r:id="rId8"/>
    <p:sldId id="262" r:id="rId9"/>
    <p:sldId id="261" r:id="rId10"/>
    <p:sldId id="263" r:id="rId11"/>
    <p:sldId id="264" r:id="rId12"/>
    <p:sldId id="271" r:id="rId13"/>
    <p:sldId id="265" r:id="rId14"/>
    <p:sldId id="266" r:id="rId15"/>
    <p:sldId id="268" r:id="rId16"/>
  </p:sldIdLst>
  <p:sldSz cx="9144000" cy="6858000" type="screen4x3"/>
  <p:notesSz cx="6954838" cy="93091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3300"/>
    <a:srgbClr val="0000FF"/>
    <a:srgbClr val="99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43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18.wmf"/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029B5-4C3C-4487-8921-BA643152998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2AA2C-BD89-4EDE-A9ED-25F086B2FAD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911DA-62FB-4A8E-B8B2-19E1729125E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7B581-598F-4C3B-92F0-9594D843E99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B332B-9E63-4EB7-93CA-1C513AF84D5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D483-FABF-425C-A6C7-D922EC8A4BB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2BFB-64AE-41F8-9212-5DC1381AFB7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3506E-7742-415C-9082-7D306A300B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4EAA8-032B-48AA-A1E3-283A7BDDF05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637ED-A216-4C7D-8C17-E1306CEE5D5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71265-943B-4CD4-A8A6-CFD8B9D1989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10D34-6049-4CE7-AB7A-EABEBAA1B76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E5A20-05E6-466B-AA7F-73F86661BB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cambiar el estilo de título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03837D7-DCDA-454C-86F8-EE9AD3C56A1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0.wav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11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audio12.wav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7.png"/><Relationship Id="rId4" Type="http://schemas.openxmlformats.org/officeDocument/2006/relationships/image" Target="../media/image2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4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5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6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5.bin"/><Relationship Id="rId2" Type="http://schemas.openxmlformats.org/officeDocument/2006/relationships/audio" Target="../media/audio7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7.png"/><Relationship Id="rId4" Type="http://schemas.openxmlformats.org/officeDocument/2006/relationships/image" Target="../media/image17.jpeg"/><Relationship Id="rId9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11.bin"/><Relationship Id="rId2" Type="http://schemas.openxmlformats.org/officeDocument/2006/relationships/audio" Target="../media/audio8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7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527175" y="1120775"/>
            <a:ext cx="6140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altLang="es-AR" sz="3200" b="1" dirty="0" smtClean="0"/>
              <a:t>1º </a:t>
            </a:r>
            <a:r>
              <a:rPr lang="es-ES" altLang="es-AR" sz="3200" b="1" dirty="0"/>
              <a:t>Clase de Laboratorio</a:t>
            </a:r>
            <a:endParaRPr lang="es-ES" altLang="es-AR" sz="3200" dirty="0"/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527175" y="3573463"/>
            <a:ext cx="6140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altLang="es-AR" sz="3200" b="1">
                <a:solidFill>
                  <a:srgbClr val="0000FF"/>
                </a:solidFill>
              </a:rPr>
              <a:t>Análisis Granulométrico</a:t>
            </a:r>
            <a:r>
              <a:rPr lang="es-ES" altLang="es-AR" sz="32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500188" y="1563688"/>
            <a:ext cx="6140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altLang="es-AR" sz="3200" b="1"/>
              <a:t>Trabajo Práctico Nº 7</a:t>
            </a:r>
            <a:r>
              <a:rPr lang="es-ES" altLang="es-AR" sz="3200"/>
              <a:t> </a:t>
            </a:r>
          </a:p>
        </p:txBody>
      </p:sp>
      <p:pic>
        <p:nvPicPr>
          <p:cNvPr id="6" name="~PP1111.WAV">
            <a:hlinkClick r:id="" action="ppaction://media"/>
          </p:cNvPr>
          <p:cNvPicPr>
            <a:picLocks noRot="1" noChangeAspect="1"/>
          </p:cNvPicPr>
          <p:nvPr>
            <a:wavAudioFile r:embed="rId1" name="~PP111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341438" y="276225"/>
            <a:ext cx="530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b="1">
                <a:solidFill>
                  <a:srgbClr val="0000FF"/>
                </a:solidFill>
              </a:rPr>
              <a:t>Cálculo del Porcentaje de Partículas más Finas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303213" y="784225"/>
            <a:ext cx="234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 b="1" u="sng"/>
              <a:t>Corrección a cero (C</a:t>
            </a:r>
            <a:r>
              <a:rPr lang="es-ES" altLang="es-AR" sz="1600" b="1" u="sng" baseline="-25000"/>
              <a:t>0</a:t>
            </a:r>
            <a:r>
              <a:rPr lang="es-ES" altLang="es-AR" sz="1600" b="1" u="sng"/>
              <a:t>)</a:t>
            </a: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76238" y="1144588"/>
            <a:ext cx="6105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Tiene en cuenta las impurezas del agua y del agente dispersante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376238" y="1549400"/>
            <a:ext cx="8588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Se realiza tomando lectura con el hidrómetro en una solución patrón de 1000 ml de agua con el mismo contenido de agente dispersante.</a:t>
            </a:r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379413" y="2220913"/>
            <a:ext cx="8588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Signo de la lectura.</a:t>
            </a:r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376238" y="2630488"/>
            <a:ext cx="8588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Lectura parte superior del menisco.</a:t>
            </a:r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298450" y="3206750"/>
            <a:ext cx="3394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 b="1" u="sng"/>
              <a:t>Corrección por temperatura (C</a:t>
            </a:r>
            <a:r>
              <a:rPr lang="es-ES" altLang="es-AR" sz="1600" b="1" u="sng" baseline="-25000"/>
              <a:t>T</a:t>
            </a:r>
            <a:r>
              <a:rPr lang="es-ES" altLang="es-AR" sz="1600" b="1" u="sng"/>
              <a:t>):</a:t>
            </a:r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303213" y="3579813"/>
            <a:ext cx="85899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Si la temperatura es la misma en la suspensión y en la solución patrón el efecto es el mismo.</a:t>
            </a:r>
          </a:p>
        </p:txBody>
      </p:sp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303213" y="4227513"/>
            <a:ext cx="85899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Ver Tabla 7-2.</a:t>
            </a:r>
          </a:p>
        </p:txBody>
      </p:sp>
      <p:sp>
        <p:nvSpPr>
          <p:cNvPr id="4108" name="Text Box 13"/>
          <p:cNvSpPr txBox="1">
            <a:spLocks noChangeArrowheads="1"/>
          </p:cNvSpPr>
          <p:nvPr/>
        </p:nvSpPr>
        <p:spPr bwMode="auto">
          <a:xfrm>
            <a:off x="293688" y="4791075"/>
            <a:ext cx="19510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 b="1" u="sng"/>
              <a:t>Lectura Corregida</a:t>
            </a:r>
          </a:p>
        </p:txBody>
      </p:sp>
      <p:graphicFrame>
        <p:nvGraphicFramePr>
          <p:cNvPr id="4098" name="Object 15"/>
          <p:cNvGraphicFramePr>
            <a:graphicFrameLocks noChangeAspect="1"/>
          </p:cNvGraphicFramePr>
          <p:nvPr>
            <p:ph/>
          </p:nvPr>
        </p:nvGraphicFramePr>
        <p:xfrm>
          <a:off x="1857375" y="5429250"/>
          <a:ext cx="3143250" cy="541338"/>
        </p:xfrm>
        <a:graphic>
          <a:graphicData uri="http://schemas.openxmlformats.org/presentationml/2006/ole">
            <p:oleObj spid="_x0000_s4098" name="Ecuación" r:id="rId4" imgW="1104840" imgH="190440" progId="Equation.3">
              <p:embed/>
            </p:oleObj>
          </a:graphicData>
        </a:graphic>
      </p:graphicFrame>
      <p:pic>
        <p:nvPicPr>
          <p:cNvPr id="14" name="~PP1728.WAV">
            <a:hlinkClick r:id="" action="ppaction://media"/>
          </p:cNvPr>
          <p:cNvPicPr>
            <a:picLocks noRot="1" noChangeAspect="1"/>
          </p:cNvPicPr>
          <p:nvPr>
            <a:wavAudioFile r:embed="rId2" name="~PP1728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8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93688" y="955675"/>
            <a:ext cx="410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 b="1" u="sng"/>
              <a:t>Corrección por Gravedad Específica (a):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31775" y="1335088"/>
            <a:ext cx="8804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Si la Gs de las partículas no es 2,65 hay que corregir la lectura del hidrómetro en forma constante para todas las mediciones</a:t>
            </a: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>
            <p:ph sz="half" idx="1"/>
          </p:nvPr>
        </p:nvGraphicFramePr>
        <p:xfrm>
          <a:off x="1782763" y="2609850"/>
          <a:ext cx="5260975" cy="687388"/>
        </p:xfrm>
        <a:graphic>
          <a:graphicData uri="http://schemas.openxmlformats.org/presentationml/2006/ole">
            <p:oleObj spid="_x0000_s5122" name="Ecuación" r:id="rId4" imgW="2527200" imgH="330120" progId="Equation.3">
              <p:embed/>
            </p:oleObj>
          </a:graphicData>
        </a:graphic>
      </p:graphicFrame>
      <p:graphicFrame>
        <p:nvGraphicFramePr>
          <p:cNvPr id="5123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2716213" y="3929063"/>
          <a:ext cx="2549525" cy="731837"/>
        </p:xfrm>
        <a:graphic>
          <a:graphicData uri="http://schemas.openxmlformats.org/presentationml/2006/ole">
            <p:oleObj spid="_x0000_s5123" name="Ecuación" r:id="rId5" imgW="1282680" imgH="368280" progId="Equation.3">
              <p:embed/>
            </p:oleObj>
          </a:graphicData>
        </a:graphic>
      </p:graphicFrame>
      <p:sp>
        <p:nvSpPr>
          <p:cNvPr id="5126" name="Text Box 11"/>
          <p:cNvSpPr txBox="1">
            <a:spLocks noChangeArrowheads="1"/>
          </p:cNvSpPr>
          <p:nvPr/>
        </p:nvSpPr>
        <p:spPr bwMode="auto">
          <a:xfrm>
            <a:off x="6429375" y="4071938"/>
            <a:ext cx="1619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(W</a:t>
            </a:r>
            <a:r>
              <a:rPr lang="es-ES" altLang="es-AR" sz="1600" baseline="-25000"/>
              <a:t>d</a:t>
            </a:r>
            <a:r>
              <a:rPr lang="es-ES" altLang="es-AR" sz="1600"/>
              <a:t> en gramos)</a:t>
            </a:r>
          </a:p>
        </p:txBody>
      </p:sp>
      <p:sp>
        <p:nvSpPr>
          <p:cNvPr id="5127" name="Text Box 11"/>
          <p:cNvSpPr txBox="1">
            <a:spLocks noChangeArrowheads="1"/>
          </p:cNvSpPr>
          <p:nvPr/>
        </p:nvSpPr>
        <p:spPr bwMode="auto">
          <a:xfrm>
            <a:off x="357188" y="1928813"/>
            <a:ext cx="23161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Factor “a” de Tabla 7-3.</a:t>
            </a:r>
          </a:p>
        </p:txBody>
      </p:sp>
      <p:pic>
        <p:nvPicPr>
          <p:cNvPr id="8" name="~PP2683.WAV">
            <a:hlinkClick r:id="" action="ppaction://media"/>
          </p:cNvPr>
          <p:cNvPicPr>
            <a:picLocks noRot="1" noChangeAspect="1"/>
          </p:cNvPicPr>
          <p:nvPr>
            <a:wavAudioFile r:embed="rId2" name="~PP2683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1341438" y="276225"/>
            <a:ext cx="3852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b="1">
                <a:solidFill>
                  <a:srgbClr val="0000FF"/>
                </a:solidFill>
              </a:rPr>
              <a:t>Cálculo del Diámetro de Partícula</a:t>
            </a: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303213" y="784225"/>
            <a:ext cx="29892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 b="1" u="sng"/>
              <a:t>Corrección por Menisco (C</a:t>
            </a:r>
            <a:r>
              <a:rPr lang="es-ES" altLang="es-AR" sz="1600" b="1" u="sng" baseline="-25000"/>
              <a:t>M</a:t>
            </a:r>
            <a:r>
              <a:rPr lang="es-ES" altLang="es-AR" sz="1600" b="1" u="sng"/>
              <a:t>)</a:t>
            </a:r>
          </a:p>
        </p:txBody>
      </p:sp>
      <p:sp>
        <p:nvSpPr>
          <p:cNvPr id="6151" name="Text Box 6"/>
          <p:cNvSpPr txBox="1">
            <a:spLocks noChangeArrowheads="1"/>
          </p:cNvSpPr>
          <p:nvPr/>
        </p:nvSpPr>
        <p:spPr bwMode="auto">
          <a:xfrm>
            <a:off x="376238" y="1144588"/>
            <a:ext cx="79311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Como la solución es marrón turbia, se puede observar la parte superior del menisco. </a:t>
            </a:r>
          </a:p>
          <a:p>
            <a:r>
              <a:rPr lang="es-ES" altLang="es-AR" sz="1600"/>
              <a:t>Se debe corregir esta diferencia, registrando la altura de menisco (C</a:t>
            </a:r>
            <a:r>
              <a:rPr lang="es-ES" altLang="es-AR" sz="1600" baseline="-25000"/>
              <a:t>M</a:t>
            </a:r>
            <a:r>
              <a:rPr lang="es-ES" altLang="es-AR" sz="1600"/>
              <a:t>) con el </a:t>
            </a:r>
          </a:p>
          <a:p>
            <a:r>
              <a:rPr lang="es-ES" altLang="es-AR" sz="1600"/>
              <a:t>Hidrómetro dentro de la solución patrón (cristalina). </a:t>
            </a:r>
          </a:p>
        </p:txBody>
      </p:sp>
      <p:sp>
        <p:nvSpPr>
          <p:cNvPr id="6152" name="Text Box 11"/>
          <p:cNvSpPr txBox="1">
            <a:spLocks noChangeArrowheads="1"/>
          </p:cNvSpPr>
          <p:nvPr/>
        </p:nvSpPr>
        <p:spPr bwMode="auto">
          <a:xfrm>
            <a:off x="303213" y="2643188"/>
            <a:ext cx="46974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Con el valor de R</a:t>
            </a:r>
            <a:r>
              <a:rPr lang="es-ES" altLang="es-AR" sz="1600" baseline="-25000"/>
              <a:t>M</a:t>
            </a:r>
            <a:r>
              <a:rPr lang="es-ES" altLang="es-AR" sz="1600"/>
              <a:t> se obtiene “L” (Tabla 7-5)</a:t>
            </a:r>
          </a:p>
        </p:txBody>
      </p:sp>
      <p:sp>
        <p:nvSpPr>
          <p:cNvPr id="6153" name="Text Box 12"/>
          <p:cNvSpPr txBox="1">
            <a:spLocks noChangeArrowheads="1"/>
          </p:cNvSpPr>
          <p:nvPr/>
        </p:nvSpPr>
        <p:spPr bwMode="auto">
          <a:xfrm>
            <a:off x="946150" y="3786188"/>
            <a:ext cx="3054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“K” se extrae de la Tabla 7-4.</a:t>
            </a:r>
          </a:p>
        </p:txBody>
      </p:sp>
      <p:graphicFrame>
        <p:nvGraphicFramePr>
          <p:cNvPr id="6146" name="Object 15"/>
          <p:cNvGraphicFramePr>
            <a:graphicFrameLocks noChangeAspect="1"/>
          </p:cNvGraphicFramePr>
          <p:nvPr>
            <p:ph/>
          </p:nvPr>
        </p:nvGraphicFramePr>
        <p:xfrm>
          <a:off x="2317750" y="2143125"/>
          <a:ext cx="1968500" cy="415925"/>
        </p:xfrm>
        <a:graphic>
          <a:graphicData uri="http://schemas.openxmlformats.org/presentationml/2006/ole">
            <p:oleObj spid="_x0000_s6146" name="Ecuación" r:id="rId4" imgW="901440" imgH="190440" progId="Equation.3">
              <p:embed/>
            </p:oleObj>
          </a:graphicData>
        </a:graphic>
      </p:graphicFrame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1820863" y="3071813"/>
          <a:ext cx="608012" cy="571500"/>
        </p:xfrm>
        <a:graphic>
          <a:graphicData uri="http://schemas.openxmlformats.org/presentationml/2006/ole">
            <p:oleObj spid="_x0000_s6147" name="Ecuación" r:id="rId5" imgW="419040" imgH="393480" progId="Equation.3">
              <p:embed/>
            </p:oleObj>
          </a:graphicData>
        </a:graphic>
      </p:graphicFrame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741363" y="3162300"/>
            <a:ext cx="973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Luego:</a:t>
            </a:r>
          </a:p>
        </p:txBody>
      </p:sp>
      <p:graphicFrame>
        <p:nvGraphicFramePr>
          <p:cNvPr id="13327" name="Object 4"/>
          <p:cNvGraphicFramePr>
            <a:graphicFrameLocks noChangeAspect="1"/>
          </p:cNvGraphicFramePr>
          <p:nvPr/>
        </p:nvGraphicFramePr>
        <p:xfrm>
          <a:off x="2857500" y="4214813"/>
          <a:ext cx="928688" cy="614362"/>
        </p:xfrm>
        <a:graphic>
          <a:graphicData uri="http://schemas.openxmlformats.org/presentationml/2006/ole">
            <p:oleObj spid="_x0000_s6148" name="Ecuación" r:id="rId6" imgW="672808" imgH="444307" progId="Equation.3">
              <p:embed/>
            </p:oleObj>
          </a:graphicData>
        </a:graphic>
      </p:graphicFrame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357313" y="4376738"/>
            <a:ext cx="1785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Y finalmente: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85750" y="5072063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Para cada tiempo de lectura “t” se puede calcular %Pasante y Diámetro y obtener un punto de la curva Granulométrica.</a:t>
            </a:r>
          </a:p>
        </p:txBody>
      </p:sp>
      <p:sp>
        <p:nvSpPr>
          <p:cNvPr id="6157" name="Text Box 11"/>
          <p:cNvSpPr txBox="1">
            <a:spLocks noChangeArrowheads="1"/>
          </p:cNvSpPr>
          <p:nvPr/>
        </p:nvSpPr>
        <p:spPr bwMode="auto">
          <a:xfrm>
            <a:off x="3857625" y="4357688"/>
            <a:ext cx="1785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[mm]</a:t>
            </a:r>
          </a:p>
        </p:txBody>
      </p:sp>
      <p:sp>
        <p:nvSpPr>
          <p:cNvPr id="6158" name="Text Box 12"/>
          <p:cNvSpPr txBox="1">
            <a:spLocks noChangeArrowheads="1"/>
          </p:cNvSpPr>
          <p:nvPr/>
        </p:nvSpPr>
        <p:spPr bwMode="auto">
          <a:xfrm>
            <a:off x="285750" y="5702300"/>
            <a:ext cx="7858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Tomando varias lecturas a diferentes tiempos, las partículas de suelo irán decantando y las lectura del hidrómetro irá disminuyendo. Esto indica menor %Pasante y menor Diámetro.</a:t>
            </a:r>
          </a:p>
        </p:txBody>
      </p:sp>
      <p:pic>
        <p:nvPicPr>
          <p:cNvPr id="15" name="~PP291.WAV">
            <a:hlinkClick r:id="" action="ppaction://media"/>
          </p:cNvPr>
          <p:cNvPicPr>
            <a:picLocks noRot="1" noChangeAspect="1"/>
          </p:cNvPicPr>
          <p:nvPr>
            <a:wavAudioFile r:embed="rId2" name="~PP291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7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76238" y="188913"/>
            <a:ext cx="184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b="1">
                <a:solidFill>
                  <a:srgbClr val="008000"/>
                </a:solidFill>
              </a:rPr>
              <a:t>Procedimiento: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714375" y="642938"/>
            <a:ext cx="77771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1. Mezclar 40 gr de metafosfato de sodio con 1000 ml de agua.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714375" y="1003300"/>
            <a:ext cx="77771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2. Tomar 50 gr de suelo pasante tamiz 10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714375" y="1296988"/>
            <a:ext cx="777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3. Poner en contacto 125 ml de la solución dispersante con los 50 gr de suelo durante 1 hora.</a:t>
            </a: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714375" y="1873250"/>
            <a:ext cx="777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4. Transferir la mezcla a un vaso de 1000 ml y agregar agua hasta completar 2/3 del vaso.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714375" y="2455863"/>
            <a:ext cx="77771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5. Mezclar durante 1 minuto.</a:t>
            </a:r>
          </a:p>
        </p:txBody>
      </p:sp>
      <p:sp>
        <p:nvSpPr>
          <p:cNvPr id="14344" name="Text Box 10"/>
          <p:cNvSpPr txBox="1">
            <a:spLocks noChangeArrowheads="1"/>
          </p:cNvSpPr>
          <p:nvPr/>
        </p:nvSpPr>
        <p:spPr bwMode="auto">
          <a:xfrm>
            <a:off x="714375" y="2803525"/>
            <a:ext cx="777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6. Transferir la mezcla al cilindro de sedimentación y agregar agua hasta completar los 1000 ml.</a:t>
            </a:r>
          </a:p>
        </p:txBody>
      </p:sp>
      <p:sp>
        <p:nvSpPr>
          <p:cNvPr id="14345" name="Text Box 11"/>
          <p:cNvSpPr txBox="1">
            <a:spLocks noChangeArrowheads="1"/>
          </p:cNvSpPr>
          <p:nvPr/>
        </p:nvSpPr>
        <p:spPr bwMode="auto">
          <a:xfrm>
            <a:off x="714375" y="3386138"/>
            <a:ext cx="777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7. Preparar una solución patrón con 125 ml de solución de agente dispersante y 875 ml de agua.</a:t>
            </a:r>
          </a:p>
        </p:txBody>
      </p:sp>
      <p:sp>
        <p:nvSpPr>
          <p:cNvPr id="14346" name="Text Box 12"/>
          <p:cNvSpPr txBox="1">
            <a:spLocks noChangeArrowheads="1"/>
          </p:cNvSpPr>
          <p:nvPr/>
        </p:nvSpPr>
        <p:spPr bwMode="auto">
          <a:xfrm>
            <a:off x="714375" y="4033838"/>
            <a:ext cx="77771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8. Tapar la boca del cilindro y agitar la suspensión durante 1 minuto.</a:t>
            </a:r>
          </a:p>
        </p:txBody>
      </p:sp>
      <p:sp>
        <p:nvSpPr>
          <p:cNvPr id="14347" name="Text Box 13"/>
          <p:cNvSpPr txBox="1">
            <a:spLocks noChangeArrowheads="1"/>
          </p:cNvSpPr>
          <p:nvPr/>
        </p:nvSpPr>
        <p:spPr bwMode="auto">
          <a:xfrm>
            <a:off x="714375" y="4386263"/>
            <a:ext cx="777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9. Colocar el cilindro sobre la mesa e insertar el hidrómetro y tomar lecturas a 1, 2, 3 y 4 minutos luego de haber cesado la agitación.</a:t>
            </a:r>
          </a:p>
        </p:txBody>
      </p:sp>
      <p:sp>
        <p:nvSpPr>
          <p:cNvPr id="14348" name="Text Box 14"/>
          <p:cNvSpPr txBox="1">
            <a:spLocks noChangeArrowheads="1"/>
          </p:cNvSpPr>
          <p:nvPr/>
        </p:nvSpPr>
        <p:spPr bwMode="auto">
          <a:xfrm>
            <a:off x="714375" y="5019675"/>
            <a:ext cx="77771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10. Para cada intervalo tomar lectura del termómetro.</a:t>
            </a:r>
          </a:p>
        </p:txBody>
      </p:sp>
      <p:sp>
        <p:nvSpPr>
          <p:cNvPr id="14349" name="Text Box 15"/>
          <p:cNvSpPr txBox="1">
            <a:spLocks noChangeArrowheads="1"/>
          </p:cNvSpPr>
          <p:nvPr/>
        </p:nvSpPr>
        <p:spPr bwMode="auto">
          <a:xfrm>
            <a:off x="714375" y="5376863"/>
            <a:ext cx="77771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11. Tapar el cilindro y volver a agitar.</a:t>
            </a:r>
          </a:p>
        </p:txBody>
      </p:sp>
      <p:sp>
        <p:nvSpPr>
          <p:cNvPr id="14350" name="Text Box 16"/>
          <p:cNvSpPr txBox="1">
            <a:spLocks noChangeArrowheads="1"/>
          </p:cNvSpPr>
          <p:nvPr/>
        </p:nvSpPr>
        <p:spPr bwMode="auto">
          <a:xfrm>
            <a:off x="714375" y="5773738"/>
            <a:ext cx="777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12. Colocar el hidrómetro y volver a tomar lecturas a 1, 2, 3 y 4 minutos luego del cese de la agitación.</a:t>
            </a:r>
          </a:p>
        </p:txBody>
      </p:sp>
      <p:pic>
        <p:nvPicPr>
          <p:cNvPr id="16" name="~PP2851.WAV">
            <a:hlinkClick r:id="" action="ppaction://media"/>
          </p:cNvPr>
          <p:cNvPicPr>
            <a:picLocks noRot="1" noChangeAspect="1"/>
          </p:cNvPicPr>
          <p:nvPr>
            <a:wavAudioFile r:embed="rId1" name="~PP285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3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714375" y="314325"/>
            <a:ext cx="777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13. Repetir este procedimiento hasta que dos series consecutivas de lectura no difieran en más de una unidad.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714375" y="955675"/>
            <a:ext cx="77771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14. Tomar lecturas a 8, 15, 30 y 60 minutos, 2, 5, 8, 16, 32 horas y así sucesivamente hasta que los cálculos indiquen partículas de tamaño inferior a 0,002mm</a:t>
            </a:r>
            <a:r>
              <a:rPr lang="es-ES" altLang="es-AR" sz="1600">
                <a:cs typeface="Arial" charset="0"/>
              </a:rPr>
              <a:t>.</a:t>
            </a:r>
            <a:endParaRPr lang="el-GR" altLang="es-AR" sz="1600">
              <a:cs typeface="Arial" charset="0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714375" y="1892300"/>
            <a:ext cx="77771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15. Para cada lectura del hidrómetro medir la temperatura.</a:t>
            </a:r>
            <a:endParaRPr lang="el-GR" altLang="es-AR" sz="1600">
              <a:cs typeface="Arial" charset="0"/>
            </a:endParaRP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714375" y="2357438"/>
            <a:ext cx="77771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16. Introducir el hidrómetro en la solución patrón y determinar la corrección a cero.</a:t>
            </a:r>
            <a:endParaRPr lang="el-GR" altLang="es-AR" sz="1600">
              <a:cs typeface="Arial" charset="0"/>
            </a:endParaRP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714375" y="2786063"/>
            <a:ext cx="777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17. Finalizado el ensayo del hidrómetro, lavar el contenido del cilindro de sedimentación sobre el tamiz 200.</a:t>
            </a:r>
            <a:endParaRPr lang="el-GR" altLang="es-AR" sz="1600">
              <a:cs typeface="Arial" charset="0"/>
            </a:endParaRP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714375" y="3433763"/>
            <a:ext cx="77771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18. Pesar una cápsula de porcelana y registrar su peso.</a:t>
            </a:r>
            <a:endParaRPr lang="el-GR" altLang="es-AR" sz="1600">
              <a:cs typeface="Arial" charset="0"/>
            </a:endParaRP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714375" y="3787775"/>
            <a:ext cx="777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19. Colocar con ayuda de agua el retenido en el tamiz 200 en la cápsula de porcelana y llevarlo a secar a una estufa.</a:t>
            </a:r>
            <a:endParaRPr lang="el-GR" altLang="es-AR" sz="1600">
              <a:cs typeface="Arial" charset="0"/>
            </a:endParaRPr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714375" y="4441825"/>
            <a:ext cx="77771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20. Retirar la cápsula con el suelo seco de la estufa y pesarla.</a:t>
            </a:r>
            <a:endParaRPr lang="el-GR" altLang="es-AR" sz="1600">
              <a:cs typeface="Arial" charset="0"/>
            </a:endParaRPr>
          </a:p>
        </p:txBody>
      </p:sp>
      <p:sp>
        <p:nvSpPr>
          <p:cNvPr id="15370" name="Text Box 12"/>
          <p:cNvSpPr txBox="1">
            <a:spLocks noChangeArrowheads="1"/>
          </p:cNvSpPr>
          <p:nvPr/>
        </p:nvSpPr>
        <p:spPr bwMode="auto">
          <a:xfrm>
            <a:off x="714375" y="4795838"/>
            <a:ext cx="777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21. Pasar el retenido en el tamiz 200 por una serie de tamices registrando el peso retenido en cada tamiz.</a:t>
            </a:r>
            <a:endParaRPr lang="el-GR" altLang="es-AR" sz="1600">
              <a:cs typeface="Arial" charset="0"/>
            </a:endParaRPr>
          </a:p>
        </p:txBody>
      </p:sp>
      <p:pic>
        <p:nvPicPr>
          <p:cNvPr id="11" name="~PP3614.WAV">
            <a:hlinkClick r:id="" action="ppaction://media"/>
          </p:cNvPr>
          <p:cNvPicPr>
            <a:picLocks noRot="1" noChangeAspect="1"/>
          </p:cNvPicPr>
          <p:nvPr>
            <a:wavAudioFile r:embed="rId1" name="~PP361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7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/>
          <a:srcRect b="32574"/>
          <a:stretch>
            <a:fillRect/>
          </a:stretch>
        </p:blipFill>
        <p:spPr bwMode="auto">
          <a:xfrm>
            <a:off x="2071688" y="742950"/>
            <a:ext cx="4214812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857250" y="214313"/>
            <a:ext cx="2711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b="1">
                <a:solidFill>
                  <a:srgbClr val="0000FF"/>
                </a:solidFill>
              </a:rPr>
              <a:t>Informe de Laboratorio</a:t>
            </a: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88" y="4862513"/>
            <a:ext cx="4357687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1162.WAV">
            <a:hlinkClick r:id="" action="ppaction://media"/>
          </p:cNvPr>
          <p:cNvPicPr>
            <a:picLocks noRot="1" noChangeAspect="1"/>
          </p:cNvPicPr>
          <p:nvPr>
            <a:wavAudioFile r:embed="rId1" name="~PP1162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7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285750" y="1287463"/>
            <a:ext cx="866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Es un procedimiento para determinar las proporciones de los diferentes tamaños de grano presentes en una muestra de suelo.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065213" y="2470150"/>
            <a:ext cx="234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Análisis Granulométrico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873500" y="2224088"/>
            <a:ext cx="1435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Por Tamizado</a:t>
            </a: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3870325" y="2806700"/>
            <a:ext cx="1916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Por Sedimentación</a:t>
            </a:r>
          </a:p>
        </p:txBody>
      </p:sp>
      <p:sp>
        <p:nvSpPr>
          <p:cNvPr id="9222" name="AutoShape 8"/>
          <p:cNvSpPr>
            <a:spLocks/>
          </p:cNvSpPr>
          <p:nvPr/>
        </p:nvSpPr>
        <p:spPr bwMode="auto">
          <a:xfrm>
            <a:off x="3749675" y="2143125"/>
            <a:ext cx="73025" cy="1008063"/>
          </a:xfrm>
          <a:prstGeom prst="leftBrace">
            <a:avLst>
              <a:gd name="adj1" fmla="val 11503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s-AR" sz="1600"/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468313" y="4913313"/>
            <a:ext cx="10969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Partículas</a:t>
            </a:r>
          </a:p>
        </p:txBody>
      </p:sp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2028825" y="4338638"/>
            <a:ext cx="2705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Retenidas en el Tamiz Nº10</a:t>
            </a:r>
          </a:p>
        </p:txBody>
      </p:sp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2033588" y="4914900"/>
            <a:ext cx="2136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Pasantes Tamiz Nº10</a:t>
            </a:r>
          </a:p>
        </p:txBody>
      </p:sp>
      <p:sp>
        <p:nvSpPr>
          <p:cNvPr id="9226" name="Text Box 12"/>
          <p:cNvSpPr txBox="1">
            <a:spLocks noChangeArrowheads="1"/>
          </p:cNvSpPr>
          <p:nvPr/>
        </p:nvSpPr>
        <p:spPr bwMode="auto">
          <a:xfrm>
            <a:off x="2033588" y="5491163"/>
            <a:ext cx="2249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Pasantes Tamiz Nº200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6083300" y="2214563"/>
            <a:ext cx="1752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Serie de Tamices</a:t>
            </a:r>
          </a:p>
        </p:txBody>
      </p:sp>
      <p:sp>
        <p:nvSpPr>
          <p:cNvPr id="9228" name="Text Box 14"/>
          <p:cNvSpPr txBox="1">
            <a:spLocks noChangeArrowheads="1"/>
          </p:cNvSpPr>
          <p:nvPr/>
        </p:nvSpPr>
        <p:spPr bwMode="auto">
          <a:xfrm>
            <a:off x="5219700" y="4913313"/>
            <a:ext cx="26304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Sedimentación y Tamizado</a:t>
            </a:r>
          </a:p>
        </p:txBody>
      </p:sp>
      <p:sp>
        <p:nvSpPr>
          <p:cNvPr id="9229" name="Text Box 15"/>
          <p:cNvSpPr txBox="1">
            <a:spLocks noChangeArrowheads="1"/>
          </p:cNvSpPr>
          <p:nvPr/>
        </p:nvSpPr>
        <p:spPr bwMode="auto">
          <a:xfrm>
            <a:off x="5232400" y="5497513"/>
            <a:ext cx="1539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Sedimentación</a:t>
            </a:r>
          </a:p>
        </p:txBody>
      </p:sp>
      <p:sp>
        <p:nvSpPr>
          <p:cNvPr id="9230" name="AutoShape 16"/>
          <p:cNvSpPr>
            <a:spLocks/>
          </p:cNvSpPr>
          <p:nvPr/>
        </p:nvSpPr>
        <p:spPr bwMode="auto">
          <a:xfrm>
            <a:off x="1763713" y="4344988"/>
            <a:ext cx="215900" cy="1512887"/>
          </a:xfrm>
          <a:prstGeom prst="leftBrace">
            <a:avLst>
              <a:gd name="adj1" fmla="val 5839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s-AR" sz="1600"/>
          </a:p>
        </p:txBody>
      </p:sp>
      <p:sp>
        <p:nvSpPr>
          <p:cNvPr id="9231" name="Line 18"/>
          <p:cNvSpPr>
            <a:spLocks noChangeShapeType="1"/>
          </p:cNvSpPr>
          <p:nvPr/>
        </p:nvSpPr>
        <p:spPr bwMode="auto">
          <a:xfrm>
            <a:off x="5483225" y="240665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32" name="Line 19"/>
          <p:cNvSpPr>
            <a:spLocks noChangeShapeType="1"/>
          </p:cNvSpPr>
          <p:nvPr/>
        </p:nvSpPr>
        <p:spPr bwMode="auto">
          <a:xfrm>
            <a:off x="4211638" y="5137150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33" name="Line 20"/>
          <p:cNvSpPr>
            <a:spLocks noChangeShapeType="1"/>
          </p:cNvSpPr>
          <p:nvPr/>
        </p:nvSpPr>
        <p:spPr bwMode="auto">
          <a:xfrm>
            <a:off x="4284663" y="571341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34" name="Text Box 5"/>
          <p:cNvSpPr txBox="1">
            <a:spLocks noChangeArrowheads="1"/>
          </p:cNvSpPr>
          <p:nvPr/>
        </p:nvSpPr>
        <p:spPr bwMode="auto">
          <a:xfrm>
            <a:off x="1571625" y="428625"/>
            <a:ext cx="6140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altLang="es-AR" sz="2800" b="1">
                <a:solidFill>
                  <a:srgbClr val="0000FF"/>
                </a:solidFill>
              </a:rPr>
              <a:t>Análisis Granulométrico</a:t>
            </a:r>
            <a:r>
              <a:rPr lang="es-ES" altLang="es-AR" sz="28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9235" name="Text Box 13"/>
          <p:cNvSpPr txBox="1">
            <a:spLocks noChangeArrowheads="1"/>
          </p:cNvSpPr>
          <p:nvPr/>
        </p:nvSpPr>
        <p:spPr bwMode="auto">
          <a:xfrm>
            <a:off x="6357938" y="2805113"/>
            <a:ext cx="22717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Método del Hidrómetro</a:t>
            </a:r>
          </a:p>
        </p:txBody>
      </p:sp>
      <p:sp>
        <p:nvSpPr>
          <p:cNvPr id="9236" name="Line 18"/>
          <p:cNvSpPr>
            <a:spLocks noChangeShapeType="1"/>
          </p:cNvSpPr>
          <p:nvPr/>
        </p:nvSpPr>
        <p:spPr bwMode="auto">
          <a:xfrm>
            <a:off x="5862638" y="29972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37" name="Text Box 14"/>
          <p:cNvSpPr txBox="1">
            <a:spLocks noChangeArrowheads="1"/>
          </p:cNvSpPr>
          <p:nvPr/>
        </p:nvSpPr>
        <p:spPr bwMode="auto">
          <a:xfrm>
            <a:off x="5511800" y="4357688"/>
            <a:ext cx="106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Tamizado</a:t>
            </a:r>
          </a:p>
        </p:txBody>
      </p:sp>
      <p:sp>
        <p:nvSpPr>
          <p:cNvPr id="9238" name="Line 19"/>
          <p:cNvSpPr>
            <a:spLocks noChangeShapeType="1"/>
          </p:cNvSpPr>
          <p:nvPr/>
        </p:nvSpPr>
        <p:spPr bwMode="auto">
          <a:xfrm>
            <a:off x="4745038" y="4510088"/>
            <a:ext cx="755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pic>
        <p:nvPicPr>
          <p:cNvPr id="24" name="~PP1873.WAV">
            <a:hlinkClick r:id="" action="ppaction://media"/>
          </p:cNvPr>
          <p:cNvPicPr>
            <a:picLocks noRot="1" noChangeAspect="1"/>
          </p:cNvPicPr>
          <p:nvPr>
            <a:wavAudioFile r:embed="rId1" name="~PP187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5"/>
          <p:cNvPicPr>
            <a:picLocks noChangeAspect="1" noChangeArrowheads="1"/>
          </p:cNvPicPr>
          <p:nvPr/>
        </p:nvPicPr>
        <p:blipFill>
          <a:blip r:embed="rId3"/>
          <a:srcRect t="6715" b="11194"/>
          <a:stretch>
            <a:fillRect/>
          </a:stretch>
        </p:blipFill>
        <p:spPr bwMode="auto">
          <a:xfrm>
            <a:off x="71438" y="5214938"/>
            <a:ext cx="1827212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4"/>
          <p:cNvPicPr>
            <a:picLocks noChangeAspect="1" noChangeArrowheads="1"/>
          </p:cNvPicPr>
          <p:nvPr/>
        </p:nvPicPr>
        <p:blipFill>
          <a:blip r:embed="rId4"/>
          <a:srcRect t="8331" b="8333"/>
          <a:stretch>
            <a:fillRect/>
          </a:stretch>
        </p:blipFill>
        <p:spPr bwMode="auto">
          <a:xfrm>
            <a:off x="214313" y="3786188"/>
            <a:ext cx="1571625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3"/>
          <p:cNvPicPr>
            <a:picLocks noChangeAspect="1" noChangeArrowheads="1"/>
          </p:cNvPicPr>
          <p:nvPr/>
        </p:nvPicPr>
        <p:blipFill>
          <a:blip r:embed="rId5"/>
          <a:srcRect t="4167" b="8333"/>
          <a:stretch>
            <a:fillRect/>
          </a:stretch>
        </p:blipFill>
        <p:spPr bwMode="auto">
          <a:xfrm>
            <a:off x="142875" y="2214563"/>
            <a:ext cx="155098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857500" y="395288"/>
            <a:ext cx="3201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2400" b="1">
                <a:solidFill>
                  <a:srgbClr val="0000FF"/>
                </a:solidFill>
              </a:rPr>
              <a:t>Método de Tamizado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303213" y="954088"/>
            <a:ext cx="8661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Se aplica a suelos gruesos (grava y arena).</a:t>
            </a: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303213" y="1357313"/>
            <a:ext cx="8661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Se usan tamices normalizados con mallas cuadradas.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300038" y="1714500"/>
            <a:ext cx="8661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El número del tamiz es la cantidad de hilos por pulgada lineal.</a:t>
            </a:r>
          </a:p>
        </p:txBody>
      </p:sp>
      <p:graphicFrame>
        <p:nvGraphicFramePr>
          <p:cNvPr id="4151" name="Group 55"/>
          <p:cNvGraphicFramePr>
            <a:graphicFrameLocks noGrp="1"/>
          </p:cNvGraphicFramePr>
          <p:nvPr>
            <p:ph/>
          </p:nvPr>
        </p:nvGraphicFramePr>
        <p:xfrm>
          <a:off x="2071688" y="2500313"/>
          <a:ext cx="3311525" cy="3800480"/>
        </p:xfrm>
        <a:graphic>
          <a:graphicData uri="http://schemas.openxmlformats.org/drawingml/2006/table">
            <a:tbl>
              <a:tblPr/>
              <a:tblGrid>
                <a:gridCol w="1657350"/>
                <a:gridCol w="1654175"/>
              </a:tblGrid>
              <a:tr h="380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Tamiz Nº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Apertura [mm]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½”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3/8”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84" name="Picture 46"/>
          <p:cNvPicPr>
            <a:picLocks noChangeAspect="1" noChangeArrowheads="1"/>
          </p:cNvPicPr>
          <p:nvPr/>
        </p:nvPicPr>
        <p:blipFill>
          <a:blip r:embed="rId6"/>
          <a:srcRect l="18063" t="19780" r="17033" b="1923"/>
          <a:stretch>
            <a:fillRect/>
          </a:stretch>
        </p:blipFill>
        <p:spPr bwMode="auto">
          <a:xfrm>
            <a:off x="5500688" y="2714625"/>
            <a:ext cx="34734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11 Conector recto de flecha"/>
          <p:cNvCxnSpPr/>
          <p:nvPr/>
        </p:nvCxnSpPr>
        <p:spPr>
          <a:xfrm rot="10800000" flipV="1">
            <a:off x="1714500" y="3857625"/>
            <a:ext cx="285750" cy="1428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rot="10800000" flipV="1">
            <a:off x="1785938" y="6072188"/>
            <a:ext cx="285750" cy="1428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~PP2808.WAV">
            <a:hlinkClick r:id="" action="ppaction://media"/>
          </p:cNvPr>
          <p:cNvPicPr>
            <a:picLocks noRot="1" noChangeAspect="1"/>
          </p:cNvPicPr>
          <p:nvPr>
            <a:wavAudioFile r:embed="rId1" name="~PP2808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9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1"/>
          <p:cNvGraphicFramePr>
            <a:graphicFrameLocks noChangeAspect="1"/>
          </p:cNvGraphicFramePr>
          <p:nvPr>
            <p:ph sz="half" idx="1"/>
          </p:nvPr>
        </p:nvGraphicFramePr>
        <p:xfrm>
          <a:off x="714375" y="500063"/>
          <a:ext cx="6553200" cy="612775"/>
        </p:xfrm>
        <a:graphic>
          <a:graphicData uri="http://schemas.openxmlformats.org/presentationml/2006/ole">
            <p:oleObj spid="_x0000_s1026" name="Ecuación" r:id="rId4" imgW="4216400" imgH="393700" progId="Equation.3">
              <p:embed/>
            </p:oleObj>
          </a:graphicData>
        </a:graphic>
      </p:graphicFrame>
      <p:graphicFrame>
        <p:nvGraphicFramePr>
          <p:cNvPr id="7181" name="Object 13"/>
          <p:cNvGraphicFramePr>
            <a:graphicFrameLocks noChangeAspect="1"/>
          </p:cNvGraphicFramePr>
          <p:nvPr>
            <p:ph sz="half" idx="2"/>
          </p:nvPr>
        </p:nvGraphicFramePr>
        <p:xfrm>
          <a:off x="2571750" y="1355725"/>
          <a:ext cx="3429000" cy="331788"/>
        </p:xfrm>
        <a:graphic>
          <a:graphicData uri="http://schemas.openxmlformats.org/presentationml/2006/ole">
            <p:oleObj spid="_x0000_s1027" name="Ecuación" r:id="rId5" imgW="1841400" imgH="177480" progId="Equation.3">
              <p:embed/>
            </p:oleObj>
          </a:graphicData>
        </a:graphic>
      </p:graphicFrame>
      <p:grpSp>
        <p:nvGrpSpPr>
          <p:cNvPr id="1028" name="17 Grupo"/>
          <p:cNvGrpSpPr>
            <a:grpSpLocks/>
          </p:cNvGrpSpPr>
          <p:nvPr/>
        </p:nvGrpSpPr>
        <p:grpSpPr bwMode="auto">
          <a:xfrm>
            <a:off x="822325" y="3357563"/>
            <a:ext cx="3106738" cy="3248025"/>
            <a:chOff x="179388" y="2557463"/>
            <a:chExt cx="4032250" cy="4191000"/>
          </a:xfrm>
        </p:grpSpPr>
        <p:sp>
          <p:nvSpPr>
            <p:cNvPr id="1040" name="Line 5"/>
            <p:cNvSpPr>
              <a:spLocks noChangeShapeType="1"/>
            </p:cNvSpPr>
            <p:nvPr/>
          </p:nvSpPr>
          <p:spPr bwMode="auto">
            <a:xfrm flipV="1">
              <a:off x="684213" y="2997200"/>
              <a:ext cx="0" cy="3168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41" name="Line 6"/>
            <p:cNvSpPr>
              <a:spLocks noChangeShapeType="1"/>
            </p:cNvSpPr>
            <p:nvPr/>
          </p:nvSpPr>
          <p:spPr bwMode="auto">
            <a:xfrm>
              <a:off x="684213" y="6165850"/>
              <a:ext cx="35274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42" name="Freeform 9"/>
            <p:cNvSpPr>
              <a:spLocks/>
            </p:cNvSpPr>
            <p:nvPr/>
          </p:nvSpPr>
          <p:spPr bwMode="auto">
            <a:xfrm>
              <a:off x="684213" y="3703638"/>
              <a:ext cx="3382962" cy="2462212"/>
            </a:xfrm>
            <a:custGeom>
              <a:avLst/>
              <a:gdLst>
                <a:gd name="T0" fmla="*/ 0 w 2131"/>
                <a:gd name="T1" fmla="*/ 2147483647 h 1551"/>
                <a:gd name="T2" fmla="*/ 2147483647 w 2131"/>
                <a:gd name="T3" fmla="*/ 2147483647 h 1551"/>
                <a:gd name="T4" fmla="*/ 2147483647 w 2131"/>
                <a:gd name="T5" fmla="*/ 2147483647 h 1551"/>
                <a:gd name="T6" fmla="*/ 2147483647 w 2131"/>
                <a:gd name="T7" fmla="*/ 2147483647 h 1551"/>
                <a:gd name="T8" fmla="*/ 2147483647 w 2131"/>
                <a:gd name="T9" fmla="*/ 2147483647 h 1551"/>
                <a:gd name="T10" fmla="*/ 2147483647 w 2131"/>
                <a:gd name="T11" fmla="*/ 2147483647 h 1551"/>
                <a:gd name="T12" fmla="*/ 2147483647 w 2131"/>
                <a:gd name="T13" fmla="*/ 2147483647 h 15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31"/>
                <a:gd name="T22" fmla="*/ 0 h 1551"/>
                <a:gd name="T23" fmla="*/ 2131 w 2131"/>
                <a:gd name="T24" fmla="*/ 1551 h 15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31" h="1551">
                  <a:moveTo>
                    <a:pt x="0" y="8"/>
                  </a:moveTo>
                  <a:cubicBezTo>
                    <a:pt x="124" y="8"/>
                    <a:pt x="249" y="8"/>
                    <a:pt x="453" y="8"/>
                  </a:cubicBezTo>
                  <a:cubicBezTo>
                    <a:pt x="657" y="8"/>
                    <a:pt x="1020" y="0"/>
                    <a:pt x="1224" y="8"/>
                  </a:cubicBezTo>
                  <a:cubicBezTo>
                    <a:pt x="1428" y="16"/>
                    <a:pt x="1572" y="8"/>
                    <a:pt x="1678" y="54"/>
                  </a:cubicBezTo>
                  <a:cubicBezTo>
                    <a:pt x="1784" y="100"/>
                    <a:pt x="1806" y="168"/>
                    <a:pt x="1859" y="281"/>
                  </a:cubicBezTo>
                  <a:cubicBezTo>
                    <a:pt x="1912" y="394"/>
                    <a:pt x="1950" y="522"/>
                    <a:pt x="1995" y="734"/>
                  </a:cubicBezTo>
                  <a:cubicBezTo>
                    <a:pt x="2040" y="946"/>
                    <a:pt x="2101" y="1362"/>
                    <a:pt x="2131" y="1551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43" name="Text Box 16"/>
            <p:cNvSpPr txBox="1">
              <a:spLocks noChangeArrowheads="1"/>
            </p:cNvSpPr>
            <p:nvPr/>
          </p:nvSpPr>
          <p:spPr bwMode="auto">
            <a:xfrm>
              <a:off x="179388" y="2557463"/>
              <a:ext cx="12890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altLang="es-AR"/>
                <a:t>% Pasante</a:t>
              </a:r>
            </a:p>
          </p:txBody>
        </p:sp>
        <p:sp>
          <p:nvSpPr>
            <p:cNvPr id="1044" name="Line 20"/>
            <p:cNvSpPr>
              <a:spLocks noChangeShapeType="1"/>
            </p:cNvSpPr>
            <p:nvPr/>
          </p:nvSpPr>
          <p:spPr bwMode="auto">
            <a:xfrm flipH="1">
              <a:off x="1835150" y="6381750"/>
              <a:ext cx="10080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45" name="Text Box 22"/>
            <p:cNvSpPr txBox="1">
              <a:spLocks noChangeArrowheads="1"/>
            </p:cNvSpPr>
            <p:nvPr/>
          </p:nvSpPr>
          <p:spPr bwMode="auto">
            <a:xfrm>
              <a:off x="1289050" y="6381750"/>
              <a:ext cx="1987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altLang="es-AR"/>
                <a:t>Tamaño de grano</a:t>
              </a:r>
            </a:p>
          </p:txBody>
        </p:sp>
      </p:grpSp>
      <p:grpSp>
        <p:nvGrpSpPr>
          <p:cNvPr id="1029" name="18 Grupo"/>
          <p:cNvGrpSpPr>
            <a:grpSpLocks/>
          </p:cNvGrpSpPr>
          <p:nvPr/>
        </p:nvGrpSpPr>
        <p:grpSpPr bwMode="auto">
          <a:xfrm>
            <a:off x="4724400" y="3324225"/>
            <a:ext cx="3005138" cy="3319463"/>
            <a:chOff x="4867275" y="2557463"/>
            <a:chExt cx="3808413" cy="4191000"/>
          </a:xfrm>
        </p:grpSpPr>
        <p:sp>
          <p:nvSpPr>
            <p:cNvPr id="1034" name="Line 7"/>
            <p:cNvSpPr>
              <a:spLocks noChangeShapeType="1"/>
            </p:cNvSpPr>
            <p:nvPr/>
          </p:nvSpPr>
          <p:spPr bwMode="auto">
            <a:xfrm flipV="1">
              <a:off x="5148263" y="2997200"/>
              <a:ext cx="0" cy="3168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5" name="Line 8"/>
            <p:cNvSpPr>
              <a:spLocks noChangeShapeType="1"/>
            </p:cNvSpPr>
            <p:nvPr/>
          </p:nvSpPr>
          <p:spPr bwMode="auto">
            <a:xfrm>
              <a:off x="5148263" y="6165850"/>
              <a:ext cx="35274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6" name="Freeform 10"/>
            <p:cNvSpPr>
              <a:spLocks/>
            </p:cNvSpPr>
            <p:nvPr/>
          </p:nvSpPr>
          <p:spPr bwMode="auto">
            <a:xfrm>
              <a:off x="5148263" y="3776663"/>
              <a:ext cx="3311525" cy="2173287"/>
            </a:xfrm>
            <a:custGeom>
              <a:avLst/>
              <a:gdLst>
                <a:gd name="T0" fmla="*/ 0 w 2086"/>
                <a:gd name="T1" fmla="*/ 2147483647 h 1369"/>
                <a:gd name="T2" fmla="*/ 2147483647 w 2086"/>
                <a:gd name="T3" fmla="*/ 2147483647 h 1369"/>
                <a:gd name="T4" fmla="*/ 2147483647 w 2086"/>
                <a:gd name="T5" fmla="*/ 2147483647 h 1369"/>
                <a:gd name="T6" fmla="*/ 2147483647 w 2086"/>
                <a:gd name="T7" fmla="*/ 2147483647 h 1369"/>
                <a:gd name="T8" fmla="*/ 2147483647 w 2086"/>
                <a:gd name="T9" fmla="*/ 2147483647 h 1369"/>
                <a:gd name="T10" fmla="*/ 2147483647 w 2086"/>
                <a:gd name="T11" fmla="*/ 2147483647 h 1369"/>
                <a:gd name="T12" fmla="*/ 2147483647 w 2086"/>
                <a:gd name="T13" fmla="*/ 2147483647 h 13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86"/>
                <a:gd name="T22" fmla="*/ 0 h 1369"/>
                <a:gd name="T23" fmla="*/ 2086 w 2086"/>
                <a:gd name="T24" fmla="*/ 1369 h 13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86" h="1369">
                  <a:moveTo>
                    <a:pt x="0" y="8"/>
                  </a:moveTo>
                  <a:cubicBezTo>
                    <a:pt x="143" y="4"/>
                    <a:pt x="287" y="0"/>
                    <a:pt x="408" y="53"/>
                  </a:cubicBezTo>
                  <a:cubicBezTo>
                    <a:pt x="529" y="106"/>
                    <a:pt x="628" y="227"/>
                    <a:pt x="726" y="325"/>
                  </a:cubicBezTo>
                  <a:cubicBezTo>
                    <a:pt x="824" y="423"/>
                    <a:pt x="900" y="530"/>
                    <a:pt x="998" y="643"/>
                  </a:cubicBezTo>
                  <a:cubicBezTo>
                    <a:pt x="1096" y="756"/>
                    <a:pt x="1202" y="908"/>
                    <a:pt x="1315" y="1006"/>
                  </a:cubicBezTo>
                  <a:cubicBezTo>
                    <a:pt x="1428" y="1104"/>
                    <a:pt x="1550" y="1173"/>
                    <a:pt x="1678" y="1233"/>
                  </a:cubicBezTo>
                  <a:cubicBezTo>
                    <a:pt x="1806" y="1293"/>
                    <a:pt x="1946" y="1331"/>
                    <a:pt x="2086" y="1369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7" name="Text Box 17"/>
            <p:cNvSpPr txBox="1">
              <a:spLocks noChangeArrowheads="1"/>
            </p:cNvSpPr>
            <p:nvPr/>
          </p:nvSpPr>
          <p:spPr bwMode="auto">
            <a:xfrm>
              <a:off x="4867275" y="2557463"/>
              <a:ext cx="12890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altLang="es-AR"/>
                <a:t>% Pasante</a:t>
              </a:r>
            </a:p>
          </p:txBody>
        </p:sp>
        <p:sp>
          <p:nvSpPr>
            <p:cNvPr id="1038" name="Line 21"/>
            <p:cNvSpPr>
              <a:spLocks noChangeShapeType="1"/>
            </p:cNvSpPr>
            <p:nvPr/>
          </p:nvSpPr>
          <p:spPr bwMode="auto">
            <a:xfrm flipH="1">
              <a:off x="6659563" y="6381750"/>
              <a:ext cx="10810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9" name="Text Box 23"/>
            <p:cNvSpPr txBox="1">
              <a:spLocks noChangeArrowheads="1"/>
            </p:cNvSpPr>
            <p:nvPr/>
          </p:nvSpPr>
          <p:spPr bwMode="auto">
            <a:xfrm>
              <a:off x="5507038" y="6381750"/>
              <a:ext cx="2520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altLang="es-AR"/>
                <a:t>Log(Tamaño de grano)</a:t>
              </a:r>
            </a:p>
          </p:txBody>
        </p:sp>
      </p:grp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1928813" y="2824163"/>
            <a:ext cx="4429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2400" b="1">
                <a:solidFill>
                  <a:srgbClr val="0000FF"/>
                </a:solidFill>
              </a:rPr>
              <a:t>Curva Granulométrica</a:t>
            </a:r>
          </a:p>
        </p:txBody>
      </p:sp>
      <p:sp>
        <p:nvSpPr>
          <p:cNvPr id="1031" name="Text Box 4"/>
          <p:cNvSpPr txBox="1">
            <a:spLocks noChangeArrowheads="1"/>
          </p:cNvSpPr>
          <p:nvPr/>
        </p:nvSpPr>
        <p:spPr bwMode="auto">
          <a:xfrm>
            <a:off x="785813" y="2000250"/>
            <a:ext cx="4429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b="1">
                <a:solidFill>
                  <a:srgbClr val="FF0000"/>
                </a:solidFill>
              </a:rPr>
              <a:t>Tamizado por Tamiz Nº200 </a:t>
            </a:r>
          </a:p>
        </p:txBody>
      </p:sp>
      <p:sp>
        <p:nvSpPr>
          <p:cNvPr id="1032" name="Text Box 4"/>
          <p:cNvSpPr txBox="1">
            <a:spLocks noChangeArrowheads="1"/>
          </p:cNvSpPr>
          <p:nvPr/>
        </p:nvSpPr>
        <p:spPr bwMode="auto">
          <a:xfrm>
            <a:off x="5786438" y="2000250"/>
            <a:ext cx="2357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b="1">
                <a:solidFill>
                  <a:srgbClr val="FF0000"/>
                </a:solidFill>
              </a:rPr>
              <a:t>Vía Húmeda</a:t>
            </a:r>
          </a:p>
        </p:txBody>
      </p:sp>
      <p:cxnSp>
        <p:nvCxnSpPr>
          <p:cNvPr id="25" name="24 Conector recto de flecha"/>
          <p:cNvCxnSpPr/>
          <p:nvPr/>
        </p:nvCxnSpPr>
        <p:spPr>
          <a:xfrm>
            <a:off x="4024313" y="2143125"/>
            <a:ext cx="161925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~PP2294.WAV">
            <a:hlinkClick r:id="" action="ppaction://media"/>
          </p:cNvPr>
          <p:cNvPicPr>
            <a:picLocks noRot="1" noChangeAspect="1"/>
          </p:cNvPicPr>
          <p:nvPr>
            <a:wavAudioFile r:embed="rId2" name="~PP2294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8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928813" y="428625"/>
            <a:ext cx="4429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2400" b="1">
                <a:solidFill>
                  <a:srgbClr val="0000FF"/>
                </a:solidFill>
              </a:rPr>
              <a:t>Curva Granulométrica</a:t>
            </a:r>
          </a:p>
        </p:txBody>
      </p:sp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063625"/>
            <a:ext cx="6215063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2425.WAV">
            <a:hlinkClick r:id="" action="ppaction://media"/>
          </p:cNvPr>
          <p:cNvPicPr>
            <a:picLocks noRot="1" noChangeAspect="1"/>
          </p:cNvPicPr>
          <p:nvPr>
            <a:wavAudioFile r:embed="rId1" name="~PP2425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2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928813" y="428625"/>
            <a:ext cx="4429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2400" b="1">
                <a:solidFill>
                  <a:srgbClr val="0000FF"/>
                </a:solidFill>
              </a:rPr>
              <a:t>Curva Granulométrica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096963"/>
            <a:ext cx="6572250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4025.WAV">
            <a:hlinkClick r:id="" action="ppaction://media"/>
          </p:cNvPr>
          <p:cNvPicPr>
            <a:picLocks noRot="1" noChangeAspect="1"/>
          </p:cNvPicPr>
          <p:nvPr>
            <a:wavAudioFile r:embed="rId1" name="~PP4025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5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928688" y="2960688"/>
            <a:ext cx="1655762" cy="2665412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s-AR"/>
          </a:p>
        </p:txBody>
      </p:sp>
      <p:sp>
        <p:nvSpPr>
          <p:cNvPr id="2056" name="Text Box 4"/>
          <p:cNvSpPr txBox="1">
            <a:spLocks noChangeArrowheads="1"/>
          </p:cNvSpPr>
          <p:nvPr/>
        </p:nvSpPr>
        <p:spPr bwMode="auto">
          <a:xfrm>
            <a:off x="2281238" y="138113"/>
            <a:ext cx="39957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2400" b="1">
                <a:solidFill>
                  <a:srgbClr val="0000FF"/>
                </a:solidFill>
              </a:rPr>
              <a:t>Método de Sedimentación</a:t>
            </a:r>
          </a:p>
        </p:txBody>
      </p:sp>
      <p:sp>
        <p:nvSpPr>
          <p:cNvPr id="2057" name="Text Box 5"/>
          <p:cNvSpPr txBox="1">
            <a:spLocks noChangeArrowheads="1"/>
          </p:cNvSpPr>
          <p:nvPr/>
        </p:nvSpPr>
        <p:spPr bwMode="auto">
          <a:xfrm>
            <a:off x="517525" y="785813"/>
            <a:ext cx="75549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Se aplica a suelos finos (limo y arcillas), partículas entre 0,074 mm y 1 </a:t>
            </a:r>
            <a:r>
              <a:rPr lang="el-GR" altLang="es-AR" sz="1600">
                <a:cs typeface="Arial" charset="0"/>
              </a:rPr>
              <a:t>μ</a:t>
            </a:r>
            <a:r>
              <a:rPr lang="es-ES" altLang="es-AR" sz="1600">
                <a:cs typeface="Arial" charset="0"/>
              </a:rPr>
              <a:t>m</a:t>
            </a:r>
            <a:r>
              <a:rPr lang="es-ES" altLang="es-AR" sz="1600"/>
              <a:t>.</a:t>
            </a:r>
          </a:p>
        </p:txBody>
      </p:sp>
      <p:sp>
        <p:nvSpPr>
          <p:cNvPr id="2058" name="Line 6"/>
          <p:cNvSpPr>
            <a:spLocks noChangeShapeType="1"/>
          </p:cNvSpPr>
          <p:nvPr/>
        </p:nvSpPr>
        <p:spPr bwMode="auto">
          <a:xfrm>
            <a:off x="928688" y="2528888"/>
            <a:ext cx="0" cy="30972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59" name="Line 7"/>
          <p:cNvSpPr>
            <a:spLocks noChangeShapeType="1"/>
          </p:cNvSpPr>
          <p:nvPr/>
        </p:nvSpPr>
        <p:spPr bwMode="auto">
          <a:xfrm>
            <a:off x="928688" y="5626100"/>
            <a:ext cx="16557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60" name="Line 8"/>
          <p:cNvSpPr>
            <a:spLocks noChangeShapeType="1"/>
          </p:cNvSpPr>
          <p:nvPr/>
        </p:nvSpPr>
        <p:spPr bwMode="auto">
          <a:xfrm>
            <a:off x="2584450" y="2528888"/>
            <a:ext cx="0" cy="30972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61" name="Oval 10" descr="Arena"/>
          <p:cNvSpPr>
            <a:spLocks noChangeArrowheads="1"/>
          </p:cNvSpPr>
          <p:nvPr/>
        </p:nvSpPr>
        <p:spPr bwMode="auto">
          <a:xfrm>
            <a:off x="1576388" y="3609975"/>
            <a:ext cx="288925" cy="287338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s-AR"/>
          </a:p>
        </p:txBody>
      </p:sp>
      <p:sp>
        <p:nvSpPr>
          <p:cNvPr id="2062" name="Line 11"/>
          <p:cNvSpPr>
            <a:spLocks noChangeShapeType="1"/>
          </p:cNvSpPr>
          <p:nvPr/>
        </p:nvSpPr>
        <p:spPr bwMode="auto">
          <a:xfrm>
            <a:off x="1720850" y="375285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63" name="Line 12"/>
          <p:cNvSpPr>
            <a:spLocks noChangeShapeType="1"/>
          </p:cNvSpPr>
          <p:nvPr/>
        </p:nvSpPr>
        <p:spPr bwMode="auto">
          <a:xfrm flipV="1">
            <a:off x="1720850" y="346551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64" name="Line 13"/>
          <p:cNvSpPr>
            <a:spLocks noChangeShapeType="1"/>
          </p:cNvSpPr>
          <p:nvPr/>
        </p:nvSpPr>
        <p:spPr bwMode="auto">
          <a:xfrm flipV="1">
            <a:off x="1720850" y="310515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65" name="Line 14"/>
          <p:cNvSpPr>
            <a:spLocks noChangeShapeType="1"/>
          </p:cNvSpPr>
          <p:nvPr/>
        </p:nvSpPr>
        <p:spPr bwMode="auto">
          <a:xfrm>
            <a:off x="1712913" y="4073525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66" name="Text Box 16"/>
          <p:cNvSpPr txBox="1">
            <a:spLocks noChangeArrowheads="1"/>
          </p:cNvSpPr>
          <p:nvPr/>
        </p:nvSpPr>
        <p:spPr bwMode="auto">
          <a:xfrm>
            <a:off x="1720850" y="41862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/>
              <a:t>V</a:t>
            </a:r>
          </a:p>
        </p:txBody>
      </p:sp>
      <p:sp>
        <p:nvSpPr>
          <p:cNvPr id="2067" name="Text Box 17"/>
          <p:cNvSpPr txBox="1">
            <a:spLocks noChangeArrowheads="1"/>
          </p:cNvSpPr>
          <p:nvPr/>
        </p:nvSpPr>
        <p:spPr bwMode="auto">
          <a:xfrm>
            <a:off x="1720850" y="382587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/>
              <a:t>W</a:t>
            </a:r>
            <a:r>
              <a:rPr lang="es-ES" altLang="es-AR" baseline="-25000"/>
              <a:t>s</a:t>
            </a:r>
            <a:endParaRPr lang="es-ES" altLang="es-AR"/>
          </a:p>
        </p:txBody>
      </p:sp>
      <p:sp>
        <p:nvSpPr>
          <p:cNvPr id="2068" name="Text Box 18"/>
          <p:cNvSpPr txBox="1">
            <a:spLocks noChangeArrowheads="1"/>
          </p:cNvSpPr>
          <p:nvPr/>
        </p:nvSpPr>
        <p:spPr bwMode="auto">
          <a:xfrm>
            <a:off x="1744663" y="33782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/>
              <a:t>E</a:t>
            </a:r>
          </a:p>
        </p:txBody>
      </p:sp>
      <p:sp>
        <p:nvSpPr>
          <p:cNvPr id="2069" name="Text Box 19"/>
          <p:cNvSpPr txBox="1">
            <a:spLocks noChangeArrowheads="1"/>
          </p:cNvSpPr>
          <p:nvPr/>
        </p:nvSpPr>
        <p:spPr bwMode="auto">
          <a:xfrm>
            <a:off x="1744663" y="3097213"/>
            <a:ext cx="45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/>
              <a:t>Fa</a:t>
            </a:r>
          </a:p>
        </p:txBody>
      </p:sp>
      <p:graphicFrame>
        <p:nvGraphicFramePr>
          <p:cNvPr id="5140" name="Object 20"/>
          <p:cNvGraphicFramePr>
            <a:graphicFrameLocks noChangeAspect="1"/>
          </p:cNvGraphicFramePr>
          <p:nvPr>
            <p:ph sz="quarter" idx="1"/>
          </p:nvPr>
        </p:nvGraphicFramePr>
        <p:xfrm>
          <a:off x="4794250" y="2714625"/>
          <a:ext cx="1223963" cy="500063"/>
        </p:xfrm>
        <a:graphic>
          <a:graphicData uri="http://schemas.openxmlformats.org/presentationml/2006/ole">
            <p:oleObj spid="_x0000_s2050" name="Ecuación" r:id="rId5" imgW="622030" imgH="253890" progId="Equation.3">
              <p:embed/>
            </p:oleObj>
          </a:graphicData>
        </a:graphic>
      </p:graphicFrame>
      <p:graphicFrame>
        <p:nvGraphicFramePr>
          <p:cNvPr id="5142" name="Object 22"/>
          <p:cNvGraphicFramePr>
            <a:graphicFrameLocks noChangeAspect="1"/>
          </p:cNvGraphicFramePr>
          <p:nvPr>
            <p:ph sz="quarter" idx="2"/>
          </p:nvPr>
        </p:nvGraphicFramePr>
        <p:xfrm>
          <a:off x="4433888" y="3519488"/>
          <a:ext cx="2087562" cy="481012"/>
        </p:xfrm>
        <a:graphic>
          <a:graphicData uri="http://schemas.openxmlformats.org/presentationml/2006/ole">
            <p:oleObj spid="_x0000_s2051" name="Ecuación" r:id="rId6" imgW="990600" imgH="228600" progId="Equation.3">
              <p:embed/>
            </p:oleObj>
          </a:graphicData>
        </a:graphic>
      </p:graphicFrame>
      <p:graphicFrame>
        <p:nvGraphicFramePr>
          <p:cNvPr id="5145" name="Object 25"/>
          <p:cNvGraphicFramePr>
            <a:graphicFrameLocks noChangeAspect="1"/>
          </p:cNvGraphicFramePr>
          <p:nvPr>
            <p:ph sz="quarter" idx="3"/>
          </p:nvPr>
        </p:nvGraphicFramePr>
        <p:xfrm>
          <a:off x="4572000" y="4176713"/>
          <a:ext cx="1584325" cy="466725"/>
        </p:xfrm>
        <a:graphic>
          <a:graphicData uri="http://schemas.openxmlformats.org/presentationml/2006/ole">
            <p:oleObj spid="_x0000_s2052" name="Ecuación" r:id="rId7" imgW="774364" imgH="228501" progId="Equation.3">
              <p:embed/>
            </p:oleObj>
          </a:graphicData>
        </a:graphic>
      </p:graphicFrame>
      <p:graphicFrame>
        <p:nvGraphicFramePr>
          <p:cNvPr id="5148" name="Object 28"/>
          <p:cNvGraphicFramePr>
            <a:graphicFrameLocks noChangeAspect="1"/>
          </p:cNvGraphicFramePr>
          <p:nvPr>
            <p:ph sz="quarter" idx="4"/>
          </p:nvPr>
        </p:nvGraphicFramePr>
        <p:xfrm>
          <a:off x="3857625" y="4651375"/>
          <a:ext cx="3671888" cy="760413"/>
        </p:xfrm>
        <a:graphic>
          <a:graphicData uri="http://schemas.openxmlformats.org/presentationml/2006/ole">
            <p:oleObj spid="_x0000_s2053" name="Ecuación" r:id="rId8" imgW="2209680" imgH="457200" progId="Equation.3">
              <p:embed/>
            </p:oleObj>
          </a:graphicData>
        </a:graphic>
      </p:graphicFrame>
      <p:graphicFrame>
        <p:nvGraphicFramePr>
          <p:cNvPr id="5151" name="Object 31"/>
          <p:cNvGraphicFramePr>
            <a:graphicFrameLocks noChangeAspect="1"/>
          </p:cNvGraphicFramePr>
          <p:nvPr/>
        </p:nvGraphicFramePr>
        <p:xfrm>
          <a:off x="4633913" y="5586413"/>
          <a:ext cx="1898650" cy="1017587"/>
        </p:xfrm>
        <a:graphic>
          <a:graphicData uri="http://schemas.openxmlformats.org/presentationml/2006/ole">
            <p:oleObj spid="_x0000_s2054" name="Ecuación" r:id="rId9" imgW="876240" imgH="469800" progId="Equation.3">
              <p:embed/>
            </p:oleObj>
          </a:graphicData>
        </a:graphic>
      </p:graphicFrame>
      <p:sp>
        <p:nvSpPr>
          <p:cNvPr id="2" name="Rectangle 1"/>
          <p:cNvSpPr/>
          <p:nvPr/>
        </p:nvSpPr>
        <p:spPr>
          <a:xfrm>
            <a:off x="4429125" y="5573713"/>
            <a:ext cx="2376488" cy="1116012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71" name="Text Box 4"/>
          <p:cNvSpPr txBox="1">
            <a:spLocks noChangeArrowheads="1"/>
          </p:cNvSpPr>
          <p:nvPr/>
        </p:nvSpPr>
        <p:spPr bwMode="auto">
          <a:xfrm>
            <a:off x="652463" y="1214438"/>
            <a:ext cx="3562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 b="1">
                <a:solidFill>
                  <a:srgbClr val="0000FF"/>
                </a:solidFill>
              </a:rPr>
              <a:t>Cálculo del Diámetro de Partículas</a:t>
            </a:r>
          </a:p>
        </p:txBody>
      </p:sp>
      <p:sp>
        <p:nvSpPr>
          <p:cNvPr id="2072" name="Text Box 5"/>
          <p:cNvSpPr txBox="1">
            <a:spLocks noChangeArrowheads="1"/>
          </p:cNvSpPr>
          <p:nvPr/>
        </p:nvSpPr>
        <p:spPr bwMode="auto">
          <a:xfrm>
            <a:off x="428625" y="1519238"/>
            <a:ext cx="75549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Ley de Stokes: la velocidad de caída de una partícula dependerá del peso unitario de la misma, la viscosidad del fluido y el diámetro de la misma.</a:t>
            </a:r>
          </a:p>
          <a:p>
            <a:r>
              <a:rPr lang="es-ES" altLang="es-AR" sz="1600"/>
              <a:t>Válido para flujo laminar (0,002 &lt; D &lt; 0,2 mm).</a:t>
            </a:r>
          </a:p>
        </p:txBody>
      </p:sp>
      <p:pic>
        <p:nvPicPr>
          <p:cNvPr id="25" name="~PP342.WAV">
            <a:hlinkClick r:id="" action="ppaction://media"/>
          </p:cNvPr>
          <p:cNvPicPr>
            <a:picLocks noRot="1" noChangeAspect="1"/>
          </p:cNvPicPr>
          <p:nvPr>
            <a:wavAudioFile r:embed="rId2" name="~PP342.WAV"/>
          </p:nvPr>
        </p:nvPicPr>
        <p:blipFill>
          <a:blip r:embed="rId10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1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4"/>
          <p:cNvSpPr txBox="1">
            <a:spLocks noChangeArrowheads="1"/>
          </p:cNvSpPr>
          <p:nvPr/>
        </p:nvSpPr>
        <p:spPr bwMode="auto">
          <a:xfrm>
            <a:off x="519113" y="1431925"/>
            <a:ext cx="2051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>
                <a:solidFill>
                  <a:srgbClr val="FF3300"/>
                </a:solidFill>
              </a:rPr>
              <a:t>Insertar Figura 7.3</a:t>
            </a:r>
          </a:p>
          <a:p>
            <a:r>
              <a:rPr lang="es-ES" altLang="es-AR">
                <a:solidFill>
                  <a:srgbClr val="FF3300"/>
                </a:solidFill>
              </a:rPr>
              <a:t>Pág 24 apunte</a:t>
            </a:r>
          </a:p>
          <a:p>
            <a:r>
              <a:rPr lang="es-ES" altLang="es-AR">
                <a:solidFill>
                  <a:srgbClr val="FF3300"/>
                </a:solidFill>
              </a:rPr>
              <a:t>Lab Geo II</a:t>
            </a:r>
          </a:p>
        </p:txBody>
      </p:sp>
      <p:graphicFrame>
        <p:nvGraphicFramePr>
          <p:cNvPr id="13317" name="Object 5"/>
          <p:cNvGraphicFramePr>
            <a:graphicFrameLocks noChangeAspect="1"/>
          </p:cNvGraphicFramePr>
          <p:nvPr>
            <p:ph sz="quarter" idx="1"/>
          </p:nvPr>
        </p:nvGraphicFramePr>
        <p:xfrm>
          <a:off x="6027738" y="500063"/>
          <a:ext cx="792162" cy="744537"/>
        </p:xfrm>
        <a:graphic>
          <a:graphicData uri="http://schemas.openxmlformats.org/presentationml/2006/ole">
            <p:oleObj spid="_x0000_s3074" name="Ecuación" r:id="rId4" imgW="419040" imgH="393480" progId="Equation.3">
              <p:embed/>
            </p:oleObj>
          </a:graphicData>
        </a:graphic>
      </p:graphicFrame>
      <p:graphicFrame>
        <p:nvGraphicFramePr>
          <p:cNvPr id="13319" name="Object 7"/>
          <p:cNvGraphicFramePr>
            <a:graphicFrameLocks noChangeAspect="1"/>
          </p:cNvGraphicFramePr>
          <p:nvPr>
            <p:ph sz="quarter" idx="2"/>
          </p:nvPr>
        </p:nvGraphicFramePr>
        <p:xfrm>
          <a:off x="5715000" y="1357313"/>
          <a:ext cx="1500188" cy="727075"/>
        </p:xfrm>
        <a:graphic>
          <a:graphicData uri="http://schemas.openxmlformats.org/presentationml/2006/ole">
            <p:oleObj spid="_x0000_s3075" name="Ecuación" r:id="rId5" imgW="812447" imgH="393529" progId="Equation.3">
              <p:embed/>
            </p:oleObj>
          </a:graphicData>
        </a:graphic>
      </p:graphicFrame>
      <p:graphicFrame>
        <p:nvGraphicFramePr>
          <p:cNvPr id="13323" name="Object 11"/>
          <p:cNvGraphicFramePr>
            <a:graphicFrameLocks noChangeAspect="1"/>
          </p:cNvGraphicFramePr>
          <p:nvPr>
            <p:ph sz="quarter" idx="3"/>
          </p:nvPr>
        </p:nvGraphicFramePr>
        <p:xfrm>
          <a:off x="5507038" y="2928938"/>
          <a:ext cx="2136775" cy="744537"/>
        </p:xfrm>
        <a:graphic>
          <a:graphicData uri="http://schemas.openxmlformats.org/presentationml/2006/ole">
            <p:oleObj spid="_x0000_s3076" name="Ecuación" r:id="rId6" imgW="1384300" imgH="482600" progId="Equation.3">
              <p:embed/>
            </p:oleObj>
          </a:graphicData>
        </a:graphic>
      </p:graphicFrame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5265738" y="2214563"/>
            <a:ext cx="28781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Corregir por error de menisco</a:t>
            </a:r>
          </a:p>
        </p:txBody>
      </p:sp>
      <p:sp>
        <p:nvSpPr>
          <p:cNvPr id="3080" name="Text Box 14"/>
          <p:cNvSpPr txBox="1">
            <a:spLocks noChangeArrowheads="1"/>
          </p:cNvSpPr>
          <p:nvPr/>
        </p:nvSpPr>
        <p:spPr bwMode="auto">
          <a:xfrm>
            <a:off x="5219700" y="3857625"/>
            <a:ext cx="2863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 L en cm, t en min y D en mm</a:t>
            </a:r>
          </a:p>
        </p:txBody>
      </p:sp>
      <p:graphicFrame>
        <p:nvGraphicFramePr>
          <p:cNvPr id="13327" name="Object 15"/>
          <p:cNvGraphicFramePr>
            <a:graphicFrameLocks noChangeAspect="1"/>
          </p:cNvGraphicFramePr>
          <p:nvPr>
            <p:ph sz="quarter" idx="4"/>
          </p:nvPr>
        </p:nvGraphicFramePr>
        <p:xfrm>
          <a:off x="5643563" y="4786313"/>
          <a:ext cx="1323975" cy="876300"/>
        </p:xfrm>
        <a:graphic>
          <a:graphicData uri="http://schemas.openxmlformats.org/presentationml/2006/ole">
            <p:oleObj spid="_x0000_s3077" name="Ecuación" r:id="rId7" imgW="672808" imgH="444307" progId="Equation.3">
              <p:embed/>
            </p:oleObj>
          </a:graphicData>
        </a:graphic>
      </p:graphicFrame>
      <p:sp>
        <p:nvSpPr>
          <p:cNvPr id="3081" name="Text Box 18"/>
          <p:cNvSpPr txBox="1">
            <a:spLocks noChangeArrowheads="1"/>
          </p:cNvSpPr>
          <p:nvPr/>
        </p:nvSpPr>
        <p:spPr bwMode="auto">
          <a:xfrm>
            <a:off x="7358063" y="5072063"/>
            <a:ext cx="1333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 i="1"/>
              <a:t>K</a:t>
            </a:r>
            <a:r>
              <a:rPr lang="es-ES" altLang="es-AR" sz="1600"/>
              <a:t> = f(T, G</a:t>
            </a:r>
            <a:r>
              <a:rPr lang="es-ES" altLang="es-AR" sz="1600" baseline="-25000"/>
              <a:t>s</a:t>
            </a:r>
            <a:r>
              <a:rPr lang="es-ES" altLang="es-AR" sz="1600"/>
              <a:t>)</a:t>
            </a:r>
            <a:endParaRPr lang="es-ES" altLang="es-AR" sz="1600" i="1"/>
          </a:p>
        </p:txBody>
      </p:sp>
      <p:pic>
        <p:nvPicPr>
          <p:cNvPr id="3082" name="Picture 19"/>
          <p:cNvPicPr>
            <a:picLocks noChangeAspect="1" noChangeArrowheads="1"/>
          </p:cNvPicPr>
          <p:nvPr/>
        </p:nvPicPr>
        <p:blipFill>
          <a:blip r:embed="rId8">
            <a:lum bright="20000"/>
          </a:blip>
          <a:srcRect/>
          <a:stretch>
            <a:fillRect/>
          </a:stretch>
        </p:blipFill>
        <p:spPr bwMode="auto">
          <a:xfrm>
            <a:off x="250825" y="404813"/>
            <a:ext cx="4500563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4475" y="3644900"/>
            <a:ext cx="4535488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2863.WAV">
            <a:hlinkClick r:id="" action="ppaction://media"/>
          </p:cNvPr>
          <p:cNvPicPr>
            <a:picLocks noRot="1" noChangeAspect="1"/>
          </p:cNvPicPr>
          <p:nvPr>
            <a:wavAudioFile r:embed="rId2" name="~PP2863.WAV"/>
          </p:nvPr>
        </p:nvPicPr>
        <p:blipFill>
          <a:blip r:embed="rId10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4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488950" y="2305050"/>
            <a:ext cx="2155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Agentes dispersantes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776288" y="2876550"/>
            <a:ext cx="32654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Metafosfato de Sodio (NaPO</a:t>
            </a:r>
            <a:r>
              <a:rPr lang="es-ES" altLang="es-AR" sz="1600" baseline="-25000"/>
              <a:t>3</a:t>
            </a:r>
            <a:r>
              <a:rPr lang="es-ES" altLang="es-AR" sz="1600"/>
              <a:t>)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781050" y="3376613"/>
            <a:ext cx="2943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Silicato de Sodio (Na</a:t>
            </a:r>
            <a:r>
              <a:rPr lang="es-ES" altLang="es-AR" sz="1600" baseline="-25000"/>
              <a:t>3</a:t>
            </a:r>
            <a:r>
              <a:rPr lang="es-ES" altLang="es-AR" sz="1600"/>
              <a:t>SiO</a:t>
            </a:r>
            <a:r>
              <a:rPr lang="es-ES" altLang="es-AR" sz="1600" baseline="-25000"/>
              <a:t>3</a:t>
            </a:r>
            <a:r>
              <a:rPr lang="es-ES" altLang="es-AR" sz="1600"/>
              <a:t>)</a:t>
            </a:r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>
            <a:off x="3827463" y="30749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4398963" y="2886075"/>
            <a:ext cx="1536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Solución Ácida</a:t>
            </a:r>
          </a:p>
        </p:txBody>
      </p:sp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27838" y="2881313"/>
            <a:ext cx="1673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Suelos Alcalinos</a:t>
            </a:r>
          </a:p>
        </p:txBody>
      </p:sp>
      <p:sp>
        <p:nvSpPr>
          <p:cNvPr id="13320" name="Line 10"/>
          <p:cNvSpPr>
            <a:spLocks noChangeShapeType="1"/>
          </p:cNvSpPr>
          <p:nvPr/>
        </p:nvSpPr>
        <p:spPr bwMode="auto">
          <a:xfrm>
            <a:off x="6113463" y="30749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3321" name="Line 11"/>
          <p:cNvSpPr>
            <a:spLocks noChangeShapeType="1"/>
          </p:cNvSpPr>
          <p:nvPr/>
        </p:nvSpPr>
        <p:spPr bwMode="auto">
          <a:xfrm>
            <a:off x="3827463" y="35766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3322" name="Text Box 12"/>
          <p:cNvSpPr txBox="1">
            <a:spLocks noChangeArrowheads="1"/>
          </p:cNvSpPr>
          <p:nvPr/>
        </p:nvSpPr>
        <p:spPr bwMode="auto">
          <a:xfrm>
            <a:off x="4400550" y="3387725"/>
            <a:ext cx="1639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Solución Básica</a:t>
            </a:r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6829425" y="3382963"/>
            <a:ext cx="14811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/>
              <a:t>Suelos Ácidos</a:t>
            </a:r>
          </a:p>
        </p:txBody>
      </p:sp>
      <p:sp>
        <p:nvSpPr>
          <p:cNvPr id="13324" name="Line 14"/>
          <p:cNvSpPr>
            <a:spLocks noChangeShapeType="1"/>
          </p:cNvSpPr>
          <p:nvPr/>
        </p:nvSpPr>
        <p:spPr bwMode="auto">
          <a:xfrm>
            <a:off x="6115050" y="35766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3325" name="Text Box 15"/>
          <p:cNvSpPr txBox="1">
            <a:spLocks noChangeArrowheads="1"/>
          </p:cNvSpPr>
          <p:nvPr/>
        </p:nvSpPr>
        <p:spPr bwMode="auto">
          <a:xfrm>
            <a:off x="1444625" y="3948113"/>
            <a:ext cx="60944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1600" b="1">
                <a:solidFill>
                  <a:srgbClr val="0000FF"/>
                </a:solidFill>
              </a:rPr>
              <a:t>125 ml de solución al 4% en 1000 ml de suspensión de suelo</a:t>
            </a:r>
          </a:p>
        </p:txBody>
      </p:sp>
      <p:sp>
        <p:nvSpPr>
          <p:cNvPr id="13326" name="Text Box 16"/>
          <p:cNvSpPr txBox="1">
            <a:spLocks noChangeArrowheads="1"/>
          </p:cNvSpPr>
          <p:nvPr/>
        </p:nvSpPr>
        <p:spPr bwMode="auto">
          <a:xfrm>
            <a:off x="571500" y="252413"/>
            <a:ext cx="31686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Hidrómetro 152 H (ASTM)</a:t>
            </a:r>
          </a:p>
        </p:txBody>
      </p:sp>
      <p:sp>
        <p:nvSpPr>
          <p:cNvPr id="13327" name="Text Box 17"/>
          <p:cNvSpPr txBox="1">
            <a:spLocks noChangeArrowheads="1"/>
          </p:cNvSpPr>
          <p:nvPr/>
        </p:nvSpPr>
        <p:spPr bwMode="auto">
          <a:xfrm>
            <a:off x="469900" y="661988"/>
            <a:ext cx="8413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Calibrado para leer gramos de suelo con partículas de Gs = 2,65 en 1000 cm³ de solución</a:t>
            </a:r>
          </a:p>
        </p:txBody>
      </p:sp>
      <p:sp>
        <p:nvSpPr>
          <p:cNvPr id="13328" name="Text Box 18"/>
          <p:cNvSpPr txBox="1">
            <a:spLocks noChangeArrowheads="1"/>
          </p:cNvSpPr>
          <p:nvPr/>
        </p:nvSpPr>
        <p:spPr bwMode="auto">
          <a:xfrm>
            <a:off x="525463" y="1019175"/>
            <a:ext cx="8143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AR" sz="1600"/>
              <a:t>Determina la Gravedad Específica de la suspensión suelo – agua en el centro del bulbo</a:t>
            </a:r>
          </a:p>
        </p:txBody>
      </p:sp>
      <p:pic>
        <p:nvPicPr>
          <p:cNvPr id="17" name="~PP653.WAV">
            <a:hlinkClick r:id="" action="ppaction://media"/>
          </p:cNvPr>
          <p:cNvPicPr>
            <a:picLocks noRot="1" noChangeAspect="1"/>
          </p:cNvPicPr>
          <p:nvPr>
            <a:wavAudioFile r:embed="rId1" name="~PP65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4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983</Words>
  <Application>Microsoft Office PowerPoint</Application>
  <PresentationFormat>Presentación en pantalla (4:3)</PresentationFormat>
  <Paragraphs>125</Paragraphs>
  <Slides>15</Slides>
  <Notes>0</Notes>
  <HiddenSlides>0</HiddenSlides>
  <MMClips>15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7" baseType="lpstr">
      <vt:lpstr>Diseño predeterminado</vt:lpstr>
      <vt:lpstr>Ecuación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</vt:vector>
  </TitlesOfParts>
  <Company>Dark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</dc:creator>
  <cp:lastModifiedBy>Marisa</cp:lastModifiedBy>
  <cp:revision>92</cp:revision>
  <cp:lastPrinted>2016-04-06T15:13:28Z</cp:lastPrinted>
  <dcterms:created xsi:type="dcterms:W3CDTF">2010-03-28T14:15:23Z</dcterms:created>
  <dcterms:modified xsi:type="dcterms:W3CDTF">2020-04-02T20:53:04Z</dcterms:modified>
</cp:coreProperties>
</file>