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56" r:id="rId2"/>
    <p:sldId id="270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71" r:id="rId12"/>
    <p:sldId id="265" r:id="rId13"/>
    <p:sldId id="267" r:id="rId14"/>
    <p:sldId id="268" r:id="rId15"/>
    <p:sldId id="266" r:id="rId16"/>
    <p:sldId id="269" r:id="rId17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558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image" Target="../media/image1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26.wmf"/><Relationship Id="rId2" Type="http://schemas.openxmlformats.org/officeDocument/2006/relationships/image" Target="../media/image25.wmf"/><Relationship Id="rId1" Type="http://schemas.openxmlformats.org/officeDocument/2006/relationships/image" Target="../media/image24.wmf"/></Relationships>
</file>

<file path=ppt/drawings/_rels/vmlDrawing1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8.wmf"/><Relationship Id="rId1" Type="http://schemas.openxmlformats.org/officeDocument/2006/relationships/image" Target="../media/image27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image" Target="../media/image4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image" Target="../media/image6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image" Target="../media/image10.wmf"/><Relationship Id="rId1" Type="http://schemas.openxmlformats.org/officeDocument/2006/relationships/image" Target="../media/image9.wmf"/><Relationship Id="rId4" Type="http://schemas.openxmlformats.org/officeDocument/2006/relationships/image" Target="../media/image12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17.wmf"/><Relationship Id="rId2" Type="http://schemas.openxmlformats.org/officeDocument/2006/relationships/image" Target="../media/image16.wmf"/><Relationship Id="rId1" Type="http://schemas.openxmlformats.org/officeDocument/2006/relationships/image" Target="../media/image15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20.wmf"/><Relationship Id="rId2" Type="http://schemas.openxmlformats.org/officeDocument/2006/relationships/image" Target="../media/image19.wmf"/><Relationship Id="rId1" Type="http://schemas.openxmlformats.org/officeDocument/2006/relationships/image" Target="../media/image18.wmf"/><Relationship Id="rId6" Type="http://schemas.openxmlformats.org/officeDocument/2006/relationships/image" Target="../media/image23.wmf"/><Relationship Id="rId5" Type="http://schemas.openxmlformats.org/officeDocument/2006/relationships/image" Target="../media/image22.wmf"/><Relationship Id="rId4" Type="http://schemas.openxmlformats.org/officeDocument/2006/relationships/image" Target="../media/image21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13C662F-3285-4CDF-A136-1FE8821F2DFD}" type="datetimeFigureOut">
              <a:rPr lang="es-ES" smtClean="0"/>
              <a:t>18/08/2020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F6321CA-2C07-492A-8025-53D8C2B1FC6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347232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6321CA-2C07-492A-8025-53D8C2B1FC6C}" type="slidenum">
              <a:rPr lang="es-ES" smtClean="0"/>
              <a:t>4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0305162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AR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6321CA-2C07-492A-8025-53D8C2B1FC6C}" type="slidenum">
              <a:rPr lang="es-ES" smtClean="0"/>
              <a:t>7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423085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3009CD-6232-46F0-B400-E061C72E15CD}" type="datetimeFigureOut">
              <a:rPr lang="es-ES" smtClean="0"/>
              <a:t>18/08/2020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BD949A-E7C0-4F4A-BB98-A806B33FA74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95102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3009CD-6232-46F0-B400-E061C72E15CD}" type="datetimeFigureOut">
              <a:rPr lang="es-ES" smtClean="0"/>
              <a:t>18/08/2020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BD949A-E7C0-4F4A-BB98-A806B33FA74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261047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3009CD-6232-46F0-B400-E061C72E15CD}" type="datetimeFigureOut">
              <a:rPr lang="es-ES" smtClean="0"/>
              <a:t>18/08/2020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BD949A-E7C0-4F4A-BB98-A806B33FA74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436263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3009CD-6232-46F0-B400-E061C72E15CD}" type="datetimeFigureOut">
              <a:rPr lang="es-ES" smtClean="0"/>
              <a:t>18/08/2020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BD949A-E7C0-4F4A-BB98-A806B33FA74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909747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3009CD-6232-46F0-B400-E061C72E15CD}" type="datetimeFigureOut">
              <a:rPr lang="es-ES" smtClean="0"/>
              <a:t>18/08/2020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BD949A-E7C0-4F4A-BB98-A806B33FA74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352451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3009CD-6232-46F0-B400-E061C72E15CD}" type="datetimeFigureOut">
              <a:rPr lang="es-ES" smtClean="0"/>
              <a:t>18/08/2020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BD949A-E7C0-4F4A-BB98-A806B33FA74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691676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3009CD-6232-46F0-B400-E061C72E15CD}" type="datetimeFigureOut">
              <a:rPr lang="es-ES" smtClean="0"/>
              <a:t>18/08/2020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BD949A-E7C0-4F4A-BB98-A806B33FA74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744924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3009CD-6232-46F0-B400-E061C72E15CD}" type="datetimeFigureOut">
              <a:rPr lang="es-ES" smtClean="0"/>
              <a:t>18/08/2020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BD949A-E7C0-4F4A-BB98-A806B33FA74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799862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3009CD-6232-46F0-B400-E061C72E15CD}" type="datetimeFigureOut">
              <a:rPr lang="es-ES" smtClean="0"/>
              <a:t>18/08/2020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BD949A-E7C0-4F4A-BB98-A806B33FA74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362938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3009CD-6232-46F0-B400-E061C72E15CD}" type="datetimeFigureOut">
              <a:rPr lang="es-ES" smtClean="0"/>
              <a:t>18/08/2020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BD949A-E7C0-4F4A-BB98-A806B33FA74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233396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3009CD-6232-46F0-B400-E061C72E15CD}" type="datetimeFigureOut">
              <a:rPr lang="es-ES" smtClean="0"/>
              <a:t>18/08/2020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BD949A-E7C0-4F4A-BB98-A806B33FA74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422588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3009CD-6232-46F0-B400-E061C72E15CD}" type="datetimeFigureOut">
              <a:rPr lang="es-ES" smtClean="0"/>
              <a:t>18/08/2020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BD949A-E7C0-4F4A-BB98-A806B33FA74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643180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wmf"/><Relationship Id="rId3" Type="http://schemas.openxmlformats.org/officeDocument/2006/relationships/oleObject" Target="../embeddings/oleObject14.bin"/><Relationship Id="rId7" Type="http://schemas.openxmlformats.org/officeDocument/2006/relationships/oleObject" Target="../embeddings/oleObject1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16.wmf"/><Relationship Id="rId5" Type="http://schemas.openxmlformats.org/officeDocument/2006/relationships/oleObject" Target="../embeddings/oleObject15.bin"/><Relationship Id="rId4" Type="http://schemas.openxmlformats.org/officeDocument/2006/relationships/image" Target="../media/image15.w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wmf"/><Relationship Id="rId13" Type="http://schemas.openxmlformats.org/officeDocument/2006/relationships/oleObject" Target="../embeddings/oleObject22.bin"/><Relationship Id="rId3" Type="http://schemas.openxmlformats.org/officeDocument/2006/relationships/oleObject" Target="../embeddings/oleObject17.bin"/><Relationship Id="rId7" Type="http://schemas.openxmlformats.org/officeDocument/2006/relationships/oleObject" Target="../embeddings/oleObject19.bin"/><Relationship Id="rId12" Type="http://schemas.openxmlformats.org/officeDocument/2006/relationships/image" Target="../media/image22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19.wmf"/><Relationship Id="rId11" Type="http://schemas.openxmlformats.org/officeDocument/2006/relationships/oleObject" Target="../embeddings/oleObject21.bin"/><Relationship Id="rId5" Type="http://schemas.openxmlformats.org/officeDocument/2006/relationships/oleObject" Target="../embeddings/oleObject18.bin"/><Relationship Id="rId10" Type="http://schemas.openxmlformats.org/officeDocument/2006/relationships/image" Target="../media/image21.wmf"/><Relationship Id="rId4" Type="http://schemas.openxmlformats.org/officeDocument/2006/relationships/image" Target="../media/image18.wmf"/><Relationship Id="rId9" Type="http://schemas.openxmlformats.org/officeDocument/2006/relationships/oleObject" Target="../embeddings/oleObject20.bin"/><Relationship Id="rId14" Type="http://schemas.openxmlformats.org/officeDocument/2006/relationships/image" Target="../media/image23.wmf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6.wmf"/><Relationship Id="rId3" Type="http://schemas.openxmlformats.org/officeDocument/2006/relationships/oleObject" Target="../embeddings/oleObject23.bin"/><Relationship Id="rId7" Type="http://schemas.openxmlformats.org/officeDocument/2006/relationships/oleObject" Target="../embeddings/oleObject2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25.wmf"/><Relationship Id="rId5" Type="http://schemas.openxmlformats.org/officeDocument/2006/relationships/oleObject" Target="../embeddings/oleObject24.bin"/><Relationship Id="rId4" Type="http://schemas.openxmlformats.org/officeDocument/2006/relationships/image" Target="../media/image24.wm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6" Type="http://schemas.openxmlformats.org/officeDocument/2006/relationships/image" Target="../media/image28.wmf"/><Relationship Id="rId5" Type="http://schemas.openxmlformats.org/officeDocument/2006/relationships/oleObject" Target="../embeddings/oleObject27.bin"/><Relationship Id="rId4" Type="http://schemas.openxmlformats.org/officeDocument/2006/relationships/image" Target="../media/image27.wmf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jp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1.w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3.wmf"/><Relationship Id="rId5" Type="http://schemas.openxmlformats.org/officeDocument/2006/relationships/oleObject" Target="../embeddings/oleObject3.bin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5.wmf"/><Relationship Id="rId5" Type="http://schemas.openxmlformats.org/officeDocument/2006/relationships/oleObject" Target="../embeddings/oleObject5.bin"/><Relationship Id="rId4" Type="http://schemas.openxmlformats.org/officeDocument/2006/relationships/image" Target="../media/image4.w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7" Type="http://schemas.openxmlformats.org/officeDocument/2006/relationships/image" Target="../media/image8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7.wmf"/><Relationship Id="rId5" Type="http://schemas.openxmlformats.org/officeDocument/2006/relationships/oleObject" Target="../embeddings/oleObject7.bin"/><Relationship Id="rId4" Type="http://schemas.openxmlformats.org/officeDocument/2006/relationships/image" Target="../media/image6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0.bin"/><Relationship Id="rId3" Type="http://schemas.openxmlformats.org/officeDocument/2006/relationships/notesSlide" Target="../notesSlides/notesSlide2.xml"/><Relationship Id="rId7" Type="http://schemas.openxmlformats.org/officeDocument/2006/relationships/image" Target="../media/image10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9.bin"/><Relationship Id="rId11" Type="http://schemas.openxmlformats.org/officeDocument/2006/relationships/image" Target="../media/image12.wmf"/><Relationship Id="rId5" Type="http://schemas.openxmlformats.org/officeDocument/2006/relationships/image" Target="../media/image9.wmf"/><Relationship Id="rId10" Type="http://schemas.openxmlformats.org/officeDocument/2006/relationships/oleObject" Target="../embeddings/oleObject11.bin"/><Relationship Id="rId4" Type="http://schemas.openxmlformats.org/officeDocument/2006/relationships/oleObject" Target="../embeddings/oleObject8.bin"/><Relationship Id="rId9" Type="http://schemas.openxmlformats.org/officeDocument/2006/relationships/image" Target="../media/image11.w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4" Type="http://schemas.openxmlformats.org/officeDocument/2006/relationships/image" Target="../media/image13.w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4" Type="http://schemas.openxmlformats.org/officeDocument/2006/relationships/image" Target="../media/image14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Título"/>
          <p:cNvSpPr>
            <a:spLocks noGrp="1"/>
          </p:cNvSpPr>
          <p:nvPr>
            <p:ph type="ctrTitle"/>
          </p:nvPr>
        </p:nvSpPr>
        <p:spPr>
          <a:xfrm>
            <a:off x="683568" y="1412776"/>
            <a:ext cx="7772400" cy="2448271"/>
          </a:xfrm>
        </p:spPr>
        <p:txBody>
          <a:bodyPr>
            <a:noAutofit/>
          </a:bodyPr>
          <a:lstStyle/>
          <a:p>
            <a:r>
              <a:rPr lang="es-ES" sz="80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REACCIONES DE ELIMINACIÓN</a:t>
            </a:r>
          </a:p>
        </p:txBody>
      </p:sp>
      <p:sp>
        <p:nvSpPr>
          <p:cNvPr id="5" name="2 Subtítulo"/>
          <p:cNvSpPr>
            <a:spLocks noGrp="1"/>
          </p:cNvSpPr>
          <p:nvPr>
            <p:ph type="subTitle" idx="1"/>
          </p:nvPr>
        </p:nvSpPr>
        <p:spPr>
          <a:xfrm>
            <a:off x="107504" y="5445224"/>
            <a:ext cx="6400800" cy="648072"/>
          </a:xfrm>
        </p:spPr>
        <p:txBody>
          <a:bodyPr>
            <a:normAutofit/>
          </a:bodyPr>
          <a:lstStyle/>
          <a:p>
            <a:pPr algn="l"/>
            <a:r>
              <a:rPr lang="es-ES" dirty="0">
                <a:solidFill>
                  <a:srgbClr val="FFFF00"/>
                </a:solidFill>
              </a:rPr>
              <a:t>Profesor: </a:t>
            </a:r>
            <a:r>
              <a:rPr lang="es-ES" dirty="0" err="1">
                <a:solidFill>
                  <a:srgbClr val="FFFF00"/>
                </a:solidFill>
              </a:rPr>
              <a:t>Dr</a:t>
            </a:r>
            <a:r>
              <a:rPr lang="es-ES" dirty="0">
                <a:solidFill>
                  <a:srgbClr val="FFFF00"/>
                </a:solidFill>
              </a:rPr>
              <a:t> Edgardo </a:t>
            </a:r>
            <a:r>
              <a:rPr lang="es-ES" dirty="0" err="1">
                <a:solidFill>
                  <a:srgbClr val="FFFF00"/>
                </a:solidFill>
              </a:rPr>
              <a:t>Calandri</a:t>
            </a:r>
            <a:endParaRPr lang="es-ES" dirty="0">
              <a:solidFill>
                <a:srgbClr val="FFFF00"/>
              </a:solidFill>
            </a:endParaRPr>
          </a:p>
        </p:txBody>
      </p:sp>
      <p:sp>
        <p:nvSpPr>
          <p:cNvPr id="6" name="5 CuadroTexto"/>
          <p:cNvSpPr txBox="1"/>
          <p:nvPr/>
        </p:nvSpPr>
        <p:spPr>
          <a:xfrm>
            <a:off x="539552" y="4173886"/>
            <a:ext cx="777686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CÁTEDRA DE QUÍMICA ORGÁNICA I </a:t>
            </a:r>
            <a:r>
              <a:rPr lang="es-ES" sz="2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</a:t>
            </a:r>
            <a:endParaRPr lang="es-ES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es-E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DPTO. DE QUÍMICA INDUSTRIAL Y APLICADA</a:t>
            </a:r>
          </a:p>
        </p:txBody>
      </p:sp>
    </p:spTree>
    <p:extLst>
      <p:ext uri="{BB962C8B-B14F-4D97-AF65-F5344CB8AC3E}">
        <p14:creationId xmlns:p14="http://schemas.microsoft.com/office/powerpoint/2010/main" val="161422947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CuadroTexto"/>
          <p:cNvSpPr txBox="1"/>
          <p:nvPr/>
        </p:nvSpPr>
        <p:spPr>
          <a:xfrm>
            <a:off x="7104" y="3458699"/>
            <a:ext cx="1381581" cy="1754326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s-ES" dirty="0"/>
              <a:t>En estas condiciones sólo se produce 2-menteno, por E2</a:t>
            </a:r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07504" y="60362"/>
            <a:ext cx="8579296" cy="850106"/>
          </a:xfrm>
        </p:spPr>
        <p:txBody>
          <a:bodyPr>
            <a:noAutofit/>
          </a:bodyPr>
          <a:lstStyle/>
          <a:p>
            <a:r>
              <a:rPr lang="es-ES" sz="3600" dirty="0"/>
              <a:t>En la E1 se pierde el control </a:t>
            </a:r>
            <a:r>
              <a:rPr lang="es-ES" sz="3600" dirty="0" err="1"/>
              <a:t>estereoquímico</a:t>
            </a:r>
            <a:endParaRPr lang="es-ES" sz="36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67544" y="1124744"/>
            <a:ext cx="8229600" cy="532656"/>
          </a:xfrm>
        </p:spPr>
        <p:txBody>
          <a:bodyPr>
            <a:noAutofit/>
          </a:bodyPr>
          <a:lstStyle/>
          <a:p>
            <a:r>
              <a:rPr lang="es-ES" sz="2800" dirty="0"/>
              <a:t>Habíamos visto que la eliminación E2 del cloruro de </a:t>
            </a:r>
            <a:r>
              <a:rPr lang="es-ES" sz="2800" dirty="0" err="1"/>
              <a:t>mentilo</a:t>
            </a:r>
            <a:r>
              <a:rPr lang="es-ES" sz="2800" dirty="0"/>
              <a:t> era </a:t>
            </a:r>
            <a:r>
              <a:rPr lang="es-ES" sz="2800" dirty="0" err="1"/>
              <a:t>estereoespécífica</a:t>
            </a:r>
            <a:r>
              <a:rPr lang="es-ES" sz="2800" dirty="0"/>
              <a:t>: </a:t>
            </a:r>
          </a:p>
        </p:txBody>
      </p:sp>
      <p:graphicFrame>
        <p:nvGraphicFramePr>
          <p:cNvPr id="4" name="3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96039990"/>
              </p:ext>
            </p:extLst>
          </p:nvPr>
        </p:nvGraphicFramePr>
        <p:xfrm>
          <a:off x="1803228" y="2312876"/>
          <a:ext cx="4564632" cy="10801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71" name="ChemSketch" r:id="rId3" imgW="3709440" imgH="877680" progId="ACD.ChemSketch.20">
                  <p:embed/>
                </p:oleObj>
              </mc:Choice>
              <mc:Fallback>
                <p:oleObj name="ChemSketch" r:id="rId3" imgW="3709440" imgH="877680" progId="ACD.ChemSketch.2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803228" y="2312876"/>
                        <a:ext cx="4564632" cy="108012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4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37767744"/>
              </p:ext>
            </p:extLst>
          </p:nvPr>
        </p:nvGraphicFramePr>
        <p:xfrm>
          <a:off x="1428750" y="3392996"/>
          <a:ext cx="2155825" cy="2945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72" name="ChemSketch" r:id="rId5" imgW="1749600" imgH="2279880" progId="ACD.ChemSketch.20">
                  <p:embed/>
                </p:oleObj>
              </mc:Choice>
              <mc:Fallback>
                <p:oleObj name="ChemSketch" r:id="rId5" imgW="1749600" imgH="2279880" progId="ACD.ChemSketch.2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428750" y="3392996"/>
                        <a:ext cx="2155825" cy="294565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5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33976499"/>
              </p:ext>
            </p:extLst>
          </p:nvPr>
        </p:nvGraphicFramePr>
        <p:xfrm>
          <a:off x="3700945" y="3314310"/>
          <a:ext cx="4433249" cy="302433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73" name="ChemSketch" r:id="rId7" imgW="3697200" imgH="2462760" progId="ACD.ChemSketch.20">
                  <p:embed/>
                </p:oleObj>
              </mc:Choice>
              <mc:Fallback>
                <p:oleObj name="ChemSketch" r:id="rId7" imgW="3697200" imgH="2462760" progId="ACD.ChemSketch.2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3700945" y="3314310"/>
                        <a:ext cx="4433249" cy="3024336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7 Flecha curvada hacia la derecha"/>
          <p:cNvSpPr/>
          <p:nvPr/>
        </p:nvSpPr>
        <p:spPr>
          <a:xfrm rot="18380461">
            <a:off x="951817" y="4837977"/>
            <a:ext cx="690791" cy="1454846"/>
          </a:xfrm>
          <a:prstGeom prst="curved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tx1"/>
              </a:solidFill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6913650" y="3266918"/>
            <a:ext cx="2273963" cy="92333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s-ES" dirty="0"/>
              <a:t>Pero en estas otras, se forman dos isómeros pues prevalece E1</a:t>
            </a:r>
          </a:p>
        </p:txBody>
      </p:sp>
      <p:sp>
        <p:nvSpPr>
          <p:cNvPr id="11" name="10 Flecha izquierda"/>
          <p:cNvSpPr/>
          <p:nvPr/>
        </p:nvSpPr>
        <p:spPr>
          <a:xfrm rot="19793812">
            <a:off x="4670069" y="4460099"/>
            <a:ext cx="2327877" cy="289861"/>
          </a:xfrm>
          <a:prstGeom prst="lef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2" name="11 Flecha izquierda"/>
          <p:cNvSpPr/>
          <p:nvPr/>
        </p:nvSpPr>
        <p:spPr>
          <a:xfrm rot="17212338">
            <a:off x="6462262" y="4529158"/>
            <a:ext cx="1068226" cy="362360"/>
          </a:xfrm>
          <a:prstGeom prst="lef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cxnSp>
        <p:nvCxnSpPr>
          <p:cNvPr id="13" name="Conector recto 12">
            <a:extLst>
              <a:ext uri="{FF2B5EF4-FFF2-40B4-BE49-F238E27FC236}">
                <a16:creationId xmlns:a16="http://schemas.microsoft.com/office/drawing/2014/main" id="{89CD830A-7387-492B-ADA4-C8AFE67A69D5}"/>
              </a:ext>
            </a:extLst>
          </p:cNvPr>
          <p:cNvCxnSpPr/>
          <p:nvPr/>
        </p:nvCxnSpPr>
        <p:spPr>
          <a:xfrm>
            <a:off x="3639584" y="3392996"/>
            <a:ext cx="0" cy="2970307"/>
          </a:xfrm>
          <a:prstGeom prst="line">
            <a:avLst/>
          </a:prstGeom>
          <a:ln w="57150"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840977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16" presetClass="entr" presetSubtype="2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"/>
                            </p:stCondLst>
                            <p:childTnLst>
                              <p:par>
                                <p:cTn id="26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00"/>
                            </p:stCondLst>
                            <p:childTnLst>
                              <p:par>
                                <p:cTn id="29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22" presetClass="entr" presetSubtype="1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3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2" presetClass="entr" presetSubtype="1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6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1" grpId="0" animBg="1"/>
      <p:bldP spid="12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30F57BE-D606-463C-8CE1-E035C76D7B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3508" y="190789"/>
            <a:ext cx="8856983" cy="1143000"/>
          </a:xfrm>
        </p:spPr>
        <p:txBody>
          <a:bodyPr>
            <a:noAutofit/>
          </a:bodyPr>
          <a:lstStyle/>
          <a:p>
            <a:pPr algn="l"/>
            <a:r>
              <a:rPr lang="es-AR" sz="3600"/>
              <a:t>En E1 el hidrógeno se elimina en la etapa rápida</a:t>
            </a:r>
          </a:p>
        </p:txBody>
      </p:sp>
      <p:cxnSp>
        <p:nvCxnSpPr>
          <p:cNvPr id="6" name="Conector recto 5">
            <a:extLst>
              <a:ext uri="{FF2B5EF4-FFF2-40B4-BE49-F238E27FC236}">
                <a16:creationId xmlns:a16="http://schemas.microsoft.com/office/drawing/2014/main" id="{AC6F4D4D-C868-463E-9578-248BDDDA8016}"/>
              </a:ext>
            </a:extLst>
          </p:cNvPr>
          <p:cNvCxnSpPr/>
          <p:nvPr/>
        </p:nvCxnSpPr>
        <p:spPr>
          <a:xfrm>
            <a:off x="755576" y="1772816"/>
            <a:ext cx="0" cy="403244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" name="Conector recto 7">
            <a:extLst>
              <a:ext uri="{FF2B5EF4-FFF2-40B4-BE49-F238E27FC236}">
                <a16:creationId xmlns:a16="http://schemas.microsoft.com/office/drawing/2014/main" id="{844542A0-5EBE-4C18-9D3E-DC11AA25492E}"/>
              </a:ext>
            </a:extLst>
          </p:cNvPr>
          <p:cNvCxnSpPr/>
          <p:nvPr/>
        </p:nvCxnSpPr>
        <p:spPr>
          <a:xfrm>
            <a:off x="755576" y="5805264"/>
            <a:ext cx="5976664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4" name="Forma libre: forma 13">
            <a:extLst>
              <a:ext uri="{FF2B5EF4-FFF2-40B4-BE49-F238E27FC236}">
                <a16:creationId xmlns:a16="http://schemas.microsoft.com/office/drawing/2014/main" id="{39AEE489-2ABA-4C58-BE71-E2DDD6C8B61A}"/>
              </a:ext>
            </a:extLst>
          </p:cNvPr>
          <p:cNvSpPr/>
          <p:nvPr/>
        </p:nvSpPr>
        <p:spPr>
          <a:xfrm>
            <a:off x="1943243" y="2646895"/>
            <a:ext cx="1828800" cy="1946215"/>
          </a:xfrm>
          <a:custGeom>
            <a:avLst/>
            <a:gdLst>
              <a:gd name="connsiteX0" fmla="*/ 0 w 1828800"/>
              <a:gd name="connsiteY0" fmla="*/ 1918536 h 1946215"/>
              <a:gd name="connsiteX1" fmla="*/ 506437 w 1828800"/>
              <a:gd name="connsiteY1" fmla="*/ 1707520 h 1946215"/>
              <a:gd name="connsiteX2" fmla="*/ 998806 w 1828800"/>
              <a:gd name="connsiteY2" fmla="*/ 174142 h 1946215"/>
              <a:gd name="connsiteX3" fmla="*/ 1406769 w 1828800"/>
              <a:gd name="connsiteY3" fmla="*/ 75668 h 1946215"/>
              <a:gd name="connsiteX4" fmla="*/ 1533378 w 1828800"/>
              <a:gd name="connsiteY4" fmla="*/ 539902 h 1946215"/>
              <a:gd name="connsiteX5" fmla="*/ 1828800 w 1828800"/>
              <a:gd name="connsiteY5" fmla="*/ 624308 h 19462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828800" h="1946215">
                <a:moveTo>
                  <a:pt x="0" y="1918536"/>
                </a:moveTo>
                <a:cubicBezTo>
                  <a:pt x="169984" y="1958394"/>
                  <a:pt x="339969" y="1998252"/>
                  <a:pt x="506437" y="1707520"/>
                </a:cubicBezTo>
                <a:cubicBezTo>
                  <a:pt x="672905" y="1416788"/>
                  <a:pt x="848751" y="446117"/>
                  <a:pt x="998806" y="174142"/>
                </a:cubicBezTo>
                <a:cubicBezTo>
                  <a:pt x="1148861" y="-97833"/>
                  <a:pt x="1317674" y="14708"/>
                  <a:pt x="1406769" y="75668"/>
                </a:cubicBezTo>
                <a:cubicBezTo>
                  <a:pt x="1495864" y="136628"/>
                  <a:pt x="1463040" y="448462"/>
                  <a:pt x="1533378" y="539902"/>
                </a:cubicBezTo>
                <a:cubicBezTo>
                  <a:pt x="1603716" y="631342"/>
                  <a:pt x="1716258" y="627825"/>
                  <a:pt x="1828800" y="624308"/>
                </a:cubicBezTo>
              </a:path>
            </a:pathLst>
          </a:cu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15" name="Forma libre: forma 14">
            <a:extLst>
              <a:ext uri="{FF2B5EF4-FFF2-40B4-BE49-F238E27FC236}">
                <a16:creationId xmlns:a16="http://schemas.microsoft.com/office/drawing/2014/main" id="{AFC112D7-67FA-4A06-815E-D6D32735581A}"/>
              </a:ext>
            </a:extLst>
          </p:cNvPr>
          <p:cNvSpPr/>
          <p:nvPr/>
        </p:nvSpPr>
        <p:spPr>
          <a:xfrm>
            <a:off x="1915108" y="2356144"/>
            <a:ext cx="1885070" cy="1672559"/>
          </a:xfrm>
          <a:custGeom>
            <a:avLst/>
            <a:gdLst>
              <a:gd name="connsiteX0" fmla="*/ 0 w 1885070"/>
              <a:gd name="connsiteY0" fmla="*/ 1618444 h 1672559"/>
              <a:gd name="connsiteX1" fmla="*/ 407963 w 1885070"/>
              <a:gd name="connsiteY1" fmla="*/ 1505902 h 1672559"/>
              <a:gd name="connsiteX2" fmla="*/ 928467 w 1885070"/>
              <a:gd name="connsiteY2" fmla="*/ 225742 h 1672559"/>
              <a:gd name="connsiteX3" fmla="*/ 1378633 w 1885070"/>
              <a:gd name="connsiteY3" fmla="*/ 56930 h 1672559"/>
              <a:gd name="connsiteX4" fmla="*/ 1533378 w 1885070"/>
              <a:gd name="connsiteY4" fmla="*/ 858788 h 1672559"/>
              <a:gd name="connsiteX5" fmla="*/ 1885070 w 1885070"/>
              <a:gd name="connsiteY5" fmla="*/ 915059 h 16725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885070" h="1672559">
                <a:moveTo>
                  <a:pt x="0" y="1618444"/>
                </a:moveTo>
                <a:cubicBezTo>
                  <a:pt x="126609" y="1678231"/>
                  <a:pt x="253219" y="1738019"/>
                  <a:pt x="407963" y="1505902"/>
                </a:cubicBezTo>
                <a:cubicBezTo>
                  <a:pt x="562708" y="1273785"/>
                  <a:pt x="766689" y="467237"/>
                  <a:pt x="928467" y="225742"/>
                </a:cubicBezTo>
                <a:cubicBezTo>
                  <a:pt x="1090245" y="-15753"/>
                  <a:pt x="1277815" y="-48578"/>
                  <a:pt x="1378633" y="56930"/>
                </a:cubicBezTo>
                <a:cubicBezTo>
                  <a:pt x="1479451" y="162438"/>
                  <a:pt x="1448972" y="715766"/>
                  <a:pt x="1533378" y="858788"/>
                </a:cubicBezTo>
                <a:cubicBezTo>
                  <a:pt x="1617784" y="1001810"/>
                  <a:pt x="1751427" y="958434"/>
                  <a:pt x="1885070" y="915059"/>
                </a:cubicBezTo>
              </a:path>
            </a:pathLst>
          </a:cu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16" name="Forma libre: forma 15">
            <a:extLst>
              <a:ext uri="{FF2B5EF4-FFF2-40B4-BE49-F238E27FC236}">
                <a16:creationId xmlns:a16="http://schemas.microsoft.com/office/drawing/2014/main" id="{FB3A5966-E13E-42A9-A804-A31C9D4775BD}"/>
              </a:ext>
            </a:extLst>
          </p:cNvPr>
          <p:cNvSpPr/>
          <p:nvPr/>
        </p:nvSpPr>
        <p:spPr>
          <a:xfrm>
            <a:off x="1999514" y="1939460"/>
            <a:ext cx="1716258" cy="1382107"/>
          </a:xfrm>
          <a:custGeom>
            <a:avLst/>
            <a:gdLst>
              <a:gd name="connsiteX0" fmla="*/ 0 w 1716258"/>
              <a:gd name="connsiteY0" fmla="*/ 1373946 h 1382107"/>
              <a:gd name="connsiteX1" fmla="*/ 379827 w 1716258"/>
              <a:gd name="connsiteY1" fmla="*/ 1191066 h 1382107"/>
              <a:gd name="connsiteX2" fmla="*/ 801858 w 1716258"/>
              <a:gd name="connsiteY2" fmla="*/ 220395 h 1382107"/>
              <a:gd name="connsiteX3" fmla="*/ 1209821 w 1716258"/>
              <a:gd name="connsiteY3" fmla="*/ 79718 h 1382107"/>
              <a:gd name="connsiteX4" fmla="*/ 1463040 w 1716258"/>
              <a:gd name="connsiteY4" fmla="*/ 1233269 h 1382107"/>
              <a:gd name="connsiteX5" fmla="*/ 1716258 w 1716258"/>
              <a:gd name="connsiteY5" fmla="*/ 1331743 h 13821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716258" h="1382107">
                <a:moveTo>
                  <a:pt x="0" y="1373946"/>
                </a:moveTo>
                <a:cubicBezTo>
                  <a:pt x="123092" y="1378635"/>
                  <a:pt x="246184" y="1383324"/>
                  <a:pt x="379827" y="1191066"/>
                </a:cubicBezTo>
                <a:cubicBezTo>
                  <a:pt x="513470" y="998808"/>
                  <a:pt x="663526" y="405620"/>
                  <a:pt x="801858" y="220395"/>
                </a:cubicBezTo>
                <a:cubicBezTo>
                  <a:pt x="940190" y="35170"/>
                  <a:pt x="1099624" y="-89094"/>
                  <a:pt x="1209821" y="79718"/>
                </a:cubicBezTo>
                <a:cubicBezTo>
                  <a:pt x="1320018" y="248530"/>
                  <a:pt x="1378634" y="1024598"/>
                  <a:pt x="1463040" y="1233269"/>
                </a:cubicBezTo>
                <a:cubicBezTo>
                  <a:pt x="1547446" y="1441940"/>
                  <a:pt x="1631852" y="1386841"/>
                  <a:pt x="1716258" y="1331743"/>
                </a:cubicBezTo>
              </a:path>
            </a:pathLst>
          </a:cu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32" name="Forma libre: forma 31">
            <a:extLst>
              <a:ext uri="{FF2B5EF4-FFF2-40B4-BE49-F238E27FC236}">
                <a16:creationId xmlns:a16="http://schemas.microsoft.com/office/drawing/2014/main" id="{F589867B-7563-443F-8A67-9C47514D3F8C}"/>
              </a:ext>
            </a:extLst>
          </p:cNvPr>
          <p:cNvSpPr/>
          <p:nvPr/>
        </p:nvSpPr>
        <p:spPr>
          <a:xfrm>
            <a:off x="3661918" y="2731942"/>
            <a:ext cx="2009263" cy="2299901"/>
          </a:xfrm>
          <a:custGeom>
            <a:avLst/>
            <a:gdLst>
              <a:gd name="connsiteX0" fmla="*/ 25719 w 2009263"/>
              <a:gd name="connsiteY0" fmla="*/ 553329 h 2299901"/>
              <a:gd name="connsiteX1" fmla="*/ 25719 w 2009263"/>
              <a:gd name="connsiteY1" fmla="*/ 609599 h 2299901"/>
              <a:gd name="connsiteX2" fmla="*/ 293005 w 2009263"/>
              <a:gd name="connsiteY2" fmla="*/ 539261 h 2299901"/>
              <a:gd name="connsiteX3" fmla="*/ 475885 w 2009263"/>
              <a:gd name="connsiteY3" fmla="*/ 356381 h 2299901"/>
              <a:gd name="connsiteX4" fmla="*/ 560291 w 2009263"/>
              <a:gd name="connsiteY4" fmla="*/ 117230 h 2299901"/>
              <a:gd name="connsiteX5" fmla="*/ 672833 w 2009263"/>
              <a:gd name="connsiteY5" fmla="*/ 18756 h 2299901"/>
              <a:gd name="connsiteX6" fmla="*/ 785374 w 2009263"/>
              <a:gd name="connsiteY6" fmla="*/ 4689 h 2299901"/>
              <a:gd name="connsiteX7" fmla="*/ 968254 w 2009263"/>
              <a:gd name="connsiteY7" fmla="*/ 75027 h 2299901"/>
              <a:gd name="connsiteX8" fmla="*/ 1080796 w 2009263"/>
              <a:gd name="connsiteY8" fmla="*/ 398584 h 2299901"/>
              <a:gd name="connsiteX9" fmla="*/ 1376217 w 2009263"/>
              <a:gd name="connsiteY9" fmla="*/ 2044504 h 2299901"/>
              <a:gd name="connsiteX10" fmla="*/ 2009263 w 2009263"/>
              <a:gd name="connsiteY10" fmla="*/ 2269587 h 2299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009263" h="2299901">
                <a:moveTo>
                  <a:pt x="25719" y="553329"/>
                </a:moveTo>
                <a:cubicBezTo>
                  <a:pt x="3445" y="582636"/>
                  <a:pt x="-18829" y="611944"/>
                  <a:pt x="25719" y="609599"/>
                </a:cubicBezTo>
                <a:cubicBezTo>
                  <a:pt x="70267" y="607254"/>
                  <a:pt x="217977" y="581464"/>
                  <a:pt x="293005" y="539261"/>
                </a:cubicBezTo>
                <a:cubicBezTo>
                  <a:pt x="368033" y="497058"/>
                  <a:pt x="431337" y="426719"/>
                  <a:pt x="475885" y="356381"/>
                </a:cubicBezTo>
                <a:cubicBezTo>
                  <a:pt x="520433" y="286043"/>
                  <a:pt x="527466" y="173501"/>
                  <a:pt x="560291" y="117230"/>
                </a:cubicBezTo>
                <a:cubicBezTo>
                  <a:pt x="593116" y="60959"/>
                  <a:pt x="635319" y="37513"/>
                  <a:pt x="672833" y="18756"/>
                </a:cubicBezTo>
                <a:cubicBezTo>
                  <a:pt x="710347" y="-1"/>
                  <a:pt x="736137" y="-4689"/>
                  <a:pt x="785374" y="4689"/>
                </a:cubicBezTo>
                <a:cubicBezTo>
                  <a:pt x="834611" y="14067"/>
                  <a:pt x="919017" y="9378"/>
                  <a:pt x="968254" y="75027"/>
                </a:cubicBezTo>
                <a:cubicBezTo>
                  <a:pt x="1017491" y="140676"/>
                  <a:pt x="1012802" y="70338"/>
                  <a:pt x="1080796" y="398584"/>
                </a:cubicBezTo>
                <a:cubicBezTo>
                  <a:pt x="1148790" y="726830"/>
                  <a:pt x="1221473" y="1732670"/>
                  <a:pt x="1376217" y="2044504"/>
                </a:cubicBezTo>
                <a:cubicBezTo>
                  <a:pt x="1530961" y="2356338"/>
                  <a:pt x="1770112" y="2312962"/>
                  <a:pt x="2009263" y="2269587"/>
                </a:cubicBezTo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35" name="Forma libre: forma 34">
            <a:extLst>
              <a:ext uri="{FF2B5EF4-FFF2-40B4-BE49-F238E27FC236}">
                <a16:creationId xmlns:a16="http://schemas.microsoft.com/office/drawing/2014/main" id="{D4E86C3D-4A02-4CEC-9CD9-1107B1A48CCB}"/>
              </a:ext>
            </a:extLst>
          </p:cNvPr>
          <p:cNvSpPr/>
          <p:nvPr/>
        </p:nvSpPr>
        <p:spPr>
          <a:xfrm>
            <a:off x="3743908" y="2943440"/>
            <a:ext cx="1871003" cy="2506646"/>
          </a:xfrm>
          <a:custGeom>
            <a:avLst/>
            <a:gdLst>
              <a:gd name="connsiteX0" fmla="*/ 0 w 1871003"/>
              <a:gd name="connsiteY0" fmla="*/ 299628 h 2506646"/>
              <a:gd name="connsiteX1" fmla="*/ 323557 w 1871003"/>
              <a:gd name="connsiteY1" fmla="*/ 299628 h 2506646"/>
              <a:gd name="connsiteX2" fmla="*/ 464233 w 1871003"/>
              <a:gd name="connsiteY2" fmla="*/ 130815 h 2506646"/>
              <a:gd name="connsiteX3" fmla="*/ 548640 w 1871003"/>
              <a:gd name="connsiteY3" fmla="*/ 18274 h 2506646"/>
              <a:gd name="connsiteX4" fmla="*/ 661181 w 1871003"/>
              <a:gd name="connsiteY4" fmla="*/ 4206 h 2506646"/>
              <a:gd name="connsiteX5" fmla="*/ 829993 w 1871003"/>
              <a:gd name="connsiteY5" fmla="*/ 60477 h 2506646"/>
              <a:gd name="connsiteX6" fmla="*/ 886264 w 1871003"/>
              <a:gd name="connsiteY6" fmla="*/ 187086 h 2506646"/>
              <a:gd name="connsiteX7" fmla="*/ 942535 w 1871003"/>
              <a:gd name="connsiteY7" fmla="*/ 566914 h 2506646"/>
              <a:gd name="connsiteX8" fmla="*/ 1139483 w 1871003"/>
              <a:gd name="connsiteY8" fmla="*/ 1889277 h 2506646"/>
              <a:gd name="connsiteX9" fmla="*/ 1364566 w 1871003"/>
              <a:gd name="connsiteY9" fmla="*/ 2437917 h 2506646"/>
              <a:gd name="connsiteX10" fmla="*/ 1871003 w 1871003"/>
              <a:gd name="connsiteY10" fmla="*/ 2480120 h 25066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871003" h="2506646">
                <a:moveTo>
                  <a:pt x="0" y="299628"/>
                </a:moveTo>
                <a:cubicBezTo>
                  <a:pt x="123092" y="313695"/>
                  <a:pt x="246185" y="327763"/>
                  <a:pt x="323557" y="299628"/>
                </a:cubicBezTo>
                <a:cubicBezTo>
                  <a:pt x="400929" y="271493"/>
                  <a:pt x="426719" y="177707"/>
                  <a:pt x="464233" y="130815"/>
                </a:cubicBezTo>
                <a:cubicBezTo>
                  <a:pt x="501747" y="83923"/>
                  <a:pt x="515815" y="39375"/>
                  <a:pt x="548640" y="18274"/>
                </a:cubicBezTo>
                <a:cubicBezTo>
                  <a:pt x="581465" y="-2827"/>
                  <a:pt x="614289" y="-2828"/>
                  <a:pt x="661181" y="4206"/>
                </a:cubicBezTo>
                <a:cubicBezTo>
                  <a:pt x="708073" y="11240"/>
                  <a:pt x="792479" y="29997"/>
                  <a:pt x="829993" y="60477"/>
                </a:cubicBezTo>
                <a:cubicBezTo>
                  <a:pt x="867507" y="90957"/>
                  <a:pt x="867507" y="102680"/>
                  <a:pt x="886264" y="187086"/>
                </a:cubicBezTo>
                <a:cubicBezTo>
                  <a:pt x="905021" y="271492"/>
                  <a:pt x="942535" y="566914"/>
                  <a:pt x="942535" y="566914"/>
                </a:cubicBezTo>
                <a:cubicBezTo>
                  <a:pt x="984738" y="850613"/>
                  <a:pt x="1069145" y="1577443"/>
                  <a:pt x="1139483" y="1889277"/>
                </a:cubicBezTo>
                <a:cubicBezTo>
                  <a:pt x="1209821" y="2201111"/>
                  <a:pt x="1242646" y="2339443"/>
                  <a:pt x="1364566" y="2437917"/>
                </a:cubicBezTo>
                <a:cubicBezTo>
                  <a:pt x="1486486" y="2536391"/>
                  <a:pt x="1678744" y="2508255"/>
                  <a:pt x="1871003" y="2480120"/>
                </a:cubicBezTo>
              </a:path>
            </a:pathLst>
          </a:custGeom>
          <a:noFill/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graphicFrame>
        <p:nvGraphicFramePr>
          <p:cNvPr id="36" name="Objeto 35">
            <a:extLst>
              <a:ext uri="{FF2B5EF4-FFF2-40B4-BE49-F238E27FC236}">
                <a16:creationId xmlns:a16="http://schemas.microsoft.com/office/drawing/2014/main" id="{481AC429-D27D-4036-9BE7-EBD5F3B38E7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05936492"/>
              </p:ext>
            </p:extLst>
          </p:nvPr>
        </p:nvGraphicFramePr>
        <p:xfrm>
          <a:off x="971608" y="4333806"/>
          <a:ext cx="915365" cy="58317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26" name="ChemSketch" r:id="rId3" imgW="543960" imgH="289440" progId="ACD.ChemSketch.20">
                  <p:embed/>
                </p:oleObj>
              </mc:Choice>
              <mc:Fallback>
                <p:oleObj name="ChemSketch" r:id="rId3" imgW="543960" imgH="289440" progId="ACD.ChemSketch.2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971608" y="4333806"/>
                        <a:ext cx="915365" cy="583177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" name="Objeto 36">
            <a:extLst>
              <a:ext uri="{FF2B5EF4-FFF2-40B4-BE49-F238E27FC236}">
                <a16:creationId xmlns:a16="http://schemas.microsoft.com/office/drawing/2014/main" id="{38059640-B9DE-4751-9820-A610F0031D7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3820772"/>
              </p:ext>
            </p:extLst>
          </p:nvPr>
        </p:nvGraphicFramePr>
        <p:xfrm>
          <a:off x="908826" y="3582062"/>
          <a:ext cx="950795" cy="50450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27" name="ChemSketch" r:id="rId5" imgW="543960" imgH="289440" progId="ACD.ChemSketch.20">
                  <p:embed/>
                </p:oleObj>
              </mc:Choice>
              <mc:Fallback>
                <p:oleObj name="ChemSketch" r:id="rId5" imgW="543960" imgH="289440" progId="ACD.ChemSketch.2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908826" y="3582062"/>
                        <a:ext cx="950795" cy="50450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8" name="Objeto 37">
            <a:extLst>
              <a:ext uri="{FF2B5EF4-FFF2-40B4-BE49-F238E27FC236}">
                <a16:creationId xmlns:a16="http://schemas.microsoft.com/office/drawing/2014/main" id="{434C0507-F7B1-4C43-B551-BBD5AAA242B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19686181"/>
              </p:ext>
            </p:extLst>
          </p:nvPr>
        </p:nvGraphicFramePr>
        <p:xfrm>
          <a:off x="971608" y="2848995"/>
          <a:ext cx="890568" cy="53492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28" name="ChemSketch" r:id="rId7" imgW="480600" imgH="289440" progId="ACD.ChemSketch.20">
                  <p:embed/>
                </p:oleObj>
              </mc:Choice>
              <mc:Fallback>
                <p:oleObj name="ChemSketch" r:id="rId7" imgW="480600" imgH="289440" progId="ACD.ChemSketch.2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971608" y="2848995"/>
                        <a:ext cx="890568" cy="534927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" name="Objeto 39">
            <a:extLst>
              <a:ext uri="{FF2B5EF4-FFF2-40B4-BE49-F238E27FC236}">
                <a16:creationId xmlns:a16="http://schemas.microsoft.com/office/drawing/2014/main" id="{C6BD9351-9B09-4E17-9563-0288D1A9001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44288966"/>
              </p:ext>
            </p:extLst>
          </p:nvPr>
        </p:nvGraphicFramePr>
        <p:xfrm>
          <a:off x="5643047" y="5221516"/>
          <a:ext cx="782831" cy="53802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29" name="ChemSketch" r:id="rId9" imgW="462240" imgH="316800" progId="ACD.ChemSketch.20">
                  <p:embed/>
                </p:oleObj>
              </mc:Choice>
              <mc:Fallback>
                <p:oleObj name="ChemSketch" r:id="rId9" imgW="462240" imgH="316800" progId="ACD.ChemSketch.2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5643047" y="5221516"/>
                        <a:ext cx="782831" cy="538028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" name="Objeto 40">
            <a:extLst>
              <a:ext uri="{FF2B5EF4-FFF2-40B4-BE49-F238E27FC236}">
                <a16:creationId xmlns:a16="http://schemas.microsoft.com/office/drawing/2014/main" id="{31ACEFCE-18AB-4B11-AB05-F6F22063B1A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52738379"/>
              </p:ext>
            </p:extLst>
          </p:nvPr>
        </p:nvGraphicFramePr>
        <p:xfrm>
          <a:off x="5614911" y="4327378"/>
          <a:ext cx="815965" cy="53802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30" name="ChemSketch" r:id="rId11" imgW="507600" imgH="334800" progId="ACD.ChemSketch.20">
                  <p:embed/>
                </p:oleObj>
              </mc:Choice>
              <mc:Fallback>
                <p:oleObj name="ChemSketch" r:id="rId11" imgW="507600" imgH="334800" progId="ACD.ChemSketch.2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5614911" y="4327378"/>
                        <a:ext cx="815965" cy="538028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2" name="Objeto 41">
            <a:extLst>
              <a:ext uri="{FF2B5EF4-FFF2-40B4-BE49-F238E27FC236}">
                <a16:creationId xmlns:a16="http://schemas.microsoft.com/office/drawing/2014/main" id="{C59387AF-C99F-4171-B891-474472C3CBD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42429276"/>
              </p:ext>
            </p:extLst>
          </p:nvPr>
        </p:nvGraphicFramePr>
        <p:xfrm>
          <a:off x="3074639" y="3532565"/>
          <a:ext cx="915365" cy="1145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31" name="ChemSketch" r:id="rId13" imgW="743400" imgH="977040" progId="ACD.ChemSketch.20">
                  <p:embed/>
                </p:oleObj>
              </mc:Choice>
              <mc:Fallback>
                <p:oleObj name="ChemSketch" r:id="rId13" imgW="743400" imgH="977040" progId="ACD.ChemSketch.2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3074639" y="3532565"/>
                        <a:ext cx="915365" cy="1145588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43" name="CuadroTexto 42">
            <a:extLst>
              <a:ext uri="{FF2B5EF4-FFF2-40B4-BE49-F238E27FC236}">
                <a16:creationId xmlns:a16="http://schemas.microsoft.com/office/drawing/2014/main" id="{7FC98EC5-F8C9-46B4-ABF3-B68B5C19A8F3}"/>
              </a:ext>
            </a:extLst>
          </p:cNvPr>
          <p:cNvSpPr txBox="1"/>
          <p:nvPr/>
        </p:nvSpPr>
        <p:spPr>
          <a:xfrm>
            <a:off x="6468467" y="4391917"/>
            <a:ext cx="5838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/>
              <a:t>18%</a:t>
            </a:r>
          </a:p>
        </p:txBody>
      </p:sp>
      <p:sp>
        <p:nvSpPr>
          <p:cNvPr id="44" name="CuadroTexto 43">
            <a:extLst>
              <a:ext uri="{FF2B5EF4-FFF2-40B4-BE49-F238E27FC236}">
                <a16:creationId xmlns:a16="http://schemas.microsoft.com/office/drawing/2014/main" id="{1E48F73B-2C1D-481E-910F-7A33C7213150}"/>
              </a:ext>
            </a:extLst>
          </p:cNvPr>
          <p:cNvSpPr txBox="1"/>
          <p:nvPr/>
        </p:nvSpPr>
        <p:spPr>
          <a:xfrm>
            <a:off x="6468467" y="5265420"/>
            <a:ext cx="5838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/>
              <a:t>82%</a:t>
            </a:r>
          </a:p>
        </p:txBody>
      </p:sp>
      <p:sp>
        <p:nvSpPr>
          <p:cNvPr id="45" name="Globo: flecha hacia abajo 44">
            <a:extLst>
              <a:ext uri="{FF2B5EF4-FFF2-40B4-BE49-F238E27FC236}">
                <a16:creationId xmlns:a16="http://schemas.microsoft.com/office/drawing/2014/main" id="{558FC59A-7FA4-4D7C-A602-09E4CC51C4E2}"/>
              </a:ext>
            </a:extLst>
          </p:cNvPr>
          <p:cNvSpPr/>
          <p:nvPr/>
        </p:nvSpPr>
        <p:spPr>
          <a:xfrm rot="1246890">
            <a:off x="3903150" y="1487026"/>
            <a:ext cx="1869104" cy="1240365"/>
          </a:xfrm>
          <a:prstGeom prst="downArrow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AR"/>
              <a:t>El control de la formación de productos es aquí</a:t>
            </a:r>
          </a:p>
        </p:txBody>
      </p:sp>
      <p:sp>
        <p:nvSpPr>
          <p:cNvPr id="46" name="Elipse 45">
            <a:extLst>
              <a:ext uri="{FF2B5EF4-FFF2-40B4-BE49-F238E27FC236}">
                <a16:creationId xmlns:a16="http://schemas.microsoft.com/office/drawing/2014/main" id="{FC81361E-E38C-4960-B3E9-23FCE78A0797}"/>
              </a:ext>
            </a:extLst>
          </p:cNvPr>
          <p:cNvSpPr/>
          <p:nvPr/>
        </p:nvSpPr>
        <p:spPr>
          <a:xfrm>
            <a:off x="2609216" y="1707403"/>
            <a:ext cx="915364" cy="1657256"/>
          </a:xfrm>
          <a:prstGeom prst="ellipse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>
              <a:ln>
                <a:solidFill>
                  <a:srgbClr val="FFC000"/>
                </a:solidFill>
              </a:ln>
              <a:noFill/>
            </a:endParaRPr>
          </a:p>
        </p:txBody>
      </p:sp>
      <p:sp>
        <p:nvSpPr>
          <p:cNvPr id="47" name="Globo: flecha hacia abajo 46">
            <a:extLst>
              <a:ext uri="{FF2B5EF4-FFF2-40B4-BE49-F238E27FC236}">
                <a16:creationId xmlns:a16="http://schemas.microsoft.com/office/drawing/2014/main" id="{0780A755-7D16-4B5A-A2C3-3D7385B7AC76}"/>
              </a:ext>
            </a:extLst>
          </p:cNvPr>
          <p:cNvSpPr/>
          <p:nvPr/>
        </p:nvSpPr>
        <p:spPr>
          <a:xfrm rot="20754149">
            <a:off x="1455743" y="979996"/>
            <a:ext cx="2485879" cy="1014194"/>
          </a:xfrm>
          <a:prstGeom prst="downArrow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AR"/>
              <a:t>El carbocatión se forma a distintas velocidades…</a:t>
            </a:r>
          </a:p>
        </p:txBody>
      </p:sp>
      <p:sp>
        <p:nvSpPr>
          <p:cNvPr id="48" name="Globo: flecha hacia arriba 47">
            <a:extLst>
              <a:ext uri="{FF2B5EF4-FFF2-40B4-BE49-F238E27FC236}">
                <a16:creationId xmlns:a16="http://schemas.microsoft.com/office/drawing/2014/main" id="{00F86235-6568-43BB-AED5-2419EE542399}"/>
              </a:ext>
            </a:extLst>
          </p:cNvPr>
          <p:cNvSpPr/>
          <p:nvPr/>
        </p:nvSpPr>
        <p:spPr>
          <a:xfrm>
            <a:off x="2569203" y="4745212"/>
            <a:ext cx="1828777" cy="787756"/>
          </a:xfrm>
          <a:prstGeom prst="upArrow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AR"/>
              <a:t>Pero es el mismo en los tres casos</a:t>
            </a:r>
          </a:p>
        </p:txBody>
      </p:sp>
      <p:sp>
        <p:nvSpPr>
          <p:cNvPr id="49" name="Cerrar llave 48">
            <a:extLst>
              <a:ext uri="{FF2B5EF4-FFF2-40B4-BE49-F238E27FC236}">
                <a16:creationId xmlns:a16="http://schemas.microsoft.com/office/drawing/2014/main" id="{26F0C649-8509-428E-B3AB-428EA649A6B4}"/>
              </a:ext>
            </a:extLst>
          </p:cNvPr>
          <p:cNvSpPr/>
          <p:nvPr/>
        </p:nvSpPr>
        <p:spPr>
          <a:xfrm>
            <a:off x="6835651" y="4239757"/>
            <a:ext cx="441575" cy="1584171"/>
          </a:xfrm>
          <a:prstGeom prst="rightBrac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50" name="Rectángulo: esquinas redondeadas 49">
            <a:extLst>
              <a:ext uri="{FF2B5EF4-FFF2-40B4-BE49-F238E27FC236}">
                <a16:creationId xmlns:a16="http://schemas.microsoft.com/office/drawing/2014/main" id="{CAC6F3BE-019E-426D-8C5B-3068A35B1B29}"/>
              </a:ext>
            </a:extLst>
          </p:cNvPr>
          <p:cNvSpPr/>
          <p:nvPr/>
        </p:nvSpPr>
        <p:spPr>
          <a:xfrm>
            <a:off x="7380312" y="4391917"/>
            <a:ext cx="1600248" cy="143201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AR"/>
              <a:t>Por eso sólo se da el mismo % en los tres casos</a:t>
            </a:r>
          </a:p>
        </p:txBody>
      </p:sp>
      <p:sp>
        <p:nvSpPr>
          <p:cNvPr id="53" name="Flecha: hacia arriba 52">
            <a:extLst>
              <a:ext uri="{FF2B5EF4-FFF2-40B4-BE49-F238E27FC236}">
                <a16:creationId xmlns:a16="http://schemas.microsoft.com/office/drawing/2014/main" id="{BB6FB5BC-7DAA-4640-933E-917E62626654}"/>
              </a:ext>
            </a:extLst>
          </p:cNvPr>
          <p:cNvSpPr/>
          <p:nvPr/>
        </p:nvSpPr>
        <p:spPr>
          <a:xfrm>
            <a:off x="179804" y="2536031"/>
            <a:ext cx="469314" cy="2493784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s-AR"/>
              <a:t>Energía crecinete</a:t>
            </a:r>
          </a:p>
        </p:txBody>
      </p:sp>
      <p:sp>
        <p:nvSpPr>
          <p:cNvPr id="55" name="Flecha: hacia arriba 54">
            <a:extLst>
              <a:ext uri="{FF2B5EF4-FFF2-40B4-BE49-F238E27FC236}">
                <a16:creationId xmlns:a16="http://schemas.microsoft.com/office/drawing/2014/main" id="{063B0BB7-6E00-44A9-91CE-9667CAB74C6E}"/>
              </a:ext>
            </a:extLst>
          </p:cNvPr>
          <p:cNvSpPr/>
          <p:nvPr/>
        </p:nvSpPr>
        <p:spPr>
          <a:xfrm rot="5400000">
            <a:off x="3993667" y="4444269"/>
            <a:ext cx="469314" cy="3406346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s-AR"/>
              <a:t>Coordenadas de reacción</a:t>
            </a:r>
          </a:p>
        </p:txBody>
      </p:sp>
    </p:spTree>
    <p:extLst>
      <p:ext uri="{BB962C8B-B14F-4D97-AF65-F5344CB8AC3E}">
        <p14:creationId xmlns:p14="http://schemas.microsoft.com/office/powerpoint/2010/main" val="22125819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500"/>
                            </p:stCondLst>
                            <p:childTnLst>
                              <p:par>
                                <p:cTn id="13" presetID="22" presetClass="entr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5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3500"/>
                            </p:stCondLst>
                            <p:childTnLst>
                              <p:par>
                                <p:cTn id="21" presetID="22" presetClass="entr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4500"/>
                            </p:stCondLst>
                            <p:childTnLst>
                              <p:par>
                                <p:cTn id="25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000"/>
                            </p:stCondLst>
                            <p:childTnLst>
                              <p:par>
                                <p:cTn id="28" presetID="22" presetClass="entr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6000"/>
                            </p:stCondLst>
                            <p:childTnLst>
                              <p:par>
                                <p:cTn id="32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6500"/>
                            </p:stCondLst>
                            <p:childTnLst>
                              <p:par>
                                <p:cTn id="35" presetID="22" presetClass="entr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7500"/>
                            </p:stCondLst>
                            <p:childTnLst>
                              <p:par>
                                <p:cTn id="39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5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500"/>
                            </p:stCondLst>
                            <p:childTnLst>
                              <p:par>
                                <p:cTn id="47" presetID="22" presetClass="entr" presetSubtype="1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9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500"/>
                            </p:stCondLst>
                            <p:childTnLst>
                              <p:par>
                                <p:cTn id="6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6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1000"/>
                            </p:stCondLst>
                            <p:childTnLst>
                              <p:par>
                                <p:cTn id="68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1500"/>
                            </p:stCondLst>
                            <p:childTnLst>
                              <p:par>
                                <p:cTn id="71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3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2500"/>
                            </p:stCondLst>
                            <p:childTnLst>
                              <p:par>
                                <p:cTn id="75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3000"/>
                            </p:stCondLst>
                            <p:childTnLst>
                              <p:par>
                                <p:cTn id="78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3500"/>
                            </p:stCondLst>
                            <p:childTnLst>
                              <p:par>
                                <p:cTn id="81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87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500"/>
                            </p:stCondLst>
                            <p:childTnLst>
                              <p:par>
                                <p:cTn id="89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5" grpId="0" animBg="1"/>
      <p:bldP spid="16" grpId="0" animBg="1"/>
      <p:bldP spid="32" grpId="0" animBg="1"/>
      <p:bldP spid="35" grpId="0" animBg="1"/>
      <p:bldP spid="43" grpId="0"/>
      <p:bldP spid="44" grpId="0"/>
      <p:bldP spid="45" grpId="0" animBg="1"/>
      <p:bldP spid="46" grpId="0" animBg="1"/>
      <p:bldP spid="47" grpId="0" animBg="1"/>
      <p:bldP spid="48" grpId="0" animBg="1"/>
      <p:bldP spid="49" grpId="0" animBg="1"/>
      <p:bldP spid="50" grpId="0" animBg="1"/>
      <p:bldP spid="53" grpId="0" animBg="1"/>
      <p:bldP spid="55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07504" y="2740"/>
            <a:ext cx="8856984" cy="6696744"/>
          </a:xfrm>
        </p:spPr>
        <p:txBody>
          <a:bodyPr>
            <a:noAutofit/>
          </a:bodyPr>
          <a:lstStyle/>
          <a:p>
            <a:pPr algn="just"/>
            <a:r>
              <a:rPr lang="es-ES" sz="2800"/>
              <a:t>El ejemplo del cloruro de metilo </a:t>
            </a:r>
            <a:r>
              <a:rPr lang="es-ES" sz="2800" dirty="0"/>
              <a:t>muestra </a:t>
            </a:r>
            <a:r>
              <a:rPr lang="es-ES" sz="2800"/>
              <a:t>que E1 </a:t>
            </a:r>
            <a:r>
              <a:rPr lang="es-ES" sz="2800" dirty="0"/>
              <a:t>y E2 compiten </a:t>
            </a:r>
            <a:r>
              <a:rPr lang="es-ES" sz="2800"/>
              <a:t>entre si. ¿Cómo infuyen los factores?</a:t>
            </a:r>
            <a:endParaRPr lang="es-ES" sz="2800" dirty="0"/>
          </a:p>
          <a:p>
            <a:pPr algn="just"/>
            <a:r>
              <a:rPr lang="es-ES" sz="2400" i="1" u="sng" dirty="0" err="1"/>
              <a:t>Infuencia</a:t>
            </a:r>
            <a:r>
              <a:rPr lang="es-ES" sz="2400" i="1" u="sng" dirty="0"/>
              <a:t> de la base</a:t>
            </a:r>
            <a:r>
              <a:rPr lang="es-ES" sz="2400" dirty="0"/>
              <a:t>: si es fuerte, prevalece E2 sobre E1, porque sólo en el 1º participa la etapa determinante (comparar ejemplos anteriores)</a:t>
            </a:r>
          </a:p>
          <a:p>
            <a:pPr algn="just"/>
            <a:r>
              <a:rPr lang="es-ES" sz="2400" i="1" u="sng" dirty="0"/>
              <a:t>Influencia del solvente</a:t>
            </a:r>
            <a:r>
              <a:rPr lang="es-ES" sz="2400" dirty="0"/>
              <a:t>: los solventes  polares favorecen E1, por igual motivo que en S</a:t>
            </a:r>
            <a:r>
              <a:rPr lang="es-ES" sz="2400" baseline="-25000" dirty="0"/>
              <a:t>N</a:t>
            </a:r>
            <a:r>
              <a:rPr lang="es-ES" sz="2400" dirty="0"/>
              <a:t>1. En cambio E2 es poco sensible a la polaridad, dado que el </a:t>
            </a:r>
            <a:r>
              <a:rPr lang="es-ES" sz="2400" dirty="0" err="1"/>
              <a:t>Ea</a:t>
            </a:r>
            <a:r>
              <a:rPr lang="es-ES" sz="2400" dirty="0"/>
              <a:t> disminuye la carga neta sobre el carbono.</a:t>
            </a:r>
          </a:p>
          <a:p>
            <a:pPr algn="just"/>
            <a:r>
              <a:rPr lang="es-ES" sz="2400" i="1" u="sng" dirty="0"/>
              <a:t>Influencia del sustrato</a:t>
            </a:r>
            <a:r>
              <a:rPr lang="es-ES" sz="2400" dirty="0"/>
              <a:t>: tanto para E1 como E2 el orden es el mismo: 3º &gt; 2º &gt; 1º (el 1º no experimenta E1)</a:t>
            </a:r>
          </a:p>
          <a:p>
            <a:pPr algn="just"/>
            <a:r>
              <a:rPr lang="es-ES" sz="2400" i="1" u="sng" dirty="0"/>
              <a:t>Orientación de la eliminación</a:t>
            </a:r>
            <a:r>
              <a:rPr lang="es-ES" sz="2400"/>
              <a:t>: para E1 predomina </a:t>
            </a:r>
            <a:r>
              <a:rPr lang="es-ES" sz="2400" dirty="0"/>
              <a:t>el producto </a:t>
            </a:r>
            <a:r>
              <a:rPr lang="es-ES" sz="2400"/>
              <a:t>de Saytzeff; para E2 también, siempre que se cumpla la periplanaridad</a:t>
            </a:r>
            <a:endParaRPr lang="es-ES" sz="2400" dirty="0"/>
          </a:p>
          <a:p>
            <a:pPr algn="just"/>
            <a:r>
              <a:rPr lang="es-ES" sz="2400" i="1" u="sng" dirty="0"/>
              <a:t>Estereoquímica</a:t>
            </a:r>
            <a:r>
              <a:rPr lang="es-ES" sz="2400" dirty="0"/>
              <a:t>: E1 no requiere una específica, sí lo hace E2.</a:t>
            </a:r>
          </a:p>
          <a:p>
            <a:pPr algn="just"/>
            <a:r>
              <a:rPr lang="es-ES" sz="2400" i="1" u="sng" dirty="0"/>
              <a:t>Reordenamientos</a:t>
            </a:r>
            <a:r>
              <a:rPr lang="es-ES" sz="2400" dirty="0"/>
              <a:t>: pueden darse con E1, porque transcurre a través de un </a:t>
            </a:r>
            <a:r>
              <a:rPr lang="es-ES" sz="2400" dirty="0" err="1"/>
              <a:t>carbocatión</a:t>
            </a:r>
            <a:r>
              <a:rPr lang="es-ES" sz="2400" dirty="0"/>
              <a:t>, como en S</a:t>
            </a:r>
            <a:r>
              <a:rPr lang="es-ES" sz="2400" baseline="-25000" dirty="0"/>
              <a:t>N</a:t>
            </a:r>
            <a:r>
              <a:rPr lang="es-ES" sz="2400" dirty="0"/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989075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512" y="116632"/>
            <a:ext cx="8784976" cy="778098"/>
          </a:xfrm>
        </p:spPr>
        <p:txBody>
          <a:bodyPr>
            <a:noAutofit/>
          </a:bodyPr>
          <a:lstStyle/>
          <a:p>
            <a:r>
              <a:rPr lang="es-ES" sz="2800" b="1" dirty="0"/>
              <a:t>¿Cómo predecir el resultado de una reacción </a:t>
            </a:r>
            <a:r>
              <a:rPr lang="es-ES" sz="2800" b="1" dirty="0" err="1"/>
              <a:t>nucleofílica</a:t>
            </a:r>
            <a:r>
              <a:rPr lang="es-ES" sz="2800" b="1" dirty="0"/>
              <a:t>?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251520" y="764704"/>
            <a:ext cx="8712968" cy="1440160"/>
          </a:xfrm>
        </p:spPr>
        <p:txBody>
          <a:bodyPr vert="horz" lIns="91440" tIns="45720" rIns="91440" bIns="45720" rtlCol="0">
            <a:noAutofit/>
          </a:bodyPr>
          <a:lstStyle/>
          <a:p>
            <a:r>
              <a:rPr lang="es-ES" sz="2000" dirty="0"/>
              <a:t>Toda base es también un nucleófilo por consiguiente, la eliminación también compite con la sustitución.</a:t>
            </a:r>
          </a:p>
          <a:p>
            <a:r>
              <a:rPr lang="es-ES" sz="2000" dirty="0"/>
              <a:t>Con un buen nucleófilo (CN</a:t>
            </a:r>
            <a:r>
              <a:rPr lang="es-ES" sz="2000" baseline="30000" dirty="0"/>
              <a:t>-</a:t>
            </a:r>
            <a:r>
              <a:rPr lang="es-ES" sz="2000" dirty="0"/>
              <a:t>, RS-, I</a:t>
            </a:r>
            <a:r>
              <a:rPr lang="es-ES" sz="2000" baseline="30000" dirty="0"/>
              <a:t>-</a:t>
            </a:r>
            <a:r>
              <a:rPr lang="es-ES" sz="2000" dirty="0"/>
              <a:t>, NH</a:t>
            </a:r>
            <a:r>
              <a:rPr lang="es-ES" sz="2000" baseline="-25000" dirty="0"/>
              <a:t>3</a:t>
            </a:r>
            <a:r>
              <a:rPr lang="es-ES" sz="2000" dirty="0"/>
              <a:t> o Br</a:t>
            </a:r>
            <a:r>
              <a:rPr lang="es-ES" sz="2000" baseline="30000" dirty="0"/>
              <a:t>-</a:t>
            </a:r>
            <a:r>
              <a:rPr lang="es-ES" sz="2000" dirty="0"/>
              <a:t>) y sustrato primario la reacción irá por SN2 o E2. Este último se favorece si el nucleófilo es impedido, por ej.:</a:t>
            </a:r>
          </a:p>
        </p:txBody>
      </p:sp>
      <p:graphicFrame>
        <p:nvGraphicFramePr>
          <p:cNvPr id="4" name="3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60996418"/>
              </p:ext>
            </p:extLst>
          </p:nvPr>
        </p:nvGraphicFramePr>
        <p:xfrm>
          <a:off x="2786881" y="2350153"/>
          <a:ext cx="4578350" cy="1185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53" name="ChemSketch" r:id="rId3" imgW="4578120" imgH="1185840" progId="ACD.ChemSketch.20">
                  <p:embed/>
                </p:oleObj>
              </mc:Choice>
              <mc:Fallback>
                <p:oleObj name="ChemSketch" r:id="rId3" imgW="4578120" imgH="1185840" progId="ACD.ChemSketch.2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786881" y="2350153"/>
                        <a:ext cx="4578350" cy="118586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5 CuadroTexto"/>
          <p:cNvSpPr txBox="1"/>
          <p:nvPr/>
        </p:nvSpPr>
        <p:spPr>
          <a:xfrm>
            <a:off x="251520" y="3560207"/>
            <a:ext cx="8568952" cy="8640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>
              <a:spcBef>
                <a:spcPct val="20000"/>
              </a:spcBef>
              <a:buFont typeface="Arial" pitchFamily="34" charset="0"/>
              <a:buChar char="•"/>
              <a:defRPr sz="2400"/>
            </a:lvl1pPr>
            <a:lvl2pPr marL="742950" indent="-285750">
              <a:spcBef>
                <a:spcPct val="20000"/>
              </a:spcBef>
              <a:buFont typeface="Arial" pitchFamily="34" charset="0"/>
              <a:buChar char="–"/>
              <a:defRPr sz="2800"/>
            </a:lvl2pPr>
            <a:lvl3pPr marL="1143000" indent="-228600">
              <a:spcBef>
                <a:spcPct val="20000"/>
              </a:spcBef>
              <a:buFont typeface="Arial" pitchFamily="34" charset="0"/>
              <a:buChar char="•"/>
              <a:defRPr sz="2400"/>
            </a:lvl3pPr>
            <a:lvl4pPr marL="1600200" indent="-228600">
              <a:spcBef>
                <a:spcPct val="20000"/>
              </a:spcBef>
              <a:buFont typeface="Arial" pitchFamily="34" charset="0"/>
              <a:buChar char="–"/>
              <a:defRPr sz="2000"/>
            </a:lvl4pPr>
            <a:lvl5pPr marL="2057400" indent="-228600">
              <a:spcBef>
                <a:spcPct val="20000"/>
              </a:spcBef>
              <a:buFont typeface="Arial" pitchFamily="34" charset="0"/>
              <a:buChar char="»"/>
              <a:defRPr sz="2000"/>
            </a:lvl5pPr>
            <a:lvl6pPr marL="2514600" indent="-228600">
              <a:spcBef>
                <a:spcPct val="20000"/>
              </a:spcBef>
              <a:buFont typeface="Arial" pitchFamily="34" charset="0"/>
              <a:buChar char="•"/>
              <a:defRPr sz="2000"/>
            </a:lvl6pPr>
            <a:lvl7pPr marL="2971800" indent="-228600">
              <a:spcBef>
                <a:spcPct val="20000"/>
              </a:spcBef>
              <a:buFont typeface="Arial" pitchFamily="34" charset="0"/>
              <a:buChar char="•"/>
              <a:defRPr sz="2000"/>
            </a:lvl7pPr>
            <a:lvl8pPr marL="3429000" indent="-228600">
              <a:spcBef>
                <a:spcPct val="20000"/>
              </a:spcBef>
              <a:buFont typeface="Arial" pitchFamily="34" charset="0"/>
              <a:buChar char="•"/>
              <a:defRPr sz="2000"/>
            </a:lvl8pPr>
            <a:lvl9pPr marL="3886200" indent="-228600">
              <a:spcBef>
                <a:spcPct val="20000"/>
              </a:spcBef>
              <a:buFont typeface="Arial" pitchFamily="34" charset="0"/>
              <a:buChar char="•"/>
              <a:defRPr sz="2000"/>
            </a:lvl9pPr>
          </a:lstStyle>
          <a:p>
            <a:r>
              <a:rPr lang="es-ES" sz="2000" dirty="0"/>
              <a:t>Si el sustrato es terciario y el nucleófilo es base fuerte, experimentará E2, pero con una base débil se obtendrán mezclas de productos SN1 y E1:</a:t>
            </a:r>
          </a:p>
        </p:txBody>
      </p:sp>
      <p:graphicFrame>
        <p:nvGraphicFramePr>
          <p:cNvPr id="9" name="8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47452289"/>
              </p:ext>
            </p:extLst>
          </p:nvPr>
        </p:nvGraphicFramePr>
        <p:xfrm>
          <a:off x="755576" y="4293096"/>
          <a:ext cx="7344816" cy="96714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54" name="ChemSketch" r:id="rId5" imgW="5111640" imgH="673560" progId="ACD.ChemSketch.20">
                  <p:embed/>
                </p:oleObj>
              </mc:Choice>
              <mc:Fallback>
                <p:oleObj name="ChemSketch" r:id="rId5" imgW="5111640" imgH="673560" progId="ACD.ChemSketch.2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755576" y="4293096"/>
                        <a:ext cx="7344816" cy="96714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7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25355852"/>
              </p:ext>
            </p:extLst>
          </p:nvPr>
        </p:nvGraphicFramePr>
        <p:xfrm>
          <a:off x="2987824" y="5373216"/>
          <a:ext cx="5328592" cy="113398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3064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4175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5618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63426">
                <a:tc>
                  <a:txBody>
                    <a:bodyPr/>
                    <a:lstStyle/>
                    <a:p>
                      <a:pPr algn="ctr"/>
                      <a:endParaRPr lang="es-ES" sz="14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dirty="0"/>
                        <a:t>Éter </a:t>
                      </a:r>
                      <a:r>
                        <a:rPr lang="es-ES" sz="1400" dirty="0" err="1"/>
                        <a:t>etil</a:t>
                      </a:r>
                      <a:r>
                        <a:rPr lang="es-ES" sz="1400" dirty="0"/>
                        <a:t> ter-butílico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dirty="0"/>
                        <a:t>2-metilpropeno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2839">
                <a:tc>
                  <a:txBody>
                    <a:bodyPr/>
                    <a:lstStyle/>
                    <a:p>
                      <a:pPr algn="ctr"/>
                      <a:r>
                        <a:rPr lang="es-ES" sz="1400" b="1" dirty="0">
                          <a:solidFill>
                            <a:srgbClr val="FF0000"/>
                          </a:solidFill>
                        </a:rPr>
                        <a:t>CH</a:t>
                      </a:r>
                      <a:r>
                        <a:rPr lang="es-ES" sz="1400" b="1" baseline="-25000" dirty="0">
                          <a:solidFill>
                            <a:srgbClr val="FF0000"/>
                          </a:solidFill>
                        </a:rPr>
                        <a:t>3</a:t>
                      </a:r>
                      <a:r>
                        <a:rPr lang="es-ES" sz="1400" b="1" baseline="0" dirty="0">
                          <a:solidFill>
                            <a:srgbClr val="FF0000"/>
                          </a:solidFill>
                        </a:rPr>
                        <a:t>CH</a:t>
                      </a:r>
                      <a:r>
                        <a:rPr lang="es-ES" sz="1400" b="1" baseline="-25000" dirty="0">
                          <a:solidFill>
                            <a:srgbClr val="FF0000"/>
                          </a:solidFill>
                        </a:rPr>
                        <a:t>2</a:t>
                      </a:r>
                      <a:r>
                        <a:rPr lang="es-ES" sz="1400" b="1" baseline="0" dirty="0">
                          <a:solidFill>
                            <a:srgbClr val="FF0000"/>
                          </a:solidFill>
                        </a:rPr>
                        <a:t>O</a:t>
                      </a:r>
                      <a:r>
                        <a:rPr lang="es-ES" sz="1400" b="1" baseline="30000" dirty="0">
                          <a:solidFill>
                            <a:srgbClr val="FF0000"/>
                          </a:solidFill>
                        </a:rPr>
                        <a:t>-</a:t>
                      </a:r>
                      <a:r>
                        <a:rPr lang="es-ES" sz="1400" b="1" baseline="0"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es-ES" sz="1400" b="1" baseline="0" dirty="0" err="1">
                          <a:solidFill>
                            <a:srgbClr val="FF0000"/>
                          </a:solidFill>
                        </a:rPr>
                        <a:t>Na</a:t>
                      </a:r>
                      <a:r>
                        <a:rPr lang="es-ES" sz="1400" b="1" baseline="30000" dirty="0">
                          <a:solidFill>
                            <a:srgbClr val="FF0000"/>
                          </a:solidFill>
                        </a:rPr>
                        <a:t>+</a:t>
                      </a:r>
                      <a:r>
                        <a:rPr lang="es-ES" sz="1400" b="1" baseline="0" dirty="0">
                          <a:solidFill>
                            <a:srgbClr val="FF0000"/>
                          </a:solidFill>
                        </a:rPr>
                        <a:t>/</a:t>
                      </a:r>
                      <a:r>
                        <a:rPr lang="es-ES" sz="1400" b="1" baseline="0" dirty="0" err="1">
                          <a:solidFill>
                            <a:srgbClr val="FF0000"/>
                          </a:solidFill>
                        </a:rPr>
                        <a:t>EtOH</a:t>
                      </a:r>
                      <a:endParaRPr lang="es-ES" sz="1400" b="1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600" b="1" dirty="0"/>
                        <a:t>3%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600" b="1" dirty="0"/>
                        <a:t>97%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92839">
                <a:tc>
                  <a:txBody>
                    <a:bodyPr/>
                    <a:lstStyle/>
                    <a:p>
                      <a:pPr algn="ctr"/>
                      <a:r>
                        <a:rPr lang="es-ES" sz="1400" b="1" dirty="0" err="1">
                          <a:solidFill>
                            <a:srgbClr val="FF0000"/>
                          </a:solidFill>
                        </a:rPr>
                        <a:t>EtOH</a:t>
                      </a:r>
                      <a:r>
                        <a:rPr lang="es-ES" sz="1400" b="1" baseline="0" dirty="0">
                          <a:solidFill>
                            <a:srgbClr val="FF0000"/>
                          </a:solidFill>
                        </a:rPr>
                        <a:t> a reflujo</a:t>
                      </a:r>
                      <a:endParaRPr lang="es-ES" sz="1400" b="1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600" b="1" dirty="0"/>
                        <a:t>80%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600" b="1" dirty="0"/>
                        <a:t>20%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15" name="14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63980904"/>
              </p:ext>
            </p:extLst>
          </p:nvPr>
        </p:nvGraphicFramePr>
        <p:xfrm>
          <a:off x="1483757" y="2336070"/>
          <a:ext cx="835025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55" name="ChemSketch" r:id="rId7" imgW="835200" imgH="762120" progId="ACD.ChemSketch.20">
                  <p:embed/>
                </p:oleObj>
              </mc:Choice>
              <mc:Fallback>
                <p:oleObj name="ChemSketch" r:id="rId7" imgW="835200" imgH="762120" progId="ACD.ChemSketch.2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483757" y="2336070"/>
                        <a:ext cx="835025" cy="76200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18 Flecha izquierda y derecha"/>
          <p:cNvSpPr/>
          <p:nvPr/>
        </p:nvSpPr>
        <p:spPr>
          <a:xfrm rot="838082">
            <a:off x="2305024" y="2795105"/>
            <a:ext cx="2018719" cy="163577"/>
          </a:xfrm>
          <a:prstGeom prst="leftRightArrow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7" name="6 CuadroTexto"/>
          <p:cNvSpPr txBox="1"/>
          <p:nvPr/>
        </p:nvSpPr>
        <p:spPr>
          <a:xfrm>
            <a:off x="1187624" y="3100318"/>
            <a:ext cx="13600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dirty="0"/>
              <a:t>ter-</a:t>
            </a:r>
            <a:r>
              <a:rPr lang="es-AR" dirty="0" err="1"/>
              <a:t>Butóxido</a:t>
            </a: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34323069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repeatCount="indefinite" fill="hold" grpId="0" nodeType="after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  <p:bldP spid="7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23528" y="332657"/>
            <a:ext cx="8229600" cy="2448272"/>
          </a:xfrm>
        </p:spPr>
        <p:txBody>
          <a:bodyPr>
            <a:normAutofit/>
          </a:bodyPr>
          <a:lstStyle/>
          <a:p>
            <a:r>
              <a:rPr lang="es-ES" sz="2200" dirty="0"/>
              <a:t>Con el grupo saliente en carbono secundario las reacciones son mucho más complejas y difíciles de predecir y es común que se obtengan mezclas.</a:t>
            </a:r>
          </a:p>
          <a:p>
            <a:r>
              <a:rPr lang="es-ES" sz="2200" dirty="0"/>
              <a:t>Con un buen nucleófilo puede darse tanto S</a:t>
            </a:r>
            <a:r>
              <a:rPr lang="es-ES" sz="2200" baseline="-25000" dirty="0"/>
              <a:t>N</a:t>
            </a:r>
            <a:r>
              <a:rPr lang="es-ES" sz="2200" dirty="0"/>
              <a:t>2 como E2. Si es una base débil, prevalecerá el primero, si es base fuerte, la E2 será la reacción predominante.</a:t>
            </a:r>
          </a:p>
        </p:txBody>
      </p:sp>
      <p:graphicFrame>
        <p:nvGraphicFramePr>
          <p:cNvPr id="4" name="3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71764760"/>
              </p:ext>
            </p:extLst>
          </p:nvPr>
        </p:nvGraphicFramePr>
        <p:xfrm>
          <a:off x="899592" y="2539546"/>
          <a:ext cx="6120680" cy="157311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24" name="ChemSketch" r:id="rId3" imgW="3959280" imgH="1018080" progId="ACD.ChemSketch.20">
                  <p:embed/>
                </p:oleObj>
              </mc:Choice>
              <mc:Fallback>
                <p:oleObj name="ChemSketch" r:id="rId3" imgW="3959280" imgH="1018080" progId="ACD.ChemSketch.2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899592" y="2539546"/>
                        <a:ext cx="6120680" cy="1573117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4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13730880"/>
              </p:ext>
            </p:extLst>
          </p:nvPr>
        </p:nvGraphicFramePr>
        <p:xfrm>
          <a:off x="1835696" y="4123722"/>
          <a:ext cx="5184576" cy="153124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25" name="ChemSketch" r:id="rId5" imgW="3343680" imgH="987480" progId="ACD.ChemSketch.20">
                  <p:embed/>
                </p:oleObj>
              </mc:Choice>
              <mc:Fallback>
                <p:oleObj name="ChemSketch" r:id="rId5" imgW="3343680" imgH="987480" progId="ACD.ChemSketch.2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835696" y="4123722"/>
                        <a:ext cx="5184576" cy="1531247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5 CuadroTexto"/>
          <p:cNvSpPr txBox="1"/>
          <p:nvPr/>
        </p:nvSpPr>
        <p:spPr>
          <a:xfrm>
            <a:off x="2122204" y="3723032"/>
            <a:ext cx="12724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b="1" dirty="0"/>
              <a:t>BASE DÉBIL</a:t>
            </a:r>
          </a:p>
        </p:txBody>
      </p:sp>
      <p:sp>
        <p:nvSpPr>
          <p:cNvPr id="7" name="6 CuadroTexto"/>
          <p:cNvSpPr txBox="1"/>
          <p:nvPr/>
        </p:nvSpPr>
        <p:spPr>
          <a:xfrm>
            <a:off x="2034358" y="5305012"/>
            <a:ext cx="14481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b="1" dirty="0"/>
              <a:t>BASE FUERTE</a:t>
            </a:r>
          </a:p>
        </p:txBody>
      </p:sp>
      <p:sp>
        <p:nvSpPr>
          <p:cNvPr id="8" name="7 Flecha arriba"/>
          <p:cNvSpPr/>
          <p:nvPr/>
        </p:nvSpPr>
        <p:spPr>
          <a:xfrm>
            <a:off x="2585098" y="3259626"/>
            <a:ext cx="346676" cy="463406"/>
          </a:xfrm>
          <a:prstGeom prst="up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9" name="8 Flecha arriba"/>
          <p:cNvSpPr/>
          <p:nvPr/>
        </p:nvSpPr>
        <p:spPr>
          <a:xfrm>
            <a:off x="2758434" y="4877120"/>
            <a:ext cx="346676" cy="463406"/>
          </a:xfrm>
          <a:prstGeom prst="up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0" name="9 CuadroTexto"/>
          <p:cNvSpPr txBox="1"/>
          <p:nvPr/>
        </p:nvSpPr>
        <p:spPr>
          <a:xfrm>
            <a:off x="251520" y="5654176"/>
            <a:ext cx="8496944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s-ES" sz="2200" dirty="0"/>
              <a:t>Las reacciones con carbonos secundarios, </a:t>
            </a:r>
            <a:r>
              <a:rPr lang="es-ES" sz="2200" dirty="0" err="1"/>
              <a:t>alílicos</a:t>
            </a:r>
            <a:r>
              <a:rPr lang="es-ES" sz="2200" dirty="0"/>
              <a:t> o bencílicos también pueden ir por S</a:t>
            </a:r>
            <a:r>
              <a:rPr lang="es-ES" sz="2200" baseline="-25000" dirty="0"/>
              <a:t>N</a:t>
            </a:r>
            <a:r>
              <a:rPr lang="es-ES" sz="2200" dirty="0"/>
              <a:t>1 o E1, cuando se emplean </a:t>
            </a:r>
            <a:r>
              <a:rPr lang="es-ES" sz="2200" dirty="0" err="1"/>
              <a:t>nucleófilos</a:t>
            </a:r>
            <a:r>
              <a:rPr lang="es-ES" sz="2200" dirty="0"/>
              <a:t> poco básicos y solventes próticos</a:t>
            </a:r>
          </a:p>
        </p:txBody>
      </p:sp>
    </p:spTree>
    <p:extLst>
      <p:ext uri="{BB962C8B-B14F-4D97-AF65-F5344CB8AC3E}">
        <p14:creationId xmlns:p14="http://schemas.microsoft.com/office/powerpoint/2010/main" val="27925754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repeatCount="indefinite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000"/>
                            </p:stCondLst>
                            <p:childTnLst>
                              <p:par>
                                <p:cTn id="26" presetID="22" presetClass="entr" presetSubtype="4" repeatCount="indefinite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 animBg="1"/>
      <p:bldP spid="9" grpId="0" animBg="1"/>
      <p:bldP spid="10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47480" y="620688"/>
            <a:ext cx="8229600" cy="72008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ES" sz="4000" dirty="0"/>
              <a:t>Tabla resumen:</a:t>
            </a:r>
          </a:p>
        </p:txBody>
      </p:sp>
      <p:grpSp>
        <p:nvGrpSpPr>
          <p:cNvPr id="7" name="6 Grupo"/>
          <p:cNvGrpSpPr/>
          <p:nvPr/>
        </p:nvGrpSpPr>
        <p:grpSpPr>
          <a:xfrm>
            <a:off x="377630" y="1565067"/>
            <a:ext cx="8369300" cy="3949700"/>
            <a:chOff x="410832" y="2276872"/>
            <a:chExt cx="8369300" cy="3949700"/>
          </a:xfrm>
        </p:grpSpPr>
        <p:pic>
          <p:nvPicPr>
            <p:cNvPr id="5" name="4 Imagen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10832" y="2276872"/>
              <a:ext cx="8369300" cy="3949700"/>
            </a:xfrm>
            <a:prstGeom prst="rect">
              <a:avLst/>
            </a:prstGeom>
          </p:spPr>
        </p:pic>
        <p:sp>
          <p:nvSpPr>
            <p:cNvPr id="6" name="5 CuadroTexto"/>
            <p:cNvSpPr txBox="1"/>
            <p:nvPr/>
          </p:nvSpPr>
          <p:spPr>
            <a:xfrm>
              <a:off x="411050" y="2636912"/>
              <a:ext cx="1640887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ES" sz="2400" dirty="0"/>
                <a:t>Tipo de Sustrato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1101424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99469" y="2967335"/>
            <a:ext cx="8945077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s-ES" sz="44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CONTINUAMOS LA SIGUIENTE CLASE</a:t>
            </a:r>
            <a:endParaRPr lang="es-ES" sz="4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409378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67544" y="764704"/>
            <a:ext cx="8229600" cy="5544616"/>
          </a:xfrm>
        </p:spPr>
        <p:txBody>
          <a:bodyPr>
            <a:noAutofit/>
          </a:bodyPr>
          <a:lstStyle/>
          <a:p>
            <a:pPr algn="just"/>
            <a:r>
              <a:rPr lang="es-ES" sz="3600" dirty="0"/>
              <a:t>En la eliminación, una molécula pierde átomos o grupo de ellos.</a:t>
            </a:r>
          </a:p>
          <a:p>
            <a:pPr algn="just"/>
            <a:r>
              <a:rPr lang="es-ES" sz="3600" dirty="0"/>
              <a:t>En este proceso, se forma generalmente un enlace pi.</a:t>
            </a:r>
          </a:p>
          <a:p>
            <a:pPr algn="just"/>
            <a:r>
              <a:rPr lang="es-ES" sz="3600" dirty="0"/>
              <a:t>Como ya veremos, las reacciones de eliminación son muchas veces competitivas con las de sustitución.</a:t>
            </a:r>
          </a:p>
          <a:p>
            <a:pPr algn="just"/>
            <a:r>
              <a:rPr lang="es-ES" sz="3600" dirty="0"/>
              <a:t>Estudiaremos en qué condiciones se favorecen unas u otras.</a:t>
            </a:r>
            <a:endParaRPr lang="es-AR" sz="3600" dirty="0"/>
          </a:p>
        </p:txBody>
      </p:sp>
    </p:spTree>
    <p:extLst>
      <p:ext uri="{BB962C8B-B14F-4D97-AF65-F5344CB8AC3E}">
        <p14:creationId xmlns:p14="http://schemas.microsoft.com/office/powerpoint/2010/main" val="13077151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1" name="20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60318203"/>
              </p:ext>
            </p:extLst>
          </p:nvPr>
        </p:nvGraphicFramePr>
        <p:xfrm>
          <a:off x="4407007" y="2687527"/>
          <a:ext cx="3286652" cy="61447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92" name="ChemSketch" r:id="rId3" imgW="2020680" imgH="378000" progId="ACD.ChemSketch.20">
                  <p:embed/>
                </p:oleObj>
              </mc:Choice>
              <mc:Fallback>
                <p:oleObj name="ChemSketch" r:id="rId3" imgW="2020680" imgH="378000" progId="ACD.ChemSketch.2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4407007" y="2687527"/>
                        <a:ext cx="3286652" cy="61447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14 CuadroTexto"/>
          <p:cNvSpPr txBox="1"/>
          <p:nvPr/>
        </p:nvSpPr>
        <p:spPr>
          <a:xfrm>
            <a:off x="3563888" y="3501008"/>
            <a:ext cx="2060860" cy="52322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>
            <a:defPPr>
              <a:defRPr lang="es-ES"/>
            </a:defPPr>
          </a:lstStyle>
          <a:p>
            <a:pPr algn="ctr"/>
            <a:r>
              <a:rPr lang="es-ES" sz="1400" dirty="0"/>
              <a:t>…Mientras que el bromo sale como bromuro</a:t>
            </a:r>
          </a:p>
        </p:txBody>
      </p:sp>
      <p:graphicFrame>
        <p:nvGraphicFramePr>
          <p:cNvPr id="4" name="3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62559649"/>
              </p:ext>
            </p:extLst>
          </p:nvPr>
        </p:nvGraphicFramePr>
        <p:xfrm>
          <a:off x="349534" y="1628141"/>
          <a:ext cx="8260629" cy="1008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93" name="ChemSketch" r:id="rId5" imgW="5931360" imgH="646200" progId="ACD.ChemSketch.20">
                  <p:embed/>
                </p:oleObj>
              </mc:Choice>
              <mc:Fallback>
                <p:oleObj name="ChemSketch" r:id="rId5" imgW="5931360" imgH="646200" progId="ACD.ChemSketch.2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349534" y="1628141"/>
                        <a:ext cx="8260629" cy="100811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" name="19 CuadroTexto"/>
          <p:cNvSpPr txBox="1"/>
          <p:nvPr/>
        </p:nvSpPr>
        <p:spPr>
          <a:xfrm>
            <a:off x="6948265" y="1031310"/>
            <a:ext cx="836210" cy="73866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>
            <a:defPPr>
              <a:defRPr lang="es-ES"/>
            </a:defPPr>
          </a:lstStyle>
          <a:p>
            <a:r>
              <a:rPr lang="es-ES" sz="1400" dirty="0"/>
              <a:t>Y se forma este otro</a:t>
            </a:r>
          </a:p>
        </p:txBody>
      </p:sp>
      <p:sp>
        <p:nvSpPr>
          <p:cNvPr id="19" name="18 CuadroTexto"/>
          <p:cNvSpPr txBox="1"/>
          <p:nvPr/>
        </p:nvSpPr>
        <p:spPr>
          <a:xfrm>
            <a:off x="1616733" y="1458556"/>
            <a:ext cx="784201" cy="52322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s-ES" sz="1400" dirty="0"/>
              <a:t>O de aquí…</a:t>
            </a:r>
            <a:endParaRPr lang="es-AR" sz="1400" dirty="0"/>
          </a:p>
        </p:txBody>
      </p:sp>
      <p:sp>
        <p:nvSpPr>
          <p:cNvPr id="7" name="6 CuadroTexto"/>
          <p:cNvSpPr txBox="1"/>
          <p:nvPr/>
        </p:nvSpPr>
        <p:spPr>
          <a:xfrm>
            <a:off x="459836" y="1398499"/>
            <a:ext cx="784201" cy="30777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s-ES" sz="1400" dirty="0"/>
              <a:t>De aquí</a:t>
            </a:r>
            <a:endParaRPr lang="es-AR" sz="1400" dirty="0"/>
          </a:p>
        </p:txBody>
      </p:sp>
      <p:sp>
        <p:nvSpPr>
          <p:cNvPr id="5" name="4 CuadroTexto"/>
          <p:cNvSpPr txBox="1"/>
          <p:nvPr/>
        </p:nvSpPr>
        <p:spPr>
          <a:xfrm>
            <a:off x="4390306" y="2312524"/>
            <a:ext cx="3999621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s-ES" dirty="0"/>
              <a:t>2-buteno (81%)                 1-buteno (19%)</a:t>
            </a:r>
          </a:p>
        </p:txBody>
      </p:sp>
      <p:sp>
        <p:nvSpPr>
          <p:cNvPr id="6" name="5 CuadroTexto"/>
          <p:cNvSpPr txBox="1"/>
          <p:nvPr/>
        </p:nvSpPr>
        <p:spPr>
          <a:xfrm>
            <a:off x="311877" y="2303339"/>
            <a:ext cx="1080120" cy="64633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s-ES" dirty="0"/>
              <a:t>2-bromo -butano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573249" y="4225744"/>
            <a:ext cx="8291265" cy="258697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>
              <a:spcBef>
                <a:spcPct val="20000"/>
              </a:spcBef>
              <a:buFont typeface="Arial" pitchFamily="34" charset="0"/>
              <a:buChar char="•"/>
              <a:defRPr sz="3200"/>
            </a:lvl1pPr>
            <a:lvl2pPr marL="742950" indent="-285750">
              <a:spcBef>
                <a:spcPct val="20000"/>
              </a:spcBef>
              <a:buFont typeface="Arial" pitchFamily="34" charset="0"/>
              <a:buChar char="–"/>
              <a:defRPr sz="2800"/>
            </a:lvl2pPr>
            <a:lvl3pPr marL="1143000" indent="-228600">
              <a:spcBef>
                <a:spcPct val="20000"/>
              </a:spcBef>
              <a:buFont typeface="Arial" pitchFamily="34" charset="0"/>
              <a:buChar char="•"/>
              <a:defRPr sz="2400"/>
            </a:lvl3pPr>
            <a:lvl4pPr marL="1600200" indent="-228600">
              <a:spcBef>
                <a:spcPct val="20000"/>
              </a:spcBef>
              <a:buFont typeface="Arial" pitchFamily="34" charset="0"/>
              <a:buChar char="–"/>
              <a:defRPr sz="2000"/>
            </a:lvl4pPr>
            <a:lvl5pPr marL="2057400" indent="-228600">
              <a:spcBef>
                <a:spcPct val="20000"/>
              </a:spcBef>
              <a:buFont typeface="Arial" pitchFamily="34" charset="0"/>
              <a:buChar char="»"/>
              <a:defRPr sz="2000"/>
            </a:lvl5pPr>
            <a:lvl6pPr marL="2514600" indent="-228600">
              <a:spcBef>
                <a:spcPct val="20000"/>
              </a:spcBef>
              <a:buFont typeface="Arial" pitchFamily="34" charset="0"/>
              <a:buChar char="•"/>
              <a:defRPr sz="2000"/>
            </a:lvl6pPr>
            <a:lvl7pPr marL="2971800" indent="-228600">
              <a:spcBef>
                <a:spcPct val="20000"/>
              </a:spcBef>
              <a:buFont typeface="Arial" pitchFamily="34" charset="0"/>
              <a:buChar char="•"/>
              <a:defRPr sz="2000"/>
            </a:lvl7pPr>
            <a:lvl8pPr marL="3429000" indent="-228600">
              <a:spcBef>
                <a:spcPct val="20000"/>
              </a:spcBef>
              <a:buFont typeface="Arial" pitchFamily="34" charset="0"/>
              <a:buChar char="•"/>
              <a:defRPr sz="2000"/>
            </a:lvl8pPr>
            <a:lvl9pPr marL="3886200" indent="-228600">
              <a:spcBef>
                <a:spcPct val="20000"/>
              </a:spcBef>
              <a:buFont typeface="Arial" pitchFamily="34" charset="0"/>
              <a:buChar char="•"/>
              <a:defRPr sz="2000"/>
            </a:lvl9pPr>
          </a:lstStyle>
          <a:p>
            <a:r>
              <a:rPr lang="es-ES" sz="2400" dirty="0"/>
              <a:t>Podemos observar aquí, que son dos los productos de la eliminación, predominando el que presenta doble enlace interno.</a:t>
            </a:r>
          </a:p>
          <a:p>
            <a:r>
              <a:rPr lang="es-ES" sz="2400" dirty="0"/>
              <a:t>La </a:t>
            </a:r>
            <a:r>
              <a:rPr lang="es-ES" sz="2400" b="1" i="1" dirty="0"/>
              <a:t>regla de </a:t>
            </a:r>
            <a:r>
              <a:rPr lang="es-ES" sz="2400" b="1" i="1" dirty="0" err="1"/>
              <a:t>Zaitsev</a:t>
            </a:r>
            <a:r>
              <a:rPr lang="es-ES" sz="2400" b="1" i="1" dirty="0"/>
              <a:t> </a:t>
            </a:r>
            <a:r>
              <a:rPr lang="es-ES" sz="2400" dirty="0"/>
              <a:t>dice que, en las eliminaciones inducidas por bases, los alquenos más sustituidos predominan sobre los menos sustituidos.</a:t>
            </a:r>
          </a:p>
        </p:txBody>
      </p:sp>
      <p:sp>
        <p:nvSpPr>
          <p:cNvPr id="12" name="11 Flecha circular"/>
          <p:cNvSpPr/>
          <p:nvPr/>
        </p:nvSpPr>
        <p:spPr>
          <a:xfrm rot="21105610" flipH="1">
            <a:off x="2071083" y="1314172"/>
            <a:ext cx="936104" cy="936104"/>
          </a:xfrm>
          <a:prstGeom prst="circular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tx1"/>
              </a:solidFill>
            </a:endParaRPr>
          </a:p>
        </p:txBody>
      </p:sp>
      <p:sp>
        <p:nvSpPr>
          <p:cNvPr id="13" name="12 CuadroTexto"/>
          <p:cNvSpPr txBox="1"/>
          <p:nvPr/>
        </p:nvSpPr>
        <p:spPr>
          <a:xfrm>
            <a:off x="293998" y="981503"/>
            <a:ext cx="5078378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s-ES" dirty="0"/>
              <a:t>El </a:t>
            </a:r>
            <a:r>
              <a:rPr lang="es-ES" dirty="0" err="1"/>
              <a:t>etóxido</a:t>
            </a:r>
            <a:r>
              <a:rPr lang="es-ES" dirty="0"/>
              <a:t> (base fuerte) puede remover un protón... </a:t>
            </a:r>
          </a:p>
        </p:txBody>
      </p:sp>
      <p:sp>
        <p:nvSpPr>
          <p:cNvPr id="14" name="13 Flecha curvada hacia arriba"/>
          <p:cNvSpPr/>
          <p:nvPr/>
        </p:nvSpPr>
        <p:spPr>
          <a:xfrm rot="374135">
            <a:off x="1439942" y="2969206"/>
            <a:ext cx="5524659" cy="1183739"/>
          </a:xfrm>
          <a:prstGeom prst="curvedUp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tx1"/>
              </a:solidFill>
            </a:endParaRPr>
          </a:p>
        </p:txBody>
      </p:sp>
      <p:sp>
        <p:nvSpPr>
          <p:cNvPr id="16" name="15 CuadroTexto"/>
          <p:cNvSpPr txBox="1"/>
          <p:nvPr/>
        </p:nvSpPr>
        <p:spPr>
          <a:xfrm>
            <a:off x="5311626" y="1243113"/>
            <a:ext cx="1420614" cy="52322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>
            <a:defPPr>
              <a:defRPr lang="es-ES"/>
            </a:defPPr>
          </a:lstStyle>
          <a:p>
            <a:r>
              <a:rPr lang="es-ES" sz="1400" dirty="0"/>
              <a:t>Y se forma este enlace doble</a:t>
            </a:r>
          </a:p>
        </p:txBody>
      </p:sp>
      <p:sp>
        <p:nvSpPr>
          <p:cNvPr id="17" name="16 Flecha doblada"/>
          <p:cNvSpPr/>
          <p:nvPr/>
        </p:nvSpPr>
        <p:spPr>
          <a:xfrm rot="5400000">
            <a:off x="7829337" y="1600430"/>
            <a:ext cx="402263" cy="491988"/>
          </a:xfrm>
          <a:prstGeom prst="ben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tx1"/>
              </a:solidFill>
            </a:endParaRPr>
          </a:p>
        </p:txBody>
      </p:sp>
      <p:sp>
        <p:nvSpPr>
          <p:cNvPr id="18" name="17 Flecha doblada"/>
          <p:cNvSpPr/>
          <p:nvPr/>
        </p:nvSpPr>
        <p:spPr>
          <a:xfrm rot="5400000" flipV="1">
            <a:off x="4897145" y="1585628"/>
            <a:ext cx="402263" cy="426699"/>
          </a:xfrm>
          <a:prstGeom prst="ben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tx1"/>
              </a:solidFill>
            </a:endParaRPr>
          </a:p>
        </p:txBody>
      </p:sp>
      <p:sp>
        <p:nvSpPr>
          <p:cNvPr id="2" name="1 CuadroTexto"/>
          <p:cNvSpPr txBox="1"/>
          <p:nvPr/>
        </p:nvSpPr>
        <p:spPr>
          <a:xfrm>
            <a:off x="373521" y="232776"/>
            <a:ext cx="824860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3200" dirty="0"/>
              <a:t>Analicemos la siguiente reacción de eliminación:</a:t>
            </a:r>
            <a:endParaRPr lang="es-AR" sz="3200" dirty="0"/>
          </a:p>
        </p:txBody>
      </p:sp>
      <p:sp>
        <p:nvSpPr>
          <p:cNvPr id="3" name="2 Flecha curvada hacia arriba"/>
          <p:cNvSpPr/>
          <p:nvPr/>
        </p:nvSpPr>
        <p:spPr>
          <a:xfrm rot="10647424">
            <a:off x="1034576" y="1304594"/>
            <a:ext cx="2385337" cy="495589"/>
          </a:xfrm>
          <a:prstGeom prst="curvedUp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>
              <a:solidFill>
                <a:schemeClr val="tx1"/>
              </a:solidFill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2446171" y="2480512"/>
            <a:ext cx="1944135" cy="52322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1400" dirty="0"/>
              <a:t>Con el protón forma etanol…</a:t>
            </a:r>
            <a:endParaRPr lang="es-AR" sz="1400" dirty="0"/>
          </a:p>
        </p:txBody>
      </p:sp>
      <p:sp>
        <p:nvSpPr>
          <p:cNvPr id="11" name="10 Flecha derecha"/>
          <p:cNvSpPr/>
          <p:nvPr/>
        </p:nvSpPr>
        <p:spPr>
          <a:xfrm rot="2205013">
            <a:off x="3299816" y="2347120"/>
            <a:ext cx="1706084" cy="162346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5827805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000"/>
                            </p:stCondLst>
                            <p:childTnLst>
                              <p:par>
                                <p:cTn id="19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500"/>
                            </p:stCondLst>
                            <p:childTnLst>
                              <p:par>
                                <p:cTn id="22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3500"/>
                            </p:stCondLst>
                            <p:childTnLst>
                              <p:par>
                                <p:cTn id="25" presetID="16" presetClass="entr" presetSubtype="21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"/>
                            </p:stCondLst>
                            <p:childTnLst>
                              <p:par>
                                <p:cTn id="34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000"/>
                            </p:stCondLst>
                            <p:childTnLst>
                              <p:par>
                                <p:cTn id="37" presetID="16" presetClass="entr" presetSubtype="21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2000"/>
                            </p:stCondLst>
                            <p:childTnLst>
                              <p:par>
                                <p:cTn id="41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2000"/>
                            </p:stCondLst>
                            <p:childTnLst>
                              <p:par>
                                <p:cTn id="49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2000"/>
                            </p:stCondLst>
                            <p:childTnLst>
                              <p:par>
                                <p:cTn id="52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3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3000"/>
                            </p:stCondLst>
                            <p:childTnLst>
                              <p:par>
                                <p:cTn id="60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20" grpId="0" animBg="1"/>
      <p:bldP spid="19" grpId="0" animBg="1"/>
      <p:bldP spid="7" grpId="0" animBg="1"/>
      <p:bldP spid="5" grpId="0" animBg="1"/>
      <p:bldP spid="6" grpId="0" animBg="1"/>
      <p:bldP spid="12" grpId="0" animBg="1"/>
      <p:bldP spid="13" grpId="0" animBg="1"/>
      <p:bldP spid="14" grpId="0" animBg="1"/>
      <p:bldP spid="16" grpId="0" animBg="1"/>
      <p:bldP spid="17" grpId="0" animBg="1"/>
      <p:bldP spid="18" grpId="0" animBg="1"/>
      <p:bldP spid="3" grpId="0" animBg="1"/>
      <p:bldP spid="10" grpId="0" animBg="1"/>
      <p:bldP spid="11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CuadroTexto"/>
          <p:cNvSpPr txBox="1"/>
          <p:nvPr/>
        </p:nvSpPr>
        <p:spPr>
          <a:xfrm>
            <a:off x="3039761" y="3964344"/>
            <a:ext cx="2077300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s-ES" dirty="0"/>
              <a:t>Estado de transición</a:t>
            </a:r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936104"/>
          </a:xfrm>
        </p:spPr>
        <p:txBody>
          <a:bodyPr/>
          <a:lstStyle/>
          <a:p>
            <a:pPr algn="l"/>
            <a:r>
              <a:rPr lang="es-ES" dirty="0"/>
              <a:t>Eliminación E2 (</a:t>
            </a:r>
            <a:r>
              <a:rPr lang="es-ES" dirty="0" err="1"/>
              <a:t>bimolecular</a:t>
            </a:r>
            <a:r>
              <a:rPr lang="es-ES" dirty="0"/>
              <a:t>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2 Marcador de contenido"/>
              <p:cNvSpPr>
                <a:spLocks noGrp="1"/>
              </p:cNvSpPr>
              <p:nvPr>
                <p:ph idx="1"/>
              </p:nvPr>
            </p:nvSpPr>
            <p:spPr>
              <a:xfrm>
                <a:off x="467544" y="1052736"/>
                <a:ext cx="8229600" cy="1584176"/>
              </a:xfrm>
            </p:spPr>
            <p:txBody>
              <a:bodyPr>
                <a:normAutofit lnSpcReduction="10000"/>
              </a:bodyPr>
              <a:lstStyle/>
              <a:p>
                <a:r>
                  <a:rPr lang="es-ES" sz="2400" dirty="0"/>
                  <a:t>A semejanza de la S</a:t>
                </a:r>
                <a:r>
                  <a:rPr lang="es-ES" sz="2400" baseline="-25000" dirty="0"/>
                  <a:t>N</a:t>
                </a:r>
                <a:r>
                  <a:rPr lang="es-ES" sz="2400" dirty="0"/>
                  <a:t>2, la cinética aquí también es de 2º orden:</a:t>
                </a:r>
                <a14:m>
                  <m:oMath xmlns:m="http://schemas.openxmlformats.org/officeDocument/2006/math">
                    <m:r>
                      <a:rPr lang="es-ES" sz="2400" b="0" i="0" smtClean="0">
                        <a:latin typeface="Cambria Math"/>
                      </a:rPr>
                      <m:t>     </m:t>
                    </m:r>
                    <m:r>
                      <a:rPr lang="es-ES" sz="2400" b="0" i="1" smtClean="0">
                        <a:latin typeface="Cambria Math"/>
                      </a:rPr>
                      <m:t>𝑣</m:t>
                    </m:r>
                    <m:r>
                      <a:rPr lang="es-ES" sz="2400" b="0" i="1" smtClean="0">
                        <a:latin typeface="Cambria Math"/>
                      </a:rPr>
                      <m:t>=</m:t>
                    </m:r>
                    <m:r>
                      <a:rPr lang="es-ES" sz="2400" b="0" i="1" smtClean="0">
                        <a:latin typeface="Cambria Math"/>
                      </a:rPr>
                      <m:t>𝑘</m:t>
                    </m:r>
                    <m:r>
                      <a:rPr lang="es-ES" sz="2400" b="0" i="1" smtClean="0">
                        <a:latin typeface="Cambria Math"/>
                        <a:ea typeface="Cambria Math"/>
                      </a:rPr>
                      <m:t>×</m:t>
                    </m:r>
                    <m:d>
                      <m:dPr>
                        <m:begChr m:val="["/>
                        <m:endChr m:val="]"/>
                        <m:ctrlPr>
                          <a:rPr lang="es-ES" sz="2400" b="0" i="1" smtClean="0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dPr>
                      <m:e>
                        <m:r>
                          <a:rPr lang="es-ES" sz="2400" b="0" i="1" smtClean="0">
                            <a:latin typeface="Cambria Math"/>
                            <a:ea typeface="Cambria Math"/>
                          </a:rPr>
                          <m:t>𝐵𝑎𝑠𝑒</m:t>
                        </m:r>
                      </m:e>
                    </m:d>
                    <m:r>
                      <a:rPr lang="es-ES" sz="2400" b="0" i="1" smtClean="0">
                        <a:latin typeface="Cambria Math"/>
                        <a:ea typeface="Cambria Math"/>
                      </a:rPr>
                      <m:t>×</m:t>
                    </m:r>
                    <m:d>
                      <m:dPr>
                        <m:begChr m:val="["/>
                        <m:endChr m:val="]"/>
                        <m:ctrlPr>
                          <a:rPr lang="es-ES" sz="2400" b="0" i="1" smtClean="0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dPr>
                      <m:e>
                        <m:r>
                          <a:rPr lang="es-ES" sz="2400" b="0" i="1" smtClean="0">
                            <a:latin typeface="Cambria Math"/>
                            <a:ea typeface="Cambria Math"/>
                          </a:rPr>
                          <m:t>𝑠𝑢𝑠𝑡𝑟𝑎𝑡𝑜</m:t>
                        </m:r>
                      </m:e>
                    </m:d>
                  </m:oMath>
                </a14:m>
                <a:endParaRPr lang="es-ES" sz="2400" dirty="0"/>
              </a:p>
              <a:p>
                <a:r>
                  <a:rPr lang="es-ES" sz="2400" dirty="0"/>
                  <a:t>También, al igual que la S</a:t>
                </a:r>
                <a:r>
                  <a:rPr lang="es-ES" sz="2400" baseline="-25000" dirty="0"/>
                  <a:t>N</a:t>
                </a:r>
                <a:r>
                  <a:rPr lang="es-ES" sz="2400" dirty="0"/>
                  <a:t>2, sucede a través de un mecanismo concertado:</a:t>
                </a:r>
              </a:p>
            </p:txBody>
          </p:sp>
        </mc:Choice>
        <mc:Fallback xmlns="">
          <p:sp>
            <p:nvSpPr>
              <p:cNvPr id="3" name="2 Marcador de contenido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67544" y="1052736"/>
                <a:ext cx="8229600" cy="1584176"/>
              </a:xfrm>
              <a:blipFill rotWithShape="1">
                <a:blip r:embed="rId4"/>
                <a:stretch>
                  <a:fillRect l="-1037" t="-5385" r="-1926" b="-2308"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4" name="3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01205365"/>
              </p:ext>
            </p:extLst>
          </p:nvPr>
        </p:nvGraphicFramePr>
        <p:xfrm>
          <a:off x="274534" y="2516457"/>
          <a:ext cx="8270797" cy="151216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28" name="ChemSketch" r:id="rId5" imgW="6546960" imgH="1197720" progId="ACD.ChemSketch.20">
                  <p:embed/>
                </p:oleObj>
              </mc:Choice>
              <mc:Fallback>
                <p:oleObj name="ChemSketch" r:id="rId5" imgW="6546960" imgH="1197720" progId="ACD.ChemSketch.2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274534" y="2516457"/>
                        <a:ext cx="8270797" cy="1512168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" name="19 Forma libre"/>
          <p:cNvSpPr/>
          <p:nvPr/>
        </p:nvSpPr>
        <p:spPr>
          <a:xfrm>
            <a:off x="767082" y="4333676"/>
            <a:ext cx="7549333" cy="1731611"/>
          </a:xfrm>
          <a:custGeom>
            <a:avLst/>
            <a:gdLst>
              <a:gd name="connsiteX0" fmla="*/ 0 w 1739999"/>
              <a:gd name="connsiteY0" fmla="*/ 829702 h 1134583"/>
              <a:gd name="connsiteX1" fmla="*/ 356259 w 1739999"/>
              <a:gd name="connsiteY1" fmla="*/ 663447 h 1134583"/>
              <a:gd name="connsiteX2" fmla="*/ 534389 w 1739999"/>
              <a:gd name="connsiteY2" fmla="*/ 93432 h 1134583"/>
              <a:gd name="connsiteX3" fmla="*/ 724394 w 1739999"/>
              <a:gd name="connsiteY3" fmla="*/ 22180 h 1134583"/>
              <a:gd name="connsiteX4" fmla="*/ 902524 w 1739999"/>
              <a:gd name="connsiteY4" fmla="*/ 319063 h 1134583"/>
              <a:gd name="connsiteX5" fmla="*/ 1187532 w 1739999"/>
              <a:gd name="connsiteY5" fmla="*/ 1043458 h 1134583"/>
              <a:gd name="connsiteX6" fmla="*/ 1674420 w 1739999"/>
              <a:gd name="connsiteY6" fmla="*/ 1126585 h 1134583"/>
              <a:gd name="connsiteX7" fmla="*/ 1721922 w 1739999"/>
              <a:gd name="connsiteY7" fmla="*/ 1126585 h 11345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9999" h="1134583">
                <a:moveTo>
                  <a:pt x="0" y="829702"/>
                </a:moveTo>
                <a:cubicBezTo>
                  <a:pt x="133597" y="807930"/>
                  <a:pt x="267194" y="786159"/>
                  <a:pt x="356259" y="663447"/>
                </a:cubicBezTo>
                <a:cubicBezTo>
                  <a:pt x="445324" y="540735"/>
                  <a:pt x="473033" y="200310"/>
                  <a:pt x="534389" y="93432"/>
                </a:cubicBezTo>
                <a:cubicBezTo>
                  <a:pt x="595745" y="-13446"/>
                  <a:pt x="663038" y="-15425"/>
                  <a:pt x="724394" y="22180"/>
                </a:cubicBezTo>
                <a:cubicBezTo>
                  <a:pt x="785750" y="59785"/>
                  <a:pt x="825334" y="148850"/>
                  <a:pt x="902524" y="319063"/>
                </a:cubicBezTo>
                <a:cubicBezTo>
                  <a:pt x="979714" y="489276"/>
                  <a:pt x="1058883" y="908871"/>
                  <a:pt x="1187532" y="1043458"/>
                </a:cubicBezTo>
                <a:cubicBezTo>
                  <a:pt x="1316181" y="1178045"/>
                  <a:pt x="1585355" y="1112731"/>
                  <a:pt x="1674420" y="1126585"/>
                </a:cubicBezTo>
                <a:cubicBezTo>
                  <a:pt x="1763485" y="1140439"/>
                  <a:pt x="1742703" y="1133512"/>
                  <a:pt x="1721922" y="1126585"/>
                </a:cubicBezTo>
              </a:path>
            </a:pathLst>
          </a:custGeom>
          <a:ln w="25400">
            <a:solidFill>
              <a:srgbClr val="FF000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grpSp>
        <p:nvGrpSpPr>
          <p:cNvPr id="33" name="32 Grupo"/>
          <p:cNvGrpSpPr/>
          <p:nvPr/>
        </p:nvGrpSpPr>
        <p:grpSpPr>
          <a:xfrm>
            <a:off x="58510" y="3984665"/>
            <a:ext cx="432048" cy="2429634"/>
            <a:chOff x="58510" y="3984665"/>
            <a:chExt cx="432048" cy="2429634"/>
          </a:xfrm>
        </p:grpSpPr>
        <p:cxnSp>
          <p:nvCxnSpPr>
            <p:cNvPr id="18" name="17 Conector recto"/>
            <p:cNvCxnSpPr/>
            <p:nvPr/>
          </p:nvCxnSpPr>
          <p:spPr>
            <a:xfrm>
              <a:off x="488750" y="3984665"/>
              <a:ext cx="0" cy="2429634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21 Flecha arriba"/>
            <p:cNvSpPr/>
            <p:nvPr/>
          </p:nvSpPr>
          <p:spPr>
            <a:xfrm>
              <a:off x="58510" y="3984665"/>
              <a:ext cx="432048" cy="2429634"/>
            </a:xfrm>
            <a:prstGeom prst="upArrow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" sz="1600" dirty="0">
                  <a:solidFill>
                    <a:schemeClr val="tx1"/>
                  </a:solidFill>
                </a:rPr>
                <a:t>Energía</a:t>
              </a:r>
            </a:p>
          </p:txBody>
        </p:sp>
      </p:grpSp>
      <p:grpSp>
        <p:nvGrpSpPr>
          <p:cNvPr id="34" name="33 Grupo"/>
          <p:cNvGrpSpPr/>
          <p:nvPr/>
        </p:nvGrpSpPr>
        <p:grpSpPr>
          <a:xfrm>
            <a:off x="490558" y="6414298"/>
            <a:ext cx="7969874" cy="443701"/>
            <a:chOff x="490558" y="6414298"/>
            <a:chExt cx="7969874" cy="443701"/>
          </a:xfrm>
        </p:grpSpPr>
        <p:cxnSp>
          <p:nvCxnSpPr>
            <p:cNvPr id="19" name="18 Conector recto"/>
            <p:cNvCxnSpPr/>
            <p:nvPr/>
          </p:nvCxnSpPr>
          <p:spPr>
            <a:xfrm flipH="1">
              <a:off x="490558" y="6414299"/>
              <a:ext cx="7969874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3" name="22 Flecha derecha"/>
            <p:cNvSpPr/>
            <p:nvPr/>
          </p:nvSpPr>
          <p:spPr>
            <a:xfrm>
              <a:off x="556957" y="6414298"/>
              <a:ext cx="7759459" cy="443701"/>
            </a:xfrm>
            <a:prstGeom prst="rightArrow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" dirty="0"/>
                <a:t>avance de la reacción</a:t>
              </a:r>
            </a:p>
          </p:txBody>
        </p:sp>
      </p:grpSp>
      <p:sp>
        <p:nvSpPr>
          <p:cNvPr id="27" name="26 Flecha abajo"/>
          <p:cNvSpPr/>
          <p:nvPr/>
        </p:nvSpPr>
        <p:spPr>
          <a:xfrm flipH="1">
            <a:off x="6969924" y="4041871"/>
            <a:ext cx="446541" cy="2023415"/>
          </a:xfrm>
          <a:prstGeom prst="down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0" name="29 Flecha abajo"/>
          <p:cNvSpPr/>
          <p:nvPr/>
        </p:nvSpPr>
        <p:spPr>
          <a:xfrm flipH="1">
            <a:off x="964353" y="3523649"/>
            <a:ext cx="446541" cy="1995972"/>
          </a:xfrm>
          <a:prstGeom prst="down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1" name="30 Abrir llave"/>
          <p:cNvSpPr/>
          <p:nvPr/>
        </p:nvSpPr>
        <p:spPr>
          <a:xfrm rot="16200000">
            <a:off x="6973424" y="2365984"/>
            <a:ext cx="439542" cy="2757178"/>
          </a:xfrm>
          <a:prstGeom prst="leftBrace">
            <a:avLst/>
          </a:prstGeom>
          <a:ln w="25400"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934893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000"/>
                            </p:stCondLst>
                            <p:childTnLst>
                              <p:par>
                                <p:cTn id="19" presetID="22" presetClass="entr" presetSubtype="4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500"/>
                            </p:stCondLst>
                            <p:childTnLst>
                              <p:par>
                                <p:cTn id="23" presetID="16" presetClass="entr" presetSubtype="21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4000"/>
                            </p:stCondLst>
                            <p:childTnLst>
                              <p:par>
                                <p:cTn id="27" presetID="16" presetClass="entr" presetSubtype="2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5500"/>
                            </p:stCondLst>
                            <p:childTnLst>
                              <p:par>
                                <p:cTn id="3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6000"/>
                            </p:stCondLst>
                            <p:childTnLst>
                              <p:par>
                                <p:cTn id="35" presetID="2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7500"/>
                            </p:stCondLst>
                            <p:childTnLst>
                              <p:par>
                                <p:cTn id="39" presetID="16" presetClass="entr" presetSubtype="2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1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20" grpId="0" animBg="1"/>
      <p:bldP spid="27" grpId="0" animBg="1"/>
      <p:bldP spid="30" grpId="0" animBg="1"/>
      <p:bldP spid="31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/>
              <a:t>El estado de transición tiene una geometría </a:t>
            </a:r>
            <a:r>
              <a:rPr lang="es-ES" b="1" i="1" dirty="0" err="1"/>
              <a:t>antiperiplanar</a:t>
            </a:r>
            <a:endParaRPr lang="es-ES" b="1" i="1" dirty="0"/>
          </a:p>
        </p:txBody>
      </p:sp>
      <p:graphicFrame>
        <p:nvGraphicFramePr>
          <p:cNvPr id="5" name="4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55152457"/>
              </p:ext>
            </p:extLst>
          </p:nvPr>
        </p:nvGraphicFramePr>
        <p:xfrm>
          <a:off x="2195736" y="1542311"/>
          <a:ext cx="4244916" cy="180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23" name="ChemSketch" r:id="rId3" imgW="3032640" imgH="1286280" progId="ACD.ChemSketch.20">
                  <p:embed/>
                </p:oleObj>
              </mc:Choice>
              <mc:Fallback>
                <p:oleObj name="ChemSketch" r:id="rId3" imgW="3032640" imgH="1286280" progId="ACD.ChemSketch.2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195736" y="1542311"/>
                        <a:ext cx="4244916" cy="1800200"/>
                      </a:xfrm>
                      <a:prstGeom prst="rect">
                        <a:avLst/>
                      </a:prstGeom>
                      <a:solidFill>
                        <a:srgbClr val="FFC000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5 CuadroTexto"/>
          <p:cNvSpPr txBox="1"/>
          <p:nvPr/>
        </p:nvSpPr>
        <p:spPr>
          <a:xfrm>
            <a:off x="2195736" y="3333219"/>
            <a:ext cx="1570751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s-ES" b="1" i="1" dirty="0" err="1"/>
              <a:t>Antiperiplanar</a:t>
            </a:r>
            <a:endParaRPr lang="es-ES" b="1" i="1" dirty="0"/>
          </a:p>
        </p:txBody>
      </p:sp>
      <p:sp>
        <p:nvSpPr>
          <p:cNvPr id="7" name="6 CuadroTexto"/>
          <p:cNvSpPr txBox="1"/>
          <p:nvPr/>
        </p:nvSpPr>
        <p:spPr>
          <a:xfrm>
            <a:off x="4929062" y="3356574"/>
            <a:ext cx="1521570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s-ES" b="1" i="1" dirty="0"/>
              <a:t>Sin </a:t>
            </a:r>
            <a:r>
              <a:rPr lang="es-ES" b="1" i="1" dirty="0" err="1"/>
              <a:t>periplanar</a:t>
            </a:r>
            <a:endParaRPr lang="es-ES" b="1" i="1" dirty="0"/>
          </a:p>
        </p:txBody>
      </p:sp>
      <p:sp>
        <p:nvSpPr>
          <p:cNvPr id="9" name="8 CuadroTexto"/>
          <p:cNvSpPr txBox="1"/>
          <p:nvPr/>
        </p:nvSpPr>
        <p:spPr>
          <a:xfrm>
            <a:off x="6804248" y="1578314"/>
            <a:ext cx="1728192" cy="64633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s-ES" dirty="0"/>
              <a:t>Forma impedida estéricamente</a:t>
            </a:r>
          </a:p>
        </p:txBody>
      </p:sp>
      <p:sp>
        <p:nvSpPr>
          <p:cNvPr id="10" name="9 Elipse"/>
          <p:cNvSpPr/>
          <p:nvPr/>
        </p:nvSpPr>
        <p:spPr>
          <a:xfrm>
            <a:off x="5292080" y="1686327"/>
            <a:ext cx="864096" cy="430307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1" name="10 Flecha izquierda"/>
          <p:cNvSpPr/>
          <p:nvPr/>
        </p:nvSpPr>
        <p:spPr>
          <a:xfrm>
            <a:off x="6198604" y="1757464"/>
            <a:ext cx="504056" cy="288032"/>
          </a:xfrm>
          <a:prstGeom prst="lef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2" name="11 CuadroTexto"/>
          <p:cNvSpPr txBox="1"/>
          <p:nvPr/>
        </p:nvSpPr>
        <p:spPr>
          <a:xfrm>
            <a:off x="323528" y="2045496"/>
            <a:ext cx="1557702" cy="92333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s-ES" dirty="0"/>
              <a:t>La forma Anti no está impedida</a:t>
            </a:r>
          </a:p>
        </p:txBody>
      </p:sp>
      <p:sp>
        <p:nvSpPr>
          <p:cNvPr id="22" name="21 CuadroTexto"/>
          <p:cNvSpPr txBox="1"/>
          <p:nvPr/>
        </p:nvSpPr>
        <p:spPr>
          <a:xfrm>
            <a:off x="228484" y="3933056"/>
            <a:ext cx="857324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s-ES" sz="2400" dirty="0"/>
              <a:t>Hay otra razón para la prevalencia del mecanismo </a:t>
            </a:r>
            <a:r>
              <a:rPr lang="es-ES" sz="2400" dirty="0" err="1"/>
              <a:t>antiperiplanar</a:t>
            </a:r>
            <a:r>
              <a:rPr lang="es-ES" sz="2400" dirty="0"/>
              <a:t>:</a:t>
            </a:r>
          </a:p>
        </p:txBody>
      </p:sp>
      <p:graphicFrame>
        <p:nvGraphicFramePr>
          <p:cNvPr id="23" name="22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79041290"/>
              </p:ext>
            </p:extLst>
          </p:nvPr>
        </p:nvGraphicFramePr>
        <p:xfrm>
          <a:off x="1876294" y="4538737"/>
          <a:ext cx="2088232" cy="200470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24" name="ChemSketch" r:id="rId5" imgW="1667160" imgH="1600200" progId="ACD.ChemSketch.20">
                  <p:embed/>
                </p:oleObj>
              </mc:Choice>
              <mc:Fallback>
                <p:oleObj name="ChemSketch" r:id="rId5" imgW="1667160" imgH="1600200" progId="ACD.ChemSketch.2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876294" y="4538737"/>
                        <a:ext cx="2088232" cy="200470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" name="23 CuadroTexto"/>
          <p:cNvSpPr txBox="1"/>
          <p:nvPr/>
        </p:nvSpPr>
        <p:spPr>
          <a:xfrm>
            <a:off x="4173810" y="4538737"/>
            <a:ext cx="3100636" cy="203132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s-ES" dirty="0"/>
              <a:t>La posición anti del grupo saliente, respecto al hidrógeno, deja a los orbitales sigma de uno y otro  en direcciones paralelas, lo que garantiza un traslape efectivo de ambos orbitales</a:t>
            </a:r>
          </a:p>
        </p:txBody>
      </p:sp>
      <p:sp>
        <p:nvSpPr>
          <p:cNvPr id="15" name="14 Elipse"/>
          <p:cNvSpPr/>
          <p:nvPr/>
        </p:nvSpPr>
        <p:spPr>
          <a:xfrm>
            <a:off x="2732440" y="1578314"/>
            <a:ext cx="392687" cy="430307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6" name="15 Elipse"/>
          <p:cNvSpPr/>
          <p:nvPr/>
        </p:nvSpPr>
        <p:spPr>
          <a:xfrm>
            <a:off x="2732440" y="3019734"/>
            <a:ext cx="392688" cy="430307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" name="2 Flecha doblada"/>
          <p:cNvSpPr/>
          <p:nvPr/>
        </p:nvSpPr>
        <p:spPr>
          <a:xfrm>
            <a:off x="1635763" y="1686325"/>
            <a:ext cx="1112768" cy="430307"/>
          </a:xfrm>
          <a:prstGeom prst="bentArrow">
            <a:avLst>
              <a:gd name="adj1" fmla="val 29735"/>
              <a:gd name="adj2" fmla="val 25000"/>
              <a:gd name="adj3" fmla="val 35133"/>
              <a:gd name="adj4" fmla="val 43750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>
              <a:solidFill>
                <a:schemeClr val="tx1"/>
              </a:solidFill>
            </a:endParaRPr>
          </a:p>
        </p:txBody>
      </p:sp>
      <p:sp>
        <p:nvSpPr>
          <p:cNvPr id="18" name="17 Flecha doblada"/>
          <p:cNvSpPr/>
          <p:nvPr/>
        </p:nvSpPr>
        <p:spPr>
          <a:xfrm flipV="1">
            <a:off x="1619672" y="2876858"/>
            <a:ext cx="1112768" cy="481906"/>
          </a:xfrm>
          <a:prstGeom prst="bentArrow">
            <a:avLst>
              <a:gd name="adj1" fmla="val 29735"/>
              <a:gd name="adj2" fmla="val 25000"/>
              <a:gd name="adj3" fmla="val 35133"/>
              <a:gd name="adj4" fmla="val 43750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925019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4500"/>
                            </p:stCondLst>
                            <p:childTnLst>
                              <p:par>
                                <p:cTn id="21" presetID="16" presetClass="entr" presetSubtype="21" repeatCount="indefinite" fill="hold" grpId="0" nodeType="after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500"/>
                            </p:stCondLst>
                            <p:childTnLst>
                              <p:par>
                                <p:cTn id="25" presetID="16" presetClass="entr" presetSubtype="21" repeatCount="indefinite" fill="hold" grpId="0" nodeType="after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500"/>
                            </p:stCondLst>
                            <p:childTnLst>
                              <p:par>
                                <p:cTn id="36" presetID="16" presetClass="entr" presetSubtype="21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1500"/>
                            </p:stCondLst>
                            <p:childTnLst>
                              <p:par>
                                <p:cTn id="40" presetID="16" presetClass="entr" presetSubtype="21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1000"/>
                            </p:stCondLst>
                            <p:childTnLst>
                              <p:par>
                                <p:cTn id="5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9" grpId="0" animBg="1"/>
      <p:bldP spid="10" grpId="0" animBg="1"/>
      <p:bldP spid="11" grpId="0" animBg="1"/>
      <p:bldP spid="12" grpId="0" animBg="1"/>
      <p:bldP spid="22" grpId="0"/>
      <p:bldP spid="24" grpId="0" animBg="1"/>
      <p:bldP spid="15" grpId="0" animBg="1"/>
      <p:bldP spid="16" grpId="0" animBg="1"/>
      <p:bldP spid="3" grpId="0" animBg="1"/>
      <p:bldP spid="1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4471635" y="2767461"/>
            <a:ext cx="1190679" cy="64633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s-ES" sz="1200" i="1" dirty="0"/>
              <a:t>(S, S) </a:t>
            </a:r>
            <a:r>
              <a:rPr lang="es-ES" sz="1200" dirty="0"/>
              <a:t>1,2-dibromo-1,2-difeniletano</a:t>
            </a:r>
          </a:p>
        </p:txBody>
      </p:sp>
      <p:sp>
        <p:nvSpPr>
          <p:cNvPr id="5" name="4 CuadroTexto"/>
          <p:cNvSpPr txBox="1"/>
          <p:nvPr/>
        </p:nvSpPr>
        <p:spPr>
          <a:xfrm>
            <a:off x="607691" y="2748171"/>
            <a:ext cx="1190679" cy="64633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s-ES" sz="1200" i="1"/>
              <a:t>Meso</a:t>
            </a:r>
            <a:r>
              <a:rPr lang="es-ES" sz="1200"/>
              <a:t> </a:t>
            </a:r>
            <a:r>
              <a:rPr lang="es-ES" sz="1200" i="1"/>
              <a:t>(S,R) </a:t>
            </a:r>
            <a:r>
              <a:rPr lang="es-ES" sz="1200"/>
              <a:t>1,2-dibromo-1,2-difeniletano</a:t>
            </a:r>
            <a:endParaRPr lang="es-ES" sz="1200" dirty="0"/>
          </a:p>
        </p:txBody>
      </p:sp>
      <p:sp>
        <p:nvSpPr>
          <p:cNvPr id="6" name="5 CuadroTexto"/>
          <p:cNvSpPr txBox="1"/>
          <p:nvPr/>
        </p:nvSpPr>
        <p:spPr>
          <a:xfrm>
            <a:off x="295171" y="365754"/>
            <a:ext cx="835292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s-ES" sz="2400" dirty="0"/>
              <a:t>Este mecanismo concertado, </a:t>
            </a:r>
            <a:r>
              <a:rPr lang="es-ES" sz="2400" dirty="0" err="1"/>
              <a:t>antiperiplanar</a:t>
            </a:r>
            <a:r>
              <a:rPr lang="es-ES" sz="2400" dirty="0"/>
              <a:t>, determina la estereoquímica del producto final:</a:t>
            </a:r>
          </a:p>
        </p:txBody>
      </p:sp>
      <p:graphicFrame>
        <p:nvGraphicFramePr>
          <p:cNvPr id="7" name="6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34308317"/>
              </p:ext>
            </p:extLst>
          </p:nvPr>
        </p:nvGraphicFramePr>
        <p:xfrm>
          <a:off x="418198" y="1232665"/>
          <a:ext cx="3745907" cy="158751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38" name="ChemSketch" r:id="rId3" imgW="3042000" imgH="1289160" progId="ACD.ChemSketch.20">
                  <p:embed/>
                </p:oleObj>
              </mc:Choice>
              <mc:Fallback>
                <p:oleObj name="ChemSketch" r:id="rId3" imgW="3042000" imgH="1289160" progId="ACD.ChemSketch.2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418198" y="1232665"/>
                        <a:ext cx="3745907" cy="1587514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7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90728207"/>
              </p:ext>
            </p:extLst>
          </p:nvPr>
        </p:nvGraphicFramePr>
        <p:xfrm>
          <a:off x="4328443" y="1232665"/>
          <a:ext cx="4022653" cy="158751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39" name="ChemSketch" r:id="rId5" imgW="3142440" imgH="1240560" progId="ACD.ChemSketch.20">
                  <p:embed/>
                </p:oleObj>
              </mc:Choice>
              <mc:Fallback>
                <p:oleObj name="ChemSketch" r:id="rId5" imgW="3142440" imgH="1240560" progId="ACD.ChemSketch.2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4328443" y="1232665"/>
                        <a:ext cx="4022653" cy="1587514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8 CuadroTexto"/>
          <p:cNvSpPr txBox="1"/>
          <p:nvPr/>
        </p:nvSpPr>
        <p:spPr>
          <a:xfrm>
            <a:off x="2953578" y="2840503"/>
            <a:ext cx="1190679" cy="46166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s-ES" sz="1200" dirty="0"/>
              <a:t>(E)-1bromo-1,2 </a:t>
            </a:r>
            <a:r>
              <a:rPr lang="es-ES" sz="1200" dirty="0" err="1"/>
              <a:t>difenileteno</a:t>
            </a:r>
            <a:endParaRPr lang="es-ES" sz="1200" dirty="0"/>
          </a:p>
        </p:txBody>
      </p:sp>
      <p:sp>
        <p:nvSpPr>
          <p:cNvPr id="10" name="9 CuadroTexto"/>
          <p:cNvSpPr txBox="1"/>
          <p:nvPr/>
        </p:nvSpPr>
        <p:spPr>
          <a:xfrm>
            <a:off x="7136755" y="2843912"/>
            <a:ext cx="1190679" cy="46166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s-ES" sz="1200" dirty="0"/>
              <a:t>(Z)-1bromo-1,2 </a:t>
            </a:r>
            <a:r>
              <a:rPr lang="es-ES" sz="1200" dirty="0" err="1"/>
              <a:t>difenileteno</a:t>
            </a:r>
            <a:endParaRPr lang="es-ES" sz="1200" dirty="0"/>
          </a:p>
        </p:txBody>
      </p:sp>
      <p:sp>
        <p:nvSpPr>
          <p:cNvPr id="12" name="11 CuadroTexto"/>
          <p:cNvSpPr txBox="1"/>
          <p:nvPr/>
        </p:nvSpPr>
        <p:spPr>
          <a:xfrm>
            <a:off x="325259" y="3463023"/>
            <a:ext cx="83529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s-ES" sz="2400" dirty="0"/>
              <a:t>Otro ejemplo:</a:t>
            </a:r>
          </a:p>
        </p:txBody>
      </p:sp>
      <p:pic>
        <p:nvPicPr>
          <p:cNvPr id="13" name="12 Imagen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7690" y="3985845"/>
            <a:ext cx="6700613" cy="2226911"/>
          </a:xfrm>
          <a:prstGeom prst="rect">
            <a:avLst/>
          </a:prstGeom>
        </p:spPr>
      </p:pic>
      <p:sp>
        <p:nvSpPr>
          <p:cNvPr id="2" name="CuadroTexto 1">
            <a:extLst>
              <a:ext uri="{FF2B5EF4-FFF2-40B4-BE49-F238E27FC236}">
                <a16:creationId xmlns:a16="http://schemas.microsoft.com/office/drawing/2014/main" id="{F89B0945-9989-495E-9798-C48092215137}"/>
              </a:ext>
            </a:extLst>
          </p:cNvPr>
          <p:cNvSpPr txBox="1"/>
          <p:nvPr/>
        </p:nvSpPr>
        <p:spPr>
          <a:xfrm>
            <a:off x="1001250" y="5673100"/>
            <a:ext cx="332719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b="1"/>
              <a:t>(2R,3S) 2-bromo, 3-metilpentano</a:t>
            </a:r>
          </a:p>
        </p:txBody>
      </p:sp>
    </p:spTree>
    <p:extLst>
      <p:ext uri="{BB962C8B-B14F-4D97-AF65-F5344CB8AC3E}">
        <p14:creationId xmlns:p14="http://schemas.microsoft.com/office/powerpoint/2010/main" val="29007630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"/>
                            </p:stCondLst>
                            <p:childTnLst>
                              <p:par>
                                <p:cTn id="2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000"/>
                            </p:stCondLst>
                            <p:childTnLst>
                              <p:par>
                                <p:cTn id="3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9" grpId="0" animBg="1"/>
      <p:bldP spid="10" grpId="0" animBg="1"/>
      <p:bldP spid="12" grpId="0"/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to 3">
            <a:extLst>
              <a:ext uri="{FF2B5EF4-FFF2-40B4-BE49-F238E27FC236}">
                <a16:creationId xmlns:a16="http://schemas.microsoft.com/office/drawing/2014/main" id="{51ED5A43-A7E7-4AB4-BECA-74E9DE6EC2B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87599834"/>
              </p:ext>
            </p:extLst>
          </p:nvPr>
        </p:nvGraphicFramePr>
        <p:xfrm>
          <a:off x="91011" y="4626123"/>
          <a:ext cx="2028213" cy="195941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90" name="ChemSketch" r:id="rId4" imgW="1169640" imgH="1130760" progId="ACD.ChemSketch.20">
                  <p:embed/>
                </p:oleObj>
              </mc:Choice>
              <mc:Fallback>
                <p:oleObj name="ChemSketch" r:id="rId4" imgW="1169640" imgH="1130760" progId="ACD.ChemSketch.2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91011" y="4626123"/>
                        <a:ext cx="2028213" cy="1959415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2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59942099"/>
              </p:ext>
            </p:extLst>
          </p:nvPr>
        </p:nvGraphicFramePr>
        <p:xfrm>
          <a:off x="107504" y="1268761"/>
          <a:ext cx="8620911" cy="175325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91" name="ChemSketch" r:id="rId6" imgW="5961960" imgH="1158120" progId="ACD.ChemSketch.20">
                  <p:embed/>
                </p:oleObj>
              </mc:Choice>
              <mc:Fallback>
                <p:oleObj name="ChemSketch" r:id="rId6" imgW="5961960" imgH="1158120" progId="ACD.ChemSketch.2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07504" y="1268761"/>
                        <a:ext cx="8620911" cy="175325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5152" y="116632"/>
            <a:ext cx="9144000" cy="1143000"/>
          </a:xfrm>
        </p:spPr>
        <p:txBody>
          <a:bodyPr>
            <a:noAutofit/>
          </a:bodyPr>
          <a:lstStyle/>
          <a:p>
            <a:pPr marL="457200" indent="-457200" algn="l">
              <a:buFont typeface="Arial" pitchFamily="34" charset="0"/>
              <a:buChar char="•"/>
            </a:pPr>
            <a:r>
              <a:rPr lang="es-ES" sz="2800" dirty="0"/>
              <a:t>El mecanismo concertado puede prevalecer aún sobre la regla de </a:t>
            </a:r>
            <a:r>
              <a:rPr lang="es-ES" sz="2800" dirty="0" err="1"/>
              <a:t>Zaitsev</a:t>
            </a:r>
            <a:r>
              <a:rPr lang="es-ES" sz="2800" dirty="0"/>
              <a:t>. Veamos el caso del cloruro de </a:t>
            </a:r>
            <a:r>
              <a:rPr lang="es-ES" sz="2800" dirty="0" err="1"/>
              <a:t>mentilo</a:t>
            </a:r>
            <a:r>
              <a:rPr lang="es-ES" sz="2800" dirty="0"/>
              <a:t>:</a:t>
            </a:r>
          </a:p>
        </p:txBody>
      </p:sp>
      <p:graphicFrame>
        <p:nvGraphicFramePr>
          <p:cNvPr id="5" name="4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77717766"/>
              </p:ext>
            </p:extLst>
          </p:nvPr>
        </p:nvGraphicFramePr>
        <p:xfrm>
          <a:off x="138978" y="3274912"/>
          <a:ext cx="5162696" cy="115212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92" name="ChemSketch" r:id="rId8" imgW="2810160" imgH="627840" progId="ACD.ChemSketch.20">
                  <p:embed/>
                </p:oleObj>
              </mc:Choice>
              <mc:Fallback>
                <p:oleObj name="ChemSketch" r:id="rId8" imgW="2810160" imgH="627840" progId="ACD.ChemSketch.2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138978" y="3274912"/>
                        <a:ext cx="5162696" cy="1152128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8 CuadroTexto"/>
          <p:cNvSpPr txBox="1"/>
          <p:nvPr/>
        </p:nvSpPr>
        <p:spPr>
          <a:xfrm>
            <a:off x="1259632" y="2375681"/>
            <a:ext cx="597666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dirty="0"/>
              <a:t>Hay dos</a:t>
            </a:r>
            <a:r>
              <a:rPr lang="es-ES" dirty="0">
                <a:solidFill>
                  <a:srgbClr val="FF0000"/>
                </a:solidFill>
              </a:rPr>
              <a:t> hidrógenos </a:t>
            </a:r>
            <a:r>
              <a:rPr lang="es-ES" dirty="0" err="1"/>
              <a:t>periplanares</a:t>
            </a:r>
            <a:r>
              <a:rPr lang="es-ES" dirty="0"/>
              <a:t> al cloro: la reacción evoluciona hacia el producto más sustituido (</a:t>
            </a:r>
            <a:r>
              <a:rPr lang="es-ES" dirty="0" err="1"/>
              <a:t>Zaitsev</a:t>
            </a:r>
            <a:r>
              <a:rPr lang="es-ES" dirty="0"/>
              <a:t>)</a:t>
            </a:r>
          </a:p>
        </p:txBody>
      </p:sp>
      <p:sp>
        <p:nvSpPr>
          <p:cNvPr id="10" name="9 CuadroTexto"/>
          <p:cNvSpPr txBox="1"/>
          <p:nvPr/>
        </p:nvSpPr>
        <p:spPr>
          <a:xfrm>
            <a:off x="5472100" y="3274912"/>
            <a:ext cx="2299726" cy="120032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s-ES" dirty="0"/>
              <a:t>Aquí ningún </a:t>
            </a:r>
            <a:r>
              <a:rPr lang="es-ES" dirty="0">
                <a:solidFill>
                  <a:srgbClr val="00B050"/>
                </a:solidFill>
              </a:rPr>
              <a:t>hidrógeno</a:t>
            </a:r>
            <a:r>
              <a:rPr lang="es-ES" dirty="0"/>
              <a:t> vecino al cloro es </a:t>
            </a:r>
            <a:r>
              <a:rPr lang="es-ES" dirty="0" err="1"/>
              <a:t>periplanar</a:t>
            </a:r>
            <a:r>
              <a:rPr lang="es-ES" dirty="0"/>
              <a:t>: no hay reacción, pero…</a:t>
            </a:r>
          </a:p>
        </p:txBody>
      </p:sp>
      <p:sp>
        <p:nvSpPr>
          <p:cNvPr id="11" name="10 CuadroTexto"/>
          <p:cNvSpPr txBox="1"/>
          <p:nvPr/>
        </p:nvSpPr>
        <p:spPr>
          <a:xfrm>
            <a:off x="2155202" y="5939208"/>
            <a:ext cx="6408712" cy="64633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s-ES" dirty="0"/>
              <a:t>El cambio conformacional permite que un </a:t>
            </a:r>
            <a:r>
              <a:rPr lang="es-ES" dirty="0">
                <a:solidFill>
                  <a:srgbClr val="FF0000"/>
                </a:solidFill>
              </a:rPr>
              <a:t>hidrógeno</a:t>
            </a:r>
            <a:r>
              <a:rPr lang="es-ES" dirty="0"/>
              <a:t> sea </a:t>
            </a:r>
            <a:r>
              <a:rPr lang="es-ES" dirty="0" err="1"/>
              <a:t>periplanar</a:t>
            </a:r>
            <a:r>
              <a:rPr lang="es-ES" dirty="0"/>
              <a:t>, pero el producto es anti-</a:t>
            </a:r>
            <a:r>
              <a:rPr lang="es-ES" dirty="0" err="1"/>
              <a:t>Zaitsev</a:t>
            </a:r>
            <a:endParaRPr lang="es-ES" dirty="0"/>
          </a:p>
        </p:txBody>
      </p:sp>
      <p:sp>
        <p:nvSpPr>
          <p:cNvPr id="12" name="11 Elipse"/>
          <p:cNvSpPr/>
          <p:nvPr/>
        </p:nvSpPr>
        <p:spPr>
          <a:xfrm>
            <a:off x="553796" y="2005369"/>
            <a:ext cx="360040" cy="396913"/>
          </a:xfrm>
          <a:prstGeom prst="ellipse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3" name="12 Elipse"/>
          <p:cNvSpPr/>
          <p:nvPr/>
        </p:nvSpPr>
        <p:spPr>
          <a:xfrm>
            <a:off x="1475656" y="2005369"/>
            <a:ext cx="360040" cy="396913"/>
          </a:xfrm>
          <a:prstGeom prst="ellipse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4" name="13 Elipse"/>
          <p:cNvSpPr/>
          <p:nvPr/>
        </p:nvSpPr>
        <p:spPr>
          <a:xfrm>
            <a:off x="1953364" y="4078328"/>
            <a:ext cx="360040" cy="396913"/>
          </a:xfrm>
          <a:prstGeom prst="ellipse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5" name="14 Elipse"/>
          <p:cNvSpPr/>
          <p:nvPr/>
        </p:nvSpPr>
        <p:spPr>
          <a:xfrm>
            <a:off x="913836" y="4078328"/>
            <a:ext cx="360040" cy="396913"/>
          </a:xfrm>
          <a:prstGeom prst="ellipse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6" name="15 Elipse"/>
          <p:cNvSpPr/>
          <p:nvPr/>
        </p:nvSpPr>
        <p:spPr>
          <a:xfrm>
            <a:off x="493225" y="3562944"/>
            <a:ext cx="360040" cy="396913"/>
          </a:xfrm>
          <a:prstGeom prst="ellipse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7" name="16 Elipse"/>
          <p:cNvSpPr/>
          <p:nvPr/>
        </p:nvSpPr>
        <p:spPr>
          <a:xfrm>
            <a:off x="313205" y="5290684"/>
            <a:ext cx="360040" cy="432047"/>
          </a:xfrm>
          <a:prstGeom prst="ellipse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graphicFrame>
        <p:nvGraphicFramePr>
          <p:cNvPr id="6" name="5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40336319"/>
              </p:ext>
            </p:extLst>
          </p:nvPr>
        </p:nvGraphicFramePr>
        <p:xfrm>
          <a:off x="2119224" y="4626124"/>
          <a:ext cx="5827910" cy="118600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93" name="ChemSketch" r:id="rId10" imgW="3986640" imgH="810720" progId="ACD.ChemSketch.20">
                  <p:embed/>
                </p:oleObj>
              </mc:Choice>
              <mc:Fallback>
                <p:oleObj name="ChemSketch" r:id="rId10" imgW="3986640" imgH="810720" progId="ACD.ChemSketch.2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2119224" y="4626124"/>
                        <a:ext cx="5827910" cy="1186007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18 Elipse"/>
          <p:cNvSpPr/>
          <p:nvPr/>
        </p:nvSpPr>
        <p:spPr>
          <a:xfrm>
            <a:off x="897146" y="6172479"/>
            <a:ext cx="360040" cy="432047"/>
          </a:xfrm>
          <a:prstGeom prst="ellipse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872094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6" presetClass="entr" presetSubtype="2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500"/>
                            </p:stCondLst>
                            <p:childTnLst>
                              <p:par>
                                <p:cTn id="12" presetID="16" presetClass="entr" presetSubtype="2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3000"/>
                            </p:stCondLst>
                            <p:childTnLst>
                              <p:par>
                                <p:cTn id="16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500"/>
                            </p:stCondLst>
                            <p:childTnLst>
                              <p:par>
                                <p:cTn id="27" presetID="16" presetClass="entr" presetSubtype="2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3000"/>
                            </p:stCondLst>
                            <p:childTnLst>
                              <p:par>
                                <p:cTn id="31" presetID="16" presetClass="entr" presetSubtype="2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4500"/>
                            </p:stCondLst>
                            <p:childTnLst>
                              <p:par>
                                <p:cTn id="35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6" presetClass="entr" presetSubtype="2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6" presetClass="entr" presetSubtype="21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1500"/>
                            </p:stCondLst>
                            <p:childTnLst>
                              <p:par>
                                <p:cTn id="49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2000"/>
                            </p:stCondLst>
                            <p:childTnLst>
                              <p:par>
                                <p:cTn id="52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9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s-ES" dirty="0"/>
              <a:t>Eliminación E1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67544" y="1268761"/>
            <a:ext cx="8229600" cy="2160240"/>
          </a:xfrm>
        </p:spPr>
        <p:txBody>
          <a:bodyPr/>
          <a:lstStyle/>
          <a:p>
            <a:r>
              <a:rPr lang="es-ES" dirty="0"/>
              <a:t>A semejanza de la S</a:t>
            </a:r>
            <a:r>
              <a:rPr lang="es-ES" baseline="-25000" dirty="0"/>
              <a:t>N</a:t>
            </a:r>
            <a:r>
              <a:rPr lang="es-ES" dirty="0"/>
              <a:t>1, el paso determinante de la E1 es la formación del ión </a:t>
            </a:r>
            <a:r>
              <a:rPr lang="es-ES" dirty="0" err="1"/>
              <a:t>carbonio</a:t>
            </a:r>
            <a:endParaRPr lang="es-ES" dirty="0"/>
          </a:p>
          <a:p>
            <a:r>
              <a:rPr lang="es-ES" dirty="0"/>
              <a:t>Sin embargo y a continuación, se elimina un H</a:t>
            </a:r>
            <a:r>
              <a:rPr lang="es-ES" baseline="30000" dirty="0"/>
              <a:t>+</a:t>
            </a:r>
            <a:r>
              <a:rPr lang="es-ES" dirty="0"/>
              <a:t> del carbono vecino al </a:t>
            </a:r>
            <a:r>
              <a:rPr lang="es-ES" dirty="0" err="1"/>
              <a:t>carbocatión</a:t>
            </a:r>
            <a:r>
              <a:rPr lang="es-ES" dirty="0"/>
              <a:t>.</a:t>
            </a:r>
          </a:p>
        </p:txBody>
      </p:sp>
      <p:graphicFrame>
        <p:nvGraphicFramePr>
          <p:cNvPr id="5" name="4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52072432"/>
              </p:ext>
            </p:extLst>
          </p:nvPr>
        </p:nvGraphicFramePr>
        <p:xfrm>
          <a:off x="611560" y="3740186"/>
          <a:ext cx="7679766" cy="172819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11" name="ChemSketch" r:id="rId3" imgW="6215040" imgH="1398960" progId="ACD.ChemSketch.20">
                  <p:embed/>
                </p:oleObj>
              </mc:Choice>
              <mc:Fallback>
                <p:oleObj name="ChemSketch" r:id="rId3" imgW="6215040" imgH="1398960" progId="ACD.ChemSketch.2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611560" y="3740186"/>
                        <a:ext cx="7679766" cy="172819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5 CuadroTexto"/>
          <p:cNvSpPr txBox="1"/>
          <p:nvPr/>
        </p:nvSpPr>
        <p:spPr>
          <a:xfrm>
            <a:off x="1665077" y="5373216"/>
            <a:ext cx="792088" cy="64633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s-ES" dirty="0"/>
              <a:t>Etapa lenta</a:t>
            </a:r>
          </a:p>
        </p:txBody>
      </p:sp>
      <p:sp>
        <p:nvSpPr>
          <p:cNvPr id="7" name="6 CuadroTexto"/>
          <p:cNvSpPr txBox="1"/>
          <p:nvPr/>
        </p:nvSpPr>
        <p:spPr>
          <a:xfrm>
            <a:off x="3707904" y="5373215"/>
            <a:ext cx="792088" cy="64633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s-ES" dirty="0"/>
              <a:t>Etapa rápida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245096" y="3353306"/>
            <a:ext cx="1296144" cy="73866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s-ES" sz="1400" dirty="0"/>
              <a:t>1º etapa: pérdida de grupo saliente:</a:t>
            </a:r>
          </a:p>
        </p:txBody>
      </p:sp>
      <p:sp>
        <p:nvSpPr>
          <p:cNvPr id="9" name="8 Flecha curvada hacia la izquierda"/>
          <p:cNvSpPr/>
          <p:nvPr/>
        </p:nvSpPr>
        <p:spPr>
          <a:xfrm rot="310657">
            <a:off x="1403648" y="3896834"/>
            <a:ext cx="288032" cy="1002506"/>
          </a:xfrm>
          <a:prstGeom prst="curvedLeftArrow">
            <a:avLst/>
          </a:prstGeom>
          <a:solidFill>
            <a:srgbClr val="FFFF00"/>
          </a:solidFill>
          <a:ln w="63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tx1"/>
              </a:solidFill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3995936" y="3408828"/>
            <a:ext cx="1296144" cy="95410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s-ES" sz="1400" dirty="0"/>
              <a:t>2º etapa: una base remueve al protón vecino</a:t>
            </a:r>
          </a:p>
        </p:txBody>
      </p:sp>
      <p:sp>
        <p:nvSpPr>
          <p:cNvPr id="11" name="10 Flecha izquierda"/>
          <p:cNvSpPr/>
          <p:nvPr/>
        </p:nvSpPr>
        <p:spPr>
          <a:xfrm>
            <a:off x="3995936" y="3885882"/>
            <a:ext cx="288032" cy="206088"/>
          </a:xfrm>
          <a:prstGeom prst="lef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851282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000"/>
                            </p:stCondLst>
                            <p:childTnLst>
                              <p:par>
                                <p:cTn id="19" presetID="2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500"/>
                            </p:stCondLst>
                            <p:childTnLst>
                              <p:par>
                                <p:cTn id="23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500"/>
                            </p:stCondLst>
                            <p:childTnLst>
                              <p:par>
                                <p:cTn id="34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7239988"/>
              </p:ext>
            </p:extLst>
          </p:nvPr>
        </p:nvGraphicFramePr>
        <p:xfrm>
          <a:off x="490613" y="3645024"/>
          <a:ext cx="8071987" cy="144820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36" name="ChemSketch" r:id="rId3" imgW="4075200" imgH="731520" progId="ACD.ChemSketch.20">
                  <p:embed/>
                </p:oleObj>
              </mc:Choice>
              <mc:Fallback>
                <p:oleObj name="ChemSketch" r:id="rId3" imgW="4075200" imgH="731520" progId="ACD.ChemSketch.20">
                  <p:embed/>
                  <p:pic>
                    <p:nvPicPr>
                      <p:cNvPr id="0" name="3 Objeto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0613" y="3645024"/>
                        <a:ext cx="8071987" cy="144820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4 CuadroTexto"/>
          <p:cNvSpPr txBox="1"/>
          <p:nvPr/>
        </p:nvSpPr>
        <p:spPr>
          <a:xfrm>
            <a:off x="179511" y="544670"/>
            <a:ext cx="8784977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 pitchFamily="34" charset="0"/>
              <a:buChar char="•"/>
            </a:pPr>
            <a:r>
              <a:rPr lang="es-ES" sz="3200" dirty="0"/>
              <a:t>La etapa determinante de la E1 coincide con la S</a:t>
            </a:r>
            <a:r>
              <a:rPr lang="es-ES" sz="3200" baseline="-25000" dirty="0"/>
              <a:t>N</a:t>
            </a:r>
            <a:r>
              <a:rPr lang="es-ES" sz="3200" dirty="0"/>
              <a:t>1: la formación del </a:t>
            </a:r>
            <a:r>
              <a:rPr lang="es-ES" sz="3200" dirty="0" err="1"/>
              <a:t>carbocatión</a:t>
            </a:r>
            <a:r>
              <a:rPr lang="es-ES" sz="3200" dirty="0"/>
              <a:t>.</a:t>
            </a:r>
          </a:p>
          <a:p>
            <a:pPr marL="285750" indent="-285750" algn="just">
              <a:buFont typeface="Arial" pitchFamily="34" charset="0"/>
              <a:buChar char="•"/>
            </a:pPr>
            <a:r>
              <a:rPr lang="es-ES" sz="3200" dirty="0"/>
              <a:t>Por consiguiente y casi en todos los casos, eliminación y sustitución </a:t>
            </a:r>
            <a:r>
              <a:rPr lang="es-ES" sz="3200" dirty="0" err="1"/>
              <a:t>unimoleculares</a:t>
            </a:r>
            <a:r>
              <a:rPr lang="es-ES" sz="3200" dirty="0"/>
              <a:t> ocurren en simultáneo.</a:t>
            </a:r>
          </a:p>
          <a:p>
            <a:pPr marL="285750" indent="-285750" algn="just">
              <a:buFont typeface="Arial" pitchFamily="34" charset="0"/>
              <a:buChar char="•"/>
            </a:pPr>
            <a:r>
              <a:rPr lang="es-ES" sz="3200" dirty="0"/>
              <a:t>Por ejemplo:</a:t>
            </a:r>
          </a:p>
        </p:txBody>
      </p:sp>
      <p:sp>
        <p:nvSpPr>
          <p:cNvPr id="6" name="5 CuadroTexto"/>
          <p:cNvSpPr txBox="1"/>
          <p:nvPr/>
        </p:nvSpPr>
        <p:spPr>
          <a:xfrm>
            <a:off x="494160" y="5093227"/>
            <a:ext cx="8044788" cy="64633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s-ES" dirty="0"/>
              <a:t>2-cloro-2-metilpropano                                 2-metil-2-propanol            2-metilpropeno</a:t>
            </a:r>
          </a:p>
          <a:p>
            <a:r>
              <a:rPr lang="es-ES" dirty="0"/>
              <a:t>                                                                                       (64% )                                 (36%)</a:t>
            </a:r>
          </a:p>
        </p:txBody>
      </p:sp>
    </p:spTree>
    <p:extLst>
      <p:ext uri="{BB962C8B-B14F-4D97-AF65-F5344CB8AC3E}">
        <p14:creationId xmlns:p14="http://schemas.microsoft.com/office/powerpoint/2010/main" val="35385678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1322</TotalTime>
  <Words>994</Words>
  <Application>Microsoft Office PowerPoint</Application>
  <PresentationFormat>Presentación en pantalla (4:3)</PresentationFormat>
  <Paragraphs>99</Paragraphs>
  <Slides>16</Slides>
  <Notes>2</Notes>
  <HiddenSlides>0</HiddenSlides>
  <MMClips>0</MMClips>
  <ScaleCrop>false</ScaleCrop>
  <HeadingPairs>
    <vt:vector size="8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Servidores OLE incrustados</vt:lpstr>
      </vt:variant>
      <vt:variant>
        <vt:i4>2</vt:i4>
      </vt:variant>
      <vt:variant>
        <vt:lpstr>Títulos de diapositiva</vt:lpstr>
      </vt:variant>
      <vt:variant>
        <vt:i4>16</vt:i4>
      </vt:variant>
    </vt:vector>
  </HeadingPairs>
  <TitlesOfParts>
    <vt:vector size="22" baseType="lpstr">
      <vt:lpstr>Arial</vt:lpstr>
      <vt:lpstr>Calibri</vt:lpstr>
      <vt:lpstr>Cambria Math</vt:lpstr>
      <vt:lpstr>Tema de Office</vt:lpstr>
      <vt:lpstr>ChemSketch</vt:lpstr>
      <vt:lpstr>ACD/ChemSketch</vt:lpstr>
      <vt:lpstr>REACCIONES DE ELIMINACIÓN</vt:lpstr>
      <vt:lpstr>Presentación de PowerPoint</vt:lpstr>
      <vt:lpstr>Presentación de PowerPoint</vt:lpstr>
      <vt:lpstr>Eliminación E2 (bimolecular)</vt:lpstr>
      <vt:lpstr>El estado de transición tiene una geometría antiperiplanar</vt:lpstr>
      <vt:lpstr>Presentación de PowerPoint</vt:lpstr>
      <vt:lpstr>El mecanismo concertado puede prevalecer aún sobre la regla de Zaitsev. Veamos el caso del cloruro de mentilo:</vt:lpstr>
      <vt:lpstr>Eliminación E1</vt:lpstr>
      <vt:lpstr>Presentación de PowerPoint</vt:lpstr>
      <vt:lpstr>En la E1 se pierde el control estereoquímico</vt:lpstr>
      <vt:lpstr>En E1 el hidrógeno se elimina en la etapa rápida</vt:lpstr>
      <vt:lpstr>Presentación de PowerPoint</vt:lpstr>
      <vt:lpstr>¿Cómo predecir el resultado de una reacción nucleofílica?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REACCIONES DE ELIMINACIÓN</dc:title>
  <dc:creator>Usuario</dc:creator>
  <cp:lastModifiedBy>Edgardo Calandri</cp:lastModifiedBy>
  <cp:revision>108</cp:revision>
  <dcterms:created xsi:type="dcterms:W3CDTF">2013-08-12T22:28:13Z</dcterms:created>
  <dcterms:modified xsi:type="dcterms:W3CDTF">2020-08-18T20:57:51Z</dcterms:modified>
</cp:coreProperties>
</file>