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7"/>
  </p:notesMasterIdLst>
  <p:sldIdLst>
    <p:sldId id="256" r:id="rId2"/>
    <p:sldId id="269" r:id="rId3"/>
    <p:sldId id="257" r:id="rId4"/>
    <p:sldId id="258" r:id="rId5"/>
    <p:sldId id="261" r:id="rId6"/>
    <p:sldId id="260" r:id="rId7"/>
    <p:sldId id="262" r:id="rId8"/>
    <p:sldId id="266" r:id="rId9"/>
    <p:sldId id="267" r:id="rId10"/>
    <p:sldId id="271" r:id="rId11"/>
    <p:sldId id="268" r:id="rId12"/>
    <p:sldId id="270" r:id="rId13"/>
    <p:sldId id="273" r:id="rId14"/>
    <p:sldId id="272" r:id="rId15"/>
    <p:sldId id="259" r:id="rId16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90" autoAdjust="0"/>
    <p:restoredTop sz="94291" autoAdjust="0"/>
  </p:normalViewPr>
  <p:slideViewPr>
    <p:cSldViewPr>
      <p:cViewPr varScale="1">
        <p:scale>
          <a:sx n="68" d="100"/>
          <a:sy n="68" d="100"/>
        </p:scale>
        <p:origin x="558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33.wmf"/><Relationship Id="rId7" Type="http://schemas.openxmlformats.org/officeDocument/2006/relationships/image" Target="../media/image37.wmf"/><Relationship Id="rId2" Type="http://schemas.openxmlformats.org/officeDocument/2006/relationships/image" Target="../media/image32.wmf"/><Relationship Id="rId1" Type="http://schemas.openxmlformats.org/officeDocument/2006/relationships/image" Target="../media/image31.wmf"/><Relationship Id="rId6" Type="http://schemas.openxmlformats.org/officeDocument/2006/relationships/image" Target="../media/image36.wmf"/><Relationship Id="rId5" Type="http://schemas.openxmlformats.org/officeDocument/2006/relationships/image" Target="../media/image35.wmf"/><Relationship Id="rId4" Type="http://schemas.openxmlformats.org/officeDocument/2006/relationships/image" Target="../media/image34.wmf"/></Relationships>
</file>

<file path=ppt/drawings/_rels/vmlDrawing11.vml.rels><?xml version="1.0" encoding="UTF-8" standalone="yes"?>
<Relationships xmlns="http://schemas.openxmlformats.org/package/2006/relationships"><Relationship Id="rId2" Type="http://schemas.openxmlformats.org/officeDocument/2006/relationships/image" Target="../media/image39.wmf"/><Relationship Id="rId1" Type="http://schemas.openxmlformats.org/officeDocument/2006/relationships/image" Target="../media/image38.wmf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0.wmf"/></Relationships>
</file>

<file path=ppt/drawings/_rels/vmlDrawing13.vml.rels><?xml version="1.0" encoding="UTF-8" standalone="yes"?>
<Relationships xmlns="http://schemas.openxmlformats.org/package/2006/relationships"><Relationship Id="rId3" Type="http://schemas.openxmlformats.org/officeDocument/2006/relationships/image" Target="../media/image46.wmf"/><Relationship Id="rId2" Type="http://schemas.openxmlformats.org/officeDocument/2006/relationships/image" Target="../media/image45.wmf"/><Relationship Id="rId1" Type="http://schemas.openxmlformats.org/officeDocument/2006/relationships/image" Target="../media/image44.wmf"/><Relationship Id="rId4" Type="http://schemas.openxmlformats.org/officeDocument/2006/relationships/image" Target="../media/image47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image" Target="../media/image5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image" Target="../media/image8.wmf"/><Relationship Id="rId1" Type="http://schemas.openxmlformats.org/officeDocument/2006/relationships/image" Target="../media/image7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image" Target="../media/image11.wmf"/><Relationship Id="rId1" Type="http://schemas.openxmlformats.org/officeDocument/2006/relationships/image" Target="../media/image10.wmf"/><Relationship Id="rId5" Type="http://schemas.openxmlformats.org/officeDocument/2006/relationships/image" Target="../media/image14.wmf"/><Relationship Id="rId4" Type="http://schemas.openxmlformats.org/officeDocument/2006/relationships/image" Target="../media/image13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17.wmf"/><Relationship Id="rId7" Type="http://schemas.openxmlformats.org/officeDocument/2006/relationships/image" Target="../media/image21.wmf"/><Relationship Id="rId2" Type="http://schemas.openxmlformats.org/officeDocument/2006/relationships/image" Target="../media/image16.wmf"/><Relationship Id="rId1" Type="http://schemas.openxmlformats.org/officeDocument/2006/relationships/image" Target="../media/image15.wmf"/><Relationship Id="rId6" Type="http://schemas.openxmlformats.org/officeDocument/2006/relationships/image" Target="../media/image20.wmf"/><Relationship Id="rId5" Type="http://schemas.openxmlformats.org/officeDocument/2006/relationships/image" Target="../media/image19.wmf"/><Relationship Id="rId4" Type="http://schemas.openxmlformats.org/officeDocument/2006/relationships/image" Target="../media/image18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24.wmf"/><Relationship Id="rId2" Type="http://schemas.openxmlformats.org/officeDocument/2006/relationships/image" Target="../media/image23.wmf"/><Relationship Id="rId1" Type="http://schemas.openxmlformats.org/officeDocument/2006/relationships/image" Target="../media/image22.wmf"/><Relationship Id="rId5" Type="http://schemas.openxmlformats.org/officeDocument/2006/relationships/image" Target="../media/image26.wmf"/><Relationship Id="rId4" Type="http://schemas.openxmlformats.org/officeDocument/2006/relationships/image" Target="../media/image25.wmf"/></Relationships>
</file>

<file path=ppt/drawings/_rels/vmlDrawing8.vml.rels><?xml version="1.0" encoding="UTF-8" standalone="yes"?>
<Relationships xmlns="http://schemas.openxmlformats.org/package/2006/relationships"><Relationship Id="rId2" Type="http://schemas.openxmlformats.org/officeDocument/2006/relationships/image" Target="../media/image28.wmf"/><Relationship Id="rId1" Type="http://schemas.openxmlformats.org/officeDocument/2006/relationships/image" Target="../media/image27.wmf"/></Relationships>
</file>

<file path=ppt/drawings/_rels/vmlDrawing9.vml.rels><?xml version="1.0" encoding="UTF-8" standalone="yes"?>
<Relationships xmlns="http://schemas.openxmlformats.org/package/2006/relationships"><Relationship Id="rId2" Type="http://schemas.openxmlformats.org/officeDocument/2006/relationships/image" Target="../media/image30.wmf"/><Relationship Id="rId1" Type="http://schemas.openxmlformats.org/officeDocument/2006/relationships/image" Target="../media/image29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CC3D0BB-0E0B-4BA2-96AC-B35C18C4C32E}" type="datetimeFigureOut">
              <a:rPr lang="es-ES" smtClean="0"/>
              <a:pPr/>
              <a:t>26/08/2020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027CC8A-39C6-4844-9535-1C65405D508C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113573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27CC8A-39C6-4844-9535-1C65405D508C}" type="slidenum">
              <a:rPr lang="es-ES" smtClean="0"/>
              <a:pPr/>
              <a:t>8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786554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4BF983-9B8C-45D2-A41A-83CB4637D969}" type="datetimeFigureOut">
              <a:rPr lang="es-ES" smtClean="0"/>
              <a:pPr/>
              <a:t>26/08/2020</a:t>
            </a:fld>
            <a:endParaRPr lang="es-ES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98CEC-387E-472C-BD0E-9530CFDC7A8E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/>
              <a:t>Haga clic para modificar el estilo de subtítulo del patrón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4BF983-9B8C-45D2-A41A-83CB4637D969}" type="datetimeFigureOut">
              <a:rPr lang="es-ES" smtClean="0"/>
              <a:pPr/>
              <a:t>26/08/2020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98CEC-387E-472C-BD0E-9530CFDC7A8E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4BF983-9B8C-45D2-A41A-83CB4637D969}" type="datetimeFigureOut">
              <a:rPr lang="es-ES" smtClean="0"/>
              <a:pPr/>
              <a:t>26/08/2020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98CEC-387E-472C-BD0E-9530CFDC7A8E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4BF983-9B8C-45D2-A41A-83CB4637D969}" type="datetimeFigureOut">
              <a:rPr lang="es-ES" smtClean="0"/>
              <a:pPr/>
              <a:t>26/08/2020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98CEC-387E-472C-BD0E-9530CFDC7A8E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4BF983-9B8C-45D2-A41A-83CB4637D969}" type="datetimeFigureOut">
              <a:rPr lang="es-ES" smtClean="0"/>
              <a:pPr/>
              <a:t>26/08/2020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20698CEC-387E-472C-BD0E-9530CFDC7A8E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4BF983-9B8C-45D2-A41A-83CB4637D969}" type="datetimeFigureOut">
              <a:rPr lang="es-ES" smtClean="0"/>
              <a:pPr/>
              <a:t>26/08/2020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98CEC-387E-472C-BD0E-9530CFDC7A8E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4BF983-9B8C-45D2-A41A-83CB4637D969}" type="datetimeFigureOut">
              <a:rPr lang="es-ES" smtClean="0"/>
              <a:pPr/>
              <a:t>26/08/2020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98CEC-387E-472C-BD0E-9530CFDC7A8E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4BF983-9B8C-45D2-A41A-83CB4637D969}" type="datetimeFigureOut">
              <a:rPr lang="es-ES" smtClean="0"/>
              <a:pPr/>
              <a:t>26/08/2020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98CEC-387E-472C-BD0E-9530CFDC7A8E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4BF983-9B8C-45D2-A41A-83CB4637D969}" type="datetimeFigureOut">
              <a:rPr lang="es-ES" smtClean="0"/>
              <a:pPr/>
              <a:t>26/08/2020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98CEC-387E-472C-BD0E-9530CFDC7A8E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4BF983-9B8C-45D2-A41A-83CB4637D969}" type="datetimeFigureOut">
              <a:rPr lang="es-ES" smtClean="0"/>
              <a:pPr/>
              <a:t>26/08/2020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98CEC-387E-472C-BD0E-9530CFDC7A8E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s-ES">
                <a:solidFill>
                  <a:schemeClr val="lt1"/>
                </a:solidFill>
                <a:latin typeface="+mn-lt"/>
                <a:ea typeface="+mn-ea"/>
                <a:cs typeface="+mn-cs"/>
              </a:rPr>
              <a:t>Haga clic en el icono para agregar una imagen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4BF983-9B8C-45D2-A41A-83CB4637D969}" type="datetimeFigureOut">
              <a:rPr lang="es-ES" smtClean="0"/>
              <a:pPr/>
              <a:t>26/08/2020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98CEC-387E-472C-BD0E-9530CFDC7A8E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  <a:p>
            <a:pPr lvl="1" eaLnBrk="1" latinLnBrk="0" hangingPunct="1"/>
            <a:r>
              <a:rPr kumimoji="0" lang="es-ES"/>
              <a:t>Segundo nivel</a:t>
            </a:r>
          </a:p>
          <a:p>
            <a:pPr lvl="2" eaLnBrk="1" latinLnBrk="0" hangingPunct="1"/>
            <a:r>
              <a:rPr kumimoji="0" lang="es-ES"/>
              <a:t>Tercer nivel</a:t>
            </a:r>
          </a:p>
          <a:p>
            <a:pPr lvl="3" eaLnBrk="1" latinLnBrk="0" hangingPunct="1"/>
            <a:r>
              <a:rPr kumimoji="0" lang="es-ES"/>
              <a:t>Cuarto nivel</a:t>
            </a:r>
          </a:p>
          <a:p>
            <a:pPr lvl="4" eaLnBrk="1" latinLnBrk="0" hangingPunct="1"/>
            <a:r>
              <a:rPr kumimoji="0" lang="es-ES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054BF983-9B8C-45D2-A41A-83CB4637D969}" type="datetimeFigureOut">
              <a:rPr lang="es-ES" smtClean="0"/>
              <a:pPr/>
              <a:t>26/08/2020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20698CEC-387E-472C-BD0E-9530CFDC7A8E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30.wmf"/><Relationship Id="rId5" Type="http://schemas.openxmlformats.org/officeDocument/2006/relationships/oleObject" Target="../embeddings/oleObject28.bin"/><Relationship Id="rId4" Type="http://schemas.openxmlformats.org/officeDocument/2006/relationships/image" Target="../media/image29.w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3.wmf"/><Relationship Id="rId13" Type="http://schemas.openxmlformats.org/officeDocument/2006/relationships/oleObject" Target="../embeddings/oleObject34.bin"/><Relationship Id="rId3" Type="http://schemas.openxmlformats.org/officeDocument/2006/relationships/oleObject" Target="../embeddings/oleObject29.bin"/><Relationship Id="rId7" Type="http://schemas.openxmlformats.org/officeDocument/2006/relationships/oleObject" Target="../embeddings/oleObject31.bin"/><Relationship Id="rId12" Type="http://schemas.openxmlformats.org/officeDocument/2006/relationships/image" Target="../media/image35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7.wmf"/><Relationship Id="rId1" Type="http://schemas.openxmlformats.org/officeDocument/2006/relationships/vmlDrawing" Target="../drawings/vmlDrawing10.vml"/><Relationship Id="rId6" Type="http://schemas.openxmlformats.org/officeDocument/2006/relationships/image" Target="../media/image32.wmf"/><Relationship Id="rId11" Type="http://schemas.openxmlformats.org/officeDocument/2006/relationships/oleObject" Target="../embeddings/oleObject33.bin"/><Relationship Id="rId5" Type="http://schemas.openxmlformats.org/officeDocument/2006/relationships/oleObject" Target="../embeddings/oleObject30.bin"/><Relationship Id="rId15" Type="http://schemas.openxmlformats.org/officeDocument/2006/relationships/oleObject" Target="../embeddings/oleObject35.bin"/><Relationship Id="rId10" Type="http://schemas.openxmlformats.org/officeDocument/2006/relationships/image" Target="../media/image34.wmf"/><Relationship Id="rId4" Type="http://schemas.openxmlformats.org/officeDocument/2006/relationships/image" Target="../media/image31.wmf"/><Relationship Id="rId9" Type="http://schemas.openxmlformats.org/officeDocument/2006/relationships/oleObject" Target="../embeddings/oleObject32.bin"/><Relationship Id="rId14" Type="http://schemas.openxmlformats.org/officeDocument/2006/relationships/image" Target="../media/image36.w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6" Type="http://schemas.openxmlformats.org/officeDocument/2006/relationships/image" Target="../media/image39.wmf"/><Relationship Id="rId5" Type="http://schemas.openxmlformats.org/officeDocument/2006/relationships/oleObject" Target="../embeddings/oleObject37.bin"/><Relationship Id="rId4" Type="http://schemas.openxmlformats.org/officeDocument/2006/relationships/image" Target="../media/image38.w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8.bin"/><Relationship Id="rId7" Type="http://schemas.openxmlformats.org/officeDocument/2006/relationships/image" Target="../media/image43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6" Type="http://schemas.openxmlformats.org/officeDocument/2006/relationships/image" Target="../media/image42.png"/><Relationship Id="rId5" Type="http://schemas.openxmlformats.org/officeDocument/2006/relationships/image" Target="../media/image41.png"/><Relationship Id="rId4" Type="http://schemas.openxmlformats.org/officeDocument/2006/relationships/image" Target="../media/image40.wmf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46.wmf"/><Relationship Id="rId3" Type="http://schemas.openxmlformats.org/officeDocument/2006/relationships/oleObject" Target="../embeddings/oleObject39.bin"/><Relationship Id="rId7" Type="http://schemas.openxmlformats.org/officeDocument/2006/relationships/oleObject" Target="../embeddings/oleObject4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6" Type="http://schemas.openxmlformats.org/officeDocument/2006/relationships/image" Target="../media/image45.wmf"/><Relationship Id="rId5" Type="http://schemas.openxmlformats.org/officeDocument/2006/relationships/oleObject" Target="../embeddings/oleObject40.bin"/><Relationship Id="rId10" Type="http://schemas.openxmlformats.org/officeDocument/2006/relationships/image" Target="../media/image47.wmf"/><Relationship Id="rId4" Type="http://schemas.openxmlformats.org/officeDocument/2006/relationships/image" Target="../media/image44.wmf"/><Relationship Id="rId9" Type="http://schemas.openxmlformats.org/officeDocument/2006/relationships/oleObject" Target="../embeddings/oleObject42.bin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w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4.jpeg"/><Relationship Id="rId4" Type="http://schemas.openxmlformats.org/officeDocument/2006/relationships/image" Target="../media/image3.w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6.wmf"/><Relationship Id="rId5" Type="http://schemas.openxmlformats.org/officeDocument/2006/relationships/oleObject" Target="../embeddings/oleObject4.bin"/><Relationship Id="rId4" Type="http://schemas.openxmlformats.org/officeDocument/2006/relationships/image" Target="../media/image5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wmf"/><Relationship Id="rId3" Type="http://schemas.openxmlformats.org/officeDocument/2006/relationships/oleObject" Target="../embeddings/oleObject5.bin"/><Relationship Id="rId7" Type="http://schemas.openxmlformats.org/officeDocument/2006/relationships/oleObject" Target="../embeddings/oleObject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8.wmf"/><Relationship Id="rId5" Type="http://schemas.openxmlformats.org/officeDocument/2006/relationships/oleObject" Target="../embeddings/oleObject6.bin"/><Relationship Id="rId4" Type="http://schemas.openxmlformats.org/officeDocument/2006/relationships/image" Target="../media/image7.wmf"/><Relationship Id="rId9" Type="http://schemas.openxmlformats.org/officeDocument/2006/relationships/image" Target="../media/image10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wmf"/><Relationship Id="rId3" Type="http://schemas.openxmlformats.org/officeDocument/2006/relationships/oleObject" Target="../embeddings/oleObject8.bin"/><Relationship Id="rId7" Type="http://schemas.openxmlformats.org/officeDocument/2006/relationships/oleObject" Target="../embeddings/oleObject10.bin"/><Relationship Id="rId12" Type="http://schemas.openxmlformats.org/officeDocument/2006/relationships/image" Target="../media/image14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1.wmf"/><Relationship Id="rId11" Type="http://schemas.openxmlformats.org/officeDocument/2006/relationships/oleObject" Target="../embeddings/oleObject12.bin"/><Relationship Id="rId5" Type="http://schemas.openxmlformats.org/officeDocument/2006/relationships/oleObject" Target="../embeddings/oleObject9.bin"/><Relationship Id="rId10" Type="http://schemas.openxmlformats.org/officeDocument/2006/relationships/image" Target="../media/image13.wmf"/><Relationship Id="rId4" Type="http://schemas.openxmlformats.org/officeDocument/2006/relationships/image" Target="../media/image10.wmf"/><Relationship Id="rId9" Type="http://schemas.openxmlformats.org/officeDocument/2006/relationships/oleObject" Target="../embeddings/oleObject11.bin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wmf"/><Relationship Id="rId13" Type="http://schemas.openxmlformats.org/officeDocument/2006/relationships/oleObject" Target="../embeddings/oleObject18.bin"/><Relationship Id="rId3" Type="http://schemas.openxmlformats.org/officeDocument/2006/relationships/oleObject" Target="../embeddings/oleObject13.bin"/><Relationship Id="rId7" Type="http://schemas.openxmlformats.org/officeDocument/2006/relationships/oleObject" Target="../embeddings/oleObject15.bin"/><Relationship Id="rId12" Type="http://schemas.openxmlformats.org/officeDocument/2006/relationships/image" Target="../media/image19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1.wmf"/><Relationship Id="rId1" Type="http://schemas.openxmlformats.org/officeDocument/2006/relationships/vmlDrawing" Target="../drawings/vmlDrawing6.vml"/><Relationship Id="rId6" Type="http://schemas.openxmlformats.org/officeDocument/2006/relationships/image" Target="../media/image16.wmf"/><Relationship Id="rId11" Type="http://schemas.openxmlformats.org/officeDocument/2006/relationships/oleObject" Target="../embeddings/oleObject17.bin"/><Relationship Id="rId5" Type="http://schemas.openxmlformats.org/officeDocument/2006/relationships/oleObject" Target="../embeddings/oleObject14.bin"/><Relationship Id="rId15" Type="http://schemas.openxmlformats.org/officeDocument/2006/relationships/oleObject" Target="../embeddings/oleObject19.bin"/><Relationship Id="rId10" Type="http://schemas.openxmlformats.org/officeDocument/2006/relationships/image" Target="../media/image18.wmf"/><Relationship Id="rId4" Type="http://schemas.openxmlformats.org/officeDocument/2006/relationships/image" Target="../media/image15.wmf"/><Relationship Id="rId9" Type="http://schemas.openxmlformats.org/officeDocument/2006/relationships/oleObject" Target="../embeddings/oleObject16.bin"/><Relationship Id="rId14" Type="http://schemas.openxmlformats.org/officeDocument/2006/relationships/image" Target="../media/image20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2.bin"/><Relationship Id="rId13" Type="http://schemas.openxmlformats.org/officeDocument/2006/relationships/image" Target="../media/image26.wmf"/><Relationship Id="rId3" Type="http://schemas.openxmlformats.org/officeDocument/2006/relationships/notesSlide" Target="../notesSlides/notesSlide1.xml"/><Relationship Id="rId7" Type="http://schemas.openxmlformats.org/officeDocument/2006/relationships/image" Target="../media/image23.wmf"/><Relationship Id="rId12" Type="http://schemas.openxmlformats.org/officeDocument/2006/relationships/oleObject" Target="../embeddings/oleObject2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oleObject" Target="../embeddings/oleObject21.bin"/><Relationship Id="rId11" Type="http://schemas.openxmlformats.org/officeDocument/2006/relationships/image" Target="../media/image25.wmf"/><Relationship Id="rId5" Type="http://schemas.openxmlformats.org/officeDocument/2006/relationships/image" Target="../media/image22.wmf"/><Relationship Id="rId10" Type="http://schemas.openxmlformats.org/officeDocument/2006/relationships/oleObject" Target="../embeddings/oleObject23.bin"/><Relationship Id="rId4" Type="http://schemas.openxmlformats.org/officeDocument/2006/relationships/oleObject" Target="../embeddings/oleObject20.bin"/><Relationship Id="rId9" Type="http://schemas.openxmlformats.org/officeDocument/2006/relationships/image" Target="../media/image24.w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28.wmf"/><Relationship Id="rId5" Type="http://schemas.openxmlformats.org/officeDocument/2006/relationships/oleObject" Target="../embeddings/oleObject26.bin"/><Relationship Id="rId4" Type="http://schemas.openxmlformats.org/officeDocument/2006/relationships/image" Target="../media/image27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Título"/>
          <p:cNvSpPr txBox="1">
            <a:spLocks/>
          </p:cNvSpPr>
          <p:nvPr/>
        </p:nvSpPr>
        <p:spPr>
          <a:xfrm>
            <a:off x="642910" y="2000240"/>
            <a:ext cx="7772400" cy="15161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ADICIÓN ELECTROFÍLICA</a:t>
            </a:r>
          </a:p>
        </p:txBody>
      </p:sp>
      <p:sp>
        <p:nvSpPr>
          <p:cNvPr id="5" name="4 CuadroTexto"/>
          <p:cNvSpPr txBox="1"/>
          <p:nvPr/>
        </p:nvSpPr>
        <p:spPr>
          <a:xfrm>
            <a:off x="581742" y="4005064"/>
            <a:ext cx="777686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CÁTEDRA DE QUÍMICA ORGÁNICA I </a:t>
            </a:r>
            <a:r>
              <a:rPr lang="es-ES" sz="2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</a:t>
            </a:r>
            <a:endParaRPr lang="es-ES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es-E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DPTO. DE QUÍMICA INDUSTRIAL Y APLICADA</a:t>
            </a:r>
          </a:p>
        </p:txBody>
      </p:sp>
      <p:sp>
        <p:nvSpPr>
          <p:cNvPr id="6" name="2 Subtítulo"/>
          <p:cNvSpPr txBox="1">
            <a:spLocks/>
          </p:cNvSpPr>
          <p:nvPr/>
        </p:nvSpPr>
        <p:spPr>
          <a:xfrm>
            <a:off x="113589" y="5301208"/>
            <a:ext cx="6400800" cy="6480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s-ES" dirty="0">
                <a:solidFill>
                  <a:srgbClr val="FFFF00"/>
                </a:solidFill>
              </a:rPr>
              <a:t>Profesor: </a:t>
            </a:r>
            <a:r>
              <a:rPr lang="es-ES" dirty="0" err="1">
                <a:solidFill>
                  <a:srgbClr val="FFFF00"/>
                </a:solidFill>
              </a:rPr>
              <a:t>Dr</a:t>
            </a:r>
            <a:r>
              <a:rPr lang="es-ES" dirty="0">
                <a:solidFill>
                  <a:srgbClr val="FFFF00"/>
                </a:solidFill>
              </a:rPr>
              <a:t> Edgardo </a:t>
            </a:r>
            <a:r>
              <a:rPr lang="es-ES" dirty="0" err="1">
                <a:solidFill>
                  <a:srgbClr val="FFFF00"/>
                </a:solidFill>
              </a:rPr>
              <a:t>Calandri</a:t>
            </a:r>
            <a:endParaRPr lang="es-E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098571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D5DE922-EF85-4654-B058-30F5C03487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7848" y="332656"/>
            <a:ext cx="8918648" cy="1872208"/>
          </a:xfrm>
        </p:spPr>
        <p:txBody>
          <a:bodyPr>
            <a:normAutofit/>
          </a:bodyPr>
          <a:lstStyle/>
          <a:p>
            <a:r>
              <a:rPr lang="es-AR" sz="2400" dirty="0"/>
              <a:t>La adición de flúor es muy exotérmica y difícil de controlar</a:t>
            </a:r>
          </a:p>
          <a:p>
            <a:r>
              <a:rPr lang="es-AR" sz="2400" dirty="0"/>
              <a:t>Por el contario, la adición de iodo es termodinámicamente desfavorable y revierte con facilidad</a:t>
            </a:r>
          </a:p>
          <a:p>
            <a:r>
              <a:rPr lang="es-AR" sz="2400" dirty="0"/>
              <a:t>Sin embargo, el intermediario </a:t>
            </a:r>
            <a:r>
              <a:rPr lang="es-AR" sz="2400" dirty="0" err="1"/>
              <a:t>iodonio</a:t>
            </a:r>
            <a:r>
              <a:rPr lang="es-AR" sz="2400" dirty="0"/>
              <a:t> sí se forma:</a:t>
            </a:r>
            <a:endParaRPr lang="es-ES" sz="2400" dirty="0"/>
          </a:p>
        </p:txBody>
      </p:sp>
      <p:graphicFrame>
        <p:nvGraphicFramePr>
          <p:cNvPr id="4" name="Objeto 3">
            <a:extLst>
              <a:ext uri="{FF2B5EF4-FFF2-40B4-BE49-F238E27FC236}">
                <a16:creationId xmlns:a16="http://schemas.microsoft.com/office/drawing/2014/main" id="{8401AD98-38EF-4D1D-B86E-DBB7A387B10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26606962"/>
              </p:ext>
            </p:extLst>
          </p:nvPr>
        </p:nvGraphicFramePr>
        <p:xfrm>
          <a:off x="3311994" y="2204864"/>
          <a:ext cx="1689243" cy="120032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58" name="ChemSketch" r:id="rId3" imgW="915480" imgH="651240" progId="ACD.ChemSketch.20">
                  <p:embed/>
                </p:oleObj>
              </mc:Choice>
              <mc:Fallback>
                <p:oleObj name="ChemSketch" r:id="rId3" imgW="915480" imgH="651240" progId="ACD.ChemSketch.2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311994" y="2204864"/>
                        <a:ext cx="1689243" cy="1200329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CuadroTexto 4">
            <a:extLst>
              <a:ext uri="{FF2B5EF4-FFF2-40B4-BE49-F238E27FC236}">
                <a16:creationId xmlns:a16="http://schemas.microsoft.com/office/drawing/2014/main" id="{0CC24F90-D440-4913-A3E0-6E71C28CB7E7}"/>
              </a:ext>
            </a:extLst>
          </p:cNvPr>
          <p:cNvSpPr txBox="1"/>
          <p:nvPr/>
        </p:nvSpPr>
        <p:spPr>
          <a:xfrm>
            <a:off x="117848" y="3405193"/>
            <a:ext cx="8918648" cy="1200329"/>
          </a:xfrm>
          <a:prstGeom prst="rect">
            <a:avLst/>
          </a:prstGeom>
        </p:spPr>
        <p:txBody>
          <a:bodyPr vert="horz">
            <a:noAutofit/>
          </a:bodyPr>
          <a:lstStyle>
            <a:lvl1pPr marL="548640" indent="-411480">
              <a:spcBef>
                <a:spcPct val="20000"/>
              </a:spcBef>
              <a:buClr>
                <a:schemeClr val="tx1">
                  <a:shade val="95000"/>
                </a:schemeClr>
              </a:buClr>
              <a:buSzPct val="65000"/>
              <a:buFont typeface="Wingdings 2"/>
              <a:buChar char=""/>
              <a:defRPr kumimoji="0" sz="2400"/>
            </a:lvl1pPr>
            <a:lvl2pPr marL="868680" indent="-283464">
              <a:spcBef>
                <a:spcPct val="20000"/>
              </a:spcBef>
              <a:buClr>
                <a:schemeClr val="tx1"/>
              </a:buClr>
              <a:buSzPct val="80000"/>
              <a:buFont typeface="Wingdings 2"/>
              <a:buChar char=""/>
              <a:defRPr kumimoji="0" sz="2400"/>
            </a:lvl2pPr>
            <a:lvl3pPr marL="1133856" indent="-228600">
              <a:spcBef>
                <a:spcPct val="20000"/>
              </a:spcBef>
              <a:buClr>
                <a:schemeClr val="tx1"/>
              </a:buClr>
              <a:buSzPct val="95000"/>
              <a:buFont typeface="Wingdings"/>
              <a:buChar char=""/>
              <a:defRPr kumimoji="0" sz="2200"/>
            </a:lvl3pPr>
            <a:lvl4pPr marL="1353312" indent="-182880">
              <a:spcBef>
                <a:spcPct val="20000"/>
              </a:spcBef>
              <a:buClr>
                <a:schemeClr val="tx1"/>
              </a:buClr>
              <a:buSzPct val="100000"/>
              <a:buFont typeface="Wingdings 3"/>
              <a:buChar char=""/>
              <a:defRPr kumimoji="0" sz="2000"/>
            </a:lvl4pPr>
            <a:lvl5pPr marL="1545336" indent="-182880">
              <a:spcBef>
                <a:spcPct val="20000"/>
              </a:spcBef>
              <a:buClr>
                <a:schemeClr val="tx1"/>
              </a:buClr>
              <a:buFont typeface="Wingdings 2"/>
              <a:buChar char=""/>
              <a:defRPr kumimoji="0" sz="2000"/>
            </a:lvl5pPr>
            <a:lvl6pPr marL="1764792" indent="-182880">
              <a:spcBef>
                <a:spcPct val="20000"/>
              </a:spcBef>
              <a:buClr>
                <a:schemeClr val="tx1"/>
              </a:buClr>
              <a:buFont typeface="Wingdings 3"/>
              <a:buChar char=""/>
              <a:defRPr kumimoji="0"/>
            </a:lvl6pPr>
            <a:lvl7pPr marL="1965960" indent="-182880">
              <a:spcBef>
                <a:spcPct val="20000"/>
              </a:spcBef>
              <a:buClr>
                <a:schemeClr val="tx1"/>
              </a:buClr>
              <a:buFont typeface="Wingdings 2"/>
              <a:buChar char=""/>
              <a:defRPr kumimoji="0" sz="1600"/>
            </a:lvl7pPr>
            <a:lvl8pPr marL="2167128" indent="-182880">
              <a:spcBef>
                <a:spcPct val="20000"/>
              </a:spcBef>
              <a:buClr>
                <a:schemeClr val="tx1"/>
              </a:buClr>
              <a:buFont typeface="Wingdings 2"/>
              <a:buChar char=""/>
              <a:defRPr kumimoji="0" sz="1400"/>
            </a:lvl8pPr>
            <a:lvl9pPr marL="2368296" indent="-182880">
              <a:spcBef>
                <a:spcPct val="20000"/>
              </a:spcBef>
              <a:buClr>
                <a:schemeClr val="tx1"/>
              </a:buClr>
              <a:buFont typeface="Wingdings 2"/>
              <a:buChar char=""/>
              <a:defRPr kumimoji="0" sz="1400" baseline="0"/>
            </a:lvl9pPr>
          </a:lstStyle>
          <a:p>
            <a:r>
              <a:rPr lang="es-AR" dirty="0"/>
              <a:t>El índice de iodo, es una medida de la cantidad de dobles enlaces presentes en una grasa o aceite.</a:t>
            </a:r>
          </a:p>
          <a:p>
            <a:r>
              <a:rPr lang="es-AR" dirty="0"/>
              <a:t>Originalmente se hacía adicionando I</a:t>
            </a:r>
            <a:r>
              <a:rPr lang="es-AR" baseline="-25000" dirty="0"/>
              <a:t>2</a:t>
            </a:r>
            <a:r>
              <a:rPr lang="es-AR" dirty="0"/>
              <a:t> pero hoy se utiliza </a:t>
            </a:r>
            <a:r>
              <a:rPr lang="es-AR" dirty="0" err="1"/>
              <a:t>ICl</a:t>
            </a:r>
            <a:r>
              <a:rPr lang="es-AR" dirty="0"/>
              <a:t> (reactivo de </a:t>
            </a:r>
            <a:r>
              <a:rPr lang="es-AR" dirty="0" err="1"/>
              <a:t>Wijs</a:t>
            </a:r>
            <a:r>
              <a:rPr lang="es-AR" dirty="0"/>
              <a:t>), que adiciona de manera cuantitativa.</a:t>
            </a:r>
            <a:endParaRPr lang="es-ES" dirty="0"/>
          </a:p>
        </p:txBody>
      </p:sp>
      <p:graphicFrame>
        <p:nvGraphicFramePr>
          <p:cNvPr id="6" name="Objeto 5">
            <a:extLst>
              <a:ext uri="{FF2B5EF4-FFF2-40B4-BE49-F238E27FC236}">
                <a16:creationId xmlns:a16="http://schemas.microsoft.com/office/drawing/2014/main" id="{C6FDDAD2-82D7-419E-AE2A-F6CA9FA5283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25008588"/>
              </p:ext>
            </p:extLst>
          </p:nvPr>
        </p:nvGraphicFramePr>
        <p:xfrm>
          <a:off x="971600" y="5167051"/>
          <a:ext cx="7200800" cy="1277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59" name="ChemSketch" r:id="rId5" imgW="4795920" imgH="850320" progId="ACD.ChemSketch.20">
                  <p:embed/>
                </p:oleObj>
              </mc:Choice>
              <mc:Fallback>
                <p:oleObj name="ChemSketch" r:id="rId5" imgW="4795920" imgH="850320" progId="ACD.ChemSketch.2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971600" y="5167051"/>
                        <a:ext cx="7200800" cy="1277600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6072593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7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14019891"/>
              </p:ext>
            </p:extLst>
          </p:nvPr>
        </p:nvGraphicFramePr>
        <p:xfrm>
          <a:off x="5796136" y="1484784"/>
          <a:ext cx="2095112" cy="115212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633" name="ChemSketch" r:id="rId3" imgW="1813560" imgH="996696" progId="">
                  <p:embed/>
                </p:oleObj>
              </mc:Choice>
              <mc:Fallback>
                <p:oleObj name="ChemSketch" r:id="rId3" imgW="1813560" imgH="996696" progId="">
                  <p:embed/>
                  <p:pic>
                    <p:nvPicPr>
                      <p:cNvPr id="0" name="Picture 19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96136" y="1484784"/>
                        <a:ext cx="2095112" cy="1152128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1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81187189"/>
              </p:ext>
            </p:extLst>
          </p:nvPr>
        </p:nvGraphicFramePr>
        <p:xfrm>
          <a:off x="1146014" y="1484784"/>
          <a:ext cx="4722130" cy="115212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634" name="ChemSketch" r:id="rId5" imgW="3761232" imgH="917448" progId="">
                  <p:embed/>
                </p:oleObj>
              </mc:Choice>
              <mc:Fallback>
                <p:oleObj name="ChemSketch" r:id="rId5" imgW="3761232" imgH="917448" progId="">
                  <p:embed/>
                  <p:pic>
                    <p:nvPicPr>
                      <p:cNvPr id="0" name="Picture 19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6014" y="1484784"/>
                        <a:ext cx="4722130" cy="1152128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95536" y="332656"/>
            <a:ext cx="8229600" cy="1224136"/>
          </a:xfrm>
        </p:spPr>
        <p:txBody>
          <a:bodyPr>
            <a:normAutofit/>
          </a:bodyPr>
          <a:lstStyle/>
          <a:p>
            <a:pPr algn="just"/>
            <a:r>
              <a:rPr lang="es-ES" sz="2400" dirty="0"/>
              <a:t>El ión cíclico, posibilita que otros nucleófilos puedan actuar en competencia, como por ejemplo, el agua:</a:t>
            </a:r>
          </a:p>
        </p:txBody>
      </p:sp>
      <p:graphicFrame>
        <p:nvGraphicFramePr>
          <p:cNvPr id="9" name="8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73138595"/>
              </p:ext>
            </p:extLst>
          </p:nvPr>
        </p:nvGraphicFramePr>
        <p:xfrm>
          <a:off x="7812360" y="2204864"/>
          <a:ext cx="454460" cy="7200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635" name="ChemSketch" r:id="rId7" imgW="347472" imgH="551688" progId="">
                  <p:embed/>
                </p:oleObj>
              </mc:Choice>
              <mc:Fallback>
                <p:oleObj name="ChemSketch" r:id="rId7" imgW="347472" imgH="551688" progId="">
                  <p:embed/>
                  <p:pic>
                    <p:nvPicPr>
                      <p:cNvPr id="0" name="Picture 19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12360" y="2204864"/>
                        <a:ext cx="454460" cy="720080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9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03414208"/>
              </p:ext>
            </p:extLst>
          </p:nvPr>
        </p:nvGraphicFramePr>
        <p:xfrm>
          <a:off x="6478451" y="2636912"/>
          <a:ext cx="1460289" cy="151216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636" name="ChemSketch" r:id="rId9" imgW="1207008" imgH="1249680" progId="">
                  <p:embed/>
                </p:oleObj>
              </mc:Choice>
              <mc:Fallback>
                <p:oleObj name="ChemSketch" r:id="rId9" imgW="1207008" imgH="1249680" progId="">
                  <p:embed/>
                  <p:pic>
                    <p:nvPicPr>
                      <p:cNvPr id="0" name="Picture 19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78451" y="2636912"/>
                        <a:ext cx="1460289" cy="1512168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11 CuadroTexto"/>
          <p:cNvSpPr txBox="1"/>
          <p:nvPr/>
        </p:nvSpPr>
        <p:spPr>
          <a:xfrm>
            <a:off x="667814" y="2924944"/>
            <a:ext cx="5688632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 pitchFamily="34" charset="0"/>
              <a:buChar char="•"/>
            </a:pPr>
            <a:r>
              <a:rPr lang="es-ES" dirty="0"/>
              <a:t>Se obtienen alcoholes con un halógeno en el carbono vecino, denominadas </a:t>
            </a:r>
            <a:r>
              <a:rPr lang="es-ES" b="1" i="1" dirty="0" err="1"/>
              <a:t>halohidrinas</a:t>
            </a:r>
            <a:r>
              <a:rPr lang="es-ES" i="1" dirty="0"/>
              <a:t>.</a:t>
            </a:r>
          </a:p>
          <a:p>
            <a:pPr marL="285750" indent="-285750" algn="just">
              <a:buFont typeface="Arial" pitchFamily="34" charset="0"/>
              <a:buChar char="•"/>
            </a:pPr>
            <a:r>
              <a:rPr lang="es-ES" dirty="0"/>
              <a:t>Dado que los alquenos son poco solubles en agua, se emplean solventes como DMSO acuosos.</a:t>
            </a:r>
          </a:p>
          <a:p>
            <a:pPr marL="285750" indent="-285750" algn="just">
              <a:buFont typeface="Arial" pitchFamily="34" charset="0"/>
              <a:buChar char="•"/>
            </a:pPr>
            <a:r>
              <a:rPr lang="es-ES" dirty="0"/>
              <a:t>El bromo es muy poco soluble en solventes polares y en su lugar se emplea </a:t>
            </a:r>
            <a:r>
              <a:rPr lang="es-ES" b="1" i="1" dirty="0"/>
              <a:t>N-</a:t>
            </a:r>
            <a:r>
              <a:rPr lang="es-ES" b="1" i="1" dirty="0" err="1"/>
              <a:t>bromosuccinimida</a:t>
            </a:r>
            <a:r>
              <a:rPr lang="es-ES" dirty="0"/>
              <a:t> (NBS):</a:t>
            </a:r>
          </a:p>
        </p:txBody>
      </p:sp>
      <p:sp>
        <p:nvSpPr>
          <p:cNvPr id="14" name="13 CuadroTexto"/>
          <p:cNvSpPr txBox="1"/>
          <p:nvPr/>
        </p:nvSpPr>
        <p:spPr>
          <a:xfrm>
            <a:off x="6516216" y="4112555"/>
            <a:ext cx="1438214" cy="369332"/>
          </a:xfrm>
          <a:prstGeom prst="rect">
            <a:avLst/>
          </a:prstGeom>
          <a:solidFill>
            <a:schemeClr val="tx1"/>
          </a:solidFill>
        </p:spPr>
        <p:txBody>
          <a:bodyPr wrap="none" rtlCol="0">
            <a:spAutoFit/>
          </a:bodyPr>
          <a:lstStyle/>
          <a:p>
            <a:r>
              <a:rPr lang="es-ES" dirty="0" err="1">
                <a:solidFill>
                  <a:schemeClr val="bg1"/>
                </a:solidFill>
              </a:rPr>
              <a:t>Halohidrina</a:t>
            </a:r>
            <a:endParaRPr lang="es-ES" dirty="0">
              <a:solidFill>
                <a:schemeClr val="bg1"/>
              </a:solidFill>
            </a:endParaRPr>
          </a:p>
        </p:txBody>
      </p:sp>
      <p:graphicFrame>
        <p:nvGraphicFramePr>
          <p:cNvPr id="15" name="14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05115816"/>
              </p:ext>
            </p:extLst>
          </p:nvPr>
        </p:nvGraphicFramePr>
        <p:xfrm>
          <a:off x="1835696" y="4725143"/>
          <a:ext cx="1008112" cy="123410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637" name="ChemSketch" r:id="rId11" imgW="813816" imgH="996696" progId="">
                  <p:embed/>
                </p:oleObj>
              </mc:Choice>
              <mc:Fallback>
                <p:oleObj name="ChemSketch" r:id="rId11" imgW="813816" imgH="996696" progId="">
                  <p:embed/>
                  <p:pic>
                    <p:nvPicPr>
                      <p:cNvPr id="0" name="Picture 19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35696" y="4725143"/>
                        <a:ext cx="1008112" cy="1234103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15 CuadroTexto"/>
          <p:cNvSpPr txBox="1"/>
          <p:nvPr/>
        </p:nvSpPr>
        <p:spPr>
          <a:xfrm>
            <a:off x="3059832" y="4725144"/>
            <a:ext cx="561662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s-ES" dirty="0"/>
              <a:t>En la NBS el átomo de bromo es deficiente en electrones y, por consiguiente, electrófilo.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s-ES" dirty="0"/>
              <a:t>La reacción es suave y controlable y al entregar el bromo, queda </a:t>
            </a:r>
            <a:r>
              <a:rPr lang="es-ES" dirty="0" err="1"/>
              <a:t>succinimida</a:t>
            </a:r>
            <a:r>
              <a:rPr lang="es-ES" dirty="0"/>
              <a:t> que puede unirse a nuevos átomos de bromo y reutilizarse.</a:t>
            </a:r>
          </a:p>
        </p:txBody>
      </p:sp>
      <p:graphicFrame>
        <p:nvGraphicFramePr>
          <p:cNvPr id="6" name="5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71604306"/>
              </p:ext>
            </p:extLst>
          </p:nvPr>
        </p:nvGraphicFramePr>
        <p:xfrm>
          <a:off x="4427984" y="1988840"/>
          <a:ext cx="267271" cy="60407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638" name="ChemSketch" r:id="rId13" imgW="195072" imgH="441960" progId="">
                  <p:embed/>
                </p:oleObj>
              </mc:Choice>
              <mc:Fallback>
                <p:oleObj name="ChemSketch" r:id="rId13" imgW="195072" imgH="441960" progId="">
                  <p:embed/>
                  <p:pic>
                    <p:nvPicPr>
                      <p:cNvPr id="0" name="Picture 19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27984" y="1988840"/>
                        <a:ext cx="267271" cy="60407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4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49758025"/>
              </p:ext>
            </p:extLst>
          </p:nvPr>
        </p:nvGraphicFramePr>
        <p:xfrm>
          <a:off x="4283968" y="2604145"/>
          <a:ext cx="381556" cy="32079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639" name="ChemSketch" r:id="rId15" imgW="249936" imgH="210312" progId="">
                  <p:embed/>
                </p:oleObj>
              </mc:Choice>
              <mc:Fallback>
                <p:oleObj name="ChemSketch" r:id="rId15" imgW="249936" imgH="210312" progId="">
                  <p:embed/>
                  <p:pic>
                    <p:nvPicPr>
                      <p:cNvPr id="0" name="Picture 20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83968" y="2604145"/>
                        <a:ext cx="381556" cy="320799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2122272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2" presetClass="entr" presetSubtype="4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"/>
                            </p:stCondLst>
                            <p:childTnLst>
                              <p:par>
                                <p:cTn id="25" presetID="22" presetClass="entr" presetSubtype="1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ángulo redondeado 14"/>
          <p:cNvSpPr/>
          <p:nvPr/>
        </p:nvSpPr>
        <p:spPr>
          <a:xfrm>
            <a:off x="7582529" y="5013176"/>
            <a:ext cx="1520390" cy="122413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AR" sz="1400" dirty="0"/>
              <a:t>Para que eso sea posible el intermediario debe ser abierto</a:t>
            </a:r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21089" y="121176"/>
            <a:ext cx="8435280" cy="623276"/>
          </a:xfrm>
        </p:spPr>
        <p:txBody>
          <a:bodyPr>
            <a:normAutofit fontScale="90000"/>
          </a:bodyPr>
          <a:lstStyle/>
          <a:p>
            <a:r>
              <a:rPr lang="es-AR" dirty="0"/>
              <a:t>¿Hay otros mecanismos posibles?</a:t>
            </a:r>
          </a:p>
        </p:txBody>
      </p:sp>
      <p:graphicFrame>
        <p:nvGraphicFramePr>
          <p:cNvPr id="4" name="3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75069394"/>
              </p:ext>
            </p:extLst>
          </p:nvPr>
        </p:nvGraphicFramePr>
        <p:xfrm>
          <a:off x="421089" y="1916832"/>
          <a:ext cx="8130515" cy="151216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54" name="ChemSketch" r:id="rId3" imgW="7409520" imgH="1377720" progId="ACD.ChemSketch.20">
                  <p:embed/>
                </p:oleObj>
              </mc:Choice>
              <mc:Fallback>
                <p:oleObj name="ChemSketch" r:id="rId3" imgW="7409520" imgH="1377720" progId="ACD.ChemSketch.2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421089" y="1916832"/>
                        <a:ext cx="8130515" cy="1512168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4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03503613"/>
              </p:ext>
            </p:extLst>
          </p:nvPr>
        </p:nvGraphicFramePr>
        <p:xfrm>
          <a:off x="2255161" y="4653136"/>
          <a:ext cx="4462370" cy="129614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55" name="ChemSketch" r:id="rId5" imgW="2962800" imgH="859680" progId="ACD.ChemSketch.20">
                  <p:embed/>
                </p:oleObj>
              </mc:Choice>
              <mc:Fallback>
                <p:oleObj name="ChemSketch" r:id="rId5" imgW="2962800" imgH="859680" progId="ACD.ChemSketch.2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2255161" y="4653136"/>
                        <a:ext cx="4462370" cy="1296144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Rectángulo redondeado 2"/>
          <p:cNvSpPr/>
          <p:nvPr/>
        </p:nvSpPr>
        <p:spPr>
          <a:xfrm>
            <a:off x="2843808" y="883924"/>
            <a:ext cx="2520280" cy="88889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AR" sz="1600" dirty="0"/>
              <a:t>Estos dos productos son los esperables de un intermediario </a:t>
            </a:r>
            <a:r>
              <a:rPr lang="es-AR" sz="1600" dirty="0" err="1"/>
              <a:t>bromonio</a:t>
            </a:r>
            <a:endParaRPr lang="es-AR" sz="1600" dirty="0"/>
          </a:p>
        </p:txBody>
      </p:sp>
      <p:sp>
        <p:nvSpPr>
          <p:cNvPr id="6" name="Flecha abajo 5"/>
          <p:cNvSpPr/>
          <p:nvPr/>
        </p:nvSpPr>
        <p:spPr>
          <a:xfrm rot="1852852">
            <a:off x="2944350" y="1747704"/>
            <a:ext cx="648072" cy="458233"/>
          </a:xfrm>
          <a:prstGeom prst="down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7" name="Flecha abajo 6"/>
          <p:cNvSpPr/>
          <p:nvPr/>
        </p:nvSpPr>
        <p:spPr>
          <a:xfrm rot="19334722">
            <a:off x="4314693" y="1761451"/>
            <a:ext cx="648072" cy="504056"/>
          </a:xfrm>
          <a:prstGeom prst="down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8" name="Rectángulo redondeado 7"/>
          <p:cNvSpPr/>
          <p:nvPr/>
        </p:nvSpPr>
        <p:spPr>
          <a:xfrm>
            <a:off x="1979713" y="3284984"/>
            <a:ext cx="2754712" cy="93610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AR" sz="1600" dirty="0"/>
              <a:t>Podemos ver que los bromos entraron de lados opuestos al doble enlace</a:t>
            </a:r>
          </a:p>
        </p:txBody>
      </p:sp>
      <p:sp>
        <p:nvSpPr>
          <p:cNvPr id="9" name="Flecha abajo 8"/>
          <p:cNvSpPr/>
          <p:nvPr/>
        </p:nvSpPr>
        <p:spPr>
          <a:xfrm rot="10800000">
            <a:off x="3838274" y="2843192"/>
            <a:ext cx="648072" cy="504056"/>
          </a:xfrm>
          <a:prstGeom prst="down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10" name="Rectángulo redondeado 9"/>
          <p:cNvSpPr/>
          <p:nvPr/>
        </p:nvSpPr>
        <p:spPr>
          <a:xfrm>
            <a:off x="6012160" y="1052736"/>
            <a:ext cx="2664296" cy="86409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AR" dirty="0"/>
              <a:t>Pero estos no pudieron derivarse del </a:t>
            </a:r>
            <a:r>
              <a:rPr lang="es-AR" dirty="0" err="1"/>
              <a:t>bromonio</a:t>
            </a:r>
            <a:endParaRPr lang="es-AR" dirty="0"/>
          </a:p>
        </p:txBody>
      </p:sp>
      <p:sp>
        <p:nvSpPr>
          <p:cNvPr id="11" name="Flecha abajo 10"/>
          <p:cNvSpPr/>
          <p:nvPr/>
        </p:nvSpPr>
        <p:spPr>
          <a:xfrm rot="1852852">
            <a:off x="7090033" y="1808819"/>
            <a:ext cx="648072" cy="504056"/>
          </a:xfrm>
          <a:prstGeom prst="down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13" name="Rectángulo redondeado 12"/>
          <p:cNvSpPr/>
          <p:nvPr/>
        </p:nvSpPr>
        <p:spPr>
          <a:xfrm>
            <a:off x="6012160" y="3418893"/>
            <a:ext cx="2539444" cy="86409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AR" dirty="0"/>
              <a:t>Vemos que los bromos entraron del mismo lado</a:t>
            </a:r>
          </a:p>
        </p:txBody>
      </p:sp>
      <p:sp>
        <p:nvSpPr>
          <p:cNvPr id="12" name="Flecha abajo 11"/>
          <p:cNvSpPr/>
          <p:nvPr/>
        </p:nvSpPr>
        <p:spPr>
          <a:xfrm rot="10366885">
            <a:off x="6905357" y="2958233"/>
            <a:ext cx="648072" cy="504056"/>
          </a:xfrm>
          <a:prstGeom prst="down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14" name="Flecha curvada hacia la izquierda 13"/>
          <p:cNvSpPr/>
          <p:nvPr/>
        </p:nvSpPr>
        <p:spPr>
          <a:xfrm rot="2746649">
            <a:off x="7210648" y="3882325"/>
            <a:ext cx="686323" cy="2097473"/>
          </a:xfrm>
          <a:prstGeom prst="curvedLef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>
              <a:solidFill>
                <a:schemeClr val="tx1"/>
              </a:solidFill>
            </a:endParaRPr>
          </a:p>
        </p:txBody>
      </p:sp>
      <p:sp>
        <p:nvSpPr>
          <p:cNvPr id="16" name="Rectángulo redondeado 15"/>
          <p:cNvSpPr/>
          <p:nvPr/>
        </p:nvSpPr>
        <p:spPr>
          <a:xfrm>
            <a:off x="3059832" y="5886037"/>
            <a:ext cx="3384376" cy="71131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AR" sz="1400" dirty="0"/>
              <a:t>Se da cuando el </a:t>
            </a:r>
            <a:r>
              <a:rPr lang="es-AR" sz="1400" dirty="0" err="1"/>
              <a:t>bromonio</a:t>
            </a:r>
            <a:r>
              <a:rPr lang="es-AR" sz="1400" dirty="0"/>
              <a:t> </a:t>
            </a:r>
            <a:r>
              <a:rPr lang="es-AR" sz="1400"/>
              <a:t>abierto es muy </a:t>
            </a:r>
            <a:r>
              <a:rPr lang="es-AR" sz="1400" dirty="0"/>
              <a:t>estable, como es este caso</a:t>
            </a:r>
          </a:p>
        </p:txBody>
      </p:sp>
      <p:sp>
        <p:nvSpPr>
          <p:cNvPr id="17" name="Flecha abajo 16"/>
          <p:cNvSpPr/>
          <p:nvPr/>
        </p:nvSpPr>
        <p:spPr>
          <a:xfrm rot="11676493">
            <a:off x="5642694" y="5428059"/>
            <a:ext cx="648072" cy="504056"/>
          </a:xfrm>
          <a:prstGeom prst="down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18" name="Rectángulo redondeado 17"/>
          <p:cNvSpPr/>
          <p:nvPr/>
        </p:nvSpPr>
        <p:spPr>
          <a:xfrm>
            <a:off x="0" y="3573016"/>
            <a:ext cx="1979713" cy="316835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AR" sz="1600" dirty="0"/>
              <a:t>Si el  intermediario fuera sólo abierto se obtendría el 25% de cada uno de los isómeros. Que haya un exceso de los dos primero sugiere mayor participación del intermediario cíclico</a:t>
            </a:r>
          </a:p>
        </p:txBody>
      </p:sp>
    </p:spTree>
    <p:extLst>
      <p:ext uri="{BB962C8B-B14F-4D97-AF65-F5344CB8AC3E}">
        <p14:creationId xmlns:p14="http://schemas.microsoft.com/office/powerpoint/2010/main" val="15503721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1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2" presetClass="entr" presetSubtype="1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1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1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3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6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1000"/>
                            </p:stCondLst>
                            <p:childTnLst>
                              <p:par>
                                <p:cTn id="48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1500"/>
                            </p:stCondLst>
                            <p:childTnLst>
                              <p:par>
                                <p:cTn id="51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0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3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3" grpId="0" animBg="1"/>
      <p:bldP spid="12" grpId="0" animBg="1"/>
      <p:bldP spid="14" grpId="0" animBg="1"/>
      <p:bldP spid="16" grpId="0" animBg="1"/>
      <p:bldP spid="17" grpId="0" animBg="1"/>
      <p:bldP spid="18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7DA69FF-1F64-440F-8E83-203BF61E81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-663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s-AR"/>
              <a:t>¿Por qué es estable el bromonio?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90B1DD0-BBFF-4E92-B408-207311F241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948382"/>
            <a:ext cx="8229600" cy="692409"/>
          </a:xfrm>
        </p:spPr>
        <p:txBody>
          <a:bodyPr/>
          <a:lstStyle/>
          <a:p>
            <a:r>
              <a:rPr lang="es-AR"/>
              <a:t>Por qué contibuye a la estabilización de carga:</a:t>
            </a:r>
          </a:p>
        </p:txBody>
      </p:sp>
      <p:graphicFrame>
        <p:nvGraphicFramePr>
          <p:cNvPr id="4" name="Objeto 3">
            <a:extLst>
              <a:ext uri="{FF2B5EF4-FFF2-40B4-BE49-F238E27FC236}">
                <a16:creationId xmlns:a16="http://schemas.microsoft.com/office/drawing/2014/main" id="{CC8F050C-BCDC-4A85-9DA6-9042E453C7D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79649233"/>
              </p:ext>
            </p:extLst>
          </p:nvPr>
        </p:nvGraphicFramePr>
        <p:xfrm>
          <a:off x="1065031" y="1582539"/>
          <a:ext cx="6017015" cy="91035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95" name="ChemSketch" r:id="rId3" imgW="3998160" imgH="542880" progId="ACD.ChemSketch.20">
                  <p:embed/>
                </p:oleObj>
              </mc:Choice>
              <mc:Fallback>
                <p:oleObj name="ChemSketch" r:id="rId3" imgW="3998160" imgH="542880" progId="ACD.ChemSketch.2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065031" y="1582539"/>
                        <a:ext cx="6017015" cy="910358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8" name="Imagen 7">
            <a:extLst>
              <a:ext uri="{FF2B5EF4-FFF2-40B4-BE49-F238E27FC236}">
                <a16:creationId xmlns:a16="http://schemas.microsoft.com/office/drawing/2014/main" id="{E2EB1F67-9781-4B78-B4A6-E03D5B1C0A2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26951" y="3068708"/>
            <a:ext cx="2545063" cy="1379531"/>
          </a:xfrm>
          <a:prstGeom prst="rect">
            <a:avLst/>
          </a:prstGeom>
        </p:spPr>
      </p:pic>
      <p:sp>
        <p:nvSpPr>
          <p:cNvPr id="9" name="Marcador de contenido 2">
            <a:extLst>
              <a:ext uri="{FF2B5EF4-FFF2-40B4-BE49-F238E27FC236}">
                <a16:creationId xmlns:a16="http://schemas.microsoft.com/office/drawing/2014/main" id="{C0F479D2-EB65-4FE2-A57A-3DF83999ABA5}"/>
              </a:ext>
            </a:extLst>
          </p:cNvPr>
          <p:cNvSpPr txBox="1">
            <a:spLocks/>
          </p:cNvSpPr>
          <p:nvPr/>
        </p:nvSpPr>
        <p:spPr>
          <a:xfrm>
            <a:off x="323528" y="2516052"/>
            <a:ext cx="6758518" cy="507513"/>
          </a:xfrm>
          <a:prstGeom prst="rect">
            <a:avLst/>
          </a:prstGeom>
        </p:spPr>
        <p:txBody>
          <a:bodyPr vert="horz">
            <a:normAutofit lnSpcReduction="10000"/>
          </a:bodyPr>
          <a:lstStyle>
            <a:lvl1pPr marL="548640" indent="-411480" algn="l" rtl="0" eaLnBrk="1" latinLnBrk="0" hangingPunct="1">
              <a:spcBef>
                <a:spcPct val="20000"/>
              </a:spcBef>
              <a:buClr>
                <a:schemeClr val="tx1">
                  <a:shade val="95000"/>
                </a:schemeClr>
              </a:buClr>
              <a:buSzPct val="65000"/>
              <a:buFont typeface="Wingdings 2"/>
              <a:buChar char=""/>
              <a:defRPr kumimoji="0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68680" indent="-283464" algn="l" rtl="0" eaLnBrk="1" latinLnBrk="0" hangingPunct="1">
              <a:spcBef>
                <a:spcPct val="20000"/>
              </a:spcBef>
              <a:buClr>
                <a:schemeClr val="tx1"/>
              </a:buClr>
              <a:buSzPct val="80000"/>
              <a:buFont typeface="Wingdings 2"/>
              <a:buChar char="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33856" indent="-228600" algn="l" rtl="0" eaLnBrk="1" latinLnBrk="0" hangingPunct="1">
              <a:spcBef>
                <a:spcPct val="20000"/>
              </a:spcBef>
              <a:buClr>
                <a:schemeClr val="tx1"/>
              </a:buClr>
              <a:buSzPct val="95000"/>
              <a:buFont typeface="Wingdings"/>
              <a:buChar char=""/>
              <a:defRPr kumimoji="0"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53312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SzPct val="100000"/>
              <a:buFont typeface="Wingdings 3"/>
              <a:buChar char="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5336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2"/>
              <a:buChar char="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64792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3"/>
              <a:buChar char="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65960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2"/>
              <a:buChar char="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67128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2"/>
              <a:buChar char=""/>
              <a:defRPr kumimoji="0"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368296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2"/>
              <a:buChar char=""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AR"/>
              <a:t>Podemos representarlo así:</a:t>
            </a:r>
          </a:p>
        </p:txBody>
      </p:sp>
      <p:sp>
        <p:nvSpPr>
          <p:cNvPr id="10" name="Rectángulo: esquinas redondeadas 9">
            <a:extLst>
              <a:ext uri="{FF2B5EF4-FFF2-40B4-BE49-F238E27FC236}">
                <a16:creationId xmlns:a16="http://schemas.microsoft.com/office/drawing/2014/main" id="{D1DE45A2-846A-4A58-8C43-1C7AEE8B5F18}"/>
              </a:ext>
            </a:extLst>
          </p:cNvPr>
          <p:cNvSpPr/>
          <p:nvPr/>
        </p:nvSpPr>
        <p:spPr>
          <a:xfrm>
            <a:off x="7308304" y="1484784"/>
            <a:ext cx="1656184" cy="169980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AR"/>
              <a:t>Las tres estructuras contribuyen con el híbrido de resonancia</a:t>
            </a:r>
          </a:p>
        </p:txBody>
      </p:sp>
      <p:pic>
        <p:nvPicPr>
          <p:cNvPr id="11" name="Imagen 10">
            <a:extLst>
              <a:ext uri="{FF2B5EF4-FFF2-40B4-BE49-F238E27FC236}">
                <a16:creationId xmlns:a16="http://schemas.microsoft.com/office/drawing/2014/main" id="{B5E54BD0-99ED-4AE9-8877-F2295EC1EB28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313997" y="3492896"/>
            <a:ext cx="2629245" cy="1597061"/>
          </a:xfrm>
          <a:prstGeom prst="rect">
            <a:avLst/>
          </a:prstGeom>
        </p:spPr>
      </p:pic>
      <p:sp>
        <p:nvSpPr>
          <p:cNvPr id="13" name="Elipse 12">
            <a:extLst>
              <a:ext uri="{FF2B5EF4-FFF2-40B4-BE49-F238E27FC236}">
                <a16:creationId xmlns:a16="http://schemas.microsoft.com/office/drawing/2014/main" id="{F25A06B6-4E3E-44DD-AB07-F74ABDF2370D}"/>
              </a:ext>
            </a:extLst>
          </p:cNvPr>
          <p:cNvSpPr/>
          <p:nvPr/>
        </p:nvSpPr>
        <p:spPr>
          <a:xfrm>
            <a:off x="7452320" y="4797151"/>
            <a:ext cx="648072" cy="601109"/>
          </a:xfrm>
          <a:prstGeom prst="ellipse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s-AR"/>
              <a:t>Nu</a:t>
            </a:r>
            <a:r>
              <a:rPr lang="es-AR" baseline="30000"/>
              <a:t>-</a:t>
            </a:r>
            <a:endParaRPr lang="es-AR"/>
          </a:p>
        </p:txBody>
      </p:sp>
      <p:sp>
        <p:nvSpPr>
          <p:cNvPr id="16" name="Flecha: hacia arriba 15">
            <a:extLst>
              <a:ext uri="{FF2B5EF4-FFF2-40B4-BE49-F238E27FC236}">
                <a16:creationId xmlns:a16="http://schemas.microsoft.com/office/drawing/2014/main" id="{0E18B116-460C-444B-BCE7-9F835F557426}"/>
              </a:ext>
            </a:extLst>
          </p:cNvPr>
          <p:cNvSpPr/>
          <p:nvPr/>
        </p:nvSpPr>
        <p:spPr>
          <a:xfrm rot="19902399">
            <a:off x="7293068" y="4402800"/>
            <a:ext cx="370274" cy="348912"/>
          </a:xfrm>
          <a:prstGeom prst="up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18" name="Flecha: hacia arriba 17">
            <a:extLst>
              <a:ext uri="{FF2B5EF4-FFF2-40B4-BE49-F238E27FC236}">
                <a16:creationId xmlns:a16="http://schemas.microsoft.com/office/drawing/2014/main" id="{209E1D21-8CA3-4E58-A48F-07CF40D1D9C1}"/>
              </a:ext>
            </a:extLst>
          </p:cNvPr>
          <p:cNvSpPr/>
          <p:nvPr/>
        </p:nvSpPr>
        <p:spPr>
          <a:xfrm rot="1101685">
            <a:off x="7836231" y="4442413"/>
            <a:ext cx="189636" cy="269689"/>
          </a:xfrm>
          <a:prstGeom prst="up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20" name="Elipse 19">
            <a:extLst>
              <a:ext uri="{FF2B5EF4-FFF2-40B4-BE49-F238E27FC236}">
                <a16:creationId xmlns:a16="http://schemas.microsoft.com/office/drawing/2014/main" id="{1315CB7D-9B1B-49A7-96C2-68832E14CF6A}"/>
              </a:ext>
            </a:extLst>
          </p:cNvPr>
          <p:cNvSpPr/>
          <p:nvPr/>
        </p:nvSpPr>
        <p:spPr>
          <a:xfrm>
            <a:off x="1875446" y="4291426"/>
            <a:ext cx="648072" cy="601109"/>
          </a:xfrm>
          <a:prstGeom prst="ellipse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s-AR"/>
              <a:t>Nu</a:t>
            </a:r>
            <a:r>
              <a:rPr lang="es-AR" baseline="30000"/>
              <a:t>-</a:t>
            </a:r>
            <a:endParaRPr lang="es-AR"/>
          </a:p>
        </p:txBody>
      </p:sp>
      <p:sp>
        <p:nvSpPr>
          <p:cNvPr id="22" name="Flecha: hacia arriba 21">
            <a:extLst>
              <a:ext uri="{FF2B5EF4-FFF2-40B4-BE49-F238E27FC236}">
                <a16:creationId xmlns:a16="http://schemas.microsoft.com/office/drawing/2014/main" id="{0AC9EFFE-8B76-46CB-9A8B-019F52BFAC61}"/>
              </a:ext>
            </a:extLst>
          </p:cNvPr>
          <p:cNvSpPr/>
          <p:nvPr/>
        </p:nvSpPr>
        <p:spPr>
          <a:xfrm rot="19902399">
            <a:off x="1873141" y="3857477"/>
            <a:ext cx="278098" cy="347150"/>
          </a:xfrm>
          <a:prstGeom prst="up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26" name="Flecha: hacia arriba 25">
            <a:extLst>
              <a:ext uri="{FF2B5EF4-FFF2-40B4-BE49-F238E27FC236}">
                <a16:creationId xmlns:a16="http://schemas.microsoft.com/office/drawing/2014/main" id="{84FBA89A-42B1-4D36-B2D4-28E512B5F961}"/>
              </a:ext>
            </a:extLst>
          </p:cNvPr>
          <p:cNvSpPr/>
          <p:nvPr/>
        </p:nvSpPr>
        <p:spPr>
          <a:xfrm rot="1304775">
            <a:off x="2197178" y="3869490"/>
            <a:ext cx="278098" cy="347150"/>
          </a:xfrm>
          <a:prstGeom prst="up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28" name="Globo: flecha derecha 27">
            <a:extLst>
              <a:ext uri="{FF2B5EF4-FFF2-40B4-BE49-F238E27FC236}">
                <a16:creationId xmlns:a16="http://schemas.microsoft.com/office/drawing/2014/main" id="{A0A58D67-FA17-4B08-BD6E-1336AE73B812}"/>
              </a:ext>
            </a:extLst>
          </p:cNvPr>
          <p:cNvSpPr/>
          <p:nvPr/>
        </p:nvSpPr>
        <p:spPr>
          <a:xfrm rot="2775317">
            <a:off x="6497818" y="3333062"/>
            <a:ext cx="1282339" cy="598697"/>
          </a:xfrm>
          <a:prstGeom prst="rightArrowCallout">
            <a:avLst>
              <a:gd name="adj1" fmla="val 25000"/>
              <a:gd name="adj2" fmla="val 25000"/>
              <a:gd name="adj3" fmla="val 25000"/>
              <a:gd name="adj4" fmla="val 7375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AR" sz="1100"/>
              <a:t>Enlace más largo; es</a:t>
            </a:r>
            <a:r>
              <a:rPr lang="es-AR" sz="1100">
                <a:sym typeface="Wingdings" panose="05000000000000000000" pitchFamily="2" charset="2"/>
              </a:rPr>
              <a:t> más debil</a:t>
            </a:r>
            <a:endParaRPr lang="es-AR" sz="1100"/>
          </a:p>
        </p:txBody>
      </p:sp>
      <p:sp>
        <p:nvSpPr>
          <p:cNvPr id="29" name="Globo: flecha izquierda 28">
            <a:extLst>
              <a:ext uri="{FF2B5EF4-FFF2-40B4-BE49-F238E27FC236}">
                <a16:creationId xmlns:a16="http://schemas.microsoft.com/office/drawing/2014/main" id="{BC5F54DA-7546-4AB5-A460-F938124FD9E7}"/>
              </a:ext>
            </a:extLst>
          </p:cNvPr>
          <p:cNvSpPr/>
          <p:nvPr/>
        </p:nvSpPr>
        <p:spPr>
          <a:xfrm>
            <a:off x="2830004" y="2998725"/>
            <a:ext cx="2986821" cy="1041337"/>
          </a:xfrm>
          <a:prstGeom prst="leftArrowCallout">
            <a:avLst>
              <a:gd name="adj1" fmla="val 25000"/>
              <a:gd name="adj2" fmla="val 25000"/>
              <a:gd name="adj3" fmla="val 25000"/>
              <a:gd name="adj4" fmla="val 86769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AR"/>
              <a:t>Esta representación nos sugiere esa resonancia que vemos arriba</a:t>
            </a:r>
          </a:p>
        </p:txBody>
      </p:sp>
      <p:sp>
        <p:nvSpPr>
          <p:cNvPr id="30" name="Globo: flecha derecha 29">
            <a:extLst>
              <a:ext uri="{FF2B5EF4-FFF2-40B4-BE49-F238E27FC236}">
                <a16:creationId xmlns:a16="http://schemas.microsoft.com/office/drawing/2014/main" id="{90888632-2D8F-4B47-9A39-ADDC66D0FC70}"/>
              </a:ext>
            </a:extLst>
          </p:cNvPr>
          <p:cNvSpPr/>
          <p:nvPr/>
        </p:nvSpPr>
        <p:spPr>
          <a:xfrm>
            <a:off x="3417907" y="4110046"/>
            <a:ext cx="2986821" cy="1088272"/>
          </a:xfrm>
          <a:prstGeom prst="rightArrowCallout">
            <a:avLst>
              <a:gd name="adj1" fmla="val 25000"/>
              <a:gd name="adj2" fmla="val 25000"/>
              <a:gd name="adj3" fmla="val 25000"/>
              <a:gd name="adj4" fmla="val 85554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AR"/>
              <a:t>Un intermediario asimétrico favorece el ingreso por el carbono más sustituido</a:t>
            </a:r>
          </a:p>
        </p:txBody>
      </p:sp>
      <p:sp>
        <p:nvSpPr>
          <p:cNvPr id="31" name="Globo: flecha hacia arriba 30">
            <a:extLst>
              <a:ext uri="{FF2B5EF4-FFF2-40B4-BE49-F238E27FC236}">
                <a16:creationId xmlns:a16="http://schemas.microsoft.com/office/drawing/2014/main" id="{CDEFF1BD-6EAD-4C75-9A3F-85A82D418A37}"/>
              </a:ext>
            </a:extLst>
          </p:cNvPr>
          <p:cNvSpPr/>
          <p:nvPr/>
        </p:nvSpPr>
        <p:spPr>
          <a:xfrm>
            <a:off x="0" y="4483860"/>
            <a:ext cx="3146929" cy="1379531"/>
          </a:xfrm>
          <a:prstGeom prst="upArrow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AR"/>
              <a:t>Un intermediario simétrico da igual chance de ataque sobre los dos carbonos</a:t>
            </a:r>
          </a:p>
        </p:txBody>
      </p:sp>
      <p:pic>
        <p:nvPicPr>
          <p:cNvPr id="32" name="Imagen 31">
            <a:extLst>
              <a:ext uri="{FF2B5EF4-FFF2-40B4-BE49-F238E27FC236}">
                <a16:creationId xmlns:a16="http://schemas.microsoft.com/office/drawing/2014/main" id="{0236DBFC-53CC-413E-85CB-1A4DFADB0890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323414" y="5502880"/>
            <a:ext cx="1798922" cy="1194045"/>
          </a:xfrm>
          <a:prstGeom prst="rect">
            <a:avLst/>
          </a:prstGeom>
        </p:spPr>
      </p:pic>
      <p:sp>
        <p:nvSpPr>
          <p:cNvPr id="34" name="Elipse 33">
            <a:extLst>
              <a:ext uri="{FF2B5EF4-FFF2-40B4-BE49-F238E27FC236}">
                <a16:creationId xmlns:a16="http://schemas.microsoft.com/office/drawing/2014/main" id="{E8E8707F-C641-4216-BDEC-A840D52DCE80}"/>
              </a:ext>
            </a:extLst>
          </p:cNvPr>
          <p:cNvSpPr/>
          <p:nvPr/>
        </p:nvSpPr>
        <p:spPr>
          <a:xfrm>
            <a:off x="3472014" y="5863391"/>
            <a:ext cx="648072" cy="601109"/>
          </a:xfrm>
          <a:prstGeom prst="ellipse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s-AR"/>
              <a:t>Nu</a:t>
            </a:r>
            <a:r>
              <a:rPr lang="es-AR" baseline="30000"/>
              <a:t>-</a:t>
            </a:r>
            <a:endParaRPr lang="es-AR"/>
          </a:p>
        </p:txBody>
      </p:sp>
      <p:sp>
        <p:nvSpPr>
          <p:cNvPr id="35" name="Flecha: curvada hacia abajo 34">
            <a:extLst>
              <a:ext uri="{FF2B5EF4-FFF2-40B4-BE49-F238E27FC236}">
                <a16:creationId xmlns:a16="http://schemas.microsoft.com/office/drawing/2014/main" id="{6C334CD1-35DF-403F-AAC8-419965A689FB}"/>
              </a:ext>
            </a:extLst>
          </p:cNvPr>
          <p:cNvSpPr/>
          <p:nvPr/>
        </p:nvSpPr>
        <p:spPr>
          <a:xfrm>
            <a:off x="3796050" y="5398260"/>
            <a:ext cx="1227866" cy="465131"/>
          </a:xfrm>
          <a:prstGeom prst="curvedDown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>
              <a:solidFill>
                <a:schemeClr val="tx1"/>
              </a:solidFill>
            </a:endParaRPr>
          </a:p>
        </p:txBody>
      </p:sp>
      <p:sp>
        <p:nvSpPr>
          <p:cNvPr id="37" name="Flecha: curvada hacia abajo 36">
            <a:extLst>
              <a:ext uri="{FF2B5EF4-FFF2-40B4-BE49-F238E27FC236}">
                <a16:creationId xmlns:a16="http://schemas.microsoft.com/office/drawing/2014/main" id="{CFBA5EE8-0E25-4AC5-8E87-34C86B741ED5}"/>
              </a:ext>
            </a:extLst>
          </p:cNvPr>
          <p:cNvSpPr/>
          <p:nvPr/>
        </p:nvSpPr>
        <p:spPr>
          <a:xfrm rot="20377419" flipV="1">
            <a:off x="3958067" y="6299920"/>
            <a:ext cx="1227866" cy="465133"/>
          </a:xfrm>
          <a:prstGeom prst="curvedDown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>
              <a:solidFill>
                <a:schemeClr val="tx1"/>
              </a:solidFill>
            </a:endParaRPr>
          </a:p>
        </p:txBody>
      </p:sp>
      <p:sp>
        <p:nvSpPr>
          <p:cNvPr id="38" name="Globo: flecha izquierda 37">
            <a:extLst>
              <a:ext uri="{FF2B5EF4-FFF2-40B4-BE49-F238E27FC236}">
                <a16:creationId xmlns:a16="http://schemas.microsoft.com/office/drawing/2014/main" id="{8D00C52A-B2A6-432C-A868-2E9B9AD99C4B}"/>
              </a:ext>
            </a:extLst>
          </p:cNvPr>
          <p:cNvSpPr/>
          <p:nvPr/>
        </p:nvSpPr>
        <p:spPr>
          <a:xfrm>
            <a:off x="6122335" y="5502880"/>
            <a:ext cx="2986821" cy="1194045"/>
          </a:xfrm>
          <a:prstGeom prst="leftArrowCallout">
            <a:avLst>
              <a:gd name="adj1" fmla="val 25000"/>
              <a:gd name="adj2" fmla="val 25000"/>
              <a:gd name="adj3" fmla="val 25000"/>
              <a:gd name="adj4" fmla="val 81434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AR"/>
              <a:t>Como ya vimos, un intermediario abierto permite el ataque por ambos lados</a:t>
            </a:r>
          </a:p>
        </p:txBody>
      </p:sp>
    </p:spTree>
    <p:extLst>
      <p:ext uri="{BB962C8B-B14F-4D97-AF65-F5344CB8AC3E}">
        <p14:creationId xmlns:p14="http://schemas.microsoft.com/office/powerpoint/2010/main" val="27573587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22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3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500"/>
                            </p:stCondLst>
                            <p:childTnLst>
                              <p:par>
                                <p:cTn id="30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000"/>
                            </p:stCondLst>
                            <p:childTnLst>
                              <p:par>
                                <p:cTn id="33" presetID="22" presetClass="entr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2000"/>
                            </p:stCondLst>
                            <p:childTnLst>
                              <p:par>
                                <p:cTn id="37" presetID="22" presetClass="entr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1000"/>
                            </p:stCondLst>
                            <p:childTnLst>
                              <p:par>
                                <p:cTn id="49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1500"/>
                            </p:stCondLst>
                            <p:childTnLst>
                              <p:par>
                                <p:cTn id="52" presetID="22" presetClass="entr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2500"/>
                            </p:stCondLst>
                            <p:childTnLst>
                              <p:par>
                                <p:cTn id="56" presetID="22" presetClass="entr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3500"/>
                            </p:stCondLst>
                            <p:childTnLst>
                              <p:par>
                                <p:cTn id="6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2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0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1000"/>
                            </p:stCondLst>
                            <p:childTnLst>
                              <p:par>
                                <p:cTn id="72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1500"/>
                            </p:stCondLst>
                            <p:childTnLst>
                              <p:par>
                                <p:cTn id="75" presetID="22" presetClass="entr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2500"/>
                            </p:stCondLst>
                            <p:childTnLst>
                              <p:par>
                                <p:cTn id="79" presetID="22" presetClass="entr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1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9" grpId="0"/>
      <p:bldP spid="10" grpId="0" animBg="1"/>
      <p:bldP spid="13" grpId="0" animBg="1"/>
      <p:bldP spid="16" grpId="0" animBg="1"/>
      <p:bldP spid="18" grpId="0" animBg="1"/>
      <p:bldP spid="20" grpId="0" animBg="1"/>
      <p:bldP spid="22" grpId="0" animBg="1"/>
      <p:bldP spid="26" grpId="0" animBg="1"/>
      <p:bldP spid="28" grpId="0" animBg="1"/>
      <p:bldP spid="29" grpId="0" animBg="1"/>
      <p:bldP spid="30" grpId="0" animBg="1"/>
      <p:bldP spid="31" grpId="0" animBg="1"/>
      <p:bldP spid="34" grpId="0" animBg="1"/>
      <p:bldP spid="35" grpId="0" animBg="1"/>
      <p:bldP spid="37" grpId="0" animBg="1"/>
      <p:bldP spid="38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F45ADF5-29B5-4223-99C2-7ABE6BD97A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05363"/>
            <a:ext cx="8964488" cy="662335"/>
          </a:xfrm>
        </p:spPr>
        <p:txBody>
          <a:bodyPr>
            <a:noAutofit/>
          </a:bodyPr>
          <a:lstStyle/>
          <a:p>
            <a:r>
              <a:rPr lang="es-AR" sz="2800"/>
              <a:t> Debemos estar atentos a los reordenamientos que el carbocatión posibilita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19269AAB-C4CA-4C3C-A5F0-2246055E20A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95736" y="4221088"/>
            <a:ext cx="9144000" cy="0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AR"/>
          </a:p>
        </p:txBody>
      </p:sp>
      <p:graphicFrame>
        <p:nvGraphicFramePr>
          <p:cNvPr id="6" name="Objeto 5">
            <a:extLst>
              <a:ext uri="{FF2B5EF4-FFF2-40B4-BE49-F238E27FC236}">
                <a16:creationId xmlns:a16="http://schemas.microsoft.com/office/drawing/2014/main" id="{1E83CFD4-008D-47C7-A127-2834F588B2B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86308570"/>
              </p:ext>
            </p:extLst>
          </p:nvPr>
        </p:nvGraphicFramePr>
        <p:xfrm>
          <a:off x="2026964" y="3656502"/>
          <a:ext cx="5049837" cy="976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03" name="ChemSketch" r:id="rId3" imgW="5049720" imgH="977040" progId="ACD.ChemSketch.20">
                  <p:embed/>
                </p:oleObj>
              </mc:Choice>
              <mc:Fallback>
                <p:oleObj name="ChemSketch" r:id="rId3" imgW="5049720" imgH="977040" progId="ACD.ChemSketch.2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026964" y="3656502"/>
                        <a:ext cx="5049837" cy="976313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to 8">
            <a:extLst>
              <a:ext uri="{FF2B5EF4-FFF2-40B4-BE49-F238E27FC236}">
                <a16:creationId xmlns:a16="http://schemas.microsoft.com/office/drawing/2014/main" id="{BFED9B27-7A8B-402D-A8BA-712FD479C46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73833640"/>
              </p:ext>
            </p:extLst>
          </p:nvPr>
        </p:nvGraphicFramePr>
        <p:xfrm>
          <a:off x="2823691" y="1008106"/>
          <a:ext cx="2957663" cy="83529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04" name="ChemSketch" r:id="rId5" imgW="2338920" imgH="660600" progId="ACD.ChemSketch.20">
                  <p:embed/>
                </p:oleObj>
              </mc:Choice>
              <mc:Fallback>
                <p:oleObj name="ChemSketch" r:id="rId5" imgW="2338920" imgH="660600" progId="ACD.ChemSketch.2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2823691" y="1008106"/>
                        <a:ext cx="2957663" cy="835294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to 9">
            <a:extLst>
              <a:ext uri="{FF2B5EF4-FFF2-40B4-BE49-F238E27FC236}">
                <a16:creationId xmlns:a16="http://schemas.microsoft.com/office/drawing/2014/main" id="{6829F04B-CC3F-409B-8CAB-C59F6A8A8B2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17304176"/>
              </p:ext>
            </p:extLst>
          </p:nvPr>
        </p:nvGraphicFramePr>
        <p:xfrm>
          <a:off x="2967707" y="1863722"/>
          <a:ext cx="2685776" cy="1488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05" name="ChemSketch" r:id="rId7" imgW="2320920" imgH="1311840" progId="ACD.ChemSketch.20">
                  <p:embed/>
                </p:oleObj>
              </mc:Choice>
              <mc:Fallback>
                <p:oleObj name="ChemSketch" r:id="rId7" imgW="2320920" imgH="1311840" progId="ACD.ChemSketch.2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2967707" y="1863722"/>
                        <a:ext cx="2685776" cy="1488850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Globo: flecha derecha 10">
            <a:extLst>
              <a:ext uri="{FF2B5EF4-FFF2-40B4-BE49-F238E27FC236}">
                <a16:creationId xmlns:a16="http://schemas.microsoft.com/office/drawing/2014/main" id="{42A26FCF-9FC7-4737-B7AB-25DE1E5BBD10}"/>
              </a:ext>
            </a:extLst>
          </p:cNvPr>
          <p:cNvSpPr/>
          <p:nvPr/>
        </p:nvSpPr>
        <p:spPr>
          <a:xfrm>
            <a:off x="281931" y="2432366"/>
            <a:ext cx="2685776" cy="835294"/>
          </a:xfrm>
          <a:prstGeom prst="rightArrowCallout">
            <a:avLst>
              <a:gd name="adj1" fmla="val 25000"/>
              <a:gd name="adj2" fmla="val 25000"/>
              <a:gd name="adj3" fmla="val 25000"/>
              <a:gd name="adj4" fmla="val 86452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AR"/>
              <a:t>Este carbocatión es terciario y estable</a:t>
            </a:r>
          </a:p>
        </p:txBody>
      </p:sp>
      <p:sp>
        <p:nvSpPr>
          <p:cNvPr id="12" name="Globo: flecha izquierda 11">
            <a:extLst>
              <a:ext uri="{FF2B5EF4-FFF2-40B4-BE49-F238E27FC236}">
                <a16:creationId xmlns:a16="http://schemas.microsoft.com/office/drawing/2014/main" id="{E2FBDA1C-73E3-4E8C-AC32-66662BE1458C}"/>
              </a:ext>
            </a:extLst>
          </p:cNvPr>
          <p:cNvSpPr/>
          <p:nvPr/>
        </p:nvSpPr>
        <p:spPr>
          <a:xfrm>
            <a:off x="5674352" y="2328868"/>
            <a:ext cx="3163017" cy="1280244"/>
          </a:xfrm>
          <a:prstGeom prst="leftArrowCallout">
            <a:avLst>
              <a:gd name="adj1" fmla="val 25000"/>
              <a:gd name="adj2" fmla="val 25000"/>
              <a:gd name="adj3" fmla="val 25000"/>
              <a:gd name="adj4" fmla="val 8164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AR"/>
              <a:t>Este también, pero con la ventaja adicional de que pasamos a un ciclo de 6 carbonos</a:t>
            </a:r>
          </a:p>
        </p:txBody>
      </p:sp>
      <p:sp>
        <p:nvSpPr>
          <p:cNvPr id="13" name="Globo: flecha derecha 12">
            <a:extLst>
              <a:ext uri="{FF2B5EF4-FFF2-40B4-BE49-F238E27FC236}">
                <a16:creationId xmlns:a16="http://schemas.microsoft.com/office/drawing/2014/main" id="{5996239E-B5A5-4D26-8AC1-DFC80923F833}"/>
              </a:ext>
            </a:extLst>
          </p:cNvPr>
          <p:cNvSpPr/>
          <p:nvPr/>
        </p:nvSpPr>
        <p:spPr>
          <a:xfrm>
            <a:off x="233373" y="4641233"/>
            <a:ext cx="2376264" cy="1813102"/>
          </a:xfrm>
          <a:prstGeom prst="rightArrowCallout">
            <a:avLst>
              <a:gd name="adj1" fmla="val 25000"/>
              <a:gd name="adj2" fmla="val 21120"/>
              <a:gd name="adj3" fmla="val 19569"/>
              <a:gd name="adj4" fmla="val 80369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AR"/>
              <a:t>Aquí, el bromonio cíclico posibilita el ataque nucleofílico intramolecular</a:t>
            </a:r>
          </a:p>
        </p:txBody>
      </p:sp>
      <p:sp>
        <p:nvSpPr>
          <p:cNvPr id="14" name="Rectángulo: esquinas redondeadas 13">
            <a:extLst>
              <a:ext uri="{FF2B5EF4-FFF2-40B4-BE49-F238E27FC236}">
                <a16:creationId xmlns:a16="http://schemas.microsoft.com/office/drawing/2014/main" id="{D59C35DF-CEF1-432D-8FD6-F7099EEB2AB7}"/>
              </a:ext>
            </a:extLst>
          </p:cNvPr>
          <p:cNvSpPr/>
          <p:nvPr/>
        </p:nvSpPr>
        <p:spPr>
          <a:xfrm>
            <a:off x="107504" y="1008106"/>
            <a:ext cx="2088232" cy="85561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AR" sz="2400"/>
              <a:t>Aquí, dos ejemplos</a:t>
            </a:r>
          </a:p>
        </p:txBody>
      </p:sp>
      <p:sp>
        <p:nvSpPr>
          <p:cNvPr id="15" name="Globo: flecha izquierda 14">
            <a:extLst>
              <a:ext uri="{FF2B5EF4-FFF2-40B4-BE49-F238E27FC236}">
                <a16:creationId xmlns:a16="http://schemas.microsoft.com/office/drawing/2014/main" id="{0E906CDA-0A2F-4E32-AD3F-D552B19EE401}"/>
              </a:ext>
            </a:extLst>
          </p:cNvPr>
          <p:cNvSpPr/>
          <p:nvPr/>
        </p:nvSpPr>
        <p:spPr>
          <a:xfrm>
            <a:off x="6721045" y="4313765"/>
            <a:ext cx="2196752" cy="1415784"/>
          </a:xfrm>
          <a:prstGeom prst="leftArrowCallout">
            <a:avLst>
              <a:gd name="adj1" fmla="val 25000"/>
              <a:gd name="adj2" fmla="val 25000"/>
              <a:gd name="adj3" fmla="val 25000"/>
              <a:gd name="adj4" fmla="val 75679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AR"/>
              <a:t>El anión de la succinimida actúa como base y sustrae el protón</a:t>
            </a:r>
          </a:p>
        </p:txBody>
      </p:sp>
      <p:sp>
        <p:nvSpPr>
          <p:cNvPr id="16" name="Globo: flecha derecha 15">
            <a:extLst>
              <a:ext uri="{FF2B5EF4-FFF2-40B4-BE49-F238E27FC236}">
                <a16:creationId xmlns:a16="http://schemas.microsoft.com/office/drawing/2014/main" id="{2489D1F4-ED97-4CEB-959C-3ED94E29E151}"/>
              </a:ext>
            </a:extLst>
          </p:cNvPr>
          <p:cNvSpPr/>
          <p:nvPr/>
        </p:nvSpPr>
        <p:spPr>
          <a:xfrm>
            <a:off x="3563888" y="1911027"/>
            <a:ext cx="1224136" cy="697120"/>
          </a:xfrm>
          <a:prstGeom prst="rightArrowCallout">
            <a:avLst>
              <a:gd name="adj1" fmla="val 25000"/>
              <a:gd name="adj2" fmla="val 25000"/>
              <a:gd name="adj3" fmla="val 25000"/>
              <a:gd name="adj4" fmla="val 7761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AR" sz="1100"/>
              <a:t>El cloruro se une al carbocatión</a:t>
            </a:r>
          </a:p>
        </p:txBody>
      </p:sp>
      <p:graphicFrame>
        <p:nvGraphicFramePr>
          <p:cNvPr id="19" name="Objeto 18">
            <a:extLst>
              <a:ext uri="{FF2B5EF4-FFF2-40B4-BE49-F238E27FC236}">
                <a16:creationId xmlns:a16="http://schemas.microsoft.com/office/drawing/2014/main" id="{A291F54A-D10D-49FE-922A-E19F53367A7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33392047"/>
              </p:ext>
            </p:extLst>
          </p:nvPr>
        </p:nvGraphicFramePr>
        <p:xfrm>
          <a:off x="2583467" y="4637470"/>
          <a:ext cx="4089400" cy="1692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06" name="ChemSketch" r:id="rId9" imgW="4088880" imgH="1691640" progId="ACD.ChemSketch.20">
                  <p:embed/>
                </p:oleObj>
              </mc:Choice>
              <mc:Fallback>
                <p:oleObj name="ChemSketch" r:id="rId9" imgW="4088880" imgH="1691640" progId="ACD.ChemSketch.2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2583467" y="4637470"/>
                        <a:ext cx="4089400" cy="1692275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7451579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179512" y="2492896"/>
            <a:ext cx="8742537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5400" dirty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</a:rPr>
              <a:t>CONTINUAMOS LA PRÓXIMA CLASE</a:t>
            </a:r>
          </a:p>
        </p:txBody>
      </p:sp>
    </p:spTree>
    <p:extLst>
      <p:ext uri="{BB962C8B-B14F-4D97-AF65-F5344CB8AC3E}">
        <p14:creationId xmlns:p14="http://schemas.microsoft.com/office/powerpoint/2010/main" val="19537580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95536" y="476672"/>
            <a:ext cx="8424936" cy="6120680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es-ES" dirty="0"/>
              <a:t>En la adición dos moléculas, una de ellas insaturada, se unen formando una nueva, que conserva la totalidad de los átomos:</a:t>
            </a:r>
          </a:p>
          <a:p>
            <a:pPr algn="just"/>
            <a:endParaRPr lang="es-ES" dirty="0"/>
          </a:p>
          <a:p>
            <a:pPr algn="just"/>
            <a:endParaRPr lang="es-ES" dirty="0"/>
          </a:p>
          <a:p>
            <a:pPr marL="137160" indent="0" algn="just">
              <a:buNone/>
            </a:pPr>
            <a:endParaRPr lang="es-ES" dirty="0"/>
          </a:p>
          <a:p>
            <a:pPr algn="just"/>
            <a:endParaRPr lang="es-ES" dirty="0"/>
          </a:p>
          <a:p>
            <a:pPr algn="just"/>
            <a:r>
              <a:rPr lang="es-ES" dirty="0"/>
              <a:t>Según la especie que inicia la adición, ésta será:</a:t>
            </a:r>
          </a:p>
          <a:p>
            <a:pPr algn="just"/>
            <a:r>
              <a:rPr lang="es-ES" dirty="0" err="1"/>
              <a:t>Electrofílica</a:t>
            </a:r>
            <a:r>
              <a:rPr lang="es-ES" dirty="0"/>
              <a:t>: el electrófilo, especie deficiente de electrones, ataca al sistema pi del doble enlace, rico en electrones.</a:t>
            </a:r>
          </a:p>
          <a:p>
            <a:pPr algn="just"/>
            <a:r>
              <a:rPr lang="es-ES" dirty="0" err="1"/>
              <a:t>Nucleofílica</a:t>
            </a:r>
            <a:r>
              <a:rPr lang="es-ES" dirty="0"/>
              <a:t>: el </a:t>
            </a:r>
            <a:r>
              <a:rPr lang="es-ES" dirty="0" err="1"/>
              <a:t>nucleófilo</a:t>
            </a:r>
            <a:r>
              <a:rPr lang="es-ES" dirty="0"/>
              <a:t> ataca a un doble enlace polarizado, por el extremo deficiente en carga negativa.</a:t>
            </a:r>
          </a:p>
          <a:p>
            <a:pPr algn="just"/>
            <a:r>
              <a:rPr lang="es-ES" dirty="0" err="1"/>
              <a:t>Radicalaria</a:t>
            </a:r>
            <a:r>
              <a:rPr lang="es-ES" dirty="0"/>
              <a:t>: los radicales libres (poseen electrones desapareados) atacan al sistema pi</a:t>
            </a:r>
            <a:endParaRPr lang="es-AR" dirty="0"/>
          </a:p>
        </p:txBody>
      </p:sp>
      <p:graphicFrame>
        <p:nvGraphicFramePr>
          <p:cNvPr id="6" name="5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13079791"/>
              </p:ext>
            </p:extLst>
          </p:nvPr>
        </p:nvGraphicFramePr>
        <p:xfrm>
          <a:off x="1475656" y="1556792"/>
          <a:ext cx="6408712" cy="116451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30" name="ChemSketch" r:id="rId3" imgW="2621280" imgH="475488" progId="">
                  <p:embed/>
                </p:oleObj>
              </mc:Choice>
              <mc:Fallback>
                <p:oleObj name="ChemSketch" r:id="rId3" imgW="2621280" imgH="475488" progId="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75656" y="1556792"/>
                        <a:ext cx="6408712" cy="116451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083047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0384" y="245772"/>
            <a:ext cx="8352928" cy="6049717"/>
          </a:xfrm>
        </p:spPr>
        <p:txBody>
          <a:bodyPr>
            <a:normAutofit/>
          </a:bodyPr>
          <a:lstStyle/>
          <a:p>
            <a:pPr marL="137160" indent="0">
              <a:buNone/>
            </a:pPr>
            <a:r>
              <a:rPr lang="es-ES" sz="3200" dirty="0"/>
              <a:t>Adición </a:t>
            </a:r>
            <a:r>
              <a:rPr lang="es-ES" sz="3200" dirty="0" err="1"/>
              <a:t>electrofílica</a:t>
            </a:r>
            <a:r>
              <a:rPr lang="es-ES" sz="3200" dirty="0"/>
              <a:t>:</a:t>
            </a:r>
          </a:p>
          <a:p>
            <a:r>
              <a:rPr lang="es-ES" sz="2400" dirty="0"/>
              <a:t>Como ya dijimos, el electrófilo ataca al sistema </a:t>
            </a:r>
            <a:r>
              <a:rPr lang="es-ES" sz="2400" dirty="0">
                <a:latin typeface="Symbol" pitchFamily="18" charset="2"/>
              </a:rPr>
              <a:t>p</a:t>
            </a:r>
            <a:r>
              <a:rPr lang="es-ES" sz="2400" dirty="0"/>
              <a:t>, iniciando así la reacción</a:t>
            </a:r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  <a:p>
            <a:pPr marL="137160" indent="0">
              <a:buNone/>
            </a:pPr>
            <a:endParaRPr lang="es-ES" sz="2400" dirty="0"/>
          </a:p>
          <a:p>
            <a:r>
              <a:rPr lang="es-ES" sz="2400" dirty="0"/>
              <a:t>Que implica la ruptura de un enlace pi…</a:t>
            </a:r>
          </a:p>
          <a:p>
            <a:r>
              <a:rPr lang="es-ES" sz="2400" dirty="0"/>
              <a:t>… y su reemplazo por dos nuevos enlaces sigma.</a:t>
            </a:r>
          </a:p>
          <a:p>
            <a:pPr marL="137160" indent="0">
              <a:buNone/>
            </a:pPr>
            <a:endParaRPr lang="es-ES" sz="2400" dirty="0"/>
          </a:p>
        </p:txBody>
      </p:sp>
      <p:graphicFrame>
        <p:nvGraphicFramePr>
          <p:cNvPr id="4" name="3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85714741"/>
              </p:ext>
            </p:extLst>
          </p:nvPr>
        </p:nvGraphicFramePr>
        <p:xfrm>
          <a:off x="1619672" y="4365104"/>
          <a:ext cx="5505934" cy="129614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1" name="ChemSketch" r:id="rId3" imgW="3264408" imgH="768096" progId="">
                  <p:embed/>
                </p:oleObj>
              </mc:Choice>
              <mc:Fallback>
                <p:oleObj name="ChemSketch" r:id="rId3" imgW="3264408" imgH="768096" progId="">
                  <p:embed/>
                  <p:pic>
                    <p:nvPicPr>
                      <p:cNvPr id="0" name="Picture 7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19672" y="4365104"/>
                        <a:ext cx="5505934" cy="1296144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4 Rectángulo redondeado"/>
          <p:cNvSpPr/>
          <p:nvPr/>
        </p:nvSpPr>
        <p:spPr>
          <a:xfrm>
            <a:off x="1950089" y="4870785"/>
            <a:ext cx="864096" cy="432048"/>
          </a:xfrm>
          <a:prstGeom prst="roundRect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" name="5 Elipse"/>
          <p:cNvSpPr/>
          <p:nvPr/>
        </p:nvSpPr>
        <p:spPr>
          <a:xfrm>
            <a:off x="5902065" y="4582753"/>
            <a:ext cx="360165" cy="720080"/>
          </a:xfrm>
          <a:prstGeom prst="ellipse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8" name="7 Elipse"/>
          <p:cNvSpPr/>
          <p:nvPr/>
        </p:nvSpPr>
        <p:spPr>
          <a:xfrm>
            <a:off x="6481505" y="4980163"/>
            <a:ext cx="360040" cy="720080"/>
          </a:xfrm>
          <a:prstGeom prst="ellipse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9" name="8 Imagen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96634" y="1676820"/>
            <a:ext cx="1660423" cy="1732303"/>
          </a:xfrm>
          <a:prstGeom prst="rect">
            <a:avLst/>
          </a:prstGeom>
        </p:spPr>
      </p:pic>
      <p:sp>
        <p:nvSpPr>
          <p:cNvPr id="10" name="9 CuadroTexto"/>
          <p:cNvSpPr txBox="1"/>
          <p:nvPr/>
        </p:nvSpPr>
        <p:spPr>
          <a:xfrm>
            <a:off x="2293315" y="2358305"/>
            <a:ext cx="5208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E</a:t>
            </a:r>
            <a:r>
              <a:rPr lang="es-ES" baseline="30000" dirty="0"/>
              <a:t>+</a:t>
            </a:r>
            <a:endParaRPr lang="es-ES" dirty="0"/>
          </a:p>
        </p:txBody>
      </p:sp>
      <p:sp>
        <p:nvSpPr>
          <p:cNvPr id="12" name="11 Flecha doblada"/>
          <p:cNvSpPr/>
          <p:nvPr/>
        </p:nvSpPr>
        <p:spPr>
          <a:xfrm>
            <a:off x="2403774" y="1782703"/>
            <a:ext cx="1021136" cy="623624"/>
          </a:xfrm>
          <a:prstGeom prst="bentArrow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tx1"/>
              </a:solidFill>
            </a:endParaRPr>
          </a:p>
        </p:txBody>
      </p:sp>
      <p:sp>
        <p:nvSpPr>
          <p:cNvPr id="14" name="13 Flecha doblada"/>
          <p:cNvSpPr/>
          <p:nvPr/>
        </p:nvSpPr>
        <p:spPr>
          <a:xfrm flipV="1">
            <a:off x="2403774" y="2651792"/>
            <a:ext cx="1021136" cy="693945"/>
          </a:xfrm>
          <a:prstGeom prst="bentArrow">
            <a:avLst>
              <a:gd name="adj1" fmla="val 20294"/>
              <a:gd name="adj2" fmla="val 25000"/>
              <a:gd name="adj3" fmla="val 25000"/>
              <a:gd name="adj4" fmla="val 43750"/>
            </a:avLst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19590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16" presetClass="entr" presetSubtype="21" repeatCount="300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6" presetClass="entr" presetSubtype="21" repeatCount="300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000"/>
                            </p:stCondLst>
                            <p:childTnLst>
                              <p:par>
                                <p:cTn id="28" presetID="16" presetClass="entr" presetSubtype="2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6" presetClass="entr" presetSubtype="21" repeatCount="indefinite" fill="hold" grpId="0" nodeType="after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8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36"/>
                                            </p:cond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2000"/>
                            </p:stCondLst>
                            <p:childTnLst>
                              <p:par>
                                <p:cTn id="40" presetID="16" presetClass="entr" presetSubtype="21" repeatCount="indefinite" fill="hold" grpId="0" nodeType="after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40"/>
                                            </p:cond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8" grpId="0" animBg="1"/>
      <p:bldP spid="10" grpId="0"/>
      <p:bldP spid="12" grpId="0" animBg="1"/>
      <p:bldP spid="1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4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02706099"/>
              </p:ext>
            </p:extLst>
          </p:nvPr>
        </p:nvGraphicFramePr>
        <p:xfrm>
          <a:off x="611560" y="973600"/>
          <a:ext cx="7496942" cy="161772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33" name="ChemSketch" r:id="rId3" imgW="5370576" imgH="1158240" progId="">
                  <p:embed/>
                </p:oleObj>
              </mc:Choice>
              <mc:Fallback>
                <p:oleObj name="ChemSketch" r:id="rId3" imgW="5370576" imgH="1158240" progId="">
                  <p:embed/>
                  <p:pic>
                    <p:nvPicPr>
                      <p:cNvPr id="0" name="Picture 1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1560" y="973600"/>
                        <a:ext cx="7496942" cy="1617726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3 CuadroTexto"/>
          <p:cNvSpPr txBox="1"/>
          <p:nvPr/>
        </p:nvSpPr>
        <p:spPr>
          <a:xfrm>
            <a:off x="306558" y="359078"/>
            <a:ext cx="722665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/>
              <a:t>1. Adición de una molécula HX, mecanismo:</a:t>
            </a:r>
          </a:p>
        </p:txBody>
      </p:sp>
      <p:sp>
        <p:nvSpPr>
          <p:cNvPr id="6" name="5 CuadroTexto"/>
          <p:cNvSpPr txBox="1"/>
          <p:nvPr/>
        </p:nvSpPr>
        <p:spPr>
          <a:xfrm>
            <a:off x="485935" y="2591326"/>
            <a:ext cx="835292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itchFamily="34" charset="0"/>
              <a:buChar char="•"/>
            </a:pPr>
            <a:r>
              <a:rPr lang="es-ES" sz="2400" dirty="0"/>
              <a:t>Si leemos esta reacción de derecha a izquierda, nos recuerda una E1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s-ES" sz="2400" dirty="0"/>
              <a:t>Al igual que en las E1 aquí también se forma el carbocatión más estable, por ejemplo:</a:t>
            </a:r>
          </a:p>
        </p:txBody>
      </p:sp>
      <p:sp>
        <p:nvSpPr>
          <p:cNvPr id="7" name="6 CuadroTexto"/>
          <p:cNvSpPr txBox="1"/>
          <p:nvPr/>
        </p:nvSpPr>
        <p:spPr>
          <a:xfrm>
            <a:off x="4829875" y="973600"/>
            <a:ext cx="2088232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400" dirty="0">
                <a:solidFill>
                  <a:schemeClr val="bg1"/>
                </a:solidFill>
              </a:rPr>
              <a:t>El nucleófilo que acompaña a H</a:t>
            </a:r>
            <a:r>
              <a:rPr lang="es-ES" sz="1400" baseline="30000" dirty="0">
                <a:solidFill>
                  <a:schemeClr val="bg1"/>
                </a:solidFill>
              </a:rPr>
              <a:t>+</a:t>
            </a:r>
            <a:r>
              <a:rPr lang="es-ES" sz="1400" dirty="0">
                <a:solidFill>
                  <a:schemeClr val="bg1"/>
                </a:solidFill>
              </a:rPr>
              <a:t>, puede ser Cl, Br, I, etc.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6588224" y="4581128"/>
            <a:ext cx="2448272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s-ES" sz="1600" dirty="0"/>
              <a:t>Este producto no se observa</a:t>
            </a:r>
          </a:p>
          <a:p>
            <a:pPr marL="285750" indent="-285750">
              <a:buFont typeface="Arial" pitchFamily="34" charset="0"/>
              <a:buChar char="•"/>
            </a:pPr>
            <a:endParaRPr lang="es-ES" sz="1600" dirty="0"/>
          </a:p>
          <a:p>
            <a:endParaRPr lang="es-ES" sz="1600" dirty="0"/>
          </a:p>
          <a:p>
            <a:pPr marL="285750" indent="-285750">
              <a:buFont typeface="Arial" pitchFamily="34" charset="0"/>
              <a:buChar char="•"/>
            </a:pPr>
            <a:r>
              <a:rPr lang="es-ES" sz="1600" dirty="0"/>
              <a:t>Sólo se obtiene aquel que ubica a X en el carbono más sustituido</a:t>
            </a:r>
          </a:p>
        </p:txBody>
      </p:sp>
      <p:graphicFrame>
        <p:nvGraphicFramePr>
          <p:cNvPr id="3" name="2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37588477"/>
              </p:ext>
            </p:extLst>
          </p:nvPr>
        </p:nvGraphicFramePr>
        <p:xfrm>
          <a:off x="455264" y="4327815"/>
          <a:ext cx="6097417" cy="219752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34" name="ChemSketch" r:id="rId5" imgW="5023104" imgH="1557528" progId="">
                  <p:embed/>
                </p:oleObj>
              </mc:Choice>
              <mc:Fallback>
                <p:oleObj name="ChemSketch" r:id="rId5" imgW="5023104" imgH="1557528" progId="">
                  <p:embed/>
                  <p:pic>
                    <p:nvPicPr>
                      <p:cNvPr id="0" name="Picture 1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5264" y="4327815"/>
                        <a:ext cx="6097417" cy="2197529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1" name="10 Conector recto"/>
          <p:cNvCxnSpPr/>
          <p:nvPr/>
        </p:nvCxnSpPr>
        <p:spPr>
          <a:xfrm>
            <a:off x="4639357" y="4633372"/>
            <a:ext cx="190518" cy="285472"/>
          </a:xfrm>
          <a:prstGeom prst="line">
            <a:avLst/>
          </a:prstGeom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20 Conector recto"/>
          <p:cNvCxnSpPr/>
          <p:nvPr/>
        </p:nvCxnSpPr>
        <p:spPr>
          <a:xfrm flipH="1">
            <a:off x="4662398" y="4639196"/>
            <a:ext cx="167477" cy="279648"/>
          </a:xfrm>
          <a:prstGeom prst="line">
            <a:avLst/>
          </a:prstGeom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26 CuadroTexto"/>
          <p:cNvSpPr txBox="1"/>
          <p:nvPr/>
        </p:nvSpPr>
        <p:spPr>
          <a:xfrm>
            <a:off x="2123728" y="973600"/>
            <a:ext cx="1660988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ES"/>
            </a:defPPr>
            <a:lvl1pPr>
              <a:defRPr sz="1600"/>
            </a:lvl1pPr>
          </a:lstStyle>
          <a:p>
            <a:pPr algn="ctr"/>
            <a:r>
              <a:rPr lang="es-ES" sz="1400" dirty="0">
                <a:solidFill>
                  <a:schemeClr val="bg1"/>
                </a:solidFill>
              </a:rPr>
              <a:t>Enlace polarizado. el protón es el electrófilo</a:t>
            </a:r>
            <a:endParaRPr lang="es-AR" sz="1400" dirty="0">
              <a:solidFill>
                <a:schemeClr val="bg1"/>
              </a:solidFill>
            </a:endParaRPr>
          </a:p>
        </p:txBody>
      </p:sp>
      <p:sp>
        <p:nvSpPr>
          <p:cNvPr id="30" name="29 Flecha curvada hacia arriba"/>
          <p:cNvSpPr/>
          <p:nvPr/>
        </p:nvSpPr>
        <p:spPr>
          <a:xfrm flipH="1">
            <a:off x="1612796" y="1268761"/>
            <a:ext cx="720080" cy="273814"/>
          </a:xfrm>
          <a:prstGeom prst="curvedUp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>
              <a:solidFill>
                <a:schemeClr val="tx1"/>
              </a:solidFill>
            </a:endParaRPr>
          </a:p>
        </p:txBody>
      </p:sp>
      <p:sp>
        <p:nvSpPr>
          <p:cNvPr id="31" name="30 Flecha izquierda"/>
          <p:cNvSpPr/>
          <p:nvPr/>
        </p:nvSpPr>
        <p:spPr>
          <a:xfrm>
            <a:off x="4518382" y="1143289"/>
            <a:ext cx="288032" cy="399285"/>
          </a:xfrm>
          <a:prstGeom prst="lef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6442062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22" presetClass="entr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1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27" grpId="0"/>
      <p:bldP spid="30" grpId="0" animBg="1"/>
      <p:bldP spid="31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95536" y="332656"/>
            <a:ext cx="8229600" cy="1152128"/>
          </a:xfrm>
        </p:spPr>
        <p:txBody>
          <a:bodyPr>
            <a:normAutofit fontScale="92500" lnSpcReduction="20000"/>
          </a:bodyPr>
          <a:lstStyle/>
          <a:p>
            <a:r>
              <a:rPr lang="es-ES" dirty="0"/>
              <a:t>Otra semejanza con la E1 es en la forma de los diagramas de energía, la etapa rápida tiene las mismas características.</a:t>
            </a:r>
          </a:p>
        </p:txBody>
      </p:sp>
      <p:cxnSp>
        <p:nvCxnSpPr>
          <p:cNvPr id="6" name="5 Conector recto"/>
          <p:cNvCxnSpPr/>
          <p:nvPr/>
        </p:nvCxnSpPr>
        <p:spPr>
          <a:xfrm>
            <a:off x="2169754" y="1631185"/>
            <a:ext cx="0" cy="277534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6 Conector recto"/>
          <p:cNvCxnSpPr/>
          <p:nvPr/>
        </p:nvCxnSpPr>
        <p:spPr>
          <a:xfrm flipH="1">
            <a:off x="2169754" y="4406525"/>
            <a:ext cx="5206659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7 Flecha arriba"/>
          <p:cNvSpPr/>
          <p:nvPr/>
        </p:nvSpPr>
        <p:spPr>
          <a:xfrm>
            <a:off x="1687781" y="2063358"/>
            <a:ext cx="453878" cy="1933546"/>
          </a:xfrm>
          <a:prstGeom prst="up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200" dirty="0">
                <a:solidFill>
                  <a:schemeClr val="bg1"/>
                </a:solidFill>
              </a:rPr>
              <a:t>Energía</a:t>
            </a:r>
          </a:p>
        </p:txBody>
      </p:sp>
      <p:sp>
        <p:nvSpPr>
          <p:cNvPr id="9" name="8 Flecha derecha"/>
          <p:cNvSpPr/>
          <p:nvPr/>
        </p:nvSpPr>
        <p:spPr>
          <a:xfrm>
            <a:off x="3127139" y="4460011"/>
            <a:ext cx="2958975" cy="437153"/>
          </a:xfrm>
          <a:prstGeom prst="right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200" dirty="0"/>
              <a:t>Avance de la reacción</a:t>
            </a:r>
          </a:p>
        </p:txBody>
      </p:sp>
      <p:sp>
        <p:nvSpPr>
          <p:cNvPr id="10" name="9 Forma libre"/>
          <p:cNvSpPr/>
          <p:nvPr/>
        </p:nvSpPr>
        <p:spPr>
          <a:xfrm>
            <a:off x="2653331" y="2098933"/>
            <a:ext cx="3906594" cy="2184051"/>
          </a:xfrm>
          <a:custGeom>
            <a:avLst/>
            <a:gdLst>
              <a:gd name="connsiteX0" fmla="*/ 0 w 2303813"/>
              <a:gd name="connsiteY0" fmla="*/ 1028356 h 1690055"/>
              <a:gd name="connsiteX1" fmla="*/ 320633 w 2303813"/>
              <a:gd name="connsiteY1" fmla="*/ 1004606 h 1690055"/>
              <a:gd name="connsiteX2" fmla="*/ 593766 w 2303813"/>
              <a:gd name="connsiteY2" fmla="*/ 137707 h 1690055"/>
              <a:gd name="connsiteX3" fmla="*/ 760020 w 2303813"/>
              <a:gd name="connsiteY3" fmla="*/ 18954 h 1690055"/>
              <a:gd name="connsiteX4" fmla="*/ 926275 w 2303813"/>
              <a:gd name="connsiteY4" fmla="*/ 315837 h 1690055"/>
              <a:gd name="connsiteX5" fmla="*/ 1068779 w 2303813"/>
              <a:gd name="connsiteY5" fmla="*/ 683972 h 1690055"/>
              <a:gd name="connsiteX6" fmla="*/ 1270659 w 2303813"/>
              <a:gd name="connsiteY6" fmla="*/ 743349 h 1690055"/>
              <a:gd name="connsiteX7" fmla="*/ 1413163 w 2303813"/>
              <a:gd name="connsiteY7" fmla="*/ 648346 h 1690055"/>
              <a:gd name="connsiteX8" fmla="*/ 1472540 w 2303813"/>
              <a:gd name="connsiteY8" fmla="*/ 387089 h 1690055"/>
              <a:gd name="connsiteX9" fmla="*/ 1615044 w 2303813"/>
              <a:gd name="connsiteY9" fmla="*/ 363338 h 1690055"/>
              <a:gd name="connsiteX10" fmla="*/ 1733797 w 2303813"/>
              <a:gd name="connsiteY10" fmla="*/ 600845 h 1690055"/>
              <a:gd name="connsiteX11" fmla="*/ 1852550 w 2303813"/>
              <a:gd name="connsiteY11" fmla="*/ 1503369 h 1690055"/>
              <a:gd name="connsiteX12" fmla="*/ 2042555 w 2303813"/>
              <a:gd name="connsiteY12" fmla="*/ 1669624 h 1690055"/>
              <a:gd name="connsiteX13" fmla="*/ 2303813 w 2303813"/>
              <a:gd name="connsiteY13" fmla="*/ 1681499 h 16900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2303813" h="1690055">
                <a:moveTo>
                  <a:pt x="0" y="1028356"/>
                </a:moveTo>
                <a:cubicBezTo>
                  <a:pt x="110836" y="1090701"/>
                  <a:pt x="221672" y="1153047"/>
                  <a:pt x="320633" y="1004606"/>
                </a:cubicBezTo>
                <a:cubicBezTo>
                  <a:pt x="419594" y="856165"/>
                  <a:pt x="520535" y="301982"/>
                  <a:pt x="593766" y="137707"/>
                </a:cubicBezTo>
                <a:cubicBezTo>
                  <a:pt x="666997" y="-26568"/>
                  <a:pt x="704602" y="-10734"/>
                  <a:pt x="760020" y="18954"/>
                </a:cubicBezTo>
                <a:cubicBezTo>
                  <a:pt x="815438" y="48642"/>
                  <a:pt x="874815" y="205001"/>
                  <a:pt x="926275" y="315837"/>
                </a:cubicBezTo>
                <a:cubicBezTo>
                  <a:pt x="977735" y="426673"/>
                  <a:pt x="1011382" y="612720"/>
                  <a:pt x="1068779" y="683972"/>
                </a:cubicBezTo>
                <a:cubicBezTo>
                  <a:pt x="1126176" y="755224"/>
                  <a:pt x="1213262" y="749287"/>
                  <a:pt x="1270659" y="743349"/>
                </a:cubicBezTo>
                <a:cubicBezTo>
                  <a:pt x="1328056" y="737411"/>
                  <a:pt x="1379516" y="707723"/>
                  <a:pt x="1413163" y="648346"/>
                </a:cubicBezTo>
                <a:cubicBezTo>
                  <a:pt x="1446810" y="588969"/>
                  <a:pt x="1438893" y="434590"/>
                  <a:pt x="1472540" y="387089"/>
                </a:cubicBezTo>
                <a:cubicBezTo>
                  <a:pt x="1506187" y="339588"/>
                  <a:pt x="1571501" y="327712"/>
                  <a:pt x="1615044" y="363338"/>
                </a:cubicBezTo>
                <a:cubicBezTo>
                  <a:pt x="1658587" y="398964"/>
                  <a:pt x="1694213" y="410840"/>
                  <a:pt x="1733797" y="600845"/>
                </a:cubicBezTo>
                <a:cubicBezTo>
                  <a:pt x="1773381" y="790850"/>
                  <a:pt x="1801090" y="1325239"/>
                  <a:pt x="1852550" y="1503369"/>
                </a:cubicBezTo>
                <a:cubicBezTo>
                  <a:pt x="1904010" y="1681499"/>
                  <a:pt x="1967345" y="1639936"/>
                  <a:pt x="2042555" y="1669624"/>
                </a:cubicBezTo>
                <a:cubicBezTo>
                  <a:pt x="2117765" y="1699312"/>
                  <a:pt x="2210789" y="1690405"/>
                  <a:pt x="2303813" y="1681499"/>
                </a:cubicBezTo>
              </a:path>
            </a:pathLst>
          </a:custGeom>
          <a:ln w="254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cxnSp>
        <p:nvCxnSpPr>
          <p:cNvPr id="11" name="10 Conector recto"/>
          <p:cNvCxnSpPr/>
          <p:nvPr/>
        </p:nvCxnSpPr>
        <p:spPr>
          <a:xfrm flipH="1">
            <a:off x="2428180" y="3525405"/>
            <a:ext cx="1407202" cy="0"/>
          </a:xfrm>
          <a:prstGeom prst="line">
            <a:avLst/>
          </a:prstGeom>
          <a:ln w="25400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11 Conector recto"/>
          <p:cNvCxnSpPr/>
          <p:nvPr/>
        </p:nvCxnSpPr>
        <p:spPr>
          <a:xfrm flipH="1" flipV="1">
            <a:off x="2428180" y="2063358"/>
            <a:ext cx="1632355" cy="11193"/>
          </a:xfrm>
          <a:prstGeom prst="line">
            <a:avLst/>
          </a:prstGeom>
          <a:ln w="25400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3" name="12 Grupo"/>
          <p:cNvGrpSpPr/>
          <p:nvPr/>
        </p:nvGrpSpPr>
        <p:grpSpPr>
          <a:xfrm>
            <a:off x="2493373" y="2068954"/>
            <a:ext cx="633766" cy="1456451"/>
            <a:chOff x="1921208" y="3697134"/>
            <a:chExt cx="633766" cy="1456451"/>
          </a:xfrm>
        </p:grpSpPr>
        <p:sp>
          <p:nvSpPr>
            <p:cNvPr id="14" name="13 Flecha arriba y abajo"/>
            <p:cNvSpPr/>
            <p:nvPr/>
          </p:nvSpPr>
          <p:spPr>
            <a:xfrm>
              <a:off x="2081166" y="3697134"/>
              <a:ext cx="327319" cy="1456451"/>
            </a:xfrm>
            <a:prstGeom prst="upDownArrow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15" name="14 CuadroTexto"/>
            <p:cNvSpPr txBox="1"/>
            <p:nvPr/>
          </p:nvSpPr>
          <p:spPr>
            <a:xfrm>
              <a:off x="1921208" y="4240693"/>
              <a:ext cx="633766" cy="369332"/>
            </a:xfrm>
            <a:prstGeom prst="rect">
              <a:avLst/>
            </a:prstGeom>
            <a:solidFill>
              <a:srgbClr val="FFFF00"/>
            </a:solidFill>
          </p:spPr>
          <p:txBody>
            <a:bodyPr wrap="square" rtlCol="0">
              <a:spAutoFit/>
            </a:bodyPr>
            <a:lstStyle/>
            <a:p>
              <a:r>
                <a:rPr lang="es-ES" dirty="0">
                  <a:solidFill>
                    <a:schemeClr val="bg1"/>
                  </a:solidFill>
                  <a:latin typeface="Symbol" pitchFamily="18" charset="2"/>
                </a:rPr>
                <a:t>D</a:t>
              </a:r>
              <a:r>
                <a:rPr lang="es-ES" dirty="0">
                  <a:solidFill>
                    <a:schemeClr val="bg1"/>
                  </a:solidFill>
                </a:rPr>
                <a:t>G</a:t>
              </a:r>
              <a:r>
                <a:rPr lang="es-ES" baseline="30000" dirty="0">
                  <a:solidFill>
                    <a:schemeClr val="bg1"/>
                  </a:solidFill>
                </a:rPr>
                <a:t>‡</a:t>
              </a:r>
              <a:endParaRPr lang="es-ES" dirty="0">
                <a:solidFill>
                  <a:schemeClr val="bg1"/>
                </a:solidFill>
                <a:latin typeface="Symbol" pitchFamily="18" charset="2"/>
              </a:endParaRPr>
            </a:p>
          </p:txBody>
        </p:sp>
      </p:grpSp>
      <p:sp>
        <p:nvSpPr>
          <p:cNvPr id="16" name="15 CuadroTexto"/>
          <p:cNvSpPr txBox="1"/>
          <p:nvPr/>
        </p:nvSpPr>
        <p:spPr>
          <a:xfrm>
            <a:off x="3238474" y="1556792"/>
            <a:ext cx="13681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400" dirty="0"/>
              <a:t>Estado de transición</a:t>
            </a:r>
          </a:p>
        </p:txBody>
      </p:sp>
      <p:sp>
        <p:nvSpPr>
          <p:cNvPr id="17" name="16 CuadroTexto"/>
          <p:cNvSpPr txBox="1"/>
          <p:nvPr/>
        </p:nvSpPr>
        <p:spPr>
          <a:xfrm>
            <a:off x="3914216" y="3760194"/>
            <a:ext cx="171773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400" dirty="0"/>
              <a:t>Carbocatión intermediario</a:t>
            </a:r>
          </a:p>
        </p:txBody>
      </p:sp>
      <p:graphicFrame>
        <p:nvGraphicFramePr>
          <p:cNvPr id="22" name="21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12072988"/>
              </p:ext>
            </p:extLst>
          </p:nvPr>
        </p:nvGraphicFramePr>
        <p:xfrm>
          <a:off x="2428180" y="3563867"/>
          <a:ext cx="1268413" cy="563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38" name="ChemSketch" r:id="rId3" imgW="1267968" imgH="563880" progId="">
                  <p:embed/>
                </p:oleObj>
              </mc:Choice>
              <mc:Fallback>
                <p:oleObj name="ChemSketch" r:id="rId3" imgW="1267968" imgH="563880" progId="">
                  <p:embed/>
                  <p:pic>
                    <p:nvPicPr>
                      <p:cNvPr id="0" name="Picture 16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28180" y="3563867"/>
                        <a:ext cx="1268413" cy="563563"/>
                      </a:xfrm>
                      <a:prstGeom prst="rect">
                        <a:avLst/>
                      </a:prstGeom>
                      <a:solidFill>
                        <a:srgbClr val="FFFF00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22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47314037"/>
              </p:ext>
            </p:extLst>
          </p:nvPr>
        </p:nvGraphicFramePr>
        <p:xfrm>
          <a:off x="4161895" y="3088770"/>
          <a:ext cx="1222375" cy="7096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39" name="ChemSketch" r:id="rId5" imgW="1222248" imgH="710184" progId="">
                  <p:embed/>
                </p:oleObj>
              </mc:Choice>
              <mc:Fallback>
                <p:oleObj name="ChemSketch" r:id="rId5" imgW="1222248" imgH="710184" progId="">
                  <p:embed/>
                  <p:pic>
                    <p:nvPicPr>
                      <p:cNvPr id="0" name="Picture 16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61895" y="3088770"/>
                        <a:ext cx="1222375" cy="709613"/>
                      </a:xfrm>
                      <a:prstGeom prst="rect">
                        <a:avLst/>
                      </a:prstGeom>
                      <a:solidFill>
                        <a:srgbClr val="FFFF00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23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16657872"/>
              </p:ext>
            </p:extLst>
          </p:nvPr>
        </p:nvGraphicFramePr>
        <p:xfrm>
          <a:off x="6086114" y="3517900"/>
          <a:ext cx="685800" cy="7096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40" name="ChemSketch" r:id="rId7" imgW="685800" imgH="710184" progId="">
                  <p:embed/>
                </p:oleObj>
              </mc:Choice>
              <mc:Fallback>
                <p:oleObj name="ChemSketch" r:id="rId7" imgW="685800" imgH="710184" progId="">
                  <p:embed/>
                  <p:pic>
                    <p:nvPicPr>
                      <p:cNvPr id="0" name="Picture 16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86114" y="3517900"/>
                        <a:ext cx="685800" cy="709613"/>
                      </a:xfrm>
                      <a:prstGeom prst="rect">
                        <a:avLst/>
                      </a:prstGeom>
                      <a:solidFill>
                        <a:srgbClr val="FFFF00"/>
                      </a:solidFill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25" name="2 Marcador de contenido"/>
              <p:cNvSpPr txBox="1">
                <a:spLocks/>
              </p:cNvSpPr>
              <p:nvPr/>
            </p:nvSpPr>
            <p:spPr>
              <a:xfrm>
                <a:off x="547936" y="4897164"/>
                <a:ext cx="8229600" cy="1960836"/>
              </a:xfrm>
              <a:prstGeom prst="rect">
                <a:avLst/>
              </a:prstGeom>
            </p:spPr>
            <p:txBody>
              <a:bodyPr vert="horz">
                <a:noAutofit/>
              </a:bodyPr>
              <a:lstStyle>
                <a:lvl1pPr marL="548640" indent="-411480" algn="l" rtl="0" eaLnBrk="1" latinLnBrk="0" hangingPunct="1">
                  <a:spcBef>
                    <a:spcPct val="20000"/>
                  </a:spcBef>
                  <a:buClr>
                    <a:schemeClr val="tx1">
                      <a:shade val="95000"/>
                    </a:schemeClr>
                  </a:buClr>
                  <a:buSzPct val="65000"/>
                  <a:buFont typeface="Wingdings 2"/>
                  <a:buChar char=""/>
                  <a:defRPr kumimoji="0"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868680" indent="-283464" algn="l" rtl="0" eaLnBrk="1" latinLnBrk="0" hangingPunct="1">
                  <a:spcBef>
                    <a:spcPct val="20000"/>
                  </a:spcBef>
                  <a:buClr>
                    <a:schemeClr val="tx1"/>
                  </a:buClr>
                  <a:buSzPct val="80000"/>
                  <a:buFont typeface="Wingdings 2"/>
                  <a:buChar char=""/>
                  <a:defRPr kumimoji="0"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33856" indent="-228600" algn="l" rtl="0" eaLnBrk="1" latinLnBrk="0" hangingPunct="1">
                  <a:spcBef>
                    <a:spcPct val="20000"/>
                  </a:spcBef>
                  <a:buClr>
                    <a:schemeClr val="tx1"/>
                  </a:buClr>
                  <a:buSzPct val="95000"/>
                  <a:buFont typeface="Wingdings"/>
                  <a:buChar char=""/>
                  <a:defRPr kumimoji="0" sz="2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53312" indent="-182880" algn="l" rtl="0" eaLnBrk="1" latinLnBrk="0" hangingPunct="1">
                  <a:spcBef>
                    <a:spcPct val="20000"/>
                  </a:spcBef>
                  <a:buClr>
                    <a:schemeClr val="tx1"/>
                  </a:buClr>
                  <a:buSzPct val="100000"/>
                  <a:buFont typeface="Wingdings 3"/>
                  <a:buChar char=""/>
                  <a:defRPr kumimoji="0"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545336" indent="-182880" algn="l" rtl="0" eaLnBrk="1" latinLnBrk="0" hangingPunct="1">
                  <a:spcBef>
                    <a:spcPct val="20000"/>
                  </a:spcBef>
                  <a:buClr>
                    <a:schemeClr val="tx1"/>
                  </a:buClr>
                  <a:buFont typeface="Wingdings 2"/>
                  <a:buChar char=""/>
                  <a:defRPr kumimoji="0"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764792" indent="-182880" algn="l" rtl="0" eaLnBrk="1" latinLnBrk="0" hangingPunct="1">
                  <a:spcBef>
                    <a:spcPct val="20000"/>
                  </a:spcBef>
                  <a:buClr>
                    <a:schemeClr val="tx1"/>
                  </a:buClr>
                  <a:buFont typeface="Wingdings 3"/>
                  <a:buChar char=""/>
                  <a:defRPr kumimoji="0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965960" indent="-182880" algn="l" rtl="0" eaLnBrk="1" latinLnBrk="0" hangingPunct="1">
                  <a:spcBef>
                    <a:spcPct val="20000"/>
                  </a:spcBef>
                  <a:buClr>
                    <a:schemeClr val="tx1"/>
                  </a:buClr>
                  <a:buFont typeface="Wingdings 2"/>
                  <a:buChar char=""/>
                  <a:defRPr kumimoji="0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2167128" indent="-182880" algn="l" rtl="0" eaLnBrk="1" latinLnBrk="0" hangingPunct="1">
                  <a:spcBef>
                    <a:spcPct val="20000"/>
                  </a:spcBef>
                  <a:buClr>
                    <a:schemeClr val="tx1"/>
                  </a:buClr>
                  <a:buFont typeface="Wingdings 2"/>
                  <a:buChar char=""/>
                  <a:defRPr kumimoji="0" sz="1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368296" indent="-182880" algn="l" rtl="0" eaLnBrk="1" latinLnBrk="0" hangingPunct="1">
                  <a:spcBef>
                    <a:spcPct val="20000"/>
                  </a:spcBef>
                  <a:buClr>
                    <a:schemeClr val="tx1"/>
                  </a:buClr>
                  <a:buFont typeface="Wingdings 2"/>
                  <a:buChar char=""/>
                  <a:defRPr kumimoji="0" sz="1400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es-ES" sz="2400" dirty="0"/>
                  <a:t>Sin embargo, la ecuación de velocidad no es de 1º orden, dado que depende tanto de la concentración de </a:t>
                </a:r>
                <a:r>
                  <a:rPr lang="es-ES" sz="2400" dirty="0" err="1"/>
                  <a:t>alqueno</a:t>
                </a:r>
                <a:r>
                  <a:rPr lang="es-ES" sz="2400" dirty="0"/>
                  <a:t>, como del ácido:</a:t>
                </a:r>
              </a:p>
              <a:p>
                <a14:m>
                  <m:oMath xmlns:m="http://schemas.openxmlformats.org/officeDocument/2006/math">
                    <m:r>
                      <a:rPr lang="es-ES" sz="2400" b="0" i="1" smtClean="0">
                        <a:latin typeface="Cambria Math"/>
                      </a:rPr>
                      <m:t>𝑣</m:t>
                    </m:r>
                    <m:r>
                      <a:rPr lang="es-ES" sz="2400" b="0" i="1" smtClean="0">
                        <a:latin typeface="Cambria Math"/>
                      </a:rPr>
                      <m:t>=</m:t>
                    </m:r>
                    <m:r>
                      <a:rPr lang="es-ES" sz="2400" b="0" i="1" smtClean="0">
                        <a:latin typeface="Cambria Math"/>
                      </a:rPr>
                      <m:t>𝑘</m:t>
                    </m:r>
                    <m:r>
                      <a:rPr lang="es-ES" sz="2400" b="0" i="1" smtClean="0">
                        <a:latin typeface="Cambria Math"/>
                        <a:ea typeface="Cambria Math"/>
                      </a:rPr>
                      <m:t>×</m:t>
                    </m:r>
                    <m:d>
                      <m:dPr>
                        <m:begChr m:val="["/>
                        <m:endChr m:val="]"/>
                        <m:ctrlPr>
                          <a:rPr lang="es-ES" sz="2400" b="0" i="1" smtClean="0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dPr>
                      <m:e>
                        <m:r>
                          <a:rPr lang="es-ES" sz="2400" b="0" i="1" smtClean="0">
                            <a:latin typeface="Cambria Math"/>
                            <a:ea typeface="Cambria Math"/>
                          </a:rPr>
                          <m:t>𝐴𝑙𝑞𝑢𝑒𝑛𝑜</m:t>
                        </m:r>
                      </m:e>
                    </m:d>
                    <m:r>
                      <a:rPr lang="es-ES" sz="2400" b="0" i="1" smtClean="0">
                        <a:latin typeface="Cambria Math"/>
                        <a:ea typeface="Cambria Math"/>
                      </a:rPr>
                      <m:t>×</m:t>
                    </m:r>
                    <m:d>
                      <m:dPr>
                        <m:begChr m:val="["/>
                        <m:endChr m:val="]"/>
                        <m:ctrlPr>
                          <a:rPr lang="es-ES" sz="2400" b="0" i="1" smtClean="0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dPr>
                      <m:e>
                        <m:r>
                          <a:rPr lang="es-ES" sz="2400" b="0" i="1" smtClean="0">
                            <a:latin typeface="Cambria Math"/>
                            <a:ea typeface="Cambria Math"/>
                          </a:rPr>
                          <m:t>𝐻𝑋</m:t>
                        </m:r>
                      </m:e>
                    </m:d>
                  </m:oMath>
                </a14:m>
                <a:endParaRPr lang="es-ES" sz="2400" dirty="0"/>
              </a:p>
            </p:txBody>
          </p:sp>
        </mc:Choice>
        <mc:Fallback xmlns="">
          <p:sp>
            <p:nvSpPr>
              <p:cNvPr id="25" name="2 Marcador de contenido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7936" y="4897164"/>
                <a:ext cx="8229600" cy="1960836"/>
              </a:xfrm>
              <a:prstGeom prst="rect">
                <a:avLst/>
              </a:prstGeom>
              <a:blipFill rotWithShape="1">
                <a:blip r:embed="rId9"/>
                <a:stretch>
                  <a:fillRect t="-2484"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3398173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6" presetClass="entr" presetSubtype="21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22" presetClass="entr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16" presetClass="entr" presetSubtype="2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4500"/>
                            </p:stCondLst>
                            <p:childTnLst>
                              <p:par>
                                <p:cTn id="21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500"/>
                            </p:stCondLst>
                            <p:childTnLst>
                              <p:par>
                                <p:cTn id="24" presetID="2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7000"/>
                            </p:stCondLst>
                            <p:childTnLst>
                              <p:par>
                                <p:cTn id="28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8000"/>
                            </p:stCondLst>
                            <p:childTnLst>
                              <p:par>
                                <p:cTn id="3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9000"/>
                            </p:stCondLst>
                            <p:childTnLst>
                              <p:par>
                                <p:cTn id="34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0000"/>
                            </p:stCondLst>
                            <p:childTnLst>
                              <p:par>
                                <p:cTn id="37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11000"/>
                            </p:stCondLst>
                            <p:childTnLst>
                              <p:par>
                                <p:cTn id="40" presetID="16" presetClass="entr" presetSubtype="21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12500"/>
                            </p:stCondLst>
                            <p:childTnLst>
                              <p:par>
                                <p:cTn id="44" presetID="16" presetClass="entr" presetSubtype="21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14000"/>
                            </p:stCondLst>
                            <p:childTnLst>
                              <p:par>
                                <p:cTn id="48" presetID="22" presetClass="entr" presetSubtype="4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 animBg="1"/>
      <p:bldP spid="16" grpId="0"/>
      <p:bldP spid="1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6" name="25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56174136"/>
              </p:ext>
            </p:extLst>
          </p:nvPr>
        </p:nvGraphicFramePr>
        <p:xfrm>
          <a:off x="1907704" y="3033176"/>
          <a:ext cx="4692126" cy="106121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33" name="ChemSketch" r:id="rId3" imgW="2548080" imgH="576000" progId="ACD.ChemSketch.20">
                  <p:embed/>
                </p:oleObj>
              </mc:Choice>
              <mc:Fallback>
                <p:oleObj name="ChemSketch" r:id="rId3" imgW="2548080" imgH="576000" progId="ACD.ChemSketch.2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907704" y="3033176"/>
                        <a:ext cx="4692126" cy="1061211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19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62050135"/>
              </p:ext>
            </p:extLst>
          </p:nvPr>
        </p:nvGraphicFramePr>
        <p:xfrm>
          <a:off x="1813369" y="1664762"/>
          <a:ext cx="4990879" cy="126840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34" name="ChemSketch" r:id="rId5" imgW="2767680" imgH="609480" progId="ACD.ChemSketch.20">
                  <p:embed/>
                </p:oleObj>
              </mc:Choice>
              <mc:Fallback>
                <p:oleObj name="ChemSketch" r:id="rId5" imgW="2767680" imgH="609480" progId="ACD.ChemSketch.2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813369" y="1664762"/>
                        <a:ext cx="4990879" cy="1268407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14 CuadroTexto"/>
          <p:cNvSpPr txBox="1"/>
          <p:nvPr/>
        </p:nvSpPr>
        <p:spPr>
          <a:xfrm>
            <a:off x="416495" y="2564904"/>
            <a:ext cx="1203175" cy="830997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s-ES" sz="1600" dirty="0">
                <a:solidFill>
                  <a:schemeClr val="bg1"/>
                </a:solidFill>
              </a:rPr>
              <a:t>Carbono más sustituido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539552" y="332656"/>
            <a:ext cx="8229600" cy="1296144"/>
          </a:xfrm>
        </p:spPr>
        <p:txBody>
          <a:bodyPr>
            <a:normAutofit fontScale="92500" lnSpcReduction="20000"/>
          </a:bodyPr>
          <a:lstStyle/>
          <a:p>
            <a:r>
              <a:rPr lang="es-ES" sz="2400" dirty="0"/>
              <a:t>Regla de MARKOVNIKOV: en la adición de un ácido protónico (HX) a un doble enlace, el hidrógeno ingresa sobre el carbono menos sustituido.</a:t>
            </a:r>
          </a:p>
          <a:p>
            <a:r>
              <a:rPr lang="es-ES" sz="2400" dirty="0"/>
              <a:t>Algunos ejemplos:</a:t>
            </a:r>
          </a:p>
        </p:txBody>
      </p:sp>
      <p:graphicFrame>
        <p:nvGraphicFramePr>
          <p:cNvPr id="5" name="4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16759545"/>
              </p:ext>
            </p:extLst>
          </p:nvPr>
        </p:nvGraphicFramePr>
        <p:xfrm>
          <a:off x="933535" y="4365104"/>
          <a:ext cx="5018176" cy="187220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35" name="ChemSketch" r:id="rId7" imgW="2901696" imgH="1082040" progId="">
                  <p:embed/>
                </p:oleObj>
              </mc:Choice>
              <mc:Fallback>
                <p:oleObj name="ChemSketch" r:id="rId7" imgW="2901696" imgH="1082040" progId="">
                  <p:embed/>
                  <p:pic>
                    <p:nvPicPr>
                      <p:cNvPr id="0" name="Picture 3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33535" y="4365104"/>
                        <a:ext cx="5018176" cy="1872208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6 Elipse"/>
          <p:cNvSpPr/>
          <p:nvPr/>
        </p:nvSpPr>
        <p:spPr>
          <a:xfrm>
            <a:off x="2447764" y="2204864"/>
            <a:ext cx="360040" cy="360040"/>
          </a:xfrm>
          <a:prstGeom prst="ellipse">
            <a:avLst/>
          </a:prstGeom>
          <a:solidFill>
            <a:schemeClr val="accent1">
              <a:alpha val="59000"/>
            </a:schemeClr>
          </a:solidFill>
          <a:ln>
            <a:solidFill>
              <a:schemeClr val="accent1">
                <a:shade val="5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8" name="7 Elipse"/>
          <p:cNvSpPr/>
          <p:nvPr/>
        </p:nvSpPr>
        <p:spPr>
          <a:xfrm>
            <a:off x="2902051" y="2138711"/>
            <a:ext cx="445813" cy="504056"/>
          </a:xfrm>
          <a:prstGeom prst="ellipse">
            <a:avLst/>
          </a:prstGeom>
          <a:solidFill>
            <a:schemeClr val="tx2">
              <a:alpha val="59000"/>
            </a:schemeClr>
          </a:solidFill>
          <a:ln>
            <a:solidFill>
              <a:schemeClr val="accent1">
                <a:shade val="5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0" name="9 Elipse"/>
          <p:cNvSpPr/>
          <p:nvPr/>
        </p:nvSpPr>
        <p:spPr>
          <a:xfrm>
            <a:off x="2398541" y="3284984"/>
            <a:ext cx="360040" cy="360040"/>
          </a:xfrm>
          <a:prstGeom prst="ellipse">
            <a:avLst/>
          </a:prstGeom>
          <a:solidFill>
            <a:schemeClr val="accent1">
              <a:alpha val="59000"/>
            </a:schemeClr>
          </a:solidFill>
          <a:ln>
            <a:solidFill>
              <a:schemeClr val="accent1">
                <a:shade val="5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1" name="10 Elipse"/>
          <p:cNvSpPr/>
          <p:nvPr/>
        </p:nvSpPr>
        <p:spPr>
          <a:xfrm>
            <a:off x="2413482" y="3660270"/>
            <a:ext cx="382825" cy="344793"/>
          </a:xfrm>
          <a:prstGeom prst="ellipse">
            <a:avLst/>
          </a:prstGeom>
          <a:solidFill>
            <a:schemeClr val="tx2">
              <a:alpha val="59000"/>
            </a:schemeClr>
          </a:solidFill>
          <a:ln>
            <a:solidFill>
              <a:schemeClr val="accent1">
                <a:shade val="5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2" name="11 CuadroTexto"/>
          <p:cNvSpPr txBox="1"/>
          <p:nvPr/>
        </p:nvSpPr>
        <p:spPr>
          <a:xfrm>
            <a:off x="3707904" y="1484784"/>
            <a:ext cx="1633433" cy="584775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s-ES" sz="1600" dirty="0">
                <a:solidFill>
                  <a:schemeClr val="bg1"/>
                </a:solidFill>
              </a:rPr>
              <a:t>Carbono menos sustituido</a:t>
            </a:r>
          </a:p>
        </p:txBody>
      </p:sp>
      <p:sp>
        <p:nvSpPr>
          <p:cNvPr id="13" name="12 Flecha doblada"/>
          <p:cNvSpPr/>
          <p:nvPr/>
        </p:nvSpPr>
        <p:spPr>
          <a:xfrm rot="5558606" flipV="1">
            <a:off x="3152490" y="1524636"/>
            <a:ext cx="535077" cy="719232"/>
          </a:xfrm>
          <a:prstGeom prst="ben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tx1"/>
              </a:solidFill>
            </a:endParaRPr>
          </a:p>
        </p:txBody>
      </p:sp>
      <p:sp>
        <p:nvSpPr>
          <p:cNvPr id="14" name="13 Flecha doblada"/>
          <p:cNvSpPr/>
          <p:nvPr/>
        </p:nvSpPr>
        <p:spPr>
          <a:xfrm rot="16200000" flipV="1">
            <a:off x="1937098" y="2247476"/>
            <a:ext cx="504055" cy="1138910"/>
          </a:xfrm>
          <a:prstGeom prst="bentArrow">
            <a:avLst>
              <a:gd name="adj1" fmla="val 29315"/>
              <a:gd name="adj2" fmla="val 30397"/>
              <a:gd name="adj3" fmla="val 25000"/>
              <a:gd name="adj4" fmla="val 43750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tx1"/>
              </a:solidFill>
            </a:endParaRPr>
          </a:p>
        </p:txBody>
      </p:sp>
      <p:sp>
        <p:nvSpPr>
          <p:cNvPr id="16" name="15 CuadroTexto"/>
          <p:cNvSpPr txBox="1"/>
          <p:nvPr/>
        </p:nvSpPr>
        <p:spPr>
          <a:xfrm>
            <a:off x="201365" y="3675483"/>
            <a:ext cx="1633433" cy="584775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s-ES" sz="1600" dirty="0">
                <a:solidFill>
                  <a:schemeClr val="bg1"/>
                </a:solidFill>
              </a:rPr>
              <a:t>Carbono menos sustituido</a:t>
            </a:r>
          </a:p>
        </p:txBody>
      </p:sp>
      <p:sp>
        <p:nvSpPr>
          <p:cNvPr id="18" name="17 Flecha doblada"/>
          <p:cNvSpPr/>
          <p:nvPr/>
        </p:nvSpPr>
        <p:spPr>
          <a:xfrm rot="16200000" flipH="1" flipV="1">
            <a:off x="1962064" y="2585997"/>
            <a:ext cx="454124" cy="1138910"/>
          </a:xfrm>
          <a:prstGeom prst="bentArrow">
            <a:avLst>
              <a:gd name="adj1" fmla="val 29315"/>
              <a:gd name="adj2" fmla="val 30397"/>
              <a:gd name="adj3" fmla="val 25000"/>
              <a:gd name="adj4" fmla="val 43750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tx1"/>
              </a:solidFill>
            </a:endParaRPr>
          </a:p>
        </p:txBody>
      </p:sp>
      <p:sp>
        <p:nvSpPr>
          <p:cNvPr id="19" name="18 CuadroTexto"/>
          <p:cNvSpPr txBox="1"/>
          <p:nvPr/>
        </p:nvSpPr>
        <p:spPr>
          <a:xfrm>
            <a:off x="5940152" y="4365104"/>
            <a:ext cx="3059832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s-ES" dirty="0"/>
              <a:t>¿Por qué dan el mismo producto?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s-ES" dirty="0"/>
              <a:t>En el primero, el C más sustituido es 3</a:t>
            </a:r>
            <a:r>
              <a:rPr lang="es-ES" u="sng" baseline="30000" dirty="0"/>
              <a:t>rio</a:t>
            </a:r>
            <a:r>
              <a:rPr lang="es-ES" dirty="0"/>
              <a:t>, 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s-ES" dirty="0"/>
              <a:t>Pero en el otro, es 2</a:t>
            </a:r>
            <a:r>
              <a:rPr lang="es-ES" u="sng" baseline="30000" dirty="0"/>
              <a:t>rio</a:t>
            </a:r>
            <a:r>
              <a:rPr lang="es-ES" dirty="0"/>
              <a:t>. 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s-ES" dirty="0"/>
              <a:t>Una </a:t>
            </a:r>
            <a:r>
              <a:rPr lang="es-ES" dirty="0" err="1"/>
              <a:t>transpoción</a:t>
            </a:r>
            <a:r>
              <a:rPr lang="es-ES" dirty="0"/>
              <a:t> de H</a:t>
            </a:r>
            <a:r>
              <a:rPr lang="es-ES" baseline="30000" dirty="0"/>
              <a:t>-</a:t>
            </a:r>
            <a:r>
              <a:rPr lang="es-ES" dirty="0"/>
              <a:t> permite migrar la carga al 3</a:t>
            </a:r>
            <a:r>
              <a:rPr lang="es-ES" u="sng" baseline="30000" dirty="0"/>
              <a:t>rio</a:t>
            </a:r>
            <a:endParaRPr lang="es-ES" dirty="0"/>
          </a:p>
        </p:txBody>
      </p:sp>
      <p:graphicFrame>
        <p:nvGraphicFramePr>
          <p:cNvPr id="21" name="20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81770436"/>
              </p:ext>
            </p:extLst>
          </p:nvPr>
        </p:nvGraphicFramePr>
        <p:xfrm>
          <a:off x="2492098" y="4126487"/>
          <a:ext cx="2359986" cy="78332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36" name="ChemSketch" r:id="rId9" imgW="1496568" imgH="496824" progId="">
                  <p:embed/>
                </p:oleObj>
              </mc:Choice>
              <mc:Fallback>
                <p:oleObj name="ChemSketch" r:id="rId9" imgW="1496568" imgH="496824" progId="">
                  <p:embed/>
                  <p:pic>
                    <p:nvPicPr>
                      <p:cNvPr id="0" name="Picture 3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92098" y="4126487"/>
                        <a:ext cx="2359986" cy="783324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16 Flecha doblada"/>
          <p:cNvSpPr/>
          <p:nvPr/>
        </p:nvSpPr>
        <p:spPr>
          <a:xfrm rot="16200000" flipV="1">
            <a:off x="2162708" y="3664807"/>
            <a:ext cx="267538" cy="923359"/>
          </a:xfrm>
          <a:prstGeom prst="bentArrow">
            <a:avLst>
              <a:gd name="adj1" fmla="val 49413"/>
              <a:gd name="adj2" fmla="val 39241"/>
              <a:gd name="adj3" fmla="val 25000"/>
              <a:gd name="adj4" fmla="val 43750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tx1"/>
              </a:solidFill>
            </a:endParaRPr>
          </a:p>
        </p:txBody>
      </p:sp>
      <p:graphicFrame>
        <p:nvGraphicFramePr>
          <p:cNvPr id="22" name="21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41242237"/>
              </p:ext>
            </p:extLst>
          </p:nvPr>
        </p:nvGraphicFramePr>
        <p:xfrm>
          <a:off x="2447764" y="5577099"/>
          <a:ext cx="3519783" cy="109226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37" name="ChemSketch" r:id="rId11" imgW="2276856" imgH="707136" progId="">
                  <p:embed/>
                </p:oleObj>
              </mc:Choice>
              <mc:Fallback>
                <p:oleObj name="ChemSketch" r:id="rId11" imgW="2276856" imgH="707136" progId="">
                  <p:embed/>
                  <p:pic>
                    <p:nvPicPr>
                      <p:cNvPr id="0" name="Picture 3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47764" y="5577099"/>
                        <a:ext cx="3519783" cy="1092261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" name="22 Elipse"/>
          <p:cNvSpPr/>
          <p:nvPr/>
        </p:nvSpPr>
        <p:spPr>
          <a:xfrm>
            <a:off x="1324368" y="4365104"/>
            <a:ext cx="360040" cy="360040"/>
          </a:xfrm>
          <a:prstGeom prst="ellipse">
            <a:avLst/>
          </a:prstGeom>
          <a:solidFill>
            <a:schemeClr val="accent1">
              <a:alpha val="59000"/>
            </a:schemeClr>
          </a:solidFill>
          <a:ln>
            <a:solidFill>
              <a:schemeClr val="accent1">
                <a:shade val="5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4" name="23 Elipse"/>
          <p:cNvSpPr/>
          <p:nvPr/>
        </p:nvSpPr>
        <p:spPr>
          <a:xfrm>
            <a:off x="1684408" y="5661248"/>
            <a:ext cx="360040" cy="360040"/>
          </a:xfrm>
          <a:prstGeom prst="ellipse">
            <a:avLst/>
          </a:prstGeom>
          <a:solidFill>
            <a:schemeClr val="accent1">
              <a:alpha val="59000"/>
            </a:schemeClr>
          </a:solidFill>
          <a:ln>
            <a:solidFill>
              <a:schemeClr val="accent1">
                <a:shade val="5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5" name="24 CuadroTexto"/>
          <p:cNvSpPr txBox="1"/>
          <p:nvPr/>
        </p:nvSpPr>
        <p:spPr>
          <a:xfrm>
            <a:off x="6804248" y="2241738"/>
            <a:ext cx="2195736" cy="1477328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s-ES" dirty="0">
                <a:solidFill>
                  <a:schemeClr val="bg1"/>
                </a:solidFill>
              </a:rPr>
              <a:t>Las adiciones son </a:t>
            </a:r>
            <a:r>
              <a:rPr lang="es-ES" b="1" i="1" dirty="0" err="1">
                <a:solidFill>
                  <a:schemeClr val="accent4"/>
                </a:solidFill>
              </a:rPr>
              <a:t>regioespecíficas</a:t>
            </a:r>
            <a:r>
              <a:rPr lang="es-ES" dirty="0">
                <a:solidFill>
                  <a:schemeClr val="bg1"/>
                </a:solidFill>
              </a:rPr>
              <a:t>, pues sólo se da una orientación determinada.</a:t>
            </a:r>
          </a:p>
        </p:txBody>
      </p:sp>
    </p:spTree>
    <p:extLst>
      <p:ext uri="{BB962C8B-B14F-4D97-AF65-F5344CB8AC3E}">
        <p14:creationId xmlns:p14="http://schemas.microsoft.com/office/powerpoint/2010/main" val="9023722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500"/>
                            </p:stCondLst>
                            <p:childTnLst>
                              <p:par>
                                <p:cTn id="14" presetID="16" presetClass="entr" presetSubtype="2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3000"/>
                            </p:stCondLst>
                            <p:childTnLst>
                              <p:par>
                                <p:cTn id="1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4000"/>
                            </p:stCondLst>
                            <p:childTnLst>
                              <p:par>
                                <p:cTn id="2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0"/>
                            </p:stCondLst>
                            <p:childTnLst>
                              <p:par>
                                <p:cTn id="24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500"/>
                            </p:stCondLst>
                            <p:childTnLst>
                              <p:par>
                                <p:cTn id="2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000"/>
                            </p:stCondLst>
                            <p:childTnLst>
                              <p:par>
                                <p:cTn id="38" presetID="16" presetClass="entr" presetSubtype="2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2500"/>
                            </p:stCondLst>
                            <p:childTnLst>
                              <p:par>
                                <p:cTn id="42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3500"/>
                            </p:stCondLst>
                            <p:childTnLst>
                              <p:par>
                                <p:cTn id="45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4500"/>
                            </p:stCondLst>
                            <p:childTnLst>
                              <p:par>
                                <p:cTn id="48" presetID="16" presetClass="entr" presetSubtype="2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1000"/>
                            </p:stCondLst>
                            <p:childTnLst>
                              <p:par>
                                <p:cTn id="83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7" grpId="0" animBg="1"/>
      <p:bldP spid="8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6" grpId="0" animBg="1"/>
      <p:bldP spid="18" grpId="0" animBg="1"/>
      <p:bldP spid="17" grpId="0" animBg="1"/>
      <p:bldP spid="23" grpId="0" animBg="1"/>
      <p:bldP spid="24" grpId="0" animBg="1"/>
      <p:bldP spid="2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20587" y="310141"/>
            <a:ext cx="8229600" cy="720080"/>
          </a:xfrm>
        </p:spPr>
        <p:txBody>
          <a:bodyPr/>
          <a:lstStyle/>
          <a:p>
            <a:r>
              <a:rPr lang="es-ES" dirty="0"/>
              <a:t>Adición de agua: hidratación de alquenos</a:t>
            </a:r>
          </a:p>
        </p:txBody>
      </p:sp>
      <p:graphicFrame>
        <p:nvGraphicFramePr>
          <p:cNvPr id="5" name="4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20990931"/>
              </p:ext>
            </p:extLst>
          </p:nvPr>
        </p:nvGraphicFramePr>
        <p:xfrm>
          <a:off x="1140667" y="886205"/>
          <a:ext cx="3889484" cy="93610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33" name="ChemSketch" r:id="rId3" imgW="2255520" imgH="542544" progId="">
                  <p:embed/>
                </p:oleObj>
              </mc:Choice>
              <mc:Fallback>
                <p:oleObj name="ChemSketch" r:id="rId3" imgW="2255520" imgH="542544" progId="">
                  <p:embed/>
                  <p:pic>
                    <p:nvPicPr>
                      <p:cNvPr id="0" name="Picture 3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0667" y="886205"/>
                        <a:ext cx="3889484" cy="936104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5 CuadroTexto"/>
          <p:cNvSpPr txBox="1"/>
          <p:nvPr/>
        </p:nvSpPr>
        <p:spPr>
          <a:xfrm>
            <a:off x="437557" y="1772816"/>
            <a:ext cx="8676456" cy="1224136"/>
          </a:xfrm>
          <a:prstGeom prst="rect">
            <a:avLst/>
          </a:prstGeom>
        </p:spPr>
        <p:txBody>
          <a:bodyPr vert="horz">
            <a:noAutofit/>
          </a:bodyPr>
          <a:lstStyle>
            <a:lvl1pPr marL="548640" indent="-411480">
              <a:spcBef>
                <a:spcPct val="20000"/>
              </a:spcBef>
              <a:buClr>
                <a:schemeClr val="tx1">
                  <a:shade val="95000"/>
                </a:schemeClr>
              </a:buClr>
              <a:buSzPct val="65000"/>
              <a:buFont typeface="Wingdings 2"/>
              <a:buChar char=""/>
              <a:defRPr kumimoji="0" sz="2800"/>
            </a:lvl1pPr>
            <a:lvl2pPr marL="868680" indent="-283464">
              <a:spcBef>
                <a:spcPct val="20000"/>
              </a:spcBef>
              <a:buClr>
                <a:schemeClr val="tx1"/>
              </a:buClr>
              <a:buSzPct val="80000"/>
              <a:buFont typeface="Wingdings 2"/>
              <a:buChar char=""/>
              <a:defRPr kumimoji="0" sz="2400"/>
            </a:lvl2pPr>
            <a:lvl3pPr marL="1133856" indent="-228600">
              <a:spcBef>
                <a:spcPct val="20000"/>
              </a:spcBef>
              <a:buClr>
                <a:schemeClr val="tx1"/>
              </a:buClr>
              <a:buSzPct val="95000"/>
              <a:buFont typeface="Wingdings"/>
              <a:buChar char=""/>
              <a:defRPr kumimoji="0" sz="2200"/>
            </a:lvl3pPr>
            <a:lvl4pPr marL="1353312" indent="-182880">
              <a:spcBef>
                <a:spcPct val="20000"/>
              </a:spcBef>
              <a:buClr>
                <a:schemeClr val="tx1"/>
              </a:buClr>
              <a:buSzPct val="100000"/>
              <a:buFont typeface="Wingdings 3"/>
              <a:buChar char=""/>
              <a:defRPr kumimoji="0" sz="2000"/>
            </a:lvl4pPr>
            <a:lvl5pPr marL="1545336" indent="-182880">
              <a:spcBef>
                <a:spcPct val="20000"/>
              </a:spcBef>
              <a:buClr>
                <a:schemeClr val="tx1"/>
              </a:buClr>
              <a:buFont typeface="Wingdings 2"/>
              <a:buChar char=""/>
              <a:defRPr kumimoji="0" sz="2000"/>
            </a:lvl5pPr>
            <a:lvl6pPr marL="1764792" indent="-182880">
              <a:spcBef>
                <a:spcPct val="20000"/>
              </a:spcBef>
              <a:buClr>
                <a:schemeClr val="tx1"/>
              </a:buClr>
              <a:buFont typeface="Wingdings 3"/>
              <a:buChar char=""/>
              <a:defRPr kumimoji="0"/>
            </a:lvl6pPr>
            <a:lvl7pPr marL="1965960" indent="-182880">
              <a:spcBef>
                <a:spcPct val="20000"/>
              </a:spcBef>
              <a:buClr>
                <a:schemeClr val="tx1"/>
              </a:buClr>
              <a:buFont typeface="Wingdings 2"/>
              <a:buChar char=""/>
              <a:defRPr kumimoji="0" sz="1600"/>
            </a:lvl7pPr>
            <a:lvl8pPr marL="2167128" indent="-182880">
              <a:spcBef>
                <a:spcPct val="20000"/>
              </a:spcBef>
              <a:buClr>
                <a:schemeClr val="tx1"/>
              </a:buClr>
              <a:buFont typeface="Wingdings 2"/>
              <a:buChar char=""/>
              <a:defRPr kumimoji="0" sz="1400"/>
            </a:lvl8pPr>
            <a:lvl9pPr marL="2368296" indent="-182880">
              <a:spcBef>
                <a:spcPct val="20000"/>
              </a:spcBef>
              <a:buClr>
                <a:schemeClr val="tx1"/>
              </a:buClr>
              <a:buFont typeface="Wingdings 2"/>
              <a:buChar char=""/>
              <a:defRPr kumimoji="0" sz="1400" baseline="0"/>
            </a:lvl9pPr>
          </a:lstStyle>
          <a:p>
            <a:r>
              <a:rPr lang="es-ES" sz="2400" dirty="0"/>
              <a:t>Permite la obtención de </a:t>
            </a:r>
            <a:r>
              <a:rPr lang="es-ES" sz="2400" dirty="0" err="1"/>
              <a:t>alcanoles</a:t>
            </a:r>
            <a:endParaRPr lang="es-ES" sz="2400" dirty="0"/>
          </a:p>
          <a:p>
            <a:r>
              <a:rPr lang="es-ES" sz="2400" dirty="0"/>
              <a:t>Es una adición </a:t>
            </a:r>
            <a:r>
              <a:rPr lang="es-ES" sz="2400" dirty="0" err="1"/>
              <a:t>electrofílica</a:t>
            </a:r>
            <a:r>
              <a:rPr lang="es-ES" sz="2400" dirty="0"/>
              <a:t>; el electrófilo es el ión hidronio</a:t>
            </a:r>
          </a:p>
          <a:p>
            <a:r>
              <a:rPr lang="es-ES" sz="2400" dirty="0"/>
              <a:t>Analicemos la siguiente reacción:</a:t>
            </a:r>
          </a:p>
        </p:txBody>
      </p:sp>
      <p:graphicFrame>
        <p:nvGraphicFramePr>
          <p:cNvPr id="7" name="6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19653871"/>
              </p:ext>
            </p:extLst>
          </p:nvPr>
        </p:nvGraphicFramePr>
        <p:xfrm>
          <a:off x="924643" y="3190461"/>
          <a:ext cx="5957896" cy="10801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34" name="ChemSketch" r:id="rId5" imgW="3291840" imgH="597408" progId="">
                  <p:embed/>
                </p:oleObj>
              </mc:Choice>
              <mc:Fallback>
                <p:oleObj name="ChemSketch" r:id="rId5" imgW="3291840" imgH="597408" progId="">
                  <p:embed/>
                  <p:pic>
                    <p:nvPicPr>
                      <p:cNvPr id="0" name="Picture 3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24643" y="3190461"/>
                        <a:ext cx="5957896" cy="1080120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9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50336037"/>
              </p:ext>
            </p:extLst>
          </p:nvPr>
        </p:nvGraphicFramePr>
        <p:xfrm>
          <a:off x="924643" y="3982549"/>
          <a:ext cx="1728192" cy="1889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35" name="ChemSketch" r:id="rId7" imgW="1091184" imgH="1191768" progId="">
                  <p:embed/>
                </p:oleObj>
              </mc:Choice>
              <mc:Fallback>
                <p:oleObj name="ChemSketch" r:id="rId7" imgW="1091184" imgH="1191768" progId="">
                  <p:embed/>
                  <p:pic>
                    <p:nvPicPr>
                      <p:cNvPr id="0" name="Picture 3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24643" y="3982549"/>
                        <a:ext cx="1728192" cy="1889188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7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17398646"/>
              </p:ext>
            </p:extLst>
          </p:nvPr>
        </p:nvGraphicFramePr>
        <p:xfrm>
          <a:off x="1860747" y="4054557"/>
          <a:ext cx="2113453" cy="1008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36" name="ChemSketch" r:id="rId9" imgW="1310640" imgH="624840" progId="">
                  <p:embed/>
                </p:oleObj>
              </mc:Choice>
              <mc:Fallback>
                <p:oleObj name="ChemSketch" r:id="rId9" imgW="1310640" imgH="624840" progId="">
                  <p:embed/>
                  <p:pic>
                    <p:nvPicPr>
                      <p:cNvPr id="0" name="Picture 3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60747" y="4054557"/>
                        <a:ext cx="2113453" cy="1008112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10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38465809"/>
              </p:ext>
            </p:extLst>
          </p:nvPr>
        </p:nvGraphicFramePr>
        <p:xfrm>
          <a:off x="2652835" y="5153575"/>
          <a:ext cx="3096344" cy="136108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37" name="ChemSketch" r:id="rId11" imgW="1956816" imgH="859536" progId="">
                  <p:embed/>
                </p:oleObj>
              </mc:Choice>
              <mc:Fallback>
                <p:oleObj name="ChemSketch" r:id="rId11" imgW="1956816" imgH="859536" progId="">
                  <p:embed/>
                  <p:pic>
                    <p:nvPicPr>
                      <p:cNvPr id="0" name="Picture 3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52835" y="5153575"/>
                        <a:ext cx="3096344" cy="1361086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11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60313547"/>
              </p:ext>
            </p:extLst>
          </p:nvPr>
        </p:nvGraphicFramePr>
        <p:xfrm>
          <a:off x="5101107" y="4270581"/>
          <a:ext cx="648072" cy="102577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38" name="ChemSketch" r:id="rId13" imgW="399288" imgH="664464" progId="">
                  <p:embed/>
                </p:oleObj>
              </mc:Choice>
              <mc:Fallback>
                <p:oleObj name="ChemSketch" r:id="rId13" imgW="399288" imgH="664464" progId="">
                  <p:embed/>
                  <p:pic>
                    <p:nvPicPr>
                      <p:cNvPr id="0" name="Picture 34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01107" y="4270581"/>
                        <a:ext cx="648072" cy="1025777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12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40666235"/>
              </p:ext>
            </p:extLst>
          </p:nvPr>
        </p:nvGraphicFramePr>
        <p:xfrm>
          <a:off x="1572715" y="5854757"/>
          <a:ext cx="1454969" cy="43204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39" name="ChemSketch" r:id="rId15" imgW="950976" imgH="347472" progId="">
                  <p:embed/>
                </p:oleObj>
              </mc:Choice>
              <mc:Fallback>
                <p:oleObj name="ChemSketch" r:id="rId15" imgW="950976" imgH="347472" progId="">
                  <p:embed/>
                  <p:pic>
                    <p:nvPicPr>
                      <p:cNvPr id="0" name="Picture 34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72715" y="5854757"/>
                        <a:ext cx="1454969" cy="432048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13 Elipse"/>
          <p:cNvSpPr/>
          <p:nvPr/>
        </p:nvSpPr>
        <p:spPr>
          <a:xfrm>
            <a:off x="2940867" y="4279709"/>
            <a:ext cx="360040" cy="36004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>
                <a:solidFill>
                  <a:schemeClr val="bg1"/>
                </a:solidFill>
              </a:rPr>
              <a:t>1</a:t>
            </a:r>
          </a:p>
        </p:txBody>
      </p:sp>
      <p:sp>
        <p:nvSpPr>
          <p:cNvPr id="15" name="14 Elipse"/>
          <p:cNvSpPr/>
          <p:nvPr/>
        </p:nvSpPr>
        <p:spPr>
          <a:xfrm>
            <a:off x="1068659" y="5134677"/>
            <a:ext cx="360040" cy="36004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>
                <a:solidFill>
                  <a:schemeClr val="bg1"/>
                </a:solidFill>
              </a:rPr>
              <a:t>2</a:t>
            </a:r>
          </a:p>
        </p:txBody>
      </p:sp>
      <p:sp>
        <p:nvSpPr>
          <p:cNvPr id="16" name="15 Elipse"/>
          <p:cNvSpPr/>
          <p:nvPr/>
        </p:nvSpPr>
        <p:spPr>
          <a:xfrm>
            <a:off x="2148779" y="5854757"/>
            <a:ext cx="360040" cy="36004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>
                <a:solidFill>
                  <a:schemeClr val="bg1"/>
                </a:solidFill>
              </a:rPr>
              <a:t>3</a:t>
            </a:r>
          </a:p>
        </p:txBody>
      </p:sp>
      <p:sp>
        <p:nvSpPr>
          <p:cNvPr id="17" name="16 Elipse"/>
          <p:cNvSpPr/>
          <p:nvPr/>
        </p:nvSpPr>
        <p:spPr>
          <a:xfrm>
            <a:off x="5245123" y="5134677"/>
            <a:ext cx="360040" cy="36004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>
                <a:solidFill>
                  <a:schemeClr val="bg1"/>
                </a:solidFill>
              </a:rPr>
              <a:t>4</a:t>
            </a:r>
          </a:p>
        </p:txBody>
      </p:sp>
      <p:sp>
        <p:nvSpPr>
          <p:cNvPr id="18" name="17 CuadroTexto"/>
          <p:cNvSpPr txBox="1"/>
          <p:nvPr/>
        </p:nvSpPr>
        <p:spPr>
          <a:xfrm>
            <a:off x="5749178" y="4257514"/>
            <a:ext cx="3347865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es-ES" dirty="0"/>
              <a:t>Ataque </a:t>
            </a:r>
            <a:r>
              <a:rPr lang="es-ES" dirty="0" err="1"/>
              <a:t>electrofílico</a:t>
            </a:r>
            <a:r>
              <a:rPr lang="es-ES" dirty="0"/>
              <a:t> del H</a:t>
            </a:r>
            <a:r>
              <a:rPr lang="es-ES" baseline="30000" dirty="0"/>
              <a:t>+</a:t>
            </a:r>
          </a:p>
          <a:p>
            <a:pPr marL="342900" indent="-342900">
              <a:buAutoNum type="arabicPeriod"/>
            </a:pPr>
            <a:r>
              <a:rPr lang="es-ES" dirty="0"/>
              <a:t>Formación del carbocatión</a:t>
            </a:r>
          </a:p>
          <a:p>
            <a:pPr marL="342900" indent="-342900">
              <a:buAutoNum type="arabicPeriod"/>
            </a:pPr>
            <a:r>
              <a:rPr lang="es-ES" dirty="0"/>
              <a:t>Ataque </a:t>
            </a:r>
            <a:r>
              <a:rPr lang="es-ES" dirty="0" err="1"/>
              <a:t>nucleofílico</a:t>
            </a:r>
            <a:r>
              <a:rPr lang="es-ES" dirty="0"/>
              <a:t> del agua</a:t>
            </a:r>
          </a:p>
          <a:p>
            <a:pPr marL="342900" indent="-342900">
              <a:buAutoNum type="arabicPeriod"/>
            </a:pPr>
            <a:r>
              <a:rPr lang="es-ES" dirty="0"/>
              <a:t>Eliminación de H</a:t>
            </a:r>
            <a:r>
              <a:rPr lang="es-ES" baseline="30000" dirty="0"/>
              <a:t>+</a:t>
            </a:r>
            <a:r>
              <a:rPr lang="es-ES" dirty="0"/>
              <a:t> y formación del alcohol</a:t>
            </a:r>
          </a:p>
        </p:txBody>
      </p:sp>
    </p:spTree>
    <p:extLst>
      <p:ext uri="{BB962C8B-B14F-4D97-AF65-F5344CB8AC3E}">
        <p14:creationId xmlns:p14="http://schemas.microsoft.com/office/powerpoint/2010/main" val="8355415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500"/>
                            </p:stCondLst>
                            <p:childTnLst>
                              <p:par>
                                <p:cTn id="30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00"/>
                            </p:stCondLst>
                            <p:childTnLst>
                              <p:par>
                                <p:cTn id="40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500"/>
                            </p:stCondLst>
                            <p:childTnLst>
                              <p:par>
                                <p:cTn id="52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500"/>
                            </p:stCondLst>
                            <p:childTnLst>
                              <p:par>
                                <p:cTn id="62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5" grpId="0" animBg="1"/>
      <p:bldP spid="16" grpId="0" animBg="1"/>
      <p:bldP spid="1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88640"/>
            <a:ext cx="8229600" cy="576064"/>
          </a:xfrm>
        </p:spPr>
        <p:txBody>
          <a:bodyPr/>
          <a:lstStyle/>
          <a:p>
            <a:pPr marL="137160" indent="0">
              <a:buNone/>
            </a:pPr>
            <a:r>
              <a:rPr lang="es-ES" dirty="0"/>
              <a:t>Adición de halógenos</a:t>
            </a:r>
          </a:p>
        </p:txBody>
      </p:sp>
      <p:grpSp>
        <p:nvGrpSpPr>
          <p:cNvPr id="10" name="9 Grupo"/>
          <p:cNvGrpSpPr/>
          <p:nvPr/>
        </p:nvGrpSpPr>
        <p:grpSpPr>
          <a:xfrm>
            <a:off x="683568" y="661338"/>
            <a:ext cx="4821500" cy="1080120"/>
            <a:chOff x="683568" y="661338"/>
            <a:chExt cx="4821500" cy="1080120"/>
          </a:xfrm>
        </p:grpSpPr>
        <p:graphicFrame>
          <p:nvGraphicFramePr>
            <p:cNvPr id="5" name="4 Objeto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920576242"/>
                </p:ext>
              </p:extLst>
            </p:nvPr>
          </p:nvGraphicFramePr>
          <p:xfrm>
            <a:off x="683568" y="661338"/>
            <a:ext cx="4821500" cy="108012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9508" name="ChemSketch" r:id="rId4" imgW="2353056" imgH="527304" progId="">
                    <p:embed/>
                  </p:oleObj>
                </mc:Choice>
                <mc:Fallback>
                  <p:oleObj name="ChemSketch" r:id="rId4" imgW="2353056" imgH="527304" progId="">
                    <p:embed/>
                    <p:pic>
                      <p:nvPicPr>
                        <p:cNvPr id="0" name="Picture 16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83568" y="661338"/>
                          <a:ext cx="4821500" cy="1080120"/>
                        </a:xfrm>
                        <a:prstGeom prst="rect">
                          <a:avLst/>
                        </a:prstGeom>
                        <a:solidFill>
                          <a:schemeClr val="tx1"/>
                        </a:solidFill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6" name="5 CuadroTexto"/>
            <p:cNvSpPr txBox="1"/>
            <p:nvPr/>
          </p:nvSpPr>
          <p:spPr>
            <a:xfrm>
              <a:off x="1079848" y="1372126"/>
              <a:ext cx="117211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ES" dirty="0">
                  <a:solidFill>
                    <a:schemeClr val="bg1"/>
                  </a:solidFill>
                </a:rPr>
                <a:t>X= Cl, Br.</a:t>
              </a:r>
            </a:p>
          </p:txBody>
        </p:sp>
      </p:grpSp>
      <p:sp>
        <p:nvSpPr>
          <p:cNvPr id="7" name="6 CuadroTexto"/>
          <p:cNvSpPr txBox="1"/>
          <p:nvPr/>
        </p:nvSpPr>
        <p:spPr>
          <a:xfrm>
            <a:off x="510478" y="1741458"/>
            <a:ext cx="8280920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s-ES" sz="2000" dirty="0"/>
              <a:t>La adición de cloro o bromo es fácil y es un recurso ampliamente utilizado en la industria, para obtener 1,2-dihaloalcanos.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s-ES" sz="2000" dirty="0"/>
              <a:t>La reactividad es F &gt; Cl &gt; Br &gt; I.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s-ES" sz="2000" dirty="0"/>
              <a:t>La adición de bromo transcurre a través de un intermediario constituido por un ciclo de tres miembros: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s-ES" sz="2000" dirty="0"/>
              <a:t>Primero el sistema pi del </a:t>
            </a:r>
            <a:r>
              <a:rPr lang="es-ES" sz="2000" dirty="0" err="1"/>
              <a:t>alqueno</a:t>
            </a:r>
            <a:r>
              <a:rPr lang="es-ES" sz="2000" dirty="0"/>
              <a:t> sede electrones al bromo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s-ES" sz="2000" dirty="0"/>
              <a:t>Luego se forma el intermediario cíclico, cargado positivamente, denominado ión </a:t>
            </a:r>
            <a:r>
              <a:rPr lang="es-ES" sz="2000" b="1" i="1" dirty="0"/>
              <a:t>bromonio</a:t>
            </a:r>
          </a:p>
          <a:p>
            <a:pPr marL="285750" indent="-285750">
              <a:buFont typeface="Arial" pitchFamily="34" charset="0"/>
              <a:buChar char="•"/>
            </a:pPr>
            <a:endParaRPr lang="es-ES" sz="2000" dirty="0"/>
          </a:p>
          <a:p>
            <a:pPr marL="285750" indent="-285750">
              <a:buFont typeface="Arial" pitchFamily="34" charset="0"/>
              <a:buChar char="•"/>
            </a:pPr>
            <a:endParaRPr lang="es-ES" sz="2000" dirty="0"/>
          </a:p>
        </p:txBody>
      </p:sp>
      <p:graphicFrame>
        <p:nvGraphicFramePr>
          <p:cNvPr id="14" name="13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18759876"/>
              </p:ext>
            </p:extLst>
          </p:nvPr>
        </p:nvGraphicFramePr>
        <p:xfrm>
          <a:off x="673288" y="5155918"/>
          <a:ext cx="2129252" cy="104469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509" name="ChemSketch" r:id="rId6" imgW="1267968" imgH="579120" progId="">
                  <p:embed/>
                </p:oleObj>
              </mc:Choice>
              <mc:Fallback>
                <p:oleObj name="ChemSketch" r:id="rId6" imgW="1267968" imgH="579120" progId="">
                  <p:embed/>
                  <p:pic>
                    <p:nvPicPr>
                      <p:cNvPr id="0" name="Picture 16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3288" y="5155918"/>
                        <a:ext cx="2129252" cy="1044694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14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2610333"/>
              </p:ext>
            </p:extLst>
          </p:nvPr>
        </p:nvGraphicFramePr>
        <p:xfrm>
          <a:off x="2843808" y="5337662"/>
          <a:ext cx="1786067" cy="82867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510" name="ChemSketch" r:id="rId8" imgW="1057656" imgH="490728" progId="">
                  <p:embed/>
                </p:oleObj>
              </mc:Choice>
              <mc:Fallback>
                <p:oleObj name="ChemSketch" r:id="rId8" imgW="1057656" imgH="490728" progId="">
                  <p:embed/>
                  <p:pic>
                    <p:nvPicPr>
                      <p:cNvPr id="0" name="Picture 16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43808" y="5337662"/>
                        <a:ext cx="1786067" cy="828670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15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06516432"/>
              </p:ext>
            </p:extLst>
          </p:nvPr>
        </p:nvGraphicFramePr>
        <p:xfrm>
          <a:off x="3203848" y="4706706"/>
          <a:ext cx="864096" cy="101609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511" name="ChemSketch" r:id="rId10" imgW="658368" imgH="774192" progId="">
                  <p:embed/>
                </p:oleObj>
              </mc:Choice>
              <mc:Fallback>
                <p:oleObj name="ChemSketch" r:id="rId10" imgW="658368" imgH="774192" progId="">
                  <p:embed/>
                  <p:pic>
                    <p:nvPicPr>
                      <p:cNvPr id="0" name="Picture 17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3848" y="4706706"/>
                        <a:ext cx="864096" cy="101609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16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7812442"/>
              </p:ext>
            </p:extLst>
          </p:nvPr>
        </p:nvGraphicFramePr>
        <p:xfrm>
          <a:off x="4653269" y="5204670"/>
          <a:ext cx="1760864" cy="961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512" name="ChemSketch" r:id="rId12" imgW="1066800" imgH="582168" progId="">
                  <p:embed/>
                </p:oleObj>
              </mc:Choice>
              <mc:Fallback>
                <p:oleObj name="ChemSketch" r:id="rId12" imgW="1066800" imgH="582168" progId="">
                  <p:embed/>
                  <p:pic>
                    <p:nvPicPr>
                      <p:cNvPr id="0" name="Picture 17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53269" y="5204670"/>
                        <a:ext cx="1760864" cy="961663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10 Elipse"/>
          <p:cNvSpPr/>
          <p:nvPr/>
        </p:nvSpPr>
        <p:spPr>
          <a:xfrm>
            <a:off x="3419872" y="5636718"/>
            <a:ext cx="720080" cy="683205"/>
          </a:xfrm>
          <a:prstGeom prst="ellipse">
            <a:avLst/>
          </a:prstGeom>
          <a:solidFill>
            <a:schemeClr val="accent1">
              <a:alpha val="60000"/>
            </a:schemeClr>
          </a:solidFill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8" name="17 CuadroTexto"/>
          <p:cNvSpPr txBox="1"/>
          <p:nvPr/>
        </p:nvSpPr>
        <p:spPr>
          <a:xfrm>
            <a:off x="6444208" y="4759555"/>
            <a:ext cx="259228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s-ES" dirty="0"/>
              <a:t>El ión bromuro ataca del lado opuesto al bromonio. 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s-ES" dirty="0"/>
              <a:t>Entrar del mismo lado está impedido</a:t>
            </a:r>
          </a:p>
        </p:txBody>
      </p:sp>
      <p:sp>
        <p:nvSpPr>
          <p:cNvPr id="19" name="18 Flecha curvada hacia la izquierda"/>
          <p:cNvSpPr/>
          <p:nvPr/>
        </p:nvSpPr>
        <p:spPr>
          <a:xfrm rot="21421183">
            <a:off x="3924203" y="4312055"/>
            <a:ext cx="567366" cy="1820233"/>
          </a:xfrm>
          <a:prstGeom prst="curvedLeftArrow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tx1"/>
              </a:solidFill>
            </a:endParaRPr>
          </a:p>
        </p:txBody>
      </p:sp>
      <p:sp>
        <p:nvSpPr>
          <p:cNvPr id="20" name="19 Elipse"/>
          <p:cNvSpPr/>
          <p:nvPr/>
        </p:nvSpPr>
        <p:spPr>
          <a:xfrm>
            <a:off x="3059832" y="4653136"/>
            <a:ext cx="504056" cy="448021"/>
          </a:xfrm>
          <a:prstGeom prst="ellipse">
            <a:avLst/>
          </a:prstGeom>
          <a:solidFill>
            <a:srgbClr val="00B0F0">
              <a:alpha val="29000"/>
            </a:srgbClr>
          </a:solidFill>
          <a:ln>
            <a:solidFill>
              <a:schemeClr val="accent4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1" name="20 Flecha curvada hacia la derecha"/>
          <p:cNvSpPr/>
          <p:nvPr/>
        </p:nvSpPr>
        <p:spPr>
          <a:xfrm rot="264473">
            <a:off x="136602" y="3645612"/>
            <a:ext cx="683198" cy="2074015"/>
          </a:xfrm>
          <a:prstGeom prst="curved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tx1"/>
              </a:solidFill>
            </a:endParaRPr>
          </a:p>
        </p:txBody>
      </p:sp>
      <p:sp>
        <p:nvSpPr>
          <p:cNvPr id="22" name="21 Flecha izquierda"/>
          <p:cNvSpPr/>
          <p:nvPr/>
        </p:nvSpPr>
        <p:spPr>
          <a:xfrm>
            <a:off x="3993367" y="6072965"/>
            <a:ext cx="2738873" cy="380371"/>
          </a:xfrm>
          <a:prstGeom prst="lef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400" dirty="0">
                <a:solidFill>
                  <a:schemeClr val="bg1"/>
                </a:solidFill>
              </a:rPr>
              <a:t>Por aquí no hay ataque</a:t>
            </a:r>
          </a:p>
        </p:txBody>
      </p:sp>
      <p:sp>
        <p:nvSpPr>
          <p:cNvPr id="2" name="1 Flecha derecha"/>
          <p:cNvSpPr/>
          <p:nvPr/>
        </p:nvSpPr>
        <p:spPr>
          <a:xfrm>
            <a:off x="4508261" y="5656925"/>
            <a:ext cx="393535" cy="402993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0219214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000"/>
                            </p:stCondLst>
                            <p:childTnLst>
                              <p:par>
                                <p:cTn id="27" presetID="16" presetClass="entr" presetSubtype="42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2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500"/>
                            </p:stCondLst>
                            <p:childTnLst>
                              <p:par>
                                <p:cTn id="38" presetID="22" presetClass="entr" presetSubtype="1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0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2000"/>
                            </p:stCondLst>
                            <p:childTnLst>
                              <p:par>
                                <p:cTn id="4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500"/>
                            </p:stCondLst>
                            <p:childTnLst>
                              <p:par>
                                <p:cTn id="52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1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6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2000"/>
                            </p:stCondLst>
                            <p:childTnLst>
                              <p:par>
                                <p:cTn id="68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9" grpId="0" animBg="1"/>
      <p:bldP spid="20" grpId="0" animBg="1"/>
      <p:bldP spid="21" grpId="0" animBg="1"/>
      <p:bldP spid="22" grpId="0" animBg="1"/>
      <p:bldP spid="2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95536" y="476672"/>
            <a:ext cx="8229600" cy="2448272"/>
          </a:xfrm>
        </p:spPr>
        <p:txBody>
          <a:bodyPr>
            <a:noAutofit/>
          </a:bodyPr>
          <a:lstStyle/>
          <a:p>
            <a:pPr algn="just"/>
            <a:r>
              <a:rPr lang="es-ES" sz="2400" dirty="0"/>
              <a:t>La adición de halógeno es </a:t>
            </a:r>
            <a:r>
              <a:rPr lang="es-ES" sz="2400" dirty="0" err="1"/>
              <a:t>estereoespecífica</a:t>
            </a:r>
            <a:endParaRPr lang="es-ES" sz="2400" dirty="0"/>
          </a:p>
          <a:p>
            <a:pPr algn="just"/>
            <a:r>
              <a:rPr lang="es-ES" sz="2400" dirty="0"/>
              <a:t>En alquenos sustituidos, la </a:t>
            </a:r>
            <a:r>
              <a:rPr lang="es-ES" sz="2400" dirty="0" err="1"/>
              <a:t>halogenación</a:t>
            </a:r>
            <a:r>
              <a:rPr lang="es-ES" sz="2400" dirty="0"/>
              <a:t> deriva en productos cuya configuración dependerá de la geometría del </a:t>
            </a:r>
            <a:r>
              <a:rPr lang="es-ES" sz="2400" dirty="0" err="1"/>
              <a:t>alqueno</a:t>
            </a:r>
            <a:r>
              <a:rPr lang="es-ES" sz="2400" dirty="0"/>
              <a:t> de partida.</a:t>
            </a:r>
          </a:p>
          <a:p>
            <a:pPr algn="just"/>
            <a:r>
              <a:rPr lang="es-ES" sz="2400" dirty="0"/>
              <a:t>Por ejemplo: mientras la </a:t>
            </a:r>
            <a:r>
              <a:rPr lang="es-ES" sz="2400" dirty="0" err="1"/>
              <a:t>bromación</a:t>
            </a:r>
            <a:r>
              <a:rPr lang="es-ES" sz="2400" dirty="0"/>
              <a:t> del trans-2-buteno da la forma meso:</a:t>
            </a:r>
          </a:p>
          <a:p>
            <a:pPr algn="just"/>
            <a:endParaRPr lang="es-ES" sz="2400" dirty="0"/>
          </a:p>
          <a:p>
            <a:pPr algn="just"/>
            <a:endParaRPr lang="es-ES" sz="2400" dirty="0"/>
          </a:p>
          <a:p>
            <a:pPr algn="just"/>
            <a:endParaRPr lang="es-ES" sz="2400" dirty="0"/>
          </a:p>
          <a:p>
            <a:pPr algn="just"/>
            <a:endParaRPr lang="es-ES" sz="2400" dirty="0"/>
          </a:p>
          <a:p>
            <a:pPr algn="just"/>
            <a:r>
              <a:rPr lang="es-ES" sz="2400" dirty="0"/>
              <a:t>El cis-2-buteno da la mezcla </a:t>
            </a:r>
            <a:r>
              <a:rPr lang="es-ES" sz="2400" dirty="0" err="1"/>
              <a:t>racémica</a:t>
            </a:r>
            <a:r>
              <a:rPr lang="es-ES" sz="2400" dirty="0"/>
              <a:t>:</a:t>
            </a:r>
          </a:p>
          <a:p>
            <a:pPr algn="just"/>
            <a:endParaRPr lang="es-ES" sz="2400" dirty="0"/>
          </a:p>
          <a:p>
            <a:pPr algn="just"/>
            <a:endParaRPr lang="es-ES" sz="2400" dirty="0"/>
          </a:p>
        </p:txBody>
      </p:sp>
      <p:graphicFrame>
        <p:nvGraphicFramePr>
          <p:cNvPr id="2" name="1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25030136"/>
              </p:ext>
            </p:extLst>
          </p:nvPr>
        </p:nvGraphicFramePr>
        <p:xfrm>
          <a:off x="1115616" y="5085184"/>
          <a:ext cx="5672992" cy="151216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50" name="ChemSketch" r:id="rId3" imgW="4770120" imgH="1271016" progId="">
                  <p:embed/>
                </p:oleObj>
              </mc:Choice>
              <mc:Fallback>
                <p:oleObj name="ChemSketch" r:id="rId3" imgW="4770120" imgH="1271016" progId="">
                  <p:embed/>
                  <p:pic>
                    <p:nvPicPr>
                      <p:cNvPr id="0" name="Picture 5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15616" y="5085184"/>
                        <a:ext cx="5672992" cy="1512168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5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80789166"/>
              </p:ext>
            </p:extLst>
          </p:nvPr>
        </p:nvGraphicFramePr>
        <p:xfrm>
          <a:off x="1259632" y="2852936"/>
          <a:ext cx="4464496" cy="170466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51" name="ChemSketch" r:id="rId5" imgW="3633216" imgH="1386840" progId="">
                  <p:embed/>
                </p:oleObj>
              </mc:Choice>
              <mc:Fallback>
                <p:oleObj name="ChemSketch" r:id="rId5" imgW="3633216" imgH="1386840" progId="">
                  <p:embed/>
                  <p:pic>
                    <p:nvPicPr>
                      <p:cNvPr id="0" name="Picture 5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59632" y="2852936"/>
                        <a:ext cx="4464496" cy="1704661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3405865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Vértice">
  <a:themeElements>
    <a:clrScheme name="Vértice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Vértice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Vértice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2093</TotalTime>
  <Words>1042</Words>
  <Application>Microsoft Office PowerPoint</Application>
  <PresentationFormat>Presentación en pantalla (4:3)</PresentationFormat>
  <Paragraphs>120</Paragraphs>
  <Slides>15</Slides>
  <Notes>1</Notes>
  <HiddenSlides>0</HiddenSlides>
  <MMClips>0</MMClips>
  <ScaleCrop>false</ScaleCrop>
  <HeadingPairs>
    <vt:vector size="8" baseType="variant">
      <vt:variant>
        <vt:lpstr>Fuentes usadas</vt:lpstr>
      </vt:variant>
      <vt:variant>
        <vt:i4>9</vt:i4>
      </vt:variant>
      <vt:variant>
        <vt:lpstr>Tema</vt:lpstr>
      </vt:variant>
      <vt:variant>
        <vt:i4>1</vt:i4>
      </vt:variant>
      <vt:variant>
        <vt:lpstr>Servidores OLE incrustados</vt:lpstr>
      </vt:variant>
      <vt:variant>
        <vt:i4>2</vt:i4>
      </vt:variant>
      <vt:variant>
        <vt:lpstr>Títulos de diapositiva</vt:lpstr>
      </vt:variant>
      <vt:variant>
        <vt:i4>15</vt:i4>
      </vt:variant>
    </vt:vector>
  </HeadingPairs>
  <TitlesOfParts>
    <vt:vector size="27" baseType="lpstr">
      <vt:lpstr>Arial</vt:lpstr>
      <vt:lpstr>Book Antiqua</vt:lpstr>
      <vt:lpstr>Calibri</vt:lpstr>
      <vt:lpstr>Cambria Math</vt:lpstr>
      <vt:lpstr>Lucida Sans</vt:lpstr>
      <vt:lpstr>Symbol</vt:lpstr>
      <vt:lpstr>Wingdings</vt:lpstr>
      <vt:lpstr>Wingdings 2</vt:lpstr>
      <vt:lpstr>Wingdings 3</vt:lpstr>
      <vt:lpstr>Vértice</vt:lpstr>
      <vt:lpstr>ChemSketch</vt:lpstr>
      <vt:lpstr>ACD/ChemSketch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¿Hay otros mecanismos posibles?</vt:lpstr>
      <vt:lpstr>¿Por qué es estable el bromonio?</vt:lpstr>
      <vt:lpstr> Debemos estar atentos a los reordenamientos que el carbocatión posibilita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Usuario</dc:creator>
  <cp:lastModifiedBy>Edgardo Calandri</cp:lastModifiedBy>
  <cp:revision>160</cp:revision>
  <dcterms:created xsi:type="dcterms:W3CDTF">2013-08-31T13:07:20Z</dcterms:created>
  <dcterms:modified xsi:type="dcterms:W3CDTF">2020-08-26T16:07:25Z</dcterms:modified>
</cp:coreProperties>
</file>