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81" r:id="rId5"/>
    <p:sldId id="258" r:id="rId6"/>
    <p:sldId id="273" r:id="rId7"/>
    <p:sldId id="272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4" r:id="rId19"/>
    <p:sldId id="275" r:id="rId20"/>
    <p:sldId id="270" r:id="rId21"/>
    <p:sldId id="276" r:id="rId22"/>
    <p:sldId id="277" r:id="rId23"/>
    <p:sldId id="279" r:id="rId24"/>
    <p:sldId id="278" r:id="rId25"/>
    <p:sldId id="280" r:id="rId26"/>
    <p:sldId id="261" r:id="rId2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5" autoAdjust="0"/>
    <p:restoredTop sz="94163" autoAdjust="0"/>
  </p:normalViewPr>
  <p:slideViewPr>
    <p:cSldViewPr>
      <p:cViewPr varScale="1">
        <p:scale>
          <a:sx n="68" d="100"/>
          <a:sy n="68" d="100"/>
        </p:scale>
        <p:origin x="5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6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4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image" Target="../media/image92.wmf"/><Relationship Id="rId7" Type="http://schemas.openxmlformats.org/officeDocument/2006/relationships/image" Target="../media/image96.wmf"/><Relationship Id="rId12" Type="http://schemas.openxmlformats.org/officeDocument/2006/relationships/image" Target="../media/image101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11" Type="http://schemas.openxmlformats.org/officeDocument/2006/relationships/image" Target="../media/image100.wmf"/><Relationship Id="rId5" Type="http://schemas.openxmlformats.org/officeDocument/2006/relationships/image" Target="../media/image94.wmf"/><Relationship Id="rId10" Type="http://schemas.openxmlformats.org/officeDocument/2006/relationships/image" Target="../media/image99.wmf"/><Relationship Id="rId4" Type="http://schemas.openxmlformats.org/officeDocument/2006/relationships/image" Target="../media/image93.wmf"/><Relationship Id="rId9" Type="http://schemas.openxmlformats.org/officeDocument/2006/relationships/image" Target="../media/image9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3.wmf"/><Relationship Id="rId1" Type="http://schemas.openxmlformats.org/officeDocument/2006/relationships/image" Target="../media/image102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5.wmf"/><Relationship Id="rId1" Type="http://schemas.openxmlformats.org/officeDocument/2006/relationships/image" Target="../media/image10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2" Type="http://schemas.openxmlformats.org/officeDocument/2006/relationships/image" Target="../media/image114.wmf"/><Relationship Id="rId1" Type="http://schemas.openxmlformats.org/officeDocument/2006/relationships/image" Target="../media/image113.wmf"/><Relationship Id="rId6" Type="http://schemas.openxmlformats.org/officeDocument/2006/relationships/image" Target="../media/image118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7" Type="http://schemas.openxmlformats.org/officeDocument/2006/relationships/image" Target="../media/image125.wmf"/><Relationship Id="rId2" Type="http://schemas.openxmlformats.org/officeDocument/2006/relationships/image" Target="../media/image120.wmf"/><Relationship Id="rId1" Type="http://schemas.openxmlformats.org/officeDocument/2006/relationships/image" Target="../media/image119.wmf"/><Relationship Id="rId6" Type="http://schemas.openxmlformats.org/officeDocument/2006/relationships/image" Target="../media/image124.wmf"/><Relationship Id="rId5" Type="http://schemas.openxmlformats.org/officeDocument/2006/relationships/image" Target="../media/image123.wmf"/><Relationship Id="rId4" Type="http://schemas.openxmlformats.org/officeDocument/2006/relationships/image" Target="../media/image12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18" Type="http://schemas.openxmlformats.org/officeDocument/2006/relationships/image" Target="../media/image2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17" Type="http://schemas.openxmlformats.org/officeDocument/2006/relationships/image" Target="../media/image23.wmf"/><Relationship Id="rId2" Type="http://schemas.openxmlformats.org/officeDocument/2006/relationships/image" Target="../media/image8.wmf"/><Relationship Id="rId16" Type="http://schemas.openxmlformats.org/officeDocument/2006/relationships/image" Target="../media/image22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5" Type="http://schemas.openxmlformats.org/officeDocument/2006/relationships/image" Target="../media/image2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223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364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0621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888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6378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41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63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9923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1758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472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649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C1ECE-32B6-44BE-AA22-84B5ECFC0731}" type="datetimeFigureOut">
              <a:rPr lang="es-ES" smtClean="0"/>
              <a:pPr/>
              <a:t>02/09/2020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87EB7-0DF1-4EC1-8777-9FD5046BB7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51091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7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85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4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8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8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7.bin"/><Relationship Id="rId4" Type="http://schemas.openxmlformats.org/officeDocument/2006/relationships/image" Target="../media/image8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93.bin"/><Relationship Id="rId18" Type="http://schemas.openxmlformats.org/officeDocument/2006/relationships/image" Target="../media/image97.wmf"/><Relationship Id="rId26" Type="http://schemas.openxmlformats.org/officeDocument/2006/relationships/image" Target="../media/image101.wmf"/><Relationship Id="rId3" Type="http://schemas.openxmlformats.org/officeDocument/2006/relationships/oleObject" Target="../embeddings/oleObject88.bin"/><Relationship Id="rId21" Type="http://schemas.openxmlformats.org/officeDocument/2006/relationships/oleObject" Target="../embeddings/oleObject97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94.wmf"/><Relationship Id="rId17" Type="http://schemas.openxmlformats.org/officeDocument/2006/relationships/oleObject" Target="../embeddings/oleObject95.bin"/><Relationship Id="rId25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6.wmf"/><Relationship Id="rId20" Type="http://schemas.openxmlformats.org/officeDocument/2006/relationships/image" Target="../media/image98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2.bin"/><Relationship Id="rId24" Type="http://schemas.openxmlformats.org/officeDocument/2006/relationships/image" Target="../media/image100.wmf"/><Relationship Id="rId5" Type="http://schemas.openxmlformats.org/officeDocument/2006/relationships/oleObject" Target="../embeddings/oleObject89.bin"/><Relationship Id="rId15" Type="http://schemas.openxmlformats.org/officeDocument/2006/relationships/oleObject" Target="../embeddings/oleObject94.bin"/><Relationship Id="rId23" Type="http://schemas.openxmlformats.org/officeDocument/2006/relationships/oleObject" Target="../embeddings/oleObject98.bin"/><Relationship Id="rId10" Type="http://schemas.openxmlformats.org/officeDocument/2006/relationships/image" Target="../media/image93.wmf"/><Relationship Id="rId19" Type="http://schemas.openxmlformats.org/officeDocument/2006/relationships/oleObject" Target="../embeddings/oleObject96.bin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95.wmf"/><Relationship Id="rId22" Type="http://schemas.openxmlformats.org/officeDocument/2006/relationships/image" Target="../media/image9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01.bin"/><Relationship Id="rId4" Type="http://schemas.openxmlformats.org/officeDocument/2006/relationships/image" Target="../media/image102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5.wmf"/><Relationship Id="rId5" Type="http://schemas.openxmlformats.org/officeDocument/2006/relationships/oleObject" Target="../embeddings/oleObject103.bin"/><Relationship Id="rId4" Type="http://schemas.openxmlformats.org/officeDocument/2006/relationships/image" Target="../media/image10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09.bin"/><Relationship Id="rId3" Type="http://schemas.openxmlformats.org/officeDocument/2006/relationships/oleObject" Target="../embeddings/oleObject104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11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08.bin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0.bin"/><Relationship Id="rId10" Type="http://schemas.openxmlformats.org/officeDocument/2006/relationships/image" Target="../media/image109.wmf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1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16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0" Type="http://schemas.openxmlformats.org/officeDocument/2006/relationships/image" Target="../media/image116.wmf"/><Relationship Id="rId4" Type="http://schemas.openxmlformats.org/officeDocument/2006/relationships/image" Target="../media/image113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13" Type="http://schemas.openxmlformats.org/officeDocument/2006/relationships/oleObject" Target="../embeddings/oleObject122.bin"/><Relationship Id="rId3" Type="http://schemas.openxmlformats.org/officeDocument/2006/relationships/oleObject" Target="../embeddings/oleObject117.bin"/><Relationship Id="rId7" Type="http://schemas.openxmlformats.org/officeDocument/2006/relationships/oleObject" Target="../embeddings/oleObject119.bin"/><Relationship Id="rId12" Type="http://schemas.openxmlformats.org/officeDocument/2006/relationships/image" Target="../media/image12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5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20.wmf"/><Relationship Id="rId11" Type="http://schemas.openxmlformats.org/officeDocument/2006/relationships/oleObject" Target="../embeddings/oleObject121.bin"/><Relationship Id="rId5" Type="http://schemas.openxmlformats.org/officeDocument/2006/relationships/oleObject" Target="../embeddings/oleObject118.bin"/><Relationship Id="rId15" Type="http://schemas.openxmlformats.org/officeDocument/2006/relationships/oleObject" Target="../embeddings/oleObject123.bin"/><Relationship Id="rId10" Type="http://schemas.openxmlformats.org/officeDocument/2006/relationships/image" Target="../media/image122.wmf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20.bin"/><Relationship Id="rId14" Type="http://schemas.openxmlformats.org/officeDocument/2006/relationships/image" Target="../media/image124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4.wmf"/><Relationship Id="rId26" Type="http://schemas.openxmlformats.org/officeDocument/2006/relationships/image" Target="../media/image18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34" Type="http://schemas.openxmlformats.org/officeDocument/2006/relationships/image" Target="../media/image22.wmf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33" Type="http://schemas.openxmlformats.org/officeDocument/2006/relationships/oleObject" Target="../embeddings/oleObject20.bin"/><Relationship Id="rId38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29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7.wmf"/><Relationship Id="rId32" Type="http://schemas.openxmlformats.org/officeDocument/2006/relationships/image" Target="../media/image21.wmf"/><Relationship Id="rId37" Type="http://schemas.openxmlformats.org/officeDocument/2006/relationships/oleObject" Target="../embeddings/oleObject22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19.wmf"/><Relationship Id="rId36" Type="http://schemas.openxmlformats.org/officeDocument/2006/relationships/image" Target="../media/image23.wmf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3.bin"/><Relationship Id="rId31" Type="http://schemas.openxmlformats.org/officeDocument/2006/relationships/oleObject" Target="../embeddings/oleObject19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Relationship Id="rId27" Type="http://schemas.openxmlformats.org/officeDocument/2006/relationships/oleObject" Target="../embeddings/oleObject17.bin"/><Relationship Id="rId30" Type="http://schemas.openxmlformats.org/officeDocument/2006/relationships/image" Target="../media/image20.wmf"/><Relationship Id="rId35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2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688369" y="1412777"/>
            <a:ext cx="7772400" cy="19447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ADICIÓN NUCLEOFÍLICA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81742" y="400506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3589" y="5301208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62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uadroTexto"/>
          <p:cNvSpPr txBox="1"/>
          <p:nvPr/>
        </p:nvSpPr>
        <p:spPr>
          <a:xfrm>
            <a:off x="3131841" y="4731317"/>
            <a:ext cx="1450504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2 moléculas de productos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200245"/>
              </p:ext>
            </p:extLst>
          </p:nvPr>
        </p:nvGraphicFramePr>
        <p:xfrm>
          <a:off x="732772" y="1930444"/>
          <a:ext cx="7151025" cy="1160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5" name="ChemSketch" r:id="rId3" imgW="4392168" imgH="713232" progId="">
                  <p:embed/>
                </p:oleObj>
              </mc:Choice>
              <mc:Fallback>
                <p:oleObj name="ChemSketch" r:id="rId3" imgW="4392168" imgH="713232" progId="">
                  <p:embed/>
                  <p:pic>
                    <p:nvPicPr>
                      <p:cNvPr id="0" name="Picture 2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72" y="1930444"/>
                        <a:ext cx="7151025" cy="116039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es-ES" sz="3200" dirty="0"/>
              <a:t>Estabilidad de los acetales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1152127"/>
          </a:xfrm>
        </p:spPr>
        <p:txBody>
          <a:bodyPr>
            <a:noAutofit/>
          </a:bodyPr>
          <a:lstStyle/>
          <a:p>
            <a:r>
              <a:rPr lang="es-ES" sz="2400" dirty="0"/>
              <a:t>La formación de acetales en medio ácido es un proceso en equilibrio, la posición del mismo dependerá de las condiciones de reacción: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3131840" y="1916832"/>
            <a:ext cx="2508594" cy="59380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Exceso de Alcohol</a:t>
            </a:r>
          </a:p>
        </p:txBody>
      </p:sp>
      <p:sp>
        <p:nvSpPr>
          <p:cNvPr id="6" name="5 Flecha izquierda"/>
          <p:cNvSpPr/>
          <p:nvPr/>
        </p:nvSpPr>
        <p:spPr>
          <a:xfrm>
            <a:off x="2987823" y="2510640"/>
            <a:ext cx="2508593" cy="558319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Exceso de agua</a:t>
            </a: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67544" y="3212977"/>
            <a:ext cx="8229600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Los </a:t>
            </a:r>
            <a:r>
              <a:rPr lang="es-ES" sz="2400" dirty="0" err="1"/>
              <a:t>dioles</a:t>
            </a:r>
            <a:r>
              <a:rPr lang="es-ES" sz="2400" dirty="0"/>
              <a:t> pueden formar acetales cíclicos:</a:t>
            </a:r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805625"/>
              </p:ext>
            </p:extLst>
          </p:nvPr>
        </p:nvGraphicFramePr>
        <p:xfrm>
          <a:off x="683567" y="3673186"/>
          <a:ext cx="3898777" cy="1132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6" name="ChemSketch" r:id="rId5" imgW="2907792" imgH="844296" progId="">
                  <p:embed/>
                </p:oleObj>
              </mc:Choice>
              <mc:Fallback>
                <p:oleObj name="ChemSketch" r:id="rId5" imgW="2907792" imgH="844296" progId="">
                  <p:embed/>
                  <p:pic>
                    <p:nvPicPr>
                      <p:cNvPr id="0" name="Picture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7" y="3673186"/>
                        <a:ext cx="3898777" cy="113217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4716016" y="3654189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Están  más favorecidos termodinámicamente, pues la pérdida de entropía es menor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774482" y="2789799"/>
            <a:ext cx="22707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>
                <a:solidFill>
                  <a:schemeClr val="bg1"/>
                </a:solidFill>
              </a:rPr>
              <a:t>3 moléculas de reactivos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400427" y="2893424"/>
            <a:ext cx="1483941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2 moléculas de productos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971600" y="4725144"/>
            <a:ext cx="1483941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2 moléculas de reactivos</a:t>
            </a:r>
          </a:p>
        </p:txBody>
      </p:sp>
      <p:sp>
        <p:nvSpPr>
          <p:cNvPr id="17" name="2 Marcador de contenido"/>
          <p:cNvSpPr txBox="1">
            <a:spLocks/>
          </p:cNvSpPr>
          <p:nvPr/>
        </p:nvSpPr>
        <p:spPr>
          <a:xfrm>
            <a:off x="432266" y="5333531"/>
            <a:ext cx="8229600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Los </a:t>
            </a:r>
            <a:r>
              <a:rPr lang="es-ES" sz="2400" dirty="0" err="1"/>
              <a:t>tioles</a:t>
            </a:r>
            <a:r>
              <a:rPr lang="es-ES" sz="2400" dirty="0"/>
              <a:t> también forman acetales y acetales cíclicos:</a:t>
            </a:r>
          </a:p>
        </p:txBody>
      </p:sp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429859"/>
              </p:ext>
            </p:extLst>
          </p:nvPr>
        </p:nvGraphicFramePr>
        <p:xfrm>
          <a:off x="884709" y="5787317"/>
          <a:ext cx="4611707" cy="778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" name="ChemSketch" r:id="rId7" imgW="3142488" imgH="530352" progId="">
                  <p:embed/>
                </p:oleObj>
              </mc:Choice>
              <mc:Fallback>
                <p:oleObj name="ChemSketch" r:id="rId7" imgW="3142488" imgH="530352" progId="">
                  <p:embed/>
                  <p:pic>
                    <p:nvPicPr>
                      <p:cNvPr id="0" name="Picture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709" y="5787317"/>
                        <a:ext cx="4611707" cy="77832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4997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" grpId="0" animBg="1"/>
      <p:bldP spid="6" grpId="0" animBg="1"/>
      <p:bldP spid="8" grpId="0"/>
      <p:bldP spid="12" grpId="0"/>
      <p:bldP spid="13" grpId="0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Formación de </a:t>
            </a:r>
            <a:r>
              <a:rPr lang="es-ES" sz="3200" dirty="0" err="1"/>
              <a:t>cianohidrinas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30351" y="908720"/>
            <a:ext cx="8229600" cy="1152128"/>
          </a:xfrm>
        </p:spPr>
        <p:txBody>
          <a:bodyPr>
            <a:normAutofit/>
          </a:bodyPr>
          <a:lstStyle/>
          <a:p>
            <a:r>
              <a:rPr lang="es-ES" sz="2400" dirty="0"/>
              <a:t>La adición de ácido cianhídrico (HCN) a un carbonilo produce </a:t>
            </a:r>
            <a:r>
              <a:rPr lang="es-ES" sz="2400" b="1" i="1" dirty="0" err="1"/>
              <a:t>cianohidrina</a:t>
            </a:r>
            <a:r>
              <a:rPr lang="es-ES" sz="2400" dirty="0"/>
              <a:t>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098721"/>
              </p:ext>
            </p:extLst>
          </p:nvPr>
        </p:nvGraphicFramePr>
        <p:xfrm>
          <a:off x="690391" y="1700808"/>
          <a:ext cx="3960440" cy="17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7" name="ChemSketch" r:id="rId3" imgW="2374392" imgH="1027176" progId="">
                  <p:embed/>
                </p:oleObj>
              </mc:Choice>
              <mc:Fallback>
                <p:oleObj name="ChemSketch" r:id="rId3" imgW="2374392" imgH="1027176" progId="">
                  <p:embed/>
                  <p:pic>
                    <p:nvPicPr>
                      <p:cNvPr id="0" name="Picture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391" y="1700808"/>
                        <a:ext cx="3960440" cy="17128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74331" y="3429000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Mecanismo de la adición: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323528" y="5229200"/>
            <a:ext cx="8568952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Las </a:t>
            </a:r>
            <a:r>
              <a:rPr lang="es-ES" sz="2400" dirty="0" err="1"/>
              <a:t>cianohidrinas</a:t>
            </a:r>
            <a:r>
              <a:rPr lang="es-ES" sz="2400" dirty="0"/>
              <a:t> son intermediarios útiles para la obtención de muchas otras sustancias, </a:t>
            </a:r>
            <a:r>
              <a:rPr lang="es-ES" sz="2400"/>
              <a:t>como amidas </a:t>
            </a:r>
            <a:r>
              <a:rPr lang="es-ES" sz="2400" dirty="0"/>
              <a:t>y ácidos carboxílicos.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788024" y="1700808"/>
            <a:ext cx="4355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/>
              <a:t>En general la velocidad de la reacción es </a:t>
            </a:r>
            <a:r>
              <a:rPr lang="es-ES" sz="2400" b="1" i="1" dirty="0"/>
              <a:t>formaldehído &gt; otros aldehídos &gt; cetonas</a:t>
            </a:r>
            <a:r>
              <a:rPr lang="es-ES" sz="2400" dirty="0"/>
              <a:t>, debido al impedimento estérico. </a:t>
            </a:r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453876"/>
              </p:ext>
            </p:extLst>
          </p:nvPr>
        </p:nvGraphicFramePr>
        <p:xfrm>
          <a:off x="616939" y="3933056"/>
          <a:ext cx="624338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8" name="ChemSketch" r:id="rId5" imgW="3983736" imgH="734568" progId="">
                  <p:embed/>
                </p:oleObj>
              </mc:Choice>
              <mc:Fallback>
                <p:oleObj name="ChemSketch" r:id="rId5" imgW="3983736" imgH="734568" progId="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39" y="3933056"/>
                        <a:ext cx="6243384" cy="11521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64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1664685" y="3970203"/>
            <a:ext cx="5832648" cy="27363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Adición de un </a:t>
            </a:r>
            <a:r>
              <a:rPr lang="es-ES" sz="3200" dirty="0" err="1"/>
              <a:t>carbanión</a:t>
            </a:r>
            <a:r>
              <a:rPr lang="es-ES" sz="3200" dirty="0"/>
              <a:t> – Reactivo de </a:t>
            </a:r>
            <a:r>
              <a:rPr lang="es-ES" sz="3200" dirty="0" err="1"/>
              <a:t>Grignard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7656" y="944723"/>
            <a:ext cx="8229600" cy="936104"/>
          </a:xfrm>
        </p:spPr>
        <p:txBody>
          <a:bodyPr>
            <a:normAutofit/>
          </a:bodyPr>
          <a:lstStyle/>
          <a:p>
            <a:r>
              <a:rPr lang="es-ES" sz="2400" dirty="0"/>
              <a:t>El reactivo de </a:t>
            </a:r>
            <a:r>
              <a:rPr lang="es-ES" sz="2400" dirty="0" err="1"/>
              <a:t>Grignard</a:t>
            </a:r>
            <a:r>
              <a:rPr lang="es-ES" sz="2400" dirty="0"/>
              <a:t> se obtiene al reaccionar un </a:t>
            </a:r>
            <a:r>
              <a:rPr lang="es-ES" sz="2400" dirty="0" err="1"/>
              <a:t>haloalcano</a:t>
            </a:r>
            <a:r>
              <a:rPr lang="es-ES" sz="2400" dirty="0"/>
              <a:t> con Mg metálico.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283640" y="2816930"/>
            <a:ext cx="8445624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400" dirty="0"/>
              <a:t>El enlace carbono-magnesio es tan polar que puede considerarse como un par iónico. El mecanismo es el siguiente:</a:t>
            </a:r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281632"/>
              </p:ext>
            </p:extLst>
          </p:nvPr>
        </p:nvGraphicFramePr>
        <p:xfrm>
          <a:off x="519844" y="1736810"/>
          <a:ext cx="6602959" cy="96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0" name="ChemSketch" r:id="rId3" imgW="3663696" imgH="533400" progId="">
                  <p:embed/>
                </p:oleObj>
              </mc:Choice>
              <mc:Fallback>
                <p:oleObj name="ChemSketch" r:id="rId3" imgW="3663696" imgH="533400" progId="">
                  <p:embed/>
                  <p:pic>
                    <p:nvPicPr>
                      <p:cNvPr id="0" name="Picture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844" y="1736810"/>
                        <a:ext cx="6602959" cy="9612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9 Conector recto"/>
          <p:cNvCxnSpPr/>
          <p:nvPr/>
        </p:nvCxnSpPr>
        <p:spPr>
          <a:xfrm>
            <a:off x="6260304" y="1412776"/>
            <a:ext cx="0" cy="151216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365624"/>
              </p:ext>
            </p:extLst>
          </p:nvPr>
        </p:nvGraphicFramePr>
        <p:xfrm>
          <a:off x="2159736" y="5348551"/>
          <a:ext cx="1198244" cy="119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1" name="ChemSketch" r:id="rId5" imgW="1109472" imgH="1103376" progId="">
                  <p:embed/>
                </p:oleObj>
              </mc:Choice>
              <mc:Fallback>
                <p:oleObj name="ChemSketch" r:id="rId5" imgW="1109472" imgH="1103376" progId="">
                  <p:embed/>
                  <p:pic>
                    <p:nvPicPr>
                      <p:cNvPr id="0" name="Picture 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736" y="5348551"/>
                        <a:ext cx="1198244" cy="11913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422213"/>
              </p:ext>
            </p:extLst>
          </p:nvPr>
        </p:nvGraphicFramePr>
        <p:xfrm>
          <a:off x="3346369" y="4881072"/>
          <a:ext cx="160655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" name="ChemSketch" r:id="rId7" imgW="1305360" imgH="669600" progId="ACD.ChemSketch.20">
                  <p:embed/>
                </p:oleObj>
              </mc:Choice>
              <mc:Fallback>
                <p:oleObj name="ChemSketch" r:id="rId7" imgW="1305360" imgH="669600" progId="ACD.ChemSketch.20">
                  <p:embed/>
                  <p:pic>
                    <p:nvPicPr>
                      <p:cNvPr id="0" name="Picture 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369" y="4881072"/>
                        <a:ext cx="1606550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746543"/>
              </p:ext>
            </p:extLst>
          </p:nvPr>
        </p:nvGraphicFramePr>
        <p:xfrm>
          <a:off x="3464885" y="5266347"/>
          <a:ext cx="3453977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3" name="ChemSketch" r:id="rId9" imgW="2734056" imgH="1139952" progId="">
                  <p:embed/>
                </p:oleObj>
              </mc:Choice>
              <mc:Fallback>
                <p:oleObj name="ChemSketch" r:id="rId9" imgW="2734056" imgH="1139952" progId="">
                  <p:embed/>
                  <p:pic>
                    <p:nvPicPr>
                      <p:cNvPr id="0" name="Picture 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885" y="5266347"/>
                        <a:ext cx="3453977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7425325" y="4186227"/>
            <a:ext cx="1656184" cy="7386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400" dirty="0">
                <a:solidFill>
                  <a:schemeClr val="bg1"/>
                </a:solidFill>
              </a:rPr>
              <a:t>El  </a:t>
            </a:r>
            <a:r>
              <a:rPr lang="es-ES" sz="1400" dirty="0" err="1">
                <a:solidFill>
                  <a:schemeClr val="bg1"/>
                </a:solidFill>
              </a:rPr>
              <a:t>carbanión</a:t>
            </a:r>
            <a:r>
              <a:rPr lang="es-ES" sz="1400" dirty="0">
                <a:solidFill>
                  <a:schemeClr val="bg1"/>
                </a:solidFill>
              </a:rPr>
              <a:t> es el que ataca al carbono carbonílico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2893" y="5267672"/>
            <a:ext cx="1904328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400" dirty="0">
                <a:solidFill>
                  <a:schemeClr val="bg1"/>
                </a:solidFill>
              </a:rPr>
              <a:t>Una vez formado el </a:t>
            </a:r>
            <a:r>
              <a:rPr lang="es-ES" sz="1400" dirty="0" err="1">
                <a:solidFill>
                  <a:schemeClr val="bg1"/>
                </a:solidFill>
              </a:rPr>
              <a:t>alcohóxido</a:t>
            </a:r>
            <a:r>
              <a:rPr lang="es-ES" sz="1400" dirty="0">
                <a:solidFill>
                  <a:schemeClr val="bg1"/>
                </a:solidFill>
              </a:rPr>
              <a:t>, se agrega agua para romper la unión Mg-OR. </a:t>
            </a:r>
          </a:p>
        </p:txBody>
      </p:sp>
      <p:sp>
        <p:nvSpPr>
          <p:cNvPr id="18" name="17 Flecha curvada hacia arriba"/>
          <p:cNvSpPr/>
          <p:nvPr/>
        </p:nvSpPr>
        <p:spPr>
          <a:xfrm rot="21379082">
            <a:off x="970832" y="6096026"/>
            <a:ext cx="3115780" cy="657203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033165" y="5323996"/>
            <a:ext cx="2123727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Se obtienen alcoholes sustituidos (carbinoles)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120397" y="4078505"/>
            <a:ext cx="1544288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400" dirty="0">
                <a:solidFill>
                  <a:schemeClr val="bg1"/>
                </a:solidFill>
              </a:rPr>
              <a:t>El agua debe estar ausente, para evitar que ataque al </a:t>
            </a:r>
            <a:r>
              <a:rPr lang="es-ES" sz="1400" dirty="0" err="1">
                <a:solidFill>
                  <a:schemeClr val="bg1"/>
                </a:solidFill>
              </a:rPr>
              <a:t>carbanión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4" name="3 Flecha derecha"/>
          <p:cNvSpPr/>
          <p:nvPr/>
        </p:nvSpPr>
        <p:spPr>
          <a:xfrm>
            <a:off x="1608447" y="4303530"/>
            <a:ext cx="327920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Globo: flecha izquierda 6">
            <a:extLst>
              <a:ext uri="{FF2B5EF4-FFF2-40B4-BE49-F238E27FC236}">
                <a16:creationId xmlns:a16="http://schemas.microsoft.com/office/drawing/2014/main" id="{3043F7C3-FA5C-46EA-8E47-CFD68D13C187}"/>
              </a:ext>
            </a:extLst>
          </p:cNvPr>
          <p:cNvSpPr/>
          <p:nvPr/>
        </p:nvSpPr>
        <p:spPr>
          <a:xfrm>
            <a:off x="7149827" y="1648412"/>
            <a:ext cx="1864615" cy="1091047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746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/>
              <a:t>Reactivo de Grignard</a:t>
            </a:r>
          </a:p>
        </p:txBody>
      </p:sp>
      <p:graphicFrame>
        <p:nvGraphicFramePr>
          <p:cNvPr id="23" name="Objeto 22">
            <a:extLst>
              <a:ext uri="{FF2B5EF4-FFF2-40B4-BE49-F238E27FC236}">
                <a16:creationId xmlns:a16="http://schemas.microsoft.com/office/drawing/2014/main" id="{552A2964-6811-4420-A8FE-34D2972B17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19302"/>
              </p:ext>
            </p:extLst>
          </p:nvPr>
        </p:nvGraphicFramePr>
        <p:xfrm>
          <a:off x="2148819" y="4037712"/>
          <a:ext cx="2342336" cy="99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4" name="ChemSketch" r:id="rId11" imgW="2193840" imgH="931680" progId="ACD.ChemSketch.20">
                  <p:embed/>
                </p:oleObj>
              </mc:Choice>
              <mc:Fallback>
                <p:oleObj name="ChemSketch" r:id="rId11" imgW="2193840" imgH="931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48819" y="4037712"/>
                        <a:ext cx="2342336" cy="994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A426E439-1822-48AC-970B-4EEF030B3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692920"/>
              </p:ext>
            </p:extLst>
          </p:nvPr>
        </p:nvGraphicFramePr>
        <p:xfrm>
          <a:off x="4519345" y="4171547"/>
          <a:ext cx="2399517" cy="808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5" name="ChemSketch" r:id="rId13" imgW="2148480" imgH="723600" progId="ACD.ChemSketch.20">
                  <p:embed/>
                </p:oleObj>
              </mc:Choice>
              <mc:Fallback>
                <p:oleObj name="ChemSketch" r:id="rId13" imgW="2148480" imgH="723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19345" y="4171547"/>
                        <a:ext cx="2399517" cy="8087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E5B51F66-8185-42E7-BB2C-7AD5398CF9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560606"/>
              </p:ext>
            </p:extLst>
          </p:nvPr>
        </p:nvGraphicFramePr>
        <p:xfrm>
          <a:off x="4975288" y="3634177"/>
          <a:ext cx="1986069" cy="403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6" name="ChemSketch" r:id="rId15" imgW="1695240" imgH="343800" progId="ACD.ChemSketch.20">
                  <p:embed/>
                </p:oleObj>
              </mc:Choice>
              <mc:Fallback>
                <p:oleObj name="ChemSketch" r:id="rId15" imgW="1695240" imgH="343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75288" y="3634177"/>
                        <a:ext cx="1986069" cy="40353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16CDAFB-E0F8-4BEF-B4C2-5E31B6F39A56}"/>
              </a:ext>
            </a:extLst>
          </p:cNvPr>
          <p:cNvCxnSpPr/>
          <p:nvPr/>
        </p:nvCxnSpPr>
        <p:spPr>
          <a:xfrm flipV="1">
            <a:off x="4519345" y="4037712"/>
            <a:ext cx="672528" cy="265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A9FC992D-C1FD-4223-9AA5-450DFABCEE01}"/>
              </a:ext>
            </a:extLst>
          </p:cNvPr>
          <p:cNvSpPr txBox="1"/>
          <p:nvPr/>
        </p:nvSpPr>
        <p:spPr>
          <a:xfrm>
            <a:off x="4375409" y="3890739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>
                <a:solidFill>
                  <a:schemeClr val="bg1"/>
                </a:solidFill>
              </a:rPr>
              <a:t>H</a:t>
            </a:r>
            <a:r>
              <a:rPr lang="es-AR" baseline="-25000">
                <a:solidFill>
                  <a:schemeClr val="bg1"/>
                </a:solidFill>
              </a:rPr>
              <a:t>2</a:t>
            </a:r>
            <a:r>
              <a:rPr lang="es-AR">
                <a:solidFill>
                  <a:schemeClr val="bg1"/>
                </a:solidFill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92124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build="p"/>
      <p:bldP spid="5" grpId="0"/>
      <p:bldP spid="16" grpId="0" animBg="1"/>
      <p:bldP spid="17" grpId="0" animBg="1"/>
      <p:bldP spid="18" grpId="0" animBg="1"/>
      <p:bldP spid="19" grpId="0" animBg="1"/>
      <p:bldP spid="20" grpId="0" animBg="1"/>
      <p:bldP spid="4" grpId="0" animBg="1"/>
      <p:bldP spid="7" grpId="0" animBg="1"/>
      <p:bldP spid="25" grpId="0"/>
      <p:bldP spid="2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60648"/>
            <a:ext cx="8856984" cy="778098"/>
          </a:xfrm>
        </p:spPr>
        <p:txBody>
          <a:bodyPr>
            <a:normAutofit fontScale="90000"/>
          </a:bodyPr>
          <a:lstStyle/>
          <a:p>
            <a:pPr algn="l"/>
            <a:r>
              <a:rPr lang="es-ES" sz="3200" dirty="0"/>
              <a:t>Adición de aminas: formación de </a:t>
            </a:r>
            <a:r>
              <a:rPr lang="es-ES" sz="3200" dirty="0" err="1"/>
              <a:t>iminas</a:t>
            </a:r>
            <a:r>
              <a:rPr lang="es-ES" sz="3200" dirty="0"/>
              <a:t>, </a:t>
            </a:r>
            <a:r>
              <a:rPr lang="es-ES" sz="3200" dirty="0" err="1"/>
              <a:t>enaminas</a:t>
            </a:r>
            <a:r>
              <a:rPr lang="es-ES" sz="3200" dirty="0"/>
              <a:t> y </a:t>
            </a:r>
            <a:r>
              <a:rPr lang="es-ES" sz="3200" dirty="0" err="1"/>
              <a:t>oximas</a:t>
            </a:r>
            <a:r>
              <a:rPr lang="es-ES" sz="3200" dirty="0"/>
              <a:t>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772462"/>
              </p:ext>
            </p:extLst>
          </p:nvPr>
        </p:nvGraphicFramePr>
        <p:xfrm>
          <a:off x="1308266" y="1788636"/>
          <a:ext cx="5976664" cy="4336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ChemSketch" r:id="rId3" imgW="3657600" imgH="2983992" progId="">
                  <p:embed/>
                </p:oleObj>
              </mc:Choice>
              <mc:Fallback>
                <p:oleObj name="ChemSketch" r:id="rId3" imgW="3657600" imgH="2983992" progId="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266" y="1788636"/>
                        <a:ext cx="5976664" cy="433670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767478" y="1802228"/>
            <a:ext cx="1598515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Las aminas 1</a:t>
            </a:r>
            <a:r>
              <a:rPr lang="es-ES" u="sng" baseline="30000" dirty="0">
                <a:solidFill>
                  <a:schemeClr val="bg1"/>
                </a:solidFill>
              </a:rPr>
              <a:t>rias</a:t>
            </a:r>
          </a:p>
          <a:p>
            <a:pPr algn="ctr"/>
            <a:r>
              <a:rPr lang="es-ES" dirty="0">
                <a:solidFill>
                  <a:schemeClr val="bg1"/>
                </a:solidFill>
              </a:rPr>
              <a:t>dan</a:t>
            </a:r>
            <a:r>
              <a:rPr lang="es-ES" b="1" i="1" dirty="0">
                <a:solidFill>
                  <a:schemeClr val="bg1"/>
                </a:solidFill>
              </a:rPr>
              <a:t> </a:t>
            </a:r>
            <a:r>
              <a:rPr lang="es-ES" b="1" i="1" dirty="0" err="1">
                <a:solidFill>
                  <a:schemeClr val="bg1"/>
                </a:solidFill>
              </a:rPr>
              <a:t>iminas</a:t>
            </a:r>
            <a:r>
              <a:rPr lang="es-ES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365993" y="1112308"/>
            <a:ext cx="1656184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Las aminas 2</a:t>
            </a:r>
            <a:r>
              <a:rPr lang="es-ES" u="sng" baseline="30000" dirty="0">
                <a:solidFill>
                  <a:schemeClr val="bg1"/>
                </a:solidFill>
              </a:rPr>
              <a:t>rias</a:t>
            </a:r>
          </a:p>
          <a:p>
            <a:pPr algn="ctr"/>
            <a:r>
              <a:rPr lang="es-ES" dirty="0">
                <a:solidFill>
                  <a:schemeClr val="bg1"/>
                </a:solidFill>
              </a:rPr>
              <a:t>dan </a:t>
            </a:r>
            <a:r>
              <a:rPr lang="es-ES" b="1" i="1" dirty="0" err="1">
                <a:solidFill>
                  <a:schemeClr val="bg1"/>
                </a:solidFill>
              </a:rPr>
              <a:t>enaminas</a:t>
            </a:r>
            <a:r>
              <a:rPr lang="es-ES" dirty="0">
                <a:solidFill>
                  <a:schemeClr val="bg1"/>
                </a:solidFill>
              </a:rPr>
              <a:t> (aminas insaturadas)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148064" y="3841139"/>
            <a:ext cx="1656184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La </a:t>
            </a:r>
            <a:r>
              <a:rPr lang="es-ES" dirty="0" err="1">
                <a:solidFill>
                  <a:schemeClr val="bg1"/>
                </a:solidFill>
              </a:rPr>
              <a:t>hidroxilamina</a:t>
            </a:r>
            <a:r>
              <a:rPr lang="es-ES" dirty="0">
                <a:solidFill>
                  <a:schemeClr val="bg1"/>
                </a:solidFill>
              </a:rPr>
              <a:t> da </a:t>
            </a:r>
            <a:r>
              <a:rPr lang="es-ES" b="1" i="1" dirty="0" err="1">
                <a:solidFill>
                  <a:schemeClr val="bg1"/>
                </a:solidFill>
              </a:rPr>
              <a:t>oximas</a:t>
            </a:r>
            <a:endParaRPr lang="es-ES" b="1" i="1" u="sng" baseline="30000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788024" y="2222702"/>
            <a:ext cx="360040" cy="40794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abajo"/>
          <p:cNvSpPr/>
          <p:nvPr/>
        </p:nvSpPr>
        <p:spPr>
          <a:xfrm>
            <a:off x="2915816" y="2375102"/>
            <a:ext cx="360040" cy="40794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izquierda"/>
          <p:cNvSpPr/>
          <p:nvPr/>
        </p:nvSpPr>
        <p:spPr>
          <a:xfrm>
            <a:off x="4894729" y="4077072"/>
            <a:ext cx="406061" cy="43204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7202AEA-264D-4BD5-94C6-106FA4E2714A}"/>
              </a:ext>
            </a:extLst>
          </p:cNvPr>
          <p:cNvSpPr txBox="1"/>
          <p:nvPr/>
        </p:nvSpPr>
        <p:spPr>
          <a:xfrm>
            <a:off x="5823674" y="3453618"/>
            <a:ext cx="1459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>
                <a:solidFill>
                  <a:schemeClr val="bg1"/>
                </a:solidFill>
              </a:rPr>
              <a:t>Una enamina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5B9F200-01BD-465C-9531-0D0E61592291}"/>
              </a:ext>
            </a:extLst>
          </p:cNvPr>
          <p:cNvSpPr txBox="1"/>
          <p:nvPr/>
        </p:nvSpPr>
        <p:spPr>
          <a:xfrm>
            <a:off x="1308266" y="3084286"/>
            <a:ext cx="116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>
                <a:solidFill>
                  <a:schemeClr val="bg1"/>
                </a:solidFill>
              </a:rPr>
              <a:t>Una imina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6BAEBDB-CF4D-4DED-8C49-31A76DE94455}"/>
              </a:ext>
            </a:extLst>
          </p:cNvPr>
          <p:cNvSpPr txBox="1"/>
          <p:nvPr/>
        </p:nvSpPr>
        <p:spPr>
          <a:xfrm>
            <a:off x="4386795" y="5474180"/>
            <a:ext cx="1143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>
                <a:solidFill>
                  <a:schemeClr val="bg1"/>
                </a:solidFill>
              </a:rPr>
              <a:t>Una oxina</a:t>
            </a:r>
          </a:p>
        </p:txBody>
      </p:sp>
    </p:spTree>
    <p:extLst>
      <p:ext uri="{BB962C8B-B14F-4D97-AF65-F5344CB8AC3E}">
        <p14:creationId xmlns:p14="http://schemas.microsoft.com/office/powerpoint/2010/main" val="92140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3" grpId="0"/>
      <p:bldP spid="12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 redondeado"/>
          <p:cNvSpPr/>
          <p:nvPr/>
        </p:nvSpPr>
        <p:spPr>
          <a:xfrm>
            <a:off x="0" y="836712"/>
            <a:ext cx="9144000" cy="194421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069507"/>
              </p:ext>
            </p:extLst>
          </p:nvPr>
        </p:nvGraphicFramePr>
        <p:xfrm>
          <a:off x="107505" y="836713"/>
          <a:ext cx="1728192" cy="1677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1" name="ChemSketch" r:id="rId3" imgW="1152144" imgH="1008888" progId="">
                  <p:embed/>
                </p:oleObj>
              </mc:Choice>
              <mc:Fallback>
                <p:oleObj name="ChemSketch" r:id="rId3" imgW="1152144" imgH="1008888" progId="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5" y="836713"/>
                        <a:ext cx="1728192" cy="16778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437928"/>
              </p:ext>
            </p:extLst>
          </p:nvPr>
        </p:nvGraphicFramePr>
        <p:xfrm>
          <a:off x="7066261" y="3140968"/>
          <a:ext cx="1021976" cy="1111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2" name="ChemSketch" r:id="rId5" imgW="673608" imgH="731520" progId="">
                  <p:embed/>
                </p:oleObj>
              </mc:Choice>
              <mc:Fallback>
                <p:oleObj name="ChemSketch" r:id="rId5" imgW="673608" imgH="731520" progId="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6261" y="3140968"/>
                        <a:ext cx="1021976" cy="111115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88640"/>
            <a:ext cx="8568952" cy="576064"/>
          </a:xfrm>
        </p:spPr>
        <p:txBody>
          <a:bodyPr>
            <a:noAutofit/>
          </a:bodyPr>
          <a:lstStyle/>
          <a:p>
            <a:r>
              <a:rPr lang="es-ES" dirty="0"/>
              <a:t>Mecanismo: gran parte es común a los tres.</a:t>
            </a:r>
          </a:p>
        </p:txBody>
      </p:sp>
      <p:sp>
        <p:nvSpPr>
          <p:cNvPr id="20" name="19 Flecha abajo"/>
          <p:cNvSpPr/>
          <p:nvPr/>
        </p:nvSpPr>
        <p:spPr>
          <a:xfrm rot="16200000">
            <a:off x="6480212" y="3381091"/>
            <a:ext cx="504056" cy="7200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CuadroTexto"/>
          <p:cNvSpPr txBox="1"/>
          <p:nvPr/>
        </p:nvSpPr>
        <p:spPr>
          <a:xfrm>
            <a:off x="3707904" y="2923917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Si el nitrógeno está </a:t>
            </a:r>
            <a:r>
              <a:rPr lang="es-ES" dirty="0" err="1"/>
              <a:t>disustituido</a:t>
            </a:r>
            <a:r>
              <a:rPr lang="es-ES" dirty="0"/>
              <a:t> (amina secundaria) la reacción terminaría  aquí porque R</a:t>
            </a:r>
            <a:r>
              <a:rPr lang="es-ES" baseline="30000" dirty="0"/>
              <a:t>+</a:t>
            </a:r>
            <a:r>
              <a:rPr lang="es-ES" dirty="0"/>
              <a:t> es mal grupo saliente</a:t>
            </a:r>
          </a:p>
        </p:txBody>
      </p:sp>
      <p:sp>
        <p:nvSpPr>
          <p:cNvPr id="24" name="23 Flecha doblada"/>
          <p:cNvSpPr/>
          <p:nvPr/>
        </p:nvSpPr>
        <p:spPr>
          <a:xfrm>
            <a:off x="3872826" y="4898835"/>
            <a:ext cx="390238" cy="978437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8207897" y="3279465"/>
            <a:ext cx="9361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Mal grupo saliente</a:t>
            </a:r>
          </a:p>
        </p:txBody>
      </p:sp>
      <p:sp>
        <p:nvSpPr>
          <p:cNvPr id="28" name="27 Flecha izquierda"/>
          <p:cNvSpPr/>
          <p:nvPr/>
        </p:nvSpPr>
        <p:spPr>
          <a:xfrm>
            <a:off x="8063881" y="3567062"/>
            <a:ext cx="288032" cy="348135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Flecha izquierda"/>
          <p:cNvSpPr/>
          <p:nvPr/>
        </p:nvSpPr>
        <p:spPr>
          <a:xfrm>
            <a:off x="7740129" y="3877339"/>
            <a:ext cx="539553" cy="348135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Flecha abajo"/>
          <p:cNvSpPr/>
          <p:nvPr/>
        </p:nvSpPr>
        <p:spPr>
          <a:xfrm>
            <a:off x="7380312" y="2494628"/>
            <a:ext cx="432048" cy="85857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CuadroTexto"/>
          <p:cNvSpPr txBox="1"/>
          <p:nvPr/>
        </p:nvSpPr>
        <p:spPr>
          <a:xfrm>
            <a:off x="107505" y="2945280"/>
            <a:ext cx="34563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La velocidad de formación de estos  compuestos depende del pH, siendo el óptimo entre 4 y 5.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Un pH más bajo </a:t>
            </a:r>
            <a:r>
              <a:rPr lang="es-ES" dirty="0" err="1"/>
              <a:t>protonaría</a:t>
            </a:r>
            <a:r>
              <a:rPr lang="es-ES" dirty="0"/>
              <a:t> a la amina (RNH</a:t>
            </a:r>
            <a:r>
              <a:rPr lang="es-ES" baseline="-25000" dirty="0"/>
              <a:t>3</a:t>
            </a:r>
            <a:r>
              <a:rPr lang="es-ES" dirty="0"/>
              <a:t>+), impidiendo que actúe como nucleófilo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Pero si fuera demasiado básico, no se </a:t>
            </a:r>
            <a:r>
              <a:rPr lang="es-ES" dirty="0" err="1"/>
              <a:t>protonaría</a:t>
            </a:r>
            <a:r>
              <a:rPr lang="es-ES" dirty="0"/>
              <a:t> el alcohol intermedio.</a:t>
            </a:r>
          </a:p>
        </p:txBody>
      </p:sp>
      <p:sp>
        <p:nvSpPr>
          <p:cNvPr id="32" name="31 Flecha abajo"/>
          <p:cNvSpPr/>
          <p:nvPr/>
        </p:nvSpPr>
        <p:spPr>
          <a:xfrm rot="18243618">
            <a:off x="697866" y="613207"/>
            <a:ext cx="504056" cy="7200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393759"/>
              </p:ext>
            </p:extLst>
          </p:nvPr>
        </p:nvGraphicFramePr>
        <p:xfrm>
          <a:off x="1783217" y="1287629"/>
          <a:ext cx="1655371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3" name="ChemSketch" r:id="rId7" imgW="1377696" imgH="950976" progId="">
                  <p:embed/>
                </p:oleObj>
              </mc:Choice>
              <mc:Fallback>
                <p:oleObj name="ChemSketch" r:id="rId7" imgW="1377696" imgH="950976" progId="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3217" y="1287629"/>
                        <a:ext cx="1655371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32 Flecha abajo"/>
          <p:cNvSpPr/>
          <p:nvPr/>
        </p:nvSpPr>
        <p:spPr>
          <a:xfrm rot="18420942">
            <a:off x="2877300" y="1244182"/>
            <a:ext cx="504056" cy="7200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189384"/>
              </p:ext>
            </p:extLst>
          </p:nvPr>
        </p:nvGraphicFramePr>
        <p:xfrm>
          <a:off x="3411073" y="920108"/>
          <a:ext cx="1844247" cy="1644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4" name="ChemSketch" r:id="rId9" imgW="1411224" imgH="1146048" progId="">
                  <p:embed/>
                </p:oleObj>
              </mc:Choice>
              <mc:Fallback>
                <p:oleObj name="ChemSketch" r:id="rId9" imgW="1411224" imgH="1146048" progId="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073" y="920108"/>
                        <a:ext cx="1844247" cy="16447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953475"/>
              </p:ext>
            </p:extLst>
          </p:nvPr>
        </p:nvGraphicFramePr>
        <p:xfrm>
          <a:off x="5183890" y="1412776"/>
          <a:ext cx="1908390" cy="1200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5" name="ChemSketch" r:id="rId11" imgW="1435608" imgH="804672" progId="">
                  <p:embed/>
                </p:oleObj>
              </mc:Choice>
              <mc:Fallback>
                <p:oleObj name="ChemSketch" r:id="rId11" imgW="1435608" imgH="804672" progId="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3890" y="1412776"/>
                        <a:ext cx="1908390" cy="12009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964892"/>
              </p:ext>
            </p:extLst>
          </p:nvPr>
        </p:nvGraphicFramePr>
        <p:xfrm>
          <a:off x="7042263" y="1327345"/>
          <a:ext cx="1900233" cy="1389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6" name="ChemSketch" r:id="rId13" imgW="1661160" imgH="874776" progId="">
                  <p:embed/>
                </p:oleObj>
              </mc:Choice>
              <mc:Fallback>
                <p:oleObj name="ChemSketch" r:id="rId13" imgW="1661160" imgH="874776" progId="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2263" y="1327345"/>
                        <a:ext cx="1900233" cy="13897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577060"/>
              </p:ext>
            </p:extLst>
          </p:nvPr>
        </p:nvGraphicFramePr>
        <p:xfrm>
          <a:off x="4254968" y="4509121"/>
          <a:ext cx="4024713" cy="2214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7" name="ChemSketch" r:id="rId15" imgW="3258312" imgH="2002536" progId="">
                  <p:embed/>
                </p:oleObj>
              </mc:Choice>
              <mc:Fallback>
                <p:oleObj name="ChemSketch" r:id="rId15" imgW="3258312" imgH="2002536" progId="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968" y="4509121"/>
                        <a:ext cx="4024713" cy="221476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21 CuadroTexto"/>
          <p:cNvSpPr txBox="1"/>
          <p:nvPr/>
        </p:nvSpPr>
        <p:spPr>
          <a:xfrm>
            <a:off x="2475493" y="5800558"/>
            <a:ext cx="2708575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Pero puede salir un H</a:t>
            </a:r>
            <a:r>
              <a:rPr lang="es-ES" baseline="30000" dirty="0">
                <a:solidFill>
                  <a:schemeClr val="bg1"/>
                </a:solidFill>
              </a:rPr>
              <a:t>+</a:t>
            </a:r>
            <a:r>
              <a:rPr lang="es-ES" dirty="0">
                <a:solidFill>
                  <a:schemeClr val="bg1"/>
                </a:solidFill>
              </a:rPr>
              <a:t> del carbono  alfa, formándose una </a:t>
            </a:r>
            <a:r>
              <a:rPr lang="es-ES" b="1" dirty="0" err="1">
                <a:solidFill>
                  <a:schemeClr val="bg1"/>
                </a:solidFill>
              </a:rPr>
              <a:t>enamina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10" name="9 Flecha derecha"/>
          <p:cNvSpPr/>
          <p:nvPr/>
        </p:nvSpPr>
        <p:spPr>
          <a:xfrm rot="20784068">
            <a:off x="4522097" y="6305350"/>
            <a:ext cx="1291342" cy="27051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664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/>
      <p:bldP spid="24" grpId="0" animBg="1"/>
      <p:bldP spid="27" grpId="0"/>
      <p:bldP spid="28" grpId="0" animBg="1"/>
      <p:bldP spid="29" grpId="0" animBg="1"/>
      <p:bldP spid="30" grpId="0" animBg="1"/>
      <p:bldP spid="32" grpId="0" animBg="1"/>
      <p:bldP spid="33" grpId="0" animBg="1"/>
      <p:bldP spid="22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430519"/>
              </p:ext>
            </p:extLst>
          </p:nvPr>
        </p:nvGraphicFramePr>
        <p:xfrm>
          <a:off x="467544" y="875573"/>
          <a:ext cx="7684071" cy="3029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6" name="ChemSketch" r:id="rId3" imgW="6007608" imgH="2368296" progId="">
                  <p:embed/>
                </p:oleObj>
              </mc:Choice>
              <mc:Fallback>
                <p:oleObj name="ChemSketch" r:id="rId3" imgW="6007608" imgH="2368296" progId="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875573"/>
                        <a:ext cx="7684071" cy="302976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60649"/>
            <a:ext cx="8229600" cy="648072"/>
          </a:xfrm>
        </p:spPr>
        <p:txBody>
          <a:bodyPr>
            <a:normAutofit/>
          </a:bodyPr>
          <a:lstStyle/>
          <a:p>
            <a:r>
              <a:rPr lang="es-ES" sz="2800" dirty="0"/>
              <a:t>Adición de hidracina (Reacción de Wolff-</a:t>
            </a:r>
            <a:r>
              <a:rPr lang="es-ES" sz="2800" dirty="0" err="1"/>
              <a:t>Kishner</a:t>
            </a:r>
            <a:r>
              <a:rPr lang="es-ES" sz="2800" dirty="0"/>
              <a:t>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108147" y="2000626"/>
            <a:ext cx="3048029" cy="646331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Es un método conveniente para reducir carbonilos</a:t>
            </a: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67544" y="407707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/>
              <a:t>Reducción con hidruros (NaBH</a:t>
            </a:r>
            <a:r>
              <a:rPr lang="es-ES" sz="2800" baseline="-25000" dirty="0"/>
              <a:t>4</a:t>
            </a:r>
            <a:r>
              <a:rPr lang="es-ES" sz="2800" dirty="0"/>
              <a:t>; LiAlH</a:t>
            </a:r>
            <a:r>
              <a:rPr lang="es-ES" sz="2800" baseline="-25000" dirty="0"/>
              <a:t>4</a:t>
            </a:r>
            <a:r>
              <a:rPr lang="es-ES" sz="2800" dirty="0"/>
              <a:t>)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80170"/>
              </p:ext>
            </p:extLst>
          </p:nvPr>
        </p:nvGraphicFramePr>
        <p:xfrm>
          <a:off x="683568" y="4797152"/>
          <a:ext cx="936104" cy="1654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7" name="ChemSketch" r:id="rId5" imgW="737616" imgH="1304544" progId="">
                  <p:embed/>
                </p:oleObj>
              </mc:Choice>
              <mc:Fallback>
                <p:oleObj name="ChemSketch" r:id="rId5" imgW="737616" imgH="1304544" progId="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797152"/>
                        <a:ext cx="936104" cy="165479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1835696" y="5157192"/>
            <a:ext cx="1368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Actúan cediendo hidruro (H</a:t>
            </a:r>
            <a:r>
              <a:rPr lang="es-ES" baseline="30000" dirty="0"/>
              <a:t>-</a:t>
            </a:r>
            <a:r>
              <a:rPr lang="es-ES" dirty="0"/>
              <a:t>)</a:t>
            </a:r>
          </a:p>
        </p:txBody>
      </p:sp>
      <p:sp>
        <p:nvSpPr>
          <p:cNvPr id="15" name="14 Flecha derecha"/>
          <p:cNvSpPr/>
          <p:nvPr/>
        </p:nvSpPr>
        <p:spPr>
          <a:xfrm>
            <a:off x="1907704" y="4869160"/>
            <a:ext cx="122413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lecha derecha"/>
          <p:cNvSpPr/>
          <p:nvPr/>
        </p:nvSpPr>
        <p:spPr>
          <a:xfrm>
            <a:off x="1879358" y="6021288"/>
            <a:ext cx="122413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Elipse"/>
          <p:cNvSpPr/>
          <p:nvPr/>
        </p:nvSpPr>
        <p:spPr>
          <a:xfrm>
            <a:off x="2267744" y="1268760"/>
            <a:ext cx="1008112" cy="432048"/>
          </a:xfrm>
          <a:prstGeom prst="ellipse">
            <a:avLst/>
          </a:prstGeom>
          <a:solidFill>
            <a:srgbClr val="4F81BD">
              <a:alpha val="45882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CuadroTexto"/>
          <p:cNvSpPr txBox="1"/>
          <p:nvPr/>
        </p:nvSpPr>
        <p:spPr>
          <a:xfrm>
            <a:off x="539553" y="2015262"/>
            <a:ext cx="1440160" cy="954107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</a:rPr>
              <a:t>Mecanismo idéntico al de formación de </a:t>
            </a:r>
            <a:r>
              <a:rPr lang="es-ES" sz="1400" dirty="0" err="1">
                <a:solidFill>
                  <a:schemeClr val="bg1"/>
                </a:solidFill>
              </a:rPr>
              <a:t>iminas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1" name="10 Flecha derecha"/>
          <p:cNvSpPr/>
          <p:nvPr/>
        </p:nvSpPr>
        <p:spPr>
          <a:xfrm rot="19528338">
            <a:off x="1941013" y="1701201"/>
            <a:ext cx="587011" cy="2880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205677"/>
              </p:ext>
            </p:extLst>
          </p:nvPr>
        </p:nvGraphicFramePr>
        <p:xfrm>
          <a:off x="3203847" y="4562225"/>
          <a:ext cx="5108785" cy="2113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8" name="ChemSketch" r:id="rId7" imgW="3907536" imgH="1615440" progId="">
                  <p:embed/>
                </p:oleObj>
              </mc:Choice>
              <mc:Fallback>
                <p:oleObj name="ChemSketch" r:id="rId7" imgW="3907536" imgH="1615440" progId="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7" y="4562225"/>
                        <a:ext cx="5108785" cy="21132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904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  <p:bldP spid="15" grpId="0" animBg="1"/>
      <p:bldP spid="16" grpId="0" animBg="1"/>
      <p:bldP spid="4" grpId="0" animBg="1"/>
      <p:bldP spid="17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2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70628"/>
              </p:ext>
            </p:extLst>
          </p:nvPr>
        </p:nvGraphicFramePr>
        <p:xfrm>
          <a:off x="740257" y="1122529"/>
          <a:ext cx="1711215" cy="919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7" name="ChemSketch" r:id="rId3" imgW="1066800" imgH="573024" progId="">
                  <p:embed/>
                </p:oleObj>
              </mc:Choice>
              <mc:Fallback>
                <p:oleObj name="ChemSketch" r:id="rId3" imgW="1066800" imgH="573024" progId="">
                  <p:embed/>
                  <p:pic>
                    <p:nvPicPr>
                      <p:cNvPr id="0" name="Picture 4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257" y="1122529"/>
                        <a:ext cx="1711215" cy="91926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Flecha derecha"/>
          <p:cNvSpPr/>
          <p:nvPr/>
        </p:nvSpPr>
        <p:spPr>
          <a:xfrm rot="1922091">
            <a:off x="2272541" y="2070272"/>
            <a:ext cx="1457284" cy="30477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066397"/>
              </p:ext>
            </p:extLst>
          </p:nvPr>
        </p:nvGraphicFramePr>
        <p:xfrm>
          <a:off x="1763688" y="2338247"/>
          <a:ext cx="4508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8" name="ChemSketch" r:id="rId5" imgW="451104" imgH="374904" progId="">
                  <p:embed/>
                </p:oleObj>
              </mc:Choice>
              <mc:Fallback>
                <p:oleObj name="ChemSketch" r:id="rId5" imgW="451104" imgH="374904" progId="">
                  <p:embed/>
                  <p:pic>
                    <p:nvPicPr>
                      <p:cNvPr id="0" name="Picture 4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338247"/>
                        <a:ext cx="450850" cy="3746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720080"/>
          </a:xfrm>
        </p:spPr>
        <p:txBody>
          <a:bodyPr/>
          <a:lstStyle/>
          <a:p>
            <a:r>
              <a:rPr lang="es-ES" dirty="0"/>
              <a:t>Adición a cetonas conjugadas: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459318"/>
              </p:ext>
            </p:extLst>
          </p:nvPr>
        </p:nvGraphicFramePr>
        <p:xfrm>
          <a:off x="2051720" y="1546159"/>
          <a:ext cx="633413" cy="1125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9" name="ChemSketch" r:id="rId7" imgW="633984" imgH="765048" progId="">
                  <p:embed/>
                </p:oleObj>
              </mc:Choice>
              <mc:Fallback>
                <p:oleObj name="ChemSketch" r:id="rId7" imgW="633984" imgH="765048" progId="">
                  <p:embed/>
                  <p:pic>
                    <p:nvPicPr>
                      <p:cNvPr id="0" name="Picture 4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546159"/>
                        <a:ext cx="633413" cy="11252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696960"/>
              </p:ext>
            </p:extLst>
          </p:nvPr>
        </p:nvGraphicFramePr>
        <p:xfrm>
          <a:off x="1187624" y="1706979"/>
          <a:ext cx="687445" cy="830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0" name="ChemSketch" r:id="rId9" imgW="377952" imgH="509016" progId="">
                  <p:embed/>
                </p:oleObj>
              </mc:Choice>
              <mc:Fallback>
                <p:oleObj name="ChemSketch" r:id="rId9" imgW="377952" imgH="509016" progId="">
                  <p:embed/>
                  <p:pic>
                    <p:nvPicPr>
                      <p:cNvPr id="0" name="Picture 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706979"/>
                        <a:ext cx="687445" cy="830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812560"/>
              </p:ext>
            </p:extLst>
          </p:nvPr>
        </p:nvGraphicFramePr>
        <p:xfrm>
          <a:off x="3779912" y="826079"/>
          <a:ext cx="1584176" cy="1064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1" name="ChemSketch" r:id="rId11" imgW="1021080" imgH="685800" progId="">
                  <p:embed/>
                </p:oleObj>
              </mc:Choice>
              <mc:Fallback>
                <p:oleObj name="ChemSketch" r:id="rId11" imgW="1021080" imgH="685800" progId="">
                  <p:embed/>
                  <p:pic>
                    <p:nvPicPr>
                      <p:cNvPr id="0" name="Picture 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826079"/>
                        <a:ext cx="1584176" cy="106432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094692"/>
              </p:ext>
            </p:extLst>
          </p:nvPr>
        </p:nvGraphicFramePr>
        <p:xfrm>
          <a:off x="3707904" y="1978207"/>
          <a:ext cx="4635868" cy="1089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2" name="ChemSketch" r:id="rId13" imgW="3145536" imgH="740664" progId="">
                  <p:embed/>
                </p:oleObj>
              </mc:Choice>
              <mc:Fallback>
                <p:oleObj name="ChemSketch" r:id="rId13" imgW="3145536" imgH="740664" progId="">
                  <p:embed/>
                  <p:pic>
                    <p:nvPicPr>
                      <p:cNvPr id="0" name="Picture 5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1978207"/>
                        <a:ext cx="4635868" cy="108996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Flecha derecha"/>
          <p:cNvSpPr/>
          <p:nvPr/>
        </p:nvSpPr>
        <p:spPr>
          <a:xfrm>
            <a:off x="2411760" y="1384141"/>
            <a:ext cx="1296144" cy="30603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>
            <a:off x="611561" y="2842303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nucleófilo tiene dos sitios de ataque:</a:t>
            </a:r>
          </a:p>
        </p:txBody>
      </p:sp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213310"/>
              </p:ext>
            </p:extLst>
          </p:nvPr>
        </p:nvGraphicFramePr>
        <p:xfrm>
          <a:off x="251520" y="3488634"/>
          <a:ext cx="380792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3" name="ChemSketch" r:id="rId15" imgW="2417064" imgH="685800" progId="">
                  <p:embed/>
                </p:oleObj>
              </mc:Choice>
              <mc:Fallback>
                <p:oleObj name="ChemSketch" r:id="rId15" imgW="2417064" imgH="685800" progId="">
                  <p:embed/>
                  <p:pic>
                    <p:nvPicPr>
                      <p:cNvPr id="0" name="Picture 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488634"/>
                        <a:ext cx="3807924" cy="11521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16 Flecha doblada"/>
          <p:cNvSpPr/>
          <p:nvPr/>
        </p:nvSpPr>
        <p:spPr>
          <a:xfrm rot="5400000">
            <a:off x="1747311" y="3254724"/>
            <a:ext cx="536812" cy="576064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058815" y="4612886"/>
            <a:ext cx="2016224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Hay dos lugares con deficiencia de carga (electrófilos)</a:t>
            </a:r>
          </a:p>
        </p:txBody>
      </p:sp>
      <p:sp>
        <p:nvSpPr>
          <p:cNvPr id="20" name="19 Flecha doblada"/>
          <p:cNvSpPr/>
          <p:nvPr/>
        </p:nvSpPr>
        <p:spPr>
          <a:xfrm rot="16472683">
            <a:off x="643436" y="4327223"/>
            <a:ext cx="762028" cy="476407"/>
          </a:xfrm>
          <a:prstGeom prst="bentArrow">
            <a:avLst>
              <a:gd name="adj1" fmla="val 29516"/>
              <a:gd name="adj2" fmla="val 25620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1" name="20 Flecha doblada"/>
          <p:cNvSpPr/>
          <p:nvPr/>
        </p:nvSpPr>
        <p:spPr>
          <a:xfrm rot="17347633" flipV="1">
            <a:off x="2944125" y="4265522"/>
            <a:ext cx="894632" cy="662158"/>
          </a:xfrm>
          <a:prstGeom prst="bentArrow">
            <a:avLst>
              <a:gd name="adj1" fmla="val 25000"/>
              <a:gd name="adj2" fmla="val 23107"/>
              <a:gd name="adj3" fmla="val 27833"/>
              <a:gd name="adj4" fmla="val 4883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04048" y="3349497"/>
            <a:ext cx="2232248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Pero el ataque en el carbono </a:t>
            </a:r>
            <a:r>
              <a:rPr lang="es-ES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s-ES" dirty="0">
                <a:solidFill>
                  <a:schemeClr val="bg1"/>
                </a:solidFill>
              </a:rPr>
              <a:t> deja una carga estabilizada por resonancia.</a:t>
            </a:r>
          </a:p>
        </p:txBody>
      </p:sp>
      <p:sp>
        <p:nvSpPr>
          <p:cNvPr id="23" name="22 Flecha arriba"/>
          <p:cNvSpPr/>
          <p:nvPr/>
        </p:nvSpPr>
        <p:spPr>
          <a:xfrm>
            <a:off x="5904148" y="2842303"/>
            <a:ext cx="432048" cy="538171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5904148" y="898087"/>
            <a:ext cx="2520280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Aquí la carga queda localizada sobre el oxígeno</a:t>
            </a:r>
          </a:p>
        </p:txBody>
      </p:sp>
      <p:sp>
        <p:nvSpPr>
          <p:cNvPr id="25" name="24 Flecha izquierda"/>
          <p:cNvSpPr/>
          <p:nvPr/>
        </p:nvSpPr>
        <p:spPr>
          <a:xfrm>
            <a:off x="5364088" y="1186119"/>
            <a:ext cx="432048" cy="39604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8" name="7 Grupo"/>
          <p:cNvGrpSpPr/>
          <p:nvPr/>
        </p:nvGrpSpPr>
        <p:grpSpPr>
          <a:xfrm>
            <a:off x="4490602" y="4779452"/>
            <a:ext cx="4041838" cy="1504480"/>
            <a:chOff x="4490602" y="4779452"/>
            <a:chExt cx="4041838" cy="1504480"/>
          </a:xfrm>
        </p:grpSpPr>
        <p:graphicFrame>
          <p:nvGraphicFramePr>
            <p:cNvPr id="2" name="1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4111604"/>
                </p:ext>
              </p:extLst>
            </p:nvPr>
          </p:nvGraphicFramePr>
          <p:xfrm>
            <a:off x="4517466" y="5141722"/>
            <a:ext cx="4014974" cy="1142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94" name="ChemSketch" r:id="rId17" imgW="2773680" imgH="789432" progId="">
                    <p:embed/>
                  </p:oleObj>
                </mc:Choice>
                <mc:Fallback>
                  <p:oleObj name="ChemSketch" r:id="rId17" imgW="2773680" imgH="789432" progId="">
                    <p:embed/>
                    <p:pic>
                      <p:nvPicPr>
                        <p:cNvPr id="0" name="Picture 5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7466" y="5141722"/>
                          <a:ext cx="4014974" cy="1142210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3 CuadroTexto"/>
            <p:cNvSpPr txBox="1"/>
            <p:nvPr/>
          </p:nvSpPr>
          <p:spPr>
            <a:xfrm>
              <a:off x="4490602" y="4779452"/>
              <a:ext cx="1335622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s-ES" dirty="0">
                  <a:solidFill>
                    <a:schemeClr val="bg1"/>
                  </a:solidFill>
                </a:rPr>
                <a:t>Un ejemplo: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279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4" grpId="0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 redondeado"/>
          <p:cNvSpPr/>
          <p:nvPr/>
        </p:nvSpPr>
        <p:spPr>
          <a:xfrm>
            <a:off x="107504" y="4871317"/>
            <a:ext cx="8928992" cy="122197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755576" y="2492896"/>
            <a:ext cx="5400600" cy="191675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Adición a ácidos y derivados de ácido: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1224136"/>
          </a:xfrm>
        </p:spPr>
        <p:txBody>
          <a:bodyPr>
            <a:noAutofit/>
          </a:bodyPr>
          <a:lstStyle/>
          <a:p>
            <a:r>
              <a:rPr lang="es-ES" sz="2400" dirty="0"/>
              <a:t>El ataque </a:t>
            </a:r>
            <a:r>
              <a:rPr lang="es-ES" sz="2400" dirty="0" err="1"/>
              <a:t>nucleofílico</a:t>
            </a:r>
            <a:r>
              <a:rPr lang="es-ES" sz="2400" dirty="0"/>
              <a:t> a ácidos y derivados de ácido responde a mecanismos muy similares a los de carbonilo.</a:t>
            </a:r>
          </a:p>
          <a:p>
            <a:r>
              <a:rPr lang="es-ES" sz="2400" dirty="0"/>
              <a:t>En medio básico:</a:t>
            </a:r>
          </a:p>
          <a:p>
            <a:endParaRPr lang="es-ES" sz="2400" dirty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263882"/>
              </p:ext>
            </p:extLst>
          </p:nvPr>
        </p:nvGraphicFramePr>
        <p:xfrm>
          <a:off x="2555776" y="2564904"/>
          <a:ext cx="792088" cy="981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75" name="ChemSketch" r:id="rId3" imgW="569976" imgH="707136" progId="">
                  <p:embed/>
                </p:oleObj>
              </mc:Choice>
              <mc:Fallback>
                <p:oleObj name="ChemSketch" r:id="rId3" imgW="569976" imgH="707136" progId="">
                  <p:embed/>
                  <p:pic>
                    <p:nvPicPr>
                      <p:cNvPr id="0" name="Picture 5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564904"/>
                        <a:ext cx="792088" cy="98183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467544" y="4409652"/>
            <a:ext cx="2528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En medio ácido: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147861"/>
              </p:ext>
            </p:extLst>
          </p:nvPr>
        </p:nvGraphicFramePr>
        <p:xfrm>
          <a:off x="7452320" y="5116000"/>
          <a:ext cx="1224136" cy="73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76" name="ChemSketch" r:id="rId5" imgW="1039368" imgH="621792" progId="">
                  <p:embed/>
                </p:oleObj>
              </mc:Choice>
              <mc:Fallback>
                <p:oleObj name="ChemSketch" r:id="rId5" imgW="1039368" imgH="621792" progId="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5116000"/>
                        <a:ext cx="1224136" cy="73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9857675"/>
              </p:ext>
            </p:extLst>
          </p:nvPr>
        </p:nvGraphicFramePr>
        <p:xfrm>
          <a:off x="840828" y="2780928"/>
          <a:ext cx="1781688" cy="1091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77" name="ChemSketch" r:id="rId7" imgW="1347216" imgH="826008" progId="">
                  <p:embed/>
                </p:oleObj>
              </mc:Choice>
              <mc:Fallback>
                <p:oleObj name="ChemSketch" r:id="rId7" imgW="1347216" imgH="826008" progId="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828" y="2780928"/>
                        <a:ext cx="1781688" cy="10912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1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44591"/>
              </p:ext>
            </p:extLst>
          </p:nvPr>
        </p:nvGraphicFramePr>
        <p:xfrm>
          <a:off x="3375563" y="2636912"/>
          <a:ext cx="2392873" cy="8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78" name="ChemSketch" r:id="rId9" imgW="1740408" imgH="591312" progId="">
                  <p:embed/>
                </p:oleObj>
              </mc:Choice>
              <mc:Fallback>
                <p:oleObj name="ChemSketch" r:id="rId9" imgW="1740408" imgH="591312" progId="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563" y="2636912"/>
                        <a:ext cx="2392873" cy="8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791703"/>
              </p:ext>
            </p:extLst>
          </p:nvPr>
        </p:nvGraphicFramePr>
        <p:xfrm>
          <a:off x="251520" y="5013176"/>
          <a:ext cx="153465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79" name="ChemSketch" r:id="rId11" imgW="1246632" imgH="701040" progId="">
                  <p:embed/>
                </p:oleObj>
              </mc:Choice>
              <mc:Fallback>
                <p:oleObj name="ChemSketch" r:id="rId11" imgW="1246632" imgH="701040" progId="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5013176"/>
                        <a:ext cx="1534650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960231"/>
              </p:ext>
            </p:extLst>
          </p:nvPr>
        </p:nvGraphicFramePr>
        <p:xfrm>
          <a:off x="1835696" y="5063566"/>
          <a:ext cx="1472176" cy="987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80" name="ChemSketch" r:id="rId13" imgW="1283208" imgH="859536" progId="">
                  <p:embed/>
                </p:oleObj>
              </mc:Choice>
              <mc:Fallback>
                <p:oleObj name="ChemSketch" r:id="rId13" imgW="1283208" imgH="859536" progId="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063566"/>
                        <a:ext cx="1472176" cy="9875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2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313080"/>
              </p:ext>
            </p:extLst>
          </p:nvPr>
        </p:nvGraphicFramePr>
        <p:xfrm>
          <a:off x="3316287" y="4941168"/>
          <a:ext cx="161747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81" name="ChemSketch" r:id="rId15" imgW="1255776" imgH="783336" progId="">
                  <p:embed/>
                </p:oleObj>
              </mc:Choice>
              <mc:Fallback>
                <p:oleObj name="ChemSketch" r:id="rId15" imgW="1255776" imgH="783336" progId="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87" y="4941168"/>
                        <a:ext cx="1617479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066599"/>
              </p:ext>
            </p:extLst>
          </p:nvPr>
        </p:nvGraphicFramePr>
        <p:xfrm>
          <a:off x="4925063" y="4871317"/>
          <a:ext cx="2462225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82" name="ChemSketch" r:id="rId17" imgW="2121408" imgH="868680" progId="">
                  <p:embed/>
                </p:oleObj>
              </mc:Choice>
              <mc:Fallback>
                <p:oleObj name="ChemSketch" r:id="rId17" imgW="2121408" imgH="868680" progId="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5063" y="4871317"/>
                        <a:ext cx="2462225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604CAAD6-F5F3-456B-BD53-11945A337C88}"/>
              </a:ext>
            </a:extLst>
          </p:cNvPr>
          <p:cNvSpPr/>
          <p:nvPr/>
        </p:nvSpPr>
        <p:spPr>
          <a:xfrm>
            <a:off x="1200477" y="3876757"/>
            <a:ext cx="4567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ES" dirty="0">
                <a:solidFill>
                  <a:srgbClr val="000061"/>
                </a:solidFill>
                <a:latin typeface="Arial" panose="020B0604020202020204" pitchFamily="34" charset="0"/>
              </a:rPr>
              <a:t>Z= Halógeno; -OH, -OR; -NH</a:t>
            </a:r>
            <a:r>
              <a:rPr lang="es-ES" baseline="-25000" dirty="0">
                <a:solidFill>
                  <a:srgbClr val="000061"/>
                </a:solidFill>
                <a:latin typeface="Arial" panose="020B0604020202020204" pitchFamily="34" charset="0"/>
              </a:rPr>
              <a:t>2</a:t>
            </a:r>
            <a:r>
              <a:rPr lang="es-ES" dirty="0">
                <a:solidFill>
                  <a:srgbClr val="000061"/>
                </a:solidFill>
                <a:latin typeface="Arial" panose="020B0604020202020204" pitchFamily="34" charset="0"/>
              </a:rPr>
              <a:t>; -NHR; -NR</a:t>
            </a:r>
            <a:r>
              <a:rPr lang="es-ES" baseline="-25000" dirty="0">
                <a:solidFill>
                  <a:srgbClr val="000061"/>
                </a:solidFill>
                <a:latin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0218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8" grpId="0" animBg="1"/>
      <p:bldP spid="11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33984"/>
              </p:ext>
            </p:extLst>
          </p:nvPr>
        </p:nvGraphicFramePr>
        <p:xfrm>
          <a:off x="4068067" y="3145036"/>
          <a:ext cx="4824413" cy="337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" name="ChemSketch" r:id="rId3" imgW="4824984" imgH="3380232" progId="">
                  <p:embed/>
                </p:oleObj>
              </mc:Choice>
              <mc:Fallback>
                <p:oleObj name="ChemSketch" r:id="rId3" imgW="4824984" imgH="3380232" progId="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067" y="3145036"/>
                        <a:ext cx="4824413" cy="33797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67544" y="13167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/>
              <a:t>Obtención de ácidos y sus derivados: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4860032" y="836712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ES" sz="2400" dirty="0"/>
              <a:t>Existen una gran variedad de reacciones de adición al carboxilo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ES" sz="2400"/>
              <a:t>Todas </a:t>
            </a:r>
            <a:r>
              <a:rPr lang="es-ES" sz="2400" dirty="0"/>
              <a:t>son útiles dado que permiten obtener derivados de gran importancia 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07504" y="3072348"/>
            <a:ext cx="38884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ES" sz="2400" dirty="0"/>
              <a:t>Como podemos ver aquí, un mismo compuesto puede ser precursor de otro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ES" sz="2400"/>
              <a:t>Y también </a:t>
            </a:r>
            <a:r>
              <a:rPr lang="es-ES" sz="2400" dirty="0"/>
              <a:t>derivarse de este último.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ES" sz="2400" dirty="0"/>
              <a:t>Todas estas reacciones se ajustan al menos a uno de los mecanismos generales antes expuestos.</a:t>
            </a:r>
          </a:p>
        </p:txBody>
      </p:sp>
      <p:sp>
        <p:nvSpPr>
          <p:cNvPr id="2" name="Bocadillo: rectángulo con esquinas redondeadas 1">
            <a:extLst>
              <a:ext uri="{FF2B5EF4-FFF2-40B4-BE49-F238E27FC236}">
                <a16:creationId xmlns:a16="http://schemas.microsoft.com/office/drawing/2014/main" id="{1F555844-5BCD-46B2-8FD7-A128A566CD8C}"/>
              </a:ext>
            </a:extLst>
          </p:cNvPr>
          <p:cNvSpPr/>
          <p:nvPr/>
        </p:nvSpPr>
        <p:spPr>
          <a:xfrm>
            <a:off x="4283968" y="5426799"/>
            <a:ext cx="1656184" cy="954733"/>
          </a:xfrm>
          <a:prstGeom prst="wedgeRoundRectCallout">
            <a:avLst>
              <a:gd name="adj1" fmla="val 52985"/>
              <a:gd name="adj2" fmla="val -862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/>
              <a:t>Son muy reactivos, no necesitan activarse ante nucleófilos débiles 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EE1569B1-183C-4C30-B861-9BD6BAEE3CBB}"/>
              </a:ext>
            </a:extLst>
          </p:cNvPr>
          <p:cNvSpPr/>
          <p:nvPr/>
        </p:nvSpPr>
        <p:spPr>
          <a:xfrm>
            <a:off x="4097132" y="4293096"/>
            <a:ext cx="2880320" cy="827340"/>
          </a:xfrm>
          <a:prstGeom prst="roundRect">
            <a:avLst/>
          </a:prstGeom>
          <a:noFill/>
          <a:ln w="3810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E3404B55-B357-4EB3-8713-9E9553480737}"/>
              </a:ext>
            </a:extLst>
          </p:cNvPr>
          <p:cNvGrpSpPr/>
          <p:nvPr/>
        </p:nvGrpSpPr>
        <p:grpSpPr>
          <a:xfrm>
            <a:off x="179512" y="908720"/>
            <a:ext cx="4511675" cy="2078037"/>
            <a:chOff x="179512" y="908720"/>
            <a:chExt cx="4511675" cy="2078037"/>
          </a:xfrm>
        </p:grpSpPr>
        <p:graphicFrame>
          <p:nvGraphicFramePr>
            <p:cNvPr id="4" name="3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9138021"/>
                </p:ext>
              </p:extLst>
            </p:nvPr>
          </p:nvGraphicFramePr>
          <p:xfrm>
            <a:off x="179512" y="908720"/>
            <a:ext cx="4511675" cy="2078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17" name="ChemSketch" r:id="rId5" imgW="4511040" imgH="2078736" progId="">
                    <p:embed/>
                  </p:oleObj>
                </mc:Choice>
                <mc:Fallback>
                  <p:oleObj name="ChemSketch" r:id="rId5" imgW="4511040" imgH="2078736" progId="">
                    <p:embed/>
                    <p:pic>
                      <p:nvPicPr>
                        <p:cNvPr id="0" name="Picture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12" y="908720"/>
                          <a:ext cx="4511675" cy="2078037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F90834BE-F0EB-4818-A4C4-AE009A4EA63E}"/>
                </a:ext>
              </a:extLst>
            </p:cNvPr>
            <p:cNvSpPr txBox="1"/>
            <p:nvPr/>
          </p:nvSpPr>
          <p:spPr>
            <a:xfrm>
              <a:off x="3990458" y="2627485"/>
              <a:ext cx="58702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>
                  <a:solidFill>
                    <a:schemeClr val="bg1"/>
                  </a:solidFill>
                </a:rPr>
                <a:t>Amida</a:t>
              </a:r>
            </a:p>
          </p:txBody>
        </p:sp>
      </p:grp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1E57D89C-BAF9-4E35-B165-A57490AD624E}"/>
              </a:ext>
            </a:extLst>
          </p:cNvPr>
          <p:cNvSpPr/>
          <p:nvPr/>
        </p:nvSpPr>
        <p:spPr>
          <a:xfrm>
            <a:off x="221933" y="2095059"/>
            <a:ext cx="2880320" cy="853901"/>
          </a:xfrm>
          <a:prstGeom prst="roundRect">
            <a:avLst/>
          </a:prstGeom>
          <a:noFill/>
          <a:ln w="3810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5827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387040"/>
              </p:ext>
            </p:extLst>
          </p:nvPr>
        </p:nvGraphicFramePr>
        <p:xfrm>
          <a:off x="137560" y="825339"/>
          <a:ext cx="4672013" cy="337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9" name="ChemSketch" r:id="rId3" imgW="4672584" imgH="3371088" progId="">
                  <p:embed/>
                </p:oleObj>
              </mc:Choice>
              <mc:Fallback>
                <p:oleObj name="ChemSketch" r:id="rId3" imgW="4672584" imgH="3371088" progId="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60" y="825339"/>
                        <a:ext cx="4672013" cy="33702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456981"/>
              </p:ext>
            </p:extLst>
          </p:nvPr>
        </p:nvGraphicFramePr>
        <p:xfrm>
          <a:off x="3384425" y="3099192"/>
          <a:ext cx="5580063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0" name="ChemSketch" r:id="rId5" imgW="5580888" imgH="2054352" progId="">
                  <p:embed/>
                </p:oleObj>
              </mc:Choice>
              <mc:Fallback>
                <p:oleObj name="ChemSketch" r:id="rId5" imgW="5580888" imgH="2054352" progId="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425" y="3099192"/>
                        <a:ext cx="5580063" cy="20542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1 Título"/>
          <p:cNvSpPr txBox="1">
            <a:spLocks/>
          </p:cNvSpPr>
          <p:nvPr/>
        </p:nvSpPr>
        <p:spPr>
          <a:xfrm>
            <a:off x="467544" y="13167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/>
              <a:t>Obtención de ácidos y sus derivados:</a:t>
            </a:r>
            <a:endParaRPr lang="es-AR" dirty="0"/>
          </a:p>
        </p:txBody>
      </p:sp>
      <p:sp>
        <p:nvSpPr>
          <p:cNvPr id="10" name="9 CuadroTexto"/>
          <p:cNvSpPr txBox="1"/>
          <p:nvPr/>
        </p:nvSpPr>
        <p:spPr>
          <a:xfrm>
            <a:off x="4919897" y="869407"/>
            <a:ext cx="40324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ES" sz="2400"/>
              <a:t>Todas las reacciones vistas principian </a:t>
            </a:r>
            <a:r>
              <a:rPr lang="es-ES" sz="2400" dirty="0"/>
              <a:t>con la adición de un </a:t>
            </a:r>
            <a:r>
              <a:rPr lang="es-ES" sz="2400" dirty="0" err="1"/>
              <a:t>nucleófilo</a:t>
            </a:r>
            <a:r>
              <a:rPr lang="es-ES" sz="2400" dirty="0"/>
              <a:t> al carboxilo…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ES" sz="2400" dirty="0"/>
              <a:t>Y eliminación posterior de un átomo o grupo de estos.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07504" y="5279863"/>
            <a:ext cx="88569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285750" indent="-285750" algn="just">
              <a:buFont typeface="Wingdings" pitchFamily="2" charset="2"/>
              <a:buChar char="ü"/>
              <a:defRPr sz="2400"/>
            </a:lvl1pPr>
          </a:lstStyle>
          <a:p>
            <a:r>
              <a:rPr lang="es-ES" dirty="0"/>
              <a:t>Que participe un </a:t>
            </a:r>
            <a:r>
              <a:rPr lang="es-ES" dirty="0" err="1"/>
              <a:t>nucleófilo</a:t>
            </a:r>
            <a:r>
              <a:rPr lang="es-ES" dirty="0"/>
              <a:t> fuerte…</a:t>
            </a:r>
          </a:p>
          <a:p>
            <a:r>
              <a:rPr lang="es-ES" dirty="0"/>
              <a:t>…O, en caso contrario, que el carboxilo sea activado</a:t>
            </a:r>
          </a:p>
          <a:p>
            <a:r>
              <a:rPr lang="es-ES" dirty="0"/>
              <a:t>Y también que el átomo o grupo de ellos que se elimina, sea buen grupo saliente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07504" y="4221088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ES" sz="2400" dirty="0"/>
              <a:t>Entonces, para que la reacción ocurra se precisa:</a:t>
            </a:r>
          </a:p>
        </p:txBody>
      </p:sp>
      <p:sp>
        <p:nvSpPr>
          <p:cNvPr id="8" name="Bocadillo: rectángulo con esquinas redondeadas 7">
            <a:extLst>
              <a:ext uri="{FF2B5EF4-FFF2-40B4-BE49-F238E27FC236}">
                <a16:creationId xmlns:a16="http://schemas.microsoft.com/office/drawing/2014/main" id="{D3DF894F-A712-4F98-B0DE-BD34A6901EB4}"/>
              </a:ext>
            </a:extLst>
          </p:cNvPr>
          <p:cNvSpPr/>
          <p:nvPr/>
        </p:nvSpPr>
        <p:spPr>
          <a:xfrm>
            <a:off x="7487816" y="3212977"/>
            <a:ext cx="1656184" cy="1008112"/>
          </a:xfrm>
          <a:prstGeom prst="wedgeRoundRectCallout">
            <a:avLst>
              <a:gd name="adj1" fmla="val -104155"/>
              <a:gd name="adj2" fmla="val 8765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/>
              <a:t>También es  muy reactivo y no necesita activarse ante nucleófilos débiles </a:t>
            </a:r>
          </a:p>
        </p:txBody>
      </p:sp>
    </p:spTree>
    <p:extLst>
      <p:ext uri="{BB962C8B-B14F-4D97-AF65-F5344CB8AC3E}">
        <p14:creationId xmlns:p14="http://schemas.microsoft.com/office/powerpoint/2010/main" val="18575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es-ES" dirty="0"/>
              <a:t>Adición </a:t>
            </a:r>
            <a:r>
              <a:rPr lang="es-ES" dirty="0" err="1"/>
              <a:t>nucleofílica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/>
              <a:t>El doble enlace es rico en electrones pi.</a:t>
            </a:r>
          </a:p>
          <a:p>
            <a:pPr algn="just"/>
            <a:r>
              <a:rPr lang="es-ES" dirty="0"/>
              <a:t>Para que pueda atraer a un </a:t>
            </a:r>
            <a:r>
              <a:rPr lang="es-ES" dirty="0" err="1"/>
              <a:t>nucleófilo</a:t>
            </a:r>
            <a:r>
              <a:rPr lang="es-ES" dirty="0"/>
              <a:t>, ávido de carga positiva, el doble enlace debe estar polarizado.</a:t>
            </a:r>
          </a:p>
          <a:p>
            <a:pPr algn="just"/>
            <a:r>
              <a:rPr lang="es-ES" dirty="0"/>
              <a:t>La polarización deja un extremo con baja densidad electrónica, susceptible al ataque </a:t>
            </a:r>
            <a:r>
              <a:rPr lang="es-ES" dirty="0" err="1"/>
              <a:t>nucleofílico</a:t>
            </a:r>
            <a:r>
              <a:rPr lang="es-ES" dirty="0"/>
              <a:t>.</a:t>
            </a:r>
          </a:p>
          <a:p>
            <a:pPr algn="just"/>
            <a:r>
              <a:rPr lang="es-ES" dirty="0"/>
              <a:t> El carbonilo, con un enlace doble fuertemente polar, presenta baja densidad electrónica en el carbono:</a:t>
            </a:r>
            <a:endParaRPr lang="es-AR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33421"/>
              </p:ext>
            </p:extLst>
          </p:nvPr>
        </p:nvGraphicFramePr>
        <p:xfrm>
          <a:off x="2483768" y="5085184"/>
          <a:ext cx="1716087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7" name="ChemSketch" r:id="rId3" imgW="868680" imgH="582168" progId="">
                  <p:embed/>
                </p:oleObj>
              </mc:Choice>
              <mc:Fallback>
                <p:oleObj name="ChemSketch" r:id="rId3" imgW="868680" imgH="582168" progId="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085184"/>
                        <a:ext cx="1716087" cy="11509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939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 redondeado"/>
          <p:cNvSpPr/>
          <p:nvPr/>
        </p:nvSpPr>
        <p:spPr>
          <a:xfrm>
            <a:off x="7876" y="5085185"/>
            <a:ext cx="9036496" cy="115212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 redondeado"/>
          <p:cNvSpPr/>
          <p:nvPr/>
        </p:nvSpPr>
        <p:spPr>
          <a:xfrm>
            <a:off x="169132" y="2977661"/>
            <a:ext cx="6192688" cy="136815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7912" y="1124743"/>
            <a:ext cx="9144000" cy="136815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36" y="0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Algunos ejemplos: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3448" y="620688"/>
            <a:ext cx="8229600" cy="504056"/>
          </a:xfrm>
        </p:spPr>
        <p:txBody>
          <a:bodyPr>
            <a:normAutofit/>
          </a:bodyPr>
          <a:lstStyle/>
          <a:p>
            <a:r>
              <a:rPr lang="es-ES" sz="2400" dirty="0"/>
              <a:t>Obtención de un éster a partir de un ácido:</a:t>
            </a:r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608388"/>
              </p:ext>
            </p:extLst>
          </p:nvPr>
        </p:nvGraphicFramePr>
        <p:xfrm>
          <a:off x="7669650" y="1412775"/>
          <a:ext cx="1368152" cy="858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75" name="ChemSketch" r:id="rId3" imgW="1039368" imgH="652272" progId="">
                  <p:embed/>
                </p:oleObj>
              </mc:Choice>
              <mc:Fallback>
                <p:oleObj name="ChemSketch" r:id="rId3" imgW="1039368" imgH="652272" progId="">
                  <p:embed/>
                  <p:pic>
                    <p:nvPicPr>
                      <p:cNvPr id="0" name="Picture 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9650" y="1412775"/>
                        <a:ext cx="1368152" cy="85849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2 Marcador de contenido"/>
          <p:cNvSpPr txBox="1">
            <a:spLocks/>
          </p:cNvSpPr>
          <p:nvPr/>
        </p:nvSpPr>
        <p:spPr>
          <a:xfrm>
            <a:off x="266727" y="2564903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Obtención de una amida a partir de un cloruro de ácido:</a:t>
            </a:r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147555"/>
              </p:ext>
            </p:extLst>
          </p:nvPr>
        </p:nvGraphicFramePr>
        <p:xfrm>
          <a:off x="4273588" y="3193685"/>
          <a:ext cx="2016223" cy="727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76" name="ChemSketch" r:id="rId5" imgW="1514856" imgH="545592" progId="">
                  <p:embed/>
                </p:oleObj>
              </mc:Choice>
              <mc:Fallback>
                <p:oleObj name="ChemSketch" r:id="rId5" imgW="1514856" imgH="545592" progId="">
                  <p:embed/>
                  <p:pic>
                    <p:nvPicPr>
                      <p:cNvPr id="0" name="Picture 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88" y="3193685"/>
                        <a:ext cx="2016223" cy="72702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2 Marcador de contenido"/>
          <p:cNvSpPr txBox="1">
            <a:spLocks/>
          </p:cNvSpPr>
          <p:nvPr/>
        </p:nvSpPr>
        <p:spPr>
          <a:xfrm>
            <a:off x="266727" y="4372489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La </a:t>
            </a:r>
            <a:r>
              <a:rPr lang="es-ES" sz="2400" b="1" i="1" dirty="0"/>
              <a:t>transesterificación</a:t>
            </a:r>
            <a:r>
              <a:rPr lang="es-ES" sz="2400" dirty="0"/>
              <a:t> permite reemplazar el resto alcohólico de un éster por otro:</a:t>
            </a:r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1743345"/>
              </p:ext>
            </p:extLst>
          </p:nvPr>
        </p:nvGraphicFramePr>
        <p:xfrm>
          <a:off x="34799" y="1268760"/>
          <a:ext cx="1704895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77" name="ChemSketch" r:id="rId7" imgW="1277112" imgH="701040" progId="">
                  <p:embed/>
                </p:oleObj>
              </mc:Choice>
              <mc:Fallback>
                <p:oleObj name="ChemSketch" r:id="rId7" imgW="1277112" imgH="701040" progId="">
                  <p:embed/>
                  <p:pic>
                    <p:nvPicPr>
                      <p:cNvPr id="0" name="Picture 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9" y="1268760"/>
                        <a:ext cx="1704895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780782"/>
              </p:ext>
            </p:extLst>
          </p:nvPr>
        </p:nvGraphicFramePr>
        <p:xfrm>
          <a:off x="1788222" y="1238227"/>
          <a:ext cx="1473930" cy="1254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78" name="ChemSketch" r:id="rId9" imgW="1152144" imgH="981456" progId="">
                  <p:embed/>
                </p:oleObj>
              </mc:Choice>
              <mc:Fallback>
                <p:oleObj name="ChemSketch" r:id="rId9" imgW="1152144" imgH="981456" progId="">
                  <p:embed/>
                  <p:pic>
                    <p:nvPicPr>
                      <p:cNvPr id="0" name="Picture 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8222" y="1238227"/>
                        <a:ext cx="1473930" cy="1254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872141"/>
              </p:ext>
            </p:extLst>
          </p:nvPr>
        </p:nvGraphicFramePr>
        <p:xfrm>
          <a:off x="3265476" y="1149394"/>
          <a:ext cx="1674440" cy="1103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79" name="ChemSketch" r:id="rId11" imgW="1341120" imgH="883920" progId="">
                  <p:embed/>
                </p:oleObj>
              </mc:Choice>
              <mc:Fallback>
                <p:oleObj name="ChemSketch" r:id="rId11" imgW="1341120" imgH="883920" progId="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76" y="1149394"/>
                        <a:ext cx="1674440" cy="11037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849492"/>
              </p:ext>
            </p:extLst>
          </p:nvPr>
        </p:nvGraphicFramePr>
        <p:xfrm>
          <a:off x="4939916" y="1133170"/>
          <a:ext cx="2695580" cy="1143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0" name="ChemSketch" r:id="rId13" imgW="2118360" imgH="899160" progId="">
                  <p:embed/>
                </p:oleObj>
              </mc:Choice>
              <mc:Fallback>
                <p:oleObj name="ChemSketch" r:id="rId13" imgW="2118360" imgH="899160" progId="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9916" y="1133170"/>
                        <a:ext cx="2695580" cy="11437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2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873920"/>
              </p:ext>
            </p:extLst>
          </p:nvPr>
        </p:nvGraphicFramePr>
        <p:xfrm>
          <a:off x="283376" y="3085672"/>
          <a:ext cx="2174521" cy="1152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1" name="ChemSketch" r:id="rId15" imgW="1783080" imgH="944880" progId="">
                  <p:embed/>
                </p:oleObj>
              </mc:Choice>
              <mc:Fallback>
                <p:oleObj name="ChemSketch" r:id="rId15" imgW="1783080" imgH="944880" progId="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76" y="3085672"/>
                        <a:ext cx="2174521" cy="11521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2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739725"/>
              </p:ext>
            </p:extLst>
          </p:nvPr>
        </p:nvGraphicFramePr>
        <p:xfrm>
          <a:off x="2419636" y="3140968"/>
          <a:ext cx="175278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2" name="ChemSketch" r:id="rId17" imgW="1444752" imgH="771144" progId="">
                  <p:embed/>
                </p:oleObj>
              </mc:Choice>
              <mc:Fallback>
                <p:oleObj name="ChemSketch" r:id="rId17" imgW="1444752" imgH="771144" progId="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636" y="3140968"/>
                        <a:ext cx="1752787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2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422994"/>
              </p:ext>
            </p:extLst>
          </p:nvPr>
        </p:nvGraphicFramePr>
        <p:xfrm>
          <a:off x="24698" y="5196889"/>
          <a:ext cx="3818270" cy="928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3" name="ChemSketch" r:id="rId19" imgW="3282696" imgH="798576" progId="">
                  <p:embed/>
                </p:oleObj>
              </mc:Choice>
              <mc:Fallback>
                <p:oleObj name="ChemSketch" r:id="rId19" imgW="3282696" imgH="798576" progId="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98" y="5196889"/>
                        <a:ext cx="3818270" cy="928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2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699372"/>
              </p:ext>
            </p:extLst>
          </p:nvPr>
        </p:nvGraphicFramePr>
        <p:xfrm>
          <a:off x="3787788" y="5161987"/>
          <a:ext cx="2674903" cy="1003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4" name="ChemSketch" r:id="rId21" imgW="2331720" imgH="874776" progId="">
                  <p:embed/>
                </p:oleObj>
              </mc:Choice>
              <mc:Fallback>
                <p:oleObj name="ChemSketch" r:id="rId21" imgW="2331720" imgH="874776" progId="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88" y="5161987"/>
                        <a:ext cx="2674903" cy="10033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814394"/>
              </p:ext>
            </p:extLst>
          </p:nvPr>
        </p:nvGraphicFramePr>
        <p:xfrm>
          <a:off x="6452084" y="5164578"/>
          <a:ext cx="2417208" cy="887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5" name="ChemSketch" r:id="rId23" imgW="2130552" imgH="783336" progId="">
                  <p:embed/>
                </p:oleObj>
              </mc:Choice>
              <mc:Fallback>
                <p:oleObj name="ChemSketch" r:id="rId23" imgW="2130552" imgH="783336" progId="">
                  <p:embed/>
                  <p:pic>
                    <p:nvPicPr>
                      <p:cNvPr id="0" name="Picture 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2084" y="5164578"/>
                        <a:ext cx="2417208" cy="8879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433418"/>
              </p:ext>
            </p:extLst>
          </p:nvPr>
        </p:nvGraphicFramePr>
        <p:xfrm>
          <a:off x="1331640" y="6205622"/>
          <a:ext cx="5355584" cy="504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6" name="ChemSketch" r:id="rId25" imgW="4047744" imgH="381000" progId="">
                  <p:embed/>
                </p:oleObj>
              </mc:Choice>
              <mc:Fallback>
                <p:oleObj name="ChemSketch" r:id="rId25" imgW="4047744" imgH="381000" progId="">
                  <p:embed/>
                  <p:pic>
                    <p:nvPicPr>
                      <p:cNvPr id="0" name="Picture 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6205622"/>
                        <a:ext cx="5355584" cy="50405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463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6" grpId="0" animBg="1"/>
      <p:bldP spid="9" grpId="0" animBg="1"/>
      <p:bldP spid="3" grpId="0" build="p"/>
      <p:bldP spid="11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778098"/>
          </a:xfrm>
        </p:spPr>
        <p:txBody>
          <a:bodyPr>
            <a:normAutofit/>
          </a:bodyPr>
          <a:lstStyle/>
          <a:p>
            <a:r>
              <a:rPr lang="es-ES" sz="3600" dirty="0"/>
              <a:t>Reacciones en el carbono alfa al carbonilo</a:t>
            </a:r>
            <a:endParaRPr lang="es-A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5"/>
            <a:ext cx="4733551" cy="576064"/>
          </a:xfrm>
        </p:spPr>
        <p:txBody>
          <a:bodyPr>
            <a:normAutofit lnSpcReduction="10000"/>
          </a:bodyPr>
          <a:lstStyle/>
          <a:p>
            <a:r>
              <a:rPr lang="es-ES" dirty="0"/>
              <a:t>Tautomería </a:t>
            </a:r>
            <a:r>
              <a:rPr lang="es-ES" dirty="0" err="1"/>
              <a:t>ceto-enol</a:t>
            </a:r>
            <a:r>
              <a:rPr lang="es-ES" dirty="0"/>
              <a:t>:</a:t>
            </a:r>
            <a:endParaRPr lang="es-AR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441016"/>
              </p:ext>
            </p:extLst>
          </p:nvPr>
        </p:nvGraphicFramePr>
        <p:xfrm>
          <a:off x="755575" y="1916832"/>
          <a:ext cx="6020951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1" name="ChemSketch" r:id="rId3" imgW="4349496" imgH="676656" progId="">
                  <p:embed/>
                </p:oleObj>
              </mc:Choice>
              <mc:Fallback>
                <p:oleObj name="ChemSketch" r:id="rId3" imgW="4349496" imgH="676656" progId="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5" y="1916832"/>
                        <a:ext cx="6020951" cy="93610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7020272" y="2233399"/>
            <a:ext cx="88293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 err="1">
                <a:solidFill>
                  <a:schemeClr val="bg1"/>
                </a:solidFill>
              </a:rPr>
              <a:t>pKa</a:t>
            </a:r>
            <a:r>
              <a:rPr lang="es-ES" dirty="0">
                <a:solidFill>
                  <a:schemeClr val="bg1"/>
                </a:solidFill>
              </a:rPr>
              <a:t>: 17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6" name="5 Flecha curvada hacia abajo"/>
          <p:cNvSpPr/>
          <p:nvPr/>
        </p:nvSpPr>
        <p:spPr>
          <a:xfrm rot="10491943">
            <a:off x="3643920" y="2710418"/>
            <a:ext cx="3114351" cy="702914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11538750" flipV="1">
            <a:off x="5688301" y="1572416"/>
            <a:ext cx="1146315" cy="484877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9" name="8 Elipse"/>
          <p:cNvSpPr/>
          <p:nvPr/>
        </p:nvSpPr>
        <p:spPr>
          <a:xfrm>
            <a:off x="667963" y="2561027"/>
            <a:ext cx="360040" cy="291910"/>
          </a:xfrm>
          <a:prstGeom prst="ellipse">
            <a:avLst/>
          </a:prstGeom>
          <a:solidFill>
            <a:srgbClr val="4F81BD">
              <a:alpha val="47059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553206" y="3442771"/>
            <a:ext cx="85689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ES" sz="2400" dirty="0"/>
              <a:t>Ya hemos visto que estos hidrógenos son ligeramente ácidos.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ES" sz="2400" dirty="0"/>
              <a:t>Podemos imaginar que el hidrógeno puede volver sobre el carbono…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ES" sz="2400" dirty="0"/>
              <a:t>Esto da lugar a un par de isómeros de función, llamados </a:t>
            </a:r>
            <a:r>
              <a:rPr lang="es-ES" sz="2400" b="1" i="1" dirty="0" err="1"/>
              <a:t>tautómeros</a:t>
            </a:r>
            <a:r>
              <a:rPr lang="es-ES" sz="2400" dirty="0"/>
              <a:t>:</a:t>
            </a:r>
            <a:endParaRPr lang="es-AR" sz="2400" dirty="0"/>
          </a:p>
        </p:txBody>
      </p:sp>
      <p:sp>
        <p:nvSpPr>
          <p:cNvPr id="12" name="11 Flecha curvada hacia abajo"/>
          <p:cNvSpPr/>
          <p:nvPr/>
        </p:nvSpPr>
        <p:spPr>
          <a:xfrm rot="16400041">
            <a:off x="-142838" y="2900257"/>
            <a:ext cx="1085339" cy="440435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783475" y="2658809"/>
            <a:ext cx="23386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Al revertir la reacción, el protón puede unirse al carbono…</a:t>
            </a:r>
            <a:endParaRPr lang="es-AR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444207" y="1296219"/>
            <a:ext cx="2035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…O bien, al oxígeno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4941810" y="4913577"/>
            <a:ext cx="4180348" cy="193899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chemeClr val="bg1"/>
                </a:solidFill>
              </a:rPr>
              <a:t>La palabra </a:t>
            </a:r>
            <a:r>
              <a:rPr lang="es-AR" sz="2400" dirty="0" err="1">
                <a:solidFill>
                  <a:schemeClr val="bg1"/>
                </a:solidFill>
              </a:rPr>
              <a:t>tautómero</a:t>
            </a:r>
            <a:r>
              <a:rPr lang="es-AR" sz="2400" dirty="0">
                <a:solidFill>
                  <a:schemeClr val="bg1"/>
                </a:solidFill>
              </a:rPr>
              <a:t> alude a isómeros que se </a:t>
            </a:r>
            <a:r>
              <a:rPr lang="es-AR" sz="2400" dirty="0" err="1">
                <a:solidFill>
                  <a:schemeClr val="bg1"/>
                </a:solidFill>
              </a:rPr>
              <a:t>interconvierten</a:t>
            </a:r>
            <a:r>
              <a:rPr lang="es-AR" sz="2400" dirty="0">
                <a:solidFill>
                  <a:schemeClr val="bg1"/>
                </a:solidFill>
              </a:rPr>
              <a:t> con facilidad.</a:t>
            </a:r>
          </a:p>
          <a:p>
            <a:r>
              <a:rPr lang="es-AR" sz="2400" dirty="0">
                <a:solidFill>
                  <a:schemeClr val="bg1"/>
                </a:solidFill>
              </a:rPr>
              <a:t>En general, la forma </a:t>
            </a:r>
            <a:r>
              <a:rPr lang="es-AR" sz="2400" dirty="0" err="1">
                <a:solidFill>
                  <a:schemeClr val="bg1"/>
                </a:solidFill>
              </a:rPr>
              <a:t>ceto</a:t>
            </a:r>
            <a:r>
              <a:rPr lang="es-AR" sz="2400" dirty="0">
                <a:solidFill>
                  <a:schemeClr val="bg1"/>
                </a:solidFill>
              </a:rPr>
              <a:t> es la favorecida</a:t>
            </a:r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868076"/>
              </p:ext>
            </p:extLst>
          </p:nvPr>
        </p:nvGraphicFramePr>
        <p:xfrm>
          <a:off x="504883" y="5381763"/>
          <a:ext cx="4436927" cy="1470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2" name="ChemSketch" r:id="rId5" imgW="2944368" imgH="908304" progId="">
                  <p:embed/>
                </p:oleObj>
              </mc:Choice>
              <mc:Fallback>
                <p:oleObj name="ChemSketch" r:id="rId5" imgW="2944368" imgH="908304" progId="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83" y="5381763"/>
                        <a:ext cx="4436927" cy="147080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763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9" grpId="0" animBg="1"/>
      <p:bldP spid="12" grpId="0" animBg="1"/>
      <p:bldP spid="13" grpId="0"/>
      <p:bldP spid="14" grpId="0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1152128"/>
          </a:xfrm>
        </p:spPr>
        <p:txBody>
          <a:bodyPr/>
          <a:lstStyle/>
          <a:p>
            <a:r>
              <a:rPr lang="es-ES" dirty="0"/>
              <a:t>La </a:t>
            </a:r>
            <a:r>
              <a:rPr lang="es-ES" dirty="0" err="1"/>
              <a:t>tautomerización</a:t>
            </a:r>
            <a:r>
              <a:rPr lang="es-ES" dirty="0"/>
              <a:t> es catalizada tanto por ácidos como por bases:</a:t>
            </a:r>
            <a:endParaRPr lang="es-AR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519360"/>
              </p:ext>
            </p:extLst>
          </p:nvPr>
        </p:nvGraphicFramePr>
        <p:xfrm>
          <a:off x="1030612" y="1900701"/>
          <a:ext cx="2808312" cy="4335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0" name="ChemSketch" r:id="rId3" imgW="2502408" imgH="3861816" progId="">
                  <p:embed/>
                </p:oleObj>
              </mc:Choice>
              <mc:Fallback>
                <p:oleObj name="ChemSketch" r:id="rId3" imgW="2502408" imgH="3861816" progId="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612" y="1900701"/>
                        <a:ext cx="2808312" cy="43354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248142"/>
              </p:ext>
            </p:extLst>
          </p:nvPr>
        </p:nvGraphicFramePr>
        <p:xfrm>
          <a:off x="4716016" y="1916832"/>
          <a:ext cx="2808312" cy="4294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1" name="ChemSketch" r:id="rId5" imgW="2502408" imgH="3825240" progId="">
                  <p:embed/>
                </p:oleObj>
              </mc:Choice>
              <mc:Fallback>
                <p:oleObj name="ChemSketch" r:id="rId5" imgW="2502408" imgH="3825240" progId="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916832"/>
                        <a:ext cx="2808312" cy="429443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691680" y="1531369"/>
            <a:ext cx="1486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Catálisis ácida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5364088" y="1531369"/>
            <a:ext cx="1574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Catálisis básica</a:t>
            </a:r>
            <a:endParaRPr lang="es-AR" dirty="0"/>
          </a:p>
        </p:txBody>
      </p:sp>
      <p:sp>
        <p:nvSpPr>
          <p:cNvPr id="9" name="8 Elipse"/>
          <p:cNvSpPr/>
          <p:nvPr/>
        </p:nvSpPr>
        <p:spPr>
          <a:xfrm rot="1279934">
            <a:off x="2002719" y="5661248"/>
            <a:ext cx="864096" cy="360040"/>
          </a:xfrm>
          <a:prstGeom prst="ellipse">
            <a:avLst/>
          </a:prstGeom>
          <a:solidFill>
            <a:srgbClr val="4F81BD">
              <a:alpha val="4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Elipse"/>
          <p:cNvSpPr/>
          <p:nvPr/>
        </p:nvSpPr>
        <p:spPr>
          <a:xfrm rot="1279934">
            <a:off x="5250450" y="3783280"/>
            <a:ext cx="432048" cy="360040"/>
          </a:xfrm>
          <a:prstGeom prst="ellipse">
            <a:avLst/>
          </a:prstGeom>
          <a:solidFill>
            <a:srgbClr val="4F81BD">
              <a:alpha val="4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33298" y="5242793"/>
            <a:ext cx="1508238" cy="923330"/>
          </a:xfrm>
          <a:prstGeom prst="rect">
            <a:avLst/>
          </a:prstGeom>
          <a:solidFill>
            <a:schemeClr val="tx1"/>
          </a:solidFill>
          <a:ln w="28575"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Este doble enlace puede sufrir adición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12" name="11 Flecha derecha"/>
          <p:cNvSpPr/>
          <p:nvPr/>
        </p:nvSpPr>
        <p:spPr>
          <a:xfrm>
            <a:off x="1446091" y="5637859"/>
            <a:ext cx="520742" cy="32485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2 CuadroTexto"/>
          <p:cNvSpPr txBox="1"/>
          <p:nvPr/>
        </p:nvSpPr>
        <p:spPr>
          <a:xfrm>
            <a:off x="4067944" y="4307884"/>
            <a:ext cx="1800200" cy="923330"/>
          </a:xfrm>
          <a:prstGeom prst="rect">
            <a:avLst/>
          </a:prstGeom>
          <a:solidFill>
            <a:schemeClr val="tx1"/>
          </a:solidFill>
          <a:ln w="28575"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Este </a:t>
            </a:r>
            <a:r>
              <a:rPr lang="es-ES" dirty="0" err="1">
                <a:solidFill>
                  <a:schemeClr val="bg1"/>
                </a:solidFill>
              </a:rPr>
              <a:t>carbanión</a:t>
            </a:r>
            <a:r>
              <a:rPr lang="es-ES" dirty="0">
                <a:solidFill>
                  <a:schemeClr val="bg1"/>
                </a:solidFill>
              </a:rPr>
              <a:t> puede actuar como </a:t>
            </a:r>
            <a:r>
              <a:rPr lang="es-ES" dirty="0" err="1">
                <a:solidFill>
                  <a:schemeClr val="bg1"/>
                </a:solidFill>
              </a:rPr>
              <a:t>nucleófilo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14" name="13 Flecha arriba"/>
          <p:cNvSpPr/>
          <p:nvPr/>
        </p:nvSpPr>
        <p:spPr>
          <a:xfrm rot="2730779">
            <a:off x="4961348" y="3932357"/>
            <a:ext cx="396044" cy="476623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257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015363"/>
              </p:ext>
            </p:extLst>
          </p:nvPr>
        </p:nvGraphicFramePr>
        <p:xfrm>
          <a:off x="196161" y="1559780"/>
          <a:ext cx="25374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9" name="ChemSketch" r:id="rId3" imgW="2020824" imgH="917448" progId="">
                  <p:embed/>
                </p:oleObj>
              </mc:Choice>
              <mc:Fallback>
                <p:oleObj name="ChemSketch" r:id="rId3" imgW="2020824" imgH="917448" progId="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61" y="1559780"/>
                        <a:ext cx="2537472" cy="11521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67544" y="35201"/>
            <a:ext cx="8229600" cy="801511"/>
          </a:xfrm>
        </p:spPr>
        <p:txBody>
          <a:bodyPr/>
          <a:lstStyle/>
          <a:p>
            <a:pPr algn="l"/>
            <a:r>
              <a:rPr lang="es-ES" dirty="0"/>
              <a:t>Veamos algunos ejemplos:</a:t>
            </a:r>
            <a:endParaRPr lang="es-AR" dirty="0"/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82023"/>
              </p:ext>
            </p:extLst>
          </p:nvPr>
        </p:nvGraphicFramePr>
        <p:xfrm>
          <a:off x="2716441" y="1559780"/>
          <a:ext cx="3481468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40" name="ChemSketch" r:id="rId5" imgW="3084576" imgH="1021080" progId="">
                  <p:embed/>
                </p:oleObj>
              </mc:Choice>
              <mc:Fallback>
                <p:oleObj name="ChemSketch" r:id="rId5" imgW="3084576" imgH="1021080" progId="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441" y="1559780"/>
                        <a:ext cx="3481468" cy="11521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413984"/>
              </p:ext>
            </p:extLst>
          </p:nvPr>
        </p:nvGraphicFramePr>
        <p:xfrm>
          <a:off x="2716441" y="2711908"/>
          <a:ext cx="1735137" cy="165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41" name="ChemSketch" r:id="rId7" imgW="1734312" imgH="1652016" progId="">
                  <p:embed/>
                </p:oleObj>
              </mc:Choice>
              <mc:Fallback>
                <p:oleObj name="ChemSketch" r:id="rId7" imgW="1734312" imgH="1652016" progId="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441" y="2711908"/>
                        <a:ext cx="1735137" cy="16525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153986"/>
              </p:ext>
            </p:extLst>
          </p:nvPr>
        </p:nvGraphicFramePr>
        <p:xfrm>
          <a:off x="142066" y="4886997"/>
          <a:ext cx="4680520" cy="1065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42" name="ChemSketch" r:id="rId9" imgW="4233672" imgH="963168" progId="">
                  <p:embed/>
                </p:oleObj>
              </mc:Choice>
              <mc:Fallback>
                <p:oleObj name="ChemSketch" r:id="rId9" imgW="4233672" imgH="963168" progId="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66" y="4886997"/>
                        <a:ext cx="4680520" cy="106527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135068" y="908720"/>
            <a:ext cx="73847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 err="1"/>
              <a:t>Halogenación</a:t>
            </a:r>
            <a:r>
              <a:rPr lang="es-ES" sz="3200" dirty="0"/>
              <a:t> del carbono alfa al carbonilo:</a:t>
            </a:r>
            <a:endParaRPr lang="es-AR" sz="32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40802" y="2783916"/>
            <a:ext cx="2520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El carbono alfa actúa como </a:t>
            </a:r>
            <a:r>
              <a:rPr lang="es-ES" dirty="0" err="1"/>
              <a:t>nucleófilo</a:t>
            </a:r>
            <a:r>
              <a:rPr lang="es-ES" dirty="0"/>
              <a:t>, gracias a la densidad de carga negativa que posee, y se une a un átomo de yodo, por desplazamiento.</a:t>
            </a:r>
            <a:endParaRPr lang="es-AR" dirty="0"/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628045"/>
              </p:ext>
            </p:extLst>
          </p:nvPr>
        </p:nvGraphicFramePr>
        <p:xfrm>
          <a:off x="4444633" y="3359980"/>
          <a:ext cx="2245975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43" name="ChemSketch" r:id="rId11" imgW="1941576" imgH="1182624" progId="">
                  <p:embed/>
                </p:oleObj>
              </mc:Choice>
              <mc:Fallback>
                <p:oleObj name="ChemSketch" r:id="rId11" imgW="1941576" imgH="1182624" progId="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4633" y="3359980"/>
                        <a:ext cx="2245975" cy="136815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734245"/>
              </p:ext>
            </p:extLst>
          </p:nvPr>
        </p:nvGraphicFramePr>
        <p:xfrm>
          <a:off x="6964913" y="3627109"/>
          <a:ext cx="2104077" cy="2376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44" name="ChemSketch" r:id="rId13" imgW="1865376" imgH="2106168" progId="">
                  <p:embed/>
                </p:oleObj>
              </mc:Choice>
              <mc:Fallback>
                <p:oleObj name="ChemSketch" r:id="rId13" imgW="1865376" imgH="2106168" progId="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4913" y="3627109"/>
                        <a:ext cx="2104077" cy="23762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596021"/>
              </p:ext>
            </p:extLst>
          </p:nvPr>
        </p:nvGraphicFramePr>
        <p:xfrm>
          <a:off x="6532865" y="4080060"/>
          <a:ext cx="758825" cy="12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45" name="ChemSketch" r:id="rId15" imgW="758952" imgH="124968" progId="">
                  <p:embed/>
                </p:oleObj>
              </mc:Choice>
              <mc:Fallback>
                <p:oleObj name="ChemSketch" r:id="rId15" imgW="758952" imgH="124968" progId="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2865" y="4080060"/>
                        <a:ext cx="758825" cy="1254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16 Flecha derecha"/>
          <p:cNvSpPr/>
          <p:nvPr/>
        </p:nvSpPr>
        <p:spPr>
          <a:xfrm rot="19410107">
            <a:off x="2539773" y="2472254"/>
            <a:ext cx="1332713" cy="2880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CuadroTexto"/>
          <p:cNvSpPr txBox="1"/>
          <p:nvPr/>
        </p:nvSpPr>
        <p:spPr>
          <a:xfrm>
            <a:off x="4438397" y="2653648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Pero la reacción continúa con el reemplazo de los tres hidrógenos por yodo: </a:t>
            </a:r>
            <a:endParaRPr lang="es-AR" dirty="0"/>
          </a:p>
        </p:txBody>
      </p:sp>
      <p:sp>
        <p:nvSpPr>
          <p:cNvPr id="19" name="18 CuadroTexto"/>
          <p:cNvSpPr txBox="1"/>
          <p:nvPr/>
        </p:nvSpPr>
        <p:spPr>
          <a:xfrm>
            <a:off x="4897284" y="4751939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Finalmente, un OH</a:t>
            </a:r>
            <a:r>
              <a:rPr lang="es-ES" baseline="30000" dirty="0"/>
              <a:t>- </a:t>
            </a:r>
            <a:r>
              <a:rPr lang="es-ES" dirty="0"/>
              <a:t> ataca al carbonilo </a:t>
            </a:r>
          </a:p>
          <a:p>
            <a:pPr algn="just"/>
            <a:r>
              <a:rPr lang="es-ES" dirty="0"/>
              <a:t>Y provoca la salida del yodoformo</a:t>
            </a:r>
            <a:endParaRPr lang="es-AR" dirty="0"/>
          </a:p>
        </p:txBody>
      </p:sp>
      <p:sp>
        <p:nvSpPr>
          <p:cNvPr id="20" name="19 Flecha curvada hacia arriba"/>
          <p:cNvSpPr/>
          <p:nvPr/>
        </p:nvSpPr>
        <p:spPr>
          <a:xfrm>
            <a:off x="6244833" y="5952268"/>
            <a:ext cx="2664296" cy="720080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24153" y="6020282"/>
            <a:ext cx="5239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La </a:t>
            </a:r>
            <a:r>
              <a:rPr lang="es-ES" dirty="0" err="1"/>
              <a:t>polihalogenación</a:t>
            </a:r>
            <a:r>
              <a:rPr lang="es-ES" dirty="0"/>
              <a:t> se debe a la creciente estabilidad que estos le aportan a la carga negativa.</a:t>
            </a:r>
            <a:endParaRPr lang="es-AR" dirty="0"/>
          </a:p>
        </p:txBody>
      </p:sp>
      <p:sp>
        <p:nvSpPr>
          <p:cNvPr id="22" name="21 Flecha derecha"/>
          <p:cNvSpPr/>
          <p:nvPr/>
        </p:nvSpPr>
        <p:spPr>
          <a:xfrm rot="19142364">
            <a:off x="5969849" y="4495064"/>
            <a:ext cx="354861" cy="40292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301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 animBg="1"/>
      <p:bldP spid="18" grpId="0"/>
      <p:bldP spid="19" grpId="0"/>
      <p:bldP spid="20" grpId="0" animBg="1"/>
      <p:bldP spid="21" grpId="0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309663"/>
              </p:ext>
            </p:extLst>
          </p:nvPr>
        </p:nvGraphicFramePr>
        <p:xfrm>
          <a:off x="539552" y="1368214"/>
          <a:ext cx="317361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4" name="ChemSketch" r:id="rId3" imgW="2490216" imgH="847344" progId="">
                  <p:embed/>
                </p:oleObj>
              </mc:Choice>
              <mc:Fallback>
                <p:oleObj name="ChemSketch" r:id="rId3" imgW="2490216" imgH="847344" progId="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68214"/>
                        <a:ext cx="3173610" cy="10801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253056"/>
              </p:ext>
            </p:extLst>
          </p:nvPr>
        </p:nvGraphicFramePr>
        <p:xfrm>
          <a:off x="539552" y="2448333"/>
          <a:ext cx="864096" cy="1744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5" name="ChemSketch" r:id="rId5" imgW="679704" imgH="1371600" progId="">
                  <p:embed/>
                </p:oleObj>
              </mc:Choice>
              <mc:Fallback>
                <p:oleObj name="ChemSketch" r:id="rId5" imgW="679704" imgH="1371600" progId="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448333"/>
                        <a:ext cx="864096" cy="174434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814159"/>
              </p:ext>
            </p:extLst>
          </p:nvPr>
        </p:nvGraphicFramePr>
        <p:xfrm>
          <a:off x="1403648" y="2880382"/>
          <a:ext cx="2232248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6" name="ChemSketch" r:id="rId7" imgW="1752600" imgH="1005840" progId="">
                  <p:embed/>
                </p:oleObj>
              </mc:Choice>
              <mc:Fallback>
                <p:oleObj name="ChemSketch" r:id="rId7" imgW="1752600" imgH="1005840" progId="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880382"/>
                        <a:ext cx="2232248" cy="136815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267004"/>
              </p:ext>
            </p:extLst>
          </p:nvPr>
        </p:nvGraphicFramePr>
        <p:xfrm>
          <a:off x="3635896" y="2520342"/>
          <a:ext cx="3464420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7" name="ChemSketch" r:id="rId9" imgW="2709672" imgH="1408176" progId="">
                  <p:embed/>
                </p:oleObj>
              </mc:Choice>
              <mc:Fallback>
                <p:oleObj name="ChemSketch" r:id="rId9" imgW="2709672" imgH="1408176" progId="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520342"/>
                        <a:ext cx="3464420" cy="1800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4139952" y="1009198"/>
            <a:ext cx="48025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sz="2000" dirty="0"/>
              <a:t>Aquí vemos que la forma </a:t>
            </a:r>
            <a:r>
              <a:rPr lang="es-ES" sz="2000" dirty="0" err="1"/>
              <a:t>enol</a:t>
            </a:r>
            <a:r>
              <a:rPr lang="es-ES" sz="2000" dirty="0"/>
              <a:t> sufre adición al doble enlace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2000"/>
              <a:t>Pero en lugar de que ingrese </a:t>
            </a:r>
            <a:r>
              <a:rPr lang="es-ES" sz="2000" dirty="0"/>
              <a:t>el cloruro, se elimina H</a:t>
            </a:r>
            <a:r>
              <a:rPr lang="es-ES" sz="2000" baseline="30000" dirty="0"/>
              <a:t>+</a:t>
            </a:r>
            <a:r>
              <a:rPr lang="es-ES" sz="2000" dirty="0"/>
              <a:t>, dando la cetona </a:t>
            </a:r>
            <a:r>
              <a:rPr lang="es-ES" sz="2000" dirty="0" err="1"/>
              <a:t>monoclorada</a:t>
            </a:r>
            <a:r>
              <a:rPr lang="es-ES" sz="2000" dirty="0"/>
              <a:t>.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837986" y="4395914"/>
            <a:ext cx="31175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/>
              <a:t>La entrada de un segundo átomo de cloro desestabilizaría la carga positiva sobre el carbono.</a:t>
            </a:r>
          </a:p>
        </p:txBody>
      </p:sp>
      <p:sp>
        <p:nvSpPr>
          <p:cNvPr id="15" name="2 Marcador de contenido"/>
          <p:cNvSpPr txBox="1">
            <a:spLocks/>
          </p:cNvSpPr>
          <p:nvPr/>
        </p:nvSpPr>
        <p:spPr>
          <a:xfrm>
            <a:off x="179512" y="28809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Pero también puede ser catalizada por ácido:</a:t>
            </a:r>
            <a:endParaRPr lang="es-AR" dirty="0"/>
          </a:p>
        </p:txBody>
      </p:sp>
      <p:sp>
        <p:nvSpPr>
          <p:cNvPr id="16" name="15 Flecha abajo"/>
          <p:cNvSpPr/>
          <p:nvPr/>
        </p:nvSpPr>
        <p:spPr>
          <a:xfrm rot="2232198">
            <a:off x="3629892" y="1287607"/>
            <a:ext cx="298376" cy="19860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Flecha abajo"/>
          <p:cNvSpPr/>
          <p:nvPr/>
        </p:nvSpPr>
        <p:spPr>
          <a:xfrm rot="19023104">
            <a:off x="4762180" y="2151670"/>
            <a:ext cx="298376" cy="1021053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CuadroTexto"/>
          <p:cNvSpPr txBox="1"/>
          <p:nvPr/>
        </p:nvSpPr>
        <p:spPr>
          <a:xfrm>
            <a:off x="541668" y="747588"/>
            <a:ext cx="24833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¿Cómo sucede?</a:t>
            </a:r>
            <a:endParaRPr lang="es-AR" sz="2800" dirty="0"/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F05C492C-9138-4362-9A7B-B99415CBC5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037786"/>
              </p:ext>
            </p:extLst>
          </p:nvPr>
        </p:nvGraphicFramePr>
        <p:xfrm>
          <a:off x="4028073" y="4508247"/>
          <a:ext cx="864095" cy="1138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8" name="ChemSketch" r:id="rId11" imgW="680040" imgH="895680" progId="ACD.ChemSketch.20">
                  <p:embed/>
                </p:oleObj>
              </mc:Choice>
              <mc:Fallback>
                <p:oleObj name="ChemSketch" r:id="rId11" imgW="680040" imgH="895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028073" y="4508247"/>
                        <a:ext cx="864095" cy="113866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EACC965D-AB97-4BB2-94A5-509C30375FC2}"/>
              </a:ext>
            </a:extLst>
          </p:cNvPr>
          <p:cNvSpPr/>
          <p:nvPr/>
        </p:nvSpPr>
        <p:spPr>
          <a:xfrm rot="1171823">
            <a:off x="3947957" y="4725828"/>
            <a:ext cx="252542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CAF382FF-055E-4298-A3B8-8FAB725E83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666827"/>
              </p:ext>
            </p:extLst>
          </p:nvPr>
        </p:nvGraphicFramePr>
        <p:xfrm>
          <a:off x="5270872" y="4308717"/>
          <a:ext cx="969496" cy="2329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9" name="ChemSketch" r:id="rId13" imgW="689040" imgH="1655640" progId="ACD.ChemSketch.20">
                  <p:embed/>
                </p:oleObj>
              </mc:Choice>
              <mc:Fallback>
                <p:oleObj name="ChemSketch" r:id="rId13" imgW="689040" imgH="1655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70872" y="4308717"/>
                        <a:ext cx="969496" cy="232991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uadroTexto 20">
            <a:extLst>
              <a:ext uri="{FF2B5EF4-FFF2-40B4-BE49-F238E27FC236}">
                <a16:creationId xmlns:a16="http://schemas.microsoft.com/office/drawing/2014/main" id="{A06B8433-B8CD-4436-AEEF-D06FCDAE258A}"/>
              </a:ext>
            </a:extLst>
          </p:cNvPr>
          <p:cNvSpPr txBox="1"/>
          <p:nvPr/>
        </p:nvSpPr>
        <p:spPr>
          <a:xfrm>
            <a:off x="6207502" y="4941852"/>
            <a:ext cx="27020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342900" indent="-342900" algn="just">
              <a:buFont typeface="Arial" panose="020B0604020202020204" pitchFamily="34" charset="0"/>
              <a:buChar char="•"/>
              <a:defRPr sz="2000"/>
            </a:lvl1pPr>
          </a:lstStyle>
          <a:p>
            <a:r>
              <a:rPr lang="es-ES"/>
              <a:t>Por eso, en medio ácido sólo se obtiene el producto monohalogenado.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3076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/>
      <p:bldP spid="3" grpId="0" animBg="1"/>
      <p:bldP spid="2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3726" y="834971"/>
            <a:ext cx="8229600" cy="6480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ES" sz="3200" dirty="0"/>
              <a:t>Condensación </a:t>
            </a:r>
            <a:r>
              <a:rPr lang="es-ES" sz="3200" dirty="0" err="1"/>
              <a:t>aldólica</a:t>
            </a:r>
            <a:r>
              <a:rPr lang="es-ES" sz="3200" dirty="0"/>
              <a:t>:</a:t>
            </a:r>
            <a:endParaRPr lang="es-AR" sz="3200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622236"/>
              </p:ext>
            </p:extLst>
          </p:nvPr>
        </p:nvGraphicFramePr>
        <p:xfrm>
          <a:off x="396422" y="1627059"/>
          <a:ext cx="8156605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3" name="ChemSketch" r:id="rId3" imgW="6321552" imgH="725424" progId="">
                  <p:embed/>
                </p:oleObj>
              </mc:Choice>
              <mc:Fallback>
                <p:oleObj name="ChemSketch" r:id="rId3" imgW="6321552" imgH="725424" progId="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422" y="1627059"/>
                        <a:ext cx="8156605" cy="93610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79512" y="2563163"/>
            <a:ext cx="8353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/>
              <a:t>Esta reacción está francamente desplazada a la izquierda (99% acetona, 1% de producto) Para lograr buen rendimiento hay que separar reactivo de producto</a:t>
            </a:r>
            <a:endParaRPr lang="es-AR" sz="20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21308" y="3271049"/>
            <a:ext cx="858278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200" dirty="0"/>
              <a:t>Síntesis </a:t>
            </a:r>
            <a:r>
              <a:rPr lang="es-ES" sz="3200" dirty="0" err="1"/>
              <a:t>malónica</a:t>
            </a:r>
            <a:r>
              <a:rPr lang="es-ES" sz="3200" dirty="0"/>
              <a:t>: </a:t>
            </a:r>
            <a:r>
              <a:rPr lang="es-ES" sz="2800" dirty="0"/>
              <a:t>permite </a:t>
            </a:r>
            <a:r>
              <a:rPr lang="es-ES" sz="2800" dirty="0" err="1"/>
              <a:t>elongar</a:t>
            </a:r>
            <a:r>
              <a:rPr lang="es-ES" sz="2800" dirty="0"/>
              <a:t> cadenas carbonadas</a:t>
            </a:r>
            <a:endParaRPr lang="es-AR" sz="2800" dirty="0"/>
          </a:p>
        </p:txBody>
      </p:sp>
      <p:sp>
        <p:nvSpPr>
          <p:cNvPr id="7" name="6 CuadroTexto"/>
          <p:cNvSpPr txBox="1"/>
          <p:nvPr/>
        </p:nvSpPr>
        <p:spPr>
          <a:xfrm>
            <a:off x="75202" y="188640"/>
            <a:ext cx="8828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/>
              <a:t>Otros ejemplos de reacciones del carbono alfa</a:t>
            </a:r>
            <a:endParaRPr lang="es-AR" sz="3600" dirty="0"/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769706"/>
              </p:ext>
            </p:extLst>
          </p:nvPr>
        </p:nvGraphicFramePr>
        <p:xfrm>
          <a:off x="467544" y="4075330"/>
          <a:ext cx="6943688" cy="1009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4" name="ChemSketch" r:id="rId5" imgW="5806440" imgH="844296" progId="">
                  <p:embed/>
                </p:oleObj>
              </mc:Choice>
              <mc:Fallback>
                <p:oleObj name="ChemSketch" r:id="rId5" imgW="5806440" imgH="844296" progId="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075330"/>
                        <a:ext cx="6943688" cy="100985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51703"/>
              </p:ext>
            </p:extLst>
          </p:nvPr>
        </p:nvGraphicFramePr>
        <p:xfrm>
          <a:off x="2987824" y="4869160"/>
          <a:ext cx="125413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5" name="ChemSketch" r:id="rId7" imgW="124968" imgH="826008" progId="">
                  <p:embed/>
                </p:oleObj>
              </mc:Choice>
              <mc:Fallback>
                <p:oleObj name="ChemSketch" r:id="rId7" imgW="124968" imgH="826008" progId="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869160"/>
                        <a:ext cx="125413" cy="8255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409262"/>
              </p:ext>
            </p:extLst>
          </p:nvPr>
        </p:nvGraphicFramePr>
        <p:xfrm>
          <a:off x="3131840" y="5085184"/>
          <a:ext cx="429489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6" name="ChemSketch" r:id="rId9" imgW="3273552" imgH="384048" progId="">
                  <p:embed/>
                </p:oleObj>
              </mc:Choice>
              <mc:Fallback>
                <p:oleObj name="ChemSketch" r:id="rId9" imgW="3273552" imgH="384048" progId="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5085184"/>
                        <a:ext cx="4294890" cy="50405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825662"/>
              </p:ext>
            </p:extLst>
          </p:nvPr>
        </p:nvGraphicFramePr>
        <p:xfrm>
          <a:off x="1954991" y="5661248"/>
          <a:ext cx="1125695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7" name="ChemSketch" r:id="rId11" imgW="905256" imgH="752856" progId="">
                  <p:embed/>
                </p:oleObj>
              </mc:Choice>
              <mc:Fallback>
                <p:oleObj name="ChemSketch" r:id="rId11" imgW="905256" imgH="752856" progId="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991" y="5661248"/>
                        <a:ext cx="1125695" cy="93610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428249"/>
              </p:ext>
            </p:extLst>
          </p:nvPr>
        </p:nvGraphicFramePr>
        <p:xfrm>
          <a:off x="3107119" y="5661248"/>
          <a:ext cx="196600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8" name="ChemSketch" r:id="rId13" imgW="1697736" imgH="807720" progId="">
                  <p:embed/>
                </p:oleObj>
              </mc:Choice>
              <mc:Fallback>
                <p:oleObj name="ChemSketch" r:id="rId13" imgW="1697736" imgH="807720" progId="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7119" y="5661248"/>
                        <a:ext cx="1966003" cy="93610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127656"/>
              </p:ext>
            </p:extLst>
          </p:nvPr>
        </p:nvGraphicFramePr>
        <p:xfrm>
          <a:off x="5076056" y="5661248"/>
          <a:ext cx="392559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9" name="ChemSketch" r:id="rId15" imgW="2682240" imgH="640080" progId="">
                  <p:embed/>
                </p:oleObj>
              </mc:Choice>
              <mc:Fallback>
                <p:oleObj name="ChemSketch" r:id="rId15" imgW="2682240" imgH="640080" progId="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661248"/>
                        <a:ext cx="3925594" cy="93610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0" y="5013176"/>
            <a:ext cx="2925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Los dos hidrógenos son reemplazables por </a:t>
            </a:r>
            <a:r>
              <a:rPr lang="es-ES" dirty="0" err="1"/>
              <a:t>alquilos</a:t>
            </a:r>
            <a:endParaRPr lang="es-AR" dirty="0"/>
          </a:p>
        </p:txBody>
      </p:sp>
      <p:sp>
        <p:nvSpPr>
          <p:cNvPr id="16" name="15 Flecha doblada"/>
          <p:cNvSpPr/>
          <p:nvPr/>
        </p:nvSpPr>
        <p:spPr>
          <a:xfrm>
            <a:off x="75202" y="4656785"/>
            <a:ext cx="320334" cy="432048"/>
          </a:xfrm>
          <a:prstGeom prst="bentArrow">
            <a:avLst>
              <a:gd name="adj1" fmla="val 28524"/>
              <a:gd name="adj2" fmla="val 35572"/>
              <a:gd name="adj3" fmla="val 25000"/>
              <a:gd name="adj4" fmla="val 4727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419872" y="3694702"/>
            <a:ext cx="3290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La carga resuena entre 5 centros:</a:t>
            </a:r>
            <a:endParaRPr lang="es-AR" dirty="0"/>
          </a:p>
        </p:txBody>
      </p:sp>
      <p:sp>
        <p:nvSpPr>
          <p:cNvPr id="18" name="17 CuadroTexto"/>
          <p:cNvSpPr txBox="1"/>
          <p:nvPr/>
        </p:nvSpPr>
        <p:spPr>
          <a:xfrm>
            <a:off x="7524328" y="4064034"/>
            <a:ext cx="15121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La síntesis culmina con la hidrólisis de los ésteres y una </a:t>
            </a:r>
            <a:r>
              <a:rPr lang="es-ES" sz="1600" dirty="0" err="1"/>
              <a:t>decarboxilación</a:t>
            </a:r>
            <a:r>
              <a:rPr lang="es-ES" sz="1600" dirty="0"/>
              <a:t> 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31330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5" grpId="0"/>
      <p:bldP spid="16" grpId="0" animBg="1"/>
      <p:bldP spid="17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2492896"/>
            <a:ext cx="874253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CONTINUAMOS LA PRÓXIMA CLASE</a:t>
            </a:r>
          </a:p>
        </p:txBody>
      </p:sp>
    </p:spTree>
    <p:extLst>
      <p:ext uri="{BB962C8B-B14F-4D97-AF65-F5344CB8AC3E}">
        <p14:creationId xmlns:p14="http://schemas.microsoft.com/office/powerpoint/2010/main" val="1697268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/>
          </p:cNvSpPr>
          <p:nvPr/>
        </p:nvSpPr>
        <p:spPr>
          <a:xfrm>
            <a:off x="357158" y="2571744"/>
            <a:ext cx="8501122" cy="857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s-ES" sz="2400" dirty="0"/>
              <a:t>El ataque </a:t>
            </a:r>
            <a:r>
              <a:rPr lang="es-ES" sz="2400" dirty="0" err="1"/>
              <a:t>nucleofílico</a:t>
            </a:r>
            <a:r>
              <a:rPr lang="es-ES" sz="2400" dirty="0"/>
              <a:t> elimina al enlace pi, cambiando la </a:t>
            </a:r>
            <a:r>
              <a:rPr lang="es-ES" sz="2400" dirty="0" err="1"/>
              <a:t>hibridización</a:t>
            </a:r>
            <a:r>
              <a:rPr lang="es-ES" sz="2400" dirty="0"/>
              <a:t> de carbono y oxígeno de sp</a:t>
            </a:r>
            <a:r>
              <a:rPr lang="es-ES" sz="2400" baseline="30000" dirty="0"/>
              <a:t>2</a:t>
            </a:r>
            <a:r>
              <a:rPr lang="es-ES" sz="2400" dirty="0"/>
              <a:t> a sp</a:t>
            </a:r>
            <a:r>
              <a:rPr lang="es-ES" sz="2400" baseline="30000" dirty="0"/>
              <a:t>3</a:t>
            </a:r>
            <a:endParaRPr lang="es-ES" sz="2400" dirty="0"/>
          </a:p>
          <a:p>
            <a:pPr algn="ctr">
              <a:buNone/>
            </a:pPr>
            <a:endParaRPr lang="es-ES" sz="2400" dirty="0"/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214792"/>
              </p:ext>
            </p:extLst>
          </p:nvPr>
        </p:nvGraphicFramePr>
        <p:xfrm>
          <a:off x="251520" y="3573016"/>
          <a:ext cx="446963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4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4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/>
                        <a:t>Los </a:t>
                      </a:r>
                      <a:r>
                        <a:rPr lang="es-ES" sz="1800" dirty="0" err="1"/>
                        <a:t>nucleófilos</a:t>
                      </a:r>
                      <a:r>
                        <a:rPr lang="es-ES" sz="1800" dirty="0"/>
                        <a:t> pueden ser cargados o no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Nucleófilos con carga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Nucleófilos neutros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HO</a:t>
                      </a:r>
                      <a:r>
                        <a:rPr lang="es-ES" baseline="30000" dirty="0"/>
                        <a:t>-</a:t>
                      </a:r>
                      <a:r>
                        <a:rPr lang="es-ES" baseline="0" dirty="0"/>
                        <a:t> (ión hidróxido)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H</a:t>
                      </a:r>
                      <a:r>
                        <a:rPr lang="es-ES" baseline="-25000" dirty="0"/>
                        <a:t>2</a:t>
                      </a:r>
                      <a:r>
                        <a:rPr lang="es-ES" baseline="0" dirty="0"/>
                        <a:t>O (agua)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H</a:t>
                      </a:r>
                      <a:r>
                        <a:rPr lang="es-ES" baseline="30000" dirty="0"/>
                        <a:t>-</a:t>
                      </a:r>
                      <a:r>
                        <a:rPr lang="es-ES" baseline="0" dirty="0"/>
                        <a:t> (ión hidruro)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ROH (alcohol)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</a:t>
                      </a:r>
                      <a:r>
                        <a:rPr lang="es-ES" baseline="-25000" dirty="0"/>
                        <a:t>3</a:t>
                      </a:r>
                      <a:r>
                        <a:rPr lang="es-ES" baseline="0" dirty="0"/>
                        <a:t>C</a:t>
                      </a:r>
                      <a:r>
                        <a:rPr lang="es-ES" baseline="30000" dirty="0"/>
                        <a:t>- </a:t>
                      </a:r>
                      <a:r>
                        <a:rPr lang="es-ES" baseline="0" dirty="0"/>
                        <a:t>(</a:t>
                      </a:r>
                      <a:r>
                        <a:rPr lang="es-ES" baseline="0" dirty="0" err="1"/>
                        <a:t>carbanión</a:t>
                      </a:r>
                      <a:r>
                        <a:rPr lang="es-ES" baseline="0" dirty="0"/>
                        <a:t>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H</a:t>
                      </a:r>
                      <a:r>
                        <a:rPr lang="es-ES" baseline="-25000" dirty="0"/>
                        <a:t>3</a:t>
                      </a:r>
                      <a:r>
                        <a:rPr lang="es-ES" baseline="0" dirty="0"/>
                        <a:t>N (amoniaco)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RO</a:t>
                      </a:r>
                      <a:r>
                        <a:rPr lang="es-ES" baseline="30000" dirty="0"/>
                        <a:t>-</a:t>
                      </a:r>
                      <a:r>
                        <a:rPr lang="es-ES" baseline="0" dirty="0"/>
                        <a:t> (ión </a:t>
                      </a:r>
                      <a:r>
                        <a:rPr lang="es-ES" baseline="0" dirty="0" err="1"/>
                        <a:t>alcóxido</a:t>
                      </a:r>
                      <a:r>
                        <a:rPr lang="es-ES" baseline="0" dirty="0"/>
                        <a:t>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RNH</a:t>
                      </a:r>
                      <a:r>
                        <a:rPr lang="es-ES" baseline="-25000" dirty="0"/>
                        <a:t>2</a:t>
                      </a:r>
                      <a:r>
                        <a:rPr lang="es-ES" baseline="0" dirty="0"/>
                        <a:t>(amina)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NC</a:t>
                      </a:r>
                      <a:r>
                        <a:rPr lang="es-ES" baseline="30000" dirty="0"/>
                        <a:t>-</a:t>
                      </a:r>
                      <a:r>
                        <a:rPr lang="es-ES" baseline="0" dirty="0"/>
                        <a:t> (ión cianuro)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933693" y="6021288"/>
            <a:ext cx="4182888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</a:rPr>
              <a:t>Por esto, la adición es generalmente más rápida en ellos que en cetonas.</a:t>
            </a:r>
          </a:p>
        </p:txBody>
      </p:sp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152459"/>
              </p:ext>
            </p:extLst>
          </p:nvPr>
        </p:nvGraphicFramePr>
        <p:xfrm>
          <a:off x="6621400" y="4149080"/>
          <a:ext cx="1262968" cy="1541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9" name="ChemSketch" r:id="rId3" imgW="545592" imgH="667512" progId="">
                  <p:embed/>
                </p:oleObj>
              </mc:Choice>
              <mc:Fallback>
                <p:oleObj name="ChemSketch" r:id="rId3" imgW="545592" imgH="667512" progId="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1400" y="4149080"/>
                        <a:ext cx="1262968" cy="154199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17 Elipse"/>
          <p:cNvSpPr/>
          <p:nvPr/>
        </p:nvSpPr>
        <p:spPr>
          <a:xfrm>
            <a:off x="6300192" y="3861048"/>
            <a:ext cx="1008112" cy="2160240"/>
          </a:xfrm>
          <a:prstGeom prst="ellipse">
            <a:avLst/>
          </a:prstGeom>
          <a:solidFill>
            <a:srgbClr val="92D050">
              <a:alpha val="50196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Elipse"/>
          <p:cNvSpPr/>
          <p:nvPr/>
        </p:nvSpPr>
        <p:spPr>
          <a:xfrm>
            <a:off x="6300192" y="4019258"/>
            <a:ext cx="1008112" cy="705886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CuadroTexto"/>
          <p:cNvSpPr txBox="1"/>
          <p:nvPr/>
        </p:nvSpPr>
        <p:spPr>
          <a:xfrm>
            <a:off x="4756024" y="4210378"/>
            <a:ext cx="15441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Los aldehídos poseen menor impedimento estérico que las cetonas</a:t>
            </a:r>
          </a:p>
          <a:p>
            <a:endParaRPr lang="es-AR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025137" y="3533620"/>
            <a:ext cx="19410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…Y sólo un R que aporta electrones </a:t>
            </a:r>
          </a:p>
          <a:p>
            <a:endParaRPr lang="es-AR" dirty="0"/>
          </a:p>
        </p:txBody>
      </p:sp>
      <p:graphicFrame>
        <p:nvGraphicFramePr>
          <p:cNvPr id="1404" name="Object 380"/>
          <p:cNvGraphicFramePr>
            <a:graphicFrameLocks noChangeAspect="1"/>
          </p:cNvGraphicFramePr>
          <p:nvPr/>
        </p:nvGraphicFramePr>
        <p:xfrm>
          <a:off x="1000100" y="500042"/>
          <a:ext cx="2302914" cy="1500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0" name="ChemSketch" r:id="rId5" imgW="1493520" imgH="972312" progId="">
                  <p:embed/>
                </p:oleObj>
              </mc:Choice>
              <mc:Fallback>
                <p:oleObj name="ChemSketch" r:id="rId5" imgW="1493520" imgH="972312" progId="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500042"/>
                        <a:ext cx="2302914" cy="150019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5" name="Object 381"/>
          <p:cNvGraphicFramePr>
            <a:graphicFrameLocks noChangeAspect="1"/>
          </p:cNvGraphicFramePr>
          <p:nvPr/>
        </p:nvGraphicFramePr>
        <p:xfrm>
          <a:off x="5000628" y="500042"/>
          <a:ext cx="3185349" cy="1500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1" name="ChemSketch" r:id="rId7" imgW="1722120" imgH="810768" progId="">
                  <p:embed/>
                </p:oleObj>
              </mc:Choice>
              <mc:Fallback>
                <p:oleObj name="ChemSketch" r:id="rId7" imgW="1722120" imgH="810768" progId="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500042"/>
                        <a:ext cx="3185349" cy="150019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21 Flecha curvada hacia abajo"/>
          <p:cNvSpPr/>
          <p:nvPr/>
        </p:nvSpPr>
        <p:spPr>
          <a:xfrm rot="19752762">
            <a:off x="980649" y="239783"/>
            <a:ext cx="1467661" cy="607220"/>
          </a:xfrm>
          <a:prstGeom prst="curved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3" name="22 Flecha curvada hacia abajo"/>
          <p:cNvSpPr/>
          <p:nvPr/>
        </p:nvSpPr>
        <p:spPr>
          <a:xfrm rot="1509543" flipV="1">
            <a:off x="1074250" y="1708629"/>
            <a:ext cx="1467661" cy="676346"/>
          </a:xfrm>
          <a:prstGeom prst="curved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4" name="23 Flecha derecha"/>
          <p:cNvSpPr/>
          <p:nvPr/>
        </p:nvSpPr>
        <p:spPr>
          <a:xfrm>
            <a:off x="3571868" y="928670"/>
            <a:ext cx="1143008" cy="71438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24 CuadroTexto"/>
          <p:cNvSpPr txBox="1"/>
          <p:nvPr/>
        </p:nvSpPr>
        <p:spPr>
          <a:xfrm>
            <a:off x="5572132" y="2000240"/>
            <a:ext cx="2253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Mezcla </a:t>
            </a:r>
            <a:r>
              <a:rPr lang="es-AR" sz="2400" dirty="0" err="1"/>
              <a:t>racémica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80444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8" grpId="0" animBg="1"/>
      <p:bldP spid="19" grpId="0" animBg="1"/>
      <p:bldP spid="20" grpId="0"/>
      <p:bldP spid="21" grpId="0"/>
      <p:bldP spid="22" grpId="0" animBg="1"/>
      <p:bldP spid="23" grpId="0" animBg="1"/>
      <p:bldP spid="24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8018" y="0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/>
              <a:t>La trayectoria de </a:t>
            </a:r>
            <a:r>
              <a:rPr lang="es-AR" dirty="0" err="1"/>
              <a:t>Bürgi</a:t>
            </a:r>
            <a:r>
              <a:rPr lang="es-AR" dirty="0"/>
              <a:t>–</a:t>
            </a:r>
            <a:r>
              <a:rPr lang="es-AR" dirty="0" err="1"/>
              <a:t>Dunitz</a:t>
            </a:r>
            <a:endParaRPr lang="es-AR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58" y="980727"/>
            <a:ext cx="7197683" cy="4412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616374" y="5384264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Estos autores probaron, mediante un experimento cristalográfico, que el nucleófilo no ataca al carbonilo en ángulo de 90° como se pensaba, sino en un ángulo obtuso de 107°, como una solución de compromiso entre la interacción positiva con el orbital antienlazante (</a:t>
            </a:r>
            <a:r>
              <a:rPr lang="el-GR" dirty="0"/>
              <a:t>π</a:t>
            </a:r>
            <a:r>
              <a:rPr lang="es-AR" dirty="0"/>
              <a:t>*) y la repulsión del orbital enlazante (</a:t>
            </a:r>
            <a:r>
              <a:rPr lang="el-GR" dirty="0"/>
              <a:t>π</a:t>
            </a:r>
            <a:r>
              <a:rPr lang="es-AR" dirty="0"/>
              <a:t>)</a:t>
            </a:r>
          </a:p>
        </p:txBody>
      </p:sp>
      <p:pic>
        <p:nvPicPr>
          <p:cNvPr id="25602" name="Picture 2">
            <a:extLst>
              <a:ext uri="{FF2B5EF4-FFF2-40B4-BE49-F238E27FC236}">
                <a16:creationId xmlns:a16="http://schemas.microsoft.com/office/drawing/2014/main" id="{3BF67424-CFCA-4A65-8F26-BB37807713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614" y="3539440"/>
            <a:ext cx="1679131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4517AFD-52C2-4F9A-9456-61BC4E3B14AD}"/>
              </a:ext>
            </a:extLst>
          </p:cNvPr>
          <p:cNvSpPr txBox="1"/>
          <p:nvPr/>
        </p:nvSpPr>
        <p:spPr>
          <a:xfrm>
            <a:off x="6215980" y="3924404"/>
            <a:ext cx="1527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>
                <a:solidFill>
                  <a:schemeClr val="bg1"/>
                </a:solidFill>
              </a:rPr>
              <a:t>Interacción HOMO-LUMO</a:t>
            </a:r>
          </a:p>
        </p:txBody>
      </p:sp>
    </p:spTree>
    <p:extLst>
      <p:ext uri="{BB962C8B-B14F-4D97-AF65-F5344CB8AC3E}">
        <p14:creationId xmlns:p14="http://schemas.microsoft.com/office/powerpoint/2010/main" val="4281915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4848" y="85274"/>
            <a:ext cx="8229600" cy="720080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es-ES" sz="4400" dirty="0">
                <a:latin typeface="+mj-lt"/>
                <a:ea typeface="+mj-ea"/>
                <a:cs typeface="+mj-cs"/>
              </a:rPr>
              <a:t>Adición de agua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611560" y="908720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sz="3200" dirty="0"/>
              <a:t>La adición de agua a aldehídos y cetonas se llama hidratación.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3200" dirty="0"/>
              <a:t>Se obtienen 1,1-dioles (</a:t>
            </a:r>
            <a:r>
              <a:rPr lang="es-ES" sz="3200" b="1" i="1" dirty="0"/>
              <a:t>hidratos</a:t>
            </a:r>
            <a:r>
              <a:rPr lang="es-ES" sz="3200" dirty="0"/>
              <a:t>)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3200" dirty="0"/>
              <a:t>Es lenta en agua pura,  porque H</a:t>
            </a:r>
            <a:r>
              <a:rPr lang="es-ES" sz="3200" baseline="-25000" dirty="0"/>
              <a:t>2</a:t>
            </a:r>
            <a:r>
              <a:rPr lang="es-ES" sz="3200" dirty="0"/>
              <a:t>O es un </a:t>
            </a:r>
            <a:r>
              <a:rPr lang="es-ES" sz="3200" dirty="0" err="1"/>
              <a:t>nucleófilo</a:t>
            </a:r>
            <a:r>
              <a:rPr lang="es-ES" sz="3200" dirty="0"/>
              <a:t> pobre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3200" dirty="0"/>
              <a:t>Pero puede catalizarse tanto por ácidos como bases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3200" dirty="0"/>
              <a:t>En ambos casos, la reacción involucra un mecanismo en varias etapas</a:t>
            </a:r>
          </a:p>
        </p:txBody>
      </p:sp>
    </p:spTree>
    <p:extLst>
      <p:ext uri="{BB962C8B-B14F-4D97-AF65-F5344CB8AC3E}">
        <p14:creationId xmlns:p14="http://schemas.microsoft.com/office/powerpoint/2010/main" val="377346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34 Rectángulo"/>
          <p:cNvSpPr/>
          <p:nvPr/>
        </p:nvSpPr>
        <p:spPr>
          <a:xfrm>
            <a:off x="259739" y="764704"/>
            <a:ext cx="8496944" cy="554461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778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ES" dirty="0"/>
              <a:t>Catálisis ácida:</a:t>
            </a:r>
            <a:endParaRPr lang="es-AR" dirty="0"/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251740"/>
              </p:ext>
            </p:extLst>
          </p:nvPr>
        </p:nvGraphicFramePr>
        <p:xfrm>
          <a:off x="1403648" y="1611170"/>
          <a:ext cx="1113612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3" name="ChemSketch" r:id="rId3" imgW="603504" imgH="545592" progId="">
                  <p:embed/>
                </p:oleObj>
              </mc:Choice>
              <mc:Fallback>
                <p:oleObj name="ChemSketch" r:id="rId3" imgW="603504" imgH="545592" progId="">
                  <p:embed/>
                  <p:pic>
                    <p:nvPicPr>
                      <p:cNvPr id="0" name="Picture 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611170"/>
                        <a:ext cx="1113612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40714"/>
              </p:ext>
            </p:extLst>
          </p:nvPr>
        </p:nvGraphicFramePr>
        <p:xfrm>
          <a:off x="2108356" y="1611170"/>
          <a:ext cx="6254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4" name="ChemSketch" r:id="rId5" imgW="624840" imgH="283464" progId="">
                  <p:embed/>
                </p:oleObj>
              </mc:Choice>
              <mc:Fallback>
                <p:oleObj name="ChemSketch" r:id="rId5" imgW="624840" imgH="283464" progId="">
                  <p:embed/>
                  <p:pic>
                    <p:nvPicPr>
                      <p:cNvPr id="0" name="Picture 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356" y="1611170"/>
                        <a:ext cx="625475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106108"/>
              </p:ext>
            </p:extLst>
          </p:nvPr>
        </p:nvGraphicFramePr>
        <p:xfrm>
          <a:off x="2699791" y="891090"/>
          <a:ext cx="864096" cy="873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5" name="ChemSketch" r:id="rId7" imgW="606552" imgH="612648" progId="">
                  <p:embed/>
                </p:oleObj>
              </mc:Choice>
              <mc:Fallback>
                <p:oleObj name="ChemSketch" r:id="rId7" imgW="606552" imgH="612648" progId="">
                  <p:embed/>
                  <p:pic>
                    <p:nvPicPr>
                      <p:cNvPr id="0" name="Picture 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1" y="891090"/>
                        <a:ext cx="864096" cy="873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555145"/>
              </p:ext>
            </p:extLst>
          </p:nvPr>
        </p:nvGraphicFramePr>
        <p:xfrm>
          <a:off x="2488388" y="1971210"/>
          <a:ext cx="1767726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6" name="ChemSketch" r:id="rId9" imgW="993648" imgH="161544" progId="">
                  <p:embed/>
                </p:oleObj>
              </mc:Choice>
              <mc:Fallback>
                <p:oleObj name="ChemSketch" r:id="rId9" imgW="993648" imgH="161544" progId="">
                  <p:embed/>
                  <p:pic>
                    <p:nvPicPr>
                      <p:cNvPr id="0" name="Picture 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388" y="1971210"/>
                        <a:ext cx="1767726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1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0270384"/>
              </p:ext>
            </p:extLst>
          </p:nvPr>
        </p:nvGraphicFramePr>
        <p:xfrm>
          <a:off x="4355975" y="1611170"/>
          <a:ext cx="1109171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7" name="ChemSketch" r:id="rId11" imgW="667512" imgH="649224" progId="">
                  <p:embed/>
                </p:oleObj>
              </mc:Choice>
              <mc:Fallback>
                <p:oleObj name="ChemSketch" r:id="rId11" imgW="667512" imgH="649224" progId="">
                  <p:embed/>
                  <p:pic>
                    <p:nvPicPr>
                      <p:cNvPr id="0" name="Picture 9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5" y="1611170"/>
                        <a:ext cx="1109171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712471"/>
              </p:ext>
            </p:extLst>
          </p:nvPr>
        </p:nvGraphicFramePr>
        <p:xfrm>
          <a:off x="5436096" y="2115226"/>
          <a:ext cx="454025" cy="12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8" name="ChemSketch" r:id="rId13" imgW="454152" imgH="124968" progId="">
                  <p:embed/>
                </p:oleObj>
              </mc:Choice>
              <mc:Fallback>
                <p:oleObj name="ChemSketch" r:id="rId13" imgW="454152" imgH="124968" progId="">
                  <p:embed/>
                  <p:pic>
                    <p:nvPicPr>
                      <p:cNvPr id="0" name="Picture 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115226"/>
                        <a:ext cx="454025" cy="125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2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54266"/>
              </p:ext>
            </p:extLst>
          </p:nvPr>
        </p:nvGraphicFramePr>
        <p:xfrm>
          <a:off x="4234769" y="1436564"/>
          <a:ext cx="2880320" cy="1347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9" name="ChemSketch" r:id="rId15" imgW="1554480" imgH="765048" progId="">
                  <p:embed/>
                </p:oleObj>
              </mc:Choice>
              <mc:Fallback>
                <p:oleObj name="ChemSketch" r:id="rId15" imgW="1554480" imgH="765048" progId="">
                  <p:embed/>
                  <p:pic>
                    <p:nvPicPr>
                      <p:cNvPr id="0" name="Picture 9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769" y="1436564"/>
                        <a:ext cx="2880320" cy="13471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777314"/>
              </p:ext>
            </p:extLst>
          </p:nvPr>
        </p:nvGraphicFramePr>
        <p:xfrm>
          <a:off x="5940152" y="1755186"/>
          <a:ext cx="1080120" cy="959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0" name="ChemSketch" r:id="rId17" imgW="667512" imgH="591312" progId="">
                  <p:embed/>
                </p:oleObj>
              </mc:Choice>
              <mc:Fallback>
                <p:oleObj name="ChemSketch" r:id="rId17" imgW="667512" imgH="591312" progId="">
                  <p:embed/>
                  <p:pic>
                    <p:nvPicPr>
                      <p:cNvPr id="0" name="Picture 1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1755186"/>
                        <a:ext cx="1080120" cy="959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883328"/>
              </p:ext>
            </p:extLst>
          </p:nvPr>
        </p:nvGraphicFramePr>
        <p:xfrm>
          <a:off x="7308304" y="1899202"/>
          <a:ext cx="87646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1" name="ChemSketch" r:id="rId19" imgW="487680" imgH="359664" progId="">
                  <p:embed/>
                </p:oleObj>
              </mc:Choice>
              <mc:Fallback>
                <p:oleObj name="ChemSketch" r:id="rId19" imgW="487680" imgH="359664" progId="">
                  <p:embed/>
                  <p:pic>
                    <p:nvPicPr>
                      <p:cNvPr id="0" name="Picture 1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1899202"/>
                        <a:ext cx="876467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2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905689"/>
              </p:ext>
            </p:extLst>
          </p:nvPr>
        </p:nvGraphicFramePr>
        <p:xfrm>
          <a:off x="4355976" y="3104964"/>
          <a:ext cx="76904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2" name="ChemSketch" r:id="rId21" imgW="423672" imgH="435864" progId="">
                  <p:embed/>
                </p:oleObj>
              </mc:Choice>
              <mc:Fallback>
                <p:oleObj name="ChemSketch" r:id="rId21" imgW="423672" imgH="435864" progId="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3104964"/>
                        <a:ext cx="769046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2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416292"/>
              </p:ext>
            </p:extLst>
          </p:nvPr>
        </p:nvGraphicFramePr>
        <p:xfrm>
          <a:off x="5508104" y="2826863"/>
          <a:ext cx="288032" cy="1685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3" name="ChemSketch" r:id="rId23" imgW="161544" imgH="947928" progId="">
                  <p:embed/>
                </p:oleObj>
              </mc:Choice>
              <mc:Fallback>
                <p:oleObj name="ChemSketch" r:id="rId23" imgW="161544" imgH="947928" progId="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826863"/>
                        <a:ext cx="288032" cy="16858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2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3423"/>
              </p:ext>
            </p:extLst>
          </p:nvPr>
        </p:nvGraphicFramePr>
        <p:xfrm>
          <a:off x="4902438" y="2259242"/>
          <a:ext cx="25502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4" name="ChemSketch" r:id="rId25" imgW="225552" imgH="576072" progId="">
                  <p:embed/>
                </p:oleObj>
              </mc:Choice>
              <mc:Fallback>
                <p:oleObj name="ChemSketch" r:id="rId25" imgW="225552" imgH="576072" progId="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438" y="2259242"/>
                        <a:ext cx="255027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2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59250"/>
              </p:ext>
            </p:extLst>
          </p:nvPr>
        </p:nvGraphicFramePr>
        <p:xfrm>
          <a:off x="4860032" y="4491490"/>
          <a:ext cx="1375651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5" name="ChemSketch" r:id="rId27" imgW="908304" imgH="807720" progId="">
                  <p:embed/>
                </p:oleObj>
              </mc:Choice>
              <mc:Fallback>
                <p:oleObj name="ChemSketch" r:id="rId27" imgW="908304" imgH="807720" progId="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4491490"/>
                        <a:ext cx="1375651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2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330136"/>
              </p:ext>
            </p:extLst>
          </p:nvPr>
        </p:nvGraphicFramePr>
        <p:xfrm>
          <a:off x="3347864" y="4873189"/>
          <a:ext cx="1613719" cy="24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6" name="ChemSketch" r:id="rId29" imgW="1109472" imgH="167640" progId="">
                  <p:embed/>
                </p:oleObj>
              </mc:Choice>
              <mc:Fallback>
                <p:oleObj name="ChemSketch" r:id="rId29" imgW="1109472" imgH="167640" progId="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873189"/>
                        <a:ext cx="1613719" cy="24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2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701297"/>
              </p:ext>
            </p:extLst>
          </p:nvPr>
        </p:nvGraphicFramePr>
        <p:xfrm>
          <a:off x="3779912" y="5283578"/>
          <a:ext cx="776389" cy="799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7" name="ChemSketch" r:id="rId31" imgW="423672" imgH="435864" progId="">
                  <p:embed/>
                </p:oleObj>
              </mc:Choice>
              <mc:Fallback>
                <p:oleObj name="ChemSketch" r:id="rId31" imgW="423672" imgH="435864" progId="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283578"/>
                        <a:ext cx="776389" cy="7996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3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284517"/>
              </p:ext>
            </p:extLst>
          </p:nvPr>
        </p:nvGraphicFramePr>
        <p:xfrm>
          <a:off x="4499992" y="5416576"/>
          <a:ext cx="79208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8" name="ChemSketch" r:id="rId33" imgW="716280" imgH="320040" progId="">
                  <p:embed/>
                </p:oleObj>
              </mc:Choice>
              <mc:Fallback>
                <p:oleObj name="ChemSketch" r:id="rId33" imgW="716280" imgH="320040" progId="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5416576"/>
                        <a:ext cx="792088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3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376657"/>
              </p:ext>
            </p:extLst>
          </p:nvPr>
        </p:nvGraphicFramePr>
        <p:xfrm>
          <a:off x="1187624" y="4491490"/>
          <a:ext cx="1215884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49" name="ChemSketch" r:id="rId35" imgW="701040" imgH="707136" progId="">
                  <p:embed/>
                </p:oleObj>
              </mc:Choice>
              <mc:Fallback>
                <p:oleObj name="ChemSketch" r:id="rId35" imgW="701040" imgH="707136" progId="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491490"/>
                        <a:ext cx="1215884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3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519382"/>
              </p:ext>
            </p:extLst>
          </p:nvPr>
        </p:nvGraphicFramePr>
        <p:xfrm>
          <a:off x="2339752" y="4707514"/>
          <a:ext cx="106489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50" name="ChemSketch" r:id="rId37" imgW="591312" imgH="359664" progId="">
                  <p:embed/>
                </p:oleObj>
              </mc:Choice>
              <mc:Fallback>
                <p:oleObj name="ChemSketch" r:id="rId37" imgW="591312" imgH="359664" progId="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707514"/>
                        <a:ext cx="1064892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35 CuadroTexto"/>
          <p:cNvSpPr txBox="1"/>
          <p:nvPr/>
        </p:nvSpPr>
        <p:spPr>
          <a:xfrm>
            <a:off x="467544" y="2706015"/>
            <a:ext cx="3528392" cy="83099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600" dirty="0">
                <a:solidFill>
                  <a:schemeClr val="bg1"/>
                </a:solidFill>
              </a:rPr>
              <a:t>El agua en un </a:t>
            </a:r>
            <a:r>
              <a:rPr lang="es-ES" sz="1600" dirty="0" err="1">
                <a:solidFill>
                  <a:schemeClr val="bg1"/>
                </a:solidFill>
              </a:rPr>
              <a:t>nucleófilo</a:t>
            </a:r>
            <a:r>
              <a:rPr lang="es-ES" sz="1600" dirty="0">
                <a:solidFill>
                  <a:schemeClr val="bg1"/>
                </a:solidFill>
              </a:rPr>
              <a:t> pobre. Es necesario activar el carbonilo mediante una mayor polarización del enlace…</a:t>
            </a:r>
            <a:endParaRPr lang="es-AR" sz="1600" dirty="0">
              <a:solidFill>
                <a:schemeClr val="bg1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353427" y="908720"/>
            <a:ext cx="2088232" cy="52322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bg1"/>
                </a:solidFill>
              </a:defRPr>
            </a:lvl1pPr>
          </a:lstStyle>
          <a:p>
            <a:r>
              <a:rPr lang="es-ES" sz="1400" dirty="0"/>
              <a:t>Primero  un hidronio sede un protón al carbonilo…</a:t>
            </a:r>
            <a:endParaRPr lang="es-AR" sz="14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3491880" y="3948868"/>
            <a:ext cx="1727860" cy="73866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14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Ahora una molécula de agua actúa como </a:t>
            </a:r>
            <a:r>
              <a:rPr lang="es-ES" dirty="0" err="1"/>
              <a:t>nucleófilo</a:t>
            </a:r>
            <a:r>
              <a:rPr lang="es-ES" dirty="0"/>
              <a:t>…</a:t>
            </a:r>
            <a:endParaRPr lang="es-AR" dirty="0"/>
          </a:p>
        </p:txBody>
      </p:sp>
      <p:sp>
        <p:nvSpPr>
          <p:cNvPr id="44" name="43 Llamada de flecha hacia abajo"/>
          <p:cNvSpPr/>
          <p:nvPr/>
        </p:nvSpPr>
        <p:spPr>
          <a:xfrm>
            <a:off x="4753614" y="908720"/>
            <a:ext cx="3456384" cy="801529"/>
          </a:xfrm>
          <a:prstGeom prst="downArrowCallout">
            <a:avLst>
              <a:gd name="adj1" fmla="val 25000"/>
              <a:gd name="adj2" fmla="val 29225"/>
              <a:gd name="adj3" fmla="val 16549"/>
              <a:gd name="adj4" fmla="val 64977"/>
            </a:avLst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400" dirty="0">
                <a:solidFill>
                  <a:schemeClr val="bg1"/>
                </a:solidFill>
              </a:rPr>
              <a:t>Esta estructura de resonancia muestra cómo se aumenta la polarización</a:t>
            </a:r>
            <a:endParaRPr lang="es-AR" sz="1400" dirty="0">
              <a:solidFill>
                <a:schemeClr val="bg1"/>
              </a:solidFill>
            </a:endParaRPr>
          </a:p>
        </p:txBody>
      </p:sp>
      <p:sp>
        <p:nvSpPr>
          <p:cNvPr id="45" name="44 Flecha doblada"/>
          <p:cNvSpPr/>
          <p:nvPr/>
        </p:nvSpPr>
        <p:spPr>
          <a:xfrm>
            <a:off x="4259193" y="3387434"/>
            <a:ext cx="613662" cy="545622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6838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4508210" y="5781000"/>
            <a:ext cx="3160133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14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…Y otra remueve el protón excedente</a:t>
            </a:r>
            <a:endParaRPr lang="es-AR" dirty="0"/>
          </a:p>
        </p:txBody>
      </p:sp>
      <p:sp>
        <p:nvSpPr>
          <p:cNvPr id="48" name="47 Elipse"/>
          <p:cNvSpPr/>
          <p:nvPr/>
        </p:nvSpPr>
        <p:spPr>
          <a:xfrm>
            <a:off x="2585173" y="851867"/>
            <a:ext cx="1008112" cy="1224136"/>
          </a:xfrm>
          <a:prstGeom prst="ellipse">
            <a:avLst/>
          </a:prstGeom>
          <a:solidFill>
            <a:srgbClr val="4F81BD">
              <a:alpha val="47843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46 CuadroTexto"/>
          <p:cNvSpPr txBox="1"/>
          <p:nvPr/>
        </p:nvSpPr>
        <p:spPr>
          <a:xfrm>
            <a:off x="755576" y="5719445"/>
            <a:ext cx="2088232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1400">
                <a:solidFill>
                  <a:schemeClr val="bg1"/>
                </a:solidFill>
              </a:defRPr>
            </a:lvl1pPr>
          </a:lstStyle>
          <a:p>
            <a:pPr algn="ctr"/>
            <a:r>
              <a:rPr lang="es-ES" sz="1800" dirty="0"/>
              <a:t>1,1 </a:t>
            </a:r>
            <a:r>
              <a:rPr lang="es-ES" sz="1800" dirty="0" err="1"/>
              <a:t>Diol</a:t>
            </a:r>
            <a:r>
              <a:rPr lang="es-ES" sz="1800" dirty="0"/>
              <a:t> ó Hidrato</a:t>
            </a:r>
            <a:endParaRPr lang="es-AR" sz="1800" dirty="0"/>
          </a:p>
        </p:txBody>
      </p:sp>
      <p:sp>
        <p:nvSpPr>
          <p:cNvPr id="49" name="48 Elipse"/>
          <p:cNvSpPr/>
          <p:nvPr/>
        </p:nvSpPr>
        <p:spPr>
          <a:xfrm>
            <a:off x="2729189" y="4579891"/>
            <a:ext cx="720080" cy="757692"/>
          </a:xfrm>
          <a:prstGeom prst="ellipse">
            <a:avLst/>
          </a:prstGeom>
          <a:solidFill>
            <a:srgbClr val="4F81BD">
              <a:alpha val="47843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49 CuadroTexto"/>
          <p:cNvSpPr txBox="1"/>
          <p:nvPr/>
        </p:nvSpPr>
        <p:spPr>
          <a:xfrm>
            <a:off x="6274001" y="2908384"/>
            <a:ext cx="2482682" cy="2585323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bg1"/>
                </a:solidFill>
              </a:defRPr>
            </a:lvl1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s-ES" dirty="0"/>
              <a:t>El hidronio que se pierde al principio…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s-ES" dirty="0"/>
              <a:t>Se recupera en la última etapa…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s-ES" dirty="0"/>
              <a:t>Por eso se trata de una catálisis ácida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7965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6" presetClass="entr" presetSubtype="4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37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44" grpId="0" animBg="1"/>
      <p:bldP spid="45" grpId="0" animBg="1"/>
      <p:bldP spid="46" grpId="0" animBg="1"/>
      <p:bldP spid="48" grpId="0" animBg="1"/>
      <p:bldP spid="47" grpId="0" animBg="1"/>
      <p:bldP spid="49" grpId="0" animBg="1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792088"/>
          </a:xfrm>
        </p:spPr>
        <p:txBody>
          <a:bodyPr/>
          <a:lstStyle/>
          <a:p>
            <a:pPr algn="l"/>
            <a:r>
              <a:rPr lang="es-ES" dirty="0"/>
              <a:t>Catálisis básica:</a:t>
            </a:r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314572" y="980728"/>
            <a:ext cx="8280920" cy="38884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1763688" y="1628800"/>
            <a:ext cx="1368152" cy="116955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1600">
                <a:solidFill>
                  <a:schemeClr val="bg1"/>
                </a:solidFill>
              </a:defRPr>
            </a:lvl1pPr>
          </a:lstStyle>
          <a:p>
            <a:pPr algn="ctr"/>
            <a:r>
              <a:rPr lang="es-ES" sz="1400" dirty="0"/>
              <a:t>El OH- es buen </a:t>
            </a:r>
            <a:r>
              <a:rPr lang="es-ES" sz="1400" dirty="0" err="1"/>
              <a:t>nucleófilo</a:t>
            </a:r>
            <a:r>
              <a:rPr lang="es-ES" sz="1400" dirty="0"/>
              <a:t>, no necesita activación del carbonilo</a:t>
            </a:r>
          </a:p>
        </p:txBody>
      </p: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219981"/>
              </p:ext>
            </p:extLst>
          </p:nvPr>
        </p:nvGraphicFramePr>
        <p:xfrm>
          <a:off x="530596" y="2636912"/>
          <a:ext cx="1152128" cy="1195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25" name="ChemSketch" r:id="rId3" imgW="512064" imgH="530352" progId="">
                  <p:embed/>
                </p:oleObj>
              </mc:Choice>
              <mc:Fallback>
                <p:oleObj name="ChemSketch" r:id="rId3" imgW="512064" imgH="530352" progId="">
                  <p:embed/>
                  <p:pic>
                    <p:nvPicPr>
                      <p:cNvPr id="0" name="Picture 4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96" y="2636912"/>
                        <a:ext cx="1152128" cy="1195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442084"/>
              </p:ext>
            </p:extLst>
          </p:nvPr>
        </p:nvGraphicFramePr>
        <p:xfrm>
          <a:off x="1682724" y="3068960"/>
          <a:ext cx="1533348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26" name="ChemSketch" r:id="rId5" imgW="862584" imgH="161544" progId="">
                  <p:embed/>
                </p:oleObj>
              </mc:Choice>
              <mc:Fallback>
                <p:oleObj name="ChemSketch" r:id="rId5" imgW="862584" imgH="161544" progId="">
                  <p:embed/>
                  <p:pic>
                    <p:nvPicPr>
                      <p:cNvPr id="0" name="Picture 4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24" y="3068960"/>
                        <a:ext cx="1533348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373892"/>
              </p:ext>
            </p:extLst>
          </p:nvPr>
        </p:nvGraphicFramePr>
        <p:xfrm>
          <a:off x="2114773" y="3258878"/>
          <a:ext cx="504056" cy="455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27" name="ChemSketch" r:id="rId7" imgW="231648" imgH="210312" progId="">
                  <p:embed/>
                </p:oleObj>
              </mc:Choice>
              <mc:Fallback>
                <p:oleObj name="ChemSketch" r:id="rId7" imgW="231648" imgH="210312" progId="">
                  <p:embed/>
                  <p:pic>
                    <p:nvPicPr>
                      <p:cNvPr id="0" name="Picture 4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773" y="3258878"/>
                        <a:ext cx="504056" cy="4557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863152"/>
              </p:ext>
            </p:extLst>
          </p:nvPr>
        </p:nvGraphicFramePr>
        <p:xfrm>
          <a:off x="962644" y="3284984"/>
          <a:ext cx="1298301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28" name="ChemSketch" r:id="rId9" imgW="777240" imgH="405384" progId="">
                  <p:embed/>
                </p:oleObj>
              </mc:Choice>
              <mc:Fallback>
                <p:oleObj name="ChemSketch" r:id="rId9" imgW="777240" imgH="405384" progId="">
                  <p:embed/>
                  <p:pic>
                    <p:nvPicPr>
                      <p:cNvPr id="0" name="Picture 4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644" y="3284984"/>
                        <a:ext cx="1298301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140605"/>
              </p:ext>
            </p:extLst>
          </p:nvPr>
        </p:nvGraphicFramePr>
        <p:xfrm>
          <a:off x="1172603" y="2708920"/>
          <a:ext cx="300162" cy="436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29" name="ChemSketch" r:id="rId11" imgW="167640" imgH="243840" progId="">
                  <p:embed/>
                </p:oleObj>
              </mc:Choice>
              <mc:Fallback>
                <p:oleObj name="ChemSketch" r:id="rId11" imgW="167640" imgH="243840" progId="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603" y="2708920"/>
                        <a:ext cx="300162" cy="4360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199780"/>
              </p:ext>
            </p:extLst>
          </p:nvPr>
        </p:nvGraphicFramePr>
        <p:xfrm>
          <a:off x="3122884" y="2513779"/>
          <a:ext cx="1440160" cy="15663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30" name="ChemSketch" r:id="rId13" imgW="707136" imgH="768096" progId="">
                  <p:embed/>
                </p:oleObj>
              </mc:Choice>
              <mc:Fallback>
                <p:oleObj name="ChemSketch" r:id="rId13" imgW="707136" imgH="768096" progId="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884" y="2513779"/>
                        <a:ext cx="1440160" cy="15663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537927"/>
              </p:ext>
            </p:extLst>
          </p:nvPr>
        </p:nvGraphicFramePr>
        <p:xfrm>
          <a:off x="4455032" y="2996952"/>
          <a:ext cx="1620886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31" name="ChemSketch" r:id="rId15" imgW="911352" imgH="161544" progId="">
                  <p:embed/>
                </p:oleObj>
              </mc:Choice>
              <mc:Fallback>
                <p:oleObj name="ChemSketch" r:id="rId15" imgW="911352" imgH="161544" progId="">
                  <p:embed/>
                  <p:pic>
                    <p:nvPicPr>
                      <p:cNvPr id="0" name="Picture 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032" y="2996952"/>
                        <a:ext cx="1620886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1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527508"/>
              </p:ext>
            </p:extLst>
          </p:nvPr>
        </p:nvGraphicFramePr>
        <p:xfrm>
          <a:off x="4995092" y="2132856"/>
          <a:ext cx="648072" cy="7883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32" name="ChemSketch" r:id="rId17" imgW="307848" imgH="374904" progId="">
                  <p:embed/>
                </p:oleObj>
              </mc:Choice>
              <mc:Fallback>
                <p:oleObj name="ChemSketch" r:id="rId17" imgW="307848" imgH="374904" progId="">
                  <p:embed/>
                  <p:pic>
                    <p:nvPicPr>
                      <p:cNvPr id="0" name="Picture 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092" y="2132856"/>
                        <a:ext cx="648072" cy="7883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453671"/>
              </p:ext>
            </p:extLst>
          </p:nvPr>
        </p:nvGraphicFramePr>
        <p:xfrm>
          <a:off x="3842964" y="2348880"/>
          <a:ext cx="1224136" cy="445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33" name="ChemSketch" r:id="rId19" imgW="646176" imgH="234696" progId="">
                  <p:embed/>
                </p:oleObj>
              </mc:Choice>
              <mc:Fallback>
                <p:oleObj name="ChemSketch" r:id="rId19" imgW="646176" imgH="234696" progId="">
                  <p:embed/>
                  <p:pic>
                    <p:nvPicPr>
                      <p:cNvPr id="0" name="Picture 4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2964" y="2348880"/>
                        <a:ext cx="1224136" cy="4451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155099"/>
              </p:ext>
            </p:extLst>
          </p:nvPr>
        </p:nvGraphicFramePr>
        <p:xfrm>
          <a:off x="6075211" y="2564904"/>
          <a:ext cx="2213641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34" name="ChemSketch" r:id="rId21" imgW="1143000" imgH="707136" progId="">
                  <p:embed/>
                </p:oleObj>
              </mc:Choice>
              <mc:Fallback>
                <p:oleObj name="ChemSketch" r:id="rId21" imgW="1143000" imgH="707136" progId="">
                  <p:embed/>
                  <p:pic>
                    <p:nvPicPr>
                      <p:cNvPr id="0" name="Picture 4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5211" y="2564904"/>
                        <a:ext cx="2213641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21 CuadroTexto"/>
          <p:cNvSpPr txBox="1"/>
          <p:nvPr/>
        </p:nvSpPr>
        <p:spPr>
          <a:xfrm>
            <a:off x="3563888" y="1596078"/>
            <a:ext cx="2169196" cy="52322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1600">
                <a:solidFill>
                  <a:schemeClr val="bg1"/>
                </a:solidFill>
              </a:defRPr>
            </a:lvl1pPr>
          </a:lstStyle>
          <a:p>
            <a:pPr algn="ctr"/>
            <a:r>
              <a:rPr lang="es-ES" sz="1400" dirty="0"/>
              <a:t>El </a:t>
            </a:r>
            <a:r>
              <a:rPr lang="es-ES" sz="1400" dirty="0" err="1"/>
              <a:t>alcóxido</a:t>
            </a:r>
            <a:r>
              <a:rPr lang="es-ES" sz="1400" dirty="0"/>
              <a:t> sustrae un H</a:t>
            </a:r>
            <a:r>
              <a:rPr lang="es-ES" sz="1400" baseline="30000" dirty="0"/>
              <a:t>+</a:t>
            </a:r>
            <a:r>
              <a:rPr lang="es-ES" sz="1400" dirty="0"/>
              <a:t> de una molécula de agua</a:t>
            </a:r>
          </a:p>
        </p:txBody>
      </p:sp>
      <p:sp>
        <p:nvSpPr>
          <p:cNvPr id="23" name="22 Elipse"/>
          <p:cNvSpPr/>
          <p:nvPr/>
        </p:nvSpPr>
        <p:spPr>
          <a:xfrm>
            <a:off x="2015716" y="3168826"/>
            <a:ext cx="864096" cy="792088"/>
          </a:xfrm>
          <a:prstGeom prst="ellipse">
            <a:avLst/>
          </a:prstGeom>
          <a:solidFill>
            <a:srgbClr val="4F81BD">
              <a:alpha val="47843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23 Elipse"/>
          <p:cNvSpPr/>
          <p:nvPr/>
        </p:nvSpPr>
        <p:spPr>
          <a:xfrm>
            <a:off x="7740352" y="2800639"/>
            <a:ext cx="648072" cy="736374"/>
          </a:xfrm>
          <a:prstGeom prst="ellipse">
            <a:avLst/>
          </a:prstGeom>
          <a:solidFill>
            <a:srgbClr val="4F81BD">
              <a:alpha val="47843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24 CuadroTexto"/>
          <p:cNvSpPr txBox="1"/>
          <p:nvPr/>
        </p:nvSpPr>
        <p:spPr>
          <a:xfrm>
            <a:off x="1259632" y="3987264"/>
            <a:ext cx="2088232" cy="73866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Nuevamente, el oxidrilo que se consume al inicio de la reacción… </a:t>
            </a:r>
            <a:endParaRPr lang="es-AR" dirty="0"/>
          </a:p>
        </p:txBody>
      </p:sp>
      <p:sp>
        <p:nvSpPr>
          <p:cNvPr id="26" name="25 CuadroTexto"/>
          <p:cNvSpPr txBox="1"/>
          <p:nvPr/>
        </p:nvSpPr>
        <p:spPr>
          <a:xfrm>
            <a:off x="6288186" y="4094986"/>
            <a:ext cx="2088232" cy="52322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…Se recupera al final de la misma (catálisis)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1461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 redondeado"/>
          <p:cNvSpPr/>
          <p:nvPr/>
        </p:nvSpPr>
        <p:spPr>
          <a:xfrm>
            <a:off x="251520" y="3723669"/>
            <a:ext cx="7992888" cy="28803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3456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Adición de alcoholes – formación de </a:t>
            </a:r>
            <a:r>
              <a:rPr lang="es-ES" b="1" i="1" dirty="0"/>
              <a:t>Acetales</a:t>
            </a:r>
          </a:p>
          <a:p>
            <a:r>
              <a:rPr lang="es-ES" sz="2600" dirty="0"/>
              <a:t>Las reacciones son similares a la adición de agua</a:t>
            </a:r>
          </a:p>
          <a:p>
            <a:r>
              <a:rPr lang="es-ES" sz="2600" dirty="0"/>
              <a:t>Pero ingresan 2 moles de alcohol por cada mol de compuesto carbonílico.</a:t>
            </a:r>
          </a:p>
          <a:p>
            <a:endParaRPr lang="es-ES" sz="2600" dirty="0"/>
          </a:p>
          <a:p>
            <a:pPr marL="0" indent="0">
              <a:buNone/>
            </a:pPr>
            <a:endParaRPr lang="es-ES" sz="2600" dirty="0"/>
          </a:p>
          <a:p>
            <a:r>
              <a:rPr lang="es-ES" sz="2600" dirty="0"/>
              <a:t>Sólo es catalizada por ácidos:</a:t>
            </a:r>
          </a:p>
          <a:p>
            <a:endParaRPr lang="es-ES" sz="2600" dirty="0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766880"/>
              </p:ext>
            </p:extLst>
          </p:nvPr>
        </p:nvGraphicFramePr>
        <p:xfrm>
          <a:off x="6804248" y="4077072"/>
          <a:ext cx="1080120" cy="915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65" name="ChemSketch" r:id="rId3" imgW="886968" imgH="752856" progId="">
                  <p:embed/>
                </p:oleObj>
              </mc:Choice>
              <mc:Fallback>
                <p:oleObj name="ChemSketch" r:id="rId3" imgW="886968" imgH="752856" progId="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4077072"/>
                        <a:ext cx="1080120" cy="91587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487319"/>
              </p:ext>
            </p:extLst>
          </p:nvPr>
        </p:nvGraphicFramePr>
        <p:xfrm>
          <a:off x="6121752" y="5013176"/>
          <a:ext cx="1753811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66" name="ChemSketch" r:id="rId5" imgW="1502664" imgH="1069848" progId="">
                  <p:embed/>
                </p:oleObj>
              </mc:Choice>
              <mc:Fallback>
                <p:oleObj name="ChemSketch" r:id="rId5" imgW="1502664" imgH="1069848" progId="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752" y="5013176"/>
                        <a:ext cx="1753811" cy="129614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798958"/>
              </p:ext>
            </p:extLst>
          </p:nvPr>
        </p:nvGraphicFramePr>
        <p:xfrm>
          <a:off x="4125429" y="5383938"/>
          <a:ext cx="1901253" cy="1024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67" name="ChemSketch" r:id="rId7" imgW="1499616" imgH="807720" progId="">
                  <p:embed/>
                </p:oleObj>
              </mc:Choice>
              <mc:Fallback>
                <p:oleObj name="ChemSketch" r:id="rId7" imgW="1499616" imgH="807720" progId="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429" y="5383938"/>
                        <a:ext cx="1901253" cy="102406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289815"/>
              </p:ext>
            </p:extLst>
          </p:nvPr>
        </p:nvGraphicFramePr>
        <p:xfrm>
          <a:off x="2528749" y="5445224"/>
          <a:ext cx="1610459" cy="7361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68" name="ChemSketch" r:id="rId9" imgW="1295400" imgH="591312" progId="">
                  <p:embed/>
                </p:oleObj>
              </mc:Choice>
              <mc:Fallback>
                <p:oleObj name="ChemSketch" r:id="rId9" imgW="1295400" imgH="591312" progId="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749" y="5445224"/>
                        <a:ext cx="1610459" cy="73615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552335"/>
              </p:ext>
            </p:extLst>
          </p:nvPr>
        </p:nvGraphicFramePr>
        <p:xfrm>
          <a:off x="755576" y="2276872"/>
          <a:ext cx="4104456" cy="991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69" name="ChemSketch" r:id="rId11" imgW="2950464" imgH="713232" progId="">
                  <p:embed/>
                </p:oleObj>
              </mc:Choice>
              <mc:Fallback>
                <p:oleObj name="ChemSketch" r:id="rId11" imgW="2950464" imgH="713232" progId="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276872"/>
                        <a:ext cx="4104456" cy="99133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505362"/>
              </p:ext>
            </p:extLst>
          </p:nvPr>
        </p:nvGraphicFramePr>
        <p:xfrm>
          <a:off x="539552" y="4221088"/>
          <a:ext cx="129373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70" name="ChemSketch" r:id="rId13" imgW="1024128" imgH="569976" progId="">
                  <p:embed/>
                </p:oleObj>
              </mc:Choice>
              <mc:Fallback>
                <p:oleObj name="ChemSketch" r:id="rId13" imgW="1024128" imgH="569976" progId="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221088"/>
                        <a:ext cx="1293735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18070"/>
              </p:ext>
            </p:extLst>
          </p:nvPr>
        </p:nvGraphicFramePr>
        <p:xfrm>
          <a:off x="1835696" y="4005064"/>
          <a:ext cx="1656184" cy="908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71" name="ChemSketch" r:id="rId15" imgW="1322832" imgH="725424" progId="">
                  <p:embed/>
                </p:oleObj>
              </mc:Choice>
              <mc:Fallback>
                <p:oleObj name="ChemSketch" r:id="rId15" imgW="1322832" imgH="725424" progId="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005064"/>
                        <a:ext cx="1656184" cy="9086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23157"/>
              </p:ext>
            </p:extLst>
          </p:nvPr>
        </p:nvGraphicFramePr>
        <p:xfrm>
          <a:off x="5148064" y="3861048"/>
          <a:ext cx="1619320" cy="108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72" name="ChemSketch" r:id="rId17" imgW="1383792" imgH="929640" progId="">
                  <p:embed/>
                </p:oleObj>
              </mc:Choice>
              <mc:Fallback>
                <p:oleObj name="ChemSketch" r:id="rId17" imgW="1383792" imgH="929640" progId="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3861048"/>
                        <a:ext cx="1619320" cy="108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077272"/>
              </p:ext>
            </p:extLst>
          </p:nvPr>
        </p:nvGraphicFramePr>
        <p:xfrm>
          <a:off x="3563888" y="4221088"/>
          <a:ext cx="1593403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73" name="ChemSketch" r:id="rId19" imgW="1292352" imgH="816864" progId="">
                  <p:embed/>
                </p:oleObj>
              </mc:Choice>
              <mc:Fallback>
                <p:oleObj name="ChemSketch" r:id="rId19" imgW="1292352" imgH="816864" progId="">
                  <p:embed/>
                  <p:pic>
                    <p:nvPicPr>
                      <p:cNvPr id="0" name="Picture 8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221088"/>
                        <a:ext cx="1593403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18 Elipse"/>
          <p:cNvSpPr/>
          <p:nvPr/>
        </p:nvSpPr>
        <p:spPr>
          <a:xfrm>
            <a:off x="1187624" y="4149080"/>
            <a:ext cx="576064" cy="432048"/>
          </a:xfrm>
          <a:prstGeom prst="ellipse">
            <a:avLst/>
          </a:prstGeom>
          <a:solidFill>
            <a:srgbClr val="4F81BD">
              <a:alpha val="50196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Elipse"/>
          <p:cNvSpPr/>
          <p:nvPr/>
        </p:nvSpPr>
        <p:spPr>
          <a:xfrm>
            <a:off x="2411760" y="5526827"/>
            <a:ext cx="576064" cy="432048"/>
          </a:xfrm>
          <a:prstGeom prst="ellipse">
            <a:avLst/>
          </a:prstGeom>
          <a:solidFill>
            <a:srgbClr val="4F81BD">
              <a:alpha val="50196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20 CuadroTexto"/>
          <p:cNvSpPr txBox="1"/>
          <p:nvPr/>
        </p:nvSpPr>
        <p:spPr>
          <a:xfrm>
            <a:off x="755576" y="48691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</a:rPr>
              <a:t>Este hidronio que aquí se consume</a:t>
            </a:r>
            <a:endParaRPr lang="es-AR" sz="1400" dirty="0">
              <a:solidFill>
                <a:schemeClr val="bg1"/>
              </a:solidFill>
            </a:endParaRPr>
          </a:p>
        </p:txBody>
      </p:sp>
      <p:sp>
        <p:nvSpPr>
          <p:cNvPr id="22" name="21 Flecha arriba"/>
          <p:cNvSpPr/>
          <p:nvPr/>
        </p:nvSpPr>
        <p:spPr>
          <a:xfrm>
            <a:off x="1367644" y="4641221"/>
            <a:ext cx="288032" cy="288032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3" name="22 Flecha arriba"/>
          <p:cNvSpPr/>
          <p:nvPr/>
        </p:nvSpPr>
        <p:spPr>
          <a:xfrm rot="5767358">
            <a:off x="2034206" y="5551912"/>
            <a:ext cx="288032" cy="396294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23 Elipse"/>
          <p:cNvSpPr/>
          <p:nvPr/>
        </p:nvSpPr>
        <p:spPr>
          <a:xfrm>
            <a:off x="4067944" y="4581541"/>
            <a:ext cx="1008112" cy="347712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24 Elipse"/>
          <p:cNvSpPr/>
          <p:nvPr/>
        </p:nvSpPr>
        <p:spPr>
          <a:xfrm>
            <a:off x="6084168" y="4245318"/>
            <a:ext cx="504056" cy="347712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25 CuadroTexto"/>
          <p:cNvSpPr txBox="1"/>
          <p:nvPr/>
        </p:nvSpPr>
        <p:spPr>
          <a:xfrm>
            <a:off x="4055120" y="372209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</a:rPr>
              <a:t>Y el </a:t>
            </a:r>
            <a:r>
              <a:rPr lang="es-ES" sz="1400" dirty="0" err="1">
                <a:solidFill>
                  <a:schemeClr val="bg1"/>
                </a:solidFill>
              </a:rPr>
              <a:t>hidrónio</a:t>
            </a:r>
            <a:r>
              <a:rPr lang="es-ES" sz="1400" dirty="0">
                <a:solidFill>
                  <a:schemeClr val="bg1"/>
                </a:solidFill>
              </a:rPr>
              <a:t> que aquí se genera…</a:t>
            </a:r>
            <a:endParaRPr lang="es-AR" sz="1400" dirty="0">
              <a:solidFill>
                <a:schemeClr val="bg1"/>
              </a:solidFill>
            </a:endParaRPr>
          </a:p>
        </p:txBody>
      </p:sp>
      <p:sp>
        <p:nvSpPr>
          <p:cNvPr id="27" name="26 Flecha arriba"/>
          <p:cNvSpPr/>
          <p:nvPr/>
        </p:nvSpPr>
        <p:spPr>
          <a:xfrm rot="10800000">
            <a:off x="4554016" y="4215844"/>
            <a:ext cx="288032" cy="365284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27 CuadroTexto"/>
          <p:cNvSpPr txBox="1"/>
          <p:nvPr/>
        </p:nvSpPr>
        <p:spPr>
          <a:xfrm>
            <a:off x="5698976" y="3692624"/>
            <a:ext cx="1609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</a:rPr>
              <a:t>Aquí se consume…</a:t>
            </a:r>
            <a:endParaRPr lang="es-AR" sz="1400" dirty="0">
              <a:solidFill>
                <a:schemeClr val="bg1"/>
              </a:solidFill>
            </a:endParaRPr>
          </a:p>
        </p:txBody>
      </p:sp>
      <p:sp>
        <p:nvSpPr>
          <p:cNvPr id="29" name="28 Flecha arriba"/>
          <p:cNvSpPr/>
          <p:nvPr/>
        </p:nvSpPr>
        <p:spPr>
          <a:xfrm rot="12725809">
            <a:off x="6423759" y="3929332"/>
            <a:ext cx="288032" cy="365284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29 CuadroTexto"/>
          <p:cNvSpPr txBox="1"/>
          <p:nvPr/>
        </p:nvSpPr>
        <p:spPr>
          <a:xfrm>
            <a:off x="816122" y="5309703"/>
            <a:ext cx="1294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Se recupera al final (catálisis</a:t>
            </a:r>
            <a:endParaRPr lang="es-A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7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"/>
                            </p:stCondLst>
                            <p:childTnLst>
                              <p:par>
                                <p:cTn id="9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9" grpId="0" animBg="1"/>
      <p:bldP spid="20" grpId="0" animBg="1"/>
      <p:bldP spid="21" grpId="0"/>
      <p:bldP spid="22" grpId="0" animBg="1"/>
      <p:bldP spid="23" grpId="0" animBg="1"/>
      <p:bldP spid="24" grpId="0" animBg="1"/>
      <p:bldP spid="25" grpId="0" animBg="1"/>
      <p:bldP spid="26" grpId="0"/>
      <p:bldP spid="27" grpId="0" animBg="1"/>
      <p:bldP spid="28" grpId="0"/>
      <p:bldP spid="29" grpId="0" animBg="1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2352" y="332656"/>
            <a:ext cx="8229600" cy="1440160"/>
          </a:xfrm>
        </p:spPr>
        <p:txBody>
          <a:bodyPr/>
          <a:lstStyle/>
          <a:p>
            <a:r>
              <a:rPr lang="es-ES" dirty="0"/>
              <a:t>¿Por qué sólo catalizan los ácidos?</a:t>
            </a:r>
          </a:p>
          <a:p>
            <a:r>
              <a:rPr lang="es-ES" sz="2400" dirty="0"/>
              <a:t>En realidad, las bases impiden llegar al acetal, pero sí puede formarse el producto intermedio, el </a:t>
            </a:r>
            <a:r>
              <a:rPr lang="es-ES" sz="2400" dirty="0" err="1"/>
              <a:t>hemiacetal</a:t>
            </a:r>
            <a:endParaRPr lang="es-ES" sz="2400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174776"/>
              </p:ext>
            </p:extLst>
          </p:nvPr>
        </p:nvGraphicFramePr>
        <p:xfrm>
          <a:off x="770384" y="1988839"/>
          <a:ext cx="252809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" name="ChemSketch" r:id="rId3" imgW="1712976" imgH="731520" progId="">
                  <p:embed/>
                </p:oleObj>
              </mc:Choice>
              <mc:Fallback>
                <p:oleObj name="ChemSketch" r:id="rId3" imgW="1712976" imgH="731520" progId="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384" y="1988839"/>
                        <a:ext cx="2528092" cy="10801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585788"/>
              </p:ext>
            </p:extLst>
          </p:nvPr>
        </p:nvGraphicFramePr>
        <p:xfrm>
          <a:off x="3290664" y="1988839"/>
          <a:ext cx="1868371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0" name="ChemSketch" r:id="rId5" imgW="1392936" imgH="804672" progId="">
                  <p:embed/>
                </p:oleObj>
              </mc:Choice>
              <mc:Fallback>
                <p:oleObj name="ChemSketch" r:id="rId5" imgW="1392936" imgH="804672" progId="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664" y="1988839"/>
                        <a:ext cx="1868371" cy="10801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878083"/>
              </p:ext>
            </p:extLst>
          </p:nvPr>
        </p:nvGraphicFramePr>
        <p:xfrm>
          <a:off x="5162872" y="1988839"/>
          <a:ext cx="153957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1" name="ChemSketch" r:id="rId7" imgW="1213104" imgH="850392" progId="">
                  <p:embed/>
                </p:oleObj>
              </mc:Choice>
              <mc:Fallback>
                <p:oleObj name="ChemSketch" r:id="rId7" imgW="1213104" imgH="850392" progId="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872" y="1988839"/>
                        <a:ext cx="1539574" cy="10801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10344" y="3188673"/>
            <a:ext cx="83884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El ión RO</a:t>
            </a:r>
            <a:r>
              <a:rPr lang="es-ES" sz="2400" baseline="30000" dirty="0"/>
              <a:t>-</a:t>
            </a:r>
            <a:r>
              <a:rPr lang="es-ES" sz="2400" dirty="0"/>
              <a:t> es un buen nucleófilo y puede atacar con eficacia al carbonilo.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El </a:t>
            </a:r>
            <a:r>
              <a:rPr lang="es-ES" sz="2400" dirty="0" err="1"/>
              <a:t>alcóxido</a:t>
            </a:r>
            <a:r>
              <a:rPr lang="es-ES" sz="2400" dirty="0"/>
              <a:t> formado puede tomar un H</a:t>
            </a:r>
            <a:r>
              <a:rPr lang="es-ES" sz="2400" baseline="30000" dirty="0"/>
              <a:t>+</a:t>
            </a:r>
            <a:r>
              <a:rPr lang="es-ES" sz="2400" dirty="0"/>
              <a:t> de otra molécula de alcohol y generar un nuevo anión RO</a:t>
            </a:r>
            <a:r>
              <a:rPr lang="es-ES" sz="2400" baseline="30000" dirty="0"/>
              <a:t>-</a:t>
            </a:r>
            <a:endParaRPr lang="es-E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Sin embargo, este último no puede desplazar al –OH de la molécula, pues es un mal grupo saliente.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La reacción se detiene allí.</a:t>
            </a:r>
          </a:p>
        </p:txBody>
      </p:sp>
    </p:spTree>
    <p:extLst>
      <p:ext uri="{BB962C8B-B14F-4D97-AF65-F5344CB8AC3E}">
        <p14:creationId xmlns:p14="http://schemas.microsoft.com/office/powerpoint/2010/main" val="38247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2690</TotalTime>
  <Words>1632</Words>
  <Application>Microsoft Office PowerPoint</Application>
  <PresentationFormat>Presentación en pantalla (4:3)</PresentationFormat>
  <Paragraphs>179</Paragraphs>
  <Slides>26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2" baseType="lpstr">
      <vt:lpstr>Arial</vt:lpstr>
      <vt:lpstr>Calibri</vt:lpstr>
      <vt:lpstr>Symbol</vt:lpstr>
      <vt:lpstr>Wingdings</vt:lpstr>
      <vt:lpstr>Tema de Office</vt:lpstr>
      <vt:lpstr>ChemSketch</vt:lpstr>
      <vt:lpstr>Presentación de PowerPoint</vt:lpstr>
      <vt:lpstr>Adición nucleofílica</vt:lpstr>
      <vt:lpstr>Presentación de PowerPoint</vt:lpstr>
      <vt:lpstr>La trayectoria de Bürgi–Dunitz</vt:lpstr>
      <vt:lpstr>Presentación de PowerPoint</vt:lpstr>
      <vt:lpstr>Catálisis ácida:</vt:lpstr>
      <vt:lpstr>Catálisis básica:</vt:lpstr>
      <vt:lpstr>Presentación de PowerPoint</vt:lpstr>
      <vt:lpstr>Presentación de PowerPoint</vt:lpstr>
      <vt:lpstr>Estabilidad de los acetales</vt:lpstr>
      <vt:lpstr>Formación de cianohidrinas</vt:lpstr>
      <vt:lpstr>Adición de un carbanión – Reactivo de Grignard</vt:lpstr>
      <vt:lpstr>Adición de aminas: formación de iminas, enaminas y oximas.</vt:lpstr>
      <vt:lpstr>Presentación de PowerPoint</vt:lpstr>
      <vt:lpstr>Presentación de PowerPoint</vt:lpstr>
      <vt:lpstr>Presentación de PowerPoint</vt:lpstr>
      <vt:lpstr>Adición a ácidos y derivados de ácido:</vt:lpstr>
      <vt:lpstr>Obtención de ácidos y sus derivados:</vt:lpstr>
      <vt:lpstr>Presentación de PowerPoint</vt:lpstr>
      <vt:lpstr>Algunos ejemplos:</vt:lpstr>
      <vt:lpstr>Reacciones en el carbono alfa al carbonilo</vt:lpstr>
      <vt:lpstr>Presentación de PowerPoint</vt:lpstr>
      <vt:lpstr>Veamos algunos ejemplos:</vt:lpstr>
      <vt:lpstr>Presentación de PowerPoint</vt:lpstr>
      <vt:lpstr>Condensación aldólica: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Edgardo Calandri</cp:lastModifiedBy>
  <cp:revision>205</cp:revision>
  <dcterms:created xsi:type="dcterms:W3CDTF">2013-09-02T01:12:28Z</dcterms:created>
  <dcterms:modified xsi:type="dcterms:W3CDTF">2020-09-02T13:06:44Z</dcterms:modified>
</cp:coreProperties>
</file>