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91" r:id="rId22"/>
    <p:sldId id="277" r:id="rId23"/>
    <p:sldId id="278" r:id="rId24"/>
    <p:sldId id="279" r:id="rId25"/>
    <p:sldId id="280" r:id="rId26"/>
    <p:sldId id="281" r:id="rId27"/>
    <p:sldId id="286" r:id="rId28"/>
    <p:sldId id="287" r:id="rId29"/>
    <p:sldId id="288" r:id="rId30"/>
    <p:sldId id="284" r:id="rId31"/>
    <p:sldId id="290" r:id="rId32"/>
    <p:sldId id="289" r:id="rId33"/>
    <p:sldId id="285" r:id="rId34"/>
    <p:sldId id="263" r:id="rId3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09" autoAdjust="0"/>
  </p:normalViewPr>
  <p:slideViewPr>
    <p:cSldViewPr>
      <p:cViewPr varScale="1">
        <p:scale>
          <a:sx n="68" d="100"/>
          <a:sy n="68" d="100"/>
        </p:scale>
        <p:origin x="144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4" Type="http://schemas.openxmlformats.org/officeDocument/2006/relationships/image" Target="../media/image68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6.wmf"/><Relationship Id="rId1" Type="http://schemas.openxmlformats.org/officeDocument/2006/relationships/image" Target="../media/image11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45553-B9C8-47F4-B7BA-E627EA4168AC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1E963-4F49-4C5D-85D8-074F11EF896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092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51E963-4F49-4C5D-85D8-074F11EF896E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3939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51E963-4F49-4C5D-85D8-074F11EF896E}" type="slidenum">
              <a:rPr lang="es-ES" smtClean="0"/>
              <a:pPr/>
              <a:t>33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72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199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581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559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85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59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327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578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7608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029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41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3890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B26B1-F6CE-4CF6-95D8-93EC0A927ADD}" type="datetimeFigureOut">
              <a:rPr lang="es-ES" smtClean="0"/>
              <a:pPr/>
              <a:t>07/09/2020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90881-4ED0-430F-8174-72B575461A3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2307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4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3.bin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56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5.bin"/><Relationship Id="rId14" Type="http://schemas.openxmlformats.org/officeDocument/2006/relationships/oleObject" Target="../embeddings/oleObject59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5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6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3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6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7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74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77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79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5" Type="http://schemas.openxmlformats.org/officeDocument/2006/relationships/image" Target="../media/image81.wmf"/><Relationship Id="rId4" Type="http://schemas.openxmlformats.org/officeDocument/2006/relationships/oleObject" Target="../embeddings/oleObject86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3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2448271"/>
          </a:xfrm>
        </p:spPr>
        <p:txBody>
          <a:bodyPr>
            <a:noAutofit/>
          </a:bodyPr>
          <a:lstStyle/>
          <a:p>
            <a:r>
              <a:rPr lang="es-ES" sz="8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SUSTITUCIÓN AROMÁTICA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39552" y="4173886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107504" y="5445224"/>
            <a:ext cx="6400800" cy="648072"/>
          </a:xfrm>
        </p:spPr>
        <p:txBody>
          <a:bodyPr>
            <a:normAutofit/>
          </a:bodyPr>
          <a:lstStyle/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168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404665"/>
            <a:ext cx="8229600" cy="1296144"/>
          </a:xfrm>
        </p:spPr>
        <p:txBody>
          <a:bodyPr>
            <a:normAutofit/>
          </a:bodyPr>
          <a:lstStyle/>
          <a:p>
            <a:r>
              <a:rPr lang="es-ES" sz="2400" dirty="0"/>
              <a:t>Para la </a:t>
            </a:r>
            <a:r>
              <a:rPr lang="es-ES" sz="2400" b="1" dirty="0" err="1"/>
              <a:t>Sulfonación</a:t>
            </a:r>
            <a:r>
              <a:rPr lang="es-ES" sz="2400" dirty="0"/>
              <a:t> se emplea ácido </a:t>
            </a:r>
            <a:r>
              <a:rPr lang="es-ES" sz="2400" b="1" dirty="0"/>
              <a:t>sulfúrico fumante</a:t>
            </a:r>
            <a:r>
              <a:rPr lang="es-ES" sz="2400" dirty="0"/>
              <a:t>, que contiene un 7% (m/m) de SO</a:t>
            </a:r>
            <a:r>
              <a:rPr lang="es-ES" sz="2400" baseline="-25000" dirty="0"/>
              <a:t>3</a:t>
            </a:r>
            <a:r>
              <a:rPr lang="es-ES" sz="2400" dirty="0"/>
              <a:t>.</a:t>
            </a:r>
            <a:endParaRPr lang="es-ES" sz="2400" b="1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362116"/>
              </p:ext>
            </p:extLst>
          </p:nvPr>
        </p:nvGraphicFramePr>
        <p:xfrm>
          <a:off x="1619672" y="1268760"/>
          <a:ext cx="5400600" cy="1267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1" name="ChemSketch" r:id="rId4" imgW="3258360" imgH="765000" progId="ACD.ChemSketch.20">
                  <p:embed/>
                </p:oleObj>
              </mc:Choice>
              <mc:Fallback>
                <p:oleObj name="ChemSketch" r:id="rId4" imgW="3258360" imgH="765000" progId="ACD.ChemSketch.20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268760"/>
                        <a:ext cx="5400600" cy="12679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323528" y="2564904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De las cuatro estructuras de resonancia, 3 dejan al azufre con carga positiva y explican su fuerte conducta </a:t>
            </a:r>
            <a:r>
              <a:rPr lang="es-ES" sz="2400" dirty="0" err="1"/>
              <a:t>electrofílica</a:t>
            </a:r>
            <a:r>
              <a:rPr lang="es-ES" sz="2400" dirty="0"/>
              <a:t>:</a:t>
            </a:r>
            <a:endParaRPr lang="es-ES" sz="2400" b="1" dirty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739827"/>
              </p:ext>
            </p:extLst>
          </p:nvPr>
        </p:nvGraphicFramePr>
        <p:xfrm>
          <a:off x="971600" y="3429000"/>
          <a:ext cx="7314987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2" name="ChemSketch" r:id="rId6" imgW="4779360" imgH="1176480" progId="ACD.ChemSketch.20">
                  <p:embed/>
                </p:oleObj>
              </mc:Choice>
              <mc:Fallback>
                <p:oleObj name="ChemSketch" r:id="rId6" imgW="4779360" imgH="1176480" progId="ACD.ChemSketch.20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429000"/>
                        <a:ext cx="7314987" cy="1800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2 Marcador de contenido"/>
          <p:cNvSpPr txBox="1">
            <a:spLocks/>
          </p:cNvSpPr>
          <p:nvPr/>
        </p:nvSpPr>
        <p:spPr>
          <a:xfrm>
            <a:off x="475928" y="5373216"/>
            <a:ext cx="82296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Tanto la nitración como la </a:t>
            </a:r>
            <a:r>
              <a:rPr lang="es-ES" sz="2400" dirty="0" err="1"/>
              <a:t>sulfonación</a:t>
            </a:r>
            <a:r>
              <a:rPr lang="es-ES" sz="2400" dirty="0"/>
              <a:t> son importantes reacciones químicas, frecuentemente empleadas en procesos industriales para la síntesis de compuestos orgánicos de gran utilidad, como veremos más adelante.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426858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404665"/>
            <a:ext cx="8229600" cy="2592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Alquilación de </a:t>
            </a:r>
            <a:r>
              <a:rPr lang="es-ES" dirty="0" err="1"/>
              <a:t>Friedel-Craft</a:t>
            </a:r>
            <a:r>
              <a:rPr lang="es-ES" dirty="0"/>
              <a:t> </a:t>
            </a:r>
          </a:p>
          <a:p>
            <a:r>
              <a:rPr lang="es-ES" sz="2400" dirty="0"/>
              <a:t>Es una de las sustituciones </a:t>
            </a:r>
            <a:r>
              <a:rPr lang="es-ES" sz="2400" dirty="0" err="1"/>
              <a:t>electrofílicas</a:t>
            </a:r>
            <a:r>
              <a:rPr lang="es-ES" sz="2400" dirty="0"/>
              <a:t> más útiles</a:t>
            </a:r>
          </a:p>
          <a:p>
            <a:r>
              <a:rPr lang="es-ES" sz="2400" dirty="0"/>
              <a:t>Permite la introducción de una cadena alifática en un anillo aromático</a:t>
            </a:r>
            <a:endParaRPr lang="es-ES" dirty="0"/>
          </a:p>
          <a:p>
            <a:r>
              <a:rPr lang="es-ES" sz="2400" dirty="0"/>
              <a:t>Para esto se parte de un cloruro de alquilo, al cual se lo activa con AlCl</a:t>
            </a:r>
            <a:r>
              <a:rPr lang="es-ES" sz="2400" baseline="-25000" dirty="0"/>
              <a:t>3</a:t>
            </a:r>
            <a:r>
              <a:rPr lang="es-ES" sz="2400" dirty="0"/>
              <a:t>:</a:t>
            </a:r>
          </a:p>
          <a:p>
            <a:pPr marL="0" indent="0">
              <a:buNone/>
            </a:pPr>
            <a:endParaRPr lang="es-ES" sz="2400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842795"/>
              </p:ext>
            </p:extLst>
          </p:nvPr>
        </p:nvGraphicFramePr>
        <p:xfrm>
          <a:off x="827583" y="2780928"/>
          <a:ext cx="7300895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6" name="ChemSketch" r:id="rId3" imgW="4309920" imgH="765000" progId="ACD.ChemSketch.20">
                  <p:embed/>
                </p:oleObj>
              </mc:Choice>
              <mc:Fallback>
                <p:oleObj name="ChemSketch" r:id="rId3" imgW="4309920" imgH="765000" progId="ACD.ChemSketch.20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2780928"/>
                        <a:ext cx="7300895" cy="1296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497361"/>
              </p:ext>
            </p:extLst>
          </p:nvPr>
        </p:nvGraphicFramePr>
        <p:xfrm>
          <a:off x="827584" y="4941168"/>
          <a:ext cx="7272808" cy="1638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07" name="ChemSketch" r:id="rId5" imgW="3910680" imgH="880920" progId="ACD.ChemSketch.20">
                  <p:embed/>
                </p:oleObj>
              </mc:Choice>
              <mc:Fallback>
                <p:oleObj name="ChemSketch" r:id="rId5" imgW="3910680" imgH="880920" progId="ACD.ChemSketch.20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941168"/>
                        <a:ext cx="7272808" cy="163881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Flecha abajo"/>
          <p:cNvSpPr/>
          <p:nvPr/>
        </p:nvSpPr>
        <p:spPr>
          <a:xfrm>
            <a:off x="2771800" y="3861048"/>
            <a:ext cx="432048" cy="158417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arriba"/>
          <p:cNvSpPr/>
          <p:nvPr/>
        </p:nvSpPr>
        <p:spPr>
          <a:xfrm>
            <a:off x="5724128" y="4005064"/>
            <a:ext cx="432048" cy="1152128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100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3399" y="188640"/>
            <a:ext cx="8229600" cy="1584176"/>
          </a:xfrm>
        </p:spPr>
        <p:txBody>
          <a:bodyPr>
            <a:normAutofit/>
          </a:bodyPr>
          <a:lstStyle/>
          <a:p>
            <a:r>
              <a:rPr lang="es-ES" sz="2400" dirty="0"/>
              <a:t>Dado que el mecanismo transcurre a través de un </a:t>
            </a:r>
            <a:r>
              <a:rPr lang="es-ES" sz="2400" dirty="0" err="1"/>
              <a:t>carbocatión</a:t>
            </a:r>
            <a:r>
              <a:rPr lang="es-ES" sz="2400" dirty="0"/>
              <a:t>, las transposiciones son frecuentes: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514921"/>
              </p:ext>
            </p:extLst>
          </p:nvPr>
        </p:nvGraphicFramePr>
        <p:xfrm>
          <a:off x="669423" y="980728"/>
          <a:ext cx="7344816" cy="1598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" name="ChemSketch" r:id="rId3" imgW="5361480" imgH="1167480" progId="ACD.ChemSketch.20">
                  <p:embed/>
                </p:oleObj>
              </mc:Choice>
              <mc:Fallback>
                <p:oleObj name="ChemSketch" r:id="rId3" imgW="5361480" imgH="1167480" progId="ACD.ChemSketch.20">
                  <p:embed/>
                  <p:pic>
                    <p:nvPicPr>
                      <p:cNvPr id="0" name="Picture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423" y="980728"/>
                        <a:ext cx="7344816" cy="159859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410538"/>
              </p:ext>
            </p:extLst>
          </p:nvPr>
        </p:nvGraphicFramePr>
        <p:xfrm>
          <a:off x="1605527" y="2348880"/>
          <a:ext cx="2645641" cy="1486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1" name="ChemSketch" r:id="rId5" imgW="1956960" imgH="1100160" progId="ACD.ChemSketch.20">
                  <p:embed/>
                </p:oleObj>
              </mc:Choice>
              <mc:Fallback>
                <p:oleObj name="ChemSketch" r:id="rId5" imgW="1956960" imgH="1100160" progId="ACD.ChemSketch.20">
                  <p:embed/>
                  <p:pic>
                    <p:nvPicPr>
                      <p:cNvPr id="0" name="Picture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5527" y="2348880"/>
                        <a:ext cx="2645641" cy="148696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Flecha abajo"/>
          <p:cNvSpPr/>
          <p:nvPr/>
        </p:nvSpPr>
        <p:spPr>
          <a:xfrm>
            <a:off x="2325607" y="2132856"/>
            <a:ext cx="288032" cy="43204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abajo"/>
          <p:cNvSpPr/>
          <p:nvPr/>
        </p:nvSpPr>
        <p:spPr>
          <a:xfrm rot="13622579">
            <a:off x="3858549" y="2123607"/>
            <a:ext cx="288032" cy="57569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389134"/>
              </p:ext>
            </p:extLst>
          </p:nvPr>
        </p:nvGraphicFramePr>
        <p:xfrm>
          <a:off x="3700436" y="3356992"/>
          <a:ext cx="4957465" cy="1854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2" name="ChemSketch" r:id="rId7" imgW="3578400" imgH="1338120" progId="ACD.ChemSketch.20">
                  <p:embed/>
                </p:oleObj>
              </mc:Choice>
              <mc:Fallback>
                <p:oleObj name="ChemSketch" r:id="rId7" imgW="3578400" imgH="1338120" progId="ACD.ChemSketch.20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436" y="3356992"/>
                        <a:ext cx="4957465" cy="185410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CuadroTexto"/>
          <p:cNvSpPr txBox="1"/>
          <p:nvPr/>
        </p:nvSpPr>
        <p:spPr>
          <a:xfrm>
            <a:off x="165366" y="2852936"/>
            <a:ext cx="136999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Migración de hidruro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4314744" y="6405921"/>
            <a:ext cx="28944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Transposición de metilo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448482" y="5459074"/>
            <a:ext cx="2625495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/>
          </a:lstStyle>
          <a:p>
            <a:r>
              <a:rPr lang="es-ES" dirty="0"/>
              <a:t>Estos cationes son muy  poco estables y no dan alquilación</a:t>
            </a:r>
            <a:endParaRPr lang="es-AR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53793"/>
              </p:ext>
            </p:extLst>
          </p:nvPr>
        </p:nvGraphicFramePr>
        <p:xfrm>
          <a:off x="467544" y="4182192"/>
          <a:ext cx="2592314" cy="1268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3" name="ChemSketch" r:id="rId9" imgW="1511640" imgH="740520" progId="ACD.ChemSketch.20">
                  <p:embed/>
                </p:oleObj>
              </mc:Choice>
              <mc:Fallback>
                <p:oleObj name="ChemSketch" r:id="rId9" imgW="1511640" imgH="740520" progId="ACD.ChemSketch.20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182192"/>
                        <a:ext cx="2592314" cy="126892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072413"/>
              </p:ext>
            </p:extLst>
          </p:nvPr>
        </p:nvGraphicFramePr>
        <p:xfrm>
          <a:off x="3693758" y="5427782"/>
          <a:ext cx="4877778" cy="1031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" name="ChemSketch" r:id="rId11" imgW="3819240" imgH="807840" progId="ACD.ChemSketch.20">
                  <p:embed/>
                </p:oleObj>
              </mc:Choice>
              <mc:Fallback>
                <p:oleObj name="ChemSketch" r:id="rId11" imgW="3819240" imgH="807840" progId="ACD.ChemSketch.20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3758" y="5427782"/>
                        <a:ext cx="4877778" cy="103191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Flecha abajo"/>
          <p:cNvSpPr/>
          <p:nvPr/>
        </p:nvSpPr>
        <p:spPr>
          <a:xfrm rot="12318791">
            <a:off x="6578333" y="4920883"/>
            <a:ext cx="661796" cy="776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abajo"/>
          <p:cNvSpPr/>
          <p:nvPr/>
        </p:nvSpPr>
        <p:spPr>
          <a:xfrm>
            <a:off x="4256593" y="4653136"/>
            <a:ext cx="630814" cy="74340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508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4" grpId="0" animBg="1"/>
      <p:bldP spid="15" grpId="0" animBg="1"/>
      <p:bldP spid="16" grpId="0" animBg="1"/>
      <p:bldP spid="13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88640"/>
            <a:ext cx="8229600" cy="2448272"/>
          </a:xfrm>
        </p:spPr>
        <p:txBody>
          <a:bodyPr/>
          <a:lstStyle/>
          <a:p>
            <a:pPr marL="0" indent="0">
              <a:buNone/>
            </a:pPr>
            <a:r>
              <a:rPr lang="es-ES" dirty="0" err="1"/>
              <a:t>Acilaciones</a:t>
            </a:r>
            <a:r>
              <a:rPr lang="es-ES" dirty="0"/>
              <a:t> de </a:t>
            </a:r>
            <a:r>
              <a:rPr lang="es-ES" dirty="0" err="1"/>
              <a:t>Friedel-Craft</a:t>
            </a:r>
            <a:endParaRPr lang="es-ES" dirty="0"/>
          </a:p>
          <a:p>
            <a:r>
              <a:rPr lang="es-ES" sz="2400" dirty="0"/>
              <a:t>Consiste en la introducción de un grupo </a:t>
            </a:r>
            <a:r>
              <a:rPr lang="es-ES" sz="2400" i="1" dirty="0"/>
              <a:t>acilo</a:t>
            </a:r>
            <a:r>
              <a:rPr lang="es-ES" sz="2400" dirty="0"/>
              <a:t> (-COR) en el anillo, permitiendo la obtención de cetonas aromáticas.</a:t>
            </a:r>
          </a:p>
          <a:p>
            <a:r>
              <a:rPr lang="es-ES" sz="2400" dirty="0"/>
              <a:t>El precursor es un cloruro de ácido, el cual reacciona con AlCl</a:t>
            </a:r>
            <a:r>
              <a:rPr lang="es-ES" sz="2400" baseline="-25000" dirty="0"/>
              <a:t>3</a:t>
            </a:r>
            <a:r>
              <a:rPr lang="es-ES" sz="2400" dirty="0"/>
              <a:t> para generar el electrófilo: denominado ión </a:t>
            </a:r>
            <a:r>
              <a:rPr lang="es-ES" sz="2400" i="1" dirty="0"/>
              <a:t>acilo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787697"/>
              </p:ext>
            </p:extLst>
          </p:nvPr>
        </p:nvGraphicFramePr>
        <p:xfrm>
          <a:off x="971600" y="2420888"/>
          <a:ext cx="7465829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0" name="ChemSketch" r:id="rId3" imgW="4739760" imgH="457200" progId="ACD.ChemSketch.20">
                  <p:embed/>
                </p:oleObj>
              </mc:Choice>
              <mc:Fallback>
                <p:oleObj name="ChemSketch" r:id="rId3" imgW="4739760" imgH="457200" progId="ACD.ChemSketch.20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420888"/>
                        <a:ext cx="7465829" cy="72008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174187"/>
              </p:ext>
            </p:extLst>
          </p:nvPr>
        </p:nvGraphicFramePr>
        <p:xfrm>
          <a:off x="1331640" y="3140968"/>
          <a:ext cx="6840760" cy="1467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1" name="ChemSketch" r:id="rId5" imgW="4505040" imgH="966240" progId="ACD.ChemSketch.20">
                  <p:embed/>
                </p:oleObj>
              </mc:Choice>
              <mc:Fallback>
                <p:oleObj name="ChemSketch" r:id="rId5" imgW="4505040" imgH="966240" progId="ACD.ChemSketch.20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140968"/>
                        <a:ext cx="6840760" cy="146794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327711"/>
              </p:ext>
            </p:extLst>
          </p:nvPr>
        </p:nvGraphicFramePr>
        <p:xfrm>
          <a:off x="1331640" y="5013176"/>
          <a:ext cx="6624736" cy="1566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2" name="ChemSketch" r:id="rId7" imgW="4093560" imgH="969120" progId="ACD.ChemSketch.20">
                  <p:embed/>
                </p:oleObj>
              </mc:Choice>
              <mc:Fallback>
                <p:oleObj name="ChemSketch" r:id="rId7" imgW="4093560" imgH="969120" progId="ACD.ChemSketch.20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013176"/>
                        <a:ext cx="6624736" cy="156692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395536" y="4612486"/>
            <a:ext cx="5263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Otro ejemplo es la reacción con fosgeno:</a:t>
            </a:r>
          </a:p>
        </p:txBody>
      </p:sp>
    </p:spTree>
    <p:extLst>
      <p:ext uri="{BB962C8B-B14F-4D97-AF65-F5344CB8AC3E}">
        <p14:creationId xmlns:p14="http://schemas.microsoft.com/office/powerpoint/2010/main" val="82991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553616"/>
              </p:ext>
            </p:extLst>
          </p:nvPr>
        </p:nvGraphicFramePr>
        <p:xfrm>
          <a:off x="107504" y="1628799"/>
          <a:ext cx="4255565" cy="1419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0" name="ChemSketch" r:id="rId3" imgW="2401920" imgH="719280" progId="ACD.ChemSketch.20">
                  <p:embed/>
                </p:oleObj>
              </mc:Choice>
              <mc:Fallback>
                <p:oleObj name="ChemSketch" r:id="rId3" imgW="2401920" imgH="719280" progId="ACD.ChemSketch.20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628799"/>
                        <a:ext cx="4255565" cy="141992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/>
            <a:r>
              <a:rPr lang="es-ES" dirty="0"/>
              <a:t>Efecto del sustituyente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504055"/>
          </a:xfrm>
        </p:spPr>
        <p:txBody>
          <a:bodyPr>
            <a:normAutofit/>
          </a:bodyPr>
          <a:lstStyle/>
          <a:p>
            <a:r>
              <a:rPr lang="es-ES" sz="2400" dirty="0"/>
              <a:t>¿Qué sucederá si se intenta sustituir a un anillo ya sustituido?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15577" y="3933056"/>
            <a:ext cx="6505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La sustitución afecta la reactividad, por ejemplo: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363069" y="1628800"/>
            <a:ext cx="4780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/>
              <a:t>¿Se modificará la velocidad de reacción?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/>
              <a:t>¿Sobre cuál carbono tendrá lugar la sustitución?</a:t>
            </a:r>
          </a:p>
        </p:txBody>
      </p:sp>
      <p:sp>
        <p:nvSpPr>
          <p:cNvPr id="7" name="6 Elipse"/>
          <p:cNvSpPr/>
          <p:nvPr/>
        </p:nvSpPr>
        <p:spPr>
          <a:xfrm>
            <a:off x="3238497" y="2228776"/>
            <a:ext cx="1087213" cy="511314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539552" y="3048729"/>
            <a:ext cx="2808312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Esta manera de vincular electrófilo y anillo indica que no conocemos a cual carbono se une el electrófilo</a:t>
            </a:r>
          </a:p>
        </p:txBody>
      </p:sp>
      <p:sp>
        <p:nvSpPr>
          <p:cNvPr id="11" name="10 Flecha doblada"/>
          <p:cNvSpPr/>
          <p:nvPr/>
        </p:nvSpPr>
        <p:spPr>
          <a:xfrm rot="16200000" flipV="1">
            <a:off x="3408641" y="2711495"/>
            <a:ext cx="646723" cy="766408"/>
          </a:xfrm>
          <a:prstGeom prst="bentArrow">
            <a:avLst>
              <a:gd name="adj1" fmla="val 19104"/>
              <a:gd name="adj2" fmla="val 25000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271015"/>
              </p:ext>
            </p:extLst>
          </p:nvPr>
        </p:nvGraphicFramePr>
        <p:xfrm>
          <a:off x="1403648" y="4417901"/>
          <a:ext cx="7139016" cy="1507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1" name="ChemSketch" r:id="rId5" imgW="3526560" imgH="743760" progId="ACD.ChemSketch.20">
                  <p:embed/>
                </p:oleObj>
              </mc:Choice>
              <mc:Fallback>
                <p:oleObj name="ChemSketch" r:id="rId5" imgW="3526560" imgH="743760" progId="ACD.ChemSketch.20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417901"/>
                        <a:ext cx="7139016" cy="15075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179512" y="5720620"/>
            <a:ext cx="1227145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Velocidad relativa de nitración</a:t>
            </a:r>
          </a:p>
        </p:txBody>
      </p:sp>
      <p:sp>
        <p:nvSpPr>
          <p:cNvPr id="14" name="13 Flecha derecha"/>
          <p:cNvSpPr/>
          <p:nvPr/>
        </p:nvSpPr>
        <p:spPr>
          <a:xfrm>
            <a:off x="1406657" y="5720620"/>
            <a:ext cx="7485823" cy="73866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>
                <a:solidFill>
                  <a:schemeClr val="tx2"/>
                </a:solidFill>
              </a:rPr>
              <a:t>   6x10</a:t>
            </a:r>
            <a:r>
              <a:rPr lang="es-ES" baseline="30000" dirty="0">
                <a:solidFill>
                  <a:schemeClr val="tx2"/>
                </a:solidFill>
              </a:rPr>
              <a:t>-8</a:t>
            </a:r>
            <a:r>
              <a:rPr lang="es-ES" dirty="0">
                <a:solidFill>
                  <a:schemeClr val="tx2"/>
                </a:solidFill>
              </a:rPr>
              <a:t>                             3,3x10</a:t>
            </a:r>
            <a:r>
              <a:rPr lang="es-ES" baseline="30000" dirty="0">
                <a:solidFill>
                  <a:schemeClr val="tx2"/>
                </a:solidFill>
              </a:rPr>
              <a:t>-2</a:t>
            </a:r>
            <a:r>
              <a:rPr lang="es-ES" dirty="0">
                <a:solidFill>
                  <a:schemeClr val="tx2"/>
                </a:solidFill>
              </a:rPr>
              <a:t>                            1                                   10</a:t>
            </a:r>
            <a:r>
              <a:rPr lang="es-ES" baseline="30000" dirty="0">
                <a:solidFill>
                  <a:schemeClr val="tx2"/>
                </a:solidFill>
              </a:rPr>
              <a:t>3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87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 animBg="1"/>
      <p:bldP spid="8" grpId="0" animBg="1"/>
      <p:bldP spid="11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CuadroTexto"/>
          <p:cNvSpPr txBox="1"/>
          <p:nvPr/>
        </p:nvSpPr>
        <p:spPr>
          <a:xfrm>
            <a:off x="33972" y="5229200"/>
            <a:ext cx="232106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600" dirty="0"/>
              <a:t>…Pero en este otro,</a:t>
            </a:r>
          </a:p>
          <a:p>
            <a:r>
              <a:rPr lang="es-ES" sz="1600" dirty="0"/>
              <a:t>se forma el producto sustituido en</a:t>
            </a:r>
            <a:r>
              <a:rPr lang="es-ES" sz="1600" b="1" i="1" dirty="0"/>
              <a:t> meta </a:t>
            </a:r>
            <a:r>
              <a:rPr lang="es-ES" sz="1600" dirty="0"/>
              <a:t>y</a:t>
            </a:r>
            <a:r>
              <a:rPr lang="es-ES" sz="1600" b="1" i="1" dirty="0"/>
              <a:t> </a:t>
            </a:r>
            <a:r>
              <a:rPr lang="es-ES" sz="1600" dirty="0"/>
              <a:t>cantidades muy menores de productos </a:t>
            </a:r>
            <a:r>
              <a:rPr lang="es-ES" sz="1600" b="1" i="1" dirty="0"/>
              <a:t>orto</a:t>
            </a:r>
            <a:r>
              <a:rPr lang="es-ES" sz="1600" dirty="0"/>
              <a:t> y </a:t>
            </a:r>
            <a:r>
              <a:rPr lang="es-ES" sz="1600" b="1" i="1" dirty="0"/>
              <a:t>para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8692" y="3645024"/>
            <a:ext cx="232106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600" b="1" u="sng" dirty="0"/>
              <a:t>Por ejemplo</a:t>
            </a:r>
            <a:r>
              <a:rPr lang="es-ES" sz="1600" b="1" dirty="0"/>
              <a:t>:</a:t>
            </a:r>
          </a:p>
          <a:p>
            <a:r>
              <a:rPr lang="es-ES" sz="1600" dirty="0"/>
              <a:t>En este caso se forman los productos sustituidos en </a:t>
            </a:r>
            <a:r>
              <a:rPr lang="es-ES" sz="1600" b="1" i="1" dirty="0"/>
              <a:t>orto</a:t>
            </a:r>
            <a:r>
              <a:rPr lang="es-ES" sz="1600" dirty="0"/>
              <a:t> y </a:t>
            </a:r>
            <a:r>
              <a:rPr lang="es-ES" sz="1600" b="1" i="1" dirty="0"/>
              <a:t>para</a:t>
            </a:r>
            <a:r>
              <a:rPr lang="es-ES" sz="1600" dirty="0"/>
              <a:t>, pero no en </a:t>
            </a:r>
            <a:r>
              <a:rPr lang="es-ES" sz="1600" b="1" i="1" dirty="0"/>
              <a:t>meta…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1080120"/>
          </a:xfrm>
        </p:spPr>
        <p:txBody>
          <a:bodyPr>
            <a:noAutofit/>
          </a:bodyPr>
          <a:lstStyle/>
          <a:p>
            <a:r>
              <a:rPr lang="es-ES" sz="2400" dirty="0"/>
              <a:t>Los sustituyentes también afectan la dirección de la sustitución.</a:t>
            </a:r>
          </a:p>
          <a:p>
            <a:r>
              <a:rPr lang="es-ES" sz="2400" dirty="0"/>
              <a:t>En un </a:t>
            </a:r>
            <a:r>
              <a:rPr lang="es-ES" sz="2400" dirty="0" err="1"/>
              <a:t>monosustituido</a:t>
            </a:r>
            <a:r>
              <a:rPr lang="es-ES" sz="2400" dirty="0"/>
              <a:t> hay tres posiciones claramente diferenciables: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526781"/>
              </p:ext>
            </p:extLst>
          </p:nvPr>
        </p:nvGraphicFramePr>
        <p:xfrm>
          <a:off x="3491880" y="1129081"/>
          <a:ext cx="1276275" cy="187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2" name="ChemSketch" r:id="rId3" imgW="484560" imgH="716400" progId="ACD.ChemSketch.20">
                  <p:embed/>
                </p:oleObj>
              </mc:Choice>
              <mc:Fallback>
                <p:oleObj name="ChemSketch" r:id="rId3" imgW="484560" imgH="716400" progId="ACD.ChemSketch.20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129081"/>
                        <a:ext cx="1276275" cy="18722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Elipse"/>
          <p:cNvSpPr/>
          <p:nvPr/>
        </p:nvSpPr>
        <p:spPr>
          <a:xfrm>
            <a:off x="4454889" y="1858744"/>
            <a:ext cx="288032" cy="28803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4419720" y="2401779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Elipse"/>
          <p:cNvSpPr/>
          <p:nvPr/>
        </p:nvSpPr>
        <p:spPr>
          <a:xfrm>
            <a:off x="3986002" y="2647002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3553954" y="2362092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Elipse"/>
          <p:cNvSpPr/>
          <p:nvPr/>
        </p:nvSpPr>
        <p:spPr>
          <a:xfrm>
            <a:off x="3553954" y="1858744"/>
            <a:ext cx="288032" cy="28803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4788107" y="1845405"/>
            <a:ext cx="71769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ORTO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742921" y="2362092"/>
            <a:ext cx="721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META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3778252" y="2950622"/>
            <a:ext cx="67743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PARA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2797809" y="1864858"/>
            <a:ext cx="71769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ORTO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790939" y="2391452"/>
            <a:ext cx="721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META</a:t>
            </a:r>
          </a:p>
        </p:txBody>
      </p:sp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949217"/>
              </p:ext>
            </p:extLst>
          </p:nvPr>
        </p:nvGraphicFramePr>
        <p:xfrm>
          <a:off x="2265448" y="5157192"/>
          <a:ext cx="6224827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3" name="ChemSketch" r:id="rId5" imgW="4992480" imgH="1213200" progId="ACD.ChemSketch.20">
                  <p:embed/>
                </p:oleObj>
              </mc:Choice>
              <mc:Fallback>
                <p:oleObj name="ChemSketch" r:id="rId5" imgW="4992480" imgH="1213200" progId="ACD.ChemSketch.20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448" y="5157192"/>
                        <a:ext cx="6224827" cy="151216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931430"/>
              </p:ext>
            </p:extLst>
          </p:nvPr>
        </p:nvGraphicFramePr>
        <p:xfrm>
          <a:off x="2210227" y="3501008"/>
          <a:ext cx="6383815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84" name="ChemSketch" r:id="rId7" imgW="5020200" imgH="1188720" progId="ACD.ChemSketch.20">
                  <p:embed/>
                </p:oleObj>
              </mc:Choice>
              <mc:Fallback>
                <p:oleObj name="ChemSketch" r:id="rId7" imgW="5020200" imgH="1188720" progId="ACD.ChemSketch.20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227" y="3501008"/>
                        <a:ext cx="6383815" cy="151216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832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27865" y="385997"/>
            <a:ext cx="8229600" cy="2034889"/>
          </a:xfrm>
        </p:spPr>
        <p:txBody>
          <a:bodyPr>
            <a:normAutofit/>
          </a:bodyPr>
          <a:lstStyle/>
          <a:p>
            <a:r>
              <a:rPr lang="es-ES" sz="2400" dirty="0"/>
              <a:t>La orientación es el resultado de los efectos inductivo y de resonancia que cada sustituyente aplica sobre el anillo aromático.</a:t>
            </a:r>
          </a:p>
          <a:p>
            <a:r>
              <a:rPr lang="es-ES" sz="2400" dirty="0"/>
              <a:t>El efecto inductivo es resultado del intercambio de electrones a través de los enlaces sigma: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513502"/>
              </p:ext>
            </p:extLst>
          </p:nvPr>
        </p:nvGraphicFramePr>
        <p:xfrm>
          <a:off x="1175937" y="3387295"/>
          <a:ext cx="6408712" cy="176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8" name="ChemSketch" r:id="rId3" imgW="4197240" imgH="1158120" progId="ACD.ChemSketch.20">
                  <p:embed/>
                </p:oleObj>
              </mc:Choice>
              <mc:Fallback>
                <p:oleObj name="ChemSketch" r:id="rId3" imgW="4197240" imgH="1158120" progId="ACD.ChemSketch.20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5937" y="3387295"/>
                        <a:ext cx="6408712" cy="1769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Abrir llave"/>
          <p:cNvSpPr/>
          <p:nvPr/>
        </p:nvSpPr>
        <p:spPr>
          <a:xfrm rot="16200000" flipH="1">
            <a:off x="3444188" y="872714"/>
            <a:ext cx="504058" cy="4752528"/>
          </a:xfrm>
          <a:prstGeom prst="leftBrac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Abrir llave"/>
          <p:cNvSpPr/>
          <p:nvPr/>
        </p:nvSpPr>
        <p:spPr>
          <a:xfrm rot="16200000" flipH="1">
            <a:off x="7051072" y="2813644"/>
            <a:ext cx="347076" cy="864097"/>
          </a:xfrm>
          <a:prstGeom prst="leftBrac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1824009" y="2564901"/>
            <a:ext cx="36696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Estos sustituyentes toman electrones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928466" y="2103236"/>
            <a:ext cx="2592288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Los </a:t>
            </a:r>
            <a:r>
              <a:rPr lang="es-ES" dirty="0" err="1"/>
              <a:t>alquilos</a:t>
            </a:r>
            <a:r>
              <a:rPr lang="es-ES" dirty="0"/>
              <a:t>, por el contrario, son dadores de electrones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99873" y="5271590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La dirección del efecto depende de la electronegatividad de los átomos del sustituyente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Dado que se transmite por los enlaces, su alcance es limitado</a:t>
            </a:r>
          </a:p>
        </p:txBody>
      </p:sp>
    </p:spTree>
    <p:extLst>
      <p:ext uri="{BB962C8B-B14F-4D97-AF65-F5344CB8AC3E}">
        <p14:creationId xmlns:p14="http://schemas.microsoft.com/office/powerpoint/2010/main" val="298835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476673"/>
            <a:ext cx="8229600" cy="1152128"/>
          </a:xfrm>
        </p:spPr>
        <p:txBody>
          <a:bodyPr/>
          <a:lstStyle/>
          <a:p>
            <a:r>
              <a:rPr lang="es-ES" dirty="0"/>
              <a:t>El otro efecto que controla la orientación es la resonancia: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109464"/>
              </p:ext>
            </p:extLst>
          </p:nvPr>
        </p:nvGraphicFramePr>
        <p:xfrm>
          <a:off x="179512" y="1523000"/>
          <a:ext cx="5688632" cy="1849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9" name="ChemSketch" r:id="rId3" imgW="3130200" imgH="1018080" progId="ACD.ChemSketch.20">
                  <p:embed/>
                </p:oleObj>
              </mc:Choice>
              <mc:Fallback>
                <p:oleObj name="ChemSketch" r:id="rId3" imgW="3130200" imgH="1018080" progId="ACD.ChemSketch.20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523000"/>
                        <a:ext cx="5688632" cy="184909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075999"/>
              </p:ext>
            </p:extLst>
          </p:nvPr>
        </p:nvGraphicFramePr>
        <p:xfrm>
          <a:off x="683568" y="3501008"/>
          <a:ext cx="4464496" cy="2010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0" name="ChemSketch" r:id="rId5" imgW="2584800" imgH="1164240" progId="ACD.ChemSketch.20">
                  <p:embed/>
                </p:oleObj>
              </mc:Choice>
              <mc:Fallback>
                <p:oleObj name="ChemSketch" r:id="rId5" imgW="2584800" imgH="1164240" progId="ACD.ChemSketch.20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501008"/>
                        <a:ext cx="4464496" cy="201011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5868144" y="1378984"/>
            <a:ext cx="30598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Las estructuras de resonancia ubican cargas positivas en </a:t>
            </a:r>
            <a:r>
              <a:rPr lang="es-ES" b="1" dirty="0"/>
              <a:t>orto</a:t>
            </a:r>
            <a:r>
              <a:rPr lang="es-ES" dirty="0"/>
              <a:t> y </a:t>
            </a:r>
            <a:r>
              <a:rPr lang="es-ES" b="1" dirty="0"/>
              <a:t>para.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Esto inhibe la sustitución </a:t>
            </a:r>
            <a:r>
              <a:rPr lang="es-ES" dirty="0" err="1"/>
              <a:t>electrofílica</a:t>
            </a:r>
            <a:r>
              <a:rPr lang="es-ES" dirty="0"/>
              <a:t> en esos sitios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La posición </a:t>
            </a:r>
            <a:r>
              <a:rPr lang="es-ES" b="1" dirty="0"/>
              <a:t>meta</a:t>
            </a:r>
            <a:r>
              <a:rPr lang="es-ES" dirty="0"/>
              <a:t> no parece ser afectada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152964" y="3645024"/>
            <a:ext cx="3707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Estos tres grupos tienen efectos de resonancia semejantes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Se dice que son </a:t>
            </a:r>
            <a:r>
              <a:rPr lang="es-ES" dirty="0" err="1"/>
              <a:t>desactivantes</a:t>
            </a:r>
            <a:r>
              <a:rPr lang="es-ES" dirty="0"/>
              <a:t> a </a:t>
            </a:r>
            <a:r>
              <a:rPr lang="es-ES" b="1" dirty="0"/>
              <a:t>orto </a:t>
            </a:r>
            <a:r>
              <a:rPr lang="es-ES" dirty="0"/>
              <a:t>y </a:t>
            </a:r>
            <a:r>
              <a:rPr lang="es-ES" b="1" dirty="0"/>
              <a:t>para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La sustitución </a:t>
            </a:r>
            <a:r>
              <a:rPr lang="es-ES" dirty="0" err="1"/>
              <a:t>electrofílica</a:t>
            </a:r>
            <a:r>
              <a:rPr lang="es-ES" dirty="0"/>
              <a:t> se dirigirá principalmente a </a:t>
            </a:r>
            <a:r>
              <a:rPr lang="es-ES" b="1" dirty="0"/>
              <a:t>meta</a:t>
            </a:r>
          </a:p>
        </p:txBody>
      </p:sp>
    </p:spTree>
    <p:extLst>
      <p:ext uri="{BB962C8B-B14F-4D97-AF65-F5344CB8AC3E}">
        <p14:creationId xmlns:p14="http://schemas.microsoft.com/office/powerpoint/2010/main" val="56555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6632"/>
            <a:ext cx="8229600" cy="1224136"/>
          </a:xfrm>
        </p:spPr>
        <p:txBody>
          <a:bodyPr/>
          <a:lstStyle/>
          <a:p>
            <a:r>
              <a:rPr lang="es-ES" dirty="0"/>
              <a:t>Lo contrario sucede cuando el sustituyente es un dador de electrones por resonancia: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673090"/>
              </p:ext>
            </p:extLst>
          </p:nvPr>
        </p:nvGraphicFramePr>
        <p:xfrm>
          <a:off x="971600" y="1124744"/>
          <a:ext cx="6336704" cy="1838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8" name="ChemSketch" r:id="rId3" imgW="3267360" imgH="947880" progId="ACD.ChemSketch.20">
                  <p:embed/>
                </p:oleObj>
              </mc:Choice>
              <mc:Fallback>
                <p:oleObj name="ChemSketch" r:id="rId3" imgW="3267360" imgH="947880" progId="ACD.ChemSketch.20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124744"/>
                        <a:ext cx="6336704" cy="183819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79512" y="2996952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sz="2400" dirty="0"/>
              <a:t>Ahora las cargas en </a:t>
            </a:r>
            <a:r>
              <a:rPr lang="es-ES" sz="2400" b="1" dirty="0"/>
              <a:t>orto</a:t>
            </a:r>
            <a:r>
              <a:rPr lang="es-ES" sz="2400" dirty="0"/>
              <a:t> y </a:t>
            </a:r>
            <a:r>
              <a:rPr lang="es-ES" sz="2400" b="1" dirty="0"/>
              <a:t>para </a:t>
            </a:r>
            <a:r>
              <a:rPr lang="es-ES" sz="2400" dirty="0"/>
              <a:t>son negativas.</a:t>
            </a:r>
            <a:endParaRPr lang="es-ES" sz="2400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2400" dirty="0"/>
              <a:t>Esto estimula el ataque </a:t>
            </a:r>
            <a:r>
              <a:rPr lang="es-ES" sz="2400" dirty="0" err="1"/>
              <a:t>electrofílico</a:t>
            </a:r>
            <a:r>
              <a:rPr lang="es-ES" sz="2400" dirty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2400" dirty="0"/>
              <a:t>Nuevamente, la posición </a:t>
            </a:r>
            <a:r>
              <a:rPr lang="es-ES" sz="2400" b="1" dirty="0"/>
              <a:t>meta</a:t>
            </a:r>
            <a:r>
              <a:rPr lang="es-ES" sz="2400" dirty="0"/>
              <a:t> no parece ser afectada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072356"/>
              </p:ext>
            </p:extLst>
          </p:nvPr>
        </p:nvGraphicFramePr>
        <p:xfrm>
          <a:off x="26244" y="4319700"/>
          <a:ext cx="5553868" cy="1861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9" name="ChemSketch" r:id="rId5" imgW="3352680" imgH="1124640" progId="ACD.ChemSketch.20">
                  <p:embed/>
                </p:oleObj>
              </mc:Choice>
              <mc:Fallback>
                <p:oleObj name="ChemSketch" r:id="rId5" imgW="3352680" imgH="1124640" progId="ACD.ChemSketch.20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4" y="4319700"/>
                        <a:ext cx="5553868" cy="18618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5580112" y="4373441"/>
            <a:ext cx="33525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Sustituyentes con pares de electrones no enlazantes son </a:t>
            </a:r>
            <a:r>
              <a:rPr lang="es-ES" b="1" i="1" dirty="0" err="1"/>
              <a:t>activantes</a:t>
            </a:r>
            <a:r>
              <a:rPr lang="es-ES" dirty="0"/>
              <a:t> orto y para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La sustitución </a:t>
            </a:r>
            <a:r>
              <a:rPr lang="es-ES" dirty="0" err="1"/>
              <a:t>electrofílica</a:t>
            </a:r>
            <a:r>
              <a:rPr lang="es-ES" dirty="0"/>
              <a:t> se dirigirá principalmente a esas posiciones.</a:t>
            </a:r>
          </a:p>
        </p:txBody>
      </p:sp>
    </p:spTree>
    <p:extLst>
      <p:ext uri="{BB962C8B-B14F-4D97-AF65-F5344CB8AC3E}">
        <p14:creationId xmlns:p14="http://schemas.microsoft.com/office/powerpoint/2010/main" val="373137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788" y="116632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s-ES" dirty="0" err="1"/>
              <a:t>Activantes</a:t>
            </a:r>
            <a:r>
              <a:rPr lang="es-ES" dirty="0"/>
              <a:t> y orientadores a orto - para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0234" y="836712"/>
            <a:ext cx="8229600" cy="5760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Nitración del tolueno: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432741"/>
              </p:ext>
            </p:extLst>
          </p:nvPr>
        </p:nvGraphicFramePr>
        <p:xfrm>
          <a:off x="467544" y="1304047"/>
          <a:ext cx="7658836" cy="1221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0" name="ChemSketch" r:id="rId3" imgW="5407200" imgH="862560" progId="ACD.ChemSketch.20">
                  <p:embed/>
                </p:oleObj>
              </mc:Choice>
              <mc:Fallback>
                <p:oleObj name="ChemSketch" r:id="rId3" imgW="5407200" imgH="862560" progId="ACD.ChemSketch.20">
                  <p:embed/>
                  <p:pic>
                    <p:nvPicPr>
                      <p:cNvPr id="0" name="Picture 3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304047"/>
                        <a:ext cx="7658836" cy="12210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Elipse"/>
          <p:cNvSpPr/>
          <p:nvPr/>
        </p:nvSpPr>
        <p:spPr>
          <a:xfrm>
            <a:off x="2278794" y="1232039"/>
            <a:ext cx="565014" cy="648072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79491"/>
              </p:ext>
            </p:extLst>
          </p:nvPr>
        </p:nvGraphicFramePr>
        <p:xfrm>
          <a:off x="2195736" y="2600191"/>
          <a:ext cx="3816424" cy="1349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1" name="ChemSketch" r:id="rId5" imgW="2541960" imgH="899280" progId="ACD.ChemSketch.20">
                  <p:embed/>
                </p:oleObj>
              </mc:Choice>
              <mc:Fallback>
                <p:oleObj name="ChemSketch" r:id="rId5" imgW="2541960" imgH="899280" progId="ACD.ChemSketch.20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600191"/>
                        <a:ext cx="3816424" cy="13492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Elipse"/>
          <p:cNvSpPr/>
          <p:nvPr/>
        </p:nvSpPr>
        <p:spPr>
          <a:xfrm>
            <a:off x="3646946" y="2600191"/>
            <a:ext cx="709030" cy="720080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556052"/>
              </p:ext>
            </p:extLst>
          </p:nvPr>
        </p:nvGraphicFramePr>
        <p:xfrm>
          <a:off x="2287960" y="4545634"/>
          <a:ext cx="3784736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2" name="ChemSketch" r:id="rId7" imgW="2621160" imgH="847440" progId="ACD.ChemSketch.20">
                  <p:embed/>
                </p:oleObj>
              </mc:Choice>
              <mc:Fallback>
                <p:oleObj name="ChemSketch" r:id="rId7" imgW="2621160" imgH="847440" progId="ACD.ChemSketch.20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7960" y="4545634"/>
                        <a:ext cx="3784736" cy="12241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Flecha doblada"/>
          <p:cNvSpPr/>
          <p:nvPr/>
        </p:nvSpPr>
        <p:spPr>
          <a:xfrm flipV="1">
            <a:off x="1331640" y="2528183"/>
            <a:ext cx="864096" cy="1008112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9 Flecha doblada"/>
          <p:cNvSpPr/>
          <p:nvPr/>
        </p:nvSpPr>
        <p:spPr>
          <a:xfrm flipV="1">
            <a:off x="1331640" y="2536648"/>
            <a:ext cx="864096" cy="2897999"/>
          </a:xfrm>
          <a:prstGeom prst="bentArrow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5400000" scaled="1"/>
            <a:tileRect/>
          </a:gradFill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752848" y="3861048"/>
            <a:ext cx="6955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ataque en </a:t>
            </a:r>
            <a:r>
              <a:rPr lang="es-ES" b="1" i="1" dirty="0"/>
              <a:t>orto</a:t>
            </a:r>
            <a:r>
              <a:rPr lang="es-ES" dirty="0"/>
              <a:t> y </a:t>
            </a:r>
            <a:r>
              <a:rPr lang="es-ES" b="1" i="1" dirty="0"/>
              <a:t>para</a:t>
            </a:r>
            <a:r>
              <a:rPr lang="es-ES" dirty="0"/>
              <a:t> presenta una estructura de resonancia con la carga frente al metilo que maximiza el efecto inductivo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763688" y="5815211"/>
            <a:ext cx="6944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En el ataque en </a:t>
            </a:r>
            <a:r>
              <a:rPr lang="es-ES" b="1" i="1" dirty="0"/>
              <a:t>meta</a:t>
            </a:r>
            <a:r>
              <a:rPr lang="es-ES" dirty="0"/>
              <a:t>, todas las estructuras dejan la carga alejada del metilo.</a:t>
            </a:r>
          </a:p>
        </p:txBody>
      </p:sp>
      <p:grpSp>
        <p:nvGrpSpPr>
          <p:cNvPr id="21" name="20 Grupo"/>
          <p:cNvGrpSpPr/>
          <p:nvPr/>
        </p:nvGrpSpPr>
        <p:grpSpPr>
          <a:xfrm>
            <a:off x="3779912" y="2644831"/>
            <a:ext cx="133271" cy="393037"/>
            <a:chOff x="649609" y="3283973"/>
            <a:chExt cx="216024" cy="415811"/>
          </a:xfrm>
        </p:grpSpPr>
        <p:cxnSp>
          <p:nvCxnSpPr>
            <p:cNvPr id="14" name="13 Conector recto de flecha"/>
            <p:cNvCxnSpPr/>
            <p:nvPr/>
          </p:nvCxnSpPr>
          <p:spPr>
            <a:xfrm>
              <a:off x="755575" y="3283973"/>
              <a:ext cx="1" cy="415811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>
            <a:xfrm>
              <a:off x="649609" y="3402855"/>
              <a:ext cx="216024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21 Grupo"/>
          <p:cNvGrpSpPr/>
          <p:nvPr/>
        </p:nvGrpSpPr>
        <p:grpSpPr>
          <a:xfrm>
            <a:off x="2350802" y="1359556"/>
            <a:ext cx="108012" cy="393037"/>
            <a:chOff x="649609" y="3283973"/>
            <a:chExt cx="216024" cy="415811"/>
          </a:xfrm>
        </p:grpSpPr>
        <p:cxnSp>
          <p:nvCxnSpPr>
            <p:cNvPr id="23" name="22 Conector recto de flecha"/>
            <p:cNvCxnSpPr/>
            <p:nvPr/>
          </p:nvCxnSpPr>
          <p:spPr>
            <a:xfrm>
              <a:off x="755575" y="3283973"/>
              <a:ext cx="1" cy="415811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23 Conector recto"/>
            <p:cNvCxnSpPr/>
            <p:nvPr/>
          </p:nvCxnSpPr>
          <p:spPr>
            <a:xfrm>
              <a:off x="649609" y="3402855"/>
              <a:ext cx="216024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6" name="2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837073"/>
              </p:ext>
            </p:extLst>
          </p:nvPr>
        </p:nvGraphicFramePr>
        <p:xfrm>
          <a:off x="6012160" y="2619816"/>
          <a:ext cx="1440160" cy="1365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3" name="ChemSketch" r:id="rId9" imgW="972360" imgH="945000" progId="ACD.ChemSketch.20">
                  <p:embed/>
                </p:oleObj>
              </mc:Choice>
              <mc:Fallback>
                <p:oleObj name="ChemSketch" r:id="rId9" imgW="972360" imgH="945000" progId="ACD.ChemSketch.20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619816"/>
                        <a:ext cx="1440160" cy="136583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2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083273"/>
              </p:ext>
            </p:extLst>
          </p:nvPr>
        </p:nvGraphicFramePr>
        <p:xfrm>
          <a:off x="6084168" y="4542418"/>
          <a:ext cx="2082031" cy="119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4" name="ChemSketch" r:id="rId11" imgW="1280160" imgH="731520" progId="ACD.ChemSketch.20">
                  <p:embed/>
                </p:oleObj>
              </mc:Choice>
              <mc:Fallback>
                <p:oleObj name="ChemSketch" r:id="rId11" imgW="1280160" imgH="731520" progId="ACD.ChemSketch.20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4542418"/>
                        <a:ext cx="2082031" cy="1190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57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repeatCount="indefinite" fill="hold" grpId="0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6" presetClass="entr" presetSubtype="21" repeatCount="indefinite" fill="hold" grpId="0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7" grpId="0" animBg="1"/>
      <p:bldP spid="9" grpId="0" animBg="1"/>
      <p:bldP spid="10" grpId="0" animBg="1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9943" y="48567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dirty="0"/>
              <a:t>En este teórico veremos los mecanismos que gobiernan la sustitución sobre el anillo aromático.</a:t>
            </a:r>
          </a:p>
          <a:p>
            <a:pPr algn="just"/>
            <a:r>
              <a:rPr lang="es-ES" dirty="0"/>
              <a:t>Principalmente son dos: </a:t>
            </a:r>
            <a:r>
              <a:rPr lang="es-ES" dirty="0" err="1"/>
              <a:t>electrofílica</a:t>
            </a:r>
            <a:r>
              <a:rPr lang="es-ES" dirty="0"/>
              <a:t> y </a:t>
            </a:r>
            <a:r>
              <a:rPr lang="es-ES" dirty="0" err="1"/>
              <a:t>nucleofílica</a:t>
            </a:r>
            <a:r>
              <a:rPr lang="es-ES" dirty="0"/>
              <a:t>, siendo la primera la más importante.</a:t>
            </a:r>
          </a:p>
          <a:p>
            <a:pPr algn="just"/>
            <a:r>
              <a:rPr lang="es-ES" dirty="0"/>
              <a:t>En la sustitución </a:t>
            </a:r>
            <a:r>
              <a:rPr lang="es-ES" dirty="0" err="1"/>
              <a:t>electrofílica</a:t>
            </a:r>
            <a:r>
              <a:rPr lang="es-ES" dirty="0"/>
              <a:t> una especie deficiente en electrones (electrófilo) ataca un carbono del anillo aromático, rico en electrones (</a:t>
            </a:r>
            <a:r>
              <a:rPr lang="es-ES" dirty="0" err="1"/>
              <a:t>nucleófilo</a:t>
            </a:r>
            <a:r>
              <a:rPr lang="es-ES" dirty="0"/>
              <a:t>).</a:t>
            </a:r>
          </a:p>
          <a:p>
            <a:pPr algn="just"/>
            <a:r>
              <a:rPr lang="es-ES" dirty="0"/>
              <a:t>En la sustitución </a:t>
            </a:r>
            <a:r>
              <a:rPr lang="es-ES" dirty="0" err="1"/>
              <a:t>nucleofílica</a:t>
            </a:r>
            <a:r>
              <a:rPr lang="es-ES" dirty="0"/>
              <a:t>, una especie rica en electrones (</a:t>
            </a:r>
            <a:r>
              <a:rPr lang="es-ES" dirty="0" err="1"/>
              <a:t>nucleófilo</a:t>
            </a:r>
            <a:r>
              <a:rPr lang="es-ES" dirty="0"/>
              <a:t>) es la que ataca al anillo aromático.</a:t>
            </a:r>
          </a:p>
          <a:p>
            <a:pPr algn="just"/>
            <a:r>
              <a:rPr lang="es-ES" dirty="0"/>
              <a:t>De la intensidad de esas interacciones dependerá la velocidad de la reacción.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394728" y="5485565"/>
            <a:ext cx="24801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/>
              <a:t>E</a:t>
            </a:r>
            <a:r>
              <a:rPr lang="es-ES" sz="3200" baseline="30000" dirty="0"/>
              <a:t>+</a:t>
            </a:r>
            <a:r>
              <a:rPr lang="es-ES" sz="3200" dirty="0"/>
              <a:t>               </a:t>
            </a:r>
            <a:r>
              <a:rPr lang="es-ES" sz="3200" dirty="0" err="1"/>
              <a:t>Nu</a:t>
            </a:r>
            <a:r>
              <a:rPr lang="es-ES" sz="3200" baseline="30000" dirty="0"/>
              <a:t>-</a:t>
            </a:r>
            <a:endParaRPr lang="es-ES" sz="3200" dirty="0"/>
          </a:p>
        </p:txBody>
      </p:sp>
      <p:sp>
        <p:nvSpPr>
          <p:cNvPr id="5" name="4 Flecha curvada hacia abajo"/>
          <p:cNvSpPr/>
          <p:nvPr/>
        </p:nvSpPr>
        <p:spPr>
          <a:xfrm>
            <a:off x="3615760" y="5011633"/>
            <a:ext cx="2017966" cy="576064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5 Flecha curvada hacia abajo"/>
          <p:cNvSpPr/>
          <p:nvPr/>
        </p:nvSpPr>
        <p:spPr>
          <a:xfrm flipH="1" flipV="1">
            <a:off x="3518687" y="5947737"/>
            <a:ext cx="1991159" cy="639688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17483" y="5505435"/>
            <a:ext cx="18772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/>
              <a:t>Electrófilo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874894" y="5505435"/>
            <a:ext cx="18838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/>
              <a:t>Nucleófilo</a:t>
            </a:r>
          </a:p>
        </p:txBody>
      </p:sp>
    </p:spTree>
    <p:extLst>
      <p:ext uri="{BB962C8B-B14F-4D97-AF65-F5344CB8AC3E}">
        <p14:creationId xmlns:p14="http://schemas.microsoft.com/office/powerpoint/2010/main" val="3450313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8" repeatCount="indefinit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/>
              <a:t>Nitración del fenol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991922"/>
              </p:ext>
            </p:extLst>
          </p:nvPr>
        </p:nvGraphicFramePr>
        <p:xfrm>
          <a:off x="2123728" y="2129043"/>
          <a:ext cx="6120680" cy="1336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59" name="ChemSketch" r:id="rId3" imgW="4617720" imgH="1008720" progId="ACD.ChemSketch.20">
                  <p:embed/>
                </p:oleObj>
              </mc:Choice>
              <mc:Fallback>
                <p:oleObj name="ChemSketch" r:id="rId3" imgW="4617720" imgH="1008720" progId="ACD.ChemSketch.20">
                  <p:embed/>
                  <p:pic>
                    <p:nvPicPr>
                      <p:cNvPr id="0" name="Picture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129043"/>
                        <a:ext cx="6120680" cy="133607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156393"/>
              </p:ext>
            </p:extLst>
          </p:nvPr>
        </p:nvGraphicFramePr>
        <p:xfrm>
          <a:off x="2123728" y="4365104"/>
          <a:ext cx="5472608" cy="1219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0" name="ChemSketch" r:id="rId5" imgW="3968640" imgH="883800" progId="ACD.ChemSketch.20">
                  <p:embed/>
                </p:oleObj>
              </mc:Choice>
              <mc:Fallback>
                <p:oleObj name="ChemSketch" r:id="rId5" imgW="3968640" imgH="883800" progId="ACD.ChemSketch.20">
                  <p:embed/>
                  <p:pic>
                    <p:nvPicPr>
                      <p:cNvPr id="0" name="Picture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365104"/>
                        <a:ext cx="5472608" cy="12192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Flecha doblada"/>
          <p:cNvSpPr/>
          <p:nvPr/>
        </p:nvSpPr>
        <p:spPr>
          <a:xfrm flipV="1">
            <a:off x="1259632" y="2078830"/>
            <a:ext cx="864096" cy="918122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962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Flecha doblada"/>
          <p:cNvSpPr/>
          <p:nvPr/>
        </p:nvSpPr>
        <p:spPr>
          <a:xfrm flipV="1">
            <a:off x="1259632" y="2087294"/>
            <a:ext cx="864096" cy="3141905"/>
          </a:xfrm>
          <a:prstGeom prst="bentArrow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5400000" scaled="1"/>
            <a:tileRect/>
          </a:gradFill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4716016" y="2087294"/>
            <a:ext cx="565014" cy="549618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97107"/>
              </p:ext>
            </p:extLst>
          </p:nvPr>
        </p:nvGraphicFramePr>
        <p:xfrm>
          <a:off x="611560" y="980728"/>
          <a:ext cx="7596140" cy="995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61" name="ChemSketch" r:id="rId7" imgW="6163200" imgH="807840" progId="ACD.ChemSketch.20">
                  <p:embed/>
                </p:oleObj>
              </mc:Choice>
              <mc:Fallback>
                <p:oleObj name="ChemSketch" r:id="rId7" imgW="6163200" imgH="807840" progId="ACD.ChemSketch.20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980728"/>
                        <a:ext cx="7596140" cy="99599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Elipse"/>
          <p:cNvSpPr/>
          <p:nvPr/>
        </p:nvSpPr>
        <p:spPr>
          <a:xfrm>
            <a:off x="3203848" y="908720"/>
            <a:ext cx="565014" cy="504056"/>
          </a:xfrm>
          <a:prstGeom prst="ellipse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uadroTexto"/>
          <p:cNvSpPr txBox="1"/>
          <p:nvPr/>
        </p:nvSpPr>
        <p:spPr>
          <a:xfrm>
            <a:off x="1979712" y="3465874"/>
            <a:ext cx="69847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Tanto el ataque en </a:t>
            </a:r>
            <a:r>
              <a:rPr lang="es-ES" b="1" i="1" dirty="0"/>
              <a:t>orto</a:t>
            </a:r>
            <a:r>
              <a:rPr lang="es-ES" dirty="0"/>
              <a:t> como en </a:t>
            </a:r>
            <a:r>
              <a:rPr lang="es-ES" b="1" i="1" dirty="0"/>
              <a:t>para</a:t>
            </a:r>
            <a:r>
              <a:rPr lang="es-ES" dirty="0"/>
              <a:t> dejan una estructura de resonancia en donde la carga es estabilizada por el par de electrones del oxígeno.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14104" y="5733256"/>
            <a:ext cx="6850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En el ataque en </a:t>
            </a:r>
            <a:r>
              <a:rPr lang="es-ES" b="1" i="1" dirty="0"/>
              <a:t>meta</a:t>
            </a:r>
            <a:r>
              <a:rPr lang="es-ES" dirty="0"/>
              <a:t> eso no ocurre pues la carga positiva nunca queda correctamente ubicada, para recibir el par de electrones.</a:t>
            </a:r>
          </a:p>
        </p:txBody>
      </p:sp>
    </p:spTree>
    <p:extLst>
      <p:ext uri="{BB962C8B-B14F-4D97-AF65-F5344CB8AC3E}">
        <p14:creationId xmlns:p14="http://schemas.microsoft.com/office/powerpoint/2010/main" val="393038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repeatCount="indefinite" fill="hold" grpId="0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0" grpId="0" animBg="1"/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3560" y="0"/>
            <a:ext cx="8229600" cy="980728"/>
          </a:xfrm>
        </p:spPr>
        <p:txBody>
          <a:bodyPr/>
          <a:lstStyle/>
          <a:p>
            <a:pPr algn="l"/>
            <a:r>
              <a:rPr lang="es-AR" dirty="0"/>
              <a:t>La hiperconjugación: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7212" y="864650"/>
            <a:ext cx="8229600" cy="2404864"/>
          </a:xfrm>
        </p:spPr>
        <p:txBody>
          <a:bodyPr/>
          <a:lstStyle/>
          <a:p>
            <a:r>
              <a:rPr lang="es-AR" dirty="0"/>
              <a:t>Los grupos alquilo son orientadores orto-para por efecto inductivo, como ya dijimos</a:t>
            </a:r>
          </a:p>
          <a:p>
            <a:r>
              <a:rPr lang="es-AR" dirty="0"/>
              <a:t>Pero también aportan densidad electrónica por </a:t>
            </a:r>
            <a:r>
              <a:rPr lang="es-AR" b="1" i="1" dirty="0"/>
              <a:t>hiperconjugación</a:t>
            </a:r>
            <a:r>
              <a:rPr lang="es-AR" dirty="0"/>
              <a:t>: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116607"/>
              </p:ext>
            </p:extLst>
          </p:nvPr>
        </p:nvGraphicFramePr>
        <p:xfrm>
          <a:off x="363560" y="4518333"/>
          <a:ext cx="6184901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3" name="ChemSketch" r:id="rId3" imgW="5044320" imgH="1115640" progId="ACD.ChemSketch.20">
                  <p:embed/>
                </p:oleObj>
              </mc:Choice>
              <mc:Fallback>
                <p:oleObj name="ChemSketch" r:id="rId3" imgW="5044320" imgH="1115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3560" y="4518333"/>
                        <a:ext cx="6184901" cy="13681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3074142" y="3240360"/>
            <a:ext cx="604867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AR" sz="2000" dirty="0"/>
              <a:t>El solapamiento entre un enlace </a:t>
            </a:r>
            <a:r>
              <a:rPr lang="es-AR" sz="2000" dirty="0">
                <a:sym typeface="Symbol"/>
              </a:rPr>
              <a:t> C—H y el sistema pi del benceno se llama </a:t>
            </a:r>
            <a:r>
              <a:rPr lang="es-AR" sz="2000" b="1" i="1" dirty="0">
                <a:sym typeface="Symbol"/>
              </a:rPr>
              <a:t>hiperconjugación</a:t>
            </a:r>
            <a:r>
              <a:rPr lang="es-AR" sz="2000" dirty="0">
                <a:sym typeface="Symbol"/>
              </a:rPr>
              <a:t>.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AR" sz="2000" dirty="0">
                <a:sym typeface="Symbol"/>
              </a:rPr>
              <a:t>Proporciona densidad electrónica al anillo aromático</a:t>
            </a:r>
            <a:endParaRPr lang="es-AR" sz="2000" b="1" i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6664768" y="4463745"/>
            <a:ext cx="23397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Estas estructuras permiten ver cómo se favorece en densidad electrónica a las posiciones </a:t>
            </a:r>
            <a:r>
              <a:rPr lang="es-AR" b="1" i="1" dirty="0"/>
              <a:t>orto</a:t>
            </a:r>
            <a:r>
              <a:rPr lang="es-AR" dirty="0"/>
              <a:t> y </a:t>
            </a:r>
            <a:r>
              <a:rPr lang="es-AR" b="1" i="1" dirty="0"/>
              <a:t>para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47536" y="5941073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La hiperconjugación y el efecto inductivo dador de electrones explican la orientación que imparten los grupos alquilo en la sustitución </a:t>
            </a:r>
            <a:r>
              <a:rPr lang="es-AR" dirty="0" err="1"/>
              <a:t>electrofílica</a:t>
            </a:r>
            <a:r>
              <a:rPr lang="es-AR" dirty="0"/>
              <a:t> aromática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992550"/>
              </p:ext>
            </p:extLst>
          </p:nvPr>
        </p:nvGraphicFramePr>
        <p:xfrm>
          <a:off x="363560" y="3032600"/>
          <a:ext cx="2719387" cy="150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4" name="ChemSketch" r:id="rId5" imgW="2718720" imgH="1508760" progId="ACD.ChemSketch.20">
                  <p:embed/>
                </p:oleObj>
              </mc:Choice>
              <mc:Fallback>
                <p:oleObj name="ChemSketch" r:id="rId5" imgW="2718720" imgH="15087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3560" y="3032600"/>
                        <a:ext cx="2719387" cy="1508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423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783036" y="956826"/>
            <a:ext cx="0" cy="28507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783036" y="3800852"/>
            <a:ext cx="3289543" cy="67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Forma libre"/>
          <p:cNvSpPr/>
          <p:nvPr/>
        </p:nvSpPr>
        <p:spPr>
          <a:xfrm>
            <a:off x="991010" y="1298768"/>
            <a:ext cx="2873595" cy="1893254"/>
          </a:xfrm>
          <a:custGeom>
            <a:avLst/>
            <a:gdLst>
              <a:gd name="connsiteX0" fmla="*/ 0 w 2933700"/>
              <a:gd name="connsiteY0" fmla="*/ 1824566 h 1865084"/>
              <a:gd name="connsiteX1" fmla="*/ 647700 w 2933700"/>
              <a:gd name="connsiteY1" fmla="*/ 1811866 h 1865084"/>
              <a:gd name="connsiteX2" fmla="*/ 1054100 w 2933700"/>
              <a:gd name="connsiteY2" fmla="*/ 1303866 h 1865084"/>
              <a:gd name="connsiteX3" fmla="*/ 1333500 w 2933700"/>
              <a:gd name="connsiteY3" fmla="*/ 605366 h 1865084"/>
              <a:gd name="connsiteX4" fmla="*/ 1524000 w 2933700"/>
              <a:gd name="connsiteY4" fmla="*/ 135466 h 1865084"/>
              <a:gd name="connsiteX5" fmla="*/ 1765300 w 2933700"/>
              <a:gd name="connsiteY5" fmla="*/ 8466 h 1865084"/>
              <a:gd name="connsiteX6" fmla="*/ 2006600 w 2933700"/>
              <a:gd name="connsiteY6" fmla="*/ 33866 h 1865084"/>
              <a:gd name="connsiteX7" fmla="*/ 2184400 w 2933700"/>
              <a:gd name="connsiteY7" fmla="*/ 211666 h 1865084"/>
              <a:gd name="connsiteX8" fmla="*/ 2349500 w 2933700"/>
              <a:gd name="connsiteY8" fmla="*/ 491066 h 1865084"/>
              <a:gd name="connsiteX9" fmla="*/ 2565400 w 2933700"/>
              <a:gd name="connsiteY9" fmla="*/ 656166 h 1865084"/>
              <a:gd name="connsiteX10" fmla="*/ 2933700 w 2933700"/>
              <a:gd name="connsiteY10" fmla="*/ 668866 h 1865084"/>
              <a:gd name="connsiteX11" fmla="*/ 2933700 w 2933700"/>
              <a:gd name="connsiteY11" fmla="*/ 668866 h 1865084"/>
              <a:gd name="connsiteX12" fmla="*/ 2933700 w 2933700"/>
              <a:gd name="connsiteY12" fmla="*/ 668866 h 18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3700" h="1865084">
                <a:moveTo>
                  <a:pt x="0" y="1824566"/>
                </a:moveTo>
                <a:cubicBezTo>
                  <a:pt x="236008" y="1861607"/>
                  <a:pt x="472017" y="1898649"/>
                  <a:pt x="647700" y="1811866"/>
                </a:cubicBezTo>
                <a:cubicBezTo>
                  <a:pt x="823383" y="1725083"/>
                  <a:pt x="939800" y="1504949"/>
                  <a:pt x="1054100" y="1303866"/>
                </a:cubicBezTo>
                <a:cubicBezTo>
                  <a:pt x="1168400" y="1102783"/>
                  <a:pt x="1255183" y="800099"/>
                  <a:pt x="1333500" y="605366"/>
                </a:cubicBezTo>
                <a:cubicBezTo>
                  <a:pt x="1411817" y="410633"/>
                  <a:pt x="1452033" y="234949"/>
                  <a:pt x="1524000" y="135466"/>
                </a:cubicBezTo>
                <a:cubicBezTo>
                  <a:pt x="1595967" y="35983"/>
                  <a:pt x="1684867" y="25399"/>
                  <a:pt x="1765300" y="8466"/>
                </a:cubicBezTo>
                <a:cubicBezTo>
                  <a:pt x="1845733" y="-8467"/>
                  <a:pt x="1936750" y="-1"/>
                  <a:pt x="2006600" y="33866"/>
                </a:cubicBezTo>
                <a:cubicBezTo>
                  <a:pt x="2076450" y="67733"/>
                  <a:pt x="2127250" y="135466"/>
                  <a:pt x="2184400" y="211666"/>
                </a:cubicBezTo>
                <a:cubicBezTo>
                  <a:pt x="2241550" y="287866"/>
                  <a:pt x="2286000" y="416983"/>
                  <a:pt x="2349500" y="491066"/>
                </a:cubicBezTo>
                <a:cubicBezTo>
                  <a:pt x="2413000" y="565149"/>
                  <a:pt x="2468033" y="626533"/>
                  <a:pt x="2565400" y="656166"/>
                </a:cubicBezTo>
                <a:cubicBezTo>
                  <a:pt x="2662767" y="685799"/>
                  <a:pt x="2933700" y="668866"/>
                  <a:pt x="2933700" y="668866"/>
                </a:cubicBezTo>
                <a:lnTo>
                  <a:pt x="2933700" y="668866"/>
                </a:lnTo>
                <a:lnTo>
                  <a:pt x="2933700" y="668866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orma libre"/>
          <p:cNvSpPr/>
          <p:nvPr/>
        </p:nvSpPr>
        <p:spPr>
          <a:xfrm>
            <a:off x="964016" y="1998790"/>
            <a:ext cx="2873595" cy="1193232"/>
          </a:xfrm>
          <a:custGeom>
            <a:avLst/>
            <a:gdLst>
              <a:gd name="connsiteX0" fmla="*/ 0 w 2933700"/>
              <a:gd name="connsiteY0" fmla="*/ 1824566 h 1865084"/>
              <a:gd name="connsiteX1" fmla="*/ 647700 w 2933700"/>
              <a:gd name="connsiteY1" fmla="*/ 1811866 h 1865084"/>
              <a:gd name="connsiteX2" fmla="*/ 1054100 w 2933700"/>
              <a:gd name="connsiteY2" fmla="*/ 1303866 h 1865084"/>
              <a:gd name="connsiteX3" fmla="*/ 1333500 w 2933700"/>
              <a:gd name="connsiteY3" fmla="*/ 605366 h 1865084"/>
              <a:gd name="connsiteX4" fmla="*/ 1524000 w 2933700"/>
              <a:gd name="connsiteY4" fmla="*/ 135466 h 1865084"/>
              <a:gd name="connsiteX5" fmla="*/ 1765300 w 2933700"/>
              <a:gd name="connsiteY5" fmla="*/ 8466 h 1865084"/>
              <a:gd name="connsiteX6" fmla="*/ 2006600 w 2933700"/>
              <a:gd name="connsiteY6" fmla="*/ 33866 h 1865084"/>
              <a:gd name="connsiteX7" fmla="*/ 2184400 w 2933700"/>
              <a:gd name="connsiteY7" fmla="*/ 211666 h 1865084"/>
              <a:gd name="connsiteX8" fmla="*/ 2349500 w 2933700"/>
              <a:gd name="connsiteY8" fmla="*/ 491066 h 1865084"/>
              <a:gd name="connsiteX9" fmla="*/ 2565400 w 2933700"/>
              <a:gd name="connsiteY9" fmla="*/ 656166 h 1865084"/>
              <a:gd name="connsiteX10" fmla="*/ 2933700 w 2933700"/>
              <a:gd name="connsiteY10" fmla="*/ 668866 h 1865084"/>
              <a:gd name="connsiteX11" fmla="*/ 2933700 w 2933700"/>
              <a:gd name="connsiteY11" fmla="*/ 668866 h 1865084"/>
              <a:gd name="connsiteX12" fmla="*/ 2933700 w 2933700"/>
              <a:gd name="connsiteY12" fmla="*/ 668866 h 18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3700" h="1865084">
                <a:moveTo>
                  <a:pt x="0" y="1824566"/>
                </a:moveTo>
                <a:cubicBezTo>
                  <a:pt x="236008" y="1861607"/>
                  <a:pt x="472017" y="1898649"/>
                  <a:pt x="647700" y="1811866"/>
                </a:cubicBezTo>
                <a:cubicBezTo>
                  <a:pt x="823383" y="1725083"/>
                  <a:pt x="939800" y="1504949"/>
                  <a:pt x="1054100" y="1303866"/>
                </a:cubicBezTo>
                <a:cubicBezTo>
                  <a:pt x="1168400" y="1102783"/>
                  <a:pt x="1255183" y="800099"/>
                  <a:pt x="1333500" y="605366"/>
                </a:cubicBezTo>
                <a:cubicBezTo>
                  <a:pt x="1411817" y="410633"/>
                  <a:pt x="1452033" y="234949"/>
                  <a:pt x="1524000" y="135466"/>
                </a:cubicBezTo>
                <a:cubicBezTo>
                  <a:pt x="1595967" y="35983"/>
                  <a:pt x="1684867" y="25399"/>
                  <a:pt x="1765300" y="8466"/>
                </a:cubicBezTo>
                <a:cubicBezTo>
                  <a:pt x="1845733" y="-8467"/>
                  <a:pt x="1936750" y="-1"/>
                  <a:pt x="2006600" y="33866"/>
                </a:cubicBezTo>
                <a:cubicBezTo>
                  <a:pt x="2076450" y="67733"/>
                  <a:pt x="2127250" y="135466"/>
                  <a:pt x="2184400" y="211666"/>
                </a:cubicBezTo>
                <a:cubicBezTo>
                  <a:pt x="2241550" y="287866"/>
                  <a:pt x="2286000" y="416983"/>
                  <a:pt x="2349500" y="491066"/>
                </a:cubicBezTo>
                <a:cubicBezTo>
                  <a:pt x="2413000" y="565149"/>
                  <a:pt x="2468033" y="626533"/>
                  <a:pt x="2565400" y="656166"/>
                </a:cubicBezTo>
                <a:cubicBezTo>
                  <a:pt x="2662767" y="685799"/>
                  <a:pt x="2933700" y="668866"/>
                  <a:pt x="2933700" y="668866"/>
                </a:cubicBezTo>
                <a:lnTo>
                  <a:pt x="2933700" y="668866"/>
                </a:lnTo>
                <a:lnTo>
                  <a:pt x="2933700" y="668866"/>
                </a:ln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Forma libre"/>
          <p:cNvSpPr/>
          <p:nvPr/>
        </p:nvSpPr>
        <p:spPr>
          <a:xfrm>
            <a:off x="964016" y="855226"/>
            <a:ext cx="2873595" cy="2336795"/>
          </a:xfrm>
          <a:custGeom>
            <a:avLst/>
            <a:gdLst>
              <a:gd name="connsiteX0" fmla="*/ 0 w 2933700"/>
              <a:gd name="connsiteY0" fmla="*/ 1824566 h 1865084"/>
              <a:gd name="connsiteX1" fmla="*/ 647700 w 2933700"/>
              <a:gd name="connsiteY1" fmla="*/ 1811866 h 1865084"/>
              <a:gd name="connsiteX2" fmla="*/ 1054100 w 2933700"/>
              <a:gd name="connsiteY2" fmla="*/ 1303866 h 1865084"/>
              <a:gd name="connsiteX3" fmla="*/ 1333500 w 2933700"/>
              <a:gd name="connsiteY3" fmla="*/ 605366 h 1865084"/>
              <a:gd name="connsiteX4" fmla="*/ 1524000 w 2933700"/>
              <a:gd name="connsiteY4" fmla="*/ 135466 h 1865084"/>
              <a:gd name="connsiteX5" fmla="*/ 1765300 w 2933700"/>
              <a:gd name="connsiteY5" fmla="*/ 8466 h 1865084"/>
              <a:gd name="connsiteX6" fmla="*/ 2006600 w 2933700"/>
              <a:gd name="connsiteY6" fmla="*/ 33866 h 1865084"/>
              <a:gd name="connsiteX7" fmla="*/ 2184400 w 2933700"/>
              <a:gd name="connsiteY7" fmla="*/ 211666 h 1865084"/>
              <a:gd name="connsiteX8" fmla="*/ 2349500 w 2933700"/>
              <a:gd name="connsiteY8" fmla="*/ 491066 h 1865084"/>
              <a:gd name="connsiteX9" fmla="*/ 2565400 w 2933700"/>
              <a:gd name="connsiteY9" fmla="*/ 656166 h 1865084"/>
              <a:gd name="connsiteX10" fmla="*/ 2933700 w 2933700"/>
              <a:gd name="connsiteY10" fmla="*/ 668866 h 1865084"/>
              <a:gd name="connsiteX11" fmla="*/ 2933700 w 2933700"/>
              <a:gd name="connsiteY11" fmla="*/ 668866 h 1865084"/>
              <a:gd name="connsiteX12" fmla="*/ 2933700 w 2933700"/>
              <a:gd name="connsiteY12" fmla="*/ 668866 h 18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3700" h="1865084">
                <a:moveTo>
                  <a:pt x="0" y="1824566"/>
                </a:moveTo>
                <a:cubicBezTo>
                  <a:pt x="236008" y="1861607"/>
                  <a:pt x="472017" y="1898649"/>
                  <a:pt x="647700" y="1811866"/>
                </a:cubicBezTo>
                <a:cubicBezTo>
                  <a:pt x="823383" y="1725083"/>
                  <a:pt x="939800" y="1504949"/>
                  <a:pt x="1054100" y="1303866"/>
                </a:cubicBezTo>
                <a:cubicBezTo>
                  <a:pt x="1168400" y="1102783"/>
                  <a:pt x="1255183" y="800099"/>
                  <a:pt x="1333500" y="605366"/>
                </a:cubicBezTo>
                <a:cubicBezTo>
                  <a:pt x="1411817" y="410633"/>
                  <a:pt x="1452033" y="234949"/>
                  <a:pt x="1524000" y="135466"/>
                </a:cubicBezTo>
                <a:cubicBezTo>
                  <a:pt x="1595967" y="35983"/>
                  <a:pt x="1684867" y="25399"/>
                  <a:pt x="1765300" y="8466"/>
                </a:cubicBezTo>
                <a:cubicBezTo>
                  <a:pt x="1845733" y="-8467"/>
                  <a:pt x="1936750" y="-1"/>
                  <a:pt x="2006600" y="33866"/>
                </a:cubicBezTo>
                <a:cubicBezTo>
                  <a:pt x="2076450" y="67733"/>
                  <a:pt x="2127250" y="135466"/>
                  <a:pt x="2184400" y="211666"/>
                </a:cubicBezTo>
                <a:cubicBezTo>
                  <a:pt x="2241550" y="287866"/>
                  <a:pt x="2286000" y="416983"/>
                  <a:pt x="2349500" y="491066"/>
                </a:cubicBezTo>
                <a:cubicBezTo>
                  <a:pt x="2413000" y="565149"/>
                  <a:pt x="2468033" y="626533"/>
                  <a:pt x="2565400" y="656166"/>
                </a:cubicBezTo>
                <a:cubicBezTo>
                  <a:pt x="2662767" y="685799"/>
                  <a:pt x="2933700" y="668866"/>
                  <a:pt x="2933700" y="668866"/>
                </a:cubicBezTo>
                <a:lnTo>
                  <a:pt x="2933700" y="668866"/>
                </a:lnTo>
                <a:lnTo>
                  <a:pt x="2933700" y="668866"/>
                </a:lnTo>
              </a:path>
            </a:pathLst>
          </a:cu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9" name="1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231227"/>
              </p:ext>
            </p:extLst>
          </p:nvPr>
        </p:nvGraphicFramePr>
        <p:xfrm>
          <a:off x="3555651" y="2480824"/>
          <a:ext cx="827785" cy="711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39" name="ChemSketch" r:id="rId3" imgW="1267920" imgH="829080" progId="ACD.ChemSketch.20">
                  <p:embed/>
                </p:oleObj>
              </mc:Choice>
              <mc:Fallback>
                <p:oleObj name="ChemSketch" r:id="rId3" imgW="1267920" imgH="829080" progId="ACD.ChemSketch.20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5651" y="2480824"/>
                        <a:ext cx="827785" cy="71119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945436"/>
              </p:ext>
            </p:extLst>
          </p:nvPr>
        </p:nvGraphicFramePr>
        <p:xfrm>
          <a:off x="3852359" y="1739718"/>
          <a:ext cx="408194" cy="567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40" name="ChemSketch" r:id="rId5" imgW="624960" imgH="804600" progId="ACD.ChemSketch.20">
                  <p:embed/>
                </p:oleObj>
              </mc:Choice>
              <mc:Fallback>
                <p:oleObj name="ChemSketch" r:id="rId5" imgW="624960" imgH="804600" progId="ACD.ChemSketch.20">
                  <p:embed/>
                  <p:pic>
                    <p:nvPicPr>
                      <p:cNvPr id="0" name="Picture 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359" y="1739718"/>
                        <a:ext cx="408194" cy="5678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882674"/>
              </p:ext>
            </p:extLst>
          </p:nvPr>
        </p:nvGraphicFramePr>
        <p:xfrm>
          <a:off x="3505291" y="956826"/>
          <a:ext cx="315988" cy="646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41" name="ChemSketch" r:id="rId7" imgW="484560" imgH="637200" progId="ACD.ChemSketch.20">
                  <p:embed/>
                </p:oleObj>
              </mc:Choice>
              <mc:Fallback>
                <p:oleObj name="ChemSketch" r:id="rId7" imgW="484560" imgH="637200" progId="ACD.ChemSketch.20">
                  <p:embed/>
                  <p:pic>
                    <p:nvPicPr>
                      <p:cNvPr id="0" name="Picture 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91" y="956826"/>
                        <a:ext cx="315988" cy="64620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30 Conector recto"/>
          <p:cNvCxnSpPr/>
          <p:nvPr/>
        </p:nvCxnSpPr>
        <p:spPr>
          <a:xfrm>
            <a:off x="5045602" y="3624249"/>
            <a:ext cx="0" cy="28507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flipH="1">
            <a:off x="5045602" y="6468275"/>
            <a:ext cx="3289543" cy="67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Forma libre"/>
          <p:cNvSpPr/>
          <p:nvPr/>
        </p:nvSpPr>
        <p:spPr>
          <a:xfrm>
            <a:off x="5253576" y="3966191"/>
            <a:ext cx="2873595" cy="1893254"/>
          </a:xfrm>
          <a:custGeom>
            <a:avLst/>
            <a:gdLst>
              <a:gd name="connsiteX0" fmla="*/ 0 w 2933700"/>
              <a:gd name="connsiteY0" fmla="*/ 1824566 h 1865084"/>
              <a:gd name="connsiteX1" fmla="*/ 647700 w 2933700"/>
              <a:gd name="connsiteY1" fmla="*/ 1811866 h 1865084"/>
              <a:gd name="connsiteX2" fmla="*/ 1054100 w 2933700"/>
              <a:gd name="connsiteY2" fmla="*/ 1303866 h 1865084"/>
              <a:gd name="connsiteX3" fmla="*/ 1333500 w 2933700"/>
              <a:gd name="connsiteY3" fmla="*/ 605366 h 1865084"/>
              <a:gd name="connsiteX4" fmla="*/ 1524000 w 2933700"/>
              <a:gd name="connsiteY4" fmla="*/ 135466 h 1865084"/>
              <a:gd name="connsiteX5" fmla="*/ 1765300 w 2933700"/>
              <a:gd name="connsiteY5" fmla="*/ 8466 h 1865084"/>
              <a:gd name="connsiteX6" fmla="*/ 2006600 w 2933700"/>
              <a:gd name="connsiteY6" fmla="*/ 33866 h 1865084"/>
              <a:gd name="connsiteX7" fmla="*/ 2184400 w 2933700"/>
              <a:gd name="connsiteY7" fmla="*/ 211666 h 1865084"/>
              <a:gd name="connsiteX8" fmla="*/ 2349500 w 2933700"/>
              <a:gd name="connsiteY8" fmla="*/ 491066 h 1865084"/>
              <a:gd name="connsiteX9" fmla="*/ 2565400 w 2933700"/>
              <a:gd name="connsiteY9" fmla="*/ 656166 h 1865084"/>
              <a:gd name="connsiteX10" fmla="*/ 2933700 w 2933700"/>
              <a:gd name="connsiteY10" fmla="*/ 668866 h 1865084"/>
              <a:gd name="connsiteX11" fmla="*/ 2933700 w 2933700"/>
              <a:gd name="connsiteY11" fmla="*/ 668866 h 1865084"/>
              <a:gd name="connsiteX12" fmla="*/ 2933700 w 2933700"/>
              <a:gd name="connsiteY12" fmla="*/ 668866 h 18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3700" h="1865084">
                <a:moveTo>
                  <a:pt x="0" y="1824566"/>
                </a:moveTo>
                <a:cubicBezTo>
                  <a:pt x="236008" y="1861607"/>
                  <a:pt x="472017" y="1898649"/>
                  <a:pt x="647700" y="1811866"/>
                </a:cubicBezTo>
                <a:cubicBezTo>
                  <a:pt x="823383" y="1725083"/>
                  <a:pt x="939800" y="1504949"/>
                  <a:pt x="1054100" y="1303866"/>
                </a:cubicBezTo>
                <a:cubicBezTo>
                  <a:pt x="1168400" y="1102783"/>
                  <a:pt x="1255183" y="800099"/>
                  <a:pt x="1333500" y="605366"/>
                </a:cubicBezTo>
                <a:cubicBezTo>
                  <a:pt x="1411817" y="410633"/>
                  <a:pt x="1452033" y="234949"/>
                  <a:pt x="1524000" y="135466"/>
                </a:cubicBezTo>
                <a:cubicBezTo>
                  <a:pt x="1595967" y="35983"/>
                  <a:pt x="1684867" y="25399"/>
                  <a:pt x="1765300" y="8466"/>
                </a:cubicBezTo>
                <a:cubicBezTo>
                  <a:pt x="1845733" y="-8467"/>
                  <a:pt x="1936750" y="-1"/>
                  <a:pt x="2006600" y="33866"/>
                </a:cubicBezTo>
                <a:cubicBezTo>
                  <a:pt x="2076450" y="67733"/>
                  <a:pt x="2127250" y="135466"/>
                  <a:pt x="2184400" y="211666"/>
                </a:cubicBezTo>
                <a:cubicBezTo>
                  <a:pt x="2241550" y="287866"/>
                  <a:pt x="2286000" y="416983"/>
                  <a:pt x="2349500" y="491066"/>
                </a:cubicBezTo>
                <a:cubicBezTo>
                  <a:pt x="2413000" y="565149"/>
                  <a:pt x="2468033" y="626533"/>
                  <a:pt x="2565400" y="656166"/>
                </a:cubicBezTo>
                <a:cubicBezTo>
                  <a:pt x="2662767" y="685799"/>
                  <a:pt x="2933700" y="668866"/>
                  <a:pt x="2933700" y="668866"/>
                </a:cubicBezTo>
                <a:lnTo>
                  <a:pt x="2933700" y="668866"/>
                </a:lnTo>
                <a:lnTo>
                  <a:pt x="2933700" y="668866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Forma libre"/>
          <p:cNvSpPr/>
          <p:nvPr/>
        </p:nvSpPr>
        <p:spPr>
          <a:xfrm>
            <a:off x="5226582" y="4666213"/>
            <a:ext cx="2873595" cy="1193232"/>
          </a:xfrm>
          <a:custGeom>
            <a:avLst/>
            <a:gdLst>
              <a:gd name="connsiteX0" fmla="*/ 0 w 2933700"/>
              <a:gd name="connsiteY0" fmla="*/ 1824566 h 1865084"/>
              <a:gd name="connsiteX1" fmla="*/ 647700 w 2933700"/>
              <a:gd name="connsiteY1" fmla="*/ 1811866 h 1865084"/>
              <a:gd name="connsiteX2" fmla="*/ 1054100 w 2933700"/>
              <a:gd name="connsiteY2" fmla="*/ 1303866 h 1865084"/>
              <a:gd name="connsiteX3" fmla="*/ 1333500 w 2933700"/>
              <a:gd name="connsiteY3" fmla="*/ 605366 h 1865084"/>
              <a:gd name="connsiteX4" fmla="*/ 1524000 w 2933700"/>
              <a:gd name="connsiteY4" fmla="*/ 135466 h 1865084"/>
              <a:gd name="connsiteX5" fmla="*/ 1765300 w 2933700"/>
              <a:gd name="connsiteY5" fmla="*/ 8466 h 1865084"/>
              <a:gd name="connsiteX6" fmla="*/ 2006600 w 2933700"/>
              <a:gd name="connsiteY6" fmla="*/ 33866 h 1865084"/>
              <a:gd name="connsiteX7" fmla="*/ 2184400 w 2933700"/>
              <a:gd name="connsiteY7" fmla="*/ 211666 h 1865084"/>
              <a:gd name="connsiteX8" fmla="*/ 2349500 w 2933700"/>
              <a:gd name="connsiteY8" fmla="*/ 491066 h 1865084"/>
              <a:gd name="connsiteX9" fmla="*/ 2565400 w 2933700"/>
              <a:gd name="connsiteY9" fmla="*/ 656166 h 1865084"/>
              <a:gd name="connsiteX10" fmla="*/ 2933700 w 2933700"/>
              <a:gd name="connsiteY10" fmla="*/ 668866 h 1865084"/>
              <a:gd name="connsiteX11" fmla="*/ 2933700 w 2933700"/>
              <a:gd name="connsiteY11" fmla="*/ 668866 h 1865084"/>
              <a:gd name="connsiteX12" fmla="*/ 2933700 w 2933700"/>
              <a:gd name="connsiteY12" fmla="*/ 668866 h 18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3700" h="1865084">
                <a:moveTo>
                  <a:pt x="0" y="1824566"/>
                </a:moveTo>
                <a:cubicBezTo>
                  <a:pt x="236008" y="1861607"/>
                  <a:pt x="472017" y="1898649"/>
                  <a:pt x="647700" y="1811866"/>
                </a:cubicBezTo>
                <a:cubicBezTo>
                  <a:pt x="823383" y="1725083"/>
                  <a:pt x="939800" y="1504949"/>
                  <a:pt x="1054100" y="1303866"/>
                </a:cubicBezTo>
                <a:cubicBezTo>
                  <a:pt x="1168400" y="1102783"/>
                  <a:pt x="1255183" y="800099"/>
                  <a:pt x="1333500" y="605366"/>
                </a:cubicBezTo>
                <a:cubicBezTo>
                  <a:pt x="1411817" y="410633"/>
                  <a:pt x="1452033" y="234949"/>
                  <a:pt x="1524000" y="135466"/>
                </a:cubicBezTo>
                <a:cubicBezTo>
                  <a:pt x="1595967" y="35983"/>
                  <a:pt x="1684867" y="25399"/>
                  <a:pt x="1765300" y="8466"/>
                </a:cubicBezTo>
                <a:cubicBezTo>
                  <a:pt x="1845733" y="-8467"/>
                  <a:pt x="1936750" y="-1"/>
                  <a:pt x="2006600" y="33866"/>
                </a:cubicBezTo>
                <a:cubicBezTo>
                  <a:pt x="2076450" y="67733"/>
                  <a:pt x="2127250" y="135466"/>
                  <a:pt x="2184400" y="211666"/>
                </a:cubicBezTo>
                <a:cubicBezTo>
                  <a:pt x="2241550" y="287866"/>
                  <a:pt x="2286000" y="416983"/>
                  <a:pt x="2349500" y="491066"/>
                </a:cubicBezTo>
                <a:cubicBezTo>
                  <a:pt x="2413000" y="565149"/>
                  <a:pt x="2468033" y="626533"/>
                  <a:pt x="2565400" y="656166"/>
                </a:cubicBezTo>
                <a:cubicBezTo>
                  <a:pt x="2662767" y="685799"/>
                  <a:pt x="2933700" y="668866"/>
                  <a:pt x="2933700" y="668866"/>
                </a:cubicBezTo>
                <a:lnTo>
                  <a:pt x="2933700" y="668866"/>
                </a:lnTo>
                <a:lnTo>
                  <a:pt x="2933700" y="668866"/>
                </a:lnTo>
              </a:path>
            </a:pathLst>
          </a:cu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Forma libre"/>
          <p:cNvSpPr/>
          <p:nvPr/>
        </p:nvSpPr>
        <p:spPr>
          <a:xfrm>
            <a:off x="5226582" y="3522649"/>
            <a:ext cx="2873595" cy="2336795"/>
          </a:xfrm>
          <a:custGeom>
            <a:avLst/>
            <a:gdLst>
              <a:gd name="connsiteX0" fmla="*/ 0 w 2933700"/>
              <a:gd name="connsiteY0" fmla="*/ 1824566 h 1865084"/>
              <a:gd name="connsiteX1" fmla="*/ 647700 w 2933700"/>
              <a:gd name="connsiteY1" fmla="*/ 1811866 h 1865084"/>
              <a:gd name="connsiteX2" fmla="*/ 1054100 w 2933700"/>
              <a:gd name="connsiteY2" fmla="*/ 1303866 h 1865084"/>
              <a:gd name="connsiteX3" fmla="*/ 1333500 w 2933700"/>
              <a:gd name="connsiteY3" fmla="*/ 605366 h 1865084"/>
              <a:gd name="connsiteX4" fmla="*/ 1524000 w 2933700"/>
              <a:gd name="connsiteY4" fmla="*/ 135466 h 1865084"/>
              <a:gd name="connsiteX5" fmla="*/ 1765300 w 2933700"/>
              <a:gd name="connsiteY5" fmla="*/ 8466 h 1865084"/>
              <a:gd name="connsiteX6" fmla="*/ 2006600 w 2933700"/>
              <a:gd name="connsiteY6" fmla="*/ 33866 h 1865084"/>
              <a:gd name="connsiteX7" fmla="*/ 2184400 w 2933700"/>
              <a:gd name="connsiteY7" fmla="*/ 211666 h 1865084"/>
              <a:gd name="connsiteX8" fmla="*/ 2349500 w 2933700"/>
              <a:gd name="connsiteY8" fmla="*/ 491066 h 1865084"/>
              <a:gd name="connsiteX9" fmla="*/ 2565400 w 2933700"/>
              <a:gd name="connsiteY9" fmla="*/ 656166 h 1865084"/>
              <a:gd name="connsiteX10" fmla="*/ 2933700 w 2933700"/>
              <a:gd name="connsiteY10" fmla="*/ 668866 h 1865084"/>
              <a:gd name="connsiteX11" fmla="*/ 2933700 w 2933700"/>
              <a:gd name="connsiteY11" fmla="*/ 668866 h 1865084"/>
              <a:gd name="connsiteX12" fmla="*/ 2933700 w 2933700"/>
              <a:gd name="connsiteY12" fmla="*/ 668866 h 18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3700" h="1865084">
                <a:moveTo>
                  <a:pt x="0" y="1824566"/>
                </a:moveTo>
                <a:cubicBezTo>
                  <a:pt x="236008" y="1861607"/>
                  <a:pt x="472017" y="1898649"/>
                  <a:pt x="647700" y="1811866"/>
                </a:cubicBezTo>
                <a:cubicBezTo>
                  <a:pt x="823383" y="1725083"/>
                  <a:pt x="939800" y="1504949"/>
                  <a:pt x="1054100" y="1303866"/>
                </a:cubicBezTo>
                <a:cubicBezTo>
                  <a:pt x="1168400" y="1102783"/>
                  <a:pt x="1255183" y="800099"/>
                  <a:pt x="1333500" y="605366"/>
                </a:cubicBezTo>
                <a:cubicBezTo>
                  <a:pt x="1411817" y="410633"/>
                  <a:pt x="1452033" y="234949"/>
                  <a:pt x="1524000" y="135466"/>
                </a:cubicBezTo>
                <a:cubicBezTo>
                  <a:pt x="1595967" y="35983"/>
                  <a:pt x="1684867" y="25399"/>
                  <a:pt x="1765300" y="8466"/>
                </a:cubicBezTo>
                <a:cubicBezTo>
                  <a:pt x="1845733" y="-8467"/>
                  <a:pt x="1936750" y="-1"/>
                  <a:pt x="2006600" y="33866"/>
                </a:cubicBezTo>
                <a:cubicBezTo>
                  <a:pt x="2076450" y="67733"/>
                  <a:pt x="2127250" y="135466"/>
                  <a:pt x="2184400" y="211666"/>
                </a:cubicBezTo>
                <a:cubicBezTo>
                  <a:pt x="2241550" y="287866"/>
                  <a:pt x="2286000" y="416983"/>
                  <a:pt x="2349500" y="491066"/>
                </a:cubicBezTo>
                <a:cubicBezTo>
                  <a:pt x="2413000" y="565149"/>
                  <a:pt x="2468033" y="626533"/>
                  <a:pt x="2565400" y="656166"/>
                </a:cubicBezTo>
                <a:cubicBezTo>
                  <a:pt x="2662767" y="685799"/>
                  <a:pt x="2933700" y="668866"/>
                  <a:pt x="2933700" y="668866"/>
                </a:cubicBezTo>
                <a:lnTo>
                  <a:pt x="2933700" y="668866"/>
                </a:lnTo>
                <a:lnTo>
                  <a:pt x="2933700" y="668866"/>
                </a:ln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36" name="3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460311"/>
              </p:ext>
            </p:extLst>
          </p:nvPr>
        </p:nvGraphicFramePr>
        <p:xfrm>
          <a:off x="7686284" y="3522649"/>
          <a:ext cx="827785" cy="711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42" name="ChemSketch" r:id="rId9" imgW="1267920" imgH="829080" progId="ACD.ChemSketch.20">
                  <p:embed/>
                </p:oleObj>
              </mc:Choice>
              <mc:Fallback>
                <p:oleObj name="ChemSketch" r:id="rId9" imgW="1267920" imgH="829080" progId="ACD.ChemSketch.20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284" y="3522649"/>
                        <a:ext cx="827785" cy="71119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228135"/>
              </p:ext>
            </p:extLst>
          </p:nvPr>
        </p:nvGraphicFramePr>
        <p:xfrm>
          <a:off x="8114925" y="4407141"/>
          <a:ext cx="408194" cy="567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43" name="ChemSketch" r:id="rId10" imgW="624960" imgH="804600" progId="ACD.ChemSketch.20">
                  <p:embed/>
                </p:oleObj>
              </mc:Choice>
              <mc:Fallback>
                <p:oleObj name="ChemSketch" r:id="rId10" imgW="624960" imgH="804600" progId="ACD.ChemSketch.20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4925" y="4407141"/>
                        <a:ext cx="408194" cy="5678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3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347476"/>
              </p:ext>
            </p:extLst>
          </p:nvPr>
        </p:nvGraphicFramePr>
        <p:xfrm>
          <a:off x="7942183" y="5122990"/>
          <a:ext cx="315988" cy="646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44" name="ChemSketch" r:id="rId11" imgW="484560" imgH="637200" progId="ACD.ChemSketch.20">
                  <p:embed/>
                </p:oleObj>
              </mc:Choice>
              <mc:Fallback>
                <p:oleObj name="ChemSketch" r:id="rId11" imgW="484560" imgH="637200" progId="ACD.ChemSketch.20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2183" y="5122990"/>
                        <a:ext cx="315988" cy="64620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39 CuadroTexto"/>
          <p:cNvSpPr txBox="1"/>
          <p:nvPr/>
        </p:nvSpPr>
        <p:spPr>
          <a:xfrm>
            <a:off x="251520" y="301228"/>
            <a:ext cx="8568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Los sustituyentes dadores de e</a:t>
            </a:r>
            <a:r>
              <a:rPr lang="es-ES" sz="2400" baseline="30000" dirty="0"/>
              <a:t>-</a:t>
            </a:r>
            <a:r>
              <a:rPr lang="es-ES" sz="2400" dirty="0"/>
              <a:t> siempre activan al anillo aromático:</a:t>
            </a:r>
          </a:p>
        </p:txBody>
      </p:sp>
      <p:sp>
        <p:nvSpPr>
          <p:cNvPr id="42" name="41 CuadroTexto"/>
          <p:cNvSpPr txBox="1"/>
          <p:nvPr/>
        </p:nvSpPr>
        <p:spPr>
          <a:xfrm>
            <a:off x="4355976" y="780213"/>
            <a:ext cx="478802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000" dirty="0"/>
              <a:t>La reacción en meta… 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000" dirty="0"/>
              <a:t>…es más lenta que en </a:t>
            </a:r>
            <a:r>
              <a:rPr lang="es-ES" sz="2000" b="1" i="1" dirty="0"/>
              <a:t>orto</a:t>
            </a:r>
            <a:r>
              <a:rPr lang="es-ES" sz="2000" dirty="0"/>
              <a:t> y </a:t>
            </a:r>
            <a:r>
              <a:rPr lang="es-ES" sz="2000" b="1" i="1" dirty="0"/>
              <a:t>para</a:t>
            </a:r>
            <a:r>
              <a:rPr lang="es-ES" sz="2000" dirty="0"/>
              <a:t> pero… 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000" dirty="0"/>
              <a:t>…pero más rápida que para el benceno no sustituido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s-ES" sz="2000" dirty="0"/>
              <a:t>Son orientadores </a:t>
            </a:r>
            <a:r>
              <a:rPr lang="es-ES" sz="2000" b="1" i="1" dirty="0"/>
              <a:t>orto-para</a:t>
            </a:r>
            <a:r>
              <a:rPr lang="es-ES" sz="2000" dirty="0"/>
              <a:t>:</a:t>
            </a:r>
          </a:p>
        </p:txBody>
      </p:sp>
      <p:sp>
        <p:nvSpPr>
          <p:cNvPr id="43" name="42 Flecha arriba"/>
          <p:cNvSpPr/>
          <p:nvPr/>
        </p:nvSpPr>
        <p:spPr>
          <a:xfrm>
            <a:off x="251520" y="1251613"/>
            <a:ext cx="393687" cy="2261154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44" name="43 Flecha derecha"/>
          <p:cNvSpPr/>
          <p:nvPr/>
        </p:nvSpPr>
        <p:spPr>
          <a:xfrm>
            <a:off x="1429398" y="3859799"/>
            <a:ext cx="1996817" cy="45942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45" name="44 Flecha arriba"/>
          <p:cNvSpPr/>
          <p:nvPr/>
        </p:nvSpPr>
        <p:spPr>
          <a:xfrm>
            <a:off x="4535930" y="3973204"/>
            <a:ext cx="393687" cy="2261154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46" name="45 Flecha derecha"/>
          <p:cNvSpPr/>
          <p:nvPr/>
        </p:nvSpPr>
        <p:spPr>
          <a:xfrm>
            <a:off x="5508104" y="6015556"/>
            <a:ext cx="1996817" cy="45942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-1" y="4228228"/>
            <a:ext cx="473277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u="sng" dirty="0"/>
              <a:t>Si el sustituyente toma electrones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/>
              <a:t>será más rápida la sustitución en meta…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/>
              <a:t>…que en </a:t>
            </a:r>
            <a:r>
              <a:rPr lang="es-ES" sz="2000" b="1" i="1" dirty="0"/>
              <a:t>orto</a:t>
            </a:r>
            <a:r>
              <a:rPr lang="es-ES" sz="2000" dirty="0"/>
              <a:t> y </a:t>
            </a:r>
            <a:r>
              <a:rPr lang="es-ES" sz="2000" b="1" i="1" dirty="0"/>
              <a:t>para</a:t>
            </a:r>
            <a:r>
              <a:rPr lang="es-ES" sz="2000" dirty="0"/>
              <a:t>...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/>
              <a:t>Pero el no sustituido será el más rápido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000" dirty="0"/>
              <a:t>Son </a:t>
            </a:r>
            <a:r>
              <a:rPr lang="es-ES" sz="2000" b="1" i="1" dirty="0"/>
              <a:t>meta-orientadores:</a:t>
            </a:r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52429"/>
              </p:ext>
            </p:extLst>
          </p:nvPr>
        </p:nvGraphicFramePr>
        <p:xfrm>
          <a:off x="353634" y="6015556"/>
          <a:ext cx="3992346" cy="67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45" name="ChemSketch" r:id="rId12" imgW="3523320" imgH="594360" progId="ACD.ChemSketch.20">
                  <p:embed/>
                </p:oleObj>
              </mc:Choice>
              <mc:Fallback>
                <p:oleObj name="ChemSketch" r:id="rId12" imgW="3523320" imgH="594360" progId="ACD.ChemSketch.20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34" y="6015556"/>
                        <a:ext cx="3992346" cy="6728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390596"/>
              </p:ext>
            </p:extLst>
          </p:nvPr>
        </p:nvGraphicFramePr>
        <p:xfrm>
          <a:off x="4535930" y="2595406"/>
          <a:ext cx="4192199" cy="596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46" name="ChemSketch" r:id="rId14" imgW="3770280" imgH="536400" progId="ACD.ChemSketch.20">
                  <p:embed/>
                </p:oleObj>
              </mc:Choice>
              <mc:Fallback>
                <p:oleObj name="ChemSketch" r:id="rId14" imgW="3770280" imgH="536400" progId="ACD.ChemSketch.20">
                  <p:embed/>
                  <p:pic>
                    <p:nvPicPr>
                      <p:cNvPr id="0" name="Picture 4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5930" y="2595406"/>
                        <a:ext cx="4192199" cy="59661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571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33" grpId="0" animBg="1"/>
      <p:bldP spid="34" grpId="0" animBg="1"/>
      <p:bldP spid="35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es-ES" sz="3600" dirty="0"/>
              <a:t>Un caso particular: los halógenos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/>
          </a:bodyPr>
          <a:lstStyle/>
          <a:p>
            <a:r>
              <a:rPr lang="es-ES" sz="2400" dirty="0"/>
              <a:t>Tienen electrones no enlazantes para compartir…</a:t>
            </a:r>
          </a:p>
          <a:p>
            <a:r>
              <a:rPr lang="es-ES" sz="2400" dirty="0"/>
              <a:t>Pero sus electronegatividades desactivan fuertemente el anillo aromático.</a:t>
            </a:r>
          </a:p>
          <a:p>
            <a:r>
              <a:rPr lang="es-ES" sz="2400" dirty="0"/>
              <a:t>La consecuencia de esto es que </a:t>
            </a:r>
            <a:r>
              <a:rPr lang="es-ES" sz="2400" b="1" dirty="0"/>
              <a:t>son orientadores orto-para</a:t>
            </a:r>
            <a:r>
              <a:rPr lang="es-ES" sz="2400" dirty="0"/>
              <a:t> pero </a:t>
            </a:r>
            <a:r>
              <a:rPr lang="es-ES" sz="2400" b="1" dirty="0" err="1"/>
              <a:t>desactivantes</a:t>
            </a:r>
            <a:endParaRPr lang="es-ES" sz="2400" b="1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1106369" y="3235631"/>
            <a:ext cx="0" cy="28507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 flipH="1">
            <a:off x="1106369" y="6079657"/>
            <a:ext cx="3289543" cy="67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Forma libre"/>
          <p:cNvSpPr/>
          <p:nvPr/>
        </p:nvSpPr>
        <p:spPr>
          <a:xfrm>
            <a:off x="1314343" y="3235631"/>
            <a:ext cx="2873595" cy="2235196"/>
          </a:xfrm>
          <a:custGeom>
            <a:avLst/>
            <a:gdLst>
              <a:gd name="connsiteX0" fmla="*/ 0 w 2933700"/>
              <a:gd name="connsiteY0" fmla="*/ 1824566 h 1865084"/>
              <a:gd name="connsiteX1" fmla="*/ 647700 w 2933700"/>
              <a:gd name="connsiteY1" fmla="*/ 1811866 h 1865084"/>
              <a:gd name="connsiteX2" fmla="*/ 1054100 w 2933700"/>
              <a:gd name="connsiteY2" fmla="*/ 1303866 h 1865084"/>
              <a:gd name="connsiteX3" fmla="*/ 1333500 w 2933700"/>
              <a:gd name="connsiteY3" fmla="*/ 605366 h 1865084"/>
              <a:gd name="connsiteX4" fmla="*/ 1524000 w 2933700"/>
              <a:gd name="connsiteY4" fmla="*/ 135466 h 1865084"/>
              <a:gd name="connsiteX5" fmla="*/ 1765300 w 2933700"/>
              <a:gd name="connsiteY5" fmla="*/ 8466 h 1865084"/>
              <a:gd name="connsiteX6" fmla="*/ 2006600 w 2933700"/>
              <a:gd name="connsiteY6" fmla="*/ 33866 h 1865084"/>
              <a:gd name="connsiteX7" fmla="*/ 2184400 w 2933700"/>
              <a:gd name="connsiteY7" fmla="*/ 211666 h 1865084"/>
              <a:gd name="connsiteX8" fmla="*/ 2349500 w 2933700"/>
              <a:gd name="connsiteY8" fmla="*/ 491066 h 1865084"/>
              <a:gd name="connsiteX9" fmla="*/ 2565400 w 2933700"/>
              <a:gd name="connsiteY9" fmla="*/ 656166 h 1865084"/>
              <a:gd name="connsiteX10" fmla="*/ 2933700 w 2933700"/>
              <a:gd name="connsiteY10" fmla="*/ 668866 h 1865084"/>
              <a:gd name="connsiteX11" fmla="*/ 2933700 w 2933700"/>
              <a:gd name="connsiteY11" fmla="*/ 668866 h 1865084"/>
              <a:gd name="connsiteX12" fmla="*/ 2933700 w 2933700"/>
              <a:gd name="connsiteY12" fmla="*/ 668866 h 18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3700" h="1865084">
                <a:moveTo>
                  <a:pt x="0" y="1824566"/>
                </a:moveTo>
                <a:cubicBezTo>
                  <a:pt x="236008" y="1861607"/>
                  <a:pt x="472017" y="1898649"/>
                  <a:pt x="647700" y="1811866"/>
                </a:cubicBezTo>
                <a:cubicBezTo>
                  <a:pt x="823383" y="1725083"/>
                  <a:pt x="939800" y="1504949"/>
                  <a:pt x="1054100" y="1303866"/>
                </a:cubicBezTo>
                <a:cubicBezTo>
                  <a:pt x="1168400" y="1102783"/>
                  <a:pt x="1255183" y="800099"/>
                  <a:pt x="1333500" y="605366"/>
                </a:cubicBezTo>
                <a:cubicBezTo>
                  <a:pt x="1411817" y="410633"/>
                  <a:pt x="1452033" y="234949"/>
                  <a:pt x="1524000" y="135466"/>
                </a:cubicBezTo>
                <a:cubicBezTo>
                  <a:pt x="1595967" y="35983"/>
                  <a:pt x="1684867" y="25399"/>
                  <a:pt x="1765300" y="8466"/>
                </a:cubicBezTo>
                <a:cubicBezTo>
                  <a:pt x="1845733" y="-8467"/>
                  <a:pt x="1936750" y="-1"/>
                  <a:pt x="2006600" y="33866"/>
                </a:cubicBezTo>
                <a:cubicBezTo>
                  <a:pt x="2076450" y="67733"/>
                  <a:pt x="2127250" y="135466"/>
                  <a:pt x="2184400" y="211666"/>
                </a:cubicBezTo>
                <a:cubicBezTo>
                  <a:pt x="2241550" y="287866"/>
                  <a:pt x="2286000" y="416983"/>
                  <a:pt x="2349500" y="491066"/>
                </a:cubicBezTo>
                <a:cubicBezTo>
                  <a:pt x="2413000" y="565149"/>
                  <a:pt x="2468033" y="626533"/>
                  <a:pt x="2565400" y="656166"/>
                </a:cubicBezTo>
                <a:cubicBezTo>
                  <a:pt x="2662767" y="685799"/>
                  <a:pt x="2933700" y="668866"/>
                  <a:pt x="2933700" y="668866"/>
                </a:cubicBezTo>
                <a:lnTo>
                  <a:pt x="2933700" y="668866"/>
                </a:lnTo>
                <a:lnTo>
                  <a:pt x="2933700" y="668866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orma libre"/>
          <p:cNvSpPr/>
          <p:nvPr/>
        </p:nvSpPr>
        <p:spPr>
          <a:xfrm>
            <a:off x="1287349" y="4014948"/>
            <a:ext cx="2873595" cy="1455879"/>
          </a:xfrm>
          <a:custGeom>
            <a:avLst/>
            <a:gdLst>
              <a:gd name="connsiteX0" fmla="*/ 0 w 2933700"/>
              <a:gd name="connsiteY0" fmla="*/ 1824566 h 1865084"/>
              <a:gd name="connsiteX1" fmla="*/ 647700 w 2933700"/>
              <a:gd name="connsiteY1" fmla="*/ 1811866 h 1865084"/>
              <a:gd name="connsiteX2" fmla="*/ 1054100 w 2933700"/>
              <a:gd name="connsiteY2" fmla="*/ 1303866 h 1865084"/>
              <a:gd name="connsiteX3" fmla="*/ 1333500 w 2933700"/>
              <a:gd name="connsiteY3" fmla="*/ 605366 h 1865084"/>
              <a:gd name="connsiteX4" fmla="*/ 1524000 w 2933700"/>
              <a:gd name="connsiteY4" fmla="*/ 135466 h 1865084"/>
              <a:gd name="connsiteX5" fmla="*/ 1765300 w 2933700"/>
              <a:gd name="connsiteY5" fmla="*/ 8466 h 1865084"/>
              <a:gd name="connsiteX6" fmla="*/ 2006600 w 2933700"/>
              <a:gd name="connsiteY6" fmla="*/ 33866 h 1865084"/>
              <a:gd name="connsiteX7" fmla="*/ 2184400 w 2933700"/>
              <a:gd name="connsiteY7" fmla="*/ 211666 h 1865084"/>
              <a:gd name="connsiteX8" fmla="*/ 2349500 w 2933700"/>
              <a:gd name="connsiteY8" fmla="*/ 491066 h 1865084"/>
              <a:gd name="connsiteX9" fmla="*/ 2565400 w 2933700"/>
              <a:gd name="connsiteY9" fmla="*/ 656166 h 1865084"/>
              <a:gd name="connsiteX10" fmla="*/ 2933700 w 2933700"/>
              <a:gd name="connsiteY10" fmla="*/ 668866 h 1865084"/>
              <a:gd name="connsiteX11" fmla="*/ 2933700 w 2933700"/>
              <a:gd name="connsiteY11" fmla="*/ 668866 h 1865084"/>
              <a:gd name="connsiteX12" fmla="*/ 2933700 w 2933700"/>
              <a:gd name="connsiteY12" fmla="*/ 668866 h 18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3700" h="1865084">
                <a:moveTo>
                  <a:pt x="0" y="1824566"/>
                </a:moveTo>
                <a:cubicBezTo>
                  <a:pt x="236008" y="1861607"/>
                  <a:pt x="472017" y="1898649"/>
                  <a:pt x="647700" y="1811866"/>
                </a:cubicBezTo>
                <a:cubicBezTo>
                  <a:pt x="823383" y="1725083"/>
                  <a:pt x="939800" y="1504949"/>
                  <a:pt x="1054100" y="1303866"/>
                </a:cubicBezTo>
                <a:cubicBezTo>
                  <a:pt x="1168400" y="1102783"/>
                  <a:pt x="1255183" y="800099"/>
                  <a:pt x="1333500" y="605366"/>
                </a:cubicBezTo>
                <a:cubicBezTo>
                  <a:pt x="1411817" y="410633"/>
                  <a:pt x="1452033" y="234949"/>
                  <a:pt x="1524000" y="135466"/>
                </a:cubicBezTo>
                <a:cubicBezTo>
                  <a:pt x="1595967" y="35983"/>
                  <a:pt x="1684867" y="25399"/>
                  <a:pt x="1765300" y="8466"/>
                </a:cubicBezTo>
                <a:cubicBezTo>
                  <a:pt x="1845733" y="-8467"/>
                  <a:pt x="1936750" y="-1"/>
                  <a:pt x="2006600" y="33866"/>
                </a:cubicBezTo>
                <a:cubicBezTo>
                  <a:pt x="2076450" y="67733"/>
                  <a:pt x="2127250" y="135466"/>
                  <a:pt x="2184400" y="211666"/>
                </a:cubicBezTo>
                <a:cubicBezTo>
                  <a:pt x="2241550" y="287866"/>
                  <a:pt x="2286000" y="416983"/>
                  <a:pt x="2349500" y="491066"/>
                </a:cubicBezTo>
                <a:cubicBezTo>
                  <a:pt x="2413000" y="565149"/>
                  <a:pt x="2468033" y="626533"/>
                  <a:pt x="2565400" y="656166"/>
                </a:cubicBezTo>
                <a:cubicBezTo>
                  <a:pt x="2662767" y="685799"/>
                  <a:pt x="2933700" y="668866"/>
                  <a:pt x="2933700" y="668866"/>
                </a:cubicBezTo>
                <a:lnTo>
                  <a:pt x="2933700" y="668866"/>
                </a:lnTo>
                <a:lnTo>
                  <a:pt x="2933700" y="668866"/>
                </a:ln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orma libre"/>
          <p:cNvSpPr/>
          <p:nvPr/>
        </p:nvSpPr>
        <p:spPr>
          <a:xfrm>
            <a:off x="1339619" y="4500621"/>
            <a:ext cx="2873595" cy="970453"/>
          </a:xfrm>
          <a:custGeom>
            <a:avLst/>
            <a:gdLst>
              <a:gd name="connsiteX0" fmla="*/ 0 w 2933700"/>
              <a:gd name="connsiteY0" fmla="*/ 1824566 h 1865084"/>
              <a:gd name="connsiteX1" fmla="*/ 647700 w 2933700"/>
              <a:gd name="connsiteY1" fmla="*/ 1811866 h 1865084"/>
              <a:gd name="connsiteX2" fmla="*/ 1054100 w 2933700"/>
              <a:gd name="connsiteY2" fmla="*/ 1303866 h 1865084"/>
              <a:gd name="connsiteX3" fmla="*/ 1333500 w 2933700"/>
              <a:gd name="connsiteY3" fmla="*/ 605366 h 1865084"/>
              <a:gd name="connsiteX4" fmla="*/ 1524000 w 2933700"/>
              <a:gd name="connsiteY4" fmla="*/ 135466 h 1865084"/>
              <a:gd name="connsiteX5" fmla="*/ 1765300 w 2933700"/>
              <a:gd name="connsiteY5" fmla="*/ 8466 h 1865084"/>
              <a:gd name="connsiteX6" fmla="*/ 2006600 w 2933700"/>
              <a:gd name="connsiteY6" fmla="*/ 33866 h 1865084"/>
              <a:gd name="connsiteX7" fmla="*/ 2184400 w 2933700"/>
              <a:gd name="connsiteY7" fmla="*/ 211666 h 1865084"/>
              <a:gd name="connsiteX8" fmla="*/ 2349500 w 2933700"/>
              <a:gd name="connsiteY8" fmla="*/ 491066 h 1865084"/>
              <a:gd name="connsiteX9" fmla="*/ 2565400 w 2933700"/>
              <a:gd name="connsiteY9" fmla="*/ 656166 h 1865084"/>
              <a:gd name="connsiteX10" fmla="*/ 2933700 w 2933700"/>
              <a:gd name="connsiteY10" fmla="*/ 668866 h 1865084"/>
              <a:gd name="connsiteX11" fmla="*/ 2933700 w 2933700"/>
              <a:gd name="connsiteY11" fmla="*/ 668866 h 1865084"/>
              <a:gd name="connsiteX12" fmla="*/ 2933700 w 2933700"/>
              <a:gd name="connsiteY12" fmla="*/ 668866 h 1865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3700" h="1865084">
                <a:moveTo>
                  <a:pt x="0" y="1824566"/>
                </a:moveTo>
                <a:cubicBezTo>
                  <a:pt x="236008" y="1861607"/>
                  <a:pt x="472017" y="1898649"/>
                  <a:pt x="647700" y="1811866"/>
                </a:cubicBezTo>
                <a:cubicBezTo>
                  <a:pt x="823383" y="1725083"/>
                  <a:pt x="939800" y="1504949"/>
                  <a:pt x="1054100" y="1303866"/>
                </a:cubicBezTo>
                <a:cubicBezTo>
                  <a:pt x="1168400" y="1102783"/>
                  <a:pt x="1255183" y="800099"/>
                  <a:pt x="1333500" y="605366"/>
                </a:cubicBezTo>
                <a:cubicBezTo>
                  <a:pt x="1411817" y="410633"/>
                  <a:pt x="1452033" y="234949"/>
                  <a:pt x="1524000" y="135466"/>
                </a:cubicBezTo>
                <a:cubicBezTo>
                  <a:pt x="1595967" y="35983"/>
                  <a:pt x="1684867" y="25399"/>
                  <a:pt x="1765300" y="8466"/>
                </a:cubicBezTo>
                <a:cubicBezTo>
                  <a:pt x="1845733" y="-8467"/>
                  <a:pt x="1936750" y="-1"/>
                  <a:pt x="2006600" y="33866"/>
                </a:cubicBezTo>
                <a:cubicBezTo>
                  <a:pt x="2076450" y="67733"/>
                  <a:pt x="2127250" y="135466"/>
                  <a:pt x="2184400" y="211666"/>
                </a:cubicBezTo>
                <a:cubicBezTo>
                  <a:pt x="2241550" y="287866"/>
                  <a:pt x="2286000" y="416983"/>
                  <a:pt x="2349500" y="491066"/>
                </a:cubicBezTo>
                <a:cubicBezTo>
                  <a:pt x="2413000" y="565149"/>
                  <a:pt x="2468033" y="626533"/>
                  <a:pt x="2565400" y="656166"/>
                </a:cubicBezTo>
                <a:cubicBezTo>
                  <a:pt x="2662767" y="685799"/>
                  <a:pt x="2933700" y="668866"/>
                  <a:pt x="2933700" y="668866"/>
                </a:cubicBezTo>
                <a:lnTo>
                  <a:pt x="2933700" y="668866"/>
                </a:lnTo>
                <a:lnTo>
                  <a:pt x="2933700" y="668866"/>
                </a:lnTo>
              </a:path>
            </a:pathLst>
          </a:cu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179422"/>
              </p:ext>
            </p:extLst>
          </p:nvPr>
        </p:nvGraphicFramePr>
        <p:xfrm>
          <a:off x="3749548" y="4908777"/>
          <a:ext cx="411395" cy="50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3" name="ChemSketch" r:id="rId3" imgW="484560" imgH="637200" progId="ACD.ChemSketch.20">
                  <p:embed/>
                </p:oleObj>
              </mc:Choice>
              <mc:Fallback>
                <p:oleObj name="ChemSketch" r:id="rId3" imgW="484560" imgH="637200" progId="ACD.ChemSketch.20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548" y="4908777"/>
                        <a:ext cx="411395" cy="5063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Flecha arriba"/>
          <p:cNvSpPr/>
          <p:nvPr/>
        </p:nvSpPr>
        <p:spPr>
          <a:xfrm>
            <a:off x="574853" y="3530418"/>
            <a:ext cx="393687" cy="2261154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13" name="12 Flecha derecha"/>
          <p:cNvSpPr/>
          <p:nvPr/>
        </p:nvSpPr>
        <p:spPr>
          <a:xfrm>
            <a:off x="1752731" y="6138604"/>
            <a:ext cx="1996817" cy="45942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5508104" y="3844706"/>
            <a:ext cx="331236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es-ES" dirty="0"/>
              <a:t>El ataque en </a:t>
            </a:r>
            <a:r>
              <a:rPr lang="es-ES" b="1" i="1" dirty="0"/>
              <a:t>orto</a:t>
            </a:r>
            <a:r>
              <a:rPr lang="es-ES" dirty="0"/>
              <a:t> y </a:t>
            </a:r>
            <a:r>
              <a:rPr lang="es-ES" b="1" i="1" dirty="0"/>
              <a:t>para</a:t>
            </a:r>
            <a:r>
              <a:rPr lang="es-ES" dirty="0"/>
              <a:t> está favorecido por resonancia, respecto al ataque en </a:t>
            </a:r>
            <a:r>
              <a:rPr lang="es-ES" b="1" i="1" dirty="0"/>
              <a:t>meta</a:t>
            </a:r>
            <a:r>
              <a:rPr lang="es-ES" dirty="0"/>
              <a:t>…</a:t>
            </a:r>
          </a:p>
          <a:p>
            <a:pPr marL="285750" indent="-28575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es-ES" dirty="0"/>
              <a:t>Pero la desactivación general del anillo, por efecto inductivo hace que ambas reacciones resulten más lentas que el ataque sobre un anillo no sustituido</a:t>
            </a:r>
          </a:p>
        </p:txBody>
      </p:sp>
      <p:sp>
        <p:nvSpPr>
          <p:cNvPr id="17" name="16 Cerrar llave"/>
          <p:cNvSpPr/>
          <p:nvPr/>
        </p:nvSpPr>
        <p:spPr>
          <a:xfrm>
            <a:off x="5148064" y="3235631"/>
            <a:ext cx="360040" cy="163352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Flecha izquierda"/>
          <p:cNvSpPr/>
          <p:nvPr/>
        </p:nvSpPr>
        <p:spPr>
          <a:xfrm>
            <a:off x="4213214" y="4985847"/>
            <a:ext cx="1294890" cy="31536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961816"/>
              </p:ext>
            </p:extLst>
          </p:nvPr>
        </p:nvGraphicFramePr>
        <p:xfrm>
          <a:off x="4152436" y="4104798"/>
          <a:ext cx="976692" cy="638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4" name="ChemSketch" r:id="rId5" imgW="1267920" imgH="829080" progId="ACD.ChemSketch.20">
                  <p:embed/>
                </p:oleObj>
              </mc:Choice>
              <mc:Fallback>
                <p:oleObj name="ChemSketch" r:id="rId5" imgW="1267920" imgH="829080" progId="ACD.ChemSketch.20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436" y="4104798"/>
                        <a:ext cx="976692" cy="63808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256082"/>
              </p:ext>
            </p:extLst>
          </p:nvPr>
        </p:nvGraphicFramePr>
        <p:xfrm>
          <a:off x="3982018" y="3391672"/>
          <a:ext cx="462392" cy="595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" name="ChemSketch" r:id="rId7" imgW="624960" imgH="804600" progId="ACD.ChemSketch.20">
                  <p:embed/>
                </p:oleObj>
              </mc:Choice>
              <mc:Fallback>
                <p:oleObj name="ChemSketch" r:id="rId7" imgW="624960" imgH="804600" progId="ACD.ChemSketch.20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2018" y="3391672"/>
                        <a:ext cx="462392" cy="5950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502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2" grpId="0" animBg="1"/>
      <p:bldP spid="13" grpId="0" animBg="1"/>
      <p:bldP spid="17" grpId="0" animBg="1"/>
      <p:bldP spid="1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s-ES" dirty="0"/>
              <a:t>Sustitución en bencenos </a:t>
            </a:r>
            <a:r>
              <a:rPr lang="es-ES" dirty="0" err="1"/>
              <a:t>disustituidos</a:t>
            </a:r>
            <a:endParaRPr lang="es-ES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939471"/>
              </p:ext>
            </p:extLst>
          </p:nvPr>
        </p:nvGraphicFramePr>
        <p:xfrm>
          <a:off x="1531520" y="1621591"/>
          <a:ext cx="781833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1" name="ChemSketch" r:id="rId3" imgW="484560" imgH="981360" progId="ACD.ChemSketch.20">
                  <p:embed/>
                </p:oleObj>
              </mc:Choice>
              <mc:Fallback>
                <p:oleObj name="ChemSketch" r:id="rId3" imgW="484560" imgH="981360" progId="ACD.ChemSketch.20">
                  <p:embed/>
                  <p:pic>
                    <p:nvPicPr>
                      <p:cNvPr id="0" name="Picture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520" y="1621591"/>
                        <a:ext cx="781833" cy="158417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Elipse"/>
          <p:cNvSpPr/>
          <p:nvPr/>
        </p:nvSpPr>
        <p:spPr>
          <a:xfrm>
            <a:off x="1468392" y="2081259"/>
            <a:ext cx="360040" cy="360040"/>
          </a:xfrm>
          <a:prstGeom prst="ellipse">
            <a:avLst/>
          </a:prstGeom>
          <a:noFill/>
          <a:ln w="63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1980832" y="2084707"/>
            <a:ext cx="360040" cy="360040"/>
          </a:xfrm>
          <a:prstGeom prst="ellipse">
            <a:avLst/>
          </a:prstGeom>
          <a:noFill/>
          <a:ln w="63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circular"/>
          <p:cNvSpPr/>
          <p:nvPr/>
        </p:nvSpPr>
        <p:spPr>
          <a:xfrm rot="15564337">
            <a:off x="1022436" y="2122669"/>
            <a:ext cx="936104" cy="1152128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7 Flecha circular"/>
          <p:cNvSpPr/>
          <p:nvPr/>
        </p:nvSpPr>
        <p:spPr>
          <a:xfrm rot="17676478" flipV="1">
            <a:off x="1717560" y="2174866"/>
            <a:ext cx="936104" cy="1047734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Flecha circular"/>
          <p:cNvSpPr/>
          <p:nvPr/>
        </p:nvSpPr>
        <p:spPr>
          <a:xfrm rot="7719522" flipV="1">
            <a:off x="1172832" y="1396413"/>
            <a:ext cx="936104" cy="1047734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" name="10 Flecha circular"/>
          <p:cNvSpPr/>
          <p:nvPr/>
        </p:nvSpPr>
        <p:spPr>
          <a:xfrm rot="15055797" flipH="1" flipV="1">
            <a:off x="1836681" y="1381779"/>
            <a:ext cx="911506" cy="1047734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953553" y="1516221"/>
            <a:ext cx="35869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El metilo dirige a </a:t>
            </a:r>
            <a:r>
              <a:rPr lang="es-ES" b="1" i="1" dirty="0"/>
              <a:t>orto             </a:t>
            </a:r>
            <a:r>
              <a:rPr lang="es-ES" dirty="0"/>
              <a:t>(</a:t>
            </a:r>
            <a:r>
              <a:rPr lang="es-ES" b="1" i="1" dirty="0"/>
              <a:t>para</a:t>
            </a:r>
            <a:r>
              <a:rPr lang="es-ES" dirty="0"/>
              <a:t>  ya está ocupado)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El nitro dirige a </a:t>
            </a:r>
            <a:r>
              <a:rPr lang="es-ES" b="1" i="1" dirty="0"/>
              <a:t>meta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Hay un único producto posible</a:t>
            </a:r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933209"/>
              </p:ext>
            </p:extLst>
          </p:nvPr>
        </p:nvGraphicFramePr>
        <p:xfrm>
          <a:off x="6516216" y="1484328"/>
          <a:ext cx="1414431" cy="1661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2" name="ChemSketch" r:id="rId5" imgW="835200" imgH="981360" progId="ACD.ChemSketch.20">
                  <p:embed/>
                </p:oleObj>
              </mc:Choice>
              <mc:Fallback>
                <p:oleObj name="ChemSketch" r:id="rId5" imgW="835200" imgH="981360" progId="ACD.ChemSketch.20">
                  <p:embed/>
                  <p:pic>
                    <p:nvPicPr>
                      <p:cNvPr id="0" name="Picture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1484328"/>
                        <a:ext cx="1414431" cy="166182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Flecha derecha"/>
          <p:cNvSpPr/>
          <p:nvPr/>
        </p:nvSpPr>
        <p:spPr>
          <a:xfrm>
            <a:off x="2884960" y="2613023"/>
            <a:ext cx="3559248" cy="65169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tx2">
                    <a:lumMod val="75000"/>
                  </a:schemeClr>
                </a:solidFill>
              </a:rPr>
              <a:t>HNO</a:t>
            </a:r>
            <a:r>
              <a:rPr lang="es-ES" sz="1600" b="1" baseline="-25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es-ES" sz="1600" b="1" dirty="0">
                <a:solidFill>
                  <a:schemeClr val="tx2">
                    <a:lumMod val="75000"/>
                  </a:schemeClr>
                </a:solidFill>
              </a:rPr>
              <a:t>/H</a:t>
            </a:r>
            <a:r>
              <a:rPr lang="es-ES" sz="1600" b="1" baseline="-25000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s-ES" sz="1600" b="1" dirty="0">
                <a:solidFill>
                  <a:schemeClr val="tx2">
                    <a:lumMod val="75000"/>
                  </a:schemeClr>
                </a:solidFill>
              </a:rPr>
              <a:t>SO</a:t>
            </a:r>
            <a:r>
              <a:rPr lang="es-ES" sz="1600" b="1" baseline="-25000" dirty="0">
                <a:solidFill>
                  <a:schemeClr val="tx2">
                    <a:lumMod val="75000"/>
                  </a:schemeClr>
                </a:solidFill>
              </a:rPr>
              <a:t>4</a:t>
            </a:r>
            <a:endParaRPr lang="es-E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11560" y="1027482"/>
            <a:ext cx="81625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/>
              <a:t>Se debe considerar el efecto aditivo de ambos sustituyentes, sobre el anillo:</a:t>
            </a:r>
          </a:p>
        </p:txBody>
      </p:sp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362457"/>
              </p:ext>
            </p:extLst>
          </p:nvPr>
        </p:nvGraphicFramePr>
        <p:xfrm>
          <a:off x="2365213" y="4134882"/>
          <a:ext cx="776159" cy="1524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3" name="ChemSketch" r:id="rId7" imgW="484560" imgH="951120" progId="ACD.ChemSketch.20">
                  <p:embed/>
                </p:oleObj>
              </mc:Choice>
              <mc:Fallback>
                <p:oleObj name="ChemSketch" r:id="rId7" imgW="484560" imgH="951120" progId="ACD.ChemSketch.20">
                  <p:embed/>
                  <p:pic>
                    <p:nvPicPr>
                      <p:cNvPr id="0" name="Picture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213" y="4134882"/>
                        <a:ext cx="776159" cy="15243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20 Flecha circular"/>
          <p:cNvSpPr/>
          <p:nvPr/>
        </p:nvSpPr>
        <p:spPr>
          <a:xfrm rot="15816482">
            <a:off x="2157121" y="5006391"/>
            <a:ext cx="680458" cy="703840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2" name="21 Flecha circular"/>
          <p:cNvSpPr/>
          <p:nvPr/>
        </p:nvSpPr>
        <p:spPr>
          <a:xfrm rot="17676478" flipV="1">
            <a:off x="2652314" y="4985415"/>
            <a:ext cx="678819" cy="666371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3" name="22 Flecha circular"/>
          <p:cNvSpPr/>
          <p:nvPr/>
        </p:nvSpPr>
        <p:spPr>
          <a:xfrm rot="7003302" flipV="1">
            <a:off x="2130018" y="4079372"/>
            <a:ext cx="734663" cy="844244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23 Flecha circular"/>
          <p:cNvSpPr/>
          <p:nvPr/>
        </p:nvSpPr>
        <p:spPr>
          <a:xfrm rot="15802028" flipH="1" flipV="1">
            <a:off x="2681587" y="4072844"/>
            <a:ext cx="742661" cy="812873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395537" y="3328372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Cuando cada sustituyente dirige hacia posiciones diferentes, el </a:t>
            </a:r>
            <a:r>
              <a:rPr lang="es-ES" dirty="0" err="1"/>
              <a:t>activante</a:t>
            </a:r>
            <a:r>
              <a:rPr lang="es-ES" dirty="0"/>
              <a:t> más fuerte dirigirá la sustitución. Sin embargo, siempre se obtienen mezclas:</a:t>
            </a:r>
          </a:p>
        </p:txBody>
      </p:sp>
      <p:sp>
        <p:nvSpPr>
          <p:cNvPr id="26" name="25 Flecha derecha"/>
          <p:cNvSpPr/>
          <p:nvPr/>
        </p:nvSpPr>
        <p:spPr>
          <a:xfrm>
            <a:off x="3570444" y="4669757"/>
            <a:ext cx="1431725" cy="68855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2">
                    <a:lumMod val="75000"/>
                  </a:schemeClr>
                </a:solidFill>
              </a:rPr>
              <a:t>Br</a:t>
            </a:r>
            <a:r>
              <a:rPr lang="es-ES" sz="1400" b="1" baseline="-25000" dirty="0">
                <a:solidFill>
                  <a:schemeClr val="tx2">
                    <a:lumMod val="75000"/>
                  </a:schemeClr>
                </a:solidFill>
              </a:rPr>
              <a:t>2 </a:t>
            </a:r>
            <a:r>
              <a:rPr lang="es-ES" sz="1400" b="1" dirty="0">
                <a:solidFill>
                  <a:schemeClr val="tx2">
                    <a:lumMod val="75000"/>
                  </a:schemeClr>
                </a:solidFill>
              </a:rPr>
              <a:t>/ FeBr</a:t>
            </a:r>
            <a:r>
              <a:rPr lang="es-ES" sz="1400" b="1" baseline="-25000" dirty="0">
                <a:solidFill>
                  <a:schemeClr val="tx2">
                    <a:lumMod val="75000"/>
                  </a:schemeClr>
                </a:solidFill>
              </a:rPr>
              <a:t>3</a:t>
            </a:r>
            <a:endParaRPr lang="es-E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27" name="2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695851"/>
              </p:ext>
            </p:extLst>
          </p:nvPr>
        </p:nvGraphicFramePr>
        <p:xfrm>
          <a:off x="5148064" y="4188128"/>
          <a:ext cx="3446776" cy="1585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4" name="ChemSketch" r:id="rId9" imgW="2088000" imgH="960120" progId="ACD.ChemSketch.20">
                  <p:embed/>
                </p:oleObj>
              </mc:Choice>
              <mc:Fallback>
                <p:oleObj name="ChemSketch" r:id="rId9" imgW="2088000" imgH="960120" progId="ACD.ChemSketch.20">
                  <p:embed/>
                  <p:pic>
                    <p:nvPicPr>
                      <p:cNvPr id="0" name="Picture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188128"/>
                        <a:ext cx="3446776" cy="158577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28 CuadroTexto"/>
          <p:cNvSpPr txBox="1"/>
          <p:nvPr/>
        </p:nvSpPr>
        <p:spPr>
          <a:xfrm>
            <a:off x="5172347" y="5771605"/>
            <a:ext cx="136815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Producto principal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7152566" y="5771605"/>
            <a:ext cx="136815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Producto minoritario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1732987" y="5789986"/>
            <a:ext cx="1917378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El hidroxilo es un </a:t>
            </a:r>
            <a:r>
              <a:rPr lang="es-ES" dirty="0" err="1"/>
              <a:t>activante</a:t>
            </a:r>
            <a:r>
              <a:rPr lang="es-ES" dirty="0"/>
              <a:t> más fuerte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302136" y="4321622"/>
            <a:ext cx="1653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Las posiciones orto difieren para cada sustituyente</a:t>
            </a:r>
          </a:p>
        </p:txBody>
      </p:sp>
    </p:spTree>
    <p:extLst>
      <p:ext uri="{BB962C8B-B14F-4D97-AF65-F5344CB8AC3E}">
        <p14:creationId xmlns:p14="http://schemas.microsoft.com/office/powerpoint/2010/main" val="272100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6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6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5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4" grpId="0" animBg="1"/>
      <p:bldP spid="15" grpId="0"/>
      <p:bldP spid="21" grpId="0" animBg="1"/>
      <p:bldP spid="22" grpId="0" animBg="1"/>
      <p:bldP spid="23" grpId="0" animBg="1"/>
      <p:bldP spid="24" grpId="0" animBg="1"/>
      <p:bldP spid="25" grpId="0"/>
      <p:bldP spid="26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548681"/>
            <a:ext cx="8229600" cy="988230"/>
          </a:xfrm>
        </p:spPr>
        <p:txBody>
          <a:bodyPr>
            <a:normAutofit/>
          </a:bodyPr>
          <a:lstStyle/>
          <a:p>
            <a:r>
              <a:rPr lang="es-ES" sz="2400" dirty="0"/>
              <a:t>En un producto meta </a:t>
            </a:r>
            <a:r>
              <a:rPr lang="es-ES" sz="2400" dirty="0" err="1"/>
              <a:t>disustituido</a:t>
            </a:r>
            <a:r>
              <a:rPr lang="es-ES" sz="2400" dirty="0"/>
              <a:t>, es difícil que ocurra reacción en la posición adyacente a ambos: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833706"/>
              </p:ext>
            </p:extLst>
          </p:nvPr>
        </p:nvGraphicFramePr>
        <p:xfrm>
          <a:off x="1331640" y="1628800"/>
          <a:ext cx="5167678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0" name="ChemSketch" r:id="rId3" imgW="4053960" imgH="960120" progId="ACD.ChemSketch.20">
                  <p:embed/>
                </p:oleObj>
              </mc:Choice>
              <mc:Fallback>
                <p:oleObj name="ChemSketch" r:id="rId3" imgW="4053960" imgH="960120" progId="ACD.ChemSketch.20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628800"/>
                        <a:ext cx="5167678" cy="12241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436096" y="2812286"/>
            <a:ext cx="13291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No se forma</a:t>
            </a:r>
          </a:p>
        </p:txBody>
      </p:sp>
      <p:sp>
        <p:nvSpPr>
          <p:cNvPr id="6" name="5 Elipse"/>
          <p:cNvSpPr/>
          <p:nvPr/>
        </p:nvSpPr>
        <p:spPr>
          <a:xfrm>
            <a:off x="6100669" y="1844824"/>
            <a:ext cx="537058" cy="504056"/>
          </a:xfrm>
          <a:prstGeom prst="ellipse">
            <a:avLst/>
          </a:prstGeom>
          <a:noFill/>
          <a:ln w="63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Elipse"/>
          <p:cNvSpPr/>
          <p:nvPr/>
        </p:nvSpPr>
        <p:spPr>
          <a:xfrm>
            <a:off x="5716011" y="1494520"/>
            <a:ext cx="537058" cy="504056"/>
          </a:xfrm>
          <a:prstGeom prst="ellipse">
            <a:avLst/>
          </a:prstGeom>
          <a:noFill/>
          <a:ln w="63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6100669" y="2348880"/>
            <a:ext cx="537058" cy="504056"/>
          </a:xfrm>
          <a:prstGeom prst="ellipse">
            <a:avLst/>
          </a:prstGeom>
          <a:noFill/>
          <a:ln w="63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6989154" y="1536911"/>
            <a:ext cx="2127238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Producto demasiado impedido por </a:t>
            </a:r>
            <a:r>
              <a:rPr lang="es-ES" dirty="0" err="1"/>
              <a:t>cuestiónes</a:t>
            </a:r>
            <a:r>
              <a:rPr lang="es-ES" dirty="0"/>
              <a:t> estéricas</a:t>
            </a:r>
          </a:p>
        </p:txBody>
      </p:sp>
      <p:sp>
        <p:nvSpPr>
          <p:cNvPr id="10" name="9 Flecha izquierda"/>
          <p:cNvSpPr/>
          <p:nvPr/>
        </p:nvSpPr>
        <p:spPr>
          <a:xfrm>
            <a:off x="6637727" y="1844824"/>
            <a:ext cx="351427" cy="50405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>
          <a:xfrm>
            <a:off x="584398" y="3532041"/>
            <a:ext cx="8229600" cy="494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En la reacción anterior cabe una cuarta posibilidad:</a:t>
            </a:r>
          </a:p>
        </p:txBody>
      </p:sp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192021"/>
              </p:ext>
            </p:extLst>
          </p:nvPr>
        </p:nvGraphicFramePr>
        <p:xfrm>
          <a:off x="3471944" y="4290210"/>
          <a:ext cx="1195532" cy="1022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1" name="ChemSketch" r:id="rId5" imgW="902160" imgH="771120" progId="ACD.ChemSketch.20">
                  <p:embed/>
                </p:oleObj>
              </mc:Choice>
              <mc:Fallback>
                <p:oleObj name="ChemSketch" r:id="rId5" imgW="902160" imgH="771120" progId="ACD.ChemSketch.20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944" y="4290210"/>
                        <a:ext cx="1195532" cy="10229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Flecha circular"/>
          <p:cNvSpPr/>
          <p:nvPr/>
        </p:nvSpPr>
        <p:spPr>
          <a:xfrm rot="11685243">
            <a:off x="3653126" y="4654787"/>
            <a:ext cx="936104" cy="1152128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15 Flecha circular"/>
          <p:cNvSpPr/>
          <p:nvPr/>
        </p:nvSpPr>
        <p:spPr>
          <a:xfrm rot="6479984" flipV="1">
            <a:off x="3368638" y="4177313"/>
            <a:ext cx="986632" cy="1018570"/>
          </a:xfrm>
          <a:prstGeom prst="circular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7" name="2 Marcador de contenido"/>
          <p:cNvSpPr txBox="1">
            <a:spLocks/>
          </p:cNvSpPr>
          <p:nvPr/>
        </p:nvSpPr>
        <p:spPr>
          <a:xfrm>
            <a:off x="322385" y="4079991"/>
            <a:ext cx="2880320" cy="16537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400" dirty="0"/>
              <a:t>La posición donde entraría el 2º cloro es meta para ambos sustituyentes</a:t>
            </a:r>
          </a:p>
        </p:txBody>
      </p:sp>
      <p:sp>
        <p:nvSpPr>
          <p:cNvPr id="18" name="2 Marcador de contenido"/>
          <p:cNvSpPr txBox="1">
            <a:spLocks/>
          </p:cNvSpPr>
          <p:nvPr/>
        </p:nvSpPr>
        <p:spPr>
          <a:xfrm>
            <a:off x="4875154" y="4095684"/>
            <a:ext cx="3459387" cy="16537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400" dirty="0"/>
              <a:t>Tanto –CH</a:t>
            </a:r>
            <a:r>
              <a:rPr lang="es-ES" sz="2400" baseline="-25000" dirty="0"/>
              <a:t>3</a:t>
            </a:r>
            <a:r>
              <a:rPr lang="es-ES" sz="2400" dirty="0"/>
              <a:t> como –Cl son </a:t>
            </a:r>
            <a:r>
              <a:rPr lang="es-ES" sz="2400" dirty="0" err="1"/>
              <a:t>activantes</a:t>
            </a:r>
            <a:r>
              <a:rPr lang="es-ES" sz="2400" dirty="0"/>
              <a:t> y </a:t>
            </a:r>
            <a:r>
              <a:rPr lang="es-ES" sz="2400" b="1" i="1" dirty="0"/>
              <a:t>orto–para</a:t>
            </a:r>
            <a:r>
              <a:rPr lang="es-ES" sz="2400" dirty="0"/>
              <a:t> directrices, entonces la posibilidad que se forme es despreciable.</a:t>
            </a:r>
          </a:p>
        </p:txBody>
      </p:sp>
    </p:spTree>
    <p:extLst>
      <p:ext uri="{BB962C8B-B14F-4D97-AF65-F5344CB8AC3E}">
        <p14:creationId xmlns:p14="http://schemas.microsoft.com/office/powerpoint/2010/main" val="242218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5" grpId="0" animBg="1"/>
      <p:bldP spid="16" grpId="0" animBg="1"/>
      <p:bldP spid="17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332656"/>
            <a:ext cx="8856984" cy="4176463"/>
          </a:xfrm>
        </p:spPr>
        <p:txBody>
          <a:bodyPr>
            <a:noAutofit/>
          </a:bodyPr>
          <a:lstStyle/>
          <a:p>
            <a:pPr algn="just"/>
            <a:r>
              <a:rPr lang="es-ES" sz="2400" dirty="0"/>
              <a:t>Los sustituyentes </a:t>
            </a:r>
            <a:r>
              <a:rPr lang="es-ES" sz="2400" dirty="0" err="1"/>
              <a:t>desactivantes</a:t>
            </a:r>
            <a:r>
              <a:rPr lang="es-ES" sz="2400" dirty="0"/>
              <a:t> inhiben por completo a las alquilaciones de </a:t>
            </a:r>
            <a:r>
              <a:rPr lang="es-ES" sz="2400" dirty="0" err="1"/>
              <a:t>Friedel-Craft</a:t>
            </a:r>
            <a:r>
              <a:rPr lang="es-ES" sz="2400" dirty="0"/>
              <a:t>.</a:t>
            </a:r>
          </a:p>
          <a:p>
            <a:pPr algn="just"/>
            <a:r>
              <a:rPr lang="es-ES" sz="2400" dirty="0"/>
              <a:t>Los grupos amino (--NH</a:t>
            </a:r>
            <a:r>
              <a:rPr lang="es-ES" sz="2400" baseline="-25000" dirty="0"/>
              <a:t>2</a:t>
            </a:r>
            <a:r>
              <a:rPr lang="es-ES" sz="2400" dirty="0"/>
              <a:t>; --NHR y –NR</a:t>
            </a:r>
            <a:r>
              <a:rPr lang="es-ES" sz="2400" baseline="-25000" dirty="0"/>
              <a:t>2</a:t>
            </a:r>
            <a:r>
              <a:rPr lang="es-ES" sz="2400" dirty="0"/>
              <a:t>) no pueden estar presentes, pues reaccionan con el AlCl</a:t>
            </a:r>
            <a:r>
              <a:rPr lang="es-ES" sz="2400" baseline="-25000" dirty="0"/>
              <a:t>3</a:t>
            </a:r>
            <a:r>
              <a:rPr lang="es-ES" sz="2400" dirty="0"/>
              <a:t> en una reacción ácido base.</a:t>
            </a:r>
          </a:p>
          <a:p>
            <a:pPr algn="just"/>
            <a:r>
              <a:rPr lang="es-ES" sz="2400" dirty="0"/>
              <a:t>En el caso de alquilaciones a anillos no sustituidos o con un </a:t>
            </a:r>
            <a:r>
              <a:rPr lang="es-ES" sz="2400" dirty="0" err="1"/>
              <a:t>activante</a:t>
            </a:r>
            <a:r>
              <a:rPr lang="es-ES" sz="2400" dirty="0"/>
              <a:t> no amínico, resulta difícil detener la reacción en la primera sustitución.</a:t>
            </a:r>
          </a:p>
          <a:p>
            <a:pPr algn="just"/>
            <a:r>
              <a:rPr lang="es-ES" sz="2400" dirty="0"/>
              <a:t>En esos casos, la reacción continua hasta ocupar todos los sitios activos.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893297"/>
              </p:ext>
            </p:extLst>
          </p:nvPr>
        </p:nvGraphicFramePr>
        <p:xfrm>
          <a:off x="1691680" y="3645023"/>
          <a:ext cx="6840760" cy="1863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0" name="ChemSketch" r:id="rId3" imgW="4511160" imgH="1228320" progId="ACD.ChemSketch.20">
                  <p:embed/>
                </p:oleObj>
              </mc:Choice>
              <mc:Fallback>
                <p:oleObj name="ChemSketch" r:id="rId3" imgW="4511160" imgH="1228320" progId="ACD.ChemSketch.20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645023"/>
                        <a:ext cx="6840760" cy="18630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07504" y="5661247"/>
            <a:ext cx="8856984" cy="848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just">
              <a:spcBef>
                <a:spcPct val="20000"/>
              </a:spcBef>
              <a:buFont typeface="Arial" pitchFamily="34" charset="0"/>
              <a:buChar char="•"/>
              <a:defRPr sz="20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s-ES" sz="2400" dirty="0"/>
              <a:t>En este ejemplo ¿Por qué no se obtiene el producto </a:t>
            </a:r>
            <a:r>
              <a:rPr lang="es-ES" sz="2400" dirty="0" err="1"/>
              <a:t>trisustituido</a:t>
            </a:r>
            <a:r>
              <a:rPr lang="es-ES" sz="2400" dirty="0"/>
              <a:t>?</a:t>
            </a:r>
          </a:p>
          <a:p>
            <a:r>
              <a:rPr lang="es-ES" sz="2400" dirty="0"/>
              <a:t>Diluyendo en benceno prevalece el </a:t>
            </a:r>
            <a:r>
              <a:rPr lang="es-ES" sz="2400" dirty="0" err="1"/>
              <a:t>monoalquilado</a:t>
            </a:r>
            <a:r>
              <a:rPr lang="es-ES" sz="2400" dirty="0"/>
              <a:t> ¿Por qué?</a:t>
            </a:r>
          </a:p>
        </p:txBody>
      </p:sp>
    </p:spTree>
    <p:extLst>
      <p:ext uri="{BB962C8B-B14F-4D97-AF65-F5344CB8AC3E}">
        <p14:creationId xmlns:p14="http://schemas.microsoft.com/office/powerpoint/2010/main" val="318672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544165"/>
              </p:ext>
            </p:extLst>
          </p:nvPr>
        </p:nvGraphicFramePr>
        <p:xfrm>
          <a:off x="313780" y="3983617"/>
          <a:ext cx="4064551" cy="10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9" name="ChemSketch" r:id="rId3" imgW="3310200" imgH="829080" progId="ACD.ChemSketch.20">
                  <p:embed/>
                </p:oleObj>
              </mc:Choice>
              <mc:Fallback>
                <p:oleObj name="ChemSketch" r:id="rId3" imgW="3310200" imgH="829080" progId="ACD.ChemSketch.20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780" y="3983617"/>
                        <a:ext cx="4064551" cy="1017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84526"/>
              </p:ext>
            </p:extLst>
          </p:nvPr>
        </p:nvGraphicFramePr>
        <p:xfrm>
          <a:off x="542310" y="1443517"/>
          <a:ext cx="5149491" cy="1331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0" name="ChemSketch" r:id="rId5" imgW="3179160" imgH="822960" progId="ACD.ChemSketch.20">
                  <p:embed/>
                </p:oleObj>
              </mc:Choice>
              <mc:Fallback>
                <p:oleObj name="ChemSketch" r:id="rId5" imgW="3179160" imgH="822960" progId="ACD.ChemSketch.20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10" y="1443517"/>
                        <a:ext cx="5149491" cy="133172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s-ES" sz="3600" dirty="0"/>
              <a:t>SUSTITUCIÓN NUCLEOFÍLICA AROMÁTICA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0752" y="954089"/>
            <a:ext cx="8229600" cy="648072"/>
          </a:xfrm>
        </p:spPr>
        <p:txBody>
          <a:bodyPr/>
          <a:lstStyle/>
          <a:p>
            <a:r>
              <a:rPr lang="es-ES" dirty="0"/>
              <a:t>Consideremos esta reacción: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23528" y="2772634"/>
            <a:ext cx="16241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2-nitro-clorobenceno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3370820" y="2763653"/>
            <a:ext cx="16241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2-nitrofenol (100%)</a:t>
            </a: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5687616" y="1224462"/>
            <a:ext cx="3456384" cy="21945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¿Como sucede? </a:t>
            </a:r>
          </a:p>
          <a:p>
            <a:r>
              <a:rPr lang="es-ES" sz="2400" dirty="0"/>
              <a:t>Sin dudas, se trata de una sustitución </a:t>
            </a:r>
            <a:r>
              <a:rPr lang="es-ES" sz="2400" dirty="0" err="1"/>
              <a:t>nucleofílica</a:t>
            </a:r>
            <a:r>
              <a:rPr lang="es-ES" sz="2400" dirty="0"/>
              <a:t>, ya que el grupo entrante es OH</a:t>
            </a:r>
            <a:r>
              <a:rPr lang="es-ES" sz="2400" baseline="30000" dirty="0"/>
              <a:t>-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4485208" y="3995576"/>
            <a:ext cx="352839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El catión arilo es muy inestable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b="1" dirty="0"/>
              <a:t>El mecanismo no puede ser S</a:t>
            </a:r>
            <a:r>
              <a:rPr lang="es-ES" b="1" baseline="-25000" dirty="0"/>
              <a:t>N</a:t>
            </a:r>
            <a:r>
              <a:rPr lang="es-ES" b="1" dirty="0"/>
              <a:t>1</a:t>
            </a:r>
          </a:p>
        </p:txBody>
      </p:sp>
      <p:sp>
        <p:nvSpPr>
          <p:cNvPr id="12" name="11 Flecha curvada hacia abajo"/>
          <p:cNvSpPr/>
          <p:nvPr/>
        </p:nvSpPr>
        <p:spPr>
          <a:xfrm flipH="1">
            <a:off x="3117056" y="3618384"/>
            <a:ext cx="1512168" cy="449200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5979"/>
              </p:ext>
            </p:extLst>
          </p:nvPr>
        </p:nvGraphicFramePr>
        <p:xfrm>
          <a:off x="3707904" y="5178875"/>
          <a:ext cx="128270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1" name="ChemSketch" r:id="rId7" imgW="1283040" imgH="984600" progId="ACD.ChemSketch.20">
                  <p:embed/>
                </p:oleObj>
              </mc:Choice>
              <mc:Fallback>
                <p:oleObj name="ChemSketch" r:id="rId7" imgW="1283040" imgH="984600" progId="ACD.ChemSketch.20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178875"/>
                        <a:ext cx="1282700" cy="984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CuadroTexto"/>
          <p:cNvSpPr txBox="1"/>
          <p:nvPr/>
        </p:nvSpPr>
        <p:spPr>
          <a:xfrm>
            <a:off x="36736" y="5178875"/>
            <a:ext cx="308032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b="1" dirty="0"/>
              <a:t>Tampoco es S</a:t>
            </a:r>
            <a:r>
              <a:rPr lang="es-ES" b="1" baseline="-25000" dirty="0"/>
              <a:t>N</a:t>
            </a:r>
            <a:r>
              <a:rPr lang="es-ES" b="1" dirty="0"/>
              <a:t>2</a:t>
            </a:r>
            <a:r>
              <a:rPr lang="es-ES" dirty="0"/>
              <a:t>, pues el nucleófilo no puede acceder por detrás del cloro</a:t>
            </a:r>
          </a:p>
        </p:txBody>
      </p:sp>
      <p:sp>
        <p:nvSpPr>
          <p:cNvPr id="15" name="14 Flecha derecha"/>
          <p:cNvSpPr/>
          <p:nvPr/>
        </p:nvSpPr>
        <p:spPr>
          <a:xfrm>
            <a:off x="3051770" y="5331325"/>
            <a:ext cx="656134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5220072" y="6196798"/>
            <a:ext cx="39239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La reacción tiene lugar a través del intermediario de </a:t>
            </a:r>
            <a:r>
              <a:rPr lang="es-ES" dirty="0" err="1"/>
              <a:t>Meisenheimer</a:t>
            </a:r>
            <a:endParaRPr lang="es-ES" dirty="0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454404"/>
              </p:ext>
            </p:extLst>
          </p:nvPr>
        </p:nvGraphicFramePr>
        <p:xfrm>
          <a:off x="6249404" y="4768557"/>
          <a:ext cx="1699699" cy="1428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2" name="ChemSketch" r:id="rId9" imgW="874800" imgH="734400" progId="ACD.ChemSketch.20">
                  <p:embed/>
                </p:oleObj>
              </mc:Choice>
              <mc:Fallback>
                <p:oleObj name="ChemSketch" r:id="rId9" imgW="874800" imgH="734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49404" y="4768557"/>
                        <a:ext cx="1699699" cy="142824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289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10" grpId="0" animBg="1"/>
      <p:bldP spid="12" grpId="0" animBg="1"/>
      <p:bldP spid="14" grpId="0" animBg="1"/>
      <p:bldP spid="15" grpId="0" animBg="1"/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142883"/>
              </p:ext>
            </p:extLst>
          </p:nvPr>
        </p:nvGraphicFramePr>
        <p:xfrm>
          <a:off x="1499747" y="1744792"/>
          <a:ext cx="5011637" cy="1593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0" name="ChemSketch" r:id="rId3" imgW="3669840" imgH="1167480" progId="ACD.ChemSketch.20">
                  <p:embed/>
                </p:oleObj>
              </mc:Choice>
              <mc:Fallback>
                <p:oleObj name="ChemSketch" r:id="rId3" imgW="3669840" imgH="1167480" progId="ACD.ChemSketch.20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9747" y="1744792"/>
                        <a:ext cx="5011637" cy="159323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635896" y="3343798"/>
            <a:ext cx="278634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Complejo de </a:t>
            </a:r>
            <a:r>
              <a:rPr lang="es-ES" dirty="0" err="1"/>
              <a:t>Meisenheimer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8680" y="548680"/>
            <a:ext cx="7416824" cy="864096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En realidad la sustitución </a:t>
            </a:r>
            <a:r>
              <a:rPr lang="es-ES" sz="2400" dirty="0" err="1"/>
              <a:t>nucleofílica</a:t>
            </a:r>
            <a:r>
              <a:rPr lang="es-ES" sz="2400" dirty="0"/>
              <a:t> aromática ocurre a través de un mecanismos de adición/eliminación:</a:t>
            </a:r>
          </a:p>
          <a:p>
            <a:pPr algn="just"/>
            <a:endParaRPr lang="es-ES" sz="2400" dirty="0"/>
          </a:p>
        </p:txBody>
      </p:sp>
      <p:sp>
        <p:nvSpPr>
          <p:cNvPr id="8" name="7 Flecha abajo"/>
          <p:cNvSpPr/>
          <p:nvPr/>
        </p:nvSpPr>
        <p:spPr>
          <a:xfrm>
            <a:off x="4491624" y="3656434"/>
            <a:ext cx="432048" cy="106870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>
            <a:off x="5339562" y="5196807"/>
            <a:ext cx="1152128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170760" y="3328733"/>
            <a:ext cx="3465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El nucleófilo ataca al cloro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Se forma un intermediario con carga negativa estabilizada  por resonancia (adición)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995746" y="2128404"/>
            <a:ext cx="1835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</a:t>
            </a:r>
            <a:r>
              <a:rPr lang="es-ES" dirty="0" err="1"/>
              <a:t>carbanión</a:t>
            </a:r>
            <a:r>
              <a:rPr lang="es-ES" dirty="0"/>
              <a:t> es estabilizado por sustituyentes electrófilos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95537" y="4604665"/>
            <a:ext cx="25202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Hay un nuevo reacomodo de electrones, con la salida del Cl</a:t>
            </a:r>
            <a:r>
              <a:rPr lang="es-ES" baseline="30000" dirty="0"/>
              <a:t>-</a:t>
            </a:r>
            <a:r>
              <a:rPr lang="es-ES" dirty="0"/>
              <a:t> (eliminación) y restitución del sistema aromático</a:t>
            </a:r>
          </a:p>
        </p:txBody>
      </p:sp>
      <p:sp>
        <p:nvSpPr>
          <p:cNvPr id="14" name="13 Flecha curvada hacia la izquierda"/>
          <p:cNvSpPr/>
          <p:nvPr/>
        </p:nvSpPr>
        <p:spPr>
          <a:xfrm rot="13725829">
            <a:off x="646471" y="980978"/>
            <a:ext cx="914772" cy="2518937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5" name="14 Flecha curvada hacia la izquierda"/>
          <p:cNvSpPr/>
          <p:nvPr/>
        </p:nvSpPr>
        <p:spPr>
          <a:xfrm rot="15941348" flipV="1">
            <a:off x="6552118" y="967820"/>
            <a:ext cx="588014" cy="1821951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15 Flecha derecha"/>
          <p:cNvSpPr/>
          <p:nvPr/>
        </p:nvSpPr>
        <p:spPr>
          <a:xfrm>
            <a:off x="3014401" y="5219386"/>
            <a:ext cx="892465" cy="45889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879086"/>
              </p:ext>
            </p:extLst>
          </p:nvPr>
        </p:nvGraphicFramePr>
        <p:xfrm>
          <a:off x="3906866" y="4787881"/>
          <a:ext cx="1386835" cy="1321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1" name="ChemSketch" r:id="rId5" imgW="847440" imgH="807840" progId="ACD.ChemSketch.20">
                  <p:embed/>
                </p:oleObj>
              </mc:Choice>
              <mc:Fallback>
                <p:oleObj name="ChemSketch" r:id="rId5" imgW="847440" imgH="807840" progId="ACD.ChemSketch.20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66" y="4787881"/>
                        <a:ext cx="1386835" cy="13219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60739"/>
              </p:ext>
            </p:extLst>
          </p:nvPr>
        </p:nvGraphicFramePr>
        <p:xfrm>
          <a:off x="6491690" y="4805759"/>
          <a:ext cx="2045904" cy="1286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2" name="ChemSketch" r:id="rId7" imgW="1197720" imgH="752760" progId="ACD.ChemSketch.20">
                  <p:embed/>
                </p:oleObj>
              </mc:Choice>
              <mc:Fallback>
                <p:oleObj name="ChemSketch" r:id="rId7" imgW="1197720" imgH="752760" progId="ACD.ChemSketch.20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1690" y="4805759"/>
                        <a:ext cx="2045904" cy="12861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798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  <p:bldP spid="9" grpId="0" animBg="1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8018"/>
            <a:ext cx="8445624" cy="778098"/>
          </a:xfrm>
        </p:spPr>
        <p:txBody>
          <a:bodyPr>
            <a:noAutofit/>
          </a:bodyPr>
          <a:lstStyle/>
          <a:p>
            <a:pPr algn="l"/>
            <a:r>
              <a:rPr lang="es-ES" sz="2800" dirty="0"/>
              <a:t>La estabilización de la carga negativa es un aspecto clave:</a:t>
            </a:r>
            <a:endParaRPr lang="es-AR" sz="2800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820246"/>
              </p:ext>
            </p:extLst>
          </p:nvPr>
        </p:nvGraphicFramePr>
        <p:xfrm>
          <a:off x="1619672" y="620688"/>
          <a:ext cx="5434013" cy="361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0" name="ChemSketch" r:id="rId3" imgW="5434560" imgH="3618000" progId="ACD.ChemSketch.20">
                  <p:embed/>
                </p:oleObj>
              </mc:Choice>
              <mc:Fallback>
                <p:oleObj name="ChemSketch" r:id="rId3" imgW="5434560" imgH="3618000" progId="ACD.ChemSketch.20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620688"/>
                        <a:ext cx="5434013" cy="36179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500413"/>
              </p:ext>
            </p:extLst>
          </p:nvPr>
        </p:nvGraphicFramePr>
        <p:xfrm>
          <a:off x="755576" y="5012046"/>
          <a:ext cx="7358062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1" name="ChemSketch" r:id="rId5" imgW="7358040" imgH="1240560" progId="ACD.ChemSketch.20">
                  <p:embed/>
                </p:oleObj>
              </mc:Choice>
              <mc:Fallback>
                <p:oleObj name="ChemSketch" r:id="rId5" imgW="7358040" imgH="1240560" progId="ACD.ChemSketch.20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012046"/>
                        <a:ext cx="7358062" cy="1239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1 Título"/>
          <p:cNvSpPr txBox="1">
            <a:spLocks/>
          </p:cNvSpPr>
          <p:nvPr/>
        </p:nvSpPr>
        <p:spPr>
          <a:xfrm>
            <a:off x="451390" y="4221088"/>
            <a:ext cx="8445624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/>
              <a:t>En el siguiente ejemplo, la estabilización es tal que permite que la reacción ocurra a  temperatura ambiente: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65495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s-ES" sz="3600" dirty="0"/>
              <a:t>SUSTITUCIÓN ELECTROFÍLICA AROMÁTICA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2160240"/>
          </a:xfrm>
        </p:spPr>
        <p:txBody>
          <a:bodyPr>
            <a:normAutofit/>
          </a:bodyPr>
          <a:lstStyle/>
          <a:p>
            <a:r>
              <a:rPr lang="es-ES" sz="2800" dirty="0"/>
              <a:t>Es la más importante, por sus implicancias prácticas</a:t>
            </a:r>
          </a:p>
          <a:p>
            <a:r>
              <a:rPr lang="es-ES" sz="2800" dirty="0"/>
              <a:t>Reúne un conjunto de reacciones de gran utilidad industrial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313765"/>
              </p:ext>
            </p:extLst>
          </p:nvPr>
        </p:nvGraphicFramePr>
        <p:xfrm>
          <a:off x="2411760" y="2132856"/>
          <a:ext cx="4968552" cy="4100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ChemSketch" r:id="rId3" imgW="4251960" imgH="3508200" progId="ACD.ChemSketch.20">
                  <p:embed/>
                </p:oleObj>
              </mc:Choice>
              <mc:Fallback>
                <p:oleObj name="ChemSketch" r:id="rId3" imgW="4251960" imgH="3508200" progId="ACD.ChemSketch.20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132856"/>
                        <a:ext cx="4968552" cy="410026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076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82226" y="0"/>
            <a:ext cx="9073008" cy="778098"/>
          </a:xfrm>
        </p:spPr>
        <p:txBody>
          <a:bodyPr>
            <a:normAutofit/>
          </a:bodyPr>
          <a:lstStyle/>
          <a:p>
            <a:r>
              <a:rPr lang="es-ES" sz="3200" dirty="0"/>
              <a:t>Empleos industriales de las sustituciones aromáticas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3113" y="548680"/>
            <a:ext cx="8229600" cy="1008112"/>
          </a:xfrm>
        </p:spPr>
        <p:txBody>
          <a:bodyPr>
            <a:normAutofit/>
          </a:bodyPr>
          <a:lstStyle/>
          <a:p>
            <a:r>
              <a:rPr lang="es-ES" sz="2400" dirty="0"/>
              <a:t>El ácido pícrico es un poderoso explosivo.</a:t>
            </a:r>
          </a:p>
          <a:p>
            <a:r>
              <a:rPr lang="es-ES" sz="2400" dirty="0"/>
              <a:t>Para su síntesis industrial primero se lo clora  al benceno…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755059"/>
              </p:ext>
            </p:extLst>
          </p:nvPr>
        </p:nvGraphicFramePr>
        <p:xfrm>
          <a:off x="1979712" y="1547961"/>
          <a:ext cx="3816424" cy="990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97" name="ChemSketch" r:id="rId3" imgW="2819520" imgH="731520" progId="ACD.ChemSketch.20">
                  <p:embed/>
                </p:oleObj>
              </mc:Choice>
              <mc:Fallback>
                <p:oleObj name="ChemSketch" r:id="rId3" imgW="2819520" imgH="731520" progId="ACD.ChemSketch.20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547961"/>
                        <a:ext cx="3816424" cy="9906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631620"/>
              </p:ext>
            </p:extLst>
          </p:nvPr>
        </p:nvGraphicFramePr>
        <p:xfrm>
          <a:off x="2195736" y="3171290"/>
          <a:ext cx="3384376" cy="1339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98" name="ChemSketch" r:id="rId5" imgW="2496240" imgH="987480" progId="ACD.ChemSketch.20">
                  <p:embed/>
                </p:oleObj>
              </mc:Choice>
              <mc:Fallback>
                <p:oleObj name="ChemSketch" r:id="rId5" imgW="2496240" imgH="987480" progId="ACD.ChemSketch.20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171290"/>
                        <a:ext cx="3384376" cy="13391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919245"/>
              </p:ext>
            </p:extLst>
          </p:nvPr>
        </p:nvGraphicFramePr>
        <p:xfrm>
          <a:off x="3851920" y="5138938"/>
          <a:ext cx="3911786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99" name="ChemSketch" r:id="rId7" imgW="3191400" imgH="1057680" progId="ACD.ChemSketch.20">
                  <p:embed/>
                </p:oleObj>
              </mc:Choice>
              <mc:Fallback>
                <p:oleObj name="ChemSketch" r:id="rId7" imgW="3191400" imgH="1057680" progId="ACD.ChemSketch.20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5138938"/>
                        <a:ext cx="3911786" cy="1296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395536" y="4510401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sz="2400" dirty="0"/>
              <a:t>Finalmente el cloro es desplazado por OH</a:t>
            </a:r>
            <a:r>
              <a:rPr lang="es-ES" sz="2400" baseline="30000" dirty="0"/>
              <a:t>-</a:t>
            </a:r>
            <a:r>
              <a:rPr lang="es-ES" sz="2400" dirty="0"/>
              <a:t> mediante sustitución </a:t>
            </a:r>
            <a:r>
              <a:rPr lang="es-ES" sz="2400" dirty="0" err="1"/>
              <a:t>nucleofílica</a:t>
            </a:r>
            <a:r>
              <a:rPr lang="es-ES" sz="2400" dirty="0"/>
              <a:t>: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0" y="2554545"/>
            <a:ext cx="7268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y luego se nitra, ambas son sustituciones </a:t>
            </a:r>
            <a:r>
              <a:rPr lang="es-ES" sz="2400" dirty="0" err="1"/>
              <a:t>electrofílicas</a:t>
            </a:r>
            <a:r>
              <a:rPr lang="es-ES" sz="2400" dirty="0"/>
              <a:t>: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596336" y="5787010"/>
            <a:ext cx="1316138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2,4,6 </a:t>
            </a:r>
            <a:r>
              <a:rPr lang="es-ES" sz="1400" dirty="0" err="1"/>
              <a:t>trinitro</a:t>
            </a:r>
            <a:r>
              <a:rPr lang="es-ES" sz="1400" dirty="0"/>
              <a:t>-fenol</a:t>
            </a:r>
          </a:p>
          <a:p>
            <a:pPr algn="ctr"/>
            <a:r>
              <a:rPr lang="es-ES" sz="1400" dirty="0"/>
              <a:t>(Ácido pícrico)</a:t>
            </a:r>
          </a:p>
        </p:txBody>
      </p:sp>
    </p:spTree>
    <p:extLst>
      <p:ext uri="{BB962C8B-B14F-4D97-AF65-F5344CB8AC3E}">
        <p14:creationId xmlns:p14="http://schemas.microsoft.com/office/powerpoint/2010/main" val="98295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8400"/>
            <a:ext cx="7720257" cy="731593"/>
          </a:xfrm>
        </p:spPr>
        <p:txBody>
          <a:bodyPr>
            <a:normAutofit fontScale="90000"/>
          </a:bodyPr>
          <a:lstStyle/>
          <a:p>
            <a:pPr algn="l"/>
            <a:r>
              <a:rPr lang="es-AR" dirty="0"/>
              <a:t>Otro ejemplo: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867000"/>
              </p:ext>
            </p:extLst>
          </p:nvPr>
        </p:nvGraphicFramePr>
        <p:xfrm>
          <a:off x="323528" y="4797152"/>
          <a:ext cx="5343525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6" name="ChemSketch" r:id="rId3" imgW="5343120" imgH="1828800" progId="ACD.ChemSketch.20">
                  <p:embed/>
                </p:oleObj>
              </mc:Choice>
              <mc:Fallback>
                <p:oleObj name="ChemSketch" r:id="rId3" imgW="5343120" imgH="1828800" progId="ACD.ChemSketch.20">
                  <p:embed/>
                  <p:pic>
                    <p:nvPicPr>
                      <p:cNvPr id="0" name="10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797152"/>
                        <a:ext cx="5343525" cy="1828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79512" y="764704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En la industria textil es importante contar con tinturas que permitan obtener colores permanentes, que no se vayan con los sucesivos lavados.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Para eso existe la estrategia de utilizar </a:t>
            </a:r>
            <a:r>
              <a:rPr lang="es-AR" b="1" dirty="0"/>
              <a:t>anclas químicas: </a:t>
            </a:r>
            <a:r>
              <a:rPr lang="es-AR" dirty="0"/>
              <a:t>sustancias que permiten unir de manera covalente al colorante con la tela.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La </a:t>
            </a:r>
            <a:r>
              <a:rPr lang="es-AR" b="1" dirty="0" err="1"/>
              <a:t>tricolorotriazolina</a:t>
            </a:r>
            <a:r>
              <a:rPr lang="es-AR" b="1" dirty="0"/>
              <a:t> </a:t>
            </a:r>
            <a:r>
              <a:rPr lang="es-AR" dirty="0"/>
              <a:t>posee un anillo muy desactivado, que propicia el ataque </a:t>
            </a:r>
            <a:r>
              <a:rPr lang="es-AR" dirty="0" err="1"/>
              <a:t>nucleofílico</a:t>
            </a:r>
            <a:r>
              <a:rPr lang="es-AR" dirty="0"/>
              <a:t>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689149" y="4941168"/>
            <a:ext cx="3419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El algodón posee gran cantidad de grupos –OH que realizan el segundo ataque </a:t>
            </a:r>
            <a:r>
              <a:rPr lang="es-AR" dirty="0" err="1"/>
              <a:t>nucleofílico</a:t>
            </a:r>
            <a:r>
              <a:rPr lang="es-AR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Así el colorante queda covalentemente unido a la tela.</a:t>
            </a:r>
          </a:p>
        </p:txBody>
      </p:sp>
      <p:grpSp>
        <p:nvGrpSpPr>
          <p:cNvPr id="12" name="11 Grupo"/>
          <p:cNvGrpSpPr/>
          <p:nvPr/>
        </p:nvGrpSpPr>
        <p:grpSpPr>
          <a:xfrm>
            <a:off x="323528" y="2519030"/>
            <a:ext cx="7059613" cy="1997075"/>
            <a:chOff x="323528" y="2519030"/>
            <a:chExt cx="7059613" cy="1997075"/>
          </a:xfrm>
        </p:grpSpPr>
        <p:grpSp>
          <p:nvGrpSpPr>
            <p:cNvPr id="8" name="7 Grupo"/>
            <p:cNvGrpSpPr/>
            <p:nvPr/>
          </p:nvGrpSpPr>
          <p:grpSpPr>
            <a:xfrm>
              <a:off x="323528" y="2519030"/>
              <a:ext cx="7059613" cy="1997075"/>
              <a:chOff x="323528" y="2519030"/>
              <a:chExt cx="7059613" cy="1997075"/>
            </a:xfrm>
          </p:grpSpPr>
          <p:graphicFrame>
            <p:nvGraphicFramePr>
              <p:cNvPr id="4" name="3 Objeto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5211491"/>
                  </p:ext>
                </p:extLst>
              </p:nvPr>
            </p:nvGraphicFramePr>
            <p:xfrm>
              <a:off x="323528" y="2519030"/>
              <a:ext cx="7059613" cy="19970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37" name="ChemSketch" r:id="rId5" imgW="7059240" imgH="1996560" progId="ACD.ChemSketch.20">
                      <p:embed/>
                    </p:oleObj>
                  </mc:Choice>
                  <mc:Fallback>
                    <p:oleObj name="ChemSketch" r:id="rId5" imgW="7059240" imgH="1996560" progId="ACD.ChemSketch.20">
                      <p:embed/>
                      <p:pic>
                        <p:nvPicPr>
                          <p:cNvPr id="0" name="9 Objeto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3528" y="2519030"/>
                            <a:ext cx="7059613" cy="1997075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" name="6 CuadroTexto"/>
              <p:cNvSpPr txBox="1"/>
              <p:nvPr/>
            </p:nvSpPr>
            <p:spPr>
              <a:xfrm>
                <a:off x="2483768" y="3906634"/>
                <a:ext cx="150554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sz="1400" dirty="0" err="1"/>
                  <a:t>Triclorotriazolina</a:t>
                </a:r>
                <a:endParaRPr lang="es-AR" sz="1400" dirty="0"/>
              </a:p>
              <a:p>
                <a:r>
                  <a:rPr lang="es-AR" sz="1400" dirty="0"/>
                  <a:t>(Ancla de </a:t>
                </a:r>
                <a:r>
                  <a:rPr lang="es-AR" sz="1400" dirty="0" err="1"/>
                  <a:t>triazina</a:t>
                </a:r>
                <a:r>
                  <a:rPr lang="es-AR" sz="1400" dirty="0"/>
                  <a:t>)</a:t>
                </a:r>
              </a:p>
            </p:txBody>
          </p:sp>
        </p:grpSp>
        <p:sp>
          <p:nvSpPr>
            <p:cNvPr id="11" name="10 CuadroTexto"/>
            <p:cNvSpPr txBox="1"/>
            <p:nvPr/>
          </p:nvSpPr>
          <p:spPr>
            <a:xfrm>
              <a:off x="539552" y="4014355"/>
              <a:ext cx="8987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dirty="0"/>
                <a:t>Colorante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0551" y="12212"/>
            <a:ext cx="8229600" cy="864096"/>
          </a:xfrm>
        </p:spPr>
        <p:txBody>
          <a:bodyPr/>
          <a:lstStyle/>
          <a:p>
            <a:r>
              <a:rPr lang="es-ES" dirty="0"/>
              <a:t>El </a:t>
            </a:r>
            <a:r>
              <a:rPr lang="es-ES" dirty="0" err="1"/>
              <a:t>bencino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1109" y="760805"/>
            <a:ext cx="8229600" cy="936103"/>
          </a:xfrm>
        </p:spPr>
        <p:txBody>
          <a:bodyPr>
            <a:normAutofit/>
          </a:bodyPr>
          <a:lstStyle/>
          <a:p>
            <a:r>
              <a:rPr lang="es-ES" sz="2400" dirty="0"/>
              <a:t>En 1928 la compañía Dow </a:t>
            </a:r>
            <a:r>
              <a:rPr lang="es-ES" sz="2400" dirty="0" err="1"/>
              <a:t>Chemical</a:t>
            </a:r>
            <a:r>
              <a:rPr lang="es-ES" sz="2400" dirty="0"/>
              <a:t> patenta un proceso para producir fenol, a escala industrial, a partir de </a:t>
            </a:r>
            <a:r>
              <a:rPr lang="es-ES" sz="2400" dirty="0" err="1"/>
              <a:t>clorobenceno</a:t>
            </a:r>
            <a:r>
              <a:rPr lang="es-ES" sz="2400" dirty="0"/>
              <a:t>:</a:t>
            </a:r>
            <a:endParaRPr lang="es-AR" sz="2400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86548"/>
              </p:ext>
            </p:extLst>
          </p:nvPr>
        </p:nvGraphicFramePr>
        <p:xfrm>
          <a:off x="1067173" y="1624900"/>
          <a:ext cx="6552728" cy="1422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5" name="ChemSketch" r:id="rId3" imgW="4139280" imgH="899280" progId="ACD.ChemSketch.20">
                  <p:embed/>
                </p:oleObj>
              </mc:Choice>
              <mc:Fallback>
                <p:oleObj name="ChemSketch" r:id="rId3" imgW="4139280" imgH="899280" progId="ACD.ChemSketch.20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173" y="1624900"/>
                        <a:ext cx="6552728" cy="142264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91109" y="3209076"/>
            <a:ext cx="82296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/>
              <a:t>Hoy se sabe, a través de numerosas evidencias presentadas, que la reacción transcurre a través de la eliminación de </a:t>
            </a:r>
            <a:r>
              <a:rPr lang="es-ES" sz="2400" dirty="0" err="1"/>
              <a:t>HCl</a:t>
            </a:r>
            <a:r>
              <a:rPr lang="es-ES" sz="2400" dirty="0"/>
              <a:t> y formación de un compuesto altamente reactivo: el </a:t>
            </a:r>
            <a:r>
              <a:rPr lang="es-ES" sz="2400" b="1" i="1" dirty="0" err="1"/>
              <a:t>bencino</a:t>
            </a:r>
            <a:endParaRPr lang="es-AR" sz="2400" b="1" i="1" dirty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285817"/>
              </p:ext>
            </p:extLst>
          </p:nvPr>
        </p:nvGraphicFramePr>
        <p:xfrm>
          <a:off x="220539" y="4523294"/>
          <a:ext cx="5264132" cy="1724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6" name="ChemSketch" r:id="rId5" imgW="4279320" imgH="1402200" progId="ACD.ChemSketch.20">
                  <p:embed/>
                </p:oleObj>
              </mc:Choice>
              <mc:Fallback>
                <p:oleObj name="ChemSketch" r:id="rId5" imgW="4279320" imgH="1402200" progId="ACD.ChemSketch.20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9" y="4523294"/>
                        <a:ext cx="5264132" cy="172412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126741" y="5901379"/>
            <a:ext cx="1728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1. ELIMINACIÓN</a:t>
            </a:r>
            <a:endParaRPr lang="es-AR" b="1" dirty="0">
              <a:solidFill>
                <a:srgbClr val="FF0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658590" y="5901379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2. ADICIÓN</a:t>
            </a:r>
            <a:endParaRPr lang="es-AR" b="1" dirty="0">
              <a:solidFill>
                <a:srgbClr val="FF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580112" y="4523294"/>
            <a:ext cx="35638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Vemos que primero sucede una </a:t>
            </a:r>
            <a:r>
              <a:rPr lang="es-ES" sz="2000" b="1" i="1" dirty="0"/>
              <a:t>eliminación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…Y luego la </a:t>
            </a:r>
            <a:r>
              <a:rPr lang="es-ES" sz="2000" b="1" i="1" dirty="0"/>
              <a:t>adición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A diferencia de las adiciones </a:t>
            </a:r>
            <a:r>
              <a:rPr lang="es-ES" sz="2000" dirty="0" err="1"/>
              <a:t>nucleofílicas</a:t>
            </a:r>
            <a:r>
              <a:rPr lang="es-ES" sz="2000" dirty="0"/>
              <a:t> anteriores, que suceden a la inversa.</a:t>
            </a:r>
            <a:endParaRPr lang="es-AR" sz="2000" dirty="0"/>
          </a:p>
        </p:txBody>
      </p:sp>
      <p:sp>
        <p:nvSpPr>
          <p:cNvPr id="10" name="6 CuadroTexto">
            <a:extLst>
              <a:ext uri="{FF2B5EF4-FFF2-40B4-BE49-F238E27FC236}">
                <a16:creationId xmlns:a16="http://schemas.microsoft.com/office/drawing/2014/main" id="{A1D54416-D94D-4F5E-9357-91D06F4A2EE8}"/>
              </a:ext>
            </a:extLst>
          </p:cNvPr>
          <p:cNvSpPr txBox="1"/>
          <p:nvPr/>
        </p:nvSpPr>
        <p:spPr>
          <a:xfrm>
            <a:off x="2699792" y="4843005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>
                <a:solidFill>
                  <a:srgbClr val="FF0000"/>
                </a:solidFill>
              </a:rPr>
              <a:t>BENCINO</a:t>
            </a:r>
          </a:p>
        </p:txBody>
      </p:sp>
    </p:spTree>
    <p:extLst>
      <p:ext uri="{BB962C8B-B14F-4D97-AF65-F5344CB8AC3E}">
        <p14:creationId xmlns:p14="http://schemas.microsoft.com/office/powerpoint/2010/main" val="1007257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351859"/>
              </p:ext>
            </p:extLst>
          </p:nvPr>
        </p:nvGraphicFramePr>
        <p:xfrm>
          <a:off x="3347864" y="1340768"/>
          <a:ext cx="5656317" cy="3888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1" name="ChemSketch" r:id="rId4" imgW="3947040" imgH="2712600" progId="ACD.ChemSketch.20">
                  <p:embed/>
                </p:oleObj>
              </mc:Choice>
              <mc:Fallback>
                <p:oleObj name="ChemSketch" r:id="rId4" imgW="3947040" imgH="2712600" progId="ACD.ChemSketch.20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340768"/>
                        <a:ext cx="5656317" cy="388843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Flecha curvada hacia la izquierda"/>
          <p:cNvSpPr/>
          <p:nvPr/>
        </p:nvSpPr>
        <p:spPr>
          <a:xfrm rot="20293943">
            <a:off x="7870869" y="1238828"/>
            <a:ext cx="648072" cy="1776386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73121" y="260648"/>
            <a:ext cx="79217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4400" dirty="0"/>
              <a:t>Otro ejemplo de interés industrial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852936"/>
            <a:ext cx="6912768" cy="3096344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s-ES" dirty="0"/>
              <a:t>El ácido 2,4 </a:t>
            </a:r>
            <a:r>
              <a:rPr lang="es-ES" dirty="0" err="1"/>
              <a:t>diclorofenoxiacético</a:t>
            </a:r>
            <a:r>
              <a:rPr lang="es-ES" dirty="0"/>
              <a:t>, más conocido como 2,4 D, es un potente herbicida</a:t>
            </a:r>
          </a:p>
          <a:p>
            <a:r>
              <a:rPr lang="es-ES" dirty="0"/>
              <a:t>La síntesis combina la sustitución </a:t>
            </a:r>
            <a:r>
              <a:rPr lang="es-ES" dirty="0" err="1"/>
              <a:t>electrofílica</a:t>
            </a:r>
            <a:r>
              <a:rPr lang="es-ES" dirty="0"/>
              <a:t> aromática con un desplazamiento S</a:t>
            </a:r>
            <a:r>
              <a:rPr lang="es-ES" baseline="-25000" dirty="0"/>
              <a:t>N</a:t>
            </a:r>
            <a:r>
              <a:rPr lang="es-E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6380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repeatCount="indefinite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uiExpand="1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2492896"/>
            <a:ext cx="874253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CONTINUAMOS LA PRÓXIMA CLASE</a:t>
            </a:r>
          </a:p>
        </p:txBody>
      </p:sp>
    </p:spTree>
    <p:extLst>
      <p:ext uri="{BB962C8B-B14F-4D97-AF65-F5344CB8AC3E}">
        <p14:creationId xmlns:p14="http://schemas.microsoft.com/office/powerpoint/2010/main" val="3985830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/>
              <a:t> Mecanismo de la reacción: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80728"/>
            <a:ext cx="8445624" cy="540059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/>
              <a:t>El electrófilo ataca al anillo aromático en su sistema pi, rico en electrones</a:t>
            </a:r>
          </a:p>
          <a:p>
            <a:pPr algn="just"/>
            <a:r>
              <a:rPr lang="es-ES" dirty="0"/>
              <a:t>Pero vimos que el sistema aromático es muy estable, es decir, poco propenso a dar e</a:t>
            </a:r>
            <a:r>
              <a:rPr lang="es-ES" baseline="30000" dirty="0"/>
              <a:t>-</a:t>
            </a:r>
            <a:endParaRPr lang="es-ES" dirty="0"/>
          </a:p>
          <a:p>
            <a:pPr algn="just"/>
            <a:r>
              <a:rPr lang="es-ES" dirty="0"/>
              <a:t>Tomemos el caso de la </a:t>
            </a:r>
            <a:r>
              <a:rPr lang="es-ES" dirty="0" err="1"/>
              <a:t>bromación</a:t>
            </a:r>
            <a:r>
              <a:rPr lang="es-ES" dirty="0"/>
              <a:t> del benceno: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/>
              <a:t>La escasa polarización del enlace Br—Br no es suficiente como para sustraer electrones pi del benceno</a:t>
            </a:r>
          </a:p>
          <a:p>
            <a:pPr algn="just"/>
            <a:endParaRPr lang="es-ES" dirty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338014"/>
              </p:ext>
            </p:extLst>
          </p:nvPr>
        </p:nvGraphicFramePr>
        <p:xfrm>
          <a:off x="1691680" y="3284984"/>
          <a:ext cx="4820846" cy="1444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ChemSketch" r:id="rId3" imgW="2907720" imgH="871560" progId="ACD.ChemSketch.20">
                  <p:embed/>
                </p:oleObj>
              </mc:Choice>
              <mc:Fallback>
                <p:oleObj name="ChemSketch" r:id="rId3" imgW="2907720" imgH="871560" progId="ACD.ChemSketch.20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284984"/>
                        <a:ext cx="4820846" cy="144467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518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/>
          <a:lstStyle/>
          <a:p>
            <a:r>
              <a:rPr lang="es-ES" dirty="0"/>
              <a:t>Para que la </a:t>
            </a:r>
            <a:r>
              <a:rPr lang="es-ES" dirty="0" err="1"/>
              <a:t>bromación</a:t>
            </a:r>
            <a:r>
              <a:rPr lang="es-ES" dirty="0"/>
              <a:t> ocurra, el Br</a:t>
            </a:r>
            <a:r>
              <a:rPr lang="es-ES" baseline="-25000" dirty="0"/>
              <a:t>2</a:t>
            </a:r>
            <a:r>
              <a:rPr lang="es-ES" dirty="0"/>
              <a:t> debe convertirse en un electrófilo fuerte: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El Br</a:t>
            </a:r>
            <a:r>
              <a:rPr lang="es-ES" baseline="30000" dirty="0"/>
              <a:t>+</a:t>
            </a:r>
            <a:r>
              <a:rPr lang="es-ES" dirty="0"/>
              <a:t> de la especie FeBr</a:t>
            </a:r>
            <a:r>
              <a:rPr lang="es-ES" baseline="-25000" dirty="0"/>
              <a:t>4</a:t>
            </a:r>
            <a:r>
              <a:rPr lang="es-ES" baseline="30000" dirty="0"/>
              <a:t>-</a:t>
            </a:r>
            <a:r>
              <a:rPr lang="es-ES" dirty="0"/>
              <a:t>Br</a:t>
            </a:r>
            <a:r>
              <a:rPr lang="es-ES" baseline="30000" dirty="0"/>
              <a:t>+</a:t>
            </a:r>
            <a:r>
              <a:rPr lang="es-ES" dirty="0"/>
              <a:t> es fuertemente electrófilo, entonces: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108796"/>
              </p:ext>
            </p:extLst>
          </p:nvPr>
        </p:nvGraphicFramePr>
        <p:xfrm>
          <a:off x="1907704" y="1988840"/>
          <a:ext cx="6264696" cy="1078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" name="ChemSketch" r:id="rId3" imgW="3873960" imgH="667440" progId="ACD.ChemSketch.20">
                  <p:embed/>
                </p:oleObj>
              </mc:Choice>
              <mc:Fallback>
                <p:oleObj name="ChemSketch" r:id="rId3" imgW="3873960" imgH="667440" progId="ACD.ChemSketch.20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988840"/>
                        <a:ext cx="6264696" cy="107834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568315" y="1872571"/>
            <a:ext cx="1152164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El bromuro férrico actúa como ácido de Lewis</a:t>
            </a:r>
          </a:p>
        </p:txBody>
      </p:sp>
      <p:sp>
        <p:nvSpPr>
          <p:cNvPr id="7" name="6 Flecha derecha"/>
          <p:cNvSpPr/>
          <p:nvPr/>
        </p:nvSpPr>
        <p:spPr>
          <a:xfrm rot="20962162">
            <a:off x="1339228" y="2494826"/>
            <a:ext cx="595941" cy="29161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917245"/>
              </p:ext>
            </p:extLst>
          </p:nvPr>
        </p:nvGraphicFramePr>
        <p:xfrm>
          <a:off x="827584" y="4221088"/>
          <a:ext cx="6859259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" name="ChemSketch" r:id="rId5" imgW="3459600" imgH="871560" progId="ACD.ChemSketch.20">
                  <p:embed/>
                </p:oleObj>
              </mc:Choice>
              <mc:Fallback>
                <p:oleObj name="ChemSketch" r:id="rId5" imgW="3459600" imgH="871560" progId="ACD.ChemSketch.20">
                  <p:embed/>
                  <p:pic>
                    <p:nvPicPr>
                      <p:cNvPr id="0" name="Picture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221088"/>
                        <a:ext cx="6859259" cy="172819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176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" name="Object 512"/>
          <p:cNvGraphicFramePr>
            <a:graphicFrameLocks noChangeAspect="1"/>
          </p:cNvGraphicFramePr>
          <p:nvPr/>
        </p:nvGraphicFramePr>
        <p:xfrm>
          <a:off x="642910" y="2214555"/>
          <a:ext cx="6572296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" name="ChemSketch" r:id="rId3" imgW="5029200" imgH="835200" progId="ACD.ChemSketch.20">
                  <p:embed/>
                </p:oleObj>
              </mc:Choice>
              <mc:Fallback>
                <p:oleObj name="ChemSketch" r:id="rId3" imgW="5029200" imgH="835200" progId="ACD.ChemSketch.20">
                  <p:embed/>
                  <p:pic>
                    <p:nvPicPr>
                      <p:cNvPr id="0" name="Picture 5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214555"/>
                        <a:ext cx="6572296" cy="107157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431" y="116632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/>
              <a:t>Mecanismo: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6081" y="764704"/>
            <a:ext cx="8229600" cy="1440160"/>
          </a:xfrm>
        </p:spPr>
        <p:txBody>
          <a:bodyPr>
            <a:noAutofit/>
          </a:bodyPr>
          <a:lstStyle/>
          <a:p>
            <a:r>
              <a:rPr lang="es-ES" sz="2800" dirty="0"/>
              <a:t>Tiene lugar una adición, seguida de eliminación</a:t>
            </a:r>
          </a:p>
          <a:p>
            <a:r>
              <a:rPr lang="es-ES" sz="2800" dirty="0"/>
              <a:t>En la adición se forma un intermediario con carga (+) </a:t>
            </a:r>
            <a:r>
              <a:rPr lang="es-ES" sz="2800" dirty="0" err="1"/>
              <a:t>deslocalizada</a:t>
            </a:r>
            <a:r>
              <a:rPr lang="es-ES" sz="2800" dirty="0"/>
              <a:t> en el anillo: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52239"/>
              </p:ext>
            </p:extLst>
          </p:nvPr>
        </p:nvGraphicFramePr>
        <p:xfrm>
          <a:off x="8160691" y="2154845"/>
          <a:ext cx="818156" cy="1120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" name="ChemSketch" r:id="rId5" imgW="576000" imgH="789480" progId="ACD.ChemSketch.20">
                  <p:embed/>
                </p:oleObj>
              </mc:Choice>
              <mc:Fallback>
                <p:oleObj name="ChemSketch" r:id="rId5" imgW="576000" imgH="789480" progId="ACD.ChemSketch.20">
                  <p:embed/>
                  <p:pic>
                    <p:nvPicPr>
                      <p:cNvPr id="0" name="Picture 5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0691" y="2154845"/>
                        <a:ext cx="818156" cy="112017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10 Conector recto"/>
          <p:cNvCxnSpPr/>
          <p:nvPr/>
        </p:nvCxnSpPr>
        <p:spPr>
          <a:xfrm>
            <a:off x="5741589" y="3926235"/>
            <a:ext cx="0" cy="199972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5741590" y="5925962"/>
            <a:ext cx="315089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Flecha arriba"/>
          <p:cNvSpPr/>
          <p:nvPr/>
        </p:nvSpPr>
        <p:spPr>
          <a:xfrm>
            <a:off x="5416337" y="4127718"/>
            <a:ext cx="306292" cy="1483884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14" name="13 Flecha derecha"/>
          <p:cNvSpPr/>
          <p:nvPr/>
        </p:nvSpPr>
        <p:spPr>
          <a:xfrm>
            <a:off x="6387466" y="5967009"/>
            <a:ext cx="1996817" cy="33549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15" name="14 Forma libre"/>
          <p:cNvSpPr/>
          <p:nvPr/>
        </p:nvSpPr>
        <p:spPr>
          <a:xfrm>
            <a:off x="6067923" y="4155019"/>
            <a:ext cx="2636303" cy="1676132"/>
          </a:xfrm>
          <a:custGeom>
            <a:avLst/>
            <a:gdLst>
              <a:gd name="connsiteX0" fmla="*/ 0 w 2303813"/>
              <a:gd name="connsiteY0" fmla="*/ 1028356 h 1690055"/>
              <a:gd name="connsiteX1" fmla="*/ 320633 w 2303813"/>
              <a:gd name="connsiteY1" fmla="*/ 1004606 h 1690055"/>
              <a:gd name="connsiteX2" fmla="*/ 593766 w 2303813"/>
              <a:gd name="connsiteY2" fmla="*/ 137707 h 1690055"/>
              <a:gd name="connsiteX3" fmla="*/ 760020 w 2303813"/>
              <a:gd name="connsiteY3" fmla="*/ 18954 h 1690055"/>
              <a:gd name="connsiteX4" fmla="*/ 926275 w 2303813"/>
              <a:gd name="connsiteY4" fmla="*/ 315837 h 1690055"/>
              <a:gd name="connsiteX5" fmla="*/ 1068779 w 2303813"/>
              <a:gd name="connsiteY5" fmla="*/ 683972 h 1690055"/>
              <a:gd name="connsiteX6" fmla="*/ 1270659 w 2303813"/>
              <a:gd name="connsiteY6" fmla="*/ 743349 h 1690055"/>
              <a:gd name="connsiteX7" fmla="*/ 1413163 w 2303813"/>
              <a:gd name="connsiteY7" fmla="*/ 648346 h 1690055"/>
              <a:gd name="connsiteX8" fmla="*/ 1472540 w 2303813"/>
              <a:gd name="connsiteY8" fmla="*/ 387089 h 1690055"/>
              <a:gd name="connsiteX9" fmla="*/ 1615044 w 2303813"/>
              <a:gd name="connsiteY9" fmla="*/ 363338 h 1690055"/>
              <a:gd name="connsiteX10" fmla="*/ 1733797 w 2303813"/>
              <a:gd name="connsiteY10" fmla="*/ 600845 h 1690055"/>
              <a:gd name="connsiteX11" fmla="*/ 1852550 w 2303813"/>
              <a:gd name="connsiteY11" fmla="*/ 1503369 h 1690055"/>
              <a:gd name="connsiteX12" fmla="*/ 2042555 w 2303813"/>
              <a:gd name="connsiteY12" fmla="*/ 1669624 h 1690055"/>
              <a:gd name="connsiteX13" fmla="*/ 2303813 w 2303813"/>
              <a:gd name="connsiteY13" fmla="*/ 1681499 h 1690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03813" h="1690055">
                <a:moveTo>
                  <a:pt x="0" y="1028356"/>
                </a:moveTo>
                <a:cubicBezTo>
                  <a:pt x="110836" y="1090701"/>
                  <a:pt x="221672" y="1153047"/>
                  <a:pt x="320633" y="1004606"/>
                </a:cubicBezTo>
                <a:cubicBezTo>
                  <a:pt x="419594" y="856165"/>
                  <a:pt x="520535" y="301982"/>
                  <a:pt x="593766" y="137707"/>
                </a:cubicBezTo>
                <a:cubicBezTo>
                  <a:pt x="666997" y="-26568"/>
                  <a:pt x="704602" y="-10734"/>
                  <a:pt x="760020" y="18954"/>
                </a:cubicBezTo>
                <a:cubicBezTo>
                  <a:pt x="815438" y="48642"/>
                  <a:pt x="874815" y="205001"/>
                  <a:pt x="926275" y="315837"/>
                </a:cubicBezTo>
                <a:cubicBezTo>
                  <a:pt x="977735" y="426673"/>
                  <a:pt x="1011382" y="612720"/>
                  <a:pt x="1068779" y="683972"/>
                </a:cubicBezTo>
                <a:cubicBezTo>
                  <a:pt x="1126176" y="755224"/>
                  <a:pt x="1213262" y="749287"/>
                  <a:pt x="1270659" y="743349"/>
                </a:cubicBezTo>
                <a:cubicBezTo>
                  <a:pt x="1328056" y="737411"/>
                  <a:pt x="1379516" y="707723"/>
                  <a:pt x="1413163" y="648346"/>
                </a:cubicBezTo>
                <a:cubicBezTo>
                  <a:pt x="1446810" y="588969"/>
                  <a:pt x="1438893" y="434590"/>
                  <a:pt x="1472540" y="387089"/>
                </a:cubicBezTo>
                <a:cubicBezTo>
                  <a:pt x="1506187" y="339588"/>
                  <a:pt x="1571501" y="327712"/>
                  <a:pt x="1615044" y="363338"/>
                </a:cubicBezTo>
                <a:cubicBezTo>
                  <a:pt x="1658587" y="398964"/>
                  <a:pt x="1694213" y="410840"/>
                  <a:pt x="1733797" y="600845"/>
                </a:cubicBezTo>
                <a:cubicBezTo>
                  <a:pt x="1773381" y="790850"/>
                  <a:pt x="1801090" y="1325239"/>
                  <a:pt x="1852550" y="1503369"/>
                </a:cubicBezTo>
                <a:cubicBezTo>
                  <a:pt x="1904010" y="1681499"/>
                  <a:pt x="1967345" y="1639936"/>
                  <a:pt x="2042555" y="1669624"/>
                </a:cubicBezTo>
                <a:cubicBezTo>
                  <a:pt x="2117765" y="1699312"/>
                  <a:pt x="2210789" y="1690405"/>
                  <a:pt x="2303813" y="1681499"/>
                </a:cubicBezTo>
              </a:path>
            </a:pathLst>
          </a:cu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" name="15 Conector recto"/>
          <p:cNvCxnSpPr/>
          <p:nvPr/>
        </p:nvCxnSpPr>
        <p:spPr>
          <a:xfrm flipH="1">
            <a:off x="5915984" y="5249754"/>
            <a:ext cx="949628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H="1" flipV="1">
            <a:off x="5915984" y="4127718"/>
            <a:ext cx="1101568" cy="8589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17 Grupo"/>
          <p:cNvGrpSpPr/>
          <p:nvPr/>
        </p:nvGrpSpPr>
        <p:grpSpPr>
          <a:xfrm>
            <a:off x="5959978" y="4132012"/>
            <a:ext cx="427687" cy="1117741"/>
            <a:chOff x="1921208" y="3697134"/>
            <a:chExt cx="633766" cy="1456451"/>
          </a:xfrm>
          <a:solidFill>
            <a:srgbClr val="00B0F0"/>
          </a:solidFill>
        </p:grpSpPr>
        <p:sp>
          <p:nvSpPr>
            <p:cNvPr id="19" name="18 Flecha arriba y abajo"/>
            <p:cNvSpPr/>
            <p:nvPr/>
          </p:nvSpPr>
          <p:spPr>
            <a:xfrm>
              <a:off x="2081166" y="3697134"/>
              <a:ext cx="327319" cy="1456451"/>
            </a:xfrm>
            <a:prstGeom prst="up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1200"/>
            </a:p>
          </p:txBody>
        </p:sp>
        <p:sp>
          <p:nvSpPr>
            <p:cNvPr id="20" name="19 CuadroTexto"/>
            <p:cNvSpPr txBox="1"/>
            <p:nvPr/>
          </p:nvSpPr>
          <p:spPr>
            <a:xfrm>
              <a:off x="1921208" y="4240693"/>
              <a:ext cx="633766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s-ES" sz="1200" dirty="0">
                  <a:solidFill>
                    <a:schemeClr val="bg1"/>
                  </a:solidFill>
                  <a:latin typeface="Symbol" pitchFamily="18" charset="2"/>
                </a:rPr>
                <a:t>D</a:t>
              </a:r>
              <a:r>
                <a:rPr lang="es-ES" sz="1200" dirty="0">
                  <a:solidFill>
                    <a:schemeClr val="bg1"/>
                  </a:solidFill>
                </a:rPr>
                <a:t>G</a:t>
              </a:r>
              <a:r>
                <a:rPr lang="es-ES" sz="1200" baseline="30000" dirty="0">
                  <a:solidFill>
                    <a:schemeClr val="bg1"/>
                  </a:solidFill>
                </a:rPr>
                <a:t>‡</a:t>
              </a:r>
              <a:endParaRPr lang="es-ES" sz="1200" dirty="0">
                <a:solidFill>
                  <a:schemeClr val="bg1"/>
                </a:solidFill>
                <a:latin typeface="Symbol" pitchFamily="18" charset="2"/>
              </a:endParaRPr>
            </a:p>
          </p:txBody>
        </p:sp>
      </p:grpSp>
      <p:graphicFrame>
        <p:nvGraphicFramePr>
          <p:cNvPr id="33" name="3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018563"/>
              </p:ext>
            </p:extLst>
          </p:nvPr>
        </p:nvGraphicFramePr>
        <p:xfrm>
          <a:off x="5959978" y="5294452"/>
          <a:ext cx="481042" cy="536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5" name="ChemSketch" r:id="rId7" imgW="576000" imgH="642960" progId="ACD.ChemSketch.20">
                  <p:embed/>
                </p:oleObj>
              </mc:Choice>
              <mc:Fallback>
                <p:oleObj name="ChemSketch" r:id="rId7" imgW="576000" imgH="642960" progId="ACD.ChemSketch.20">
                  <p:embed/>
                  <p:pic>
                    <p:nvPicPr>
                      <p:cNvPr id="0" name="Picture 5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978" y="5294452"/>
                        <a:ext cx="481042" cy="53669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3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077374"/>
              </p:ext>
            </p:extLst>
          </p:nvPr>
        </p:nvGraphicFramePr>
        <p:xfrm>
          <a:off x="7249653" y="4926099"/>
          <a:ext cx="424600" cy="591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" name="ChemSketch" r:id="rId9" imgW="530280" imgH="737640" progId="ACD.ChemSketch.20">
                  <p:embed/>
                </p:oleObj>
              </mc:Choice>
              <mc:Fallback>
                <p:oleObj name="ChemSketch" r:id="rId9" imgW="530280" imgH="737640" progId="ACD.ChemSketch.20">
                  <p:embed/>
                  <p:pic>
                    <p:nvPicPr>
                      <p:cNvPr id="0" name="Picture 5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9653" y="4926099"/>
                        <a:ext cx="424600" cy="59113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3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062896"/>
              </p:ext>
            </p:extLst>
          </p:nvPr>
        </p:nvGraphicFramePr>
        <p:xfrm>
          <a:off x="8384284" y="4926098"/>
          <a:ext cx="517132" cy="784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7" name="ChemSketch" r:id="rId11" imgW="576000" imgH="874800" progId="ACD.ChemSketch.20">
                  <p:embed/>
                </p:oleObj>
              </mc:Choice>
              <mc:Fallback>
                <p:oleObj name="ChemSketch" r:id="rId11" imgW="576000" imgH="874800" progId="ACD.ChemSketch.20">
                  <p:embed/>
                  <p:pic>
                    <p:nvPicPr>
                      <p:cNvPr id="0" name="Picture 5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4284" y="4926098"/>
                        <a:ext cx="517132" cy="78495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36 CuadroTexto"/>
          <p:cNvSpPr txBox="1"/>
          <p:nvPr/>
        </p:nvSpPr>
        <p:spPr>
          <a:xfrm>
            <a:off x="0" y="5448349"/>
            <a:ext cx="503459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Este diagrama de energía recuerda al de E1.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Aquí también tenemos un intermediario cargado positivamente, es decir, un </a:t>
            </a:r>
            <a:r>
              <a:rPr lang="es-ES" dirty="0" err="1"/>
              <a:t>carbocatión</a:t>
            </a:r>
            <a:r>
              <a:rPr lang="es-ES" dirty="0"/>
              <a:t>.</a:t>
            </a:r>
          </a:p>
        </p:txBody>
      </p:sp>
      <p:graphicFrame>
        <p:nvGraphicFramePr>
          <p:cNvPr id="39" name="3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844724"/>
              </p:ext>
            </p:extLst>
          </p:nvPr>
        </p:nvGraphicFramePr>
        <p:xfrm>
          <a:off x="422560" y="3926235"/>
          <a:ext cx="4561505" cy="1202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8" name="ChemSketch" r:id="rId13" imgW="3319200" imgH="874800" progId="ACD.ChemSketch.20">
                  <p:embed/>
                </p:oleObj>
              </mc:Choice>
              <mc:Fallback>
                <p:oleObj name="ChemSketch" r:id="rId13" imgW="3319200" imgH="874800" progId="ACD.ChemSketch.20">
                  <p:embed/>
                  <p:pic>
                    <p:nvPicPr>
                      <p:cNvPr id="0" name="Picture 5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60" y="3926235"/>
                        <a:ext cx="4561505" cy="120200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39 CuadroTexto"/>
          <p:cNvSpPr txBox="1"/>
          <p:nvPr/>
        </p:nvSpPr>
        <p:spPr>
          <a:xfrm>
            <a:off x="5859732" y="3326070"/>
            <a:ext cx="231563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Las estructuras de resonancia pueden representarse en una sola</a:t>
            </a:r>
          </a:p>
        </p:txBody>
      </p:sp>
      <p:sp>
        <p:nvSpPr>
          <p:cNvPr id="41" name="40 Flecha doblada"/>
          <p:cNvSpPr/>
          <p:nvPr/>
        </p:nvSpPr>
        <p:spPr>
          <a:xfrm rot="16200000">
            <a:off x="5342133" y="3235744"/>
            <a:ext cx="508197" cy="577369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2" name="41 Flecha doblada"/>
          <p:cNvSpPr/>
          <p:nvPr/>
        </p:nvSpPr>
        <p:spPr>
          <a:xfrm rot="16200000" flipV="1">
            <a:off x="8197741" y="3265753"/>
            <a:ext cx="508197" cy="582296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3" name="42 Flecha izquierda y derecha"/>
          <p:cNvSpPr/>
          <p:nvPr/>
        </p:nvSpPr>
        <p:spPr>
          <a:xfrm>
            <a:off x="7317035" y="2564904"/>
            <a:ext cx="774617" cy="432048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44 CuadroTexto"/>
          <p:cNvSpPr txBox="1"/>
          <p:nvPr/>
        </p:nvSpPr>
        <p:spPr>
          <a:xfrm>
            <a:off x="149239" y="3349335"/>
            <a:ext cx="41654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Se termina con la salida de H</a:t>
            </a:r>
            <a:r>
              <a:rPr lang="es-ES" sz="2400" baseline="30000" dirty="0"/>
              <a:t>+</a:t>
            </a:r>
            <a:endParaRPr lang="es-ES" sz="2400" dirty="0"/>
          </a:p>
        </p:txBody>
      </p:sp>
      <p:sp>
        <p:nvSpPr>
          <p:cNvPr id="47" name="46 Flecha doblada"/>
          <p:cNvSpPr/>
          <p:nvPr/>
        </p:nvSpPr>
        <p:spPr>
          <a:xfrm rot="16200000" flipV="1">
            <a:off x="5952871" y="4723733"/>
            <a:ext cx="863606" cy="2639337"/>
          </a:xfrm>
          <a:prstGeom prst="bentArrow">
            <a:avLst>
              <a:gd name="adj1" fmla="val 19570"/>
              <a:gd name="adj2" fmla="val 20928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52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6" presetClass="entr" presetSubtype="37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1500"/>
                            </p:stCondLst>
                            <p:childTnLst>
                              <p:par>
                                <p:cTn id="7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45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37" grpId="0" animBg="1"/>
      <p:bldP spid="40" grpId="0" animBg="1"/>
      <p:bldP spid="41" grpId="0" animBg="1"/>
      <p:bldP spid="42" grpId="0" animBg="1"/>
      <p:bldP spid="43" grpId="0" animBg="1"/>
      <p:bldP spid="45" grpId="0"/>
      <p:bldP spid="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408" y="460121"/>
            <a:ext cx="8229600" cy="1152128"/>
          </a:xfrm>
        </p:spPr>
        <p:txBody>
          <a:bodyPr/>
          <a:lstStyle/>
          <a:p>
            <a:r>
              <a:rPr lang="es-ES" dirty="0"/>
              <a:t>Si hay un </a:t>
            </a:r>
            <a:r>
              <a:rPr lang="es-ES" dirty="0" err="1"/>
              <a:t>carbocatión</a:t>
            </a:r>
            <a:r>
              <a:rPr lang="es-ES" dirty="0"/>
              <a:t> ¿porqué no reacciona con un nucleófilo?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116209" y="3637038"/>
            <a:ext cx="0" cy="3047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flipH="1">
            <a:off x="2097249" y="6597340"/>
            <a:ext cx="315089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Flecha arriba"/>
          <p:cNvSpPr/>
          <p:nvPr/>
        </p:nvSpPr>
        <p:spPr>
          <a:xfrm>
            <a:off x="1703562" y="3963663"/>
            <a:ext cx="393687" cy="2261154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8" name="7 Flecha derecha"/>
          <p:cNvSpPr/>
          <p:nvPr/>
        </p:nvSpPr>
        <p:spPr>
          <a:xfrm>
            <a:off x="2548441" y="6224817"/>
            <a:ext cx="1996817" cy="45942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9" name="8 Forma libre"/>
          <p:cNvSpPr/>
          <p:nvPr/>
        </p:nvSpPr>
        <p:spPr>
          <a:xfrm>
            <a:off x="2442543" y="3944325"/>
            <a:ext cx="2636303" cy="2554103"/>
          </a:xfrm>
          <a:custGeom>
            <a:avLst/>
            <a:gdLst>
              <a:gd name="connsiteX0" fmla="*/ 0 w 2303813"/>
              <a:gd name="connsiteY0" fmla="*/ 1028356 h 1690055"/>
              <a:gd name="connsiteX1" fmla="*/ 320633 w 2303813"/>
              <a:gd name="connsiteY1" fmla="*/ 1004606 h 1690055"/>
              <a:gd name="connsiteX2" fmla="*/ 593766 w 2303813"/>
              <a:gd name="connsiteY2" fmla="*/ 137707 h 1690055"/>
              <a:gd name="connsiteX3" fmla="*/ 760020 w 2303813"/>
              <a:gd name="connsiteY3" fmla="*/ 18954 h 1690055"/>
              <a:gd name="connsiteX4" fmla="*/ 926275 w 2303813"/>
              <a:gd name="connsiteY4" fmla="*/ 315837 h 1690055"/>
              <a:gd name="connsiteX5" fmla="*/ 1068779 w 2303813"/>
              <a:gd name="connsiteY5" fmla="*/ 683972 h 1690055"/>
              <a:gd name="connsiteX6" fmla="*/ 1270659 w 2303813"/>
              <a:gd name="connsiteY6" fmla="*/ 743349 h 1690055"/>
              <a:gd name="connsiteX7" fmla="*/ 1413163 w 2303813"/>
              <a:gd name="connsiteY7" fmla="*/ 648346 h 1690055"/>
              <a:gd name="connsiteX8" fmla="*/ 1472540 w 2303813"/>
              <a:gd name="connsiteY8" fmla="*/ 387089 h 1690055"/>
              <a:gd name="connsiteX9" fmla="*/ 1615044 w 2303813"/>
              <a:gd name="connsiteY9" fmla="*/ 363338 h 1690055"/>
              <a:gd name="connsiteX10" fmla="*/ 1733797 w 2303813"/>
              <a:gd name="connsiteY10" fmla="*/ 600845 h 1690055"/>
              <a:gd name="connsiteX11" fmla="*/ 1852550 w 2303813"/>
              <a:gd name="connsiteY11" fmla="*/ 1503369 h 1690055"/>
              <a:gd name="connsiteX12" fmla="*/ 2042555 w 2303813"/>
              <a:gd name="connsiteY12" fmla="*/ 1669624 h 1690055"/>
              <a:gd name="connsiteX13" fmla="*/ 2303813 w 2303813"/>
              <a:gd name="connsiteY13" fmla="*/ 1681499 h 1690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03813" h="1690055">
                <a:moveTo>
                  <a:pt x="0" y="1028356"/>
                </a:moveTo>
                <a:cubicBezTo>
                  <a:pt x="110836" y="1090701"/>
                  <a:pt x="221672" y="1153047"/>
                  <a:pt x="320633" y="1004606"/>
                </a:cubicBezTo>
                <a:cubicBezTo>
                  <a:pt x="419594" y="856165"/>
                  <a:pt x="520535" y="301982"/>
                  <a:pt x="593766" y="137707"/>
                </a:cubicBezTo>
                <a:cubicBezTo>
                  <a:pt x="666997" y="-26568"/>
                  <a:pt x="704602" y="-10734"/>
                  <a:pt x="760020" y="18954"/>
                </a:cubicBezTo>
                <a:cubicBezTo>
                  <a:pt x="815438" y="48642"/>
                  <a:pt x="874815" y="205001"/>
                  <a:pt x="926275" y="315837"/>
                </a:cubicBezTo>
                <a:cubicBezTo>
                  <a:pt x="977735" y="426673"/>
                  <a:pt x="1011382" y="612720"/>
                  <a:pt x="1068779" y="683972"/>
                </a:cubicBezTo>
                <a:cubicBezTo>
                  <a:pt x="1126176" y="755224"/>
                  <a:pt x="1213262" y="749287"/>
                  <a:pt x="1270659" y="743349"/>
                </a:cubicBezTo>
                <a:cubicBezTo>
                  <a:pt x="1328056" y="737411"/>
                  <a:pt x="1379516" y="707723"/>
                  <a:pt x="1413163" y="648346"/>
                </a:cubicBezTo>
                <a:cubicBezTo>
                  <a:pt x="1446810" y="588969"/>
                  <a:pt x="1438893" y="434590"/>
                  <a:pt x="1472540" y="387089"/>
                </a:cubicBezTo>
                <a:cubicBezTo>
                  <a:pt x="1506187" y="339588"/>
                  <a:pt x="1571501" y="327712"/>
                  <a:pt x="1615044" y="363338"/>
                </a:cubicBezTo>
                <a:cubicBezTo>
                  <a:pt x="1658587" y="398964"/>
                  <a:pt x="1694213" y="410840"/>
                  <a:pt x="1733797" y="600845"/>
                </a:cubicBezTo>
                <a:cubicBezTo>
                  <a:pt x="1773381" y="790850"/>
                  <a:pt x="1801090" y="1325239"/>
                  <a:pt x="1852550" y="1503369"/>
                </a:cubicBezTo>
                <a:cubicBezTo>
                  <a:pt x="1904010" y="1681499"/>
                  <a:pt x="1967345" y="1639936"/>
                  <a:pt x="2042555" y="1669624"/>
                </a:cubicBezTo>
                <a:cubicBezTo>
                  <a:pt x="2117765" y="1699312"/>
                  <a:pt x="2210789" y="1690405"/>
                  <a:pt x="2303813" y="1681499"/>
                </a:cubicBezTo>
              </a:path>
            </a:pathLst>
          </a:cu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8" name="1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213313"/>
              </p:ext>
            </p:extLst>
          </p:nvPr>
        </p:nvGraphicFramePr>
        <p:xfrm>
          <a:off x="741635" y="1468233"/>
          <a:ext cx="7306449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5" name="ChemSketch" r:id="rId3" imgW="5562720" imgH="822960" progId="ACD.ChemSketch.20">
                  <p:embed/>
                </p:oleObj>
              </mc:Choice>
              <mc:Fallback>
                <p:oleObj name="ChemSketch" r:id="rId3" imgW="5562720" imgH="822960" progId="ACD.ChemSketch.20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635" y="1468233"/>
                        <a:ext cx="7306449" cy="108012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2 Marcador de contenido"/>
          <p:cNvSpPr txBox="1">
            <a:spLocks/>
          </p:cNvSpPr>
          <p:nvPr/>
        </p:nvSpPr>
        <p:spPr>
          <a:xfrm>
            <a:off x="454956" y="2548353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La razón es termodinámica, si se forma el producto de adición, se pierde la aromaticidad:</a:t>
            </a:r>
          </a:p>
        </p:txBody>
      </p:sp>
      <p:sp>
        <p:nvSpPr>
          <p:cNvPr id="34" name="33 Forma libre"/>
          <p:cNvSpPr/>
          <p:nvPr/>
        </p:nvSpPr>
        <p:spPr>
          <a:xfrm>
            <a:off x="3765666" y="4447159"/>
            <a:ext cx="1366994" cy="915752"/>
          </a:xfrm>
          <a:custGeom>
            <a:avLst/>
            <a:gdLst>
              <a:gd name="connsiteX0" fmla="*/ 0 w 1366994"/>
              <a:gd name="connsiteY0" fmla="*/ 551232 h 750524"/>
              <a:gd name="connsiteX1" fmla="*/ 187569 w 1366994"/>
              <a:gd name="connsiteY1" fmla="*/ 574678 h 750524"/>
              <a:gd name="connsiteX2" fmla="*/ 304800 w 1366994"/>
              <a:gd name="connsiteY2" fmla="*/ 445724 h 750524"/>
              <a:gd name="connsiteX3" fmla="*/ 351692 w 1366994"/>
              <a:gd name="connsiteY3" fmla="*/ 164370 h 750524"/>
              <a:gd name="connsiteX4" fmla="*/ 375138 w 1366994"/>
              <a:gd name="connsiteY4" fmla="*/ 70585 h 750524"/>
              <a:gd name="connsiteX5" fmla="*/ 422030 w 1366994"/>
              <a:gd name="connsiteY5" fmla="*/ 35416 h 750524"/>
              <a:gd name="connsiteX6" fmla="*/ 504092 w 1366994"/>
              <a:gd name="connsiteY6" fmla="*/ 247 h 750524"/>
              <a:gd name="connsiteX7" fmla="*/ 574430 w 1366994"/>
              <a:gd name="connsiteY7" fmla="*/ 23693 h 750524"/>
              <a:gd name="connsiteX8" fmla="*/ 621323 w 1366994"/>
              <a:gd name="connsiteY8" fmla="*/ 94032 h 750524"/>
              <a:gd name="connsiteX9" fmla="*/ 644769 w 1366994"/>
              <a:gd name="connsiteY9" fmla="*/ 351939 h 750524"/>
              <a:gd name="connsiteX10" fmla="*/ 691661 w 1366994"/>
              <a:gd name="connsiteY10" fmla="*/ 680185 h 750524"/>
              <a:gd name="connsiteX11" fmla="*/ 738553 w 1366994"/>
              <a:gd name="connsiteY11" fmla="*/ 738801 h 750524"/>
              <a:gd name="connsiteX12" fmla="*/ 738553 w 1366994"/>
              <a:gd name="connsiteY12" fmla="*/ 738801 h 750524"/>
              <a:gd name="connsiteX13" fmla="*/ 785446 w 1366994"/>
              <a:gd name="connsiteY13" fmla="*/ 738801 h 750524"/>
              <a:gd name="connsiteX14" fmla="*/ 855784 w 1366994"/>
              <a:gd name="connsiteY14" fmla="*/ 750524 h 750524"/>
              <a:gd name="connsiteX15" fmla="*/ 1336430 w 1366994"/>
              <a:gd name="connsiteY15" fmla="*/ 738801 h 750524"/>
              <a:gd name="connsiteX16" fmla="*/ 1277815 w 1366994"/>
              <a:gd name="connsiteY16" fmla="*/ 750524 h 75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66994" h="750524">
                <a:moveTo>
                  <a:pt x="0" y="551232"/>
                </a:moveTo>
                <a:cubicBezTo>
                  <a:pt x="68384" y="571747"/>
                  <a:pt x="136769" y="592263"/>
                  <a:pt x="187569" y="574678"/>
                </a:cubicBezTo>
                <a:cubicBezTo>
                  <a:pt x="238369" y="557093"/>
                  <a:pt x="277446" y="514109"/>
                  <a:pt x="304800" y="445724"/>
                </a:cubicBezTo>
                <a:cubicBezTo>
                  <a:pt x="332154" y="377339"/>
                  <a:pt x="339969" y="226893"/>
                  <a:pt x="351692" y="164370"/>
                </a:cubicBezTo>
                <a:cubicBezTo>
                  <a:pt x="363415" y="101847"/>
                  <a:pt x="363415" y="92077"/>
                  <a:pt x="375138" y="70585"/>
                </a:cubicBezTo>
                <a:cubicBezTo>
                  <a:pt x="386861" y="49093"/>
                  <a:pt x="400538" y="47139"/>
                  <a:pt x="422030" y="35416"/>
                </a:cubicBezTo>
                <a:cubicBezTo>
                  <a:pt x="443522" y="23693"/>
                  <a:pt x="478692" y="2201"/>
                  <a:pt x="504092" y="247"/>
                </a:cubicBezTo>
                <a:cubicBezTo>
                  <a:pt x="529492" y="-1707"/>
                  <a:pt x="554891" y="8062"/>
                  <a:pt x="574430" y="23693"/>
                </a:cubicBezTo>
                <a:cubicBezTo>
                  <a:pt x="593969" y="39324"/>
                  <a:pt x="609600" y="39324"/>
                  <a:pt x="621323" y="94032"/>
                </a:cubicBezTo>
                <a:cubicBezTo>
                  <a:pt x="633046" y="148740"/>
                  <a:pt x="633046" y="254247"/>
                  <a:pt x="644769" y="351939"/>
                </a:cubicBezTo>
                <a:cubicBezTo>
                  <a:pt x="656492" y="449631"/>
                  <a:pt x="676030" y="615708"/>
                  <a:pt x="691661" y="680185"/>
                </a:cubicBezTo>
                <a:cubicBezTo>
                  <a:pt x="707292" y="744662"/>
                  <a:pt x="738553" y="738801"/>
                  <a:pt x="738553" y="738801"/>
                </a:cubicBezTo>
                <a:lnTo>
                  <a:pt x="738553" y="738801"/>
                </a:lnTo>
                <a:cubicBezTo>
                  <a:pt x="746368" y="738801"/>
                  <a:pt x="765908" y="736847"/>
                  <a:pt x="785446" y="738801"/>
                </a:cubicBezTo>
                <a:cubicBezTo>
                  <a:pt x="804984" y="740755"/>
                  <a:pt x="763953" y="750524"/>
                  <a:pt x="855784" y="750524"/>
                </a:cubicBezTo>
                <a:cubicBezTo>
                  <a:pt x="947615" y="750524"/>
                  <a:pt x="1266092" y="738801"/>
                  <a:pt x="1336430" y="738801"/>
                </a:cubicBezTo>
                <a:cubicBezTo>
                  <a:pt x="1406768" y="738801"/>
                  <a:pt x="1342291" y="744662"/>
                  <a:pt x="1277815" y="750524"/>
                </a:cubicBezTo>
              </a:path>
            </a:pathLst>
          </a:cu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35" name="3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204755"/>
              </p:ext>
            </p:extLst>
          </p:nvPr>
        </p:nvGraphicFramePr>
        <p:xfrm>
          <a:off x="3672694" y="5150222"/>
          <a:ext cx="479669" cy="657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6" name="ChemSketch" r:id="rId5" imgW="576000" imgH="789480" progId="ACD.ChemSketch.20">
                  <p:embed/>
                </p:oleObj>
              </mc:Choice>
              <mc:Fallback>
                <p:oleObj name="ChemSketch" r:id="rId5" imgW="576000" imgH="789480" progId="ACD.ChemSketch.20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2694" y="5150222"/>
                        <a:ext cx="479669" cy="65756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3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435185"/>
              </p:ext>
            </p:extLst>
          </p:nvPr>
        </p:nvGraphicFramePr>
        <p:xfrm>
          <a:off x="2442543" y="5646404"/>
          <a:ext cx="518430" cy="57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7" name="ChemSketch" r:id="rId7" imgW="576000" imgH="642960" progId="ACD.ChemSketch.20">
                  <p:embed/>
                </p:oleObj>
              </mc:Choice>
              <mc:Fallback>
                <p:oleObj name="ChemSketch" r:id="rId7" imgW="576000" imgH="642960" progId="ACD.ChemSketch.20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543" y="5646404"/>
                        <a:ext cx="518430" cy="5784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960602"/>
              </p:ext>
            </p:extLst>
          </p:nvPr>
        </p:nvGraphicFramePr>
        <p:xfrm>
          <a:off x="4719910" y="4603663"/>
          <a:ext cx="728068" cy="695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8" name="ChemSketch" r:id="rId9" imgW="825840" imgH="789480" progId="ACD.ChemSketch.20">
                  <p:embed/>
                </p:oleObj>
              </mc:Choice>
              <mc:Fallback>
                <p:oleObj name="ChemSketch" r:id="rId9" imgW="825840" imgH="789480" progId="ACD.ChemSketch.20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9910" y="4603663"/>
                        <a:ext cx="728068" cy="69586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3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121159"/>
              </p:ext>
            </p:extLst>
          </p:nvPr>
        </p:nvGraphicFramePr>
        <p:xfrm>
          <a:off x="4740662" y="5649389"/>
          <a:ext cx="498483" cy="753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9" name="ChemSketch" r:id="rId11" imgW="576000" imgH="871560" progId="ACD.ChemSketch.20">
                  <p:embed/>
                </p:oleObj>
              </mc:Choice>
              <mc:Fallback>
                <p:oleObj name="ChemSketch" r:id="rId11" imgW="576000" imgH="871560" progId="ACD.ChemSketch.20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662" y="5649389"/>
                        <a:ext cx="498483" cy="75390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38 CuadroTexto"/>
          <p:cNvSpPr txBox="1"/>
          <p:nvPr/>
        </p:nvSpPr>
        <p:spPr>
          <a:xfrm>
            <a:off x="6164328" y="4699449"/>
            <a:ext cx="25202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Producto de adición:</a:t>
            </a:r>
          </a:p>
          <a:p>
            <a:r>
              <a:rPr lang="es-ES" dirty="0">
                <a:solidFill>
                  <a:srgbClr val="FF0000"/>
                </a:solidFill>
              </a:rPr>
              <a:t>NO AROMÁTICO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5918031" y="5746157"/>
            <a:ext cx="254240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Producto de sustitución:</a:t>
            </a:r>
          </a:p>
          <a:p>
            <a:r>
              <a:rPr lang="es-ES" dirty="0">
                <a:solidFill>
                  <a:srgbClr val="00B0F0"/>
                </a:solidFill>
              </a:rPr>
              <a:t>AROMÁTICO</a:t>
            </a:r>
          </a:p>
        </p:txBody>
      </p:sp>
      <p:sp>
        <p:nvSpPr>
          <p:cNvPr id="41" name="40 Flecha izquierda"/>
          <p:cNvSpPr/>
          <p:nvPr/>
        </p:nvSpPr>
        <p:spPr>
          <a:xfrm>
            <a:off x="5438344" y="4793677"/>
            <a:ext cx="725984" cy="45787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Flecha izquierda"/>
          <p:cNvSpPr/>
          <p:nvPr/>
        </p:nvSpPr>
        <p:spPr>
          <a:xfrm>
            <a:off x="5248139" y="5840385"/>
            <a:ext cx="660257" cy="45787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Llamada ovalada"/>
          <p:cNvSpPr/>
          <p:nvPr/>
        </p:nvSpPr>
        <p:spPr>
          <a:xfrm>
            <a:off x="4644008" y="908720"/>
            <a:ext cx="1520320" cy="648072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Ataque </a:t>
            </a:r>
            <a:r>
              <a:rPr lang="es-ES" sz="1400" dirty="0" err="1">
                <a:solidFill>
                  <a:schemeClr val="tx1"/>
                </a:solidFill>
              </a:rPr>
              <a:t>nucleofílico</a:t>
            </a:r>
            <a:endParaRPr lang="es-E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9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34" grpId="0" animBg="1"/>
      <p:bldP spid="39" grpId="0" animBg="1"/>
      <p:bldP spid="40" grpId="0" animBg="1"/>
      <p:bldP spid="41" grpId="0" animBg="1"/>
      <p:bldP spid="42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04665"/>
            <a:ext cx="8229600" cy="2664296"/>
          </a:xfrm>
        </p:spPr>
        <p:txBody>
          <a:bodyPr/>
          <a:lstStyle/>
          <a:p>
            <a:pPr algn="just"/>
            <a:r>
              <a:rPr lang="es-ES" dirty="0"/>
              <a:t>Como ya se remarcó, estas reacciones requieren de electrófilos fuertes</a:t>
            </a:r>
          </a:p>
          <a:p>
            <a:pPr algn="just"/>
            <a:r>
              <a:rPr lang="es-ES" dirty="0"/>
              <a:t>Normalmente se generan por activación del reactivo mediante algún catalizador, que actúa como ácido de Lewis.</a:t>
            </a:r>
          </a:p>
          <a:p>
            <a:pPr algn="just"/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539553" y="3059668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Cloración del benceno: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3200" dirty="0"/>
              <a:t>El Cl</a:t>
            </a:r>
            <a:r>
              <a:rPr lang="es-ES" sz="3200" baseline="-25000" dirty="0"/>
              <a:t>2</a:t>
            </a:r>
            <a:r>
              <a:rPr lang="es-ES" sz="3200" dirty="0"/>
              <a:t> se puede activar con FeCl</a:t>
            </a:r>
            <a:r>
              <a:rPr lang="es-ES" sz="3200" baseline="-25000" dirty="0"/>
              <a:t>3</a:t>
            </a:r>
            <a:r>
              <a:rPr lang="es-ES" sz="3200" dirty="0"/>
              <a:t> pero es frecuente el empleo de AlCl</a:t>
            </a:r>
            <a:r>
              <a:rPr lang="es-ES" sz="3200" baseline="-25000" dirty="0"/>
              <a:t>3</a:t>
            </a:r>
            <a:endParaRPr lang="es-ES" sz="3200" dirty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562571"/>
              </p:ext>
            </p:extLst>
          </p:nvPr>
        </p:nvGraphicFramePr>
        <p:xfrm>
          <a:off x="755576" y="4629328"/>
          <a:ext cx="5240644" cy="1175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9" name="ChemSketch" r:id="rId3" imgW="3175920" imgH="713160" progId="ACD.ChemSketch.20">
                  <p:embed/>
                </p:oleObj>
              </mc:Choice>
              <mc:Fallback>
                <p:oleObj name="ChemSketch" r:id="rId3" imgW="3175920" imgH="713160" progId="ACD.ChemSketch.20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629328"/>
                        <a:ext cx="5240644" cy="11759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928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548681"/>
            <a:ext cx="8229600" cy="1800199"/>
          </a:xfrm>
        </p:spPr>
        <p:txBody>
          <a:bodyPr>
            <a:normAutofit/>
          </a:bodyPr>
          <a:lstStyle/>
          <a:p>
            <a:r>
              <a:rPr lang="es-ES" sz="2400" dirty="0"/>
              <a:t>Para la </a:t>
            </a:r>
            <a:r>
              <a:rPr lang="es-ES" sz="2400" b="1" i="1" dirty="0" err="1"/>
              <a:t>Iodación</a:t>
            </a:r>
            <a:r>
              <a:rPr lang="es-ES" sz="2400" dirty="0"/>
              <a:t>, el I</a:t>
            </a:r>
            <a:r>
              <a:rPr lang="es-ES" sz="2400" baseline="-25000" dirty="0"/>
              <a:t>2</a:t>
            </a:r>
            <a:r>
              <a:rPr lang="es-ES" sz="2400" dirty="0"/>
              <a:t> es activado mediante la oxidación con CuCl</a:t>
            </a:r>
            <a:r>
              <a:rPr lang="es-ES" sz="2400" baseline="-25000" dirty="0"/>
              <a:t>2</a:t>
            </a:r>
            <a:r>
              <a:rPr lang="es-ES" sz="2400" dirty="0"/>
              <a:t>, H</a:t>
            </a:r>
            <a:r>
              <a:rPr lang="es-ES" sz="2400" baseline="-25000" dirty="0"/>
              <a:t>2</a:t>
            </a:r>
            <a:r>
              <a:rPr lang="es-ES" sz="2400" dirty="0"/>
              <a:t>O</a:t>
            </a:r>
            <a:r>
              <a:rPr lang="es-ES" sz="2400" baseline="-25000" dirty="0"/>
              <a:t>2</a:t>
            </a:r>
            <a:r>
              <a:rPr lang="es-ES" sz="2400" dirty="0"/>
              <a:t> ó HNO</a:t>
            </a:r>
            <a:r>
              <a:rPr lang="es-ES" sz="2400" baseline="-25000" dirty="0"/>
              <a:t>3</a:t>
            </a:r>
            <a:r>
              <a:rPr lang="es-ES" sz="2400" dirty="0"/>
              <a:t>. </a:t>
            </a:r>
          </a:p>
          <a:p>
            <a:r>
              <a:rPr lang="es-ES" sz="2400" dirty="0"/>
              <a:t>Se formará el ión </a:t>
            </a:r>
            <a:r>
              <a:rPr lang="es-ES" sz="2400" i="1" dirty="0" err="1"/>
              <a:t>iodonio</a:t>
            </a:r>
            <a:r>
              <a:rPr lang="es-ES" sz="2400" i="1" dirty="0"/>
              <a:t> </a:t>
            </a:r>
            <a:r>
              <a:rPr lang="es-ES" sz="2400" dirty="0"/>
              <a:t>(I</a:t>
            </a:r>
            <a:r>
              <a:rPr lang="es-ES" sz="2400" baseline="30000" dirty="0"/>
              <a:t>+</a:t>
            </a:r>
            <a:r>
              <a:rPr lang="es-ES" sz="2400" dirty="0"/>
              <a:t>) que sí es fuertemente </a:t>
            </a:r>
            <a:r>
              <a:rPr lang="es-ES" sz="2400" dirty="0" err="1"/>
              <a:t>electrófilico</a:t>
            </a:r>
            <a:r>
              <a:rPr lang="es-ES" sz="2400" dirty="0"/>
              <a:t>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79022" y="3356992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Para el caso de la </a:t>
            </a:r>
            <a:r>
              <a:rPr lang="es-ES" sz="2400" b="1" i="1" dirty="0"/>
              <a:t>Nitración</a:t>
            </a:r>
            <a:r>
              <a:rPr lang="es-ES" sz="2400" dirty="0"/>
              <a:t>, se emplea una mezcla de ácidos nítrico y sulfúrico  que promueve la deshidratación del HNO</a:t>
            </a:r>
            <a:r>
              <a:rPr lang="es-ES" sz="2400" baseline="-25000" dirty="0"/>
              <a:t>3</a:t>
            </a:r>
            <a:r>
              <a:rPr lang="es-ES" sz="2400" dirty="0"/>
              <a:t> y formación del ión </a:t>
            </a:r>
            <a:r>
              <a:rPr lang="es-ES" sz="2400" i="1" dirty="0" err="1"/>
              <a:t>nitronio</a:t>
            </a:r>
            <a:r>
              <a:rPr lang="es-ES" sz="2400" i="1" dirty="0"/>
              <a:t>: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284131"/>
              </p:ext>
            </p:extLst>
          </p:nvPr>
        </p:nvGraphicFramePr>
        <p:xfrm>
          <a:off x="4373760" y="4110439"/>
          <a:ext cx="4629509" cy="1046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2" name="ChemSketch" r:id="rId3" imgW="3953160" imgH="893160" progId="ACD.ChemSketch.20">
                  <p:embed/>
                </p:oleObj>
              </mc:Choice>
              <mc:Fallback>
                <p:oleObj name="ChemSketch" r:id="rId3" imgW="3953160" imgH="893160" progId="ACD.ChemSketch.20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760" y="4110439"/>
                        <a:ext cx="4629509" cy="104675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164903"/>
              </p:ext>
            </p:extLst>
          </p:nvPr>
        </p:nvGraphicFramePr>
        <p:xfrm>
          <a:off x="899591" y="5157192"/>
          <a:ext cx="6214451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3" name="ChemSketch" r:id="rId5" imgW="4483440" imgH="935640" progId="ACD.ChemSketch.20">
                  <p:embed/>
                </p:oleObj>
              </mc:Choice>
              <mc:Fallback>
                <p:oleObj name="ChemSketch" r:id="rId5" imgW="4483440" imgH="935640" progId="ACD.ChemSketch.20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1" y="5157192"/>
                        <a:ext cx="6214451" cy="129614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138BE76C-1203-4887-A57D-968EC39267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12475"/>
              </p:ext>
            </p:extLst>
          </p:nvPr>
        </p:nvGraphicFramePr>
        <p:xfrm>
          <a:off x="1043608" y="2192535"/>
          <a:ext cx="6408712" cy="1108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54" name="ChemSketch" r:id="rId7" imgW="3816720" imgH="660600" progId="ACD.ChemSketch.20">
                  <p:embed/>
                </p:oleObj>
              </mc:Choice>
              <mc:Fallback>
                <p:oleObj name="ChemSketch" r:id="rId7" imgW="3816720" imgH="660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43608" y="2192535"/>
                        <a:ext cx="6408712" cy="110899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F2F34C7A-EC57-44EB-87D6-7AA857D61A72}"/>
              </a:ext>
            </a:extLst>
          </p:cNvPr>
          <p:cNvSpPr/>
          <p:nvPr/>
        </p:nvSpPr>
        <p:spPr>
          <a:xfrm>
            <a:off x="7308304" y="5517232"/>
            <a:ext cx="1512168" cy="648072"/>
          </a:xfrm>
          <a:prstGeom prst="wedgeRoundRectCallout">
            <a:avLst>
              <a:gd name="adj1" fmla="val 48939"/>
              <a:gd name="adj2" fmla="val -13286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ION NITRONIIO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958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2336</TotalTime>
  <Words>2054</Words>
  <Application>Microsoft Office PowerPoint</Application>
  <PresentationFormat>Presentación en pantalla (4:3)</PresentationFormat>
  <Paragraphs>217</Paragraphs>
  <Slides>34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9" baseType="lpstr">
      <vt:lpstr>Arial</vt:lpstr>
      <vt:lpstr>Calibri</vt:lpstr>
      <vt:lpstr>Symbol</vt:lpstr>
      <vt:lpstr>Tema de Office</vt:lpstr>
      <vt:lpstr>ChemSketch</vt:lpstr>
      <vt:lpstr>SUSTITUCIÓN AROMÁTICA</vt:lpstr>
      <vt:lpstr>Presentación de PowerPoint</vt:lpstr>
      <vt:lpstr>SUSTITUCIÓN ELECTROFÍLICA AROMÁTICA</vt:lpstr>
      <vt:lpstr> Mecanismo de la reacción:</vt:lpstr>
      <vt:lpstr>Presentación de PowerPoint</vt:lpstr>
      <vt:lpstr>Mecanismo: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Efecto del sustituyente</vt:lpstr>
      <vt:lpstr>Presentación de PowerPoint</vt:lpstr>
      <vt:lpstr>Presentación de PowerPoint</vt:lpstr>
      <vt:lpstr>Presentación de PowerPoint</vt:lpstr>
      <vt:lpstr>Presentación de PowerPoint</vt:lpstr>
      <vt:lpstr>Activantes y orientadores a orto - para</vt:lpstr>
      <vt:lpstr>Nitración del fenol</vt:lpstr>
      <vt:lpstr>La hiperconjugación:</vt:lpstr>
      <vt:lpstr>Presentación de PowerPoint</vt:lpstr>
      <vt:lpstr>Un caso particular: los halógenos</vt:lpstr>
      <vt:lpstr>Sustitución en bencenos disustituidos</vt:lpstr>
      <vt:lpstr>Presentación de PowerPoint</vt:lpstr>
      <vt:lpstr>Presentación de PowerPoint</vt:lpstr>
      <vt:lpstr>SUSTITUCIÓN NUCLEOFÍLICA AROMÁTICA</vt:lpstr>
      <vt:lpstr>Presentación de PowerPoint</vt:lpstr>
      <vt:lpstr>La estabilización de la carga negativa es un aspecto clave:</vt:lpstr>
      <vt:lpstr>Empleos industriales de las sustituciones aromáticas</vt:lpstr>
      <vt:lpstr>Otro ejemplo:</vt:lpstr>
      <vt:lpstr>El bencino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SUSTITUCIÓN ELECTROFÍLICA</dc:title>
  <dc:creator>Usuario</dc:creator>
  <cp:lastModifiedBy>Edgardo Calandri</cp:lastModifiedBy>
  <cp:revision>188</cp:revision>
  <dcterms:created xsi:type="dcterms:W3CDTF">2013-08-20T13:02:06Z</dcterms:created>
  <dcterms:modified xsi:type="dcterms:W3CDTF">2020-09-08T00:52:50Z</dcterms:modified>
</cp:coreProperties>
</file>