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2" r:id="rId3"/>
    <p:sldId id="257" r:id="rId4"/>
    <p:sldId id="258" r:id="rId5"/>
    <p:sldId id="276" r:id="rId6"/>
    <p:sldId id="259" r:id="rId7"/>
    <p:sldId id="260" r:id="rId8"/>
    <p:sldId id="278" r:id="rId9"/>
    <p:sldId id="261" r:id="rId10"/>
    <p:sldId id="263" r:id="rId11"/>
    <p:sldId id="279" r:id="rId12"/>
    <p:sldId id="266" r:id="rId13"/>
    <p:sldId id="267" r:id="rId14"/>
    <p:sldId id="269" r:id="rId15"/>
    <p:sldId id="275" r:id="rId16"/>
    <p:sldId id="280" r:id="rId17"/>
    <p:sldId id="270" r:id="rId18"/>
    <p:sldId id="271" r:id="rId19"/>
    <p:sldId id="272" r:id="rId20"/>
    <p:sldId id="273" r:id="rId21"/>
    <p:sldId id="296" r:id="rId22"/>
    <p:sldId id="281" r:id="rId23"/>
    <p:sldId id="283" r:id="rId24"/>
    <p:sldId id="287" r:id="rId25"/>
    <p:sldId id="288" r:id="rId26"/>
    <p:sldId id="289" r:id="rId27"/>
    <p:sldId id="290" r:id="rId28"/>
    <p:sldId id="294" r:id="rId29"/>
    <p:sldId id="274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5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56.wmf"/><Relationship Id="rId4" Type="http://schemas.openxmlformats.org/officeDocument/2006/relationships/image" Target="../media/image9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8.wmf"/><Relationship Id="rId7" Type="http://schemas.openxmlformats.org/officeDocument/2006/relationships/image" Target="../media/image41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0.wmf"/><Relationship Id="rId5" Type="http://schemas.openxmlformats.org/officeDocument/2006/relationships/image" Target="../media/image11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B4138-8E21-40AE-B1CC-2481772706F6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63390-7E94-4EA4-BD5E-E8C1600B7D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30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63390-7E94-4EA4-BD5E-E8C1600B7D77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194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63390-7E94-4EA4-BD5E-E8C1600B7D77}" type="slidenum">
              <a:rPr lang="es-ES" smtClean="0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87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11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79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83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14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81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955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46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76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27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933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984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5B1A-06B1-4692-81F8-95EA46399BB2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C4CC-B8E5-4712-95D6-EA6FBF3F039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09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4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9.bin"/><Relationship Id="rId19" Type="http://schemas.openxmlformats.org/officeDocument/2006/relationships/oleObject" Target="../embeddings/oleObject44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0.wmf"/><Relationship Id="rId3" Type="http://schemas.openxmlformats.org/officeDocument/2006/relationships/image" Target="../media/image61.gi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5.png"/><Relationship Id="rId5" Type="http://schemas.openxmlformats.org/officeDocument/2006/relationships/image" Target="../media/image71.png"/><Relationship Id="rId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oleObject" Target="../embeddings/oleObject73.bin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9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7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7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91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86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2.png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24.png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51520" y="1412776"/>
            <a:ext cx="8712968" cy="2448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REACCIONES RADICALARIAS Y REDOX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5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867569"/>
              </p:ext>
            </p:extLst>
          </p:nvPr>
        </p:nvGraphicFramePr>
        <p:xfrm>
          <a:off x="179512" y="1196752"/>
          <a:ext cx="8526277" cy="1452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6" name="ChemSketch" r:id="rId3" imgW="6830640" imgH="1164240" progId="">
                  <p:embed/>
                </p:oleObj>
              </mc:Choice>
              <mc:Fallback>
                <p:oleObj name="ChemSketch" r:id="rId3" imgW="6830640" imgH="1164240" progId="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196752"/>
                        <a:ext cx="8526277" cy="14524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1032" y="404664"/>
            <a:ext cx="8712968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 err="1"/>
              <a:t>Halogenación</a:t>
            </a:r>
            <a:r>
              <a:rPr lang="es-ES" sz="3200" dirty="0"/>
              <a:t> bencílica: el mecanismo es esencialmente el mismo: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477877" y="2486705"/>
            <a:ext cx="28083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sustitución sobre el anillo suprimiría la aromaticidad.</a:t>
            </a:r>
          </a:p>
        </p:txBody>
      </p:sp>
      <p:sp>
        <p:nvSpPr>
          <p:cNvPr id="11" name="10 Cerrar llave"/>
          <p:cNvSpPr/>
          <p:nvPr/>
        </p:nvSpPr>
        <p:spPr>
          <a:xfrm rot="5400000">
            <a:off x="4711915" y="1103914"/>
            <a:ext cx="288032" cy="247754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940968"/>
              </p:ext>
            </p:extLst>
          </p:nvPr>
        </p:nvGraphicFramePr>
        <p:xfrm>
          <a:off x="6397010" y="2708920"/>
          <a:ext cx="588142" cy="1097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7" name="ChemSketch" r:id="rId5" imgW="484560" imgH="920520" progId="">
                  <p:embed/>
                </p:oleObj>
              </mc:Choice>
              <mc:Fallback>
                <p:oleObj name="ChemSketch" r:id="rId5" imgW="484560" imgH="920520" progId="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010" y="2708920"/>
                        <a:ext cx="588142" cy="10978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6985152" y="2708920"/>
            <a:ext cx="205172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dirty="0"/>
              <a:t>Este compuesto resulta menos estable que el bromuro de </a:t>
            </a:r>
            <a:r>
              <a:rPr lang="es-ES" sz="1600" dirty="0" err="1"/>
              <a:t>bencilo</a:t>
            </a:r>
            <a:endParaRPr lang="es-AR" sz="1600" dirty="0"/>
          </a:p>
        </p:txBody>
      </p:sp>
      <p:sp>
        <p:nvSpPr>
          <p:cNvPr id="22" name="21 Flecha doblada"/>
          <p:cNvSpPr/>
          <p:nvPr/>
        </p:nvSpPr>
        <p:spPr>
          <a:xfrm flipV="1">
            <a:off x="5806674" y="3121410"/>
            <a:ext cx="576064" cy="576064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44378"/>
              </p:ext>
            </p:extLst>
          </p:nvPr>
        </p:nvGraphicFramePr>
        <p:xfrm>
          <a:off x="251520" y="4365104"/>
          <a:ext cx="696436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8" name="ChemSketch" r:id="rId7" imgW="6394704" imgH="1322832" progId="">
                  <p:embed/>
                </p:oleObj>
              </mc:Choice>
              <mc:Fallback>
                <p:oleObj name="ChemSketch" r:id="rId7" imgW="6394704" imgH="1322832" progId="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365104"/>
                        <a:ext cx="6964362" cy="14398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1 Título"/>
          <p:cNvSpPr txBox="1">
            <a:spLocks/>
          </p:cNvSpPr>
          <p:nvPr/>
        </p:nvSpPr>
        <p:spPr>
          <a:xfrm>
            <a:off x="251520" y="3821008"/>
            <a:ext cx="6984776" cy="713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200" dirty="0"/>
              <a:t>Orden de estabilidad de los radicales:</a:t>
            </a:r>
          </a:p>
        </p:txBody>
      </p:sp>
      <p:sp>
        <p:nvSpPr>
          <p:cNvPr id="25" name="1 Título"/>
          <p:cNvSpPr txBox="1">
            <a:spLocks/>
          </p:cNvSpPr>
          <p:nvPr/>
        </p:nvSpPr>
        <p:spPr>
          <a:xfrm>
            <a:off x="1048007" y="5877272"/>
            <a:ext cx="6984776" cy="713085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/>
              <a:t>Recordar que, en general, un radical más estable es menos reactivo pero más selectivo.</a:t>
            </a:r>
          </a:p>
        </p:txBody>
      </p:sp>
    </p:spTree>
    <p:extLst>
      <p:ext uri="{BB962C8B-B14F-4D97-AF65-F5344CB8AC3E}">
        <p14:creationId xmlns:p14="http://schemas.microsoft.com/office/powerpoint/2010/main" val="193556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20" grpId="0" animBg="1"/>
      <p:bldP spid="22" grpId="0" animBg="1"/>
      <p:bldP spid="24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3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246316"/>
              </p:ext>
            </p:extLst>
          </p:nvPr>
        </p:nvGraphicFramePr>
        <p:xfrm>
          <a:off x="5273080" y="5062894"/>
          <a:ext cx="1867810" cy="1295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9" name="ChemSketch" r:id="rId3" imgW="1304640" imgH="905400" progId="">
                  <p:embed/>
                </p:oleObj>
              </mc:Choice>
              <mc:Fallback>
                <p:oleObj name="ChemSketch" r:id="rId3" imgW="1304640" imgH="905400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080" y="5062894"/>
                        <a:ext cx="1867810" cy="12951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3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47972"/>
              </p:ext>
            </p:extLst>
          </p:nvPr>
        </p:nvGraphicFramePr>
        <p:xfrm>
          <a:off x="3443370" y="2456586"/>
          <a:ext cx="1662371" cy="1152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0" name="ChemSketch" r:id="rId5" imgW="1304640" imgH="905400" progId="">
                  <p:embed/>
                </p:oleObj>
              </mc:Choice>
              <mc:Fallback>
                <p:oleObj name="ChemSketch" r:id="rId5" imgW="1304640" imgH="905400" progId="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370" y="2456586"/>
                        <a:ext cx="1662371" cy="115273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781618"/>
              </p:ext>
            </p:extLst>
          </p:nvPr>
        </p:nvGraphicFramePr>
        <p:xfrm>
          <a:off x="531708" y="2488443"/>
          <a:ext cx="223202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1" name="ChemSketch" r:id="rId7" imgW="2231280" imgH="1088280" progId="">
                  <p:embed/>
                </p:oleObj>
              </mc:Choice>
              <mc:Fallback>
                <p:oleObj name="ChemSketch" r:id="rId7" imgW="2231280" imgH="1088280" progId="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08" y="2488443"/>
                        <a:ext cx="2232025" cy="1089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74214" y="260648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Adición </a:t>
            </a:r>
            <a:r>
              <a:rPr lang="es-ES" sz="3200" dirty="0" err="1"/>
              <a:t>radicalaria</a:t>
            </a:r>
            <a:r>
              <a:rPr lang="es-ES" sz="3200" dirty="0"/>
              <a:t>: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07504" y="764704"/>
            <a:ext cx="8661648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s-ES" sz="2400" dirty="0"/>
              <a:t>La mencionamos antes, como una competidora en la sustitución </a:t>
            </a:r>
            <a:r>
              <a:rPr lang="es-ES" sz="2400" dirty="0" err="1"/>
              <a:t>alílica</a:t>
            </a:r>
            <a:r>
              <a:rPr lang="es-ES" sz="2400" dirty="0"/>
              <a:t> con bromo.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ES" sz="2400" dirty="0"/>
              <a:t>La iniciación también implica la formación del radical: X</a:t>
            </a:r>
            <a:r>
              <a:rPr lang="es-ES" sz="2400" baseline="-25000" dirty="0"/>
              <a:t>2</a:t>
            </a:r>
            <a:r>
              <a:rPr lang="es-ES" sz="2400" dirty="0"/>
              <a:t> </a:t>
            </a:r>
            <a:r>
              <a:rPr lang="es-ES" sz="2400" dirty="0">
                <a:sym typeface="Wingdings" pitchFamily="2" charset="2"/>
              </a:rPr>
              <a:t> 2X</a:t>
            </a:r>
            <a:r>
              <a:rPr lang="es-ES" sz="2400" baseline="30000" dirty="0">
                <a:sym typeface="Symbol"/>
              </a:rPr>
              <a:t></a:t>
            </a:r>
            <a:r>
              <a:rPr lang="es-ES" sz="2400" dirty="0">
                <a:sym typeface="Symbol"/>
              </a:rPr>
              <a:t>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ES" sz="2400" dirty="0"/>
              <a:t>El radical X</a:t>
            </a:r>
            <a:r>
              <a:rPr lang="es-ES" sz="2400" baseline="30000" dirty="0">
                <a:sym typeface="Symbol"/>
              </a:rPr>
              <a:t></a:t>
            </a:r>
            <a:r>
              <a:rPr lang="es-ES" sz="2400" dirty="0"/>
              <a:t> ataca al sistema pi…</a:t>
            </a:r>
          </a:p>
        </p:txBody>
      </p:sp>
      <p:sp>
        <p:nvSpPr>
          <p:cNvPr id="10" name="9 Flecha derecha"/>
          <p:cNvSpPr/>
          <p:nvPr/>
        </p:nvSpPr>
        <p:spPr>
          <a:xfrm>
            <a:off x="2850095" y="2852936"/>
            <a:ext cx="569777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2873489" y="264234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X</a:t>
            </a:r>
            <a:r>
              <a:rPr lang="es-ES" baseline="30000" dirty="0">
                <a:sym typeface="Symbol"/>
              </a:rPr>
              <a:t></a:t>
            </a:r>
            <a:endParaRPr lang="es-AR" dirty="0"/>
          </a:p>
        </p:txBody>
      </p:sp>
      <p:sp>
        <p:nvSpPr>
          <p:cNvPr id="12" name="11 Flecha en U"/>
          <p:cNvSpPr/>
          <p:nvPr/>
        </p:nvSpPr>
        <p:spPr>
          <a:xfrm flipH="1">
            <a:off x="2051720" y="2379103"/>
            <a:ext cx="1051960" cy="380364"/>
          </a:xfrm>
          <a:prstGeom prst="utur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96721" y="3744010"/>
            <a:ext cx="860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Deja un carbono con un lóbulo p desapareado</a:t>
            </a:r>
            <a:endParaRPr lang="es-ES" sz="2400" baseline="30000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electrón del radical así formado, ataca a X</a:t>
            </a:r>
            <a:r>
              <a:rPr lang="es-ES" sz="2400" baseline="-25000" dirty="0"/>
              <a:t>2</a:t>
            </a:r>
            <a:endParaRPr lang="es-E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Se forma el producto y libera otro radical X</a:t>
            </a:r>
            <a:r>
              <a:rPr lang="es-ES" sz="2400" baseline="30000" dirty="0">
                <a:sym typeface="Symbol"/>
              </a:rPr>
              <a:t></a:t>
            </a:r>
            <a:endParaRPr lang="es-ES" sz="2400" dirty="0"/>
          </a:p>
        </p:txBody>
      </p:sp>
      <p:sp>
        <p:nvSpPr>
          <p:cNvPr id="19" name="18 Flecha derecha"/>
          <p:cNvSpPr/>
          <p:nvPr/>
        </p:nvSpPr>
        <p:spPr>
          <a:xfrm>
            <a:off x="5292080" y="2871435"/>
            <a:ext cx="569777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4722303" y="5568706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X</a:t>
            </a:r>
            <a:r>
              <a:rPr lang="es-ES" baseline="-25000" dirty="0">
                <a:sym typeface="Symbol"/>
              </a:rPr>
              <a:t>2</a:t>
            </a:r>
            <a:endParaRPr lang="es-AR" dirty="0"/>
          </a:p>
        </p:txBody>
      </p:sp>
      <p:sp>
        <p:nvSpPr>
          <p:cNvPr id="22" name="21 Flecha curvada hacia abajo"/>
          <p:cNvSpPr/>
          <p:nvPr/>
        </p:nvSpPr>
        <p:spPr>
          <a:xfrm>
            <a:off x="4150480" y="2282185"/>
            <a:ext cx="1314319" cy="364421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6" name="25 Flecha curvada hacia abajo"/>
          <p:cNvSpPr/>
          <p:nvPr/>
        </p:nvSpPr>
        <p:spPr>
          <a:xfrm rot="12045976">
            <a:off x="4615920" y="6052190"/>
            <a:ext cx="1314319" cy="500403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7" name="26 Flecha curvada hacia abajo"/>
          <p:cNvSpPr/>
          <p:nvPr/>
        </p:nvSpPr>
        <p:spPr>
          <a:xfrm rot="9696557" flipV="1">
            <a:off x="4560718" y="4909498"/>
            <a:ext cx="1429186" cy="561144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273080" y="2575391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ym typeface="Symbol"/>
              </a:rPr>
              <a:t>X</a:t>
            </a:r>
            <a:r>
              <a:rPr lang="es-ES" baseline="-25000" dirty="0">
                <a:sym typeface="Symbol"/>
              </a:rPr>
              <a:t>2</a:t>
            </a:r>
            <a:endParaRPr lang="es-AR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535849" y="5032873"/>
            <a:ext cx="21864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El ataque al bromo puede ser desde cualquier lóbulo p, entonces no hay </a:t>
            </a:r>
            <a:r>
              <a:rPr lang="es-ES" dirty="0" err="1"/>
              <a:t>estereoespecificidad</a:t>
            </a:r>
            <a:endParaRPr lang="es-AR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F61F2EBE-0EB2-4C4B-8035-DABFB668F90F}"/>
              </a:ext>
            </a:extLst>
          </p:cNvPr>
          <p:cNvGrpSpPr/>
          <p:nvPr/>
        </p:nvGrpSpPr>
        <p:grpSpPr>
          <a:xfrm>
            <a:off x="6028952" y="2420888"/>
            <a:ext cx="2865824" cy="1633177"/>
            <a:chOff x="6028952" y="2420888"/>
            <a:chExt cx="2865824" cy="1633177"/>
          </a:xfrm>
        </p:grpSpPr>
        <p:graphicFrame>
          <p:nvGraphicFramePr>
            <p:cNvPr id="2" name="Objeto 1">
              <a:extLst>
                <a:ext uri="{FF2B5EF4-FFF2-40B4-BE49-F238E27FC236}">
                  <a16:creationId xmlns:a16="http://schemas.microsoft.com/office/drawing/2014/main" id="{03801683-AA64-4CED-B982-C7DE3822FE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818074"/>
                </p:ext>
              </p:extLst>
            </p:nvPr>
          </p:nvGraphicFramePr>
          <p:xfrm>
            <a:off x="6028952" y="2420888"/>
            <a:ext cx="2865824" cy="12638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02" name="ChemSketch" r:id="rId9" imgW="1640880" imgH="723600" progId="ACD.ChemSketch.20">
                    <p:embed/>
                  </p:oleObj>
                </mc:Choice>
                <mc:Fallback>
                  <p:oleObj name="ChemSketch" r:id="rId9" imgW="1640880" imgH="72360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028952" y="2420888"/>
                          <a:ext cx="2865824" cy="126384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0FD4ED8B-D60A-4975-B7A4-277AA42838FB}"/>
                </a:ext>
              </a:extLst>
            </p:cNvPr>
            <p:cNvSpPr txBox="1"/>
            <p:nvPr/>
          </p:nvSpPr>
          <p:spPr>
            <a:xfrm>
              <a:off x="7640458" y="3684733"/>
              <a:ext cx="125431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s-AR"/>
                <a:t>X: F, Cl, Br, 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186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9" grpId="0" animBg="1"/>
      <p:bldP spid="20" grpId="0"/>
      <p:bldP spid="22" grpId="0" animBg="1"/>
      <p:bldP spid="26" grpId="0" animBg="1"/>
      <p:bldP spid="27" grpId="0" animBg="1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897462"/>
              </p:ext>
            </p:extLst>
          </p:nvPr>
        </p:nvGraphicFramePr>
        <p:xfrm>
          <a:off x="1293006" y="4629571"/>
          <a:ext cx="327899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08" name="ChemSketch" r:id="rId4" imgW="2904840" imgH="1020960" progId="">
                  <p:embed/>
                </p:oleObj>
              </mc:Choice>
              <mc:Fallback>
                <p:oleObj name="ChemSketch" r:id="rId4" imgW="2904840" imgH="1020960" progId="">
                  <p:embed/>
                  <p:pic>
                    <p:nvPicPr>
                      <p:cNvPr id="0" name="Picture 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006" y="4629571"/>
                        <a:ext cx="3278994" cy="11521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5954706" y="5901307"/>
            <a:ext cx="135301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Esta etapa alimenta la propagación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078" y="53784"/>
            <a:ext cx="8229600" cy="648072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Adición de haluros de ácido (HX):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917856"/>
              </p:ext>
            </p:extLst>
          </p:nvPr>
        </p:nvGraphicFramePr>
        <p:xfrm>
          <a:off x="1293362" y="2388031"/>
          <a:ext cx="276699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09" name="ChemSketch" r:id="rId6" imgW="1652040" imgH="472320" progId="">
                  <p:embed/>
                </p:oleObj>
              </mc:Choice>
              <mc:Fallback>
                <p:oleObj name="ChemSketch" r:id="rId6" imgW="1652040" imgH="472320" progId="">
                  <p:embed/>
                  <p:pic>
                    <p:nvPicPr>
                      <p:cNvPr id="0" name="Picture 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362" y="2388031"/>
                        <a:ext cx="2766991" cy="792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985647"/>
              </p:ext>
            </p:extLst>
          </p:nvPr>
        </p:nvGraphicFramePr>
        <p:xfrm>
          <a:off x="1293362" y="3324135"/>
          <a:ext cx="3275942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0" name="ChemSketch" r:id="rId8" imgW="2545200" imgH="951120" progId="">
                  <p:embed/>
                </p:oleObj>
              </mc:Choice>
              <mc:Fallback>
                <p:oleObj name="ChemSketch" r:id="rId8" imgW="2545200" imgH="951120" progId="">
                  <p:embed/>
                  <p:pic>
                    <p:nvPicPr>
                      <p:cNvPr id="0" name="Picture 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362" y="3324135"/>
                        <a:ext cx="3275942" cy="1224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855360"/>
              </p:ext>
            </p:extLst>
          </p:nvPr>
        </p:nvGraphicFramePr>
        <p:xfrm>
          <a:off x="2386209" y="4125515"/>
          <a:ext cx="2190874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1" name="ChemSketch" r:id="rId10" imgW="1974960" imgH="975240" progId="">
                  <p:embed/>
                </p:oleObj>
              </mc:Choice>
              <mc:Fallback>
                <p:oleObj name="ChemSketch" r:id="rId10" imgW="1974960" imgH="975240" progId="">
                  <p:embed/>
                  <p:pic>
                    <p:nvPicPr>
                      <p:cNvPr id="0" name="Picture 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209" y="4125515"/>
                        <a:ext cx="2190874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89971"/>
              </p:ext>
            </p:extLst>
          </p:nvPr>
        </p:nvGraphicFramePr>
        <p:xfrm>
          <a:off x="4965770" y="2388031"/>
          <a:ext cx="307975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2" name="ChemSketch" r:id="rId12" imgW="1868400" imgH="530280" progId="">
                  <p:embed/>
                </p:oleObj>
              </mc:Choice>
              <mc:Fallback>
                <p:oleObj name="ChemSketch" r:id="rId12" imgW="1868400" imgH="530280" progId="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70" y="2388031"/>
                        <a:ext cx="3079750" cy="874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835033"/>
              </p:ext>
            </p:extLst>
          </p:nvPr>
        </p:nvGraphicFramePr>
        <p:xfrm>
          <a:off x="4965770" y="3324135"/>
          <a:ext cx="338306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3" name="ChemSketch" r:id="rId14" imgW="2654640" imgH="960120" progId="">
                  <p:embed/>
                </p:oleObj>
              </mc:Choice>
              <mc:Fallback>
                <p:oleObj name="ChemSketch" r:id="rId14" imgW="2654640" imgH="960120" progId="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70" y="3324135"/>
                        <a:ext cx="3383068" cy="1224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1337690" y="1892359"/>
            <a:ext cx="24192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Adición iniciada por luz: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963362" y="1892359"/>
            <a:ext cx="30855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Adición iniciada con peróxidos:</a:t>
            </a:r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944772"/>
              </p:ext>
            </p:extLst>
          </p:nvPr>
        </p:nvGraphicFramePr>
        <p:xfrm>
          <a:off x="4929827" y="4701579"/>
          <a:ext cx="3361038" cy="1165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4" name="ChemSketch" r:id="rId16" imgW="2901600" imgH="1005840" progId="">
                  <p:embed/>
                </p:oleObj>
              </mc:Choice>
              <mc:Fallback>
                <p:oleObj name="ChemSketch" r:id="rId16" imgW="2901600" imgH="1005840" progId="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827" y="4701579"/>
                        <a:ext cx="3361038" cy="11656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645285"/>
              </p:ext>
            </p:extLst>
          </p:nvPr>
        </p:nvGraphicFramePr>
        <p:xfrm>
          <a:off x="2314201" y="4053507"/>
          <a:ext cx="6088897" cy="1118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5" name="ChemSketch" r:id="rId18" imgW="1974960" imgH="975240" progId="">
                  <p:embed/>
                </p:oleObj>
              </mc:Choice>
              <mc:Fallback>
                <p:oleObj name="ChemSketch" r:id="rId18" imgW="1974960" imgH="975240" progId="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01" y="4053507"/>
                        <a:ext cx="6088897" cy="11187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50310D5A-572F-49ED-B21A-9B6564C5BF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180656"/>
              </p:ext>
            </p:extLst>
          </p:nvPr>
        </p:nvGraphicFramePr>
        <p:xfrm>
          <a:off x="467544" y="662406"/>
          <a:ext cx="2609075" cy="1069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6" name="ChemSketch" r:id="rId19" imgW="2338920" imgH="959040" progId="ACD.ChemSketch.20">
                  <p:embed/>
                </p:oleObj>
              </mc:Choice>
              <mc:Fallback>
                <p:oleObj name="ChemSketch" r:id="rId19" imgW="2338920" imgH="959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7544" y="662406"/>
                        <a:ext cx="2609075" cy="106984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303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856" y="0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Orientación de la adición: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06686" y="706090"/>
            <a:ext cx="88269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El ataque al doble enlace lo inicia Br</a:t>
            </a:r>
            <a:r>
              <a:rPr lang="es-ES" sz="2400" baseline="30000" dirty="0">
                <a:sym typeface="Symbol"/>
              </a:rPr>
              <a:t></a:t>
            </a:r>
            <a:endParaRPr lang="es-E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En un </a:t>
            </a:r>
            <a:r>
              <a:rPr lang="es-ES" sz="2400" dirty="0" err="1"/>
              <a:t>alqueno</a:t>
            </a:r>
            <a:r>
              <a:rPr lang="es-ES" sz="2400" dirty="0"/>
              <a:t> asimétrico el átomo de bromo se insertará en el carbono menos sustituido.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Eso deja al electrón desapareado sobre el más sustituido, formando así un radical más estable.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Por lo tanto, las adiciones serán con orientación </a:t>
            </a:r>
            <a:r>
              <a:rPr lang="es-ES" sz="2400" b="1" i="1" dirty="0"/>
              <a:t>anti-</a:t>
            </a:r>
            <a:r>
              <a:rPr lang="es-ES" sz="2400" b="1" i="1" dirty="0" err="1"/>
              <a:t>Markovnicov</a:t>
            </a:r>
            <a:endParaRPr lang="es-ES" sz="2400" b="1" i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3418" y="3014414"/>
            <a:ext cx="279003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Hay dos posibilidades…</a:t>
            </a:r>
          </a:p>
          <a:p>
            <a:endParaRPr lang="es-ES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Pero se forma, principalmente  el más estable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8630" y="4520146"/>
            <a:ext cx="88753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Recordemos: en la adición electrofílica de </a:t>
            </a:r>
            <a:r>
              <a:rPr lang="es-ES" sz="2400" dirty="0" err="1"/>
              <a:t>HBr</a:t>
            </a:r>
            <a:r>
              <a:rPr lang="es-ES" sz="2400" dirty="0"/>
              <a:t>, el H</a:t>
            </a:r>
            <a:r>
              <a:rPr lang="es-ES" sz="2400" baseline="30000" dirty="0"/>
              <a:t>+</a:t>
            </a:r>
            <a:r>
              <a:rPr lang="es-ES" sz="2400" dirty="0"/>
              <a:t> inicia el ataque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bromo entra en segundo término y por eso la orientación es </a:t>
            </a:r>
            <a:r>
              <a:rPr lang="es-ES" sz="2400" b="1" i="1" dirty="0" err="1"/>
              <a:t>Markovnicov</a:t>
            </a:r>
            <a:endParaRPr lang="es-ES" sz="2400" b="1" i="1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Pero en todos los casos, el intermediario formado será siempre el más estable.</a:t>
            </a: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07071"/>
              </p:ext>
            </p:extLst>
          </p:nvPr>
        </p:nvGraphicFramePr>
        <p:xfrm>
          <a:off x="179511" y="3014414"/>
          <a:ext cx="1572031" cy="1062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7" name="ChemSketch" r:id="rId3" imgW="1136880" imgH="768240" progId="">
                  <p:embed/>
                </p:oleObj>
              </mc:Choice>
              <mc:Fallback>
                <p:oleObj name="ChemSketch" r:id="rId3" imgW="1136880" imgH="768240" progId="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1" y="3014414"/>
                        <a:ext cx="1572031" cy="106265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Flecha derecha"/>
          <p:cNvSpPr/>
          <p:nvPr/>
        </p:nvSpPr>
        <p:spPr>
          <a:xfrm>
            <a:off x="1907704" y="3356992"/>
            <a:ext cx="50405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72203"/>
              </p:ext>
            </p:extLst>
          </p:nvPr>
        </p:nvGraphicFramePr>
        <p:xfrm>
          <a:off x="2555776" y="3014414"/>
          <a:ext cx="1013350" cy="1320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8" name="ChemSketch" r:id="rId5" imgW="810720" imgH="1057680" progId="">
                  <p:embed/>
                </p:oleObj>
              </mc:Choice>
              <mc:Fallback>
                <p:oleObj name="ChemSketch" r:id="rId5" imgW="810720" imgH="1057680" progId="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014414"/>
                        <a:ext cx="1013350" cy="13207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6274"/>
              </p:ext>
            </p:extLst>
          </p:nvPr>
        </p:nvGraphicFramePr>
        <p:xfrm>
          <a:off x="3679532" y="3018539"/>
          <a:ext cx="942341" cy="1312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9" name="ChemSketch" r:id="rId7" imgW="758880" imgH="1057680" progId="">
                  <p:embed/>
                </p:oleObj>
              </mc:Choice>
              <mc:Fallback>
                <p:oleObj name="ChemSketch" r:id="rId7" imgW="758880" imgH="1057680" progId="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532" y="3018539"/>
                        <a:ext cx="942341" cy="131296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Flecha derecha"/>
          <p:cNvSpPr/>
          <p:nvPr/>
        </p:nvSpPr>
        <p:spPr>
          <a:xfrm>
            <a:off x="4807418" y="3306089"/>
            <a:ext cx="2537428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+</a:t>
            </a:r>
            <a:r>
              <a:rPr lang="es-ES" sz="1400" dirty="0" err="1">
                <a:solidFill>
                  <a:schemeClr val="tx1"/>
                </a:solidFill>
              </a:rPr>
              <a:t>H</a:t>
            </a:r>
            <a:r>
              <a:rPr lang="es-ES" sz="1400" dirty="0" err="1">
                <a:solidFill>
                  <a:schemeClr val="tx1"/>
                </a:solidFill>
                <a:sym typeface="Symbol"/>
              </a:rPr>
              <a:t>Br</a:t>
            </a:r>
            <a:endParaRPr lang="es-AR" sz="1400" dirty="0">
              <a:solidFill>
                <a:schemeClr val="tx1"/>
              </a:solidFill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7488330" y="3014414"/>
            <a:ext cx="1678795" cy="1477328"/>
            <a:chOff x="7488330" y="3014414"/>
            <a:chExt cx="1678795" cy="1477328"/>
          </a:xfrm>
        </p:grpSpPr>
        <p:sp>
          <p:nvSpPr>
            <p:cNvPr id="7" name="6 CuadroTexto"/>
            <p:cNvSpPr txBox="1"/>
            <p:nvPr/>
          </p:nvSpPr>
          <p:spPr>
            <a:xfrm>
              <a:off x="8538427" y="3014414"/>
              <a:ext cx="628698" cy="147732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endParaRPr lang="es-ES" dirty="0"/>
            </a:p>
            <a:p>
              <a:endParaRPr lang="es-ES" dirty="0"/>
            </a:p>
            <a:p>
              <a:r>
                <a:rPr lang="es-ES" dirty="0"/>
                <a:t>+ Br</a:t>
              </a:r>
              <a:r>
                <a:rPr lang="es-ES" baseline="30000" dirty="0">
                  <a:sym typeface="Symbol"/>
                </a:rPr>
                <a:t></a:t>
              </a:r>
              <a:endParaRPr lang="es-ES" dirty="0">
                <a:sym typeface="Symbol"/>
              </a:endParaRPr>
            </a:p>
            <a:p>
              <a:endParaRPr lang="es-ES" dirty="0">
                <a:sym typeface="Symbol"/>
              </a:endParaRPr>
            </a:p>
            <a:p>
              <a:endParaRPr lang="es-AR" dirty="0"/>
            </a:p>
          </p:txBody>
        </p:sp>
        <p:graphicFrame>
          <p:nvGraphicFramePr>
            <p:cNvPr id="5" name="4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5537440"/>
                </p:ext>
              </p:extLst>
            </p:nvPr>
          </p:nvGraphicFramePr>
          <p:xfrm>
            <a:off x="7488330" y="3014414"/>
            <a:ext cx="1083500" cy="1477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00" name="ChemSketch" r:id="rId9" imgW="758880" imgH="1076040" progId="">
                    <p:embed/>
                  </p:oleObj>
                </mc:Choice>
                <mc:Fallback>
                  <p:oleObj name="ChemSketch" r:id="rId9" imgW="758880" imgH="1076040" progId="">
                    <p:embed/>
                    <p:pic>
                      <p:nvPicPr>
                        <p:cNvPr id="0" name="Picture 2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8330" y="3014414"/>
                          <a:ext cx="1083500" cy="147732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2813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/>
              <a:t>Adición de </a:t>
            </a:r>
            <a:r>
              <a:rPr lang="es-ES" sz="3200" dirty="0" err="1"/>
              <a:t>carbenos</a:t>
            </a:r>
            <a:r>
              <a:rPr lang="es-ES" sz="3200" dirty="0"/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192" y="583950"/>
            <a:ext cx="8229600" cy="1978214"/>
          </a:xfrm>
        </p:spPr>
        <p:txBody>
          <a:bodyPr>
            <a:normAutofit lnSpcReduction="10000"/>
          </a:bodyPr>
          <a:lstStyle/>
          <a:p>
            <a:r>
              <a:rPr lang="es-ES" sz="2400" dirty="0"/>
              <a:t>El </a:t>
            </a:r>
            <a:r>
              <a:rPr lang="es-ES" sz="2400" dirty="0" err="1"/>
              <a:t>carbeno</a:t>
            </a:r>
            <a:r>
              <a:rPr lang="es-ES" sz="2400" dirty="0"/>
              <a:t> es una molécula neutra con un carbono que posee seis electrones de valencia.</a:t>
            </a:r>
          </a:p>
          <a:p>
            <a:r>
              <a:rPr lang="es-ES" sz="2400" dirty="0"/>
              <a:t>Como su octeto no está completo, es una especie muy reactiva.</a:t>
            </a:r>
          </a:p>
          <a:p>
            <a:r>
              <a:rPr lang="es-ES" sz="2400" dirty="0"/>
              <a:t>Se obtienen en medios fuertemente básicos: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956006"/>
              </p:ext>
            </p:extLst>
          </p:nvPr>
        </p:nvGraphicFramePr>
        <p:xfrm>
          <a:off x="2688246" y="3457748"/>
          <a:ext cx="1584176" cy="1739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1" name="ChemSketch" r:id="rId3" imgW="905400" imgH="993600" progId="">
                  <p:embed/>
                </p:oleObj>
              </mc:Choice>
              <mc:Fallback>
                <p:oleObj name="ChemSketch" r:id="rId3" imgW="905400" imgH="993600" progId="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246" y="3457748"/>
                        <a:ext cx="1584176" cy="17398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797374" y="2515998"/>
            <a:ext cx="154099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Orbital p vacío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499992" y="3875269"/>
            <a:ext cx="108407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Orbital  sp</a:t>
            </a:r>
            <a:r>
              <a:rPr lang="es-ES" baseline="30000" dirty="0"/>
              <a:t>2</a:t>
            </a:r>
            <a:r>
              <a:rPr lang="es-ES" dirty="0"/>
              <a:t> completo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21190" y="5345523"/>
            <a:ext cx="537920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Los </a:t>
            </a:r>
            <a:r>
              <a:rPr lang="es-ES" dirty="0" err="1"/>
              <a:t>carbenos</a:t>
            </a:r>
            <a:r>
              <a:rPr lang="es-ES" dirty="0"/>
              <a:t> poseen estructura plana, con </a:t>
            </a:r>
            <a:r>
              <a:rPr lang="es-ES" dirty="0" err="1"/>
              <a:t>hibridización</a:t>
            </a:r>
            <a:r>
              <a:rPr lang="es-ES" dirty="0"/>
              <a:t> sp</a:t>
            </a:r>
            <a:r>
              <a:rPr lang="es-ES" baseline="30000" dirty="0"/>
              <a:t>2</a:t>
            </a:r>
            <a:r>
              <a:rPr lang="es-ES" dirty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Se parecen a los </a:t>
            </a:r>
            <a:r>
              <a:rPr lang="es-ES" dirty="0" err="1"/>
              <a:t>carbocationes</a:t>
            </a:r>
            <a:r>
              <a:rPr lang="es-ES" dirty="0"/>
              <a:t>, pero a diferencia de estos, no  poseen carga neta, son neutros.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4114672" y="4092740"/>
            <a:ext cx="385320" cy="48838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316873"/>
              </p:ext>
            </p:extLst>
          </p:nvPr>
        </p:nvGraphicFramePr>
        <p:xfrm>
          <a:off x="6432662" y="3345089"/>
          <a:ext cx="1584176" cy="1899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2" name="ChemSketch" r:id="rId5" imgW="829080" imgH="993600" progId="">
                  <p:embed/>
                </p:oleObj>
              </mc:Choice>
              <mc:Fallback>
                <p:oleObj name="ChemSketch" r:id="rId5" imgW="829080" imgH="993600" progId="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662" y="3345089"/>
                        <a:ext cx="1584176" cy="18997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6473797" y="2238999"/>
            <a:ext cx="169658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hay carga neta positiva</a:t>
            </a:r>
          </a:p>
        </p:txBody>
      </p:sp>
      <p:sp>
        <p:nvSpPr>
          <p:cNvPr id="19" name="18 Flecha abajo"/>
          <p:cNvSpPr/>
          <p:nvPr/>
        </p:nvSpPr>
        <p:spPr>
          <a:xfrm>
            <a:off x="7085367" y="2885330"/>
            <a:ext cx="427415" cy="44149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abajo"/>
          <p:cNvSpPr/>
          <p:nvPr/>
        </p:nvSpPr>
        <p:spPr>
          <a:xfrm>
            <a:off x="3265639" y="2902915"/>
            <a:ext cx="427415" cy="60147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474064"/>
              </p:ext>
            </p:extLst>
          </p:nvPr>
        </p:nvGraphicFramePr>
        <p:xfrm>
          <a:off x="1115616" y="2501680"/>
          <a:ext cx="1344085" cy="3994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3" name="ChemSketch" r:id="rId7" imgW="1179720" imgH="3505320" progId="">
                  <p:embed/>
                </p:oleObj>
              </mc:Choice>
              <mc:Fallback>
                <p:oleObj name="ChemSketch" r:id="rId7" imgW="1179720" imgH="3505320" progId="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01680"/>
                        <a:ext cx="1344085" cy="399426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535630" y="5899690"/>
            <a:ext cx="9797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err="1"/>
              <a:t>Carbeno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066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7" grpId="0" animBg="1"/>
      <p:bldP spid="19" grpId="0" animBg="1"/>
      <p:bldP spid="20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721" y="116632"/>
            <a:ext cx="8229600" cy="1152128"/>
          </a:xfrm>
        </p:spPr>
        <p:txBody>
          <a:bodyPr>
            <a:normAutofit/>
          </a:bodyPr>
          <a:lstStyle/>
          <a:p>
            <a:r>
              <a:rPr lang="es-ES" sz="2400" dirty="0"/>
              <a:t>La adición de </a:t>
            </a:r>
            <a:r>
              <a:rPr lang="es-ES" sz="2400" dirty="0" err="1"/>
              <a:t>carbenos</a:t>
            </a:r>
            <a:r>
              <a:rPr lang="es-ES" sz="2400" dirty="0"/>
              <a:t> a dobles enlaces es un método útil para obtener </a:t>
            </a:r>
            <a:r>
              <a:rPr lang="es-ES" sz="2400" dirty="0" err="1"/>
              <a:t>ciclopropanos</a:t>
            </a:r>
            <a:r>
              <a:rPr lang="es-ES" sz="2400" dirty="0"/>
              <a:t>: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865" y="1016272"/>
            <a:ext cx="3024336" cy="1048844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62" y="2029572"/>
            <a:ext cx="3960439" cy="1664356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07205" y="1016272"/>
            <a:ext cx="4104456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El </a:t>
            </a:r>
            <a:r>
              <a:rPr lang="es-ES" sz="2400" dirty="0" err="1"/>
              <a:t>carbeno</a:t>
            </a:r>
            <a:r>
              <a:rPr lang="es-ES" sz="2400" dirty="0"/>
              <a:t>, deficiente en electrones, ataca la nube pi del </a:t>
            </a:r>
            <a:r>
              <a:rPr lang="es-ES" sz="2400" dirty="0" err="1"/>
              <a:t>alqueno</a:t>
            </a:r>
            <a:r>
              <a:rPr lang="es-ES" sz="2400" dirty="0"/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El </a:t>
            </a:r>
            <a:r>
              <a:rPr lang="es-ES" sz="2400" dirty="0" err="1"/>
              <a:t>ciclopropano</a:t>
            </a:r>
            <a:r>
              <a:rPr lang="es-ES" sz="2400" dirty="0"/>
              <a:t> formado, retiene la geometría del </a:t>
            </a:r>
            <a:r>
              <a:rPr lang="es-ES" sz="2400" dirty="0" err="1"/>
              <a:t>alqueno</a:t>
            </a:r>
            <a:r>
              <a:rPr lang="es-ES" sz="2400" dirty="0"/>
              <a:t> de partida.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37" y="5661882"/>
            <a:ext cx="2912368" cy="1051215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394737" y="3722891"/>
            <a:ext cx="8496944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marL="342900" indent="-342900" algn="just">
              <a:buFont typeface="Arial" pitchFamily="34" charset="0"/>
              <a:buChar char="•"/>
              <a:defRPr sz="2400"/>
            </a:lvl1pPr>
          </a:lstStyle>
          <a:p>
            <a:pPr algn="l"/>
            <a:r>
              <a:rPr lang="es-ES" dirty="0"/>
              <a:t>El </a:t>
            </a:r>
            <a:r>
              <a:rPr lang="es-ES" dirty="0" err="1"/>
              <a:t>carbeno</a:t>
            </a:r>
            <a:r>
              <a:rPr lang="es-ES" dirty="0"/>
              <a:t> propiamente dicho (:CH</a:t>
            </a:r>
            <a:r>
              <a:rPr lang="es-ES" baseline="-25000" dirty="0"/>
              <a:t>2</a:t>
            </a:r>
            <a:r>
              <a:rPr lang="es-ES" dirty="0"/>
              <a:t>) es extremadamente inestable (t</a:t>
            </a:r>
            <a:r>
              <a:rPr lang="es-ES" baseline="-25000" dirty="0"/>
              <a:t>1/2</a:t>
            </a:r>
            <a:r>
              <a:rPr lang="es-ES" dirty="0"/>
              <a:t>: &lt; 1 </a:t>
            </a:r>
            <a:r>
              <a:rPr lang="es-ES" dirty="0" err="1"/>
              <a:t>ns</a:t>
            </a:r>
            <a:r>
              <a:rPr lang="es-ES" dirty="0"/>
              <a:t>). </a:t>
            </a:r>
          </a:p>
          <a:p>
            <a:pPr algn="l"/>
            <a:r>
              <a:rPr lang="es-ES" dirty="0"/>
              <a:t>Simmons y Smith, de la firma DuPont, lograron generar un «</a:t>
            </a:r>
            <a:r>
              <a:rPr lang="es-ES" dirty="0" err="1"/>
              <a:t>carbenoide</a:t>
            </a:r>
            <a:r>
              <a:rPr lang="es-ES" dirty="0"/>
              <a:t>», sustancia de comportamiento similar a un </a:t>
            </a:r>
            <a:r>
              <a:rPr lang="es-ES" dirty="0" err="1"/>
              <a:t>carbeno</a:t>
            </a:r>
            <a:r>
              <a:rPr lang="es-ES" dirty="0"/>
              <a:t>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15307" y="5512769"/>
            <a:ext cx="557637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Lo hicieron a partir de CH</a:t>
            </a:r>
            <a:r>
              <a:rPr lang="es-ES" sz="2400" baseline="-25000" dirty="0"/>
              <a:t>2</a:t>
            </a:r>
            <a:r>
              <a:rPr lang="es-ES" sz="2400" dirty="0"/>
              <a:t>I</a:t>
            </a:r>
            <a:r>
              <a:rPr lang="es-ES" sz="2400" baseline="-25000" dirty="0"/>
              <a:t>2</a:t>
            </a:r>
            <a:r>
              <a:rPr lang="es-ES" sz="2400" dirty="0"/>
              <a:t> y aleación de Zn y Cu. Se obtiene así yoduro de </a:t>
            </a:r>
            <a:r>
              <a:rPr lang="es-ES" sz="2400" dirty="0" err="1"/>
              <a:t>yodometilzinc</a:t>
            </a:r>
            <a:r>
              <a:rPr lang="es-ES" sz="2400" dirty="0"/>
              <a:t>: ICH</a:t>
            </a:r>
            <a:r>
              <a:rPr lang="es-ES" sz="2400" baseline="-25000" dirty="0"/>
              <a:t>2</a:t>
            </a:r>
            <a:r>
              <a:rPr lang="es-ES" sz="2400" dirty="0"/>
              <a:t>ZnI: el «</a:t>
            </a:r>
            <a:r>
              <a:rPr lang="es-ES" sz="2400" dirty="0" err="1"/>
              <a:t>carbenoide</a:t>
            </a:r>
            <a:r>
              <a:rPr lang="es-ES" sz="24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08497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9815" y="1931418"/>
            <a:ext cx="8229600" cy="764704"/>
          </a:xfrm>
        </p:spPr>
        <p:txBody>
          <a:bodyPr/>
          <a:lstStyle/>
          <a:p>
            <a:r>
              <a:rPr lang="es-ES" dirty="0"/>
              <a:t>¿Por qué importan los </a:t>
            </a:r>
            <a:r>
              <a:rPr lang="es-ES" dirty="0" err="1"/>
              <a:t>carbenos</a:t>
            </a:r>
            <a:r>
              <a:rPr lang="es-ES" dirty="0"/>
              <a:t>?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230018" y="2654540"/>
            <a:ext cx="32403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Piretroides más conocidos</a:t>
            </a:r>
            <a:r>
              <a:rPr lang="es-ES" sz="2400" dirty="0"/>
              <a:t>: se los llama así porque se asemejan al insecticida natural </a:t>
            </a:r>
            <a:r>
              <a:rPr lang="es-ES" sz="2400" b="1" i="1" dirty="0" err="1"/>
              <a:t>piretrina</a:t>
            </a:r>
            <a:r>
              <a:rPr lang="es-ES" sz="2400" b="1" i="1" dirty="0"/>
              <a:t> (recuadro)</a:t>
            </a:r>
            <a:r>
              <a:rPr lang="es-ES" sz="2400" dirty="0"/>
              <a:t>. Se caracterizan por ser efectivos contra la mayoría de los insectos, pero presentan muy baja toxicidad para mamíferos.</a:t>
            </a:r>
            <a:endParaRPr lang="es-AR" sz="2400" b="1" i="1" dirty="0"/>
          </a:p>
        </p:txBody>
      </p:sp>
      <p:grpSp>
        <p:nvGrpSpPr>
          <p:cNvPr id="12" name="11 Grupo"/>
          <p:cNvGrpSpPr/>
          <p:nvPr/>
        </p:nvGrpSpPr>
        <p:grpSpPr>
          <a:xfrm>
            <a:off x="3707904" y="2783584"/>
            <a:ext cx="5412011" cy="3965516"/>
            <a:chOff x="3347863" y="1484785"/>
            <a:chExt cx="5039937" cy="3965516"/>
          </a:xfrm>
        </p:grpSpPr>
        <p:grpSp>
          <p:nvGrpSpPr>
            <p:cNvPr id="10" name="9 Grupo"/>
            <p:cNvGrpSpPr/>
            <p:nvPr/>
          </p:nvGrpSpPr>
          <p:grpSpPr>
            <a:xfrm>
              <a:off x="3347863" y="1484785"/>
              <a:ext cx="5039937" cy="3965516"/>
              <a:chOff x="522783" y="821087"/>
              <a:chExt cx="7865018" cy="4629214"/>
            </a:xfrm>
          </p:grpSpPr>
          <p:pic>
            <p:nvPicPr>
              <p:cNvPr id="4" name="3 Imagen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2783" y="821087"/>
                <a:ext cx="7865018" cy="4629214"/>
              </a:xfrm>
              <a:prstGeom prst="rect">
                <a:avLst/>
              </a:prstGeom>
            </p:spPr>
          </p:pic>
          <p:pic>
            <p:nvPicPr>
              <p:cNvPr id="22530" name="Picture 2" descr="http://im-1.hupples.com/photos-a/31319552/m0/w5q0ne2in4f4d6v5padaldn2nmfgq3xha49zdiu7vj3kyte9nl.jp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592" y="3621296"/>
                <a:ext cx="3024336" cy="182900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1" name="10 Elipse"/>
            <p:cNvSpPr/>
            <p:nvPr/>
          </p:nvSpPr>
          <p:spPr>
            <a:xfrm flipH="1">
              <a:off x="3779912" y="3883522"/>
              <a:ext cx="451765" cy="697605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" name="4 Elipse"/>
            <p:cNvSpPr/>
            <p:nvPr/>
          </p:nvSpPr>
          <p:spPr>
            <a:xfrm flipH="1">
              <a:off x="3991297" y="1794038"/>
              <a:ext cx="480763" cy="528047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5 Elipse"/>
            <p:cNvSpPr/>
            <p:nvPr/>
          </p:nvSpPr>
          <p:spPr>
            <a:xfrm flipH="1">
              <a:off x="5077281" y="3356992"/>
              <a:ext cx="450050" cy="497805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Elipse"/>
            <p:cNvSpPr/>
            <p:nvPr/>
          </p:nvSpPr>
          <p:spPr>
            <a:xfrm flipH="1">
              <a:off x="6516216" y="2295629"/>
              <a:ext cx="432048" cy="432048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Elipse"/>
            <p:cNvSpPr/>
            <p:nvPr/>
          </p:nvSpPr>
          <p:spPr>
            <a:xfrm flipH="1">
              <a:off x="6516216" y="4450888"/>
              <a:ext cx="432048" cy="562288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433132"/>
              </p:ext>
            </p:extLst>
          </p:nvPr>
        </p:nvGraphicFramePr>
        <p:xfrm>
          <a:off x="3313205" y="427911"/>
          <a:ext cx="5403290" cy="1496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ChemSketch" r:id="rId5" imgW="3422880" imgH="947880" progId="ACD.ChemSketch.20">
                  <p:embed/>
                </p:oleObj>
              </mc:Choice>
              <mc:Fallback>
                <p:oleObj name="ChemSketch" r:id="rId5" imgW="3422880" imgH="947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13205" y="427911"/>
                        <a:ext cx="5403290" cy="14961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0" y="836712"/>
            <a:ext cx="3419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Probable mecanismo de reacción del “</a:t>
            </a:r>
            <a:r>
              <a:rPr lang="es-AR" sz="2400" dirty="0" err="1"/>
              <a:t>carbenoide</a:t>
            </a:r>
            <a:r>
              <a:rPr lang="es-AR" sz="24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660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Adición de hidrógeno</a:t>
            </a:r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731639"/>
              </p:ext>
            </p:extLst>
          </p:nvPr>
        </p:nvGraphicFramePr>
        <p:xfrm>
          <a:off x="683568" y="1124743"/>
          <a:ext cx="4104456" cy="1093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ChemSketch" r:id="rId3" imgW="2313360" imgH="615600" progId="">
                  <p:embed/>
                </p:oleObj>
              </mc:Choice>
              <mc:Fallback>
                <p:oleObj name="ChemSketch" r:id="rId3" imgW="2313360" imgH="615600" progId="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124743"/>
                        <a:ext cx="4104456" cy="10930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CuadroTexto"/>
          <p:cNvSpPr txBox="1"/>
          <p:nvPr/>
        </p:nvSpPr>
        <p:spPr>
          <a:xfrm>
            <a:off x="322004" y="2348880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Sucede en fase heterogénea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hidrógeno molecular se adiciona con el auxilio de un catalizador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Los más comunes emplean paladio (Pd) finamente disperso sobre carbón vegetal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O bien, níquel finamente disperso (Ni de </a:t>
            </a:r>
            <a:r>
              <a:rPr lang="es-ES" sz="2400" dirty="0" err="1"/>
              <a:t>Raney</a:t>
            </a:r>
            <a:r>
              <a:rPr lang="es-ES" sz="2400" dirty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También se emplea Platino, como PtO</a:t>
            </a:r>
            <a:r>
              <a:rPr lang="es-ES" sz="2400" baseline="-25000" dirty="0"/>
              <a:t>2</a:t>
            </a:r>
            <a:r>
              <a:rPr lang="es-ES" sz="2400" dirty="0"/>
              <a:t> (catalizador de Adams)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Por lo general, la estereoquímica es </a:t>
            </a:r>
            <a:r>
              <a:rPr lang="es-ES" sz="2400" b="1" i="1" dirty="0"/>
              <a:t>sin</a:t>
            </a:r>
            <a:r>
              <a:rPr lang="es-ES" sz="2400" dirty="0"/>
              <a:t>: ambos átomos de hidrógeno entran del mismo lado del doble enlace.</a:t>
            </a:r>
            <a:endParaRPr lang="es-ES" sz="2400" b="1" i="1" dirty="0"/>
          </a:p>
        </p:txBody>
      </p:sp>
    </p:spTree>
    <p:extLst>
      <p:ext uri="{BB962C8B-B14F-4D97-AF65-F5344CB8AC3E}">
        <p14:creationId xmlns:p14="http://schemas.microsoft.com/office/powerpoint/2010/main" val="36011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Mecanismo: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08721"/>
            <a:ext cx="8845880" cy="576064"/>
          </a:xfrm>
        </p:spPr>
        <p:txBody>
          <a:bodyPr>
            <a:noAutofit/>
          </a:bodyPr>
          <a:lstStyle/>
          <a:p>
            <a:r>
              <a:rPr lang="es-ES" sz="2400" dirty="0"/>
              <a:t>La superficie del catalizador facilita el encuentro entre los reactivos: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163" y="4955416"/>
            <a:ext cx="2304256" cy="1542680"/>
          </a:xfrm>
          <a:prstGeom prst="rect">
            <a:avLst/>
          </a:prstGeom>
        </p:spPr>
      </p:pic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92095"/>
              </p:ext>
            </p:extLst>
          </p:nvPr>
        </p:nvGraphicFramePr>
        <p:xfrm>
          <a:off x="2039074" y="1340768"/>
          <a:ext cx="4274107" cy="1138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32" name="ChemSketch" r:id="rId4" imgW="2313360" imgH="615600" progId="">
                  <p:embed/>
                </p:oleObj>
              </mc:Choice>
              <mc:Fallback>
                <p:oleObj name="ChemSketch" r:id="rId4" imgW="2313360" imgH="615600" progId="">
                  <p:embed/>
                  <p:pic>
                    <p:nvPicPr>
                      <p:cNvPr id="0" name="Picture 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074" y="1340768"/>
                        <a:ext cx="4274107" cy="113819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3" name="82 Grupo"/>
          <p:cNvGrpSpPr/>
          <p:nvPr/>
        </p:nvGrpSpPr>
        <p:grpSpPr>
          <a:xfrm>
            <a:off x="1457311" y="2672653"/>
            <a:ext cx="1866566" cy="1385769"/>
            <a:chOff x="1422142" y="2867789"/>
            <a:chExt cx="1866566" cy="1385769"/>
          </a:xfrm>
        </p:grpSpPr>
        <p:graphicFrame>
          <p:nvGraphicFramePr>
            <p:cNvPr id="23" name="22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5973649"/>
                </p:ext>
              </p:extLst>
            </p:nvPr>
          </p:nvGraphicFramePr>
          <p:xfrm>
            <a:off x="1422142" y="2867789"/>
            <a:ext cx="968495" cy="7626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33" name="ChemSketch" r:id="rId6" imgW="530280" imgH="417600" progId="">
                    <p:embed/>
                  </p:oleObj>
                </mc:Choice>
                <mc:Fallback>
                  <p:oleObj name="ChemSketch" r:id="rId6" imgW="530280" imgH="417600" progId="">
                    <p:embed/>
                    <p:pic>
                      <p:nvPicPr>
                        <p:cNvPr id="0" name="Picture 3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2142" y="2867789"/>
                          <a:ext cx="968495" cy="7626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" name="32 Grupo"/>
            <p:cNvGrpSpPr/>
            <p:nvPr/>
          </p:nvGrpSpPr>
          <p:grpSpPr>
            <a:xfrm>
              <a:off x="2643696" y="3273270"/>
              <a:ext cx="645012" cy="369332"/>
              <a:chOff x="2433145" y="3628217"/>
              <a:chExt cx="645012" cy="369332"/>
            </a:xfrm>
          </p:grpSpPr>
          <p:sp>
            <p:nvSpPr>
              <p:cNvPr id="25" name="24 CuadroTexto"/>
              <p:cNvSpPr txBox="1"/>
              <p:nvPr/>
            </p:nvSpPr>
            <p:spPr>
              <a:xfrm>
                <a:off x="2749221" y="3628217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/>
                  <a:t>H</a:t>
                </a:r>
              </a:p>
            </p:txBody>
          </p:sp>
          <p:sp>
            <p:nvSpPr>
              <p:cNvPr id="26" name="25 CuadroTexto"/>
              <p:cNvSpPr txBox="1"/>
              <p:nvPr/>
            </p:nvSpPr>
            <p:spPr>
              <a:xfrm>
                <a:off x="2433145" y="3628217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/>
                  <a:t>H</a:t>
                </a:r>
              </a:p>
            </p:txBody>
          </p:sp>
          <p:cxnSp>
            <p:nvCxnSpPr>
              <p:cNvPr id="27" name="26 Conector recto"/>
              <p:cNvCxnSpPr/>
              <p:nvPr/>
            </p:nvCxnSpPr>
            <p:spPr>
              <a:xfrm>
                <a:off x="2677625" y="3807318"/>
                <a:ext cx="168911" cy="12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35 Conector recto de flecha"/>
            <p:cNvCxnSpPr/>
            <p:nvPr/>
          </p:nvCxnSpPr>
          <p:spPr>
            <a:xfrm flipH="1">
              <a:off x="2896890" y="3494853"/>
              <a:ext cx="62882" cy="47436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 de flecha"/>
            <p:cNvCxnSpPr/>
            <p:nvPr/>
          </p:nvCxnSpPr>
          <p:spPr>
            <a:xfrm>
              <a:off x="1845064" y="3345204"/>
              <a:ext cx="81134" cy="6400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43 Rectángulo"/>
            <p:cNvSpPr/>
            <p:nvPr/>
          </p:nvSpPr>
          <p:spPr>
            <a:xfrm>
              <a:off x="1488508" y="4037534"/>
              <a:ext cx="1800200" cy="216024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53" name="52 Flecha derecha"/>
          <p:cNvSpPr/>
          <p:nvPr/>
        </p:nvSpPr>
        <p:spPr>
          <a:xfrm>
            <a:off x="3485263" y="3733781"/>
            <a:ext cx="504056" cy="39148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4" name="83 Grupo"/>
          <p:cNvGrpSpPr/>
          <p:nvPr/>
        </p:nvGrpSpPr>
        <p:grpSpPr>
          <a:xfrm>
            <a:off x="3848139" y="2944196"/>
            <a:ext cx="2128189" cy="1093338"/>
            <a:chOff x="3812970" y="3139332"/>
            <a:chExt cx="2128189" cy="1093338"/>
          </a:xfrm>
        </p:grpSpPr>
        <p:sp>
          <p:nvSpPr>
            <p:cNvPr id="6" name="5 Rectángulo"/>
            <p:cNvSpPr/>
            <p:nvPr/>
          </p:nvSpPr>
          <p:spPr>
            <a:xfrm>
              <a:off x="4140959" y="4016646"/>
              <a:ext cx="1800200" cy="216024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5216977" y="3609831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H</a:t>
              </a:r>
            </a:p>
          </p:txBody>
        </p:sp>
        <p:cxnSp>
          <p:nvCxnSpPr>
            <p:cNvPr id="9" name="8 Conector recto"/>
            <p:cNvCxnSpPr/>
            <p:nvPr/>
          </p:nvCxnSpPr>
          <p:spPr>
            <a:xfrm>
              <a:off x="5381445" y="3852868"/>
              <a:ext cx="0" cy="18466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20 CuadroTexto"/>
            <p:cNvSpPr txBox="1"/>
            <p:nvPr/>
          </p:nvSpPr>
          <p:spPr>
            <a:xfrm>
              <a:off x="5570121" y="3600389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H</a:t>
              </a: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5722944" y="3884709"/>
              <a:ext cx="1" cy="15282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2" name="51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3219300"/>
                </p:ext>
              </p:extLst>
            </p:nvPr>
          </p:nvGraphicFramePr>
          <p:xfrm>
            <a:off x="3812970" y="3139332"/>
            <a:ext cx="1404007" cy="853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34" name="ChemSketch" r:id="rId8" imgW="947880" imgH="576000" progId="">
                    <p:embed/>
                  </p:oleObj>
                </mc:Choice>
                <mc:Fallback>
                  <p:oleObj name="ChemSketch" r:id="rId8" imgW="947880" imgH="576000" progId="">
                    <p:embed/>
                    <p:pic>
                      <p:nvPicPr>
                        <p:cNvPr id="0" name="Picture 3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2970" y="3139332"/>
                          <a:ext cx="1404007" cy="8536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62 Arco"/>
            <p:cNvSpPr/>
            <p:nvPr/>
          </p:nvSpPr>
          <p:spPr>
            <a:xfrm rot="4101285" flipV="1">
              <a:off x="4844044" y="3169036"/>
              <a:ext cx="745270" cy="763445"/>
            </a:xfrm>
            <a:prstGeom prst="arc">
              <a:avLst/>
            </a:prstGeom>
            <a:ln w="25400">
              <a:solidFill>
                <a:schemeClr val="tx1"/>
              </a:solidFill>
              <a:prstDash val="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5" name="84 Grupo"/>
          <p:cNvGrpSpPr/>
          <p:nvPr/>
        </p:nvGrpSpPr>
        <p:grpSpPr>
          <a:xfrm>
            <a:off x="6474039" y="2616061"/>
            <a:ext cx="2127030" cy="1413833"/>
            <a:chOff x="6438870" y="2811197"/>
            <a:chExt cx="2127030" cy="1413833"/>
          </a:xfrm>
        </p:grpSpPr>
        <p:sp>
          <p:nvSpPr>
            <p:cNvPr id="54" name="53 Rectángulo"/>
            <p:cNvSpPr/>
            <p:nvPr/>
          </p:nvSpPr>
          <p:spPr>
            <a:xfrm>
              <a:off x="6765700" y="4009006"/>
              <a:ext cx="1800200" cy="216024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66" name="65 Grupo"/>
            <p:cNvGrpSpPr/>
            <p:nvPr/>
          </p:nvGrpSpPr>
          <p:grpSpPr>
            <a:xfrm>
              <a:off x="7429441" y="3553776"/>
              <a:ext cx="328936" cy="437145"/>
              <a:chOff x="6961547" y="4233646"/>
              <a:chExt cx="328936" cy="437145"/>
            </a:xfrm>
          </p:grpSpPr>
          <p:sp>
            <p:nvSpPr>
              <p:cNvPr id="57" name="56 CuadroTexto"/>
              <p:cNvSpPr txBox="1"/>
              <p:nvPr/>
            </p:nvSpPr>
            <p:spPr>
              <a:xfrm>
                <a:off x="6961547" y="4233646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/>
                  <a:t>H</a:t>
                </a:r>
              </a:p>
            </p:txBody>
          </p:sp>
          <p:cxnSp>
            <p:nvCxnSpPr>
              <p:cNvPr id="58" name="57 Conector recto"/>
              <p:cNvCxnSpPr/>
              <p:nvPr/>
            </p:nvCxnSpPr>
            <p:spPr>
              <a:xfrm>
                <a:off x="7114370" y="4517966"/>
                <a:ext cx="1" cy="15282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64" name="63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2865956"/>
                </p:ext>
              </p:extLst>
            </p:nvPr>
          </p:nvGraphicFramePr>
          <p:xfrm>
            <a:off x="6438870" y="2811197"/>
            <a:ext cx="1250231" cy="1155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35" name="ChemSketch" r:id="rId10" imgW="923400" imgH="853560" progId="">
                    <p:embed/>
                  </p:oleObj>
                </mc:Choice>
                <mc:Fallback>
                  <p:oleObj name="ChemSketch" r:id="rId10" imgW="923400" imgH="853560" progId="">
                    <p:embed/>
                    <p:pic>
                      <p:nvPicPr>
                        <p:cNvPr id="0" name="Picture 3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38870" y="2811197"/>
                          <a:ext cx="1250231" cy="11557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" name="64 Arco"/>
            <p:cNvSpPr/>
            <p:nvPr/>
          </p:nvSpPr>
          <p:spPr>
            <a:xfrm rot="4101285" flipV="1">
              <a:off x="7046621" y="3186905"/>
              <a:ext cx="745270" cy="763445"/>
            </a:xfrm>
            <a:prstGeom prst="arc">
              <a:avLst/>
            </a:prstGeom>
            <a:ln w="25400">
              <a:solidFill>
                <a:schemeClr val="tx1"/>
              </a:solidFill>
              <a:prstDash val="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7" name="66 Flecha derecha"/>
          <p:cNvSpPr/>
          <p:nvPr/>
        </p:nvSpPr>
        <p:spPr>
          <a:xfrm>
            <a:off x="6137926" y="3733781"/>
            <a:ext cx="504056" cy="39148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73 Flecha derecha"/>
          <p:cNvSpPr/>
          <p:nvPr/>
        </p:nvSpPr>
        <p:spPr>
          <a:xfrm rot="5400000">
            <a:off x="7019016" y="4527938"/>
            <a:ext cx="1196834" cy="39148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6" name="85 Grupo"/>
          <p:cNvGrpSpPr/>
          <p:nvPr/>
        </p:nvGrpSpPr>
        <p:grpSpPr>
          <a:xfrm>
            <a:off x="5288300" y="5074312"/>
            <a:ext cx="3737092" cy="972081"/>
            <a:chOff x="5253131" y="5269448"/>
            <a:chExt cx="3737092" cy="972081"/>
          </a:xfrm>
        </p:grpSpPr>
        <p:sp>
          <p:nvSpPr>
            <p:cNvPr id="75" name="74 Rectángulo"/>
            <p:cNvSpPr/>
            <p:nvPr/>
          </p:nvSpPr>
          <p:spPr>
            <a:xfrm>
              <a:off x="7190023" y="5675816"/>
              <a:ext cx="1800200" cy="216024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aphicFrame>
          <p:nvGraphicFramePr>
            <p:cNvPr id="77" name="76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5174092"/>
                </p:ext>
              </p:extLst>
            </p:nvPr>
          </p:nvGraphicFramePr>
          <p:xfrm>
            <a:off x="5253131" y="5269448"/>
            <a:ext cx="1936892" cy="9720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36" name="ChemSketch" r:id="rId12" imgW="1267920" imgH="637200" progId="">
                    <p:embed/>
                  </p:oleObj>
                </mc:Choice>
                <mc:Fallback>
                  <p:oleObj name="ChemSketch" r:id="rId12" imgW="1267920" imgH="637200" progId="">
                    <p:embed/>
                    <p:pic>
                      <p:nvPicPr>
                        <p:cNvPr id="0" name="Picture 3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3131" y="5269448"/>
                          <a:ext cx="1936892" cy="9720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" name="77 CuadroTexto"/>
          <p:cNvSpPr txBox="1"/>
          <p:nvPr/>
        </p:nvSpPr>
        <p:spPr>
          <a:xfrm>
            <a:off x="1523677" y="4076451"/>
            <a:ext cx="181773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Superficie del catalizador</a:t>
            </a:r>
          </a:p>
        </p:txBody>
      </p:sp>
      <p:sp>
        <p:nvSpPr>
          <p:cNvPr id="79" name="78 CuadroTexto"/>
          <p:cNvSpPr txBox="1"/>
          <p:nvPr/>
        </p:nvSpPr>
        <p:spPr>
          <a:xfrm>
            <a:off x="35169" y="2772751"/>
            <a:ext cx="130555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1º Adsorción de reactivos</a:t>
            </a:r>
          </a:p>
        </p:txBody>
      </p:sp>
      <p:sp>
        <p:nvSpPr>
          <p:cNvPr id="80" name="79 CuadroTexto"/>
          <p:cNvSpPr txBox="1"/>
          <p:nvPr/>
        </p:nvSpPr>
        <p:spPr>
          <a:xfrm>
            <a:off x="4001924" y="4021998"/>
            <a:ext cx="2148607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2º. Ingreso del 1º </a:t>
            </a:r>
            <a:r>
              <a:rPr lang="es-ES" sz="1400" dirty="0" err="1"/>
              <a:t>atómo</a:t>
            </a:r>
            <a:r>
              <a:rPr lang="es-ES" sz="1400" dirty="0"/>
              <a:t> de H sobre uno de los C del doble enlace</a:t>
            </a:r>
          </a:p>
        </p:txBody>
      </p:sp>
      <p:sp>
        <p:nvSpPr>
          <p:cNvPr id="81" name="80 CuadroTexto"/>
          <p:cNvSpPr txBox="1"/>
          <p:nvPr/>
        </p:nvSpPr>
        <p:spPr>
          <a:xfrm>
            <a:off x="7669536" y="2295697"/>
            <a:ext cx="1461176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3º. Ingreso del 2º </a:t>
            </a:r>
            <a:r>
              <a:rPr lang="es-ES" sz="1400" dirty="0" err="1"/>
              <a:t>atómo</a:t>
            </a:r>
            <a:r>
              <a:rPr lang="es-ES" sz="1400" dirty="0"/>
              <a:t> de H sobre el otro C y en </a:t>
            </a:r>
            <a:r>
              <a:rPr lang="es-ES" sz="1400" b="1" i="1" dirty="0"/>
              <a:t>sin</a:t>
            </a:r>
          </a:p>
        </p:txBody>
      </p:sp>
      <p:sp>
        <p:nvSpPr>
          <p:cNvPr id="82" name="81 CuadroTexto"/>
          <p:cNvSpPr txBox="1"/>
          <p:nvPr/>
        </p:nvSpPr>
        <p:spPr>
          <a:xfrm>
            <a:off x="5501025" y="6042176"/>
            <a:ext cx="335461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4º. El alcano resultante se separa de la superficie del catalizador</a:t>
            </a:r>
          </a:p>
        </p:txBody>
      </p:sp>
    </p:spTree>
    <p:extLst>
      <p:ext uri="{BB962C8B-B14F-4D97-AF65-F5344CB8AC3E}">
        <p14:creationId xmlns:p14="http://schemas.microsoft.com/office/powerpoint/2010/main" val="91354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3" grpId="0" animBg="1"/>
      <p:bldP spid="67" grpId="0" animBg="1"/>
      <p:bldP spid="74" grpId="0" animBg="1"/>
      <p:bldP spid="78" grpId="0" animBg="1"/>
      <p:bldP spid="79" grpId="0" animBg="1"/>
      <p:bldP spid="80" grpId="0" animBg="1"/>
      <p:bldP spid="81" grpId="0" animBg="1"/>
      <p:bldP spid="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190" y="235879"/>
            <a:ext cx="8229600" cy="936104"/>
          </a:xfrm>
        </p:spPr>
        <p:txBody>
          <a:bodyPr>
            <a:normAutofit/>
          </a:bodyPr>
          <a:lstStyle/>
          <a:p>
            <a:r>
              <a:rPr lang="es-ES" sz="2400" dirty="0"/>
              <a:t>La hidrogenación catalítica de un </a:t>
            </a:r>
            <a:r>
              <a:rPr lang="es-ES" sz="2400" dirty="0" err="1"/>
              <a:t>alquino</a:t>
            </a:r>
            <a:r>
              <a:rPr lang="es-ES" sz="2400" dirty="0"/>
              <a:t> continua hasta el alcano correspondiente: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604498"/>
              </p:ext>
            </p:extLst>
          </p:nvPr>
        </p:nvGraphicFramePr>
        <p:xfrm>
          <a:off x="1128270" y="1027967"/>
          <a:ext cx="4464987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21" name="ChemSketch" r:id="rId3" imgW="3221640" imgH="935640" progId="">
                  <p:embed/>
                </p:oleObj>
              </mc:Choice>
              <mc:Fallback>
                <p:oleObj name="ChemSketch" r:id="rId3" imgW="3221640" imgH="935640" progId="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70" y="1027967"/>
                        <a:ext cx="4464987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560590" y="2396119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dirty="0"/>
              <a:t>Para detener la reacción en el </a:t>
            </a:r>
            <a:r>
              <a:rPr lang="es-ES" dirty="0" err="1"/>
              <a:t>alqueno</a:t>
            </a:r>
            <a:r>
              <a:rPr lang="es-ES" dirty="0"/>
              <a:t>, es necesario «envenenar» al catalizador</a:t>
            </a:r>
          </a:p>
          <a:p>
            <a:r>
              <a:rPr lang="es-ES" dirty="0"/>
              <a:t>Esto significa inactivarlo parcialmente</a:t>
            </a:r>
          </a:p>
          <a:p>
            <a:endParaRPr lang="es-ES" dirty="0"/>
          </a:p>
        </p:txBody>
      </p:sp>
      <p:grpSp>
        <p:nvGrpSpPr>
          <p:cNvPr id="31" name="30 Grupo"/>
          <p:cNvGrpSpPr/>
          <p:nvPr/>
        </p:nvGrpSpPr>
        <p:grpSpPr>
          <a:xfrm>
            <a:off x="919829" y="3632115"/>
            <a:ext cx="5609040" cy="1080120"/>
            <a:chOff x="1043608" y="3429000"/>
            <a:chExt cx="5609040" cy="1080120"/>
          </a:xfrm>
        </p:grpSpPr>
        <p:graphicFrame>
          <p:nvGraphicFramePr>
            <p:cNvPr id="6" name="5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6794459"/>
                </p:ext>
              </p:extLst>
            </p:nvPr>
          </p:nvGraphicFramePr>
          <p:xfrm>
            <a:off x="1043608" y="3429000"/>
            <a:ext cx="5609040" cy="1080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22" name="ChemSketch" r:id="rId5" imgW="3288960" imgH="633960" progId="">
                    <p:embed/>
                  </p:oleObj>
                </mc:Choice>
                <mc:Fallback>
                  <p:oleObj name="ChemSketch" r:id="rId5" imgW="3288960" imgH="633960" progId="">
                    <p:embed/>
                    <p:pic>
                      <p:nvPicPr>
                        <p:cNvPr id="0" name="Picture 2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3608" y="3429000"/>
                          <a:ext cx="5609040" cy="108012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6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36324226"/>
                </p:ext>
              </p:extLst>
            </p:nvPr>
          </p:nvGraphicFramePr>
          <p:xfrm>
            <a:off x="3275856" y="4005064"/>
            <a:ext cx="658120" cy="4320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23" name="ChemSketch" r:id="rId7" imgW="831960" imgH="545760" progId="">
                    <p:embed/>
                  </p:oleObj>
                </mc:Choice>
                <mc:Fallback>
                  <p:oleObj name="ChemSketch" r:id="rId7" imgW="831960" imgH="545760" progId="">
                    <p:embed/>
                    <p:pic>
                      <p:nvPicPr>
                        <p:cNvPr id="0" name="Picture 2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5856" y="4005064"/>
                          <a:ext cx="658120" cy="4320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7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8926721"/>
                </p:ext>
              </p:extLst>
            </p:nvPr>
          </p:nvGraphicFramePr>
          <p:xfrm>
            <a:off x="3995936" y="4149080"/>
            <a:ext cx="438150" cy="176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24" name="ChemSketch" r:id="rId9" imgW="438840" imgH="176760" progId="">
                    <p:embed/>
                  </p:oleObj>
                </mc:Choice>
                <mc:Fallback>
                  <p:oleObj name="ChemSketch" r:id="rId9" imgW="438840" imgH="176760" progId="">
                    <p:embed/>
                    <p:pic>
                      <p:nvPicPr>
                        <p:cNvPr id="0" name="Picture 2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4149080"/>
                          <a:ext cx="438150" cy="176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8 CuadroTexto"/>
          <p:cNvSpPr txBox="1"/>
          <p:nvPr/>
        </p:nvSpPr>
        <p:spPr>
          <a:xfrm>
            <a:off x="919829" y="4784243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superficie del catalizador se inactiva con quinolina</a:t>
            </a:r>
          </a:p>
        </p:txBody>
      </p:sp>
      <p:sp>
        <p:nvSpPr>
          <p:cNvPr id="10" name="9 Flecha doblada"/>
          <p:cNvSpPr/>
          <p:nvPr/>
        </p:nvSpPr>
        <p:spPr>
          <a:xfrm rot="16200000" flipV="1">
            <a:off x="2419955" y="4575360"/>
            <a:ext cx="1315325" cy="1301044"/>
          </a:xfrm>
          <a:prstGeom prst="bentArrow">
            <a:avLst>
              <a:gd name="adj1" fmla="val 16512"/>
              <a:gd name="adj2" fmla="val 19284"/>
              <a:gd name="adj3" fmla="val 1878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44165" y="5033622"/>
            <a:ext cx="2448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Se obtienen alquenos en </a:t>
            </a:r>
            <a:r>
              <a:rPr lang="es-ES" dirty="0" err="1"/>
              <a:t>cis</a:t>
            </a:r>
            <a:r>
              <a:rPr lang="es-ES" dirty="0"/>
              <a:t>, porque los hidrógenos ingresan del mismo lado</a:t>
            </a:r>
          </a:p>
        </p:txBody>
      </p:sp>
      <p:sp>
        <p:nvSpPr>
          <p:cNvPr id="12" name="11 Flecha arriba"/>
          <p:cNvSpPr/>
          <p:nvPr/>
        </p:nvSpPr>
        <p:spPr>
          <a:xfrm>
            <a:off x="5384325" y="4403533"/>
            <a:ext cx="432048" cy="637039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9" name="28 Grupo"/>
          <p:cNvGrpSpPr/>
          <p:nvPr/>
        </p:nvGrpSpPr>
        <p:grpSpPr>
          <a:xfrm>
            <a:off x="6509534" y="4254697"/>
            <a:ext cx="2369618" cy="1557849"/>
            <a:chOff x="6588224" y="836712"/>
            <a:chExt cx="2369618" cy="1557849"/>
          </a:xfrm>
        </p:grpSpPr>
        <p:graphicFrame>
          <p:nvGraphicFramePr>
            <p:cNvPr id="13" name="12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008745"/>
                </p:ext>
              </p:extLst>
            </p:nvPr>
          </p:nvGraphicFramePr>
          <p:xfrm>
            <a:off x="6588224" y="836712"/>
            <a:ext cx="1802812" cy="15578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25" name="ChemSketch" r:id="rId11" imgW="1039320" imgH="899280" progId="">
                    <p:embed/>
                  </p:oleObj>
                </mc:Choice>
                <mc:Fallback>
                  <p:oleObj name="ChemSketch" r:id="rId11" imgW="1039320" imgH="899280" progId="">
                    <p:embed/>
                    <p:pic>
                      <p:nvPicPr>
                        <p:cNvPr id="0" name="Picture 2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8224" y="836712"/>
                          <a:ext cx="1802812" cy="15578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22 Rectángulo"/>
            <p:cNvSpPr/>
            <p:nvPr/>
          </p:nvSpPr>
          <p:spPr>
            <a:xfrm>
              <a:off x="7157642" y="2178537"/>
              <a:ext cx="1800200" cy="216024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4" name="23 Grupo"/>
            <p:cNvGrpSpPr/>
            <p:nvPr/>
          </p:nvGrpSpPr>
          <p:grpSpPr>
            <a:xfrm>
              <a:off x="7821383" y="1723307"/>
              <a:ext cx="328936" cy="437145"/>
              <a:chOff x="6961547" y="4233646"/>
              <a:chExt cx="328936" cy="437145"/>
            </a:xfrm>
          </p:grpSpPr>
          <p:sp>
            <p:nvSpPr>
              <p:cNvPr id="27" name="26 CuadroTexto"/>
              <p:cNvSpPr txBox="1"/>
              <p:nvPr/>
            </p:nvSpPr>
            <p:spPr>
              <a:xfrm>
                <a:off x="6961547" y="4233646"/>
                <a:ext cx="328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/>
                  <a:t>H</a:t>
                </a:r>
              </a:p>
            </p:txBody>
          </p:sp>
          <p:cxnSp>
            <p:nvCxnSpPr>
              <p:cNvPr id="28" name="27 Conector recto"/>
              <p:cNvCxnSpPr/>
              <p:nvPr/>
            </p:nvCxnSpPr>
            <p:spPr>
              <a:xfrm>
                <a:off x="7114370" y="4517966"/>
                <a:ext cx="1" cy="15282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25 Arco"/>
            <p:cNvSpPr/>
            <p:nvPr/>
          </p:nvSpPr>
          <p:spPr>
            <a:xfrm rot="4101285" flipV="1">
              <a:off x="7438563" y="1356436"/>
              <a:ext cx="745270" cy="763445"/>
            </a:xfrm>
            <a:prstGeom prst="arc">
              <a:avLst/>
            </a:prstGeom>
            <a:ln w="25400">
              <a:solidFill>
                <a:schemeClr val="tx1"/>
              </a:solidFill>
              <a:prstDash val="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0" name="29 Flecha derecha"/>
          <p:cNvSpPr/>
          <p:nvPr/>
        </p:nvSpPr>
        <p:spPr>
          <a:xfrm rot="20185421">
            <a:off x="6294272" y="5296139"/>
            <a:ext cx="972111" cy="42813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6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 animBg="1"/>
      <p:bldP spid="11" grpId="0"/>
      <p:bldP spid="12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s-ES" sz="3200" dirty="0"/>
              <a:t>Ruptura </a:t>
            </a:r>
            <a:r>
              <a:rPr lang="es-ES" sz="3200" dirty="0" err="1"/>
              <a:t>homolítica</a:t>
            </a:r>
            <a:r>
              <a:rPr lang="es-ES" sz="3200" dirty="0"/>
              <a:t> y formación de radicales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7"/>
            <a:ext cx="8229600" cy="5530625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400" dirty="0" err="1"/>
              <a:t>Carbocationes</a:t>
            </a:r>
            <a:r>
              <a:rPr lang="es-ES" sz="2400" dirty="0"/>
              <a:t> y </a:t>
            </a:r>
            <a:r>
              <a:rPr lang="es-ES" sz="2400" dirty="0" err="1"/>
              <a:t>carbaniones</a:t>
            </a:r>
            <a:r>
              <a:rPr lang="es-ES" sz="2400" dirty="0"/>
              <a:t> son el resultado de la ruptura </a:t>
            </a:r>
            <a:r>
              <a:rPr lang="es-ES" sz="2400" b="1" i="1" dirty="0" err="1"/>
              <a:t>heterolítica</a:t>
            </a:r>
            <a:r>
              <a:rPr lang="es-ES" sz="2400" dirty="0"/>
              <a:t> de un enlace.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También lo son los </a:t>
            </a:r>
            <a:r>
              <a:rPr lang="es-ES" sz="2400" dirty="0" err="1"/>
              <a:t>Nucleófilos</a:t>
            </a:r>
            <a:r>
              <a:rPr lang="es-ES" sz="2400" dirty="0"/>
              <a:t> y electrófilos que participan en las reacciones vistas hasta ahora.</a:t>
            </a:r>
          </a:p>
          <a:p>
            <a:pPr algn="just"/>
            <a:r>
              <a:rPr lang="es-ES" sz="2400" dirty="0"/>
              <a:t>Pero también puede suceder una ruptura </a:t>
            </a:r>
            <a:r>
              <a:rPr lang="es-ES" sz="2400" b="1" i="1" dirty="0" err="1"/>
              <a:t>homolítica</a:t>
            </a:r>
            <a:r>
              <a:rPr lang="es-ES" sz="2400" dirty="0"/>
              <a:t> del enlace.</a:t>
            </a:r>
          </a:p>
          <a:p>
            <a:pPr algn="just"/>
            <a:r>
              <a:rPr lang="es-ES" sz="2400" dirty="0"/>
              <a:t>En ese caso, al romperse el enlace, cada átomo se va con </a:t>
            </a:r>
            <a:r>
              <a:rPr lang="es-ES" sz="2400"/>
              <a:t>un electrón:</a:t>
            </a:r>
          </a:p>
          <a:p>
            <a:pPr algn="just"/>
            <a:endParaRPr lang="es-ES" sz="2400"/>
          </a:p>
          <a:p>
            <a:pPr algn="just"/>
            <a:endParaRPr lang="es-ES" sz="2400"/>
          </a:p>
          <a:p>
            <a:pPr algn="just"/>
            <a:r>
              <a:rPr lang="es-ES" sz="2400"/>
              <a:t>Un radical es una especie muy reactiva, pues posee un electrón desapareado. Veamos las posibles reacciones…</a:t>
            </a:r>
            <a:endParaRPr lang="es-E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419139" y="1878729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X--Y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2559606" y="1988840"/>
            <a:ext cx="3024336" cy="450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RUPTURA HETEROLÍTICA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836496" y="192170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X</a:t>
            </a:r>
            <a:r>
              <a:rPr lang="es-ES" sz="3200" baseline="30000" dirty="0"/>
              <a:t>-</a:t>
            </a:r>
            <a:r>
              <a:rPr lang="es-ES" sz="3200" dirty="0"/>
              <a:t> +  Y</a:t>
            </a:r>
            <a:r>
              <a:rPr lang="es-ES" sz="3200" baseline="30000" dirty="0"/>
              <a:t>+</a:t>
            </a:r>
            <a:endParaRPr lang="es-ES" sz="3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441700" y="4806896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X--Y</a:t>
            </a:r>
          </a:p>
        </p:txBody>
      </p:sp>
      <p:sp>
        <p:nvSpPr>
          <p:cNvPr id="8" name="7 Flecha derecha"/>
          <p:cNvSpPr/>
          <p:nvPr/>
        </p:nvSpPr>
        <p:spPr>
          <a:xfrm>
            <a:off x="2593828" y="4941168"/>
            <a:ext cx="3024336" cy="450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RUPTURA HOMOLÍTICA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834188" y="4874031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X</a:t>
            </a:r>
            <a:r>
              <a:rPr lang="es-ES" sz="3200" baseline="30000" dirty="0">
                <a:sym typeface="Symbol"/>
              </a:rPr>
              <a:t></a:t>
            </a:r>
            <a:r>
              <a:rPr lang="es-ES" sz="3200" dirty="0"/>
              <a:t> +  Y</a:t>
            </a:r>
            <a:r>
              <a:rPr lang="es-ES" sz="3200" baseline="30000" dirty="0">
                <a:sym typeface="Symbol"/>
              </a:rPr>
              <a:t>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69302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5"/>
            <a:ext cx="8568952" cy="1728191"/>
          </a:xfrm>
        </p:spPr>
        <p:txBody>
          <a:bodyPr>
            <a:noAutofit/>
          </a:bodyPr>
          <a:lstStyle/>
          <a:p>
            <a:r>
              <a:rPr lang="es-ES" sz="2400" dirty="0"/>
              <a:t>Aldehídos, cetonas, ésteres y nitrilos son mucho menos reactivos que alquenos y alquinos  para la hidrogenación catalítica, en condiciones normales (presión y temperatura bajas). </a:t>
            </a:r>
          </a:p>
          <a:p>
            <a:r>
              <a:rPr lang="es-ES" sz="2400" dirty="0"/>
              <a:t>Esto permite reducciones selectivas. Por ejemplo: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501816"/>
              </p:ext>
            </p:extLst>
          </p:nvPr>
        </p:nvGraphicFramePr>
        <p:xfrm>
          <a:off x="1763688" y="2156092"/>
          <a:ext cx="248644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7" name="ChemSketch" r:id="rId3" imgW="1633680" imgH="710280" progId="">
                  <p:embed/>
                </p:oleObj>
              </mc:Choice>
              <mc:Fallback>
                <p:oleObj name="ChemSketch" r:id="rId3" imgW="1633680" imgH="710280" progId="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156092"/>
                        <a:ext cx="2486448" cy="10801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314015"/>
              </p:ext>
            </p:extLst>
          </p:nvPr>
        </p:nvGraphicFramePr>
        <p:xfrm>
          <a:off x="179512" y="3236212"/>
          <a:ext cx="633670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8" name="ChemSketch" r:id="rId5" imgW="4191120" imgH="618840" progId="">
                  <p:embed/>
                </p:oleObj>
              </mc:Choice>
              <mc:Fallback>
                <p:oleObj name="ChemSketch" r:id="rId5" imgW="4191120" imgH="618840" progId="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236212"/>
                        <a:ext cx="6336704" cy="9361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848944"/>
              </p:ext>
            </p:extLst>
          </p:nvPr>
        </p:nvGraphicFramePr>
        <p:xfrm>
          <a:off x="1331640" y="4172316"/>
          <a:ext cx="4135579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9" name="ChemSketch" r:id="rId7" imgW="2520720" imgH="877680" progId="">
                  <p:embed/>
                </p:oleObj>
              </mc:Choice>
              <mc:Fallback>
                <p:oleObj name="ChemSketch" r:id="rId7" imgW="2520720" imgH="877680" progId="">
                  <p:embed/>
                  <p:pic>
                    <p:nvPicPr>
                      <p:cNvPr id="0" name="Picture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172316"/>
                        <a:ext cx="4135579" cy="1440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Elipse"/>
          <p:cNvSpPr/>
          <p:nvPr/>
        </p:nvSpPr>
        <p:spPr>
          <a:xfrm>
            <a:off x="1737084" y="2084084"/>
            <a:ext cx="576064" cy="57606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2097124" y="2524516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3681300" y="2084084"/>
            <a:ext cx="576064" cy="57606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4077344" y="2524516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lipse"/>
          <p:cNvSpPr/>
          <p:nvPr/>
        </p:nvSpPr>
        <p:spPr>
          <a:xfrm rot="3552241">
            <a:off x="4889887" y="3643127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1559714" y="3308220"/>
            <a:ext cx="753434" cy="792088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5409492" y="3452236"/>
            <a:ext cx="720080" cy="73415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 rot="3552241">
            <a:off x="1028605" y="3605416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 rot="21421953">
            <a:off x="1505706" y="4757313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1880416" y="5252901"/>
            <a:ext cx="808765" cy="47608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4730321" y="5199710"/>
            <a:ext cx="808765" cy="57606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 rot="21421953">
            <a:off x="4355612" y="4757314"/>
            <a:ext cx="360040" cy="576064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5134703" y="2028825"/>
            <a:ext cx="3389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Vemos que, luego de hidrogenar…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carbonilo permanece…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Pero el doble enlace no.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660232" y="3452236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Aquí pasa lo mismo…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6129572" y="4752462"/>
            <a:ext cx="174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…Y aquí también</a:t>
            </a:r>
          </a:p>
        </p:txBody>
      </p:sp>
    </p:spTree>
    <p:extLst>
      <p:ext uri="{BB962C8B-B14F-4D97-AF65-F5344CB8AC3E}">
        <p14:creationId xmlns:p14="http://schemas.microsoft.com/office/powerpoint/2010/main" val="30378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8369" y="2204864"/>
            <a:ext cx="7772400" cy="2448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REACCIONES DE ÓXIDO-REDUCCIÓN</a:t>
            </a:r>
          </a:p>
        </p:txBody>
      </p:sp>
    </p:spTree>
    <p:extLst>
      <p:ext uri="{BB962C8B-B14F-4D97-AF65-F5344CB8AC3E}">
        <p14:creationId xmlns:p14="http://schemas.microsoft.com/office/powerpoint/2010/main" val="1733735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741368"/>
          </a:xfrm>
        </p:spPr>
        <p:txBody>
          <a:bodyPr>
            <a:noAutofit/>
          </a:bodyPr>
          <a:lstStyle/>
          <a:p>
            <a:pPr algn="just"/>
            <a:r>
              <a:rPr lang="es-ES" sz="2400" dirty="0"/>
              <a:t>Decimos que una sustancia se oxida cuando incorpora átomos de oxígeno y se reduce cuando los pierde o bien, cuando gana hidrógenos.</a:t>
            </a:r>
          </a:p>
          <a:p>
            <a:pPr algn="just"/>
            <a:r>
              <a:rPr lang="es-ES" sz="2400" dirty="0"/>
              <a:t>Entonces, una sustancia se oxida cuando pierde electrones y se reduce cuando los gana.</a:t>
            </a:r>
          </a:p>
          <a:p>
            <a:pPr algn="just"/>
            <a:r>
              <a:rPr lang="es-ES" sz="2400" dirty="0"/>
              <a:t>La mayoría de las reacciones estudiadas hasta aquí, pueden ser vistas como una oxidación o como reducción .</a:t>
            </a:r>
          </a:p>
          <a:p>
            <a:pPr algn="just"/>
            <a:r>
              <a:rPr lang="es-ES" sz="2400" dirty="0"/>
              <a:t>El estado de oxidación se calcula en base al estado conocido de los elementos unidos a cada carbono:</a:t>
            </a:r>
          </a:p>
          <a:p>
            <a:pPr algn="just"/>
            <a:r>
              <a:rPr lang="es-ES" sz="2400" dirty="0"/>
              <a:t>El hidrógeno es +1, </a:t>
            </a:r>
            <a:r>
              <a:rPr lang="es-ES" sz="2400" dirty="0" err="1"/>
              <a:t>ó</a:t>
            </a:r>
            <a:r>
              <a:rPr lang="es-ES" sz="2400" dirty="0"/>
              <a:t> -1 en hidruros</a:t>
            </a:r>
          </a:p>
          <a:p>
            <a:pPr algn="just"/>
            <a:r>
              <a:rPr lang="es-ES" sz="2400" dirty="0"/>
              <a:t>El oxígeno es mayormente -2, salvo en peróxidos, donde adopta el -1</a:t>
            </a:r>
          </a:p>
          <a:p>
            <a:pPr algn="just"/>
            <a:r>
              <a:rPr lang="es-ES" sz="2400" dirty="0"/>
              <a:t>Los halógenos unidos a carbono tiene estado -1</a:t>
            </a:r>
          </a:p>
          <a:p>
            <a:pPr algn="just"/>
            <a:r>
              <a:rPr lang="es-ES" sz="2400" dirty="0"/>
              <a:t>El carbono posee estado 0 si se une con otro carbono.</a:t>
            </a:r>
          </a:p>
          <a:p>
            <a:pPr algn="just"/>
            <a:r>
              <a:rPr lang="es-ES" sz="2400" dirty="0"/>
              <a:t>Los enlaces dobles y tripes entre carbono y otro átomo se cuentan como si fueran dos o tres uniones simples.</a:t>
            </a:r>
          </a:p>
          <a:p>
            <a:pPr algn="just"/>
            <a:endParaRPr lang="es-ES" sz="2400" dirty="0"/>
          </a:p>
          <a:p>
            <a:pPr marL="0" indent="0" algn="just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5817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596347"/>
              </p:ext>
            </p:extLst>
          </p:nvPr>
        </p:nvGraphicFramePr>
        <p:xfrm>
          <a:off x="4000496" y="1000108"/>
          <a:ext cx="2277325" cy="1715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ChemSketch" r:id="rId3" imgW="914400" imgH="688680" progId="">
                  <p:embed/>
                </p:oleObj>
              </mc:Choice>
              <mc:Fallback>
                <p:oleObj name="ChemSketch" r:id="rId3" imgW="914400" imgH="6886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1000108"/>
                        <a:ext cx="2277325" cy="17159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114" y="-99392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Ejemplos: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89040"/>
            <a:ext cx="7416824" cy="2670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Elipse"/>
          <p:cNvSpPr/>
          <p:nvPr/>
        </p:nvSpPr>
        <p:spPr>
          <a:xfrm>
            <a:off x="5031923" y="1360519"/>
            <a:ext cx="398975" cy="31411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5529928" y="74471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019529" y="165000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976240" y="229584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333576" y="251887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614821" y="80652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687506" y="181957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00B050"/>
                </a:solidFill>
              </a:rPr>
              <a:t>-1</a:t>
            </a:r>
          </a:p>
        </p:txBody>
      </p:sp>
      <p:sp>
        <p:nvSpPr>
          <p:cNvPr id="19" name="18 Flecha abajo"/>
          <p:cNvSpPr/>
          <p:nvPr/>
        </p:nvSpPr>
        <p:spPr>
          <a:xfrm rot="20658081">
            <a:off x="4378098" y="665020"/>
            <a:ext cx="328058" cy="112487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curvada hacia abajo"/>
          <p:cNvSpPr/>
          <p:nvPr/>
        </p:nvSpPr>
        <p:spPr>
          <a:xfrm flipH="1">
            <a:off x="5132092" y="665020"/>
            <a:ext cx="1528670" cy="69549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curvada hacia abajo"/>
          <p:cNvSpPr/>
          <p:nvPr/>
        </p:nvSpPr>
        <p:spPr>
          <a:xfrm rot="599296" flipH="1" flipV="1">
            <a:off x="5378297" y="2195828"/>
            <a:ext cx="1282466" cy="766611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5430899" y="1761209"/>
            <a:ext cx="461091" cy="360383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lipse"/>
          <p:cNvSpPr/>
          <p:nvPr/>
        </p:nvSpPr>
        <p:spPr>
          <a:xfrm>
            <a:off x="4614821" y="1761734"/>
            <a:ext cx="417102" cy="328683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3076513" y="173068"/>
            <a:ext cx="366638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2400" dirty="0" err="1"/>
              <a:t>E</a:t>
            </a:r>
            <a:r>
              <a:rPr lang="es-ES" sz="2400" baseline="-25000" dirty="0" err="1"/>
              <a:t>ox</a:t>
            </a:r>
            <a:r>
              <a:rPr lang="es-ES" sz="2400" baseline="-25000" dirty="0"/>
              <a:t> </a:t>
            </a:r>
            <a:r>
              <a:rPr lang="es-ES" sz="2400" dirty="0"/>
              <a:t>=C</a:t>
            </a:r>
            <a:r>
              <a:rPr lang="es-ES" sz="2400" baseline="-25000" dirty="0"/>
              <a:t>1</a:t>
            </a:r>
            <a:r>
              <a:rPr lang="es-ES" sz="2400" dirty="0"/>
              <a:t>+0+0-1+1= 0 </a:t>
            </a:r>
            <a:r>
              <a:rPr lang="es-ES" sz="2400" dirty="0">
                <a:sym typeface="Symbol"/>
              </a:rPr>
              <a:t> </a:t>
            </a:r>
            <a:r>
              <a:rPr lang="es-ES" sz="2400" dirty="0"/>
              <a:t>C</a:t>
            </a:r>
            <a:r>
              <a:rPr lang="es-ES" sz="2400" baseline="-25000" dirty="0"/>
              <a:t>1</a:t>
            </a:r>
            <a:r>
              <a:rPr lang="es-ES" sz="2400" dirty="0"/>
              <a:t>= 0</a:t>
            </a:r>
            <a:r>
              <a:rPr lang="es-ES" sz="2400" dirty="0">
                <a:sym typeface="Symbol"/>
              </a:rPr>
              <a:t> </a:t>
            </a:r>
            <a:endParaRPr lang="es-ES" sz="24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603443" y="3203743"/>
            <a:ext cx="216745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2400" dirty="0"/>
              <a:t>Otros ejemplos: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81984" y="1693774"/>
                <a:ext cx="2905839" cy="462947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>
                    <a:solidFill>
                      <a:schemeClr val="bg1"/>
                    </a:solidFill>
                  </a:rPr>
                  <a:t>E</a:t>
                </a:r>
                <a:r>
                  <a:rPr lang="es-AR" sz="2400" baseline="-25000" dirty="0" err="1">
                    <a:solidFill>
                      <a:schemeClr val="bg1"/>
                    </a:solidFill>
                  </a:rPr>
                  <a:t>ox</a:t>
                </a:r>
                <a:r>
                  <a:rPr lang="es-AR" sz="2400" dirty="0">
                    <a:solidFill>
                      <a:schemeClr val="bg1"/>
                    </a:solidFill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s-AR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s-E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es-E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s-E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s-E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s-E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(1)</m:t>
                        </m:r>
                      </m:e>
                    </m:nary>
                  </m:oMath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84" y="1693774"/>
                <a:ext cx="2905839" cy="462947"/>
              </a:xfrm>
              <a:prstGeom prst="rect">
                <a:avLst/>
              </a:prstGeom>
              <a:blipFill rotWithShape="1">
                <a:blip r:embed="rId6"/>
                <a:stretch>
                  <a:fillRect l="-3145" t="-130263" b="-19473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CuadroTexto"/>
          <p:cNvSpPr txBox="1"/>
          <p:nvPr/>
        </p:nvSpPr>
        <p:spPr>
          <a:xfrm>
            <a:off x="81984" y="770444"/>
            <a:ext cx="290584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Tener presente que, el estado de oxidación  de un elemento es:</a:t>
            </a:r>
            <a:endParaRPr lang="es-AR" dirty="0"/>
          </a:p>
        </p:txBody>
      </p:sp>
      <p:sp>
        <p:nvSpPr>
          <p:cNvPr id="25" name="24 CuadroTexto"/>
          <p:cNvSpPr txBox="1"/>
          <p:nvPr/>
        </p:nvSpPr>
        <p:spPr>
          <a:xfrm>
            <a:off x="81984" y="2156721"/>
            <a:ext cx="290584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Donde:</a:t>
            </a:r>
          </a:p>
          <a:p>
            <a:r>
              <a:rPr lang="es-ES" dirty="0" err="1"/>
              <a:t>E</a:t>
            </a:r>
            <a:r>
              <a:rPr lang="es-ES" baseline="-25000" dirty="0" err="1"/>
              <a:t>ox</a:t>
            </a:r>
            <a:r>
              <a:rPr lang="es-ES" dirty="0"/>
              <a:t> = estado de oxidación                           </a:t>
            </a:r>
            <a:r>
              <a:rPr lang="es-ES"/>
              <a:t>del elemento</a:t>
            </a:r>
            <a:endParaRPr lang="es-ES" dirty="0"/>
          </a:p>
          <a:p>
            <a:r>
              <a:rPr lang="es-ES" dirty="0"/>
              <a:t>X</a:t>
            </a:r>
            <a:r>
              <a:rPr lang="es-ES" baseline="-25000" dirty="0"/>
              <a:t>i</a:t>
            </a:r>
            <a:r>
              <a:rPr lang="es-ES" dirty="0"/>
              <a:t>= </a:t>
            </a:r>
            <a:r>
              <a:rPr lang="es-ES" dirty="0" err="1"/>
              <a:t>est</a:t>
            </a:r>
            <a:r>
              <a:rPr lang="es-ES" dirty="0"/>
              <a:t>. de </a:t>
            </a:r>
            <a:r>
              <a:rPr lang="es-ES" dirty="0" err="1"/>
              <a:t>ox</a:t>
            </a:r>
            <a:r>
              <a:rPr lang="es-ES" dirty="0"/>
              <a:t>. del elemento </a:t>
            </a:r>
            <a:r>
              <a:rPr lang="es-ES" b="1" i="1" dirty="0"/>
              <a:t>i</a:t>
            </a:r>
            <a:r>
              <a:rPr lang="es-ES" dirty="0"/>
              <a:t>, unido a ese átomo</a:t>
            </a:r>
            <a:endParaRPr lang="es-ES" b="1" i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6381345" y="1433290"/>
            <a:ext cx="263568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400" dirty="0" err="1"/>
              <a:t>E</a:t>
            </a:r>
            <a:r>
              <a:rPr lang="es-ES" sz="2400" baseline="-25000" dirty="0" err="1"/>
              <a:t>ox</a:t>
            </a:r>
            <a:r>
              <a:rPr lang="es-ES" sz="2400" baseline="-25000" dirty="0"/>
              <a:t> </a:t>
            </a:r>
            <a:r>
              <a:rPr lang="es-ES" sz="2400" dirty="0"/>
              <a:t>=C</a:t>
            </a:r>
            <a:r>
              <a:rPr lang="es-ES" sz="2400" baseline="-25000" dirty="0"/>
              <a:t>2/3</a:t>
            </a:r>
            <a:r>
              <a:rPr lang="es-ES" sz="2400" dirty="0"/>
              <a:t>+0+0+1+1= 0 </a:t>
            </a:r>
            <a:r>
              <a:rPr lang="es-ES" sz="2400" dirty="0">
                <a:sym typeface="Symbol"/>
              </a:rPr>
              <a:t> </a:t>
            </a:r>
            <a:r>
              <a:rPr lang="es-ES" sz="2400" dirty="0"/>
              <a:t>C</a:t>
            </a:r>
            <a:r>
              <a:rPr lang="es-ES" sz="2400" baseline="-25000" dirty="0"/>
              <a:t>2/3</a:t>
            </a:r>
            <a:r>
              <a:rPr lang="es-ES" sz="2400" dirty="0"/>
              <a:t>= -2</a:t>
            </a:r>
            <a:r>
              <a:rPr lang="es-ES" sz="2400" dirty="0">
                <a:sym typeface="Symbol"/>
              </a:rPr>
              <a:t>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516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0" grpId="0"/>
      <p:bldP spid="11" grpId="0"/>
      <p:bldP spid="13" grpId="0"/>
      <p:bldP spid="14" grpId="0"/>
      <p:bldP spid="17" grpId="0"/>
      <p:bldP spid="19" grpId="0" animBg="1"/>
      <p:bldP spid="20" grpId="0" animBg="1"/>
      <p:bldP spid="22" grpId="0" animBg="1"/>
      <p:bldP spid="23" grpId="0" animBg="1"/>
      <p:bldP spid="24" grpId="0" animBg="1"/>
      <p:bldP spid="28" grpId="0" animBg="1"/>
      <p:bldP spid="27" grpId="0" animBg="1"/>
      <p:bldP spid="3" grpId="0" animBg="1"/>
      <p:bldP spid="4" grpId="0" animBg="1"/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857" y="0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Oxidaciones promovidas por radicales: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01218" y="634082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La reacción de una sustancia orgánica con oxígeno, con generación de llama se denomina </a:t>
            </a:r>
            <a:r>
              <a:rPr lang="es-ES" sz="2400" b="1" i="1" dirty="0"/>
              <a:t>combustión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Cuando la reacción tiene lugar sin evolución de llama, se denomina </a:t>
            </a:r>
            <a:r>
              <a:rPr lang="es-ES" sz="2400" b="1" i="1" dirty="0" err="1"/>
              <a:t>autoxidación</a:t>
            </a:r>
            <a:r>
              <a:rPr lang="es-ES" sz="2400" dirty="0"/>
              <a:t>: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29614" y="4021613"/>
            <a:ext cx="1950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…Pero también hay reordenamiento</a:t>
            </a:r>
            <a:endParaRPr lang="es-AR" sz="1600" dirty="0"/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104985"/>
              </p:ext>
            </p:extLst>
          </p:nvPr>
        </p:nvGraphicFramePr>
        <p:xfrm>
          <a:off x="6156176" y="3789040"/>
          <a:ext cx="2592288" cy="1821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0" name="ChemSketch" r:id="rId4" imgW="1785960" imgH="1301400" progId="">
                  <p:embed/>
                </p:oleObj>
              </mc:Choice>
              <mc:Fallback>
                <p:oleObj name="ChemSketch" r:id="rId4" imgW="1785960" imgH="13014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3789040"/>
                        <a:ext cx="2592288" cy="18212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21 CuadroTexto"/>
          <p:cNvSpPr txBox="1"/>
          <p:nvPr/>
        </p:nvSpPr>
        <p:spPr>
          <a:xfrm>
            <a:off x="4633666" y="5629888"/>
            <a:ext cx="42534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Esta reacción es importante a nivel industrial ya que el </a:t>
            </a:r>
            <a:r>
              <a:rPr lang="es-ES" dirty="0" err="1"/>
              <a:t>peroxialcohol</a:t>
            </a:r>
            <a:r>
              <a:rPr lang="es-ES" dirty="0"/>
              <a:t> formado reordena, en condiciones </a:t>
            </a:r>
            <a:r>
              <a:rPr lang="es-ES" dirty="0" err="1"/>
              <a:t>electrofílicas</a:t>
            </a:r>
            <a:r>
              <a:rPr lang="es-ES" dirty="0"/>
              <a:t>, para dar fenol y acetona:</a:t>
            </a:r>
          </a:p>
        </p:txBody>
      </p:sp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087864"/>
              </p:ext>
            </p:extLst>
          </p:nvPr>
        </p:nvGraphicFramePr>
        <p:xfrm>
          <a:off x="4573472" y="2178258"/>
          <a:ext cx="4247000" cy="1498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1" name="ChemSketch" r:id="rId6" imgW="3014640" imgH="1063800" progId="">
                  <p:embed/>
                </p:oleObj>
              </mc:Choice>
              <mc:Fallback>
                <p:oleObj name="ChemSketch" r:id="rId6" imgW="3014640" imgH="10638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472" y="2178258"/>
                        <a:ext cx="4247000" cy="1498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Flecha derecha"/>
          <p:cNvSpPr/>
          <p:nvPr/>
        </p:nvSpPr>
        <p:spPr>
          <a:xfrm>
            <a:off x="4223542" y="2960948"/>
            <a:ext cx="504056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abajo"/>
          <p:cNvSpPr/>
          <p:nvPr/>
        </p:nvSpPr>
        <p:spPr>
          <a:xfrm>
            <a:off x="7092280" y="3573016"/>
            <a:ext cx="360040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114080"/>
              </p:ext>
            </p:extLst>
          </p:nvPr>
        </p:nvGraphicFramePr>
        <p:xfrm>
          <a:off x="2195736" y="3717032"/>
          <a:ext cx="3960440" cy="146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2" name="ChemSketch" r:id="rId8" imgW="2773800" imgH="1036440" progId="">
                  <p:embed/>
                </p:oleObj>
              </mc:Choice>
              <mc:Fallback>
                <p:oleObj name="ChemSketch" r:id="rId8" imgW="2773800" imgH="103644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717032"/>
                        <a:ext cx="3960440" cy="14686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6 Flecha doblada"/>
          <p:cNvSpPr/>
          <p:nvPr/>
        </p:nvSpPr>
        <p:spPr>
          <a:xfrm rot="5400000" flipV="1">
            <a:off x="1295636" y="4473116"/>
            <a:ext cx="936104" cy="864096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9" name="28 Flecha arriba"/>
          <p:cNvSpPr/>
          <p:nvPr/>
        </p:nvSpPr>
        <p:spPr>
          <a:xfrm rot="1936303">
            <a:off x="4670100" y="3498064"/>
            <a:ext cx="360040" cy="74135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CuadroTexto"/>
          <p:cNvSpPr txBox="1"/>
          <p:nvPr/>
        </p:nvSpPr>
        <p:spPr>
          <a:xfrm>
            <a:off x="4906710" y="3784684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Se realimenta el ciclo…</a:t>
            </a:r>
            <a:endParaRPr lang="es-AR" sz="1600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150106"/>
              </p:ext>
            </p:extLst>
          </p:nvPr>
        </p:nvGraphicFramePr>
        <p:xfrm>
          <a:off x="199432" y="2285190"/>
          <a:ext cx="3926133" cy="1331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3" name="ChemSketch" r:id="rId10" imgW="2990160" imgH="1014840" progId="ACD.ChemSketch.20">
                  <p:embed/>
                </p:oleObj>
              </mc:Choice>
              <mc:Fallback>
                <p:oleObj name="ChemSketch" r:id="rId10" imgW="2990160" imgH="1014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9432" y="2285190"/>
                        <a:ext cx="3926133" cy="1331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078149"/>
              </p:ext>
            </p:extLst>
          </p:nvPr>
        </p:nvGraphicFramePr>
        <p:xfrm>
          <a:off x="601218" y="5255852"/>
          <a:ext cx="4032448" cy="1485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4" name="ChemSketch" r:id="rId12" imgW="2761560" imgH="1018080" progId="ACD.ChemSketch.20">
                  <p:embed/>
                </p:oleObj>
              </mc:Choice>
              <mc:Fallback>
                <p:oleObj name="ChemSketch" r:id="rId12" imgW="2761560" imgH="10180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1218" y="5255852"/>
                        <a:ext cx="4032448" cy="14855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335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4" grpId="0" animBg="1"/>
      <p:bldP spid="25" grpId="0" animBg="1"/>
      <p:bldP spid="27" grpId="0" animBg="1"/>
      <p:bldP spid="29" grpId="0" animBg="1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489" y="322435"/>
            <a:ext cx="8352928" cy="1296144"/>
          </a:xfrm>
        </p:spPr>
        <p:txBody>
          <a:bodyPr>
            <a:normAutofit/>
          </a:bodyPr>
          <a:lstStyle/>
          <a:p>
            <a:r>
              <a:rPr lang="es-ES" sz="2400" dirty="0"/>
              <a:t>La formación de hidroperóxidos del éter de </a:t>
            </a:r>
            <a:r>
              <a:rPr lang="es-ES" sz="2400" dirty="0" err="1"/>
              <a:t>dietilo</a:t>
            </a:r>
            <a:r>
              <a:rPr lang="es-ES" sz="2400" dirty="0"/>
              <a:t> y del </a:t>
            </a:r>
            <a:r>
              <a:rPr lang="es-ES" sz="2400" dirty="0" err="1"/>
              <a:t>tetrahidrofurano</a:t>
            </a:r>
            <a:r>
              <a:rPr lang="es-ES" sz="2400" dirty="0"/>
              <a:t> (THF) son dos frecuentes y no deseadas </a:t>
            </a:r>
            <a:r>
              <a:rPr lang="es-ES" sz="2400" dirty="0" err="1"/>
              <a:t>autooxidaciones</a:t>
            </a:r>
            <a:r>
              <a:rPr lang="es-ES" sz="2400" dirty="0"/>
              <a:t>: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9578"/>
              </p:ext>
            </p:extLst>
          </p:nvPr>
        </p:nvGraphicFramePr>
        <p:xfrm>
          <a:off x="457489" y="1474562"/>
          <a:ext cx="388944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2" name="ChemSketch" r:id="rId3" imgW="2810160" imgH="676800" progId="">
                  <p:embed/>
                </p:oleObj>
              </mc:Choice>
              <mc:Fallback>
                <p:oleObj name="ChemSketch" r:id="rId3" imgW="2810160" imgH="6768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89" y="1474562"/>
                        <a:ext cx="388944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382994"/>
              </p:ext>
            </p:extLst>
          </p:nvPr>
        </p:nvGraphicFramePr>
        <p:xfrm>
          <a:off x="457489" y="2482674"/>
          <a:ext cx="392712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3" name="ChemSketch" r:id="rId5" imgW="2764440" imgH="658440" progId="">
                  <p:embed/>
                </p:oleObj>
              </mc:Choice>
              <mc:Fallback>
                <p:oleObj name="ChemSketch" r:id="rId5" imgW="2764440" imgH="6584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89" y="2482674"/>
                        <a:ext cx="392712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407043" y="1398362"/>
            <a:ext cx="4464496" cy="2016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dirty="0"/>
              <a:t>Poseen </a:t>
            </a:r>
            <a:r>
              <a:rPr lang="es-ES" sz="1800" dirty="0" err="1"/>
              <a:t>P</a:t>
            </a:r>
            <a:r>
              <a:rPr lang="es-ES" sz="1800" baseline="-25000" dirty="0" err="1"/>
              <a:t>eb</a:t>
            </a:r>
            <a:r>
              <a:rPr lang="es-ES" sz="1800" dirty="0"/>
              <a:t> mayores que los éteres originarios y se concentran al evaporarse estos últimos.</a:t>
            </a:r>
          </a:p>
          <a:p>
            <a:pPr algn="just"/>
            <a:r>
              <a:rPr lang="es-ES" sz="1800" dirty="0"/>
              <a:t>Al concentrarse se vuelven explosivos</a:t>
            </a:r>
          </a:p>
          <a:p>
            <a:pPr algn="just"/>
            <a:r>
              <a:rPr lang="es-ES" sz="1800" dirty="0"/>
              <a:t>Por lo tanto, los éteres deben almacenarse en envases bien cerrados y a oscuras.</a:t>
            </a: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33453" y="3490786"/>
            <a:ext cx="3142403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¿Por qué se forman?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616" y="4973436"/>
            <a:ext cx="19526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731" y="3679157"/>
            <a:ext cx="1864396" cy="1273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796755"/>
              </p:ext>
            </p:extLst>
          </p:nvPr>
        </p:nvGraphicFramePr>
        <p:xfrm>
          <a:off x="745521" y="4464920"/>
          <a:ext cx="1347119" cy="1017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4" name="ChemSketch" r:id="rId9" imgW="719280" imgH="542520" progId="">
                  <p:embed/>
                </p:oleObj>
              </mc:Choice>
              <mc:Fallback>
                <p:oleObj name="ChemSketch" r:id="rId9" imgW="719280" imgH="54252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521" y="4464920"/>
                        <a:ext cx="1347119" cy="10170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Flecha derecha"/>
          <p:cNvSpPr/>
          <p:nvPr/>
        </p:nvSpPr>
        <p:spPr>
          <a:xfrm>
            <a:off x="1681625" y="4315780"/>
            <a:ext cx="1804106" cy="3991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 rot="810360">
            <a:off x="2103427" y="5229663"/>
            <a:ext cx="1372058" cy="3991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5437510" y="3854115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electrón desapareado es estabilizado  por los e</a:t>
            </a:r>
            <a:r>
              <a:rPr lang="es-ES" baseline="30000" dirty="0"/>
              <a:t>-</a:t>
            </a:r>
            <a:r>
              <a:rPr lang="es-ES" dirty="0"/>
              <a:t> no enlazantes del oxígeno…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498049" y="5195567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Pero también,  por los electrones de los enlaces sigma C—H , vecinos</a:t>
            </a:r>
          </a:p>
        </p:txBody>
      </p:sp>
    </p:spTree>
    <p:extLst>
      <p:ext uri="{BB962C8B-B14F-4D97-AF65-F5344CB8AC3E}">
        <p14:creationId xmlns:p14="http://schemas.microsoft.com/office/powerpoint/2010/main" val="39652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6" grpId="0" animBg="1"/>
      <p:bldP spid="14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2256" y="212176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/>
              <a:t>Oxidación de alquenos</a:t>
            </a:r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02604"/>
              </p:ext>
            </p:extLst>
          </p:nvPr>
        </p:nvGraphicFramePr>
        <p:xfrm>
          <a:off x="481964" y="1722933"/>
          <a:ext cx="564658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38" name="ChemSketch" r:id="rId3" imgW="4008240" imgH="511920" progId="">
                  <p:embed/>
                </p:oleObj>
              </mc:Choice>
              <mc:Fallback>
                <p:oleObj name="ChemSketch" r:id="rId3" imgW="4008240" imgH="51192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4" y="1722933"/>
                        <a:ext cx="5646589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932381"/>
              </p:ext>
            </p:extLst>
          </p:nvPr>
        </p:nvGraphicFramePr>
        <p:xfrm>
          <a:off x="481964" y="2659037"/>
          <a:ext cx="2088232" cy="88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39" name="ChemSketch" r:id="rId5" imgW="1328760" imgH="560880" progId="">
                  <p:embed/>
                </p:oleObj>
              </mc:Choice>
              <mc:Fallback>
                <p:oleObj name="ChemSketch" r:id="rId5" imgW="1328760" imgH="5608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4" y="2659037"/>
                        <a:ext cx="2088232" cy="88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941560"/>
              </p:ext>
            </p:extLst>
          </p:nvPr>
        </p:nvGraphicFramePr>
        <p:xfrm>
          <a:off x="2786220" y="2659037"/>
          <a:ext cx="186849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0" name="ChemSketch" r:id="rId7" imgW="1332000" imgH="615600" progId="">
                  <p:embed/>
                </p:oleObj>
              </mc:Choice>
              <mc:Fallback>
                <p:oleObj name="ChemSketch" r:id="rId7" imgW="1332000" imgH="615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220" y="2659037"/>
                        <a:ext cx="186849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Flecha derecha"/>
          <p:cNvSpPr/>
          <p:nvPr/>
        </p:nvSpPr>
        <p:spPr>
          <a:xfrm>
            <a:off x="2354172" y="3032170"/>
            <a:ext cx="432048" cy="26184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derecha"/>
          <p:cNvSpPr/>
          <p:nvPr/>
        </p:nvSpPr>
        <p:spPr>
          <a:xfrm rot="19235199">
            <a:off x="4162269" y="2396796"/>
            <a:ext cx="679687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1 Título"/>
          <p:cNvSpPr txBox="1">
            <a:spLocks/>
          </p:cNvSpPr>
          <p:nvPr/>
        </p:nvSpPr>
        <p:spPr>
          <a:xfrm>
            <a:off x="387312" y="630234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es-ES" sz="2400" dirty="0"/>
              <a:t>Obtención de epóxidos: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s-ES" sz="2400" dirty="0"/>
              <a:t>Tiene lugar por reacción del </a:t>
            </a:r>
            <a:r>
              <a:rPr lang="es-ES" sz="2400" dirty="0" err="1"/>
              <a:t>alqueno</a:t>
            </a:r>
            <a:r>
              <a:rPr lang="es-ES" sz="2400" dirty="0"/>
              <a:t> con un </a:t>
            </a:r>
            <a:r>
              <a:rPr lang="es-ES" sz="2400" dirty="0" err="1"/>
              <a:t>peroxiácido</a:t>
            </a:r>
            <a:r>
              <a:rPr lang="es-ES" sz="2400" dirty="0"/>
              <a:t>: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6193240" y="1494330"/>
            <a:ext cx="2915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Se obtiene el epóxido acompañado del ácido derivado del </a:t>
            </a:r>
            <a:r>
              <a:rPr lang="es-ES" dirty="0" err="1"/>
              <a:t>peroxiácido</a:t>
            </a:r>
            <a:r>
              <a:rPr lang="es-ES" dirty="0"/>
              <a:t> utilizado.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759500" y="2839927"/>
            <a:ext cx="3857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reacción sucede a través de un mecanismo concertado.</a:t>
            </a:r>
          </a:p>
        </p:txBody>
      </p:sp>
      <p:graphicFrame>
        <p:nvGraphicFramePr>
          <p:cNvPr id="29" name="2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908161"/>
              </p:ext>
            </p:extLst>
          </p:nvPr>
        </p:nvGraphicFramePr>
        <p:xfrm>
          <a:off x="419215" y="3940642"/>
          <a:ext cx="5085848" cy="1189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1" name="ChemSketch" r:id="rId9" imgW="3456360" imgH="807840" progId="">
                  <p:embed/>
                </p:oleObj>
              </mc:Choice>
              <mc:Fallback>
                <p:oleObj name="ChemSketch" r:id="rId9" imgW="3456360" imgH="8078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15" y="3940642"/>
                        <a:ext cx="5085848" cy="11891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2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512342"/>
              </p:ext>
            </p:extLst>
          </p:nvPr>
        </p:nvGraphicFramePr>
        <p:xfrm>
          <a:off x="399486" y="5453082"/>
          <a:ext cx="5022739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42" name="ChemSketch" r:id="rId11" imgW="3523320" imgH="807840" progId="">
                  <p:embed/>
                </p:oleObj>
              </mc:Choice>
              <mc:Fallback>
                <p:oleObj name="ChemSketch" r:id="rId11" imgW="3523320" imgH="80784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86" y="5453082"/>
                        <a:ext cx="5022739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1 Título"/>
          <p:cNvSpPr txBox="1">
            <a:spLocks/>
          </p:cNvSpPr>
          <p:nvPr/>
        </p:nvSpPr>
        <p:spPr>
          <a:xfrm>
            <a:off x="387312" y="3645024"/>
            <a:ext cx="1664408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es-ES" sz="2400" dirty="0"/>
              <a:t>Ejemplos: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1448998" y="5083750"/>
            <a:ext cx="271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Ac. </a:t>
            </a:r>
            <a:r>
              <a:rPr lang="es-ES" dirty="0" err="1"/>
              <a:t>Metacloro-perbenzóico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493463" y="4324454"/>
            <a:ext cx="1270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Isómero </a:t>
            </a:r>
            <a:r>
              <a:rPr lang="es-ES" dirty="0" err="1"/>
              <a:t>Cis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5422041" y="5877272"/>
            <a:ext cx="150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Isómero Trans</a:t>
            </a:r>
          </a:p>
        </p:txBody>
      </p:sp>
      <p:sp>
        <p:nvSpPr>
          <p:cNvPr id="3" name="2 Cerrar llave"/>
          <p:cNvSpPr/>
          <p:nvPr/>
        </p:nvSpPr>
        <p:spPr>
          <a:xfrm>
            <a:off x="6648655" y="3933056"/>
            <a:ext cx="728696" cy="273630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7377352" y="4584610"/>
            <a:ext cx="15706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mecanismo concertado garantiza retención de configuración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3747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/>
      <p:bldP spid="28" grpId="0"/>
      <p:bldP spid="31" grpId="0"/>
      <p:bldP spid="32" grpId="0"/>
      <p:bldP spid="33" grpId="0"/>
      <p:bldP spid="34" grpId="0"/>
      <p:bldP spid="3" grpId="0" animBg="1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29816" y="116632"/>
            <a:ext cx="8568952" cy="1152128"/>
          </a:xfrm>
        </p:spPr>
        <p:txBody>
          <a:bodyPr>
            <a:noAutofit/>
          </a:bodyPr>
          <a:lstStyle/>
          <a:p>
            <a:r>
              <a:rPr lang="es-ES" sz="2400" dirty="0" err="1"/>
              <a:t>Hidroxilación</a:t>
            </a:r>
            <a:r>
              <a:rPr lang="es-ES" sz="2400" dirty="0"/>
              <a:t> de alquenos. Se trata de la obtención de 1,2 </a:t>
            </a:r>
            <a:r>
              <a:rPr lang="es-ES" sz="2400" dirty="0" err="1"/>
              <a:t>dioles</a:t>
            </a:r>
            <a:r>
              <a:rPr lang="es-ES" sz="2400" dirty="0"/>
              <a:t>.</a:t>
            </a:r>
          </a:p>
          <a:p>
            <a:r>
              <a:rPr lang="es-ES" sz="2400" dirty="0"/>
              <a:t>La reacción con KMnO</a:t>
            </a:r>
            <a:r>
              <a:rPr lang="es-ES" sz="2400" baseline="-25000" dirty="0"/>
              <a:t>4</a:t>
            </a:r>
            <a:r>
              <a:rPr lang="es-ES" sz="2400" dirty="0"/>
              <a:t> es difícil de controlar por tratarse de un oxidante fuerte y los rendimientos suelen ser bajos: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22212" y="2924944"/>
            <a:ext cx="8689921" cy="4320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Es más conveniente la reacción con </a:t>
            </a:r>
            <a:r>
              <a:rPr lang="es-ES" sz="2400" dirty="0" err="1"/>
              <a:t>tetróxido</a:t>
            </a:r>
            <a:r>
              <a:rPr lang="es-ES" sz="2400" dirty="0"/>
              <a:t> de osmio (OsO</a:t>
            </a:r>
            <a:r>
              <a:rPr lang="es-ES" sz="2400" baseline="-25000" dirty="0"/>
              <a:t>4</a:t>
            </a:r>
            <a:r>
              <a:rPr lang="es-ES" sz="2400" dirty="0"/>
              <a:t>):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20615" y="4797152"/>
            <a:ext cx="8367991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El agua oxigenada  oxida al éster de </a:t>
            </a:r>
            <a:r>
              <a:rPr lang="es-ES" sz="2400" dirty="0" err="1"/>
              <a:t>osmeato</a:t>
            </a:r>
            <a:r>
              <a:rPr lang="es-ES" sz="2400" dirty="0"/>
              <a:t> a glicol y regenera el OsO</a:t>
            </a:r>
            <a:r>
              <a:rPr lang="es-ES" sz="2400" baseline="-25000" dirty="0"/>
              <a:t>4</a:t>
            </a:r>
            <a:r>
              <a:rPr lang="es-ES" sz="2400" dirty="0"/>
              <a:t>, por lo que es sólo necesario una pequeña cantidad de este para que la reacción continúe.</a:t>
            </a:r>
          </a:p>
          <a:p>
            <a:r>
              <a:rPr lang="es-ES" sz="2400" dirty="0"/>
              <a:t>Se obtienen </a:t>
            </a:r>
            <a:r>
              <a:rPr lang="es-ES" sz="2400" dirty="0" err="1"/>
              <a:t>cis-dioles</a:t>
            </a:r>
            <a:r>
              <a:rPr lang="es-ES" sz="2400" dirty="0"/>
              <a:t>, de manera exclusiva.</a:t>
            </a:r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426789"/>
              </p:ext>
            </p:extLst>
          </p:nvPr>
        </p:nvGraphicFramePr>
        <p:xfrm>
          <a:off x="795718" y="3356992"/>
          <a:ext cx="6696744" cy="1401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4" name="ChemSketch" r:id="rId3" imgW="4574880" imgH="957240" progId="">
                  <p:embed/>
                </p:oleObj>
              </mc:Choice>
              <mc:Fallback>
                <p:oleObj name="ChemSketch" r:id="rId3" imgW="4574880" imgH="9572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718" y="3356992"/>
                        <a:ext cx="6696744" cy="14011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24524094-5A61-4A58-ACD5-63184DE9E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389157"/>
              </p:ext>
            </p:extLst>
          </p:nvPr>
        </p:nvGraphicFramePr>
        <p:xfrm>
          <a:off x="1043608" y="1538566"/>
          <a:ext cx="6233793" cy="1264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5" name="ChemSketch" r:id="rId5" imgW="4460400" imgH="904680" progId="ACD.ChemSketch.20">
                  <p:embed/>
                </p:oleObj>
              </mc:Choice>
              <mc:Fallback>
                <p:oleObj name="ChemSketch" r:id="rId5" imgW="4460400" imgH="904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1538566"/>
                        <a:ext cx="6233793" cy="1264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227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3935" y="116632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Reducción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4279" y="678707"/>
            <a:ext cx="8229600" cy="864096"/>
          </a:xfrm>
        </p:spPr>
        <p:txBody>
          <a:bodyPr>
            <a:normAutofit/>
          </a:bodyPr>
          <a:lstStyle/>
          <a:p>
            <a:r>
              <a:rPr lang="es-ES" sz="2400" dirty="0"/>
              <a:t>A las principales reacciones de reducción ya las hemos visto. Por ejemplo: las hidrogenaciones: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034794"/>
              </p:ext>
            </p:extLst>
          </p:nvPr>
        </p:nvGraphicFramePr>
        <p:xfrm>
          <a:off x="1956447" y="1470794"/>
          <a:ext cx="3839689" cy="1022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22" name="ChemSketch" r:id="rId3" imgW="2313360" imgH="615600" progId="">
                  <p:embed/>
                </p:oleObj>
              </mc:Choice>
              <mc:Fallback>
                <p:oleObj name="ChemSketch" r:id="rId3" imgW="2313360" imgH="615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447" y="1470794"/>
                        <a:ext cx="3839689" cy="10223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2 Marcador de contenido"/>
          <p:cNvSpPr txBox="1">
            <a:spLocks/>
          </p:cNvSpPr>
          <p:nvPr/>
        </p:nvSpPr>
        <p:spPr>
          <a:xfrm>
            <a:off x="596679" y="2420888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O las adiciones nucleofílicas de hidracina o de hidruros: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930455"/>
              </p:ext>
            </p:extLst>
          </p:nvPr>
        </p:nvGraphicFramePr>
        <p:xfrm>
          <a:off x="1979712" y="2852936"/>
          <a:ext cx="4343745" cy="1063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23" name="ChemSketch" r:id="rId5" imgW="3099960" imgH="758880" progId="">
                  <p:embed/>
                </p:oleObj>
              </mc:Choice>
              <mc:Fallback>
                <p:oleObj name="ChemSketch" r:id="rId5" imgW="3099960" imgH="7588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852936"/>
                        <a:ext cx="4343745" cy="10631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566013"/>
              </p:ext>
            </p:extLst>
          </p:nvPr>
        </p:nvGraphicFramePr>
        <p:xfrm>
          <a:off x="467544" y="4163070"/>
          <a:ext cx="758685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24" name="ChemSketch" r:id="rId7" imgW="5324760" imgH="606600" progId="">
                  <p:embed/>
                </p:oleObj>
              </mc:Choice>
              <mc:Fallback>
                <p:oleObj name="ChemSketch" r:id="rId7" imgW="5324760" imgH="606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163070"/>
                        <a:ext cx="758685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2 Marcador de contenido"/>
          <p:cNvSpPr txBox="1">
            <a:spLocks/>
          </p:cNvSpPr>
          <p:nvPr/>
        </p:nvSpPr>
        <p:spPr>
          <a:xfrm>
            <a:off x="395536" y="58772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Las adiciones nucleofílicas son reductoras, dado que el nucleófilo ataca carbonos ávidos de electrones, es decir </a:t>
            </a:r>
            <a:r>
              <a:rPr lang="es-ES" sz="2400" u="sng" dirty="0"/>
              <a:t>que se reducen</a:t>
            </a:r>
            <a:r>
              <a:rPr lang="es-ES" sz="2400" dirty="0"/>
              <a:t>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250931"/>
              </p:ext>
            </p:extLst>
          </p:nvPr>
        </p:nvGraphicFramePr>
        <p:xfrm>
          <a:off x="467545" y="5013176"/>
          <a:ext cx="756084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25" name="ChemSketch" r:id="rId9" imgW="5403960" imgH="606600" progId="">
                  <p:embed/>
                </p:oleObj>
              </mc:Choice>
              <mc:Fallback>
                <p:oleObj name="ChemSketch" r:id="rId9" imgW="5403960" imgH="6066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5" y="5013176"/>
                        <a:ext cx="7560840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2 Marcador de contenido"/>
          <p:cNvSpPr txBox="1">
            <a:spLocks/>
          </p:cNvSpPr>
          <p:nvPr/>
        </p:nvSpPr>
        <p:spPr>
          <a:xfrm>
            <a:off x="395536" y="3861048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También vimos las adiciones de hidruros:</a:t>
            </a:r>
          </a:p>
        </p:txBody>
      </p:sp>
    </p:spTree>
    <p:extLst>
      <p:ext uri="{BB962C8B-B14F-4D97-AF65-F5344CB8AC3E}">
        <p14:creationId xmlns:p14="http://schemas.microsoft.com/office/powerpoint/2010/main" val="37019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11" grpId="0" build="p"/>
      <p:bldP spid="1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79512" y="2492896"/>
            <a:ext cx="87425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CONTINUAMOS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248486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2357" y="-8403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es-ES" sz="3200" dirty="0" err="1"/>
              <a:t>Halogenación</a:t>
            </a:r>
            <a:r>
              <a:rPr lang="es-ES" sz="3200" dirty="0"/>
              <a:t> de alcanos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5040560" cy="432048"/>
          </a:xfrm>
        </p:spPr>
        <p:txBody>
          <a:bodyPr>
            <a:normAutofit lnSpcReduction="10000"/>
          </a:bodyPr>
          <a:lstStyle/>
          <a:p>
            <a:r>
              <a:rPr lang="es-ES" sz="2400" dirty="0"/>
              <a:t>Se trata de una reacción en cadena: 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237948"/>
              </p:ext>
            </p:extLst>
          </p:nvPr>
        </p:nvGraphicFramePr>
        <p:xfrm>
          <a:off x="3189962" y="3780113"/>
          <a:ext cx="404636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5" name="ChemSketch" r:id="rId3" imgW="2359080" imgH="378000" progId="">
                  <p:embed/>
                </p:oleObj>
              </mc:Choice>
              <mc:Fallback>
                <p:oleObj name="ChemSketch" r:id="rId3" imgW="2359080" imgH="378000" progId="">
                  <p:embed/>
                  <p:pic>
                    <p:nvPicPr>
                      <p:cNvPr id="0" name="Picture 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62" y="3780113"/>
                        <a:ext cx="4046366" cy="6480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282516"/>
              </p:ext>
            </p:extLst>
          </p:nvPr>
        </p:nvGraphicFramePr>
        <p:xfrm>
          <a:off x="3189962" y="4572202"/>
          <a:ext cx="3096344" cy="600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6" name="ChemSketch" r:id="rId5" imgW="1859400" imgH="359640" progId="">
                  <p:embed/>
                </p:oleObj>
              </mc:Choice>
              <mc:Fallback>
                <p:oleObj name="ChemSketch" r:id="rId5" imgW="1859400" imgH="359640" progId="">
                  <p:embed/>
                  <p:pic>
                    <p:nvPicPr>
                      <p:cNvPr id="0" name="Picture 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62" y="4572202"/>
                        <a:ext cx="3096344" cy="6002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77842"/>
              </p:ext>
            </p:extLst>
          </p:nvPr>
        </p:nvGraphicFramePr>
        <p:xfrm>
          <a:off x="3189962" y="5292281"/>
          <a:ext cx="2520280" cy="563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7" name="ChemSketch" r:id="rId7" imgW="1612440" imgH="359640" progId="">
                  <p:embed/>
                </p:oleObj>
              </mc:Choice>
              <mc:Fallback>
                <p:oleObj name="ChemSketch" r:id="rId7" imgW="1612440" imgH="359640" progId="">
                  <p:embed/>
                  <p:pic>
                    <p:nvPicPr>
                      <p:cNvPr id="0" name="Picture 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62" y="5292281"/>
                        <a:ext cx="2520280" cy="56309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54642"/>
              </p:ext>
            </p:extLst>
          </p:nvPr>
        </p:nvGraphicFramePr>
        <p:xfrm>
          <a:off x="3189962" y="6012361"/>
          <a:ext cx="2376264" cy="617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8" name="ChemSketch" r:id="rId9" imgW="1386720" imgH="359640" progId="">
                  <p:embed/>
                </p:oleObj>
              </mc:Choice>
              <mc:Fallback>
                <p:oleObj name="ChemSketch" r:id="rId9" imgW="1386720" imgH="359640" progId="">
                  <p:embed/>
                  <p:pic>
                    <p:nvPicPr>
                      <p:cNvPr id="0" name="Picture 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62" y="6012361"/>
                        <a:ext cx="2376264" cy="61717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141159"/>
              </p:ext>
            </p:extLst>
          </p:nvPr>
        </p:nvGraphicFramePr>
        <p:xfrm>
          <a:off x="3205969" y="2017507"/>
          <a:ext cx="2016224" cy="654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9" name="ChemSketch" r:id="rId11" imgW="1286280" imgH="417600" progId="">
                  <p:embed/>
                </p:oleObj>
              </mc:Choice>
              <mc:Fallback>
                <p:oleObj name="ChemSketch" r:id="rId11" imgW="1286280" imgH="417600" progId="">
                  <p:embed/>
                  <p:pic>
                    <p:nvPicPr>
                      <p:cNvPr id="0" name="Picture 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969" y="2017507"/>
                        <a:ext cx="2016224" cy="6546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325649" y="2302826"/>
            <a:ext cx="19376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Etapa de iniciación</a:t>
            </a:r>
          </a:p>
        </p:txBody>
      </p:sp>
      <p:sp>
        <p:nvSpPr>
          <p:cNvPr id="25" name="24 Flecha derecha"/>
          <p:cNvSpPr/>
          <p:nvPr/>
        </p:nvSpPr>
        <p:spPr>
          <a:xfrm>
            <a:off x="2263295" y="2302826"/>
            <a:ext cx="942674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502057" y="3535616"/>
            <a:ext cx="221656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Etapa de propagación</a:t>
            </a:r>
          </a:p>
        </p:txBody>
      </p:sp>
      <p:sp>
        <p:nvSpPr>
          <p:cNvPr id="27" name="26 Abrir llave"/>
          <p:cNvSpPr/>
          <p:nvPr/>
        </p:nvSpPr>
        <p:spPr>
          <a:xfrm>
            <a:off x="2829923" y="2964198"/>
            <a:ext cx="360040" cy="151216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Abrir llave"/>
          <p:cNvSpPr/>
          <p:nvPr/>
        </p:nvSpPr>
        <p:spPr>
          <a:xfrm>
            <a:off x="2845929" y="4551078"/>
            <a:ext cx="360040" cy="207984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CuadroTexto"/>
          <p:cNvSpPr txBox="1"/>
          <p:nvPr/>
        </p:nvSpPr>
        <p:spPr>
          <a:xfrm>
            <a:off x="610100" y="5406336"/>
            <a:ext cx="21085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Etapa de finalización</a:t>
            </a:r>
          </a:p>
        </p:txBody>
      </p:sp>
      <p:graphicFrame>
        <p:nvGraphicFramePr>
          <p:cNvPr id="32" name="3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692368"/>
              </p:ext>
            </p:extLst>
          </p:nvPr>
        </p:nvGraphicFramePr>
        <p:xfrm>
          <a:off x="3189963" y="2964198"/>
          <a:ext cx="3744416" cy="684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0" name="ChemSketch" r:id="rId13" imgW="1996560" imgH="365760" progId="ACD.ChemSketch.20">
                  <p:embed/>
                </p:oleObj>
              </mc:Choice>
              <mc:Fallback>
                <p:oleObj name="ChemSketch" r:id="rId13" imgW="1996560" imgH="365760" progId="ACD.ChemSketch.20">
                  <p:embed/>
                  <p:pic>
                    <p:nvPicPr>
                      <p:cNvPr id="0" name="Picture 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63" y="2964198"/>
                        <a:ext cx="3744416" cy="6845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545777"/>
              </p:ext>
            </p:extLst>
          </p:nvPr>
        </p:nvGraphicFramePr>
        <p:xfrm>
          <a:off x="4414098" y="3420073"/>
          <a:ext cx="280831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1" name="ChemSketch" r:id="rId15" imgW="1813680" imgH="301680" progId="">
                  <p:embed/>
                </p:oleObj>
              </mc:Choice>
              <mc:Fallback>
                <p:oleObj name="ChemSketch" r:id="rId15" imgW="1813680" imgH="301680" progId="">
                  <p:embed/>
                  <p:pic>
                    <p:nvPicPr>
                      <p:cNvPr id="0" name="Picture 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098" y="3420073"/>
                        <a:ext cx="280831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32 CuadroTexto"/>
          <p:cNvSpPr txBox="1"/>
          <p:nvPr/>
        </p:nvSpPr>
        <p:spPr>
          <a:xfrm>
            <a:off x="7513510" y="3472301"/>
            <a:ext cx="156510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El cloro generado en esta reacción alimenta la anterior</a:t>
            </a:r>
          </a:p>
        </p:txBody>
      </p:sp>
      <p:sp>
        <p:nvSpPr>
          <p:cNvPr id="34" name="33 Flecha izquierda"/>
          <p:cNvSpPr/>
          <p:nvPr/>
        </p:nvSpPr>
        <p:spPr>
          <a:xfrm>
            <a:off x="7206405" y="3904948"/>
            <a:ext cx="432048" cy="50000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CuadroTexto"/>
          <p:cNvSpPr txBox="1"/>
          <p:nvPr/>
        </p:nvSpPr>
        <p:spPr>
          <a:xfrm>
            <a:off x="6459247" y="5205099"/>
            <a:ext cx="210852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Posibles reacciones que tienen lugar al agotarse los reactivos</a:t>
            </a:r>
          </a:p>
        </p:txBody>
      </p:sp>
      <p:sp>
        <p:nvSpPr>
          <p:cNvPr id="5" name="4 Flecha izquierda"/>
          <p:cNvSpPr/>
          <p:nvPr/>
        </p:nvSpPr>
        <p:spPr>
          <a:xfrm>
            <a:off x="3477995" y="2497602"/>
            <a:ext cx="2232248" cy="18466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5710243" y="1916233"/>
            <a:ext cx="309634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Las media flechas  indican transferencia de un solo electrón</a:t>
            </a:r>
          </a:p>
        </p:txBody>
      </p:sp>
      <p:sp>
        <p:nvSpPr>
          <p:cNvPr id="4" name="3 Elipse"/>
          <p:cNvSpPr/>
          <p:nvPr/>
        </p:nvSpPr>
        <p:spPr>
          <a:xfrm>
            <a:off x="4211960" y="1916233"/>
            <a:ext cx="382159" cy="581369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22 CuadroTexto"/>
          <p:cNvSpPr txBox="1"/>
          <p:nvPr/>
        </p:nvSpPr>
        <p:spPr>
          <a:xfrm>
            <a:off x="479446" y="1461720"/>
            <a:ext cx="250427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Se necesita energía para romper este enlace…</a:t>
            </a:r>
          </a:p>
        </p:txBody>
      </p:sp>
      <p:sp>
        <p:nvSpPr>
          <p:cNvPr id="12" name="11 Flecha doblada"/>
          <p:cNvSpPr/>
          <p:nvPr/>
        </p:nvSpPr>
        <p:spPr>
          <a:xfrm rot="5400000">
            <a:off x="2944194" y="1686621"/>
            <a:ext cx="517941" cy="714472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189963" y="1397525"/>
            <a:ext cx="385854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Esa energía la aporta la luz ultravioleta</a:t>
            </a:r>
          </a:p>
        </p:txBody>
      </p:sp>
      <p:sp>
        <p:nvSpPr>
          <p:cNvPr id="31" name="30 Flecha derecha"/>
          <p:cNvSpPr/>
          <p:nvPr/>
        </p:nvSpPr>
        <p:spPr>
          <a:xfrm rot="7969239">
            <a:off x="4463892" y="1739372"/>
            <a:ext cx="429077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DCB84770-89D6-46C9-B685-FBEFEA1BD3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16882"/>
              </p:ext>
            </p:extLst>
          </p:nvPr>
        </p:nvGraphicFramePr>
        <p:xfrm>
          <a:off x="4738134" y="265036"/>
          <a:ext cx="3665057" cy="694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2" name="ChemSketch" r:id="rId17" imgW="1858680" imgH="352800" progId="ACD.ChemSketch.20">
                  <p:embed/>
                </p:oleObj>
              </mc:Choice>
              <mc:Fallback>
                <p:oleObj name="ChemSketch" r:id="rId17" imgW="1858680" imgH="352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38134" y="265036"/>
                        <a:ext cx="3665057" cy="69482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805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3" grpId="0" animBg="1"/>
      <p:bldP spid="34" grpId="0" animBg="1"/>
      <p:bldP spid="35" grpId="0" animBg="1"/>
      <p:bldP spid="5" grpId="0" animBg="1"/>
      <p:bldP spid="11" grpId="0" animBg="1"/>
      <p:bldP spid="4" grpId="0" animBg="1"/>
      <p:bldP spid="23" grpId="0" animBg="1"/>
      <p:bldP spid="12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19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5256584" cy="4127394"/>
          </a:xfrm>
          <a:prstGeom prst="rect">
            <a:avLst/>
          </a:prstGeom>
        </p:spPr>
      </p:pic>
      <p:sp>
        <p:nvSpPr>
          <p:cNvPr id="21" name="20 CuadroTexto"/>
          <p:cNvSpPr txBox="1"/>
          <p:nvPr/>
        </p:nvSpPr>
        <p:spPr>
          <a:xfrm>
            <a:off x="467544" y="54868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En la sustitución </a:t>
            </a:r>
            <a:r>
              <a:rPr lang="es-ES" sz="2400" dirty="0" err="1"/>
              <a:t>radicalaria</a:t>
            </a:r>
            <a:r>
              <a:rPr lang="es-ES" sz="2400" dirty="0"/>
              <a:t>, la etapa lenta es la sustracción del hidrógeno del hidrocarburo, por parte de X</a:t>
            </a:r>
            <a:r>
              <a:rPr lang="es-ES" sz="2400" baseline="30000" dirty="0">
                <a:sym typeface="Symbol"/>
              </a:rPr>
              <a:t>:</a:t>
            </a:r>
            <a:endParaRPr lang="es-ES" sz="2400" baseline="300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C65FB55-092D-48D2-8FEB-BB0449097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293270"/>
              </p:ext>
            </p:extLst>
          </p:nvPr>
        </p:nvGraphicFramePr>
        <p:xfrm>
          <a:off x="6660232" y="2575560"/>
          <a:ext cx="2232248" cy="853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75882955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2568247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Enlace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Energía de enlace (kJ/mol)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9627341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C - H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414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00218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Cl - Cl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effectLst/>
                        </a:rPr>
                        <a:t>243</a:t>
                      </a:r>
                      <a:endParaRPr lang="es-A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920700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044678"/>
              </p:ext>
            </p:extLst>
          </p:nvPr>
        </p:nvGraphicFramePr>
        <p:xfrm>
          <a:off x="2710038" y="3481727"/>
          <a:ext cx="4062918" cy="650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5" name="ChemSketch" r:id="rId3" imgW="2359080" imgH="378000" progId="">
                  <p:embed/>
                </p:oleObj>
              </mc:Choice>
              <mc:Fallback>
                <p:oleObj name="ChemSketch" r:id="rId3" imgW="2359080" imgH="378000" progId="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038" y="3481727"/>
                        <a:ext cx="4062918" cy="65072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524684" y="268993"/>
            <a:ext cx="8229600" cy="504055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También pueden iniciarse por peróxidos: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72657" y="1108537"/>
            <a:ext cx="19376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Etapa de iniciación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2210303" y="1108537"/>
            <a:ext cx="942674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61593" y="3209807"/>
            <a:ext cx="221656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Etapa de propagación</a:t>
            </a:r>
          </a:p>
        </p:txBody>
      </p:sp>
      <p:sp>
        <p:nvSpPr>
          <p:cNvPr id="8" name="7 Abrir llave"/>
          <p:cNvSpPr/>
          <p:nvPr/>
        </p:nvSpPr>
        <p:spPr>
          <a:xfrm>
            <a:off x="2409702" y="2620282"/>
            <a:ext cx="360040" cy="151216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721503"/>
              </p:ext>
            </p:extLst>
          </p:nvPr>
        </p:nvGraphicFramePr>
        <p:xfrm>
          <a:off x="3212680" y="843424"/>
          <a:ext cx="3079435" cy="873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" name="ChemSketch" r:id="rId5" imgW="1868400" imgH="530280" progId="">
                  <p:embed/>
                </p:oleObj>
              </mc:Choice>
              <mc:Fallback>
                <p:oleObj name="ChemSketch" r:id="rId5" imgW="1868400" imgH="530280" progId="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680" y="843424"/>
                        <a:ext cx="3079435" cy="87385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7187691" y="2969657"/>
            <a:ext cx="196618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dirty="0"/>
              <a:t>El radical Cloro reemplaza al Peróxido y </a:t>
            </a:r>
            <a:r>
              <a:rPr lang="es-ES" sz="1600" dirty="0" err="1"/>
              <a:t>lareacción</a:t>
            </a:r>
            <a:r>
              <a:rPr lang="es-ES" sz="1600" dirty="0"/>
              <a:t> continua hasta agotarse los reactivos</a:t>
            </a: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539552" y="4293096"/>
            <a:ext cx="8229600" cy="2376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 terminación es igual a la que vimos en la anterior diapositiva</a:t>
            </a:r>
          </a:p>
          <a:p>
            <a:r>
              <a:rPr lang="es-ES" sz="2400" dirty="0"/>
              <a:t>Las ecuaciones anteriores muestran que el radical peróxido es sólo un iniciador </a:t>
            </a:r>
          </a:p>
          <a:p>
            <a:r>
              <a:rPr lang="es-ES" sz="2400" dirty="0"/>
              <a:t>Su presencia es necesaria sólo en muy baja proporción.</a:t>
            </a: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65845"/>
              </p:ext>
            </p:extLst>
          </p:nvPr>
        </p:nvGraphicFramePr>
        <p:xfrm>
          <a:off x="2681640" y="2723940"/>
          <a:ext cx="4096692" cy="652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7" name="ChemSketch" r:id="rId7" imgW="2392560" imgH="380880" progId="">
                  <p:embed/>
                </p:oleObj>
              </mc:Choice>
              <mc:Fallback>
                <p:oleObj name="ChemSketch" r:id="rId7" imgW="2392560" imgH="380880" progId="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640" y="2723940"/>
                        <a:ext cx="4096692" cy="6524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6416427" y="3581339"/>
            <a:ext cx="57606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000" dirty="0"/>
              <a:t>CI</a:t>
            </a:r>
            <a:r>
              <a:rPr lang="es-ES" sz="2000" baseline="30000" dirty="0">
                <a:sym typeface="Symbol"/>
              </a:rPr>
              <a:t></a:t>
            </a:r>
            <a:endParaRPr lang="es-AR" sz="2000" baseline="300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704459" y="1108537"/>
            <a:ext cx="188707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Radical peróxido</a:t>
            </a:r>
          </a:p>
        </p:txBody>
      </p:sp>
      <p:sp>
        <p:nvSpPr>
          <p:cNvPr id="26" name="25 Flecha izquierda"/>
          <p:cNvSpPr/>
          <p:nvPr/>
        </p:nvSpPr>
        <p:spPr>
          <a:xfrm>
            <a:off x="6300192" y="1108537"/>
            <a:ext cx="427052" cy="36933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CuadroTexto"/>
          <p:cNvSpPr txBox="1"/>
          <p:nvPr/>
        </p:nvSpPr>
        <p:spPr>
          <a:xfrm>
            <a:off x="4809735" y="652046"/>
            <a:ext cx="38918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También aquí se necesita energía</a:t>
            </a:r>
            <a:endParaRPr lang="es-AR" dirty="0"/>
          </a:p>
        </p:txBody>
      </p:sp>
      <p:sp>
        <p:nvSpPr>
          <p:cNvPr id="27" name="26 Elipse"/>
          <p:cNvSpPr/>
          <p:nvPr/>
        </p:nvSpPr>
        <p:spPr>
          <a:xfrm>
            <a:off x="4654352" y="921446"/>
            <a:ext cx="781744" cy="80699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CuadroTexto"/>
          <p:cNvSpPr txBox="1"/>
          <p:nvPr/>
        </p:nvSpPr>
        <p:spPr>
          <a:xfrm>
            <a:off x="2073693" y="1839710"/>
            <a:ext cx="70147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Peróxido orgánico</a:t>
            </a:r>
            <a:r>
              <a:rPr lang="es-AR" dirty="0"/>
              <a:t>. </a:t>
            </a:r>
            <a:r>
              <a:rPr lang="es-ES" dirty="0"/>
              <a:t>Se parece al peróxido de hidrógeno (agua oxigenada):</a:t>
            </a:r>
          </a:p>
          <a:p>
            <a:pPr algn="ctr"/>
            <a:r>
              <a:rPr lang="es-ES" dirty="0"/>
              <a:t>H—O—O—H </a:t>
            </a:r>
          </a:p>
        </p:txBody>
      </p:sp>
      <p:sp>
        <p:nvSpPr>
          <p:cNvPr id="30" name="29 Flecha izquierda"/>
          <p:cNvSpPr/>
          <p:nvPr/>
        </p:nvSpPr>
        <p:spPr>
          <a:xfrm rot="18681242">
            <a:off x="3344947" y="1474168"/>
            <a:ext cx="564532" cy="36933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Flecha izquierda"/>
          <p:cNvSpPr/>
          <p:nvPr/>
        </p:nvSpPr>
        <p:spPr>
          <a:xfrm>
            <a:off x="6755642" y="3481727"/>
            <a:ext cx="432049" cy="58005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084168" y="2708920"/>
            <a:ext cx="720080" cy="667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dirty="0" err="1">
                <a:solidFill>
                  <a:schemeClr val="tx1"/>
                </a:solidFill>
              </a:rPr>
              <a:t>HCl</a:t>
            </a:r>
            <a:endParaRPr lang="es-AR" sz="2000" dirty="0">
              <a:solidFill>
                <a:schemeClr val="tx1"/>
              </a:solidFill>
            </a:endParaRPr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130916"/>
              </p:ext>
            </p:extLst>
          </p:nvPr>
        </p:nvGraphicFramePr>
        <p:xfrm>
          <a:off x="4150198" y="3153480"/>
          <a:ext cx="2591693" cy="455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8" name="ChemSketch" r:id="rId9" imgW="1813680" imgH="301680" progId="ACD.ChemSketch.20">
                  <p:embed/>
                </p:oleObj>
              </mc:Choice>
              <mc:Fallback>
                <p:oleObj name="ChemSketch" r:id="rId9" imgW="1813680" imgH="301680" progId="ACD.ChemSketch.20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98" y="3153480"/>
                        <a:ext cx="2591693" cy="4558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689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8.33333E-7 -0.06181 L -0.27274 -0.0588 L -0.26441 -0.11436 " pathEditMode="relative" ptsTypes="AA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24" grpId="1" animBg="1"/>
      <p:bldP spid="24" grpId="2" animBg="1"/>
      <p:bldP spid="25" grpId="0" animBg="1"/>
      <p:bldP spid="26" grpId="0" animBg="1"/>
      <p:bldP spid="28" grpId="0" animBg="1"/>
      <p:bldP spid="27" grpId="0" animBg="1"/>
      <p:bldP spid="29" grpId="0" animBg="1"/>
      <p:bldP spid="30" grpId="0" animBg="1"/>
      <p:bldP spid="1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01737" y="11663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Reactividad según el grado de sustitución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053979"/>
              </p:ext>
            </p:extLst>
          </p:nvPr>
        </p:nvGraphicFramePr>
        <p:xfrm>
          <a:off x="598576" y="1559180"/>
          <a:ext cx="693865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7" name="ChemSketch" r:id="rId3" imgW="5532120" imgH="688680" progId="">
                  <p:embed/>
                </p:oleObj>
              </mc:Choice>
              <mc:Fallback>
                <p:oleObj name="ChemSketch" r:id="rId3" imgW="5532120" imgH="688680" progId="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576" y="1559180"/>
                        <a:ext cx="6938650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852712"/>
              </p:ext>
            </p:extLst>
          </p:nvPr>
        </p:nvGraphicFramePr>
        <p:xfrm>
          <a:off x="222087" y="4067572"/>
          <a:ext cx="529161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8" name="ChemSketch" r:id="rId5" imgW="4316040" imgH="1057680" progId="">
                  <p:embed/>
                </p:oleObj>
              </mc:Choice>
              <mc:Fallback>
                <p:oleObj name="ChemSketch" r:id="rId5" imgW="4316040" imgH="1057680" progId="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87" y="4067572"/>
                        <a:ext cx="5291616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7 CuadroTexto"/>
              <p:cNvSpPr txBox="1"/>
              <p:nvPr/>
            </p:nvSpPr>
            <p:spPr>
              <a:xfrm>
                <a:off x="3435306" y="5447612"/>
                <a:ext cx="835678" cy="1130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s-ES"/>
                </a:defPPr>
                <a:lvl1pPr>
                  <a:defRPr sz="3200"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E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>
                                  <a:latin typeface="Cambria Math"/>
                                </a:rPr>
                                <m:t>35%</m:t>
                              </m:r>
                            </m:num>
                            <m:den>
                              <m:r>
                                <a:rPr lang="es-ES" sz="2000">
                                  <a:latin typeface="Cambria Math"/>
                                </a:rPr>
                                <m:t>1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E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>
                                  <a:latin typeface="Cambria Math"/>
                                </a:rPr>
                                <m:t>65%</m:t>
                              </m:r>
                            </m:num>
                            <m:den>
                              <m:r>
                                <a:rPr lang="es-ES" sz="2000">
                                  <a:latin typeface="Cambria Math"/>
                                </a:rPr>
                                <m:t>9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ES" sz="2000" dirty="0"/>
              </a:p>
            </p:txBody>
          </p:sp>
        </mc:Choice>
        <mc:Fallback xmlns="">
          <p:sp>
            <p:nvSpPr>
              <p:cNvPr id="8" name="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306" y="5447612"/>
                <a:ext cx="835678" cy="113082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/>
            </p:nvSpPr>
            <p:spPr>
              <a:xfrm>
                <a:off x="3852732" y="2536361"/>
                <a:ext cx="1440160" cy="12193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s-E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latin typeface="Cambria Math"/>
                              </a:rPr>
                              <m:t>70%</m:t>
                            </m:r>
                          </m:num>
                          <m:den>
                            <m:r>
                              <a:rPr lang="es-ES" sz="32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s-E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latin typeface="Cambria Math"/>
                              </a:rPr>
                              <m:t>30%</m:t>
                            </m:r>
                          </m:num>
                          <m:den>
                            <m:r>
                              <a:rPr lang="es-ES" sz="32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den>
                    </m:f>
                  </m:oMath>
                </a14:m>
                <a:r>
                  <a:rPr lang="es-ES" sz="3200" dirty="0"/>
                  <a:t>=</a:t>
                </a:r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732" y="2536361"/>
                <a:ext cx="1440160" cy="121937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8 CuadroTexto"/>
          <p:cNvSpPr txBox="1"/>
          <p:nvPr/>
        </p:nvSpPr>
        <p:spPr>
          <a:xfrm>
            <a:off x="4708517" y="2950484"/>
            <a:ext cx="584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3,5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74640" y="2924092"/>
            <a:ext cx="2840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Reactividad Relativa=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5495120" y="2961381"/>
            <a:ext cx="3163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Hidrógeno 2</a:t>
            </a:r>
            <a:r>
              <a:rPr lang="es-ES" b="1" u="sng" baseline="30000" dirty="0">
                <a:solidFill>
                  <a:srgbClr val="FF0000"/>
                </a:solidFill>
              </a:rPr>
              <a:t>rio </a:t>
            </a:r>
            <a:r>
              <a:rPr lang="es-ES" b="1" dirty="0">
                <a:solidFill>
                  <a:srgbClr val="FF0000"/>
                </a:solidFill>
              </a:rPr>
              <a:t> / Hidrógeno 1</a:t>
            </a:r>
            <a:r>
              <a:rPr lang="es-ES" b="1" u="sng" baseline="30000" dirty="0">
                <a:solidFill>
                  <a:srgbClr val="FF0000"/>
                </a:solidFill>
              </a:rPr>
              <a:t>rio</a:t>
            </a:r>
            <a:r>
              <a:rPr lang="es-ES" b="1" dirty="0">
                <a:solidFill>
                  <a:srgbClr val="FF0000"/>
                </a:solidFill>
              </a:rPr>
              <a:t>:</a:t>
            </a:r>
            <a:endParaRPr lang="es-ES" b="1" u="sng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155386" y="5782188"/>
            <a:ext cx="68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ym typeface="Symbol"/>
              </a:rPr>
              <a:t> 5</a:t>
            </a:r>
            <a:endParaRPr lang="es-ES" sz="2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50083" y="5782187"/>
            <a:ext cx="2909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Reactividad Relativa =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930730" y="5828353"/>
            <a:ext cx="3110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Hidrógeno 3</a:t>
            </a:r>
            <a:r>
              <a:rPr lang="es-ES" b="1" u="sng" baseline="30000" dirty="0">
                <a:solidFill>
                  <a:srgbClr val="FF0000"/>
                </a:solidFill>
              </a:rPr>
              <a:t>rio </a:t>
            </a:r>
            <a:r>
              <a:rPr lang="es-ES" b="1" dirty="0">
                <a:solidFill>
                  <a:srgbClr val="FF0000"/>
                </a:solidFill>
              </a:rPr>
              <a:t> / Hidrógeno 1</a:t>
            </a:r>
            <a:r>
              <a:rPr lang="es-ES" b="1" u="sng" baseline="30000" dirty="0">
                <a:solidFill>
                  <a:srgbClr val="FF0000"/>
                </a:solidFill>
              </a:rPr>
              <a:t>rio</a:t>
            </a:r>
            <a:endParaRPr lang="es-ES" b="1" u="sng" dirty="0">
              <a:solidFill>
                <a:srgbClr val="FF0000"/>
              </a:solidFill>
            </a:endParaRPr>
          </a:p>
        </p:txBody>
      </p:sp>
      <p:sp>
        <p:nvSpPr>
          <p:cNvPr id="17" name="16 Flecha doblada"/>
          <p:cNvSpPr/>
          <p:nvPr/>
        </p:nvSpPr>
        <p:spPr>
          <a:xfrm rot="10800000">
            <a:off x="4343272" y="2924092"/>
            <a:ext cx="948020" cy="848688"/>
          </a:xfrm>
          <a:prstGeom prst="bentArrow">
            <a:avLst>
              <a:gd name="adj1" fmla="val 14658"/>
              <a:gd name="adj2" fmla="val 15441"/>
              <a:gd name="adj3" fmla="val 1596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Flecha izquierda"/>
          <p:cNvSpPr/>
          <p:nvPr/>
        </p:nvSpPr>
        <p:spPr>
          <a:xfrm rot="21083732">
            <a:off x="4286031" y="2863270"/>
            <a:ext cx="1429345" cy="17442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5697859" y="2581152"/>
            <a:ext cx="2337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Factor de probabilidad</a:t>
            </a:r>
          </a:p>
        </p:txBody>
      </p:sp>
      <p:sp>
        <p:nvSpPr>
          <p:cNvPr id="22" name="21 Flecha doblada"/>
          <p:cNvSpPr/>
          <p:nvPr/>
        </p:nvSpPr>
        <p:spPr>
          <a:xfrm rot="10800000">
            <a:off x="3893782" y="5791207"/>
            <a:ext cx="948020" cy="848688"/>
          </a:xfrm>
          <a:prstGeom prst="bentArrow">
            <a:avLst>
              <a:gd name="adj1" fmla="val 14658"/>
              <a:gd name="adj2" fmla="val 15441"/>
              <a:gd name="adj3" fmla="val 1596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1" name="20 Flecha izquierda"/>
          <p:cNvSpPr/>
          <p:nvPr/>
        </p:nvSpPr>
        <p:spPr>
          <a:xfrm rot="21083732">
            <a:off x="3860889" y="5722824"/>
            <a:ext cx="1429345" cy="21105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CuadroTexto"/>
          <p:cNvSpPr txBox="1"/>
          <p:nvPr/>
        </p:nvSpPr>
        <p:spPr>
          <a:xfrm>
            <a:off x="5291292" y="5497253"/>
            <a:ext cx="2337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Factor de probabilidad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7893" y="764704"/>
            <a:ext cx="86553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La velocidad de sustitución por cloro, de los hidrógenos de un hidrocarburo dependen si se trata de 1º, 2º o 3º.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99983"/>
              </p:ext>
            </p:extLst>
          </p:nvPr>
        </p:nvGraphicFramePr>
        <p:xfrm>
          <a:off x="5697859" y="4221088"/>
          <a:ext cx="3425825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9" name="ChemSketch" r:id="rId9" imgW="3426120" imgH="1164240" progId="">
                  <p:embed/>
                </p:oleObj>
              </mc:Choice>
              <mc:Fallback>
                <p:oleObj name="ChemSketch" r:id="rId9" imgW="3426120" imgH="1164240" progId="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859" y="4221088"/>
                        <a:ext cx="3425825" cy="11636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697859" y="3820398"/>
            <a:ext cx="3442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Reactividad frente a Cl</a:t>
            </a:r>
            <a:r>
              <a:rPr lang="es-ES" baseline="30000" dirty="0">
                <a:sym typeface="Symbol"/>
              </a:rPr>
              <a:t></a:t>
            </a:r>
            <a:endParaRPr lang="es-ES" dirty="0"/>
          </a:p>
        </p:txBody>
      </p:sp>
      <p:sp>
        <p:nvSpPr>
          <p:cNvPr id="11" name="10 Elipse"/>
          <p:cNvSpPr/>
          <p:nvPr/>
        </p:nvSpPr>
        <p:spPr>
          <a:xfrm>
            <a:off x="1043608" y="1772816"/>
            <a:ext cx="360040" cy="50405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23 Elipse"/>
          <p:cNvSpPr/>
          <p:nvPr/>
        </p:nvSpPr>
        <p:spPr>
          <a:xfrm>
            <a:off x="1501010" y="1772816"/>
            <a:ext cx="360040" cy="50405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Elipse"/>
          <p:cNvSpPr/>
          <p:nvPr/>
        </p:nvSpPr>
        <p:spPr>
          <a:xfrm>
            <a:off x="570063" y="1772816"/>
            <a:ext cx="360040" cy="504056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25 Elipse"/>
          <p:cNvSpPr/>
          <p:nvPr/>
        </p:nvSpPr>
        <p:spPr>
          <a:xfrm>
            <a:off x="1903172" y="1772816"/>
            <a:ext cx="436580" cy="504056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Elipse"/>
          <p:cNvSpPr/>
          <p:nvPr/>
        </p:nvSpPr>
        <p:spPr>
          <a:xfrm>
            <a:off x="570063" y="4293096"/>
            <a:ext cx="360040" cy="50405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Elipse"/>
          <p:cNvSpPr/>
          <p:nvPr/>
        </p:nvSpPr>
        <p:spPr>
          <a:xfrm>
            <a:off x="133483" y="4293096"/>
            <a:ext cx="436580" cy="504056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Elipse"/>
          <p:cNvSpPr/>
          <p:nvPr/>
        </p:nvSpPr>
        <p:spPr>
          <a:xfrm>
            <a:off x="956350" y="4293096"/>
            <a:ext cx="436580" cy="504056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Elipse"/>
          <p:cNvSpPr/>
          <p:nvPr/>
        </p:nvSpPr>
        <p:spPr>
          <a:xfrm>
            <a:off x="351773" y="4005064"/>
            <a:ext cx="436580" cy="32179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581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00"/>
                            </p:stCondLst>
                            <p:childTnLst>
                              <p:par>
                                <p:cTn id="8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000"/>
                            </p:stCondLst>
                            <p:childTnLst>
                              <p:par>
                                <p:cTn id="8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000"/>
                            </p:stCondLst>
                            <p:childTnLst>
                              <p:par>
                                <p:cTn id="9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/>
      <p:bldP spid="10" grpId="0"/>
      <p:bldP spid="13" grpId="0"/>
      <p:bldP spid="14" grpId="0"/>
      <p:bldP spid="15" grpId="0"/>
      <p:bldP spid="16" grpId="0"/>
      <p:bldP spid="17" grpId="0" animBg="1"/>
      <p:bldP spid="18" grpId="0" animBg="1"/>
      <p:bldP spid="20" grpId="0"/>
      <p:bldP spid="22" grpId="0" animBg="1"/>
      <p:bldP spid="21" grpId="0" animBg="1"/>
      <p:bldP spid="23" grpId="0"/>
      <p:bldP spid="3" grpId="0" animBg="1"/>
      <p:bldP spid="12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5204" y="260648"/>
            <a:ext cx="8229600" cy="576063"/>
          </a:xfrm>
        </p:spPr>
        <p:txBody>
          <a:bodyPr>
            <a:normAutofit lnSpcReduction="10000"/>
          </a:bodyPr>
          <a:lstStyle/>
          <a:p>
            <a:r>
              <a:rPr lang="es-ES" dirty="0"/>
              <a:t>Para Br</a:t>
            </a:r>
            <a:r>
              <a:rPr lang="es-ES" baseline="-25000" dirty="0"/>
              <a:t>2</a:t>
            </a:r>
            <a:r>
              <a:rPr lang="es-ES" dirty="0"/>
              <a:t> la selectividad es mayor: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467207"/>
              </p:ext>
            </p:extLst>
          </p:nvPr>
        </p:nvGraphicFramePr>
        <p:xfrm>
          <a:off x="542430" y="980728"/>
          <a:ext cx="5667765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4" name="ChemSketch" r:id="rId3" imgW="4380120" imgH="1057680" progId="">
                  <p:embed/>
                </p:oleObj>
              </mc:Choice>
              <mc:Fallback>
                <p:oleObj name="ChemSketch" r:id="rId3" imgW="4380120" imgH="1057680" progId="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30" y="980728"/>
                        <a:ext cx="5667765" cy="13681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6 Conector recto"/>
          <p:cNvCxnSpPr/>
          <p:nvPr/>
        </p:nvCxnSpPr>
        <p:spPr>
          <a:xfrm>
            <a:off x="511166" y="3274616"/>
            <a:ext cx="0" cy="2952328"/>
          </a:xfrm>
          <a:prstGeom prst="line">
            <a:avLst/>
          </a:prstGeom>
          <a:ln w="19050">
            <a:solidFill>
              <a:srgbClr val="C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511166" y="6226944"/>
            <a:ext cx="5472608" cy="0"/>
          </a:xfrm>
          <a:prstGeom prst="line">
            <a:avLst/>
          </a:prstGeom>
          <a:ln w="19050">
            <a:solidFill>
              <a:srgbClr val="C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616440"/>
              </p:ext>
            </p:extLst>
          </p:nvPr>
        </p:nvGraphicFramePr>
        <p:xfrm>
          <a:off x="4612210" y="3822799"/>
          <a:ext cx="14684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" name="ChemSketch" r:id="rId5" imgW="1469160" imgH="631080" progId="">
                  <p:embed/>
                </p:oleObj>
              </mc:Choice>
              <mc:Fallback>
                <p:oleObj name="ChemSketch" r:id="rId5" imgW="1469160" imgH="631080" progId="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210" y="3822799"/>
                        <a:ext cx="1468437" cy="631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51558"/>
              </p:ext>
            </p:extLst>
          </p:nvPr>
        </p:nvGraphicFramePr>
        <p:xfrm>
          <a:off x="4244875" y="5074816"/>
          <a:ext cx="14605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6" name="ChemSketch" r:id="rId7" imgW="1460160" imgH="631080" progId="">
                  <p:embed/>
                </p:oleObj>
              </mc:Choice>
              <mc:Fallback>
                <p:oleObj name="ChemSketch" r:id="rId7" imgW="1460160" imgH="631080" progId="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875" y="5074816"/>
                        <a:ext cx="1460500" cy="631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21 Conector recto"/>
          <p:cNvCxnSpPr/>
          <p:nvPr/>
        </p:nvCxnSpPr>
        <p:spPr>
          <a:xfrm>
            <a:off x="655182" y="5104015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2487194" y="4138712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615622" y="4588272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244875" y="5794896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14352" y="4138712"/>
            <a:ext cx="801270" cy="44956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803609" y="4138712"/>
            <a:ext cx="441266" cy="16561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H="1">
            <a:off x="2023334" y="4136525"/>
            <a:ext cx="463860" cy="93829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3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363154"/>
              </p:ext>
            </p:extLst>
          </p:nvPr>
        </p:nvGraphicFramePr>
        <p:xfrm>
          <a:off x="683620" y="4446143"/>
          <a:ext cx="1311275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7" name="ChemSketch" r:id="rId9" imgW="1310760" imgH="567000" progId="">
                  <p:embed/>
                </p:oleObj>
              </mc:Choice>
              <mc:Fallback>
                <p:oleObj name="ChemSketch" r:id="rId9" imgW="1310760" imgH="567000" progId="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620" y="4446143"/>
                        <a:ext cx="1311275" cy="566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3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54735"/>
              </p:ext>
            </p:extLst>
          </p:nvPr>
        </p:nvGraphicFramePr>
        <p:xfrm>
          <a:off x="2601357" y="3274616"/>
          <a:ext cx="11398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8" name="ChemSketch" r:id="rId11" imgW="1140120" imgH="728640" progId="">
                  <p:embed/>
                </p:oleObj>
              </mc:Choice>
              <mc:Fallback>
                <p:oleObj name="ChemSketch" r:id="rId11" imgW="1140120" imgH="728640" progId="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357" y="3274616"/>
                        <a:ext cx="1139825" cy="728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5" name="34 CuadroTexto"/>
              <p:cNvSpPr txBox="1"/>
              <p:nvPr/>
            </p:nvSpPr>
            <p:spPr>
              <a:xfrm>
                <a:off x="4389911" y="5794896"/>
                <a:ext cx="20912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°=−50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𝑘𝐽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/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𝑚𝑜𝑙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35" name="3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911" y="5794896"/>
                <a:ext cx="2091214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4615622" y="4618536"/>
                <a:ext cx="20912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°=+13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𝑘𝐽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/</m:t>
                      </m:r>
                      <m:r>
                        <a:rPr lang="es-ES" b="0" i="1" smtClean="0">
                          <a:latin typeface="Cambria Math"/>
                          <a:ea typeface="Cambria Math"/>
                        </a:rPr>
                        <m:t>𝑚𝑜𝑙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622" y="4618536"/>
                <a:ext cx="2091214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36 CuadroTexto"/>
          <p:cNvSpPr txBox="1"/>
          <p:nvPr/>
        </p:nvSpPr>
        <p:spPr>
          <a:xfrm>
            <a:off x="1833115" y="2551940"/>
            <a:ext cx="241176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La energía del estado de transición está más cerca de este  intermediario</a:t>
            </a:r>
          </a:p>
        </p:txBody>
      </p:sp>
      <p:sp>
        <p:nvSpPr>
          <p:cNvPr id="38" name="37 Flecha doblada"/>
          <p:cNvSpPr/>
          <p:nvPr/>
        </p:nvSpPr>
        <p:spPr>
          <a:xfrm rot="5400000">
            <a:off x="4231385" y="2682552"/>
            <a:ext cx="692272" cy="1444351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85077" y="3603483"/>
            <a:ext cx="148226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400" dirty="0"/>
              <a:t>…que del reactivo</a:t>
            </a:r>
          </a:p>
        </p:txBody>
      </p:sp>
      <p:sp>
        <p:nvSpPr>
          <p:cNvPr id="4" name="3 Flecha abajo"/>
          <p:cNvSpPr/>
          <p:nvPr/>
        </p:nvSpPr>
        <p:spPr>
          <a:xfrm>
            <a:off x="1148036" y="3911260"/>
            <a:ext cx="504056" cy="58749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2067342" y="5430790"/>
            <a:ext cx="1784185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Pero con cloro, está más lejos del intermediario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3801794" y="5579452"/>
            <a:ext cx="389529" cy="4413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abajo"/>
          <p:cNvSpPr/>
          <p:nvPr/>
        </p:nvSpPr>
        <p:spPr>
          <a:xfrm>
            <a:off x="2814444" y="4157163"/>
            <a:ext cx="420850" cy="129207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6527327" y="2396318"/>
            <a:ext cx="1858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¿Por qué?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24965" y="3674860"/>
            <a:ext cx="280831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el </a:t>
            </a:r>
            <a:r>
              <a:rPr lang="es-ES" dirty="0" err="1"/>
              <a:t>Ea</a:t>
            </a:r>
            <a:r>
              <a:rPr lang="es-ES" dirty="0"/>
              <a:t> se parece más al radical y su estabilidad relativa importa mucho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6319325" y="4995963"/>
            <a:ext cx="280831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el </a:t>
            </a:r>
            <a:r>
              <a:rPr lang="es-ES" dirty="0" err="1"/>
              <a:t>Ea</a:t>
            </a:r>
            <a:r>
              <a:rPr lang="es-ES" dirty="0"/>
              <a:t> se parece más al reactivo</a:t>
            </a:r>
            <a:r>
              <a:rPr lang="es-ES"/>
              <a:t>: la </a:t>
            </a:r>
            <a:r>
              <a:rPr lang="es-ES" dirty="0"/>
              <a:t>estabilidad del radical importa menos</a:t>
            </a:r>
          </a:p>
        </p:txBody>
      </p:sp>
      <p:sp>
        <p:nvSpPr>
          <p:cNvPr id="13" name="12 Flecha izquierda"/>
          <p:cNvSpPr/>
          <p:nvPr/>
        </p:nvSpPr>
        <p:spPr>
          <a:xfrm>
            <a:off x="5983774" y="4136525"/>
            <a:ext cx="497351" cy="45174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izquierda"/>
          <p:cNvSpPr/>
          <p:nvPr/>
        </p:nvSpPr>
        <p:spPr>
          <a:xfrm>
            <a:off x="5965245" y="5223367"/>
            <a:ext cx="497351" cy="45174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38 CuadroTexto"/>
              <p:cNvSpPr txBox="1"/>
              <p:nvPr/>
            </p:nvSpPr>
            <p:spPr>
              <a:xfrm>
                <a:off x="6810586" y="1169041"/>
                <a:ext cx="1868027" cy="1219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s-E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latin typeface="Cambria Math"/>
                              </a:rPr>
                              <m:t>99%</m:t>
                            </m:r>
                          </m:num>
                          <m:den>
                            <m:r>
                              <a:rPr lang="es-ES" sz="3200" b="0" i="1" smtClean="0">
                                <a:latin typeface="Cambria Math"/>
                              </a:rPr>
                              <m:t>1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s-E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latin typeface="Cambria Math"/>
                              </a:rPr>
                              <m:t>1%</m:t>
                            </m:r>
                          </m:num>
                          <m:den>
                            <m:r>
                              <a:rPr lang="es-ES" sz="3200" b="0" i="1" smtClean="0">
                                <a:latin typeface="Cambria Math"/>
                              </a:rPr>
                              <m:t>9</m:t>
                            </m:r>
                          </m:den>
                        </m:f>
                      </m:den>
                    </m:f>
                  </m:oMath>
                </a14:m>
                <a:r>
                  <a:rPr lang="es-ES" sz="3200" dirty="0"/>
                  <a:t>=</a:t>
                </a:r>
                <a:r>
                  <a:rPr lang="es-ES" sz="2400" b="1" dirty="0">
                    <a:solidFill>
                      <a:srgbClr val="FF0000"/>
                    </a:solidFill>
                  </a:rPr>
                  <a:t>891</a:t>
                </a:r>
              </a:p>
            </p:txBody>
          </p:sp>
        </mc:Choice>
        <mc:Fallback xmlns="">
          <p:sp>
            <p:nvSpPr>
              <p:cNvPr id="39" name="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586" y="1169041"/>
                <a:ext cx="1868027" cy="121924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40 CuadroTexto"/>
          <p:cNvSpPr txBox="1"/>
          <p:nvPr/>
        </p:nvSpPr>
        <p:spPr>
          <a:xfrm>
            <a:off x="6350484" y="707376"/>
            <a:ext cx="2768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Reactividad Relativa: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819506" y="3173894"/>
            <a:ext cx="327365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2400" dirty="0"/>
              <a:t>Postulado de </a:t>
            </a:r>
            <a:r>
              <a:rPr lang="es-ES" sz="2400" dirty="0" err="1"/>
              <a:t>Hammond</a:t>
            </a:r>
            <a:r>
              <a:rPr lang="es-E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3391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2" grpId="0" animBg="1"/>
      <p:bldP spid="4" grpId="0" animBg="1"/>
      <p:bldP spid="27" grpId="0" animBg="1"/>
      <p:bldP spid="6" grpId="0" animBg="1"/>
      <p:bldP spid="10" grpId="0" animBg="1"/>
      <p:bldP spid="11" grpId="0"/>
      <p:bldP spid="12" grpId="0" animBg="1"/>
      <p:bldP spid="30" grpId="0" animBg="1"/>
      <p:bldP spid="13" grpId="0" animBg="1"/>
      <p:bldP spid="32" grpId="0" animBg="1"/>
      <p:bldP spid="39" grpId="0" animBg="1"/>
      <p:bldP spid="41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 err="1"/>
              <a:t>Halogenación</a:t>
            </a:r>
            <a:r>
              <a:rPr lang="es-ES" sz="3200" dirty="0"/>
              <a:t> </a:t>
            </a:r>
            <a:r>
              <a:rPr lang="es-ES" sz="3200" dirty="0" err="1"/>
              <a:t>alílica</a:t>
            </a:r>
            <a:endParaRPr lang="es-ES" sz="3200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475910"/>
              </p:ext>
            </p:extLst>
          </p:nvPr>
        </p:nvGraphicFramePr>
        <p:xfrm>
          <a:off x="501530" y="2708920"/>
          <a:ext cx="431614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" name="ChemSketch" r:id="rId3" imgW="3163680" imgH="633960" progId="">
                  <p:embed/>
                </p:oleObj>
              </mc:Choice>
              <mc:Fallback>
                <p:oleObj name="ChemSketch" r:id="rId3" imgW="3163680" imgH="633960" progId="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30" y="2708920"/>
                        <a:ext cx="4316145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39485" y="2132856"/>
            <a:ext cx="903649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400" dirty="0"/>
              <a:t>Sin embargo, cuando la concentración de Br</a:t>
            </a:r>
            <a:r>
              <a:rPr lang="es-ES" sz="2400" baseline="-25000" dirty="0"/>
              <a:t>2</a:t>
            </a:r>
            <a:r>
              <a:rPr lang="es-ES" sz="2400" dirty="0"/>
              <a:t> es alta, sólo hay adición: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532257" y="4407945"/>
            <a:ext cx="4300433" cy="118129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/>
              <a:t>Para que haya sustitución, se debe recurrir a un reactivo como la </a:t>
            </a:r>
            <a:r>
              <a:rPr lang="es-ES" sz="2400" b="1" i="1" dirty="0"/>
              <a:t>N-</a:t>
            </a:r>
            <a:r>
              <a:rPr lang="es-ES" sz="2400" b="1" i="1" dirty="0" err="1"/>
              <a:t>bromosuccinimida</a:t>
            </a:r>
            <a:r>
              <a:rPr lang="es-ES" sz="2400" dirty="0"/>
              <a:t> (</a:t>
            </a:r>
            <a:r>
              <a:rPr lang="es-ES" sz="2400" b="1" dirty="0"/>
              <a:t>NBS</a:t>
            </a:r>
            <a:r>
              <a:rPr lang="es-ES" sz="2400" dirty="0"/>
              <a:t>):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04025"/>
              </p:ext>
            </p:extLst>
          </p:nvPr>
        </p:nvGraphicFramePr>
        <p:xfrm>
          <a:off x="395536" y="1096410"/>
          <a:ext cx="4320480" cy="91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" name="ChemSketch" r:id="rId5" imgW="3404520" imgH="719280" progId="">
                  <p:embed/>
                </p:oleObj>
              </mc:Choice>
              <mc:Fallback>
                <p:oleObj name="ChemSketch" r:id="rId5" imgW="3404520" imgH="719280" progId="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096410"/>
                        <a:ext cx="4320480" cy="9124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1161051" y="859401"/>
            <a:ext cx="19404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Hidrógenos </a:t>
            </a:r>
            <a:r>
              <a:rPr lang="es-ES" dirty="0" err="1"/>
              <a:t>alílicos</a:t>
            </a:r>
            <a:endParaRPr lang="es-AR" dirty="0"/>
          </a:p>
        </p:txBody>
      </p:sp>
      <p:sp>
        <p:nvSpPr>
          <p:cNvPr id="9" name="8 Elipse"/>
          <p:cNvSpPr/>
          <p:nvPr/>
        </p:nvSpPr>
        <p:spPr>
          <a:xfrm>
            <a:off x="251520" y="980728"/>
            <a:ext cx="936104" cy="432048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4141702" y="827135"/>
            <a:ext cx="38008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Se reemplaza un hidrógeno por bromo</a:t>
            </a:r>
            <a:endParaRPr lang="es-AR" dirty="0"/>
          </a:p>
        </p:txBody>
      </p:sp>
      <p:sp>
        <p:nvSpPr>
          <p:cNvPr id="11" name="10 Elipse"/>
          <p:cNvSpPr/>
          <p:nvPr/>
        </p:nvSpPr>
        <p:spPr>
          <a:xfrm>
            <a:off x="3779912" y="1032220"/>
            <a:ext cx="576064" cy="432048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4932040" y="3284984"/>
            <a:ext cx="4104456" cy="86409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s-ES" sz="2000" dirty="0"/>
              <a:t>La N-</a:t>
            </a:r>
            <a:r>
              <a:rPr lang="es-ES" sz="2000" dirty="0" err="1"/>
              <a:t>bromosuccinimida</a:t>
            </a:r>
            <a:r>
              <a:rPr lang="es-ES" sz="2000" dirty="0"/>
              <a:t> es capaz de liberar bromo en forma continua y en baja concentración.</a:t>
            </a:r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49700"/>
              </p:ext>
            </p:extLst>
          </p:nvPr>
        </p:nvGraphicFramePr>
        <p:xfrm>
          <a:off x="4922642" y="4054169"/>
          <a:ext cx="4103688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0" name="ChemSketch" r:id="rId7" imgW="2913888" imgH="1203960" progId="">
                  <p:embed/>
                </p:oleObj>
              </mc:Choice>
              <mc:Fallback>
                <p:oleObj name="ChemSketch" r:id="rId7" imgW="2913888" imgH="1203960" progId="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42" y="4054169"/>
                        <a:ext cx="4103688" cy="169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Elipse"/>
          <p:cNvSpPr/>
          <p:nvPr/>
        </p:nvSpPr>
        <p:spPr>
          <a:xfrm>
            <a:off x="6262031" y="4313177"/>
            <a:ext cx="504056" cy="57606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5 CuadroTexto"/>
          <p:cNvSpPr txBox="1"/>
          <p:nvPr/>
        </p:nvSpPr>
        <p:spPr>
          <a:xfrm>
            <a:off x="5038217" y="5756246"/>
            <a:ext cx="160517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Consume el </a:t>
            </a:r>
            <a:r>
              <a:rPr lang="es-ES" dirty="0" err="1"/>
              <a:t>HBr</a:t>
            </a:r>
            <a:r>
              <a:rPr lang="es-ES" dirty="0"/>
              <a:t> liberado en la reacción</a:t>
            </a:r>
            <a:endParaRPr lang="es-AR" dirty="0"/>
          </a:p>
        </p:txBody>
      </p:sp>
      <p:sp>
        <p:nvSpPr>
          <p:cNvPr id="17" name="16 CuadroTexto"/>
          <p:cNvSpPr txBox="1"/>
          <p:nvPr/>
        </p:nvSpPr>
        <p:spPr>
          <a:xfrm>
            <a:off x="7431326" y="5756246"/>
            <a:ext cx="160517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Generando una baja </a:t>
            </a:r>
            <a:r>
              <a:rPr lang="es-ES" dirty="0" err="1"/>
              <a:t>conc</a:t>
            </a:r>
            <a:r>
              <a:rPr lang="es-ES" dirty="0"/>
              <a:t>. de Br</a:t>
            </a:r>
            <a:r>
              <a:rPr lang="es-ES" baseline="-25000" dirty="0"/>
              <a:t>2</a:t>
            </a:r>
            <a:endParaRPr lang="es-AR" dirty="0"/>
          </a:p>
        </p:txBody>
      </p:sp>
      <p:sp>
        <p:nvSpPr>
          <p:cNvPr id="18" name="17 Rectángulo"/>
          <p:cNvSpPr/>
          <p:nvPr/>
        </p:nvSpPr>
        <p:spPr>
          <a:xfrm>
            <a:off x="4932040" y="3212976"/>
            <a:ext cx="4136448" cy="36450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Elipse"/>
          <p:cNvSpPr/>
          <p:nvPr/>
        </p:nvSpPr>
        <p:spPr>
          <a:xfrm>
            <a:off x="8636440" y="4415867"/>
            <a:ext cx="432048" cy="432048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Flecha arriba"/>
          <p:cNvSpPr/>
          <p:nvPr/>
        </p:nvSpPr>
        <p:spPr>
          <a:xfrm rot="672656">
            <a:off x="6242126" y="4873069"/>
            <a:ext cx="434627" cy="96162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0 Flecha arriba"/>
          <p:cNvSpPr/>
          <p:nvPr/>
        </p:nvSpPr>
        <p:spPr>
          <a:xfrm rot="672656">
            <a:off x="8541025" y="4837382"/>
            <a:ext cx="434627" cy="997653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Elipse"/>
          <p:cNvSpPr/>
          <p:nvPr/>
        </p:nvSpPr>
        <p:spPr>
          <a:xfrm>
            <a:off x="4355976" y="1492868"/>
            <a:ext cx="476714" cy="3600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22 Flecha curvada hacia la izquierda"/>
          <p:cNvSpPr/>
          <p:nvPr/>
        </p:nvSpPr>
        <p:spPr>
          <a:xfrm rot="19553786">
            <a:off x="5656574" y="622401"/>
            <a:ext cx="1728192" cy="4092966"/>
          </a:xfrm>
          <a:prstGeom prst="curvedLeftArrow">
            <a:avLst/>
          </a:prstGeom>
          <a:solidFill>
            <a:srgbClr val="FFFF00">
              <a:alpha val="45882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5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9" grpId="0" animBg="1"/>
      <p:bldP spid="12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CuadroTexto"/>
          <p:cNvSpPr txBox="1"/>
          <p:nvPr/>
        </p:nvSpPr>
        <p:spPr>
          <a:xfrm>
            <a:off x="206598" y="1897127"/>
            <a:ext cx="290118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En este caso la resonancia da siempre el mismo producto</a:t>
            </a:r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044189"/>
              </p:ext>
            </p:extLst>
          </p:nvPr>
        </p:nvGraphicFramePr>
        <p:xfrm>
          <a:off x="1706067" y="4347997"/>
          <a:ext cx="2125409" cy="201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6" name="ChemSketch" r:id="rId3" imgW="1243440" imgH="1179720" progId="">
                  <p:embed/>
                </p:oleObj>
              </mc:Choice>
              <mc:Fallback>
                <p:oleObj name="ChemSketch" r:id="rId3" imgW="1243440" imgH="1179720" progId="">
                  <p:embed/>
                  <p:pic>
                    <p:nvPicPr>
                      <p:cNvPr id="0" name="Picture 1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067" y="4347997"/>
                        <a:ext cx="2125409" cy="20168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223866" y="105383"/>
            <a:ext cx="550026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400" dirty="0"/>
              <a:t>El radical alilo, se estabiliza por resonancia: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83444" y="4653136"/>
            <a:ext cx="1573745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El ataque de Br</a:t>
            </a:r>
            <a:r>
              <a:rPr lang="es-ES" baseline="-25000" dirty="0"/>
              <a:t>2</a:t>
            </a:r>
            <a:r>
              <a:rPr lang="es-ES" dirty="0"/>
              <a:t> en carbono 1 no da lo mismo que en carbono 3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7374857" y="2776995"/>
            <a:ext cx="17135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b="1" i="1" dirty="0"/>
              <a:t>Más impedido, menor rendimiento</a:t>
            </a:r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94798"/>
              </p:ext>
            </p:extLst>
          </p:nvPr>
        </p:nvGraphicFramePr>
        <p:xfrm>
          <a:off x="235258" y="587331"/>
          <a:ext cx="7793126" cy="1367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7" name="ChemSketch" r:id="rId5" imgW="5437800" imgH="954000" progId="">
                  <p:embed/>
                </p:oleObj>
              </mc:Choice>
              <mc:Fallback>
                <p:oleObj name="ChemSketch" r:id="rId5" imgW="5437800" imgH="954000" progId="">
                  <p:embed/>
                  <p:pic>
                    <p:nvPicPr>
                      <p:cNvPr id="0" name="Picture 1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58" y="587331"/>
                        <a:ext cx="7793126" cy="136749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5157628" y="1641549"/>
            <a:ext cx="218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Es la misma molécula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1148" y="1040359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>
                <a:sym typeface="Symbol"/>
              </a:rPr>
              <a:t></a:t>
            </a:r>
            <a:endParaRPr lang="es-AR" sz="3200" dirty="0"/>
          </a:p>
        </p:txBody>
      </p:sp>
      <p:sp>
        <p:nvSpPr>
          <p:cNvPr id="5" name="4 Flecha curvada hacia arriba"/>
          <p:cNvSpPr/>
          <p:nvPr/>
        </p:nvSpPr>
        <p:spPr>
          <a:xfrm rot="443557">
            <a:off x="2798886" y="1764880"/>
            <a:ext cx="2778684" cy="647593"/>
          </a:xfrm>
          <a:prstGeom prst="curvedUpArrow">
            <a:avLst/>
          </a:prstGeom>
          <a:solidFill>
            <a:srgbClr val="FFFF00"/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9" name="28 Flecha curvada hacia arriba"/>
          <p:cNvSpPr/>
          <p:nvPr/>
        </p:nvSpPr>
        <p:spPr>
          <a:xfrm rot="21448524" flipV="1">
            <a:off x="3761189" y="476855"/>
            <a:ext cx="3024336" cy="657855"/>
          </a:xfrm>
          <a:prstGeom prst="curvedUpArrow">
            <a:avLst/>
          </a:prstGeom>
          <a:solidFill>
            <a:srgbClr val="FFFF00"/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956183"/>
              </p:ext>
            </p:extLst>
          </p:nvPr>
        </p:nvGraphicFramePr>
        <p:xfrm>
          <a:off x="4729361" y="3367461"/>
          <a:ext cx="2722959" cy="3370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8" name="ChemSketch" r:id="rId7" imgW="1780200" imgH="2301120" progId="">
                  <p:embed/>
                </p:oleObj>
              </mc:Choice>
              <mc:Fallback>
                <p:oleObj name="ChemSketch" r:id="rId7" imgW="1780200" imgH="2301120" progId="">
                  <p:embed/>
                  <p:pic>
                    <p:nvPicPr>
                      <p:cNvPr id="0" name="Picture 1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361" y="3367461"/>
                        <a:ext cx="2722959" cy="33707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063417"/>
              </p:ext>
            </p:extLst>
          </p:nvPr>
        </p:nvGraphicFramePr>
        <p:xfrm>
          <a:off x="4707141" y="2524442"/>
          <a:ext cx="2745179" cy="837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9" name="ChemSketch" r:id="rId9" imgW="1630800" imgH="612720" progId="">
                  <p:embed/>
                </p:oleObj>
              </mc:Choice>
              <mc:Fallback>
                <p:oleObj name="ChemSketch" r:id="rId9" imgW="1630800" imgH="612720" progId="">
                  <p:embed/>
                  <p:pic>
                    <p:nvPicPr>
                      <p:cNvPr id="0" name="Picture 1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141" y="2524442"/>
                        <a:ext cx="2745179" cy="83732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Flecha abajo"/>
          <p:cNvSpPr/>
          <p:nvPr/>
        </p:nvSpPr>
        <p:spPr>
          <a:xfrm rot="13717152">
            <a:off x="4141969" y="3995052"/>
            <a:ext cx="504056" cy="193751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+Br</a:t>
            </a:r>
            <a:r>
              <a:rPr lang="es-E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1" name="30 Flecha abajo"/>
          <p:cNvSpPr/>
          <p:nvPr/>
        </p:nvSpPr>
        <p:spPr>
          <a:xfrm rot="13203837">
            <a:off x="3847517" y="2638385"/>
            <a:ext cx="504056" cy="198221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+Br</a:t>
            </a:r>
            <a:r>
              <a:rPr lang="es-ES" baseline="-25000" dirty="0">
                <a:solidFill>
                  <a:schemeClr val="tx1"/>
                </a:solidFill>
              </a:rPr>
              <a:t>2</a:t>
            </a: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32" name="3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915083"/>
              </p:ext>
            </p:extLst>
          </p:nvPr>
        </p:nvGraphicFramePr>
        <p:xfrm>
          <a:off x="1922680" y="2739159"/>
          <a:ext cx="1825488" cy="995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0" name="ChemSketch" r:id="rId11" imgW="1124640" imgH="612720" progId="">
                  <p:embed/>
                </p:oleObj>
              </mc:Choice>
              <mc:Fallback>
                <p:oleObj name="ChemSketch" r:id="rId11" imgW="1124640" imgH="612720" progId="">
                  <p:embed/>
                  <p:pic>
                    <p:nvPicPr>
                      <p:cNvPr id="0" name="Picture 10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680" y="2739159"/>
                        <a:ext cx="1825488" cy="9952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32 CuadroTexto"/>
          <p:cNvSpPr txBox="1"/>
          <p:nvPr/>
        </p:nvSpPr>
        <p:spPr>
          <a:xfrm>
            <a:off x="230658" y="2715440"/>
            <a:ext cx="14592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Pero veamos este otro:</a:t>
            </a:r>
          </a:p>
        </p:txBody>
      </p:sp>
      <p:sp>
        <p:nvSpPr>
          <p:cNvPr id="23" name="22 Flecha abajo"/>
          <p:cNvSpPr/>
          <p:nvPr/>
        </p:nvSpPr>
        <p:spPr>
          <a:xfrm rot="16200000">
            <a:off x="1563434" y="3079713"/>
            <a:ext cx="504056" cy="53559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Flecha abajo"/>
          <p:cNvSpPr/>
          <p:nvPr/>
        </p:nvSpPr>
        <p:spPr>
          <a:xfrm>
            <a:off x="2644183" y="3767708"/>
            <a:ext cx="504056" cy="59739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CuadroTexto"/>
          <p:cNvSpPr txBox="1"/>
          <p:nvPr/>
        </p:nvSpPr>
        <p:spPr>
          <a:xfrm>
            <a:off x="2973997" y="3761250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Br</a:t>
            </a:r>
            <a:r>
              <a:rPr lang="es-ES" baseline="30000" dirty="0">
                <a:sym typeface="Symbol"/>
              </a:rPr>
              <a:t></a:t>
            </a:r>
            <a:endParaRPr lang="es-AR" baseline="30000" dirty="0"/>
          </a:p>
        </p:txBody>
      </p:sp>
      <p:sp>
        <p:nvSpPr>
          <p:cNvPr id="24" name="23 Flecha abajo"/>
          <p:cNvSpPr/>
          <p:nvPr/>
        </p:nvSpPr>
        <p:spPr>
          <a:xfrm rot="16200000">
            <a:off x="4124929" y="5353176"/>
            <a:ext cx="504056" cy="11067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+Br</a:t>
            </a:r>
            <a:r>
              <a:rPr lang="es-ES" baseline="-25000" dirty="0">
                <a:solidFill>
                  <a:schemeClr val="tx1"/>
                </a:solidFill>
              </a:rPr>
              <a:t>2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7092279" y="4134296"/>
            <a:ext cx="1713527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b="1" i="1" dirty="0"/>
              <a:t>Menos impedidos </a:t>
            </a:r>
            <a:r>
              <a:rPr lang="es-ES" sz="1400" b="1" i="1" dirty="0">
                <a:sym typeface="Wingdings" pitchFamily="2" charset="2"/>
              </a:rPr>
              <a:t> mayores rendimientos</a:t>
            </a:r>
            <a:r>
              <a:rPr lang="es-ES" sz="1400" b="1" i="1" dirty="0"/>
              <a:t>. </a:t>
            </a:r>
          </a:p>
          <a:p>
            <a:r>
              <a:rPr lang="es-ES" sz="1400" b="1" i="1" dirty="0"/>
              <a:t>El </a:t>
            </a:r>
            <a:r>
              <a:rPr lang="es-ES" sz="1400" b="1" i="1" dirty="0" err="1"/>
              <a:t>trans</a:t>
            </a:r>
            <a:r>
              <a:rPr lang="es-ES" sz="1400" b="1" i="1" dirty="0"/>
              <a:t> es el más favorecido</a:t>
            </a:r>
          </a:p>
        </p:txBody>
      </p:sp>
    </p:spTree>
    <p:extLst>
      <p:ext uri="{BB962C8B-B14F-4D97-AF65-F5344CB8AC3E}">
        <p14:creationId xmlns:p14="http://schemas.microsoft.com/office/powerpoint/2010/main" val="140597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6" grpId="0" animBg="1"/>
      <p:bldP spid="27" grpId="0" animBg="1"/>
      <p:bldP spid="3" grpId="0"/>
      <p:bldP spid="4" grpId="0"/>
      <p:bldP spid="5" grpId="0" animBg="1"/>
      <p:bldP spid="29" grpId="0" animBg="1"/>
      <p:bldP spid="25" grpId="0" animBg="1"/>
      <p:bldP spid="31" grpId="0" animBg="1"/>
      <p:bldP spid="33" grpId="0" animBg="1"/>
      <p:bldP spid="23" grpId="0" animBg="1"/>
      <p:bldP spid="34" grpId="0" animBg="1"/>
      <p:bldP spid="35" grpId="0"/>
      <p:bldP spid="24" grpId="0" animBg="1"/>
      <p:bldP spid="3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3508</TotalTime>
  <Words>1987</Words>
  <Application>Microsoft Office PowerPoint</Application>
  <PresentationFormat>Presentación en pantalla (4:3)</PresentationFormat>
  <Paragraphs>244</Paragraphs>
  <Slides>29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Cambria Math</vt:lpstr>
      <vt:lpstr>Tema de Office</vt:lpstr>
      <vt:lpstr>ChemSketch</vt:lpstr>
      <vt:lpstr>Presentación de PowerPoint</vt:lpstr>
      <vt:lpstr>Ruptura homolítica y formación de radicales</vt:lpstr>
      <vt:lpstr>Halogenación de alcanos</vt:lpstr>
      <vt:lpstr>Presentación de PowerPoint</vt:lpstr>
      <vt:lpstr>Presentación de PowerPoint</vt:lpstr>
      <vt:lpstr>Reactividad según el grado de sustitución</vt:lpstr>
      <vt:lpstr>Presentación de PowerPoint</vt:lpstr>
      <vt:lpstr>Halogenación alílica</vt:lpstr>
      <vt:lpstr>Presentación de PowerPoint</vt:lpstr>
      <vt:lpstr>Halogenación bencílica: el mecanismo es esencialmente el mismo:</vt:lpstr>
      <vt:lpstr>Adición radicalaria:</vt:lpstr>
      <vt:lpstr>Presentación de PowerPoint</vt:lpstr>
      <vt:lpstr>Orientación de la adición:</vt:lpstr>
      <vt:lpstr>Adición de carbenos:</vt:lpstr>
      <vt:lpstr>Presentación de PowerPoint</vt:lpstr>
      <vt:lpstr>¿Por qué importan los carbenos?</vt:lpstr>
      <vt:lpstr>Adición de hidrógeno</vt:lpstr>
      <vt:lpstr>Mecanismo:</vt:lpstr>
      <vt:lpstr>Presentación de PowerPoint</vt:lpstr>
      <vt:lpstr>Presentación de PowerPoint</vt:lpstr>
      <vt:lpstr>Presentación de PowerPoint</vt:lpstr>
      <vt:lpstr>Presentación de PowerPoint</vt:lpstr>
      <vt:lpstr>Ejemplos:</vt:lpstr>
      <vt:lpstr>Oxidaciones promovidas por radicales:</vt:lpstr>
      <vt:lpstr>Presentación de PowerPoint</vt:lpstr>
      <vt:lpstr>Oxidación de alquenos</vt:lpstr>
      <vt:lpstr>Presentación de PowerPoint</vt:lpstr>
      <vt:lpstr>Reducción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277</cp:revision>
  <dcterms:created xsi:type="dcterms:W3CDTF">2013-09-09T01:29:47Z</dcterms:created>
  <dcterms:modified xsi:type="dcterms:W3CDTF">2020-09-16T14:27:13Z</dcterms:modified>
</cp:coreProperties>
</file>