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80" r:id="rId21"/>
    <p:sldId id="274" r:id="rId22"/>
    <p:sldId id="276" r:id="rId23"/>
    <p:sldId id="277" r:id="rId24"/>
    <p:sldId id="275" r:id="rId25"/>
    <p:sldId id="281" r:id="rId26"/>
    <p:sldId id="278"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20" autoAdjust="0"/>
    <p:restoredTop sz="94470" autoAdjust="0"/>
  </p:normalViewPr>
  <p:slideViewPr>
    <p:cSldViewPr>
      <p:cViewPr varScale="1">
        <p:scale>
          <a:sx n="78" d="100"/>
          <a:sy n="78" d="100"/>
        </p:scale>
        <p:origin x="5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342"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2.wmf"/><Relationship Id="rId3" Type="http://schemas.openxmlformats.org/officeDocument/2006/relationships/image" Target="../media/image32.wmf"/><Relationship Id="rId7" Type="http://schemas.openxmlformats.org/officeDocument/2006/relationships/image" Target="../media/image36.wmf"/><Relationship Id="rId12" Type="http://schemas.openxmlformats.org/officeDocument/2006/relationships/image" Target="../media/image41.wmf"/><Relationship Id="rId2" Type="http://schemas.openxmlformats.org/officeDocument/2006/relationships/image" Target="../media/image31.wmf"/><Relationship Id="rId16" Type="http://schemas.openxmlformats.org/officeDocument/2006/relationships/image" Target="../media/image45.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5" Type="http://schemas.openxmlformats.org/officeDocument/2006/relationships/image" Target="../media/image4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 Id="rId14"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039DB8-A4F0-4891-80E6-95012A50AF0D}" type="datetimeFigureOut">
              <a:rPr lang="es-ES" smtClean="0"/>
              <a:pPr/>
              <a:t>05/10/2020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C9109C-1377-4998-9261-8AD1D12EF040}" type="slidenum">
              <a:rPr lang="es-ES" smtClean="0"/>
              <a:pPr/>
              <a:t>‹Nº›</a:t>
            </a:fld>
            <a:endParaRPr lang="es-ES"/>
          </a:p>
        </p:txBody>
      </p:sp>
    </p:spTree>
    <p:extLst>
      <p:ext uri="{BB962C8B-B14F-4D97-AF65-F5344CB8AC3E}">
        <p14:creationId xmlns:p14="http://schemas.microsoft.com/office/powerpoint/2010/main" val="131949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18DDA-DFF5-4EA5-8454-D52BB77B25F8}" type="datetimeFigureOut">
              <a:rPr lang="es-ES" smtClean="0"/>
              <a:pPr/>
              <a:t>05/10/2020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248DD-DEE3-45AF-81E7-84A21199EE89}" type="slidenum">
              <a:rPr lang="es-ES" smtClean="0"/>
              <a:pPr/>
              <a:t>‹Nº›</a:t>
            </a:fld>
            <a:endParaRPr lang="es-ES"/>
          </a:p>
        </p:txBody>
      </p:sp>
    </p:spTree>
    <p:extLst>
      <p:ext uri="{BB962C8B-B14F-4D97-AF65-F5344CB8AC3E}">
        <p14:creationId xmlns:p14="http://schemas.microsoft.com/office/powerpoint/2010/main" val="143679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14248DD-DEE3-45AF-81E7-84A21199EE89}" type="slidenum">
              <a:rPr lang="es-ES" smtClean="0"/>
              <a:pPr/>
              <a:t>3</a:t>
            </a:fld>
            <a:endParaRPr lang="es-ES"/>
          </a:p>
        </p:txBody>
      </p:sp>
    </p:spTree>
    <p:extLst>
      <p:ext uri="{BB962C8B-B14F-4D97-AF65-F5344CB8AC3E}">
        <p14:creationId xmlns:p14="http://schemas.microsoft.com/office/powerpoint/2010/main" val="16852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6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296251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34672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151705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315901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115181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357737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118392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419373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426811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474B50-8EBA-401B-BB51-2D03386A8C01}" type="datetimeFigureOut">
              <a:rPr lang="es-ES" smtClean="0"/>
              <a:pPr/>
              <a:t>05/10/2020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414300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74B50-8EBA-401B-BB51-2D03386A8C01}" type="datetimeFigureOut">
              <a:rPr lang="es-ES" smtClean="0"/>
              <a:pPr/>
              <a:t>05/10/2020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AA04A-1FCC-42AB-9EA5-B99DFD713CE1}" type="slidenum">
              <a:rPr lang="es-ES" smtClean="0"/>
              <a:pPr/>
              <a:t>‹Nº›</a:t>
            </a:fld>
            <a:endParaRPr lang="es-ES"/>
          </a:p>
        </p:txBody>
      </p:sp>
    </p:spTree>
    <p:extLst>
      <p:ext uri="{BB962C8B-B14F-4D97-AF65-F5344CB8AC3E}">
        <p14:creationId xmlns:p14="http://schemas.microsoft.com/office/powerpoint/2010/main" val="277747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1.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s://youtu.be/7lO_REuzTxE" TargetMode="External"/><Relationship Id="rId5" Type="http://schemas.openxmlformats.org/officeDocument/2006/relationships/hyperlink" Target="https://youtu.be/uz-Jwbrv02w" TargetMode="External"/><Relationship Id="rId4"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8.vml"/><Relationship Id="rId6" Type="http://schemas.openxmlformats.org/officeDocument/2006/relationships/image" Target="../media/image57.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32.bin"/><Relationship Id="rId14" Type="http://schemas.openxmlformats.org/officeDocument/2006/relationships/image" Target="../media/image61.wmf"/></Relationships>
</file>

<file path=ppt/slides/_rels/slide1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4.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2.bin"/><Relationship Id="rId5" Type="http://schemas.openxmlformats.org/officeDocument/2006/relationships/image" Target="../media/image68.wmf"/><Relationship Id="rId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1.wmf"/><Relationship Id="rId5" Type="http://schemas.openxmlformats.org/officeDocument/2006/relationships/oleObject" Target="../embeddings/oleObject43.bin"/><Relationship Id="rId4" Type="http://schemas.openxmlformats.org/officeDocument/2006/relationships/image" Target="../media/image7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4.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6.bin"/><Relationship Id="rId11" Type="http://schemas.openxmlformats.org/officeDocument/2006/relationships/image" Target="../media/image76.wmf"/><Relationship Id="rId5" Type="http://schemas.openxmlformats.org/officeDocument/2006/relationships/oleObject" Target="../embeddings/oleObject45.bin"/><Relationship Id="rId10" Type="http://schemas.openxmlformats.org/officeDocument/2006/relationships/oleObject" Target="../embeddings/oleObject49.bin"/><Relationship Id="rId4" Type="http://schemas.openxmlformats.org/officeDocument/2006/relationships/image" Target="../media/image74.wmf"/><Relationship Id="rId9" Type="http://schemas.openxmlformats.org/officeDocument/2006/relationships/image" Target="../media/image7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8.wmf"/><Relationship Id="rId5" Type="http://schemas.openxmlformats.org/officeDocument/2006/relationships/oleObject" Target="../embeddings/oleObject51.bin"/><Relationship Id="rId4" Type="http://schemas.openxmlformats.org/officeDocument/2006/relationships/image" Target="../media/image77.wmf"/></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19.wmf"/><Relationship Id="rId10" Type="http://schemas.openxmlformats.org/officeDocument/2006/relationships/image" Target="../media/image25.jpeg"/><Relationship Id="rId4" Type="http://schemas.openxmlformats.org/officeDocument/2006/relationships/oleObject" Target="../embeddings/oleObject3.bin"/><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9.bin"/><Relationship Id="rId18" Type="http://schemas.openxmlformats.org/officeDocument/2006/relationships/image" Target="../media/image37.wmf"/><Relationship Id="rId26" Type="http://schemas.openxmlformats.org/officeDocument/2006/relationships/image" Target="../media/image41.w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45.wmf"/><Relationship Id="rId7" Type="http://schemas.openxmlformats.org/officeDocument/2006/relationships/oleObject" Target="../embeddings/oleObject6.bin"/><Relationship Id="rId12" Type="http://schemas.openxmlformats.org/officeDocument/2006/relationships/image" Target="../media/image34.w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29"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8.bin"/><Relationship Id="rId24" Type="http://schemas.openxmlformats.org/officeDocument/2006/relationships/image" Target="../media/image40.wmf"/><Relationship Id="rId32" Type="http://schemas.openxmlformats.org/officeDocument/2006/relationships/image" Target="../media/image4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42.wmf"/><Relationship Id="rId10" Type="http://schemas.openxmlformats.org/officeDocument/2006/relationships/image" Target="../media/image33.w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30.wmf"/><Relationship Id="rId9" Type="http://schemas.openxmlformats.org/officeDocument/2006/relationships/oleObject" Target="../embeddings/oleObject7.bin"/><Relationship Id="rId14" Type="http://schemas.openxmlformats.org/officeDocument/2006/relationships/image" Target="../media/image35.wmf"/><Relationship Id="rId22" Type="http://schemas.openxmlformats.org/officeDocument/2006/relationships/image" Target="../media/image39.wmf"/><Relationship Id="rId27" Type="http://schemas.openxmlformats.org/officeDocument/2006/relationships/oleObject" Target="../embeddings/oleObject16.bin"/><Relationship Id="rId30"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81012" y="2168859"/>
            <a:ext cx="5978323" cy="15121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POLÍMEROS</a:t>
            </a:r>
          </a:p>
        </p:txBody>
      </p:sp>
      <p:sp>
        <p:nvSpPr>
          <p:cNvPr id="5" name="4 CuadroTexto"/>
          <p:cNvSpPr txBox="1"/>
          <p:nvPr/>
        </p:nvSpPr>
        <p:spPr>
          <a:xfrm>
            <a:off x="581742" y="4005064"/>
            <a:ext cx="7776864" cy="830997"/>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rPr>
              <a:t>CÁTEDRA DE QUÍMICA ORGÁNICA I </a:t>
            </a:r>
            <a:r>
              <a:rPr lang="es-ES" sz="2400" b="1" dirty="0" err="1">
                <a:effectLst>
                  <a:outerShdw blurRad="38100" dist="38100" dir="2700000" algn="tl">
                    <a:srgbClr val="000000">
                      <a:alpha val="43137"/>
                    </a:srgbClr>
                  </a:outerShdw>
                </a:effectLst>
              </a:rPr>
              <a:t>I</a:t>
            </a:r>
            <a:endParaRPr lang="es-ES" sz="2400" b="1" dirty="0">
              <a:effectLst>
                <a:outerShdw blurRad="38100" dist="38100" dir="2700000" algn="tl">
                  <a:srgbClr val="000000">
                    <a:alpha val="43137"/>
                  </a:srgbClr>
                </a:outerShdw>
              </a:effectLst>
            </a:endParaRPr>
          </a:p>
          <a:p>
            <a:pPr algn="ctr"/>
            <a:r>
              <a:rPr lang="es-ES" sz="2400" b="1" dirty="0">
                <a:effectLst>
                  <a:outerShdw blurRad="38100" dist="38100" dir="2700000" algn="tl">
                    <a:srgbClr val="000000">
                      <a:alpha val="43137"/>
                    </a:srgbClr>
                  </a:outerShdw>
                </a:effectLst>
              </a:rPr>
              <a:t>DPTO. DE QUÍMICA INDUSTRIAL Y APLICADA</a:t>
            </a:r>
          </a:p>
        </p:txBody>
      </p:sp>
      <p:sp>
        <p:nvSpPr>
          <p:cNvPr id="6" name="2 Subtítulo"/>
          <p:cNvSpPr txBox="1">
            <a:spLocks/>
          </p:cNvSpPr>
          <p:nvPr/>
        </p:nvSpPr>
        <p:spPr>
          <a:xfrm>
            <a:off x="113589" y="5301208"/>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dirty="0">
                <a:solidFill>
                  <a:srgbClr val="FFFF00"/>
                </a:solidFill>
              </a:rPr>
              <a:t>Profesor: </a:t>
            </a:r>
            <a:r>
              <a:rPr lang="es-ES" dirty="0" err="1">
                <a:solidFill>
                  <a:srgbClr val="FFFF00"/>
                </a:solidFill>
              </a:rPr>
              <a:t>Dr</a:t>
            </a:r>
            <a:r>
              <a:rPr lang="es-ES" dirty="0">
                <a:solidFill>
                  <a:srgbClr val="FFFF00"/>
                </a:solidFill>
              </a:rPr>
              <a:t> Edgardo </a:t>
            </a:r>
            <a:r>
              <a:rPr lang="es-ES" dirty="0" err="1">
                <a:solidFill>
                  <a:srgbClr val="FFFF00"/>
                </a:solidFill>
              </a:rPr>
              <a:t>Calandri</a:t>
            </a:r>
            <a:endParaRPr lang="es-ES" dirty="0">
              <a:solidFill>
                <a:srgbClr val="FFFF00"/>
              </a:solidFill>
            </a:endParaRPr>
          </a:p>
        </p:txBody>
      </p:sp>
    </p:spTree>
    <p:extLst>
      <p:ext uri="{BB962C8B-B14F-4D97-AF65-F5344CB8AC3E}">
        <p14:creationId xmlns:p14="http://schemas.microsoft.com/office/powerpoint/2010/main" val="89919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31760"/>
            <a:ext cx="8229600" cy="562074"/>
          </a:xfrm>
        </p:spPr>
        <p:txBody>
          <a:bodyPr>
            <a:normAutofit fontScale="90000"/>
          </a:bodyPr>
          <a:lstStyle/>
          <a:p>
            <a:r>
              <a:rPr lang="es-ES" dirty="0"/>
              <a:t>Estereoquímica de la polimerización</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6" y="4033196"/>
            <a:ext cx="5665756" cy="2490259"/>
          </a:xfrm>
          <a:prstGeom prst="rect">
            <a:avLst/>
          </a:prstGeom>
        </p:spPr>
      </p:pic>
      <p:sp>
        <p:nvSpPr>
          <p:cNvPr id="12" name="11 CuadroTexto"/>
          <p:cNvSpPr txBox="1"/>
          <p:nvPr/>
        </p:nvSpPr>
        <p:spPr>
          <a:xfrm>
            <a:off x="122986" y="793834"/>
            <a:ext cx="3848233" cy="369332"/>
          </a:xfrm>
          <a:prstGeom prst="rect">
            <a:avLst/>
          </a:prstGeom>
          <a:solidFill>
            <a:schemeClr val="bg1"/>
          </a:solidFill>
        </p:spPr>
        <p:txBody>
          <a:bodyPr wrap="none" rtlCol="0">
            <a:spAutoFit/>
          </a:bodyPr>
          <a:lstStyle/>
          <a:p>
            <a:r>
              <a:rPr lang="es-ES" dirty="0"/>
              <a:t>Durante la polimerización del </a:t>
            </a:r>
            <a:r>
              <a:rPr lang="es-ES" dirty="0" err="1"/>
              <a:t>propeno</a:t>
            </a:r>
            <a:r>
              <a:rPr lang="es-ES" dirty="0"/>
              <a:t>:</a:t>
            </a:r>
          </a:p>
        </p:txBody>
      </p:sp>
      <p:sp>
        <p:nvSpPr>
          <p:cNvPr id="13" name="12 CuadroTexto"/>
          <p:cNvSpPr txBox="1"/>
          <p:nvPr/>
        </p:nvSpPr>
        <p:spPr>
          <a:xfrm>
            <a:off x="6084168" y="1148311"/>
            <a:ext cx="2880320" cy="1477328"/>
          </a:xfrm>
          <a:prstGeom prst="rect">
            <a:avLst/>
          </a:prstGeom>
          <a:noFill/>
        </p:spPr>
        <p:txBody>
          <a:bodyPr wrap="square" rtlCol="0">
            <a:spAutoFit/>
          </a:bodyPr>
          <a:lstStyle/>
          <a:p>
            <a:pPr marL="285750" indent="-285750">
              <a:buFont typeface="Arial" pitchFamily="34" charset="0"/>
              <a:buChar char="•"/>
            </a:pPr>
            <a:r>
              <a:rPr lang="es-ES" dirty="0"/>
              <a:t>Los –CH</a:t>
            </a:r>
            <a:r>
              <a:rPr lang="es-ES" baseline="-25000" dirty="0"/>
              <a:t>3</a:t>
            </a:r>
            <a:r>
              <a:rPr lang="es-ES" dirty="0"/>
              <a:t> pueden quedar del mismo lado o…</a:t>
            </a:r>
          </a:p>
          <a:p>
            <a:pPr marL="285750" indent="-285750">
              <a:buFont typeface="Arial" pitchFamily="34" charset="0"/>
              <a:buChar char="•"/>
            </a:pPr>
            <a:endParaRPr lang="es-ES" dirty="0"/>
          </a:p>
          <a:p>
            <a:pPr marL="285750" indent="-285750">
              <a:buFont typeface="Arial" pitchFamily="34" charset="0"/>
              <a:buChar char="•"/>
            </a:pPr>
            <a:endParaRPr lang="es-ES" dirty="0"/>
          </a:p>
          <a:p>
            <a:pPr marL="285750" indent="-285750">
              <a:buFont typeface="Arial" pitchFamily="34" charset="0"/>
              <a:buChar char="•"/>
            </a:pPr>
            <a:r>
              <a:rPr lang="es-ES" dirty="0"/>
              <a:t>…De lados opuestos</a:t>
            </a:r>
          </a:p>
        </p:txBody>
      </p:sp>
      <p:graphicFrame>
        <p:nvGraphicFramePr>
          <p:cNvPr id="14" name="13 Objeto"/>
          <p:cNvGraphicFramePr>
            <a:graphicFrameLocks noChangeAspect="1"/>
          </p:cNvGraphicFramePr>
          <p:nvPr>
            <p:extLst>
              <p:ext uri="{D42A27DB-BD31-4B8C-83A1-F6EECF244321}">
                <p14:modId xmlns:p14="http://schemas.microsoft.com/office/powerpoint/2010/main" val="4186579713"/>
              </p:ext>
            </p:extLst>
          </p:nvPr>
        </p:nvGraphicFramePr>
        <p:xfrm>
          <a:off x="899592" y="1163166"/>
          <a:ext cx="5032375" cy="1971675"/>
        </p:xfrm>
        <a:graphic>
          <a:graphicData uri="http://schemas.openxmlformats.org/presentationml/2006/ole">
            <mc:AlternateContent xmlns:mc="http://schemas.openxmlformats.org/markup-compatibility/2006">
              <mc:Choice xmlns:v="urn:schemas-microsoft-com:vml" Requires="v">
                <p:oleObj spid="_x0000_s4193" name="ChemSketch" r:id="rId4" imgW="5032080" imgH="1972080" progId="ACD.ChemSketch.20">
                  <p:embed/>
                </p:oleObj>
              </mc:Choice>
              <mc:Fallback>
                <p:oleObj name="ChemSketch" r:id="rId4" imgW="5032080" imgH="1972080" progId="ACD.ChemSketch.20">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163166"/>
                        <a:ext cx="5032375" cy="1971675"/>
                      </a:xfrm>
                      <a:prstGeom prst="rect">
                        <a:avLst/>
                      </a:prstGeom>
                      <a:solidFill>
                        <a:schemeClr val="bg1"/>
                      </a:solidFill>
                    </p:spPr>
                  </p:pic>
                </p:oleObj>
              </mc:Fallback>
            </mc:AlternateContent>
          </a:graphicData>
        </a:graphic>
      </p:graphicFrame>
      <p:sp>
        <p:nvSpPr>
          <p:cNvPr id="16" name="15 CuadroTexto"/>
          <p:cNvSpPr txBox="1"/>
          <p:nvPr/>
        </p:nvSpPr>
        <p:spPr>
          <a:xfrm>
            <a:off x="122985" y="3176786"/>
            <a:ext cx="8486939" cy="646331"/>
          </a:xfrm>
          <a:prstGeom prst="rect">
            <a:avLst/>
          </a:prstGeom>
          <a:noFill/>
        </p:spPr>
        <p:txBody>
          <a:bodyPr wrap="none" rtlCol="0">
            <a:spAutoFit/>
          </a:bodyPr>
          <a:lstStyle/>
          <a:p>
            <a:pPr marL="285750" indent="-285750">
              <a:buFont typeface="Arial" pitchFamily="34" charset="0"/>
              <a:buChar char="•"/>
            </a:pPr>
            <a:r>
              <a:rPr lang="es-ES" dirty="0"/>
              <a:t>La palabra </a:t>
            </a:r>
            <a:r>
              <a:rPr lang="es-ES" dirty="0" err="1"/>
              <a:t>tacticidad</a:t>
            </a:r>
            <a:r>
              <a:rPr lang="es-ES" dirty="0"/>
              <a:t> se emplea para indicar el grado de regularidad en su orientación</a:t>
            </a:r>
          </a:p>
          <a:p>
            <a:pPr marL="285750" indent="-285750">
              <a:buFont typeface="Arial" pitchFamily="34" charset="0"/>
              <a:buChar char="•"/>
            </a:pPr>
            <a:r>
              <a:rPr lang="es-ES" dirty="0"/>
              <a:t>Así por ejemplo, en el polipropileno puede darse alguna de estas alternativas:</a:t>
            </a:r>
          </a:p>
        </p:txBody>
      </p:sp>
      <p:sp>
        <p:nvSpPr>
          <p:cNvPr id="18" name="17 CuadroTexto"/>
          <p:cNvSpPr txBox="1"/>
          <p:nvPr/>
        </p:nvSpPr>
        <p:spPr>
          <a:xfrm>
            <a:off x="5788742" y="5900519"/>
            <a:ext cx="3084714" cy="646331"/>
          </a:xfrm>
          <a:prstGeom prst="rect">
            <a:avLst/>
          </a:prstGeom>
          <a:solidFill>
            <a:schemeClr val="bg1"/>
          </a:solidFill>
        </p:spPr>
        <p:txBody>
          <a:bodyPr wrap="square" rtlCol="0">
            <a:spAutoFit/>
          </a:bodyPr>
          <a:lstStyle/>
          <a:p>
            <a:r>
              <a:rPr lang="es-ES" dirty="0"/>
              <a:t>Los metilos se alternan, en una u otra dirección</a:t>
            </a:r>
          </a:p>
        </p:txBody>
      </p:sp>
      <p:sp>
        <p:nvSpPr>
          <p:cNvPr id="19" name="18 CuadroTexto"/>
          <p:cNvSpPr txBox="1"/>
          <p:nvPr/>
        </p:nvSpPr>
        <p:spPr>
          <a:xfrm>
            <a:off x="5771028" y="4955159"/>
            <a:ext cx="2905202" cy="646331"/>
          </a:xfrm>
          <a:prstGeom prst="rect">
            <a:avLst/>
          </a:prstGeom>
          <a:solidFill>
            <a:schemeClr val="bg1"/>
          </a:solidFill>
        </p:spPr>
        <p:txBody>
          <a:bodyPr wrap="square" rtlCol="0">
            <a:spAutoFit/>
          </a:bodyPr>
          <a:lstStyle/>
          <a:p>
            <a:r>
              <a:rPr lang="es-ES" dirty="0"/>
              <a:t>Los metilos se presentan todos de igual lado</a:t>
            </a:r>
          </a:p>
        </p:txBody>
      </p:sp>
      <p:sp>
        <p:nvSpPr>
          <p:cNvPr id="20" name="19 CuadroTexto"/>
          <p:cNvSpPr txBox="1"/>
          <p:nvPr/>
        </p:nvSpPr>
        <p:spPr>
          <a:xfrm>
            <a:off x="5788742" y="4056576"/>
            <a:ext cx="3355257" cy="646331"/>
          </a:xfrm>
          <a:prstGeom prst="rect">
            <a:avLst/>
          </a:prstGeom>
          <a:solidFill>
            <a:schemeClr val="bg1"/>
          </a:solidFill>
        </p:spPr>
        <p:txBody>
          <a:bodyPr wrap="square" rtlCol="0">
            <a:spAutoFit/>
          </a:bodyPr>
          <a:lstStyle/>
          <a:p>
            <a:r>
              <a:rPr lang="es-ES" dirty="0"/>
              <a:t>Los metilos no muestran ninguna regularidad espacial (al azar)</a:t>
            </a:r>
          </a:p>
        </p:txBody>
      </p:sp>
    </p:spTree>
    <p:extLst>
      <p:ext uri="{BB962C8B-B14F-4D97-AF65-F5344CB8AC3E}">
        <p14:creationId xmlns:p14="http://schemas.microsoft.com/office/powerpoint/2010/main" val="8403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100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a:extLst>
              <a:ext uri="{FF2B5EF4-FFF2-40B4-BE49-F238E27FC236}">
                <a16:creationId xmlns:a16="http://schemas.microsoft.com/office/drawing/2014/main" id="{D20ACD83-4DCA-46A0-AC38-082D5AC690CB}"/>
              </a:ext>
            </a:extLst>
          </p:cNvPr>
          <p:cNvGraphicFramePr>
            <a:graphicFrameLocks noChangeAspect="1"/>
          </p:cNvGraphicFramePr>
          <p:nvPr>
            <p:extLst>
              <p:ext uri="{D42A27DB-BD31-4B8C-83A1-F6EECF244321}">
                <p14:modId xmlns:p14="http://schemas.microsoft.com/office/powerpoint/2010/main" val="4201844922"/>
              </p:ext>
            </p:extLst>
          </p:nvPr>
        </p:nvGraphicFramePr>
        <p:xfrm>
          <a:off x="5086400" y="1768315"/>
          <a:ext cx="3960440" cy="770584"/>
        </p:xfrm>
        <a:graphic>
          <a:graphicData uri="http://schemas.openxmlformats.org/presentationml/2006/ole">
            <mc:AlternateContent xmlns:mc="http://schemas.openxmlformats.org/markup-compatibility/2006">
              <mc:Choice xmlns:v="urn:schemas-microsoft-com:vml" Requires="v">
                <p:oleObj spid="_x0000_s5252" name="ChemSketch" r:id="rId3" imgW="4560120" imgH="886680" progId="ACD.ChemSketch.20">
                  <p:embed/>
                </p:oleObj>
              </mc:Choice>
              <mc:Fallback>
                <p:oleObj name="ChemSketch" r:id="rId3" imgW="4560120" imgH="886680" progId="ACD.ChemSketch.20">
                  <p:embed/>
                  <p:pic>
                    <p:nvPicPr>
                      <p:cNvPr id="0" name=""/>
                      <p:cNvPicPr/>
                      <p:nvPr/>
                    </p:nvPicPr>
                    <p:blipFill>
                      <a:blip r:embed="rId4"/>
                      <a:stretch>
                        <a:fillRect/>
                      </a:stretch>
                    </p:blipFill>
                    <p:spPr>
                      <a:xfrm>
                        <a:off x="5086400" y="1768315"/>
                        <a:ext cx="3960440" cy="770584"/>
                      </a:xfrm>
                      <a:prstGeom prst="rect">
                        <a:avLst/>
                      </a:prstGeom>
                      <a:solidFill>
                        <a:schemeClr val="bg1"/>
                      </a:solidFill>
                      <a:ln>
                        <a:solidFill>
                          <a:schemeClr val="tx1"/>
                        </a:solidFill>
                      </a:ln>
                    </p:spPr>
                  </p:pic>
                </p:oleObj>
              </mc:Fallback>
            </mc:AlternateContent>
          </a:graphicData>
        </a:graphic>
      </p:graphicFrame>
      <p:sp>
        <p:nvSpPr>
          <p:cNvPr id="3" name="2 Marcador de contenido"/>
          <p:cNvSpPr>
            <a:spLocks noGrp="1"/>
          </p:cNvSpPr>
          <p:nvPr>
            <p:ph idx="1"/>
          </p:nvPr>
        </p:nvSpPr>
        <p:spPr>
          <a:xfrm>
            <a:off x="405543" y="715367"/>
            <a:ext cx="8558945" cy="706090"/>
          </a:xfrm>
        </p:spPr>
        <p:txBody>
          <a:bodyPr>
            <a:noAutofit/>
          </a:bodyPr>
          <a:lstStyle/>
          <a:p>
            <a:r>
              <a:rPr lang="es-ES" sz="2400" dirty="0"/>
              <a:t>Hacia la década de 1950 estos científicos desarrollaron catalizadores que controlan </a:t>
            </a:r>
            <a:r>
              <a:rPr lang="es-ES" sz="2400"/>
              <a:t>la tacticidad</a:t>
            </a:r>
            <a:endParaRPr lang="es-ES" sz="2400" dirty="0"/>
          </a:p>
        </p:txBody>
      </p:sp>
      <p:sp>
        <p:nvSpPr>
          <p:cNvPr id="4" name="2 Marcador de contenido"/>
          <p:cNvSpPr>
            <a:spLocks noGrp="1"/>
          </p:cNvSpPr>
          <p:nvPr>
            <p:ph type="title"/>
          </p:nvPr>
        </p:nvSpPr>
        <p:spPr>
          <a:xfrm>
            <a:off x="539552" y="10277"/>
            <a:ext cx="8229600" cy="706090"/>
          </a:xfrm>
        </p:spPr>
        <p:txBody>
          <a:bodyPr>
            <a:normAutofit fontScale="90000"/>
          </a:bodyPr>
          <a:lstStyle/>
          <a:p>
            <a:r>
              <a:rPr lang="es-ES" dirty="0"/>
              <a:t>Catalizadores de </a:t>
            </a:r>
            <a:r>
              <a:rPr lang="es-ES" dirty="0" err="1"/>
              <a:t>Ziegler-Natta</a:t>
            </a:r>
            <a:endParaRPr lang="es-ES" dirty="0"/>
          </a:p>
        </p:txBody>
      </p:sp>
      <p:sp>
        <p:nvSpPr>
          <p:cNvPr id="5" name="2 Marcador de contenido"/>
          <p:cNvSpPr txBox="1">
            <a:spLocks/>
          </p:cNvSpPr>
          <p:nvPr/>
        </p:nvSpPr>
        <p:spPr>
          <a:xfrm>
            <a:off x="261864" y="4293097"/>
            <a:ext cx="8784976"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s-ES" sz="2400" dirty="0"/>
              <a:t>Se </a:t>
            </a:r>
            <a:r>
              <a:rPr lang="es-ES" sz="2400"/>
              <a:t>obtienen polímeros lineales, </a:t>
            </a:r>
            <a:r>
              <a:rPr lang="es-ES" sz="2400" dirty="0" err="1"/>
              <a:t>atácticos</a:t>
            </a:r>
            <a:r>
              <a:rPr lang="es-ES" sz="2400" dirty="0"/>
              <a:t>, </a:t>
            </a:r>
            <a:r>
              <a:rPr lang="es-ES" sz="2400" dirty="0" err="1"/>
              <a:t>isotácticos</a:t>
            </a:r>
            <a:r>
              <a:rPr lang="es-ES" sz="2400" dirty="0"/>
              <a:t> o </a:t>
            </a:r>
            <a:r>
              <a:rPr lang="es-ES" sz="2400" err="1"/>
              <a:t>sindiotácticos</a:t>
            </a:r>
            <a:r>
              <a:rPr lang="es-ES" sz="2400"/>
              <a:t>, según  </a:t>
            </a:r>
            <a:r>
              <a:rPr lang="es-ES" sz="2400" dirty="0"/>
              <a:t>el </a:t>
            </a:r>
            <a:r>
              <a:rPr lang="es-ES" sz="2400"/>
              <a:t>catalizador elegido..</a:t>
            </a:r>
            <a:endParaRPr lang="es-ES" sz="2400" dirty="0"/>
          </a:p>
          <a:p>
            <a:pPr>
              <a:spcBef>
                <a:spcPts val="0"/>
              </a:spcBef>
            </a:pPr>
            <a:r>
              <a:rPr lang="es-ES" sz="2400" dirty="0"/>
              <a:t>El empleo de catalizadores de </a:t>
            </a:r>
            <a:r>
              <a:rPr lang="es-ES" sz="2400" dirty="0" err="1"/>
              <a:t>Ziegler-Natta</a:t>
            </a:r>
            <a:r>
              <a:rPr lang="es-ES" sz="2400" dirty="0"/>
              <a:t> elimina la isomerización, obteniéndose </a:t>
            </a:r>
            <a:r>
              <a:rPr lang="es-ES" sz="2400" b="1" i="1" dirty="0"/>
              <a:t>polietileno de alta densidad </a:t>
            </a:r>
            <a:r>
              <a:rPr lang="es-ES" sz="2400" b="1" i="1"/>
              <a:t>(PEAD)</a:t>
            </a:r>
          </a:p>
          <a:p>
            <a:pPr>
              <a:spcBef>
                <a:spcPts val="0"/>
              </a:spcBef>
            </a:pPr>
            <a:r>
              <a:rPr lang="es-ES" sz="2400"/>
              <a:t>El polietileno que se obtiene sin el uso de estos catalizadores se denomina de </a:t>
            </a:r>
            <a:r>
              <a:rPr lang="es-ES" sz="2400" b="1" i="1"/>
              <a:t>baja densidad (PEBD).</a:t>
            </a:r>
          </a:p>
        </p:txBody>
      </p:sp>
      <p:sp>
        <p:nvSpPr>
          <p:cNvPr id="8" name="CuadroTexto 7">
            <a:extLst>
              <a:ext uri="{FF2B5EF4-FFF2-40B4-BE49-F238E27FC236}">
                <a16:creationId xmlns:a16="http://schemas.microsoft.com/office/drawing/2014/main" id="{8192B4D9-3DB3-4FBB-AEB9-65B20793009D}"/>
              </a:ext>
            </a:extLst>
          </p:cNvPr>
          <p:cNvSpPr txBox="1"/>
          <p:nvPr/>
        </p:nvSpPr>
        <p:spPr>
          <a:xfrm>
            <a:off x="405543" y="1453349"/>
            <a:ext cx="6902761" cy="1166495"/>
          </a:xfrm>
          <a:prstGeom prst="rect">
            <a:avLst/>
          </a:prstGeom>
        </p:spPr>
        <p:txBody>
          <a:bodyPr vert="horz" lIns="91440" tIns="45720" rIns="91440" bIns="45720" rtlCol="0">
            <a:normAutofit lnSpcReduction="10000"/>
          </a:bodyPr>
          <a:lstStyle>
            <a:lvl1pPr marL="342900" indent="-342900">
              <a:spcBef>
                <a:spcPct val="20000"/>
              </a:spcBef>
              <a:buFont typeface="Arial" pitchFamily="34" charset="0"/>
              <a:buChar char="•"/>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ES" sz="2400"/>
              <a:t>Son compuestos organometálicos con elementos del grupo IV (M=Ti, Zr, Hf)</a:t>
            </a:r>
          </a:p>
          <a:p>
            <a:r>
              <a:rPr lang="es-ES" sz="2400"/>
              <a:t>Mecanismo:</a:t>
            </a:r>
          </a:p>
          <a:p>
            <a:endParaRPr lang="es-AR"/>
          </a:p>
        </p:txBody>
      </p:sp>
      <p:sp>
        <p:nvSpPr>
          <p:cNvPr id="9" name="Rectángulo: esquinas redondeadas 8">
            <a:hlinkClick r:id="rId5"/>
            <a:extLst>
              <a:ext uri="{FF2B5EF4-FFF2-40B4-BE49-F238E27FC236}">
                <a16:creationId xmlns:a16="http://schemas.microsoft.com/office/drawing/2014/main" id="{207650B1-95C2-4BC2-AEFA-B18998E6B16E}"/>
              </a:ext>
            </a:extLst>
          </p:cNvPr>
          <p:cNvSpPr/>
          <p:nvPr/>
        </p:nvSpPr>
        <p:spPr>
          <a:xfrm>
            <a:off x="7608843" y="4437112"/>
            <a:ext cx="1429816" cy="6141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hlinkClick r:id="rId6"/>
              </a:rPr>
              <a:t>ANIMACION</a:t>
            </a:r>
            <a:endParaRPr lang="es-AR"/>
          </a:p>
        </p:txBody>
      </p:sp>
      <p:grpSp>
        <p:nvGrpSpPr>
          <p:cNvPr id="17" name="Grupo 16">
            <a:extLst>
              <a:ext uri="{FF2B5EF4-FFF2-40B4-BE49-F238E27FC236}">
                <a16:creationId xmlns:a16="http://schemas.microsoft.com/office/drawing/2014/main" id="{7FF44D71-29DE-4C17-8EDE-EF08FA03E8AC}"/>
              </a:ext>
            </a:extLst>
          </p:cNvPr>
          <p:cNvGrpSpPr/>
          <p:nvPr/>
        </p:nvGrpSpPr>
        <p:grpSpPr>
          <a:xfrm>
            <a:off x="261864" y="2553630"/>
            <a:ext cx="8784976" cy="1820412"/>
            <a:chOff x="261864" y="2553630"/>
            <a:chExt cx="8784976" cy="1820412"/>
          </a:xfrm>
        </p:grpSpPr>
        <p:graphicFrame>
          <p:nvGraphicFramePr>
            <p:cNvPr id="16" name="Objeto 15">
              <a:extLst>
                <a:ext uri="{FF2B5EF4-FFF2-40B4-BE49-F238E27FC236}">
                  <a16:creationId xmlns:a16="http://schemas.microsoft.com/office/drawing/2014/main" id="{7E79B79A-B04D-481B-B23F-21AD65476E7B}"/>
                </a:ext>
              </a:extLst>
            </p:cNvPr>
            <p:cNvGraphicFramePr>
              <a:graphicFrameLocks noChangeAspect="1"/>
            </p:cNvGraphicFramePr>
            <p:nvPr>
              <p:extLst>
                <p:ext uri="{D42A27DB-BD31-4B8C-83A1-F6EECF244321}">
                  <p14:modId xmlns:p14="http://schemas.microsoft.com/office/powerpoint/2010/main" val="32370962"/>
                </p:ext>
              </p:extLst>
            </p:nvPr>
          </p:nvGraphicFramePr>
          <p:xfrm>
            <a:off x="261864" y="2553630"/>
            <a:ext cx="8784976" cy="1820412"/>
          </p:xfrm>
          <a:graphic>
            <a:graphicData uri="http://schemas.openxmlformats.org/presentationml/2006/ole">
              <mc:AlternateContent xmlns:mc="http://schemas.openxmlformats.org/markup-compatibility/2006">
                <mc:Choice xmlns:v="urn:schemas-microsoft-com:vml" Requires="v">
                  <p:oleObj spid="_x0000_s5253" name="ChemSketch" r:id="rId7" imgW="10090440" imgH="2334240" progId="ACD.ChemSketch.20">
                    <p:embed/>
                  </p:oleObj>
                </mc:Choice>
                <mc:Fallback>
                  <p:oleObj name="ChemSketch" r:id="rId7" imgW="10090440" imgH="2334240" progId="ACD.ChemSketch.20">
                    <p:embed/>
                    <p:pic>
                      <p:nvPicPr>
                        <p:cNvPr id="0" name=""/>
                        <p:cNvPicPr/>
                        <p:nvPr/>
                      </p:nvPicPr>
                      <p:blipFill>
                        <a:blip r:embed="rId8"/>
                        <a:stretch>
                          <a:fillRect/>
                        </a:stretch>
                      </p:blipFill>
                      <p:spPr>
                        <a:xfrm>
                          <a:off x="261864" y="2553630"/>
                          <a:ext cx="8784976" cy="1820412"/>
                        </a:xfrm>
                        <a:prstGeom prst="rect">
                          <a:avLst/>
                        </a:prstGeom>
                        <a:solidFill>
                          <a:schemeClr val="bg1"/>
                        </a:solidFill>
                        <a:ln w="28575">
                          <a:solidFill>
                            <a:schemeClr val="tx1"/>
                          </a:solidFill>
                        </a:ln>
                      </p:spPr>
                    </p:pic>
                  </p:oleObj>
                </mc:Fallback>
              </mc:AlternateContent>
            </a:graphicData>
          </a:graphic>
        </p:graphicFrame>
        <p:sp>
          <p:nvSpPr>
            <p:cNvPr id="10" name="Flecha: hacia abajo 9">
              <a:extLst>
                <a:ext uri="{FF2B5EF4-FFF2-40B4-BE49-F238E27FC236}">
                  <a16:creationId xmlns:a16="http://schemas.microsoft.com/office/drawing/2014/main" id="{E6DF5F3E-EC3B-4EBB-9F10-064C99A243C3}"/>
                </a:ext>
              </a:extLst>
            </p:cNvPr>
            <p:cNvSpPr/>
            <p:nvPr/>
          </p:nvSpPr>
          <p:spPr>
            <a:xfrm>
              <a:off x="899592" y="2879554"/>
              <a:ext cx="288032" cy="2494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Flecha: hacia arriba 10">
              <a:extLst>
                <a:ext uri="{FF2B5EF4-FFF2-40B4-BE49-F238E27FC236}">
                  <a16:creationId xmlns:a16="http://schemas.microsoft.com/office/drawing/2014/main" id="{1CE83F71-5A76-4FA2-80AE-409DE6137695}"/>
                </a:ext>
              </a:extLst>
            </p:cNvPr>
            <p:cNvSpPr/>
            <p:nvPr/>
          </p:nvSpPr>
          <p:spPr>
            <a:xfrm>
              <a:off x="650105" y="3579405"/>
              <a:ext cx="288032" cy="2032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4" name="Globo: flecha derecha 13">
            <a:extLst>
              <a:ext uri="{FF2B5EF4-FFF2-40B4-BE49-F238E27FC236}">
                <a16:creationId xmlns:a16="http://schemas.microsoft.com/office/drawing/2014/main" id="{EB855A5D-347C-49BF-8161-D23ED350168F}"/>
              </a:ext>
            </a:extLst>
          </p:cNvPr>
          <p:cNvSpPr/>
          <p:nvPr/>
        </p:nvSpPr>
        <p:spPr>
          <a:xfrm>
            <a:off x="4057601" y="1862660"/>
            <a:ext cx="1008112" cy="546955"/>
          </a:xfrm>
          <a:prstGeom prst="rightArrowCallout">
            <a:avLst>
              <a:gd name="adj1" fmla="val 51972"/>
              <a:gd name="adj2" fmla="val 40561"/>
              <a:gd name="adj3" fmla="val 25000"/>
              <a:gd name="adj4" fmla="val 780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sz="1200">
                <a:solidFill>
                  <a:schemeClr val="tx1"/>
                </a:solidFill>
              </a:rPr>
              <a:t>Preparación del catalizador</a:t>
            </a:r>
          </a:p>
        </p:txBody>
      </p:sp>
    </p:spTree>
    <p:extLst>
      <p:ext uri="{BB962C8B-B14F-4D97-AF65-F5344CB8AC3E}">
        <p14:creationId xmlns:p14="http://schemas.microsoft.com/office/powerpoint/2010/main" val="37326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val="662395342"/>
              </p:ext>
            </p:extLst>
          </p:nvPr>
        </p:nvGraphicFramePr>
        <p:xfrm>
          <a:off x="410848" y="2708920"/>
          <a:ext cx="3290557" cy="1080120"/>
        </p:xfrm>
        <a:graphic>
          <a:graphicData uri="http://schemas.openxmlformats.org/presentationml/2006/ole">
            <mc:AlternateContent xmlns:mc="http://schemas.openxmlformats.org/markup-compatibility/2006">
              <mc:Choice xmlns:v="urn:schemas-microsoft-com:vml" Requires="v">
                <p:oleObj spid="_x0000_s6581" name="ChemSketch" r:id="rId3" imgW="3017520" imgH="990720" progId="ACD.ChemSketch.20">
                  <p:embed/>
                </p:oleObj>
              </mc:Choice>
              <mc:Fallback>
                <p:oleObj name="ChemSketch" r:id="rId3" imgW="3017520" imgH="990720" progId="ACD.ChemSketch.20">
                  <p:embed/>
                  <p:pic>
                    <p:nvPicPr>
                      <p:cNvPr id="0"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48" y="2708920"/>
                        <a:ext cx="3290557" cy="1080120"/>
                      </a:xfrm>
                      <a:prstGeom prst="rect">
                        <a:avLst/>
                      </a:prstGeom>
                      <a:solidFill>
                        <a:schemeClr val="bg1"/>
                      </a:solidFill>
                    </p:spPr>
                  </p:pic>
                </p:oleObj>
              </mc:Fallback>
            </mc:AlternateContent>
          </a:graphicData>
        </a:graphic>
      </p:graphicFrame>
      <p:sp>
        <p:nvSpPr>
          <p:cNvPr id="2" name="1 Título"/>
          <p:cNvSpPr>
            <a:spLocks noGrp="1"/>
          </p:cNvSpPr>
          <p:nvPr>
            <p:ph type="title"/>
          </p:nvPr>
        </p:nvSpPr>
        <p:spPr>
          <a:xfrm>
            <a:off x="27654" y="32048"/>
            <a:ext cx="9002690" cy="804664"/>
          </a:xfrm>
        </p:spPr>
        <p:txBody>
          <a:bodyPr>
            <a:normAutofit fontScale="90000"/>
          </a:bodyPr>
          <a:lstStyle/>
          <a:p>
            <a:r>
              <a:rPr lang="es-ES" sz="3200" dirty="0"/>
              <a:t>¿Por qué el polietileno sin catalizar es de baja densidad?</a:t>
            </a:r>
          </a:p>
        </p:txBody>
      </p:sp>
      <p:sp>
        <p:nvSpPr>
          <p:cNvPr id="3" name="2 Marcador de contenido"/>
          <p:cNvSpPr>
            <a:spLocks noGrp="1"/>
          </p:cNvSpPr>
          <p:nvPr>
            <p:ph idx="1"/>
          </p:nvPr>
        </p:nvSpPr>
        <p:spPr>
          <a:xfrm>
            <a:off x="467544" y="836712"/>
            <a:ext cx="8229600" cy="936104"/>
          </a:xfrm>
        </p:spPr>
        <p:txBody>
          <a:bodyPr>
            <a:normAutofit/>
          </a:bodyPr>
          <a:lstStyle/>
          <a:p>
            <a:r>
              <a:rPr lang="es-ES" sz="2400" dirty="0"/>
              <a:t>Durante la polimerización, una cadena en crecimiento puede extraer un hidrógeno de otra:</a:t>
            </a:r>
          </a:p>
        </p:txBody>
      </p:sp>
      <p:graphicFrame>
        <p:nvGraphicFramePr>
          <p:cNvPr id="4" name="3 Objeto"/>
          <p:cNvGraphicFramePr>
            <a:graphicFrameLocks noChangeAspect="1"/>
          </p:cNvGraphicFramePr>
          <p:nvPr>
            <p:extLst>
              <p:ext uri="{D42A27DB-BD31-4B8C-83A1-F6EECF244321}">
                <p14:modId xmlns:p14="http://schemas.microsoft.com/office/powerpoint/2010/main" val="2588161785"/>
              </p:ext>
            </p:extLst>
          </p:nvPr>
        </p:nvGraphicFramePr>
        <p:xfrm>
          <a:off x="1331640" y="1556792"/>
          <a:ext cx="5616624" cy="1178401"/>
        </p:xfrm>
        <a:graphic>
          <a:graphicData uri="http://schemas.openxmlformats.org/presentationml/2006/ole">
            <mc:AlternateContent xmlns:mc="http://schemas.openxmlformats.org/markup-compatibility/2006">
              <mc:Choice xmlns:v="urn:schemas-microsoft-com:vml" Requires="v">
                <p:oleObj spid="_x0000_s6582" name="ChemSketch" r:id="rId5" imgW="4986360" imgH="1045440" progId="ACD.ChemSketch.20">
                  <p:embed/>
                </p:oleObj>
              </mc:Choice>
              <mc:Fallback>
                <p:oleObj name="ChemSketch" r:id="rId5" imgW="4986360" imgH="1045440" progId="ACD.ChemSketch.20">
                  <p:embed/>
                  <p:pic>
                    <p:nvPicPr>
                      <p:cNvPr id="0" name="Picture 2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556792"/>
                        <a:ext cx="5616624" cy="1178401"/>
                      </a:xfrm>
                      <a:prstGeom prst="rect">
                        <a:avLst/>
                      </a:prstGeom>
                      <a:solidFill>
                        <a:schemeClr val="bg1"/>
                      </a:solid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835295880"/>
              </p:ext>
            </p:extLst>
          </p:nvPr>
        </p:nvGraphicFramePr>
        <p:xfrm>
          <a:off x="1907704" y="2780928"/>
          <a:ext cx="2160240" cy="536575"/>
        </p:xfrm>
        <a:graphic>
          <a:graphicData uri="http://schemas.openxmlformats.org/presentationml/2006/ole">
            <mc:AlternateContent xmlns:mc="http://schemas.openxmlformats.org/markup-compatibility/2006">
              <mc:Choice xmlns:v="urn:schemas-microsoft-com:vml" Requires="v">
                <p:oleObj spid="_x0000_s6583" name="ChemSketch" r:id="rId7" imgW="1883520" imgH="536400" progId="ACD.ChemSketch.20">
                  <p:embed/>
                </p:oleObj>
              </mc:Choice>
              <mc:Fallback>
                <p:oleObj name="ChemSketch" r:id="rId7" imgW="1883520" imgH="536400" progId="ACD.ChemSketch.20">
                  <p:embed/>
                  <p:pic>
                    <p:nvPicPr>
                      <p:cNvPr id="0" name="Picture 2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2780928"/>
                        <a:ext cx="216024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4035055382"/>
              </p:ext>
            </p:extLst>
          </p:nvPr>
        </p:nvGraphicFramePr>
        <p:xfrm>
          <a:off x="4572000" y="2924944"/>
          <a:ext cx="3017837" cy="860425"/>
        </p:xfrm>
        <a:graphic>
          <a:graphicData uri="http://schemas.openxmlformats.org/presentationml/2006/ole">
            <mc:AlternateContent xmlns:mc="http://schemas.openxmlformats.org/markup-compatibility/2006">
              <mc:Choice xmlns:v="urn:schemas-microsoft-com:vml" Requires="v">
                <p:oleObj spid="_x0000_s6584" name="ChemSketch" r:id="rId9" imgW="3017520" imgH="859680" progId="ACD.ChemSketch.20">
                  <p:embed/>
                </p:oleObj>
              </mc:Choice>
              <mc:Fallback>
                <p:oleObj name="ChemSketch" r:id="rId9" imgW="3017520" imgH="859680" progId="ACD.ChemSketch.20">
                  <p:embed/>
                  <p:pic>
                    <p:nvPicPr>
                      <p:cNvPr id="0" name="Picture 2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924944"/>
                        <a:ext cx="3017837" cy="860425"/>
                      </a:xfrm>
                      <a:prstGeom prst="rect">
                        <a:avLst/>
                      </a:prstGeom>
                      <a:solidFill>
                        <a:schemeClr val="bg1"/>
                      </a:solidFill>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2092851398"/>
              </p:ext>
            </p:extLst>
          </p:nvPr>
        </p:nvGraphicFramePr>
        <p:xfrm>
          <a:off x="3779912" y="3117726"/>
          <a:ext cx="720080" cy="487663"/>
        </p:xfrm>
        <a:graphic>
          <a:graphicData uri="http://schemas.openxmlformats.org/presentationml/2006/ole">
            <mc:AlternateContent xmlns:mc="http://schemas.openxmlformats.org/markup-compatibility/2006">
              <mc:Choice xmlns:v="urn:schemas-microsoft-com:vml" Requires="v">
                <p:oleObj spid="_x0000_s6585" name="ChemSketch" r:id="rId11" imgW="585360" imgH="338400" progId="ACD.ChemSketch.20">
                  <p:embed/>
                </p:oleObj>
              </mc:Choice>
              <mc:Fallback>
                <p:oleObj name="ChemSketch" r:id="rId11" imgW="585360" imgH="338400" progId="ACD.ChemSketch.20">
                  <p:embed/>
                  <p:pic>
                    <p:nvPicPr>
                      <p:cNvPr id="0" name="Picture 2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9912" y="3117726"/>
                        <a:ext cx="720080" cy="48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Flecha derecha"/>
          <p:cNvSpPr/>
          <p:nvPr/>
        </p:nvSpPr>
        <p:spPr>
          <a:xfrm rot="10126928">
            <a:off x="6309226" y="2710662"/>
            <a:ext cx="925371" cy="3115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7234092" y="2276872"/>
            <a:ext cx="1851180" cy="923330"/>
          </a:xfrm>
          <a:prstGeom prst="rect">
            <a:avLst/>
          </a:prstGeom>
          <a:noFill/>
        </p:spPr>
        <p:txBody>
          <a:bodyPr wrap="square" rtlCol="0">
            <a:spAutoFit/>
          </a:bodyPr>
          <a:lstStyle/>
          <a:p>
            <a:r>
              <a:rPr lang="es-ES" dirty="0"/>
              <a:t>Por aquí continúa creciendo al ramificación</a:t>
            </a:r>
          </a:p>
        </p:txBody>
      </p:sp>
      <p:sp>
        <p:nvSpPr>
          <p:cNvPr id="12" name="2 Marcador de contenido"/>
          <p:cNvSpPr txBox="1">
            <a:spLocks/>
          </p:cNvSpPr>
          <p:nvPr/>
        </p:nvSpPr>
        <p:spPr>
          <a:xfrm>
            <a:off x="323528" y="3861048"/>
            <a:ext cx="8229600"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400" dirty="0"/>
              <a:t>Las ramificaciones impiden el empaquetamiento compacto y el PEBD resulta liviano y blando, porque hay escasa interacción entre cadenas (polímero amorfo)</a:t>
            </a:r>
          </a:p>
          <a:p>
            <a:pPr algn="just"/>
            <a:r>
              <a:rPr lang="es-ES" sz="2400" dirty="0"/>
              <a:t>El empleo de catalizadores de </a:t>
            </a:r>
            <a:r>
              <a:rPr lang="es-ES" sz="2400" dirty="0" err="1"/>
              <a:t>Ziegler-Natta</a:t>
            </a:r>
            <a:r>
              <a:rPr lang="es-ES" sz="2400" dirty="0"/>
              <a:t> permiten obtener cadenas lineales, muy empaquetadas dando un polietileno más pesado y duro, con estructura cristalina: el polietileno de alta densidad (PEAD)</a:t>
            </a:r>
          </a:p>
        </p:txBody>
      </p:sp>
    </p:spTree>
    <p:extLst>
      <p:ext uri="{BB962C8B-B14F-4D97-AF65-F5344CB8AC3E}">
        <p14:creationId xmlns:p14="http://schemas.microsoft.com/office/powerpoint/2010/main" val="225077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1000"/>
                                        <p:tgtEl>
                                          <p:spTgt spid="10"/>
                                        </p:tgtEl>
                                      </p:cBhvr>
                                    </p:animEffect>
                                  </p:child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340099" y="1364365"/>
            <a:ext cx="4680520" cy="14008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67544" y="0"/>
            <a:ext cx="8229600" cy="850106"/>
          </a:xfrm>
        </p:spPr>
        <p:txBody>
          <a:bodyPr>
            <a:normAutofit/>
          </a:bodyPr>
          <a:lstStyle/>
          <a:p>
            <a:r>
              <a:rPr lang="es-ES" sz="3200" dirty="0"/>
              <a:t>COPOLÍMEROS</a:t>
            </a:r>
          </a:p>
        </p:txBody>
      </p:sp>
      <p:sp>
        <p:nvSpPr>
          <p:cNvPr id="3" name="2 Marcador de contenido"/>
          <p:cNvSpPr>
            <a:spLocks noGrp="1"/>
          </p:cNvSpPr>
          <p:nvPr>
            <p:ph idx="1"/>
          </p:nvPr>
        </p:nvSpPr>
        <p:spPr>
          <a:xfrm>
            <a:off x="611560" y="620688"/>
            <a:ext cx="8229600" cy="792088"/>
          </a:xfrm>
        </p:spPr>
        <p:txBody>
          <a:bodyPr>
            <a:normAutofit lnSpcReduction="10000"/>
          </a:bodyPr>
          <a:lstStyle/>
          <a:p>
            <a:r>
              <a:rPr lang="es-ES" sz="2400" dirty="0"/>
              <a:t>Se obtienen cuando dos o más monómeros distintos se polimerizan juntos:</a:t>
            </a:r>
          </a:p>
        </p:txBody>
      </p:sp>
      <p:graphicFrame>
        <p:nvGraphicFramePr>
          <p:cNvPr id="4" name="3 Objeto"/>
          <p:cNvGraphicFramePr>
            <a:graphicFrameLocks noChangeAspect="1"/>
          </p:cNvGraphicFramePr>
          <p:nvPr>
            <p:extLst>
              <p:ext uri="{D42A27DB-BD31-4B8C-83A1-F6EECF244321}">
                <p14:modId xmlns:p14="http://schemas.microsoft.com/office/powerpoint/2010/main" val="2077738467"/>
              </p:ext>
            </p:extLst>
          </p:nvPr>
        </p:nvGraphicFramePr>
        <p:xfrm>
          <a:off x="683568" y="1398847"/>
          <a:ext cx="4209606" cy="936104"/>
        </p:xfrm>
        <a:graphic>
          <a:graphicData uri="http://schemas.openxmlformats.org/presentationml/2006/ole">
            <mc:AlternateContent xmlns:mc="http://schemas.openxmlformats.org/markup-compatibility/2006">
              <mc:Choice xmlns:v="urn:schemas-microsoft-com:vml" Requires="v">
                <p:oleObj spid="_x0000_s7257" name="ChemSketch" r:id="rId3" imgW="3505320" imgH="780120" progId="ACD.ChemSketch.20">
                  <p:embed/>
                </p:oleObj>
              </mc:Choice>
              <mc:Fallback>
                <p:oleObj name="ChemSketch" r:id="rId3" imgW="3505320" imgH="780120" progId="ACD.ChemSketch.20">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98847"/>
                        <a:ext cx="4209606" cy="936104"/>
                      </a:xfrm>
                      <a:prstGeom prst="rect">
                        <a:avLst/>
                      </a:prstGeom>
                      <a:solidFill>
                        <a:schemeClr val="bg1"/>
                      </a:solidFill>
                    </p:spPr>
                  </p:pic>
                </p:oleObj>
              </mc:Fallback>
            </mc:AlternateContent>
          </a:graphicData>
        </a:graphic>
      </p:graphicFrame>
      <p:sp>
        <p:nvSpPr>
          <p:cNvPr id="5" name="4 CuadroTexto"/>
          <p:cNvSpPr txBox="1"/>
          <p:nvPr/>
        </p:nvSpPr>
        <p:spPr>
          <a:xfrm>
            <a:off x="539552" y="2118927"/>
            <a:ext cx="1008112" cy="646331"/>
          </a:xfrm>
          <a:prstGeom prst="rect">
            <a:avLst/>
          </a:prstGeom>
          <a:solidFill>
            <a:schemeClr val="bg1"/>
          </a:solidFill>
        </p:spPr>
        <p:txBody>
          <a:bodyPr wrap="square" rtlCol="0">
            <a:spAutoFit/>
          </a:bodyPr>
          <a:lstStyle/>
          <a:p>
            <a:pPr algn="ctr"/>
            <a:r>
              <a:rPr lang="es-ES" dirty="0"/>
              <a:t>Cloruro de vinilo</a:t>
            </a:r>
          </a:p>
        </p:txBody>
      </p:sp>
      <p:sp>
        <p:nvSpPr>
          <p:cNvPr id="6" name="5 CuadroTexto"/>
          <p:cNvSpPr txBox="1"/>
          <p:nvPr/>
        </p:nvSpPr>
        <p:spPr>
          <a:xfrm>
            <a:off x="1536034" y="2118927"/>
            <a:ext cx="1262541" cy="646331"/>
          </a:xfrm>
          <a:prstGeom prst="rect">
            <a:avLst/>
          </a:prstGeom>
          <a:solidFill>
            <a:schemeClr val="bg1"/>
          </a:solidFill>
        </p:spPr>
        <p:txBody>
          <a:bodyPr wrap="square" rtlCol="0">
            <a:spAutoFit/>
          </a:bodyPr>
          <a:lstStyle/>
          <a:p>
            <a:pPr algn="ctr"/>
            <a:r>
              <a:rPr lang="es-ES" dirty="0"/>
              <a:t>Cloruro de </a:t>
            </a:r>
            <a:r>
              <a:rPr lang="es-ES" dirty="0" err="1"/>
              <a:t>vinilideno</a:t>
            </a:r>
            <a:endParaRPr lang="es-ES" dirty="0"/>
          </a:p>
        </p:txBody>
      </p:sp>
      <p:sp>
        <p:nvSpPr>
          <p:cNvPr id="7" name="6 CuadroTexto"/>
          <p:cNvSpPr txBox="1"/>
          <p:nvPr/>
        </p:nvSpPr>
        <p:spPr>
          <a:xfrm>
            <a:off x="3419872" y="2285661"/>
            <a:ext cx="1008112" cy="369332"/>
          </a:xfrm>
          <a:prstGeom prst="rect">
            <a:avLst/>
          </a:prstGeom>
          <a:solidFill>
            <a:schemeClr val="bg1"/>
          </a:solidFill>
        </p:spPr>
        <p:txBody>
          <a:bodyPr wrap="square" rtlCol="0">
            <a:spAutoFit/>
          </a:bodyPr>
          <a:lstStyle/>
          <a:p>
            <a:pPr algn="ctr"/>
            <a:r>
              <a:rPr lang="es-ES" dirty="0"/>
              <a:t>Sarán</a:t>
            </a:r>
          </a:p>
        </p:txBody>
      </p:sp>
      <p:sp>
        <p:nvSpPr>
          <p:cNvPr id="9" name="8 CuadroTexto"/>
          <p:cNvSpPr txBox="1"/>
          <p:nvPr/>
        </p:nvSpPr>
        <p:spPr>
          <a:xfrm>
            <a:off x="5090802" y="1403091"/>
            <a:ext cx="3945693" cy="1323439"/>
          </a:xfrm>
          <a:prstGeom prst="rect">
            <a:avLst/>
          </a:prstGeom>
          <a:noFill/>
        </p:spPr>
        <p:txBody>
          <a:bodyPr wrap="square" rtlCol="0">
            <a:spAutoFit/>
          </a:bodyPr>
          <a:lstStyle/>
          <a:p>
            <a:pPr algn="just"/>
            <a:r>
              <a:rPr lang="es-ES" sz="1600" dirty="0"/>
              <a:t>El sarán presenta una excelente barrera contra el oxígeno, pero por cuestiones ambientales, actualmente se lo reemplaza por PEBD. Sin embargo, es casi 4000 veces más permeable al oxígeno que el sarán.</a:t>
            </a:r>
          </a:p>
        </p:txBody>
      </p:sp>
      <p:sp>
        <p:nvSpPr>
          <p:cNvPr id="10" name="2 Marcador de contenido"/>
          <p:cNvSpPr txBox="1">
            <a:spLocks/>
          </p:cNvSpPr>
          <p:nvPr/>
        </p:nvSpPr>
        <p:spPr>
          <a:xfrm>
            <a:off x="539552" y="2924944"/>
            <a:ext cx="822960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La </a:t>
            </a:r>
            <a:r>
              <a:rPr lang="es-ES" sz="2400" dirty="0" err="1"/>
              <a:t>copolimerización</a:t>
            </a:r>
            <a:r>
              <a:rPr lang="es-ES" sz="2400" dirty="0"/>
              <a:t> es de gran valor industrial, ya que se obtienen productos con propiedades muy diferentes, según los monómeros empleados. Algunos ejemplos:</a:t>
            </a:r>
          </a:p>
        </p:txBody>
      </p:sp>
      <p:graphicFrame>
        <p:nvGraphicFramePr>
          <p:cNvPr id="11" name="10 Tabla"/>
          <p:cNvGraphicFramePr>
            <a:graphicFrameLocks noGrp="1"/>
          </p:cNvGraphicFramePr>
          <p:nvPr>
            <p:extLst>
              <p:ext uri="{D42A27DB-BD31-4B8C-83A1-F6EECF244321}">
                <p14:modId xmlns:p14="http://schemas.microsoft.com/office/powerpoint/2010/main" val="1144972750"/>
              </p:ext>
            </p:extLst>
          </p:nvPr>
        </p:nvGraphicFramePr>
        <p:xfrm>
          <a:off x="551384" y="4077072"/>
          <a:ext cx="8046838" cy="2661920"/>
        </p:xfrm>
        <a:graphic>
          <a:graphicData uri="http://schemas.openxmlformats.org/drawingml/2006/table">
            <a:tbl>
              <a:tblPr firstRow="1" bandRow="1">
                <a:tableStyleId>{5C22544A-7EE6-4342-B048-85BDC9FD1C3A}</a:tableStyleId>
              </a:tblPr>
              <a:tblGrid>
                <a:gridCol w="3078286">
                  <a:extLst>
                    <a:ext uri="{9D8B030D-6E8A-4147-A177-3AD203B41FA5}">
                      <a16:colId xmlns:a16="http://schemas.microsoft.com/office/drawing/2014/main" val="20000"/>
                    </a:ext>
                  </a:extLst>
                </a:gridCol>
                <a:gridCol w="2958554">
                  <a:extLst>
                    <a:ext uri="{9D8B030D-6E8A-4147-A177-3AD203B41FA5}">
                      <a16:colId xmlns:a16="http://schemas.microsoft.com/office/drawing/2014/main" val="20001"/>
                    </a:ext>
                  </a:extLst>
                </a:gridCol>
                <a:gridCol w="2009998">
                  <a:extLst>
                    <a:ext uri="{9D8B030D-6E8A-4147-A177-3AD203B41FA5}">
                      <a16:colId xmlns:a16="http://schemas.microsoft.com/office/drawing/2014/main" val="20002"/>
                    </a:ext>
                  </a:extLst>
                </a:gridCol>
              </a:tblGrid>
              <a:tr h="298832">
                <a:tc>
                  <a:txBody>
                    <a:bodyPr/>
                    <a:lstStyle/>
                    <a:p>
                      <a:pPr algn="ctr"/>
                      <a:r>
                        <a:rPr lang="es-ES" dirty="0"/>
                        <a:t>Monómeros</a:t>
                      </a:r>
                    </a:p>
                  </a:txBody>
                  <a:tcPr/>
                </a:tc>
                <a:tc>
                  <a:txBody>
                    <a:bodyPr/>
                    <a:lstStyle/>
                    <a:p>
                      <a:pPr algn="ctr"/>
                      <a:r>
                        <a:rPr lang="es-ES" dirty="0"/>
                        <a:t>Nombre comercial</a:t>
                      </a:r>
                    </a:p>
                  </a:txBody>
                  <a:tcPr/>
                </a:tc>
                <a:tc>
                  <a:txBody>
                    <a:bodyPr/>
                    <a:lstStyle/>
                    <a:p>
                      <a:pPr algn="ctr"/>
                      <a:r>
                        <a:rPr lang="es-ES" dirty="0"/>
                        <a:t>Usos</a:t>
                      </a:r>
                    </a:p>
                  </a:txBody>
                  <a:tcPr/>
                </a:tc>
                <a:extLst>
                  <a:ext uri="{0D108BD9-81ED-4DB2-BD59-A6C34878D82A}">
                    <a16:rowId xmlns:a16="http://schemas.microsoft.com/office/drawing/2014/main" val="10000"/>
                  </a:ext>
                </a:extLst>
              </a:tr>
              <a:tr h="370840">
                <a:tc>
                  <a:txBody>
                    <a:bodyPr/>
                    <a:lstStyle/>
                    <a:p>
                      <a:pPr algn="ctr"/>
                      <a:r>
                        <a:rPr lang="es-ES" sz="1400" dirty="0"/>
                        <a:t>Estireno</a:t>
                      </a:r>
                      <a:r>
                        <a:rPr lang="es-ES" sz="1400" baseline="0" dirty="0"/>
                        <a:t> (25%)– 1,3-butadieno (75%)</a:t>
                      </a:r>
                      <a:endParaRPr lang="es-ES" sz="1400" dirty="0"/>
                    </a:p>
                  </a:txBody>
                  <a:tcPr/>
                </a:tc>
                <a:tc>
                  <a:txBody>
                    <a:bodyPr/>
                    <a:lstStyle/>
                    <a:p>
                      <a:pPr algn="ctr"/>
                      <a:r>
                        <a:rPr lang="es-ES" sz="1400" dirty="0"/>
                        <a:t>SBR</a:t>
                      </a:r>
                      <a:r>
                        <a:rPr lang="es-ES" sz="1400" baseline="0" dirty="0"/>
                        <a:t> (siglas en inglés de caucho de butadieno – estireno)</a:t>
                      </a:r>
                      <a:endParaRPr lang="es-ES" sz="1400" dirty="0"/>
                    </a:p>
                  </a:txBody>
                  <a:tcPr/>
                </a:tc>
                <a:tc>
                  <a:txBody>
                    <a:bodyPr/>
                    <a:lstStyle/>
                    <a:p>
                      <a:pPr algn="ctr"/>
                      <a:r>
                        <a:rPr lang="es-ES" sz="1400" dirty="0"/>
                        <a:t>Llantas y artículos de caucho</a:t>
                      </a:r>
                    </a:p>
                  </a:txBody>
                  <a:tcPr/>
                </a:tc>
                <a:extLst>
                  <a:ext uri="{0D108BD9-81ED-4DB2-BD59-A6C34878D82A}">
                    <a16:rowId xmlns:a16="http://schemas.microsoft.com/office/drawing/2014/main" val="10001"/>
                  </a:ext>
                </a:extLst>
              </a:tr>
              <a:tr h="370840">
                <a:tc>
                  <a:txBody>
                    <a:bodyPr/>
                    <a:lstStyle/>
                    <a:p>
                      <a:pPr algn="ctr"/>
                      <a:r>
                        <a:rPr lang="es-ES" sz="1400" dirty="0" err="1"/>
                        <a:t>Hexafluorpropeno</a:t>
                      </a:r>
                      <a:r>
                        <a:rPr lang="es-ES" sz="1400" baseline="0" dirty="0"/>
                        <a:t> – 1,1-difluoreteno</a:t>
                      </a:r>
                      <a:endParaRPr lang="es-ES" sz="1400" dirty="0"/>
                    </a:p>
                  </a:txBody>
                  <a:tcPr/>
                </a:tc>
                <a:tc>
                  <a:txBody>
                    <a:bodyPr/>
                    <a:lstStyle/>
                    <a:p>
                      <a:pPr algn="ctr"/>
                      <a:r>
                        <a:rPr lang="es-ES" sz="1400" dirty="0" err="1"/>
                        <a:t>Vitón</a:t>
                      </a:r>
                      <a:endParaRPr lang="es-ES" sz="1400" dirty="0"/>
                    </a:p>
                  </a:txBody>
                  <a:tcPr/>
                </a:tc>
                <a:tc>
                  <a:txBody>
                    <a:bodyPr/>
                    <a:lstStyle/>
                    <a:p>
                      <a:pPr algn="ctr"/>
                      <a:r>
                        <a:rPr lang="es-ES" sz="1400" dirty="0"/>
                        <a:t>Juntas y sellos</a:t>
                      </a:r>
                    </a:p>
                  </a:txBody>
                  <a:tcPr/>
                </a:tc>
                <a:extLst>
                  <a:ext uri="{0D108BD9-81ED-4DB2-BD59-A6C34878D82A}">
                    <a16:rowId xmlns:a16="http://schemas.microsoft.com/office/drawing/2014/main" val="10002"/>
                  </a:ext>
                </a:extLst>
              </a:tr>
              <a:tr h="370840">
                <a:tc>
                  <a:txBody>
                    <a:bodyPr/>
                    <a:lstStyle/>
                    <a:p>
                      <a:pPr algn="ctr"/>
                      <a:r>
                        <a:rPr lang="es-ES" sz="1400" dirty="0" err="1"/>
                        <a:t>Acrilonitrilo</a:t>
                      </a:r>
                      <a:r>
                        <a:rPr lang="es-ES" sz="1400" baseline="0" dirty="0"/>
                        <a:t> – 1,3-butadieno</a:t>
                      </a:r>
                      <a:endParaRPr lang="es-ES" sz="1400" dirty="0"/>
                    </a:p>
                  </a:txBody>
                  <a:tcPr/>
                </a:tc>
                <a:tc>
                  <a:txBody>
                    <a:bodyPr/>
                    <a:lstStyle/>
                    <a:p>
                      <a:pPr algn="ctr"/>
                      <a:r>
                        <a:rPr lang="es-ES" sz="1400" dirty="0"/>
                        <a:t>Caucho de nitrilo (NBR)</a:t>
                      </a:r>
                    </a:p>
                  </a:txBody>
                  <a:tcPr/>
                </a:tc>
                <a:tc>
                  <a:txBody>
                    <a:bodyPr/>
                    <a:lstStyle/>
                    <a:p>
                      <a:pPr algn="ctr"/>
                      <a:r>
                        <a:rPr lang="es-ES" sz="1400" dirty="0"/>
                        <a:t>Adhesivos</a:t>
                      </a:r>
                      <a:r>
                        <a:rPr lang="es-ES" sz="1400" baseline="0" dirty="0"/>
                        <a:t> y mangueras para combustibles</a:t>
                      </a:r>
                      <a:endParaRPr lang="es-ES" sz="1400" dirty="0"/>
                    </a:p>
                  </a:txBody>
                  <a:tcPr/>
                </a:tc>
                <a:extLst>
                  <a:ext uri="{0D108BD9-81ED-4DB2-BD59-A6C34878D82A}">
                    <a16:rowId xmlns:a16="http://schemas.microsoft.com/office/drawing/2014/main" val="10003"/>
                  </a:ext>
                </a:extLst>
              </a:tr>
              <a:tr h="370840">
                <a:tc>
                  <a:txBody>
                    <a:bodyPr/>
                    <a:lstStyle/>
                    <a:p>
                      <a:pPr algn="ctr"/>
                      <a:r>
                        <a:rPr lang="es-ES" sz="1400" dirty="0"/>
                        <a:t>2-metil-1-propeno</a:t>
                      </a:r>
                      <a:r>
                        <a:rPr lang="es-ES" sz="1400" baseline="0" dirty="0"/>
                        <a:t> - </a:t>
                      </a:r>
                      <a:r>
                        <a:rPr lang="es-ES" sz="1400" baseline="0" dirty="0" err="1"/>
                        <a:t>isopreno</a:t>
                      </a:r>
                      <a:endParaRPr lang="es-ES" sz="1400" dirty="0"/>
                    </a:p>
                  </a:txBody>
                  <a:tcPr/>
                </a:tc>
                <a:tc>
                  <a:txBody>
                    <a:bodyPr/>
                    <a:lstStyle/>
                    <a:p>
                      <a:pPr algn="ctr"/>
                      <a:r>
                        <a:rPr lang="es-ES" sz="1400" dirty="0"/>
                        <a:t>Caucho</a:t>
                      </a:r>
                      <a:r>
                        <a:rPr lang="es-ES" sz="1400" baseline="0" dirty="0"/>
                        <a:t> de </a:t>
                      </a:r>
                      <a:r>
                        <a:rPr lang="es-ES" sz="1400" baseline="0" dirty="0" err="1"/>
                        <a:t>butilo</a:t>
                      </a:r>
                      <a:endParaRPr lang="es-ES" sz="1400" dirty="0"/>
                    </a:p>
                  </a:txBody>
                  <a:tcPr/>
                </a:tc>
                <a:tc>
                  <a:txBody>
                    <a:bodyPr/>
                    <a:lstStyle/>
                    <a:p>
                      <a:pPr algn="ctr"/>
                      <a:r>
                        <a:rPr lang="es-ES" sz="1400" dirty="0"/>
                        <a:t>Caños interiores</a:t>
                      </a:r>
                    </a:p>
                  </a:txBody>
                  <a:tcPr/>
                </a:tc>
                <a:extLst>
                  <a:ext uri="{0D108BD9-81ED-4DB2-BD59-A6C34878D82A}">
                    <a16:rowId xmlns:a16="http://schemas.microsoft.com/office/drawing/2014/main" val="10004"/>
                  </a:ext>
                </a:extLst>
              </a:tr>
              <a:tr h="370840">
                <a:tc>
                  <a:txBody>
                    <a:bodyPr/>
                    <a:lstStyle/>
                    <a:p>
                      <a:pPr algn="ctr"/>
                      <a:r>
                        <a:rPr lang="es-ES" sz="1400" dirty="0" err="1"/>
                        <a:t>Acrilonitrilo</a:t>
                      </a:r>
                      <a:r>
                        <a:rPr lang="es-ES" sz="1400" baseline="0" dirty="0"/>
                        <a:t> – 1,3-butadieno - estireno</a:t>
                      </a:r>
                      <a:endParaRPr lang="es-ES" sz="1400" dirty="0"/>
                    </a:p>
                  </a:txBody>
                  <a:tcPr/>
                </a:tc>
                <a:tc>
                  <a:txBody>
                    <a:bodyPr/>
                    <a:lstStyle/>
                    <a:p>
                      <a:pPr algn="ctr"/>
                      <a:r>
                        <a:rPr lang="es-ES" sz="1400" dirty="0"/>
                        <a:t>ABS</a:t>
                      </a:r>
                      <a:r>
                        <a:rPr lang="es-ES" sz="1400" baseline="0" dirty="0"/>
                        <a:t> (por las iniciales de los monómeros)</a:t>
                      </a:r>
                      <a:endParaRPr lang="es-ES" sz="1400" dirty="0"/>
                    </a:p>
                  </a:txBody>
                  <a:tcPr/>
                </a:tc>
                <a:tc>
                  <a:txBody>
                    <a:bodyPr/>
                    <a:lstStyle/>
                    <a:p>
                      <a:pPr algn="ctr"/>
                      <a:r>
                        <a:rPr lang="es-ES" sz="1400" dirty="0"/>
                        <a:t>Tuberías para alto impacto</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43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5" grpId="0" animBg="1"/>
      <p:bldP spid="6" grpId="0" animBg="1"/>
      <p:bldP spid="7"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381"/>
            <a:ext cx="8229600" cy="634082"/>
          </a:xfrm>
        </p:spPr>
        <p:txBody>
          <a:bodyPr>
            <a:normAutofit/>
          </a:bodyPr>
          <a:lstStyle/>
          <a:p>
            <a:pPr algn="l"/>
            <a:r>
              <a:rPr lang="es-ES" sz="3200" dirty="0"/>
              <a:t>Clases de </a:t>
            </a:r>
            <a:r>
              <a:rPr lang="es-ES" sz="3200" dirty="0" err="1"/>
              <a:t>copolímeros</a:t>
            </a:r>
            <a:endParaRPr lang="es-ES" sz="3200" dirty="0"/>
          </a:p>
        </p:txBody>
      </p:sp>
      <p:sp>
        <p:nvSpPr>
          <p:cNvPr id="5" name="1 Título"/>
          <p:cNvSpPr txBox="1">
            <a:spLocks/>
          </p:cNvSpPr>
          <p:nvPr/>
        </p:nvSpPr>
        <p:spPr>
          <a:xfrm>
            <a:off x="251520" y="476672"/>
            <a:ext cx="8640959" cy="640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s-ES" sz="2400" u="sng" dirty="0"/>
              <a:t>Aleatorios</a:t>
            </a:r>
            <a:r>
              <a:rPr lang="es-ES" sz="2400" dirty="0"/>
              <a:t>: los monómeros presentan una distribución al azar dentro de la estructura del polímero:</a:t>
            </a:r>
          </a:p>
          <a:p>
            <a:pPr algn="l"/>
            <a:r>
              <a:rPr lang="es-ES" sz="2400" dirty="0">
                <a:solidFill>
                  <a:srgbClr val="FF0000"/>
                </a:solidFill>
              </a:rPr>
              <a:t>-(-A—A—A—A—</a:t>
            </a:r>
            <a:r>
              <a:rPr lang="es-ES" sz="2400" dirty="0"/>
              <a:t>B</a:t>
            </a:r>
            <a:r>
              <a:rPr lang="es-ES" sz="2400" dirty="0">
                <a:solidFill>
                  <a:srgbClr val="FF0000"/>
                </a:solidFill>
              </a:rPr>
              <a:t>—</a:t>
            </a:r>
            <a:r>
              <a:rPr lang="es-ES" sz="2400" dirty="0"/>
              <a:t>B</a:t>
            </a:r>
            <a:r>
              <a:rPr lang="es-ES" sz="2400" dirty="0">
                <a:solidFill>
                  <a:srgbClr val="FF0000"/>
                </a:solidFill>
              </a:rPr>
              <a:t>—A—</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—A—A—A—A—</a:t>
            </a:r>
            <a:r>
              <a:rPr lang="es-ES" sz="2400" dirty="0"/>
              <a:t>B</a:t>
            </a:r>
            <a:r>
              <a:rPr lang="es-ES" sz="2400" dirty="0">
                <a:solidFill>
                  <a:srgbClr val="FF0000"/>
                </a:solidFill>
              </a:rPr>
              <a:t>—A—</a:t>
            </a:r>
            <a:r>
              <a:rPr lang="es-ES" sz="2400" dirty="0"/>
              <a:t>B</a:t>
            </a:r>
            <a:r>
              <a:rPr lang="es-ES" sz="2400" dirty="0">
                <a:solidFill>
                  <a:srgbClr val="FF0000"/>
                </a:solidFill>
              </a:rPr>
              <a:t>-)-</a:t>
            </a:r>
          </a:p>
          <a:p>
            <a:pPr marL="342900" indent="-342900" algn="l">
              <a:buFont typeface="Arial" pitchFamily="34" charset="0"/>
              <a:buChar char="•"/>
            </a:pPr>
            <a:r>
              <a:rPr lang="es-ES" sz="2400" u="sng" dirty="0" err="1"/>
              <a:t>Alternados</a:t>
            </a:r>
            <a:r>
              <a:rPr lang="es-ES" sz="2400" dirty="0" err="1"/>
              <a:t>:los</a:t>
            </a:r>
            <a:r>
              <a:rPr lang="es-ES" sz="2400" dirty="0"/>
              <a:t> monómeros alternan regularmente dentro de la cadena.</a:t>
            </a:r>
          </a:p>
          <a:p>
            <a:pPr algn="l"/>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endParaRPr lang="es-ES" sz="2400" dirty="0"/>
          </a:p>
          <a:p>
            <a:pPr marL="342900" indent="-342900" algn="l">
              <a:buFont typeface="Arial" pitchFamily="34" charset="0"/>
              <a:buChar char="•"/>
            </a:pPr>
            <a:r>
              <a:rPr lang="es-ES" sz="2400" u="sng" dirty="0"/>
              <a:t>En bloque</a:t>
            </a:r>
            <a:r>
              <a:rPr lang="es-ES" sz="2400" dirty="0"/>
              <a:t>: bloques de monómeros idénticos alternan regularmente en la cadena </a:t>
            </a:r>
            <a:r>
              <a:rPr lang="es-ES" sz="2400" dirty="0" err="1"/>
              <a:t>plimérica</a:t>
            </a:r>
            <a:r>
              <a:rPr lang="es-ES" sz="2400" dirty="0"/>
              <a:t>.</a:t>
            </a:r>
          </a:p>
          <a:p>
            <a:pPr algn="l"/>
            <a:r>
              <a:rPr lang="es-ES" sz="2400" dirty="0">
                <a:solidFill>
                  <a:srgbClr val="FF0000"/>
                </a:solidFill>
              </a:rPr>
              <a:t>-(-A—A—A—A—A—A—A—A—</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p>
          <a:p>
            <a:pPr marL="342900" indent="-342900" algn="l">
              <a:buFont typeface="Arial" pitchFamily="34" charset="0"/>
              <a:buChar char="•"/>
            </a:pPr>
            <a:r>
              <a:rPr lang="es-ES" sz="2400" u="sng" dirty="0"/>
              <a:t>Por injertos</a:t>
            </a:r>
            <a:r>
              <a:rPr lang="es-ES" sz="2400" dirty="0"/>
              <a:t>: ramas de un monómero único, se unen («injertan») a la cadena de otro monómero.</a:t>
            </a:r>
          </a:p>
          <a:p>
            <a:pPr algn="l"/>
            <a:r>
              <a:rPr lang="es-ES" sz="2400" dirty="0">
                <a:solidFill>
                  <a:srgbClr val="FF0000"/>
                </a:solidFill>
              </a:rPr>
              <a:t>-(-A—A—A—A—A—A—A—A—A—A—A—A—A—A—A—A-)-</a:t>
            </a:r>
          </a:p>
          <a:p>
            <a:pPr algn="l"/>
            <a:r>
              <a:rPr lang="es-ES" sz="2400" dirty="0"/>
              <a:t>                        |                               |                  |</a:t>
            </a:r>
          </a:p>
          <a:p>
            <a:pPr algn="l"/>
            <a:r>
              <a:rPr lang="es-ES" sz="2400" dirty="0"/>
              <a:t>                        B                               </a:t>
            </a:r>
            <a:r>
              <a:rPr lang="es-ES" sz="2400" dirty="0" err="1"/>
              <a:t>B</a:t>
            </a:r>
            <a:r>
              <a:rPr lang="es-ES" sz="2400" dirty="0"/>
              <a:t>                 </a:t>
            </a:r>
            <a:r>
              <a:rPr lang="es-ES" sz="2400" dirty="0" err="1"/>
              <a:t>B</a:t>
            </a:r>
            <a:endParaRPr lang="es-ES" sz="2400" dirty="0"/>
          </a:p>
          <a:p>
            <a:pPr algn="l"/>
            <a:r>
              <a:rPr lang="es-ES" sz="2400" dirty="0"/>
              <a:t>                        |                               |                  |</a:t>
            </a:r>
          </a:p>
          <a:p>
            <a:pPr algn="l"/>
            <a:r>
              <a:rPr lang="es-ES" sz="2400" dirty="0"/>
              <a:t>                        B                               </a:t>
            </a:r>
            <a:r>
              <a:rPr lang="es-ES" sz="2400" dirty="0" err="1"/>
              <a:t>B</a:t>
            </a:r>
            <a:r>
              <a:rPr lang="es-ES" sz="2400" dirty="0"/>
              <a:t>                 </a:t>
            </a:r>
            <a:r>
              <a:rPr lang="es-ES" sz="2400" dirty="0" err="1"/>
              <a:t>B</a:t>
            </a:r>
            <a:endParaRPr lang="es-ES" sz="2400" dirty="0"/>
          </a:p>
          <a:p>
            <a:pPr algn="l"/>
            <a:r>
              <a:rPr lang="es-ES" sz="2400" dirty="0"/>
              <a:t>                        |                               |                  |</a:t>
            </a:r>
          </a:p>
        </p:txBody>
      </p:sp>
    </p:spTree>
    <p:extLst>
      <p:ext uri="{BB962C8B-B14F-4D97-AF65-F5344CB8AC3E}">
        <p14:creationId xmlns:p14="http://schemas.microsoft.com/office/powerpoint/2010/main" val="17059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2000"/>
                                        <p:tgtEl>
                                          <p:spTgt spid="5">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2000"/>
                                        <p:tgtEl>
                                          <p:spTgt spid="5">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wipe(left)">
                                      <p:cBhvr>
                                        <p:cTn id="40" dur="2000"/>
                                        <p:tgtEl>
                                          <p:spTgt spid="5">
                                            <p:txEl>
                                              <p:pRg st="9" end="9"/>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wipe(left)">
                                      <p:cBhvr>
                                        <p:cTn id="43" dur="2000"/>
                                        <p:tgtEl>
                                          <p:spTgt spid="5">
                                            <p:txEl>
                                              <p:pRg st="10" end="10"/>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wipe(left)">
                                      <p:cBhvr>
                                        <p:cTn id="46" dur="2000"/>
                                        <p:tgtEl>
                                          <p:spTgt spid="5">
                                            <p:txEl>
                                              <p:pRg st="11" end="11"/>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wipe(left)">
                                      <p:cBhvr>
                                        <p:cTn id="49"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Objeto"/>
          <p:cNvGraphicFramePr>
            <a:graphicFrameLocks noChangeAspect="1"/>
          </p:cNvGraphicFramePr>
          <p:nvPr>
            <p:extLst>
              <p:ext uri="{D42A27DB-BD31-4B8C-83A1-F6EECF244321}">
                <p14:modId xmlns:p14="http://schemas.microsoft.com/office/powerpoint/2010/main" val="1398846130"/>
              </p:ext>
            </p:extLst>
          </p:nvPr>
        </p:nvGraphicFramePr>
        <p:xfrm>
          <a:off x="1354840" y="3926471"/>
          <a:ext cx="3950425" cy="799856"/>
        </p:xfrm>
        <a:graphic>
          <a:graphicData uri="http://schemas.openxmlformats.org/presentationml/2006/ole">
            <mc:AlternateContent xmlns:mc="http://schemas.openxmlformats.org/markup-compatibility/2006">
              <mc:Choice xmlns:v="urn:schemas-microsoft-com:vml" Requires="v">
                <p:oleObj spid="_x0000_s9748" name="ChemSketch" r:id="rId3" imgW="3465720" imgH="700920" progId="ACD.ChemSketch.20">
                  <p:embed/>
                </p:oleObj>
              </mc:Choice>
              <mc:Fallback>
                <p:oleObj name="ChemSketch" r:id="rId3" imgW="3465720" imgH="700920" progId="ACD.ChemSketch.20">
                  <p:embed/>
                  <p:pic>
                    <p:nvPicPr>
                      <p:cNvPr id="0"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840" y="3926471"/>
                        <a:ext cx="3950425" cy="799856"/>
                      </a:xfrm>
                      <a:prstGeom prst="rect">
                        <a:avLst/>
                      </a:prstGeom>
                      <a:solidFill>
                        <a:schemeClr val="bg1"/>
                      </a:solidFill>
                    </p:spPr>
                  </p:pic>
                </p:oleObj>
              </mc:Fallback>
            </mc:AlternateContent>
          </a:graphicData>
        </a:graphic>
      </p:graphicFrame>
      <p:sp>
        <p:nvSpPr>
          <p:cNvPr id="2" name="1 Título"/>
          <p:cNvSpPr>
            <a:spLocks noGrp="1"/>
          </p:cNvSpPr>
          <p:nvPr>
            <p:ph type="title"/>
          </p:nvPr>
        </p:nvSpPr>
        <p:spPr>
          <a:xfrm>
            <a:off x="467544" y="0"/>
            <a:ext cx="8229600" cy="908720"/>
          </a:xfrm>
        </p:spPr>
        <p:txBody>
          <a:bodyPr>
            <a:normAutofit/>
          </a:bodyPr>
          <a:lstStyle/>
          <a:p>
            <a:r>
              <a:rPr lang="es-ES" dirty="0"/>
              <a:t>Polímeros de condensación</a:t>
            </a:r>
          </a:p>
        </p:txBody>
      </p:sp>
      <p:sp>
        <p:nvSpPr>
          <p:cNvPr id="3" name="2 Marcador de contenido"/>
          <p:cNvSpPr>
            <a:spLocks noGrp="1"/>
          </p:cNvSpPr>
          <p:nvPr>
            <p:ph idx="1"/>
          </p:nvPr>
        </p:nvSpPr>
        <p:spPr>
          <a:xfrm>
            <a:off x="323528" y="764704"/>
            <a:ext cx="8229600" cy="792088"/>
          </a:xfrm>
        </p:spPr>
        <p:txBody>
          <a:bodyPr>
            <a:normAutofit lnSpcReduction="10000"/>
          </a:bodyPr>
          <a:lstStyle/>
          <a:p>
            <a:r>
              <a:rPr lang="es-ES" sz="2400" dirty="0"/>
              <a:t>La mayoría se producen por reacción de dos reactivos </a:t>
            </a:r>
            <a:r>
              <a:rPr lang="es-ES" sz="2400" dirty="0" err="1"/>
              <a:t>bifuncionales</a:t>
            </a:r>
            <a:r>
              <a:rPr lang="es-ES" sz="2400" dirty="0"/>
              <a:t>. Por ejemplo:</a:t>
            </a:r>
          </a:p>
        </p:txBody>
      </p:sp>
      <p:graphicFrame>
        <p:nvGraphicFramePr>
          <p:cNvPr id="4" name="3 Objeto"/>
          <p:cNvGraphicFramePr>
            <a:graphicFrameLocks noChangeAspect="1"/>
          </p:cNvGraphicFramePr>
          <p:nvPr>
            <p:extLst>
              <p:ext uri="{D42A27DB-BD31-4B8C-83A1-F6EECF244321}">
                <p14:modId xmlns:p14="http://schemas.microsoft.com/office/powerpoint/2010/main" val="234706818"/>
              </p:ext>
            </p:extLst>
          </p:nvPr>
        </p:nvGraphicFramePr>
        <p:xfrm>
          <a:off x="1187624" y="1669450"/>
          <a:ext cx="5680461" cy="1008112"/>
        </p:xfrm>
        <a:graphic>
          <a:graphicData uri="http://schemas.openxmlformats.org/presentationml/2006/ole">
            <mc:AlternateContent xmlns:mc="http://schemas.openxmlformats.org/markup-compatibility/2006">
              <mc:Choice xmlns:v="urn:schemas-microsoft-com:vml" Requires="v">
                <p:oleObj spid="_x0000_s9749" name="ChemSketch" r:id="rId5" imgW="5044320" imgH="896040" progId="ACD.ChemSketch.20">
                  <p:embed/>
                </p:oleObj>
              </mc:Choice>
              <mc:Fallback>
                <p:oleObj name="ChemSketch" r:id="rId5" imgW="5044320" imgH="896040" progId="ACD.ChemSketch.20">
                  <p:embed/>
                  <p:pic>
                    <p:nvPicPr>
                      <p:cNvPr id="0" name="Picture 2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669450"/>
                        <a:ext cx="5680461" cy="1008112"/>
                      </a:xfrm>
                      <a:prstGeom prst="rect">
                        <a:avLst/>
                      </a:prstGeom>
                      <a:solidFill>
                        <a:schemeClr val="bg1"/>
                      </a:solid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559189034"/>
              </p:ext>
            </p:extLst>
          </p:nvPr>
        </p:nvGraphicFramePr>
        <p:xfrm>
          <a:off x="5519419" y="3753365"/>
          <a:ext cx="895123" cy="792088"/>
        </p:xfrm>
        <a:graphic>
          <a:graphicData uri="http://schemas.openxmlformats.org/presentationml/2006/ole">
            <mc:AlternateContent xmlns:mc="http://schemas.openxmlformats.org/markup-compatibility/2006">
              <mc:Choice xmlns:v="urn:schemas-microsoft-com:vml" Requires="v">
                <p:oleObj spid="_x0000_s9750" name="ChemSketch" r:id="rId7" imgW="661320" imgH="585360" progId="ACD.ChemSketch.20">
                  <p:embed/>
                </p:oleObj>
              </mc:Choice>
              <mc:Fallback>
                <p:oleObj name="ChemSketch" r:id="rId7" imgW="661320" imgH="585360" progId="ACD.ChemSketch.20">
                  <p:embed/>
                  <p:pic>
                    <p:nvPicPr>
                      <p:cNvPr id="0" name="Picture 2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419" y="3753365"/>
                        <a:ext cx="895123" cy="792088"/>
                      </a:xfrm>
                      <a:prstGeom prst="rect">
                        <a:avLst/>
                      </a:prstGeom>
                      <a:solidFill>
                        <a:schemeClr val="bg1"/>
                      </a:solidFill>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329057248"/>
              </p:ext>
            </p:extLst>
          </p:nvPr>
        </p:nvGraphicFramePr>
        <p:xfrm>
          <a:off x="5215069" y="3917137"/>
          <a:ext cx="790712" cy="288032"/>
        </p:xfrm>
        <a:graphic>
          <a:graphicData uri="http://schemas.openxmlformats.org/presentationml/2006/ole">
            <mc:AlternateContent xmlns:mc="http://schemas.openxmlformats.org/markup-compatibility/2006">
              <mc:Choice xmlns:v="urn:schemas-microsoft-com:vml" Requires="v">
                <p:oleObj spid="_x0000_s9751" name="ChemSketch" r:id="rId9" imgW="728640" imgH="332280" progId="ACD.ChemSketch.20">
                  <p:embed/>
                </p:oleObj>
              </mc:Choice>
              <mc:Fallback>
                <p:oleObj name="ChemSketch" r:id="rId9" imgW="728640" imgH="332280" progId="ACD.ChemSketch.20">
                  <p:embed/>
                  <p:pic>
                    <p:nvPicPr>
                      <p:cNvPr id="0" name="Picture 2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5069" y="3917137"/>
                        <a:ext cx="790712"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2039224605"/>
              </p:ext>
            </p:extLst>
          </p:nvPr>
        </p:nvGraphicFramePr>
        <p:xfrm>
          <a:off x="6367197" y="3989145"/>
          <a:ext cx="2592288" cy="652873"/>
        </p:xfrm>
        <a:graphic>
          <a:graphicData uri="http://schemas.openxmlformats.org/presentationml/2006/ole">
            <mc:AlternateContent xmlns:mc="http://schemas.openxmlformats.org/markup-compatibility/2006">
              <mc:Choice xmlns:v="urn:schemas-microsoft-com:vml" Requires="v">
                <p:oleObj spid="_x0000_s9752" name="ChemSketch" r:id="rId11" imgW="2142720" imgH="539640" progId="ACD.ChemSketch.20">
                  <p:embed/>
                </p:oleObj>
              </mc:Choice>
              <mc:Fallback>
                <p:oleObj name="ChemSketch" r:id="rId11" imgW="2142720" imgH="539640" progId="ACD.ChemSketch.20">
                  <p:embed/>
                  <p:pic>
                    <p:nvPicPr>
                      <p:cNvPr id="0" name="Picture 2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7197" y="3989145"/>
                        <a:ext cx="2592288" cy="652873"/>
                      </a:xfrm>
                      <a:prstGeom prst="rect">
                        <a:avLst/>
                      </a:prstGeom>
                      <a:solidFill>
                        <a:schemeClr val="bg1"/>
                      </a:solidFill>
                    </p:spPr>
                  </p:pic>
                </p:oleObj>
              </mc:Fallback>
            </mc:AlternateContent>
          </a:graphicData>
        </a:graphic>
      </p:graphicFrame>
      <p:sp>
        <p:nvSpPr>
          <p:cNvPr id="10" name="9 CuadroTexto"/>
          <p:cNvSpPr txBox="1"/>
          <p:nvPr/>
        </p:nvSpPr>
        <p:spPr>
          <a:xfrm>
            <a:off x="6429388" y="2786058"/>
            <a:ext cx="1021433" cy="369332"/>
          </a:xfrm>
          <a:prstGeom prst="rect">
            <a:avLst/>
          </a:prstGeom>
          <a:solidFill>
            <a:schemeClr val="bg1"/>
          </a:solidFill>
        </p:spPr>
        <p:txBody>
          <a:bodyPr wrap="none" rtlCol="0">
            <a:spAutoFit/>
          </a:bodyPr>
          <a:lstStyle/>
          <a:p>
            <a:r>
              <a:rPr lang="es-ES" dirty="0"/>
              <a:t>Nylon 66</a:t>
            </a:r>
          </a:p>
        </p:txBody>
      </p:sp>
      <p:sp>
        <p:nvSpPr>
          <p:cNvPr id="12" name="11 CuadroTexto"/>
          <p:cNvSpPr txBox="1"/>
          <p:nvPr/>
        </p:nvSpPr>
        <p:spPr>
          <a:xfrm>
            <a:off x="7231293" y="4565209"/>
            <a:ext cx="904415" cy="369332"/>
          </a:xfrm>
          <a:prstGeom prst="rect">
            <a:avLst/>
          </a:prstGeom>
          <a:solidFill>
            <a:schemeClr val="bg1"/>
          </a:solidFill>
        </p:spPr>
        <p:txBody>
          <a:bodyPr wrap="none" rtlCol="0">
            <a:spAutoFit/>
          </a:bodyPr>
          <a:lstStyle/>
          <a:p>
            <a:r>
              <a:rPr lang="es-ES" dirty="0"/>
              <a:t>Nylon 6</a:t>
            </a:r>
          </a:p>
        </p:txBody>
      </p:sp>
      <p:sp>
        <p:nvSpPr>
          <p:cNvPr id="13" name="12 Abrir llave"/>
          <p:cNvSpPr/>
          <p:nvPr/>
        </p:nvSpPr>
        <p:spPr>
          <a:xfrm>
            <a:off x="805237" y="1724521"/>
            <a:ext cx="504056" cy="341045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539552" y="1700808"/>
            <a:ext cx="265685" cy="2862322"/>
          </a:xfrm>
          <a:prstGeom prst="rect">
            <a:avLst/>
          </a:prstGeom>
          <a:solidFill>
            <a:schemeClr val="bg1"/>
          </a:solidFill>
        </p:spPr>
        <p:txBody>
          <a:bodyPr wrap="square" rtlCol="0">
            <a:spAutoFit/>
          </a:bodyPr>
          <a:lstStyle/>
          <a:p>
            <a:pPr algn="ctr"/>
            <a:r>
              <a:rPr lang="es-ES" dirty="0"/>
              <a:t>POLIAMIDAS</a:t>
            </a:r>
          </a:p>
        </p:txBody>
      </p:sp>
      <p:graphicFrame>
        <p:nvGraphicFramePr>
          <p:cNvPr id="15" name="14 Objeto"/>
          <p:cNvGraphicFramePr>
            <a:graphicFrameLocks noChangeAspect="1"/>
          </p:cNvGraphicFramePr>
          <p:nvPr>
            <p:extLst>
              <p:ext uri="{D42A27DB-BD31-4B8C-83A1-F6EECF244321}">
                <p14:modId xmlns:p14="http://schemas.microsoft.com/office/powerpoint/2010/main" val="2294849835"/>
              </p:ext>
            </p:extLst>
          </p:nvPr>
        </p:nvGraphicFramePr>
        <p:xfrm>
          <a:off x="1306621" y="5367844"/>
          <a:ext cx="7621132" cy="864096"/>
        </p:xfrm>
        <a:graphic>
          <a:graphicData uri="http://schemas.openxmlformats.org/presentationml/2006/ole">
            <mc:AlternateContent xmlns:mc="http://schemas.openxmlformats.org/markup-compatibility/2006">
              <mc:Choice xmlns:v="urn:schemas-microsoft-com:vml" Requires="v">
                <p:oleObj spid="_x0000_s9753" name="ChemSketch" r:id="rId13" imgW="6370200" imgH="722520" progId="ACD.ChemSketch.20">
                  <p:embed/>
                </p:oleObj>
              </mc:Choice>
              <mc:Fallback>
                <p:oleObj name="ChemSketch" r:id="rId13" imgW="6370200" imgH="722520" progId="ACD.ChemSketch.20">
                  <p:embed/>
                  <p:pic>
                    <p:nvPicPr>
                      <p:cNvPr id="0" name="Picture 2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6621" y="5367844"/>
                        <a:ext cx="7621132" cy="864096"/>
                      </a:xfrm>
                      <a:prstGeom prst="rect">
                        <a:avLst/>
                      </a:prstGeom>
                      <a:solidFill>
                        <a:schemeClr val="bg1"/>
                      </a:solidFill>
                    </p:spPr>
                  </p:pic>
                </p:oleObj>
              </mc:Fallback>
            </mc:AlternateContent>
          </a:graphicData>
        </a:graphic>
      </p:graphicFrame>
      <p:sp>
        <p:nvSpPr>
          <p:cNvPr id="16" name="15 CuadroTexto"/>
          <p:cNvSpPr txBox="1"/>
          <p:nvPr/>
        </p:nvSpPr>
        <p:spPr>
          <a:xfrm>
            <a:off x="1303949" y="6196215"/>
            <a:ext cx="2400529" cy="369332"/>
          </a:xfrm>
          <a:prstGeom prst="rect">
            <a:avLst/>
          </a:prstGeom>
          <a:solidFill>
            <a:schemeClr val="bg1"/>
          </a:solidFill>
        </p:spPr>
        <p:txBody>
          <a:bodyPr wrap="none" rtlCol="0">
            <a:spAutoFit/>
          </a:bodyPr>
          <a:lstStyle/>
          <a:p>
            <a:r>
              <a:rPr lang="es-ES" dirty="0" err="1"/>
              <a:t>Terefstalato</a:t>
            </a:r>
            <a:r>
              <a:rPr lang="es-ES" dirty="0"/>
              <a:t> de </a:t>
            </a:r>
            <a:r>
              <a:rPr lang="es-ES" dirty="0" err="1"/>
              <a:t>dimetilo</a:t>
            </a:r>
            <a:endParaRPr lang="es-ES" dirty="0"/>
          </a:p>
        </p:txBody>
      </p:sp>
      <p:sp>
        <p:nvSpPr>
          <p:cNvPr id="17" name="16 CuadroTexto"/>
          <p:cNvSpPr txBox="1"/>
          <p:nvPr/>
        </p:nvSpPr>
        <p:spPr>
          <a:xfrm>
            <a:off x="3805857" y="6136905"/>
            <a:ext cx="1204240" cy="369332"/>
          </a:xfrm>
          <a:prstGeom prst="rect">
            <a:avLst/>
          </a:prstGeom>
          <a:solidFill>
            <a:schemeClr val="bg1"/>
          </a:solidFill>
        </p:spPr>
        <p:txBody>
          <a:bodyPr wrap="none" rtlCol="0">
            <a:spAutoFit/>
          </a:bodyPr>
          <a:lstStyle/>
          <a:p>
            <a:r>
              <a:rPr lang="es-ES" dirty="0"/>
              <a:t>etilenglicol</a:t>
            </a:r>
          </a:p>
        </p:txBody>
      </p:sp>
      <p:sp>
        <p:nvSpPr>
          <p:cNvPr id="18" name="17 CuadroTexto"/>
          <p:cNvSpPr txBox="1"/>
          <p:nvPr/>
        </p:nvSpPr>
        <p:spPr>
          <a:xfrm>
            <a:off x="6182121" y="6208945"/>
            <a:ext cx="2745752" cy="369332"/>
          </a:xfrm>
          <a:prstGeom prst="rect">
            <a:avLst/>
          </a:prstGeom>
          <a:solidFill>
            <a:schemeClr val="bg1"/>
          </a:solidFill>
        </p:spPr>
        <p:txBody>
          <a:bodyPr wrap="none" rtlCol="0">
            <a:spAutoFit/>
          </a:bodyPr>
          <a:lstStyle/>
          <a:p>
            <a:r>
              <a:rPr lang="es-ES" dirty="0" err="1"/>
              <a:t>Polietilen-terefstalato</a:t>
            </a:r>
            <a:r>
              <a:rPr lang="es-ES" dirty="0"/>
              <a:t> (PET)</a:t>
            </a:r>
          </a:p>
        </p:txBody>
      </p:sp>
      <p:sp>
        <p:nvSpPr>
          <p:cNvPr id="19" name="18 CuadroTexto"/>
          <p:cNvSpPr txBox="1"/>
          <p:nvPr/>
        </p:nvSpPr>
        <p:spPr>
          <a:xfrm>
            <a:off x="1600213" y="2168188"/>
            <a:ext cx="1893532" cy="369332"/>
          </a:xfrm>
          <a:prstGeom prst="rect">
            <a:avLst/>
          </a:prstGeom>
          <a:solidFill>
            <a:schemeClr val="bg1"/>
          </a:solidFill>
        </p:spPr>
        <p:txBody>
          <a:bodyPr wrap="none" rtlCol="0">
            <a:spAutoFit/>
          </a:bodyPr>
          <a:lstStyle/>
          <a:p>
            <a:r>
              <a:rPr lang="es-ES" dirty="0"/>
              <a:t>Ácido </a:t>
            </a:r>
            <a:r>
              <a:rPr lang="es-ES" dirty="0" err="1"/>
              <a:t>hexandioico</a:t>
            </a:r>
            <a:endParaRPr lang="es-ES" dirty="0"/>
          </a:p>
        </p:txBody>
      </p:sp>
      <p:sp>
        <p:nvSpPr>
          <p:cNvPr id="20" name="19 CuadroTexto"/>
          <p:cNvSpPr txBox="1"/>
          <p:nvPr/>
        </p:nvSpPr>
        <p:spPr>
          <a:xfrm>
            <a:off x="4515178" y="2168188"/>
            <a:ext cx="1985223" cy="369332"/>
          </a:xfrm>
          <a:prstGeom prst="rect">
            <a:avLst/>
          </a:prstGeom>
          <a:solidFill>
            <a:schemeClr val="bg1"/>
          </a:solidFill>
        </p:spPr>
        <p:txBody>
          <a:bodyPr wrap="none" rtlCol="0">
            <a:spAutoFit/>
          </a:bodyPr>
          <a:lstStyle/>
          <a:p>
            <a:r>
              <a:rPr lang="es-ES" dirty="0"/>
              <a:t>1,6-hexanodiamina</a:t>
            </a:r>
          </a:p>
        </p:txBody>
      </p:sp>
      <p:sp>
        <p:nvSpPr>
          <p:cNvPr id="21" name="20 CuadroTexto"/>
          <p:cNvSpPr txBox="1"/>
          <p:nvPr/>
        </p:nvSpPr>
        <p:spPr>
          <a:xfrm>
            <a:off x="1146635" y="4749875"/>
            <a:ext cx="1479764" cy="369332"/>
          </a:xfrm>
          <a:prstGeom prst="rect">
            <a:avLst/>
          </a:prstGeom>
          <a:solidFill>
            <a:schemeClr val="bg1"/>
          </a:solidFill>
        </p:spPr>
        <p:txBody>
          <a:bodyPr wrap="none" rtlCol="0">
            <a:spAutoFit/>
          </a:bodyPr>
          <a:lstStyle/>
          <a:p>
            <a:r>
              <a:rPr lang="es-ES" dirty="0" err="1"/>
              <a:t>Caprolactama</a:t>
            </a:r>
            <a:endParaRPr lang="es-ES" dirty="0"/>
          </a:p>
        </p:txBody>
      </p:sp>
      <p:sp>
        <p:nvSpPr>
          <p:cNvPr id="23" name="22 Abrir llave"/>
          <p:cNvSpPr/>
          <p:nvPr/>
        </p:nvSpPr>
        <p:spPr>
          <a:xfrm>
            <a:off x="812129" y="5246822"/>
            <a:ext cx="504056" cy="1503169"/>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CuadroTexto"/>
          <p:cNvSpPr txBox="1"/>
          <p:nvPr/>
        </p:nvSpPr>
        <p:spPr>
          <a:xfrm>
            <a:off x="106441" y="5675240"/>
            <a:ext cx="790479" cy="646331"/>
          </a:xfrm>
          <a:prstGeom prst="rect">
            <a:avLst/>
          </a:prstGeom>
          <a:solidFill>
            <a:schemeClr val="bg1"/>
          </a:solidFill>
        </p:spPr>
        <p:txBody>
          <a:bodyPr wrap="square" rtlCol="0">
            <a:spAutoFit/>
          </a:bodyPr>
          <a:lstStyle/>
          <a:p>
            <a:pPr algn="ctr"/>
            <a:r>
              <a:rPr lang="es-ES" dirty="0"/>
              <a:t>POLI-ESTER</a:t>
            </a:r>
          </a:p>
        </p:txBody>
      </p:sp>
      <p:sp>
        <p:nvSpPr>
          <p:cNvPr id="26" name="2 Marcador de contenido"/>
          <p:cNvSpPr txBox="1">
            <a:spLocks/>
          </p:cNvSpPr>
          <p:nvPr/>
        </p:nvSpPr>
        <p:spPr>
          <a:xfrm>
            <a:off x="1162322" y="3429000"/>
            <a:ext cx="6735367" cy="3960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Pero puede obtenerse con un único reactivo:</a:t>
            </a:r>
          </a:p>
        </p:txBody>
      </p:sp>
      <p:graphicFrame>
        <p:nvGraphicFramePr>
          <p:cNvPr id="9425" name="Object 209"/>
          <p:cNvGraphicFramePr>
            <a:graphicFrameLocks noChangeAspect="1"/>
          </p:cNvGraphicFramePr>
          <p:nvPr/>
        </p:nvGraphicFramePr>
        <p:xfrm>
          <a:off x="1571604" y="2643182"/>
          <a:ext cx="4873625" cy="622300"/>
        </p:xfrm>
        <a:graphic>
          <a:graphicData uri="http://schemas.openxmlformats.org/presentationml/2006/ole">
            <mc:AlternateContent xmlns:mc="http://schemas.openxmlformats.org/markup-compatibility/2006">
              <mc:Choice xmlns:v="urn:schemas-microsoft-com:vml" Requires="v">
                <p:oleObj spid="_x0000_s9754" name="ChemSketch" r:id="rId15" imgW="4873680" imgH="621720" progId="ACD.ChemSketch.20">
                  <p:embed/>
                </p:oleObj>
              </mc:Choice>
              <mc:Fallback>
                <p:oleObj name="ChemSketch" r:id="rId15" imgW="4873680" imgH="621720" progId="ACD.ChemSketch.20">
                  <p:embed/>
                  <p:pic>
                    <p:nvPicPr>
                      <p:cNvPr id="0" name="Picture 2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1604" y="2643182"/>
                        <a:ext cx="4873625" cy="622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538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0"/>
                                          </p:stCondLst>
                                        </p:cTn>
                                        <p:tgtEl>
                                          <p:spTgt spid="9425"/>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100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0"/>
                            </p:stCondLst>
                            <p:childTnLst>
                              <p:par>
                                <p:cTn id="37" presetID="22" presetClass="entr" presetSubtype="4" fill="hold" nodeType="after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1500"/>
                            </p:stCondLst>
                            <p:childTnLst>
                              <p:par>
                                <p:cTn id="41" presetID="1" presetClass="entr" presetSubtype="0" fill="hold" nodeType="afterEffect">
                                  <p:stCondLst>
                                    <p:cond delay="1000"/>
                                  </p:stCondLst>
                                  <p:childTnLst>
                                    <p:set>
                                      <p:cBhvr>
                                        <p:cTn id="42" dur="1" fill="hold">
                                          <p:stCondLst>
                                            <p:cond delay="0"/>
                                          </p:stCondLst>
                                        </p:cTn>
                                        <p:tgtEl>
                                          <p:spTgt spid="9"/>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100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2000"/>
                                        <p:tgtEl>
                                          <p:spTgt spid="13"/>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1000"/>
                                  </p:stCondLst>
                                  <p:childTnLst>
                                    <p:set>
                                      <p:cBhvr>
                                        <p:cTn id="61" dur="1" fill="hold">
                                          <p:stCondLst>
                                            <p:cond delay="0"/>
                                          </p:stCondLst>
                                        </p:cTn>
                                        <p:tgtEl>
                                          <p:spTgt spid="16"/>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1000"/>
                                  </p:stCondLst>
                                  <p:childTnLst>
                                    <p:set>
                                      <p:cBhvr>
                                        <p:cTn id="64" dur="1" fill="hold">
                                          <p:stCondLst>
                                            <p:cond delay="0"/>
                                          </p:stCondLst>
                                        </p:cTn>
                                        <p:tgtEl>
                                          <p:spTgt spid="17"/>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grpId="0" nodeType="afterEffect">
                                  <p:stCondLst>
                                    <p:cond delay="1000"/>
                                  </p:stCondLst>
                                  <p:childTnLst>
                                    <p:set>
                                      <p:cBhvr>
                                        <p:cTn id="67" dur="1" fill="hold">
                                          <p:stCondLst>
                                            <p:cond delay="0"/>
                                          </p:stCondLst>
                                        </p:cTn>
                                        <p:tgtEl>
                                          <p:spTgt spid="18"/>
                                        </p:tgtEl>
                                        <p:attrNameLst>
                                          <p:attrName>style.visibility</p:attrName>
                                        </p:attrNameLst>
                                      </p:cBhvr>
                                      <p:to>
                                        <p:strVal val="visible"/>
                                      </p:to>
                                    </p:set>
                                  </p:childTnLst>
                                </p:cTn>
                              </p:par>
                            </p:childTnLst>
                          </p:cTn>
                        </p:par>
                        <p:par>
                          <p:cTn id="68" fill="hold">
                            <p:stCondLst>
                              <p:cond delay="30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1000"/>
                                        <p:tgtEl>
                                          <p:spTgt spid="23"/>
                                        </p:tgtEl>
                                      </p:cBhvr>
                                    </p:animEffect>
                                  </p:childTnLst>
                                </p:cTn>
                              </p:par>
                            </p:childTnLst>
                          </p:cTn>
                        </p:par>
                        <p:par>
                          <p:cTn id="72" fill="hold">
                            <p:stCondLst>
                              <p:cond delay="4000"/>
                            </p:stCondLst>
                            <p:childTnLst>
                              <p:par>
                                <p:cTn id="73" presetID="22" presetClass="entr" presetSubtype="1"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animBg="1"/>
      <p:bldP spid="13" grpId="0" animBg="1"/>
      <p:bldP spid="14" grpId="0" animBg="1"/>
      <p:bldP spid="16" grpId="0" animBg="1"/>
      <p:bldP spid="17" grpId="0" animBg="1"/>
      <p:bldP spid="18" grpId="0" animBg="1"/>
      <p:bldP spid="19" grpId="0" animBg="1"/>
      <p:bldP spid="20" grpId="0" animBg="1"/>
      <p:bldP spid="21" grpId="0" animBg="1"/>
      <p:bldP spid="23" grpId="0" animBg="1"/>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88640"/>
            <a:ext cx="9036496" cy="432047"/>
          </a:xfrm>
        </p:spPr>
        <p:txBody>
          <a:bodyPr>
            <a:noAutofit/>
          </a:bodyPr>
          <a:lstStyle/>
          <a:p>
            <a:r>
              <a:rPr lang="es-ES" sz="2400" u="sng" dirty="0"/>
              <a:t>Policarbonatos</a:t>
            </a:r>
            <a:r>
              <a:rPr lang="es-ES" sz="2400" dirty="0"/>
              <a:t>: se obtienen a partir de carbonatos orgánicos (R</a:t>
            </a:r>
            <a:r>
              <a:rPr lang="es-ES" sz="2400" baseline="-25000" dirty="0"/>
              <a:t>2</a:t>
            </a:r>
            <a:r>
              <a:rPr lang="es-ES" sz="2400" dirty="0"/>
              <a:t>CO</a:t>
            </a:r>
            <a:r>
              <a:rPr lang="es-ES" sz="2400" baseline="-25000" dirty="0"/>
              <a:t>3</a:t>
            </a:r>
            <a:r>
              <a:rPr lang="es-ES" sz="2400" dirty="0"/>
              <a:t>):</a:t>
            </a:r>
          </a:p>
        </p:txBody>
      </p:sp>
      <p:sp>
        <p:nvSpPr>
          <p:cNvPr id="5" name="4 CuadroTexto"/>
          <p:cNvSpPr txBox="1"/>
          <p:nvPr/>
        </p:nvSpPr>
        <p:spPr>
          <a:xfrm>
            <a:off x="348209" y="2015482"/>
            <a:ext cx="1440160" cy="646331"/>
          </a:xfrm>
          <a:prstGeom prst="rect">
            <a:avLst/>
          </a:prstGeom>
          <a:solidFill>
            <a:schemeClr val="bg1"/>
          </a:solidFill>
        </p:spPr>
        <p:txBody>
          <a:bodyPr wrap="square" rtlCol="0">
            <a:spAutoFit/>
          </a:bodyPr>
          <a:lstStyle/>
          <a:p>
            <a:pPr algn="ctr"/>
            <a:r>
              <a:rPr lang="es-ES" dirty="0"/>
              <a:t>Carbonato de </a:t>
            </a:r>
            <a:r>
              <a:rPr lang="es-ES" dirty="0" err="1"/>
              <a:t>difenilo</a:t>
            </a:r>
            <a:endParaRPr lang="es-ES" dirty="0"/>
          </a:p>
        </p:txBody>
      </p:sp>
      <p:sp>
        <p:nvSpPr>
          <p:cNvPr id="6" name="5 CuadroTexto"/>
          <p:cNvSpPr txBox="1"/>
          <p:nvPr/>
        </p:nvSpPr>
        <p:spPr>
          <a:xfrm>
            <a:off x="2643179" y="2024574"/>
            <a:ext cx="1440160" cy="369332"/>
          </a:xfrm>
          <a:prstGeom prst="rect">
            <a:avLst/>
          </a:prstGeom>
          <a:solidFill>
            <a:schemeClr val="bg1"/>
          </a:solidFill>
        </p:spPr>
        <p:txBody>
          <a:bodyPr wrap="square" rtlCol="0">
            <a:spAutoFit/>
          </a:bodyPr>
          <a:lstStyle/>
          <a:p>
            <a:pPr algn="ctr"/>
            <a:r>
              <a:rPr lang="es-ES" dirty="0" err="1"/>
              <a:t>Bifenol</a:t>
            </a:r>
            <a:r>
              <a:rPr lang="es-ES" dirty="0"/>
              <a:t> A</a:t>
            </a:r>
          </a:p>
        </p:txBody>
      </p:sp>
      <p:sp>
        <p:nvSpPr>
          <p:cNvPr id="7" name="6 CuadroTexto"/>
          <p:cNvSpPr txBox="1"/>
          <p:nvPr/>
        </p:nvSpPr>
        <p:spPr>
          <a:xfrm>
            <a:off x="4691881" y="2015483"/>
            <a:ext cx="3456384" cy="646331"/>
          </a:xfrm>
          <a:prstGeom prst="rect">
            <a:avLst/>
          </a:prstGeom>
          <a:solidFill>
            <a:schemeClr val="bg1"/>
          </a:solidFill>
        </p:spPr>
        <p:txBody>
          <a:bodyPr wrap="square" rtlCol="0">
            <a:spAutoFit/>
          </a:bodyPr>
          <a:lstStyle/>
          <a:p>
            <a:pPr algn="ctr"/>
            <a:r>
              <a:rPr lang="es-ES" dirty="0" err="1"/>
              <a:t>Lexán</a:t>
            </a:r>
            <a:r>
              <a:rPr lang="es-ES" dirty="0"/>
              <a:t> («vidrios a prueba de bala») (policarbonato)</a:t>
            </a:r>
          </a:p>
        </p:txBody>
      </p:sp>
      <p:sp>
        <p:nvSpPr>
          <p:cNvPr id="9" name="2 Marcador de contenido"/>
          <p:cNvSpPr txBox="1">
            <a:spLocks/>
          </p:cNvSpPr>
          <p:nvPr/>
        </p:nvSpPr>
        <p:spPr>
          <a:xfrm>
            <a:off x="313521" y="2667494"/>
            <a:ext cx="8640960" cy="16976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u="sng" dirty="0"/>
              <a:t>Poliuretanos</a:t>
            </a:r>
            <a:r>
              <a:rPr lang="es-ES" sz="2400" dirty="0"/>
              <a:t>: un uretano es un carbonato al que se le ha reemplazado un grupo –OR por un –NR</a:t>
            </a:r>
            <a:r>
              <a:rPr lang="es-ES" sz="2400" baseline="-25000" dirty="0"/>
              <a:t>2</a:t>
            </a:r>
            <a:r>
              <a:rPr lang="es-ES" sz="2400" dirty="0"/>
              <a:t>.</a:t>
            </a:r>
          </a:p>
          <a:p>
            <a:r>
              <a:rPr lang="es-ES" sz="2400" dirty="0"/>
              <a:t>Se preparan por reacción nucleofílica de un alcohol con un </a:t>
            </a:r>
            <a:r>
              <a:rPr lang="es-ES" sz="2400" dirty="0" err="1"/>
              <a:t>isocianato</a:t>
            </a:r>
            <a:r>
              <a:rPr lang="es-ES" sz="2400" dirty="0"/>
              <a:t>:</a:t>
            </a:r>
          </a:p>
          <a:p>
            <a:endParaRPr lang="es-ES" sz="2400" baseline="-25000" dirty="0"/>
          </a:p>
        </p:txBody>
      </p:sp>
      <p:graphicFrame>
        <p:nvGraphicFramePr>
          <p:cNvPr id="11" name="10 Objeto"/>
          <p:cNvGraphicFramePr>
            <a:graphicFrameLocks noChangeAspect="1"/>
          </p:cNvGraphicFramePr>
          <p:nvPr>
            <p:extLst>
              <p:ext uri="{D42A27DB-BD31-4B8C-83A1-F6EECF244321}">
                <p14:modId xmlns:p14="http://schemas.microsoft.com/office/powerpoint/2010/main" val="4276218611"/>
              </p:ext>
            </p:extLst>
          </p:nvPr>
        </p:nvGraphicFramePr>
        <p:xfrm>
          <a:off x="2181537" y="3933056"/>
          <a:ext cx="6269038" cy="2149475"/>
        </p:xfrm>
        <a:graphic>
          <a:graphicData uri="http://schemas.openxmlformats.org/presentationml/2006/ole">
            <mc:AlternateContent xmlns:mc="http://schemas.openxmlformats.org/markup-compatibility/2006">
              <mc:Choice xmlns:v="urn:schemas-microsoft-com:vml" Requires="v">
                <p:oleObj spid="_x0000_s10578" name="ChemSketch" r:id="rId3" imgW="6269760" imgH="2148840" progId="ACD.ChemSketch.20">
                  <p:embed/>
                </p:oleObj>
              </mc:Choice>
              <mc:Fallback>
                <p:oleObj name="ChemSketch" r:id="rId3" imgW="6269760" imgH="2148840" progId="ACD.ChemSketch.20">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37" y="3933056"/>
                        <a:ext cx="6269038" cy="2149475"/>
                      </a:xfrm>
                      <a:prstGeom prst="rect">
                        <a:avLst/>
                      </a:prstGeom>
                      <a:solidFill>
                        <a:schemeClr val="bg1"/>
                      </a:solidFill>
                    </p:spPr>
                  </p:pic>
                </p:oleObj>
              </mc:Fallback>
            </mc:AlternateContent>
          </a:graphicData>
        </a:graphic>
      </p:graphicFrame>
      <p:sp>
        <p:nvSpPr>
          <p:cNvPr id="13" name="12 CuadroTexto"/>
          <p:cNvSpPr txBox="1"/>
          <p:nvPr/>
        </p:nvSpPr>
        <p:spPr>
          <a:xfrm>
            <a:off x="2248719" y="5200668"/>
            <a:ext cx="1512168" cy="646331"/>
          </a:xfrm>
          <a:prstGeom prst="rect">
            <a:avLst/>
          </a:prstGeom>
          <a:noFill/>
        </p:spPr>
        <p:txBody>
          <a:bodyPr wrap="square" rtlCol="0">
            <a:spAutoFit/>
          </a:bodyPr>
          <a:lstStyle/>
          <a:p>
            <a:pPr algn="ctr"/>
            <a:r>
              <a:rPr lang="es-ES" dirty="0" err="1"/>
              <a:t>Diisocianato</a:t>
            </a:r>
            <a:r>
              <a:rPr lang="es-ES" dirty="0"/>
              <a:t> de tolueno</a:t>
            </a:r>
          </a:p>
        </p:txBody>
      </p:sp>
      <p:sp>
        <p:nvSpPr>
          <p:cNvPr id="14" name="13 CuadroTexto"/>
          <p:cNvSpPr txBox="1"/>
          <p:nvPr/>
        </p:nvSpPr>
        <p:spPr>
          <a:xfrm>
            <a:off x="3635896" y="5199637"/>
            <a:ext cx="1512168" cy="646331"/>
          </a:xfrm>
          <a:prstGeom prst="rect">
            <a:avLst/>
          </a:prstGeom>
          <a:noFill/>
        </p:spPr>
        <p:txBody>
          <a:bodyPr wrap="square" rtlCol="0">
            <a:spAutoFit/>
          </a:bodyPr>
          <a:lstStyle/>
          <a:p>
            <a:pPr algn="ctr"/>
            <a:r>
              <a:rPr lang="es-ES" dirty="0" err="1"/>
              <a:t>Propanotriol</a:t>
            </a:r>
            <a:r>
              <a:rPr lang="es-ES" dirty="0"/>
              <a:t> (glicerina)</a:t>
            </a:r>
          </a:p>
        </p:txBody>
      </p:sp>
      <p:graphicFrame>
        <p:nvGraphicFramePr>
          <p:cNvPr id="16" name="15 Objeto"/>
          <p:cNvGraphicFramePr>
            <a:graphicFrameLocks noChangeAspect="1"/>
          </p:cNvGraphicFramePr>
          <p:nvPr>
            <p:extLst>
              <p:ext uri="{D42A27DB-BD31-4B8C-83A1-F6EECF244321}">
                <p14:modId xmlns:p14="http://schemas.microsoft.com/office/powerpoint/2010/main" val="3080619221"/>
              </p:ext>
            </p:extLst>
          </p:nvPr>
        </p:nvGraphicFramePr>
        <p:xfrm>
          <a:off x="1691680" y="4221088"/>
          <a:ext cx="506413" cy="463550"/>
        </p:xfrm>
        <a:graphic>
          <a:graphicData uri="http://schemas.openxmlformats.org/presentationml/2006/ole">
            <mc:AlternateContent xmlns:mc="http://schemas.openxmlformats.org/markup-compatibility/2006">
              <mc:Choice xmlns:v="urn:schemas-microsoft-com:vml" Requires="v">
                <p:oleObj spid="_x0000_s10579" name="ChemSketch" r:id="rId5" imgW="505800" imgH="463320" progId="ACD.ChemSketch.20">
                  <p:embed/>
                </p:oleObj>
              </mc:Choice>
              <mc:Fallback>
                <p:oleObj name="ChemSketch" r:id="rId5" imgW="505800" imgH="463320" progId="ACD.ChemSketch.20">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221088"/>
                        <a:ext cx="506413" cy="463550"/>
                      </a:xfrm>
                      <a:prstGeom prst="rect">
                        <a:avLst/>
                      </a:prstGeom>
                      <a:solidFill>
                        <a:schemeClr val="bg1"/>
                      </a:solidFill>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3812090122"/>
              </p:ext>
            </p:extLst>
          </p:nvPr>
        </p:nvGraphicFramePr>
        <p:xfrm>
          <a:off x="1043608" y="4690314"/>
          <a:ext cx="1173575" cy="1080120"/>
        </p:xfrm>
        <a:graphic>
          <a:graphicData uri="http://schemas.openxmlformats.org/presentationml/2006/ole">
            <mc:AlternateContent xmlns:mc="http://schemas.openxmlformats.org/markup-compatibility/2006">
              <mc:Choice xmlns:v="urn:schemas-microsoft-com:vml" Requires="v">
                <p:oleObj spid="_x0000_s10580" name="ChemSketch" r:id="rId7" imgW="1036440" imgH="954000" progId="ACD.ChemSketch.20">
                  <p:embed/>
                </p:oleObj>
              </mc:Choice>
              <mc:Fallback>
                <p:oleObj name="ChemSketch" r:id="rId7" imgW="1036440" imgH="954000" progId="ACD.ChemSketch.20">
                  <p:embed/>
                  <p:pic>
                    <p:nvPicPr>
                      <p:cNvPr id="0" name="Picture 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690314"/>
                        <a:ext cx="1173575" cy="1080120"/>
                      </a:xfrm>
                      <a:prstGeom prst="rect">
                        <a:avLst/>
                      </a:prstGeom>
                      <a:solidFill>
                        <a:schemeClr val="bg1"/>
                      </a:solidFill>
                    </p:spPr>
                  </p:pic>
                </p:oleObj>
              </mc:Fallback>
            </mc:AlternateContent>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val="3808041096"/>
              </p:ext>
            </p:extLst>
          </p:nvPr>
        </p:nvGraphicFramePr>
        <p:xfrm>
          <a:off x="1763688" y="4388566"/>
          <a:ext cx="500063" cy="427037"/>
        </p:xfrm>
        <a:graphic>
          <a:graphicData uri="http://schemas.openxmlformats.org/presentationml/2006/ole">
            <mc:AlternateContent xmlns:mc="http://schemas.openxmlformats.org/markup-compatibility/2006">
              <mc:Choice xmlns:v="urn:schemas-microsoft-com:vml" Requires="v">
                <p:oleObj spid="_x0000_s10581" name="ChemSketch" r:id="rId9" imgW="500040" imgH="426600" progId="ACD.ChemSketch.20">
                  <p:embed/>
                </p:oleObj>
              </mc:Choice>
              <mc:Fallback>
                <p:oleObj name="ChemSketch" r:id="rId9" imgW="500040" imgH="426600" progId="ACD.ChemSketch.20">
                  <p:embed/>
                  <p:pic>
                    <p:nvPicPr>
                      <p:cNvPr id="0" name="Picture 1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4388566"/>
                        <a:ext cx="500063"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Elipse"/>
          <p:cNvSpPr/>
          <p:nvPr/>
        </p:nvSpPr>
        <p:spPr>
          <a:xfrm>
            <a:off x="1907704" y="5085184"/>
            <a:ext cx="360040" cy="28803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303514" y="6091200"/>
            <a:ext cx="8650967" cy="646331"/>
          </a:xfrm>
          <a:prstGeom prst="rect">
            <a:avLst/>
          </a:prstGeom>
          <a:noFill/>
        </p:spPr>
        <p:txBody>
          <a:bodyPr wrap="square" rtlCol="0">
            <a:spAutoFit/>
          </a:bodyPr>
          <a:lstStyle/>
          <a:p>
            <a:r>
              <a:rPr lang="es-ES" dirty="0"/>
              <a:t>El agregado de trazas de agua descompone el </a:t>
            </a:r>
            <a:r>
              <a:rPr lang="es-ES" dirty="0" err="1"/>
              <a:t>isocianato</a:t>
            </a:r>
            <a:r>
              <a:rPr lang="es-ES" dirty="0"/>
              <a:t> en la amina y CO</a:t>
            </a:r>
            <a:r>
              <a:rPr lang="es-ES" baseline="-25000" dirty="0"/>
              <a:t>2</a:t>
            </a:r>
            <a:r>
              <a:rPr lang="es-ES" dirty="0"/>
              <a:t>; este gas genera la espuma característica del material de relleno de colchones, almohadas, etc.</a:t>
            </a:r>
          </a:p>
        </p:txBody>
      </p:sp>
      <p:sp>
        <p:nvSpPr>
          <p:cNvPr id="21" name="20 Flecha arriba"/>
          <p:cNvSpPr/>
          <p:nvPr/>
        </p:nvSpPr>
        <p:spPr>
          <a:xfrm>
            <a:off x="1907704" y="5373216"/>
            <a:ext cx="36004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5119396" y="4923670"/>
            <a:ext cx="2304256" cy="1200329"/>
          </a:xfrm>
          <a:prstGeom prst="rect">
            <a:avLst/>
          </a:prstGeom>
          <a:noFill/>
        </p:spPr>
        <p:txBody>
          <a:bodyPr wrap="square" rtlCol="0">
            <a:spAutoFit/>
          </a:bodyPr>
          <a:lstStyle/>
          <a:p>
            <a:pPr algn="ctr"/>
            <a:r>
              <a:rPr lang="es-ES" dirty="0"/>
              <a:t>El </a:t>
            </a:r>
            <a:r>
              <a:rPr lang="es-ES" dirty="0" err="1"/>
              <a:t>poliol</a:t>
            </a:r>
            <a:r>
              <a:rPr lang="es-ES" dirty="0"/>
              <a:t> permite el entrecruzado de cadenas, que confiere rigidez al polímero</a:t>
            </a:r>
          </a:p>
        </p:txBody>
      </p:sp>
      <p:sp>
        <p:nvSpPr>
          <p:cNvPr id="23" name="22 Flecha doblada"/>
          <p:cNvSpPr/>
          <p:nvPr/>
        </p:nvSpPr>
        <p:spPr>
          <a:xfrm>
            <a:off x="6516216" y="4509120"/>
            <a:ext cx="907436" cy="41455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24" name="23 Objeto"/>
          <p:cNvGraphicFramePr>
            <a:graphicFrameLocks noChangeAspect="1"/>
          </p:cNvGraphicFramePr>
          <p:nvPr>
            <p:extLst>
              <p:ext uri="{D42A27DB-BD31-4B8C-83A1-F6EECF244321}">
                <p14:modId xmlns:p14="http://schemas.microsoft.com/office/powerpoint/2010/main" val="836799550"/>
              </p:ext>
            </p:extLst>
          </p:nvPr>
        </p:nvGraphicFramePr>
        <p:xfrm>
          <a:off x="111226" y="1060722"/>
          <a:ext cx="8843255" cy="979943"/>
        </p:xfrm>
        <a:graphic>
          <a:graphicData uri="http://schemas.openxmlformats.org/presentationml/2006/ole">
            <mc:AlternateContent xmlns:mc="http://schemas.openxmlformats.org/markup-compatibility/2006">
              <mc:Choice xmlns:v="urn:schemas-microsoft-com:vml" Requires="v">
                <p:oleObj spid="_x0000_s10582" name="ChemSketch" r:id="rId11" imgW="7678080" imgH="850320" progId="ACD.ChemSketch.20">
                  <p:embed/>
                </p:oleObj>
              </mc:Choice>
              <mc:Fallback>
                <p:oleObj name="ChemSketch" r:id="rId11" imgW="7678080" imgH="850320" progId="ACD.ChemSketch.20">
                  <p:embed/>
                  <p:pic>
                    <p:nvPicPr>
                      <p:cNvPr id="0" name="Picture 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226" y="1060722"/>
                        <a:ext cx="8843255" cy="97994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086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100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500"/>
                            </p:stCondLst>
                            <p:childTnLst>
                              <p:par>
                                <p:cTn id="46" presetID="1" presetClass="entr" presetSubtype="0" fill="hold" nodeType="afterEffect">
                                  <p:stCondLst>
                                    <p:cond delay="1000"/>
                                  </p:stCondLst>
                                  <p:childTnLst>
                                    <p:set>
                                      <p:cBhvr>
                                        <p:cTn id="47" dur="1" fill="hold">
                                          <p:stCondLst>
                                            <p:cond delay="0"/>
                                          </p:stCondLst>
                                        </p:cTn>
                                        <p:tgtEl>
                                          <p:spTgt spid="16"/>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nodeType="afterEffect">
                                  <p:stCondLst>
                                    <p:cond delay="1000"/>
                                  </p:stCondLst>
                                  <p:childTnLst>
                                    <p:set>
                                      <p:cBhvr>
                                        <p:cTn id="50" dur="1" fill="hold">
                                          <p:stCondLst>
                                            <p:cond delay="0"/>
                                          </p:stCondLst>
                                        </p:cTn>
                                        <p:tgtEl>
                                          <p:spTgt spid="17"/>
                                        </p:tgtEl>
                                        <p:attrNameLst>
                                          <p:attrName>style.visibility</p:attrName>
                                        </p:attrNameLst>
                                      </p:cBhvr>
                                      <p:to>
                                        <p:strVal val="visible"/>
                                      </p:to>
                                    </p:se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1000"/>
                                        <p:tgtEl>
                                          <p:spTgt spid="18"/>
                                        </p:tgtEl>
                                      </p:cBhvr>
                                    </p:animEffect>
                                  </p:childTnLst>
                                </p:cTn>
                              </p:par>
                            </p:childTnLst>
                          </p:cTn>
                        </p:par>
                        <p:par>
                          <p:cTn id="55" fill="hold">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1000"/>
                                        <p:tgtEl>
                                          <p:spTgt spid="21"/>
                                        </p:tgtEl>
                                      </p:cBhvr>
                                    </p:animEffect>
                                  </p:childTnLst>
                                </p:cTn>
                              </p:par>
                            </p:childTnLst>
                          </p:cTn>
                        </p:par>
                        <p:par>
                          <p:cTn id="59" fill="hold">
                            <p:stCondLst>
                              <p:cond delay="4500"/>
                            </p:stCondLst>
                            <p:childTnLst>
                              <p:par>
                                <p:cTn id="60" presetID="1" presetClass="entr" presetSubtype="0" fill="hold" grpId="0" nodeType="afterEffect">
                                  <p:stCondLst>
                                    <p:cond delay="100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p:bldP spid="14" grpId="0"/>
      <p:bldP spid="18" grpId="0" animBg="1"/>
      <p:bldP spid="19" grpId="0"/>
      <p:bldP spid="21" grpId="0" animBg="1"/>
      <p:bldP spid="22"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490066"/>
          </a:xfrm>
        </p:spPr>
        <p:txBody>
          <a:bodyPr>
            <a:noAutofit/>
          </a:bodyPr>
          <a:lstStyle/>
          <a:p>
            <a:r>
              <a:rPr lang="es-ES" sz="3200" dirty="0"/>
              <a:t>Estructura y propiedades de los polímeros</a:t>
            </a:r>
          </a:p>
        </p:txBody>
      </p:sp>
      <p:sp>
        <p:nvSpPr>
          <p:cNvPr id="3" name="2 Marcador de contenido"/>
          <p:cNvSpPr>
            <a:spLocks noGrp="1"/>
          </p:cNvSpPr>
          <p:nvPr>
            <p:ph idx="1"/>
          </p:nvPr>
        </p:nvSpPr>
        <p:spPr>
          <a:xfrm>
            <a:off x="539552" y="980728"/>
            <a:ext cx="8229600" cy="5529127"/>
          </a:xfrm>
        </p:spPr>
        <p:txBody>
          <a:bodyPr>
            <a:normAutofit/>
          </a:bodyPr>
          <a:lstStyle/>
          <a:p>
            <a:r>
              <a:rPr lang="es-ES" sz="2400" dirty="0"/>
              <a:t>Un polímero puede presentar regiones con empaquetamientos muy diferentes.</a:t>
            </a:r>
          </a:p>
          <a:p>
            <a:r>
              <a:rPr lang="es-ES" sz="2400" dirty="0"/>
              <a:t>Puede ser </a:t>
            </a:r>
            <a:r>
              <a:rPr lang="es-ES" sz="2400"/>
              <a:t>completamente amorfo</a:t>
            </a:r>
            <a:endParaRPr lang="es-ES" sz="2400" dirty="0"/>
          </a:p>
          <a:p>
            <a:r>
              <a:rPr lang="es-ES" sz="2400" dirty="0"/>
              <a:t>O puede </a:t>
            </a:r>
            <a:r>
              <a:rPr lang="es-ES" sz="2400"/>
              <a:t>ser cristalino</a:t>
            </a:r>
          </a:p>
          <a:p>
            <a:endParaRPr lang="es-ES" sz="2400"/>
          </a:p>
          <a:p>
            <a:endParaRPr lang="es-ES" sz="2400"/>
          </a:p>
          <a:p>
            <a:endParaRPr lang="es-ES" sz="2400"/>
          </a:p>
          <a:p>
            <a:endParaRPr lang="es-ES" sz="2400"/>
          </a:p>
          <a:p>
            <a:endParaRPr lang="es-ES" sz="2400"/>
          </a:p>
          <a:p>
            <a:r>
              <a:rPr lang="es-ES" sz="2400"/>
              <a:t>Pero comúnmente presenta </a:t>
            </a:r>
          </a:p>
          <a:p>
            <a:pPr marL="0" indent="0">
              <a:buNone/>
            </a:pPr>
            <a:r>
              <a:rPr lang="es-ES" sz="2400"/>
              <a:t>     una constitución mixta</a:t>
            </a:r>
            <a:endParaRPr lang="es-ES" sz="2400"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98681" y="3069298"/>
            <a:ext cx="2563665" cy="2917998"/>
          </a:xfrm>
          <a:prstGeom prst="rect">
            <a:avLst/>
          </a:prstGeom>
        </p:spPr>
      </p:pic>
      <p:sp>
        <p:nvSpPr>
          <p:cNvPr id="8" name="7 CuadroTexto"/>
          <p:cNvSpPr txBox="1"/>
          <p:nvPr/>
        </p:nvSpPr>
        <p:spPr>
          <a:xfrm>
            <a:off x="3635896" y="5879928"/>
            <a:ext cx="5328592" cy="646331"/>
          </a:xfrm>
          <a:prstGeom prst="rect">
            <a:avLst/>
          </a:prstGeom>
          <a:solidFill>
            <a:schemeClr val="bg1"/>
          </a:solidFill>
        </p:spPr>
        <p:txBody>
          <a:bodyPr wrap="square" rtlCol="0">
            <a:spAutoFit/>
          </a:bodyPr>
          <a:lstStyle/>
          <a:p>
            <a:r>
              <a:rPr lang="es-ES" dirty="0"/>
              <a:t>Se denomina </a:t>
            </a:r>
            <a:r>
              <a:rPr lang="es-ES" b="1" i="1" dirty="0"/>
              <a:t>cristalito</a:t>
            </a:r>
            <a:r>
              <a:rPr lang="es-ES" dirty="0"/>
              <a:t> o </a:t>
            </a:r>
            <a:r>
              <a:rPr lang="es-ES" b="1" i="1" dirty="0" err="1"/>
              <a:t>cristalita</a:t>
            </a:r>
            <a:r>
              <a:rPr lang="es-ES" dirty="0"/>
              <a:t> a las regiones de empaquetamiento regular o cristalino.</a:t>
            </a:r>
          </a:p>
        </p:txBody>
      </p:sp>
      <p:graphicFrame>
        <p:nvGraphicFramePr>
          <p:cNvPr id="9" name="Objeto 8">
            <a:extLst>
              <a:ext uri="{FF2B5EF4-FFF2-40B4-BE49-F238E27FC236}">
                <a16:creationId xmlns:a16="http://schemas.microsoft.com/office/drawing/2014/main" id="{41F072D7-3C82-457F-82DE-1499391FFEBF}"/>
              </a:ext>
            </a:extLst>
          </p:cNvPr>
          <p:cNvGraphicFramePr>
            <a:graphicFrameLocks noChangeAspect="1"/>
          </p:cNvGraphicFramePr>
          <p:nvPr>
            <p:extLst>
              <p:ext uri="{D42A27DB-BD31-4B8C-83A1-F6EECF244321}">
                <p14:modId xmlns:p14="http://schemas.microsoft.com/office/powerpoint/2010/main" val="1064995069"/>
              </p:ext>
            </p:extLst>
          </p:nvPr>
        </p:nvGraphicFramePr>
        <p:xfrm>
          <a:off x="6372200" y="901204"/>
          <a:ext cx="2692400" cy="1663700"/>
        </p:xfrm>
        <a:graphic>
          <a:graphicData uri="http://schemas.openxmlformats.org/presentationml/2006/ole">
            <mc:AlternateContent xmlns:mc="http://schemas.openxmlformats.org/markup-compatibility/2006">
              <mc:Choice xmlns:v="urn:schemas-microsoft-com:vml" Requires="v">
                <p:oleObj spid="_x0000_s13363" name="Image" r:id="rId4" imgW="2691720" imgH="1663200" progId="Photoshop.Image.13">
                  <p:embed/>
                </p:oleObj>
              </mc:Choice>
              <mc:Fallback>
                <p:oleObj name="Image" r:id="rId4" imgW="2691720" imgH="1663200" progId="Photoshop.Image.13">
                  <p:embed/>
                  <p:pic>
                    <p:nvPicPr>
                      <p:cNvPr id="0" name=""/>
                      <p:cNvPicPr/>
                      <p:nvPr/>
                    </p:nvPicPr>
                    <p:blipFill>
                      <a:blip r:embed="rId5"/>
                      <a:stretch>
                        <a:fillRect/>
                      </a:stretch>
                    </p:blipFill>
                    <p:spPr>
                      <a:xfrm>
                        <a:off x="6372200" y="901204"/>
                        <a:ext cx="2692400" cy="166370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823509A8-8EA6-45D5-8180-01A8798DAD46}"/>
              </a:ext>
            </a:extLst>
          </p:cNvPr>
          <p:cNvGraphicFramePr>
            <a:graphicFrameLocks noChangeAspect="1"/>
          </p:cNvGraphicFramePr>
          <p:nvPr>
            <p:extLst>
              <p:ext uri="{D42A27DB-BD31-4B8C-83A1-F6EECF244321}">
                <p14:modId xmlns:p14="http://schemas.microsoft.com/office/powerpoint/2010/main" val="3419852973"/>
              </p:ext>
            </p:extLst>
          </p:nvPr>
        </p:nvGraphicFramePr>
        <p:xfrm>
          <a:off x="943496" y="2697950"/>
          <a:ext cx="2692400" cy="2057400"/>
        </p:xfrm>
        <a:graphic>
          <a:graphicData uri="http://schemas.openxmlformats.org/presentationml/2006/ole">
            <mc:AlternateContent xmlns:mc="http://schemas.openxmlformats.org/markup-compatibility/2006">
              <mc:Choice xmlns:v="urn:schemas-microsoft-com:vml" Requires="v">
                <p:oleObj spid="_x0000_s13364" name="Image" r:id="rId6" imgW="2691720" imgH="2057040" progId="Photoshop.Image.13">
                  <p:embed/>
                </p:oleObj>
              </mc:Choice>
              <mc:Fallback>
                <p:oleObj name="Image" r:id="rId6" imgW="2691720" imgH="2057040" progId="Photoshop.Image.13">
                  <p:embed/>
                  <p:pic>
                    <p:nvPicPr>
                      <p:cNvPr id="0" name=""/>
                      <p:cNvPicPr/>
                      <p:nvPr/>
                    </p:nvPicPr>
                    <p:blipFill>
                      <a:blip r:embed="rId7"/>
                      <a:stretch>
                        <a:fillRect/>
                      </a:stretch>
                    </p:blipFill>
                    <p:spPr>
                      <a:xfrm>
                        <a:off x="943496" y="2697950"/>
                        <a:ext cx="2692400" cy="2057400"/>
                      </a:xfrm>
                      <a:prstGeom prst="rect">
                        <a:avLst/>
                      </a:prstGeom>
                    </p:spPr>
                  </p:pic>
                </p:oleObj>
              </mc:Fallback>
            </mc:AlternateContent>
          </a:graphicData>
        </a:graphic>
      </p:graphicFrame>
      <p:sp>
        <p:nvSpPr>
          <p:cNvPr id="11" name="Flecha: a la derecha 10">
            <a:extLst>
              <a:ext uri="{FF2B5EF4-FFF2-40B4-BE49-F238E27FC236}">
                <a16:creationId xmlns:a16="http://schemas.microsoft.com/office/drawing/2014/main" id="{0E56842A-85EB-461D-8F8C-696B49E9FBAF}"/>
              </a:ext>
            </a:extLst>
          </p:cNvPr>
          <p:cNvSpPr/>
          <p:nvPr/>
        </p:nvSpPr>
        <p:spPr>
          <a:xfrm>
            <a:off x="5364088" y="1690828"/>
            <a:ext cx="1008112" cy="58915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Flecha: en U 11">
            <a:extLst>
              <a:ext uri="{FF2B5EF4-FFF2-40B4-BE49-F238E27FC236}">
                <a16:creationId xmlns:a16="http://schemas.microsoft.com/office/drawing/2014/main" id="{C6BA796C-E7AB-4C43-8949-635549935F30}"/>
              </a:ext>
            </a:extLst>
          </p:cNvPr>
          <p:cNvSpPr/>
          <p:nvPr/>
        </p:nvSpPr>
        <p:spPr>
          <a:xfrm rot="5400000">
            <a:off x="3724648" y="2437632"/>
            <a:ext cx="864096" cy="753568"/>
          </a:xfrm>
          <a:prstGeom prst="uturnArrow">
            <a:avLst>
              <a:gd name="adj1" fmla="val 26156"/>
              <a:gd name="adj2" fmla="val 25000"/>
              <a:gd name="adj3" fmla="val 25000"/>
              <a:gd name="adj4" fmla="val 43750"/>
              <a:gd name="adj5" fmla="val 10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3" name="Flecha: a la derecha 12">
            <a:extLst>
              <a:ext uri="{FF2B5EF4-FFF2-40B4-BE49-F238E27FC236}">
                <a16:creationId xmlns:a16="http://schemas.microsoft.com/office/drawing/2014/main" id="{7E6423E0-7AA8-4657-86A8-C27074C7EEA2}"/>
              </a:ext>
            </a:extLst>
          </p:cNvPr>
          <p:cNvSpPr/>
          <p:nvPr/>
        </p:nvSpPr>
        <p:spPr>
          <a:xfrm rot="19999009">
            <a:off x="4421531" y="4872594"/>
            <a:ext cx="899728" cy="64807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462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par>
                          <p:cTn id="22" fill="hold">
                            <p:stCondLst>
                              <p:cond delay="0"/>
                            </p:stCondLst>
                            <p:childTnLst>
                              <p:par>
                                <p:cTn id="23" presetID="16" presetClass="entr" presetSubtype="2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Horizontal)">
                                      <p:cBhvr>
                                        <p:cTn id="25" dur="500"/>
                                        <p:tgtEl>
                                          <p:spTgt spid="12"/>
                                        </p:tgtEl>
                                      </p:cBhvr>
                                    </p:animEffec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50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par>
                          <p:cTn id="39" fill="hold">
                            <p:stCondLst>
                              <p:cond delay="1500"/>
                            </p:stCondLst>
                            <p:childTnLst>
                              <p:par>
                                <p:cTn id="40" presetID="1" presetClass="entr" presetSubtype="0" fill="hold" nodeType="afterEffect">
                                  <p:stCondLst>
                                    <p:cond delay="100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B8588-D8D5-4E36-A6B1-831798C1D85D}"/>
              </a:ext>
            </a:extLst>
          </p:cNvPr>
          <p:cNvSpPr>
            <a:spLocks noGrp="1"/>
          </p:cNvSpPr>
          <p:nvPr>
            <p:ph type="title"/>
          </p:nvPr>
        </p:nvSpPr>
        <p:spPr>
          <a:xfrm>
            <a:off x="179512" y="188640"/>
            <a:ext cx="8784976" cy="1143000"/>
          </a:xfrm>
        </p:spPr>
        <p:txBody>
          <a:bodyPr>
            <a:normAutofit fontScale="90000"/>
          </a:bodyPr>
          <a:lstStyle/>
          <a:p>
            <a:r>
              <a:rPr lang="es-AR"/>
              <a:t>¿Cómo afecta la cristalinidad a las propiedades del polímero?</a:t>
            </a:r>
          </a:p>
        </p:txBody>
      </p:sp>
      <p:sp>
        <p:nvSpPr>
          <p:cNvPr id="5" name="CuadroTexto 4">
            <a:extLst>
              <a:ext uri="{FF2B5EF4-FFF2-40B4-BE49-F238E27FC236}">
                <a16:creationId xmlns:a16="http://schemas.microsoft.com/office/drawing/2014/main" id="{B4AA29F1-0C12-499C-9292-1F406E85E1FA}"/>
              </a:ext>
            </a:extLst>
          </p:cNvPr>
          <p:cNvSpPr txBox="1"/>
          <p:nvPr/>
        </p:nvSpPr>
        <p:spPr>
          <a:xfrm>
            <a:off x="201485" y="1484784"/>
            <a:ext cx="8784976" cy="5016758"/>
          </a:xfrm>
          <a:prstGeom prst="rect">
            <a:avLst/>
          </a:prstGeom>
          <a:noFill/>
        </p:spPr>
        <p:txBody>
          <a:bodyPr wrap="square" rtlCol="0">
            <a:spAutoFit/>
          </a:bodyPr>
          <a:lstStyle/>
          <a:p>
            <a:pPr marL="285750" indent="-285750">
              <a:spcBef>
                <a:spcPts val="1200"/>
              </a:spcBef>
              <a:buFont typeface="Wingdings" panose="05000000000000000000" pitchFamily="2" charset="2"/>
              <a:buChar char="q"/>
            </a:pPr>
            <a:r>
              <a:rPr lang="es-AR" sz="2800" u="sng"/>
              <a:t>Aumenta la densidad</a:t>
            </a:r>
            <a:r>
              <a:rPr lang="es-AR" sz="2800"/>
              <a:t>:  el mayor empaquetamiento hace que igual masa ocupe menos volumen</a:t>
            </a:r>
          </a:p>
          <a:p>
            <a:pPr marL="285750" indent="-285750">
              <a:spcBef>
                <a:spcPts val="1200"/>
              </a:spcBef>
              <a:buFont typeface="Wingdings" panose="05000000000000000000" pitchFamily="2" charset="2"/>
              <a:buChar char="q"/>
            </a:pPr>
            <a:r>
              <a:rPr lang="es-AR" sz="2800" u="sng"/>
              <a:t>Pérdida de transparencia</a:t>
            </a:r>
            <a:r>
              <a:rPr lang="es-AR" sz="2800"/>
              <a:t>: los cristales reflejan la luz en múltiples direcciones (color blanco). Los polímeros amorfos son transparentes.</a:t>
            </a:r>
          </a:p>
          <a:p>
            <a:pPr marL="285750" indent="-285750">
              <a:spcBef>
                <a:spcPts val="1200"/>
              </a:spcBef>
              <a:buFont typeface="Wingdings" panose="05000000000000000000" pitchFamily="2" charset="2"/>
              <a:buChar char="q"/>
            </a:pPr>
            <a:r>
              <a:rPr lang="es-AR" sz="2800" u="sng"/>
              <a:t>Mayor resistencia a los solventes</a:t>
            </a:r>
            <a:r>
              <a:rPr lang="es-AR" sz="2800"/>
              <a:t>: los disolventes atacan con mayor dificultad a las estructuras compactas</a:t>
            </a:r>
          </a:p>
          <a:p>
            <a:pPr marL="285750" indent="-285750">
              <a:spcBef>
                <a:spcPts val="1200"/>
              </a:spcBef>
              <a:buFont typeface="Wingdings" panose="05000000000000000000" pitchFamily="2" charset="2"/>
              <a:buChar char="q"/>
            </a:pPr>
            <a:r>
              <a:rPr lang="es-AR" sz="2800" u="sng"/>
              <a:t>Tienen una temperatura de fusión definida</a:t>
            </a:r>
            <a:r>
              <a:rPr lang="es-AR" sz="2800"/>
              <a:t>.</a:t>
            </a:r>
          </a:p>
          <a:p>
            <a:pPr marL="285750" indent="-285750">
              <a:spcBef>
                <a:spcPts val="1200"/>
              </a:spcBef>
              <a:buFont typeface="Wingdings" panose="05000000000000000000" pitchFamily="2" charset="2"/>
              <a:buChar char="q"/>
            </a:pPr>
            <a:r>
              <a:rPr lang="es-AR" sz="2800" u="sng"/>
              <a:t>Mejores propiedades mecánicas tras estiramiento</a:t>
            </a:r>
            <a:r>
              <a:rPr lang="es-AR" sz="2800"/>
              <a:t>: por alineación de los cristalitos.</a:t>
            </a:r>
          </a:p>
        </p:txBody>
      </p:sp>
    </p:spTree>
    <p:extLst>
      <p:ext uri="{BB962C8B-B14F-4D97-AF65-F5344CB8AC3E}">
        <p14:creationId xmlns:p14="http://schemas.microsoft.com/office/powerpoint/2010/main" val="24914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21"/>
            <a:ext cx="8229600" cy="562074"/>
          </a:xfrm>
        </p:spPr>
        <p:txBody>
          <a:bodyPr>
            <a:noAutofit/>
          </a:bodyPr>
          <a:lstStyle/>
          <a:p>
            <a:r>
              <a:rPr lang="es-ES" sz="3200" dirty="0"/>
              <a:t>Propiedades térmicas</a:t>
            </a:r>
          </a:p>
        </p:txBody>
      </p:sp>
      <p:sp>
        <p:nvSpPr>
          <p:cNvPr id="3" name="2 Marcador de contenido"/>
          <p:cNvSpPr>
            <a:spLocks noGrp="1"/>
          </p:cNvSpPr>
          <p:nvPr>
            <p:ph idx="1"/>
          </p:nvPr>
        </p:nvSpPr>
        <p:spPr>
          <a:xfrm>
            <a:off x="457200" y="528106"/>
            <a:ext cx="8229600" cy="1700769"/>
          </a:xfrm>
        </p:spPr>
        <p:txBody>
          <a:bodyPr>
            <a:noAutofit/>
          </a:bodyPr>
          <a:lstStyle/>
          <a:p>
            <a:pPr>
              <a:spcBef>
                <a:spcPts val="0"/>
              </a:spcBef>
            </a:pPr>
            <a:r>
              <a:rPr lang="es-ES" sz="1800" dirty="0"/>
              <a:t>A bajas temperaturas los polímeros tienen propiedades vítreas: son duros y quebradizos.</a:t>
            </a:r>
          </a:p>
          <a:p>
            <a:pPr>
              <a:spcBef>
                <a:spcPts val="0"/>
              </a:spcBef>
            </a:pPr>
            <a:r>
              <a:rPr lang="es-ES" sz="1800" dirty="0"/>
              <a:t>Al calentárselos pueden alcanzar una temperatura para la cual se vuelven blandos y flexibles, es la </a:t>
            </a:r>
            <a:r>
              <a:rPr lang="es-ES" sz="1800" b="1" i="1" dirty="0"/>
              <a:t>temperatura de transición vítrea</a:t>
            </a:r>
            <a:r>
              <a:rPr lang="es-ES" sz="1800" dirty="0"/>
              <a:t>, </a:t>
            </a:r>
            <a:r>
              <a:rPr lang="es-ES" sz="1800" b="1" i="1" dirty="0" err="1"/>
              <a:t>T</a:t>
            </a:r>
            <a:r>
              <a:rPr lang="es-ES" sz="1800" b="1" i="1" baseline="-25000" dirty="0" err="1"/>
              <a:t>g</a:t>
            </a:r>
            <a:r>
              <a:rPr lang="es-ES" sz="1800" i="1"/>
              <a:t>. </a:t>
            </a:r>
          </a:p>
          <a:p>
            <a:pPr>
              <a:spcBef>
                <a:spcPts val="0"/>
              </a:spcBef>
            </a:pPr>
            <a:r>
              <a:rPr lang="es-ES" sz="1800" i="1"/>
              <a:t>Se trata de movimientos en segmentos cortos (5 a 20 átomos) de las cadenas amorfas. No afectan a los cristalitos. ¿Qué factores estructurales la afectan?</a:t>
            </a:r>
            <a:endParaRPr lang="es-ES" sz="1800" dirty="0"/>
          </a:p>
        </p:txBody>
      </p:sp>
      <p:pic>
        <p:nvPicPr>
          <p:cNvPr id="5" name="Imagen 4">
            <a:extLst>
              <a:ext uri="{FF2B5EF4-FFF2-40B4-BE49-F238E27FC236}">
                <a16:creationId xmlns:a16="http://schemas.microsoft.com/office/drawing/2014/main" id="{C6E0E14F-7ED0-45DC-AB84-80E3ABA43F79}"/>
              </a:ext>
            </a:extLst>
          </p:cNvPr>
          <p:cNvPicPr>
            <a:picLocks noChangeAspect="1"/>
          </p:cNvPicPr>
          <p:nvPr/>
        </p:nvPicPr>
        <p:blipFill>
          <a:blip r:embed="rId3"/>
          <a:stretch>
            <a:fillRect/>
          </a:stretch>
        </p:blipFill>
        <p:spPr>
          <a:xfrm>
            <a:off x="457200" y="2348880"/>
            <a:ext cx="5544616" cy="1169410"/>
          </a:xfrm>
          <a:prstGeom prst="rect">
            <a:avLst/>
          </a:prstGeom>
        </p:spPr>
      </p:pic>
      <p:sp>
        <p:nvSpPr>
          <p:cNvPr id="9" name="Globo: flecha izquierda 8">
            <a:extLst>
              <a:ext uri="{FF2B5EF4-FFF2-40B4-BE49-F238E27FC236}">
                <a16:creationId xmlns:a16="http://schemas.microsoft.com/office/drawing/2014/main" id="{10AE78DC-9AF2-4C4C-8CD7-D7AC9B3BE284}"/>
              </a:ext>
            </a:extLst>
          </p:cNvPr>
          <p:cNvSpPr/>
          <p:nvPr/>
        </p:nvSpPr>
        <p:spPr>
          <a:xfrm>
            <a:off x="6001816" y="2366257"/>
            <a:ext cx="2076283" cy="1052757"/>
          </a:xfrm>
          <a:prstGeom prst="leftArrowCallout">
            <a:avLst>
              <a:gd name="adj1" fmla="val 47219"/>
              <a:gd name="adj2" fmla="val 39140"/>
              <a:gd name="adj3" fmla="val 25000"/>
              <a:gd name="adj4" fmla="val 821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a:solidFill>
                  <a:schemeClr val="tx1"/>
                </a:solidFill>
              </a:rPr>
              <a:t>Una cadena rígida (ej.: con anillo aromático) restringe movilidad y aumenta el Tg</a:t>
            </a:r>
          </a:p>
        </p:txBody>
      </p:sp>
      <p:grpSp>
        <p:nvGrpSpPr>
          <p:cNvPr id="12" name="Grupo 11">
            <a:extLst>
              <a:ext uri="{FF2B5EF4-FFF2-40B4-BE49-F238E27FC236}">
                <a16:creationId xmlns:a16="http://schemas.microsoft.com/office/drawing/2014/main" id="{8D7477E6-2232-4EEE-B337-9C967A0F3471}"/>
              </a:ext>
            </a:extLst>
          </p:cNvPr>
          <p:cNvGrpSpPr/>
          <p:nvPr/>
        </p:nvGrpSpPr>
        <p:grpSpPr>
          <a:xfrm>
            <a:off x="3502149" y="3518290"/>
            <a:ext cx="5559499" cy="1169410"/>
            <a:chOff x="3584501" y="5109196"/>
            <a:chExt cx="5559499" cy="1169410"/>
          </a:xfrm>
        </p:grpSpPr>
        <p:pic>
          <p:nvPicPr>
            <p:cNvPr id="6" name="Imagen 5">
              <a:extLst>
                <a:ext uri="{FF2B5EF4-FFF2-40B4-BE49-F238E27FC236}">
                  <a16:creationId xmlns:a16="http://schemas.microsoft.com/office/drawing/2014/main" id="{AAF2C833-B42B-461F-8263-A592DD84AE44}"/>
                </a:ext>
              </a:extLst>
            </p:cNvPr>
            <p:cNvPicPr>
              <a:picLocks noChangeAspect="1"/>
            </p:cNvPicPr>
            <p:nvPr/>
          </p:nvPicPr>
          <p:blipFill>
            <a:blip r:embed="rId4"/>
            <a:stretch>
              <a:fillRect/>
            </a:stretch>
          </p:blipFill>
          <p:spPr>
            <a:xfrm>
              <a:off x="3599384" y="5109196"/>
              <a:ext cx="5544616" cy="1169410"/>
            </a:xfrm>
            <a:prstGeom prst="rect">
              <a:avLst/>
            </a:prstGeom>
          </p:spPr>
        </p:pic>
        <p:graphicFrame>
          <p:nvGraphicFramePr>
            <p:cNvPr id="11" name="Objeto 10">
              <a:extLst>
                <a:ext uri="{FF2B5EF4-FFF2-40B4-BE49-F238E27FC236}">
                  <a16:creationId xmlns:a16="http://schemas.microsoft.com/office/drawing/2014/main" id="{A4B5B316-FB0A-4052-ABFD-4FCAC063598D}"/>
                </a:ext>
              </a:extLst>
            </p:cNvPr>
            <p:cNvGraphicFramePr>
              <a:graphicFrameLocks noChangeAspect="1"/>
            </p:cNvGraphicFramePr>
            <p:nvPr>
              <p:extLst>
                <p:ext uri="{D42A27DB-BD31-4B8C-83A1-F6EECF244321}">
                  <p14:modId xmlns:p14="http://schemas.microsoft.com/office/powerpoint/2010/main" val="565677646"/>
                </p:ext>
              </p:extLst>
            </p:nvPr>
          </p:nvGraphicFramePr>
          <p:xfrm>
            <a:off x="3584501" y="5390810"/>
            <a:ext cx="745602" cy="606181"/>
          </p:xfrm>
          <a:graphic>
            <a:graphicData uri="http://schemas.openxmlformats.org/presentationml/2006/ole">
              <mc:AlternateContent xmlns:mc="http://schemas.openxmlformats.org/markup-compatibility/2006">
                <mc:Choice xmlns:v="urn:schemas-microsoft-com:vml" Requires="v">
                  <p:oleObj spid="_x0000_s14361" name="ChemSketch" r:id="rId5" imgW="2148480" imgH="1746000" progId="ACD.ChemSketch.20">
                    <p:embed/>
                  </p:oleObj>
                </mc:Choice>
                <mc:Fallback>
                  <p:oleObj name="ChemSketch" r:id="rId5" imgW="2148480" imgH="1746000" progId="ACD.ChemSketch.20">
                    <p:embed/>
                    <p:pic>
                      <p:nvPicPr>
                        <p:cNvPr id="0" name=""/>
                        <p:cNvPicPr/>
                        <p:nvPr/>
                      </p:nvPicPr>
                      <p:blipFill>
                        <a:blip r:embed="rId6"/>
                        <a:stretch>
                          <a:fillRect/>
                        </a:stretch>
                      </p:blipFill>
                      <p:spPr>
                        <a:xfrm>
                          <a:off x="3584501" y="5390810"/>
                          <a:ext cx="745602" cy="606181"/>
                        </a:xfrm>
                        <a:prstGeom prst="rect">
                          <a:avLst/>
                        </a:prstGeom>
                        <a:solidFill>
                          <a:schemeClr val="bg1"/>
                        </a:solidFill>
                      </p:spPr>
                    </p:pic>
                  </p:oleObj>
                </mc:Fallback>
              </mc:AlternateContent>
            </a:graphicData>
          </a:graphic>
        </p:graphicFrame>
      </p:grpSp>
      <p:sp>
        <p:nvSpPr>
          <p:cNvPr id="13" name="Globo: flecha derecha 12">
            <a:extLst>
              <a:ext uri="{FF2B5EF4-FFF2-40B4-BE49-F238E27FC236}">
                <a16:creationId xmlns:a16="http://schemas.microsoft.com/office/drawing/2014/main" id="{F484613F-106E-4E18-A1F3-081E10300B2E}"/>
              </a:ext>
            </a:extLst>
          </p:cNvPr>
          <p:cNvSpPr/>
          <p:nvPr/>
        </p:nvSpPr>
        <p:spPr>
          <a:xfrm>
            <a:off x="1969368" y="3638294"/>
            <a:ext cx="1532781" cy="1049406"/>
          </a:xfrm>
          <a:prstGeom prst="rightArrowCallout">
            <a:avLst>
              <a:gd name="adj1" fmla="val 55396"/>
              <a:gd name="adj2" fmla="val 38171"/>
              <a:gd name="adj3" fmla="val 25000"/>
              <a:gd name="adj4" fmla="val 7491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a:solidFill>
                  <a:schemeClr val="tx1"/>
                </a:solidFill>
              </a:rPr>
              <a:t>Fuertes interacciones entre los R incrementa el Tg</a:t>
            </a:r>
          </a:p>
        </p:txBody>
      </p:sp>
      <p:sp>
        <p:nvSpPr>
          <p:cNvPr id="14" name="CuadroTexto 13">
            <a:extLst>
              <a:ext uri="{FF2B5EF4-FFF2-40B4-BE49-F238E27FC236}">
                <a16:creationId xmlns:a16="http://schemas.microsoft.com/office/drawing/2014/main" id="{B9809DEB-99FB-437F-8F86-0E1CD048A296}"/>
              </a:ext>
            </a:extLst>
          </p:cNvPr>
          <p:cNvSpPr txBox="1"/>
          <p:nvPr/>
        </p:nvSpPr>
        <p:spPr>
          <a:xfrm>
            <a:off x="197768" y="4702348"/>
            <a:ext cx="8748464" cy="1538059"/>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16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ES" sz="1800"/>
              <a:t>Si un polímero, altamente cristalino, se calienta por encima de la Tg llegará un momento en que los cristalitos funden; estaremos ante </a:t>
            </a:r>
            <a:r>
              <a:rPr lang="es-ES" sz="1800" b="1" i="1"/>
              <a:t>la temperatura de transición de fusión Tm</a:t>
            </a:r>
          </a:p>
          <a:p>
            <a:r>
              <a:rPr lang="es-ES" sz="1800"/>
              <a:t>A la Tm el plástico se vuelve amorfo. Los factores que la afectan son, en general, los mismos que para Tg. Por eso, polímeros que posean altos Tg debemos esperar que también tengan altos Tm</a:t>
            </a:r>
          </a:p>
          <a:p>
            <a:r>
              <a:rPr lang="es-ES" sz="1800"/>
              <a:t>Según sus propiedades pseudoplásticas, los polímeros pueden clasificarse en: termoplásticos, fibras, elastómeros y resinas termorrígidas o termofijas.</a:t>
            </a:r>
          </a:p>
          <a:p>
            <a:endParaRPr lang="es-AR" sz="1800"/>
          </a:p>
        </p:txBody>
      </p:sp>
    </p:spTree>
    <p:extLst>
      <p:ext uri="{BB962C8B-B14F-4D97-AF65-F5344CB8AC3E}">
        <p14:creationId xmlns:p14="http://schemas.microsoft.com/office/powerpoint/2010/main" val="24067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2" presetClass="entr" presetSubtype="2"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634082"/>
          </a:xfrm>
        </p:spPr>
        <p:txBody>
          <a:bodyPr>
            <a:normAutofit fontScale="90000"/>
          </a:bodyPr>
          <a:lstStyle/>
          <a:p>
            <a:r>
              <a:rPr lang="es-ES" dirty="0"/>
              <a:t>POLÍMEROS</a:t>
            </a:r>
          </a:p>
        </p:txBody>
      </p:sp>
      <p:sp>
        <p:nvSpPr>
          <p:cNvPr id="3" name="2 Marcador de contenido"/>
          <p:cNvSpPr>
            <a:spLocks noGrp="1"/>
          </p:cNvSpPr>
          <p:nvPr>
            <p:ph idx="1"/>
          </p:nvPr>
        </p:nvSpPr>
        <p:spPr>
          <a:xfrm>
            <a:off x="477888" y="1470794"/>
            <a:ext cx="8229600" cy="4525963"/>
          </a:xfrm>
        </p:spPr>
        <p:txBody>
          <a:bodyPr>
            <a:normAutofit/>
          </a:bodyPr>
          <a:lstStyle/>
          <a:p>
            <a:pPr algn="just"/>
            <a:r>
              <a:rPr lang="es-ES" dirty="0"/>
              <a:t>Los polímeros (del griego </a:t>
            </a:r>
            <a:r>
              <a:rPr lang="es-ES" dirty="0" err="1"/>
              <a:t>poly</a:t>
            </a:r>
            <a:r>
              <a:rPr lang="es-ES" dirty="0"/>
              <a:t>, muchos, y meres, partes o segmentos) son grandes moléculas (macromoléculas). </a:t>
            </a:r>
          </a:p>
          <a:p>
            <a:pPr algn="just"/>
            <a:r>
              <a:rPr lang="es-ES" dirty="0"/>
              <a:t>Están constituidas por fragmentos moleculares menores, llamadas monómeros.</a:t>
            </a:r>
          </a:p>
          <a:p>
            <a:pPr algn="just"/>
            <a:r>
              <a:rPr lang="es-ES" dirty="0"/>
              <a:t>Los polímeros tienen propiedades completamente diferentes a los de sus monómeros constitutivos.</a:t>
            </a:r>
          </a:p>
        </p:txBody>
      </p:sp>
    </p:spTree>
    <p:extLst>
      <p:ext uri="{BB962C8B-B14F-4D97-AF65-F5344CB8AC3E}">
        <p14:creationId xmlns:p14="http://schemas.microsoft.com/office/powerpoint/2010/main" val="31516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57180064-C91F-4CB2-A982-2A6BEF905A70}"/>
              </a:ext>
            </a:extLst>
          </p:cNvPr>
          <p:cNvSpPr/>
          <p:nvPr/>
        </p:nvSpPr>
        <p:spPr>
          <a:xfrm>
            <a:off x="0" y="3121363"/>
            <a:ext cx="9125396" cy="35555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84AD6C37-7344-48F0-849F-ACDAC57DBD67}"/>
              </a:ext>
            </a:extLst>
          </p:cNvPr>
          <p:cNvSpPr/>
          <p:nvPr/>
        </p:nvSpPr>
        <p:spPr>
          <a:xfrm>
            <a:off x="179512" y="767117"/>
            <a:ext cx="8856984" cy="943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 name="Título 1">
            <a:extLst>
              <a:ext uri="{FF2B5EF4-FFF2-40B4-BE49-F238E27FC236}">
                <a16:creationId xmlns:a16="http://schemas.microsoft.com/office/drawing/2014/main" id="{3AC675C9-CA64-4031-A248-9765D966C640}"/>
              </a:ext>
            </a:extLst>
          </p:cNvPr>
          <p:cNvSpPr>
            <a:spLocks noGrp="1"/>
          </p:cNvSpPr>
          <p:nvPr>
            <p:ph type="title"/>
          </p:nvPr>
        </p:nvSpPr>
        <p:spPr>
          <a:xfrm>
            <a:off x="457200" y="160337"/>
            <a:ext cx="8229600" cy="571500"/>
          </a:xfrm>
        </p:spPr>
        <p:txBody>
          <a:bodyPr>
            <a:normAutofit fontScale="90000"/>
          </a:bodyPr>
          <a:lstStyle/>
          <a:p>
            <a:r>
              <a:rPr lang="es-AR"/>
              <a:t>Comportamiento Viscoelástico</a:t>
            </a:r>
          </a:p>
        </p:txBody>
      </p:sp>
      <p:sp>
        <p:nvSpPr>
          <p:cNvPr id="10" name="Rectángulo 9">
            <a:extLst>
              <a:ext uri="{FF2B5EF4-FFF2-40B4-BE49-F238E27FC236}">
                <a16:creationId xmlns:a16="http://schemas.microsoft.com/office/drawing/2014/main" id="{97D087F7-9A6A-45BC-8BFF-899134CC419D}"/>
              </a:ext>
            </a:extLst>
          </p:cNvPr>
          <p:cNvSpPr/>
          <p:nvPr/>
        </p:nvSpPr>
        <p:spPr>
          <a:xfrm>
            <a:off x="181381" y="1868959"/>
            <a:ext cx="8856984" cy="1014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6" name="Conector recto 15">
            <a:extLst>
              <a:ext uri="{FF2B5EF4-FFF2-40B4-BE49-F238E27FC236}">
                <a16:creationId xmlns:a16="http://schemas.microsoft.com/office/drawing/2014/main" id="{47B93FE2-1467-438D-8C56-66A74D3DF89D}"/>
              </a:ext>
            </a:extLst>
          </p:cNvPr>
          <p:cNvCxnSpPr>
            <a:cxnSpLocks/>
          </p:cNvCxnSpPr>
          <p:nvPr/>
        </p:nvCxnSpPr>
        <p:spPr>
          <a:xfrm>
            <a:off x="2483768" y="2213623"/>
            <a:ext cx="0" cy="200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D80E917-D10D-4A9A-8E9F-CA689BEB8025}"/>
              </a:ext>
            </a:extLst>
          </p:cNvPr>
          <p:cNvCxnSpPr>
            <a:cxnSpLocks/>
          </p:cNvCxnSpPr>
          <p:nvPr/>
        </p:nvCxnSpPr>
        <p:spPr>
          <a:xfrm>
            <a:off x="6300192" y="2245461"/>
            <a:ext cx="0" cy="200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89D2A34-C968-483F-81DA-387EC3F3EC1A}"/>
              </a:ext>
            </a:extLst>
          </p:cNvPr>
          <p:cNvCxnSpPr>
            <a:cxnSpLocks/>
          </p:cNvCxnSpPr>
          <p:nvPr/>
        </p:nvCxnSpPr>
        <p:spPr>
          <a:xfrm>
            <a:off x="4211960" y="2245461"/>
            <a:ext cx="0" cy="200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lecha: a la derecha 23">
            <a:extLst>
              <a:ext uri="{FF2B5EF4-FFF2-40B4-BE49-F238E27FC236}">
                <a16:creationId xmlns:a16="http://schemas.microsoft.com/office/drawing/2014/main" id="{1E5C6024-F716-406F-94F1-6DA90AF760F3}"/>
              </a:ext>
            </a:extLst>
          </p:cNvPr>
          <p:cNvSpPr/>
          <p:nvPr/>
        </p:nvSpPr>
        <p:spPr>
          <a:xfrm>
            <a:off x="7663805" y="992538"/>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Flecha: a la derecha 26">
            <a:extLst>
              <a:ext uri="{FF2B5EF4-FFF2-40B4-BE49-F238E27FC236}">
                <a16:creationId xmlns:a16="http://schemas.microsoft.com/office/drawing/2014/main" id="{16FD2807-9639-49EB-8759-E4DF9D4C981E}"/>
              </a:ext>
            </a:extLst>
          </p:cNvPr>
          <p:cNvSpPr/>
          <p:nvPr/>
        </p:nvSpPr>
        <p:spPr>
          <a:xfrm rot="10800000">
            <a:off x="1169882" y="1369962"/>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9" name="Objeto 28">
            <a:extLst>
              <a:ext uri="{FF2B5EF4-FFF2-40B4-BE49-F238E27FC236}">
                <a16:creationId xmlns:a16="http://schemas.microsoft.com/office/drawing/2014/main" id="{47EBE8BF-F4B7-4C75-87E2-E8B101195E8F}"/>
              </a:ext>
            </a:extLst>
          </p:cNvPr>
          <p:cNvGraphicFramePr>
            <a:graphicFrameLocks noChangeAspect="1"/>
          </p:cNvGraphicFramePr>
          <p:nvPr>
            <p:extLst>
              <p:ext uri="{D42A27DB-BD31-4B8C-83A1-F6EECF244321}">
                <p14:modId xmlns:p14="http://schemas.microsoft.com/office/powerpoint/2010/main" val="1413886179"/>
              </p:ext>
            </p:extLst>
          </p:nvPr>
        </p:nvGraphicFramePr>
        <p:xfrm>
          <a:off x="1560004" y="2141168"/>
          <a:ext cx="6096000" cy="138113"/>
        </p:xfrm>
        <a:graphic>
          <a:graphicData uri="http://schemas.openxmlformats.org/presentationml/2006/ole">
            <mc:AlternateContent xmlns:mc="http://schemas.openxmlformats.org/markup-compatibility/2006">
              <mc:Choice xmlns:v="urn:schemas-microsoft-com:vml" Requires="v">
                <p:oleObj spid="_x0000_s15508" name="ChemSketch" r:id="rId3" imgW="9147600" imgH="208080" progId="ACD.ChemSketch.20">
                  <p:embed/>
                </p:oleObj>
              </mc:Choice>
              <mc:Fallback>
                <p:oleObj name="ChemSketch" r:id="rId3" imgW="9147600" imgH="208080" progId="ACD.ChemSketch.20">
                  <p:embed/>
                  <p:pic>
                    <p:nvPicPr>
                      <p:cNvPr id="0" name=""/>
                      <p:cNvPicPr/>
                      <p:nvPr/>
                    </p:nvPicPr>
                    <p:blipFill>
                      <a:blip r:embed="rId4"/>
                      <a:stretch>
                        <a:fillRect/>
                      </a:stretch>
                    </p:blipFill>
                    <p:spPr>
                      <a:xfrm>
                        <a:off x="1560004" y="2141168"/>
                        <a:ext cx="6096000" cy="138113"/>
                      </a:xfrm>
                      <a:prstGeom prst="rect">
                        <a:avLst/>
                      </a:prstGeom>
                    </p:spPr>
                  </p:pic>
                </p:oleObj>
              </mc:Fallback>
            </mc:AlternateContent>
          </a:graphicData>
        </a:graphic>
      </p:graphicFrame>
      <p:graphicFrame>
        <p:nvGraphicFramePr>
          <p:cNvPr id="30" name="Objeto 29">
            <a:extLst>
              <a:ext uri="{FF2B5EF4-FFF2-40B4-BE49-F238E27FC236}">
                <a16:creationId xmlns:a16="http://schemas.microsoft.com/office/drawing/2014/main" id="{6CB13234-93C2-49FE-BBC3-1A220A543EEB}"/>
              </a:ext>
            </a:extLst>
          </p:cNvPr>
          <p:cNvGraphicFramePr>
            <a:graphicFrameLocks noChangeAspect="1"/>
          </p:cNvGraphicFramePr>
          <p:nvPr>
            <p:extLst>
              <p:ext uri="{D42A27DB-BD31-4B8C-83A1-F6EECF244321}">
                <p14:modId xmlns:p14="http://schemas.microsoft.com/office/powerpoint/2010/main" val="2819196310"/>
              </p:ext>
            </p:extLst>
          </p:nvPr>
        </p:nvGraphicFramePr>
        <p:xfrm>
          <a:off x="1567655" y="1039786"/>
          <a:ext cx="6096000" cy="138113"/>
        </p:xfrm>
        <a:graphic>
          <a:graphicData uri="http://schemas.openxmlformats.org/presentationml/2006/ole">
            <mc:AlternateContent xmlns:mc="http://schemas.openxmlformats.org/markup-compatibility/2006">
              <mc:Choice xmlns:v="urn:schemas-microsoft-com:vml" Requires="v">
                <p:oleObj spid="_x0000_s15509" name="ChemSketch" r:id="rId5" imgW="9147600" imgH="208080" progId="ACD.ChemSketch.20">
                  <p:embed/>
                </p:oleObj>
              </mc:Choice>
              <mc:Fallback>
                <p:oleObj name="ChemSketch" r:id="rId5" imgW="9147600" imgH="208080" progId="ACD.ChemSketch.20">
                  <p:embed/>
                  <p:pic>
                    <p:nvPicPr>
                      <p:cNvPr id="0" name=""/>
                      <p:cNvPicPr/>
                      <p:nvPr/>
                    </p:nvPicPr>
                    <p:blipFill>
                      <a:blip r:embed="rId4"/>
                      <a:stretch>
                        <a:fillRect/>
                      </a:stretch>
                    </p:blipFill>
                    <p:spPr>
                      <a:xfrm>
                        <a:off x="1567655" y="1039786"/>
                        <a:ext cx="6096000" cy="138113"/>
                      </a:xfrm>
                      <a:prstGeom prst="rect">
                        <a:avLst/>
                      </a:prstGeom>
                    </p:spPr>
                  </p:pic>
                </p:oleObj>
              </mc:Fallback>
            </mc:AlternateContent>
          </a:graphicData>
        </a:graphic>
      </p:graphicFrame>
      <p:graphicFrame>
        <p:nvGraphicFramePr>
          <p:cNvPr id="31" name="Objeto 30">
            <a:extLst>
              <a:ext uri="{FF2B5EF4-FFF2-40B4-BE49-F238E27FC236}">
                <a16:creationId xmlns:a16="http://schemas.microsoft.com/office/drawing/2014/main" id="{35B242C1-E631-445D-A9D1-A7B14465F377}"/>
              </a:ext>
            </a:extLst>
          </p:cNvPr>
          <p:cNvGraphicFramePr>
            <a:graphicFrameLocks noChangeAspect="1"/>
          </p:cNvGraphicFramePr>
          <p:nvPr>
            <p:extLst>
              <p:ext uri="{D42A27DB-BD31-4B8C-83A1-F6EECF244321}">
                <p14:modId xmlns:p14="http://schemas.microsoft.com/office/powerpoint/2010/main" val="417819912"/>
              </p:ext>
            </p:extLst>
          </p:nvPr>
        </p:nvGraphicFramePr>
        <p:xfrm>
          <a:off x="1524000" y="1369962"/>
          <a:ext cx="6096000" cy="138113"/>
        </p:xfrm>
        <a:graphic>
          <a:graphicData uri="http://schemas.openxmlformats.org/presentationml/2006/ole">
            <mc:AlternateContent xmlns:mc="http://schemas.openxmlformats.org/markup-compatibility/2006">
              <mc:Choice xmlns:v="urn:schemas-microsoft-com:vml" Requires="v">
                <p:oleObj spid="_x0000_s15510" name="ChemSketch" r:id="rId6" imgW="9147600" imgH="208080" progId="ACD.ChemSketch.20">
                  <p:embed/>
                </p:oleObj>
              </mc:Choice>
              <mc:Fallback>
                <p:oleObj name="ChemSketch" r:id="rId6" imgW="9147600" imgH="208080" progId="ACD.ChemSketch.20">
                  <p:embed/>
                  <p:pic>
                    <p:nvPicPr>
                      <p:cNvPr id="0" name=""/>
                      <p:cNvPicPr/>
                      <p:nvPr/>
                    </p:nvPicPr>
                    <p:blipFill>
                      <a:blip r:embed="rId4"/>
                      <a:stretch>
                        <a:fillRect/>
                      </a:stretch>
                    </p:blipFill>
                    <p:spPr>
                      <a:xfrm>
                        <a:off x="1524000" y="1369962"/>
                        <a:ext cx="6096000" cy="138113"/>
                      </a:xfrm>
                      <a:prstGeom prst="rect">
                        <a:avLst/>
                      </a:prstGeom>
                    </p:spPr>
                  </p:pic>
                </p:oleObj>
              </mc:Fallback>
            </mc:AlternateContent>
          </a:graphicData>
        </a:graphic>
      </p:graphicFrame>
      <p:graphicFrame>
        <p:nvGraphicFramePr>
          <p:cNvPr id="32" name="Objeto 31">
            <a:extLst>
              <a:ext uri="{FF2B5EF4-FFF2-40B4-BE49-F238E27FC236}">
                <a16:creationId xmlns:a16="http://schemas.microsoft.com/office/drawing/2014/main" id="{2EB27CD8-BE95-4806-AA11-EB73410B90E2}"/>
              </a:ext>
            </a:extLst>
          </p:cNvPr>
          <p:cNvGraphicFramePr>
            <a:graphicFrameLocks noChangeAspect="1"/>
          </p:cNvGraphicFramePr>
          <p:nvPr>
            <p:extLst>
              <p:ext uri="{D42A27DB-BD31-4B8C-83A1-F6EECF244321}">
                <p14:modId xmlns:p14="http://schemas.microsoft.com/office/powerpoint/2010/main" val="1941813456"/>
              </p:ext>
            </p:extLst>
          </p:nvPr>
        </p:nvGraphicFramePr>
        <p:xfrm>
          <a:off x="1403648" y="2414421"/>
          <a:ext cx="6096000" cy="138113"/>
        </p:xfrm>
        <a:graphic>
          <a:graphicData uri="http://schemas.openxmlformats.org/presentationml/2006/ole">
            <mc:AlternateContent xmlns:mc="http://schemas.openxmlformats.org/markup-compatibility/2006">
              <mc:Choice xmlns:v="urn:schemas-microsoft-com:vml" Requires="v">
                <p:oleObj spid="_x0000_s15511" name="ChemSketch" r:id="rId7" imgW="9147600" imgH="208080" progId="ACD.ChemSketch.20">
                  <p:embed/>
                </p:oleObj>
              </mc:Choice>
              <mc:Fallback>
                <p:oleObj name="ChemSketch" r:id="rId7" imgW="9147600" imgH="208080" progId="ACD.ChemSketch.20">
                  <p:embed/>
                  <p:pic>
                    <p:nvPicPr>
                      <p:cNvPr id="0" name=""/>
                      <p:cNvPicPr/>
                      <p:nvPr/>
                    </p:nvPicPr>
                    <p:blipFill>
                      <a:blip r:embed="rId4"/>
                      <a:stretch>
                        <a:fillRect/>
                      </a:stretch>
                    </p:blipFill>
                    <p:spPr>
                      <a:xfrm>
                        <a:off x="1403648" y="2414421"/>
                        <a:ext cx="6096000" cy="138113"/>
                      </a:xfrm>
                      <a:prstGeom prst="rect">
                        <a:avLst/>
                      </a:prstGeom>
                    </p:spPr>
                  </p:pic>
                </p:oleObj>
              </mc:Fallback>
            </mc:AlternateContent>
          </a:graphicData>
        </a:graphic>
      </p:graphicFrame>
      <p:sp>
        <p:nvSpPr>
          <p:cNvPr id="37" name="Flecha: a la derecha 36">
            <a:extLst>
              <a:ext uri="{FF2B5EF4-FFF2-40B4-BE49-F238E27FC236}">
                <a16:creationId xmlns:a16="http://schemas.microsoft.com/office/drawing/2014/main" id="{BCCD1DF2-CF04-45AD-9B91-84B2ABD292D4}"/>
              </a:ext>
            </a:extLst>
          </p:cNvPr>
          <p:cNvSpPr/>
          <p:nvPr/>
        </p:nvSpPr>
        <p:spPr>
          <a:xfrm>
            <a:off x="7685014" y="2079796"/>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Flecha: a la derecha 38">
            <a:extLst>
              <a:ext uri="{FF2B5EF4-FFF2-40B4-BE49-F238E27FC236}">
                <a16:creationId xmlns:a16="http://schemas.microsoft.com/office/drawing/2014/main" id="{6027C926-9569-40B6-9BC5-8936585420E2}"/>
              </a:ext>
            </a:extLst>
          </p:cNvPr>
          <p:cNvSpPr/>
          <p:nvPr/>
        </p:nvSpPr>
        <p:spPr>
          <a:xfrm rot="10800000">
            <a:off x="1064119" y="2388673"/>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Flecha: a la derecha 40">
            <a:extLst>
              <a:ext uri="{FF2B5EF4-FFF2-40B4-BE49-F238E27FC236}">
                <a16:creationId xmlns:a16="http://schemas.microsoft.com/office/drawing/2014/main" id="{D3CBF29D-24B0-425D-8C01-88ABCBEF7263}"/>
              </a:ext>
            </a:extLst>
          </p:cNvPr>
          <p:cNvSpPr/>
          <p:nvPr/>
        </p:nvSpPr>
        <p:spPr>
          <a:xfrm>
            <a:off x="7685014" y="1972744"/>
            <a:ext cx="491929" cy="40370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Flecha: a la derecha 42">
            <a:extLst>
              <a:ext uri="{FF2B5EF4-FFF2-40B4-BE49-F238E27FC236}">
                <a16:creationId xmlns:a16="http://schemas.microsoft.com/office/drawing/2014/main" id="{2457A8F3-76A3-4A31-A702-2EA71895AA47}"/>
              </a:ext>
            </a:extLst>
          </p:cNvPr>
          <p:cNvSpPr/>
          <p:nvPr/>
        </p:nvSpPr>
        <p:spPr>
          <a:xfrm rot="10800000">
            <a:off x="918237" y="2258488"/>
            <a:ext cx="521415" cy="42685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4" name="Objeto 43">
            <a:extLst>
              <a:ext uri="{FF2B5EF4-FFF2-40B4-BE49-F238E27FC236}">
                <a16:creationId xmlns:a16="http://schemas.microsoft.com/office/drawing/2014/main" id="{ABCF9837-F7F5-4882-B2BD-91083C4DF519}"/>
              </a:ext>
            </a:extLst>
          </p:cNvPr>
          <p:cNvGraphicFramePr>
            <a:graphicFrameLocks noChangeAspect="1"/>
          </p:cNvGraphicFramePr>
          <p:nvPr>
            <p:extLst>
              <p:ext uri="{D42A27DB-BD31-4B8C-83A1-F6EECF244321}">
                <p14:modId xmlns:p14="http://schemas.microsoft.com/office/powerpoint/2010/main" val="3087789282"/>
              </p:ext>
            </p:extLst>
          </p:nvPr>
        </p:nvGraphicFramePr>
        <p:xfrm>
          <a:off x="1509411" y="3366605"/>
          <a:ext cx="5565775" cy="3030537"/>
        </p:xfrm>
        <a:graphic>
          <a:graphicData uri="http://schemas.openxmlformats.org/presentationml/2006/ole">
            <mc:AlternateContent xmlns:mc="http://schemas.openxmlformats.org/markup-compatibility/2006">
              <mc:Choice xmlns:v="urn:schemas-microsoft-com:vml" Requires="v">
                <p:oleObj spid="_x0000_s15512" name="ChemSketch" r:id="rId8" imgW="5566320" imgH="3030840" progId="ACD.ChemSketch.20">
                  <p:embed/>
                </p:oleObj>
              </mc:Choice>
              <mc:Fallback>
                <p:oleObj name="ChemSketch" r:id="rId8" imgW="5566320" imgH="3030840" progId="ACD.ChemSketch.20">
                  <p:embed/>
                  <p:pic>
                    <p:nvPicPr>
                      <p:cNvPr id="0" name=""/>
                      <p:cNvPicPr/>
                      <p:nvPr/>
                    </p:nvPicPr>
                    <p:blipFill>
                      <a:blip r:embed="rId9"/>
                      <a:stretch>
                        <a:fillRect/>
                      </a:stretch>
                    </p:blipFill>
                    <p:spPr>
                      <a:xfrm>
                        <a:off x="1509411" y="3366605"/>
                        <a:ext cx="5565775" cy="3030537"/>
                      </a:xfrm>
                      <a:prstGeom prst="rect">
                        <a:avLst/>
                      </a:prstGeom>
                    </p:spPr>
                  </p:pic>
                </p:oleObj>
              </mc:Fallback>
            </mc:AlternateContent>
          </a:graphicData>
        </a:graphic>
      </p:graphicFrame>
      <p:graphicFrame>
        <p:nvGraphicFramePr>
          <p:cNvPr id="45" name="Objeto 44">
            <a:extLst>
              <a:ext uri="{FF2B5EF4-FFF2-40B4-BE49-F238E27FC236}">
                <a16:creationId xmlns:a16="http://schemas.microsoft.com/office/drawing/2014/main" id="{84D1B522-A249-4216-88BB-0F618E0F5A20}"/>
              </a:ext>
            </a:extLst>
          </p:cNvPr>
          <p:cNvGraphicFramePr>
            <a:graphicFrameLocks noChangeAspect="1"/>
          </p:cNvGraphicFramePr>
          <p:nvPr>
            <p:extLst>
              <p:ext uri="{D42A27DB-BD31-4B8C-83A1-F6EECF244321}">
                <p14:modId xmlns:p14="http://schemas.microsoft.com/office/powerpoint/2010/main" val="1502298079"/>
              </p:ext>
            </p:extLst>
          </p:nvPr>
        </p:nvGraphicFramePr>
        <p:xfrm>
          <a:off x="70296" y="4551063"/>
          <a:ext cx="8966200" cy="533400"/>
        </p:xfrm>
        <a:graphic>
          <a:graphicData uri="http://schemas.openxmlformats.org/presentationml/2006/ole">
            <mc:AlternateContent xmlns:mc="http://schemas.openxmlformats.org/markup-compatibility/2006">
              <mc:Choice xmlns:v="urn:schemas-microsoft-com:vml" Requires="v">
                <p:oleObj spid="_x0000_s15513" name="ChemSketch" r:id="rId10" imgW="8966160" imgH="533880" progId="ACD.ChemSketch.20">
                  <p:embed/>
                </p:oleObj>
              </mc:Choice>
              <mc:Fallback>
                <p:oleObj name="ChemSketch" r:id="rId10" imgW="8966160" imgH="533880" progId="ACD.ChemSketch.20">
                  <p:embed/>
                  <p:pic>
                    <p:nvPicPr>
                      <p:cNvPr id="0" name=""/>
                      <p:cNvPicPr/>
                      <p:nvPr/>
                    </p:nvPicPr>
                    <p:blipFill>
                      <a:blip r:embed="rId11"/>
                      <a:stretch>
                        <a:fillRect/>
                      </a:stretch>
                    </p:blipFill>
                    <p:spPr>
                      <a:xfrm>
                        <a:off x="70296" y="4551063"/>
                        <a:ext cx="8966200" cy="533400"/>
                      </a:xfrm>
                      <a:prstGeom prst="rect">
                        <a:avLst/>
                      </a:prstGeom>
                    </p:spPr>
                  </p:pic>
                </p:oleObj>
              </mc:Fallback>
            </mc:AlternateContent>
          </a:graphicData>
        </a:graphic>
      </p:graphicFrame>
      <p:sp>
        <p:nvSpPr>
          <p:cNvPr id="47" name="Flecha: a la derecha 46">
            <a:extLst>
              <a:ext uri="{FF2B5EF4-FFF2-40B4-BE49-F238E27FC236}">
                <a16:creationId xmlns:a16="http://schemas.microsoft.com/office/drawing/2014/main" id="{E8EB8537-2BAA-4273-BEFB-D206420436D5}"/>
              </a:ext>
            </a:extLst>
          </p:cNvPr>
          <p:cNvSpPr/>
          <p:nvPr/>
        </p:nvSpPr>
        <p:spPr>
          <a:xfrm>
            <a:off x="7137995" y="4456259"/>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Flecha: a la derecha 47">
            <a:extLst>
              <a:ext uri="{FF2B5EF4-FFF2-40B4-BE49-F238E27FC236}">
                <a16:creationId xmlns:a16="http://schemas.microsoft.com/office/drawing/2014/main" id="{E8A493C2-6A8C-4036-BC4C-C22883FE9E93}"/>
              </a:ext>
            </a:extLst>
          </p:cNvPr>
          <p:cNvSpPr/>
          <p:nvPr/>
        </p:nvSpPr>
        <p:spPr>
          <a:xfrm rot="10800000">
            <a:off x="1105371" y="5179267"/>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ángulo 48">
            <a:extLst>
              <a:ext uri="{FF2B5EF4-FFF2-40B4-BE49-F238E27FC236}">
                <a16:creationId xmlns:a16="http://schemas.microsoft.com/office/drawing/2014/main" id="{AD235EFC-EE43-457B-912E-55E13AAD70B7}"/>
              </a:ext>
            </a:extLst>
          </p:cNvPr>
          <p:cNvSpPr/>
          <p:nvPr/>
        </p:nvSpPr>
        <p:spPr>
          <a:xfrm>
            <a:off x="1713691" y="1127667"/>
            <a:ext cx="5985532" cy="289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a:solidFill>
                  <a:schemeClr val="tx1"/>
                </a:solidFill>
              </a:rPr>
              <a:t>Termoplástico: las fuerzas intermoleculares son débiles (PEBD)</a:t>
            </a:r>
          </a:p>
        </p:txBody>
      </p:sp>
      <p:sp>
        <p:nvSpPr>
          <p:cNvPr id="51" name="Rectángulo 50">
            <a:extLst>
              <a:ext uri="{FF2B5EF4-FFF2-40B4-BE49-F238E27FC236}">
                <a16:creationId xmlns:a16="http://schemas.microsoft.com/office/drawing/2014/main" id="{31203CAD-03F2-4D15-9180-93C4F83D73F7}"/>
              </a:ext>
            </a:extLst>
          </p:cNvPr>
          <p:cNvSpPr/>
          <p:nvPr/>
        </p:nvSpPr>
        <p:spPr>
          <a:xfrm>
            <a:off x="1773058" y="2578280"/>
            <a:ext cx="6452705" cy="289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a:solidFill>
                  <a:schemeClr val="tx1"/>
                </a:solidFill>
              </a:rPr>
              <a:t>Termorígido: enlaces fuertes entre cadenas (Bakelita, resina epoxi)</a:t>
            </a:r>
          </a:p>
        </p:txBody>
      </p:sp>
      <p:sp>
        <p:nvSpPr>
          <p:cNvPr id="53" name="Rectángulo 52">
            <a:extLst>
              <a:ext uri="{FF2B5EF4-FFF2-40B4-BE49-F238E27FC236}">
                <a16:creationId xmlns:a16="http://schemas.microsoft.com/office/drawing/2014/main" id="{48C4AA27-A6EC-4985-BE68-8223A6B83191}"/>
              </a:ext>
            </a:extLst>
          </p:cNvPr>
          <p:cNvSpPr/>
          <p:nvPr/>
        </p:nvSpPr>
        <p:spPr>
          <a:xfrm>
            <a:off x="5580112" y="3156646"/>
            <a:ext cx="3540021" cy="1261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a:solidFill>
                  <a:schemeClr val="tx1"/>
                </a:solidFill>
              </a:rPr>
              <a:t>Elastómero: cadenas plegadas que fluyen hasta tenzar las uniones intermoleculares fuertes. Al liberarse de las tensiones, regresan a su posición de equlilibrio (Cauchos)</a:t>
            </a:r>
          </a:p>
        </p:txBody>
      </p:sp>
    </p:spTree>
    <p:extLst>
      <p:ext uri="{BB962C8B-B14F-4D97-AF65-F5344CB8AC3E}">
        <p14:creationId xmlns:p14="http://schemas.microsoft.com/office/powerpoint/2010/main" val="15072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repeatCount="300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1000"/>
                                        <p:tgtEl>
                                          <p:spTgt spid="24"/>
                                        </p:tgtEl>
                                      </p:cBhvr>
                                    </p:animEffect>
                                  </p:childTnLst>
                                </p:cTn>
                              </p:par>
                              <p:par>
                                <p:cTn id="17" presetID="22" presetClass="entr" presetSubtype="2" repeatCount="3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000"/>
                                        <p:tgtEl>
                                          <p:spTgt spid="27"/>
                                        </p:tgtEl>
                                      </p:cBhvr>
                                    </p:animEffect>
                                  </p:childTnLst>
                                </p:cTn>
                              </p:par>
                            </p:childTnLst>
                          </p:cTn>
                        </p:par>
                        <p:par>
                          <p:cTn id="20" fill="hold">
                            <p:stCondLst>
                              <p:cond delay="3000"/>
                            </p:stCondLst>
                            <p:childTnLst>
                              <p:par>
                                <p:cTn id="21" presetID="1" presetClass="exit" presetSubtype="0" fill="hold" grpId="1"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par>
                          <p:cTn id="25" fill="hold">
                            <p:stCondLst>
                              <p:cond delay="3000"/>
                            </p:stCondLst>
                            <p:childTnLst>
                              <p:par>
                                <p:cTn id="26" presetID="2" presetClass="exit" presetSubtype="2" fill="hold" nodeType="afterEffect">
                                  <p:stCondLst>
                                    <p:cond delay="0"/>
                                  </p:stCondLst>
                                  <p:childTnLst>
                                    <p:anim calcmode="lin" valueType="num">
                                      <p:cBhvr additive="base">
                                        <p:cTn id="27" dur="2000"/>
                                        <p:tgtEl>
                                          <p:spTgt spid="30"/>
                                        </p:tgtEl>
                                        <p:attrNameLst>
                                          <p:attrName>ppt_x</p:attrName>
                                        </p:attrNameLst>
                                      </p:cBhvr>
                                      <p:tavLst>
                                        <p:tav tm="0">
                                          <p:val>
                                            <p:strVal val="ppt_x"/>
                                          </p:val>
                                        </p:tav>
                                        <p:tav tm="100000">
                                          <p:val>
                                            <p:strVal val="1+ppt_w/2"/>
                                          </p:val>
                                        </p:tav>
                                      </p:tavLst>
                                    </p:anim>
                                    <p:anim calcmode="lin" valueType="num">
                                      <p:cBhvr additive="base">
                                        <p:cTn id="28" dur="2000"/>
                                        <p:tgtEl>
                                          <p:spTgt spid="30"/>
                                        </p:tgtEl>
                                        <p:attrNameLst>
                                          <p:attrName>ppt_y</p:attrName>
                                        </p:attrNameLst>
                                      </p:cBhvr>
                                      <p:tavLst>
                                        <p:tav tm="0">
                                          <p:val>
                                            <p:strVal val="ppt_y"/>
                                          </p:val>
                                        </p:tav>
                                        <p:tav tm="100000">
                                          <p:val>
                                            <p:strVal val="ppt_y"/>
                                          </p:val>
                                        </p:tav>
                                      </p:tavLst>
                                    </p:anim>
                                    <p:set>
                                      <p:cBhvr>
                                        <p:cTn id="29" dur="1" fill="hold">
                                          <p:stCondLst>
                                            <p:cond delay="1999"/>
                                          </p:stCondLst>
                                        </p:cTn>
                                        <p:tgtEl>
                                          <p:spTgt spid="30"/>
                                        </p:tgtEl>
                                        <p:attrNameLst>
                                          <p:attrName>style.visibility</p:attrName>
                                        </p:attrNameLst>
                                      </p:cBhvr>
                                      <p:to>
                                        <p:strVal val="hidden"/>
                                      </p:to>
                                    </p:set>
                                  </p:childTnLst>
                                </p:cTn>
                              </p:par>
                              <p:par>
                                <p:cTn id="30" presetID="2" presetClass="exit" presetSubtype="8" fill="hold" nodeType="withEffect">
                                  <p:stCondLst>
                                    <p:cond delay="0"/>
                                  </p:stCondLst>
                                  <p:childTnLst>
                                    <p:anim calcmode="lin" valueType="num">
                                      <p:cBhvr additive="base">
                                        <p:cTn id="31" dur="2000"/>
                                        <p:tgtEl>
                                          <p:spTgt spid="31"/>
                                        </p:tgtEl>
                                        <p:attrNameLst>
                                          <p:attrName>ppt_x</p:attrName>
                                        </p:attrNameLst>
                                      </p:cBhvr>
                                      <p:tavLst>
                                        <p:tav tm="0">
                                          <p:val>
                                            <p:strVal val="ppt_x"/>
                                          </p:val>
                                        </p:tav>
                                        <p:tav tm="100000">
                                          <p:val>
                                            <p:strVal val="0-ppt_w/2"/>
                                          </p:val>
                                        </p:tav>
                                      </p:tavLst>
                                    </p:anim>
                                    <p:anim calcmode="lin" valueType="num">
                                      <p:cBhvr additive="base">
                                        <p:cTn id="32" dur="2000"/>
                                        <p:tgtEl>
                                          <p:spTgt spid="31"/>
                                        </p:tgtEl>
                                        <p:attrNameLst>
                                          <p:attrName>ppt_y</p:attrName>
                                        </p:attrNameLst>
                                      </p:cBhvr>
                                      <p:tavLst>
                                        <p:tav tm="0">
                                          <p:val>
                                            <p:strVal val="ppt_y"/>
                                          </p:val>
                                        </p:tav>
                                        <p:tav tm="100000">
                                          <p:val>
                                            <p:strVal val="ppt_y"/>
                                          </p:val>
                                        </p:tav>
                                      </p:tavLst>
                                    </p:anim>
                                    <p:set>
                                      <p:cBhvr>
                                        <p:cTn id="33" dur="1" fill="hold">
                                          <p:stCondLst>
                                            <p:cond delay="1999"/>
                                          </p:stCondLst>
                                        </p:cTn>
                                        <p:tgtEl>
                                          <p:spTgt spid="31"/>
                                        </p:tgtEl>
                                        <p:attrNameLst>
                                          <p:attrName>style.visibility</p:attrName>
                                        </p:attrNameLst>
                                      </p:cBhvr>
                                      <p:to>
                                        <p:strVal val="hidden"/>
                                      </p:to>
                                    </p:se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5500"/>
                            </p:stCondLst>
                            <p:childTnLst>
                              <p:par>
                                <p:cTn id="42" presetID="1"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repeatCount="300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1000"/>
                                        <p:tgtEl>
                                          <p:spTgt spid="37"/>
                                        </p:tgtEl>
                                      </p:cBhvr>
                                    </p:animEffect>
                                  </p:childTnLst>
                                </p:cTn>
                              </p:par>
                              <p:par>
                                <p:cTn id="63" presetID="22" presetClass="entr" presetSubtype="2" repeatCount="300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right)">
                                      <p:cBhvr>
                                        <p:cTn id="65" dur="10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3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39"/>
                                        </p:tgtEl>
                                        <p:attrNameLst>
                                          <p:attrName>style.visibility</p:attrName>
                                        </p:attrNameLst>
                                      </p:cBhvr>
                                      <p:to>
                                        <p:strVal val="hidden"/>
                                      </p:to>
                                    </p:set>
                                  </p:childTnLst>
                                </p:cTn>
                              </p:par>
                            </p:childTnLst>
                          </p:cTn>
                        </p:par>
                        <p:par>
                          <p:cTn id="72" fill="hold">
                            <p:stCondLst>
                              <p:cond delay="0"/>
                            </p:stCondLst>
                            <p:childTnLst>
                              <p:par>
                                <p:cTn id="73" presetID="22" presetClass="entr" presetSubtype="8" repeatCount="300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1000"/>
                                        <p:tgtEl>
                                          <p:spTgt spid="41"/>
                                        </p:tgtEl>
                                      </p:cBhvr>
                                    </p:animEffect>
                                  </p:childTnLst>
                                </p:cTn>
                              </p:par>
                              <p:par>
                                <p:cTn id="76" presetID="22" presetClass="entr" presetSubtype="2" repeatCount="300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right)">
                                      <p:cBhvr>
                                        <p:cTn id="78" dur="1000"/>
                                        <p:tgtEl>
                                          <p:spTgt spid="43"/>
                                        </p:tgtEl>
                                      </p:cBhvr>
                                    </p:animEffect>
                                  </p:childTnLst>
                                </p:cTn>
                              </p:par>
                            </p:childTnLst>
                          </p:cTn>
                        </p:par>
                        <p:par>
                          <p:cTn id="79" fill="hold">
                            <p:stCondLst>
                              <p:cond delay="3000"/>
                            </p:stCondLst>
                            <p:childTnLst>
                              <p:par>
                                <p:cTn id="80" presetID="1" presetClass="exit" presetSubtype="0" fill="hold" grpId="1" nodeType="after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3"/>
                                        </p:tgtEl>
                                        <p:attrNameLst>
                                          <p:attrName>style.visibility</p:attrName>
                                        </p:attrNameLst>
                                      </p:cBhvr>
                                      <p:to>
                                        <p:strVal val="hidden"/>
                                      </p:to>
                                    </p:set>
                                  </p:childTnLst>
                                </p:cTn>
                              </p:par>
                            </p:childTnLst>
                          </p:cTn>
                        </p:par>
                        <p:par>
                          <p:cTn id="84" fill="hold">
                            <p:stCondLst>
                              <p:cond delay="3000"/>
                            </p:stCondLst>
                            <p:childTnLst>
                              <p:par>
                                <p:cTn id="85" presetID="10" presetClass="exit" presetSubtype="0" fill="hold" nodeType="after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childTnLst>
                          </p:cTn>
                        </p:par>
                        <p:par>
                          <p:cTn id="94" fill="hold">
                            <p:stCondLst>
                              <p:cond delay="3500"/>
                            </p:stCondLst>
                            <p:childTnLst>
                              <p:par>
                                <p:cTn id="95" presetID="2" presetClass="exit" presetSubtype="2" fill="hold" nodeType="afterEffect">
                                  <p:stCondLst>
                                    <p:cond delay="0"/>
                                  </p:stCondLst>
                                  <p:childTnLst>
                                    <p:anim calcmode="lin" valueType="num">
                                      <p:cBhvr additive="base">
                                        <p:cTn id="96" dur="2000"/>
                                        <p:tgtEl>
                                          <p:spTgt spid="29"/>
                                        </p:tgtEl>
                                        <p:attrNameLst>
                                          <p:attrName>ppt_x</p:attrName>
                                        </p:attrNameLst>
                                      </p:cBhvr>
                                      <p:tavLst>
                                        <p:tav tm="0">
                                          <p:val>
                                            <p:strVal val="ppt_x"/>
                                          </p:val>
                                        </p:tav>
                                        <p:tav tm="100000">
                                          <p:val>
                                            <p:strVal val="1+ppt_w/2"/>
                                          </p:val>
                                        </p:tav>
                                      </p:tavLst>
                                    </p:anim>
                                    <p:anim calcmode="lin" valueType="num">
                                      <p:cBhvr additive="base">
                                        <p:cTn id="97" dur="2000"/>
                                        <p:tgtEl>
                                          <p:spTgt spid="29"/>
                                        </p:tgtEl>
                                        <p:attrNameLst>
                                          <p:attrName>ppt_y</p:attrName>
                                        </p:attrNameLst>
                                      </p:cBhvr>
                                      <p:tavLst>
                                        <p:tav tm="0">
                                          <p:val>
                                            <p:strVal val="ppt_y"/>
                                          </p:val>
                                        </p:tav>
                                        <p:tav tm="100000">
                                          <p:val>
                                            <p:strVal val="ppt_y"/>
                                          </p:val>
                                        </p:tav>
                                      </p:tavLst>
                                    </p:anim>
                                    <p:set>
                                      <p:cBhvr>
                                        <p:cTn id="98" dur="1" fill="hold">
                                          <p:stCondLst>
                                            <p:cond delay="1999"/>
                                          </p:stCondLst>
                                        </p:cTn>
                                        <p:tgtEl>
                                          <p:spTgt spid="29"/>
                                        </p:tgtEl>
                                        <p:attrNameLst>
                                          <p:attrName>style.visibility</p:attrName>
                                        </p:attrNameLst>
                                      </p:cBhvr>
                                      <p:to>
                                        <p:strVal val="hidden"/>
                                      </p:to>
                                    </p:set>
                                  </p:childTnLst>
                                </p:cTn>
                              </p:par>
                              <p:par>
                                <p:cTn id="99" presetID="2" presetClass="exit" presetSubtype="8" fill="hold" nodeType="withEffect">
                                  <p:stCondLst>
                                    <p:cond delay="0"/>
                                  </p:stCondLst>
                                  <p:childTnLst>
                                    <p:anim calcmode="lin" valueType="num">
                                      <p:cBhvr additive="base">
                                        <p:cTn id="100" dur="2000"/>
                                        <p:tgtEl>
                                          <p:spTgt spid="32"/>
                                        </p:tgtEl>
                                        <p:attrNameLst>
                                          <p:attrName>ppt_x</p:attrName>
                                        </p:attrNameLst>
                                      </p:cBhvr>
                                      <p:tavLst>
                                        <p:tav tm="0">
                                          <p:val>
                                            <p:strVal val="ppt_x"/>
                                          </p:val>
                                        </p:tav>
                                        <p:tav tm="100000">
                                          <p:val>
                                            <p:strVal val="0-ppt_w/2"/>
                                          </p:val>
                                        </p:tav>
                                      </p:tavLst>
                                    </p:anim>
                                    <p:anim calcmode="lin" valueType="num">
                                      <p:cBhvr additive="base">
                                        <p:cTn id="101" dur="2000"/>
                                        <p:tgtEl>
                                          <p:spTgt spid="32"/>
                                        </p:tgtEl>
                                        <p:attrNameLst>
                                          <p:attrName>ppt_y</p:attrName>
                                        </p:attrNameLst>
                                      </p:cBhvr>
                                      <p:tavLst>
                                        <p:tav tm="0">
                                          <p:val>
                                            <p:strVal val="ppt_y"/>
                                          </p:val>
                                        </p:tav>
                                        <p:tav tm="100000">
                                          <p:val>
                                            <p:strVal val="ppt_y"/>
                                          </p:val>
                                        </p:tav>
                                      </p:tavLst>
                                    </p:anim>
                                    <p:set>
                                      <p:cBhvr>
                                        <p:cTn id="102" dur="1" fill="hold">
                                          <p:stCondLst>
                                            <p:cond delay="1999"/>
                                          </p:stCondLst>
                                        </p:cTn>
                                        <p:tgtEl>
                                          <p:spTgt spid="32"/>
                                        </p:tgtEl>
                                        <p:attrNameLst>
                                          <p:attrName>style.visibility</p:attrName>
                                        </p:attrNameLst>
                                      </p:cBhvr>
                                      <p:to>
                                        <p:strVal val="hidden"/>
                                      </p:to>
                                    </p:set>
                                  </p:childTnLst>
                                </p:cTn>
                              </p:par>
                            </p:childTnLst>
                          </p:cTn>
                        </p:par>
                        <p:par>
                          <p:cTn id="103" fill="hold">
                            <p:stCondLst>
                              <p:cond delay="5500"/>
                            </p:stCondLst>
                            <p:childTnLst>
                              <p:par>
                                <p:cTn id="104" presetID="1" presetClass="entr" presetSubtype="0" fill="hold" grpId="1" nodeType="afterEffect">
                                  <p:stCondLst>
                                    <p:cond delay="0"/>
                                  </p:stCondLst>
                                  <p:childTnLst>
                                    <p:set>
                                      <p:cBhvr>
                                        <p:cTn id="105" dur="1" fill="hold">
                                          <p:stCondLst>
                                            <p:cond delay="0"/>
                                          </p:stCondLst>
                                        </p:cTn>
                                        <p:tgtEl>
                                          <p:spTgt spid="10"/>
                                        </p:tgtEl>
                                        <p:attrNameLst>
                                          <p:attrName>style.visibility</p:attrName>
                                        </p:attrNameLst>
                                      </p:cBhvr>
                                      <p:to>
                                        <p:strVal val="visible"/>
                                      </p:to>
                                    </p:set>
                                  </p:childTnLst>
                                </p:cTn>
                              </p:par>
                            </p:childTnLst>
                          </p:cTn>
                        </p:par>
                        <p:par>
                          <p:cTn id="106" fill="hold">
                            <p:stCondLst>
                              <p:cond delay="5500"/>
                            </p:stCondLst>
                            <p:childTnLst>
                              <p:par>
                                <p:cTn id="107" presetID="1" presetClass="entr" presetSubtype="0"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par>
                          <p:cTn id="117" fill="hold">
                            <p:stCondLst>
                              <p:cond delay="5500"/>
                            </p:stCondLst>
                            <p:childTnLst>
                              <p:par>
                                <p:cTn id="118" presetID="1" presetClass="entr" presetSubtype="0" fill="hold" grpId="0" nodeType="afterEffect">
                                  <p:stCondLst>
                                    <p:cond delay="0"/>
                                  </p:stCondLst>
                                  <p:childTnLst>
                                    <p:set>
                                      <p:cBhvr>
                                        <p:cTn id="119" dur="1" fill="hold">
                                          <p:stCondLst>
                                            <p:cond delay="0"/>
                                          </p:stCondLst>
                                        </p:cTn>
                                        <p:tgtEl>
                                          <p:spTgt spid="51"/>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nodeType="after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8" repeatCount="3000"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1000"/>
                                        <p:tgtEl>
                                          <p:spTgt spid="47"/>
                                        </p:tgtEl>
                                      </p:cBhvr>
                                    </p:animEffect>
                                  </p:childTnLst>
                                </p:cTn>
                              </p:par>
                              <p:par>
                                <p:cTn id="132" presetID="22" presetClass="entr" presetSubtype="2" repeatCount="300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wipe(right)">
                                      <p:cBhvr>
                                        <p:cTn id="134" dur="1000"/>
                                        <p:tgtEl>
                                          <p:spTgt spid="48"/>
                                        </p:tgtEl>
                                      </p:cBhvr>
                                    </p:animEffect>
                                  </p:childTnLst>
                                </p:cTn>
                              </p:par>
                            </p:childTnLst>
                          </p:cTn>
                        </p:par>
                        <p:par>
                          <p:cTn id="135" fill="hold">
                            <p:stCondLst>
                              <p:cond delay="3000"/>
                            </p:stCondLst>
                            <p:childTnLst>
                              <p:par>
                                <p:cTn id="136" presetID="1" presetClass="exit" presetSubtype="0" fill="hold" grpId="1" nodeType="afterEffect">
                                  <p:stCondLst>
                                    <p:cond delay="0"/>
                                  </p:stCondLst>
                                  <p:childTnLst>
                                    <p:set>
                                      <p:cBhvr>
                                        <p:cTn id="137" dur="1" fill="hold">
                                          <p:stCondLst>
                                            <p:cond delay="0"/>
                                          </p:stCondLst>
                                        </p:cTn>
                                        <p:tgtEl>
                                          <p:spTgt spid="47"/>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48"/>
                                        </p:tgtEl>
                                        <p:attrNameLst>
                                          <p:attrName>style.visibility</p:attrName>
                                        </p:attrNameLst>
                                      </p:cBhvr>
                                      <p:to>
                                        <p:strVal val="hidden"/>
                                      </p:to>
                                    </p:set>
                                  </p:childTnLst>
                                </p:cTn>
                              </p:par>
                            </p:childTnLst>
                          </p:cTn>
                        </p:par>
                        <p:par>
                          <p:cTn id="140" fill="hold">
                            <p:stCondLst>
                              <p:cond delay="3000"/>
                            </p:stCondLst>
                            <p:childTnLst>
                              <p:par>
                                <p:cTn id="141" presetID="10" presetClass="exit" presetSubtype="0" fill="hold" nodeType="afterEffect">
                                  <p:stCondLst>
                                    <p:cond delay="0"/>
                                  </p:stCondLst>
                                  <p:childTnLst>
                                    <p:animEffect transition="out" filter="fade">
                                      <p:cBhvr>
                                        <p:cTn id="142" dur="2000"/>
                                        <p:tgtEl>
                                          <p:spTgt spid="44"/>
                                        </p:tgtEl>
                                      </p:cBhvr>
                                    </p:animEffect>
                                    <p:set>
                                      <p:cBhvr>
                                        <p:cTn id="143" dur="1" fill="hold">
                                          <p:stCondLst>
                                            <p:cond delay="1999"/>
                                          </p:stCondLst>
                                        </p:cTn>
                                        <p:tgtEl>
                                          <p:spTgt spid="44"/>
                                        </p:tgtEl>
                                        <p:attrNameLst>
                                          <p:attrName>style.visibility</p:attrName>
                                        </p:attrNameLst>
                                      </p:cBhvr>
                                      <p:to>
                                        <p:strVal val="hidden"/>
                                      </p:to>
                                    </p:set>
                                  </p:childTnLst>
                                </p:cTn>
                              </p:par>
                              <p:par>
                                <p:cTn id="144" presetID="10" presetClass="entr" presetSubtype="0" fill="hold" nodeType="withEffect">
                                  <p:stCondLst>
                                    <p:cond delay="100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20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2000"/>
                                        <p:tgtEl>
                                          <p:spTgt spid="45"/>
                                        </p:tgtEl>
                                      </p:cBhvr>
                                    </p:animEffect>
                                    <p:set>
                                      <p:cBhvr>
                                        <p:cTn id="151" dur="1" fill="hold">
                                          <p:stCondLst>
                                            <p:cond delay="1999"/>
                                          </p:stCondLst>
                                        </p:cTn>
                                        <p:tgtEl>
                                          <p:spTgt spid="45"/>
                                        </p:tgtEl>
                                        <p:attrNameLst>
                                          <p:attrName>style.visibility</p:attrName>
                                        </p:attrNameLst>
                                      </p:cBhvr>
                                      <p:to>
                                        <p:strVal val="hidden"/>
                                      </p:to>
                                    </p:set>
                                  </p:childTnLst>
                                </p:cTn>
                              </p:par>
                              <p:par>
                                <p:cTn id="152" presetID="10" presetClass="entr" presetSubtype="0" fill="hold" nodeType="withEffect">
                                  <p:stCondLst>
                                    <p:cond delay="100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2000"/>
                                        <p:tgtEl>
                                          <p:spTgt spid="44"/>
                                        </p:tgtEl>
                                      </p:cBhvr>
                                    </p:animEffect>
                                  </p:childTnLst>
                                </p:cTn>
                              </p:par>
                            </p:childTnLst>
                          </p:cTn>
                        </p:par>
                        <p:par>
                          <p:cTn id="155" fill="hold">
                            <p:stCondLst>
                              <p:cond delay="3000"/>
                            </p:stCondLst>
                            <p:childTnLst>
                              <p:par>
                                <p:cTn id="156" presetID="1" presetClass="entr" presetSubtype="0" fill="hold" grpId="0" nodeType="afterEffect">
                                  <p:stCondLst>
                                    <p:cond delay="0"/>
                                  </p:stCondLst>
                                  <p:childTnLst>
                                    <p:set>
                                      <p:cBhvr>
                                        <p:cTn id="15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10" grpId="0" animBg="1"/>
      <p:bldP spid="10" grpId="1" animBg="1"/>
      <p:bldP spid="24" grpId="0" animBg="1"/>
      <p:bldP spid="24" grpId="1" animBg="1"/>
      <p:bldP spid="27" grpId="0" animBg="1"/>
      <p:bldP spid="27" grpId="1" animBg="1"/>
      <p:bldP spid="37" grpId="0" animBg="1"/>
      <p:bldP spid="37" grpId="1" animBg="1"/>
      <p:bldP spid="39" grpId="0" animBg="1"/>
      <p:bldP spid="39" grpId="1" animBg="1"/>
      <p:bldP spid="41" grpId="0" animBg="1"/>
      <p:bldP spid="41" grpId="1" animBg="1"/>
      <p:bldP spid="43" grpId="0" animBg="1"/>
      <p:bldP spid="43" grpId="1" animBg="1"/>
      <p:bldP spid="47" grpId="0" animBg="1"/>
      <p:bldP spid="47" grpId="1" animBg="1"/>
      <p:bldP spid="48" grpId="0" animBg="1"/>
      <p:bldP spid="48" grpId="1" animBg="1"/>
      <p:bldP spid="49" grpId="0"/>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29600" cy="4525963"/>
          </a:xfrm>
        </p:spPr>
        <p:txBody>
          <a:bodyPr>
            <a:normAutofit lnSpcReduction="10000"/>
          </a:bodyPr>
          <a:lstStyle/>
          <a:p>
            <a:r>
              <a:rPr lang="es-ES" sz="2400" b="1" i="1" dirty="0"/>
              <a:t>Termoplásticos: </a:t>
            </a:r>
            <a:r>
              <a:rPr lang="es-ES" sz="2400" dirty="0"/>
              <a:t>son a los que nos referimos cuando hablamos de plásticos. Poseen un </a:t>
            </a:r>
            <a:r>
              <a:rPr lang="es-ES" sz="2400" dirty="0" err="1"/>
              <a:t>T</a:t>
            </a:r>
            <a:r>
              <a:rPr lang="es-ES" sz="2400" baseline="-25000" dirty="0" err="1"/>
              <a:t>g</a:t>
            </a:r>
            <a:r>
              <a:rPr lang="es-ES" sz="2400" dirty="0"/>
              <a:t> elevado, por lo que son rígidos y quebradizos.</a:t>
            </a:r>
          </a:p>
          <a:p>
            <a:r>
              <a:rPr lang="es-ES" sz="2400" dirty="0"/>
              <a:t>Una manera de reducir la </a:t>
            </a:r>
            <a:r>
              <a:rPr lang="es-ES" sz="2400" dirty="0" err="1"/>
              <a:t>T</a:t>
            </a:r>
            <a:r>
              <a:rPr lang="es-ES" sz="2400" baseline="-25000" dirty="0" err="1"/>
              <a:t>g</a:t>
            </a:r>
            <a:r>
              <a:rPr lang="es-ES" sz="2400" dirty="0"/>
              <a:t>, ergo, hacerlos blandos y flexibles, es recurriendo a plastificantes.</a:t>
            </a:r>
          </a:p>
          <a:p>
            <a:r>
              <a:rPr lang="es-ES" sz="2400" dirty="0"/>
              <a:t>Los plastificantes son moléculas orgánicas pequeñas, que se interponen entre las poliméricas y las lubrican, permitiendo así que resbalen unas sobre otras</a:t>
            </a:r>
          </a:p>
          <a:p>
            <a:r>
              <a:rPr lang="es-ES" sz="2400" dirty="0"/>
              <a:t>Esto disminuye la fricción entre macromoléculas y vuelve blando al polímero.</a:t>
            </a:r>
          </a:p>
          <a:p>
            <a:r>
              <a:rPr lang="es-ES" sz="2400" dirty="0"/>
              <a:t>Los ésteres del ácido ftálico resultan buenos agentes plastificantes:</a:t>
            </a:r>
          </a:p>
        </p:txBody>
      </p:sp>
      <p:graphicFrame>
        <p:nvGraphicFramePr>
          <p:cNvPr id="4" name="3 Objeto"/>
          <p:cNvGraphicFramePr>
            <a:graphicFrameLocks noChangeAspect="1"/>
          </p:cNvGraphicFramePr>
          <p:nvPr>
            <p:extLst>
              <p:ext uri="{D42A27DB-BD31-4B8C-83A1-F6EECF244321}">
                <p14:modId xmlns:p14="http://schemas.microsoft.com/office/powerpoint/2010/main" val="1214888486"/>
              </p:ext>
            </p:extLst>
          </p:nvPr>
        </p:nvGraphicFramePr>
        <p:xfrm>
          <a:off x="1763688" y="4941168"/>
          <a:ext cx="2232248" cy="1379971"/>
        </p:xfrm>
        <a:graphic>
          <a:graphicData uri="http://schemas.openxmlformats.org/presentationml/2006/ole">
            <mc:AlternateContent xmlns:mc="http://schemas.openxmlformats.org/markup-compatibility/2006">
              <mc:Choice xmlns:v="urn:schemas-microsoft-com:vml" Requires="v">
                <p:oleObj spid="_x0000_s11394" name="ChemSketch" r:id="rId3" imgW="1780200" imgH="1100160" progId="ACD.ChemSketch.20">
                  <p:embed/>
                </p:oleObj>
              </mc:Choice>
              <mc:Fallback>
                <p:oleObj name="ChemSketch" r:id="rId3" imgW="1780200" imgH="1100160" progId="ACD.ChemSketch.20">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941168"/>
                        <a:ext cx="2232248" cy="1379971"/>
                      </a:xfrm>
                      <a:prstGeom prst="rect">
                        <a:avLst/>
                      </a:prstGeom>
                      <a:solidFill>
                        <a:schemeClr val="bg1"/>
                      </a:solidFill>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924641674"/>
              </p:ext>
            </p:extLst>
          </p:nvPr>
        </p:nvGraphicFramePr>
        <p:xfrm>
          <a:off x="4716016" y="4653136"/>
          <a:ext cx="2664296" cy="1657698"/>
        </p:xfrm>
        <a:graphic>
          <a:graphicData uri="http://schemas.openxmlformats.org/presentationml/2006/ole">
            <mc:AlternateContent xmlns:mc="http://schemas.openxmlformats.org/markup-compatibility/2006">
              <mc:Choice xmlns:v="urn:schemas-microsoft-com:vml" Requires="v">
                <p:oleObj spid="_x0000_s11395" name="ChemSketch" r:id="rId5" imgW="2188440" imgH="1362600" progId="ACD.ChemSketch.20">
                  <p:embed/>
                </p:oleObj>
              </mc:Choice>
              <mc:Fallback>
                <p:oleObj name="ChemSketch" r:id="rId5" imgW="2188440" imgH="1362600" progId="ACD.ChemSketch.20">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653136"/>
                        <a:ext cx="2664296" cy="1657698"/>
                      </a:xfrm>
                      <a:prstGeom prst="rect">
                        <a:avLst/>
                      </a:prstGeom>
                      <a:solidFill>
                        <a:schemeClr val="bg1"/>
                      </a:solidFill>
                    </p:spPr>
                  </p:pic>
                </p:oleObj>
              </mc:Fallback>
            </mc:AlternateContent>
          </a:graphicData>
        </a:graphic>
      </p:graphicFrame>
      <p:sp>
        <p:nvSpPr>
          <p:cNvPr id="6" name="5 CuadroTexto"/>
          <p:cNvSpPr txBox="1"/>
          <p:nvPr/>
        </p:nvSpPr>
        <p:spPr>
          <a:xfrm>
            <a:off x="1907704" y="6301936"/>
            <a:ext cx="1899110" cy="369332"/>
          </a:xfrm>
          <a:prstGeom prst="rect">
            <a:avLst/>
          </a:prstGeom>
          <a:solidFill>
            <a:schemeClr val="bg1"/>
          </a:solidFill>
        </p:spPr>
        <p:txBody>
          <a:bodyPr wrap="none" rtlCol="0">
            <a:spAutoFit/>
          </a:bodyPr>
          <a:lstStyle/>
          <a:p>
            <a:r>
              <a:rPr lang="es-ES" dirty="0" err="1"/>
              <a:t>Ftalato</a:t>
            </a:r>
            <a:r>
              <a:rPr lang="es-ES" dirty="0"/>
              <a:t> de </a:t>
            </a:r>
            <a:r>
              <a:rPr lang="es-ES" dirty="0" err="1"/>
              <a:t>dibutilo</a:t>
            </a:r>
            <a:endParaRPr lang="es-ES" dirty="0"/>
          </a:p>
        </p:txBody>
      </p:sp>
      <p:sp>
        <p:nvSpPr>
          <p:cNvPr id="7" name="6 CuadroTexto"/>
          <p:cNvSpPr txBox="1"/>
          <p:nvPr/>
        </p:nvSpPr>
        <p:spPr>
          <a:xfrm>
            <a:off x="4788024" y="6301936"/>
            <a:ext cx="2537233" cy="369332"/>
          </a:xfrm>
          <a:prstGeom prst="rect">
            <a:avLst/>
          </a:prstGeom>
          <a:solidFill>
            <a:schemeClr val="bg1"/>
          </a:solidFill>
        </p:spPr>
        <p:txBody>
          <a:bodyPr wrap="none" rtlCol="0">
            <a:spAutoFit/>
          </a:bodyPr>
          <a:lstStyle/>
          <a:p>
            <a:r>
              <a:rPr lang="es-ES" dirty="0" err="1"/>
              <a:t>Ftalato</a:t>
            </a:r>
            <a:r>
              <a:rPr lang="es-ES" dirty="0"/>
              <a:t> de di(2-etilhexilo)</a:t>
            </a:r>
          </a:p>
        </p:txBody>
      </p:sp>
    </p:spTree>
    <p:extLst>
      <p:ext uri="{BB962C8B-B14F-4D97-AF65-F5344CB8AC3E}">
        <p14:creationId xmlns:p14="http://schemas.microsoft.com/office/powerpoint/2010/main" val="8726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778098"/>
          </a:xfrm>
        </p:spPr>
        <p:txBody>
          <a:bodyPr>
            <a:normAutofit/>
          </a:bodyPr>
          <a:lstStyle/>
          <a:p>
            <a:r>
              <a:rPr lang="es-ES" sz="3200" dirty="0"/>
              <a:t>Elastómeros</a:t>
            </a:r>
          </a:p>
        </p:txBody>
      </p:sp>
      <p:sp>
        <p:nvSpPr>
          <p:cNvPr id="3" name="2 Marcador de contenido"/>
          <p:cNvSpPr>
            <a:spLocks noGrp="1"/>
          </p:cNvSpPr>
          <p:nvPr>
            <p:ph idx="1"/>
          </p:nvPr>
        </p:nvSpPr>
        <p:spPr>
          <a:xfrm>
            <a:off x="395536" y="908721"/>
            <a:ext cx="8229600" cy="2520280"/>
          </a:xfrm>
        </p:spPr>
        <p:txBody>
          <a:bodyPr>
            <a:normAutofit/>
          </a:bodyPr>
          <a:lstStyle/>
          <a:p>
            <a:r>
              <a:rPr lang="es-ES" sz="2400" dirty="0"/>
              <a:t>Son polímeros amorfos que tienen la capacidad de estirarse y recuperar su forma original.</a:t>
            </a:r>
          </a:p>
          <a:p>
            <a:r>
              <a:rPr lang="es-ES" sz="2400" dirty="0"/>
              <a:t>Poseen bajos </a:t>
            </a:r>
            <a:r>
              <a:rPr lang="es-ES" sz="2400" dirty="0" err="1"/>
              <a:t>T</a:t>
            </a:r>
            <a:r>
              <a:rPr lang="es-ES" sz="2400" baseline="-25000" dirty="0" err="1"/>
              <a:t>g</a:t>
            </a:r>
            <a:r>
              <a:rPr lang="es-ES" sz="2400" dirty="0"/>
              <a:t>, y estructuras irregulares, que no permiten la formación de cristalitos</a:t>
            </a:r>
          </a:p>
          <a:p>
            <a:r>
              <a:rPr lang="es-ES" sz="2400" dirty="0"/>
              <a:t>Además, sus moléculas deben entrecruzarse en algún grado, a fin de evitar que se deslicen unas sobre otras (fluidez)</a:t>
            </a:r>
          </a:p>
          <a:p>
            <a:endParaRPr lang="es-ES" sz="24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01539"/>
            <a:ext cx="3888432" cy="143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3275856" y="3717032"/>
            <a:ext cx="1008112" cy="86409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5033190" y="3325812"/>
            <a:ext cx="4032448" cy="1200329"/>
          </a:xfrm>
          <a:prstGeom prst="rect">
            <a:avLst/>
          </a:prstGeom>
          <a:noFill/>
        </p:spPr>
        <p:txBody>
          <a:bodyPr wrap="square" rtlCol="0">
            <a:spAutoFit/>
          </a:bodyPr>
          <a:lstStyle/>
          <a:p>
            <a:pPr marL="285750" indent="-285750">
              <a:buFont typeface="Arial" pitchFamily="34" charset="0"/>
              <a:buChar char="•"/>
            </a:pPr>
            <a:r>
              <a:rPr lang="es-ES" dirty="0"/>
              <a:t>Las interacciones de Van der Waals son demasiado débiles y no pueden mantener al polímero en este estado.</a:t>
            </a:r>
          </a:p>
          <a:p>
            <a:pPr marL="285750" indent="-285750">
              <a:buFont typeface="Arial" pitchFamily="34" charset="0"/>
              <a:buChar char="•"/>
            </a:pPr>
            <a:r>
              <a:rPr lang="es-ES" dirty="0"/>
              <a:t>El polímero vuelve al original</a:t>
            </a:r>
          </a:p>
        </p:txBody>
      </p:sp>
      <p:sp>
        <p:nvSpPr>
          <p:cNvPr id="7" name="6 Flecha izquierda"/>
          <p:cNvSpPr/>
          <p:nvPr/>
        </p:nvSpPr>
        <p:spPr>
          <a:xfrm rot="20465180">
            <a:off x="4275184" y="3582296"/>
            <a:ext cx="881663" cy="3021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curvada hacia arriba"/>
          <p:cNvSpPr/>
          <p:nvPr/>
        </p:nvSpPr>
        <p:spPr>
          <a:xfrm flipH="1">
            <a:off x="1979712" y="4437112"/>
            <a:ext cx="3240360" cy="576064"/>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50" y="5131586"/>
            <a:ext cx="3660574" cy="113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950" y="5157192"/>
            <a:ext cx="3287884" cy="60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lecha curvada hacia la derecha"/>
          <p:cNvSpPr/>
          <p:nvPr/>
        </p:nvSpPr>
        <p:spPr>
          <a:xfrm rot="21018813">
            <a:off x="370411" y="4270743"/>
            <a:ext cx="504056" cy="1858078"/>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1127450" y="6163321"/>
            <a:ext cx="3660574" cy="584775"/>
          </a:xfrm>
          <a:prstGeom prst="rect">
            <a:avLst/>
          </a:prstGeom>
          <a:solidFill>
            <a:schemeClr val="bg1"/>
          </a:solidFill>
        </p:spPr>
        <p:txBody>
          <a:bodyPr wrap="square" rtlCol="0">
            <a:spAutoFit/>
          </a:bodyPr>
          <a:lstStyle/>
          <a:p>
            <a:r>
              <a:rPr lang="es-ES" sz="1600" dirty="0"/>
              <a:t>El caucho natural presenta una estructura irregular que le impide formar cristalitos</a:t>
            </a:r>
          </a:p>
        </p:txBody>
      </p:sp>
      <p:sp>
        <p:nvSpPr>
          <p:cNvPr id="16" name="15 CuadroTexto"/>
          <p:cNvSpPr txBox="1"/>
          <p:nvPr/>
        </p:nvSpPr>
        <p:spPr>
          <a:xfrm>
            <a:off x="5386135" y="5757423"/>
            <a:ext cx="3293699" cy="830997"/>
          </a:xfrm>
          <a:prstGeom prst="rect">
            <a:avLst/>
          </a:prstGeom>
          <a:solidFill>
            <a:schemeClr val="bg1"/>
          </a:solidFill>
        </p:spPr>
        <p:txBody>
          <a:bodyPr wrap="square" rtlCol="0">
            <a:spAutoFit/>
          </a:bodyPr>
          <a:lstStyle/>
          <a:p>
            <a:pPr algn="ctr"/>
            <a:r>
              <a:rPr lang="es-ES" sz="1600" dirty="0"/>
              <a:t>La</a:t>
            </a:r>
            <a:r>
              <a:rPr lang="es-ES" sz="1600" b="1" i="1" dirty="0"/>
              <a:t> gutapercha</a:t>
            </a:r>
            <a:r>
              <a:rPr lang="es-ES" sz="1600" dirty="0"/>
              <a:t> presenta estructura regular, es cristalino y no es un elastómero.</a:t>
            </a:r>
          </a:p>
        </p:txBody>
      </p:sp>
    </p:spTree>
    <p:extLst>
      <p:ext uri="{BB962C8B-B14F-4D97-AF65-F5344CB8AC3E}">
        <p14:creationId xmlns:p14="http://schemas.microsoft.com/office/powerpoint/2010/main" val="9866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13314"/>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1000"/>
                                        <p:tgtEl>
                                          <p:spTgt spid="7"/>
                                        </p:tgtEl>
                                      </p:cBhvr>
                                    </p:animEffec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000"/>
                                        <p:tgtEl>
                                          <p:spTgt spid="10"/>
                                        </p:tgtEl>
                                      </p:cBhvr>
                                    </p:animEffec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1331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grpId="0" nodeType="afterEffect">
                                  <p:stCondLst>
                                    <p:cond delay="100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316"/>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555" y="750641"/>
            <a:ext cx="2952328" cy="2754559"/>
          </a:xfrm>
        </p:spPr>
        <p:txBody>
          <a:bodyPr>
            <a:noAutofit/>
          </a:bodyPr>
          <a:lstStyle/>
          <a:p>
            <a:r>
              <a:rPr lang="es-ES" sz="2000" dirty="0"/>
              <a:t>Una mejora notable se consigue cuando se lo trata con azufre en caliente (</a:t>
            </a:r>
            <a:r>
              <a:rPr lang="es-ES" sz="2000" b="1" i="1" dirty="0"/>
              <a:t>Vulcanizado</a:t>
            </a:r>
            <a:r>
              <a:rPr lang="es-ES" sz="2000" dirty="0"/>
              <a:t>)</a:t>
            </a:r>
          </a:p>
          <a:p>
            <a:r>
              <a:rPr lang="es-ES" sz="2000" dirty="0"/>
              <a:t>El Vulcanizado genera una estructura reticular, y le confiere mayor elasticidad y resistencia: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836713"/>
            <a:ext cx="5970602" cy="2792878"/>
          </a:xfrm>
          <a:prstGeom prst="rect">
            <a:avLst/>
          </a:prstGeom>
        </p:spPr>
      </p:pic>
      <p:sp>
        <p:nvSpPr>
          <p:cNvPr id="5" name="2 Marcador de contenido"/>
          <p:cNvSpPr txBox="1">
            <a:spLocks/>
          </p:cNvSpPr>
          <p:nvPr/>
        </p:nvSpPr>
        <p:spPr>
          <a:xfrm>
            <a:off x="4499992" y="3861048"/>
            <a:ext cx="4530442" cy="83270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Las </a:t>
            </a:r>
            <a:r>
              <a:rPr lang="es-ES" sz="2400" b="1" i="1" dirty="0"/>
              <a:t>resinas </a:t>
            </a:r>
            <a:r>
              <a:rPr lang="es-ES" sz="2400" b="1" i="1" dirty="0" err="1"/>
              <a:t>termorrígidas</a:t>
            </a:r>
            <a:r>
              <a:rPr lang="es-ES" sz="2400" b="1" i="1" dirty="0"/>
              <a:t> </a:t>
            </a:r>
            <a:r>
              <a:rPr lang="es-ES" sz="2400" dirty="0"/>
              <a:t>son polímeros altamente entrecruzados.  Son sólidos duros e insolubles.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8"/>
            <a:ext cx="451217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6981" y="4693757"/>
            <a:ext cx="4176464" cy="2062103"/>
          </a:xfrm>
          <a:prstGeom prst="rect">
            <a:avLst/>
          </a:prstGeom>
          <a:noFill/>
        </p:spPr>
        <p:txBody>
          <a:bodyPr wrap="square" rtlCol="0">
            <a:spAutoFit/>
          </a:bodyPr>
          <a:lstStyle/>
          <a:p>
            <a:pPr marL="285750" indent="-285750">
              <a:buFont typeface="Arial" pitchFamily="34" charset="0"/>
              <a:buChar char="•"/>
            </a:pPr>
            <a:r>
              <a:rPr lang="es-ES" sz="1600" dirty="0"/>
              <a:t>La Baquelita es una </a:t>
            </a:r>
            <a:r>
              <a:rPr lang="es-ES" sz="1600" b="1" i="1" dirty="0"/>
              <a:t>resina fenólica</a:t>
            </a:r>
            <a:r>
              <a:rPr lang="es-ES" sz="1600" dirty="0"/>
              <a:t>, obtenida al calentar fenol y formaldehído.</a:t>
            </a:r>
          </a:p>
          <a:p>
            <a:pPr marL="285750" indent="-285750">
              <a:buFont typeface="Arial" pitchFamily="34" charset="0"/>
              <a:buChar char="•"/>
            </a:pPr>
            <a:r>
              <a:rPr lang="es-ES" sz="1600" dirty="0"/>
              <a:t>Es de dureza similar a una roca</a:t>
            </a:r>
          </a:p>
          <a:p>
            <a:pPr marL="285750" indent="-285750">
              <a:buFont typeface="Arial" pitchFamily="34" charset="0"/>
              <a:buChar char="•"/>
            </a:pPr>
            <a:r>
              <a:rPr lang="es-ES" sz="1600" dirty="0"/>
              <a:t>Su estructura es tridimensional y muy extensa</a:t>
            </a:r>
          </a:p>
          <a:p>
            <a:pPr marL="285750" indent="-285750">
              <a:buFont typeface="Arial" pitchFamily="34" charset="0"/>
              <a:buChar char="•"/>
            </a:pPr>
            <a:r>
              <a:rPr lang="es-ES" sz="1600" dirty="0"/>
              <a:t>No podemos hablar de cadenas poliméricas, mejor es considerar que un trozo de baquelita es una única molécula.</a:t>
            </a:r>
          </a:p>
        </p:txBody>
      </p:sp>
      <p:sp>
        <p:nvSpPr>
          <p:cNvPr id="2" name="1 CuadroTexto"/>
          <p:cNvSpPr txBox="1"/>
          <p:nvPr/>
        </p:nvSpPr>
        <p:spPr>
          <a:xfrm>
            <a:off x="179512" y="311210"/>
            <a:ext cx="8896923" cy="461665"/>
          </a:xfrm>
          <a:prstGeom prst="rect">
            <a:avLst/>
          </a:prstGeom>
          <a:noFill/>
        </p:spPr>
        <p:txBody>
          <a:bodyPr wrap="none" rtlCol="0">
            <a:spAutoFit/>
          </a:bodyPr>
          <a:lstStyle/>
          <a:p>
            <a:r>
              <a:rPr lang="es-ES" sz="2400" dirty="0"/>
              <a:t>Pero el caucho natural presenta interacciones débiles entre moléculas</a:t>
            </a:r>
          </a:p>
        </p:txBody>
      </p:sp>
    </p:spTree>
    <p:extLst>
      <p:ext uri="{BB962C8B-B14F-4D97-AF65-F5344CB8AC3E}">
        <p14:creationId xmlns:p14="http://schemas.microsoft.com/office/powerpoint/2010/main" val="27800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0"/>
                                  </p:stCondLst>
                                  <p:childTnLst>
                                    <p:set>
                                      <p:cBhvr>
                                        <p:cTn id="20" dur="1" fill="hold">
                                          <p:stCondLst>
                                            <p:cond delay="0"/>
                                          </p:stCondLst>
                                        </p:cTn>
                                        <p:tgtEl>
                                          <p:spTgt spid="14338"/>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100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5"/>
            <a:ext cx="8229600" cy="2376264"/>
          </a:xfrm>
        </p:spPr>
        <p:txBody>
          <a:bodyPr>
            <a:normAutofit lnSpcReduction="10000"/>
          </a:bodyPr>
          <a:lstStyle/>
          <a:p>
            <a:r>
              <a:rPr lang="es-ES" sz="2400" b="1" i="1" dirty="0"/>
              <a:t>Las fibras </a:t>
            </a:r>
            <a:r>
              <a:rPr lang="es-ES" sz="2400" dirty="0"/>
              <a:t>son hebras delgadas obtenidas por extrusión.</a:t>
            </a:r>
          </a:p>
          <a:p>
            <a:r>
              <a:rPr lang="es-ES" sz="2400" dirty="0"/>
              <a:t>En el proceso de extrudido el polímero fundido es obligado a pasar por orificios pequeños.</a:t>
            </a:r>
          </a:p>
          <a:p>
            <a:r>
              <a:rPr lang="es-ES" sz="2400" dirty="0"/>
              <a:t>Esta acción seguida de enfriado hace que los cristalitos se orienten a lo largo de la fibra, aumentando su resistencia a la tensión.</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1953" y="2398339"/>
            <a:ext cx="15166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861048"/>
            <a:ext cx="3810000" cy="2316480"/>
          </a:xfrm>
          <a:prstGeom prst="rect">
            <a:avLst/>
          </a:prstGeom>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888" y="3175257"/>
            <a:ext cx="1777379" cy="122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824132" y="6196662"/>
            <a:ext cx="1317990" cy="369332"/>
          </a:xfrm>
          <a:prstGeom prst="rect">
            <a:avLst/>
          </a:prstGeom>
          <a:solidFill>
            <a:schemeClr val="bg1"/>
          </a:solidFill>
        </p:spPr>
        <p:txBody>
          <a:bodyPr wrap="none" rtlCol="0">
            <a:spAutoFit/>
          </a:bodyPr>
          <a:lstStyle/>
          <a:p>
            <a:r>
              <a:rPr lang="es-ES" dirty="0"/>
              <a:t>EXTRUSORA</a:t>
            </a:r>
          </a:p>
        </p:txBody>
      </p:sp>
      <p:cxnSp>
        <p:nvCxnSpPr>
          <p:cNvPr id="9" name="8 Conector recto"/>
          <p:cNvCxnSpPr/>
          <p:nvPr/>
        </p:nvCxnSpPr>
        <p:spPr>
          <a:xfrm>
            <a:off x="6221760" y="5085184"/>
            <a:ext cx="223867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10 Conector recto"/>
          <p:cNvCxnSpPr>
            <a:endCxn id="13" idx="5"/>
          </p:cNvCxnSpPr>
          <p:nvPr/>
        </p:nvCxnSpPr>
        <p:spPr>
          <a:xfrm flipV="1">
            <a:off x="4140834" y="3436584"/>
            <a:ext cx="1506836" cy="886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a:endCxn id="13" idx="2"/>
          </p:cNvCxnSpPr>
          <p:nvPr/>
        </p:nvCxnSpPr>
        <p:spPr>
          <a:xfrm flipH="1" flipV="1">
            <a:off x="3988179" y="2959070"/>
            <a:ext cx="62001" cy="1364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3988179" y="2283763"/>
            <a:ext cx="1944215" cy="1350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21 Conector recto"/>
          <p:cNvCxnSpPr/>
          <p:nvPr/>
        </p:nvCxnSpPr>
        <p:spPr>
          <a:xfrm flipH="1" flipV="1">
            <a:off x="7011889" y="4404612"/>
            <a:ext cx="888688" cy="680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8028384" y="4404612"/>
            <a:ext cx="747428" cy="680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89" name="12288 Conector recto"/>
          <p:cNvCxnSpPr/>
          <p:nvPr/>
        </p:nvCxnSpPr>
        <p:spPr>
          <a:xfrm>
            <a:off x="7900577" y="5085184"/>
            <a:ext cx="1278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292" name="12291 CuadroTexto"/>
          <p:cNvSpPr txBox="1"/>
          <p:nvPr/>
        </p:nvSpPr>
        <p:spPr>
          <a:xfrm>
            <a:off x="1162674" y="2635904"/>
            <a:ext cx="2448272" cy="646331"/>
          </a:xfrm>
          <a:prstGeom prst="rect">
            <a:avLst/>
          </a:prstGeom>
          <a:noFill/>
        </p:spPr>
        <p:txBody>
          <a:bodyPr wrap="square" rtlCol="0">
            <a:spAutoFit/>
          </a:bodyPr>
          <a:lstStyle/>
          <a:p>
            <a:pPr algn="ctr"/>
            <a:r>
              <a:rPr lang="es-ES" dirty="0"/>
              <a:t>Cristalitos con orientación irregular</a:t>
            </a:r>
          </a:p>
        </p:txBody>
      </p:sp>
      <p:sp>
        <p:nvSpPr>
          <p:cNvPr id="12293" name="12292 Flecha derecha"/>
          <p:cNvSpPr/>
          <p:nvPr/>
        </p:nvSpPr>
        <p:spPr>
          <a:xfrm>
            <a:off x="3275857" y="2780928"/>
            <a:ext cx="903312"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CuadroTexto"/>
          <p:cNvSpPr txBox="1"/>
          <p:nvPr/>
        </p:nvSpPr>
        <p:spPr>
          <a:xfrm>
            <a:off x="6516216" y="2389014"/>
            <a:ext cx="2448272" cy="646331"/>
          </a:xfrm>
          <a:prstGeom prst="rect">
            <a:avLst/>
          </a:prstGeom>
          <a:noFill/>
        </p:spPr>
        <p:txBody>
          <a:bodyPr wrap="square" rtlCol="0">
            <a:spAutoFit/>
          </a:bodyPr>
          <a:lstStyle/>
          <a:p>
            <a:pPr algn="ctr"/>
            <a:r>
              <a:rPr lang="es-ES" dirty="0"/>
              <a:t>Cristalitos orientados en la dirección de la fibra</a:t>
            </a:r>
          </a:p>
        </p:txBody>
      </p:sp>
      <p:sp>
        <p:nvSpPr>
          <p:cNvPr id="12294" name="12293 Flecha abajo"/>
          <p:cNvSpPr/>
          <p:nvPr/>
        </p:nvSpPr>
        <p:spPr>
          <a:xfrm>
            <a:off x="7740352" y="2959070"/>
            <a:ext cx="360040" cy="2161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387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10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000"/>
                                        <p:tgtEl>
                                          <p:spTgt spid="11"/>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000"/>
                                        <p:tgtEl>
                                          <p:spTgt spid="13"/>
                                        </p:tgtEl>
                                      </p:cBhvr>
                                    </p:animEffec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0"/>
                                          </p:stCondLst>
                                        </p:cTn>
                                        <p:tgtEl>
                                          <p:spTgt spid="12290"/>
                                        </p:tgtEl>
                                        <p:attrNameLst>
                                          <p:attrName>style.visibility</p:attrName>
                                        </p:attrNameLst>
                                      </p:cBhvr>
                                      <p:to>
                                        <p:strVal val="visible"/>
                                      </p:to>
                                    </p:se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293"/>
                                        </p:tgtEl>
                                        <p:attrNameLst>
                                          <p:attrName>style.visibility</p:attrName>
                                        </p:attrNameLst>
                                      </p:cBhvr>
                                      <p:to>
                                        <p:strVal val="visible"/>
                                      </p:to>
                                    </p:set>
                                    <p:animEffect transition="in" filter="wipe(left)">
                                      <p:cBhvr>
                                        <p:cTn id="34" dur="1000"/>
                                        <p:tgtEl>
                                          <p:spTgt spid="12293"/>
                                        </p:tgtEl>
                                      </p:cBhvr>
                                    </p:animEffect>
                                  </p:childTnLst>
                                </p:cTn>
                              </p:par>
                            </p:childTnLst>
                          </p:cTn>
                        </p:par>
                        <p:par>
                          <p:cTn id="35" fill="hold">
                            <p:stCondLst>
                              <p:cond delay="5000"/>
                            </p:stCondLst>
                            <p:childTnLst>
                              <p:par>
                                <p:cTn id="36" presetID="1" presetClass="entr" presetSubtype="0" fill="hold" grpId="0" nodeType="afterEffect">
                                  <p:stCondLst>
                                    <p:cond delay="0"/>
                                  </p:stCondLst>
                                  <p:childTnLst>
                                    <p:set>
                                      <p:cBhvr>
                                        <p:cTn id="37" dur="1" fill="hold">
                                          <p:stCondLst>
                                            <p:cond delay="0"/>
                                          </p:stCondLst>
                                        </p:cTn>
                                        <p:tgtEl>
                                          <p:spTgt spid="1229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par>
                          <p:cTn id="43" fill="hold">
                            <p:stCondLst>
                              <p:cond delay="2000"/>
                            </p:stCondLst>
                            <p:childTnLst>
                              <p:par>
                                <p:cTn id="44" presetID="1" presetClass="entr" presetSubtype="0" fill="hold" nodeType="afterEffect">
                                  <p:stCondLst>
                                    <p:cond delay="500"/>
                                  </p:stCondLst>
                                  <p:childTnLst>
                                    <p:set>
                                      <p:cBhvr>
                                        <p:cTn id="45" dur="1" fill="hold">
                                          <p:stCondLst>
                                            <p:cond delay="0"/>
                                          </p:stCondLst>
                                        </p:cTn>
                                        <p:tgtEl>
                                          <p:spTgt spid="12289"/>
                                        </p:tgtEl>
                                        <p:attrNameLst>
                                          <p:attrName>style.visibility</p:attrName>
                                        </p:attrNameLst>
                                      </p:cBhvr>
                                      <p:to>
                                        <p:strVal val="visible"/>
                                      </p:to>
                                    </p:se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000"/>
                                        <p:tgtEl>
                                          <p:spTgt spid="22"/>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1000"/>
                                        <p:tgtEl>
                                          <p:spTgt spid="24"/>
                                        </p:tgtEl>
                                      </p:cBhvr>
                                    </p:animEffect>
                                  </p:childTnLst>
                                </p:cTn>
                              </p:par>
                            </p:childTnLst>
                          </p:cTn>
                        </p:par>
                        <p:par>
                          <p:cTn id="54" fill="hold">
                            <p:stCondLst>
                              <p:cond delay="4500"/>
                            </p:stCondLst>
                            <p:childTnLst>
                              <p:par>
                                <p:cTn id="55" presetID="1" presetClass="entr" presetSubtype="0" fill="hold" nodeType="afterEffect">
                                  <p:stCondLst>
                                    <p:cond delay="0"/>
                                  </p:stCondLst>
                                  <p:childTnLst>
                                    <p:set>
                                      <p:cBhvr>
                                        <p:cTn id="56" dur="1" fill="hold">
                                          <p:stCondLst>
                                            <p:cond delay="0"/>
                                          </p:stCondLst>
                                        </p:cTn>
                                        <p:tgtEl>
                                          <p:spTgt spid="12291"/>
                                        </p:tgtEl>
                                        <p:attrNameLst>
                                          <p:attrName>style.visibility</p:attrName>
                                        </p:attrNameLst>
                                      </p:cBhvr>
                                      <p:to>
                                        <p:strVal val="visible"/>
                                      </p:to>
                                    </p:se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12294"/>
                                        </p:tgtEl>
                                        <p:attrNameLst>
                                          <p:attrName>style.visibility</p:attrName>
                                        </p:attrNameLst>
                                      </p:cBhvr>
                                      <p:to>
                                        <p:strVal val="visible"/>
                                      </p:to>
                                    </p:set>
                                    <p:animEffect transition="in" filter="wipe(up)">
                                      <p:cBhvr>
                                        <p:cTn id="60" dur="1000"/>
                                        <p:tgtEl>
                                          <p:spTgt spid="12294"/>
                                        </p:tgtEl>
                                      </p:cBhvr>
                                    </p:animEffect>
                                  </p:childTnLst>
                                </p:cTn>
                              </p:par>
                            </p:childTnLst>
                          </p:cTn>
                        </p:par>
                        <p:par>
                          <p:cTn id="61" fill="hold">
                            <p:stCondLst>
                              <p:cond delay="5500"/>
                            </p:stCondLst>
                            <p:childTnLst>
                              <p:par>
                                <p:cTn id="62" presetID="1" presetClass="entr" presetSubtype="0" fill="hold" grpId="0" nodeType="afterEffect">
                                  <p:stCondLst>
                                    <p:cond delay="1000"/>
                                  </p:stCondLst>
                                  <p:childTnLst>
                                    <p:set>
                                      <p:cBhvr>
                                        <p:cTn id="6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292" grpId="0"/>
      <p:bldP spid="12293" grpId="0" animBg="1"/>
      <p:bldP spid="38" grpId="0"/>
      <p:bldP spid="122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3115A-19FC-46F3-B4CD-228AD69B876C}"/>
              </a:ext>
            </a:extLst>
          </p:cNvPr>
          <p:cNvSpPr>
            <a:spLocks noGrp="1"/>
          </p:cNvSpPr>
          <p:nvPr>
            <p:ph type="title"/>
          </p:nvPr>
        </p:nvSpPr>
        <p:spPr>
          <a:xfrm>
            <a:off x="457200" y="-81215"/>
            <a:ext cx="8229600" cy="707205"/>
          </a:xfrm>
        </p:spPr>
        <p:txBody>
          <a:bodyPr>
            <a:normAutofit fontScale="90000"/>
          </a:bodyPr>
          <a:lstStyle/>
          <a:p>
            <a:r>
              <a:rPr lang="es-AR"/>
              <a:t>La fibra de carbono</a:t>
            </a:r>
          </a:p>
        </p:txBody>
      </p:sp>
      <p:sp>
        <p:nvSpPr>
          <p:cNvPr id="3" name="Marcador de contenido 2">
            <a:extLst>
              <a:ext uri="{FF2B5EF4-FFF2-40B4-BE49-F238E27FC236}">
                <a16:creationId xmlns:a16="http://schemas.microsoft.com/office/drawing/2014/main" id="{8CCD17D2-BEA2-4010-A4D5-61C23A42BB22}"/>
              </a:ext>
            </a:extLst>
          </p:cNvPr>
          <p:cNvSpPr>
            <a:spLocks noGrp="1"/>
          </p:cNvSpPr>
          <p:nvPr>
            <p:ph idx="1"/>
          </p:nvPr>
        </p:nvSpPr>
        <p:spPr>
          <a:xfrm>
            <a:off x="116397" y="598944"/>
            <a:ext cx="5406649" cy="4525963"/>
          </a:xfrm>
        </p:spPr>
        <p:txBody>
          <a:bodyPr>
            <a:normAutofit fontScale="92500" lnSpcReduction="10000"/>
          </a:bodyPr>
          <a:lstStyle/>
          <a:p>
            <a:r>
              <a:rPr lang="es-AR" sz="2000"/>
              <a:t>Su elaboración consiste en procesos de ciclación, pirólisis y oxidación posterior</a:t>
            </a:r>
          </a:p>
          <a:p>
            <a:r>
              <a:rPr lang="es-AR" sz="2000"/>
              <a:t>Si bien se puede elaborar a partir de distintos polímeros, el PAN es el más indicado.</a:t>
            </a:r>
          </a:p>
          <a:p>
            <a:r>
              <a:rPr lang="es-AR" sz="2000"/>
              <a:t>su estructura atómica se parece al grafito.</a:t>
            </a:r>
          </a:p>
          <a:p>
            <a:r>
              <a:rPr lang="es-AR" sz="2000"/>
              <a:t>Pero en lugar de láminas paralelas, forma una estructura amorfa de cadenas entrelazadas al azar.</a:t>
            </a:r>
          </a:p>
          <a:p>
            <a:r>
              <a:rPr lang="es-AR" sz="2000"/>
              <a:t>Esto hace que la fibra tengra gran resistencia ténsil.</a:t>
            </a:r>
          </a:p>
          <a:p>
            <a:r>
              <a:rPr lang="es-AR" sz="2000"/>
              <a:t>Pero también es conductora de la electricidad aunque pobre conductor térmico.</a:t>
            </a:r>
          </a:p>
          <a:p>
            <a:r>
              <a:rPr lang="es-AR" sz="2000"/>
              <a:t>Al comienzo sólo fue utilizada por la industria aeroespacial, pero al bajar su costo encontró numerosos usos:</a:t>
            </a:r>
          </a:p>
          <a:p>
            <a:endParaRPr lang="es-AR" sz="2000"/>
          </a:p>
        </p:txBody>
      </p:sp>
      <p:pic>
        <p:nvPicPr>
          <p:cNvPr id="16388" name="Picture 4">
            <a:extLst>
              <a:ext uri="{FF2B5EF4-FFF2-40B4-BE49-F238E27FC236}">
                <a16:creationId xmlns:a16="http://schemas.microsoft.com/office/drawing/2014/main" id="{CBB0AEE0-365C-45E8-A379-D681595867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893" y="4866641"/>
            <a:ext cx="2439379" cy="138826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82E6AE01-FFC9-47DA-8A35-3333819FF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038" y="4866641"/>
            <a:ext cx="2271109" cy="139499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La Fibra de Carbono y sus ventajas para tu Bicicleta">
            <a:extLst>
              <a:ext uri="{FF2B5EF4-FFF2-40B4-BE49-F238E27FC236}">
                <a16:creationId xmlns:a16="http://schemas.microsoft.com/office/drawing/2014/main" id="{1BBDC5A4-9915-4959-BEC7-12460B331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283" y="5697281"/>
            <a:ext cx="1555529" cy="1125402"/>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FAA09040-545F-44B1-AE15-6389CF7A42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4408" y="5676443"/>
            <a:ext cx="1555529" cy="115692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28F912F8-463C-48DF-B5B6-FA156DF7E79C}"/>
              </a:ext>
            </a:extLst>
          </p:cNvPr>
          <p:cNvSpPr txBox="1"/>
          <p:nvPr/>
        </p:nvSpPr>
        <p:spPr>
          <a:xfrm>
            <a:off x="5757831" y="5725430"/>
            <a:ext cx="3362188" cy="923330"/>
          </a:xfrm>
          <a:prstGeom prst="rect">
            <a:avLst/>
          </a:prstGeom>
          <a:solidFill>
            <a:schemeClr val="bg1"/>
          </a:solidFill>
        </p:spPr>
        <p:txBody>
          <a:bodyPr wrap="square" rtlCol="0">
            <a:spAutoFit/>
          </a:bodyPr>
          <a:lstStyle/>
          <a:p>
            <a:r>
              <a:rPr lang="es-AR"/>
              <a:t>La grafitización  posterior (~2800 °C), elimina el nitrógeno y forma planos de grafito.</a:t>
            </a:r>
          </a:p>
        </p:txBody>
      </p:sp>
      <p:grpSp>
        <p:nvGrpSpPr>
          <p:cNvPr id="13" name="Grupo 12">
            <a:extLst>
              <a:ext uri="{FF2B5EF4-FFF2-40B4-BE49-F238E27FC236}">
                <a16:creationId xmlns:a16="http://schemas.microsoft.com/office/drawing/2014/main" id="{AF24A298-A8A2-4228-A7A0-7697E8CA0C9B}"/>
              </a:ext>
            </a:extLst>
          </p:cNvPr>
          <p:cNvGrpSpPr/>
          <p:nvPr/>
        </p:nvGrpSpPr>
        <p:grpSpPr>
          <a:xfrm>
            <a:off x="5523046" y="543830"/>
            <a:ext cx="3620954" cy="5181600"/>
            <a:chOff x="5543550" y="714865"/>
            <a:chExt cx="3620954" cy="5181600"/>
          </a:xfrm>
        </p:grpSpPr>
        <p:grpSp>
          <p:nvGrpSpPr>
            <p:cNvPr id="9" name="Grupo 8">
              <a:extLst>
                <a:ext uri="{FF2B5EF4-FFF2-40B4-BE49-F238E27FC236}">
                  <a16:creationId xmlns:a16="http://schemas.microsoft.com/office/drawing/2014/main" id="{BB68BC02-52E6-4D00-895F-FF28D0FBE1FC}"/>
                </a:ext>
              </a:extLst>
            </p:cNvPr>
            <p:cNvGrpSpPr/>
            <p:nvPr/>
          </p:nvGrpSpPr>
          <p:grpSpPr>
            <a:xfrm>
              <a:off x="5543550" y="714865"/>
              <a:ext cx="3620954" cy="5181600"/>
              <a:chOff x="5543550" y="714865"/>
              <a:chExt cx="3620954" cy="5181600"/>
            </a:xfrm>
          </p:grpSpPr>
          <p:pic>
            <p:nvPicPr>
              <p:cNvPr id="16386" name="Picture 2">
                <a:extLst>
                  <a:ext uri="{FF2B5EF4-FFF2-40B4-BE49-F238E27FC236}">
                    <a16:creationId xmlns:a16="http://schemas.microsoft.com/office/drawing/2014/main" id="{31553CA1-8A97-48D1-9AA0-1F2C36300F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714865"/>
                <a:ext cx="360045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8FA84A3-1E9C-4B24-BCD8-E877D44D951E}"/>
                  </a:ext>
                </a:extLst>
              </p:cNvPr>
              <p:cNvSpPr txBox="1"/>
              <p:nvPr/>
            </p:nvSpPr>
            <p:spPr>
              <a:xfrm>
                <a:off x="7219732" y="1700808"/>
                <a:ext cx="1551579" cy="369332"/>
              </a:xfrm>
              <a:prstGeom prst="rect">
                <a:avLst/>
              </a:prstGeom>
              <a:noFill/>
            </p:spPr>
            <p:txBody>
              <a:bodyPr wrap="none" rtlCol="0">
                <a:spAutoFit/>
              </a:bodyPr>
              <a:lstStyle/>
              <a:p>
                <a:r>
                  <a:rPr lang="es-AR"/>
                  <a:t>Polimerización</a:t>
                </a:r>
              </a:p>
            </p:txBody>
          </p:sp>
          <p:sp>
            <p:nvSpPr>
              <p:cNvPr id="7" name="CuadroTexto 6">
                <a:extLst>
                  <a:ext uri="{FF2B5EF4-FFF2-40B4-BE49-F238E27FC236}">
                    <a16:creationId xmlns:a16="http://schemas.microsoft.com/office/drawing/2014/main" id="{5975F266-8B9A-4194-982C-92714DA43621}"/>
                  </a:ext>
                </a:extLst>
              </p:cNvPr>
              <p:cNvSpPr txBox="1"/>
              <p:nvPr/>
            </p:nvSpPr>
            <p:spPr>
              <a:xfrm>
                <a:off x="6062548" y="3003992"/>
                <a:ext cx="1069524" cy="646331"/>
              </a:xfrm>
              <a:prstGeom prst="rect">
                <a:avLst/>
              </a:prstGeom>
              <a:noFill/>
            </p:spPr>
            <p:txBody>
              <a:bodyPr wrap="none" rtlCol="0">
                <a:spAutoFit/>
              </a:bodyPr>
              <a:lstStyle/>
              <a:p>
                <a:r>
                  <a:rPr lang="es-AR"/>
                  <a:t>Ciclación </a:t>
                </a:r>
              </a:p>
              <a:p>
                <a:r>
                  <a:rPr lang="es-AR"/>
                  <a:t>(~300 °C)</a:t>
                </a:r>
              </a:p>
            </p:txBody>
          </p:sp>
          <p:sp>
            <p:nvSpPr>
              <p:cNvPr id="8" name="CuadroTexto 7">
                <a:extLst>
                  <a:ext uri="{FF2B5EF4-FFF2-40B4-BE49-F238E27FC236}">
                    <a16:creationId xmlns:a16="http://schemas.microsoft.com/office/drawing/2014/main" id="{44FA5493-55D8-4618-9D67-8EA3E797AA3E}"/>
                  </a:ext>
                </a:extLst>
              </p:cNvPr>
              <p:cNvSpPr txBox="1"/>
              <p:nvPr/>
            </p:nvSpPr>
            <p:spPr>
              <a:xfrm>
                <a:off x="7812360" y="4510861"/>
                <a:ext cx="1352144" cy="646331"/>
              </a:xfrm>
              <a:prstGeom prst="rect">
                <a:avLst/>
              </a:prstGeom>
              <a:noFill/>
            </p:spPr>
            <p:txBody>
              <a:bodyPr wrap="square" lIns="0" rIns="0" rtlCol="0">
                <a:spAutoFit/>
              </a:bodyPr>
              <a:lstStyle/>
              <a:p>
                <a:r>
                  <a:rPr lang="es-AR"/>
                  <a:t>Carbonización </a:t>
                </a:r>
              </a:p>
              <a:p>
                <a:r>
                  <a:rPr lang="es-AR"/>
                  <a:t>(~1700 °C)</a:t>
                </a:r>
              </a:p>
            </p:txBody>
          </p:sp>
        </p:grpSp>
        <p:sp>
          <p:nvSpPr>
            <p:cNvPr id="12" name="CuadroTexto 11">
              <a:extLst>
                <a:ext uri="{FF2B5EF4-FFF2-40B4-BE49-F238E27FC236}">
                  <a16:creationId xmlns:a16="http://schemas.microsoft.com/office/drawing/2014/main" id="{476E58E5-3CB8-4CE9-AB3B-948C74C62F48}"/>
                </a:ext>
              </a:extLst>
            </p:cNvPr>
            <p:cNvSpPr txBox="1"/>
            <p:nvPr/>
          </p:nvSpPr>
          <p:spPr>
            <a:xfrm>
              <a:off x="5778335" y="1916749"/>
              <a:ext cx="568425" cy="369332"/>
            </a:xfrm>
            <a:prstGeom prst="rect">
              <a:avLst/>
            </a:prstGeom>
            <a:noFill/>
          </p:spPr>
          <p:txBody>
            <a:bodyPr wrap="none" rtlCol="0">
              <a:spAutoFit/>
            </a:bodyPr>
            <a:lstStyle/>
            <a:p>
              <a:r>
                <a:rPr lang="es-AR"/>
                <a:t>PAN</a:t>
              </a:r>
            </a:p>
          </p:txBody>
        </p:sp>
      </p:grpSp>
      <p:sp>
        <p:nvSpPr>
          <p:cNvPr id="11" name="Flecha: a la derecha 10">
            <a:extLst>
              <a:ext uri="{FF2B5EF4-FFF2-40B4-BE49-F238E27FC236}">
                <a16:creationId xmlns:a16="http://schemas.microsoft.com/office/drawing/2014/main" id="{7D627E2B-B713-43FF-BC98-715C66D108AC}"/>
              </a:ext>
            </a:extLst>
          </p:cNvPr>
          <p:cNvSpPr/>
          <p:nvPr/>
        </p:nvSpPr>
        <p:spPr>
          <a:xfrm>
            <a:off x="5357337" y="675283"/>
            <a:ext cx="447517" cy="569767"/>
          </a:xfrm>
          <a:prstGeom prst="rightArrow">
            <a:avLst>
              <a:gd name="adj1" fmla="val 50870"/>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Flecha: a la derecha 18">
            <a:extLst>
              <a:ext uri="{FF2B5EF4-FFF2-40B4-BE49-F238E27FC236}">
                <a16:creationId xmlns:a16="http://schemas.microsoft.com/office/drawing/2014/main" id="{1F9B65E6-EBBD-45BC-9D09-B6D4AD091E94}"/>
              </a:ext>
            </a:extLst>
          </p:cNvPr>
          <p:cNvSpPr/>
          <p:nvPr/>
        </p:nvSpPr>
        <p:spPr>
          <a:xfrm rot="1159514">
            <a:off x="4705513" y="1485529"/>
            <a:ext cx="1079125" cy="569767"/>
          </a:xfrm>
          <a:prstGeom prst="rightArrow">
            <a:avLst>
              <a:gd name="adj1" fmla="val 50870"/>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75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par>
                          <p:cTn id="11" fill="hold">
                            <p:stCondLst>
                              <p:cond delay="15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388"/>
                                        </p:tgtEl>
                                        <p:attrNameLst>
                                          <p:attrName>style.visibility</p:attrName>
                                        </p:attrNameLst>
                                      </p:cBhvr>
                                      <p:to>
                                        <p:strVal val="visible"/>
                                      </p:to>
                                    </p:set>
                                    <p:animEffect transition="in" filter="fade">
                                      <p:cBhvr>
                                        <p:cTn id="47" dur="500"/>
                                        <p:tgtEl>
                                          <p:spTgt spid="16388"/>
                                        </p:tgtEl>
                                      </p:cBhvr>
                                    </p:animEffect>
                                  </p:childTnLst>
                                </p:cTn>
                              </p:par>
                            </p:childTnLst>
                          </p:cTn>
                        </p:par>
                        <p:par>
                          <p:cTn id="48" fill="hold">
                            <p:stCondLst>
                              <p:cond delay="500"/>
                            </p:stCondLst>
                            <p:childTnLst>
                              <p:par>
                                <p:cTn id="49" presetID="6" presetClass="emph" presetSubtype="0" fill="hold" nodeType="afterEffect">
                                  <p:stCondLst>
                                    <p:cond delay="100"/>
                                  </p:stCondLst>
                                  <p:childTnLst>
                                    <p:animScale>
                                      <p:cBhvr>
                                        <p:cTn id="50" dur="2000" fill="hold"/>
                                        <p:tgtEl>
                                          <p:spTgt spid="16388"/>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390"/>
                                        </p:tgtEl>
                                        <p:attrNameLst>
                                          <p:attrName>style.visibility</p:attrName>
                                        </p:attrNameLst>
                                      </p:cBhvr>
                                      <p:to>
                                        <p:strVal val="visible"/>
                                      </p:to>
                                    </p:set>
                                    <p:animEffect transition="in" filter="fade">
                                      <p:cBhvr>
                                        <p:cTn id="55" dur="500"/>
                                        <p:tgtEl>
                                          <p:spTgt spid="16390"/>
                                        </p:tgtEl>
                                      </p:cBhvr>
                                    </p:animEffect>
                                  </p:childTnLst>
                                </p:cTn>
                              </p:par>
                            </p:childTnLst>
                          </p:cTn>
                        </p:par>
                        <p:par>
                          <p:cTn id="56" fill="hold">
                            <p:stCondLst>
                              <p:cond delay="500"/>
                            </p:stCondLst>
                            <p:childTnLst>
                              <p:par>
                                <p:cTn id="57" presetID="6" presetClass="emph" presetSubtype="0" fill="hold" nodeType="afterEffect">
                                  <p:stCondLst>
                                    <p:cond delay="0"/>
                                  </p:stCondLst>
                                  <p:childTnLst>
                                    <p:animScale>
                                      <p:cBhvr>
                                        <p:cTn id="58" dur="2000" fill="hold"/>
                                        <p:tgtEl>
                                          <p:spTgt spid="16390"/>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394"/>
                                        </p:tgtEl>
                                        <p:attrNameLst>
                                          <p:attrName>style.visibility</p:attrName>
                                        </p:attrNameLst>
                                      </p:cBhvr>
                                      <p:to>
                                        <p:strVal val="visible"/>
                                      </p:to>
                                    </p:set>
                                    <p:animEffect transition="in" filter="fade">
                                      <p:cBhvr>
                                        <p:cTn id="63" dur="500"/>
                                        <p:tgtEl>
                                          <p:spTgt spid="16394"/>
                                        </p:tgtEl>
                                      </p:cBhvr>
                                    </p:animEffect>
                                  </p:childTnLst>
                                </p:cTn>
                              </p:par>
                            </p:childTnLst>
                          </p:cTn>
                        </p:par>
                        <p:par>
                          <p:cTn id="64" fill="hold">
                            <p:stCondLst>
                              <p:cond delay="500"/>
                            </p:stCondLst>
                            <p:childTnLst>
                              <p:par>
                                <p:cTn id="65" presetID="6" presetClass="emph" presetSubtype="0" fill="hold" nodeType="afterEffect">
                                  <p:stCondLst>
                                    <p:cond delay="0"/>
                                  </p:stCondLst>
                                  <p:childTnLst>
                                    <p:animScale>
                                      <p:cBhvr>
                                        <p:cTn id="66" dur="2000" fill="hold"/>
                                        <p:tgtEl>
                                          <p:spTgt spid="16394"/>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392"/>
                                        </p:tgtEl>
                                        <p:attrNameLst>
                                          <p:attrName>style.visibility</p:attrName>
                                        </p:attrNameLst>
                                      </p:cBhvr>
                                      <p:to>
                                        <p:strVal val="visible"/>
                                      </p:to>
                                    </p:set>
                                    <p:animEffect transition="in" filter="fade">
                                      <p:cBhvr>
                                        <p:cTn id="71" dur="500"/>
                                        <p:tgtEl>
                                          <p:spTgt spid="16392"/>
                                        </p:tgtEl>
                                      </p:cBhvr>
                                    </p:animEffect>
                                  </p:childTnLst>
                                </p:cTn>
                              </p:par>
                            </p:childTnLst>
                          </p:cTn>
                        </p:par>
                        <p:par>
                          <p:cTn id="72" fill="hold">
                            <p:stCondLst>
                              <p:cond delay="500"/>
                            </p:stCondLst>
                            <p:childTnLst>
                              <p:par>
                                <p:cTn id="73" presetID="6" presetClass="emph" presetSubtype="0" fill="hold" nodeType="afterEffect">
                                  <p:stCondLst>
                                    <p:cond delay="0"/>
                                  </p:stCondLst>
                                  <p:childTnLst>
                                    <p:animScale>
                                      <p:cBhvr>
                                        <p:cTn id="74" dur="2000" fill="hold"/>
                                        <p:tgtEl>
                                          <p:spTgt spid="1639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6246" y="1988840"/>
            <a:ext cx="8742537"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CONTINUAMOS LA PRÓXIMA CLASE</a:t>
            </a:r>
          </a:p>
        </p:txBody>
      </p:sp>
    </p:spTree>
    <p:extLst>
      <p:ext uri="{BB962C8B-B14F-4D97-AF65-F5344CB8AC3E}">
        <p14:creationId xmlns:p14="http://schemas.microsoft.com/office/powerpoint/2010/main" val="179561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brir llave"/>
          <p:cNvSpPr/>
          <p:nvPr/>
        </p:nvSpPr>
        <p:spPr>
          <a:xfrm>
            <a:off x="1703156" y="260648"/>
            <a:ext cx="648072" cy="633670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89830" y="3222933"/>
            <a:ext cx="1629485" cy="369332"/>
          </a:xfrm>
          <a:prstGeom prst="rect">
            <a:avLst/>
          </a:prstGeom>
          <a:noFill/>
        </p:spPr>
        <p:txBody>
          <a:bodyPr wrap="none" rtlCol="0">
            <a:spAutoFit/>
          </a:bodyPr>
          <a:lstStyle/>
          <a:p>
            <a:r>
              <a:rPr lang="es-ES" b="1" dirty="0"/>
              <a:t>CLASIFICACIÓN</a:t>
            </a:r>
          </a:p>
        </p:txBody>
      </p:sp>
      <p:sp>
        <p:nvSpPr>
          <p:cNvPr id="6" name="5 CuadroTexto"/>
          <p:cNvSpPr txBox="1"/>
          <p:nvPr/>
        </p:nvSpPr>
        <p:spPr>
          <a:xfrm>
            <a:off x="2243985" y="667687"/>
            <a:ext cx="2415918" cy="369332"/>
          </a:xfrm>
          <a:prstGeom prst="rect">
            <a:avLst/>
          </a:prstGeom>
          <a:noFill/>
        </p:spPr>
        <p:txBody>
          <a:bodyPr wrap="none" rtlCol="0">
            <a:spAutoFit/>
          </a:bodyPr>
          <a:lstStyle/>
          <a:p>
            <a:r>
              <a:rPr lang="es-ES" b="1" dirty="0"/>
              <a:t>Por tipo de monómero</a:t>
            </a:r>
            <a:r>
              <a:rPr lang="es-ES" dirty="0"/>
              <a:t>:</a:t>
            </a:r>
          </a:p>
        </p:txBody>
      </p:sp>
      <p:sp>
        <p:nvSpPr>
          <p:cNvPr id="7" name="6 CuadroTexto"/>
          <p:cNvSpPr txBox="1"/>
          <p:nvPr/>
        </p:nvSpPr>
        <p:spPr>
          <a:xfrm>
            <a:off x="2183218" y="1715871"/>
            <a:ext cx="3173882" cy="369332"/>
          </a:xfrm>
          <a:prstGeom prst="rect">
            <a:avLst/>
          </a:prstGeom>
          <a:noFill/>
        </p:spPr>
        <p:txBody>
          <a:bodyPr wrap="none" rtlCol="0">
            <a:spAutoFit/>
          </a:bodyPr>
          <a:lstStyle/>
          <a:p>
            <a:r>
              <a:rPr lang="es-ES" b="1" dirty="0"/>
              <a:t>Por la cantidad de monómeros</a:t>
            </a:r>
            <a:r>
              <a:rPr lang="es-ES" dirty="0"/>
              <a:t>:</a:t>
            </a:r>
          </a:p>
        </p:txBody>
      </p:sp>
      <p:sp>
        <p:nvSpPr>
          <p:cNvPr id="8" name="7 CuadroTexto"/>
          <p:cNvSpPr txBox="1"/>
          <p:nvPr/>
        </p:nvSpPr>
        <p:spPr>
          <a:xfrm>
            <a:off x="2243985" y="2775319"/>
            <a:ext cx="3079817" cy="369332"/>
          </a:xfrm>
          <a:prstGeom prst="rect">
            <a:avLst/>
          </a:prstGeom>
          <a:noFill/>
        </p:spPr>
        <p:txBody>
          <a:bodyPr wrap="none" rtlCol="0">
            <a:spAutoFit/>
          </a:bodyPr>
          <a:lstStyle/>
          <a:p>
            <a:r>
              <a:rPr lang="es-ES" b="1" dirty="0"/>
              <a:t>Por la estructura de la cadena</a:t>
            </a:r>
            <a:r>
              <a:rPr lang="es-ES" dirty="0"/>
              <a:t>:</a:t>
            </a:r>
          </a:p>
        </p:txBody>
      </p:sp>
      <p:sp>
        <p:nvSpPr>
          <p:cNvPr id="10" name="9 CuadroTexto"/>
          <p:cNvSpPr txBox="1"/>
          <p:nvPr/>
        </p:nvSpPr>
        <p:spPr>
          <a:xfrm>
            <a:off x="2009680" y="4695720"/>
            <a:ext cx="2550184" cy="646331"/>
          </a:xfrm>
          <a:prstGeom prst="rect">
            <a:avLst/>
          </a:prstGeom>
          <a:noFill/>
        </p:spPr>
        <p:txBody>
          <a:bodyPr wrap="square" rtlCol="0">
            <a:spAutoFit/>
          </a:bodyPr>
          <a:lstStyle/>
          <a:p>
            <a:pPr algn="r"/>
            <a:r>
              <a:rPr lang="es-ES" b="1" dirty="0"/>
              <a:t>Por el comportamiento térmico</a:t>
            </a:r>
            <a:r>
              <a:rPr lang="es-ES" dirty="0"/>
              <a:t>:</a:t>
            </a:r>
          </a:p>
        </p:txBody>
      </p:sp>
      <p:sp>
        <p:nvSpPr>
          <p:cNvPr id="12" name="11 CuadroTexto"/>
          <p:cNvSpPr txBox="1"/>
          <p:nvPr/>
        </p:nvSpPr>
        <p:spPr>
          <a:xfrm>
            <a:off x="2548083" y="5881196"/>
            <a:ext cx="1499321" cy="369332"/>
          </a:xfrm>
          <a:prstGeom prst="rect">
            <a:avLst/>
          </a:prstGeom>
          <a:noFill/>
        </p:spPr>
        <p:txBody>
          <a:bodyPr wrap="none" rtlCol="0">
            <a:spAutoFit/>
          </a:bodyPr>
          <a:lstStyle/>
          <a:p>
            <a:r>
              <a:rPr lang="es-ES" b="1" dirty="0"/>
              <a:t>Por su origen</a:t>
            </a:r>
            <a:r>
              <a:rPr lang="es-ES" dirty="0"/>
              <a:t>:</a:t>
            </a:r>
          </a:p>
        </p:txBody>
      </p:sp>
      <p:sp>
        <p:nvSpPr>
          <p:cNvPr id="13" name="12 Abrir llave"/>
          <p:cNvSpPr/>
          <p:nvPr/>
        </p:nvSpPr>
        <p:spPr>
          <a:xfrm>
            <a:off x="4553380" y="451663"/>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4661392" y="436367"/>
            <a:ext cx="4077335" cy="369332"/>
          </a:xfrm>
          <a:prstGeom prst="rect">
            <a:avLst/>
          </a:prstGeom>
          <a:noFill/>
        </p:spPr>
        <p:txBody>
          <a:bodyPr wrap="none" rtlCol="0">
            <a:spAutoFit/>
          </a:bodyPr>
          <a:lstStyle/>
          <a:p>
            <a:r>
              <a:rPr lang="es-ES" u="sng" dirty="0" err="1"/>
              <a:t>Homopolímeros</a:t>
            </a:r>
            <a:r>
              <a:rPr lang="es-ES" dirty="0"/>
              <a:t>: monómeros iguales (PE)</a:t>
            </a:r>
          </a:p>
        </p:txBody>
      </p:sp>
      <p:sp>
        <p:nvSpPr>
          <p:cNvPr id="15" name="14 CuadroTexto"/>
          <p:cNvSpPr txBox="1"/>
          <p:nvPr/>
        </p:nvSpPr>
        <p:spPr>
          <a:xfrm>
            <a:off x="4683819" y="926452"/>
            <a:ext cx="4293163" cy="369332"/>
          </a:xfrm>
          <a:prstGeom prst="rect">
            <a:avLst/>
          </a:prstGeom>
          <a:noFill/>
        </p:spPr>
        <p:txBody>
          <a:bodyPr wrap="none" rtlCol="0">
            <a:spAutoFit/>
          </a:bodyPr>
          <a:lstStyle/>
          <a:p>
            <a:r>
              <a:rPr lang="es-ES" u="sng" dirty="0" err="1"/>
              <a:t>Copolímeros</a:t>
            </a:r>
            <a:r>
              <a:rPr lang="es-ES" dirty="0"/>
              <a:t>: monómeros diferentes (Buna)</a:t>
            </a:r>
          </a:p>
        </p:txBody>
      </p:sp>
      <p:sp>
        <p:nvSpPr>
          <p:cNvPr id="16" name="15 Abrir llave"/>
          <p:cNvSpPr/>
          <p:nvPr/>
        </p:nvSpPr>
        <p:spPr>
          <a:xfrm>
            <a:off x="5187518" y="1495845"/>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CuadroTexto"/>
          <p:cNvSpPr txBox="1"/>
          <p:nvPr/>
        </p:nvSpPr>
        <p:spPr>
          <a:xfrm>
            <a:off x="5295530" y="1480549"/>
            <a:ext cx="2152641" cy="369332"/>
          </a:xfrm>
          <a:prstGeom prst="rect">
            <a:avLst/>
          </a:prstGeom>
          <a:noFill/>
        </p:spPr>
        <p:txBody>
          <a:bodyPr wrap="none" rtlCol="0">
            <a:spAutoFit/>
          </a:bodyPr>
          <a:lstStyle/>
          <a:p>
            <a:r>
              <a:rPr lang="es-ES" u="sng" dirty="0" err="1"/>
              <a:t>Oligómeros</a:t>
            </a:r>
            <a:r>
              <a:rPr lang="es-ES" dirty="0"/>
              <a:t>: bajo PM</a:t>
            </a:r>
          </a:p>
        </p:txBody>
      </p:sp>
      <p:sp>
        <p:nvSpPr>
          <p:cNvPr id="18" name="17 CuadroTexto"/>
          <p:cNvSpPr txBox="1"/>
          <p:nvPr/>
        </p:nvSpPr>
        <p:spPr>
          <a:xfrm>
            <a:off x="5317957" y="1970634"/>
            <a:ext cx="1958228" cy="369332"/>
          </a:xfrm>
          <a:prstGeom prst="rect">
            <a:avLst/>
          </a:prstGeom>
          <a:noFill/>
        </p:spPr>
        <p:txBody>
          <a:bodyPr wrap="none" rtlCol="0">
            <a:spAutoFit/>
          </a:bodyPr>
          <a:lstStyle/>
          <a:p>
            <a:r>
              <a:rPr lang="es-ES" u="sng" dirty="0"/>
              <a:t>Polímeros</a:t>
            </a:r>
            <a:r>
              <a:rPr lang="es-ES" dirty="0"/>
              <a:t>: alto PM</a:t>
            </a:r>
          </a:p>
        </p:txBody>
      </p:sp>
      <p:sp>
        <p:nvSpPr>
          <p:cNvPr id="19" name="18 Abrir llave"/>
          <p:cNvSpPr/>
          <p:nvPr/>
        </p:nvSpPr>
        <p:spPr>
          <a:xfrm>
            <a:off x="4460101" y="4586838"/>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4568113" y="4571542"/>
            <a:ext cx="4014240" cy="369332"/>
          </a:xfrm>
          <a:prstGeom prst="rect">
            <a:avLst/>
          </a:prstGeom>
          <a:noFill/>
        </p:spPr>
        <p:txBody>
          <a:bodyPr wrap="none" rtlCol="0">
            <a:spAutoFit/>
          </a:bodyPr>
          <a:lstStyle/>
          <a:p>
            <a:r>
              <a:rPr lang="es-ES" u="sng" dirty="0"/>
              <a:t>Termoplásticos</a:t>
            </a:r>
            <a:r>
              <a:rPr lang="es-ES" dirty="0"/>
              <a:t>: se ablandan con el calor</a:t>
            </a:r>
          </a:p>
        </p:txBody>
      </p:sp>
      <p:sp>
        <p:nvSpPr>
          <p:cNvPr id="21" name="20 CuadroTexto"/>
          <p:cNvSpPr txBox="1"/>
          <p:nvPr/>
        </p:nvSpPr>
        <p:spPr>
          <a:xfrm>
            <a:off x="4590540" y="5061627"/>
            <a:ext cx="4061689" cy="369332"/>
          </a:xfrm>
          <a:prstGeom prst="rect">
            <a:avLst/>
          </a:prstGeom>
          <a:noFill/>
        </p:spPr>
        <p:txBody>
          <a:bodyPr wrap="none" rtlCol="0">
            <a:spAutoFit/>
          </a:bodyPr>
          <a:lstStyle/>
          <a:p>
            <a:r>
              <a:rPr lang="es-ES" u="sng" dirty="0" err="1"/>
              <a:t>Termorrígidos</a:t>
            </a:r>
            <a:r>
              <a:rPr lang="es-ES" dirty="0"/>
              <a:t>: descomponen con el calor</a:t>
            </a:r>
          </a:p>
        </p:txBody>
      </p:sp>
      <p:sp>
        <p:nvSpPr>
          <p:cNvPr id="22" name="21 CuadroTexto"/>
          <p:cNvSpPr txBox="1"/>
          <p:nvPr/>
        </p:nvSpPr>
        <p:spPr>
          <a:xfrm>
            <a:off x="2303629" y="3858866"/>
            <a:ext cx="1871153" cy="369332"/>
          </a:xfrm>
          <a:prstGeom prst="rect">
            <a:avLst/>
          </a:prstGeom>
          <a:noFill/>
        </p:spPr>
        <p:txBody>
          <a:bodyPr wrap="none" rtlCol="0">
            <a:spAutoFit/>
          </a:bodyPr>
          <a:lstStyle/>
          <a:p>
            <a:r>
              <a:rPr lang="es-ES" b="1" dirty="0"/>
              <a:t>Por la elasticidad</a:t>
            </a:r>
            <a:r>
              <a:rPr lang="es-ES" dirty="0"/>
              <a:t>:</a:t>
            </a:r>
          </a:p>
        </p:txBody>
      </p:sp>
      <p:sp>
        <p:nvSpPr>
          <p:cNvPr id="23" name="22 Abrir llave"/>
          <p:cNvSpPr/>
          <p:nvPr/>
        </p:nvSpPr>
        <p:spPr>
          <a:xfrm>
            <a:off x="4045579" y="3607561"/>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 name="23 CuadroTexto"/>
          <p:cNvSpPr txBox="1"/>
          <p:nvPr/>
        </p:nvSpPr>
        <p:spPr>
          <a:xfrm>
            <a:off x="4153591" y="3592265"/>
            <a:ext cx="2646045" cy="369332"/>
          </a:xfrm>
          <a:prstGeom prst="rect">
            <a:avLst/>
          </a:prstGeom>
          <a:noFill/>
        </p:spPr>
        <p:txBody>
          <a:bodyPr wrap="none" rtlCol="0">
            <a:spAutoFit/>
          </a:bodyPr>
          <a:lstStyle/>
          <a:p>
            <a:r>
              <a:rPr lang="es-ES" u="sng" dirty="0"/>
              <a:t>Elastómeros</a:t>
            </a:r>
            <a:r>
              <a:rPr lang="es-ES" dirty="0"/>
              <a:t>: caucho buna</a:t>
            </a:r>
          </a:p>
        </p:txBody>
      </p:sp>
      <p:sp>
        <p:nvSpPr>
          <p:cNvPr id="25" name="24 CuadroTexto"/>
          <p:cNvSpPr txBox="1"/>
          <p:nvPr/>
        </p:nvSpPr>
        <p:spPr>
          <a:xfrm>
            <a:off x="4176018" y="4082350"/>
            <a:ext cx="2324162" cy="369332"/>
          </a:xfrm>
          <a:prstGeom prst="rect">
            <a:avLst/>
          </a:prstGeom>
          <a:noFill/>
        </p:spPr>
        <p:txBody>
          <a:bodyPr wrap="none" rtlCol="0">
            <a:spAutoFit/>
          </a:bodyPr>
          <a:lstStyle/>
          <a:p>
            <a:r>
              <a:rPr lang="es-ES" u="sng" dirty="0"/>
              <a:t>No elastómeros</a:t>
            </a:r>
            <a:r>
              <a:rPr lang="es-ES" dirty="0"/>
              <a:t>: Nylon</a:t>
            </a:r>
          </a:p>
        </p:txBody>
      </p:sp>
      <p:sp>
        <p:nvSpPr>
          <p:cNvPr id="26" name="25 Abrir llave"/>
          <p:cNvSpPr/>
          <p:nvPr/>
        </p:nvSpPr>
        <p:spPr>
          <a:xfrm>
            <a:off x="5198625" y="2567124"/>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CuadroTexto"/>
          <p:cNvSpPr txBox="1"/>
          <p:nvPr/>
        </p:nvSpPr>
        <p:spPr>
          <a:xfrm>
            <a:off x="5306637" y="2551828"/>
            <a:ext cx="2479140" cy="369332"/>
          </a:xfrm>
          <a:prstGeom prst="rect">
            <a:avLst/>
          </a:prstGeom>
          <a:noFill/>
        </p:spPr>
        <p:txBody>
          <a:bodyPr wrap="none" rtlCol="0">
            <a:spAutoFit/>
          </a:bodyPr>
          <a:lstStyle/>
          <a:p>
            <a:r>
              <a:rPr lang="es-ES" u="sng" dirty="0"/>
              <a:t>Lineales</a:t>
            </a:r>
            <a:r>
              <a:rPr lang="es-ES" dirty="0"/>
              <a:t>: Polietileno (PE)</a:t>
            </a:r>
          </a:p>
        </p:txBody>
      </p:sp>
      <p:sp>
        <p:nvSpPr>
          <p:cNvPr id="28" name="27 CuadroTexto"/>
          <p:cNvSpPr txBox="1"/>
          <p:nvPr/>
        </p:nvSpPr>
        <p:spPr>
          <a:xfrm>
            <a:off x="5329064" y="3041913"/>
            <a:ext cx="2527295" cy="369332"/>
          </a:xfrm>
          <a:prstGeom prst="rect">
            <a:avLst/>
          </a:prstGeom>
          <a:noFill/>
        </p:spPr>
        <p:txBody>
          <a:bodyPr wrap="none" rtlCol="0">
            <a:spAutoFit/>
          </a:bodyPr>
          <a:lstStyle/>
          <a:p>
            <a:r>
              <a:rPr lang="es-ES" u="sng" dirty="0"/>
              <a:t>Ramificados</a:t>
            </a:r>
            <a:r>
              <a:rPr lang="es-ES" dirty="0"/>
              <a:t>: poliuretano</a:t>
            </a:r>
          </a:p>
        </p:txBody>
      </p:sp>
      <p:sp>
        <p:nvSpPr>
          <p:cNvPr id="29" name="28 Abrir llave"/>
          <p:cNvSpPr/>
          <p:nvPr/>
        </p:nvSpPr>
        <p:spPr>
          <a:xfrm>
            <a:off x="4015319" y="5633814"/>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29 CuadroTexto"/>
          <p:cNvSpPr txBox="1"/>
          <p:nvPr/>
        </p:nvSpPr>
        <p:spPr>
          <a:xfrm>
            <a:off x="4123331" y="5618518"/>
            <a:ext cx="3788538" cy="369332"/>
          </a:xfrm>
          <a:prstGeom prst="rect">
            <a:avLst/>
          </a:prstGeom>
          <a:noFill/>
        </p:spPr>
        <p:txBody>
          <a:bodyPr wrap="none" rtlCol="0">
            <a:spAutoFit/>
          </a:bodyPr>
          <a:lstStyle/>
          <a:p>
            <a:r>
              <a:rPr lang="es-ES" u="sng" dirty="0"/>
              <a:t>Naturales</a:t>
            </a:r>
            <a:r>
              <a:rPr lang="es-ES" dirty="0"/>
              <a:t>: algodón, ceda, almidón, </a:t>
            </a:r>
            <a:r>
              <a:rPr lang="es-ES" dirty="0" err="1"/>
              <a:t>etc</a:t>
            </a:r>
            <a:endParaRPr lang="es-ES" dirty="0"/>
          </a:p>
        </p:txBody>
      </p:sp>
      <p:sp>
        <p:nvSpPr>
          <p:cNvPr id="31" name="30 CuadroTexto"/>
          <p:cNvSpPr txBox="1"/>
          <p:nvPr/>
        </p:nvSpPr>
        <p:spPr>
          <a:xfrm>
            <a:off x="4145758" y="6108603"/>
            <a:ext cx="2688813" cy="369332"/>
          </a:xfrm>
          <a:prstGeom prst="rect">
            <a:avLst/>
          </a:prstGeom>
          <a:noFill/>
        </p:spPr>
        <p:txBody>
          <a:bodyPr wrap="none" rtlCol="0">
            <a:spAutoFit/>
          </a:bodyPr>
          <a:lstStyle/>
          <a:p>
            <a:r>
              <a:rPr lang="es-ES" u="sng" dirty="0"/>
              <a:t>Sintéticos</a:t>
            </a:r>
            <a:r>
              <a:rPr lang="es-ES" dirty="0"/>
              <a:t>: PVC, PP, PE, etc.</a:t>
            </a:r>
          </a:p>
        </p:txBody>
      </p:sp>
    </p:spTree>
    <p:extLst>
      <p:ext uri="{BB962C8B-B14F-4D97-AF65-F5344CB8AC3E}">
        <p14:creationId xmlns:p14="http://schemas.microsoft.com/office/powerpoint/2010/main" val="349781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22" presetClass="entr" presetSubtype="4"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100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grpId="0" nodeType="after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1500"/>
                            </p:stCondLst>
                            <p:childTnLst>
                              <p:par>
                                <p:cTn id="30" presetID="1" presetClass="entr" presetSubtype="0" fill="hold" grpId="0" nodeType="afterEffect">
                                  <p:stCondLst>
                                    <p:cond delay="10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100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100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par>
                          <p:cTn id="43" fill="hold">
                            <p:stCondLst>
                              <p:cond delay="1500"/>
                            </p:stCondLst>
                            <p:childTnLst>
                              <p:par>
                                <p:cTn id="44" presetID="1" presetClass="entr" presetSubtype="0" fill="hold" grpId="0" nodeType="afterEffect">
                                  <p:stCondLst>
                                    <p:cond delay="100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100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grpId="0" nodeType="afterEffect">
                                  <p:stCondLst>
                                    <p:cond delay="100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1500"/>
                            </p:stCondLst>
                            <p:childTnLst>
                              <p:par>
                                <p:cTn id="58" presetID="1" presetClass="entr" presetSubtype="0" fill="hold" grpId="0" nodeType="afterEffect">
                                  <p:stCondLst>
                                    <p:cond delay="1000"/>
                                  </p:stCondLst>
                                  <p:childTnLst>
                                    <p:set>
                                      <p:cBhvr>
                                        <p:cTn id="59" dur="1" fill="hold">
                                          <p:stCondLst>
                                            <p:cond delay="0"/>
                                          </p:stCondLst>
                                        </p:cTn>
                                        <p:tgtEl>
                                          <p:spTgt spid="24"/>
                                        </p:tgtEl>
                                        <p:attrNameLst>
                                          <p:attrName>style.visibility</p:attrName>
                                        </p:attrNameLst>
                                      </p:cBhvr>
                                      <p:to>
                                        <p:strVal val="visible"/>
                                      </p:to>
                                    </p:set>
                                  </p:childTnLst>
                                </p:cTn>
                              </p:par>
                            </p:childTnLst>
                          </p:cTn>
                        </p:par>
                        <p:par>
                          <p:cTn id="60" fill="hold">
                            <p:stCondLst>
                              <p:cond delay="2500"/>
                            </p:stCondLst>
                            <p:childTnLst>
                              <p:par>
                                <p:cTn id="61" presetID="1" presetClass="entr" presetSubtype="0" fill="hold" grpId="0" nodeType="afterEffect">
                                  <p:stCondLst>
                                    <p:cond delay="100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par>
                          <p:cTn id="67" fill="hold">
                            <p:stCondLst>
                              <p:cond delay="0"/>
                            </p:stCondLst>
                            <p:childTnLst>
                              <p:par>
                                <p:cTn id="68" presetID="22" presetClass="entr" presetSubtype="4" fill="hold" grpId="0" nodeType="afterEffect">
                                  <p:stCondLst>
                                    <p:cond delay="100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par>
                          <p:cTn id="71" fill="hold">
                            <p:stCondLst>
                              <p:cond delay="1500"/>
                            </p:stCondLst>
                            <p:childTnLst>
                              <p:par>
                                <p:cTn id="72" presetID="1" presetClass="entr" presetSubtype="0" fill="hold" grpId="0" nodeType="afterEffect">
                                  <p:stCondLst>
                                    <p:cond delay="100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2500"/>
                            </p:stCondLst>
                            <p:childTnLst>
                              <p:par>
                                <p:cTn id="75" presetID="1" presetClass="entr" presetSubtype="0" fill="hold" grpId="0" nodeType="afterEffect">
                                  <p:stCondLst>
                                    <p:cond delay="1000"/>
                                  </p:stCondLst>
                                  <p:childTnLst>
                                    <p:set>
                                      <p:cBhvr>
                                        <p:cTn id="76" dur="1" fill="hold">
                                          <p:stCondLst>
                                            <p:cond delay="0"/>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par>
                          <p:cTn id="81" fill="hold">
                            <p:stCondLst>
                              <p:cond delay="0"/>
                            </p:stCondLst>
                            <p:childTnLst>
                              <p:par>
                                <p:cTn id="82" presetID="22" presetClass="entr" presetSubtype="4" fill="hold" grpId="0" nodeType="afterEffect">
                                  <p:stCondLst>
                                    <p:cond delay="100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par>
                          <p:cTn id="85" fill="hold">
                            <p:stCondLst>
                              <p:cond delay="1500"/>
                            </p:stCondLst>
                            <p:childTnLst>
                              <p:par>
                                <p:cTn id="86" presetID="1" presetClass="entr" presetSubtype="0" fill="hold" grpId="0" nodeType="afterEffect">
                                  <p:stCondLst>
                                    <p:cond delay="1000"/>
                                  </p:stCondLst>
                                  <p:childTnLst>
                                    <p:set>
                                      <p:cBhvr>
                                        <p:cTn id="87" dur="1" fill="hold">
                                          <p:stCondLst>
                                            <p:cond delay="0"/>
                                          </p:stCondLst>
                                        </p:cTn>
                                        <p:tgtEl>
                                          <p:spTgt spid="30"/>
                                        </p:tgtEl>
                                        <p:attrNameLst>
                                          <p:attrName>style.visibility</p:attrName>
                                        </p:attrNameLst>
                                      </p:cBhvr>
                                      <p:to>
                                        <p:strVal val="visible"/>
                                      </p:to>
                                    </p:set>
                                  </p:childTnLst>
                                </p:cTn>
                              </p:par>
                            </p:childTnLst>
                          </p:cTn>
                        </p:par>
                        <p:par>
                          <p:cTn id="88" fill="hold">
                            <p:stCondLst>
                              <p:cond delay="2500"/>
                            </p:stCondLst>
                            <p:childTnLst>
                              <p:par>
                                <p:cTn id="89" presetID="1" presetClass="entr" presetSubtype="0" fill="hold" grpId="0" nodeType="afterEffect">
                                  <p:stCondLst>
                                    <p:cond delay="100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P spid="12" grpId="0"/>
      <p:bldP spid="13" grpId="0" animBg="1"/>
      <p:bldP spid="14" grpId="0"/>
      <p:bldP spid="15" grpId="0"/>
      <p:bldP spid="16" grpId="0" animBg="1"/>
      <p:bldP spid="17" grpId="0"/>
      <p:bldP spid="18" grpId="0"/>
      <p:bldP spid="19" grpId="0" animBg="1"/>
      <p:bldP spid="20" grpId="0"/>
      <p:bldP spid="21" grpId="0"/>
      <p:bldP spid="22" grpId="0"/>
      <p:bldP spid="23" grpId="0" animBg="1"/>
      <p:bldP spid="24" grpId="0"/>
      <p:bldP spid="25" grpId="0"/>
      <p:bldP spid="26" grpId="0" animBg="1"/>
      <p:bldP spid="27" grpId="0"/>
      <p:bldP spid="28" grpId="0"/>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92088"/>
          </a:xfrm>
        </p:spPr>
        <p:txBody>
          <a:bodyPr/>
          <a:lstStyle/>
          <a:p>
            <a:r>
              <a:rPr lang="es-ES" dirty="0"/>
              <a:t>Polímeros naturales: caucho</a:t>
            </a:r>
          </a:p>
        </p:txBody>
      </p:sp>
      <p:sp>
        <p:nvSpPr>
          <p:cNvPr id="3" name="2 Marcador de contenido"/>
          <p:cNvSpPr>
            <a:spLocks noGrp="1"/>
          </p:cNvSpPr>
          <p:nvPr>
            <p:ph idx="1"/>
          </p:nvPr>
        </p:nvSpPr>
        <p:spPr>
          <a:xfrm>
            <a:off x="395536" y="1011410"/>
            <a:ext cx="8229600" cy="1121446"/>
          </a:xfrm>
        </p:spPr>
        <p:txBody>
          <a:bodyPr>
            <a:noAutofit/>
          </a:bodyPr>
          <a:lstStyle/>
          <a:p>
            <a:r>
              <a:rPr lang="es-ES" sz="2400" dirty="0"/>
              <a:t>El caucho natural se obtiene a partir del </a:t>
            </a:r>
            <a:r>
              <a:rPr lang="es-ES" sz="2400" b="1" i="1" dirty="0"/>
              <a:t>látex</a:t>
            </a:r>
            <a:r>
              <a:rPr lang="es-ES" sz="2400" dirty="0"/>
              <a:t>, exudado natural del árbol </a:t>
            </a:r>
            <a:r>
              <a:rPr lang="es-ES" sz="2400" i="1" dirty="0"/>
              <a:t>Hevea </a:t>
            </a:r>
            <a:r>
              <a:rPr lang="es-ES" sz="2400" i="1" dirty="0" err="1"/>
              <a:t>brasiliensis</a:t>
            </a:r>
            <a:r>
              <a:rPr lang="es-ES" sz="2400" dirty="0"/>
              <a:t>. Se trata de un terpeno, formado por unidades de </a:t>
            </a:r>
            <a:r>
              <a:rPr lang="es-ES" sz="2400" dirty="0" err="1"/>
              <a:t>isopreno</a:t>
            </a:r>
            <a:r>
              <a:rPr lang="es-ES" sz="2400" dirty="0"/>
              <a:t>:</a:t>
            </a:r>
          </a:p>
        </p:txBody>
      </p:sp>
      <p:graphicFrame>
        <p:nvGraphicFramePr>
          <p:cNvPr id="6" name="5 Objeto"/>
          <p:cNvGraphicFramePr>
            <a:graphicFrameLocks noChangeAspect="1"/>
          </p:cNvGraphicFramePr>
          <p:nvPr>
            <p:extLst>
              <p:ext uri="{D42A27DB-BD31-4B8C-83A1-F6EECF244321}">
                <p14:modId xmlns:p14="http://schemas.microsoft.com/office/powerpoint/2010/main" val="2626680851"/>
              </p:ext>
            </p:extLst>
          </p:nvPr>
        </p:nvGraphicFramePr>
        <p:xfrm>
          <a:off x="1331640" y="2285121"/>
          <a:ext cx="1451292" cy="817364"/>
        </p:xfrm>
        <a:graphic>
          <a:graphicData uri="http://schemas.openxmlformats.org/presentationml/2006/ole">
            <mc:AlternateContent xmlns:mc="http://schemas.openxmlformats.org/markup-compatibility/2006">
              <mc:Choice xmlns:v="urn:schemas-microsoft-com:vml" Requires="v">
                <p:oleObj spid="_x0000_s1292" name="ChemSketch" r:id="rId3" imgW="853560" imgH="481680" progId="ACD.ChemSketch.20">
                  <p:embed/>
                </p:oleObj>
              </mc:Choice>
              <mc:Fallback>
                <p:oleObj name="ChemSketch" r:id="rId3" imgW="853560" imgH="481680" progId="ACD.ChemSketch.20">
                  <p:embed/>
                  <p:pic>
                    <p:nvPicPr>
                      <p:cNvPr id="0" name="Picture 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285121"/>
                        <a:ext cx="1451292" cy="817364"/>
                      </a:xfrm>
                      <a:prstGeom prst="rect">
                        <a:avLst/>
                      </a:prstGeom>
                      <a:solidFill>
                        <a:schemeClr val="bg1"/>
                      </a:solidFill>
                    </p:spPr>
                  </p:pic>
                </p:oleObj>
              </mc:Fallback>
            </mc:AlternateContent>
          </a:graphicData>
        </a:graphic>
      </p:graphicFrame>
      <p:sp>
        <p:nvSpPr>
          <p:cNvPr id="7" name="6 CuadroTexto"/>
          <p:cNvSpPr txBox="1"/>
          <p:nvPr/>
        </p:nvSpPr>
        <p:spPr>
          <a:xfrm>
            <a:off x="1337829" y="3036118"/>
            <a:ext cx="1466850" cy="461665"/>
          </a:xfrm>
          <a:prstGeom prst="rect">
            <a:avLst/>
          </a:prstGeom>
          <a:solidFill>
            <a:schemeClr val="bg1"/>
          </a:solidFill>
        </p:spPr>
        <p:txBody>
          <a:bodyPr wrap="square" rtlCol="0">
            <a:spAutoFit/>
          </a:bodyPr>
          <a:lstStyle/>
          <a:p>
            <a:pPr algn="ctr"/>
            <a:r>
              <a:rPr lang="es-ES" sz="2400" dirty="0" err="1"/>
              <a:t>Isopreno</a:t>
            </a:r>
            <a:endParaRPr lang="es-ES" sz="2400" dirty="0"/>
          </a:p>
        </p:txBody>
      </p:sp>
      <p:graphicFrame>
        <p:nvGraphicFramePr>
          <p:cNvPr id="8" name="7 Objeto"/>
          <p:cNvGraphicFramePr>
            <a:graphicFrameLocks noChangeAspect="1"/>
          </p:cNvGraphicFramePr>
          <p:nvPr>
            <p:extLst>
              <p:ext uri="{D42A27DB-BD31-4B8C-83A1-F6EECF244321}">
                <p14:modId xmlns:p14="http://schemas.microsoft.com/office/powerpoint/2010/main" val="959706236"/>
              </p:ext>
            </p:extLst>
          </p:nvPr>
        </p:nvGraphicFramePr>
        <p:xfrm>
          <a:off x="5004048" y="2229401"/>
          <a:ext cx="1584176" cy="871910"/>
        </p:xfrm>
        <a:graphic>
          <a:graphicData uri="http://schemas.openxmlformats.org/presentationml/2006/ole">
            <mc:AlternateContent xmlns:mc="http://schemas.openxmlformats.org/markup-compatibility/2006">
              <mc:Choice xmlns:v="urn:schemas-microsoft-com:vml" Requires="v">
                <p:oleObj spid="_x0000_s1293" name="ChemSketch" r:id="rId5" imgW="1228320" imgH="676800" progId="ACD.ChemSketch.20">
                  <p:embed/>
                </p:oleObj>
              </mc:Choice>
              <mc:Fallback>
                <p:oleObj name="ChemSketch" r:id="rId5" imgW="1228320" imgH="676800" progId="ACD.ChemSketch.20">
                  <p:embed/>
                  <p:pic>
                    <p:nvPicPr>
                      <p:cNvPr id="0" name="Picture 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229401"/>
                        <a:ext cx="1584176" cy="871910"/>
                      </a:xfrm>
                      <a:prstGeom prst="rect">
                        <a:avLst/>
                      </a:prstGeom>
                      <a:solidFill>
                        <a:schemeClr val="bg1"/>
                      </a:solidFill>
                    </p:spPr>
                  </p:pic>
                </p:oleObj>
              </mc:Fallback>
            </mc:AlternateContent>
          </a:graphicData>
        </a:graphic>
      </p:graphicFrame>
      <p:sp>
        <p:nvSpPr>
          <p:cNvPr id="9" name="8 CuadroTexto"/>
          <p:cNvSpPr txBox="1"/>
          <p:nvPr/>
        </p:nvSpPr>
        <p:spPr>
          <a:xfrm>
            <a:off x="3887924" y="3045327"/>
            <a:ext cx="3840026" cy="461665"/>
          </a:xfrm>
          <a:prstGeom prst="rect">
            <a:avLst/>
          </a:prstGeom>
          <a:solidFill>
            <a:schemeClr val="bg1"/>
          </a:solidFill>
        </p:spPr>
        <p:txBody>
          <a:bodyPr wrap="none" rtlCol="0">
            <a:spAutoFit/>
          </a:bodyPr>
          <a:lstStyle/>
          <a:p>
            <a:r>
              <a:rPr lang="es-ES" sz="2400" dirty="0" err="1"/>
              <a:t>Poliisopreno</a:t>
            </a:r>
            <a:r>
              <a:rPr lang="es-ES" sz="2400" dirty="0"/>
              <a:t> (caucho natural)</a:t>
            </a:r>
          </a:p>
        </p:txBody>
      </p:sp>
      <p:sp>
        <p:nvSpPr>
          <p:cNvPr id="10" name="9 Flecha derecha"/>
          <p:cNvSpPr/>
          <p:nvPr/>
        </p:nvSpPr>
        <p:spPr>
          <a:xfrm>
            <a:off x="3131840" y="2429137"/>
            <a:ext cx="1224136"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12" name="1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7829" y="3532009"/>
            <a:ext cx="2933700" cy="1905000"/>
          </a:xfrm>
          <a:prstGeom prst="rect">
            <a:avLst/>
          </a:prstGeom>
        </p:spPr>
      </p:pic>
      <p:sp>
        <p:nvSpPr>
          <p:cNvPr id="14" name="13 CuadroTexto"/>
          <p:cNvSpPr txBox="1"/>
          <p:nvPr/>
        </p:nvSpPr>
        <p:spPr>
          <a:xfrm>
            <a:off x="186564" y="5380672"/>
            <a:ext cx="4169412" cy="1200329"/>
          </a:xfrm>
          <a:prstGeom prst="rect">
            <a:avLst/>
          </a:prstGeom>
          <a:noFill/>
        </p:spPr>
        <p:txBody>
          <a:bodyPr wrap="square" rtlCol="0">
            <a:spAutoFit/>
          </a:bodyPr>
          <a:lstStyle/>
          <a:p>
            <a:pPr algn="just"/>
            <a:r>
              <a:rPr lang="es-ES" dirty="0"/>
              <a:t>En 1885 los ingleses consiguen sacar algunas semillas de </a:t>
            </a:r>
            <a:r>
              <a:rPr lang="es-ES" i="1" dirty="0"/>
              <a:t>Hevea</a:t>
            </a:r>
            <a:r>
              <a:rPr lang="es-ES" dirty="0"/>
              <a:t> y cultivarlas en Indochina. Hoy esa región es la mayor productora mundial de caucho natural</a:t>
            </a:r>
          </a:p>
        </p:txBody>
      </p:sp>
      <p:sp>
        <p:nvSpPr>
          <p:cNvPr id="16" name="15 CuadroTexto"/>
          <p:cNvSpPr txBox="1"/>
          <p:nvPr/>
        </p:nvSpPr>
        <p:spPr>
          <a:xfrm>
            <a:off x="186564" y="4161343"/>
            <a:ext cx="1151265" cy="646331"/>
          </a:xfrm>
          <a:prstGeom prst="rect">
            <a:avLst/>
          </a:prstGeom>
          <a:noFill/>
        </p:spPr>
        <p:txBody>
          <a:bodyPr wrap="square" rtlCol="0">
            <a:spAutoFit/>
          </a:bodyPr>
          <a:lstStyle/>
          <a:p>
            <a:pPr algn="r"/>
            <a:r>
              <a:rPr lang="es-ES" dirty="0"/>
              <a:t>Extracción del látex:</a:t>
            </a:r>
          </a:p>
        </p:txBody>
      </p:sp>
      <p:pic>
        <p:nvPicPr>
          <p:cNvPr id="17" name="1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6016" y="3532009"/>
            <a:ext cx="4137660" cy="1935480"/>
          </a:xfrm>
          <a:prstGeom prst="rect">
            <a:avLst/>
          </a:prstGeom>
        </p:spPr>
      </p:pic>
      <p:sp>
        <p:nvSpPr>
          <p:cNvPr id="18" name="17 CuadroTexto"/>
          <p:cNvSpPr txBox="1"/>
          <p:nvPr/>
        </p:nvSpPr>
        <p:spPr>
          <a:xfrm>
            <a:off x="4684264" y="5396595"/>
            <a:ext cx="4169412" cy="1477328"/>
          </a:xfrm>
          <a:prstGeom prst="rect">
            <a:avLst/>
          </a:prstGeom>
          <a:noFill/>
        </p:spPr>
        <p:txBody>
          <a:bodyPr wrap="square" rtlCol="0">
            <a:spAutoFit/>
          </a:bodyPr>
          <a:lstStyle/>
          <a:p>
            <a:pPr algn="just"/>
            <a:r>
              <a:rPr lang="es-ES" dirty="0"/>
              <a:t>El Vulcanizado fue descubierto en 1839 por </a:t>
            </a:r>
            <a:r>
              <a:rPr lang="es-ES" dirty="0" err="1"/>
              <a:t>Goodyear</a:t>
            </a:r>
            <a:r>
              <a:rPr lang="es-ES" dirty="0"/>
              <a:t>, al calentar caucho natural y azufre. Se produce un entrecruzado de las cadenas lineales de </a:t>
            </a:r>
            <a:r>
              <a:rPr lang="es-ES" dirty="0" err="1"/>
              <a:t>poliisopreno</a:t>
            </a:r>
            <a:r>
              <a:rPr lang="es-ES" dirty="0"/>
              <a:t>, por parte del azufre.</a:t>
            </a:r>
          </a:p>
        </p:txBody>
      </p:sp>
    </p:spTree>
    <p:extLst>
      <p:ext uri="{BB962C8B-B14F-4D97-AF65-F5344CB8AC3E}">
        <p14:creationId xmlns:p14="http://schemas.microsoft.com/office/powerpoint/2010/main" val="381807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4000"/>
                            </p:stCondLst>
                            <p:childTnLst>
                              <p:par>
                                <p:cTn id="18" presetID="1"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50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0" grpId="0" animBg="1"/>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116632"/>
            <a:ext cx="8229600" cy="648072"/>
          </a:xfrm>
        </p:spPr>
        <p:txBody>
          <a:bodyPr>
            <a:normAutofit fontScale="90000"/>
          </a:bodyPr>
          <a:lstStyle/>
          <a:p>
            <a:r>
              <a:rPr lang="es-ES" dirty="0"/>
              <a:t>Polímeros naturales: Polisacáridos</a:t>
            </a:r>
          </a:p>
        </p:txBody>
      </p:sp>
      <p:grpSp>
        <p:nvGrpSpPr>
          <p:cNvPr id="20" name="19 Grupo"/>
          <p:cNvGrpSpPr/>
          <p:nvPr/>
        </p:nvGrpSpPr>
        <p:grpSpPr>
          <a:xfrm>
            <a:off x="3700279" y="4682116"/>
            <a:ext cx="2001575" cy="1639465"/>
            <a:chOff x="4753838" y="4120398"/>
            <a:chExt cx="2890853" cy="2324184"/>
          </a:xfrm>
        </p:grpSpPr>
        <p:sp>
          <p:nvSpPr>
            <p:cNvPr id="4" name="2 Marcador de contenido"/>
            <p:cNvSpPr txBox="1">
              <a:spLocks/>
            </p:cNvSpPr>
            <p:nvPr/>
          </p:nvSpPr>
          <p:spPr>
            <a:xfrm>
              <a:off x="4903120" y="5900672"/>
              <a:ext cx="2592288" cy="5439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dirty="0"/>
                <a:t>Celulosa</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838" y="4120398"/>
              <a:ext cx="2890853" cy="1780274"/>
            </a:xfrm>
            <a:prstGeom prst="rect">
              <a:avLst/>
            </a:prstGeom>
          </p:spPr>
        </p:pic>
      </p:gr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028" y="2297289"/>
            <a:ext cx="2767606" cy="1598195"/>
          </a:xfrm>
          <a:prstGeom prst="rect">
            <a:avLst/>
          </a:prstGeom>
        </p:spPr>
      </p:pic>
      <p:grpSp>
        <p:nvGrpSpPr>
          <p:cNvPr id="14" name="13 Grupo"/>
          <p:cNvGrpSpPr/>
          <p:nvPr/>
        </p:nvGrpSpPr>
        <p:grpSpPr>
          <a:xfrm>
            <a:off x="1149827" y="2314317"/>
            <a:ext cx="2244571" cy="1700930"/>
            <a:chOff x="647563" y="1728070"/>
            <a:chExt cx="2244571" cy="1700930"/>
          </a:xfrm>
        </p:grpSpPr>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2" y="1728070"/>
              <a:ext cx="1884531" cy="1033656"/>
            </a:xfrm>
            <a:prstGeom prst="rect">
              <a:avLst/>
            </a:prstGeom>
          </p:spPr>
        </p:pic>
        <p:sp>
          <p:nvSpPr>
            <p:cNvPr id="12" name="2 Marcador de contenido"/>
            <p:cNvSpPr txBox="1">
              <a:spLocks/>
            </p:cNvSpPr>
            <p:nvPr/>
          </p:nvSpPr>
          <p:spPr>
            <a:xfrm>
              <a:off x="647563" y="2708920"/>
              <a:ext cx="2244571" cy="7200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dirty="0"/>
                <a:t>Glucosa</a:t>
              </a:r>
            </a:p>
            <a:p>
              <a:pPr marL="0" indent="0" algn="ctr">
                <a:buNone/>
              </a:pPr>
              <a:r>
                <a:rPr lang="es-ES" sz="2400" dirty="0"/>
                <a:t>(monómero)</a:t>
              </a:r>
            </a:p>
          </p:txBody>
        </p:sp>
      </p:grpSp>
      <p:grpSp>
        <p:nvGrpSpPr>
          <p:cNvPr id="15" name="14 Grupo"/>
          <p:cNvGrpSpPr/>
          <p:nvPr/>
        </p:nvGrpSpPr>
        <p:grpSpPr>
          <a:xfrm>
            <a:off x="1260807" y="4541788"/>
            <a:ext cx="2133591" cy="1891493"/>
            <a:chOff x="539552" y="3717032"/>
            <a:chExt cx="3152775" cy="2952328"/>
          </a:xfrm>
        </p:grpSpPr>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717032"/>
              <a:ext cx="3152775" cy="2371725"/>
            </a:xfrm>
            <a:prstGeom prst="rect">
              <a:avLst/>
            </a:prstGeom>
          </p:spPr>
        </p:pic>
        <p:sp>
          <p:nvSpPr>
            <p:cNvPr id="13" name="2 Marcador de contenido"/>
            <p:cNvSpPr txBox="1">
              <a:spLocks/>
            </p:cNvSpPr>
            <p:nvPr/>
          </p:nvSpPr>
          <p:spPr>
            <a:xfrm>
              <a:off x="993653" y="5949280"/>
              <a:ext cx="2244571"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dirty="0"/>
                <a:t>Pectina</a:t>
              </a:r>
            </a:p>
            <a:p>
              <a:pPr marL="0" indent="0" algn="ctr">
                <a:buNone/>
              </a:pPr>
              <a:endParaRPr lang="es-ES" sz="2400" dirty="0"/>
            </a:p>
          </p:txBody>
        </p:sp>
      </p:grpSp>
      <p:sp>
        <p:nvSpPr>
          <p:cNvPr id="17" name="16 Flecha derecha"/>
          <p:cNvSpPr/>
          <p:nvPr/>
        </p:nvSpPr>
        <p:spPr>
          <a:xfrm>
            <a:off x="3415490" y="2804877"/>
            <a:ext cx="1283954" cy="5830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rot="3044308">
            <a:off x="3046253" y="3778639"/>
            <a:ext cx="1525307" cy="5830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derecha"/>
          <p:cNvSpPr/>
          <p:nvPr/>
        </p:nvSpPr>
        <p:spPr>
          <a:xfrm rot="5400000">
            <a:off x="1913213" y="4069418"/>
            <a:ext cx="828776" cy="5830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323527" y="693161"/>
            <a:ext cx="8568953" cy="1569660"/>
          </a:xfrm>
          <a:prstGeom prst="rect">
            <a:avLst/>
          </a:prstGeom>
          <a:noFill/>
        </p:spPr>
        <p:txBody>
          <a:bodyPr wrap="square" rtlCol="0">
            <a:spAutoFit/>
          </a:bodyPr>
          <a:lstStyle/>
          <a:p>
            <a:pPr marL="342900" indent="-342900">
              <a:buFont typeface="Arial" pitchFamily="34" charset="0"/>
              <a:buChar char="•"/>
            </a:pPr>
            <a:r>
              <a:rPr lang="es-ES" sz="2400" dirty="0"/>
              <a:t>Los monómeros están constituidos principalmente por C, H y O. También se los denominan </a:t>
            </a:r>
            <a:r>
              <a:rPr lang="es-ES" sz="2400" b="1" i="1" dirty="0"/>
              <a:t>carbohidratos</a:t>
            </a:r>
            <a:r>
              <a:rPr lang="es-ES" sz="2400" i="1" dirty="0"/>
              <a:t> </a:t>
            </a:r>
            <a:r>
              <a:rPr lang="es-ES" sz="2400" dirty="0"/>
              <a:t>o </a:t>
            </a:r>
            <a:r>
              <a:rPr lang="es-ES" sz="2400" b="1" i="1" dirty="0"/>
              <a:t>hidratos de carbono</a:t>
            </a:r>
            <a:r>
              <a:rPr lang="es-ES" sz="2400" dirty="0"/>
              <a:t>.</a:t>
            </a:r>
          </a:p>
          <a:p>
            <a:pPr marL="342900" indent="-342900">
              <a:buFont typeface="Arial" pitchFamily="34" charset="0"/>
              <a:buChar char="•"/>
            </a:pPr>
            <a:r>
              <a:rPr lang="es-ES" sz="2400" dirty="0"/>
              <a:t>Son abundantes en los vegetales, donde cumplen funciones de reserva energética (almidón) o estructurales (celulosa, pectina)</a:t>
            </a:r>
          </a:p>
        </p:txBody>
      </p:sp>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88" y="4541788"/>
            <a:ext cx="1205319" cy="934122"/>
          </a:xfrm>
          <a:prstGeom prst="rect">
            <a:avLst/>
          </a:prstGeom>
        </p:spPr>
      </p:pic>
      <p:sp>
        <p:nvSpPr>
          <p:cNvPr id="3" name="2 Marcador de contenido"/>
          <p:cNvSpPr>
            <a:spLocks noGrp="1"/>
          </p:cNvSpPr>
          <p:nvPr>
            <p:ph idx="1"/>
          </p:nvPr>
        </p:nvSpPr>
        <p:spPr>
          <a:xfrm>
            <a:off x="4923731" y="3710109"/>
            <a:ext cx="1800200" cy="720080"/>
          </a:xfrm>
        </p:spPr>
        <p:txBody>
          <a:bodyPr>
            <a:normAutofit fontScale="92500" lnSpcReduction="20000"/>
          </a:bodyPr>
          <a:lstStyle/>
          <a:p>
            <a:pPr marL="0" indent="0" algn="ctr">
              <a:buNone/>
            </a:pPr>
            <a:r>
              <a:rPr lang="es-ES" sz="2400" dirty="0"/>
              <a:t>Almidón</a:t>
            </a:r>
          </a:p>
          <a:p>
            <a:pPr marL="0" indent="0" algn="ctr">
              <a:buNone/>
            </a:pPr>
            <a:r>
              <a:rPr lang="es-ES" sz="2400" dirty="0"/>
              <a:t>(polímero)</a:t>
            </a:r>
          </a:p>
        </p:txBody>
      </p:sp>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4938" y="2297696"/>
            <a:ext cx="1120086" cy="627248"/>
          </a:xfrm>
          <a:prstGeom prst="rect">
            <a:avLst/>
          </a:prstGeom>
        </p:spPr>
      </p:pic>
      <p:pic>
        <p:nvPicPr>
          <p:cNvPr id="16" name="1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9364" y="2924944"/>
            <a:ext cx="1105659" cy="627036"/>
          </a:xfrm>
          <a:prstGeom prst="rect">
            <a:avLst/>
          </a:prstGeom>
        </p:spPr>
      </p:pic>
      <p:pic>
        <p:nvPicPr>
          <p:cNvPr id="22" name="2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6045" y="4682115"/>
            <a:ext cx="1938261" cy="1289825"/>
          </a:xfrm>
          <a:prstGeom prst="rect">
            <a:avLst/>
          </a:prstGeom>
        </p:spPr>
      </p:pic>
      <p:pic>
        <p:nvPicPr>
          <p:cNvPr id="23" name="2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4306" y="4682117"/>
            <a:ext cx="1289824" cy="1289824"/>
          </a:xfrm>
          <a:prstGeom prst="rect">
            <a:avLst/>
          </a:prstGeom>
        </p:spPr>
      </p:pic>
      <p:pic>
        <p:nvPicPr>
          <p:cNvPr id="24" name="2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01" y="2328225"/>
            <a:ext cx="1169506" cy="771874"/>
          </a:xfrm>
          <a:prstGeom prst="rect">
            <a:avLst/>
          </a:prstGeom>
        </p:spPr>
      </p:pic>
      <p:pic>
        <p:nvPicPr>
          <p:cNvPr id="25" name="24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301" y="3093661"/>
            <a:ext cx="1169506" cy="908087"/>
          </a:xfrm>
          <a:prstGeom prst="rect">
            <a:avLst/>
          </a:prstGeom>
        </p:spPr>
      </p:pic>
      <p:pic>
        <p:nvPicPr>
          <p:cNvPr id="27" name="2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737" y="5464848"/>
            <a:ext cx="1182820" cy="837277"/>
          </a:xfrm>
          <a:prstGeom prst="rect">
            <a:avLst/>
          </a:prstGeom>
        </p:spPr>
      </p:pic>
      <p:pic>
        <p:nvPicPr>
          <p:cNvPr id="26" name="2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2646" y="6130354"/>
            <a:ext cx="914400" cy="609600"/>
          </a:xfrm>
          <a:prstGeom prst="rect">
            <a:avLst/>
          </a:prstGeom>
        </p:spPr>
      </p:pic>
      <p:pic>
        <p:nvPicPr>
          <p:cNvPr id="28" name="27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29365" y="3547704"/>
            <a:ext cx="1118088" cy="745392"/>
          </a:xfrm>
          <a:prstGeom prst="rect">
            <a:avLst/>
          </a:prstGeom>
        </p:spPr>
      </p:pic>
      <p:sp>
        <p:nvSpPr>
          <p:cNvPr id="5" name="4 CuadroTexto"/>
          <p:cNvSpPr txBox="1"/>
          <p:nvPr/>
        </p:nvSpPr>
        <p:spPr>
          <a:xfrm>
            <a:off x="2920877" y="6246742"/>
            <a:ext cx="1423916" cy="461665"/>
          </a:xfrm>
          <a:prstGeom prst="rect">
            <a:avLst/>
          </a:prstGeom>
        </p:spPr>
        <p:txBody>
          <a:bodyPr vert="horz" lIns="91440" tIns="45720" rIns="91440" bIns="45720" rtlCol="0">
            <a:normAutofit/>
          </a:bodyPr>
          <a:lstStyle>
            <a:defPPr>
              <a:defRPr lang="es-ES"/>
            </a:defPPr>
            <a:lvl1pPr indent="0" algn="ct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AR" dirty="0"/>
              <a:t>Polímeros</a:t>
            </a:r>
          </a:p>
        </p:txBody>
      </p:sp>
      <p:sp>
        <p:nvSpPr>
          <p:cNvPr id="29" name="28 Flecha circular"/>
          <p:cNvSpPr/>
          <p:nvPr/>
        </p:nvSpPr>
        <p:spPr>
          <a:xfrm rot="6330306">
            <a:off x="4047570" y="5974492"/>
            <a:ext cx="594445" cy="655267"/>
          </a:xfrm>
          <a:prstGeom prst="circularArrow">
            <a:avLst>
              <a:gd name="adj1" fmla="val 12500"/>
              <a:gd name="adj2" fmla="val 1142310"/>
              <a:gd name="adj3" fmla="val 20457681"/>
              <a:gd name="adj4" fmla="val 14080108"/>
              <a:gd name="adj5" fmla="val 15258"/>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0" name="29 Flecha circular"/>
          <p:cNvSpPr/>
          <p:nvPr/>
        </p:nvSpPr>
        <p:spPr>
          <a:xfrm rot="3372533" flipV="1">
            <a:off x="2567026" y="6097444"/>
            <a:ext cx="598033" cy="484312"/>
          </a:xfrm>
          <a:prstGeom prst="circularArrow">
            <a:avLst>
              <a:gd name="adj1" fmla="val 12500"/>
              <a:gd name="adj2" fmla="val 1142310"/>
              <a:gd name="adj3" fmla="val 20457681"/>
              <a:gd name="adj4" fmla="val 14080108"/>
              <a:gd name="adj5" fmla="val 15258"/>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93504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1000"/>
                            </p:stCondLst>
                            <p:childTnLst>
                              <p:par>
                                <p:cTn id="27" presetID="1" presetClass="entr" presetSubtype="0" fill="hold" nodeType="afterEffect">
                                  <p:stCondLst>
                                    <p:cond delay="100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nodeType="afterEffect">
                                  <p:stCondLst>
                                    <p:cond delay="1000"/>
                                  </p:stCondLst>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100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nodeType="afterEffect">
                                  <p:stCondLst>
                                    <p:cond delay="100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1000"/>
                                        <p:tgtEl>
                                          <p:spTgt spid="18"/>
                                        </p:tgtEl>
                                      </p:cBhvr>
                                    </p:animEffect>
                                  </p:childTnLst>
                                </p:cTn>
                              </p:par>
                              <p:par>
                                <p:cTn id="49" presetID="1" presetClass="entr" presetSubtype="0" fill="hold" nodeType="withEffect">
                                  <p:stCondLst>
                                    <p:cond delay="100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1000"/>
                            </p:stCondLst>
                            <p:childTnLst>
                              <p:par>
                                <p:cTn id="52" presetID="22" presetClass="entr" presetSubtype="2"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1000"/>
                                        <p:tgtEl>
                                          <p:spTgt spid="29"/>
                                        </p:tgtEl>
                                      </p:cBhvr>
                                    </p:animEffect>
                                  </p:childTnLst>
                                </p:cTn>
                              </p:par>
                            </p:childTnLst>
                          </p:cTn>
                        </p:par>
                        <p:par>
                          <p:cTn id="55" fill="hold">
                            <p:stCondLst>
                              <p:cond delay="2000"/>
                            </p:stCondLst>
                            <p:childTnLst>
                              <p:par>
                                <p:cTn id="56" presetID="1" presetClass="entr" presetSubtype="0" fill="hold" grpId="0" nodeType="afterEffect">
                                  <p:stCondLst>
                                    <p:cond delay="500"/>
                                  </p:stCondLst>
                                  <p:childTnLst>
                                    <p:set>
                                      <p:cBhvr>
                                        <p:cTn id="57" dur="1" fill="hold">
                                          <p:stCondLst>
                                            <p:cond delay="0"/>
                                          </p:stCondLst>
                                        </p:cTn>
                                        <p:tgtEl>
                                          <p:spTgt spid="5"/>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nodeType="afterEffect">
                                  <p:stCondLst>
                                    <p:cond delay="10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3500"/>
                            </p:stCondLst>
                            <p:childTnLst>
                              <p:par>
                                <p:cTn id="62" presetID="1" presetClass="entr" presetSubtype="0" fill="hold"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1000"/>
                                        <p:tgtEl>
                                          <p:spTgt spid="19"/>
                                        </p:tgtEl>
                                      </p:cBhvr>
                                    </p:animEffect>
                                  </p:childTnLst>
                                </p:cTn>
                              </p:par>
                            </p:childTnLst>
                          </p:cTn>
                        </p:par>
                        <p:par>
                          <p:cTn id="68" fill="hold">
                            <p:stCondLst>
                              <p:cond delay="5500"/>
                            </p:stCondLst>
                            <p:childTnLst>
                              <p:par>
                                <p:cTn id="69" presetID="1" presetClass="entr" presetSubtype="0" fill="hold" nodeType="afterEffect">
                                  <p:stCondLst>
                                    <p:cond delay="1000"/>
                                  </p:stCondLst>
                                  <p:childTnLst>
                                    <p:set>
                                      <p:cBhvr>
                                        <p:cTn id="70" dur="1" fill="hold">
                                          <p:stCondLst>
                                            <p:cond delay="0"/>
                                          </p:stCondLst>
                                        </p:cTn>
                                        <p:tgtEl>
                                          <p:spTgt spid="15"/>
                                        </p:tgtEl>
                                        <p:attrNameLst>
                                          <p:attrName>style.visibility</p:attrName>
                                        </p:attrNameLst>
                                      </p:cBhvr>
                                      <p:to>
                                        <p:strVal val="visible"/>
                                      </p:to>
                                    </p:set>
                                  </p:childTnLst>
                                </p:cTn>
                              </p:par>
                            </p:childTnLst>
                          </p:cTn>
                        </p:par>
                        <p:par>
                          <p:cTn id="71" fill="hold">
                            <p:stCondLst>
                              <p:cond delay="6500"/>
                            </p:stCondLst>
                            <p:childTnLst>
                              <p:par>
                                <p:cTn id="72" presetID="1" presetClass="entr" presetSubtype="0" fill="hold" nodeType="afterEffect">
                                  <p:stCondLst>
                                    <p:cond delay="1000"/>
                                  </p:stCondLst>
                                  <p:childTnLst>
                                    <p:set>
                                      <p:cBhvr>
                                        <p:cTn id="73" dur="1" fill="hold">
                                          <p:stCondLst>
                                            <p:cond delay="0"/>
                                          </p:stCondLst>
                                        </p:cTn>
                                        <p:tgtEl>
                                          <p:spTgt spid="6"/>
                                        </p:tgtEl>
                                        <p:attrNameLst>
                                          <p:attrName>style.visibility</p:attrName>
                                        </p:attrNameLst>
                                      </p:cBhvr>
                                      <p:to>
                                        <p:strVal val="visible"/>
                                      </p:to>
                                    </p:set>
                                  </p:childTnLst>
                                </p:cTn>
                              </p:par>
                            </p:childTnLst>
                          </p:cTn>
                        </p:par>
                        <p:par>
                          <p:cTn id="74" fill="hold">
                            <p:stCondLst>
                              <p:cond delay="7500"/>
                            </p:stCondLst>
                            <p:childTnLst>
                              <p:par>
                                <p:cTn id="75" presetID="1" presetClass="entr" presetSubtype="0" fill="hold" nodeType="afterEffect">
                                  <p:stCondLst>
                                    <p:cond delay="100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8500"/>
                            </p:stCondLst>
                            <p:childTnLst>
                              <p:par>
                                <p:cTn id="78" presetID="1" presetClass="entr" presetSubtype="0" fill="hold" nodeType="afterEffect">
                                  <p:stCondLst>
                                    <p:cond delay="1000"/>
                                  </p:stCondLst>
                                  <p:childTnLst>
                                    <p:set>
                                      <p:cBhvr>
                                        <p:cTn id="79" dur="1" fill="hold">
                                          <p:stCondLst>
                                            <p:cond delay="0"/>
                                          </p:stCondLst>
                                        </p:cTn>
                                        <p:tgtEl>
                                          <p:spTgt spid="26"/>
                                        </p:tgtEl>
                                        <p:attrNameLst>
                                          <p:attrName>style.visibility</p:attrName>
                                        </p:attrNameLst>
                                      </p:cBhvr>
                                      <p:to>
                                        <p:strVal val="visible"/>
                                      </p:to>
                                    </p:se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 grpId="0" build="p"/>
      <p:bldP spid="5"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0"/>
            <a:ext cx="8229600" cy="936104"/>
          </a:xfrm>
        </p:spPr>
        <p:txBody>
          <a:bodyPr/>
          <a:lstStyle/>
          <a:p>
            <a:r>
              <a:rPr lang="es-ES" dirty="0"/>
              <a:t>Proteínas</a:t>
            </a:r>
          </a:p>
        </p:txBody>
      </p:sp>
      <p:sp>
        <p:nvSpPr>
          <p:cNvPr id="3" name="2 Marcador de contenido"/>
          <p:cNvSpPr>
            <a:spLocks noGrp="1"/>
          </p:cNvSpPr>
          <p:nvPr>
            <p:ph idx="1"/>
          </p:nvPr>
        </p:nvSpPr>
        <p:spPr>
          <a:xfrm>
            <a:off x="520622" y="692696"/>
            <a:ext cx="8229600" cy="648072"/>
          </a:xfrm>
        </p:spPr>
        <p:txBody>
          <a:bodyPr/>
          <a:lstStyle/>
          <a:p>
            <a:r>
              <a:rPr lang="es-ES" dirty="0"/>
              <a:t>Son polímeros de aminoácidos:</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030" y="1449199"/>
            <a:ext cx="3744416" cy="1170130"/>
          </a:xfrm>
          <a:prstGeom prst="rect">
            <a:avLst/>
          </a:prstGeom>
          <a:solidFill>
            <a:schemeClr val="bg1"/>
          </a:solidFill>
        </p:spPr>
      </p:pic>
      <p:grpSp>
        <p:nvGrpSpPr>
          <p:cNvPr id="7" name="6 Grupo"/>
          <p:cNvGrpSpPr/>
          <p:nvPr/>
        </p:nvGrpSpPr>
        <p:grpSpPr>
          <a:xfrm>
            <a:off x="736646" y="1562311"/>
            <a:ext cx="1603324" cy="1065469"/>
            <a:chOff x="827584" y="1881280"/>
            <a:chExt cx="1603324" cy="1065469"/>
          </a:xfrm>
        </p:grpSpPr>
        <p:graphicFrame>
          <p:nvGraphicFramePr>
            <p:cNvPr id="5" name="4 Objeto"/>
            <p:cNvGraphicFramePr>
              <a:graphicFrameLocks noChangeAspect="1"/>
            </p:cNvGraphicFramePr>
            <p:nvPr>
              <p:extLst>
                <p:ext uri="{D42A27DB-BD31-4B8C-83A1-F6EECF244321}">
                  <p14:modId xmlns:p14="http://schemas.microsoft.com/office/powerpoint/2010/main" val="3343568221"/>
                </p:ext>
              </p:extLst>
            </p:nvPr>
          </p:nvGraphicFramePr>
          <p:xfrm>
            <a:off x="1115616" y="1881280"/>
            <a:ext cx="1127450" cy="755632"/>
          </p:xfrm>
          <a:graphic>
            <a:graphicData uri="http://schemas.openxmlformats.org/presentationml/2006/ole">
              <mc:AlternateContent xmlns:mc="http://schemas.openxmlformats.org/markup-compatibility/2006">
                <mc:Choice xmlns:v="urn:schemas-microsoft-com:vml" Requires="v">
                  <p:oleObj spid="_x0000_s2175" name="ChemSketch" r:id="rId4" imgW="746640" imgH="500040" progId="ACD.ChemSketch.20">
                    <p:embed/>
                  </p:oleObj>
                </mc:Choice>
                <mc:Fallback>
                  <p:oleObj name="ChemSketch" r:id="rId4" imgW="746640" imgH="500040" progId="ACD.ChemSketch.20">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881280"/>
                          <a:ext cx="1127450" cy="755632"/>
                        </a:xfrm>
                        <a:prstGeom prst="rect">
                          <a:avLst/>
                        </a:prstGeom>
                        <a:solidFill>
                          <a:schemeClr val="bg1"/>
                        </a:solidFill>
                      </p:spPr>
                    </p:pic>
                  </p:oleObj>
                </mc:Fallback>
              </mc:AlternateContent>
            </a:graphicData>
          </a:graphic>
        </p:graphicFrame>
        <p:sp>
          <p:nvSpPr>
            <p:cNvPr id="6" name="5 CuadroTexto"/>
            <p:cNvSpPr txBox="1"/>
            <p:nvPr/>
          </p:nvSpPr>
          <p:spPr>
            <a:xfrm>
              <a:off x="827584" y="2577417"/>
              <a:ext cx="1603324" cy="369332"/>
            </a:xfrm>
            <a:prstGeom prst="rect">
              <a:avLst/>
            </a:prstGeom>
            <a:noFill/>
          </p:spPr>
          <p:txBody>
            <a:bodyPr wrap="none" rtlCol="0">
              <a:spAutoFit/>
            </a:bodyPr>
            <a:lstStyle/>
            <a:p>
              <a:r>
                <a:rPr lang="es-ES" dirty="0"/>
                <a:t>Un aminoácido</a:t>
              </a:r>
            </a:p>
          </p:txBody>
        </p:sp>
      </p:grpSp>
      <p:sp>
        <p:nvSpPr>
          <p:cNvPr id="8" name="7 Flecha derecha"/>
          <p:cNvSpPr/>
          <p:nvPr/>
        </p:nvSpPr>
        <p:spPr>
          <a:xfrm>
            <a:off x="2608854" y="1737231"/>
            <a:ext cx="1296144" cy="5212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0" y="2710661"/>
            <a:ext cx="9144000" cy="830997"/>
          </a:xfrm>
          <a:prstGeom prst="rect">
            <a:avLst/>
          </a:prstGeom>
          <a:noFill/>
        </p:spPr>
        <p:txBody>
          <a:bodyPr wrap="square" rtlCol="0">
            <a:spAutoFit/>
          </a:bodyPr>
          <a:lstStyle/>
          <a:p>
            <a:r>
              <a:rPr lang="es-ES" sz="2400" dirty="0"/>
              <a:t>Las proteínas son muy abundantes en la naturaleza y cumplen funciones diversas.  Entre las de interés industrial podemos mencionar:</a:t>
            </a:r>
          </a:p>
        </p:txBody>
      </p:sp>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146" y="4023337"/>
            <a:ext cx="1264167" cy="841246"/>
          </a:xfrm>
          <a:prstGeom prst="rect">
            <a:avLst/>
          </a:prstGeom>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146" y="5054810"/>
            <a:ext cx="1094425" cy="1588681"/>
          </a:xfrm>
          <a:prstGeom prst="rect">
            <a:avLst/>
          </a:prstGeom>
        </p:spPr>
      </p:pic>
      <p:pic>
        <p:nvPicPr>
          <p:cNvPr id="12" name="1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6104" y="4023337"/>
            <a:ext cx="1237787" cy="927145"/>
          </a:xfrm>
          <a:prstGeom prst="rect">
            <a:avLst/>
          </a:prstGeom>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1639" y="5132917"/>
            <a:ext cx="1880885" cy="1411416"/>
          </a:xfrm>
          <a:prstGeom prst="rect">
            <a:avLst/>
          </a:prstGeom>
        </p:spPr>
      </p:pic>
      <p:pic>
        <p:nvPicPr>
          <p:cNvPr id="14" name="1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4328" y="5408495"/>
            <a:ext cx="1108289" cy="966942"/>
          </a:xfrm>
          <a:prstGeom prst="rect">
            <a:avLst/>
          </a:prstGeom>
        </p:spPr>
      </p:pic>
      <p:pic>
        <p:nvPicPr>
          <p:cNvPr id="16" name="15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2120" y="5432742"/>
            <a:ext cx="1517898" cy="942695"/>
          </a:xfrm>
          <a:prstGeom prst="rect">
            <a:avLst/>
          </a:prstGeom>
        </p:spPr>
      </p:pic>
      <p:sp>
        <p:nvSpPr>
          <p:cNvPr id="17" name="16 CuadroTexto"/>
          <p:cNvSpPr txBox="1"/>
          <p:nvPr/>
        </p:nvSpPr>
        <p:spPr>
          <a:xfrm>
            <a:off x="729183" y="3583120"/>
            <a:ext cx="1551835" cy="369332"/>
          </a:xfrm>
          <a:prstGeom prst="rect">
            <a:avLst/>
          </a:prstGeom>
          <a:noFill/>
        </p:spPr>
        <p:txBody>
          <a:bodyPr wrap="none" rtlCol="0">
            <a:spAutoFit/>
          </a:bodyPr>
          <a:lstStyle/>
          <a:p>
            <a:r>
              <a:rPr lang="es-ES" b="1" dirty="0"/>
              <a:t>SEDA: </a:t>
            </a:r>
            <a:r>
              <a:rPr lang="es-ES" b="1" dirty="0" err="1"/>
              <a:t>fibroína</a:t>
            </a:r>
            <a:endParaRPr lang="es-ES" b="1" dirty="0"/>
          </a:p>
        </p:txBody>
      </p:sp>
      <p:sp>
        <p:nvSpPr>
          <p:cNvPr id="18" name="17 CuadroTexto"/>
          <p:cNvSpPr txBox="1"/>
          <p:nvPr/>
        </p:nvSpPr>
        <p:spPr>
          <a:xfrm>
            <a:off x="3146869" y="3579319"/>
            <a:ext cx="1754839" cy="369332"/>
          </a:xfrm>
          <a:prstGeom prst="rect">
            <a:avLst/>
          </a:prstGeom>
          <a:noFill/>
        </p:spPr>
        <p:txBody>
          <a:bodyPr wrap="none" rtlCol="0">
            <a:spAutoFit/>
          </a:bodyPr>
          <a:lstStyle/>
          <a:p>
            <a:r>
              <a:rPr lang="es-ES" b="1" dirty="0"/>
              <a:t>LANA: queratina</a:t>
            </a:r>
          </a:p>
        </p:txBody>
      </p:sp>
      <p:sp>
        <p:nvSpPr>
          <p:cNvPr id="19" name="18 CuadroTexto"/>
          <p:cNvSpPr txBox="1"/>
          <p:nvPr/>
        </p:nvSpPr>
        <p:spPr>
          <a:xfrm>
            <a:off x="6458811" y="3531975"/>
            <a:ext cx="2131033" cy="369332"/>
          </a:xfrm>
          <a:prstGeom prst="rect">
            <a:avLst/>
          </a:prstGeom>
          <a:noFill/>
        </p:spPr>
        <p:txBody>
          <a:bodyPr wrap="none" rtlCol="0">
            <a:spAutoFit/>
          </a:bodyPr>
          <a:lstStyle/>
          <a:p>
            <a:r>
              <a:rPr lang="es-ES" b="1" dirty="0"/>
              <a:t>GELATINA: Colágeno</a:t>
            </a:r>
          </a:p>
        </p:txBody>
      </p:sp>
      <p:sp>
        <p:nvSpPr>
          <p:cNvPr id="20" name="19 Flecha curvada hacia la derecha"/>
          <p:cNvSpPr/>
          <p:nvPr/>
        </p:nvSpPr>
        <p:spPr>
          <a:xfrm>
            <a:off x="107504" y="4486909"/>
            <a:ext cx="629142" cy="136224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Flecha curvada hacia la derecha"/>
          <p:cNvSpPr/>
          <p:nvPr/>
        </p:nvSpPr>
        <p:spPr>
          <a:xfrm rot="20631584" flipH="1">
            <a:off x="4774448" y="4486908"/>
            <a:ext cx="588423" cy="136224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2" name="2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95856" y="3940983"/>
            <a:ext cx="1585924" cy="690343"/>
          </a:xfrm>
          <a:prstGeom prst="rect">
            <a:avLst/>
          </a:prstGeom>
        </p:spPr>
      </p:pic>
      <p:sp>
        <p:nvSpPr>
          <p:cNvPr id="23" name="22 Flecha abajo"/>
          <p:cNvSpPr/>
          <p:nvPr/>
        </p:nvSpPr>
        <p:spPr>
          <a:xfrm>
            <a:off x="7092280" y="4725144"/>
            <a:ext cx="576064"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24239" y="4023337"/>
            <a:ext cx="979755" cy="369332"/>
          </a:xfrm>
          <a:prstGeom prst="rect">
            <a:avLst/>
          </a:prstGeom>
          <a:noFill/>
        </p:spPr>
        <p:txBody>
          <a:bodyPr wrap="none" rtlCol="0">
            <a:spAutoFit/>
          </a:bodyPr>
          <a:lstStyle/>
          <a:p>
            <a:r>
              <a:rPr lang="es-ES" dirty="0"/>
              <a:t>Capullos</a:t>
            </a:r>
          </a:p>
        </p:txBody>
      </p:sp>
      <p:sp>
        <p:nvSpPr>
          <p:cNvPr id="25" name="24 CuadroTexto"/>
          <p:cNvSpPr txBox="1"/>
          <p:nvPr/>
        </p:nvSpPr>
        <p:spPr>
          <a:xfrm>
            <a:off x="254721" y="5956942"/>
            <a:ext cx="645048" cy="369332"/>
          </a:xfrm>
          <a:prstGeom prst="rect">
            <a:avLst/>
          </a:prstGeom>
          <a:noFill/>
        </p:spPr>
        <p:txBody>
          <a:bodyPr wrap="none" rtlCol="0">
            <a:spAutoFit/>
          </a:bodyPr>
          <a:lstStyle/>
          <a:p>
            <a:r>
              <a:rPr lang="es-ES" dirty="0"/>
              <a:t>Telas</a:t>
            </a:r>
          </a:p>
        </p:txBody>
      </p:sp>
      <p:sp>
        <p:nvSpPr>
          <p:cNvPr id="26" name="25 CuadroTexto"/>
          <p:cNvSpPr txBox="1"/>
          <p:nvPr/>
        </p:nvSpPr>
        <p:spPr>
          <a:xfrm>
            <a:off x="4523891" y="4117533"/>
            <a:ext cx="846707" cy="369332"/>
          </a:xfrm>
          <a:prstGeom prst="rect">
            <a:avLst/>
          </a:prstGeom>
          <a:noFill/>
        </p:spPr>
        <p:txBody>
          <a:bodyPr wrap="none" rtlCol="0">
            <a:spAutoFit/>
          </a:bodyPr>
          <a:lstStyle/>
          <a:p>
            <a:r>
              <a:rPr lang="es-ES" dirty="0"/>
              <a:t>Esquila</a:t>
            </a:r>
          </a:p>
        </p:txBody>
      </p:sp>
      <p:sp>
        <p:nvSpPr>
          <p:cNvPr id="28" name="27 CuadroTexto"/>
          <p:cNvSpPr txBox="1"/>
          <p:nvPr/>
        </p:nvSpPr>
        <p:spPr>
          <a:xfrm>
            <a:off x="3146869" y="6458825"/>
            <a:ext cx="1550424" cy="369332"/>
          </a:xfrm>
          <a:prstGeom prst="rect">
            <a:avLst/>
          </a:prstGeom>
          <a:noFill/>
        </p:spPr>
        <p:txBody>
          <a:bodyPr wrap="none" rtlCol="0">
            <a:spAutoFit/>
          </a:bodyPr>
          <a:lstStyle/>
          <a:p>
            <a:r>
              <a:rPr lang="es-ES" dirty="0"/>
              <a:t>Ovillos de lana</a:t>
            </a:r>
          </a:p>
        </p:txBody>
      </p:sp>
      <p:sp>
        <p:nvSpPr>
          <p:cNvPr id="29" name="28 CuadroTexto"/>
          <p:cNvSpPr txBox="1"/>
          <p:nvPr/>
        </p:nvSpPr>
        <p:spPr>
          <a:xfrm>
            <a:off x="7937446" y="3843626"/>
            <a:ext cx="1206553" cy="1200329"/>
          </a:xfrm>
          <a:prstGeom prst="rect">
            <a:avLst/>
          </a:prstGeom>
          <a:noFill/>
        </p:spPr>
        <p:txBody>
          <a:bodyPr wrap="square" rtlCol="0">
            <a:spAutoFit/>
          </a:bodyPr>
          <a:lstStyle/>
          <a:p>
            <a:r>
              <a:rPr lang="es-ES" dirty="0"/>
              <a:t>Huesos, cueros, pezuñas, etc.</a:t>
            </a:r>
          </a:p>
        </p:txBody>
      </p:sp>
      <p:sp>
        <p:nvSpPr>
          <p:cNvPr id="30" name="29 CuadroTexto"/>
          <p:cNvSpPr txBox="1"/>
          <p:nvPr/>
        </p:nvSpPr>
        <p:spPr>
          <a:xfrm>
            <a:off x="6910393" y="6375437"/>
            <a:ext cx="866969" cy="369332"/>
          </a:xfrm>
          <a:prstGeom prst="rect">
            <a:avLst/>
          </a:prstGeom>
          <a:noFill/>
        </p:spPr>
        <p:txBody>
          <a:bodyPr wrap="none" rtlCol="0">
            <a:spAutoFit/>
          </a:bodyPr>
          <a:lstStyle/>
          <a:p>
            <a:r>
              <a:rPr lang="es-ES" dirty="0"/>
              <a:t>Postres</a:t>
            </a:r>
          </a:p>
        </p:txBody>
      </p:sp>
    </p:spTree>
    <p:extLst>
      <p:ext uri="{BB962C8B-B14F-4D97-AF65-F5344CB8AC3E}">
        <p14:creationId xmlns:p14="http://schemas.microsoft.com/office/powerpoint/2010/main" val="27012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22" presetClass="entr" presetSubtype="8"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400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1000"/>
                                  </p:stCondLst>
                                  <p:childTnLst>
                                    <p:set>
                                      <p:cBhvr>
                                        <p:cTn id="29" dur="1" fill="hold">
                                          <p:stCondLst>
                                            <p:cond delay="0"/>
                                          </p:stCondLst>
                                        </p:cTn>
                                        <p:tgtEl>
                                          <p:spTgt spid="24"/>
                                        </p:tgtEl>
                                        <p:attrNameLst>
                                          <p:attrName>style.visibility</p:attrName>
                                        </p:attrNameLst>
                                      </p:cBhvr>
                                      <p:to>
                                        <p:strVal val="visible"/>
                                      </p:to>
                                    </p:se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1000"/>
                                        <p:tgtEl>
                                          <p:spTgt spid="20"/>
                                        </p:tgtEl>
                                      </p:cBhvr>
                                    </p:animEffec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100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1000"/>
                                  </p:stCondLst>
                                  <p:childTnLst>
                                    <p:set>
                                      <p:cBhvr>
                                        <p:cTn id="49" dur="1" fill="hold">
                                          <p:stCondLst>
                                            <p:cond delay="0"/>
                                          </p:stCondLst>
                                        </p:cTn>
                                        <p:tgtEl>
                                          <p:spTgt spid="26"/>
                                        </p:tgtEl>
                                        <p:attrNameLst>
                                          <p:attrName>style.visibility</p:attrName>
                                        </p:attrNameLst>
                                      </p:cBhvr>
                                      <p:to>
                                        <p:strVal val="visible"/>
                                      </p:to>
                                    </p:se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1000"/>
                                        <p:tgtEl>
                                          <p:spTgt spid="21"/>
                                        </p:tgtEl>
                                      </p:cBhvr>
                                    </p:animEffect>
                                  </p:childTnLst>
                                </p:cTn>
                              </p:par>
                            </p:childTnLst>
                          </p:cTn>
                        </p:par>
                        <p:par>
                          <p:cTn id="54" fill="hold">
                            <p:stCondLst>
                              <p:cond delay="3000"/>
                            </p:stCondLst>
                            <p:childTnLst>
                              <p:par>
                                <p:cTn id="55" presetID="1" presetClass="entr" presetSubtype="0" fill="hold" nodeType="afterEffect">
                                  <p:stCondLst>
                                    <p:cond delay="1000"/>
                                  </p:stCondLst>
                                  <p:childTnLst>
                                    <p:set>
                                      <p:cBhvr>
                                        <p:cTn id="56" dur="1" fill="hold">
                                          <p:stCondLst>
                                            <p:cond delay="0"/>
                                          </p:stCondLst>
                                        </p:cTn>
                                        <p:tgtEl>
                                          <p:spTgt spid="13"/>
                                        </p:tgtEl>
                                        <p:attrNameLst>
                                          <p:attrName>style.visibility</p:attrName>
                                        </p:attrNameLst>
                                      </p:cBhvr>
                                      <p:to>
                                        <p:strVal val="visible"/>
                                      </p:to>
                                    </p:set>
                                  </p:childTnLst>
                                </p:cTn>
                              </p:par>
                            </p:childTnLst>
                          </p:cTn>
                        </p:par>
                        <p:par>
                          <p:cTn id="57" fill="hold">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100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1000"/>
                                  </p:stCondLst>
                                  <p:childTnLst>
                                    <p:set>
                                      <p:cBhvr>
                                        <p:cTn id="69" dur="1" fill="hold">
                                          <p:stCondLst>
                                            <p:cond delay="0"/>
                                          </p:stCondLst>
                                        </p:cTn>
                                        <p:tgtEl>
                                          <p:spTgt spid="29"/>
                                        </p:tgtEl>
                                        <p:attrNameLst>
                                          <p:attrName>style.visibility</p:attrName>
                                        </p:attrNameLst>
                                      </p:cBhvr>
                                      <p:to>
                                        <p:strVal val="visible"/>
                                      </p:to>
                                    </p:se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1000"/>
                                        <p:tgtEl>
                                          <p:spTgt spid="23"/>
                                        </p:tgtEl>
                                      </p:cBhvr>
                                    </p:animEffect>
                                  </p:childTnLst>
                                </p:cTn>
                              </p:par>
                            </p:childTnLst>
                          </p:cTn>
                        </p:par>
                        <p:par>
                          <p:cTn id="74" fill="hold">
                            <p:stCondLst>
                              <p:cond delay="3000"/>
                            </p:stCondLst>
                            <p:childTnLst>
                              <p:par>
                                <p:cTn id="75" presetID="1" presetClass="entr" presetSubtype="0" fill="hold" nodeType="afterEffect">
                                  <p:stCondLst>
                                    <p:cond delay="1000"/>
                                  </p:stCondLst>
                                  <p:childTnLst>
                                    <p:set>
                                      <p:cBhvr>
                                        <p:cTn id="76" dur="1" fill="hold">
                                          <p:stCondLst>
                                            <p:cond delay="0"/>
                                          </p:stCondLst>
                                        </p:cTn>
                                        <p:tgtEl>
                                          <p:spTgt spid="16"/>
                                        </p:tgtEl>
                                        <p:attrNameLst>
                                          <p:attrName>style.visibility</p:attrName>
                                        </p:attrNameLst>
                                      </p:cBhvr>
                                      <p:to>
                                        <p:strVal val="visible"/>
                                      </p:to>
                                    </p:set>
                                  </p:childTnLst>
                                </p:cTn>
                              </p:par>
                            </p:childTnLst>
                          </p:cTn>
                        </p:par>
                        <p:par>
                          <p:cTn id="77" fill="hold">
                            <p:stCondLst>
                              <p:cond delay="4000"/>
                            </p:stCondLst>
                            <p:childTnLst>
                              <p:par>
                                <p:cTn id="78" presetID="1" presetClass="entr" presetSubtype="0" fill="hold" nodeType="afterEffect">
                                  <p:stCondLst>
                                    <p:cond delay="1000"/>
                                  </p:stCondLst>
                                  <p:childTnLst>
                                    <p:set>
                                      <p:cBhvr>
                                        <p:cTn id="79" dur="1" fill="hold">
                                          <p:stCondLst>
                                            <p:cond delay="0"/>
                                          </p:stCondLst>
                                        </p:cTn>
                                        <p:tgtEl>
                                          <p:spTgt spid="14"/>
                                        </p:tgtEl>
                                        <p:attrNameLst>
                                          <p:attrName>style.visibility</p:attrName>
                                        </p:attrNameLst>
                                      </p:cBhvr>
                                      <p:to>
                                        <p:strVal val="visible"/>
                                      </p:to>
                                    </p:set>
                                  </p:childTnLst>
                                </p:cTn>
                              </p:par>
                            </p:childTnLst>
                          </p:cTn>
                        </p:par>
                        <p:par>
                          <p:cTn id="80" fill="hold">
                            <p:stCondLst>
                              <p:cond delay="5000"/>
                            </p:stCondLst>
                            <p:childTnLst>
                              <p:par>
                                <p:cTn id="81" presetID="1" presetClass="entr" presetSubtype="0" fill="hold" grpId="0" nodeType="afterEffect">
                                  <p:stCondLst>
                                    <p:cond delay="100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p:bldP spid="17" grpId="0"/>
      <p:bldP spid="18" grpId="0"/>
      <p:bldP spid="19" grpId="0"/>
      <p:bldP spid="20" grpId="0" animBg="1"/>
      <p:bldP spid="21" grpId="0" animBg="1"/>
      <p:bldP spid="23" grpId="0" animBg="1"/>
      <p:bldP spid="24" grpId="0"/>
      <p:bldP spid="25" grpId="0"/>
      <p:bldP spid="26"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162"/>
            <a:ext cx="8229600" cy="887558"/>
          </a:xfrm>
        </p:spPr>
        <p:txBody>
          <a:bodyPr/>
          <a:lstStyle/>
          <a:p>
            <a:r>
              <a:rPr lang="es-ES" dirty="0"/>
              <a:t>Ácidos Nucleicos</a:t>
            </a:r>
          </a:p>
        </p:txBody>
      </p:sp>
      <p:sp>
        <p:nvSpPr>
          <p:cNvPr id="3" name="2 Marcador de contenido"/>
          <p:cNvSpPr>
            <a:spLocks noGrp="1"/>
          </p:cNvSpPr>
          <p:nvPr>
            <p:ph idx="1"/>
          </p:nvPr>
        </p:nvSpPr>
        <p:spPr>
          <a:xfrm>
            <a:off x="539552" y="980729"/>
            <a:ext cx="8229600" cy="2520280"/>
          </a:xfrm>
        </p:spPr>
        <p:txBody>
          <a:bodyPr>
            <a:normAutofit/>
          </a:bodyPr>
          <a:lstStyle/>
          <a:p>
            <a:r>
              <a:rPr lang="es-ES" sz="2400" dirty="0"/>
              <a:t>Destacan entre estos, el </a:t>
            </a:r>
            <a:r>
              <a:rPr lang="es-ES" sz="2400" b="1" i="1" dirty="0"/>
              <a:t>ácido ribonucleico </a:t>
            </a:r>
            <a:r>
              <a:rPr lang="es-ES" sz="2400" dirty="0"/>
              <a:t>(ARN) y el </a:t>
            </a:r>
            <a:r>
              <a:rPr lang="es-ES" sz="2400" b="1" i="1" dirty="0"/>
              <a:t>ácido </a:t>
            </a:r>
            <a:r>
              <a:rPr lang="es-ES" sz="2400" b="1" i="1" dirty="0" err="1"/>
              <a:t>desoxiribonucleico</a:t>
            </a:r>
            <a:r>
              <a:rPr lang="es-ES" sz="2400" b="1" i="1" dirty="0"/>
              <a:t> </a:t>
            </a:r>
            <a:r>
              <a:rPr lang="es-ES" sz="2400" dirty="0"/>
              <a:t>(ADN)</a:t>
            </a:r>
          </a:p>
          <a:p>
            <a:r>
              <a:rPr lang="es-ES" sz="2400" dirty="0"/>
              <a:t>Son responsables de la herencia en los seres vivos.</a:t>
            </a:r>
          </a:p>
          <a:p>
            <a:r>
              <a:rPr lang="es-ES" sz="2400"/>
              <a:t>Los </a:t>
            </a:r>
            <a:r>
              <a:rPr lang="es-ES" sz="2400" b="1" i="1"/>
              <a:t>nucleótidos </a:t>
            </a:r>
            <a:r>
              <a:rPr lang="es-ES" sz="2400"/>
              <a:t> </a:t>
            </a:r>
            <a:r>
              <a:rPr lang="es-ES" sz="2400" dirty="0"/>
              <a:t>son sus monómeros constitutivos.</a:t>
            </a:r>
          </a:p>
          <a:p>
            <a:r>
              <a:rPr lang="es-ES" sz="2400" dirty="0"/>
              <a:t>Estos a su vez se constituyen a partir de un azúcar (la ribosa), fosfato y cinco bases nitrogenadas:</a:t>
            </a:r>
          </a:p>
        </p:txBody>
      </p:sp>
      <p:grpSp>
        <p:nvGrpSpPr>
          <p:cNvPr id="7" name="6 Grupo"/>
          <p:cNvGrpSpPr/>
          <p:nvPr/>
        </p:nvGrpSpPr>
        <p:grpSpPr>
          <a:xfrm>
            <a:off x="885478" y="3501007"/>
            <a:ext cx="6566842" cy="1393356"/>
            <a:chOff x="885478" y="3501007"/>
            <a:chExt cx="6566842" cy="1393356"/>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78" y="3501007"/>
              <a:ext cx="3325738" cy="137530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501009"/>
              <a:ext cx="3240360" cy="1393354"/>
            </a:xfrm>
            <a:prstGeom prst="rect">
              <a:avLst/>
            </a:prstGeom>
          </p:spPr>
        </p:pic>
      </p:grpSp>
      <p:sp>
        <p:nvSpPr>
          <p:cNvPr id="6" name="2 Marcador de contenido"/>
          <p:cNvSpPr txBox="1">
            <a:spLocks/>
          </p:cNvSpPr>
          <p:nvPr/>
        </p:nvSpPr>
        <p:spPr>
          <a:xfrm>
            <a:off x="539552" y="4917149"/>
            <a:ext cx="8229600" cy="1536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De la correspondencia entre estas bases, se establece el código genético, que gobierna los mecanismos de la herencia</a:t>
            </a:r>
          </a:p>
          <a:p>
            <a:r>
              <a:rPr lang="es-ES" sz="2400" dirty="0"/>
              <a:t>Estos aspectos son del interés de la Química Biológica</a:t>
            </a:r>
          </a:p>
        </p:txBody>
      </p:sp>
    </p:spTree>
    <p:extLst>
      <p:ext uri="{BB962C8B-B14F-4D97-AF65-F5344CB8AC3E}">
        <p14:creationId xmlns:p14="http://schemas.microsoft.com/office/powerpoint/2010/main" val="7585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899"/>
            <a:ext cx="8229600" cy="926909"/>
          </a:xfrm>
        </p:spPr>
        <p:txBody>
          <a:bodyPr/>
          <a:lstStyle/>
          <a:p>
            <a:r>
              <a:rPr lang="es-ES" dirty="0"/>
              <a:t>Polímeros sintéticos</a:t>
            </a:r>
          </a:p>
        </p:txBody>
      </p:sp>
      <p:sp>
        <p:nvSpPr>
          <p:cNvPr id="6" name="5 Abrir llave"/>
          <p:cNvSpPr/>
          <p:nvPr/>
        </p:nvSpPr>
        <p:spPr>
          <a:xfrm>
            <a:off x="1403648" y="980728"/>
            <a:ext cx="432048" cy="55446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1835696" y="1556792"/>
            <a:ext cx="4248472" cy="1477328"/>
          </a:xfrm>
          <a:prstGeom prst="rect">
            <a:avLst/>
          </a:prstGeom>
          <a:noFill/>
        </p:spPr>
        <p:txBody>
          <a:bodyPr wrap="square" rtlCol="0">
            <a:spAutoFit/>
          </a:bodyPr>
          <a:lstStyle/>
          <a:p>
            <a:pPr algn="just"/>
            <a:r>
              <a:rPr lang="es-ES" b="1" i="1" dirty="0"/>
              <a:t>Polímeros de adición</a:t>
            </a:r>
            <a:r>
              <a:rPr lang="es-ES" dirty="0"/>
              <a:t>: una especie reactiva (catión, radical o anión) se adiciona a un doble enlace e inicia el crecimiento de la cadena. Por eso también se llaman </a:t>
            </a:r>
            <a:r>
              <a:rPr lang="es-ES" b="1" i="1" dirty="0"/>
              <a:t>de crecimiento de cadena</a:t>
            </a:r>
            <a:r>
              <a:rPr lang="es-ES" dirty="0"/>
              <a:t>.</a:t>
            </a:r>
            <a:endParaRPr lang="es-ES" b="1" i="1" dirty="0"/>
          </a:p>
        </p:txBody>
      </p:sp>
      <p:sp>
        <p:nvSpPr>
          <p:cNvPr id="8" name="7 CuadroTexto"/>
          <p:cNvSpPr txBox="1"/>
          <p:nvPr/>
        </p:nvSpPr>
        <p:spPr>
          <a:xfrm>
            <a:off x="1784107" y="4045423"/>
            <a:ext cx="4248472" cy="2031325"/>
          </a:xfrm>
          <a:prstGeom prst="rect">
            <a:avLst/>
          </a:prstGeom>
          <a:noFill/>
        </p:spPr>
        <p:txBody>
          <a:bodyPr wrap="square" rtlCol="0">
            <a:spAutoFit/>
          </a:bodyPr>
          <a:lstStyle/>
          <a:p>
            <a:pPr algn="just"/>
            <a:r>
              <a:rPr lang="es-ES" b="1" i="1" dirty="0"/>
              <a:t>Polímeros de condensación: </a:t>
            </a:r>
            <a:r>
              <a:rPr lang="es-ES" dirty="0"/>
              <a:t>se obtienen por condensación (</a:t>
            </a:r>
            <a:r>
              <a:rPr lang="es-ES" i="1" dirty="0"/>
              <a:t>pérdida de una molécula pequeña, generalmente agua) </a:t>
            </a:r>
            <a:r>
              <a:rPr lang="es-ES" dirty="0"/>
              <a:t>entre los monómeros.</a:t>
            </a:r>
            <a:r>
              <a:rPr lang="es-ES" i="1" dirty="0"/>
              <a:t> </a:t>
            </a:r>
            <a:r>
              <a:rPr lang="es-ES" dirty="0"/>
              <a:t>Cada enlace se forma de manera independiente de los otros y por eso también se los llama </a:t>
            </a:r>
            <a:r>
              <a:rPr lang="es-ES" b="1" i="1" dirty="0"/>
              <a:t>de crecimiento por pasos</a:t>
            </a:r>
            <a:r>
              <a:rPr lang="es-ES" dirty="0"/>
              <a:t>.</a:t>
            </a:r>
            <a:endParaRPr lang="es-ES" b="1" i="1" dirty="0"/>
          </a:p>
        </p:txBody>
      </p:sp>
      <p:sp>
        <p:nvSpPr>
          <p:cNvPr id="9" name="8 CuadroTexto"/>
          <p:cNvSpPr txBox="1"/>
          <p:nvPr/>
        </p:nvSpPr>
        <p:spPr>
          <a:xfrm>
            <a:off x="183442" y="3460648"/>
            <a:ext cx="1220206" cy="584775"/>
          </a:xfrm>
          <a:prstGeom prst="rect">
            <a:avLst/>
          </a:prstGeom>
          <a:noFill/>
        </p:spPr>
        <p:txBody>
          <a:bodyPr wrap="none" rtlCol="0">
            <a:spAutoFit/>
          </a:bodyPr>
          <a:lstStyle/>
          <a:p>
            <a:r>
              <a:rPr lang="es-ES" sz="3200" dirty="0"/>
              <a:t>Clases</a:t>
            </a:r>
          </a:p>
        </p:txBody>
      </p:sp>
      <p:sp>
        <p:nvSpPr>
          <p:cNvPr id="10" name="9 Abrir llave"/>
          <p:cNvSpPr/>
          <p:nvPr/>
        </p:nvSpPr>
        <p:spPr>
          <a:xfrm>
            <a:off x="6032579" y="928898"/>
            <a:ext cx="432048" cy="26599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uadroTexto"/>
          <p:cNvSpPr txBox="1"/>
          <p:nvPr/>
        </p:nvSpPr>
        <p:spPr>
          <a:xfrm>
            <a:off x="6366183" y="980728"/>
            <a:ext cx="1182311" cy="369332"/>
          </a:xfrm>
          <a:prstGeom prst="rect">
            <a:avLst/>
          </a:prstGeom>
          <a:noFill/>
        </p:spPr>
        <p:txBody>
          <a:bodyPr wrap="none" rtlCol="0">
            <a:spAutoFit/>
          </a:bodyPr>
          <a:lstStyle/>
          <a:p>
            <a:r>
              <a:rPr lang="es-ES" dirty="0"/>
              <a:t>Polietileno</a:t>
            </a:r>
          </a:p>
        </p:txBody>
      </p:sp>
      <p:sp>
        <p:nvSpPr>
          <p:cNvPr id="12" name="11 CuadroTexto"/>
          <p:cNvSpPr txBox="1"/>
          <p:nvPr/>
        </p:nvSpPr>
        <p:spPr>
          <a:xfrm>
            <a:off x="6366860" y="1317794"/>
            <a:ext cx="1433085" cy="369332"/>
          </a:xfrm>
          <a:prstGeom prst="rect">
            <a:avLst/>
          </a:prstGeom>
          <a:noFill/>
        </p:spPr>
        <p:txBody>
          <a:bodyPr wrap="none" rtlCol="0">
            <a:spAutoFit/>
          </a:bodyPr>
          <a:lstStyle/>
          <a:p>
            <a:r>
              <a:rPr lang="es-ES" dirty="0"/>
              <a:t>Polipropileno</a:t>
            </a:r>
          </a:p>
        </p:txBody>
      </p:sp>
      <p:sp>
        <p:nvSpPr>
          <p:cNvPr id="13" name="12 CuadroTexto"/>
          <p:cNvSpPr txBox="1"/>
          <p:nvPr/>
        </p:nvSpPr>
        <p:spPr>
          <a:xfrm>
            <a:off x="6388631" y="1676447"/>
            <a:ext cx="2612895" cy="369332"/>
          </a:xfrm>
          <a:prstGeom prst="rect">
            <a:avLst/>
          </a:prstGeom>
          <a:noFill/>
        </p:spPr>
        <p:txBody>
          <a:bodyPr wrap="none" rtlCol="0">
            <a:spAutoFit/>
          </a:bodyPr>
          <a:lstStyle/>
          <a:p>
            <a:r>
              <a:rPr lang="es-ES" dirty="0"/>
              <a:t>PVC (</a:t>
            </a:r>
            <a:r>
              <a:rPr lang="es-ES" dirty="0" err="1"/>
              <a:t>Policloruro</a:t>
            </a:r>
            <a:r>
              <a:rPr lang="es-ES" dirty="0"/>
              <a:t> de vinilo)</a:t>
            </a:r>
          </a:p>
        </p:txBody>
      </p:sp>
      <p:sp>
        <p:nvSpPr>
          <p:cNvPr id="14" name="13 CuadroTexto"/>
          <p:cNvSpPr txBox="1"/>
          <p:nvPr/>
        </p:nvSpPr>
        <p:spPr>
          <a:xfrm>
            <a:off x="6324007" y="2045779"/>
            <a:ext cx="2819993" cy="646331"/>
          </a:xfrm>
          <a:prstGeom prst="rect">
            <a:avLst/>
          </a:prstGeom>
          <a:noFill/>
        </p:spPr>
        <p:txBody>
          <a:bodyPr wrap="square" rtlCol="0">
            <a:spAutoFit/>
          </a:bodyPr>
          <a:lstStyle/>
          <a:p>
            <a:r>
              <a:rPr lang="es-ES" dirty="0"/>
              <a:t>Acrílico (</a:t>
            </a:r>
            <a:r>
              <a:rPr lang="es-ES" dirty="0" err="1"/>
              <a:t>polimetacrilato</a:t>
            </a:r>
            <a:r>
              <a:rPr lang="es-ES" dirty="0"/>
              <a:t> de Me)</a:t>
            </a:r>
          </a:p>
        </p:txBody>
      </p:sp>
      <p:sp>
        <p:nvSpPr>
          <p:cNvPr id="15" name="14 CuadroTexto"/>
          <p:cNvSpPr txBox="1"/>
          <p:nvPr/>
        </p:nvSpPr>
        <p:spPr>
          <a:xfrm>
            <a:off x="6323847" y="2611563"/>
            <a:ext cx="2677680" cy="646331"/>
          </a:xfrm>
          <a:prstGeom prst="rect">
            <a:avLst/>
          </a:prstGeom>
          <a:noFill/>
        </p:spPr>
        <p:txBody>
          <a:bodyPr wrap="square" rtlCol="0">
            <a:spAutoFit/>
          </a:bodyPr>
          <a:lstStyle/>
          <a:p>
            <a:r>
              <a:rPr lang="es-ES" dirty="0" err="1"/>
              <a:t>Loctite</a:t>
            </a:r>
            <a:r>
              <a:rPr lang="es-ES" dirty="0"/>
              <a:t> (</a:t>
            </a:r>
            <a:r>
              <a:rPr lang="es-ES" dirty="0" err="1"/>
              <a:t>policianoacrilato</a:t>
            </a:r>
            <a:r>
              <a:rPr lang="es-ES" dirty="0"/>
              <a:t> de Me)</a:t>
            </a:r>
          </a:p>
        </p:txBody>
      </p:sp>
      <p:sp>
        <p:nvSpPr>
          <p:cNvPr id="16" name="15 CuadroTexto"/>
          <p:cNvSpPr txBox="1"/>
          <p:nvPr/>
        </p:nvSpPr>
        <p:spPr>
          <a:xfrm>
            <a:off x="6326617" y="3219506"/>
            <a:ext cx="2850717" cy="369332"/>
          </a:xfrm>
          <a:prstGeom prst="rect">
            <a:avLst/>
          </a:prstGeom>
          <a:noFill/>
        </p:spPr>
        <p:txBody>
          <a:bodyPr wrap="none" rtlCol="0">
            <a:spAutoFit/>
          </a:bodyPr>
          <a:lstStyle/>
          <a:p>
            <a:r>
              <a:rPr lang="es-ES" dirty="0"/>
              <a:t>Teflón (</a:t>
            </a:r>
            <a:r>
              <a:rPr lang="es-ES" dirty="0" err="1"/>
              <a:t>politetrafluoretileno</a:t>
            </a:r>
            <a:r>
              <a:rPr lang="es-ES" dirty="0"/>
              <a:t>)</a:t>
            </a:r>
          </a:p>
        </p:txBody>
      </p:sp>
      <p:sp>
        <p:nvSpPr>
          <p:cNvPr id="17" name="16 Abrir llave"/>
          <p:cNvSpPr/>
          <p:nvPr/>
        </p:nvSpPr>
        <p:spPr>
          <a:xfrm>
            <a:off x="6031296" y="3903586"/>
            <a:ext cx="432048" cy="190167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CuadroTexto"/>
          <p:cNvSpPr txBox="1"/>
          <p:nvPr/>
        </p:nvSpPr>
        <p:spPr>
          <a:xfrm>
            <a:off x="6396625" y="4077473"/>
            <a:ext cx="1738105" cy="305233"/>
          </a:xfrm>
          <a:prstGeom prst="rect">
            <a:avLst/>
          </a:prstGeom>
          <a:noFill/>
        </p:spPr>
        <p:txBody>
          <a:bodyPr wrap="none" rtlCol="0">
            <a:spAutoFit/>
          </a:bodyPr>
          <a:lstStyle/>
          <a:p>
            <a:r>
              <a:rPr lang="es-ES" dirty="0"/>
              <a:t>PET (Poliésteres)</a:t>
            </a:r>
          </a:p>
        </p:txBody>
      </p:sp>
      <p:sp>
        <p:nvSpPr>
          <p:cNvPr id="19" name="18 CuadroTexto"/>
          <p:cNvSpPr txBox="1"/>
          <p:nvPr/>
        </p:nvSpPr>
        <p:spPr>
          <a:xfrm>
            <a:off x="6396625" y="4448426"/>
            <a:ext cx="1850378" cy="369332"/>
          </a:xfrm>
          <a:prstGeom prst="rect">
            <a:avLst/>
          </a:prstGeom>
          <a:noFill/>
        </p:spPr>
        <p:txBody>
          <a:bodyPr wrap="none" rtlCol="0">
            <a:spAutoFit/>
          </a:bodyPr>
          <a:lstStyle/>
          <a:p>
            <a:r>
              <a:rPr lang="es-ES" dirty="0"/>
              <a:t>Nylon (Poliamida)</a:t>
            </a:r>
          </a:p>
        </p:txBody>
      </p:sp>
      <p:sp>
        <p:nvSpPr>
          <p:cNvPr id="20" name="19 CuadroTexto"/>
          <p:cNvSpPr txBox="1"/>
          <p:nvPr/>
        </p:nvSpPr>
        <p:spPr>
          <a:xfrm>
            <a:off x="6397956" y="4876419"/>
            <a:ext cx="1357616" cy="369332"/>
          </a:xfrm>
          <a:prstGeom prst="rect">
            <a:avLst/>
          </a:prstGeom>
          <a:noFill/>
        </p:spPr>
        <p:txBody>
          <a:bodyPr wrap="none" rtlCol="0">
            <a:spAutoFit/>
          </a:bodyPr>
          <a:lstStyle/>
          <a:p>
            <a:r>
              <a:rPr lang="es-ES" dirty="0"/>
              <a:t>Poliuretanos</a:t>
            </a:r>
          </a:p>
        </p:txBody>
      </p:sp>
      <p:sp>
        <p:nvSpPr>
          <p:cNvPr id="21" name="20 CuadroTexto"/>
          <p:cNvSpPr txBox="1"/>
          <p:nvPr/>
        </p:nvSpPr>
        <p:spPr>
          <a:xfrm>
            <a:off x="6423265" y="5301208"/>
            <a:ext cx="1573188" cy="369332"/>
          </a:xfrm>
          <a:prstGeom prst="rect">
            <a:avLst/>
          </a:prstGeom>
          <a:noFill/>
        </p:spPr>
        <p:txBody>
          <a:bodyPr wrap="none" rtlCol="0">
            <a:spAutoFit/>
          </a:bodyPr>
          <a:lstStyle/>
          <a:p>
            <a:r>
              <a:rPr lang="es-ES" dirty="0"/>
              <a:t>Policarbonatos</a:t>
            </a:r>
          </a:p>
        </p:txBody>
      </p:sp>
    </p:spTree>
    <p:extLst>
      <p:ext uri="{BB962C8B-B14F-4D97-AF65-F5344CB8AC3E}">
        <p14:creationId xmlns:p14="http://schemas.microsoft.com/office/powerpoint/2010/main" val="35807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par>
                          <p:cTn id="19" fill="hold">
                            <p:stCondLst>
                              <p:cond delay="1000"/>
                            </p:stCondLst>
                            <p:childTnLst>
                              <p:par>
                                <p:cTn id="20" presetID="1" presetClass="entr" presetSubtype="0" fill="hold" grpId="0" nodeType="afterEffect">
                                  <p:stCondLst>
                                    <p:cond delay="2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2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20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1000"/>
                            </p:stCondLst>
                            <p:childTnLst>
                              <p:par>
                                <p:cTn id="35" presetID="1" presetClass="entr" presetSubtype="0" fill="hold" grpId="0" nodeType="afterEffect">
                                  <p:stCondLst>
                                    <p:cond delay="200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1000"/>
                                        <p:tgtEl>
                                          <p:spTgt spid="17"/>
                                        </p:tgtEl>
                                      </p:cBhvr>
                                    </p:animEffect>
                                  </p:childTnLst>
                                </p:cTn>
                              </p:par>
                            </p:childTnLst>
                          </p:cTn>
                        </p:par>
                        <p:par>
                          <p:cTn id="46" fill="hold">
                            <p:stCondLst>
                              <p:cond delay="1000"/>
                            </p:stCondLst>
                            <p:childTnLst>
                              <p:par>
                                <p:cTn id="47" presetID="1" presetClass="entr" presetSubtype="0" fill="hold" grpId="0" nodeType="afterEffect">
                                  <p:stCondLst>
                                    <p:cond delay="2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20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5000"/>
                            </p:stCondLst>
                            <p:childTnLst>
                              <p:par>
                                <p:cTn id="53" presetID="1" presetClass="entr" presetSubtype="0" fill="hold" grpId="0" nodeType="afterEffect">
                                  <p:stCondLst>
                                    <p:cond delay="20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7000"/>
                            </p:stCondLst>
                            <p:childTnLst>
                              <p:par>
                                <p:cTn id="56" presetID="1" presetClass="entr" presetSubtype="0" fill="hold" grpId="0" nodeType="afterEffect">
                                  <p:stCondLst>
                                    <p:cond delay="200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p:bldP spid="12" grpId="0"/>
      <p:bldP spid="13" grpId="0"/>
      <p:bldP spid="14" grpId="0"/>
      <p:bldP spid="15" grpId="0"/>
      <p:bldP spid="16" grpId="0"/>
      <p:bldP spid="17"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redondeado"/>
          <p:cNvSpPr/>
          <p:nvPr/>
        </p:nvSpPr>
        <p:spPr>
          <a:xfrm>
            <a:off x="0" y="5373623"/>
            <a:ext cx="9168343" cy="14843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0" name="59 Objeto"/>
          <p:cNvGraphicFramePr>
            <a:graphicFrameLocks noChangeAspect="1"/>
          </p:cNvGraphicFramePr>
          <p:nvPr>
            <p:extLst>
              <p:ext uri="{D42A27DB-BD31-4B8C-83A1-F6EECF244321}">
                <p14:modId xmlns:p14="http://schemas.microsoft.com/office/powerpoint/2010/main" val="2550332770"/>
              </p:ext>
            </p:extLst>
          </p:nvPr>
        </p:nvGraphicFramePr>
        <p:xfrm>
          <a:off x="5058831" y="5592094"/>
          <a:ext cx="2497410" cy="850621"/>
        </p:xfrm>
        <a:graphic>
          <a:graphicData uri="http://schemas.openxmlformats.org/presentationml/2006/ole">
            <mc:AlternateContent xmlns:mc="http://schemas.openxmlformats.org/markup-compatibility/2006">
              <mc:Choice xmlns:v="urn:schemas-microsoft-com:vml" Requires="v">
                <p:oleObj spid="_x0000_s12905" name="ChemSketch" r:id="rId3" imgW="2112120" imgH="719280" progId="ACD.ChemSketch.20">
                  <p:embed/>
                </p:oleObj>
              </mc:Choice>
              <mc:Fallback>
                <p:oleObj name="ChemSketch" r:id="rId3" imgW="2112120" imgH="719280" progId="ACD.ChemSketch.20">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831" y="5592094"/>
                        <a:ext cx="2497410" cy="850621"/>
                      </a:xfrm>
                      <a:prstGeom prst="rect">
                        <a:avLst/>
                      </a:prstGeom>
                      <a:solidFill>
                        <a:schemeClr val="bg1"/>
                      </a:solidFill>
                    </p:spPr>
                  </p:pic>
                </p:oleObj>
              </mc:Fallback>
            </mc:AlternateContent>
          </a:graphicData>
        </a:graphic>
      </p:graphicFrame>
      <p:graphicFrame>
        <p:nvGraphicFramePr>
          <p:cNvPr id="56" name="55 Objeto"/>
          <p:cNvGraphicFramePr>
            <a:graphicFrameLocks noChangeAspect="1"/>
          </p:cNvGraphicFramePr>
          <p:nvPr>
            <p:extLst>
              <p:ext uri="{D42A27DB-BD31-4B8C-83A1-F6EECF244321}">
                <p14:modId xmlns:p14="http://schemas.microsoft.com/office/powerpoint/2010/main" val="2997165757"/>
              </p:ext>
            </p:extLst>
          </p:nvPr>
        </p:nvGraphicFramePr>
        <p:xfrm>
          <a:off x="3815916" y="5242455"/>
          <a:ext cx="1260140" cy="921027"/>
        </p:xfrm>
        <a:graphic>
          <a:graphicData uri="http://schemas.openxmlformats.org/presentationml/2006/ole">
            <mc:AlternateContent xmlns:mc="http://schemas.openxmlformats.org/markup-compatibility/2006">
              <mc:Choice xmlns:v="urn:schemas-microsoft-com:vml" Requires="v">
                <p:oleObj spid="_x0000_s12906" name="ChemSketch" r:id="rId5" imgW="996840" imgH="728640" progId="ACD.ChemSketch.20">
                  <p:embed/>
                </p:oleObj>
              </mc:Choice>
              <mc:Fallback>
                <p:oleObj name="ChemSketch" r:id="rId5" imgW="996840" imgH="728640" progId="ACD.ChemSketch.20">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916" y="5242455"/>
                        <a:ext cx="1260140" cy="921027"/>
                      </a:xfrm>
                      <a:prstGeom prst="rect">
                        <a:avLst/>
                      </a:prstGeom>
                      <a:solidFill>
                        <a:schemeClr val="bg1"/>
                      </a:solidFill>
                    </p:spPr>
                  </p:pic>
                </p:oleObj>
              </mc:Fallback>
            </mc:AlternateContent>
          </a:graphicData>
        </a:graphic>
      </p:graphicFrame>
      <p:sp>
        <p:nvSpPr>
          <p:cNvPr id="50" name="49 Rectángulo redondeado"/>
          <p:cNvSpPr/>
          <p:nvPr/>
        </p:nvSpPr>
        <p:spPr>
          <a:xfrm>
            <a:off x="-24344" y="3083256"/>
            <a:ext cx="9168343" cy="16802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9" name="48 Objeto"/>
          <p:cNvGraphicFramePr>
            <a:graphicFrameLocks noChangeAspect="1"/>
          </p:cNvGraphicFramePr>
          <p:nvPr>
            <p:extLst>
              <p:ext uri="{D42A27DB-BD31-4B8C-83A1-F6EECF244321}">
                <p14:modId xmlns:p14="http://schemas.microsoft.com/office/powerpoint/2010/main" val="2243265524"/>
              </p:ext>
            </p:extLst>
          </p:nvPr>
        </p:nvGraphicFramePr>
        <p:xfrm>
          <a:off x="0" y="5535575"/>
          <a:ext cx="1629661" cy="963658"/>
        </p:xfrm>
        <a:graphic>
          <a:graphicData uri="http://schemas.openxmlformats.org/presentationml/2006/ole">
            <mc:AlternateContent xmlns:mc="http://schemas.openxmlformats.org/markup-compatibility/2006">
              <mc:Choice xmlns:v="urn:schemas-microsoft-com:vml" Requires="v">
                <p:oleObj spid="_x0000_s12907" name="ChemSketch" r:id="rId7" imgW="1389960" imgH="822960" progId="ACD.ChemSketch.20">
                  <p:embed/>
                </p:oleObj>
              </mc:Choice>
              <mc:Fallback>
                <p:oleObj name="ChemSketch" r:id="rId7" imgW="1389960" imgH="822960" progId="ACD.ChemSketch.20">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35575"/>
                        <a:ext cx="1629661" cy="963658"/>
                      </a:xfrm>
                      <a:prstGeom prst="rect">
                        <a:avLst/>
                      </a:prstGeom>
                      <a:solidFill>
                        <a:schemeClr val="bg1"/>
                      </a:solidFill>
                    </p:spPr>
                  </p:pic>
                </p:oleObj>
              </mc:Fallback>
            </mc:AlternateContent>
          </a:graphicData>
        </a:graphic>
      </p:graphicFrame>
      <p:graphicFrame>
        <p:nvGraphicFramePr>
          <p:cNvPr id="45" name="44 Objeto"/>
          <p:cNvGraphicFramePr>
            <a:graphicFrameLocks noChangeAspect="1"/>
          </p:cNvGraphicFramePr>
          <p:nvPr>
            <p:extLst>
              <p:ext uri="{D42A27DB-BD31-4B8C-83A1-F6EECF244321}">
                <p14:modId xmlns:p14="http://schemas.microsoft.com/office/powerpoint/2010/main" val="996724750"/>
              </p:ext>
            </p:extLst>
          </p:nvPr>
        </p:nvGraphicFramePr>
        <p:xfrm>
          <a:off x="4398842" y="3069937"/>
          <a:ext cx="2697845" cy="1265151"/>
        </p:xfrm>
        <a:graphic>
          <a:graphicData uri="http://schemas.openxmlformats.org/presentationml/2006/ole">
            <mc:AlternateContent xmlns:mc="http://schemas.openxmlformats.org/markup-compatibility/2006">
              <mc:Choice xmlns:v="urn:schemas-microsoft-com:vml" Requires="v">
                <p:oleObj spid="_x0000_s12908" name="ChemSketch" r:id="rId9" imgW="1993320" imgH="935640" progId="ACD.ChemSketch.20">
                  <p:embed/>
                </p:oleObj>
              </mc:Choice>
              <mc:Fallback>
                <p:oleObj name="ChemSketch" r:id="rId9" imgW="1993320" imgH="935640" progId="ACD.ChemSketch.20">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8842" y="3069937"/>
                        <a:ext cx="2697845" cy="1265151"/>
                      </a:xfrm>
                      <a:prstGeom prst="rect">
                        <a:avLst/>
                      </a:prstGeom>
                      <a:solidFill>
                        <a:schemeClr val="bg1"/>
                      </a:solidFill>
                    </p:spPr>
                  </p:pic>
                </p:oleObj>
              </mc:Fallback>
            </mc:AlternateContent>
          </a:graphicData>
        </a:graphic>
      </p:graphicFrame>
      <p:sp>
        <p:nvSpPr>
          <p:cNvPr id="37" name="36 Rectángulo redondeado"/>
          <p:cNvSpPr/>
          <p:nvPr/>
        </p:nvSpPr>
        <p:spPr>
          <a:xfrm>
            <a:off x="240904" y="1268760"/>
            <a:ext cx="865157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534380" y="0"/>
            <a:ext cx="8229600" cy="620688"/>
          </a:xfrm>
        </p:spPr>
        <p:txBody>
          <a:bodyPr>
            <a:normAutofit fontScale="90000"/>
          </a:bodyPr>
          <a:lstStyle/>
          <a:p>
            <a:r>
              <a:rPr lang="es-ES" dirty="0"/>
              <a:t>Polímeros de adición</a:t>
            </a:r>
          </a:p>
        </p:txBody>
      </p:sp>
      <p:sp>
        <p:nvSpPr>
          <p:cNvPr id="3" name="2 Marcador de contenido"/>
          <p:cNvSpPr>
            <a:spLocks noGrp="1"/>
          </p:cNvSpPr>
          <p:nvPr>
            <p:ph idx="1"/>
          </p:nvPr>
        </p:nvSpPr>
        <p:spPr>
          <a:xfrm>
            <a:off x="323528" y="548680"/>
            <a:ext cx="8229600" cy="792088"/>
          </a:xfrm>
        </p:spPr>
        <p:txBody>
          <a:bodyPr>
            <a:noAutofit/>
          </a:bodyPr>
          <a:lstStyle/>
          <a:p>
            <a:r>
              <a:rPr lang="es-ES" sz="2400" dirty="0"/>
              <a:t>La </a:t>
            </a:r>
            <a:r>
              <a:rPr lang="es-ES" sz="2400" b="1" i="1" dirty="0"/>
              <a:t>polimerización </a:t>
            </a:r>
            <a:r>
              <a:rPr lang="es-ES" sz="2400" b="1" i="1" dirty="0" err="1"/>
              <a:t>radicalaria</a:t>
            </a:r>
            <a:r>
              <a:rPr lang="es-ES" sz="2400" b="1" i="1" dirty="0"/>
              <a:t> </a:t>
            </a:r>
            <a:r>
              <a:rPr lang="es-ES" sz="2400" dirty="0"/>
              <a:t>es la más común, como en la obtención del polietileno:</a:t>
            </a:r>
          </a:p>
        </p:txBody>
      </p:sp>
      <p:sp>
        <p:nvSpPr>
          <p:cNvPr id="6" name="2 Marcador de contenido"/>
          <p:cNvSpPr txBox="1">
            <a:spLocks/>
          </p:cNvSpPr>
          <p:nvPr/>
        </p:nvSpPr>
        <p:spPr>
          <a:xfrm>
            <a:off x="293640" y="2346446"/>
            <a:ext cx="822960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La </a:t>
            </a:r>
            <a:r>
              <a:rPr lang="es-ES" sz="2400" b="1" i="1" dirty="0"/>
              <a:t>polimerización catiónica </a:t>
            </a:r>
            <a:r>
              <a:rPr lang="es-ES" sz="2400" dirty="0"/>
              <a:t>se ve favorecida cuando el doble enlace tiene facilitada la cesión </a:t>
            </a:r>
            <a:r>
              <a:rPr lang="es-ES" sz="2400"/>
              <a:t>de electrones:</a:t>
            </a:r>
            <a:endParaRPr lang="es-ES" sz="2400" dirty="0"/>
          </a:p>
        </p:txBody>
      </p:sp>
      <p:sp>
        <p:nvSpPr>
          <p:cNvPr id="11" name="10 CuadroTexto"/>
          <p:cNvSpPr txBox="1"/>
          <p:nvPr/>
        </p:nvSpPr>
        <p:spPr>
          <a:xfrm>
            <a:off x="4726485" y="4024838"/>
            <a:ext cx="1296144" cy="738664"/>
          </a:xfrm>
          <a:prstGeom prst="rect">
            <a:avLst/>
          </a:prstGeom>
          <a:noFill/>
        </p:spPr>
        <p:txBody>
          <a:bodyPr wrap="square" rtlCol="0">
            <a:spAutoFit/>
          </a:bodyPr>
          <a:lstStyle/>
          <a:p>
            <a:pPr algn="ctr"/>
            <a:r>
              <a:rPr lang="es-ES" sz="1400" dirty="0"/>
              <a:t>Los metilos estabilizan la carga positiva</a:t>
            </a:r>
          </a:p>
        </p:txBody>
      </p:sp>
      <p:sp>
        <p:nvSpPr>
          <p:cNvPr id="13" name="12 Flecha izquierda"/>
          <p:cNvSpPr/>
          <p:nvPr/>
        </p:nvSpPr>
        <p:spPr>
          <a:xfrm rot="10800000">
            <a:off x="5868144" y="4169880"/>
            <a:ext cx="808651"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2 Marcador de contenido"/>
          <p:cNvSpPr txBox="1">
            <a:spLocks/>
          </p:cNvSpPr>
          <p:nvPr/>
        </p:nvSpPr>
        <p:spPr>
          <a:xfrm>
            <a:off x="337185" y="4672725"/>
            <a:ext cx="822960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Los sustituyentes tomadores de electrones estimulan la </a:t>
            </a:r>
            <a:r>
              <a:rPr lang="es-ES" sz="2400" b="1" i="1" dirty="0"/>
              <a:t>polimerización </a:t>
            </a:r>
            <a:r>
              <a:rPr lang="es-ES" sz="2400" b="1" i="1" dirty="0" err="1"/>
              <a:t>aniónica</a:t>
            </a:r>
            <a:r>
              <a:rPr lang="es-ES" sz="2400" dirty="0"/>
              <a:t>:</a:t>
            </a:r>
          </a:p>
        </p:txBody>
      </p:sp>
      <p:sp>
        <p:nvSpPr>
          <p:cNvPr id="16" name="15 CuadroTexto"/>
          <p:cNvSpPr txBox="1"/>
          <p:nvPr/>
        </p:nvSpPr>
        <p:spPr>
          <a:xfrm>
            <a:off x="2033858" y="4165811"/>
            <a:ext cx="1141659" cy="338554"/>
          </a:xfrm>
          <a:prstGeom prst="rect">
            <a:avLst/>
          </a:prstGeom>
          <a:noFill/>
        </p:spPr>
        <p:txBody>
          <a:bodyPr wrap="none" rtlCol="0">
            <a:spAutoFit/>
          </a:bodyPr>
          <a:lstStyle/>
          <a:p>
            <a:r>
              <a:rPr lang="es-ES" sz="1600" b="1" dirty="0" err="1"/>
              <a:t>isobutileno</a:t>
            </a:r>
            <a:endParaRPr lang="es-ES" sz="1600" b="1" dirty="0"/>
          </a:p>
        </p:txBody>
      </p:sp>
      <p:sp>
        <p:nvSpPr>
          <p:cNvPr id="17" name="16 CuadroTexto"/>
          <p:cNvSpPr txBox="1"/>
          <p:nvPr/>
        </p:nvSpPr>
        <p:spPr>
          <a:xfrm>
            <a:off x="7559823" y="4329644"/>
            <a:ext cx="1584176" cy="338554"/>
          </a:xfrm>
          <a:prstGeom prst="rect">
            <a:avLst/>
          </a:prstGeom>
          <a:solidFill>
            <a:schemeClr val="bg1"/>
          </a:solidFill>
        </p:spPr>
        <p:txBody>
          <a:bodyPr wrap="square" rtlCol="0">
            <a:spAutoFit/>
          </a:bodyPr>
          <a:lstStyle/>
          <a:p>
            <a:pPr algn="ctr"/>
            <a:r>
              <a:rPr lang="es-ES" sz="1600" b="1" dirty="0" err="1"/>
              <a:t>poliisobutileno</a:t>
            </a:r>
            <a:endParaRPr lang="es-ES" sz="1600" b="1" dirty="0"/>
          </a:p>
        </p:txBody>
      </p:sp>
      <p:sp>
        <p:nvSpPr>
          <p:cNvPr id="23" name="22 CuadroTexto"/>
          <p:cNvSpPr txBox="1"/>
          <p:nvPr/>
        </p:nvSpPr>
        <p:spPr>
          <a:xfrm>
            <a:off x="-108520" y="6065393"/>
            <a:ext cx="1440160" cy="523220"/>
          </a:xfrm>
          <a:prstGeom prst="rect">
            <a:avLst/>
          </a:prstGeom>
          <a:noFill/>
        </p:spPr>
        <p:txBody>
          <a:bodyPr wrap="square" rtlCol="0">
            <a:spAutoFit/>
          </a:bodyPr>
          <a:lstStyle/>
          <a:p>
            <a:pPr algn="ctr"/>
            <a:r>
              <a:rPr lang="es-ES" sz="1400" b="1" dirty="0">
                <a:latin typeface="Symbol" pitchFamily="18" charset="2"/>
              </a:rPr>
              <a:t>a</a:t>
            </a:r>
            <a:r>
              <a:rPr lang="es-ES" sz="1400" b="1" dirty="0">
                <a:latin typeface="+mj-lt"/>
              </a:rPr>
              <a:t>-</a:t>
            </a:r>
            <a:r>
              <a:rPr lang="es-ES" sz="1400" b="1" dirty="0" err="1">
                <a:latin typeface="+mj-lt"/>
              </a:rPr>
              <a:t>cianoacrilato</a:t>
            </a:r>
            <a:r>
              <a:rPr lang="es-ES" sz="1400" b="1" dirty="0">
                <a:latin typeface="+mj-lt"/>
              </a:rPr>
              <a:t> de metilo</a:t>
            </a:r>
            <a:endParaRPr lang="es-ES" sz="1400" b="1" dirty="0">
              <a:latin typeface="Symbol" pitchFamily="18" charset="2"/>
            </a:endParaRPr>
          </a:p>
        </p:txBody>
      </p:sp>
      <p:graphicFrame>
        <p:nvGraphicFramePr>
          <p:cNvPr id="34" name="33 Objeto"/>
          <p:cNvGraphicFramePr>
            <a:graphicFrameLocks noChangeAspect="1"/>
          </p:cNvGraphicFramePr>
          <p:nvPr>
            <p:extLst>
              <p:ext uri="{D42A27DB-BD31-4B8C-83A1-F6EECF244321}">
                <p14:modId xmlns:p14="http://schemas.microsoft.com/office/powerpoint/2010/main" val="521974169"/>
              </p:ext>
            </p:extLst>
          </p:nvPr>
        </p:nvGraphicFramePr>
        <p:xfrm>
          <a:off x="308383" y="1340768"/>
          <a:ext cx="2711499" cy="758108"/>
        </p:xfrm>
        <a:graphic>
          <a:graphicData uri="http://schemas.openxmlformats.org/presentationml/2006/ole">
            <mc:AlternateContent xmlns:mc="http://schemas.openxmlformats.org/markup-compatibility/2006">
              <mc:Choice xmlns:v="urn:schemas-microsoft-com:vml" Requires="v">
                <p:oleObj spid="_x0000_s12909" name="ChemSketch" r:id="rId11" imgW="1703880" imgH="475560" progId="ACD.ChemSketch.20">
                  <p:embed/>
                </p:oleObj>
              </mc:Choice>
              <mc:Fallback>
                <p:oleObj name="ChemSketch" r:id="rId11" imgW="1703880" imgH="475560" progId="ACD.ChemSketch.20">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383" y="1340768"/>
                        <a:ext cx="2711499" cy="758108"/>
                      </a:xfrm>
                      <a:prstGeom prst="rect">
                        <a:avLst/>
                      </a:prstGeom>
                      <a:solidFill>
                        <a:schemeClr val="bg1"/>
                      </a:solidFill>
                    </p:spPr>
                  </p:pic>
                </p:oleObj>
              </mc:Fallback>
            </mc:AlternateContent>
          </a:graphicData>
        </a:graphic>
      </p:graphicFrame>
      <p:graphicFrame>
        <p:nvGraphicFramePr>
          <p:cNvPr id="35" name="34 Objeto"/>
          <p:cNvGraphicFramePr>
            <a:graphicFrameLocks noChangeAspect="1"/>
          </p:cNvGraphicFramePr>
          <p:nvPr>
            <p:extLst>
              <p:ext uri="{D42A27DB-BD31-4B8C-83A1-F6EECF244321}">
                <p14:modId xmlns:p14="http://schemas.microsoft.com/office/powerpoint/2010/main" val="3578535739"/>
              </p:ext>
            </p:extLst>
          </p:nvPr>
        </p:nvGraphicFramePr>
        <p:xfrm>
          <a:off x="3028342" y="1340768"/>
          <a:ext cx="2062149" cy="1008112"/>
        </p:xfrm>
        <a:graphic>
          <a:graphicData uri="http://schemas.openxmlformats.org/presentationml/2006/ole">
            <mc:AlternateContent xmlns:mc="http://schemas.openxmlformats.org/markup-compatibility/2006">
              <mc:Choice xmlns:v="urn:schemas-microsoft-com:vml" Requires="v">
                <p:oleObj spid="_x0000_s12910" name="ChemSketch" r:id="rId13" imgW="1496520" imgH="731520" progId="ACD.ChemSketch.20">
                  <p:embed/>
                </p:oleObj>
              </mc:Choice>
              <mc:Fallback>
                <p:oleObj name="ChemSketch" r:id="rId13" imgW="1496520" imgH="731520" progId="ACD.ChemSketch.20">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8342" y="1340768"/>
                        <a:ext cx="2062149" cy="1008112"/>
                      </a:xfrm>
                      <a:prstGeom prst="rect">
                        <a:avLst/>
                      </a:prstGeom>
                      <a:solidFill>
                        <a:schemeClr val="bg1"/>
                      </a:solidFill>
                    </p:spPr>
                  </p:pic>
                </p:oleObj>
              </mc:Fallback>
            </mc:AlternateContent>
          </a:graphicData>
        </a:graphic>
      </p:graphicFrame>
      <p:graphicFrame>
        <p:nvGraphicFramePr>
          <p:cNvPr id="36" name="35 Objeto"/>
          <p:cNvGraphicFramePr>
            <a:graphicFrameLocks noChangeAspect="1"/>
          </p:cNvGraphicFramePr>
          <p:nvPr>
            <p:extLst>
              <p:ext uri="{D42A27DB-BD31-4B8C-83A1-F6EECF244321}">
                <p14:modId xmlns:p14="http://schemas.microsoft.com/office/powerpoint/2010/main" val="3882939576"/>
              </p:ext>
            </p:extLst>
          </p:nvPr>
        </p:nvGraphicFramePr>
        <p:xfrm>
          <a:off x="5096765" y="1340768"/>
          <a:ext cx="3746816" cy="936104"/>
        </p:xfrm>
        <a:graphic>
          <a:graphicData uri="http://schemas.openxmlformats.org/presentationml/2006/ole">
            <mc:AlternateContent xmlns:mc="http://schemas.openxmlformats.org/markup-compatibility/2006">
              <mc:Choice xmlns:v="urn:schemas-microsoft-com:vml" Requires="v">
                <p:oleObj spid="_x0000_s12911" name="ChemSketch" r:id="rId15" imgW="2477880" imgH="618840" progId="ACD.ChemSketch.20">
                  <p:embed/>
                </p:oleObj>
              </mc:Choice>
              <mc:Fallback>
                <p:oleObj name="ChemSketch" r:id="rId15" imgW="2477880" imgH="618840" progId="ACD.ChemSketch.20">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96765" y="1340768"/>
                        <a:ext cx="3746816" cy="936104"/>
                      </a:xfrm>
                      <a:prstGeom prst="rect">
                        <a:avLst/>
                      </a:prstGeom>
                      <a:solidFill>
                        <a:schemeClr val="bg1"/>
                      </a:solidFill>
                    </p:spPr>
                  </p:pic>
                </p:oleObj>
              </mc:Fallback>
            </mc:AlternateContent>
          </a:graphicData>
        </a:graphic>
      </p:graphicFrame>
      <p:graphicFrame>
        <p:nvGraphicFramePr>
          <p:cNvPr id="41" name="40 Objeto"/>
          <p:cNvGraphicFramePr>
            <a:graphicFrameLocks noChangeAspect="1"/>
          </p:cNvGraphicFramePr>
          <p:nvPr>
            <p:extLst>
              <p:ext uri="{D42A27DB-BD31-4B8C-83A1-F6EECF244321}">
                <p14:modId xmlns:p14="http://schemas.microsoft.com/office/powerpoint/2010/main" val="3665227047"/>
              </p:ext>
            </p:extLst>
          </p:nvPr>
        </p:nvGraphicFramePr>
        <p:xfrm>
          <a:off x="2931464" y="3306675"/>
          <a:ext cx="1467378" cy="900987"/>
        </p:xfrm>
        <a:graphic>
          <a:graphicData uri="http://schemas.openxmlformats.org/presentationml/2006/ole">
            <mc:AlternateContent xmlns:mc="http://schemas.openxmlformats.org/markup-compatibility/2006">
              <mc:Choice xmlns:v="urn:schemas-microsoft-com:vml" Requires="v">
                <p:oleObj spid="_x0000_s12912" name="ChemSketch" r:id="rId17" imgW="1155240" imgH="710280" progId="ACD.ChemSketch.20">
                  <p:embed/>
                </p:oleObj>
              </mc:Choice>
              <mc:Fallback>
                <p:oleObj name="ChemSketch" r:id="rId17" imgW="1155240" imgH="710280" progId="ACD.ChemSketch.20">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1464" y="3306675"/>
                        <a:ext cx="1467378" cy="900987"/>
                      </a:xfrm>
                      <a:prstGeom prst="rect">
                        <a:avLst/>
                      </a:prstGeom>
                      <a:solidFill>
                        <a:schemeClr val="bg1"/>
                      </a:solidFill>
                    </p:spPr>
                  </p:pic>
                </p:oleObj>
              </mc:Fallback>
            </mc:AlternateContent>
          </a:graphicData>
        </a:graphic>
      </p:graphicFrame>
      <p:graphicFrame>
        <p:nvGraphicFramePr>
          <p:cNvPr id="42" name="41 Objeto"/>
          <p:cNvGraphicFramePr>
            <a:graphicFrameLocks noChangeAspect="1"/>
          </p:cNvGraphicFramePr>
          <p:nvPr>
            <p:extLst>
              <p:ext uri="{D42A27DB-BD31-4B8C-83A1-F6EECF244321}">
                <p14:modId xmlns:p14="http://schemas.microsoft.com/office/powerpoint/2010/main" val="1572983273"/>
              </p:ext>
            </p:extLst>
          </p:nvPr>
        </p:nvGraphicFramePr>
        <p:xfrm>
          <a:off x="2012552" y="3339242"/>
          <a:ext cx="1037872" cy="787209"/>
        </p:xfrm>
        <a:graphic>
          <a:graphicData uri="http://schemas.openxmlformats.org/presentationml/2006/ole">
            <mc:AlternateContent xmlns:mc="http://schemas.openxmlformats.org/markup-compatibility/2006">
              <mc:Choice xmlns:v="urn:schemas-microsoft-com:vml" Requires="v">
                <p:oleObj spid="_x0000_s12913" name="ChemSketch" r:id="rId19" imgW="795600" imgH="603360" progId="ACD.ChemSketch.20">
                  <p:embed/>
                </p:oleObj>
              </mc:Choice>
              <mc:Fallback>
                <p:oleObj name="ChemSketch" r:id="rId19" imgW="795600" imgH="603360" progId="ACD.ChemSketch.20">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12552" y="3339242"/>
                        <a:ext cx="1037872" cy="787209"/>
                      </a:xfrm>
                      <a:prstGeom prst="rect">
                        <a:avLst/>
                      </a:prstGeom>
                      <a:solidFill>
                        <a:schemeClr val="bg1"/>
                      </a:solidFill>
                    </p:spPr>
                  </p:pic>
                </p:oleObj>
              </mc:Fallback>
            </mc:AlternateContent>
          </a:graphicData>
        </a:graphic>
      </p:graphicFrame>
      <p:sp>
        <p:nvSpPr>
          <p:cNvPr id="12" name="11 Flecha izquierda"/>
          <p:cNvSpPr/>
          <p:nvPr/>
        </p:nvSpPr>
        <p:spPr>
          <a:xfrm>
            <a:off x="4452562" y="3984267"/>
            <a:ext cx="499871"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4" name="43 Objeto"/>
          <p:cNvGraphicFramePr>
            <a:graphicFrameLocks noChangeAspect="1"/>
          </p:cNvGraphicFramePr>
          <p:nvPr>
            <p:extLst>
              <p:ext uri="{D42A27DB-BD31-4B8C-83A1-F6EECF244321}">
                <p14:modId xmlns:p14="http://schemas.microsoft.com/office/powerpoint/2010/main" val="804600266"/>
              </p:ext>
            </p:extLst>
          </p:nvPr>
        </p:nvGraphicFramePr>
        <p:xfrm>
          <a:off x="4241145" y="3501115"/>
          <a:ext cx="719430" cy="280987"/>
        </p:xfrm>
        <a:graphic>
          <a:graphicData uri="http://schemas.openxmlformats.org/presentationml/2006/ole">
            <mc:AlternateContent xmlns:mc="http://schemas.openxmlformats.org/markup-compatibility/2006">
              <mc:Choice xmlns:v="urn:schemas-microsoft-com:vml" Requires="v">
                <p:oleObj spid="_x0000_s12914" name="ChemSketch" r:id="rId21" imgW="536400" imgH="280440" progId="ACD.ChemSketch.20">
                  <p:embed/>
                </p:oleObj>
              </mc:Choice>
              <mc:Fallback>
                <p:oleObj name="ChemSketch" r:id="rId21" imgW="536400" imgH="280440" progId="ACD.ChemSketch.20">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145" y="3501115"/>
                        <a:ext cx="719430"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46 Rectángulo redondeado"/>
          <p:cNvSpPr/>
          <p:nvPr/>
        </p:nvSpPr>
        <p:spPr>
          <a:xfrm>
            <a:off x="4085454" y="3302036"/>
            <a:ext cx="322986" cy="90282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tángulo redondeado"/>
          <p:cNvSpPr/>
          <p:nvPr/>
        </p:nvSpPr>
        <p:spPr>
          <a:xfrm>
            <a:off x="6676795" y="3384886"/>
            <a:ext cx="415485" cy="10084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1" name="50 Objeto"/>
          <p:cNvGraphicFramePr>
            <a:graphicFrameLocks noChangeAspect="1"/>
          </p:cNvGraphicFramePr>
          <p:nvPr>
            <p:extLst>
              <p:ext uri="{D42A27DB-BD31-4B8C-83A1-F6EECF244321}">
                <p14:modId xmlns:p14="http://schemas.microsoft.com/office/powerpoint/2010/main" val="3741987017"/>
              </p:ext>
            </p:extLst>
          </p:nvPr>
        </p:nvGraphicFramePr>
        <p:xfrm>
          <a:off x="1691679" y="5476829"/>
          <a:ext cx="2030679" cy="1120091"/>
        </p:xfrm>
        <a:graphic>
          <a:graphicData uri="http://schemas.openxmlformats.org/presentationml/2006/ole">
            <mc:AlternateContent xmlns:mc="http://schemas.openxmlformats.org/markup-compatibility/2006">
              <mc:Choice xmlns:v="urn:schemas-microsoft-com:vml" Requires="v">
                <p:oleObj spid="_x0000_s12915" name="ChemSketch" r:id="rId23" imgW="1700640" imgH="932760" progId="ACD.ChemSketch.20">
                  <p:embed/>
                </p:oleObj>
              </mc:Choice>
              <mc:Fallback>
                <p:oleObj name="ChemSketch" r:id="rId23" imgW="1700640" imgH="932760" progId="ACD.ChemSketch.20">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91679" y="5476829"/>
                        <a:ext cx="2030679" cy="1120091"/>
                      </a:xfrm>
                      <a:prstGeom prst="rect">
                        <a:avLst/>
                      </a:prstGeom>
                      <a:solidFill>
                        <a:schemeClr val="bg1"/>
                      </a:solidFill>
                    </p:spPr>
                  </p:pic>
                </p:oleObj>
              </mc:Fallback>
            </mc:AlternateContent>
          </a:graphicData>
        </a:graphic>
      </p:graphicFrame>
      <p:graphicFrame>
        <p:nvGraphicFramePr>
          <p:cNvPr id="40" name="39 Objeto"/>
          <p:cNvGraphicFramePr>
            <a:graphicFrameLocks noChangeAspect="1"/>
          </p:cNvGraphicFramePr>
          <p:nvPr>
            <p:extLst>
              <p:ext uri="{D42A27DB-BD31-4B8C-83A1-F6EECF244321}">
                <p14:modId xmlns:p14="http://schemas.microsoft.com/office/powerpoint/2010/main" val="2272423834"/>
              </p:ext>
            </p:extLst>
          </p:nvPr>
        </p:nvGraphicFramePr>
        <p:xfrm>
          <a:off x="1738322" y="3707962"/>
          <a:ext cx="830530" cy="362252"/>
        </p:xfrm>
        <a:graphic>
          <a:graphicData uri="http://schemas.openxmlformats.org/presentationml/2006/ole">
            <mc:AlternateContent xmlns:mc="http://schemas.openxmlformats.org/markup-compatibility/2006">
              <mc:Choice xmlns:v="urn:schemas-microsoft-com:vml" Requires="v">
                <p:oleObj spid="_x0000_s12916" name="ChemSketch" r:id="rId25" imgW="746640" imgH="326160" progId="ACD.ChemSketch.20">
                  <p:embed/>
                </p:oleObj>
              </mc:Choice>
              <mc:Fallback>
                <p:oleObj name="ChemSketch" r:id="rId25" imgW="746640" imgH="326160" progId="ACD.ChemSketch.20">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8322" y="3707962"/>
                        <a:ext cx="830530" cy="362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CuadroTexto"/>
          <p:cNvSpPr txBox="1"/>
          <p:nvPr/>
        </p:nvSpPr>
        <p:spPr>
          <a:xfrm>
            <a:off x="3877341" y="6131786"/>
            <a:ext cx="2302633" cy="738664"/>
          </a:xfrm>
          <a:prstGeom prst="rect">
            <a:avLst/>
          </a:prstGeom>
          <a:noFill/>
        </p:spPr>
        <p:txBody>
          <a:bodyPr wrap="square" rtlCol="0">
            <a:spAutoFit/>
          </a:bodyPr>
          <a:lstStyle/>
          <a:p>
            <a:pPr algn="ctr"/>
            <a:r>
              <a:rPr lang="es-ES" sz="1400" dirty="0"/>
              <a:t>La carga negativa es estabilizada por los grupos </a:t>
            </a:r>
            <a:r>
              <a:rPr lang="es-ES" sz="1400" dirty="0" err="1"/>
              <a:t>ciano</a:t>
            </a:r>
            <a:r>
              <a:rPr lang="es-ES" sz="1400" dirty="0"/>
              <a:t> y </a:t>
            </a:r>
            <a:r>
              <a:rPr lang="es-ES" sz="1400" dirty="0" err="1"/>
              <a:t>carboxilato</a:t>
            </a:r>
            <a:endParaRPr lang="es-ES" sz="1400" dirty="0"/>
          </a:p>
        </p:txBody>
      </p:sp>
      <p:sp>
        <p:nvSpPr>
          <p:cNvPr id="24" name="23 Rectángulo redondeado"/>
          <p:cNvSpPr/>
          <p:nvPr/>
        </p:nvSpPr>
        <p:spPr>
          <a:xfrm>
            <a:off x="3311859" y="5423531"/>
            <a:ext cx="504057" cy="118774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izquierda"/>
          <p:cNvSpPr/>
          <p:nvPr/>
        </p:nvSpPr>
        <p:spPr>
          <a:xfrm>
            <a:off x="3767672" y="6194247"/>
            <a:ext cx="288032"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doblada"/>
          <p:cNvSpPr/>
          <p:nvPr/>
        </p:nvSpPr>
        <p:spPr>
          <a:xfrm rot="5400000" flipH="1">
            <a:off x="6090823" y="6018276"/>
            <a:ext cx="433484" cy="1145465"/>
          </a:xfrm>
          <a:prstGeom prst="bentArrow">
            <a:avLst>
              <a:gd name="adj1" fmla="val 34825"/>
              <a:gd name="adj2" fmla="val 31752"/>
              <a:gd name="adj3" fmla="val 21392"/>
              <a:gd name="adj4" fmla="val 579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Rectángulo redondeado"/>
          <p:cNvSpPr/>
          <p:nvPr/>
        </p:nvSpPr>
        <p:spPr>
          <a:xfrm>
            <a:off x="6535712" y="5579194"/>
            <a:ext cx="711996" cy="87642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7" name="56 Objeto"/>
          <p:cNvGraphicFramePr>
            <a:graphicFrameLocks noChangeAspect="1"/>
          </p:cNvGraphicFramePr>
          <p:nvPr>
            <p:extLst>
              <p:ext uri="{D42A27DB-BD31-4B8C-83A1-F6EECF244321}">
                <p14:modId xmlns:p14="http://schemas.microsoft.com/office/powerpoint/2010/main" val="3417564769"/>
              </p:ext>
            </p:extLst>
          </p:nvPr>
        </p:nvGraphicFramePr>
        <p:xfrm>
          <a:off x="3544070" y="5652522"/>
          <a:ext cx="689390" cy="325437"/>
        </p:xfrm>
        <a:graphic>
          <a:graphicData uri="http://schemas.openxmlformats.org/presentationml/2006/ole">
            <mc:AlternateContent xmlns:mc="http://schemas.openxmlformats.org/markup-compatibility/2006">
              <mc:Choice xmlns:v="urn:schemas-microsoft-com:vml" Requires="v">
                <p:oleObj spid="_x0000_s12917" name="ChemSketch" r:id="rId27" imgW="524160" imgH="326160" progId="ACD.ChemSketch.20">
                  <p:embed/>
                </p:oleObj>
              </mc:Choice>
              <mc:Fallback>
                <p:oleObj name="ChemSketch" r:id="rId27" imgW="524160" imgH="326160" progId="ACD.ChemSketch.20">
                  <p:embed/>
                  <p:pic>
                    <p:nvPicPr>
                      <p:cNvPr id="0" name="Picture 90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44070" y="5652522"/>
                        <a:ext cx="68939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60 Objeto"/>
          <p:cNvGraphicFramePr>
            <a:graphicFrameLocks noChangeAspect="1"/>
          </p:cNvGraphicFramePr>
          <p:nvPr>
            <p:extLst>
              <p:ext uri="{D42A27DB-BD31-4B8C-83A1-F6EECF244321}">
                <p14:modId xmlns:p14="http://schemas.microsoft.com/office/powerpoint/2010/main" val="4189517534"/>
              </p:ext>
            </p:extLst>
          </p:nvPr>
        </p:nvGraphicFramePr>
        <p:xfrm>
          <a:off x="7556241" y="5437864"/>
          <a:ext cx="1546769" cy="1011869"/>
        </p:xfrm>
        <a:graphic>
          <a:graphicData uri="http://schemas.openxmlformats.org/presentationml/2006/ole">
            <mc:AlternateContent xmlns:mc="http://schemas.openxmlformats.org/markup-compatibility/2006">
              <mc:Choice xmlns:v="urn:schemas-microsoft-com:vml" Requires="v">
                <p:oleObj spid="_x0000_s12918" name="ChemSketch" r:id="rId29" imgW="1271160" imgH="831960" progId="ACD.ChemSketch.20">
                  <p:embed/>
                </p:oleObj>
              </mc:Choice>
              <mc:Fallback>
                <p:oleObj name="ChemSketch" r:id="rId29" imgW="1271160" imgH="831960" progId="ACD.ChemSketch.20">
                  <p:embed/>
                  <p:pic>
                    <p:nvPicPr>
                      <p:cNvPr id="0" name="Picture 90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56241" y="5437864"/>
                        <a:ext cx="1546769" cy="1011869"/>
                      </a:xfrm>
                      <a:prstGeom prst="rect">
                        <a:avLst/>
                      </a:prstGeom>
                      <a:solidFill>
                        <a:schemeClr val="bg1"/>
                      </a:solidFill>
                    </p:spPr>
                  </p:pic>
                </p:oleObj>
              </mc:Fallback>
            </mc:AlternateContent>
          </a:graphicData>
        </a:graphic>
      </p:graphicFrame>
      <p:sp>
        <p:nvSpPr>
          <p:cNvPr id="27" name="26 CuadroTexto"/>
          <p:cNvSpPr txBox="1"/>
          <p:nvPr/>
        </p:nvSpPr>
        <p:spPr>
          <a:xfrm>
            <a:off x="7452320" y="6335310"/>
            <a:ext cx="1584176" cy="523220"/>
          </a:xfrm>
          <a:prstGeom prst="rect">
            <a:avLst/>
          </a:prstGeom>
          <a:solidFill>
            <a:schemeClr val="bg1"/>
          </a:solidFill>
        </p:spPr>
        <p:txBody>
          <a:bodyPr wrap="square" rtlCol="0">
            <a:spAutoFit/>
          </a:bodyPr>
          <a:lstStyle/>
          <a:p>
            <a:pPr algn="ctr"/>
            <a:r>
              <a:rPr lang="es-ES" sz="1400" b="1" dirty="0" err="1"/>
              <a:t>Poli</a:t>
            </a:r>
            <a:r>
              <a:rPr lang="es-ES" sz="1400" b="1" dirty="0" err="1">
                <a:latin typeface="+mj-lt"/>
              </a:rPr>
              <a:t>cianoacrilato</a:t>
            </a:r>
            <a:r>
              <a:rPr lang="es-ES" sz="1400" b="1" dirty="0">
                <a:latin typeface="+mj-lt"/>
              </a:rPr>
              <a:t> de metilo (</a:t>
            </a:r>
            <a:r>
              <a:rPr lang="es-ES" sz="1400" b="1" dirty="0" err="1">
                <a:latin typeface="+mj-lt"/>
              </a:rPr>
              <a:t>loctite</a:t>
            </a:r>
            <a:r>
              <a:rPr lang="es-ES" sz="1400" b="1" dirty="0">
                <a:latin typeface="+mj-lt"/>
              </a:rPr>
              <a:t>)</a:t>
            </a:r>
            <a:endParaRPr lang="es-ES" sz="1400" b="1" dirty="0">
              <a:latin typeface="Symbol" pitchFamily="18" charset="2"/>
            </a:endParaRPr>
          </a:p>
        </p:txBody>
      </p:sp>
      <p:graphicFrame>
        <p:nvGraphicFramePr>
          <p:cNvPr id="67" name="66 Objeto"/>
          <p:cNvGraphicFramePr>
            <a:graphicFrameLocks noChangeAspect="1"/>
          </p:cNvGraphicFramePr>
          <p:nvPr>
            <p:extLst>
              <p:ext uri="{D42A27DB-BD31-4B8C-83A1-F6EECF244321}">
                <p14:modId xmlns:p14="http://schemas.microsoft.com/office/powerpoint/2010/main" val="4191192717"/>
              </p:ext>
            </p:extLst>
          </p:nvPr>
        </p:nvGraphicFramePr>
        <p:xfrm>
          <a:off x="-24343" y="3354829"/>
          <a:ext cx="1932048" cy="684226"/>
        </p:xfrm>
        <a:graphic>
          <a:graphicData uri="http://schemas.openxmlformats.org/presentationml/2006/ole">
            <mc:AlternateContent xmlns:mc="http://schemas.openxmlformats.org/markup-compatibility/2006">
              <mc:Choice xmlns:v="urn:schemas-microsoft-com:vml" Requires="v">
                <p:oleObj spid="_x0000_s12919" name="ChemSketch" r:id="rId31" imgW="1551600" imgH="548640" progId="ACD.ChemSketch.20">
                  <p:embed/>
                </p:oleObj>
              </mc:Choice>
              <mc:Fallback>
                <p:oleObj name="ChemSketch" r:id="rId31" imgW="1551600" imgH="548640" progId="ACD.ChemSketch.20">
                  <p:embed/>
                  <p:pic>
                    <p:nvPicPr>
                      <p:cNvPr id="0" name="Picture 90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343" y="3354829"/>
                        <a:ext cx="1932048" cy="684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3106166922"/>
              </p:ext>
            </p:extLst>
          </p:nvPr>
        </p:nvGraphicFramePr>
        <p:xfrm>
          <a:off x="7041163" y="3346276"/>
          <a:ext cx="1995333" cy="1085623"/>
        </p:xfrm>
        <a:graphic>
          <a:graphicData uri="http://schemas.openxmlformats.org/presentationml/2006/ole">
            <mc:AlternateContent xmlns:mc="http://schemas.openxmlformats.org/markup-compatibility/2006">
              <mc:Choice xmlns:v="urn:schemas-microsoft-com:vml" Requires="v">
                <p:oleObj spid="_x0000_s12920" name="ChemSketch" r:id="rId33" imgW="1661040" imgH="829080" progId="ACD.ChemSketch.20">
                  <p:embed/>
                </p:oleObj>
              </mc:Choice>
              <mc:Fallback>
                <p:oleObj name="ChemSketch" r:id="rId33" imgW="1661040" imgH="829080" progId="ACD.ChemSketch.20">
                  <p:embed/>
                  <p:pic>
                    <p:nvPicPr>
                      <p:cNvPr id="0" name="Picture 90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41163" y="3346276"/>
                        <a:ext cx="1995333" cy="1085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28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50"/>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1000"/>
                                  </p:stCondLst>
                                  <p:childTnLst>
                                    <p:set>
                                      <p:cBhvr>
                                        <p:cTn id="30" dur="1" fill="hold">
                                          <p:stCondLst>
                                            <p:cond delay="0"/>
                                          </p:stCondLst>
                                        </p:cTn>
                                        <p:tgtEl>
                                          <p:spTgt spid="67"/>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0"/>
                                          </p:stCondLst>
                                        </p:cTn>
                                        <p:tgtEl>
                                          <p:spTgt spid="42"/>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right)">
                                      <p:cBhvr>
                                        <p:cTn id="40" dur="20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1000"/>
                                  </p:stCondLst>
                                  <p:childTnLst>
                                    <p:set>
                                      <p:cBhvr>
                                        <p:cTn id="47" dur="1" fill="hold">
                                          <p:stCondLst>
                                            <p:cond delay="0"/>
                                          </p:stCondLst>
                                        </p:cTn>
                                        <p:tgtEl>
                                          <p:spTgt spid="45"/>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4" fill="hold" nodeType="afterEffect">
                                  <p:stCondLst>
                                    <p:cond delay="100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down)">
                                      <p:cBhvr>
                                        <p:cTn id="56" dur="500"/>
                                        <p:tgtEl>
                                          <p:spTgt spid="48"/>
                                        </p:tgtEl>
                                      </p:cBhvr>
                                    </p:animEffect>
                                  </p:childTnLst>
                                </p:cTn>
                              </p:par>
                            </p:childTnLst>
                          </p:cTn>
                        </p:par>
                        <p:par>
                          <p:cTn id="57" fill="hold">
                            <p:stCondLst>
                              <p:cond delay="500"/>
                            </p:stCondLst>
                            <p:childTnLst>
                              <p:par>
                                <p:cTn id="58" presetID="22" presetClass="entr" presetSubtype="4" fill="hold" grpId="0" nodeType="afterEffect">
                                  <p:stCondLst>
                                    <p:cond delay="100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childTnLst>
                          </p:cTn>
                        </p:par>
                        <p:par>
                          <p:cTn id="61" fill="hold">
                            <p:stCondLst>
                              <p:cond delay="2000"/>
                            </p:stCondLst>
                            <p:childTnLst>
                              <p:par>
                                <p:cTn id="62" presetID="1" presetClass="entr" presetSubtype="0" fill="hold" grpId="0" nodeType="afterEffect">
                                  <p:stCondLst>
                                    <p:cond delay="1000"/>
                                  </p:stCondLst>
                                  <p:childTnLst>
                                    <p:set>
                                      <p:cBhvr>
                                        <p:cTn id="63" dur="1" fill="hold">
                                          <p:stCondLst>
                                            <p:cond delay="0"/>
                                          </p:stCondLst>
                                        </p:cTn>
                                        <p:tgtEl>
                                          <p:spTgt spid="11"/>
                                        </p:tgtEl>
                                        <p:attrNameLst>
                                          <p:attrName>style.visibility</p:attrName>
                                        </p:attrNameLst>
                                      </p:cBhvr>
                                      <p:to>
                                        <p:strVal val="visible"/>
                                      </p:to>
                                    </p:set>
                                  </p:childTnLst>
                                </p:cTn>
                              </p:par>
                            </p:childTnLst>
                          </p:cTn>
                        </p:par>
                        <p:par>
                          <p:cTn id="64" fill="hold">
                            <p:stCondLst>
                              <p:cond delay="3000"/>
                            </p:stCondLst>
                            <p:childTnLst>
                              <p:par>
                                <p:cTn id="65" presetID="22" presetClass="entr" presetSubtype="2"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right)">
                                      <p:cBhvr>
                                        <p:cTn id="67" dur="1000"/>
                                        <p:tgtEl>
                                          <p:spTgt spid="12"/>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1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100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1000"/>
                                  </p:stCondLst>
                                  <p:childTnLst>
                                    <p:set>
                                      <p:cBhvr>
                                        <p:cTn id="85" dur="1" fill="hold">
                                          <p:stCondLst>
                                            <p:cond delay="0"/>
                                          </p:stCondLst>
                                        </p:cTn>
                                        <p:tgtEl>
                                          <p:spTgt spid="63"/>
                                        </p:tgtEl>
                                        <p:attrNameLst>
                                          <p:attrName>style.visibility</p:attrName>
                                        </p:attrNameLst>
                                      </p:cBhvr>
                                      <p:to>
                                        <p:strVal val="visible"/>
                                      </p:to>
                                    </p:set>
                                  </p:childTnLst>
                                </p:cTn>
                              </p:par>
                            </p:childTnLst>
                          </p:cTn>
                        </p:par>
                        <p:par>
                          <p:cTn id="86" fill="hold">
                            <p:stCondLst>
                              <p:cond delay="1000"/>
                            </p:stCondLst>
                            <p:childTnLst>
                              <p:par>
                                <p:cTn id="87" presetID="1" presetClass="entr" presetSubtype="0" fill="hold" nodeType="afterEffect">
                                  <p:stCondLst>
                                    <p:cond delay="1000"/>
                                  </p:stCondLst>
                                  <p:childTnLst>
                                    <p:set>
                                      <p:cBhvr>
                                        <p:cTn id="88" dur="1" fill="hold">
                                          <p:stCondLst>
                                            <p:cond delay="0"/>
                                          </p:stCondLst>
                                        </p:cTn>
                                        <p:tgtEl>
                                          <p:spTgt spid="49"/>
                                        </p:tgtEl>
                                        <p:attrNameLst>
                                          <p:attrName>style.visibility</p:attrName>
                                        </p:attrNameLst>
                                      </p:cBhvr>
                                      <p:to>
                                        <p:strVal val="visible"/>
                                      </p:to>
                                    </p:set>
                                  </p:childTnLst>
                                </p:cTn>
                              </p:par>
                            </p:childTnLst>
                          </p:cTn>
                        </p:par>
                        <p:par>
                          <p:cTn id="89" fill="hold">
                            <p:stCondLst>
                              <p:cond delay="2000"/>
                            </p:stCondLst>
                            <p:childTnLst>
                              <p:par>
                                <p:cTn id="90" presetID="1" presetClass="entr" presetSubtype="0" fill="hold" grpId="0" nodeType="afterEffect">
                                  <p:stCondLst>
                                    <p:cond delay="1000"/>
                                  </p:stCondLst>
                                  <p:childTnLst>
                                    <p:set>
                                      <p:cBhvr>
                                        <p:cTn id="91" dur="1" fill="hold">
                                          <p:stCondLst>
                                            <p:cond delay="0"/>
                                          </p:stCondLst>
                                        </p:cTn>
                                        <p:tgtEl>
                                          <p:spTgt spid="2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nodeType="afterEffect">
                                  <p:stCondLst>
                                    <p:cond delay="1000"/>
                                  </p:stCondLst>
                                  <p:childTnLst>
                                    <p:set>
                                      <p:cBhvr>
                                        <p:cTn id="98" dur="1" fill="hold">
                                          <p:stCondLst>
                                            <p:cond delay="0"/>
                                          </p:stCondLst>
                                        </p:cTn>
                                        <p:tgtEl>
                                          <p:spTgt spid="56"/>
                                        </p:tgtEl>
                                        <p:attrNameLst>
                                          <p:attrName>style.visibility</p:attrName>
                                        </p:attrNameLst>
                                      </p:cBhvr>
                                      <p:to>
                                        <p:strVal val="visible"/>
                                      </p:to>
                                    </p:set>
                                  </p:childTnLst>
                                </p:cTn>
                              </p:par>
                            </p:childTnLst>
                          </p:cTn>
                        </p:par>
                        <p:par>
                          <p:cTn id="99" fill="hold">
                            <p:stCondLst>
                              <p:cond delay="1000"/>
                            </p:stCondLst>
                            <p:childTnLst>
                              <p:par>
                                <p:cTn id="100" presetID="22" presetClass="entr" presetSubtype="4" fill="hold" nodeType="afterEffect">
                                  <p:stCondLst>
                                    <p:cond delay="1000"/>
                                  </p:stCondLst>
                                  <p:childTnLst>
                                    <p:set>
                                      <p:cBhvr>
                                        <p:cTn id="101" dur="1" fill="hold">
                                          <p:stCondLst>
                                            <p:cond delay="0"/>
                                          </p:stCondLst>
                                        </p:cTn>
                                        <p:tgtEl>
                                          <p:spTgt spid="57"/>
                                        </p:tgtEl>
                                        <p:attrNameLst>
                                          <p:attrName>style.visibility</p:attrName>
                                        </p:attrNameLst>
                                      </p:cBhvr>
                                      <p:to>
                                        <p:strVal val="visible"/>
                                      </p:to>
                                    </p:set>
                                    <p:animEffect transition="in" filter="wipe(down)">
                                      <p:cBhvr>
                                        <p:cTn id="102" dur="500"/>
                                        <p:tgtEl>
                                          <p:spTgt spid="57"/>
                                        </p:tgtEl>
                                      </p:cBhvr>
                                    </p:animEffect>
                                  </p:childTnLst>
                                </p:cTn>
                              </p:par>
                            </p:childTnLst>
                          </p:cTn>
                        </p:par>
                        <p:par>
                          <p:cTn id="103" fill="hold">
                            <p:stCondLst>
                              <p:cond delay="2500"/>
                            </p:stCondLst>
                            <p:childTnLst>
                              <p:par>
                                <p:cTn id="104" presetID="1" presetClass="entr" presetSubtype="0" fill="hold" nodeType="afterEffect">
                                  <p:stCondLst>
                                    <p:cond delay="1000"/>
                                  </p:stCondLst>
                                  <p:childTnLst>
                                    <p:set>
                                      <p:cBhvr>
                                        <p:cTn id="105" dur="1" fill="hold">
                                          <p:stCondLst>
                                            <p:cond delay="0"/>
                                          </p:stCondLst>
                                        </p:cTn>
                                        <p:tgtEl>
                                          <p:spTgt spid="6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500"/>
                                        <p:tgtEl>
                                          <p:spTgt spid="24"/>
                                        </p:tgtEl>
                                      </p:cBhvr>
                                    </p:animEffect>
                                  </p:childTnLst>
                                </p:cTn>
                              </p:par>
                            </p:childTnLst>
                          </p:cTn>
                        </p:par>
                        <p:par>
                          <p:cTn id="111" fill="hold">
                            <p:stCondLst>
                              <p:cond delay="500"/>
                            </p:stCondLst>
                            <p:childTnLst>
                              <p:par>
                                <p:cTn id="112" presetID="22" presetClass="entr" presetSubtype="4" fill="hold" grpId="0" nodeType="afterEffect">
                                  <p:stCondLst>
                                    <p:cond delay="1000"/>
                                  </p:stCondLst>
                                  <p:childTnLst>
                                    <p:set>
                                      <p:cBhvr>
                                        <p:cTn id="113" dur="1" fill="hold">
                                          <p:stCondLst>
                                            <p:cond delay="0"/>
                                          </p:stCondLst>
                                        </p:cTn>
                                        <p:tgtEl>
                                          <p:spTgt spid="25"/>
                                        </p:tgtEl>
                                        <p:attrNameLst>
                                          <p:attrName>style.visibility</p:attrName>
                                        </p:attrNameLst>
                                      </p:cBhvr>
                                      <p:to>
                                        <p:strVal val="visible"/>
                                      </p:to>
                                    </p:set>
                                    <p:animEffect transition="in" filter="wipe(down)">
                                      <p:cBhvr>
                                        <p:cTn id="114" dur="500"/>
                                        <p:tgtEl>
                                          <p:spTgt spid="25"/>
                                        </p:tgtEl>
                                      </p:cBhvr>
                                    </p:animEffect>
                                  </p:childTnLst>
                                </p:cTn>
                              </p:par>
                            </p:childTnLst>
                          </p:cTn>
                        </p:par>
                        <p:par>
                          <p:cTn id="115" fill="hold">
                            <p:stCondLst>
                              <p:cond delay="2000"/>
                            </p:stCondLst>
                            <p:childTnLst>
                              <p:par>
                                <p:cTn id="116" presetID="1" presetClass="entr" presetSubtype="0" fill="hold" grpId="0" nodeType="afterEffect">
                                  <p:stCondLst>
                                    <p:cond delay="1000"/>
                                  </p:stCondLst>
                                  <p:childTnLst>
                                    <p:set>
                                      <p:cBhvr>
                                        <p:cTn id="117" dur="1" fill="hold">
                                          <p:stCondLst>
                                            <p:cond delay="0"/>
                                          </p:stCondLst>
                                        </p:cTn>
                                        <p:tgtEl>
                                          <p:spTgt spid="18"/>
                                        </p:tgtEl>
                                        <p:attrNameLst>
                                          <p:attrName>style.visibility</p:attrName>
                                        </p:attrNameLst>
                                      </p:cBhvr>
                                      <p:to>
                                        <p:strVal val="visible"/>
                                      </p:to>
                                    </p:set>
                                  </p:childTnLst>
                                </p:cTn>
                              </p:par>
                            </p:childTnLst>
                          </p:cTn>
                        </p:par>
                        <p:par>
                          <p:cTn id="118" fill="hold">
                            <p:stCondLst>
                              <p:cond delay="3000"/>
                            </p:stCondLst>
                            <p:childTnLst>
                              <p:par>
                                <p:cTn id="119" presetID="22" presetClass="entr" presetSubtype="4" fill="hold" grpId="0" nodeType="afterEffect">
                                  <p:stCondLst>
                                    <p:cond delay="1000"/>
                                  </p:stCondLst>
                                  <p:childTnLst>
                                    <p:set>
                                      <p:cBhvr>
                                        <p:cTn id="120" dur="1" fill="hold">
                                          <p:stCondLst>
                                            <p:cond delay="0"/>
                                          </p:stCondLst>
                                        </p:cTn>
                                        <p:tgtEl>
                                          <p:spTgt spid="21"/>
                                        </p:tgtEl>
                                        <p:attrNameLst>
                                          <p:attrName>style.visibility</p:attrName>
                                        </p:attrNameLst>
                                      </p:cBhvr>
                                      <p:to>
                                        <p:strVal val="visible"/>
                                      </p:to>
                                    </p:set>
                                    <p:animEffect transition="in" filter="wipe(down)">
                                      <p:cBhvr>
                                        <p:cTn id="121" dur="500"/>
                                        <p:tgtEl>
                                          <p:spTgt spid="21"/>
                                        </p:tgtEl>
                                      </p:cBhvr>
                                    </p:animEffect>
                                  </p:childTnLst>
                                </p:cTn>
                              </p:par>
                            </p:childTnLst>
                          </p:cTn>
                        </p:par>
                        <p:par>
                          <p:cTn id="122" fill="hold">
                            <p:stCondLst>
                              <p:cond delay="4500"/>
                            </p:stCondLst>
                            <p:childTnLst>
                              <p:par>
                                <p:cTn id="123" presetID="22" presetClass="entr" presetSubtype="4" fill="hold" grpId="0" nodeType="afterEffect">
                                  <p:stCondLst>
                                    <p:cond delay="1000"/>
                                  </p:stCondLst>
                                  <p:childTnLst>
                                    <p:set>
                                      <p:cBhvr>
                                        <p:cTn id="124" dur="1" fill="hold">
                                          <p:stCondLst>
                                            <p:cond delay="0"/>
                                          </p:stCondLst>
                                        </p:cTn>
                                        <p:tgtEl>
                                          <p:spTgt spid="26"/>
                                        </p:tgtEl>
                                        <p:attrNameLst>
                                          <p:attrName>style.visibility</p:attrName>
                                        </p:attrNameLst>
                                      </p:cBhvr>
                                      <p:to>
                                        <p:strVal val="visible"/>
                                      </p:to>
                                    </p:set>
                                    <p:animEffect transition="in" filter="wipe(down)">
                                      <p:cBhvr>
                                        <p:cTn id="125" dur="500"/>
                                        <p:tgtEl>
                                          <p:spTgt spid="26"/>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61"/>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1000"/>
                                  </p:stCondLst>
                                  <p:childTnLst>
                                    <p:set>
                                      <p:cBhvr>
                                        <p:cTn id="1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0" grpId="0" animBg="1"/>
      <p:bldP spid="37" grpId="0" animBg="1"/>
      <p:bldP spid="3" grpId="0" build="p"/>
      <p:bldP spid="6" grpId="0"/>
      <p:bldP spid="11" grpId="0"/>
      <p:bldP spid="13" grpId="0" animBg="1"/>
      <p:bldP spid="14" grpId="0"/>
      <p:bldP spid="16" grpId="0"/>
      <p:bldP spid="17" grpId="0" animBg="1"/>
      <p:bldP spid="23" grpId="0"/>
      <p:bldP spid="12" grpId="0" animBg="1"/>
      <p:bldP spid="47" grpId="0" animBg="1"/>
      <p:bldP spid="48" grpId="0" animBg="1"/>
      <p:bldP spid="18" grpId="0"/>
      <p:bldP spid="24" grpId="0" animBg="1"/>
      <p:bldP spid="21" grpId="0" animBg="1"/>
      <p:bldP spid="26" grpId="0" animBg="1"/>
      <p:bldP spid="25" grpId="0" animBg="1"/>
      <p:bldP spid="2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2334</Words>
  <Application>Microsoft Office PowerPoint</Application>
  <PresentationFormat>Presentación en pantalla (4:3)</PresentationFormat>
  <Paragraphs>252</Paragraphs>
  <Slides>26</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26</vt:i4>
      </vt:variant>
    </vt:vector>
  </HeadingPairs>
  <TitlesOfParts>
    <vt:vector size="33" baseType="lpstr">
      <vt:lpstr>Arial</vt:lpstr>
      <vt:lpstr>Calibri</vt:lpstr>
      <vt:lpstr>Symbol</vt:lpstr>
      <vt:lpstr>Wingdings</vt:lpstr>
      <vt:lpstr>Tema de Office</vt:lpstr>
      <vt:lpstr>ChemSketch</vt:lpstr>
      <vt:lpstr>Image</vt:lpstr>
      <vt:lpstr>Presentación de PowerPoint</vt:lpstr>
      <vt:lpstr>POLÍMEROS</vt:lpstr>
      <vt:lpstr>Presentación de PowerPoint</vt:lpstr>
      <vt:lpstr>Polímeros naturales: caucho</vt:lpstr>
      <vt:lpstr>Polímeros naturales: Polisacáridos</vt:lpstr>
      <vt:lpstr>Proteínas</vt:lpstr>
      <vt:lpstr>Ácidos Nucleicos</vt:lpstr>
      <vt:lpstr>Polímeros sintéticos</vt:lpstr>
      <vt:lpstr>Polímeros de adición</vt:lpstr>
      <vt:lpstr>Estereoquímica de la polimerización</vt:lpstr>
      <vt:lpstr>Catalizadores de Ziegler-Natta</vt:lpstr>
      <vt:lpstr>¿Por qué el polietileno sin catalizar es de baja densidad?</vt:lpstr>
      <vt:lpstr>COPOLÍMEROS</vt:lpstr>
      <vt:lpstr>Clases de copolímeros</vt:lpstr>
      <vt:lpstr>Polímeros de condensación</vt:lpstr>
      <vt:lpstr>Presentación de PowerPoint</vt:lpstr>
      <vt:lpstr>Estructura y propiedades de los polímeros</vt:lpstr>
      <vt:lpstr>¿Cómo afecta la cristalinidad a las propiedades del polímero?</vt:lpstr>
      <vt:lpstr>Propiedades térmicas</vt:lpstr>
      <vt:lpstr>Comportamiento Viscoelástico</vt:lpstr>
      <vt:lpstr>Presentación de PowerPoint</vt:lpstr>
      <vt:lpstr>Elastómeros</vt:lpstr>
      <vt:lpstr>Presentación de PowerPoint</vt:lpstr>
      <vt:lpstr>Presentación de PowerPoint</vt:lpstr>
      <vt:lpstr>La fibra de carbono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Edgardo Calandri</cp:lastModifiedBy>
  <cp:revision>217</cp:revision>
  <dcterms:created xsi:type="dcterms:W3CDTF">2013-09-24T23:35:29Z</dcterms:created>
  <dcterms:modified xsi:type="dcterms:W3CDTF">2020-10-05T19:20:26Z</dcterms:modified>
</cp:coreProperties>
</file>