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68" r:id="rId4"/>
    <p:sldId id="257" r:id="rId5"/>
    <p:sldId id="258" r:id="rId6"/>
    <p:sldId id="259" r:id="rId7"/>
    <p:sldId id="304" r:id="rId8"/>
    <p:sldId id="303" r:id="rId9"/>
    <p:sldId id="260" r:id="rId10"/>
    <p:sldId id="264" r:id="rId11"/>
    <p:sldId id="262" r:id="rId12"/>
    <p:sldId id="263" r:id="rId13"/>
    <p:sldId id="266" r:id="rId14"/>
    <p:sldId id="267" r:id="rId15"/>
    <p:sldId id="272" r:id="rId16"/>
    <p:sldId id="270" r:id="rId17"/>
    <p:sldId id="301" r:id="rId18"/>
    <p:sldId id="269" r:id="rId19"/>
    <p:sldId id="274" r:id="rId20"/>
    <p:sldId id="276" r:id="rId21"/>
    <p:sldId id="271" r:id="rId22"/>
    <p:sldId id="283" r:id="rId23"/>
    <p:sldId id="302" r:id="rId24"/>
    <p:sldId id="298" r:id="rId25"/>
  </p:sldIdLst>
  <p:sldSz cx="9144000" cy="6858000" type="screen4x3"/>
  <p:notesSz cx="6858000" cy="97155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5050"/>
    <a:srgbClr val="FF9900"/>
    <a:srgbClr val="FF9933"/>
    <a:srgbClr val="FF3300"/>
    <a:srgbClr val="FF3399"/>
    <a:srgbClr val="FF6600"/>
    <a:srgbClr val="CCFFFF"/>
    <a:srgbClr val="00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97235" autoAdjust="0"/>
  </p:normalViewPr>
  <p:slideViewPr>
    <p:cSldViewPr>
      <p:cViewPr varScale="1">
        <p:scale>
          <a:sx n="65" d="100"/>
          <a:sy n="65" d="100"/>
        </p:scale>
        <p:origin x="642" y="6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025522-8C74-44DA-91FA-5077A7D2D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C552D5-82BD-43F6-9B2E-DC37AB0E6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2DC170-A60E-4ED5-B359-C52D51E6B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5651C-BBA5-4BB5-AB95-A6D62344E7A5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09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04421B-8DD8-4D81-A4A2-BF13BF84F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138737-C953-4BF9-A5D7-C2694D9D4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8C364-AF46-4C14-B9B3-E2441792E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1995A-3265-4720-A0FA-139ED857E291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5815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ECB60E-D7F7-4DD8-8A49-F561B90E6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337B3A-1244-4FF9-9A9E-DDF628992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1B0A45-787B-4A80-B0D8-3021892F5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E9A87-F629-4D0D-9C20-D9B6515F7A9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7574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859E1-F4F7-4131-A10F-57C7DA078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3EE8E-9659-4FC1-AA24-C76F22B8E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EDCA43-1EC8-42C3-82A3-282AD7241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21860-D7A0-441F-8CC5-D606DB83B61C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3054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45E3F8-6A24-4452-9D04-1E3115191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9084A-F090-4AEF-A9E5-F6751794B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E5135A-75D5-467C-B600-391FA34BD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0A195-BC85-48B9-A640-2942AF5CA87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4008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74E44-F779-487B-BC2F-9BD7A3A1F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7ADE8-53AD-4544-A6E4-533B91CDD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DEB33-C950-489A-8B4E-BC1CF66E5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ADFE9-48C6-466C-9329-06FC05AAD5F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8587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CA03CD-87A5-4E2A-A4CA-8C1774B89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59AF4F-5D08-4311-B770-11FBF9DAA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D694D4-1D92-41BC-86E6-EE6408756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18F2B-7474-4058-BB25-BF7CBA85B14C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6578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BE13B0-27AD-46AF-9D0A-0B018C7BC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BED4EC-7234-4083-AD37-4AB045E31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88FF20-27EB-4C0A-B37F-E1DC1158B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569CC-833A-4F1C-A956-2A35A4E3F994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7962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A8FBCD-3373-4F79-A80C-D873C9EA8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24EA11-886A-4987-888F-149980A30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2E1A6E-DF05-4F33-A783-AAB8C2AB6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7D09D-02CE-437A-9567-96F57EB4F3DC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2872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408BA-4E6C-44D6-9933-A3983116C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A121E-B973-410D-944F-CF28D7F6E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586CD-F2E3-4F94-AF41-12ABB9768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F46C8-9BB2-4C9E-85DB-8D3CC06DF04E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4275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C74E9-7634-4766-A70A-89E9F55DF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22A4A-49B6-469D-888C-331D2985A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66C38-C7D2-49EC-9863-EE6B08E62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85512-A9D3-434D-BC0E-AFADF6D294D6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9749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C5D8ED0-44E9-4E75-89CD-C893B6555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5378F15-C08F-4CAD-B7A5-EF1F675F0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B9E0F6-519B-4612-A7EA-0BFB5C88FF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6049D5-1E31-431B-B32C-26557E884C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658033-64CB-4A2E-A816-0C2C246EC7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16363D-2D3B-47EC-A8AD-8E452729B5F0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47391032-41AC-4D1C-90C5-59D284CE36C9}"/>
              </a:ext>
            </a:extLst>
          </p:cNvPr>
          <p:cNvSpPr txBox="1">
            <a:spLocks/>
          </p:cNvSpPr>
          <p:nvPr/>
        </p:nvSpPr>
        <p:spPr>
          <a:xfrm>
            <a:off x="581742" y="1196752"/>
            <a:ext cx="7776864" cy="280831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66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AMINOÁCIDOS, PÉPTIDOS Y PROTEINAS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0412BA38-A5ED-4A3C-881A-A5AA96BB5CDD}"/>
              </a:ext>
            </a:extLst>
          </p:cNvPr>
          <p:cNvSpPr txBox="1"/>
          <p:nvPr/>
        </p:nvSpPr>
        <p:spPr>
          <a:xfrm>
            <a:off x="581025" y="4292600"/>
            <a:ext cx="77771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CÁTEDRA DE QUÍMICA ORGÁNICA I </a:t>
            </a: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DPTO. DE QUÍMICA INDUSTRIAL Y APLICADA</a:t>
            </a:r>
          </a:p>
        </p:txBody>
      </p:sp>
      <p:sp>
        <p:nvSpPr>
          <p:cNvPr id="10244" name="2 Subtítulo">
            <a:extLst>
              <a:ext uri="{FF2B5EF4-FFF2-40B4-BE49-F238E27FC236}">
                <a16:creationId xmlns:a16="http://schemas.microsoft.com/office/drawing/2014/main" id="{80F2E955-25F9-427C-A7DE-A23DE1939633}"/>
              </a:ext>
            </a:extLst>
          </p:cNvPr>
          <p:cNvSpPr txBox="1">
            <a:spLocks/>
          </p:cNvSpPr>
          <p:nvPr/>
        </p:nvSpPr>
        <p:spPr bwMode="auto">
          <a:xfrm>
            <a:off x="114300" y="5300663"/>
            <a:ext cx="6400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AR" sz="3200">
                <a:solidFill>
                  <a:srgbClr val="FFFF00"/>
                </a:solidFill>
              </a:rPr>
              <a:t>Profesor: Dr Edgardo Calandri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4AD381F-0988-406F-B028-F5D02F2D6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s-ES" altLang="es-AR" sz="3200"/>
              <a:t>Podemos reconocer cuatro niveles de complejidad en la estructura de una proteína: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31946F8-7735-4F14-A2AF-ACB7D2506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981200"/>
            <a:ext cx="7026275" cy="3525838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s-ES" altLang="es-AR" sz="2400" u="sng"/>
              <a:t>Una estructura primaria</a:t>
            </a:r>
            <a:r>
              <a:rPr lang="es-ES" altLang="es-AR" sz="2400"/>
              <a:t>: el polipéptido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s-ES" altLang="es-AR" sz="2400" u="sng"/>
              <a:t>La estructura secundaria</a:t>
            </a:r>
            <a:r>
              <a:rPr lang="es-ES" altLang="es-AR" sz="2400"/>
              <a:t>: producto del enrollamiento de la anterior, sobre sí misma.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s-ES" altLang="es-AR" sz="2400" u="sng"/>
              <a:t>La estructura terciaria</a:t>
            </a:r>
            <a:r>
              <a:rPr lang="es-ES" altLang="es-AR" sz="2400"/>
              <a:t>: en donde se verifica un enrollamiento de la estructura secundaria. Es típica en proteínas globulares.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s-ES" altLang="es-AR" sz="2400" u="sng"/>
              <a:t>Finalmente, la estructura cuaternaria</a:t>
            </a:r>
            <a:r>
              <a:rPr lang="es-ES" altLang="es-AR" sz="2400"/>
              <a:t>: aquí se trata del agregado de varias proteínas, formando una estructura superior.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90F9CA15-6AFE-4B36-A077-9F14D923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7759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3200"/>
              <a:t>La estructura primaria: la cadena polipeptídica</a:t>
            </a:r>
          </a:p>
        </p:txBody>
      </p:sp>
      <p:sp>
        <p:nvSpPr>
          <p:cNvPr id="9219" name="Text Box 6">
            <a:extLst>
              <a:ext uri="{FF2B5EF4-FFF2-40B4-BE49-F238E27FC236}">
                <a16:creationId xmlns:a16="http://schemas.microsoft.com/office/drawing/2014/main" id="{A3456C2F-1812-4BA6-9492-2DC8C38E4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76600"/>
            <a:ext cx="8245475" cy="19558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2400"/>
              <a:t>La unión peptídica está estabilizada por resonancia, entre el par de electrones no enlazante del nitrógeno y el grupo carbonilo. Como consecuencia, el enlace C—N presenta un 40% de carácter doble, lo que limita los grados de libertad que posee la cadena polipeptídica para enrollarse sobre sí misma.</a:t>
            </a: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26A9F95A-EDE1-43B1-BA21-827F00A8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936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 sz="2400"/>
          </a:p>
        </p:txBody>
      </p:sp>
      <p:graphicFrame>
        <p:nvGraphicFramePr>
          <p:cNvPr id="11270" name="Object 5">
            <a:extLst>
              <a:ext uri="{FF2B5EF4-FFF2-40B4-BE49-F238E27FC236}">
                <a16:creationId xmlns:a16="http://schemas.microsoft.com/office/drawing/2014/main" id="{16C5E53A-A0B6-4893-9F0E-970086E50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676400"/>
          <a:ext cx="57912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hemSketch" r:id="rId3" imgW="3788664" imgH="743712" progId="ACD.ChemSketch.20">
                  <p:embed/>
                </p:oleObj>
              </mc:Choice>
              <mc:Fallback>
                <p:oleObj name="ChemSketch" r:id="rId3" imgW="3788664" imgH="743712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57912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9">
            <a:extLst>
              <a:ext uri="{FF2B5EF4-FFF2-40B4-BE49-F238E27FC236}">
                <a16:creationId xmlns:a16="http://schemas.microsoft.com/office/drawing/2014/main" id="{678B7EAF-067C-4209-801B-1D05943FF7B2}"/>
              </a:ext>
            </a:extLst>
          </p:cNvPr>
          <p:cNvSpPr>
            <a:spLocks noChangeArrowheads="1"/>
          </p:cNvSpPr>
          <p:nvPr/>
        </p:nvSpPr>
        <p:spPr bwMode="auto">
          <a:xfrm rot="-1625297">
            <a:off x="2301875" y="1898650"/>
            <a:ext cx="919163" cy="9159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1272" name="Rectangle 10">
            <a:extLst>
              <a:ext uri="{FF2B5EF4-FFF2-40B4-BE49-F238E27FC236}">
                <a16:creationId xmlns:a16="http://schemas.microsoft.com/office/drawing/2014/main" id="{3DEB1CA6-FFA8-433A-AABF-0C4388A409D5}"/>
              </a:ext>
            </a:extLst>
          </p:cNvPr>
          <p:cNvSpPr>
            <a:spLocks noChangeArrowheads="1"/>
          </p:cNvSpPr>
          <p:nvPr/>
        </p:nvSpPr>
        <p:spPr bwMode="auto">
          <a:xfrm rot="1625297" flipH="1">
            <a:off x="3360738" y="1789113"/>
            <a:ext cx="833437" cy="9239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1273" name="Rectangle 11">
            <a:extLst>
              <a:ext uri="{FF2B5EF4-FFF2-40B4-BE49-F238E27FC236}">
                <a16:creationId xmlns:a16="http://schemas.microsoft.com/office/drawing/2014/main" id="{948A051A-6978-4D95-B5E2-B77BAB52D9B2}"/>
              </a:ext>
            </a:extLst>
          </p:cNvPr>
          <p:cNvSpPr>
            <a:spLocks noChangeArrowheads="1"/>
          </p:cNvSpPr>
          <p:nvPr/>
        </p:nvSpPr>
        <p:spPr bwMode="auto">
          <a:xfrm rot="-1625297">
            <a:off x="4419600" y="1905000"/>
            <a:ext cx="833438" cy="9239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1274" name="Rectangle 12">
            <a:extLst>
              <a:ext uri="{FF2B5EF4-FFF2-40B4-BE49-F238E27FC236}">
                <a16:creationId xmlns:a16="http://schemas.microsoft.com/office/drawing/2014/main" id="{59C5F8AC-2A82-46F0-B95C-DF8632E61D77}"/>
              </a:ext>
            </a:extLst>
          </p:cNvPr>
          <p:cNvSpPr>
            <a:spLocks noChangeArrowheads="1"/>
          </p:cNvSpPr>
          <p:nvPr/>
        </p:nvSpPr>
        <p:spPr bwMode="auto">
          <a:xfrm rot="1625297" flipH="1">
            <a:off x="5410200" y="1676400"/>
            <a:ext cx="833438" cy="9239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11271" grpId="0" animBg="1"/>
      <p:bldP spid="11272" grpId="0" animBg="1"/>
      <p:bldP spid="11273" grpId="0" animBg="1"/>
      <p:bldP spid="112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74F96EE-396B-4A2E-93D7-EE0C2DD75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5363" name="Rectangle 8">
            <a:extLst>
              <a:ext uri="{FF2B5EF4-FFF2-40B4-BE49-F238E27FC236}">
                <a16:creationId xmlns:a16="http://schemas.microsoft.com/office/drawing/2014/main" id="{F2B9EE29-48E6-4ED0-9677-36884E77C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2486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0244" name="Text Box 11">
            <a:extLst>
              <a:ext uri="{FF2B5EF4-FFF2-40B4-BE49-F238E27FC236}">
                <a16:creationId xmlns:a16="http://schemas.microsoft.com/office/drawing/2014/main" id="{83BE37A2-5E13-4709-BB09-CC5AE2E8F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287338"/>
            <a:ext cx="4159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3200"/>
              <a:t>La estructura secundaria</a:t>
            </a:r>
          </a:p>
        </p:txBody>
      </p:sp>
      <p:sp>
        <p:nvSpPr>
          <p:cNvPr id="2" name="1 Flecha derecha">
            <a:extLst>
              <a:ext uri="{FF2B5EF4-FFF2-40B4-BE49-F238E27FC236}">
                <a16:creationId xmlns:a16="http://schemas.microsoft.com/office/drawing/2014/main" id="{8D1B87DE-D2FF-44FA-B64C-A017F025C727}"/>
              </a:ext>
            </a:extLst>
          </p:cNvPr>
          <p:cNvSpPr/>
          <p:nvPr/>
        </p:nvSpPr>
        <p:spPr>
          <a:xfrm>
            <a:off x="2217738" y="2924175"/>
            <a:ext cx="2239962" cy="496888"/>
          </a:xfrm>
          <a:prstGeom prst="rightArrow">
            <a:avLst/>
          </a:prstGeom>
          <a:solidFill>
            <a:schemeClr val="accent1">
              <a:alpha val="12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366" name="Text Box 4">
            <a:extLst>
              <a:ext uri="{FF2B5EF4-FFF2-40B4-BE49-F238E27FC236}">
                <a16:creationId xmlns:a16="http://schemas.microsoft.com/office/drawing/2014/main" id="{A19ED466-9271-432F-A522-EA2A62F0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598488"/>
            <a:ext cx="3749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AR" altLang="es-AR" sz="2000"/>
          </a:p>
        </p:txBody>
      </p:sp>
      <p:sp>
        <p:nvSpPr>
          <p:cNvPr id="10249" name="Text Box 14">
            <a:extLst>
              <a:ext uri="{FF2B5EF4-FFF2-40B4-BE49-F238E27FC236}">
                <a16:creationId xmlns:a16="http://schemas.microsoft.com/office/drawing/2014/main" id="{E97731A6-0055-4D1C-BAE8-8A2984B14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724400"/>
            <a:ext cx="3352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1400" b="1"/>
              <a:t>hélice </a:t>
            </a:r>
            <a:r>
              <a:rPr lang="es-ES" altLang="es-AR" sz="1400" b="1">
                <a:latin typeface="Symbol" panose="05050102010706020507" pitchFamily="18" charset="2"/>
              </a:rPr>
              <a:t>a</a:t>
            </a:r>
            <a:r>
              <a:rPr lang="es-ES" altLang="es-AR" sz="1400"/>
              <a:t>: Cada giro contiene 3,6 aminoácidos, con un “paso de rosca” de 0,54 nm, constituyendo un “tubo” de 0,6 nm de diámetro.</a:t>
            </a:r>
          </a:p>
        </p:txBody>
      </p:sp>
      <p:sp>
        <p:nvSpPr>
          <p:cNvPr id="10250" name="Text Box 15">
            <a:extLst>
              <a:ext uri="{FF2B5EF4-FFF2-40B4-BE49-F238E27FC236}">
                <a16:creationId xmlns:a16="http://schemas.microsoft.com/office/drawing/2014/main" id="{C941047C-3109-4818-8F31-93E7156CF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3624263"/>
            <a:ext cx="38258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400" b="1"/>
              <a:t>Lámina </a:t>
            </a:r>
            <a:r>
              <a:rPr lang="es-ES" altLang="es-AR" sz="1400" b="1">
                <a:latin typeface="Symbol" panose="05050102010706020507" pitchFamily="18" charset="2"/>
              </a:rPr>
              <a:t>b</a:t>
            </a:r>
            <a:r>
              <a:rPr lang="es-ES" altLang="es-AR" sz="1400"/>
              <a:t>: Pueden ser paralelas (P) o antiparalelas (AP). Cada “hoja” posee un largo de 3,47 </a:t>
            </a:r>
            <a:r>
              <a:rPr lang="es-ES" altLang="es-AR" sz="1400">
                <a:cs typeface="Times New Roman" panose="02020603050405020304" pitchFamily="18" charset="0"/>
              </a:rPr>
              <a:t>Å (0,35 nm).</a:t>
            </a:r>
            <a:endParaRPr lang="es-ES" altLang="es-AR" sz="1400"/>
          </a:p>
        </p:txBody>
      </p:sp>
      <p:sp>
        <p:nvSpPr>
          <p:cNvPr id="10251" name="Text Box 16">
            <a:extLst>
              <a:ext uri="{FF2B5EF4-FFF2-40B4-BE49-F238E27FC236}">
                <a16:creationId xmlns:a16="http://schemas.microsoft.com/office/drawing/2014/main" id="{FEA66A9D-8ECE-47D5-A86F-9D2D0F6E5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1801813"/>
            <a:ext cx="16160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1400"/>
              <a:t>La hélice </a:t>
            </a:r>
            <a:r>
              <a:rPr lang="es-ES" altLang="es-AR" sz="1400">
                <a:latin typeface="Symbol" panose="05050102010706020507" pitchFamily="18" charset="2"/>
              </a:rPr>
              <a:t>a</a:t>
            </a:r>
            <a:r>
              <a:rPr lang="es-ES" altLang="es-AR" sz="1400"/>
              <a:t> puede mudar a lámina </a:t>
            </a:r>
            <a:r>
              <a:rPr lang="es-ES" altLang="es-AR" sz="1400">
                <a:latin typeface="Symbol" panose="05050102010706020507" pitchFamily="18" charset="2"/>
              </a:rPr>
              <a:t>b</a:t>
            </a:r>
            <a:r>
              <a:rPr lang="es-ES" altLang="es-AR" sz="1400"/>
              <a:t> por supresión de algunos puentes H internos.</a:t>
            </a:r>
          </a:p>
        </p:txBody>
      </p:sp>
      <p:sp>
        <p:nvSpPr>
          <p:cNvPr id="10252" name="Text Box 17">
            <a:extLst>
              <a:ext uri="{FF2B5EF4-FFF2-40B4-BE49-F238E27FC236}">
                <a16:creationId xmlns:a16="http://schemas.microsoft.com/office/drawing/2014/main" id="{A24F5595-7D07-484D-9293-005F9AC7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606925"/>
            <a:ext cx="3597275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400"/>
              <a:t>Además, las proteínas pueden adoptar un enrollamiento no regular, denominado </a:t>
            </a:r>
            <a:r>
              <a:rPr lang="es-ES" altLang="es-AR" sz="1400" b="1" i="1"/>
              <a:t>al azar</a:t>
            </a:r>
            <a:r>
              <a:rPr lang="es-ES" altLang="es-AR" sz="1400"/>
              <a:t> </a:t>
            </a:r>
          </a:p>
        </p:txBody>
      </p:sp>
      <p:pic>
        <p:nvPicPr>
          <p:cNvPr id="10253" name="Picture 18" descr="D:\Mis documentos\Mis imágenes\helice A compleja.gif">
            <a:extLst>
              <a:ext uri="{FF2B5EF4-FFF2-40B4-BE49-F238E27FC236}">
                <a16:creationId xmlns:a16="http://schemas.microsoft.com/office/drawing/2014/main" id="{3C94D5CB-CDE9-4A75-854B-1E13BF76E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341438"/>
            <a:ext cx="1338262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9" descr="D:\Mis documentos\Mis imágenes\lamina_beta.gif">
            <a:extLst>
              <a:ext uri="{FF2B5EF4-FFF2-40B4-BE49-F238E27FC236}">
                <a16:creationId xmlns:a16="http://schemas.microsoft.com/office/drawing/2014/main" id="{78FA308C-2A49-4AF4-AAE2-A34F7FAF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046163"/>
            <a:ext cx="41910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" grpId="0" animBg="1"/>
      <p:bldP spid="10249" grpId="0"/>
      <p:bldP spid="10250" grpId="0"/>
      <p:bldP spid="10251" grpId="0"/>
      <p:bldP spid="102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5" descr="D:\Mis documentos\Mis imágenes\estructura-terciaria-de-una-proteina1.gif">
            <a:extLst>
              <a:ext uri="{FF2B5EF4-FFF2-40B4-BE49-F238E27FC236}">
                <a16:creationId xmlns:a16="http://schemas.microsoft.com/office/drawing/2014/main" id="{603A9085-A0EA-431B-93FE-7DBD22BCE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741363"/>
            <a:ext cx="3387725" cy="31908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0517B4EB-6E92-4915-B02E-0671C9D81033}"/>
              </a:ext>
            </a:extLst>
          </p:cNvPr>
          <p:cNvGrpSpPr>
            <a:grpSpLocks/>
          </p:cNvGrpSpPr>
          <p:nvPr/>
        </p:nvGrpSpPr>
        <p:grpSpPr bwMode="auto">
          <a:xfrm>
            <a:off x="-26988" y="2038350"/>
            <a:ext cx="2105026" cy="487363"/>
            <a:chOff x="-27425" y="2038227"/>
            <a:chExt cx="2105278" cy="488042"/>
          </a:xfrm>
        </p:grpSpPr>
        <p:sp>
          <p:nvSpPr>
            <p:cNvPr id="16397" name="Text Box 6">
              <a:extLst>
                <a:ext uri="{FF2B5EF4-FFF2-40B4-BE49-F238E27FC236}">
                  <a16:creationId xmlns:a16="http://schemas.microsoft.com/office/drawing/2014/main" id="{DCE58416-190C-4537-B77F-0CCD1081D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425" y="2038227"/>
              <a:ext cx="1296144" cy="461665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2400"/>
                <a:t>Hélice </a:t>
              </a:r>
              <a:r>
                <a:rPr lang="es-ES" altLang="es-AR" sz="24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16398" name="Line 7">
              <a:extLst>
                <a:ext uri="{FF2B5EF4-FFF2-40B4-BE49-F238E27FC236}">
                  <a16:creationId xmlns:a16="http://schemas.microsoft.com/office/drawing/2014/main" id="{B674F0A0-1EA8-4405-B503-E190BD25C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8719" y="2336969"/>
              <a:ext cx="809134" cy="18930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4" name="5 Grupo">
            <a:extLst>
              <a:ext uri="{FF2B5EF4-FFF2-40B4-BE49-F238E27FC236}">
                <a16:creationId xmlns:a16="http://schemas.microsoft.com/office/drawing/2014/main" id="{31D652B0-8C08-4667-9E5C-9A1CD8FA1A78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3571875"/>
            <a:ext cx="2811463" cy="949325"/>
            <a:chOff x="257799" y="3572073"/>
            <a:chExt cx="2811120" cy="949707"/>
          </a:xfrm>
        </p:grpSpPr>
        <p:sp>
          <p:nvSpPr>
            <p:cNvPr id="16395" name="Text Box 8">
              <a:extLst>
                <a:ext uri="{FF2B5EF4-FFF2-40B4-BE49-F238E27FC236}">
                  <a16:creationId xmlns:a16="http://schemas.microsoft.com/office/drawing/2014/main" id="{E8E81355-D228-4CCF-848A-8B0AFA64A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799" y="4060115"/>
              <a:ext cx="2811120" cy="461665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2400"/>
                <a:t>Enrollamiento al azar</a:t>
              </a:r>
            </a:p>
          </p:txBody>
        </p:sp>
        <p:sp>
          <p:nvSpPr>
            <p:cNvPr id="16396" name="Line 9">
              <a:extLst>
                <a:ext uri="{FF2B5EF4-FFF2-40B4-BE49-F238E27FC236}">
                  <a16:creationId xmlns:a16="http://schemas.microsoft.com/office/drawing/2014/main" id="{59C8233C-3564-470E-9C09-88310D8C3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8215" y="3572073"/>
              <a:ext cx="741503" cy="488042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14 Grupo">
            <a:extLst>
              <a:ext uri="{FF2B5EF4-FFF2-40B4-BE49-F238E27FC236}">
                <a16:creationId xmlns:a16="http://schemas.microsoft.com/office/drawing/2014/main" id="{748CA521-F697-4BCE-8975-39FF8CB20D06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2714625"/>
            <a:ext cx="1441450" cy="1819275"/>
            <a:chOff x="3786182" y="2714619"/>
            <a:chExt cx="1441859" cy="1819499"/>
          </a:xfrm>
        </p:grpSpPr>
        <p:sp>
          <p:nvSpPr>
            <p:cNvPr id="16393" name="Text Box 10">
              <a:extLst>
                <a:ext uri="{FF2B5EF4-FFF2-40B4-BE49-F238E27FC236}">
                  <a16:creationId xmlns:a16="http://schemas.microsoft.com/office/drawing/2014/main" id="{0FC9FEA2-89D6-48F9-B131-EC77B6173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182" y="4071942"/>
              <a:ext cx="1441859" cy="462176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2400"/>
                <a:t>Lámina </a:t>
              </a:r>
              <a:r>
                <a:rPr lang="es-ES" altLang="es-AR" sz="2400">
                  <a:latin typeface="Symbol" panose="05050102010706020507" pitchFamily="18" charset="2"/>
                </a:rPr>
                <a:t>b</a:t>
              </a:r>
              <a:endParaRPr lang="es-ES" altLang="es-AR" sz="2400"/>
            </a:p>
          </p:txBody>
        </p:sp>
        <p:sp>
          <p:nvSpPr>
            <p:cNvPr id="16394" name="Line 11">
              <a:extLst>
                <a:ext uri="{FF2B5EF4-FFF2-40B4-BE49-F238E27FC236}">
                  <a16:creationId xmlns:a16="http://schemas.microsoft.com/office/drawing/2014/main" id="{1454166F-FEE8-4FB5-9B8F-BDB610D57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29058" y="2714619"/>
              <a:ext cx="500066" cy="1428760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id="{CA936930-96C7-405A-A174-8926F9E4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652963"/>
            <a:ext cx="8380412" cy="186531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s-ES" altLang="es-AR" sz="2400"/>
              <a:t>los aminoácidos hidrófobos se encuentran en su interior.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s-ES" altLang="es-AR" sz="2400"/>
              <a:t>los aminoácidos polares se ubican en la superficie.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s-ES" altLang="es-AR" sz="2400"/>
              <a:t>Las proteínas globulares tienen forma esférica, mientras que las fibrosas son alargadas.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EBA41E9-792F-4C36-89ED-7D589157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4400">
                <a:solidFill>
                  <a:schemeClr val="tx2"/>
                </a:solidFill>
              </a:rPr>
              <a:t>La estructura terciaria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209845AC-7BCC-41AF-B342-BA8A7B48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785813"/>
            <a:ext cx="3429000" cy="355441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s-AR" altLang="es-AR" sz="2000"/>
              <a:t>Las interacciones entre las cadenas pueden ser: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AR" altLang="es-AR" sz="2000"/>
              <a:t>Fuerzas de London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AR" altLang="es-AR" sz="2000"/>
              <a:t>Fuerzas dipolo-dipolo (permanentes, inducidas, etc.)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AR" altLang="es-AR" sz="2000"/>
              <a:t>Fuerzas electrostáticas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AR" altLang="es-AR" sz="2000"/>
              <a:t>Enlaces de hidrógeno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AR" altLang="es-AR" sz="2000"/>
              <a:t>Enlaces disulfuro (covalentes)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3" grpId="0"/>
      <p:bldP spid="1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6C81A0F-F810-4C23-A0A9-CA547412B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ES" altLang="es-AR"/>
              <a:t>La estructura cuaternaria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CB9118C7-7B3D-4FAF-BD66-6504E3930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184275"/>
            <a:ext cx="7483475" cy="15906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AR" sz="2400"/>
              <a:t>Resultan de la asociación entre proteínas.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AR" sz="2400"/>
              <a:t>Pueden darse entre moléculas idénticas o no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AR" sz="2400"/>
              <a:t>Las fuerzas que la estabilizan son de igual naturaleza que las observadas en las estructuras terciarias.</a:t>
            </a:r>
          </a:p>
        </p:txBody>
      </p:sp>
      <p:pic>
        <p:nvPicPr>
          <p:cNvPr id="13317" name="Picture 9" descr="3-14">
            <a:extLst>
              <a:ext uri="{FF2B5EF4-FFF2-40B4-BE49-F238E27FC236}">
                <a16:creationId xmlns:a16="http://schemas.microsoft.com/office/drawing/2014/main" id="{BCB77BB5-3361-487E-B518-71327741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200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emes">
            <a:extLst>
              <a:ext uri="{FF2B5EF4-FFF2-40B4-BE49-F238E27FC236}">
                <a16:creationId xmlns:a16="http://schemas.microsoft.com/office/drawing/2014/main" id="{EE286951-540C-44F5-AF5A-ED965473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3838575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7">
            <a:extLst>
              <a:ext uri="{FF2B5EF4-FFF2-40B4-BE49-F238E27FC236}">
                <a16:creationId xmlns:a16="http://schemas.microsoft.com/office/drawing/2014/main" id="{3E993F07-7C24-4BE9-88D8-86FD87B42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1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 sz="2400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B78CFAF2-B915-46D8-9A82-1C6FF3A0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6081713"/>
            <a:ext cx="3749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/>
              <a:t>Representación de la estructura cuaternaria de la mioglobina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animBg="1"/>
      <p:bldP spid="13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760276D-0006-4F5D-9F69-4D3D82ED3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s-ES" altLang="es-AR" sz="3200"/>
              <a:t>¿Qué fuerzas estabilizan las estructuras proteicas?</a:t>
            </a:r>
          </a:p>
        </p:txBody>
      </p:sp>
      <p:sp>
        <p:nvSpPr>
          <p:cNvPr id="18435" name="5 Marcador de número de diapositiva">
            <a:extLst>
              <a:ext uri="{FF2B5EF4-FFF2-40B4-BE49-F238E27FC236}">
                <a16:creationId xmlns:a16="http://schemas.microsoft.com/office/drawing/2014/main" id="{F640F304-A1B1-4C4F-A5D3-94E6E5849C61}"/>
              </a:ext>
            </a:extLst>
          </p:cNvPr>
          <p:cNvSpPr txBox="1">
            <a:spLocks noGrp="1"/>
          </p:cNvSpPr>
          <p:nvPr/>
        </p:nvSpPr>
        <p:spPr bwMode="auto">
          <a:xfrm>
            <a:off x="6246813" y="54578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AFD6CD1-17D5-415F-8580-F042D04DA25B}" type="slidenum">
              <a:rPr lang="es-ES" altLang="es-AR" sz="1200">
                <a:latin typeface="Arial" panose="020B0604020202020204" pitchFamily="34" charset="0"/>
              </a:rPr>
              <a:pPr algn="r" eaLnBrk="1" hangingPunct="1"/>
              <a:t>15</a:t>
            </a:fld>
            <a:endParaRPr lang="es-ES" altLang="es-AR" sz="1200">
              <a:latin typeface="Arial" panose="020B0604020202020204" pitchFamily="34" charset="0"/>
            </a:endParaRPr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FC2D9385-C8AC-4D0D-A476-5A22C12D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1989138"/>
            <a:ext cx="4038600" cy="21494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 estructura secundaria se estabiliza por puente 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 la terciaria y cuaternaria se pueden dar todas, incluso las covalentes (</a:t>
            </a:r>
            <a:r>
              <a:rPr lang="es-E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disulfuro</a:t>
            </a:r>
            <a:r>
              <a:rPr lang="es-E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pic>
        <p:nvPicPr>
          <p:cNvPr id="14341" name="Picture 7" descr="estruct3">
            <a:extLst>
              <a:ext uri="{FF2B5EF4-FFF2-40B4-BE49-F238E27FC236}">
                <a16:creationId xmlns:a16="http://schemas.microsoft.com/office/drawing/2014/main" id="{974CC12B-90D0-497D-96D0-C930647E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83381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arriba">
            <a:extLst>
              <a:ext uri="{FF2B5EF4-FFF2-40B4-BE49-F238E27FC236}">
                <a16:creationId xmlns:a16="http://schemas.microsoft.com/office/drawing/2014/main" id="{73C35705-4B3B-42FB-B074-BD8A42D10EBC}"/>
              </a:ext>
            </a:extLst>
          </p:cNvPr>
          <p:cNvSpPr/>
          <p:nvPr/>
        </p:nvSpPr>
        <p:spPr>
          <a:xfrm>
            <a:off x="3924300" y="908050"/>
            <a:ext cx="360363" cy="478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FD68C703-7ECE-4411-A02B-6254709EE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347788"/>
            <a:ext cx="2889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b="1"/>
              <a:t>FUERZA CRECIENTE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9877" grpId="0" animBg="1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5E2BA103-03A6-4029-9DAD-D0AB7FC5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474075" cy="860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2400" u="sng"/>
              <a:t>Constitución aminoacídica</a:t>
            </a:r>
            <a:r>
              <a:rPr lang="es-ES" altLang="es-AR" sz="2400"/>
              <a:t>: existen varias técnicas, todas parten de la hidrólisis de la cadena peptídica:</a:t>
            </a:r>
          </a:p>
        </p:txBody>
      </p:sp>
      <p:graphicFrame>
        <p:nvGraphicFramePr>
          <p:cNvPr id="16387" name="Object 5">
            <a:extLst>
              <a:ext uri="{FF2B5EF4-FFF2-40B4-BE49-F238E27FC236}">
                <a16:creationId xmlns:a16="http://schemas.microsoft.com/office/drawing/2014/main" id="{8A515B0B-5034-4E1E-AECD-AC67FD0AD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28800"/>
          <a:ext cx="90360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hemSketch" r:id="rId3" imgW="7205472" imgH="542544" progId="ACD.ChemSketch.20">
                  <p:embed/>
                </p:oleObj>
              </mc:Choice>
              <mc:Fallback>
                <p:oleObj name="ChemSketch" r:id="rId3" imgW="7205472" imgH="542544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90360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10">
            <a:extLst>
              <a:ext uri="{FF2B5EF4-FFF2-40B4-BE49-F238E27FC236}">
                <a16:creationId xmlns:a16="http://schemas.microsoft.com/office/drawing/2014/main" id="{C18AE153-C8A2-4440-A554-3E913641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983038"/>
            <a:ext cx="4032250" cy="14763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" altLang="es-AR" sz="1800"/>
              <a:t>Se mide el contenido total de c/u de los aminoácidos.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" altLang="es-AR" sz="1800"/>
              <a:t>Se emplean métodos instrumentales (cromatografía líquida, de intercambio iónico, etc). </a:t>
            </a:r>
          </a:p>
        </p:txBody>
      </p:sp>
      <p:pic>
        <p:nvPicPr>
          <p:cNvPr id="16389" name="Content Placeholder 3" descr="figura24.12.jpg">
            <a:extLst>
              <a:ext uri="{FF2B5EF4-FFF2-40B4-BE49-F238E27FC236}">
                <a16:creationId xmlns:a16="http://schemas.microsoft.com/office/drawing/2014/main" id="{F54D16C4-AD0D-4AD0-8C9E-C25DE1DD7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17838"/>
            <a:ext cx="45069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0">
            <a:extLst>
              <a:ext uri="{FF2B5EF4-FFF2-40B4-BE49-F238E27FC236}">
                <a16:creationId xmlns:a16="http://schemas.microsoft.com/office/drawing/2014/main" id="{087EA40A-BBC1-4CBD-B869-4B03F3229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s-ES" altLang="es-AR"/>
              <a:t> </a:t>
            </a:r>
          </a:p>
        </p:txBody>
      </p:sp>
      <p:sp>
        <p:nvSpPr>
          <p:cNvPr id="16391" name="Text Box 21">
            <a:extLst>
              <a:ext uri="{FF2B5EF4-FFF2-40B4-BE49-F238E27FC236}">
                <a16:creationId xmlns:a16="http://schemas.microsoft.com/office/drawing/2014/main" id="{B12A5972-D394-448F-8F57-F7DFD4D13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01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3600"/>
              <a:t>Caracterización de las proteínas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8" grpId="0" animBg="1"/>
      <p:bldP spid="163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Objeto">
            <a:extLst>
              <a:ext uri="{FF2B5EF4-FFF2-40B4-BE49-F238E27FC236}">
                <a16:creationId xmlns:a16="http://schemas.microsoft.com/office/drawing/2014/main" id="{080D8428-BD31-411E-8150-E40934D43A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2863" y="2197100"/>
          <a:ext cx="4697412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ChemSketch" r:id="rId3" imgW="4696920" imgH="1673280" progId="ACD.ChemSketch.20">
                  <p:embed/>
                </p:oleObj>
              </mc:Choice>
              <mc:Fallback>
                <p:oleObj name="ChemSketch" r:id="rId3" imgW="4696920" imgH="1673280" progId="ACD.ChemSketch.20">
                  <p:embed/>
                  <p:pic>
                    <p:nvPicPr>
                      <p:cNvPr id="0" name="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2197100"/>
                        <a:ext cx="4697412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>
            <a:extLst>
              <a:ext uri="{FF2B5EF4-FFF2-40B4-BE49-F238E27FC236}">
                <a16:creationId xmlns:a16="http://schemas.microsoft.com/office/drawing/2014/main" id="{636440C8-3B71-4670-BD3A-E84A45282E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475" y="1155700"/>
          <a:ext cx="6334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ChemSketch" r:id="rId5" imgW="6333840" imgH="1158120" progId="ACD.ChemSketch.20">
                  <p:embed/>
                </p:oleObj>
              </mc:Choice>
              <mc:Fallback>
                <p:oleObj name="ChemSketch" r:id="rId5" imgW="6333840" imgH="1158120" progId="ACD.ChemSketch.20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155700"/>
                        <a:ext cx="63341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1 Título">
            <a:extLst>
              <a:ext uri="{FF2B5EF4-FFF2-40B4-BE49-F238E27FC236}">
                <a16:creationId xmlns:a16="http://schemas.microsoft.com/office/drawing/2014/main" id="{5FFDF07B-9627-4E4A-870A-B4E36AB4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288"/>
            <a:ext cx="7772400" cy="750887"/>
          </a:xfrm>
        </p:spPr>
        <p:txBody>
          <a:bodyPr/>
          <a:lstStyle/>
          <a:p>
            <a:r>
              <a:rPr lang="es-ES" altLang="es-AR"/>
              <a:t>Secuenciación de proteínas</a:t>
            </a:r>
          </a:p>
        </p:txBody>
      </p:sp>
      <p:sp>
        <p:nvSpPr>
          <p:cNvPr id="2" name="2 CuadroTexto">
            <a:extLst>
              <a:ext uri="{FF2B5EF4-FFF2-40B4-BE49-F238E27FC236}">
                <a16:creationId xmlns:a16="http://schemas.microsoft.com/office/drawing/2014/main" id="{06714193-D0DB-4189-9D3F-EA5619D4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3671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2400" u="sng"/>
              <a:t>El método de Edman</a:t>
            </a:r>
            <a:r>
              <a:rPr lang="es-ES" altLang="es-AR" sz="2400"/>
              <a:t>: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D8937D48-F688-4C48-B1E6-6DCD4C7F1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005263"/>
            <a:ext cx="8496300" cy="26924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AR"/>
              <a:t>La reacción siempre ocurre sobre el extremo N- terminal.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AR"/>
              <a:t>Se forma una feniltiohidantoína que conserva al aminoácido de ese extremo y es fácilmente identificable (cromatografía)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AR"/>
              <a:t>Existen secuenciadores comerciales que pueden determinar hasta 50 aminoácidos sucesivos.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AR"/>
              <a:t>Para proteínas mayores debe realizarse una hidrólisis parcial que las fragmente.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AR"/>
              <a:t>Para construir la proteína a partir de los fragmentos elucidados se puede obtener la secuencia completa haciendo coincidir los extremos que se corresponden.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AR"/>
              <a:t>Por su especificidad, se prefiere realizar las hidrólisis parciales con enzimas, dado que estas cortan a las proteínas en lugares específicos y conocidos.</a:t>
            </a:r>
          </a:p>
        </p:txBody>
      </p:sp>
      <p:graphicFrame>
        <p:nvGraphicFramePr>
          <p:cNvPr id="7" name="6 Objeto">
            <a:extLst>
              <a:ext uri="{FF2B5EF4-FFF2-40B4-BE49-F238E27FC236}">
                <a16:creationId xmlns:a16="http://schemas.microsoft.com/office/drawing/2014/main" id="{AE26958F-448B-4D1B-81BC-C13DD2330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13" y="2565400"/>
          <a:ext cx="15208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ChemSketch" r:id="rId7" imgW="1520952" imgH="1014984" progId="ACD.ChemSketch.20">
                  <p:embed/>
                </p:oleObj>
              </mc:Choice>
              <mc:Fallback>
                <p:oleObj name="ChemSketch" r:id="rId7" imgW="1520952" imgH="1014984" progId="ACD.ChemSketch.20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565400"/>
                        <a:ext cx="15208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>
            <a:extLst>
              <a:ext uri="{FF2B5EF4-FFF2-40B4-BE49-F238E27FC236}">
                <a16:creationId xmlns:a16="http://schemas.microsoft.com/office/drawing/2014/main" id="{32F1608F-96F3-43BD-86AB-64528E9CC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2781300"/>
          <a:ext cx="546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ChemSketch" r:id="rId9" imgW="545592" imgH="368808" progId="ACD.ChemSketch.20">
                  <p:embed/>
                </p:oleObj>
              </mc:Choice>
              <mc:Fallback>
                <p:oleObj name="ChemSketch" r:id="rId9" imgW="545592" imgH="368808" progId="ACD.ChemSketch.20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781300"/>
                        <a:ext cx="546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Elipse">
            <a:extLst>
              <a:ext uri="{FF2B5EF4-FFF2-40B4-BE49-F238E27FC236}">
                <a16:creationId xmlns:a16="http://schemas.microsoft.com/office/drawing/2014/main" id="{5B5D27DE-1704-48C1-96D8-A48A02955C83}"/>
              </a:ext>
            </a:extLst>
          </p:cNvPr>
          <p:cNvSpPr/>
          <p:nvPr/>
        </p:nvSpPr>
        <p:spPr>
          <a:xfrm>
            <a:off x="2268538" y="1412875"/>
            <a:ext cx="358775" cy="42703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Elipse">
            <a:extLst>
              <a:ext uri="{FF2B5EF4-FFF2-40B4-BE49-F238E27FC236}">
                <a16:creationId xmlns:a16="http://schemas.microsoft.com/office/drawing/2014/main" id="{718658FA-2DD2-4F53-A308-815CEF8039F7}"/>
              </a:ext>
            </a:extLst>
          </p:cNvPr>
          <p:cNvSpPr/>
          <p:nvPr/>
        </p:nvSpPr>
        <p:spPr>
          <a:xfrm>
            <a:off x="3132138" y="3500438"/>
            <a:ext cx="360362" cy="504825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268DEC6B-0E68-4352-B794-685A0B39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8063"/>
            <a:ext cx="1695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Feniltiohidantoina</a:t>
            </a:r>
          </a:p>
        </p:txBody>
      </p:sp>
      <p:graphicFrame>
        <p:nvGraphicFramePr>
          <p:cNvPr id="3" name="2 Objeto">
            <a:extLst>
              <a:ext uri="{FF2B5EF4-FFF2-40B4-BE49-F238E27FC236}">
                <a16:creationId xmlns:a16="http://schemas.microsoft.com/office/drawing/2014/main" id="{BA82ADD6-6CF8-4A34-A05A-6D0283587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5463" y="909638"/>
          <a:ext cx="21336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ChemSketch" r:id="rId11" imgW="2133720" imgH="1347120" progId="ACD.ChemSketch.20">
                  <p:embed/>
                </p:oleObj>
              </mc:Choice>
              <mc:Fallback>
                <p:oleObj name="ChemSketch" r:id="rId11" imgW="2133720" imgH="1347120" progId="ACD.ChemSketch.20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909638"/>
                        <a:ext cx="213360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>
            <a:extLst>
              <a:ext uri="{FF2B5EF4-FFF2-40B4-BE49-F238E27FC236}">
                <a16:creationId xmlns:a16="http://schemas.microsoft.com/office/drawing/2014/main" id="{D0D386A9-1904-43A5-B995-451EEE3D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0" y="1495425"/>
            <a:ext cx="296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AR" altLang="es-AR">
                <a:sym typeface="Symbol" panose="05050102010706020507" pitchFamily="18" charset="2"/>
              </a:rPr>
              <a:t></a:t>
            </a:r>
            <a:endParaRPr lang="es-AR" altLang="es-AR"/>
          </a:p>
        </p:txBody>
      </p:sp>
      <p:sp>
        <p:nvSpPr>
          <p:cNvPr id="9" name="8 Flecha curvada hacia la izquierda">
            <a:extLst>
              <a:ext uri="{FF2B5EF4-FFF2-40B4-BE49-F238E27FC236}">
                <a16:creationId xmlns:a16="http://schemas.microsoft.com/office/drawing/2014/main" id="{B21A9D52-2846-48C1-A5F6-6E13D9B6DEA5}"/>
              </a:ext>
            </a:extLst>
          </p:cNvPr>
          <p:cNvSpPr/>
          <p:nvPr/>
        </p:nvSpPr>
        <p:spPr>
          <a:xfrm rot="2150300">
            <a:off x="7507288" y="1927225"/>
            <a:ext cx="792162" cy="153987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6" grpId="0" animBg="1"/>
      <p:bldP spid="21" grpId="0" animBg="1"/>
      <p:bldP spid="17" grpId="0"/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D1F54F3-EEE7-4BC9-8E6E-3CCE34B4A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991600" cy="609600"/>
          </a:xfrm>
        </p:spPr>
        <p:txBody>
          <a:bodyPr/>
          <a:lstStyle/>
          <a:p>
            <a:pPr eaLnBrk="1" hangingPunct="1"/>
            <a:r>
              <a:rPr lang="es-ES" altLang="es-AR"/>
              <a:t>Desnaturalización de las proteínas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9312D2F7-8C28-4E46-9D31-0960A6F8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8169275" cy="14255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2000"/>
              <a:t>Definición: una proteína se encuentra en estado nativo si es operativa. De lo contrario, está desnaturalizada.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2000"/>
              <a:t>La estabilización de una macromolécula es un proceso cooperativo en donde intervienen una gran cantidad de enlaces de baja energía.</a:t>
            </a:r>
          </a:p>
        </p:txBody>
      </p:sp>
      <p:grpSp>
        <p:nvGrpSpPr>
          <p:cNvPr id="4" name="3 Grupo">
            <a:extLst>
              <a:ext uri="{FF2B5EF4-FFF2-40B4-BE49-F238E27FC236}">
                <a16:creationId xmlns:a16="http://schemas.microsoft.com/office/drawing/2014/main" id="{45A8C287-65F5-459B-990F-1D48EFF3ABA3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2484438"/>
            <a:ext cx="4448175" cy="2097087"/>
            <a:chOff x="1403648" y="2484115"/>
            <a:chExt cx="5978405" cy="3063646"/>
          </a:xfrm>
        </p:grpSpPr>
        <p:pic>
          <p:nvPicPr>
            <p:cNvPr id="19473" name="Picture 5">
              <a:extLst>
                <a:ext uri="{FF2B5EF4-FFF2-40B4-BE49-F238E27FC236}">
                  <a16:creationId xmlns:a16="http://schemas.microsoft.com/office/drawing/2014/main" id="{14E24587-A9D0-4977-9A67-73B896563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484115"/>
              <a:ext cx="5801171" cy="3063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CuadroTexto">
              <a:extLst>
                <a:ext uri="{FF2B5EF4-FFF2-40B4-BE49-F238E27FC236}">
                  <a16:creationId xmlns:a16="http://schemas.microsoft.com/office/drawing/2014/main" id="{52EC40EF-F3E8-44BB-B56C-336B994CCDD4}"/>
                </a:ext>
              </a:extLst>
            </p:cNvPr>
            <p:cNvSpPr txBox="1"/>
            <p:nvPr/>
          </p:nvSpPr>
          <p:spPr>
            <a:xfrm>
              <a:off x="1587139" y="4780111"/>
              <a:ext cx="2022672" cy="4476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schemeClr val="accent6"/>
                  </a:solidFill>
                </a:rPr>
                <a:t>Nativa (funcional)</a:t>
              </a:r>
            </a:p>
          </p:txBody>
        </p:sp>
        <p:sp>
          <p:nvSpPr>
            <p:cNvPr id="3" name="2 CuadroTexto">
              <a:extLst>
                <a:ext uri="{FF2B5EF4-FFF2-40B4-BE49-F238E27FC236}">
                  <a16:creationId xmlns:a16="http://schemas.microsoft.com/office/drawing/2014/main" id="{4B2D82EF-CADA-4538-9193-10E24C4875CD}"/>
                </a:ext>
              </a:extLst>
            </p:cNvPr>
            <p:cNvSpPr txBox="1"/>
            <p:nvPr/>
          </p:nvSpPr>
          <p:spPr>
            <a:xfrm>
              <a:off x="5796774" y="4392806"/>
              <a:ext cx="1585279" cy="6748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schemeClr val="accent6"/>
                  </a:solidFill>
                </a:rPr>
                <a:t>Desnaturalizada</a:t>
              </a:r>
            </a:p>
            <a:p>
              <a:pPr>
                <a:defRPr/>
              </a:pPr>
              <a:r>
                <a:rPr lang="es-ES" sz="1200" dirty="0">
                  <a:solidFill>
                    <a:schemeClr val="accent6"/>
                  </a:solidFill>
                </a:rPr>
                <a:t>(no funcional)</a:t>
              </a:r>
            </a:p>
          </p:txBody>
        </p:sp>
      </p:grpSp>
      <p:sp>
        <p:nvSpPr>
          <p:cNvPr id="13" name="Text Box 23">
            <a:extLst>
              <a:ext uri="{FF2B5EF4-FFF2-40B4-BE49-F238E27FC236}">
                <a16:creationId xmlns:a16="http://schemas.microsoft.com/office/drawing/2014/main" id="{26289DCA-0E3D-4058-AF41-976D1CBA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513013"/>
            <a:ext cx="38163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2000"/>
              <a:t>Los estados nativo y desnaturalizado no responden a conformaciones únicas.</a:t>
            </a:r>
          </a:p>
          <a:p>
            <a:pPr algn="just"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2000"/>
              <a:t>Pueden existir varias conformaciones funcionales (nativas) otras tantas que no lo son (desnaturalizadas)</a:t>
            </a:r>
          </a:p>
        </p:txBody>
      </p:sp>
      <p:grpSp>
        <p:nvGrpSpPr>
          <p:cNvPr id="5" name="6 Grupo">
            <a:extLst>
              <a:ext uri="{FF2B5EF4-FFF2-40B4-BE49-F238E27FC236}">
                <a16:creationId xmlns:a16="http://schemas.microsoft.com/office/drawing/2014/main" id="{5F4FD444-A152-4FF4-9D4E-CB43BFB32A39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4740275"/>
            <a:ext cx="3794125" cy="762000"/>
            <a:chOff x="4048511" y="5470524"/>
            <a:chExt cx="3793702" cy="762000"/>
          </a:xfrm>
        </p:grpSpPr>
        <p:sp>
          <p:nvSpPr>
            <p:cNvPr id="19463" name="Text Box 24">
              <a:extLst>
                <a:ext uri="{FF2B5EF4-FFF2-40B4-BE49-F238E27FC236}">
                  <a16:creationId xmlns:a16="http://schemas.microsoft.com/office/drawing/2014/main" id="{F3DE3440-24C6-4168-832E-CC2C6A1D9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7175" y="5617895"/>
              <a:ext cx="1532518" cy="45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2400"/>
                <a:t>K=[D]/[N] </a:t>
              </a:r>
            </a:p>
          </p:txBody>
        </p:sp>
        <p:grpSp>
          <p:nvGrpSpPr>
            <p:cNvPr id="19464" name="5 Grupo">
              <a:extLst>
                <a:ext uri="{FF2B5EF4-FFF2-40B4-BE49-F238E27FC236}">
                  <a16:creationId xmlns:a16="http://schemas.microsoft.com/office/drawing/2014/main" id="{36F32B13-2478-4994-8FBB-65F82BBC5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8511" y="5470524"/>
              <a:ext cx="3793702" cy="762000"/>
              <a:chOff x="4090666" y="5468937"/>
              <a:chExt cx="3793702" cy="762000"/>
            </a:xfrm>
          </p:grpSpPr>
          <p:grpSp>
            <p:nvGrpSpPr>
              <p:cNvPr id="19465" name="Group 18">
                <a:extLst>
                  <a:ext uri="{FF2B5EF4-FFF2-40B4-BE49-F238E27FC236}">
                    <a16:creationId xmlns:a16="http://schemas.microsoft.com/office/drawing/2014/main" id="{0D3CB357-3C5E-4B0D-9C51-4D9EEEA03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0666" y="5617895"/>
                <a:ext cx="1805410" cy="457467"/>
                <a:chOff x="2352" y="2544"/>
                <a:chExt cx="1085" cy="294"/>
              </a:xfrm>
            </p:grpSpPr>
            <p:sp>
              <p:nvSpPr>
                <p:cNvPr id="19469" name="Text Box 19">
                  <a:extLst>
                    <a:ext uri="{FF2B5EF4-FFF2-40B4-BE49-F238E27FC236}">
                      <a16:creationId xmlns:a16="http://schemas.microsoft.com/office/drawing/2014/main" id="{6CD9189A-94D8-4A63-92BC-34ACE1FE60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2" y="2544"/>
                  <a:ext cx="394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mpd="dbl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2400"/>
                    <a:t>[N] </a:t>
                  </a:r>
                </a:p>
              </p:txBody>
            </p:sp>
            <p:sp>
              <p:nvSpPr>
                <p:cNvPr id="19470" name="Text Box 20">
                  <a:extLst>
                    <a:ext uri="{FF2B5EF4-FFF2-40B4-BE49-F238E27FC236}">
                      <a16:creationId xmlns:a16="http://schemas.microsoft.com/office/drawing/2014/main" id="{B78A9DE2-EB99-4C4A-8425-E48A26CBFE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72" y="2544"/>
                  <a:ext cx="365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mpd="dbl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2400"/>
                    <a:t>[D]</a:t>
                  </a:r>
                </a:p>
              </p:txBody>
            </p:sp>
            <p:sp>
              <p:nvSpPr>
                <p:cNvPr id="19471" name="Line 21">
                  <a:extLst>
                    <a:ext uri="{FF2B5EF4-FFF2-40B4-BE49-F238E27FC236}">
                      <a16:creationId xmlns:a16="http://schemas.microsoft.com/office/drawing/2014/main" id="{F6EF4026-FB2A-467F-85F5-DB54F7142B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2688"/>
                  <a:ext cx="336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 cmpd="dbl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19472" name="Line 22">
                  <a:extLst>
                    <a:ext uri="{FF2B5EF4-FFF2-40B4-BE49-F238E27FC236}">
                      <a16:creationId xmlns:a16="http://schemas.microsoft.com/office/drawing/2014/main" id="{04F93E0C-836F-4E7D-8C63-417F60DA0D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88" y="2784"/>
                  <a:ext cx="336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 cmpd="dbl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sp>
            <p:nvSpPr>
              <p:cNvPr id="19466" name="Rectangle 26">
                <a:extLst>
                  <a:ext uri="{FF2B5EF4-FFF2-40B4-BE49-F238E27FC236}">
                    <a16:creationId xmlns:a16="http://schemas.microsoft.com/office/drawing/2014/main" id="{4051A448-82AB-4029-B470-9BCF52CC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666" y="5468937"/>
                <a:ext cx="3793702" cy="7620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AR" altLang="es-AR"/>
              </a:p>
            </p:txBody>
          </p:sp>
          <p:sp>
            <p:nvSpPr>
              <p:cNvPr id="19467" name="Line 39">
                <a:extLst>
                  <a:ext uri="{FF2B5EF4-FFF2-40B4-BE49-F238E27FC236}">
                    <a16:creationId xmlns:a16="http://schemas.microsoft.com/office/drawing/2014/main" id="{81FBEE59-53BF-4C93-9888-D225E25EE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7" y="5838937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468" name="Line 40">
                <a:extLst>
                  <a:ext uri="{FF2B5EF4-FFF2-40B4-BE49-F238E27FC236}">
                    <a16:creationId xmlns:a16="http://schemas.microsoft.com/office/drawing/2014/main" id="{BCA6D2F2-3EB8-4B7E-97ED-24F506E24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94237" y="5991337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9">
            <a:extLst>
              <a:ext uri="{FF2B5EF4-FFF2-40B4-BE49-F238E27FC236}">
                <a16:creationId xmlns:a16="http://schemas.microsoft.com/office/drawing/2014/main" id="{FD37F01F-AE59-47F6-A956-6C7D7F79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90500"/>
            <a:ext cx="788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3200"/>
              <a:t>Estabilidad térmica de las estructuras proteicas</a:t>
            </a:r>
          </a:p>
        </p:txBody>
      </p:sp>
      <p:sp>
        <p:nvSpPr>
          <p:cNvPr id="21507" name="Text Box 30">
            <a:extLst>
              <a:ext uri="{FF2B5EF4-FFF2-40B4-BE49-F238E27FC236}">
                <a16:creationId xmlns:a16="http://schemas.microsoft.com/office/drawing/2014/main" id="{1D174934-0E95-49C1-A6A0-54A214A7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908050"/>
            <a:ext cx="9144000" cy="1262063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/>
              <a:t>En la desnaturalización se rompen enlaces (puente H, Van der Waals, electrostácticas, etc)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/>
              <a:t>La cadena se desenrolla (proceso endotérmico, </a:t>
            </a:r>
            <a:r>
              <a:rPr lang="es-ES" altLang="es-AR">
                <a:latin typeface="Symbol" panose="05050102010706020507" pitchFamily="18" charset="2"/>
              </a:rPr>
              <a:t>D</a:t>
            </a:r>
            <a:r>
              <a:rPr lang="es-ES" altLang="es-AR"/>
              <a:t>H&gt;0)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/>
              <a:t>Y se exponen grupos hidrófobos que ordenan el agua a su alrededor (disminución entrópica, </a:t>
            </a:r>
            <a:r>
              <a:rPr lang="es-ES" altLang="es-AR">
                <a:latin typeface="Symbol" panose="05050102010706020507" pitchFamily="18" charset="2"/>
              </a:rPr>
              <a:t>D</a:t>
            </a:r>
            <a:r>
              <a:rPr lang="es-ES" altLang="es-AR"/>
              <a:t>S&lt;0)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/>
              <a:t>Como consecuencia en la mayoría de los casos se precisa energía y la transición ocurre al aumentar T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7D460327-B0FC-46C7-ABF3-A9FAB290C6E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86000"/>
            <a:ext cx="7364413" cy="3124200"/>
            <a:chOff x="912" y="1296"/>
            <a:chExt cx="4639" cy="1968"/>
          </a:xfrm>
        </p:grpSpPr>
        <p:pic>
          <p:nvPicPr>
            <p:cNvPr id="20487" name="Picture 5" descr="D:\Mis documentos\Mis imágenes\desnat.jpg">
              <a:extLst>
                <a:ext uri="{FF2B5EF4-FFF2-40B4-BE49-F238E27FC236}">
                  <a16:creationId xmlns:a16="http://schemas.microsoft.com/office/drawing/2014/main" id="{D3D80C93-03C3-4F0F-A5FF-8F4390E7F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96"/>
              <a:ext cx="360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11">
              <a:extLst>
                <a:ext uri="{FF2B5EF4-FFF2-40B4-BE49-F238E27FC236}">
                  <a16:creationId xmlns:a16="http://schemas.microsoft.com/office/drawing/2014/main" id="{ACEA44AD-8118-4DFD-BA05-5A0538747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880"/>
              <a:ext cx="7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 b="1">
                  <a:solidFill>
                    <a:srgbClr val="006600"/>
                  </a:solidFill>
                </a:rPr>
                <a:t>Desnaturalizada</a:t>
              </a:r>
            </a:p>
          </p:txBody>
        </p:sp>
        <p:sp>
          <p:nvSpPr>
            <p:cNvPr id="20489" name="Text Box 12">
              <a:extLst>
                <a:ext uri="{FF2B5EF4-FFF2-40B4-BE49-F238E27FC236}">
                  <a16:creationId xmlns:a16="http://schemas.microsoft.com/office/drawing/2014/main" id="{5EB55861-3796-419D-BD30-8A73BC7FA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784"/>
              <a:ext cx="3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 b="1">
                  <a:solidFill>
                    <a:srgbClr val="006600"/>
                  </a:solidFill>
                </a:rPr>
                <a:t>Nativa</a:t>
              </a:r>
            </a:p>
          </p:txBody>
        </p:sp>
        <p:sp>
          <p:nvSpPr>
            <p:cNvPr id="20490" name="Text Box 13">
              <a:extLst>
                <a:ext uri="{FF2B5EF4-FFF2-40B4-BE49-F238E27FC236}">
                  <a16:creationId xmlns:a16="http://schemas.microsoft.com/office/drawing/2014/main" id="{B44AA306-45C6-4EE6-8185-6CDE38791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296"/>
              <a:ext cx="691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s-ES" altLang="es-AR" sz="1200" b="1">
                  <a:solidFill>
                    <a:srgbClr val="FF6600"/>
                  </a:solidFill>
                </a:rPr>
                <a:t>Moléculas de agua desordenadas</a:t>
              </a:r>
            </a:p>
          </p:txBody>
        </p:sp>
        <p:sp>
          <p:nvSpPr>
            <p:cNvPr id="20491" name="Line 14">
              <a:extLst>
                <a:ext uri="{FF2B5EF4-FFF2-40B4-BE49-F238E27FC236}">
                  <a16:creationId xmlns:a16="http://schemas.microsoft.com/office/drawing/2014/main" id="{AE5A0189-F090-4234-9885-B3B975413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3" y="1497"/>
              <a:ext cx="16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2" name="Text Box 15">
              <a:extLst>
                <a:ext uri="{FF2B5EF4-FFF2-40B4-BE49-F238E27FC236}">
                  <a16:creationId xmlns:a16="http://schemas.microsoft.com/office/drawing/2014/main" id="{67889247-5648-4A62-8F7F-4E8244379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0" y="2397"/>
              <a:ext cx="65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s-ES" altLang="es-AR" sz="1200" b="1">
                  <a:solidFill>
                    <a:srgbClr val="FF6600"/>
                  </a:solidFill>
                </a:rPr>
                <a:t>Moléculas de agua ordenadas</a:t>
              </a:r>
            </a:p>
          </p:txBody>
        </p:sp>
        <p:sp>
          <p:nvSpPr>
            <p:cNvPr id="20493" name="Line 16">
              <a:extLst>
                <a:ext uri="{FF2B5EF4-FFF2-40B4-BE49-F238E27FC236}">
                  <a16:creationId xmlns:a16="http://schemas.microsoft.com/office/drawing/2014/main" id="{AADA8B76-151C-4A0B-A760-DF4F52E67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01" y="2172"/>
              <a:ext cx="193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4" name="Line 17">
              <a:extLst>
                <a:ext uri="{FF2B5EF4-FFF2-40B4-BE49-F238E27FC236}">
                  <a16:creationId xmlns:a16="http://schemas.microsoft.com/office/drawing/2014/main" id="{5E2BB277-26F6-45C4-BE96-AB6BFDFEB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9" y="2525"/>
              <a:ext cx="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5" name="Text Box 18">
              <a:extLst>
                <a:ext uri="{FF2B5EF4-FFF2-40B4-BE49-F238E27FC236}">
                  <a16:creationId xmlns:a16="http://schemas.microsoft.com/office/drawing/2014/main" id="{8143E9B2-7329-4B18-B37C-F0944730A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1427"/>
              <a:ext cx="9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 b="1">
                  <a:solidFill>
                    <a:srgbClr val="FF6600"/>
                  </a:solidFill>
                </a:rPr>
                <a:t>Enlaces de hidrógeno</a:t>
              </a:r>
            </a:p>
          </p:txBody>
        </p:sp>
        <p:sp>
          <p:nvSpPr>
            <p:cNvPr id="20496" name="Line 19">
              <a:extLst>
                <a:ext uri="{FF2B5EF4-FFF2-40B4-BE49-F238E27FC236}">
                  <a16:creationId xmlns:a16="http://schemas.microsoft.com/office/drawing/2014/main" id="{3EB7311E-DE97-4D68-A0DC-CA1509E236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0" y="1465"/>
              <a:ext cx="964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7" name="Line 20">
              <a:extLst>
                <a:ext uri="{FF2B5EF4-FFF2-40B4-BE49-F238E27FC236}">
                  <a16:creationId xmlns:a16="http://schemas.microsoft.com/office/drawing/2014/main" id="{E578F472-16D3-4A99-83B8-BF8825F60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6" y="1530"/>
              <a:ext cx="353" cy="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8" name="Oval 32">
              <a:extLst>
                <a:ext uri="{FF2B5EF4-FFF2-40B4-BE49-F238E27FC236}">
                  <a16:creationId xmlns:a16="http://schemas.microsoft.com/office/drawing/2014/main" id="{C39EDECA-D2AF-4AEE-9582-46BF5D3A1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4"/>
              <a:ext cx="336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20499" name="Text Box 33">
              <a:extLst>
                <a:ext uri="{FF2B5EF4-FFF2-40B4-BE49-F238E27FC236}">
                  <a16:creationId xmlns:a16="http://schemas.microsoft.com/office/drawing/2014/main" id="{EE809B20-87C6-4EF5-B646-B623875C0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592"/>
              <a:ext cx="8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s-ES" altLang="es-AR" sz="1200" b="1">
                  <a:solidFill>
                    <a:srgbClr val="FF6600"/>
                  </a:solidFill>
                </a:rPr>
                <a:t>Enlaces hidrófobos</a:t>
              </a:r>
            </a:p>
          </p:txBody>
        </p:sp>
        <p:sp>
          <p:nvSpPr>
            <p:cNvPr id="20500" name="Line 34">
              <a:extLst>
                <a:ext uri="{FF2B5EF4-FFF2-40B4-BE49-F238E27FC236}">
                  <a16:creationId xmlns:a16="http://schemas.microsoft.com/office/drawing/2014/main" id="{7E8065AB-B205-4A24-9CC2-6F12BB784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501" name="Oval 35">
              <a:extLst>
                <a:ext uri="{FF2B5EF4-FFF2-40B4-BE49-F238E27FC236}">
                  <a16:creationId xmlns:a16="http://schemas.microsoft.com/office/drawing/2014/main" id="{6043462F-BCB8-402F-B08A-0AD14811A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97851">
              <a:off x="3744" y="1728"/>
              <a:ext cx="375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20502" name="Text Box 36">
              <a:extLst>
                <a:ext uri="{FF2B5EF4-FFF2-40B4-BE49-F238E27FC236}">
                  <a16:creationId xmlns:a16="http://schemas.microsoft.com/office/drawing/2014/main" id="{4519E6F7-F5F9-4ECD-9098-DB9DBAF77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112"/>
              <a:ext cx="9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 b="1">
                  <a:solidFill>
                    <a:srgbClr val="FF6600"/>
                  </a:solidFill>
                </a:rPr>
                <a:t>Enlaces de hidrógeno</a:t>
              </a:r>
            </a:p>
          </p:txBody>
        </p:sp>
        <p:sp>
          <p:nvSpPr>
            <p:cNvPr id="20503" name="Line 37">
              <a:extLst>
                <a:ext uri="{FF2B5EF4-FFF2-40B4-BE49-F238E27FC236}">
                  <a16:creationId xmlns:a16="http://schemas.microsoft.com/office/drawing/2014/main" id="{BD9ED47C-6E39-4C46-A697-2AB6DABC9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22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1510" name="Rectangle 41">
            <a:extLst>
              <a:ext uri="{FF2B5EF4-FFF2-40B4-BE49-F238E27FC236}">
                <a16:creationId xmlns:a16="http://schemas.microsoft.com/office/drawing/2014/main" id="{86D64514-2653-4082-BD44-D291DCB79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3019425"/>
            <a:ext cx="2630488" cy="461963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s-ES" altLang="es-AR" sz="2400">
                <a:latin typeface="Symbol" panose="05050102010706020507" pitchFamily="18" charset="2"/>
              </a:rPr>
              <a:t>D</a:t>
            </a:r>
            <a:r>
              <a:rPr lang="es-ES" altLang="es-AR" sz="2400"/>
              <a:t>G = </a:t>
            </a:r>
            <a:r>
              <a:rPr lang="es-ES" altLang="es-AR" sz="2400">
                <a:latin typeface="Symbol" panose="05050102010706020507" pitchFamily="18" charset="2"/>
              </a:rPr>
              <a:t>D</a:t>
            </a:r>
            <a:r>
              <a:rPr lang="es-ES" altLang="es-AR" sz="2400"/>
              <a:t>H-T</a:t>
            </a:r>
            <a:r>
              <a:rPr lang="es-ES" altLang="es-AR" sz="2400">
                <a:latin typeface="Symbol" panose="05050102010706020507" pitchFamily="18" charset="2"/>
              </a:rPr>
              <a:t>D</a:t>
            </a:r>
            <a:r>
              <a:rPr lang="es-ES" altLang="es-AR" sz="2400"/>
              <a:t>S &gt; 0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D8E72B1F-2BAF-4604-8BF2-BD8E098FC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427663"/>
            <a:ext cx="8839200" cy="1338262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800"/>
              <a:t>Las proteínas desnaturalizadas son más digeribles (nutrición).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800"/>
              <a:t>El calor permite eliminar a los inhibidores de proteasas presentes en las leguminosas (desnaturalización)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800"/>
              <a:t>También desnaturaliza enzimas que alteran las verduras congeladas (lipasas y lipoxigenasas)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animBg="1"/>
      <p:bldP spid="21510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EB2AE8F-ED34-4DC9-ADB1-9DE31683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549275"/>
            <a:ext cx="7772400" cy="5400675"/>
          </a:xfrm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s-ES" altLang="es-AR"/>
              <a:t>Las proteínas son biopolímeros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s-ES" altLang="es-AR"/>
              <a:t>Sus monómeros constitutivos son los aminoácidos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s-ES" altLang="es-AR"/>
              <a:t>Se encuentran ampliamente distribuidas en todos los organismos vivos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s-ES" altLang="es-AR"/>
              <a:t>Cumplen funciones variadas, como las de estructura, transporte, hormonales, catalíticas (enzimas), recetoras, etc.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s-ES" altLang="es-AR"/>
              <a:t>Su estructura primaria se encuentra codificada en el ADN de los seres vivos.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C054DAD-8840-45E0-BD28-C2C83C519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4275" y="174625"/>
            <a:ext cx="4114800" cy="685800"/>
          </a:xfrm>
        </p:spPr>
        <p:txBody>
          <a:bodyPr/>
          <a:lstStyle/>
          <a:p>
            <a:pPr algn="l" eaLnBrk="1" hangingPunct="1"/>
            <a:r>
              <a:rPr lang="es-ES" altLang="es-AR" sz="2800"/>
              <a:t>Desnaturalización por pH</a:t>
            </a:r>
          </a:p>
        </p:txBody>
      </p:sp>
      <p:grpSp>
        <p:nvGrpSpPr>
          <p:cNvPr id="3" name="39 Grupo">
            <a:extLst>
              <a:ext uri="{FF2B5EF4-FFF2-40B4-BE49-F238E27FC236}">
                <a16:creationId xmlns:a16="http://schemas.microsoft.com/office/drawing/2014/main" id="{7FC2B9A4-8C8A-456A-9A95-4636E929117C}"/>
              </a:ext>
            </a:extLst>
          </p:cNvPr>
          <p:cNvGrpSpPr>
            <a:grpSpLocks/>
          </p:cNvGrpSpPr>
          <p:nvPr/>
        </p:nvGrpSpPr>
        <p:grpSpPr bwMode="auto">
          <a:xfrm>
            <a:off x="138113" y="3502025"/>
            <a:ext cx="3611562" cy="1254125"/>
            <a:chOff x="379562" y="1112870"/>
            <a:chExt cx="3613096" cy="1254684"/>
          </a:xfrm>
        </p:grpSpPr>
        <p:grpSp>
          <p:nvGrpSpPr>
            <p:cNvPr id="21546" name="40 Grupo">
              <a:extLst>
                <a:ext uri="{FF2B5EF4-FFF2-40B4-BE49-F238E27FC236}">
                  <a16:creationId xmlns:a16="http://schemas.microsoft.com/office/drawing/2014/main" id="{E8415C63-BDCC-456A-8C8D-A075D068A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562" y="1343025"/>
              <a:ext cx="3472358" cy="764290"/>
              <a:chOff x="379562" y="1293122"/>
              <a:chExt cx="4857750" cy="814193"/>
            </a:xfrm>
          </p:grpSpPr>
          <p:sp>
            <p:nvSpPr>
              <p:cNvPr id="48" name="47 Forma libre">
                <a:extLst>
                  <a:ext uri="{FF2B5EF4-FFF2-40B4-BE49-F238E27FC236}">
                    <a16:creationId xmlns:a16="http://schemas.microsoft.com/office/drawing/2014/main" id="{93AFFC31-4204-42F8-B7B2-796AED3B02CD}"/>
                  </a:ext>
                </a:extLst>
              </p:cNvPr>
              <p:cNvSpPr/>
              <p:nvPr/>
            </p:nvSpPr>
            <p:spPr>
              <a:xfrm>
                <a:off x="379562" y="1342332"/>
                <a:ext cx="4856898" cy="477118"/>
              </a:xfrm>
              <a:custGeom>
                <a:avLst/>
                <a:gdLst>
                  <a:gd name="connsiteX0" fmla="*/ 0 w 4857750"/>
                  <a:gd name="connsiteY0" fmla="*/ 371475 h 476258"/>
                  <a:gd name="connsiteX1" fmla="*/ 857250 w 4857750"/>
                  <a:gd name="connsiteY1" fmla="*/ 238125 h 476258"/>
                  <a:gd name="connsiteX2" fmla="*/ 2171700 w 4857750"/>
                  <a:gd name="connsiteY2" fmla="*/ 476250 h 476258"/>
                  <a:gd name="connsiteX3" fmla="*/ 3009900 w 4857750"/>
                  <a:gd name="connsiteY3" fmla="*/ 228600 h 476258"/>
                  <a:gd name="connsiteX4" fmla="*/ 4105275 w 4857750"/>
                  <a:gd name="connsiteY4" fmla="*/ 400050 h 476258"/>
                  <a:gd name="connsiteX5" fmla="*/ 4857750 w 4857750"/>
                  <a:gd name="connsiteY5" fmla="*/ 0 h 47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7750" h="476258">
                    <a:moveTo>
                      <a:pt x="0" y="371475"/>
                    </a:moveTo>
                    <a:cubicBezTo>
                      <a:pt x="247650" y="296069"/>
                      <a:pt x="495300" y="220663"/>
                      <a:pt x="857250" y="238125"/>
                    </a:cubicBezTo>
                    <a:cubicBezTo>
                      <a:pt x="1219200" y="255587"/>
                      <a:pt x="1812925" y="477837"/>
                      <a:pt x="2171700" y="476250"/>
                    </a:cubicBezTo>
                    <a:cubicBezTo>
                      <a:pt x="2530475" y="474663"/>
                      <a:pt x="2687638" y="241300"/>
                      <a:pt x="3009900" y="228600"/>
                    </a:cubicBezTo>
                    <a:cubicBezTo>
                      <a:pt x="3332163" y="215900"/>
                      <a:pt x="3797300" y="438150"/>
                      <a:pt x="4105275" y="400050"/>
                    </a:cubicBezTo>
                    <a:cubicBezTo>
                      <a:pt x="4413250" y="361950"/>
                      <a:pt x="4635500" y="180975"/>
                      <a:pt x="4857750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cxnSp>
            <p:nvCxnSpPr>
              <p:cNvPr id="49" name="48 Conector recto">
                <a:extLst>
                  <a:ext uri="{FF2B5EF4-FFF2-40B4-BE49-F238E27FC236}">
                    <a16:creationId xmlns:a16="http://schemas.microsoft.com/office/drawing/2014/main" id="{927CFEFB-385D-467D-A287-6E3430F02C2F}"/>
                  </a:ext>
                </a:extLst>
              </p:cNvPr>
              <p:cNvCxnSpPr/>
              <p:nvPr/>
            </p:nvCxnSpPr>
            <p:spPr>
              <a:xfrm flipV="1">
                <a:off x="828370" y="1342332"/>
                <a:ext cx="0" cy="238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>
                <a:extLst>
                  <a:ext uri="{FF2B5EF4-FFF2-40B4-BE49-F238E27FC236}">
                    <a16:creationId xmlns:a16="http://schemas.microsoft.com/office/drawing/2014/main" id="{8D03272F-878A-49D0-826A-7EA8DB22CA34}"/>
                  </a:ext>
                </a:extLst>
              </p:cNvPr>
              <p:cNvCxnSpPr/>
              <p:nvPr/>
            </p:nvCxnSpPr>
            <p:spPr>
              <a:xfrm>
                <a:off x="1619337" y="1628265"/>
                <a:ext cx="0" cy="2876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Conector recto">
                <a:extLst>
                  <a:ext uri="{FF2B5EF4-FFF2-40B4-BE49-F238E27FC236}">
                    <a16:creationId xmlns:a16="http://schemas.microsoft.com/office/drawing/2014/main" id="{3089C900-42E1-4BDB-BBA3-9B2A0FD8D983}"/>
                  </a:ext>
                </a:extLst>
              </p:cNvPr>
              <p:cNvCxnSpPr/>
              <p:nvPr/>
            </p:nvCxnSpPr>
            <p:spPr>
              <a:xfrm>
                <a:off x="2554723" y="1819450"/>
                <a:ext cx="0" cy="2876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>
                <a:extLst>
                  <a:ext uri="{FF2B5EF4-FFF2-40B4-BE49-F238E27FC236}">
                    <a16:creationId xmlns:a16="http://schemas.microsoft.com/office/drawing/2014/main" id="{53DE5491-14EE-4F31-89F3-BA9BA81C58D0}"/>
                  </a:ext>
                </a:extLst>
              </p:cNvPr>
              <p:cNvCxnSpPr/>
              <p:nvPr/>
            </p:nvCxnSpPr>
            <p:spPr>
              <a:xfrm>
                <a:off x="3492331" y="1318645"/>
                <a:ext cx="0" cy="2876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>
                <a:extLst>
                  <a:ext uri="{FF2B5EF4-FFF2-40B4-BE49-F238E27FC236}">
                    <a16:creationId xmlns:a16="http://schemas.microsoft.com/office/drawing/2014/main" id="{116D0605-7E25-4A6F-AC9D-76192B20BEBA}"/>
                  </a:ext>
                </a:extLst>
              </p:cNvPr>
              <p:cNvCxnSpPr/>
              <p:nvPr/>
            </p:nvCxnSpPr>
            <p:spPr>
              <a:xfrm>
                <a:off x="4354397" y="1772076"/>
                <a:ext cx="0" cy="2893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>
                <a:extLst>
                  <a:ext uri="{FF2B5EF4-FFF2-40B4-BE49-F238E27FC236}">
                    <a16:creationId xmlns:a16="http://schemas.microsoft.com/office/drawing/2014/main" id="{30728C90-F9F5-446F-A6DF-22B15674110F}"/>
                  </a:ext>
                </a:extLst>
              </p:cNvPr>
              <p:cNvCxnSpPr/>
              <p:nvPr/>
            </p:nvCxnSpPr>
            <p:spPr>
              <a:xfrm>
                <a:off x="4932070" y="1293267"/>
                <a:ext cx="0" cy="2876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47" name="41 CuadroTexto">
              <a:extLst>
                <a:ext uri="{FF2B5EF4-FFF2-40B4-BE49-F238E27FC236}">
                  <a16:creationId xmlns:a16="http://schemas.microsoft.com/office/drawing/2014/main" id="{8C1A23D5-0304-49B3-B99A-77D4A9103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1196752"/>
              <a:ext cx="457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NH</a:t>
              </a:r>
              <a:r>
                <a:rPr lang="es-ES" altLang="es-AR" sz="1200" baseline="-25000"/>
                <a:t>2</a:t>
              </a:r>
              <a:endParaRPr lang="es-ES" altLang="es-AR" sz="1200"/>
            </a:p>
          </p:txBody>
        </p:sp>
        <p:sp>
          <p:nvSpPr>
            <p:cNvPr id="21548" name="42 CuadroTexto">
              <a:extLst>
                <a:ext uri="{FF2B5EF4-FFF2-40B4-BE49-F238E27FC236}">
                  <a16:creationId xmlns:a16="http://schemas.microsoft.com/office/drawing/2014/main" id="{6BC73A82-E687-4407-A50E-9CB970D46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176" y="1866658"/>
              <a:ext cx="5421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COO</a:t>
              </a:r>
              <a:r>
                <a:rPr lang="es-ES" altLang="es-AR" sz="1200" baseline="30000"/>
                <a:t>-</a:t>
              </a:r>
              <a:endParaRPr lang="es-ES" altLang="es-AR" sz="1200"/>
            </a:p>
          </p:txBody>
        </p:sp>
        <p:sp>
          <p:nvSpPr>
            <p:cNvPr id="21549" name="43 CuadroTexto">
              <a:extLst>
                <a:ext uri="{FF2B5EF4-FFF2-40B4-BE49-F238E27FC236}">
                  <a16:creationId xmlns:a16="http://schemas.microsoft.com/office/drawing/2014/main" id="{7A695B63-ABE2-408A-8BBC-C618E7C29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1840" y="2010064"/>
              <a:ext cx="457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NH</a:t>
              </a:r>
              <a:r>
                <a:rPr lang="es-ES" altLang="es-AR" sz="1200" baseline="-25000"/>
                <a:t>2</a:t>
              </a:r>
              <a:endParaRPr lang="es-ES" altLang="es-AR" sz="1200"/>
            </a:p>
          </p:txBody>
        </p:sp>
        <p:sp>
          <p:nvSpPr>
            <p:cNvPr id="21550" name="44 CuadroTexto">
              <a:extLst>
                <a:ext uri="{FF2B5EF4-FFF2-40B4-BE49-F238E27FC236}">
                  <a16:creationId xmlns:a16="http://schemas.microsoft.com/office/drawing/2014/main" id="{72C59DFA-FF92-4192-986E-E43F9169B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7248" y="1112870"/>
              <a:ext cx="457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NH</a:t>
              </a:r>
              <a:r>
                <a:rPr lang="es-ES" altLang="es-AR" sz="1200" baseline="-25000"/>
                <a:t>2</a:t>
              </a:r>
              <a:endParaRPr lang="es-ES" altLang="es-AR" sz="1200"/>
            </a:p>
          </p:txBody>
        </p:sp>
        <p:sp>
          <p:nvSpPr>
            <p:cNvPr id="21551" name="45 CuadroTexto">
              <a:extLst>
                <a:ext uri="{FF2B5EF4-FFF2-40B4-BE49-F238E27FC236}">
                  <a16:creationId xmlns:a16="http://schemas.microsoft.com/office/drawing/2014/main" id="{AFFC12EB-8067-426A-9D11-A30102E81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597" y="2090555"/>
              <a:ext cx="5421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COO</a:t>
              </a:r>
              <a:r>
                <a:rPr lang="es-ES" altLang="es-AR" sz="1200" baseline="30000"/>
                <a:t>-</a:t>
              </a:r>
              <a:endParaRPr lang="es-ES" altLang="es-AR" sz="1200"/>
            </a:p>
          </p:txBody>
        </p:sp>
        <p:sp>
          <p:nvSpPr>
            <p:cNvPr id="21552" name="46 CuadroTexto">
              <a:extLst>
                <a:ext uri="{FF2B5EF4-FFF2-40B4-BE49-F238E27FC236}">
                  <a16:creationId xmlns:a16="http://schemas.microsoft.com/office/drawing/2014/main" id="{68C820BE-1BEE-4194-BDF9-5B636B59B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0522" y="1139890"/>
              <a:ext cx="5421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COO</a:t>
              </a:r>
              <a:r>
                <a:rPr lang="es-ES" altLang="es-AR" sz="1200" baseline="30000"/>
                <a:t>-</a:t>
              </a:r>
              <a:endParaRPr lang="es-ES" altLang="es-AR" sz="1200"/>
            </a:p>
          </p:txBody>
        </p:sp>
      </p:grpSp>
      <p:grpSp>
        <p:nvGrpSpPr>
          <p:cNvPr id="7" name="17 Grupo">
            <a:extLst>
              <a:ext uri="{FF2B5EF4-FFF2-40B4-BE49-F238E27FC236}">
                <a16:creationId xmlns:a16="http://schemas.microsoft.com/office/drawing/2014/main" id="{51BF1632-E4CD-4CB5-B897-4B19459C2AA2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838200"/>
            <a:ext cx="3690938" cy="1227138"/>
            <a:chOff x="271038" y="1863463"/>
            <a:chExt cx="3690040" cy="1227664"/>
          </a:xfrm>
        </p:grpSpPr>
        <p:grpSp>
          <p:nvGrpSpPr>
            <p:cNvPr id="21531" name="16 Grupo">
              <a:extLst>
                <a:ext uri="{FF2B5EF4-FFF2-40B4-BE49-F238E27FC236}">
                  <a16:creationId xmlns:a16="http://schemas.microsoft.com/office/drawing/2014/main" id="{E2BE4EBF-F744-4366-A370-6FB64847D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038" y="1863463"/>
              <a:ext cx="3690040" cy="1227664"/>
              <a:chOff x="379562" y="1139890"/>
              <a:chExt cx="3690040" cy="1227664"/>
            </a:xfrm>
          </p:grpSpPr>
          <p:grpSp>
            <p:nvGrpSpPr>
              <p:cNvPr id="21534" name="8 Grupo">
                <a:extLst>
                  <a:ext uri="{FF2B5EF4-FFF2-40B4-BE49-F238E27FC236}">
                    <a16:creationId xmlns:a16="http://schemas.microsoft.com/office/drawing/2014/main" id="{FCE1C6F8-1A65-418E-9BDE-ACD296BBA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562" y="1343025"/>
                <a:ext cx="3472358" cy="764290"/>
                <a:chOff x="379562" y="1293122"/>
                <a:chExt cx="4857750" cy="814193"/>
              </a:xfrm>
            </p:grpSpPr>
            <p:sp>
              <p:nvSpPr>
                <p:cNvPr id="2" name="1 Forma libre">
                  <a:extLst>
                    <a:ext uri="{FF2B5EF4-FFF2-40B4-BE49-F238E27FC236}">
                      <a16:creationId xmlns:a16="http://schemas.microsoft.com/office/drawing/2014/main" id="{323CB6D5-01BD-4EAA-BFCA-5B92339C1C05}"/>
                    </a:ext>
                  </a:extLst>
                </p:cNvPr>
                <p:cNvSpPr/>
                <p:nvPr/>
              </p:nvSpPr>
              <p:spPr>
                <a:xfrm>
                  <a:off x="379562" y="1342349"/>
                  <a:ext cx="4858095" cy="477109"/>
                </a:xfrm>
                <a:custGeom>
                  <a:avLst/>
                  <a:gdLst>
                    <a:gd name="connsiteX0" fmla="*/ 0 w 4857750"/>
                    <a:gd name="connsiteY0" fmla="*/ 371475 h 476258"/>
                    <a:gd name="connsiteX1" fmla="*/ 857250 w 4857750"/>
                    <a:gd name="connsiteY1" fmla="*/ 238125 h 476258"/>
                    <a:gd name="connsiteX2" fmla="*/ 2171700 w 4857750"/>
                    <a:gd name="connsiteY2" fmla="*/ 476250 h 476258"/>
                    <a:gd name="connsiteX3" fmla="*/ 3009900 w 4857750"/>
                    <a:gd name="connsiteY3" fmla="*/ 228600 h 476258"/>
                    <a:gd name="connsiteX4" fmla="*/ 4105275 w 4857750"/>
                    <a:gd name="connsiteY4" fmla="*/ 400050 h 476258"/>
                    <a:gd name="connsiteX5" fmla="*/ 4857750 w 4857750"/>
                    <a:gd name="connsiteY5" fmla="*/ 0 h 476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57750" h="476258">
                      <a:moveTo>
                        <a:pt x="0" y="371475"/>
                      </a:moveTo>
                      <a:cubicBezTo>
                        <a:pt x="247650" y="296069"/>
                        <a:pt x="495300" y="220663"/>
                        <a:pt x="857250" y="238125"/>
                      </a:cubicBezTo>
                      <a:cubicBezTo>
                        <a:pt x="1219200" y="255587"/>
                        <a:pt x="1812925" y="477837"/>
                        <a:pt x="2171700" y="476250"/>
                      </a:cubicBezTo>
                      <a:cubicBezTo>
                        <a:pt x="2530475" y="474663"/>
                        <a:pt x="2687638" y="241300"/>
                        <a:pt x="3009900" y="228600"/>
                      </a:cubicBezTo>
                      <a:cubicBezTo>
                        <a:pt x="3332163" y="215900"/>
                        <a:pt x="3797300" y="438150"/>
                        <a:pt x="4105275" y="400050"/>
                      </a:cubicBezTo>
                      <a:cubicBezTo>
                        <a:pt x="4413250" y="361950"/>
                        <a:pt x="4635500" y="180975"/>
                        <a:pt x="4857750" y="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cxnSp>
              <p:nvCxnSpPr>
                <p:cNvPr id="4" name="3 Conector recto">
                  <a:extLst>
                    <a:ext uri="{FF2B5EF4-FFF2-40B4-BE49-F238E27FC236}">
                      <a16:creationId xmlns:a16="http://schemas.microsoft.com/office/drawing/2014/main" id="{873AC6D4-088E-4F3C-9207-9CE93626BB9D}"/>
                    </a:ext>
                  </a:extLst>
                </p:cNvPr>
                <p:cNvCxnSpPr/>
                <p:nvPr/>
              </p:nvCxnSpPr>
              <p:spPr>
                <a:xfrm flipV="1">
                  <a:off x="828070" y="1342349"/>
                  <a:ext cx="0" cy="2385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5 Conector recto">
                  <a:extLst>
                    <a:ext uri="{FF2B5EF4-FFF2-40B4-BE49-F238E27FC236}">
                      <a16:creationId xmlns:a16="http://schemas.microsoft.com/office/drawing/2014/main" id="{0722389B-74E6-4199-876A-24D6A804A59E}"/>
                    </a:ext>
                  </a:extLst>
                </p:cNvPr>
                <p:cNvCxnSpPr/>
                <p:nvPr/>
              </p:nvCxnSpPr>
              <p:spPr>
                <a:xfrm>
                  <a:off x="1620731" y="1628276"/>
                  <a:ext cx="0" cy="28761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10 Conector recto">
                  <a:extLst>
                    <a:ext uri="{FF2B5EF4-FFF2-40B4-BE49-F238E27FC236}">
                      <a16:creationId xmlns:a16="http://schemas.microsoft.com/office/drawing/2014/main" id="{B59389F6-3113-4479-9E70-103571E21ADF}"/>
                    </a:ext>
                  </a:extLst>
                </p:cNvPr>
                <p:cNvCxnSpPr/>
                <p:nvPr/>
              </p:nvCxnSpPr>
              <p:spPr>
                <a:xfrm>
                  <a:off x="2555491" y="1819458"/>
                  <a:ext cx="0" cy="28761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11 Conector recto">
                  <a:extLst>
                    <a:ext uri="{FF2B5EF4-FFF2-40B4-BE49-F238E27FC236}">
                      <a16:creationId xmlns:a16="http://schemas.microsoft.com/office/drawing/2014/main" id="{DCF9A43C-60D1-492D-9A1B-BED398AD54ED}"/>
                    </a:ext>
                  </a:extLst>
                </p:cNvPr>
                <p:cNvCxnSpPr/>
                <p:nvPr/>
              </p:nvCxnSpPr>
              <p:spPr>
                <a:xfrm>
                  <a:off x="3492473" y="1318663"/>
                  <a:ext cx="0" cy="28761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12 Conector recto">
                  <a:extLst>
                    <a:ext uri="{FF2B5EF4-FFF2-40B4-BE49-F238E27FC236}">
                      <a16:creationId xmlns:a16="http://schemas.microsoft.com/office/drawing/2014/main" id="{08A8458A-5A11-4C70-89AC-A434CD30F62D}"/>
                    </a:ext>
                  </a:extLst>
                </p:cNvPr>
                <p:cNvCxnSpPr/>
                <p:nvPr/>
              </p:nvCxnSpPr>
              <p:spPr>
                <a:xfrm>
                  <a:off x="4356185" y="1772086"/>
                  <a:ext cx="0" cy="2893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13 Conector recto">
                  <a:extLst>
                    <a:ext uri="{FF2B5EF4-FFF2-40B4-BE49-F238E27FC236}">
                      <a16:creationId xmlns:a16="http://schemas.microsoft.com/office/drawing/2014/main" id="{D478AB9E-2959-44D0-A09B-5105415111A3}"/>
                    </a:ext>
                  </a:extLst>
                </p:cNvPr>
                <p:cNvCxnSpPr/>
                <p:nvPr/>
              </p:nvCxnSpPr>
              <p:spPr>
                <a:xfrm>
                  <a:off x="4933472" y="1293284"/>
                  <a:ext cx="0" cy="28761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35" name="14 CuadroTexto">
                <a:extLst>
                  <a:ext uri="{FF2B5EF4-FFF2-40B4-BE49-F238E27FC236}">
                    <a16:creationId xmlns:a16="http://schemas.microsoft.com/office/drawing/2014/main" id="{1E869530-FBEA-4670-B15D-7391B575C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1196752"/>
                <a:ext cx="514760" cy="277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s-ES" altLang="es-AR" sz="1200"/>
                  <a:t>NH</a:t>
                </a:r>
                <a:r>
                  <a:rPr lang="es-ES" altLang="es-AR" sz="1200" baseline="-25000"/>
                  <a:t>3</a:t>
                </a:r>
                <a:r>
                  <a:rPr lang="es-ES" altLang="es-AR" sz="1200" baseline="30000"/>
                  <a:t>+</a:t>
                </a:r>
                <a:endParaRPr lang="es-ES" altLang="es-AR" sz="1200"/>
              </a:p>
            </p:txBody>
          </p:sp>
          <p:sp>
            <p:nvSpPr>
              <p:cNvPr id="21536" name="15 CuadroTexto">
                <a:extLst>
                  <a:ext uri="{FF2B5EF4-FFF2-40B4-BE49-F238E27FC236}">
                    <a16:creationId xmlns:a16="http://schemas.microsoft.com/office/drawing/2014/main" id="{88A1C21F-61C5-4A2D-BA42-9E8FD5F77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9176" y="1866658"/>
                <a:ext cx="6190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s-ES" altLang="es-AR" sz="1200"/>
                  <a:t>COOH</a:t>
                </a:r>
              </a:p>
            </p:txBody>
          </p:sp>
          <p:sp>
            <p:nvSpPr>
              <p:cNvPr id="21537" name="21 CuadroTexto">
                <a:extLst>
                  <a:ext uri="{FF2B5EF4-FFF2-40B4-BE49-F238E27FC236}">
                    <a16:creationId xmlns:a16="http://schemas.microsoft.com/office/drawing/2014/main" id="{653C1579-091F-4D5D-B933-1556B36F9D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6597" y="2090555"/>
                <a:ext cx="6190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s-ES" altLang="es-AR" sz="1200"/>
                  <a:t>COOH</a:t>
                </a:r>
              </a:p>
            </p:txBody>
          </p:sp>
          <p:sp>
            <p:nvSpPr>
              <p:cNvPr id="21538" name="22 CuadroTexto">
                <a:extLst>
                  <a:ext uri="{FF2B5EF4-FFF2-40B4-BE49-F238E27FC236}">
                    <a16:creationId xmlns:a16="http://schemas.microsoft.com/office/drawing/2014/main" id="{0CCC357E-3187-4B0D-9D9F-261F0F416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0522" y="1139890"/>
                <a:ext cx="6190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s-ES" altLang="es-AR" sz="1200"/>
                  <a:t>COOH</a:t>
                </a:r>
              </a:p>
            </p:txBody>
          </p:sp>
        </p:grpSp>
        <p:sp>
          <p:nvSpPr>
            <p:cNvPr id="21532" name="54 CuadroTexto">
              <a:extLst>
                <a:ext uri="{FF2B5EF4-FFF2-40B4-BE49-F238E27FC236}">
                  <a16:creationId xmlns:a16="http://schemas.microsoft.com/office/drawing/2014/main" id="{C527A648-D685-4E51-BE25-C4F5317C5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144" y="1863463"/>
              <a:ext cx="514760" cy="27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NH</a:t>
              </a:r>
              <a:r>
                <a:rPr lang="es-ES" altLang="es-AR" sz="1200" baseline="-25000"/>
                <a:t>3</a:t>
              </a:r>
              <a:r>
                <a:rPr lang="es-ES" altLang="es-AR" sz="1200" baseline="30000"/>
                <a:t>+</a:t>
              </a:r>
              <a:endParaRPr lang="es-ES" altLang="es-AR" sz="1200"/>
            </a:p>
          </p:txBody>
        </p:sp>
        <p:sp>
          <p:nvSpPr>
            <p:cNvPr id="21533" name="55 CuadroTexto">
              <a:extLst>
                <a:ext uri="{FF2B5EF4-FFF2-40B4-BE49-F238E27FC236}">
                  <a16:creationId xmlns:a16="http://schemas.microsoft.com/office/drawing/2014/main" id="{1A0CAF9C-3683-410B-A639-30918DAF9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768" y="2787389"/>
              <a:ext cx="514760" cy="27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NH</a:t>
              </a:r>
              <a:r>
                <a:rPr lang="es-ES" altLang="es-AR" sz="1200" baseline="-25000"/>
                <a:t>3</a:t>
              </a:r>
              <a:r>
                <a:rPr lang="es-ES" altLang="es-AR" sz="1200" baseline="30000"/>
                <a:t>+</a:t>
              </a:r>
            </a:p>
          </p:txBody>
        </p:sp>
      </p:grpSp>
      <p:grpSp>
        <p:nvGrpSpPr>
          <p:cNvPr id="10" name="23 Grupo">
            <a:extLst>
              <a:ext uri="{FF2B5EF4-FFF2-40B4-BE49-F238E27FC236}">
                <a16:creationId xmlns:a16="http://schemas.microsoft.com/office/drawing/2014/main" id="{593743D5-6C19-45FF-BE6B-E62319DD19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55838"/>
            <a:ext cx="3690938" cy="1227137"/>
            <a:chOff x="2409574" y="3166267"/>
            <a:chExt cx="3690040" cy="1227825"/>
          </a:xfrm>
        </p:grpSpPr>
        <p:grpSp>
          <p:nvGrpSpPr>
            <p:cNvPr id="21516" name="24 Grupo">
              <a:extLst>
                <a:ext uri="{FF2B5EF4-FFF2-40B4-BE49-F238E27FC236}">
                  <a16:creationId xmlns:a16="http://schemas.microsoft.com/office/drawing/2014/main" id="{4ED7E221-B8F7-4BD9-B4AD-E6F76F7D6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574" y="3166267"/>
              <a:ext cx="3690040" cy="994445"/>
              <a:chOff x="379562" y="1112870"/>
              <a:chExt cx="3690040" cy="994445"/>
            </a:xfrm>
          </p:grpSpPr>
          <p:grpSp>
            <p:nvGrpSpPr>
              <p:cNvPr id="21521" name="25 Grupo">
                <a:extLst>
                  <a:ext uri="{FF2B5EF4-FFF2-40B4-BE49-F238E27FC236}">
                    <a16:creationId xmlns:a16="http://schemas.microsoft.com/office/drawing/2014/main" id="{890617C5-F66C-495C-8BA1-7934BB569E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562" y="1343025"/>
                <a:ext cx="3472358" cy="764290"/>
                <a:chOff x="379562" y="1293122"/>
                <a:chExt cx="4857750" cy="814193"/>
              </a:xfrm>
            </p:grpSpPr>
            <p:sp>
              <p:nvSpPr>
                <p:cNvPr id="33" name="32 Forma libre">
                  <a:extLst>
                    <a:ext uri="{FF2B5EF4-FFF2-40B4-BE49-F238E27FC236}">
                      <a16:creationId xmlns:a16="http://schemas.microsoft.com/office/drawing/2014/main" id="{0F48BE0D-097E-49AA-A46A-7F25B7634263}"/>
                    </a:ext>
                  </a:extLst>
                </p:cNvPr>
                <p:cNvSpPr/>
                <p:nvPr/>
              </p:nvSpPr>
              <p:spPr>
                <a:xfrm>
                  <a:off x="379562" y="1342365"/>
                  <a:ext cx="4858095" cy="477172"/>
                </a:xfrm>
                <a:custGeom>
                  <a:avLst/>
                  <a:gdLst>
                    <a:gd name="connsiteX0" fmla="*/ 0 w 4857750"/>
                    <a:gd name="connsiteY0" fmla="*/ 371475 h 476258"/>
                    <a:gd name="connsiteX1" fmla="*/ 857250 w 4857750"/>
                    <a:gd name="connsiteY1" fmla="*/ 238125 h 476258"/>
                    <a:gd name="connsiteX2" fmla="*/ 2171700 w 4857750"/>
                    <a:gd name="connsiteY2" fmla="*/ 476250 h 476258"/>
                    <a:gd name="connsiteX3" fmla="*/ 3009900 w 4857750"/>
                    <a:gd name="connsiteY3" fmla="*/ 228600 h 476258"/>
                    <a:gd name="connsiteX4" fmla="*/ 4105275 w 4857750"/>
                    <a:gd name="connsiteY4" fmla="*/ 400050 h 476258"/>
                    <a:gd name="connsiteX5" fmla="*/ 4857750 w 4857750"/>
                    <a:gd name="connsiteY5" fmla="*/ 0 h 476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57750" h="476258">
                      <a:moveTo>
                        <a:pt x="0" y="371475"/>
                      </a:moveTo>
                      <a:cubicBezTo>
                        <a:pt x="247650" y="296069"/>
                        <a:pt x="495300" y="220663"/>
                        <a:pt x="857250" y="238125"/>
                      </a:cubicBezTo>
                      <a:cubicBezTo>
                        <a:pt x="1219200" y="255587"/>
                        <a:pt x="1812925" y="477837"/>
                        <a:pt x="2171700" y="476250"/>
                      </a:cubicBezTo>
                      <a:cubicBezTo>
                        <a:pt x="2530475" y="474663"/>
                        <a:pt x="2687638" y="241300"/>
                        <a:pt x="3009900" y="228600"/>
                      </a:cubicBezTo>
                      <a:cubicBezTo>
                        <a:pt x="3332163" y="215900"/>
                        <a:pt x="3797300" y="438150"/>
                        <a:pt x="4105275" y="400050"/>
                      </a:cubicBezTo>
                      <a:cubicBezTo>
                        <a:pt x="4413250" y="361950"/>
                        <a:pt x="4635500" y="180975"/>
                        <a:pt x="4857750" y="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cxnSp>
              <p:nvCxnSpPr>
                <p:cNvPr id="34" name="33 Conector recto">
                  <a:extLst>
                    <a:ext uri="{FF2B5EF4-FFF2-40B4-BE49-F238E27FC236}">
                      <a16:creationId xmlns:a16="http://schemas.microsoft.com/office/drawing/2014/main" id="{338B3667-6CB3-4C52-B271-523865BF6E68}"/>
                    </a:ext>
                  </a:extLst>
                </p:cNvPr>
                <p:cNvCxnSpPr/>
                <p:nvPr/>
              </p:nvCxnSpPr>
              <p:spPr>
                <a:xfrm flipV="1">
                  <a:off x="828070" y="1342365"/>
                  <a:ext cx="0" cy="2385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34 Conector recto">
                  <a:extLst>
                    <a:ext uri="{FF2B5EF4-FFF2-40B4-BE49-F238E27FC236}">
                      <a16:creationId xmlns:a16="http://schemas.microsoft.com/office/drawing/2014/main" id="{B2A48849-EABD-419D-9D62-328509E829DC}"/>
                    </a:ext>
                  </a:extLst>
                </p:cNvPr>
                <p:cNvCxnSpPr/>
                <p:nvPr/>
              </p:nvCxnSpPr>
              <p:spPr>
                <a:xfrm>
                  <a:off x="1620731" y="1628330"/>
                  <a:ext cx="0" cy="2876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35 Conector recto">
                  <a:extLst>
                    <a:ext uri="{FF2B5EF4-FFF2-40B4-BE49-F238E27FC236}">
                      <a16:creationId xmlns:a16="http://schemas.microsoft.com/office/drawing/2014/main" id="{2EC092BD-A151-48EA-BD83-9BE08BABFC3D}"/>
                    </a:ext>
                  </a:extLst>
                </p:cNvPr>
                <p:cNvCxnSpPr/>
                <p:nvPr/>
              </p:nvCxnSpPr>
              <p:spPr>
                <a:xfrm>
                  <a:off x="2555491" y="1819537"/>
                  <a:ext cx="0" cy="2876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36 Conector recto">
                  <a:extLst>
                    <a:ext uri="{FF2B5EF4-FFF2-40B4-BE49-F238E27FC236}">
                      <a16:creationId xmlns:a16="http://schemas.microsoft.com/office/drawing/2014/main" id="{AFCDC94D-44CB-4774-9F33-5C0C46019E92}"/>
                    </a:ext>
                  </a:extLst>
                </p:cNvPr>
                <p:cNvCxnSpPr/>
                <p:nvPr/>
              </p:nvCxnSpPr>
              <p:spPr>
                <a:xfrm>
                  <a:off x="3492473" y="1318676"/>
                  <a:ext cx="0" cy="2876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37 Conector recto">
                  <a:extLst>
                    <a:ext uri="{FF2B5EF4-FFF2-40B4-BE49-F238E27FC236}">
                      <a16:creationId xmlns:a16="http://schemas.microsoft.com/office/drawing/2014/main" id="{997D4CBE-0331-4DC9-B9B0-EC81EA7BD79E}"/>
                    </a:ext>
                  </a:extLst>
                </p:cNvPr>
                <p:cNvCxnSpPr/>
                <p:nvPr/>
              </p:nvCxnSpPr>
              <p:spPr>
                <a:xfrm>
                  <a:off x="4356185" y="1772159"/>
                  <a:ext cx="0" cy="2893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38 Conector recto">
                  <a:extLst>
                    <a:ext uri="{FF2B5EF4-FFF2-40B4-BE49-F238E27FC236}">
                      <a16:creationId xmlns:a16="http://schemas.microsoft.com/office/drawing/2014/main" id="{CC8F0B4B-0B8E-44A6-9296-4322C672BD37}"/>
                    </a:ext>
                  </a:extLst>
                </p:cNvPr>
                <p:cNvCxnSpPr/>
                <p:nvPr/>
              </p:nvCxnSpPr>
              <p:spPr>
                <a:xfrm>
                  <a:off x="4933472" y="1293294"/>
                  <a:ext cx="0" cy="2876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22" name="29 CuadroTexto">
                <a:extLst>
                  <a:ext uri="{FF2B5EF4-FFF2-40B4-BE49-F238E27FC236}">
                    <a16:creationId xmlns:a16="http://schemas.microsoft.com/office/drawing/2014/main" id="{F85F8654-74C3-4ED2-A87B-B826AEC43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7248" y="1112870"/>
                <a:ext cx="45717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s-ES" altLang="es-AR" sz="1200"/>
                  <a:t>NH</a:t>
                </a:r>
                <a:r>
                  <a:rPr lang="es-ES" altLang="es-AR" sz="1200" baseline="-25000"/>
                  <a:t>2</a:t>
                </a:r>
                <a:endParaRPr lang="es-ES" altLang="es-AR" sz="1200"/>
              </a:p>
            </p:txBody>
          </p:sp>
          <p:sp>
            <p:nvSpPr>
              <p:cNvPr id="21523" name="31 CuadroTexto">
                <a:extLst>
                  <a:ext uri="{FF2B5EF4-FFF2-40B4-BE49-F238E27FC236}">
                    <a16:creationId xmlns:a16="http://schemas.microsoft.com/office/drawing/2014/main" id="{DBB84FF1-FD6C-4347-8275-12130FC71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0522" y="1139890"/>
                <a:ext cx="6190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s-ES" altLang="es-AR" sz="1200"/>
                  <a:t>COOH</a:t>
                </a:r>
              </a:p>
            </p:txBody>
          </p:sp>
        </p:grpSp>
        <p:sp>
          <p:nvSpPr>
            <p:cNvPr id="21517" name="56 CuadroTexto">
              <a:extLst>
                <a:ext uri="{FF2B5EF4-FFF2-40B4-BE49-F238E27FC236}">
                  <a16:creationId xmlns:a16="http://schemas.microsoft.com/office/drawing/2014/main" id="{781F0255-96C6-4477-9F33-BA66488E2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599" y="3253875"/>
              <a:ext cx="514760" cy="27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NH</a:t>
              </a:r>
              <a:r>
                <a:rPr lang="es-ES" altLang="es-AR" sz="1200" baseline="-25000"/>
                <a:t>3</a:t>
              </a:r>
              <a:r>
                <a:rPr lang="es-ES" altLang="es-AR" sz="1200" baseline="30000"/>
                <a:t>+</a:t>
              </a:r>
              <a:endParaRPr lang="es-ES" altLang="es-AR" sz="1200"/>
            </a:p>
          </p:txBody>
        </p:sp>
        <p:sp>
          <p:nvSpPr>
            <p:cNvPr id="21518" name="57 CuadroTexto">
              <a:extLst>
                <a:ext uri="{FF2B5EF4-FFF2-40B4-BE49-F238E27FC236}">
                  <a16:creationId xmlns:a16="http://schemas.microsoft.com/office/drawing/2014/main" id="{0CB86030-3E52-4C5E-A40D-7F837AD34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164" y="4070372"/>
              <a:ext cx="514760" cy="27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NH</a:t>
              </a:r>
              <a:r>
                <a:rPr lang="es-ES" altLang="es-AR" sz="1200" baseline="-25000"/>
                <a:t>3</a:t>
              </a:r>
              <a:r>
                <a:rPr lang="es-ES" altLang="es-AR" sz="1200" baseline="30000"/>
                <a:t>+</a:t>
              </a:r>
              <a:endParaRPr lang="es-ES" altLang="es-AR" sz="1200"/>
            </a:p>
          </p:txBody>
        </p:sp>
        <p:sp>
          <p:nvSpPr>
            <p:cNvPr id="21519" name="58 CuadroTexto">
              <a:extLst>
                <a:ext uri="{FF2B5EF4-FFF2-40B4-BE49-F238E27FC236}">
                  <a16:creationId xmlns:a16="http://schemas.microsoft.com/office/drawing/2014/main" id="{4FC0CBCE-059B-432B-9ED1-1A8E53B1C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425" y="3932281"/>
              <a:ext cx="5421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COO</a:t>
              </a:r>
              <a:r>
                <a:rPr lang="es-ES" altLang="es-AR" sz="1200" baseline="30000"/>
                <a:t>-</a:t>
              </a:r>
              <a:endParaRPr lang="es-ES" altLang="es-AR" sz="1200"/>
            </a:p>
          </p:txBody>
        </p:sp>
        <p:sp>
          <p:nvSpPr>
            <p:cNvPr id="21520" name="59 CuadroTexto">
              <a:extLst>
                <a:ext uri="{FF2B5EF4-FFF2-40B4-BE49-F238E27FC236}">
                  <a16:creationId xmlns:a16="http://schemas.microsoft.com/office/drawing/2014/main" id="{8E7D76FC-C126-4262-8040-B70F7D10E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257" y="4117093"/>
              <a:ext cx="5421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AR" sz="1200"/>
                <a:t>COO</a:t>
              </a:r>
              <a:r>
                <a:rPr lang="es-ES" altLang="es-AR" sz="1200" baseline="30000"/>
                <a:t>-</a:t>
              </a:r>
              <a:endParaRPr lang="es-ES" altLang="es-AR" sz="1200"/>
            </a:p>
          </p:txBody>
        </p:sp>
      </p:grpSp>
      <p:sp>
        <p:nvSpPr>
          <p:cNvPr id="23552" name="23551 CuadroTexto">
            <a:extLst>
              <a:ext uri="{FF2B5EF4-FFF2-40B4-BE49-F238E27FC236}">
                <a16:creationId xmlns:a16="http://schemas.microsoft.com/office/drawing/2014/main" id="{EEA6BC0C-F574-4B69-B987-D295263A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1355725"/>
            <a:ext cx="931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pH ácido</a:t>
            </a:r>
          </a:p>
        </p:txBody>
      </p:sp>
      <p:sp>
        <p:nvSpPr>
          <p:cNvPr id="23553" name="23552 CuadroTexto">
            <a:extLst>
              <a:ext uri="{FF2B5EF4-FFF2-40B4-BE49-F238E27FC236}">
                <a16:creationId xmlns:a16="http://schemas.microsoft.com/office/drawing/2014/main" id="{DD4257EE-6914-4337-B2CA-D0DA12B97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4002088"/>
            <a:ext cx="1138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pH alcalino</a:t>
            </a:r>
          </a:p>
        </p:txBody>
      </p:sp>
      <p:sp>
        <p:nvSpPr>
          <p:cNvPr id="23556" name="23555 CuadroTexto">
            <a:extLst>
              <a:ext uri="{FF2B5EF4-FFF2-40B4-BE49-F238E27FC236}">
                <a16:creationId xmlns:a16="http://schemas.microsoft.com/office/drawing/2014/main" id="{69CF9673-88A6-44CB-968A-4E6C8A4D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2619375"/>
            <a:ext cx="82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pH = pI</a:t>
            </a:r>
          </a:p>
        </p:txBody>
      </p:sp>
      <p:pic>
        <p:nvPicPr>
          <p:cNvPr id="66" name="Picture 4" descr="D:\Mis documentos\Mis imágenes\pH y solubilidad.gif">
            <a:extLst>
              <a:ext uri="{FF2B5EF4-FFF2-40B4-BE49-F238E27FC236}">
                <a16:creationId xmlns:a16="http://schemas.microsoft.com/office/drawing/2014/main" id="{07735011-5C21-40BA-9B22-52F56638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30725"/>
            <a:ext cx="3349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23556 CuadroTexto">
            <a:extLst>
              <a:ext uri="{FF2B5EF4-FFF2-40B4-BE49-F238E27FC236}">
                <a16:creationId xmlns:a16="http://schemas.microsoft.com/office/drawing/2014/main" id="{340EA15A-2157-40B7-A91C-104509DD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604963"/>
            <a:ext cx="3529013" cy="1822450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800"/>
              <a:t>En las proteínas las cargas son aportadas por los grupos ionizables de las cadenas laterales de algunos aminoácidos.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800"/>
              <a:t>Hay un pH en donde las cargas positivas y negativas se igualan (pI)</a:t>
            </a:r>
          </a:p>
        </p:txBody>
      </p:sp>
      <p:sp>
        <p:nvSpPr>
          <p:cNvPr id="23558" name="23557 CuadroTexto">
            <a:extLst>
              <a:ext uri="{FF2B5EF4-FFF2-40B4-BE49-F238E27FC236}">
                <a16:creationId xmlns:a16="http://schemas.microsoft.com/office/drawing/2014/main" id="{26CCB015-7623-4BEC-A408-4FE7AB2F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4751388"/>
            <a:ext cx="5330825" cy="2100262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800"/>
              <a:t>La solubilidad depende del balance de las interacciones proteína-solvente (agua) vs proteína-proteína. Cuando pH = pI prevalecen las segundas y la proteína se vuelve insoluble.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800"/>
              <a:t>Otros factores que afectan la solubilidad son: la fuerza iónica, las sales, los detergentes, los solventes orgánicos y la acción mecánica.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2" grpId="0"/>
      <p:bldP spid="23553" grpId="0"/>
      <p:bldP spid="23556" grpId="0"/>
      <p:bldP spid="23557" grpId="0" animBg="1"/>
      <p:bldP spid="235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78B9BAD0-BD19-4A93-936F-08546AA6F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60350"/>
            <a:ext cx="4667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3200"/>
              <a:t>Separación de las proteínas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7F2D4F73-494E-4283-818F-BE08E3EAFC43}"/>
              </a:ext>
            </a:extLst>
          </p:cNvPr>
          <p:cNvSpPr txBox="1"/>
          <p:nvPr/>
        </p:nvSpPr>
        <p:spPr>
          <a:xfrm>
            <a:off x="323850" y="908050"/>
            <a:ext cx="8640763" cy="2308225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eaLnBrk="1" hangingPunct="1">
              <a:defRPr sz="2400" u="sng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s-ES" u="none" dirty="0"/>
              <a:t>Las cargas presentes en las proteínas posibilitan su separación con fines analíticos, como en la </a:t>
            </a:r>
            <a:r>
              <a:rPr lang="es-ES" i="1" u="none" dirty="0">
                <a:solidFill>
                  <a:schemeClr val="accent6"/>
                </a:solidFill>
              </a:rPr>
              <a:t>electroforesis</a:t>
            </a:r>
            <a:r>
              <a:rPr lang="es-ES" u="none" dirty="0"/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" u="none" dirty="0"/>
              <a:t>Consiste en someter a una mezcla de proteínas a la acción de un campo eléctrico, que las separa por peso molecular.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" u="none" dirty="0"/>
              <a:t>El PM de las proteínas se expresa en </a:t>
            </a:r>
            <a:r>
              <a:rPr lang="es-ES" u="none" dirty="0" err="1"/>
              <a:t>kilodaltons</a:t>
            </a:r>
            <a:r>
              <a:rPr lang="es-ES" u="none" dirty="0"/>
              <a:t> (</a:t>
            </a:r>
            <a:r>
              <a:rPr lang="es-ES" u="none" dirty="0" err="1"/>
              <a:t>kDa</a:t>
            </a:r>
            <a:r>
              <a:rPr lang="es-ES" u="none" dirty="0"/>
              <a:t>). 1kDa = 1000 </a:t>
            </a:r>
            <a:r>
              <a:rPr lang="es-ES" u="none" dirty="0" err="1"/>
              <a:t>u.m.a</a:t>
            </a:r>
            <a:r>
              <a:rPr lang="es-ES" u="none" dirty="0"/>
              <a:t>.</a:t>
            </a:r>
          </a:p>
        </p:txBody>
      </p:sp>
      <p:pic>
        <p:nvPicPr>
          <p:cNvPr id="21508" name="3 Imagen">
            <a:extLst>
              <a:ext uri="{FF2B5EF4-FFF2-40B4-BE49-F238E27FC236}">
                <a16:creationId xmlns:a16="http://schemas.microsoft.com/office/drawing/2014/main" id="{5464885A-1F5C-43FB-AB97-674D7E4F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4343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4 Imagen">
            <a:extLst>
              <a:ext uri="{FF2B5EF4-FFF2-40B4-BE49-F238E27FC236}">
                <a16:creationId xmlns:a16="http://schemas.microsoft.com/office/drawing/2014/main" id="{329577CD-468B-46B0-8915-9FA806B5E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24200"/>
            <a:ext cx="25717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DD1E095A-B91A-4355-80AF-987F0583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3200" b="1"/>
              <a:t>Reacciones de Maillard</a:t>
            </a:r>
            <a:endParaRPr lang="es-ES" altLang="es-AR" sz="3200"/>
          </a:p>
        </p:txBody>
      </p:sp>
      <p:graphicFrame>
        <p:nvGraphicFramePr>
          <p:cNvPr id="29699" name="Object 4">
            <a:extLst>
              <a:ext uri="{FF2B5EF4-FFF2-40B4-BE49-F238E27FC236}">
                <a16:creationId xmlns:a16="http://schemas.microsoft.com/office/drawing/2014/main" id="{1DDFFDF4-CB3F-4EE8-AB12-A072D14590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13" y="908050"/>
          <a:ext cx="8893175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hemSketch" r:id="rId3" imgW="7336536" imgH="1563624" progId="ACD.ChemSketch.20">
                  <p:embed/>
                </p:oleObj>
              </mc:Choice>
              <mc:Fallback>
                <p:oleObj name="ChemSketch" r:id="rId3" imgW="7336536" imgH="1563624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908050"/>
                        <a:ext cx="8893175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6">
            <a:extLst>
              <a:ext uri="{FF2B5EF4-FFF2-40B4-BE49-F238E27FC236}">
                <a16:creationId xmlns:a16="http://schemas.microsoft.com/office/drawing/2014/main" id="{2B1938A5-19FE-4FBE-9B33-5764009D2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3284538"/>
            <a:ext cx="8135938" cy="3232150"/>
          </a:xfrm>
          <a:prstGeom prst="rect">
            <a:avLst/>
          </a:prstGeom>
          <a:noFill/>
          <a:ln w="38100" cmpd="dbl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342900" indent="-342900" eaLnBrk="1" hangingPunct="1">
              <a:buFont typeface="Arial" pitchFamily="34" charset="0"/>
              <a:buChar char="•"/>
              <a:defRPr u="none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spcAft>
                <a:spcPts val="1200"/>
              </a:spcAft>
              <a:defRPr/>
            </a:pPr>
            <a:r>
              <a:rPr lang="es-ES" dirty="0"/>
              <a:t>Se la conoce también como </a:t>
            </a:r>
            <a:r>
              <a:rPr lang="es-ES" dirty="0" err="1"/>
              <a:t>pardeamiento</a:t>
            </a:r>
            <a:r>
              <a:rPr lang="es-ES" dirty="0"/>
              <a:t> no enzimático.</a:t>
            </a:r>
          </a:p>
          <a:p>
            <a:pPr>
              <a:spcAft>
                <a:spcPts val="1200"/>
              </a:spcAft>
              <a:defRPr/>
            </a:pPr>
            <a:r>
              <a:rPr lang="es-ES" dirty="0"/>
              <a:t>Resulta de la reacción entre el grupo carbonilo de un azúcar reductor y un grupo amino libre en la proteína (histidina, arginina o lisina)</a:t>
            </a:r>
          </a:p>
          <a:p>
            <a:pPr>
              <a:spcAft>
                <a:spcPts val="1200"/>
              </a:spcAft>
              <a:defRPr/>
            </a:pPr>
            <a:r>
              <a:rPr lang="es-ES" dirty="0"/>
              <a:t>El color se debe a las </a:t>
            </a:r>
            <a:r>
              <a:rPr lang="es-ES" i="1" dirty="0" err="1">
                <a:solidFill>
                  <a:schemeClr val="accent6"/>
                </a:solidFill>
              </a:rPr>
              <a:t>Melanoidinas</a:t>
            </a:r>
            <a:endParaRPr lang="es-ES" i="1" dirty="0">
              <a:solidFill>
                <a:schemeClr val="accent6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s-ES" dirty="0"/>
              <a:t>Coloración típica en productos horneados, postres, dulce de leche, etc.</a:t>
            </a:r>
          </a:p>
          <a:p>
            <a:pPr>
              <a:spcAft>
                <a:spcPts val="1200"/>
              </a:spcAft>
              <a:defRPr/>
            </a:pPr>
            <a:r>
              <a:rPr lang="es-ES" dirty="0"/>
              <a:t>Con aminoácidos libres dan productos volátiles con olores típicos de productos horneados </a:t>
            </a:r>
            <a:r>
              <a:rPr lang="es-ES" dirty="0" err="1"/>
              <a:t>ej</a:t>
            </a:r>
            <a:r>
              <a:rPr lang="es-ES" dirty="0"/>
              <a:t>: lisina y </a:t>
            </a:r>
            <a:r>
              <a:rPr lang="es-ES" dirty="0" err="1"/>
              <a:t>prolina</a:t>
            </a:r>
            <a:r>
              <a:rPr lang="es-ES" dirty="0"/>
              <a:t> dan olor a pan.</a:t>
            </a:r>
          </a:p>
          <a:p>
            <a:pPr>
              <a:spcAft>
                <a:spcPts val="1200"/>
              </a:spcAft>
              <a:defRPr/>
            </a:pPr>
            <a:r>
              <a:rPr lang="es-ES" dirty="0"/>
              <a:t>La coloración se favorece para </a:t>
            </a:r>
            <a:r>
              <a:rPr lang="es-ES" dirty="0" err="1"/>
              <a:t>a</a:t>
            </a:r>
            <a:r>
              <a:rPr lang="es-ES" baseline="-25000" dirty="0" err="1"/>
              <a:t>w</a:t>
            </a:r>
            <a:r>
              <a:rPr lang="es-ES" dirty="0"/>
              <a:t> entre 0,6 y 0,9 y pH alcalinos.</a:t>
            </a:r>
          </a:p>
          <a:p>
            <a:pPr>
              <a:spcAft>
                <a:spcPts val="1200"/>
              </a:spcAft>
              <a:defRPr/>
            </a:pPr>
            <a:r>
              <a:rPr lang="es-ES" b="1" dirty="0">
                <a:solidFill>
                  <a:schemeClr val="accent6"/>
                </a:solidFill>
              </a:rPr>
              <a:t>Aspecto negativo: Reduce la disponibilidad de aminoácidos esenciales, como la lisina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CuadroTexto">
            <a:extLst>
              <a:ext uri="{FF2B5EF4-FFF2-40B4-BE49-F238E27FC236}">
                <a16:creationId xmlns:a16="http://schemas.microsoft.com/office/drawing/2014/main" id="{77C0FA7D-51A7-459B-B9FF-D0865694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3446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3200"/>
              <a:t>Reacción del Biuret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FE6E026C-E908-4D76-99B9-ABD19D069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773113"/>
            <a:ext cx="7693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AR" sz="1800"/>
              <a:t>Permite determinar la presencia de péptidos por formación de un complejo coloreado, con el Cu</a:t>
            </a:r>
            <a:r>
              <a:rPr lang="es-ES" altLang="es-AR" sz="1800" baseline="30000"/>
              <a:t>2+</a:t>
            </a:r>
            <a:r>
              <a:rPr lang="es-ES" altLang="es-AR" sz="1800"/>
              <a:t> en medio alcalino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AR" sz="1800"/>
              <a:t>Su nombre proviene del biuret, un derivado de la urea que, en presencia de Cu</a:t>
            </a:r>
            <a:r>
              <a:rPr lang="es-ES" altLang="es-AR" sz="1800" baseline="30000"/>
              <a:t>2+</a:t>
            </a:r>
            <a:r>
              <a:rPr lang="es-ES" altLang="es-AR" sz="1800"/>
              <a:t> da una fuerte coloración rosa-violeta en medio alcalino.</a:t>
            </a:r>
          </a:p>
        </p:txBody>
      </p:sp>
      <p:graphicFrame>
        <p:nvGraphicFramePr>
          <p:cNvPr id="5" name="4 Objeto">
            <a:extLst>
              <a:ext uri="{FF2B5EF4-FFF2-40B4-BE49-F238E27FC236}">
                <a16:creationId xmlns:a16="http://schemas.microsoft.com/office/drawing/2014/main" id="{3E718F2D-E3C3-4517-AA6B-7403349087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" y="1917700"/>
          <a:ext cx="4392613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ChemSketch" r:id="rId3" imgW="3843528" imgH="1853184" progId="ACD.ChemSketch.20">
                  <p:embed/>
                </p:oleObj>
              </mc:Choice>
              <mc:Fallback>
                <p:oleObj name="ChemSketch" r:id="rId3" imgW="3843528" imgH="1853184" progId="ACD.ChemSketch.20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917700"/>
                        <a:ext cx="4392613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>
            <a:extLst>
              <a:ext uri="{FF2B5EF4-FFF2-40B4-BE49-F238E27FC236}">
                <a16:creationId xmlns:a16="http://schemas.microsoft.com/office/drawing/2014/main" id="{DE060D7D-5E3E-469D-AB39-8A62DA58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448050"/>
            <a:ext cx="142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1400"/>
              <a:t>Complejo tetracoordinado de Cu</a:t>
            </a:r>
            <a:r>
              <a:rPr lang="es-ES" altLang="es-AR" sz="1400" baseline="30000"/>
              <a:t>2+</a:t>
            </a:r>
            <a:r>
              <a:rPr lang="es-ES" altLang="es-AR" sz="1400"/>
              <a:t> con agua</a:t>
            </a:r>
          </a:p>
          <a:p>
            <a:pPr algn="ctr" eaLnBrk="1" hangingPunct="1"/>
            <a:r>
              <a:rPr lang="es-ES" altLang="es-AR" sz="1400">
                <a:solidFill>
                  <a:schemeClr val="accent2"/>
                </a:solidFill>
              </a:rPr>
              <a:t>Color azul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4253E854-16FC-4996-AD17-94BBAD73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346450"/>
            <a:ext cx="700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Biuret</a:t>
            </a:r>
          </a:p>
        </p:txBody>
      </p:sp>
      <p:sp>
        <p:nvSpPr>
          <p:cNvPr id="8" name="7 Cerrar llave">
            <a:extLst>
              <a:ext uri="{FF2B5EF4-FFF2-40B4-BE49-F238E27FC236}">
                <a16:creationId xmlns:a16="http://schemas.microsoft.com/office/drawing/2014/main" id="{B74F0991-B724-407B-83C7-FD5BF52E87E4}"/>
              </a:ext>
            </a:extLst>
          </p:cNvPr>
          <p:cNvSpPr/>
          <p:nvPr/>
        </p:nvSpPr>
        <p:spPr>
          <a:xfrm>
            <a:off x="5068888" y="2070100"/>
            <a:ext cx="360362" cy="194468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2BEA515-DDD2-49AD-A954-13D58CB4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257425"/>
            <a:ext cx="3535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" altLang="es-AR"/>
              <a:t>Los grupos amino desplazan a las moléculas de agua y forman un nuevo complejo, de color </a:t>
            </a:r>
            <a:r>
              <a:rPr lang="es-ES" altLang="es-AR" b="1">
                <a:solidFill>
                  <a:srgbClr val="FF3399"/>
                </a:solidFill>
              </a:rPr>
              <a:t>rosa-violeta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" altLang="es-AR"/>
              <a:t>Cada molécula de urea forma un ciclo de seis elementos, con el Cu.</a:t>
            </a:r>
          </a:p>
        </p:txBody>
      </p:sp>
      <p:pic>
        <p:nvPicPr>
          <p:cNvPr id="10" name="9 Imagen">
            <a:extLst>
              <a:ext uri="{FF2B5EF4-FFF2-40B4-BE49-F238E27FC236}">
                <a16:creationId xmlns:a16="http://schemas.microsoft.com/office/drawing/2014/main" id="{7E9A3BAA-55BE-436A-8AF4-BD6101B23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581525"/>
            <a:ext cx="3013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>
            <a:extLst>
              <a:ext uri="{FF2B5EF4-FFF2-40B4-BE49-F238E27FC236}">
                <a16:creationId xmlns:a16="http://schemas.microsoft.com/office/drawing/2014/main" id="{CCFFBC37-AEA2-4502-A2E9-DFAB9CF8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4465638"/>
            <a:ext cx="48244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" altLang="es-AR"/>
              <a:t>Cuando un péptido se pone en condiciones similares (Cu, medio alcalino), también se forma un complejo de coordinación.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" altLang="es-AR"/>
              <a:t>A fin de que no existan impedimentos para la formación de ambos ciclos con el cobre, es necesario que almenos el péptido tenga 4 aminoácidos (tetrapéptido) o más.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932AA4C1-A56F-405F-8501-F9A5167FB6AC}"/>
              </a:ext>
            </a:extLst>
          </p:cNvPr>
          <p:cNvSpPr/>
          <p:nvPr/>
        </p:nvSpPr>
        <p:spPr>
          <a:xfrm>
            <a:off x="66506" y="2967335"/>
            <a:ext cx="901099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Seguimos la próxima clase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26906D1-A8C8-4494-B001-57F4D51EA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ES" altLang="es-AR"/>
              <a:t>Clasificación de las proteínas</a:t>
            </a:r>
          </a:p>
        </p:txBody>
      </p:sp>
      <p:sp>
        <p:nvSpPr>
          <p:cNvPr id="5126" name="AutoShape 3">
            <a:extLst>
              <a:ext uri="{FF2B5EF4-FFF2-40B4-BE49-F238E27FC236}">
                <a16:creationId xmlns:a16="http://schemas.microsoft.com/office/drawing/2014/main" id="{9C152E9E-DBB3-4537-8BC3-5E92BF2CB2B9}"/>
              </a:ext>
            </a:extLst>
          </p:cNvPr>
          <p:cNvSpPr>
            <a:spLocks/>
          </p:cNvSpPr>
          <p:nvPr/>
        </p:nvSpPr>
        <p:spPr bwMode="auto">
          <a:xfrm>
            <a:off x="1235075" y="1208088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5127" name="Text Box 4">
            <a:extLst>
              <a:ext uri="{FF2B5EF4-FFF2-40B4-BE49-F238E27FC236}">
                <a16:creationId xmlns:a16="http://schemas.microsoft.com/office/drawing/2014/main" id="{536A7D95-D833-4F36-BD45-32EDEBBC8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4217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400"/>
              <a:t>Homoproteínas: constituídas solamente por aminoácidos</a:t>
            </a:r>
          </a:p>
        </p:txBody>
      </p:sp>
      <p:sp>
        <p:nvSpPr>
          <p:cNvPr id="5128" name="Text Box 5">
            <a:extLst>
              <a:ext uri="{FF2B5EF4-FFF2-40B4-BE49-F238E27FC236}">
                <a16:creationId xmlns:a16="http://schemas.microsoft.com/office/drawing/2014/main" id="{681B9696-432A-4A9C-A1F6-FCC9E429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3" y="1882775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400"/>
              <a:t>Heteroproteínas: constituídas por aminoácidos y sustancias no proteicas: los grupos </a:t>
            </a:r>
            <a:r>
              <a:rPr lang="es-ES" altLang="es-AR" sz="1400" i="1"/>
              <a:t>prostéticos</a:t>
            </a:r>
          </a:p>
        </p:txBody>
      </p:sp>
      <p:sp>
        <p:nvSpPr>
          <p:cNvPr id="5129" name="AutoShape 6">
            <a:extLst>
              <a:ext uri="{FF2B5EF4-FFF2-40B4-BE49-F238E27FC236}">
                <a16:creationId xmlns:a16="http://schemas.microsoft.com/office/drawing/2014/main" id="{3D1403ED-44B8-489E-95D1-0C3BCBC772AA}"/>
              </a:ext>
            </a:extLst>
          </p:cNvPr>
          <p:cNvSpPr>
            <a:spLocks/>
          </p:cNvSpPr>
          <p:nvPr/>
        </p:nvSpPr>
        <p:spPr bwMode="auto">
          <a:xfrm>
            <a:off x="5045075" y="1512888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5130" name="Text Box 7">
            <a:extLst>
              <a:ext uri="{FF2B5EF4-FFF2-40B4-BE49-F238E27FC236}">
                <a16:creationId xmlns:a16="http://schemas.microsoft.com/office/drawing/2014/main" id="{E9D70D32-E965-4EF9-ACA3-1F4297DC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1589088"/>
            <a:ext cx="325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Nucleoproteínas (asoc. al ADN)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Lipoproteínas (gamaglobulina)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Fosfoproteínas (caseína)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Hemoproteínas (catalasa, citocromo C)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Metaloproteínas (alcohol deshidrogenasa)</a:t>
            </a:r>
          </a:p>
        </p:txBody>
      </p:sp>
      <p:sp>
        <p:nvSpPr>
          <p:cNvPr id="5131" name="Text Box 8">
            <a:extLst>
              <a:ext uri="{FF2B5EF4-FFF2-40B4-BE49-F238E27FC236}">
                <a16:creationId xmlns:a16="http://schemas.microsoft.com/office/drawing/2014/main" id="{5A92506D-EF9A-45B3-ADFD-795B1AA6D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1158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800"/>
              <a:t>Según su estructura química</a:t>
            </a:r>
          </a:p>
        </p:txBody>
      </p:sp>
      <p:sp>
        <p:nvSpPr>
          <p:cNvPr id="5132" name="Text Box 9">
            <a:extLst>
              <a:ext uri="{FF2B5EF4-FFF2-40B4-BE49-F238E27FC236}">
                <a16:creationId xmlns:a16="http://schemas.microsoft.com/office/drawing/2014/main" id="{3701CC5C-F1A5-415C-B523-EE428C4B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4332288"/>
            <a:ext cx="115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800"/>
              <a:t>Según su función</a:t>
            </a:r>
          </a:p>
        </p:txBody>
      </p:sp>
      <p:sp>
        <p:nvSpPr>
          <p:cNvPr id="5133" name="AutoShape 10">
            <a:extLst>
              <a:ext uri="{FF2B5EF4-FFF2-40B4-BE49-F238E27FC236}">
                <a16:creationId xmlns:a16="http://schemas.microsoft.com/office/drawing/2014/main" id="{2890F434-E219-4A74-B6F8-3CD7502E97DF}"/>
              </a:ext>
            </a:extLst>
          </p:cNvPr>
          <p:cNvSpPr>
            <a:spLocks/>
          </p:cNvSpPr>
          <p:nvPr/>
        </p:nvSpPr>
        <p:spPr bwMode="auto">
          <a:xfrm>
            <a:off x="2012950" y="3355975"/>
            <a:ext cx="304800" cy="2652713"/>
          </a:xfrm>
          <a:prstGeom prst="leftBrace">
            <a:avLst>
              <a:gd name="adj1" fmla="val 725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5134" name="Text Box 11">
            <a:extLst>
              <a:ext uri="{FF2B5EF4-FFF2-40B4-BE49-F238E27FC236}">
                <a16:creationId xmlns:a16="http://schemas.microsoft.com/office/drawing/2014/main" id="{64339CCB-8026-4D05-A833-DC7C988DF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3341688"/>
            <a:ext cx="4017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Estructurales: queratina, colágeno, elastina, etc</a:t>
            </a:r>
          </a:p>
        </p:txBody>
      </p:sp>
      <p:sp>
        <p:nvSpPr>
          <p:cNvPr id="5135" name="Text Box 12">
            <a:extLst>
              <a:ext uri="{FF2B5EF4-FFF2-40B4-BE49-F238E27FC236}">
                <a16:creationId xmlns:a16="http://schemas.microsoft.com/office/drawing/2014/main" id="{3F4F8D3F-E35E-4698-8AD1-D9A6844B6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4332288"/>
            <a:ext cx="2271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Con actividad Biológica: </a:t>
            </a:r>
          </a:p>
        </p:txBody>
      </p:sp>
      <p:sp>
        <p:nvSpPr>
          <p:cNvPr id="5136" name="Text Box 13">
            <a:extLst>
              <a:ext uri="{FF2B5EF4-FFF2-40B4-BE49-F238E27FC236}">
                <a16:creationId xmlns:a16="http://schemas.microsoft.com/office/drawing/2014/main" id="{25403E8D-387B-4063-B707-390FD6E7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5551488"/>
            <a:ext cx="6354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Alimentarias: toda proteína digerible, no tóxica, barata y de sabor aceptable</a:t>
            </a:r>
          </a:p>
        </p:txBody>
      </p:sp>
      <p:sp>
        <p:nvSpPr>
          <p:cNvPr id="5137" name="AutoShape 14">
            <a:extLst>
              <a:ext uri="{FF2B5EF4-FFF2-40B4-BE49-F238E27FC236}">
                <a16:creationId xmlns:a16="http://schemas.microsoft.com/office/drawing/2014/main" id="{CA4AED63-36D9-43EC-A3C5-CABF80F8ABBC}"/>
              </a:ext>
            </a:extLst>
          </p:cNvPr>
          <p:cNvSpPr>
            <a:spLocks/>
          </p:cNvSpPr>
          <p:nvPr/>
        </p:nvSpPr>
        <p:spPr bwMode="auto">
          <a:xfrm>
            <a:off x="4603750" y="3722688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5138" name="Text Box 15">
            <a:extLst>
              <a:ext uri="{FF2B5EF4-FFF2-40B4-BE49-F238E27FC236}">
                <a16:creationId xmlns:a16="http://schemas.microsoft.com/office/drawing/2014/main" id="{2FAF92D2-F067-476B-8F28-5BC3BAE15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3646488"/>
            <a:ext cx="36988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Enzimas (catalasa, invertasa, etc)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Hormonas (insulina, somatotrofina)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Contráctiles (miosina, actina)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Transportadoras (hemoglobina, transferrina)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Protectoras (inmunoglobulinas, trombina)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s-ES" altLang="es-AR" sz="1400"/>
              <a:t>Almacenamiento (ovoalbúmina, zeína, gliadina)</a:t>
            </a:r>
          </a:p>
        </p:txBody>
      </p:sp>
      <p:sp>
        <p:nvSpPr>
          <p:cNvPr id="5125" name="Rectangle 17">
            <a:extLst>
              <a:ext uri="{FF2B5EF4-FFF2-40B4-BE49-F238E27FC236}">
                <a16:creationId xmlns:a16="http://schemas.microsoft.com/office/drawing/2014/main" id="{9621E240-A55B-48E6-ACB2-1EE3807FC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8763000" cy="51054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  <p:bldP spid="5128" grpId="0"/>
      <p:bldP spid="5129" grpId="0" animBg="1"/>
      <p:bldP spid="5131" grpId="0"/>
      <p:bldP spid="5132" grpId="0"/>
      <p:bldP spid="5133" grpId="0" animBg="1"/>
      <p:bldP spid="5134" grpId="0"/>
      <p:bldP spid="5135" grpId="0"/>
      <p:bldP spid="5136" grpId="0"/>
      <p:bldP spid="5137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D95243C-DBF9-4716-8987-D0352D24F9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pPr algn="l" eaLnBrk="1" hangingPunct="1"/>
            <a:r>
              <a:rPr lang="es-ES" altLang="es-AR"/>
              <a:t>Comencemos con los aminoácidos</a:t>
            </a:r>
            <a:endParaRPr lang="es-ES" altLang="es-AR" sz="2800"/>
          </a:p>
        </p:txBody>
      </p:sp>
      <p:graphicFrame>
        <p:nvGraphicFramePr>
          <p:cNvPr id="3076" name="Object 6">
            <a:extLst>
              <a:ext uri="{FF2B5EF4-FFF2-40B4-BE49-F238E27FC236}">
                <a16:creationId xmlns:a16="http://schemas.microsoft.com/office/drawing/2014/main" id="{F810C59E-9E09-4004-A4C0-620211DFE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612"/>
              </p:ext>
            </p:extLst>
          </p:nvPr>
        </p:nvGraphicFramePr>
        <p:xfrm>
          <a:off x="4409357" y="1840082"/>
          <a:ext cx="17240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hemSketch" r:id="rId3" imgW="746760" imgH="758952" progId="ACD.ChemSketch.20">
                  <p:embed/>
                </p:oleObj>
              </mc:Choice>
              <mc:Fallback>
                <p:oleObj name="ChemSketch" r:id="rId3" imgW="746760" imgH="758952" progId="ACD.ChemSketch.2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357" y="1840082"/>
                        <a:ext cx="17240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7">
            <a:extLst>
              <a:ext uri="{FF2B5EF4-FFF2-40B4-BE49-F238E27FC236}">
                <a16:creationId xmlns:a16="http://schemas.microsoft.com/office/drawing/2014/main" id="{FC883F95-BA9E-4D37-8552-AEBB57353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757" y="2525882"/>
            <a:ext cx="1824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2400"/>
              <a:t>L-(S)-alanina</a:t>
            </a:r>
          </a:p>
        </p:txBody>
      </p:sp>
      <p:sp>
        <p:nvSpPr>
          <p:cNvPr id="4" name="3 Flecha derecha">
            <a:extLst>
              <a:ext uri="{FF2B5EF4-FFF2-40B4-BE49-F238E27FC236}">
                <a16:creationId xmlns:a16="http://schemas.microsoft.com/office/drawing/2014/main" id="{DE32CA6E-0A3F-4CA5-BB94-F069905096A6}"/>
              </a:ext>
            </a:extLst>
          </p:cNvPr>
          <p:cNvSpPr/>
          <p:nvPr/>
        </p:nvSpPr>
        <p:spPr>
          <a:xfrm rot="10800000">
            <a:off x="6154020" y="1916282"/>
            <a:ext cx="935037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Flecha derecha">
            <a:extLst>
              <a:ext uri="{FF2B5EF4-FFF2-40B4-BE49-F238E27FC236}">
                <a16:creationId xmlns:a16="http://schemas.microsoft.com/office/drawing/2014/main" id="{16A8C48D-7445-4469-991D-DDB0862173B1}"/>
              </a:ext>
            </a:extLst>
          </p:cNvPr>
          <p:cNvSpPr/>
          <p:nvPr/>
        </p:nvSpPr>
        <p:spPr>
          <a:xfrm>
            <a:off x="3345732" y="2624307"/>
            <a:ext cx="935038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Flecha arriba">
            <a:extLst>
              <a:ext uri="{FF2B5EF4-FFF2-40B4-BE49-F238E27FC236}">
                <a16:creationId xmlns:a16="http://schemas.microsoft.com/office/drawing/2014/main" id="{6F8E88C2-2019-465C-88C5-12587085494C}"/>
              </a:ext>
            </a:extLst>
          </p:cNvPr>
          <p:cNvSpPr/>
          <p:nvPr/>
        </p:nvSpPr>
        <p:spPr>
          <a:xfrm rot="18886158">
            <a:off x="5615858" y="2668757"/>
            <a:ext cx="176212" cy="719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ADE5366A-F63E-489C-8B61-EE6AAD18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157" y="2983082"/>
            <a:ext cx="48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320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7DA01C-0397-4A28-ADBB-49D9D830D793}"/>
              </a:ext>
            </a:extLst>
          </p:cNvPr>
          <p:cNvSpPr txBox="1"/>
          <p:nvPr/>
        </p:nvSpPr>
        <p:spPr>
          <a:xfrm>
            <a:off x="528265" y="843801"/>
            <a:ext cx="8087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altLang="es-AR" sz="2400"/>
              <a:t>Son las unidades fundamentales constitutivas de las proteínas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altLang="es-AR" sz="2400"/>
              <a:t>Poseen al menos un grupo carboxílico y un nitrógeno amínico</a:t>
            </a:r>
          </a:p>
        </p:txBody>
      </p:sp>
      <p:sp>
        <p:nvSpPr>
          <p:cNvPr id="3" name="Globo: flecha derecha 2">
            <a:extLst>
              <a:ext uri="{FF2B5EF4-FFF2-40B4-BE49-F238E27FC236}">
                <a16:creationId xmlns:a16="http://schemas.microsoft.com/office/drawing/2014/main" id="{DA4B25E5-3E98-4638-A21D-F95C480A3063}"/>
              </a:ext>
            </a:extLst>
          </p:cNvPr>
          <p:cNvSpPr/>
          <p:nvPr/>
        </p:nvSpPr>
        <p:spPr>
          <a:xfrm>
            <a:off x="-42638" y="1878182"/>
            <a:ext cx="3252298" cy="1752600"/>
          </a:xfrm>
          <a:prstGeom prst="rightArrowCallout">
            <a:avLst>
              <a:gd name="adj1" fmla="val 51529"/>
              <a:gd name="adj2" fmla="val 40033"/>
              <a:gd name="adj3" fmla="val 25000"/>
              <a:gd name="adj4" fmla="val 79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/>
              <a:t>En la mayoría, el grupo amino está en el carbono contiguo al carboxilo y se los llama </a:t>
            </a:r>
            <a:r>
              <a:rPr lang="es-ES" altLang="es-AR" sz="2000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es-ES" altLang="es-AR" sz="2000">
                <a:solidFill>
                  <a:schemeClr val="accent2"/>
                </a:solidFill>
              </a:rPr>
              <a:t> aminoácidos</a:t>
            </a:r>
            <a:r>
              <a:rPr lang="es-AR" sz="200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533D59-BF97-4CA3-AD9D-92A97BF91E0D}"/>
              </a:ext>
            </a:extLst>
          </p:cNvPr>
          <p:cNvSpPr txBox="1"/>
          <p:nvPr/>
        </p:nvSpPr>
        <p:spPr>
          <a:xfrm>
            <a:off x="187307" y="5316469"/>
            <a:ext cx="837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400"/>
            </a:lvl1pPr>
          </a:lstStyle>
          <a:p>
            <a:r>
              <a:rPr lang="es-AR"/>
              <a:t>La mayoría de los seres vivientes presentan la configuración absoluta S en sus aminoácidos</a:t>
            </a:r>
          </a:p>
          <a:p>
            <a:r>
              <a:rPr lang="es-AR"/>
              <a:t>Se dice que son L-aminoácidos 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AA1A868-00B7-4361-AF95-9A3AEAC20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22011"/>
              </p:ext>
            </p:extLst>
          </p:nvPr>
        </p:nvGraphicFramePr>
        <p:xfrm>
          <a:off x="506078" y="3769338"/>
          <a:ext cx="7212087" cy="157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hemSketch" r:id="rId5" imgW="4696200" imgH="1022400" progId="ACD.ChemSketch.20">
                  <p:embed/>
                </p:oleObj>
              </mc:Choice>
              <mc:Fallback>
                <p:oleObj name="ChemSketch" r:id="rId5" imgW="4696200" imgH="1022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078" y="3769338"/>
                        <a:ext cx="7212087" cy="15701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4" grpId="0" animBg="1"/>
      <p:bldP spid="5" grpId="0" animBg="1"/>
      <p:bldP spid="9" grpId="0" animBg="1"/>
      <p:bldP spid="10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>
            <a:extLst>
              <a:ext uri="{FF2B5EF4-FFF2-40B4-BE49-F238E27FC236}">
                <a16:creationId xmlns:a16="http://schemas.microsoft.com/office/drawing/2014/main" id="{4B3641B4-21E7-4699-B4F2-817C0547F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463550"/>
          </a:xfrm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" altLang="es-AR" sz="2000"/>
              <a:t>Los aminácidos son anfolitos; pueden dar tanto reacción ácida como básica. </a:t>
            </a: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11501BD2-7C7D-4445-B3E1-6C95052CE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2516188"/>
            <a:ext cx="8640763" cy="11588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s-ES" altLang="es-AR" sz="2000">
                <a:solidFill>
                  <a:schemeClr val="tx2"/>
                </a:solidFill>
              </a:rPr>
              <a:t>Existe un pH para el cual el aminoácido existe como ion dipolar o </a:t>
            </a:r>
            <a:r>
              <a:rPr lang="es-AR" sz="2000">
                <a:solidFill>
                  <a:schemeClr val="tx2"/>
                </a:solidFill>
              </a:rPr>
              <a:t>zwitterión</a:t>
            </a:r>
            <a:r>
              <a:rPr lang="es-AR"/>
              <a:t> </a:t>
            </a:r>
            <a:r>
              <a:rPr lang="es-ES" altLang="es-AR" sz="2000">
                <a:solidFill>
                  <a:schemeClr val="tx2"/>
                </a:solidFill>
              </a:rPr>
              <a:t>(carga total=0) y no migra en un campo eléctrico (</a:t>
            </a:r>
            <a:r>
              <a:rPr lang="es-ES" altLang="es-AR" sz="2000">
                <a:solidFill>
                  <a:schemeClr val="accent2"/>
                </a:solidFill>
              </a:rPr>
              <a:t>punto isoeléctrico</a:t>
            </a:r>
            <a:r>
              <a:rPr lang="es-ES" altLang="es-AR" sz="2000">
                <a:solidFill>
                  <a:schemeClr val="tx2"/>
                </a:solidFill>
              </a:rPr>
              <a:t>).  Puede calcularse como la media entre los dos pKa (aa neutros) o entre los pKa más bajos o más altos, según se trate de una cadena lateral ácida o básica, respectivamente:</a:t>
            </a:r>
          </a:p>
        </p:txBody>
      </p:sp>
      <p:sp>
        <p:nvSpPr>
          <p:cNvPr id="7181" name="8 CuadroTexto">
            <a:extLst>
              <a:ext uri="{FF2B5EF4-FFF2-40B4-BE49-F238E27FC236}">
                <a16:creationId xmlns:a16="http://schemas.microsoft.com/office/drawing/2014/main" id="{DC14A9FE-C3B5-43B0-8364-90B98D124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5326063"/>
            <a:ext cx="1000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pKa=9,69</a:t>
            </a:r>
          </a:p>
        </p:txBody>
      </p:sp>
      <p:sp>
        <p:nvSpPr>
          <p:cNvPr id="7182" name="15 CuadroTexto">
            <a:extLst>
              <a:ext uri="{FF2B5EF4-FFF2-40B4-BE49-F238E27FC236}">
                <a16:creationId xmlns:a16="http://schemas.microsoft.com/office/drawing/2014/main" id="{DA776229-1347-4B12-B72E-DEFFBCEF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3675063"/>
            <a:ext cx="1001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pKa=2,34</a:t>
            </a:r>
          </a:p>
        </p:txBody>
      </p:sp>
      <p:sp>
        <p:nvSpPr>
          <p:cNvPr id="7183" name="17 CuadroTexto">
            <a:extLst>
              <a:ext uri="{FF2B5EF4-FFF2-40B4-BE49-F238E27FC236}">
                <a16:creationId xmlns:a16="http://schemas.microsoft.com/office/drawing/2014/main" id="{7776E62A-08C8-45A2-9A3B-E78A92FA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3724275"/>
            <a:ext cx="1000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pKa=3,65</a:t>
            </a:r>
          </a:p>
        </p:txBody>
      </p:sp>
      <p:sp>
        <p:nvSpPr>
          <p:cNvPr id="30" name="29 Flecha doblada">
            <a:extLst>
              <a:ext uri="{FF2B5EF4-FFF2-40B4-BE49-F238E27FC236}">
                <a16:creationId xmlns:a16="http://schemas.microsoft.com/office/drawing/2014/main" id="{89FFC10B-0872-465B-86A3-9B896FEA9EFA}"/>
              </a:ext>
            </a:extLst>
          </p:cNvPr>
          <p:cNvSpPr/>
          <p:nvPr/>
        </p:nvSpPr>
        <p:spPr bwMode="auto">
          <a:xfrm rot="10800000" flipH="1" flipV="1">
            <a:off x="3317875" y="4989513"/>
            <a:ext cx="677863" cy="396875"/>
          </a:xfrm>
          <a:prstGeom prst="bentArrow">
            <a:avLst>
              <a:gd name="adj1" fmla="val 25000"/>
              <a:gd name="adj2" fmla="val 2919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Flecha doblada">
            <a:extLst>
              <a:ext uri="{FF2B5EF4-FFF2-40B4-BE49-F238E27FC236}">
                <a16:creationId xmlns:a16="http://schemas.microsoft.com/office/drawing/2014/main" id="{D328047E-40C0-4013-826E-08A54047AA03}"/>
              </a:ext>
            </a:extLst>
          </p:cNvPr>
          <p:cNvSpPr/>
          <p:nvPr/>
        </p:nvSpPr>
        <p:spPr bwMode="auto">
          <a:xfrm rot="10800000">
            <a:off x="4110038" y="3975100"/>
            <a:ext cx="692150" cy="417513"/>
          </a:xfrm>
          <a:prstGeom prst="bentArrow">
            <a:avLst>
              <a:gd name="adj1" fmla="val 25000"/>
              <a:gd name="adj2" fmla="val 2919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203" name="14 CuadroTexto">
            <a:extLst>
              <a:ext uri="{FF2B5EF4-FFF2-40B4-BE49-F238E27FC236}">
                <a16:creationId xmlns:a16="http://schemas.microsoft.com/office/drawing/2014/main" id="{85B7EE3B-3FE7-4EC4-95B1-101601250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356225"/>
            <a:ext cx="100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pKa=9,60</a:t>
            </a:r>
          </a:p>
        </p:txBody>
      </p:sp>
      <p:sp>
        <p:nvSpPr>
          <p:cNvPr id="7204" name="16 CuadroTexto">
            <a:extLst>
              <a:ext uri="{FF2B5EF4-FFF2-40B4-BE49-F238E27FC236}">
                <a16:creationId xmlns:a16="http://schemas.microsoft.com/office/drawing/2014/main" id="{C5E95951-B1A9-4C1E-B144-F097ABAD4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3743325"/>
            <a:ext cx="100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pKa=1,88</a:t>
            </a:r>
          </a:p>
        </p:txBody>
      </p:sp>
      <p:sp>
        <p:nvSpPr>
          <p:cNvPr id="23" name="22 Flecha doblada">
            <a:extLst>
              <a:ext uri="{FF2B5EF4-FFF2-40B4-BE49-F238E27FC236}">
                <a16:creationId xmlns:a16="http://schemas.microsoft.com/office/drawing/2014/main" id="{27A05D00-C764-4259-B05F-AB332745B68E}"/>
              </a:ext>
            </a:extLst>
          </p:cNvPr>
          <p:cNvSpPr/>
          <p:nvPr/>
        </p:nvSpPr>
        <p:spPr bwMode="auto">
          <a:xfrm rot="10800000" flipH="1">
            <a:off x="533400" y="4002088"/>
            <a:ext cx="677863" cy="417512"/>
          </a:xfrm>
          <a:prstGeom prst="bentArrow">
            <a:avLst>
              <a:gd name="adj1" fmla="val 25000"/>
              <a:gd name="adj2" fmla="val 2919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27 Flecha doblada">
            <a:extLst>
              <a:ext uri="{FF2B5EF4-FFF2-40B4-BE49-F238E27FC236}">
                <a16:creationId xmlns:a16="http://schemas.microsoft.com/office/drawing/2014/main" id="{65C6CB78-3CD9-4842-9A6D-4FA4DD8B38D6}"/>
              </a:ext>
            </a:extLst>
          </p:cNvPr>
          <p:cNvSpPr/>
          <p:nvPr/>
        </p:nvSpPr>
        <p:spPr bwMode="auto">
          <a:xfrm rot="10800000" flipH="1" flipV="1">
            <a:off x="858838" y="5032375"/>
            <a:ext cx="677862" cy="396875"/>
          </a:xfrm>
          <a:prstGeom prst="bentArrow">
            <a:avLst>
              <a:gd name="adj1" fmla="val 25000"/>
              <a:gd name="adj2" fmla="val 2919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curvada hacia la izquierda">
            <a:extLst>
              <a:ext uri="{FF2B5EF4-FFF2-40B4-BE49-F238E27FC236}">
                <a16:creationId xmlns:a16="http://schemas.microsoft.com/office/drawing/2014/main" id="{D6B263E0-3023-41D3-ACAA-258CE45E651B}"/>
              </a:ext>
            </a:extLst>
          </p:cNvPr>
          <p:cNvSpPr/>
          <p:nvPr/>
        </p:nvSpPr>
        <p:spPr bwMode="auto">
          <a:xfrm>
            <a:off x="2671763" y="3929063"/>
            <a:ext cx="292100" cy="6921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7208" name="24 Objeto">
            <a:extLst>
              <a:ext uri="{FF2B5EF4-FFF2-40B4-BE49-F238E27FC236}">
                <a16:creationId xmlns:a16="http://schemas.microsoft.com/office/drawing/2014/main" id="{3E8BE885-2104-4864-BA88-3EBA896BE6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9813" y="4256088"/>
          <a:ext cx="15668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ChemSketch" r:id="rId3" imgW="1307592" imgH="768096" progId="ACD.ChemSketch.20">
                  <p:embed/>
                </p:oleObj>
              </mc:Choice>
              <mc:Fallback>
                <p:oleObj name="ChemSketch" r:id="rId3" imgW="1307592" imgH="768096" progId="ACD.ChemSketch.20">
                  <p:embed/>
                  <p:pic>
                    <p:nvPicPr>
                      <p:cNvPr id="0" name="2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4256088"/>
                        <a:ext cx="156686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26 Objeto">
            <a:extLst>
              <a:ext uri="{FF2B5EF4-FFF2-40B4-BE49-F238E27FC236}">
                <a16:creationId xmlns:a16="http://schemas.microsoft.com/office/drawing/2014/main" id="{031A5A77-8AFD-4047-BB34-842EDC1F25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950" y="4256088"/>
          <a:ext cx="11477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hemSketch" r:id="rId5" imgW="917448" imgH="789432" progId="ACD.ChemSketch.20">
                  <p:embed/>
                </p:oleObj>
              </mc:Choice>
              <mc:Fallback>
                <p:oleObj name="ChemSketch" r:id="rId5" imgW="917448" imgH="789432" progId="ACD.ChemSketch.20">
                  <p:embed/>
                  <p:pic>
                    <p:nvPicPr>
                      <p:cNvPr id="0" name="2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256088"/>
                        <a:ext cx="1147763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20 CuadroTexto">
            <a:extLst>
              <a:ext uri="{FF2B5EF4-FFF2-40B4-BE49-F238E27FC236}">
                <a16:creationId xmlns:a16="http://schemas.microsoft.com/office/drawing/2014/main" id="{850F3521-FA8C-4D54-8192-50E3FBF2C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3963988"/>
            <a:ext cx="1103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pKa=10,53</a:t>
            </a:r>
          </a:p>
        </p:txBody>
      </p:sp>
      <p:sp>
        <p:nvSpPr>
          <p:cNvPr id="7197" name="18 CuadroTexto">
            <a:extLst>
              <a:ext uri="{FF2B5EF4-FFF2-40B4-BE49-F238E27FC236}">
                <a16:creationId xmlns:a16="http://schemas.microsoft.com/office/drawing/2014/main" id="{3264A8F4-8A6E-4B5C-82C2-9B3FB1DE6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3743325"/>
            <a:ext cx="1001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pKa=2,18</a:t>
            </a:r>
          </a:p>
        </p:txBody>
      </p:sp>
      <p:sp>
        <p:nvSpPr>
          <p:cNvPr id="7198" name="19 CuadroTexto">
            <a:extLst>
              <a:ext uri="{FF2B5EF4-FFF2-40B4-BE49-F238E27FC236}">
                <a16:creationId xmlns:a16="http://schemas.microsoft.com/office/drawing/2014/main" id="{3B451ED3-24D7-48DA-B40A-A9C5A5A57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5316538"/>
            <a:ext cx="1000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pKa=8,95</a:t>
            </a:r>
          </a:p>
        </p:txBody>
      </p:sp>
      <p:sp>
        <p:nvSpPr>
          <p:cNvPr id="33" name="32 Flecha doblada">
            <a:extLst>
              <a:ext uri="{FF2B5EF4-FFF2-40B4-BE49-F238E27FC236}">
                <a16:creationId xmlns:a16="http://schemas.microsoft.com/office/drawing/2014/main" id="{A698291F-9D16-4C8F-AA7C-AF17187A394F}"/>
              </a:ext>
            </a:extLst>
          </p:cNvPr>
          <p:cNvSpPr/>
          <p:nvPr/>
        </p:nvSpPr>
        <p:spPr bwMode="auto">
          <a:xfrm rot="10800000">
            <a:off x="6086475" y="4013200"/>
            <a:ext cx="881063" cy="388938"/>
          </a:xfrm>
          <a:prstGeom prst="bentArrow">
            <a:avLst>
              <a:gd name="adj1" fmla="val 25000"/>
              <a:gd name="adj2" fmla="val 2919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3 Flecha doblada">
            <a:extLst>
              <a:ext uri="{FF2B5EF4-FFF2-40B4-BE49-F238E27FC236}">
                <a16:creationId xmlns:a16="http://schemas.microsoft.com/office/drawing/2014/main" id="{386823E7-557B-433F-BA96-C997B4EF98EB}"/>
              </a:ext>
            </a:extLst>
          </p:cNvPr>
          <p:cNvSpPr/>
          <p:nvPr/>
        </p:nvSpPr>
        <p:spPr bwMode="auto">
          <a:xfrm rot="10800000" flipV="1">
            <a:off x="6467475" y="4987925"/>
            <a:ext cx="746125" cy="396875"/>
          </a:xfrm>
          <a:prstGeom prst="bentArrow">
            <a:avLst>
              <a:gd name="adj1" fmla="val 25000"/>
              <a:gd name="adj2" fmla="val 2919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35 Flecha doblada">
            <a:extLst>
              <a:ext uri="{FF2B5EF4-FFF2-40B4-BE49-F238E27FC236}">
                <a16:creationId xmlns:a16="http://schemas.microsoft.com/office/drawing/2014/main" id="{252AC997-3D96-43DF-83DA-484C76F29332}"/>
              </a:ext>
            </a:extLst>
          </p:cNvPr>
          <p:cNvSpPr/>
          <p:nvPr/>
        </p:nvSpPr>
        <p:spPr bwMode="auto">
          <a:xfrm rot="10800000">
            <a:off x="7788275" y="4295775"/>
            <a:ext cx="881063" cy="388938"/>
          </a:xfrm>
          <a:prstGeom prst="bentArrow">
            <a:avLst>
              <a:gd name="adj1" fmla="val 25000"/>
              <a:gd name="adj2" fmla="val 2919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7202" name="28 Objeto">
            <a:extLst>
              <a:ext uri="{FF2B5EF4-FFF2-40B4-BE49-F238E27FC236}">
                <a16:creationId xmlns:a16="http://schemas.microsoft.com/office/drawing/2014/main" id="{17FEA368-09AA-4648-90E6-B64B3B114A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8950" y="4216400"/>
          <a:ext cx="2219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ChemSketch" r:id="rId7" imgW="1795272" imgH="813816" progId="ACD.ChemSketch.20">
                  <p:embed/>
                </p:oleObj>
              </mc:Choice>
              <mc:Fallback>
                <p:oleObj name="ChemSketch" r:id="rId7" imgW="1795272" imgH="813816" progId="ACD.ChemSketch.20">
                  <p:embed/>
                  <p:pic>
                    <p:nvPicPr>
                      <p:cNvPr id="0" name="2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4216400"/>
                        <a:ext cx="22193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38 CuadroTexto">
            <a:extLst>
              <a:ext uri="{FF2B5EF4-FFF2-40B4-BE49-F238E27FC236}">
                <a16:creationId xmlns:a16="http://schemas.microsoft.com/office/drawing/2014/main" id="{BFB75049-E83F-4554-B6CB-237413CCA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5335588"/>
            <a:ext cx="1525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Ácido Aspártico</a:t>
            </a:r>
          </a:p>
        </p:txBody>
      </p:sp>
      <p:sp>
        <p:nvSpPr>
          <p:cNvPr id="7190" name="39 CuadroTexto">
            <a:extLst>
              <a:ext uri="{FF2B5EF4-FFF2-40B4-BE49-F238E27FC236}">
                <a16:creationId xmlns:a16="http://schemas.microsoft.com/office/drawing/2014/main" id="{F0F2EADB-FE36-4F70-9517-EB9EBCDF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5356225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Alanina</a:t>
            </a:r>
          </a:p>
        </p:txBody>
      </p:sp>
      <p:sp>
        <p:nvSpPr>
          <p:cNvPr id="7191" name="40 CuadroTexto">
            <a:extLst>
              <a:ext uri="{FF2B5EF4-FFF2-40B4-BE49-F238E27FC236}">
                <a16:creationId xmlns:a16="http://schemas.microsoft.com/office/drawing/2014/main" id="{25E79A16-5E36-457D-9F78-BD252819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4976813"/>
            <a:ext cx="700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Lisina</a:t>
            </a:r>
          </a:p>
        </p:txBody>
      </p:sp>
      <p:sp>
        <p:nvSpPr>
          <p:cNvPr id="42" name="41 CuadroTexto">
            <a:extLst>
              <a:ext uri="{FF2B5EF4-FFF2-40B4-BE49-F238E27FC236}">
                <a16:creationId xmlns:a16="http://schemas.microsoft.com/office/drawing/2014/main" id="{F5052609-0CED-44C4-BD07-A0415CD2258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20828" y="5694648"/>
            <a:ext cx="1866598" cy="444092"/>
          </a:xfrm>
          <a:prstGeom prst="rect">
            <a:avLst/>
          </a:prstGeom>
          <a:blipFill rotWithShape="1">
            <a:blip r:embed="rId9"/>
            <a:stretch>
              <a:fillRect r="-1307" b="-4110"/>
            </a:stretch>
          </a:blipFill>
        </p:spPr>
        <p:txBody>
          <a:bodyPr/>
          <a:lstStyle/>
          <a:p>
            <a:pPr>
              <a:defRPr/>
            </a:pPr>
            <a:r>
              <a:rPr lang="es-ES">
                <a:noFill/>
              </a:rPr>
              <a:t> </a:t>
            </a:r>
          </a:p>
        </p:txBody>
      </p:sp>
      <p:sp>
        <p:nvSpPr>
          <p:cNvPr id="47" name="46 CuadroTexto">
            <a:extLst>
              <a:ext uri="{FF2B5EF4-FFF2-40B4-BE49-F238E27FC236}">
                <a16:creationId xmlns:a16="http://schemas.microsoft.com/office/drawing/2014/main" id="{BC2ADEFC-6726-454C-9B5B-96D94AC7F2C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52214" y="5752923"/>
            <a:ext cx="2365148" cy="55343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ES">
                <a:noFill/>
              </a:rPr>
              <a:t> </a:t>
            </a:r>
          </a:p>
        </p:txBody>
      </p:sp>
      <p:sp>
        <p:nvSpPr>
          <p:cNvPr id="48" name="47 CuadroTexto">
            <a:extLst>
              <a:ext uri="{FF2B5EF4-FFF2-40B4-BE49-F238E27FC236}">
                <a16:creationId xmlns:a16="http://schemas.microsoft.com/office/drawing/2014/main" id="{238BED83-CC4B-4F9F-B191-FDA47B524B9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772417" y="5845782"/>
            <a:ext cx="1898659" cy="444092"/>
          </a:xfrm>
          <a:prstGeom prst="rect">
            <a:avLst/>
          </a:prstGeom>
          <a:blipFill rotWithShape="1">
            <a:blip r:embed="rId11"/>
            <a:stretch>
              <a:fillRect r="-965" b="-4110"/>
            </a:stretch>
          </a:blipFill>
        </p:spPr>
        <p:txBody>
          <a:bodyPr/>
          <a:lstStyle/>
          <a:p>
            <a:pPr>
              <a:defRPr/>
            </a:pPr>
            <a:r>
              <a:rPr lang="es-ES">
                <a:noFill/>
              </a:rPr>
              <a:t> </a:t>
            </a:r>
          </a:p>
        </p:txBody>
      </p:sp>
      <p:sp>
        <p:nvSpPr>
          <p:cNvPr id="44" name="43 Forma libre">
            <a:extLst>
              <a:ext uri="{FF2B5EF4-FFF2-40B4-BE49-F238E27FC236}">
                <a16:creationId xmlns:a16="http://schemas.microsoft.com/office/drawing/2014/main" id="{3DB8F511-04AD-43F1-BB16-70F08E588F18}"/>
              </a:ext>
            </a:extLst>
          </p:cNvPr>
          <p:cNvSpPr/>
          <p:nvPr/>
        </p:nvSpPr>
        <p:spPr bwMode="auto">
          <a:xfrm>
            <a:off x="2740025" y="3724275"/>
            <a:ext cx="774700" cy="3203575"/>
          </a:xfrm>
          <a:custGeom>
            <a:avLst/>
            <a:gdLst>
              <a:gd name="connsiteX0" fmla="*/ 775104 w 775104"/>
              <a:gd name="connsiteY0" fmla="*/ 0 h 3203057"/>
              <a:gd name="connsiteX1" fmla="*/ 79779 w 775104"/>
              <a:gd name="connsiteY1" fmla="*/ 1762125 h 3203057"/>
              <a:gd name="connsiteX2" fmla="*/ 13104 w 775104"/>
              <a:gd name="connsiteY2" fmla="*/ 3076575 h 3203057"/>
              <a:gd name="connsiteX3" fmla="*/ 60729 w 775104"/>
              <a:gd name="connsiteY3" fmla="*/ 3076575 h 320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104" h="3203057">
                <a:moveTo>
                  <a:pt x="775104" y="0"/>
                </a:moveTo>
                <a:cubicBezTo>
                  <a:pt x="490941" y="624681"/>
                  <a:pt x="206779" y="1249363"/>
                  <a:pt x="79779" y="1762125"/>
                </a:cubicBezTo>
                <a:cubicBezTo>
                  <a:pt x="-47221" y="2274887"/>
                  <a:pt x="16279" y="2857500"/>
                  <a:pt x="13104" y="3076575"/>
                </a:cubicBezTo>
                <a:cubicBezTo>
                  <a:pt x="9929" y="3295650"/>
                  <a:pt x="35329" y="3186112"/>
                  <a:pt x="60729" y="3076575"/>
                </a:cubicBezTo>
              </a:path>
            </a:pathLst>
          </a:cu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1" name="50 Forma libre">
            <a:extLst>
              <a:ext uri="{FF2B5EF4-FFF2-40B4-BE49-F238E27FC236}">
                <a16:creationId xmlns:a16="http://schemas.microsoft.com/office/drawing/2014/main" id="{562E25AC-0BD2-4AA6-B923-8D545D942D62}"/>
              </a:ext>
            </a:extLst>
          </p:cNvPr>
          <p:cNvSpPr/>
          <p:nvPr/>
        </p:nvSpPr>
        <p:spPr bwMode="auto">
          <a:xfrm>
            <a:off x="5310188" y="3714750"/>
            <a:ext cx="592137" cy="3203575"/>
          </a:xfrm>
          <a:custGeom>
            <a:avLst/>
            <a:gdLst>
              <a:gd name="connsiteX0" fmla="*/ 775104 w 775104"/>
              <a:gd name="connsiteY0" fmla="*/ 0 h 3203057"/>
              <a:gd name="connsiteX1" fmla="*/ 79779 w 775104"/>
              <a:gd name="connsiteY1" fmla="*/ 1762125 h 3203057"/>
              <a:gd name="connsiteX2" fmla="*/ 13104 w 775104"/>
              <a:gd name="connsiteY2" fmla="*/ 3076575 h 3203057"/>
              <a:gd name="connsiteX3" fmla="*/ 60729 w 775104"/>
              <a:gd name="connsiteY3" fmla="*/ 3076575 h 320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104" h="3203057">
                <a:moveTo>
                  <a:pt x="775104" y="0"/>
                </a:moveTo>
                <a:cubicBezTo>
                  <a:pt x="490941" y="624681"/>
                  <a:pt x="206779" y="1249363"/>
                  <a:pt x="79779" y="1762125"/>
                </a:cubicBezTo>
                <a:cubicBezTo>
                  <a:pt x="-47221" y="2274887"/>
                  <a:pt x="16279" y="2857500"/>
                  <a:pt x="13104" y="3076575"/>
                </a:cubicBezTo>
                <a:cubicBezTo>
                  <a:pt x="9929" y="3295650"/>
                  <a:pt x="35329" y="3186112"/>
                  <a:pt x="60729" y="3076575"/>
                </a:cubicBezTo>
              </a:path>
            </a:pathLst>
          </a:cu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75" name="4 CuadroTexto">
            <a:extLst>
              <a:ext uri="{FF2B5EF4-FFF2-40B4-BE49-F238E27FC236}">
                <a16:creationId xmlns:a16="http://schemas.microsoft.com/office/drawing/2014/main" id="{8C296750-6B2E-4AD0-895E-3E43E97A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1970088"/>
            <a:ext cx="839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pH bajo</a:t>
            </a:r>
          </a:p>
        </p:txBody>
      </p:sp>
      <p:sp>
        <p:nvSpPr>
          <p:cNvPr id="7176" name="9 CuadroTexto">
            <a:extLst>
              <a:ext uri="{FF2B5EF4-FFF2-40B4-BE49-F238E27FC236}">
                <a16:creationId xmlns:a16="http://schemas.microsoft.com/office/drawing/2014/main" id="{118A4530-C103-4938-9C94-31D08CF6A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1970088"/>
            <a:ext cx="795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/>
              <a:t>pH alto</a:t>
            </a:r>
          </a:p>
        </p:txBody>
      </p:sp>
      <p:sp>
        <p:nvSpPr>
          <p:cNvPr id="6" name="5 Flecha derecha">
            <a:extLst>
              <a:ext uri="{FF2B5EF4-FFF2-40B4-BE49-F238E27FC236}">
                <a16:creationId xmlns:a16="http://schemas.microsoft.com/office/drawing/2014/main" id="{A338ACF1-A682-4F05-918C-DDEEAE98403F}"/>
              </a:ext>
            </a:extLst>
          </p:cNvPr>
          <p:cNvSpPr/>
          <p:nvPr/>
        </p:nvSpPr>
        <p:spPr bwMode="auto">
          <a:xfrm>
            <a:off x="2497138" y="1989138"/>
            <a:ext cx="39846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INCREMENTO DEL pH</a:t>
            </a:r>
          </a:p>
        </p:txBody>
      </p:sp>
      <p:graphicFrame>
        <p:nvGraphicFramePr>
          <p:cNvPr id="7174" name="49 Objeto">
            <a:extLst>
              <a:ext uri="{FF2B5EF4-FFF2-40B4-BE49-F238E27FC236}">
                <a16:creationId xmlns:a16="http://schemas.microsoft.com/office/drawing/2014/main" id="{FEE539F8-D419-4353-8300-DC3A24E9CA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836613"/>
          <a:ext cx="60039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ChemSketch" r:id="rId12" imgW="3962400" imgH="798576" progId="ACD.ChemSketch.20">
                  <p:embed/>
                </p:oleObj>
              </mc:Choice>
              <mc:Fallback>
                <p:oleObj name="ChemSketch" r:id="rId12" imgW="3962400" imgH="798576" progId="ACD.ChemSketch.20">
                  <p:embed/>
                  <p:pic>
                    <p:nvPicPr>
                      <p:cNvPr id="0" name="4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836613"/>
                        <a:ext cx="60039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7181" grpId="0"/>
      <p:bldP spid="7182" grpId="0"/>
      <p:bldP spid="7183" grpId="0"/>
      <p:bldP spid="7203" grpId="0"/>
      <p:bldP spid="7204" grpId="0"/>
      <p:bldP spid="24" grpId="0" animBg="1"/>
      <p:bldP spid="7195" grpId="0"/>
      <p:bldP spid="7197" grpId="0"/>
      <p:bldP spid="7198" grpId="0"/>
      <p:bldP spid="7189" grpId="0"/>
      <p:bldP spid="7190" grpId="0"/>
      <p:bldP spid="7191" grpId="0"/>
      <p:bldP spid="7175" grpId="0"/>
      <p:bldP spid="7176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71707A5E-9185-483D-A4CA-DB2DC4EAA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763000" cy="860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2400"/>
              <a:t>Son veinte los aminoácidos constitutivos de péptidos y proteínas, clasificados aquí según las características de sus restos: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FE916D8-4BE6-41F0-AE11-26DF1842E318}"/>
              </a:ext>
            </a:extLst>
          </p:cNvPr>
          <p:cNvGrpSpPr/>
          <p:nvPr/>
        </p:nvGrpSpPr>
        <p:grpSpPr>
          <a:xfrm>
            <a:off x="681038" y="1196975"/>
            <a:ext cx="7705725" cy="5522913"/>
            <a:chOff x="681038" y="1196975"/>
            <a:chExt cx="7705725" cy="5522913"/>
          </a:xfrm>
        </p:grpSpPr>
        <p:pic>
          <p:nvPicPr>
            <p:cNvPr id="8195" name="Picture 2">
              <a:extLst>
                <a:ext uri="{FF2B5EF4-FFF2-40B4-BE49-F238E27FC236}">
                  <a16:creationId xmlns:a16="http://schemas.microsoft.com/office/drawing/2014/main" id="{E3F636F2-CB16-4265-8BF1-73427EBE2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8" y="1196975"/>
              <a:ext cx="7705725" cy="552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4FCBCC8-16A5-4CBC-8358-9BAD59BD7511}"/>
                </a:ext>
              </a:extLst>
            </p:cNvPr>
            <p:cNvSpPr txBox="1"/>
            <p:nvPr/>
          </p:nvSpPr>
          <p:spPr>
            <a:xfrm>
              <a:off x="4209933" y="6165304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/>
                <a:t>(     )</a:t>
              </a:r>
              <a:r>
                <a:rPr lang="es-AR" baseline="-25000"/>
                <a:t>2</a:t>
              </a:r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C7EA43-46B5-4651-93BE-562B0901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69" y="1700808"/>
            <a:ext cx="6829425" cy="4800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B55462-9BCC-4DF9-A4F3-BC2AF4924732}"/>
              </a:ext>
            </a:extLst>
          </p:cNvPr>
          <p:cNvSpPr txBox="1"/>
          <p:nvPr/>
        </p:nvSpPr>
        <p:spPr>
          <a:xfrm>
            <a:off x="1569984" y="116632"/>
            <a:ext cx="643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/>
              <a:t>ELECTROFORESIS DE AMINOÁCIDOS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485669-04D1-4C1F-883A-D8717C5AB350}"/>
              </a:ext>
            </a:extLst>
          </p:cNvPr>
          <p:cNvSpPr txBox="1"/>
          <p:nvPr/>
        </p:nvSpPr>
        <p:spPr>
          <a:xfrm>
            <a:off x="393313" y="6398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/>
              <a:t>Permite separar especies cargadas, </a:t>
            </a:r>
          </a:p>
          <a:p>
            <a:pPr algn="ctr"/>
            <a:r>
              <a:rPr lang="es-AR" sz="2400"/>
              <a:t>por acción de un campo eléctrico constante.</a:t>
            </a: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803FF1C1-A8FA-4220-AD54-9F0A2F72EEBC}"/>
              </a:ext>
            </a:extLst>
          </p:cNvPr>
          <p:cNvSpPr/>
          <p:nvPr/>
        </p:nvSpPr>
        <p:spPr>
          <a:xfrm>
            <a:off x="7868210" y="3016788"/>
            <a:ext cx="228237" cy="1512168"/>
          </a:xfrm>
          <a:prstGeom prst="leftBrace">
            <a:avLst>
              <a:gd name="adj1" fmla="val 9342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3A2698-C015-417B-8E9A-4B0DC44D2A9C}"/>
              </a:ext>
            </a:extLst>
          </p:cNvPr>
          <p:cNvSpPr txBox="1"/>
          <p:nvPr/>
        </p:nvSpPr>
        <p:spPr>
          <a:xfrm>
            <a:off x="8020494" y="3111152"/>
            <a:ext cx="1056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/>
              <a:t>PI</a:t>
            </a:r>
            <a:r>
              <a:rPr lang="es-AR" baseline="-25000"/>
              <a:t>Asp</a:t>
            </a:r>
            <a:r>
              <a:rPr lang="es-AR"/>
              <a:t>: 2,77</a:t>
            </a:r>
          </a:p>
          <a:p>
            <a:endParaRPr lang="es-AR"/>
          </a:p>
          <a:p>
            <a:r>
              <a:rPr lang="es-AR"/>
              <a:t>PI</a:t>
            </a:r>
            <a:r>
              <a:rPr lang="es-AR" baseline="-25000"/>
              <a:t>Ala</a:t>
            </a:r>
            <a:r>
              <a:rPr lang="es-AR"/>
              <a:t>: 6,01</a:t>
            </a:r>
          </a:p>
          <a:p>
            <a:endParaRPr lang="es-AR"/>
          </a:p>
          <a:p>
            <a:r>
              <a:rPr lang="es-AR"/>
              <a:t>PI</a:t>
            </a:r>
            <a:r>
              <a:rPr lang="es-AR" baseline="-25000"/>
              <a:t>Lis</a:t>
            </a:r>
            <a:r>
              <a:rPr lang="es-AR"/>
              <a:t>: 8,95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7E76B0F-441F-47D8-AA35-20524BE97A95}"/>
              </a:ext>
            </a:extLst>
          </p:cNvPr>
          <p:cNvGrpSpPr/>
          <p:nvPr/>
        </p:nvGrpSpPr>
        <p:grpSpPr>
          <a:xfrm>
            <a:off x="2418817" y="3429000"/>
            <a:ext cx="1159665" cy="955940"/>
            <a:chOff x="2418817" y="3429000"/>
            <a:chExt cx="1159665" cy="955940"/>
          </a:xfrm>
        </p:grpSpPr>
        <p:sp>
          <p:nvSpPr>
            <p:cNvPr id="11" name="Bocadillo: ovalado 10">
              <a:extLst>
                <a:ext uri="{FF2B5EF4-FFF2-40B4-BE49-F238E27FC236}">
                  <a16:creationId xmlns:a16="http://schemas.microsoft.com/office/drawing/2014/main" id="{144C91E0-2603-4CD1-84E0-BC29670E59D5}"/>
                </a:ext>
              </a:extLst>
            </p:cNvPr>
            <p:cNvSpPr/>
            <p:nvPr/>
          </p:nvSpPr>
          <p:spPr>
            <a:xfrm>
              <a:off x="2418817" y="3429000"/>
              <a:ext cx="1159665" cy="955940"/>
            </a:xfrm>
            <a:prstGeom prst="wedgeEllipseCallout">
              <a:avLst>
                <a:gd name="adj1" fmla="val 124373"/>
                <a:gd name="adj2" fmla="val 107006"/>
              </a:avLst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10" name="Objeto 9">
              <a:extLst>
                <a:ext uri="{FF2B5EF4-FFF2-40B4-BE49-F238E27FC236}">
                  <a16:creationId xmlns:a16="http://schemas.microsoft.com/office/drawing/2014/main" id="{8F166428-873B-44D7-9BFF-E817C37F8F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210529"/>
                </p:ext>
              </p:extLst>
            </p:nvPr>
          </p:nvGraphicFramePr>
          <p:xfrm>
            <a:off x="2545417" y="3458440"/>
            <a:ext cx="906463" cy="868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7" name="ChemSketch" r:id="rId4" imgW="906480" imgH="868680" progId="ACD.ChemSketch.20">
                    <p:embed/>
                  </p:oleObj>
                </mc:Choice>
                <mc:Fallback>
                  <p:oleObj name="ChemSketch" r:id="rId4" imgW="906480" imgH="86868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45417" y="3458440"/>
                          <a:ext cx="906463" cy="868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32C92D8-D976-4013-B977-2ACEAD3AFAAD}"/>
              </a:ext>
            </a:extLst>
          </p:cNvPr>
          <p:cNvGrpSpPr/>
          <p:nvPr/>
        </p:nvGrpSpPr>
        <p:grpSpPr>
          <a:xfrm>
            <a:off x="42553" y="5404591"/>
            <a:ext cx="2376264" cy="912168"/>
            <a:chOff x="42553" y="5404591"/>
            <a:chExt cx="2376264" cy="912168"/>
          </a:xfrm>
        </p:grpSpPr>
        <p:sp>
          <p:nvSpPr>
            <p:cNvPr id="13" name="Bocadillo: ovalado 12">
              <a:extLst>
                <a:ext uri="{FF2B5EF4-FFF2-40B4-BE49-F238E27FC236}">
                  <a16:creationId xmlns:a16="http://schemas.microsoft.com/office/drawing/2014/main" id="{5B4D4232-1E80-4051-82A4-08C31A944CDF}"/>
                </a:ext>
              </a:extLst>
            </p:cNvPr>
            <p:cNvSpPr/>
            <p:nvPr/>
          </p:nvSpPr>
          <p:spPr>
            <a:xfrm>
              <a:off x="42553" y="5404591"/>
              <a:ext cx="2376264" cy="912168"/>
            </a:xfrm>
            <a:prstGeom prst="wedgeEllipseCallout">
              <a:avLst>
                <a:gd name="adj1" fmla="val 112507"/>
                <a:gd name="adj2" fmla="val -505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8" name="Objeto 7">
              <a:extLst>
                <a:ext uri="{FF2B5EF4-FFF2-40B4-BE49-F238E27FC236}">
                  <a16:creationId xmlns:a16="http://schemas.microsoft.com/office/drawing/2014/main" id="{ED7B3BFB-D0D7-46CD-9A17-63496D8F7E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941543"/>
                </p:ext>
              </p:extLst>
            </p:nvPr>
          </p:nvGraphicFramePr>
          <p:xfrm>
            <a:off x="467544" y="5458244"/>
            <a:ext cx="1785937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8" name="ChemSketch" r:id="rId6" imgW="1785960" imgH="805320" progId="ACD.ChemSketch.20">
                    <p:embed/>
                  </p:oleObj>
                </mc:Choice>
                <mc:Fallback>
                  <p:oleObj name="ChemSketch" r:id="rId6" imgW="1785960" imgH="8053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7544" y="5458244"/>
                          <a:ext cx="1785937" cy="804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EF8C3AD-BF2D-48A4-92CF-A87BA28F009F}"/>
              </a:ext>
            </a:extLst>
          </p:cNvPr>
          <p:cNvGrpSpPr/>
          <p:nvPr/>
        </p:nvGrpSpPr>
        <p:grpSpPr>
          <a:xfrm>
            <a:off x="6691129" y="4763470"/>
            <a:ext cx="1846256" cy="975776"/>
            <a:chOff x="5750080" y="4667553"/>
            <a:chExt cx="1846256" cy="975776"/>
          </a:xfrm>
        </p:grpSpPr>
        <p:sp>
          <p:nvSpPr>
            <p:cNvPr id="15" name="Bocadillo: ovalado 14">
              <a:extLst>
                <a:ext uri="{FF2B5EF4-FFF2-40B4-BE49-F238E27FC236}">
                  <a16:creationId xmlns:a16="http://schemas.microsoft.com/office/drawing/2014/main" id="{17F06AF3-D50D-42E2-A1E0-541988B19BED}"/>
                </a:ext>
              </a:extLst>
            </p:cNvPr>
            <p:cNvSpPr/>
            <p:nvPr/>
          </p:nvSpPr>
          <p:spPr>
            <a:xfrm>
              <a:off x="5750080" y="4667553"/>
              <a:ext cx="1846256" cy="975776"/>
            </a:xfrm>
            <a:prstGeom prst="wedgeEllipseCallout">
              <a:avLst>
                <a:gd name="adj1" fmla="val -127120"/>
                <a:gd name="adj2" fmla="val 2327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id="{372C63EF-4EB3-4713-8031-8D92148C0B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8825534"/>
                </p:ext>
              </p:extLst>
            </p:nvPr>
          </p:nvGraphicFramePr>
          <p:xfrm>
            <a:off x="6106608" y="4721259"/>
            <a:ext cx="1296987" cy="868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9" name="ChemSketch" r:id="rId8" imgW="1296360" imgH="868680" progId="ACD.ChemSketch.20">
                    <p:embed/>
                  </p:oleObj>
                </mc:Choice>
                <mc:Fallback>
                  <p:oleObj name="ChemSketch" r:id="rId8" imgW="1296360" imgH="86868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06608" y="4721259"/>
                          <a:ext cx="1296987" cy="868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E2ED5371-5F01-4BEB-B52C-535EFD945A36}"/>
              </a:ext>
            </a:extLst>
          </p:cNvPr>
          <p:cNvSpPr/>
          <p:nvPr/>
        </p:nvSpPr>
        <p:spPr>
          <a:xfrm rot="3231104">
            <a:off x="5507323" y="3284796"/>
            <a:ext cx="432048" cy="34728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33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32024-46EA-43D0-AFF7-3CE1BE3C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86589"/>
            <a:ext cx="7772400" cy="648072"/>
          </a:xfrm>
        </p:spPr>
        <p:txBody>
          <a:bodyPr/>
          <a:lstStyle/>
          <a:p>
            <a:r>
              <a:rPr lang="es-AR"/>
              <a:t>Aminoácidos raros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99674BE-0C03-481B-80F1-1E0E6CDDDB6E}"/>
              </a:ext>
            </a:extLst>
          </p:cNvPr>
          <p:cNvGrpSpPr/>
          <p:nvPr/>
        </p:nvGrpSpPr>
        <p:grpSpPr>
          <a:xfrm>
            <a:off x="0" y="5060559"/>
            <a:ext cx="5580111" cy="1754807"/>
            <a:chOff x="0" y="922631"/>
            <a:chExt cx="5580111" cy="1754807"/>
          </a:xfrm>
        </p:grpSpPr>
        <p:graphicFrame>
          <p:nvGraphicFramePr>
            <p:cNvPr id="9" name="Objeto 8">
              <a:extLst>
                <a:ext uri="{FF2B5EF4-FFF2-40B4-BE49-F238E27FC236}">
                  <a16:creationId xmlns:a16="http://schemas.microsoft.com/office/drawing/2014/main" id="{B91969C9-625E-409D-9F02-F17E6969D4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7182161"/>
                </p:ext>
              </p:extLst>
            </p:nvPr>
          </p:nvGraphicFramePr>
          <p:xfrm>
            <a:off x="0" y="922631"/>
            <a:ext cx="5580111" cy="1711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9" name="ChemSketch" r:id="rId3" imgW="3435840" imgH="1058400" progId="ACD.ChemSketch.20">
                    <p:embed/>
                  </p:oleObj>
                </mc:Choice>
                <mc:Fallback>
                  <p:oleObj name="ChemSketch" r:id="rId3" imgW="3435840" imgH="1058400" progId="ACD.ChemSketch.20">
                    <p:embed/>
                    <p:pic>
                      <p:nvPicPr>
                        <p:cNvPr id="7" name="Objeto 6">
                          <a:extLst>
                            <a:ext uri="{FF2B5EF4-FFF2-40B4-BE49-F238E27FC236}">
                              <a16:creationId xmlns:a16="http://schemas.microsoft.com/office/drawing/2014/main" id="{7DD9C034-B7EC-4C6B-B998-D957BA0AD5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922631"/>
                          <a:ext cx="5580111" cy="17114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5EEED41-4C8F-4B48-A981-5D14745D854A}"/>
                </a:ext>
              </a:extLst>
            </p:cNvPr>
            <p:cNvSpPr txBox="1"/>
            <p:nvPr/>
          </p:nvSpPr>
          <p:spPr>
            <a:xfrm>
              <a:off x="2284707" y="2338884"/>
              <a:ext cx="2287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/>
                <a:t>Presentes en el colágeno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E83D971-E951-4908-BC50-FD6B7B22EB40}"/>
              </a:ext>
            </a:extLst>
          </p:cNvPr>
          <p:cNvGrpSpPr/>
          <p:nvPr/>
        </p:nvGrpSpPr>
        <p:grpSpPr>
          <a:xfrm>
            <a:off x="5580111" y="5060559"/>
            <a:ext cx="3563889" cy="1711428"/>
            <a:chOff x="5580111" y="922631"/>
            <a:chExt cx="3563889" cy="1711428"/>
          </a:xfrm>
        </p:grpSpPr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EE393C4A-598F-442D-9CF0-1DA27F0F98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3530876"/>
                </p:ext>
              </p:extLst>
            </p:nvPr>
          </p:nvGraphicFramePr>
          <p:xfrm>
            <a:off x="5580111" y="922631"/>
            <a:ext cx="3563889" cy="1416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0" name="ChemSketch" r:id="rId5" imgW="1668240" imgH="669600" progId="ACD.ChemSketch.20">
                    <p:embed/>
                  </p:oleObj>
                </mc:Choice>
                <mc:Fallback>
                  <p:oleObj name="ChemSketch" r:id="rId5" imgW="1668240" imgH="66960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80111" y="922631"/>
                          <a:ext cx="3563889" cy="141625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6E63C-15D0-4656-A957-F3EFF87A0D99}"/>
                </a:ext>
              </a:extLst>
            </p:cNvPr>
            <p:cNvSpPr txBox="1"/>
            <p:nvPr/>
          </p:nvSpPr>
          <p:spPr>
            <a:xfrm>
              <a:off x="5580112" y="2295505"/>
              <a:ext cx="35638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AR" b="1"/>
                <a:t>Participa del metabolismo de las grasas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A5E6E47A-66EB-4253-AC71-8FFA953AD0E0}"/>
              </a:ext>
            </a:extLst>
          </p:cNvPr>
          <p:cNvSpPr txBox="1">
            <a:spLocks/>
          </p:cNvSpPr>
          <p:nvPr/>
        </p:nvSpPr>
        <p:spPr bwMode="auto">
          <a:xfrm>
            <a:off x="772315" y="263093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AR" kern="0"/>
              <a:t>Aminoácidos Esenciales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FE110B-1F4D-4AFF-94D6-FCBEDAD55858}"/>
              </a:ext>
            </a:extLst>
          </p:cNvPr>
          <p:cNvSpPr txBox="1"/>
          <p:nvPr/>
        </p:nvSpPr>
        <p:spPr>
          <a:xfrm>
            <a:off x="562943" y="954544"/>
            <a:ext cx="21323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AR" sz="2000">
                <a:latin typeface="Times-Roman"/>
              </a:rPr>
              <a:t>A</a:t>
            </a:r>
            <a:r>
              <a:rPr lang="es-AR" sz="2000" b="0" i="0" u="none" strike="noStrike" baseline="0">
                <a:latin typeface="Times-Roman"/>
              </a:rPr>
              <a:t>rginina (Arg) </a:t>
            </a:r>
          </a:p>
          <a:p>
            <a:pPr algn="l"/>
            <a:r>
              <a:rPr lang="es-AR" sz="2000">
                <a:latin typeface="Times-Roman"/>
              </a:rPr>
              <a:t>V</a:t>
            </a:r>
            <a:r>
              <a:rPr lang="es-AR" sz="2000" b="0" i="0" u="none" strike="noStrike" baseline="0">
                <a:latin typeface="Times-Roman"/>
              </a:rPr>
              <a:t>alina (Val) </a:t>
            </a:r>
          </a:p>
          <a:p>
            <a:pPr algn="l"/>
            <a:r>
              <a:rPr lang="es-AR" sz="2000">
                <a:latin typeface="Times-Roman"/>
              </a:rPr>
              <a:t>M</a:t>
            </a:r>
            <a:r>
              <a:rPr lang="es-AR" sz="2000" b="0" i="0" u="none" strike="noStrike" baseline="0">
                <a:latin typeface="Times-Roman"/>
              </a:rPr>
              <a:t>etionina (Met) </a:t>
            </a:r>
          </a:p>
          <a:p>
            <a:pPr algn="l"/>
            <a:r>
              <a:rPr lang="es-AR" sz="2000">
                <a:latin typeface="Times-Roman"/>
              </a:rPr>
              <a:t>L</a:t>
            </a:r>
            <a:r>
              <a:rPr lang="es-AR" sz="2000" b="0" i="0" u="none" strike="noStrike" baseline="0">
                <a:latin typeface="Times-Roman"/>
              </a:rPr>
              <a:t>eucina (Leu)</a:t>
            </a:r>
          </a:p>
          <a:p>
            <a:pPr algn="l"/>
            <a:r>
              <a:rPr lang="es-AR" sz="2000">
                <a:latin typeface="Times-Roman"/>
              </a:rPr>
              <a:t>T</a:t>
            </a:r>
            <a:r>
              <a:rPr lang="es-AR" sz="2000" b="0" i="0" u="none" strike="noStrike" baseline="0">
                <a:latin typeface="Times-Roman"/>
              </a:rPr>
              <a:t>reonina (Tre) </a:t>
            </a:r>
          </a:p>
          <a:p>
            <a:pPr algn="l"/>
            <a:r>
              <a:rPr lang="es-AR" sz="2000">
                <a:latin typeface="Times-Roman"/>
              </a:rPr>
              <a:t>F</a:t>
            </a:r>
            <a:r>
              <a:rPr lang="es-AR" sz="2000" b="0" i="0" u="none" strike="noStrike" baseline="0">
                <a:latin typeface="Times-Roman"/>
              </a:rPr>
              <a:t>enilalanina (Fen) </a:t>
            </a:r>
          </a:p>
          <a:p>
            <a:pPr algn="l"/>
            <a:r>
              <a:rPr lang="es-AR" sz="2000">
                <a:latin typeface="Times-Roman"/>
              </a:rPr>
              <a:t>H</a:t>
            </a:r>
            <a:r>
              <a:rPr lang="es-AR" sz="2000" b="0" i="0" u="none" strike="noStrike" baseline="0">
                <a:latin typeface="Times-Roman"/>
              </a:rPr>
              <a:t>istidina (His)</a:t>
            </a:r>
          </a:p>
          <a:p>
            <a:pPr algn="l"/>
            <a:r>
              <a:rPr lang="es-AR" sz="2000">
                <a:latin typeface="Times-Roman"/>
              </a:rPr>
              <a:t>I</a:t>
            </a:r>
            <a:r>
              <a:rPr lang="es-AR" sz="2000" b="0" i="0" u="none" strike="noStrike" baseline="0">
                <a:latin typeface="Times-Roman"/>
              </a:rPr>
              <a:t>soleucina (Ile)</a:t>
            </a:r>
          </a:p>
          <a:p>
            <a:pPr algn="l"/>
            <a:r>
              <a:rPr lang="es-AR" sz="2000">
                <a:latin typeface="Times-Roman"/>
              </a:rPr>
              <a:t>L</a:t>
            </a:r>
            <a:r>
              <a:rPr lang="es-AR" sz="2000" b="0" i="0" u="none" strike="noStrike" baseline="0">
                <a:latin typeface="Times-Roman"/>
              </a:rPr>
              <a:t>isina (Lis) </a:t>
            </a:r>
          </a:p>
          <a:p>
            <a:pPr algn="l"/>
            <a:r>
              <a:rPr lang="es-AR" sz="2000">
                <a:latin typeface="Times-Roman"/>
              </a:rPr>
              <a:t>T</a:t>
            </a:r>
            <a:r>
              <a:rPr lang="es-AR" sz="2000" b="0" i="0" u="none" strike="noStrike" baseline="0">
                <a:latin typeface="Times-Roman"/>
              </a:rPr>
              <a:t>riptófano (Trp)</a:t>
            </a:r>
            <a:endParaRPr lang="es-AR" sz="2000"/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9CF41E2A-2648-4A15-82B8-E7B65CA704CC}"/>
              </a:ext>
            </a:extLst>
          </p:cNvPr>
          <p:cNvSpPr/>
          <p:nvPr/>
        </p:nvSpPr>
        <p:spPr>
          <a:xfrm>
            <a:off x="2253214" y="1014655"/>
            <a:ext cx="648072" cy="3170099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9F12381-113B-41B3-B619-1AAD608D5390}"/>
              </a:ext>
            </a:extLst>
          </p:cNvPr>
          <p:cNvSpPr/>
          <p:nvPr/>
        </p:nvSpPr>
        <p:spPr>
          <a:xfrm>
            <a:off x="3074341" y="1646212"/>
            <a:ext cx="3341405" cy="1906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2400"/>
              <a:t>Son esenciales pues los debemos incorporar en la dieta ya que nuestro organismo no puede sintetizarlos.</a:t>
            </a:r>
          </a:p>
        </p:txBody>
      </p:sp>
    </p:spTree>
    <p:extLst>
      <p:ext uri="{BB962C8B-B14F-4D97-AF65-F5344CB8AC3E}">
        <p14:creationId xmlns:p14="http://schemas.microsoft.com/office/powerpoint/2010/main" val="20336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3 Objeto">
            <a:extLst>
              <a:ext uri="{FF2B5EF4-FFF2-40B4-BE49-F238E27FC236}">
                <a16:creationId xmlns:a16="http://schemas.microsoft.com/office/drawing/2014/main" id="{58B30C2B-1D58-4D04-B68F-4F5DE11A9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0" y="2768600"/>
          <a:ext cx="71342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hemSketch" r:id="rId3" imgW="3624072" imgH="743712" progId="ACD.ChemSketch.20">
                  <p:embed/>
                </p:oleObj>
              </mc:Choice>
              <mc:Fallback>
                <p:oleObj name="ChemSketch" r:id="rId3" imgW="3624072" imgH="743712" progId="ACD.ChemSketch.20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768600"/>
                        <a:ext cx="71342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ext Box 2">
            <a:extLst>
              <a:ext uri="{FF2B5EF4-FFF2-40B4-BE49-F238E27FC236}">
                <a16:creationId xmlns:a16="http://schemas.microsoft.com/office/drawing/2014/main" id="{4045E7FA-772D-48AB-82ED-0A8C7577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7864475" cy="15906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s-ES" altLang="es-AR" sz="2400"/>
              <a:t>Son producto del ensamblado (concatenado) de estos aminoácidos, a través de uniones del tipo amida, entre el carboxilo de un aminoácido y el grupo amino de otro. Esta unión se denomina </a:t>
            </a:r>
            <a:r>
              <a:rPr lang="es-ES" altLang="es-AR" sz="2400" i="1"/>
              <a:t>peptídica</a:t>
            </a:r>
            <a:r>
              <a:rPr lang="es-ES" altLang="es-AR" sz="2400"/>
              <a:t>: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32353F85-02ED-40CB-A599-5F264607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701925"/>
            <a:ext cx="1193800" cy="1600200"/>
          </a:xfrm>
          <a:prstGeom prst="rect">
            <a:avLst/>
          </a:prstGeom>
          <a:noFill/>
          <a:ln w="63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0578F013-05FD-4463-A752-45E931424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701925"/>
            <a:ext cx="1223962" cy="1600200"/>
          </a:xfrm>
          <a:prstGeom prst="rect">
            <a:avLst/>
          </a:prstGeom>
          <a:noFill/>
          <a:ln w="63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E6A04630-93DF-45BF-95C4-D64047B8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701925"/>
            <a:ext cx="1223963" cy="1600200"/>
          </a:xfrm>
          <a:prstGeom prst="rect">
            <a:avLst/>
          </a:prstGeom>
          <a:noFill/>
          <a:ln w="63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50" name="Rectangle 9">
            <a:extLst>
              <a:ext uri="{FF2B5EF4-FFF2-40B4-BE49-F238E27FC236}">
                <a16:creationId xmlns:a16="http://schemas.microsoft.com/office/drawing/2014/main" id="{39D2EFAB-07EA-4ED4-BD0E-8D47DA2E7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701925"/>
            <a:ext cx="1644650" cy="1600200"/>
          </a:xfrm>
          <a:prstGeom prst="rect">
            <a:avLst/>
          </a:prstGeom>
          <a:noFill/>
          <a:ln w="63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52" name="Rectangle 13">
            <a:extLst>
              <a:ext uri="{FF2B5EF4-FFF2-40B4-BE49-F238E27FC236}">
                <a16:creationId xmlns:a16="http://schemas.microsoft.com/office/drawing/2014/main" id="{ED877E88-469F-4048-B349-9BDA1747E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2701925"/>
            <a:ext cx="1489075" cy="1600200"/>
          </a:xfrm>
          <a:prstGeom prst="rect">
            <a:avLst/>
          </a:prstGeom>
          <a:noFill/>
          <a:ln w="63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3081" name="Text Box 14">
            <a:extLst>
              <a:ext uri="{FF2B5EF4-FFF2-40B4-BE49-F238E27FC236}">
                <a16:creationId xmlns:a16="http://schemas.microsoft.com/office/drawing/2014/main" id="{7DE80219-6BEC-4A33-B4B6-F59780E2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4378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 sz="2400"/>
          </a:p>
        </p:txBody>
      </p:sp>
      <p:sp>
        <p:nvSpPr>
          <p:cNvPr id="6154" name="Text Box 15">
            <a:extLst>
              <a:ext uri="{FF2B5EF4-FFF2-40B4-BE49-F238E27FC236}">
                <a16:creationId xmlns:a16="http://schemas.microsoft.com/office/drawing/2014/main" id="{387A9833-0778-4FAE-A732-207CC8A49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4302125"/>
            <a:ext cx="1196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400"/>
              <a:t>Aminoácido 1</a:t>
            </a:r>
          </a:p>
        </p:txBody>
      </p:sp>
      <p:sp>
        <p:nvSpPr>
          <p:cNvPr id="6155" name="Text Box 16">
            <a:extLst>
              <a:ext uri="{FF2B5EF4-FFF2-40B4-BE49-F238E27FC236}">
                <a16:creationId xmlns:a16="http://schemas.microsoft.com/office/drawing/2014/main" id="{2741B358-413C-48F6-84C7-718717238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4302125"/>
            <a:ext cx="1196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400"/>
              <a:t>Aminoácido 2</a:t>
            </a:r>
          </a:p>
        </p:txBody>
      </p:sp>
      <p:sp>
        <p:nvSpPr>
          <p:cNvPr id="6156" name="Text Box 17">
            <a:extLst>
              <a:ext uri="{FF2B5EF4-FFF2-40B4-BE49-F238E27FC236}">
                <a16:creationId xmlns:a16="http://schemas.microsoft.com/office/drawing/2014/main" id="{15A0ABB5-DA3D-4CDD-A335-63C9AADC6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888" y="4302125"/>
            <a:ext cx="1196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400"/>
              <a:t>Aminoácido 3</a:t>
            </a:r>
          </a:p>
        </p:txBody>
      </p:sp>
      <p:sp>
        <p:nvSpPr>
          <p:cNvPr id="6157" name="Text Box 18">
            <a:extLst>
              <a:ext uri="{FF2B5EF4-FFF2-40B4-BE49-F238E27FC236}">
                <a16:creationId xmlns:a16="http://schemas.microsoft.com/office/drawing/2014/main" id="{882587A3-587D-40AF-9024-6166884CD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4308475"/>
            <a:ext cx="1196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400"/>
              <a:t>Aminoácido 4</a:t>
            </a:r>
          </a:p>
        </p:txBody>
      </p:sp>
      <p:sp>
        <p:nvSpPr>
          <p:cNvPr id="6158" name="Text Box 19">
            <a:extLst>
              <a:ext uri="{FF2B5EF4-FFF2-40B4-BE49-F238E27FC236}">
                <a16:creationId xmlns:a16="http://schemas.microsoft.com/office/drawing/2014/main" id="{838054DC-BA09-4833-BA3E-8D807DEC6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4302125"/>
            <a:ext cx="1196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400"/>
              <a:t>Aminoácido 5</a:t>
            </a:r>
          </a:p>
        </p:txBody>
      </p:sp>
      <p:sp>
        <p:nvSpPr>
          <p:cNvPr id="6159" name="Text Box 20">
            <a:extLst>
              <a:ext uri="{FF2B5EF4-FFF2-40B4-BE49-F238E27FC236}">
                <a16:creationId xmlns:a16="http://schemas.microsoft.com/office/drawing/2014/main" id="{2C4AD222-EEA7-4B4C-94B2-4C126679B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7940675" cy="1570038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400"/>
              <a:t>La cantidad de combinaciones posibles es enorme y explica la diversidad de moléculas proteicas que existe en la naturaleza. </a:t>
            </a:r>
            <a:r>
              <a:rPr lang="es-ES" altLang="es-AR" sz="2400">
                <a:solidFill>
                  <a:schemeClr val="accent2"/>
                </a:solidFill>
              </a:rPr>
              <a:t>Oligopéptido: de 2 a 9 aminoácidos. Polipéptido: entre 10 y 100 aminoácidos. Proteína: más de 100 aminoácidos</a:t>
            </a:r>
          </a:p>
        </p:txBody>
      </p:sp>
      <p:sp>
        <p:nvSpPr>
          <p:cNvPr id="3088" name="Text Box 22">
            <a:extLst>
              <a:ext uri="{FF2B5EF4-FFF2-40B4-BE49-F238E27FC236}">
                <a16:creationId xmlns:a16="http://schemas.microsoft.com/office/drawing/2014/main" id="{CD5F6BC3-6640-4DFF-8A1C-9E291E1D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3200"/>
              <a:t>Los péptidos y las proteínas</a:t>
            </a:r>
          </a:p>
        </p:txBody>
      </p:sp>
      <p:sp>
        <p:nvSpPr>
          <p:cNvPr id="8209" name="2 CuadroTexto">
            <a:extLst>
              <a:ext uri="{FF2B5EF4-FFF2-40B4-BE49-F238E27FC236}">
                <a16:creationId xmlns:a16="http://schemas.microsoft.com/office/drawing/2014/main" id="{696FA051-EBB0-4504-A411-1870ABE8A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3255963"/>
            <a:ext cx="906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/>
              <a:t>Extremo N-terminal</a:t>
            </a:r>
          </a:p>
        </p:txBody>
      </p:sp>
      <p:sp>
        <p:nvSpPr>
          <p:cNvPr id="8210" name="19 CuadroTexto">
            <a:extLst>
              <a:ext uri="{FF2B5EF4-FFF2-40B4-BE49-F238E27FC236}">
                <a16:creationId xmlns:a16="http://schemas.microsoft.com/office/drawing/2014/main" id="{F56B22F6-7EAD-4A9B-8E01-AF8A03E83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5" y="3086100"/>
            <a:ext cx="908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/>
              <a:t>Extremo C-terminal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2" grpId="0" animBg="1"/>
      <p:bldP spid="6154" grpId="0"/>
      <p:bldP spid="6155" grpId="0"/>
      <p:bldP spid="6156" grpId="0"/>
      <p:bldP spid="6157" grpId="0"/>
      <p:bldP spid="6158" grpId="0"/>
      <p:bldP spid="6159" grpId="0" animBg="1"/>
      <p:bldP spid="8209" grpId="0"/>
      <p:bldP spid="821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99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C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CC"/>
    </a:hlink>
    <a:folHlink>
      <a:srgbClr val="00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5017</TotalTime>
  <Words>1820</Words>
  <Application>Microsoft Office PowerPoint</Application>
  <PresentationFormat>Presentación en pantalla (4:3)</PresentationFormat>
  <Paragraphs>216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Symbol</vt:lpstr>
      <vt:lpstr>Times New Roman</vt:lpstr>
      <vt:lpstr>Times-Roman</vt:lpstr>
      <vt:lpstr>Wingdings</vt:lpstr>
      <vt:lpstr>Diseño predeterminado</vt:lpstr>
      <vt:lpstr>ChemSketch</vt:lpstr>
      <vt:lpstr>Presentación de PowerPoint</vt:lpstr>
      <vt:lpstr>Presentación de PowerPoint</vt:lpstr>
      <vt:lpstr>Clasificación de las proteínas</vt:lpstr>
      <vt:lpstr>Comencemos con los aminoácidos</vt:lpstr>
      <vt:lpstr>Los aminácidos son anfolitos; pueden dar tanto reacción ácida como básica. </vt:lpstr>
      <vt:lpstr>Presentación de PowerPoint</vt:lpstr>
      <vt:lpstr>Presentación de PowerPoint</vt:lpstr>
      <vt:lpstr>Aminoácidos raros</vt:lpstr>
      <vt:lpstr>Presentación de PowerPoint</vt:lpstr>
      <vt:lpstr>Podemos reconocer cuatro niveles de complejidad en la estructura de una proteína:</vt:lpstr>
      <vt:lpstr>Presentación de PowerPoint</vt:lpstr>
      <vt:lpstr>Presentación de PowerPoint</vt:lpstr>
      <vt:lpstr>Presentación de PowerPoint</vt:lpstr>
      <vt:lpstr>La estructura cuaternaria</vt:lpstr>
      <vt:lpstr>¿Qué fuerzas estabilizan las estructuras proteicas?</vt:lpstr>
      <vt:lpstr> </vt:lpstr>
      <vt:lpstr>Secuenciación de proteínas</vt:lpstr>
      <vt:lpstr>Desnaturalización de las proteínas</vt:lpstr>
      <vt:lpstr>Presentación de PowerPoint</vt:lpstr>
      <vt:lpstr>Desnaturalización por pH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PROPIEDADES TECNOLOGICAS, NUTRICIONALES Y SALUDABLES DE LOS COMPONENTES ALIMENTARIOS DE ORIGEN NATURAL</dc:title>
  <dc:creator>EDGARDO CALANDRI</dc:creator>
  <cp:lastModifiedBy>Edgardo Calandri</cp:lastModifiedBy>
  <cp:revision>205</cp:revision>
  <cp:lastPrinted>2012-12-03T01:08:07Z</cp:lastPrinted>
  <dcterms:created xsi:type="dcterms:W3CDTF">2011-06-11T18:55:04Z</dcterms:created>
  <dcterms:modified xsi:type="dcterms:W3CDTF">2020-10-14T13:48:57Z</dcterms:modified>
</cp:coreProperties>
</file>