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81" r:id="rId13"/>
    <p:sldId id="280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277" r:id="rId25"/>
    <p:sldId id="278" r:id="rId26"/>
    <p:sldId id="275" r:id="rId2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E33B8-4971-4532-A1CA-D4259F3F99BC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E68B95-1EDA-4BAD-867C-77EA34664F6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7747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68B95-1EDA-4BAD-867C-77EA34664F67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920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68B95-1EDA-4BAD-867C-77EA34664F67}" type="slidenum">
              <a:rPr lang="es-ES" smtClean="0"/>
              <a:pPr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5091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68B95-1EDA-4BAD-867C-77EA34664F67}" type="slidenum">
              <a:rPr lang="es-ES" smtClean="0"/>
              <a:pPr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9017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1102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91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023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2620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7552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55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8086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53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943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92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33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8F0EE-0409-48BF-A596-3824E7A8E19D}" type="datetimeFigureOut">
              <a:rPr lang="es-ES" smtClean="0"/>
              <a:pPr/>
              <a:t>28/10/2020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54446-0745-4FA8-B3BF-532137CE7CB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97437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1.wmf"/><Relationship Id="rId12" Type="http://schemas.openxmlformats.org/officeDocument/2006/relationships/image" Target="../media/image35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4.png"/><Relationship Id="rId5" Type="http://schemas.openxmlformats.org/officeDocument/2006/relationships/image" Target="../media/image30.wmf"/><Relationship Id="rId10" Type="http://schemas.openxmlformats.org/officeDocument/2006/relationships/image" Target="../media/image33.jpeg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oleObject" Target="../embeddings/oleObject31.bin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6.wmf"/><Relationship Id="rId9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61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0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59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7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7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0.bin"/><Relationship Id="rId17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2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75.wmf"/><Relationship Id="rId5" Type="http://schemas.openxmlformats.org/officeDocument/2006/relationships/image" Target="../media/image73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5.bin"/><Relationship Id="rId9" Type="http://schemas.openxmlformats.org/officeDocument/2006/relationships/oleObject" Target="../embeddings/oleObject68.bin"/><Relationship Id="rId14" Type="http://schemas.openxmlformats.org/officeDocument/2006/relationships/oleObject" Target="../embeddings/oleObject71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gif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1481012" y="2168859"/>
            <a:ext cx="5978323" cy="15121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LÍPIDOS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81742" y="400506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3589" y="5301208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51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122479"/>
              </p:ext>
            </p:extLst>
          </p:nvPr>
        </p:nvGraphicFramePr>
        <p:xfrm>
          <a:off x="153620" y="1278390"/>
          <a:ext cx="5066453" cy="246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" name="ChemSketch" r:id="rId3" imgW="2532960" imgH="1234440" progId="ACD.ChemSketch.20">
                  <p:embed/>
                </p:oleObj>
              </mc:Choice>
              <mc:Fallback>
                <p:oleObj name="ChemSketch" r:id="rId3" imgW="2532960" imgH="1234440" progId="ACD.ChemSketch.20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20" y="1278390"/>
                        <a:ext cx="5066453" cy="24697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6"/>
            <a:ext cx="7920880" cy="936103"/>
          </a:xfrm>
        </p:spPr>
        <p:txBody>
          <a:bodyPr>
            <a:normAutofit/>
          </a:bodyPr>
          <a:lstStyle/>
          <a:p>
            <a:r>
              <a:rPr lang="es-ES" sz="2400" dirty="0"/>
              <a:t>La naturaleza fabrica los ácidos poliinsaturados, dejando un –CH</a:t>
            </a:r>
            <a:r>
              <a:rPr lang="es-ES" sz="2400" baseline="-25000" dirty="0"/>
              <a:t>2</a:t>
            </a:r>
            <a:r>
              <a:rPr lang="es-ES" sz="2400" dirty="0"/>
              <a:t>– entre dobles enlaces:</a:t>
            </a:r>
          </a:p>
        </p:txBody>
      </p:sp>
      <p:sp>
        <p:nvSpPr>
          <p:cNvPr id="5" name="4 Elipse"/>
          <p:cNvSpPr/>
          <p:nvPr/>
        </p:nvSpPr>
        <p:spPr>
          <a:xfrm>
            <a:off x="604958" y="2513259"/>
            <a:ext cx="432048" cy="526174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1189049" y="2729283"/>
            <a:ext cx="432048" cy="6203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5220073" y="1029846"/>
            <a:ext cx="3672408" cy="2759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400" dirty="0"/>
              <a:t>Sabiendo la cantidad de enlaces dobles y la posición del último, podemos deducir la ubicación de las restantes insaturaciones.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83851" y="3789040"/>
            <a:ext cx="5036222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s-ES"/>
            </a:defPPr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24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algn="just"/>
            <a:r>
              <a:rPr lang="es-ES" dirty="0"/>
              <a:t>Por ejemplo: 20:4w6 implica un ácido carboxílico de 20 C y 4 dobles enlaces, el más externo está a 6 carbonos del extremo.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123372"/>
              </p:ext>
            </p:extLst>
          </p:nvPr>
        </p:nvGraphicFramePr>
        <p:xfrm>
          <a:off x="5220074" y="3806196"/>
          <a:ext cx="3646990" cy="2863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9" name="ChemSketch" r:id="rId5" imgW="2221920" imgH="1837800" progId="ACD.ChemSketch.20">
                  <p:embed/>
                </p:oleObj>
              </mc:Choice>
              <mc:Fallback>
                <p:oleObj name="ChemSketch" r:id="rId5" imgW="2221920" imgH="1837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20074" y="3806196"/>
                        <a:ext cx="3646990" cy="28631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541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9263" y="1156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Ruptura de enlaces dobles con KMnO</a:t>
            </a:r>
            <a:r>
              <a:rPr lang="es-ES" sz="3200" baseline="-25000" dirty="0"/>
              <a:t>4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9607" y="851263"/>
            <a:ext cx="8229600" cy="849545"/>
          </a:xfrm>
        </p:spPr>
        <p:txBody>
          <a:bodyPr>
            <a:normAutofit/>
          </a:bodyPr>
          <a:lstStyle/>
          <a:p>
            <a:r>
              <a:rPr lang="es-ES" sz="2400" dirty="0"/>
              <a:t>Una solución de KMnO</a:t>
            </a:r>
            <a:r>
              <a:rPr lang="es-ES" sz="2400" baseline="-25000" dirty="0"/>
              <a:t>4</a:t>
            </a:r>
            <a:r>
              <a:rPr lang="es-ES" sz="2400" dirty="0"/>
              <a:t> concentrada y caliente, </a:t>
            </a:r>
            <a:r>
              <a:rPr lang="es-ES" sz="2400" dirty="0" err="1"/>
              <a:t>ocaciona</a:t>
            </a:r>
            <a:r>
              <a:rPr lang="es-ES" sz="2400" dirty="0"/>
              <a:t> una </a:t>
            </a:r>
            <a:r>
              <a:rPr lang="es-ES" sz="2400" b="1" i="1" dirty="0"/>
              <a:t>ruptura oxidativa d</a:t>
            </a:r>
            <a:r>
              <a:rPr lang="es-ES" sz="2400" dirty="0"/>
              <a:t>el doble enlace:</a:t>
            </a:r>
          </a:p>
          <a:p>
            <a:endParaRPr lang="es-ES" sz="24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936225"/>
              </p:ext>
            </p:extLst>
          </p:nvPr>
        </p:nvGraphicFramePr>
        <p:xfrm>
          <a:off x="819656" y="1628800"/>
          <a:ext cx="697258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5" name="ChemSketch" r:id="rId3" imgW="5626608" imgH="871728" progId="">
                  <p:embed/>
                </p:oleObj>
              </mc:Choice>
              <mc:Fallback>
                <p:oleObj name="ChemSketch" r:id="rId3" imgW="5626608" imgH="871728" progId="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56" y="1628800"/>
                        <a:ext cx="6972582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2 Marcador de contenido"/>
          <p:cNvSpPr txBox="1">
            <a:spLocks/>
          </p:cNvSpPr>
          <p:nvPr/>
        </p:nvSpPr>
        <p:spPr>
          <a:xfrm>
            <a:off x="323528" y="2743913"/>
            <a:ext cx="8229600" cy="849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Esta reacción puede usarse para obtener la estructura de un ácido graso, a partir de sus fragmentos:</a:t>
            </a:r>
          </a:p>
          <a:p>
            <a:endParaRPr lang="es-ES" sz="2400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365456"/>
              </p:ext>
            </p:extLst>
          </p:nvPr>
        </p:nvGraphicFramePr>
        <p:xfrm>
          <a:off x="2065531" y="3734847"/>
          <a:ext cx="5544616" cy="1057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6" name="ChemSketch" r:id="rId5" imgW="3627000" imgH="740520" progId="">
                  <p:embed/>
                </p:oleObj>
              </mc:Choice>
              <mc:Fallback>
                <p:oleObj name="ChemSketch" r:id="rId5" imgW="3627000" imgH="740520" progId="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531" y="3734847"/>
                        <a:ext cx="5544616" cy="105733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373924"/>
              </p:ext>
            </p:extLst>
          </p:nvPr>
        </p:nvGraphicFramePr>
        <p:xfrm>
          <a:off x="351059" y="5683311"/>
          <a:ext cx="1638731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7" name="ChemSketch" r:id="rId7" imgW="1191600" imgH="262080" progId="">
                  <p:embed/>
                </p:oleObj>
              </mc:Choice>
              <mc:Fallback>
                <p:oleObj name="ChemSketch" r:id="rId7" imgW="1191600" imgH="262080" progId="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059" y="5683311"/>
                        <a:ext cx="1638731" cy="36004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313568"/>
              </p:ext>
            </p:extLst>
          </p:nvPr>
        </p:nvGraphicFramePr>
        <p:xfrm>
          <a:off x="4311499" y="5733256"/>
          <a:ext cx="1656184" cy="310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8" name="ChemSketch" r:id="rId9" imgW="1118520" imgH="210240" progId="">
                  <p:embed/>
                </p:oleObj>
              </mc:Choice>
              <mc:Fallback>
                <p:oleObj name="ChemSketch" r:id="rId9" imgW="1118520" imgH="210240" progId="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499" y="5733256"/>
                        <a:ext cx="1656184" cy="31009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984695"/>
              </p:ext>
            </p:extLst>
          </p:nvPr>
        </p:nvGraphicFramePr>
        <p:xfrm>
          <a:off x="6255715" y="5611303"/>
          <a:ext cx="2708865" cy="610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9" name="ChemSketch" r:id="rId11" imgW="2069640" imgH="466200" progId="">
                  <p:embed/>
                </p:oleObj>
              </mc:Choice>
              <mc:Fallback>
                <p:oleObj name="ChemSketch" r:id="rId11" imgW="2069640" imgH="466200" progId="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5715" y="5611303"/>
                        <a:ext cx="2708865" cy="61074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08785"/>
              </p:ext>
            </p:extLst>
          </p:nvPr>
        </p:nvGraphicFramePr>
        <p:xfrm>
          <a:off x="2295275" y="5755319"/>
          <a:ext cx="165576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50" name="ChemSketch" r:id="rId13" imgW="1118616" imgH="210312" progId="">
                  <p:embed/>
                </p:oleObj>
              </mc:Choice>
              <mc:Fallback>
                <p:oleObj name="ChemSketch" r:id="rId13" imgW="1118616" imgH="210312" progId="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275" y="5755319"/>
                        <a:ext cx="1655762" cy="3095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Flecha abajo"/>
          <p:cNvSpPr/>
          <p:nvPr/>
        </p:nvSpPr>
        <p:spPr>
          <a:xfrm rot="2509732">
            <a:off x="1839713" y="4341674"/>
            <a:ext cx="365561" cy="131534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Flecha abajo"/>
          <p:cNvSpPr/>
          <p:nvPr/>
        </p:nvSpPr>
        <p:spPr>
          <a:xfrm rot="1838897">
            <a:off x="3294981" y="4573446"/>
            <a:ext cx="365561" cy="1133684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Flecha abajo"/>
          <p:cNvSpPr/>
          <p:nvPr/>
        </p:nvSpPr>
        <p:spPr>
          <a:xfrm rot="20010680">
            <a:off x="4568678" y="4522656"/>
            <a:ext cx="365561" cy="116501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Flecha abajo"/>
          <p:cNvSpPr/>
          <p:nvPr/>
        </p:nvSpPr>
        <p:spPr>
          <a:xfrm rot="18929844">
            <a:off x="6416581" y="4342935"/>
            <a:ext cx="365561" cy="17396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Flecha abajo"/>
          <p:cNvSpPr/>
          <p:nvPr/>
        </p:nvSpPr>
        <p:spPr>
          <a:xfrm rot="13338327">
            <a:off x="2170124" y="4454030"/>
            <a:ext cx="365561" cy="131534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20 Flecha abajo"/>
          <p:cNvSpPr/>
          <p:nvPr/>
        </p:nvSpPr>
        <p:spPr>
          <a:xfrm rot="12611259">
            <a:off x="3338024" y="4542322"/>
            <a:ext cx="365561" cy="1133684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21 Flecha abajo"/>
          <p:cNvSpPr/>
          <p:nvPr/>
        </p:nvSpPr>
        <p:spPr>
          <a:xfrm rot="9112775">
            <a:off x="4584976" y="4488837"/>
            <a:ext cx="365561" cy="1181764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" name="22 Flecha abajo"/>
          <p:cNvSpPr/>
          <p:nvPr/>
        </p:nvSpPr>
        <p:spPr>
          <a:xfrm rot="8080707">
            <a:off x="6719127" y="4194619"/>
            <a:ext cx="365561" cy="173968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175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to 22">
            <a:extLst>
              <a:ext uri="{FF2B5EF4-FFF2-40B4-BE49-F238E27FC236}">
                <a16:creationId xmlns:a16="http://schemas.microsoft.com/office/drawing/2014/main" id="{A1BFE904-C12B-460B-8D5B-7F0EBA3027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325564"/>
              </p:ext>
            </p:extLst>
          </p:nvPr>
        </p:nvGraphicFramePr>
        <p:xfrm>
          <a:off x="3643951" y="1787631"/>
          <a:ext cx="3808413" cy="189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0" name="ChemSketch" r:id="rId3" imgW="3807720" imgH="1890720" progId="ACD.ChemSketch.20">
                  <p:embed/>
                </p:oleObj>
              </mc:Choice>
              <mc:Fallback>
                <p:oleObj name="ChemSketch" r:id="rId3" imgW="3807720" imgH="1890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3951" y="1787631"/>
                        <a:ext cx="3808413" cy="18907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8B678FE2-D147-4BB2-B349-AB89023DFD16}"/>
              </a:ext>
            </a:extLst>
          </p:cNvPr>
          <p:cNvSpPr/>
          <p:nvPr/>
        </p:nvSpPr>
        <p:spPr>
          <a:xfrm>
            <a:off x="3643951" y="4899498"/>
            <a:ext cx="5238594" cy="1897022"/>
          </a:xfrm>
          <a:prstGeom prst="round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s-AR" sz="2400" b="1">
                <a:solidFill>
                  <a:schemeClr val="bg1"/>
                </a:solidFill>
              </a:rPr>
              <a:t>h</a:t>
            </a:r>
            <a:r>
              <a:rPr lang="es-AR" sz="2400" b="1">
                <a:solidFill>
                  <a:schemeClr val="bg1"/>
                </a:solidFill>
                <a:sym typeface="Symbol" panose="05050102010706020507" pitchFamily="18" charset="2"/>
              </a:rPr>
              <a:t></a:t>
            </a:r>
            <a:endParaRPr lang="es-AR" sz="2400" b="1">
              <a:solidFill>
                <a:schemeClr val="bg1"/>
              </a:solidFill>
            </a:endParaRPr>
          </a:p>
          <a:p>
            <a:endParaRPr lang="es-AR">
              <a:solidFill>
                <a:schemeClr val="bg1"/>
              </a:solidFill>
            </a:endParaRPr>
          </a:p>
          <a:p>
            <a:endParaRPr lang="es-AR">
              <a:solidFill>
                <a:schemeClr val="bg1"/>
              </a:solidFill>
            </a:endParaRPr>
          </a:p>
          <a:p>
            <a:pPr algn="ctr"/>
            <a:r>
              <a:rPr lang="es-AR" sz="1600">
                <a:solidFill>
                  <a:schemeClr val="bg1"/>
                </a:solidFill>
              </a:rPr>
              <a:t>Las clorofilas, hemoglobinas y otros pigmentos asociados a metales activan y predisponen al oxígeno triplete para que absorban energía lumínica y transicione a oxígeno singlete.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A21D5E3-D201-4B32-9365-6A4718890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322" y="188640"/>
            <a:ext cx="8229600" cy="543197"/>
          </a:xfrm>
        </p:spPr>
        <p:txBody>
          <a:bodyPr>
            <a:normAutofit fontScale="90000"/>
          </a:bodyPr>
          <a:lstStyle/>
          <a:p>
            <a:r>
              <a:rPr lang="es-AR"/>
              <a:t>Autooxidación de los lípidos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B0F2A7-51B1-4672-A895-C6784FAB5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87" y="845740"/>
            <a:ext cx="8436158" cy="1309415"/>
          </a:xfrm>
        </p:spPr>
        <p:txBody>
          <a:bodyPr>
            <a:normAutofit/>
          </a:bodyPr>
          <a:lstStyle/>
          <a:p>
            <a:r>
              <a:rPr lang="en-US" sz="2400"/>
              <a:t>Vimos que la combustión sin llama se denomina </a:t>
            </a:r>
            <a:r>
              <a:rPr lang="en-US" sz="2400" b="1" i="1"/>
              <a:t>autooxidación</a:t>
            </a:r>
          </a:p>
          <a:p>
            <a:r>
              <a:rPr lang="en-US" sz="2400"/>
              <a:t>Es un fenómeno muy importante pues afecta directamente la calidad de los lípidos.      </a:t>
            </a:r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D9A1CFAB-3942-4831-B6F7-96023121B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09400"/>
              </p:ext>
            </p:extLst>
          </p:nvPr>
        </p:nvGraphicFramePr>
        <p:xfrm>
          <a:off x="1100563" y="2189243"/>
          <a:ext cx="2347913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1" name="ChemSketch" r:id="rId5" imgW="2347920" imgH="832320" progId="ACD.ChemSketch.20">
                  <p:embed/>
                </p:oleObj>
              </mc:Choice>
              <mc:Fallback>
                <p:oleObj name="ChemSketch" r:id="rId5" imgW="2347920" imgH="832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00563" y="2189243"/>
                        <a:ext cx="2347913" cy="831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03791BBF-7952-43B9-9F88-19C4BA54E4DD}"/>
              </a:ext>
            </a:extLst>
          </p:cNvPr>
          <p:cNvSpPr/>
          <p:nvPr/>
        </p:nvSpPr>
        <p:spPr>
          <a:xfrm>
            <a:off x="3493870" y="2270557"/>
            <a:ext cx="432048" cy="759842"/>
          </a:xfrm>
          <a:prstGeom prst="righ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83A64E6-AA55-49D1-980F-B481096D721E}"/>
              </a:ext>
            </a:extLst>
          </p:cNvPr>
          <p:cNvSpPr txBox="1"/>
          <p:nvPr/>
        </p:nvSpPr>
        <p:spPr>
          <a:xfrm>
            <a:off x="1647113" y="212275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200">
                <a:solidFill>
                  <a:schemeClr val="bg1"/>
                </a:solidFill>
              </a:rPr>
              <a:t>O</a:t>
            </a:r>
            <a:r>
              <a:rPr lang="es-AR" sz="1200" baseline="-25000">
                <a:solidFill>
                  <a:schemeClr val="bg1"/>
                </a:solidFill>
              </a:rPr>
              <a:t>2</a:t>
            </a:r>
            <a:endParaRPr lang="es-AR" sz="1200">
              <a:solidFill>
                <a:schemeClr val="bg1"/>
              </a:solidFill>
            </a:endParaRPr>
          </a:p>
        </p:txBody>
      </p:sp>
      <p:sp>
        <p:nvSpPr>
          <p:cNvPr id="8" name="Flecha: doblada 7">
            <a:extLst>
              <a:ext uri="{FF2B5EF4-FFF2-40B4-BE49-F238E27FC236}">
                <a16:creationId xmlns:a16="http://schemas.microsoft.com/office/drawing/2014/main" id="{F8746CC4-735B-4FBF-A829-E9A1D4764808}"/>
              </a:ext>
            </a:extLst>
          </p:cNvPr>
          <p:cNvSpPr/>
          <p:nvPr/>
        </p:nvSpPr>
        <p:spPr>
          <a:xfrm rot="12070683">
            <a:off x="1518304" y="2299908"/>
            <a:ext cx="180049" cy="227304"/>
          </a:xfrm>
          <a:prstGeom prst="bentArrow">
            <a:avLst>
              <a:gd name="adj1" fmla="val 25000"/>
              <a:gd name="adj2" fmla="val 30004"/>
              <a:gd name="adj3" fmla="val 35222"/>
              <a:gd name="adj4" fmla="val 43750"/>
            </a:avLst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0" name="Flecha: doblada 9">
            <a:extLst>
              <a:ext uri="{FF2B5EF4-FFF2-40B4-BE49-F238E27FC236}">
                <a16:creationId xmlns:a16="http://schemas.microsoft.com/office/drawing/2014/main" id="{95F7B221-A17B-4D35-933B-77C863197A87}"/>
              </a:ext>
            </a:extLst>
          </p:cNvPr>
          <p:cNvSpPr/>
          <p:nvPr/>
        </p:nvSpPr>
        <p:spPr>
          <a:xfrm rot="12443724" flipH="1">
            <a:off x="1700507" y="2402409"/>
            <a:ext cx="215258" cy="163762"/>
          </a:xfrm>
          <a:prstGeom prst="bentArrow">
            <a:avLst>
              <a:gd name="adj1" fmla="val 25000"/>
              <a:gd name="adj2" fmla="val 30004"/>
              <a:gd name="adj3" fmla="val 35222"/>
              <a:gd name="adj4" fmla="val 43750"/>
            </a:avLst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E0E1EED8-67F2-4449-9722-6E4F94988286}"/>
              </a:ext>
            </a:extLst>
          </p:cNvPr>
          <p:cNvSpPr/>
          <p:nvPr/>
        </p:nvSpPr>
        <p:spPr>
          <a:xfrm rot="1377355">
            <a:off x="4132517" y="2178615"/>
            <a:ext cx="739401" cy="248277"/>
          </a:xfrm>
          <a:prstGeom prst="ellipse">
            <a:avLst/>
          </a:prstGeom>
          <a:noFill/>
          <a:ln w="127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4088F23-ABCA-4655-96BA-9D8522FC1F28}"/>
              </a:ext>
            </a:extLst>
          </p:cNvPr>
          <p:cNvSpPr txBox="1"/>
          <p:nvPr/>
        </p:nvSpPr>
        <p:spPr>
          <a:xfrm>
            <a:off x="5159319" y="2261250"/>
            <a:ext cx="77767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00" b="1">
                <a:solidFill>
                  <a:schemeClr val="bg1"/>
                </a:solidFill>
              </a:rPr>
              <a:t>Los hidrógenos dialílicos son más reactivos</a:t>
            </a:r>
          </a:p>
        </p:txBody>
      </p:sp>
      <p:sp>
        <p:nvSpPr>
          <p:cNvPr id="19" name="Flecha: hacia la izquierda 18">
            <a:extLst>
              <a:ext uri="{FF2B5EF4-FFF2-40B4-BE49-F238E27FC236}">
                <a16:creationId xmlns:a16="http://schemas.microsoft.com/office/drawing/2014/main" id="{23BA52EE-6C0D-4491-80B0-32D37E511302}"/>
              </a:ext>
            </a:extLst>
          </p:cNvPr>
          <p:cNvSpPr/>
          <p:nvPr/>
        </p:nvSpPr>
        <p:spPr>
          <a:xfrm rot="1380873">
            <a:off x="4832538" y="2458700"/>
            <a:ext cx="447293" cy="248698"/>
          </a:xfrm>
          <a:prstGeom prst="lef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Bocadillo: rectángulo con esquinas redondeadas 20">
            <a:extLst>
              <a:ext uri="{FF2B5EF4-FFF2-40B4-BE49-F238E27FC236}">
                <a16:creationId xmlns:a16="http://schemas.microsoft.com/office/drawing/2014/main" id="{39A19E66-DE18-4CC8-ADB1-89ACA1CB6FF2}"/>
              </a:ext>
            </a:extLst>
          </p:cNvPr>
          <p:cNvSpPr/>
          <p:nvPr/>
        </p:nvSpPr>
        <p:spPr>
          <a:xfrm>
            <a:off x="5159319" y="3341371"/>
            <a:ext cx="693772" cy="255272"/>
          </a:xfrm>
          <a:prstGeom prst="wedgeRoundRectCallout">
            <a:avLst>
              <a:gd name="adj1" fmla="val 92300"/>
              <a:gd name="adj2" fmla="val 27468"/>
              <a:gd name="adj3" fmla="val 16667"/>
            </a:avLst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800" b="1">
                <a:solidFill>
                  <a:schemeClr val="bg1"/>
                </a:solidFill>
              </a:rPr>
              <a:t>Resonancia extendida</a:t>
            </a:r>
          </a:p>
        </p:txBody>
      </p:sp>
      <p:graphicFrame>
        <p:nvGraphicFramePr>
          <p:cNvPr id="25" name="Objeto 24">
            <a:extLst>
              <a:ext uri="{FF2B5EF4-FFF2-40B4-BE49-F238E27FC236}">
                <a16:creationId xmlns:a16="http://schemas.microsoft.com/office/drawing/2014/main" id="{E367F0BD-220C-4DAC-8F2C-00E6C43DB8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073603"/>
              </p:ext>
            </p:extLst>
          </p:nvPr>
        </p:nvGraphicFramePr>
        <p:xfrm>
          <a:off x="5159319" y="3927235"/>
          <a:ext cx="11430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2" name="ChemSketch" r:id="rId7" imgW="1142280" imgH="832320" progId="ACD.ChemSketch.20">
                  <p:embed/>
                </p:oleObj>
              </mc:Choice>
              <mc:Fallback>
                <p:oleObj name="ChemSketch" r:id="rId7" imgW="1142280" imgH="832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59319" y="3927235"/>
                        <a:ext cx="1143000" cy="831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to 25">
            <a:extLst>
              <a:ext uri="{FF2B5EF4-FFF2-40B4-BE49-F238E27FC236}">
                <a16:creationId xmlns:a16="http://schemas.microsoft.com/office/drawing/2014/main" id="{1F25EE2F-BC12-4997-AB4C-8D7F6BF34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625352"/>
              </p:ext>
            </p:extLst>
          </p:nvPr>
        </p:nvGraphicFramePr>
        <p:xfrm>
          <a:off x="6793537" y="3906168"/>
          <a:ext cx="10699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3" name="ChemSketch" r:id="rId9" imgW="1069920" imgH="832320" progId="ACD.ChemSketch.20">
                  <p:embed/>
                </p:oleObj>
              </mc:Choice>
              <mc:Fallback>
                <p:oleObj name="ChemSketch" r:id="rId9" imgW="1069920" imgH="832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93537" y="3906168"/>
                        <a:ext cx="1069975" cy="831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to 27">
            <a:extLst>
              <a:ext uri="{FF2B5EF4-FFF2-40B4-BE49-F238E27FC236}">
                <a16:creationId xmlns:a16="http://schemas.microsoft.com/office/drawing/2014/main" id="{C54812B3-B8C9-4A77-8DDD-0ADF8AE14A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666781"/>
              </p:ext>
            </p:extLst>
          </p:nvPr>
        </p:nvGraphicFramePr>
        <p:xfrm>
          <a:off x="7292274" y="2911644"/>
          <a:ext cx="13335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4" name="ChemSketch" r:id="rId11" imgW="1332720" imgH="832320" progId="ACD.ChemSketch.20">
                  <p:embed/>
                </p:oleObj>
              </mc:Choice>
              <mc:Fallback>
                <p:oleObj name="ChemSketch" r:id="rId11" imgW="1332720" imgH="832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292274" y="2911644"/>
                        <a:ext cx="1333500" cy="831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chemeClr val="bg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Flecha: hacia abajo 28">
            <a:extLst>
              <a:ext uri="{FF2B5EF4-FFF2-40B4-BE49-F238E27FC236}">
                <a16:creationId xmlns:a16="http://schemas.microsoft.com/office/drawing/2014/main" id="{3EC17989-BCCB-4CD7-9D25-5AF9BE29B43B}"/>
              </a:ext>
            </a:extLst>
          </p:cNvPr>
          <p:cNvSpPr/>
          <p:nvPr/>
        </p:nvSpPr>
        <p:spPr>
          <a:xfrm rot="19381285">
            <a:off x="6716029" y="3496419"/>
            <a:ext cx="283690" cy="535291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Flecha: hacia abajo 30">
            <a:extLst>
              <a:ext uri="{FF2B5EF4-FFF2-40B4-BE49-F238E27FC236}">
                <a16:creationId xmlns:a16="http://schemas.microsoft.com/office/drawing/2014/main" id="{1987527D-8686-491E-85B1-F9276374DB0F}"/>
              </a:ext>
            </a:extLst>
          </p:cNvPr>
          <p:cNvSpPr/>
          <p:nvPr/>
        </p:nvSpPr>
        <p:spPr>
          <a:xfrm rot="1391792">
            <a:off x="5829497" y="3629046"/>
            <a:ext cx="283690" cy="535291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F451E12-53DF-45F6-B6D3-CADF66D75119}"/>
              </a:ext>
            </a:extLst>
          </p:cNvPr>
          <p:cNvSpPr txBox="1"/>
          <p:nvPr/>
        </p:nvSpPr>
        <p:spPr>
          <a:xfrm>
            <a:off x="5581492" y="3594811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/>
              <a:t>O</a:t>
            </a:r>
            <a:r>
              <a:rPr lang="es-AR" sz="1600" baseline="-25000"/>
              <a:t>2</a:t>
            </a:r>
            <a:endParaRPr lang="es-AR" sz="160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1504721-14EB-44D1-80D2-C441AB2CEFD3}"/>
              </a:ext>
            </a:extLst>
          </p:cNvPr>
          <p:cNvSpPr txBox="1"/>
          <p:nvPr/>
        </p:nvSpPr>
        <p:spPr>
          <a:xfrm rot="19394246">
            <a:off x="6772923" y="3371571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>
                <a:solidFill>
                  <a:schemeClr val="bg1"/>
                </a:solidFill>
              </a:rPr>
              <a:t>RH</a:t>
            </a:r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E2FEFA9B-A420-4948-B5D1-9A9A5F91E0BC}"/>
              </a:ext>
            </a:extLst>
          </p:cNvPr>
          <p:cNvSpPr/>
          <p:nvPr/>
        </p:nvSpPr>
        <p:spPr>
          <a:xfrm>
            <a:off x="4340923" y="4178036"/>
            <a:ext cx="818396" cy="430301"/>
          </a:xfrm>
          <a:prstGeom prst="lef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21D854E-4646-4A45-85AB-788D0E86671B}"/>
              </a:ext>
            </a:extLst>
          </p:cNvPr>
          <p:cNvSpPr txBox="1"/>
          <p:nvPr/>
        </p:nvSpPr>
        <p:spPr>
          <a:xfrm>
            <a:off x="4600364" y="3896691"/>
            <a:ext cx="453970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AR">
                <a:solidFill>
                  <a:schemeClr val="bg1"/>
                </a:solidFill>
              </a:rPr>
              <a:t>RH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EFD87E9-C772-4C3F-B821-7BEB1DD3B2F5}"/>
              </a:ext>
            </a:extLst>
          </p:cNvPr>
          <p:cNvSpPr txBox="1"/>
          <p:nvPr/>
        </p:nvSpPr>
        <p:spPr>
          <a:xfrm>
            <a:off x="2803385" y="3994071"/>
            <a:ext cx="1637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/>
              <a:t>Más  productos de oxidación</a:t>
            </a:r>
          </a:p>
        </p:txBody>
      </p:sp>
      <p:sp>
        <p:nvSpPr>
          <p:cNvPr id="40" name="Flecha: hacia la izquierda 39">
            <a:extLst>
              <a:ext uri="{FF2B5EF4-FFF2-40B4-BE49-F238E27FC236}">
                <a16:creationId xmlns:a16="http://schemas.microsoft.com/office/drawing/2014/main" id="{3650E12C-E9B8-4C12-A534-1BEC5ED13E5D}"/>
              </a:ext>
            </a:extLst>
          </p:cNvPr>
          <p:cNvSpPr/>
          <p:nvPr/>
        </p:nvSpPr>
        <p:spPr>
          <a:xfrm>
            <a:off x="6276337" y="4128009"/>
            <a:ext cx="471905" cy="430301"/>
          </a:xfrm>
          <a:prstGeom prst="lef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6BB2D781-47D1-4215-8D4A-96CA1AE85B80}"/>
              </a:ext>
            </a:extLst>
          </p:cNvPr>
          <p:cNvSpPr txBox="1"/>
          <p:nvPr/>
        </p:nvSpPr>
        <p:spPr>
          <a:xfrm>
            <a:off x="6433235" y="3893921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/>
              <a:t>O</a:t>
            </a:r>
            <a:r>
              <a:rPr lang="es-AR" sz="1600" baseline="-25000"/>
              <a:t>2</a:t>
            </a:r>
            <a:endParaRPr lang="es-AR" sz="160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E15C5A7-66DA-4EC4-B1E9-9DA4A7F3370F}"/>
              </a:ext>
            </a:extLst>
          </p:cNvPr>
          <p:cNvSpPr txBox="1"/>
          <p:nvPr/>
        </p:nvSpPr>
        <p:spPr>
          <a:xfrm>
            <a:off x="161211" y="3545186"/>
            <a:ext cx="2433792" cy="313932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>
                <a:solidFill>
                  <a:schemeClr val="bg1"/>
                </a:solidFill>
              </a:rPr>
              <a:t>Recordemos que el oxígeno es un dirradical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>
                <a:solidFill>
                  <a:schemeClr val="bg1"/>
                </a:solidFill>
              </a:rPr>
              <a:t>Su estado fundamental es Triplete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>
                <a:solidFill>
                  <a:schemeClr val="bg1"/>
                </a:solidFill>
              </a:rPr>
              <a:t>Pero en un enlace C—H los electrones del orbital se encuentran en estado singlete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0C2731F6-C55D-4C52-A384-8514B878E739}"/>
              </a:ext>
            </a:extLst>
          </p:cNvPr>
          <p:cNvGrpSpPr/>
          <p:nvPr/>
        </p:nvGrpSpPr>
        <p:grpSpPr>
          <a:xfrm>
            <a:off x="2192522" y="6082727"/>
            <a:ext cx="175502" cy="502812"/>
            <a:chOff x="2195736" y="5949280"/>
            <a:chExt cx="175502" cy="502812"/>
          </a:xfrm>
        </p:grpSpPr>
        <p:cxnSp>
          <p:nvCxnSpPr>
            <p:cNvPr id="11" name="Conector recto de flecha 10">
              <a:extLst>
                <a:ext uri="{FF2B5EF4-FFF2-40B4-BE49-F238E27FC236}">
                  <a16:creationId xmlns:a16="http://schemas.microsoft.com/office/drawing/2014/main" id="{15702BED-55C6-49B2-9B0D-F16C1212EC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5736" y="5949280"/>
              <a:ext cx="0" cy="5028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Conector recto de flecha 33">
              <a:extLst>
                <a:ext uri="{FF2B5EF4-FFF2-40B4-BE49-F238E27FC236}">
                  <a16:creationId xmlns:a16="http://schemas.microsoft.com/office/drawing/2014/main" id="{5728005C-A6C2-45CE-8703-96EE2B888C59}"/>
                </a:ext>
              </a:extLst>
            </p:cNvPr>
            <p:cNvCxnSpPr>
              <a:cxnSpLocks/>
            </p:cNvCxnSpPr>
            <p:nvPr/>
          </p:nvCxnSpPr>
          <p:spPr>
            <a:xfrm>
              <a:off x="2371238" y="5949280"/>
              <a:ext cx="0" cy="5028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F47B9BD1-952B-439A-8CFE-93623382B12E}"/>
              </a:ext>
            </a:extLst>
          </p:cNvPr>
          <p:cNvGrpSpPr/>
          <p:nvPr/>
        </p:nvGrpSpPr>
        <p:grpSpPr>
          <a:xfrm>
            <a:off x="2179734" y="4612034"/>
            <a:ext cx="175502" cy="502812"/>
            <a:chOff x="2195736" y="4415099"/>
            <a:chExt cx="175502" cy="502812"/>
          </a:xfrm>
        </p:grpSpPr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871E6378-00E0-4ED4-BAAD-3F6238E8A7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5736" y="4415099"/>
              <a:ext cx="0" cy="5028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Conector recto de flecha 38">
              <a:extLst>
                <a:ext uri="{FF2B5EF4-FFF2-40B4-BE49-F238E27FC236}">
                  <a16:creationId xmlns:a16="http://schemas.microsoft.com/office/drawing/2014/main" id="{A1CAAEAD-1C3B-49DA-B484-2E50D992D1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71238" y="4415099"/>
              <a:ext cx="0" cy="5028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Flecha: curvada hacia la izquierda 19">
            <a:extLst>
              <a:ext uri="{FF2B5EF4-FFF2-40B4-BE49-F238E27FC236}">
                <a16:creationId xmlns:a16="http://schemas.microsoft.com/office/drawing/2014/main" id="{5D6ED3E8-958D-4C32-B7D8-ADE42865FAC3}"/>
              </a:ext>
            </a:extLst>
          </p:cNvPr>
          <p:cNvSpPr/>
          <p:nvPr/>
        </p:nvSpPr>
        <p:spPr>
          <a:xfrm>
            <a:off x="2475867" y="4899498"/>
            <a:ext cx="645665" cy="1581289"/>
          </a:xfrm>
          <a:prstGeom prst="curvedLef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4" name="Signo de multiplicación 23">
            <a:extLst>
              <a:ext uri="{FF2B5EF4-FFF2-40B4-BE49-F238E27FC236}">
                <a16:creationId xmlns:a16="http://schemas.microsoft.com/office/drawing/2014/main" id="{C978FF97-C66A-4987-9893-20265894EFF7}"/>
              </a:ext>
            </a:extLst>
          </p:cNvPr>
          <p:cNvSpPr/>
          <p:nvPr/>
        </p:nvSpPr>
        <p:spPr>
          <a:xfrm>
            <a:off x="2646885" y="5177205"/>
            <a:ext cx="927632" cy="893645"/>
          </a:xfrm>
          <a:prstGeom prst="mathMultiply">
            <a:avLst>
              <a:gd name="adj1" fmla="val 536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41" name="Grupo 40">
            <a:extLst>
              <a:ext uri="{FF2B5EF4-FFF2-40B4-BE49-F238E27FC236}">
                <a16:creationId xmlns:a16="http://schemas.microsoft.com/office/drawing/2014/main" id="{B1C798B1-F012-4B39-A710-4B5E1CC8865A}"/>
              </a:ext>
            </a:extLst>
          </p:cNvPr>
          <p:cNvGrpSpPr/>
          <p:nvPr/>
        </p:nvGrpSpPr>
        <p:grpSpPr>
          <a:xfrm>
            <a:off x="4838534" y="5171214"/>
            <a:ext cx="175502" cy="502812"/>
            <a:chOff x="2195736" y="4415099"/>
            <a:chExt cx="175502" cy="502812"/>
          </a:xfrm>
        </p:grpSpPr>
        <p:cxnSp>
          <p:nvCxnSpPr>
            <p:cNvPr id="43" name="Conector recto de flecha 42">
              <a:extLst>
                <a:ext uri="{FF2B5EF4-FFF2-40B4-BE49-F238E27FC236}">
                  <a16:creationId xmlns:a16="http://schemas.microsoft.com/office/drawing/2014/main" id="{50BF7412-6ACC-4B47-8F9E-254C952006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5736" y="4415099"/>
              <a:ext cx="0" cy="5028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onector recto de flecha 43">
              <a:extLst>
                <a:ext uri="{FF2B5EF4-FFF2-40B4-BE49-F238E27FC236}">
                  <a16:creationId xmlns:a16="http://schemas.microsoft.com/office/drawing/2014/main" id="{1BF78380-4A09-4EA8-B69F-72FF536416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71238" y="4415099"/>
              <a:ext cx="0" cy="5028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Flecha: a la derecha 44">
            <a:extLst>
              <a:ext uri="{FF2B5EF4-FFF2-40B4-BE49-F238E27FC236}">
                <a16:creationId xmlns:a16="http://schemas.microsoft.com/office/drawing/2014/main" id="{723C6F2D-D488-44E3-9FF6-8F58FD9604EA}"/>
              </a:ext>
            </a:extLst>
          </p:cNvPr>
          <p:cNvSpPr/>
          <p:nvPr/>
        </p:nvSpPr>
        <p:spPr>
          <a:xfrm>
            <a:off x="5209629" y="5165515"/>
            <a:ext cx="2596117" cy="668855"/>
          </a:xfrm>
          <a:prstGeom prst="rightArrow">
            <a:avLst>
              <a:gd name="adj1" fmla="val 42831"/>
              <a:gd name="adj2" fmla="val 50000"/>
            </a:avLst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>
                <a:solidFill>
                  <a:schemeClr val="bg1"/>
                </a:solidFill>
              </a:rPr>
              <a:t>Pigmentos coloreados</a:t>
            </a:r>
          </a:p>
        </p:txBody>
      </p:sp>
      <p:grpSp>
        <p:nvGrpSpPr>
          <p:cNvPr id="46" name="Grupo 45">
            <a:extLst>
              <a:ext uri="{FF2B5EF4-FFF2-40B4-BE49-F238E27FC236}">
                <a16:creationId xmlns:a16="http://schemas.microsoft.com/office/drawing/2014/main" id="{81279582-E40A-48DA-8A25-5F722F709C09}"/>
              </a:ext>
            </a:extLst>
          </p:cNvPr>
          <p:cNvGrpSpPr/>
          <p:nvPr/>
        </p:nvGrpSpPr>
        <p:grpSpPr>
          <a:xfrm>
            <a:off x="7996881" y="5199343"/>
            <a:ext cx="175502" cy="502812"/>
            <a:chOff x="2195736" y="5949280"/>
            <a:chExt cx="175502" cy="502812"/>
          </a:xfrm>
        </p:grpSpPr>
        <p:cxnSp>
          <p:nvCxnSpPr>
            <p:cNvPr id="47" name="Conector recto de flecha 46">
              <a:extLst>
                <a:ext uri="{FF2B5EF4-FFF2-40B4-BE49-F238E27FC236}">
                  <a16:creationId xmlns:a16="http://schemas.microsoft.com/office/drawing/2014/main" id="{8A05D1AC-F52C-4C7B-80E6-EEBB90449C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5736" y="5949280"/>
              <a:ext cx="0" cy="5028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onector recto de flecha 47">
              <a:extLst>
                <a:ext uri="{FF2B5EF4-FFF2-40B4-BE49-F238E27FC236}">
                  <a16:creationId xmlns:a16="http://schemas.microsoft.com/office/drawing/2014/main" id="{7AC83994-E3EA-4088-881F-7522A29611BF}"/>
                </a:ext>
              </a:extLst>
            </p:cNvPr>
            <p:cNvCxnSpPr>
              <a:cxnSpLocks/>
            </p:cNvCxnSpPr>
            <p:nvPr/>
          </p:nvCxnSpPr>
          <p:spPr>
            <a:xfrm>
              <a:off x="2371238" y="5949280"/>
              <a:ext cx="0" cy="5028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Flecha: hacia abajo 13">
            <a:extLst>
              <a:ext uri="{FF2B5EF4-FFF2-40B4-BE49-F238E27FC236}">
                <a16:creationId xmlns:a16="http://schemas.microsoft.com/office/drawing/2014/main" id="{7C9008E5-2221-432D-80C3-058CB27C20DB}"/>
              </a:ext>
            </a:extLst>
          </p:cNvPr>
          <p:cNvSpPr/>
          <p:nvPr/>
        </p:nvSpPr>
        <p:spPr>
          <a:xfrm rot="2750397">
            <a:off x="1537915" y="2276669"/>
            <a:ext cx="131611" cy="442070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Flecha: hacia abajo 15">
            <a:extLst>
              <a:ext uri="{FF2B5EF4-FFF2-40B4-BE49-F238E27FC236}">
                <a16:creationId xmlns:a16="http://schemas.microsoft.com/office/drawing/2014/main" id="{8C4824F7-A494-49A6-B067-14C897DA9037}"/>
              </a:ext>
            </a:extLst>
          </p:cNvPr>
          <p:cNvSpPr/>
          <p:nvPr/>
        </p:nvSpPr>
        <p:spPr>
          <a:xfrm rot="1320178">
            <a:off x="1623597" y="2350174"/>
            <a:ext cx="118767" cy="374192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2972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6" grpId="0" animBg="1"/>
      <p:bldP spid="7" grpId="0"/>
      <p:bldP spid="8" grpId="0" animBg="1"/>
      <p:bldP spid="10" grpId="0" animBg="1"/>
      <p:bldP spid="17" grpId="0" animBg="1"/>
      <p:bldP spid="18" grpId="0"/>
      <p:bldP spid="19" grpId="0" animBg="1"/>
      <p:bldP spid="21" grpId="0" animBg="1"/>
      <p:bldP spid="29" grpId="0" animBg="1"/>
      <p:bldP spid="31" grpId="0" animBg="1"/>
      <p:bldP spid="32" grpId="0"/>
      <p:bldP spid="33" grpId="0"/>
      <p:bldP spid="35" grpId="0" animBg="1"/>
      <p:bldP spid="37" grpId="0" animBg="1"/>
      <p:bldP spid="38" grpId="0"/>
      <p:bldP spid="40" grpId="0" animBg="1"/>
      <p:bldP spid="42" grpId="0"/>
      <p:bldP spid="5" grpId="0" animBg="1"/>
      <p:bldP spid="20" grpId="0" animBg="1"/>
      <p:bldP spid="24" grpId="0" animBg="1"/>
      <p:bldP spid="45" grpId="0" animBg="1"/>
      <p:bldP spid="14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2145" y="116632"/>
            <a:ext cx="8229600" cy="576064"/>
          </a:xfrm>
        </p:spPr>
        <p:txBody>
          <a:bodyPr>
            <a:noAutofit/>
          </a:bodyPr>
          <a:lstStyle/>
          <a:p>
            <a:pPr algn="l"/>
            <a:r>
              <a:rPr lang="es-ES" sz="3200" dirty="0" err="1"/>
              <a:t>Ozonólisis</a:t>
            </a:r>
            <a:endParaRPr lang="es-ES" sz="32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58878" y="692696"/>
            <a:ext cx="838827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dirty="0"/>
              <a:t>El ozono se adiciona a dobles enlaces, a baja temperatura, formando un  </a:t>
            </a:r>
            <a:r>
              <a:rPr lang="es-ES" sz="1800" b="1" i="1" dirty="0" err="1"/>
              <a:t>molozónido</a:t>
            </a:r>
            <a:r>
              <a:rPr lang="es-ES" sz="1800" dirty="0"/>
              <a:t>, muy inestable, que rápidamente transpone a un </a:t>
            </a:r>
            <a:r>
              <a:rPr lang="es-ES" sz="1800" b="1" i="1" dirty="0"/>
              <a:t>ozónido</a:t>
            </a:r>
            <a:r>
              <a:rPr lang="es-ES" sz="1800" dirty="0"/>
              <a:t>. 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443542"/>
              </p:ext>
            </p:extLst>
          </p:nvPr>
        </p:nvGraphicFramePr>
        <p:xfrm>
          <a:off x="258878" y="1304764"/>
          <a:ext cx="5298304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5" name="ChemSketch" r:id="rId3" imgW="4459224" imgH="1030224" progId="">
                  <p:embed/>
                </p:oleObj>
              </mc:Choice>
              <mc:Fallback>
                <p:oleObj name="ChemSketch" r:id="rId3" imgW="4459224" imgH="1030224" progId="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78" y="1304764"/>
                        <a:ext cx="5298304" cy="122413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9801" y="3212976"/>
            <a:ext cx="8628148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164935"/>
              </p:ext>
            </p:extLst>
          </p:nvPr>
        </p:nvGraphicFramePr>
        <p:xfrm>
          <a:off x="5580112" y="1306196"/>
          <a:ext cx="2160240" cy="1221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6" name="ChemSketch" r:id="rId5" imgW="1676520" imgH="947880" progId="">
                  <p:embed/>
                </p:oleObj>
              </mc:Choice>
              <mc:Fallback>
                <p:oleObj name="ChemSketch" r:id="rId5" imgW="1676520" imgH="947880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1306196"/>
                        <a:ext cx="2160240" cy="122127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70908" y="2564904"/>
            <a:ext cx="8889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Con un reductor, como el zinc metálico, dan los compuestos </a:t>
            </a:r>
            <a:r>
              <a:rPr lang="es-AR" dirty="0" err="1"/>
              <a:t>carbonílicos</a:t>
            </a:r>
            <a:r>
              <a:rPr lang="es-AR" dirty="0"/>
              <a:t> correspondientes y, al igual que el KMnO</a:t>
            </a:r>
            <a:r>
              <a:rPr lang="es-AR" baseline="-25000" dirty="0"/>
              <a:t>4</a:t>
            </a:r>
            <a:r>
              <a:rPr lang="es-AR" dirty="0"/>
              <a:t>,  serviría para dilucidar estructuras más complejas.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Pero en condiciones más drásticas la oxidación continua hasta la obtención de los ácidos correspondientes. Por ejemplo: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La compañía UNILEVER ha utilizado la </a:t>
            </a:r>
            <a:r>
              <a:rPr lang="es-AR" dirty="0" err="1"/>
              <a:t>ozonólisis</a:t>
            </a:r>
            <a:r>
              <a:rPr lang="es-AR" dirty="0"/>
              <a:t> para obtener ácidos grasos de importancia industrial:</a:t>
            </a:r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261296"/>
              </p:ext>
            </p:extLst>
          </p:nvPr>
        </p:nvGraphicFramePr>
        <p:xfrm>
          <a:off x="467543" y="4319230"/>
          <a:ext cx="8437029" cy="1846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7" name="ChemSketch" r:id="rId7" imgW="7074360" imgH="1548360" progId="">
                  <p:embed/>
                </p:oleObj>
              </mc:Choice>
              <mc:Fallback>
                <p:oleObj name="ChemSketch" r:id="rId7" imgW="7074360" imgH="1548360" progId="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4319230"/>
                        <a:ext cx="8437029" cy="184607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165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321" y="0"/>
            <a:ext cx="2874447" cy="922114"/>
          </a:xfrm>
        </p:spPr>
        <p:txBody>
          <a:bodyPr/>
          <a:lstStyle/>
          <a:p>
            <a:pPr algn="l"/>
            <a:r>
              <a:rPr lang="es-ES" dirty="0"/>
              <a:t>fosfolípidos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11818" y="3197515"/>
            <a:ext cx="1736886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Ácido </a:t>
            </a:r>
            <a:r>
              <a:rPr lang="es-ES" dirty="0" err="1">
                <a:solidFill>
                  <a:schemeClr val="bg1"/>
                </a:solidFill>
              </a:rPr>
              <a:t>fosfatídico</a:t>
            </a:r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663042"/>
              </p:ext>
            </p:extLst>
          </p:nvPr>
        </p:nvGraphicFramePr>
        <p:xfrm>
          <a:off x="2111818" y="821251"/>
          <a:ext cx="1736886" cy="2409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0" name="ChemSketch" r:id="rId4" imgW="1039320" imgH="1566720" progId="">
                  <p:embed/>
                </p:oleObj>
              </mc:Choice>
              <mc:Fallback>
                <p:oleObj name="ChemSketch" r:id="rId4" imgW="1039320" imgH="1566720" progId="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818" y="821251"/>
                        <a:ext cx="1736886" cy="240983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939992"/>
              </p:ext>
            </p:extLst>
          </p:nvPr>
        </p:nvGraphicFramePr>
        <p:xfrm>
          <a:off x="3848703" y="123068"/>
          <a:ext cx="4854734" cy="222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1" name="ChemSketch" r:id="rId6" imgW="3489840" imgH="1600200" progId="">
                  <p:embed/>
                </p:oleObj>
              </mc:Choice>
              <mc:Fallback>
                <p:oleObj name="ChemSketch" r:id="rId6" imgW="3489840" imgH="1600200" progId="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703" y="123068"/>
                        <a:ext cx="4854734" cy="22263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853118"/>
              </p:ext>
            </p:extLst>
          </p:nvPr>
        </p:nvGraphicFramePr>
        <p:xfrm>
          <a:off x="3776695" y="2282863"/>
          <a:ext cx="4525558" cy="2232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2" name="ChemSketch" r:id="rId8" imgW="3175920" imgH="1566720" progId="">
                  <p:embed/>
                </p:oleObj>
              </mc:Choice>
              <mc:Fallback>
                <p:oleObj name="ChemSketch" r:id="rId8" imgW="3175920" imgH="1566720" progId="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695" y="2282863"/>
                        <a:ext cx="4525558" cy="223224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7149449" y="620688"/>
            <a:ext cx="1584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err="1">
                <a:solidFill>
                  <a:schemeClr val="bg1"/>
                </a:solidFill>
              </a:rPr>
              <a:t>Fosfatidilcolina</a:t>
            </a:r>
            <a:endParaRPr lang="es-ES" dirty="0">
              <a:solidFill>
                <a:schemeClr val="bg1"/>
              </a:solidFill>
            </a:endParaRPr>
          </a:p>
          <a:p>
            <a:pPr algn="ctr"/>
            <a:r>
              <a:rPr lang="es-ES" dirty="0">
                <a:solidFill>
                  <a:schemeClr val="bg1"/>
                </a:solidFill>
              </a:rPr>
              <a:t>(lecitina)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6839525" y="2874349"/>
            <a:ext cx="2204578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dirty="0" err="1">
                <a:solidFill>
                  <a:schemeClr val="bg1"/>
                </a:solidFill>
              </a:rPr>
              <a:t>Fosfatidiletanolamina</a:t>
            </a:r>
            <a:endParaRPr lang="es-ES" dirty="0">
              <a:solidFill>
                <a:schemeClr val="bg1"/>
              </a:solidFill>
            </a:endParaRPr>
          </a:p>
          <a:p>
            <a:pPr algn="ctr"/>
            <a:r>
              <a:rPr lang="es-ES" dirty="0">
                <a:solidFill>
                  <a:schemeClr val="bg1"/>
                </a:solidFill>
              </a:rPr>
              <a:t>(</a:t>
            </a:r>
            <a:r>
              <a:rPr lang="es-ES" dirty="0" err="1">
                <a:solidFill>
                  <a:schemeClr val="bg1"/>
                </a:solidFill>
              </a:rPr>
              <a:t>cefalina</a:t>
            </a:r>
            <a:r>
              <a:rPr lang="es-ES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069" y="4917015"/>
            <a:ext cx="2065020" cy="1417320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4917015"/>
            <a:ext cx="2209800" cy="1341120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516" y="4549342"/>
            <a:ext cx="2600237" cy="1776498"/>
          </a:xfrm>
          <a:prstGeom prst="rect">
            <a:avLst/>
          </a:prstGeom>
        </p:spPr>
      </p:pic>
      <p:sp>
        <p:nvSpPr>
          <p:cNvPr id="15" name="14 Elipse"/>
          <p:cNvSpPr/>
          <p:nvPr/>
        </p:nvSpPr>
        <p:spPr>
          <a:xfrm>
            <a:off x="6192179" y="5121619"/>
            <a:ext cx="540060" cy="113651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5283109" y="5236445"/>
            <a:ext cx="139824" cy="411342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17 Conector recto"/>
          <p:cNvCxnSpPr>
            <a:stCxn id="16" idx="0"/>
            <a:endCxn id="15" idx="0"/>
          </p:cNvCxnSpPr>
          <p:nvPr/>
        </p:nvCxnSpPr>
        <p:spPr>
          <a:xfrm flipV="1">
            <a:off x="5353021" y="5121619"/>
            <a:ext cx="1109188" cy="1148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stCxn id="16" idx="4"/>
          </p:cNvCxnSpPr>
          <p:nvPr/>
        </p:nvCxnSpPr>
        <p:spPr>
          <a:xfrm>
            <a:off x="5353021" y="5647787"/>
            <a:ext cx="1109188" cy="6103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0" y="841824"/>
            <a:ext cx="21118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_Son derivados del ácido </a:t>
            </a:r>
            <a:r>
              <a:rPr lang="es-ES" sz="2400" dirty="0" err="1"/>
              <a:t>fosfatídico</a:t>
            </a:r>
            <a:endParaRPr lang="es-ES" sz="2400" dirty="0"/>
          </a:p>
          <a:p>
            <a:pPr algn="ctr"/>
            <a:r>
              <a:rPr lang="es-ES" sz="2400" dirty="0"/>
              <a:t>_El extremo polar les confiere propiedades </a:t>
            </a:r>
            <a:r>
              <a:rPr lang="es-ES" sz="2400" dirty="0" err="1"/>
              <a:t>tensioactivas</a:t>
            </a:r>
            <a:r>
              <a:rPr lang="es-ES" sz="2400" dirty="0"/>
              <a:t>, semejante a los jabones.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2031044" y="6325021"/>
            <a:ext cx="5277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Constituyen la doble membrana lipídica de toda célula</a:t>
            </a:r>
          </a:p>
        </p:txBody>
      </p:sp>
    </p:spTree>
    <p:extLst>
      <p:ext uri="{BB962C8B-B14F-4D97-AF65-F5344CB8AC3E}">
        <p14:creationId xmlns:p14="http://schemas.microsoft.com/office/powerpoint/2010/main" val="119306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 animBg="1"/>
      <p:bldP spid="15" grpId="0" animBg="1"/>
      <p:bldP spid="16" grpId="0" animBg="1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1296143"/>
          </a:xfrm>
        </p:spPr>
        <p:txBody>
          <a:bodyPr>
            <a:normAutofit/>
          </a:bodyPr>
          <a:lstStyle/>
          <a:p>
            <a:r>
              <a:rPr lang="es-ES" sz="2400" dirty="0"/>
              <a:t>Las </a:t>
            </a:r>
            <a:r>
              <a:rPr lang="es-ES" sz="2400" b="1" i="1" dirty="0" err="1"/>
              <a:t>esfingomielinas</a:t>
            </a:r>
            <a:r>
              <a:rPr lang="es-ES" sz="2400" dirty="0"/>
              <a:t> derivan de la </a:t>
            </a:r>
            <a:r>
              <a:rPr lang="es-ES" sz="2400" b="1" i="1" dirty="0" err="1"/>
              <a:t>esfingosina</a:t>
            </a:r>
            <a:r>
              <a:rPr lang="es-ES" sz="2400" dirty="0"/>
              <a:t>.</a:t>
            </a:r>
            <a:r>
              <a:rPr lang="es-ES" sz="2400" b="1" dirty="0"/>
              <a:t> </a:t>
            </a:r>
            <a:r>
              <a:rPr lang="es-ES" sz="2400" dirty="0"/>
              <a:t>Abundan en el tejido cerebral y nervioso, donde recubren a las fibras nerviosas.</a:t>
            </a:r>
            <a:endParaRPr lang="es-ES" sz="2400" b="1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163667"/>
              </p:ext>
            </p:extLst>
          </p:nvPr>
        </p:nvGraphicFramePr>
        <p:xfrm>
          <a:off x="683568" y="1539771"/>
          <a:ext cx="2088232" cy="191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7" name="ChemSketch" r:id="rId3" imgW="1465920" imgH="1344240" progId="">
                  <p:embed/>
                </p:oleObj>
              </mc:Choice>
              <mc:Fallback>
                <p:oleObj name="ChemSketch" r:id="rId3" imgW="1465920" imgH="1344240" progId="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539771"/>
                        <a:ext cx="2088232" cy="19162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856994"/>
              </p:ext>
            </p:extLst>
          </p:nvPr>
        </p:nvGraphicFramePr>
        <p:xfrm>
          <a:off x="3347864" y="1482998"/>
          <a:ext cx="2952328" cy="2168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8" name="ChemSketch" r:id="rId5" imgW="2206800" imgH="1621440" progId="">
                  <p:embed/>
                </p:oleObj>
              </mc:Choice>
              <mc:Fallback>
                <p:oleObj name="ChemSketch" r:id="rId5" imgW="2206800" imgH="1621440" progId="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482998"/>
                        <a:ext cx="2952328" cy="216858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971599" y="3464297"/>
            <a:ext cx="1254511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Esfingosina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923928" y="3654193"/>
            <a:ext cx="2022348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Una </a:t>
            </a:r>
            <a:r>
              <a:rPr lang="es-ES" b="1" dirty="0" err="1">
                <a:solidFill>
                  <a:schemeClr val="bg1"/>
                </a:solidFill>
              </a:rPr>
              <a:t>esfingomielina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067944" y="1556792"/>
            <a:ext cx="2232248" cy="792088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 redondeado"/>
          <p:cNvSpPr/>
          <p:nvPr/>
        </p:nvSpPr>
        <p:spPr>
          <a:xfrm>
            <a:off x="4283968" y="2369949"/>
            <a:ext cx="1662308" cy="396044"/>
          </a:xfrm>
          <a:prstGeom prst="round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6551712" y="1371748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Este resto fosforado vincula químicamente a la </a:t>
            </a:r>
            <a:r>
              <a:rPr lang="es-ES" dirty="0" err="1"/>
              <a:t>esfingomielina</a:t>
            </a:r>
            <a:r>
              <a:rPr lang="es-ES" dirty="0"/>
              <a:t> con un fosfolípido</a:t>
            </a:r>
          </a:p>
        </p:txBody>
      </p:sp>
      <p:sp>
        <p:nvSpPr>
          <p:cNvPr id="12" name="11 Flecha izquierda"/>
          <p:cNvSpPr/>
          <p:nvPr/>
        </p:nvSpPr>
        <p:spPr>
          <a:xfrm>
            <a:off x="6300192" y="1664804"/>
            <a:ext cx="432048" cy="57606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6551712" y="2553694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Pero también incorporan otros grupos funcionales, como este resto amida, de cadena larga</a:t>
            </a:r>
          </a:p>
        </p:txBody>
      </p:sp>
      <p:sp>
        <p:nvSpPr>
          <p:cNvPr id="14" name="13 Flecha doblada"/>
          <p:cNvSpPr/>
          <p:nvPr/>
        </p:nvSpPr>
        <p:spPr>
          <a:xfrm rot="16200000">
            <a:off x="5676956" y="2471705"/>
            <a:ext cx="569940" cy="1179576"/>
          </a:xfrm>
          <a:prstGeom prst="bentArrow">
            <a:avLst>
              <a:gd name="adj1" fmla="val 42345"/>
              <a:gd name="adj2" fmla="val 41261"/>
              <a:gd name="adj3" fmla="val 22832"/>
              <a:gd name="adj4" fmla="val 4591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79512" y="4023525"/>
            <a:ext cx="8964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Por sus propiedades </a:t>
            </a:r>
            <a:r>
              <a:rPr lang="es-ES" sz="2400" dirty="0" err="1"/>
              <a:t>tensioactivas</a:t>
            </a:r>
            <a:r>
              <a:rPr lang="es-ES" sz="2400" dirty="0"/>
              <a:t>, los fosfolípidos son ampliamente empleados como agentes emulsionantes:</a:t>
            </a: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53" y="4867176"/>
            <a:ext cx="2278380" cy="1280160"/>
          </a:xfrm>
          <a:prstGeom prst="rect">
            <a:avLst/>
          </a:prstGeom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621" y="4456752"/>
            <a:ext cx="1379220" cy="2118360"/>
          </a:xfrm>
          <a:prstGeom prst="rect">
            <a:avLst/>
          </a:prstGeom>
        </p:spPr>
      </p:pic>
      <p:sp>
        <p:nvSpPr>
          <p:cNvPr id="21" name="20 Flecha izquierda"/>
          <p:cNvSpPr/>
          <p:nvPr/>
        </p:nvSpPr>
        <p:spPr>
          <a:xfrm rot="5400000">
            <a:off x="2031082" y="5631241"/>
            <a:ext cx="363200" cy="592595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179512" y="6101504"/>
            <a:ext cx="4755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 yema de huevo tiene un 10% de fosfolípidos: se emplea en mayonesas, aderezos y tortas.</a:t>
            </a:r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864829"/>
            <a:ext cx="1725647" cy="1117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22 CuadroTexto"/>
          <p:cNvSpPr txBox="1"/>
          <p:nvPr/>
        </p:nvSpPr>
        <p:spPr>
          <a:xfrm>
            <a:off x="5907005" y="4491593"/>
            <a:ext cx="165046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 lecitina de soja contiene  iguales cantidades de </a:t>
            </a:r>
            <a:r>
              <a:rPr lang="es-ES" dirty="0" err="1"/>
              <a:t>fosfatidil</a:t>
            </a:r>
            <a:r>
              <a:rPr lang="es-ES" dirty="0"/>
              <a:t> colina y </a:t>
            </a:r>
            <a:r>
              <a:rPr lang="es-ES" b="1" dirty="0" err="1"/>
              <a:t>fosfatidil</a:t>
            </a:r>
            <a:r>
              <a:rPr lang="es-ES" b="1" dirty="0"/>
              <a:t> </a:t>
            </a:r>
            <a:r>
              <a:rPr lang="es-ES" b="1" dirty="0" err="1"/>
              <a:t>inositol</a:t>
            </a:r>
            <a:endParaRPr lang="es-ES" b="1" dirty="0"/>
          </a:p>
        </p:txBody>
      </p:sp>
      <p:sp>
        <p:nvSpPr>
          <p:cNvPr id="24" name="23 Elipse"/>
          <p:cNvSpPr/>
          <p:nvPr/>
        </p:nvSpPr>
        <p:spPr>
          <a:xfrm>
            <a:off x="5688124" y="5874846"/>
            <a:ext cx="1656184" cy="648072"/>
          </a:xfrm>
          <a:prstGeom prst="ellipse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Flecha doblada"/>
          <p:cNvSpPr/>
          <p:nvPr/>
        </p:nvSpPr>
        <p:spPr>
          <a:xfrm rot="16200000">
            <a:off x="5183957" y="5819375"/>
            <a:ext cx="376365" cy="603524"/>
          </a:xfrm>
          <a:prstGeom prst="bentArrow">
            <a:avLst>
              <a:gd name="adj1" fmla="val 40574"/>
              <a:gd name="adj2" fmla="val 43689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08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/>
      <p:bldP spid="12" grpId="0" animBg="1"/>
      <p:bldP spid="13" grpId="0"/>
      <p:bldP spid="14" grpId="0" animBg="1"/>
      <p:bldP spid="15" grpId="0"/>
      <p:bldP spid="21" grpId="0" animBg="1"/>
      <p:bldP spid="22" grpId="0"/>
      <p:bldP spid="23" grpId="0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1216" y="5045"/>
            <a:ext cx="8229600" cy="792088"/>
          </a:xfrm>
        </p:spPr>
        <p:txBody>
          <a:bodyPr/>
          <a:lstStyle/>
          <a:p>
            <a:r>
              <a:rPr lang="es-ES" dirty="0"/>
              <a:t>Prostaglandinas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62880" y="692696"/>
            <a:ext cx="8229600" cy="2520279"/>
          </a:xfrm>
        </p:spPr>
        <p:txBody>
          <a:bodyPr>
            <a:normAutofit/>
          </a:bodyPr>
          <a:lstStyle/>
          <a:p>
            <a:r>
              <a:rPr lang="es-ES" sz="2400" dirty="0"/>
              <a:t>Fueron descubiertas por von Euler en la década de 1930.</a:t>
            </a:r>
          </a:p>
          <a:p>
            <a:r>
              <a:rPr lang="es-ES" sz="2400" dirty="0"/>
              <a:t>Se aislaron por primera vez de próstata de carneros, de allí su nombre.</a:t>
            </a:r>
          </a:p>
          <a:p>
            <a:r>
              <a:rPr lang="es-ES" sz="2400" dirty="0"/>
              <a:t>Se reconocen una docena estructuras diferentes, todas poseen 20 átomos de carbono, entre las más destacadas tenemos: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062274"/>
              </p:ext>
            </p:extLst>
          </p:nvPr>
        </p:nvGraphicFramePr>
        <p:xfrm>
          <a:off x="1110258" y="3061592"/>
          <a:ext cx="6435810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0" name="ChemSketch" r:id="rId3" imgW="5004720" imgH="1008720" progId="">
                  <p:embed/>
                </p:oleObj>
              </mc:Choice>
              <mc:Fallback>
                <p:oleObj name="ChemSketch" r:id="rId3" imgW="5004720" imgH="1008720" progId="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0258" y="3061592"/>
                        <a:ext cx="6435810" cy="15121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542306" y="4492460"/>
            <a:ext cx="1853777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Prostaglandina E</a:t>
            </a:r>
            <a:r>
              <a:rPr lang="es-ES" b="1" baseline="-25000" dirty="0">
                <a:solidFill>
                  <a:schemeClr val="bg1"/>
                </a:solidFill>
              </a:rPr>
              <a:t>1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73720" y="4510697"/>
            <a:ext cx="1945148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Prostaglandina F</a:t>
            </a:r>
            <a:r>
              <a:rPr lang="es-ES" b="1" baseline="-25000" dirty="0">
                <a:solidFill>
                  <a:schemeClr val="bg1"/>
                </a:solidFill>
              </a:rPr>
              <a:t>2</a:t>
            </a:r>
            <a:r>
              <a:rPr lang="es-ES" b="1" baseline="-25000" dirty="0">
                <a:solidFill>
                  <a:schemeClr val="bg1"/>
                </a:solidFill>
                <a:latin typeface="Symbol" pitchFamily="18" charset="2"/>
              </a:rPr>
              <a:t>a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8" name="7 Forma libre"/>
          <p:cNvSpPr/>
          <p:nvPr/>
        </p:nvSpPr>
        <p:spPr>
          <a:xfrm>
            <a:off x="1051388" y="3348808"/>
            <a:ext cx="2743200" cy="1230922"/>
          </a:xfrm>
          <a:custGeom>
            <a:avLst/>
            <a:gdLst>
              <a:gd name="connsiteX0" fmla="*/ 937847 w 2743200"/>
              <a:gd name="connsiteY0" fmla="*/ 269630 h 1055076"/>
              <a:gd name="connsiteX1" fmla="*/ 832339 w 2743200"/>
              <a:gd name="connsiteY1" fmla="*/ 58615 h 1055076"/>
              <a:gd name="connsiteX2" fmla="*/ 738554 w 2743200"/>
              <a:gd name="connsiteY2" fmla="*/ 11723 h 1055076"/>
              <a:gd name="connsiteX3" fmla="*/ 597877 w 2743200"/>
              <a:gd name="connsiteY3" fmla="*/ 0 h 1055076"/>
              <a:gd name="connsiteX4" fmla="*/ 480647 w 2743200"/>
              <a:gd name="connsiteY4" fmla="*/ 11723 h 1055076"/>
              <a:gd name="connsiteX5" fmla="*/ 375139 w 2743200"/>
              <a:gd name="connsiteY5" fmla="*/ 70338 h 1055076"/>
              <a:gd name="connsiteX6" fmla="*/ 316524 w 2743200"/>
              <a:gd name="connsiteY6" fmla="*/ 93784 h 1055076"/>
              <a:gd name="connsiteX7" fmla="*/ 246185 w 2743200"/>
              <a:gd name="connsiteY7" fmla="*/ 140676 h 1055076"/>
              <a:gd name="connsiteX8" fmla="*/ 152400 w 2743200"/>
              <a:gd name="connsiteY8" fmla="*/ 175846 h 1055076"/>
              <a:gd name="connsiteX9" fmla="*/ 117231 w 2743200"/>
              <a:gd name="connsiteY9" fmla="*/ 199292 h 1055076"/>
              <a:gd name="connsiteX10" fmla="*/ 82062 w 2743200"/>
              <a:gd name="connsiteY10" fmla="*/ 211015 h 1055076"/>
              <a:gd name="connsiteX11" fmla="*/ 0 w 2743200"/>
              <a:gd name="connsiteY11" fmla="*/ 363415 h 1055076"/>
              <a:gd name="connsiteX12" fmla="*/ 0 w 2743200"/>
              <a:gd name="connsiteY12" fmla="*/ 550984 h 1055076"/>
              <a:gd name="connsiteX13" fmla="*/ 35170 w 2743200"/>
              <a:gd name="connsiteY13" fmla="*/ 679938 h 1055076"/>
              <a:gd name="connsiteX14" fmla="*/ 70339 w 2743200"/>
              <a:gd name="connsiteY14" fmla="*/ 726830 h 1055076"/>
              <a:gd name="connsiteX15" fmla="*/ 234462 w 2743200"/>
              <a:gd name="connsiteY15" fmla="*/ 762000 h 1055076"/>
              <a:gd name="connsiteX16" fmla="*/ 386862 w 2743200"/>
              <a:gd name="connsiteY16" fmla="*/ 844061 h 1055076"/>
              <a:gd name="connsiteX17" fmla="*/ 597877 w 2743200"/>
              <a:gd name="connsiteY17" fmla="*/ 832338 h 1055076"/>
              <a:gd name="connsiteX18" fmla="*/ 762000 w 2743200"/>
              <a:gd name="connsiteY18" fmla="*/ 879230 h 1055076"/>
              <a:gd name="connsiteX19" fmla="*/ 984739 w 2743200"/>
              <a:gd name="connsiteY19" fmla="*/ 961292 h 1055076"/>
              <a:gd name="connsiteX20" fmla="*/ 1266093 w 2743200"/>
              <a:gd name="connsiteY20" fmla="*/ 996461 h 1055076"/>
              <a:gd name="connsiteX21" fmla="*/ 1535724 w 2743200"/>
              <a:gd name="connsiteY21" fmla="*/ 1055076 h 1055076"/>
              <a:gd name="connsiteX22" fmla="*/ 1735016 w 2743200"/>
              <a:gd name="connsiteY22" fmla="*/ 996461 h 1055076"/>
              <a:gd name="connsiteX23" fmla="*/ 2063262 w 2743200"/>
              <a:gd name="connsiteY23" fmla="*/ 973015 h 1055076"/>
              <a:gd name="connsiteX24" fmla="*/ 2438400 w 2743200"/>
              <a:gd name="connsiteY24" fmla="*/ 890953 h 1055076"/>
              <a:gd name="connsiteX25" fmla="*/ 2625970 w 2743200"/>
              <a:gd name="connsiteY25" fmla="*/ 797169 h 1055076"/>
              <a:gd name="connsiteX26" fmla="*/ 2743200 w 2743200"/>
              <a:gd name="connsiteY26" fmla="*/ 609600 h 1055076"/>
              <a:gd name="connsiteX27" fmla="*/ 2731477 w 2743200"/>
              <a:gd name="connsiteY27" fmla="*/ 433753 h 1055076"/>
              <a:gd name="connsiteX28" fmla="*/ 2637693 w 2743200"/>
              <a:gd name="connsiteY28" fmla="*/ 386861 h 1055076"/>
              <a:gd name="connsiteX29" fmla="*/ 2485293 w 2743200"/>
              <a:gd name="connsiteY29" fmla="*/ 339969 h 1055076"/>
              <a:gd name="connsiteX30" fmla="*/ 2356339 w 2743200"/>
              <a:gd name="connsiteY30" fmla="*/ 363415 h 1055076"/>
              <a:gd name="connsiteX31" fmla="*/ 2215662 w 2743200"/>
              <a:gd name="connsiteY31" fmla="*/ 386861 h 1055076"/>
              <a:gd name="connsiteX32" fmla="*/ 2110154 w 2743200"/>
              <a:gd name="connsiteY32" fmla="*/ 363415 h 1055076"/>
              <a:gd name="connsiteX33" fmla="*/ 890954 w 2743200"/>
              <a:gd name="connsiteY33" fmla="*/ 304800 h 1055076"/>
              <a:gd name="connsiteX34" fmla="*/ 879231 w 2743200"/>
              <a:gd name="connsiteY34" fmla="*/ 128953 h 1055076"/>
              <a:gd name="connsiteX35" fmla="*/ 867508 w 2743200"/>
              <a:gd name="connsiteY35" fmla="*/ 82061 h 1055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743200" h="1055076">
                <a:moveTo>
                  <a:pt x="937847" y="269630"/>
                </a:moveTo>
                <a:lnTo>
                  <a:pt x="832339" y="58615"/>
                </a:lnTo>
                <a:lnTo>
                  <a:pt x="738554" y="11723"/>
                </a:lnTo>
                <a:lnTo>
                  <a:pt x="597877" y="0"/>
                </a:lnTo>
                <a:lnTo>
                  <a:pt x="480647" y="11723"/>
                </a:lnTo>
                <a:lnTo>
                  <a:pt x="375139" y="70338"/>
                </a:lnTo>
                <a:lnTo>
                  <a:pt x="316524" y="93784"/>
                </a:lnTo>
                <a:lnTo>
                  <a:pt x="246185" y="140676"/>
                </a:lnTo>
                <a:cubicBezTo>
                  <a:pt x="214923" y="152399"/>
                  <a:pt x="182795" y="162030"/>
                  <a:pt x="152400" y="175846"/>
                </a:cubicBezTo>
                <a:cubicBezTo>
                  <a:pt x="139574" y="181676"/>
                  <a:pt x="117231" y="199292"/>
                  <a:pt x="117231" y="199292"/>
                </a:cubicBezTo>
                <a:lnTo>
                  <a:pt x="82062" y="211015"/>
                </a:lnTo>
                <a:lnTo>
                  <a:pt x="0" y="363415"/>
                </a:lnTo>
                <a:lnTo>
                  <a:pt x="0" y="550984"/>
                </a:lnTo>
                <a:lnTo>
                  <a:pt x="35170" y="679938"/>
                </a:lnTo>
                <a:lnTo>
                  <a:pt x="70339" y="726830"/>
                </a:lnTo>
                <a:lnTo>
                  <a:pt x="234462" y="762000"/>
                </a:lnTo>
                <a:lnTo>
                  <a:pt x="386862" y="844061"/>
                </a:lnTo>
                <a:lnTo>
                  <a:pt x="597877" y="832338"/>
                </a:lnTo>
                <a:lnTo>
                  <a:pt x="762000" y="879230"/>
                </a:lnTo>
                <a:lnTo>
                  <a:pt x="984739" y="961292"/>
                </a:lnTo>
                <a:lnTo>
                  <a:pt x="1266093" y="996461"/>
                </a:lnTo>
                <a:lnTo>
                  <a:pt x="1535724" y="1055076"/>
                </a:lnTo>
                <a:lnTo>
                  <a:pt x="1735016" y="996461"/>
                </a:lnTo>
                <a:lnTo>
                  <a:pt x="2063262" y="973015"/>
                </a:lnTo>
                <a:lnTo>
                  <a:pt x="2438400" y="890953"/>
                </a:lnTo>
                <a:lnTo>
                  <a:pt x="2625970" y="797169"/>
                </a:lnTo>
                <a:lnTo>
                  <a:pt x="2743200" y="609600"/>
                </a:lnTo>
                <a:lnTo>
                  <a:pt x="2731477" y="433753"/>
                </a:lnTo>
                <a:lnTo>
                  <a:pt x="2637693" y="386861"/>
                </a:lnTo>
                <a:lnTo>
                  <a:pt x="2485293" y="339969"/>
                </a:lnTo>
                <a:cubicBezTo>
                  <a:pt x="2372156" y="365110"/>
                  <a:pt x="2415812" y="363415"/>
                  <a:pt x="2356339" y="363415"/>
                </a:cubicBezTo>
                <a:lnTo>
                  <a:pt x="2215662" y="386861"/>
                </a:lnTo>
                <a:lnTo>
                  <a:pt x="2110154" y="363415"/>
                </a:lnTo>
                <a:lnTo>
                  <a:pt x="890954" y="304800"/>
                </a:lnTo>
                <a:lnTo>
                  <a:pt x="879231" y="128953"/>
                </a:lnTo>
                <a:lnTo>
                  <a:pt x="867508" y="82061"/>
                </a:lnTo>
              </a:path>
            </a:pathLst>
          </a:custGeom>
          <a:ln w="1905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orma libre"/>
          <p:cNvSpPr/>
          <p:nvPr/>
        </p:nvSpPr>
        <p:spPr>
          <a:xfrm>
            <a:off x="4782666" y="3446204"/>
            <a:ext cx="2743200" cy="1230922"/>
          </a:xfrm>
          <a:custGeom>
            <a:avLst/>
            <a:gdLst>
              <a:gd name="connsiteX0" fmla="*/ 937847 w 2743200"/>
              <a:gd name="connsiteY0" fmla="*/ 269630 h 1055076"/>
              <a:gd name="connsiteX1" fmla="*/ 832339 w 2743200"/>
              <a:gd name="connsiteY1" fmla="*/ 58615 h 1055076"/>
              <a:gd name="connsiteX2" fmla="*/ 738554 w 2743200"/>
              <a:gd name="connsiteY2" fmla="*/ 11723 h 1055076"/>
              <a:gd name="connsiteX3" fmla="*/ 597877 w 2743200"/>
              <a:gd name="connsiteY3" fmla="*/ 0 h 1055076"/>
              <a:gd name="connsiteX4" fmla="*/ 480647 w 2743200"/>
              <a:gd name="connsiteY4" fmla="*/ 11723 h 1055076"/>
              <a:gd name="connsiteX5" fmla="*/ 375139 w 2743200"/>
              <a:gd name="connsiteY5" fmla="*/ 70338 h 1055076"/>
              <a:gd name="connsiteX6" fmla="*/ 316524 w 2743200"/>
              <a:gd name="connsiteY6" fmla="*/ 93784 h 1055076"/>
              <a:gd name="connsiteX7" fmla="*/ 246185 w 2743200"/>
              <a:gd name="connsiteY7" fmla="*/ 140676 h 1055076"/>
              <a:gd name="connsiteX8" fmla="*/ 152400 w 2743200"/>
              <a:gd name="connsiteY8" fmla="*/ 175846 h 1055076"/>
              <a:gd name="connsiteX9" fmla="*/ 117231 w 2743200"/>
              <a:gd name="connsiteY9" fmla="*/ 199292 h 1055076"/>
              <a:gd name="connsiteX10" fmla="*/ 82062 w 2743200"/>
              <a:gd name="connsiteY10" fmla="*/ 211015 h 1055076"/>
              <a:gd name="connsiteX11" fmla="*/ 0 w 2743200"/>
              <a:gd name="connsiteY11" fmla="*/ 363415 h 1055076"/>
              <a:gd name="connsiteX12" fmla="*/ 0 w 2743200"/>
              <a:gd name="connsiteY12" fmla="*/ 550984 h 1055076"/>
              <a:gd name="connsiteX13" fmla="*/ 35170 w 2743200"/>
              <a:gd name="connsiteY13" fmla="*/ 679938 h 1055076"/>
              <a:gd name="connsiteX14" fmla="*/ 70339 w 2743200"/>
              <a:gd name="connsiteY14" fmla="*/ 726830 h 1055076"/>
              <a:gd name="connsiteX15" fmla="*/ 234462 w 2743200"/>
              <a:gd name="connsiteY15" fmla="*/ 762000 h 1055076"/>
              <a:gd name="connsiteX16" fmla="*/ 386862 w 2743200"/>
              <a:gd name="connsiteY16" fmla="*/ 844061 h 1055076"/>
              <a:gd name="connsiteX17" fmla="*/ 597877 w 2743200"/>
              <a:gd name="connsiteY17" fmla="*/ 832338 h 1055076"/>
              <a:gd name="connsiteX18" fmla="*/ 762000 w 2743200"/>
              <a:gd name="connsiteY18" fmla="*/ 879230 h 1055076"/>
              <a:gd name="connsiteX19" fmla="*/ 984739 w 2743200"/>
              <a:gd name="connsiteY19" fmla="*/ 961292 h 1055076"/>
              <a:gd name="connsiteX20" fmla="*/ 1266093 w 2743200"/>
              <a:gd name="connsiteY20" fmla="*/ 996461 h 1055076"/>
              <a:gd name="connsiteX21" fmla="*/ 1535724 w 2743200"/>
              <a:gd name="connsiteY21" fmla="*/ 1055076 h 1055076"/>
              <a:gd name="connsiteX22" fmla="*/ 1735016 w 2743200"/>
              <a:gd name="connsiteY22" fmla="*/ 996461 h 1055076"/>
              <a:gd name="connsiteX23" fmla="*/ 2063262 w 2743200"/>
              <a:gd name="connsiteY23" fmla="*/ 973015 h 1055076"/>
              <a:gd name="connsiteX24" fmla="*/ 2438400 w 2743200"/>
              <a:gd name="connsiteY24" fmla="*/ 890953 h 1055076"/>
              <a:gd name="connsiteX25" fmla="*/ 2625970 w 2743200"/>
              <a:gd name="connsiteY25" fmla="*/ 797169 h 1055076"/>
              <a:gd name="connsiteX26" fmla="*/ 2743200 w 2743200"/>
              <a:gd name="connsiteY26" fmla="*/ 609600 h 1055076"/>
              <a:gd name="connsiteX27" fmla="*/ 2731477 w 2743200"/>
              <a:gd name="connsiteY27" fmla="*/ 433753 h 1055076"/>
              <a:gd name="connsiteX28" fmla="*/ 2637693 w 2743200"/>
              <a:gd name="connsiteY28" fmla="*/ 386861 h 1055076"/>
              <a:gd name="connsiteX29" fmla="*/ 2485293 w 2743200"/>
              <a:gd name="connsiteY29" fmla="*/ 339969 h 1055076"/>
              <a:gd name="connsiteX30" fmla="*/ 2356339 w 2743200"/>
              <a:gd name="connsiteY30" fmla="*/ 363415 h 1055076"/>
              <a:gd name="connsiteX31" fmla="*/ 2215662 w 2743200"/>
              <a:gd name="connsiteY31" fmla="*/ 386861 h 1055076"/>
              <a:gd name="connsiteX32" fmla="*/ 2110154 w 2743200"/>
              <a:gd name="connsiteY32" fmla="*/ 363415 h 1055076"/>
              <a:gd name="connsiteX33" fmla="*/ 890954 w 2743200"/>
              <a:gd name="connsiteY33" fmla="*/ 304800 h 1055076"/>
              <a:gd name="connsiteX34" fmla="*/ 879231 w 2743200"/>
              <a:gd name="connsiteY34" fmla="*/ 128953 h 1055076"/>
              <a:gd name="connsiteX35" fmla="*/ 867508 w 2743200"/>
              <a:gd name="connsiteY35" fmla="*/ 82061 h 1055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743200" h="1055076">
                <a:moveTo>
                  <a:pt x="937847" y="269630"/>
                </a:moveTo>
                <a:lnTo>
                  <a:pt x="832339" y="58615"/>
                </a:lnTo>
                <a:lnTo>
                  <a:pt x="738554" y="11723"/>
                </a:lnTo>
                <a:lnTo>
                  <a:pt x="597877" y="0"/>
                </a:lnTo>
                <a:lnTo>
                  <a:pt x="480647" y="11723"/>
                </a:lnTo>
                <a:lnTo>
                  <a:pt x="375139" y="70338"/>
                </a:lnTo>
                <a:lnTo>
                  <a:pt x="316524" y="93784"/>
                </a:lnTo>
                <a:lnTo>
                  <a:pt x="246185" y="140676"/>
                </a:lnTo>
                <a:cubicBezTo>
                  <a:pt x="214923" y="152399"/>
                  <a:pt x="182795" y="162030"/>
                  <a:pt x="152400" y="175846"/>
                </a:cubicBezTo>
                <a:cubicBezTo>
                  <a:pt x="139574" y="181676"/>
                  <a:pt x="117231" y="199292"/>
                  <a:pt x="117231" y="199292"/>
                </a:cubicBezTo>
                <a:lnTo>
                  <a:pt x="82062" y="211015"/>
                </a:lnTo>
                <a:lnTo>
                  <a:pt x="0" y="363415"/>
                </a:lnTo>
                <a:lnTo>
                  <a:pt x="0" y="550984"/>
                </a:lnTo>
                <a:lnTo>
                  <a:pt x="35170" y="679938"/>
                </a:lnTo>
                <a:lnTo>
                  <a:pt x="70339" y="726830"/>
                </a:lnTo>
                <a:lnTo>
                  <a:pt x="234462" y="762000"/>
                </a:lnTo>
                <a:lnTo>
                  <a:pt x="386862" y="844061"/>
                </a:lnTo>
                <a:lnTo>
                  <a:pt x="597877" y="832338"/>
                </a:lnTo>
                <a:lnTo>
                  <a:pt x="762000" y="879230"/>
                </a:lnTo>
                <a:lnTo>
                  <a:pt x="984739" y="961292"/>
                </a:lnTo>
                <a:lnTo>
                  <a:pt x="1266093" y="996461"/>
                </a:lnTo>
                <a:lnTo>
                  <a:pt x="1535724" y="1055076"/>
                </a:lnTo>
                <a:lnTo>
                  <a:pt x="1735016" y="996461"/>
                </a:lnTo>
                <a:lnTo>
                  <a:pt x="2063262" y="973015"/>
                </a:lnTo>
                <a:lnTo>
                  <a:pt x="2438400" y="890953"/>
                </a:lnTo>
                <a:lnTo>
                  <a:pt x="2625970" y="797169"/>
                </a:lnTo>
                <a:lnTo>
                  <a:pt x="2743200" y="609600"/>
                </a:lnTo>
                <a:lnTo>
                  <a:pt x="2731477" y="433753"/>
                </a:lnTo>
                <a:lnTo>
                  <a:pt x="2637693" y="386861"/>
                </a:lnTo>
                <a:lnTo>
                  <a:pt x="2485293" y="339969"/>
                </a:lnTo>
                <a:cubicBezTo>
                  <a:pt x="2372156" y="365110"/>
                  <a:pt x="2415812" y="363415"/>
                  <a:pt x="2356339" y="363415"/>
                </a:cubicBezTo>
                <a:lnTo>
                  <a:pt x="2215662" y="386861"/>
                </a:lnTo>
                <a:lnTo>
                  <a:pt x="2110154" y="363415"/>
                </a:lnTo>
                <a:lnTo>
                  <a:pt x="890954" y="304800"/>
                </a:lnTo>
                <a:lnTo>
                  <a:pt x="879231" y="128953"/>
                </a:lnTo>
                <a:lnTo>
                  <a:pt x="867508" y="82061"/>
                </a:lnTo>
              </a:path>
            </a:pathLst>
          </a:custGeom>
          <a:ln w="1905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28709" y="4904183"/>
            <a:ext cx="7108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Sus funciones biológicas son muy amplias, por ejemplo: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37907" y="5338064"/>
            <a:ext cx="45701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Bajan la presión sanguínea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Intervienen en la coagulación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Disminuyen la secreción gástrica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634245" y="5346466"/>
            <a:ext cx="4536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Controlan la inflamación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Alteran las funciones renales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Controlan la dilatación uterina durante el parto</a:t>
            </a:r>
          </a:p>
        </p:txBody>
      </p:sp>
    </p:spTree>
    <p:extLst>
      <p:ext uri="{BB962C8B-B14F-4D97-AF65-F5344CB8AC3E}">
        <p14:creationId xmlns:p14="http://schemas.microsoft.com/office/powerpoint/2010/main" val="165865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 redondeado"/>
          <p:cNvSpPr/>
          <p:nvPr/>
        </p:nvSpPr>
        <p:spPr>
          <a:xfrm>
            <a:off x="601217" y="882007"/>
            <a:ext cx="8084620" cy="295232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878314"/>
              </p:ext>
            </p:extLst>
          </p:nvPr>
        </p:nvGraphicFramePr>
        <p:xfrm>
          <a:off x="5425752" y="1917283"/>
          <a:ext cx="2825694" cy="1782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8" name="ChemSketch" r:id="rId3" imgW="2032920" imgH="1283040" progId="">
                  <p:embed/>
                </p:oleObj>
              </mc:Choice>
              <mc:Fallback>
                <p:oleObj name="ChemSketch" r:id="rId3" imgW="2032920" imgH="1283040" progId="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5752" y="1917283"/>
                        <a:ext cx="2825694" cy="17823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798502"/>
              </p:ext>
            </p:extLst>
          </p:nvPr>
        </p:nvGraphicFramePr>
        <p:xfrm>
          <a:off x="3923928" y="899294"/>
          <a:ext cx="4558616" cy="125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9" name="ChemSketch" r:id="rId5" imgW="3377160" imgH="911520" progId="">
                  <p:embed/>
                </p:oleObj>
              </mc:Choice>
              <mc:Fallback>
                <p:oleObj name="ChemSketch" r:id="rId5" imgW="3377160" imgH="911520" progId="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899294"/>
                        <a:ext cx="4558616" cy="125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638222"/>
              </p:ext>
            </p:extLst>
          </p:nvPr>
        </p:nvGraphicFramePr>
        <p:xfrm>
          <a:off x="817241" y="932366"/>
          <a:ext cx="3083593" cy="86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0" name="ChemSketch" r:id="rId7" imgW="1905120" imgH="533520" progId="">
                  <p:embed/>
                </p:oleObj>
              </mc:Choice>
              <mc:Fallback>
                <p:oleObj name="ChemSketch" r:id="rId7" imgW="1905120" imgH="533520" progId="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1" y="932366"/>
                        <a:ext cx="3083593" cy="86340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76283" y="1607603"/>
            <a:ext cx="3767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>
                <a:solidFill>
                  <a:schemeClr val="bg1"/>
                </a:solidFill>
              </a:rPr>
              <a:t>Ác</a:t>
            </a:r>
            <a:r>
              <a:rPr lang="es-ES" dirty="0">
                <a:solidFill>
                  <a:schemeClr val="bg1"/>
                </a:solidFill>
              </a:rPr>
              <a:t>. araquidónico </a:t>
            </a:r>
          </a:p>
          <a:p>
            <a:pPr algn="ctr"/>
            <a:r>
              <a:rPr lang="es-ES" dirty="0">
                <a:solidFill>
                  <a:schemeClr val="bg1"/>
                </a:solidFill>
              </a:rPr>
              <a:t>(</a:t>
            </a:r>
            <a:r>
              <a:rPr lang="es-ES" i="1" dirty="0">
                <a:solidFill>
                  <a:schemeClr val="bg1"/>
                </a:solidFill>
              </a:rPr>
              <a:t>c</a:t>
            </a:r>
            <a:r>
              <a:rPr lang="es-ES" dirty="0">
                <a:solidFill>
                  <a:schemeClr val="bg1"/>
                </a:solidFill>
              </a:rPr>
              <a:t>-5,</a:t>
            </a:r>
            <a:r>
              <a:rPr lang="es-ES" i="1" dirty="0">
                <a:solidFill>
                  <a:schemeClr val="bg1"/>
                </a:solidFill>
              </a:rPr>
              <a:t>c</a:t>
            </a:r>
            <a:r>
              <a:rPr lang="es-ES" dirty="0">
                <a:solidFill>
                  <a:schemeClr val="bg1"/>
                </a:solidFill>
              </a:rPr>
              <a:t>-8,</a:t>
            </a:r>
            <a:r>
              <a:rPr lang="es-ES" i="1" dirty="0">
                <a:solidFill>
                  <a:schemeClr val="bg1"/>
                </a:solidFill>
              </a:rPr>
              <a:t>c</a:t>
            </a:r>
            <a:r>
              <a:rPr lang="es-ES" dirty="0">
                <a:solidFill>
                  <a:schemeClr val="bg1"/>
                </a:solidFill>
              </a:rPr>
              <a:t>-11,</a:t>
            </a:r>
            <a:r>
              <a:rPr lang="es-ES" i="1" dirty="0">
                <a:solidFill>
                  <a:schemeClr val="bg1"/>
                </a:solidFill>
              </a:rPr>
              <a:t>c</a:t>
            </a:r>
            <a:r>
              <a:rPr lang="es-ES" dirty="0">
                <a:solidFill>
                  <a:schemeClr val="bg1"/>
                </a:solidFill>
              </a:rPr>
              <a:t>-14-Eicosatetranoico)</a:t>
            </a: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656009"/>
              </p:ext>
            </p:extLst>
          </p:nvPr>
        </p:nvGraphicFramePr>
        <p:xfrm>
          <a:off x="3900653" y="980728"/>
          <a:ext cx="1569829" cy="308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1" name="ChemSketch" r:id="rId9" imgW="1283040" imgH="253080" progId="">
                  <p:embed/>
                </p:oleObj>
              </mc:Choice>
              <mc:Fallback>
                <p:oleObj name="ChemSketch" r:id="rId9" imgW="1283040" imgH="253080" progId="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653" y="980728"/>
                        <a:ext cx="1569829" cy="3089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7494889" y="1780637"/>
            <a:ext cx="734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PGG</a:t>
            </a:r>
            <a:r>
              <a:rPr lang="es-ES" baseline="-250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28648" y="3330279"/>
            <a:ext cx="732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PGH</a:t>
            </a:r>
            <a:r>
              <a:rPr lang="es-ES" baseline="-25000" dirty="0">
                <a:solidFill>
                  <a:schemeClr val="bg1"/>
                </a:solidFill>
              </a:rPr>
              <a:t>2</a:t>
            </a:r>
          </a:p>
        </p:txBody>
      </p:sp>
      <p:graphicFrame>
        <p:nvGraphicFramePr>
          <p:cNvPr id="19" name="1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007436"/>
              </p:ext>
            </p:extLst>
          </p:nvPr>
        </p:nvGraphicFramePr>
        <p:xfrm>
          <a:off x="961256" y="2253411"/>
          <a:ext cx="3061167" cy="1471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" name="ChemSketch" r:id="rId11" imgW="2097000" imgH="1008720" progId="">
                  <p:embed/>
                </p:oleObj>
              </mc:Choice>
              <mc:Fallback>
                <p:oleObj name="ChemSketch" r:id="rId11" imgW="2097000" imgH="1008720" progId="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256" y="2253411"/>
                        <a:ext cx="3061167" cy="1471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021489"/>
              </p:ext>
            </p:extLst>
          </p:nvPr>
        </p:nvGraphicFramePr>
        <p:xfrm>
          <a:off x="3985593" y="2486323"/>
          <a:ext cx="1526979" cy="627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" name="ChemSketch" r:id="rId13" imgW="1002960" imgH="322920" progId="">
                  <p:embed/>
                </p:oleObj>
              </mc:Choice>
              <mc:Fallback>
                <p:oleObj name="ChemSketch" r:id="rId13" imgW="1002960" imgH="322920" progId="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593" y="2486323"/>
                        <a:ext cx="1526979" cy="6279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20 CuadroTexto"/>
          <p:cNvSpPr txBox="1"/>
          <p:nvPr/>
        </p:nvSpPr>
        <p:spPr>
          <a:xfrm>
            <a:off x="3121497" y="3465003"/>
            <a:ext cx="69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PGE</a:t>
            </a:r>
            <a:r>
              <a:rPr lang="es-ES" baseline="-25000" dirty="0">
                <a:solidFill>
                  <a:schemeClr val="bg1"/>
                </a:solidFill>
              </a:rPr>
              <a:t>2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29209" y="116632"/>
            <a:ext cx="8229600" cy="1152128"/>
          </a:xfrm>
        </p:spPr>
        <p:txBody>
          <a:bodyPr>
            <a:normAutofit/>
          </a:bodyPr>
          <a:lstStyle/>
          <a:p>
            <a:r>
              <a:rPr lang="es-ES" sz="2400" dirty="0"/>
              <a:t>Todas la prostaglandinas se </a:t>
            </a:r>
            <a:r>
              <a:rPr lang="es-ES" sz="2400" dirty="0" err="1"/>
              <a:t>biosintetizan</a:t>
            </a:r>
            <a:r>
              <a:rPr lang="es-ES" sz="2400" dirty="0"/>
              <a:t> a partir de ácido araquidónico (20:4</a:t>
            </a:r>
            <a:r>
              <a:rPr lang="es-ES" sz="2400" dirty="0">
                <a:sym typeface="Symbol"/>
              </a:rPr>
              <a:t>6)</a:t>
            </a:r>
            <a:endParaRPr lang="es-ES" sz="24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37096" y="3797835"/>
            <a:ext cx="84969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La enzima </a:t>
            </a:r>
            <a:r>
              <a:rPr lang="es-ES" sz="2400" dirty="0" err="1"/>
              <a:t>ciclooxigenasa</a:t>
            </a:r>
            <a:r>
              <a:rPr lang="es-ES" sz="2400" dirty="0"/>
              <a:t> (COX) cataliza esta reacción, en dos etapas: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Primero promueve la </a:t>
            </a:r>
            <a:r>
              <a:rPr lang="es-ES" sz="2400" dirty="0" err="1"/>
              <a:t>peroxidación</a:t>
            </a:r>
            <a:r>
              <a:rPr lang="es-ES" sz="2400" dirty="0"/>
              <a:t> del ácido araquidónico y su ciclación; se obtiene la prostaglandina G</a:t>
            </a:r>
            <a:r>
              <a:rPr lang="es-ES" sz="2400" baseline="-25000" dirty="0"/>
              <a:t>2</a:t>
            </a:r>
            <a:r>
              <a:rPr lang="es-ES" sz="2400" dirty="0"/>
              <a:t> (PGG</a:t>
            </a:r>
            <a:r>
              <a:rPr lang="es-ES" sz="2400" baseline="-25000" dirty="0"/>
              <a:t>2</a:t>
            </a:r>
            <a:r>
              <a:rPr lang="es-ES" sz="2400" dirty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La misma COX reduce la molécula anterior a prostaglandina H</a:t>
            </a:r>
            <a:r>
              <a:rPr lang="es-ES" sz="2400" baseline="-25000" dirty="0"/>
              <a:t>2</a:t>
            </a:r>
            <a:r>
              <a:rPr lang="es-ES" sz="2400" dirty="0"/>
              <a:t> (PGH</a:t>
            </a:r>
            <a:r>
              <a:rPr lang="es-ES" sz="2400" baseline="-25000" dirty="0"/>
              <a:t>2</a:t>
            </a:r>
            <a:r>
              <a:rPr lang="es-ES" sz="2400" dirty="0"/>
              <a:t>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Reacciones posteriores con otras enzimas producen una variedad de prostaglandinas</a:t>
            </a:r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1403648" y="1124744"/>
            <a:ext cx="0" cy="482859"/>
          </a:xfrm>
          <a:prstGeom prst="straightConnector1">
            <a:avLst/>
          </a:prstGeom>
          <a:ln w="25400">
            <a:solidFill>
              <a:schemeClr val="accent3"/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1043608" y="1109792"/>
            <a:ext cx="0" cy="482859"/>
          </a:xfrm>
          <a:prstGeom prst="straightConnector1">
            <a:avLst/>
          </a:prstGeom>
          <a:ln w="25400">
            <a:solidFill>
              <a:schemeClr val="accent3"/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79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42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6" presetClass="entr" presetSubtype="42" repeatCount="4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/>
      <p:bldP spid="10" grpId="0"/>
      <p:bldP spid="11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2018" y="2219965"/>
            <a:ext cx="8229600" cy="576064"/>
          </a:xfrm>
        </p:spPr>
        <p:txBody>
          <a:bodyPr>
            <a:normAutofit fontScale="85000" lnSpcReduction="10000"/>
          </a:bodyPr>
          <a:lstStyle/>
          <a:p>
            <a:r>
              <a:rPr lang="es-ES" dirty="0"/>
              <a:t>Prostaglandinas, respuesta inflamatoria y analgésicos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37389"/>
              </p:ext>
            </p:extLst>
          </p:nvPr>
        </p:nvGraphicFramePr>
        <p:xfrm>
          <a:off x="773869" y="4872322"/>
          <a:ext cx="1822450" cy="1420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6" name="ChemSketch" r:id="rId3" imgW="1822704" imgH="1420368" progId="">
                  <p:embed/>
                </p:oleObj>
              </mc:Choice>
              <mc:Fallback>
                <p:oleObj name="ChemSketch" r:id="rId3" imgW="1822704" imgH="1420368" progId="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869" y="4872322"/>
                        <a:ext cx="1822450" cy="14208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899353"/>
              </p:ext>
            </p:extLst>
          </p:nvPr>
        </p:nvGraphicFramePr>
        <p:xfrm>
          <a:off x="2964233" y="4849111"/>
          <a:ext cx="1688521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7" name="ChemSketch" r:id="rId5" imgW="1524000" imgH="1298448" progId="">
                  <p:embed/>
                </p:oleObj>
              </mc:Choice>
              <mc:Fallback>
                <p:oleObj name="ChemSketch" r:id="rId5" imgW="1524000" imgH="1298448" progId="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4233" y="4849111"/>
                        <a:ext cx="1688521" cy="144016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214755" y="2724021"/>
            <a:ext cx="84969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Hay dos formas de la </a:t>
            </a:r>
            <a:r>
              <a:rPr lang="es-ES" dirty="0" err="1"/>
              <a:t>ciclooxigenasa</a:t>
            </a:r>
            <a:r>
              <a:rPr lang="es-ES" dirty="0"/>
              <a:t>, llamadas COX-1 y 2.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La COX-2 se vincula a la respuesta inflamatoria a artritis y otras enfermedades relacionadas.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La aspirina, el ibuprofeno y otros analgésicos actúan sobre ambas COX, inhibiendo también mecanismos protectores, como la producción de ácido estomacal.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Analgésicos recientemente desarrollados, actúan selectivamente sobre COX-2,  inhibiendo sólo respuesta inflamatoria: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133909" y="6289271"/>
            <a:ext cx="1013675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Celebrex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468289" y="6265262"/>
            <a:ext cx="707438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Vioxx</a:t>
            </a:r>
            <a:endParaRPr lang="es-E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047719"/>
              </p:ext>
            </p:extLst>
          </p:nvPr>
        </p:nvGraphicFramePr>
        <p:xfrm>
          <a:off x="2771800" y="906979"/>
          <a:ext cx="2880320" cy="1159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8" name="ChemSketch" r:id="rId7" imgW="2097000" imgH="844200" progId="">
                  <p:embed/>
                </p:oleObj>
              </mc:Choice>
              <mc:Fallback>
                <p:oleObj name="ChemSketch" r:id="rId7" imgW="2097000" imgH="844200" progId="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906979"/>
                        <a:ext cx="2880320" cy="115997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429290" y="260648"/>
            <a:ext cx="8267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Los </a:t>
            </a:r>
            <a:r>
              <a:rPr lang="es-ES" dirty="0" err="1"/>
              <a:t>tromboxanos</a:t>
            </a:r>
            <a:r>
              <a:rPr lang="es-ES" dirty="0"/>
              <a:t>, </a:t>
            </a:r>
            <a:r>
              <a:rPr lang="es-ES" dirty="0" err="1"/>
              <a:t>prostaciclinas</a:t>
            </a:r>
            <a:r>
              <a:rPr lang="es-ES" dirty="0"/>
              <a:t> y </a:t>
            </a:r>
            <a:r>
              <a:rPr lang="es-ES" dirty="0" err="1"/>
              <a:t>leucotrienos</a:t>
            </a:r>
            <a:r>
              <a:rPr lang="es-ES" dirty="0"/>
              <a:t>  son moléculas relacionadas con las prostaglandinas y que también participan de la respuesta inflamatoria.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796136" y="1340768"/>
            <a:ext cx="1618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Tromboxano</a:t>
            </a:r>
            <a:r>
              <a:rPr lang="es-ES" dirty="0"/>
              <a:t> A</a:t>
            </a:r>
            <a:r>
              <a:rPr lang="es-ES" baseline="-25000" dirty="0"/>
              <a:t>2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800437" y="4695602"/>
            <a:ext cx="43199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</a:t>
            </a:r>
            <a:r>
              <a:rPr lang="es-ES" dirty="0" err="1"/>
              <a:t>Vioxx</a:t>
            </a:r>
            <a:r>
              <a:rPr lang="es-ES" dirty="0"/>
              <a:t> fue retirado del mercado por Merck, luego de numerosas demandas y pruebas científicas que demostraron un incremento en el riesgo de infartos. Uno de los indicadores señalados fue que estimulaba la secreción de </a:t>
            </a:r>
            <a:r>
              <a:rPr lang="es-ES" dirty="0" err="1"/>
              <a:t>tromboxanos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342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7757" y="116632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Terpenoides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085" y="678707"/>
            <a:ext cx="8229600" cy="2160240"/>
          </a:xfrm>
        </p:spPr>
        <p:txBody>
          <a:bodyPr>
            <a:normAutofit/>
          </a:bodyPr>
          <a:lstStyle/>
          <a:p>
            <a:r>
              <a:rPr lang="es-ES" sz="2400" dirty="0"/>
              <a:t>En general, se los aísla de los </a:t>
            </a:r>
            <a:r>
              <a:rPr lang="es-ES" sz="2400" b="1" i="1" dirty="0"/>
              <a:t>aceites esenciales</a:t>
            </a:r>
            <a:r>
              <a:rPr lang="es-ES" sz="2400" dirty="0"/>
              <a:t>, de hojas, flores y frutos.</a:t>
            </a:r>
          </a:p>
          <a:p>
            <a:r>
              <a:rPr lang="es-ES" sz="2400" dirty="0"/>
              <a:t>Los encontramos en perfumes, esencias y medicamentos tradicionales.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024408"/>
              </p:ext>
            </p:extLst>
          </p:nvPr>
        </p:nvGraphicFramePr>
        <p:xfrm>
          <a:off x="1394089" y="2262882"/>
          <a:ext cx="5905622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80" name="ChemSketch" r:id="rId3" imgW="4303800" imgH="945000" progId="">
                  <p:embed/>
                </p:oleObj>
              </mc:Choice>
              <mc:Fallback>
                <p:oleObj name="ChemSketch" r:id="rId3" imgW="4303800" imgH="945000" progId="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089" y="2262882"/>
                        <a:ext cx="5905622" cy="129614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402197" y="3561040"/>
            <a:ext cx="1728192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 err="1">
                <a:solidFill>
                  <a:schemeClr val="bg1"/>
                </a:solidFill>
              </a:rPr>
              <a:t>Carvona</a:t>
            </a:r>
            <a:endParaRPr lang="es-ES" sz="1400" dirty="0">
              <a:solidFill>
                <a:schemeClr val="bg1"/>
              </a:solidFill>
            </a:endParaRP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Del aceite de menta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562437" y="3561040"/>
            <a:ext cx="1529265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Alcohol de pachulí</a:t>
            </a:r>
          </a:p>
          <a:p>
            <a:r>
              <a:rPr lang="es-ES" sz="1400" dirty="0">
                <a:solidFill>
                  <a:schemeClr val="bg1"/>
                </a:solidFill>
              </a:rPr>
              <a:t>(aceite de pachulí)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551767" y="3561040"/>
            <a:ext cx="1605760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sym typeface="Symbol"/>
              </a:rPr>
              <a:t>-pineno (aceite de trementina)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23528" y="393305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Todos los terpenoides pueden considerarse derivados del </a:t>
            </a:r>
            <a:r>
              <a:rPr lang="es-ES" sz="2400" dirty="0" err="1"/>
              <a:t>isopreno</a:t>
            </a:r>
            <a:r>
              <a:rPr lang="es-ES" sz="2400" dirty="0"/>
              <a:t>, a través de uniones cabeza – cola: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854797"/>
              </p:ext>
            </p:extLst>
          </p:nvPr>
        </p:nvGraphicFramePr>
        <p:xfrm>
          <a:off x="725888" y="4951914"/>
          <a:ext cx="1224136" cy="835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81" name="ChemSketch" r:id="rId5" imgW="795600" imgH="542520" progId="">
                  <p:embed/>
                </p:oleObj>
              </mc:Choice>
              <mc:Fallback>
                <p:oleObj name="ChemSketch" r:id="rId5" imgW="795600" imgH="542520" progId="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88" y="4951914"/>
                        <a:ext cx="1224136" cy="83563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249524"/>
              </p:ext>
            </p:extLst>
          </p:nvPr>
        </p:nvGraphicFramePr>
        <p:xfrm>
          <a:off x="5914703" y="4940134"/>
          <a:ext cx="2690182" cy="828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82" name="ChemSketch" r:id="rId7" imgW="1603080" imgH="493920" progId="">
                  <p:embed/>
                </p:oleObj>
              </mc:Choice>
              <mc:Fallback>
                <p:oleObj name="ChemSketch" r:id="rId7" imgW="1603080" imgH="493920" progId="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4703" y="4940134"/>
                        <a:ext cx="2690182" cy="8283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756485" y="5768498"/>
            <a:ext cx="1020472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isopreno</a:t>
            </a:r>
            <a:endParaRPr lang="es-ES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677610"/>
              </p:ext>
            </p:extLst>
          </p:nvPr>
        </p:nvGraphicFramePr>
        <p:xfrm>
          <a:off x="2627784" y="4934475"/>
          <a:ext cx="2607456" cy="1278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83" name="ChemSketch" r:id="rId9" imgW="1816560" imgH="889920" progId="">
                  <p:embed/>
                </p:oleObj>
              </mc:Choice>
              <mc:Fallback>
                <p:oleObj name="ChemSketch" r:id="rId9" imgW="1816560" imgH="889920" progId="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934475"/>
                        <a:ext cx="2607456" cy="127865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2987824" y="6217277"/>
            <a:ext cx="1921039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Unión cabeza-cola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6198827" y="5768498"/>
            <a:ext cx="2236831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Mirceno</a:t>
            </a:r>
            <a:r>
              <a:rPr lang="es-ES" b="1" dirty="0">
                <a:solidFill>
                  <a:schemeClr val="bg1"/>
                </a:solidFill>
              </a:rPr>
              <a:t> (un terpeno)</a:t>
            </a:r>
          </a:p>
        </p:txBody>
      </p:sp>
      <p:sp>
        <p:nvSpPr>
          <p:cNvPr id="16" name="15 Flecha derecha"/>
          <p:cNvSpPr/>
          <p:nvPr/>
        </p:nvSpPr>
        <p:spPr>
          <a:xfrm>
            <a:off x="2051720" y="5157192"/>
            <a:ext cx="504056" cy="5760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lecha derecha"/>
          <p:cNvSpPr/>
          <p:nvPr/>
        </p:nvSpPr>
        <p:spPr>
          <a:xfrm>
            <a:off x="5299739" y="5157192"/>
            <a:ext cx="504056" cy="5760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86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6632"/>
            <a:ext cx="8229600" cy="6552728"/>
          </a:xfrm>
        </p:spPr>
        <p:txBody>
          <a:bodyPr>
            <a:noAutofit/>
          </a:bodyPr>
          <a:lstStyle/>
          <a:p>
            <a:pPr algn="just"/>
            <a:r>
              <a:rPr lang="es-ES" dirty="0"/>
              <a:t>Los lípidos son sustancias presentes en los seres vivos</a:t>
            </a:r>
          </a:p>
          <a:p>
            <a:pPr algn="just"/>
            <a:r>
              <a:rPr lang="es-ES" dirty="0"/>
              <a:t>Poseen estructuras y grupos funcionales diversos</a:t>
            </a:r>
          </a:p>
          <a:p>
            <a:pPr algn="just"/>
            <a:r>
              <a:rPr lang="es-ES" dirty="0"/>
              <a:t>Pero todos son </a:t>
            </a:r>
            <a:r>
              <a:rPr lang="es-ES" b="1" dirty="0"/>
              <a:t>poco solubles en agua </a:t>
            </a:r>
            <a:r>
              <a:rPr lang="es-ES" dirty="0"/>
              <a:t>y </a:t>
            </a:r>
            <a:r>
              <a:rPr lang="es-ES" b="1" dirty="0"/>
              <a:t>muy solubles en solventes de baja polaridad</a:t>
            </a:r>
          </a:p>
          <a:p>
            <a:pPr algn="just"/>
            <a:r>
              <a:rPr lang="es-ES" dirty="0"/>
              <a:t>Se dividen en lípidos </a:t>
            </a:r>
            <a:r>
              <a:rPr lang="es-ES" b="1" i="1" dirty="0"/>
              <a:t>simples </a:t>
            </a:r>
            <a:r>
              <a:rPr lang="es-ES" dirty="0"/>
              <a:t>y </a:t>
            </a:r>
            <a:r>
              <a:rPr lang="es-ES" b="1" i="1" dirty="0"/>
              <a:t>complejos</a:t>
            </a:r>
          </a:p>
          <a:p>
            <a:pPr algn="just"/>
            <a:r>
              <a:rPr lang="es-ES" b="1" i="1" dirty="0"/>
              <a:t>Simples</a:t>
            </a:r>
            <a:r>
              <a:rPr lang="es-ES" dirty="0"/>
              <a:t>: son los que no hidrolizan en medio ácido o básico, </a:t>
            </a:r>
            <a:r>
              <a:rPr lang="es-ES" dirty="0" err="1"/>
              <a:t>Ej</a:t>
            </a:r>
            <a:r>
              <a:rPr lang="es-ES" dirty="0"/>
              <a:t>: esteroides, prostaglandinas y terpenos.</a:t>
            </a:r>
          </a:p>
          <a:p>
            <a:pPr algn="just"/>
            <a:r>
              <a:rPr lang="es-ES" b="1" dirty="0"/>
              <a:t>Complejos</a:t>
            </a:r>
            <a:r>
              <a:rPr lang="es-ES" dirty="0"/>
              <a:t>: sufren hidrólisis en medio ácido o básico. </a:t>
            </a:r>
            <a:r>
              <a:rPr lang="es-ES" dirty="0" err="1"/>
              <a:t>Ej</a:t>
            </a:r>
            <a:r>
              <a:rPr lang="es-ES" dirty="0"/>
              <a:t>: grasas, aceites y ceras.</a:t>
            </a:r>
          </a:p>
          <a:p>
            <a:pPr algn="just"/>
            <a:endParaRPr lang="es-ES" b="1" i="1" dirty="0"/>
          </a:p>
        </p:txBody>
      </p:sp>
    </p:spTree>
    <p:extLst>
      <p:ext uri="{BB962C8B-B14F-4D97-AF65-F5344CB8AC3E}">
        <p14:creationId xmlns:p14="http://schemas.microsoft.com/office/powerpoint/2010/main" val="195447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7"/>
            <a:ext cx="8229600" cy="3096344"/>
          </a:xfrm>
        </p:spPr>
        <p:txBody>
          <a:bodyPr>
            <a:normAutofit/>
          </a:bodyPr>
          <a:lstStyle/>
          <a:p>
            <a:r>
              <a:rPr lang="es-ES" sz="2400" dirty="0"/>
              <a:t>Los terpenoides se clasifican, según el número de unidades de </a:t>
            </a:r>
            <a:r>
              <a:rPr lang="es-ES" sz="2400" dirty="0" err="1"/>
              <a:t>isopreno</a:t>
            </a:r>
            <a:r>
              <a:rPr lang="es-ES" sz="2400" dirty="0"/>
              <a:t> que poseen, en:</a:t>
            </a:r>
          </a:p>
          <a:p>
            <a:r>
              <a:rPr lang="es-ES" sz="2400" b="1" i="1" dirty="0" err="1"/>
              <a:t>Monoterpenos</a:t>
            </a:r>
            <a:r>
              <a:rPr lang="es-ES" sz="2400" dirty="0"/>
              <a:t>: poseen 10 carbonos (2 unidades de </a:t>
            </a:r>
            <a:r>
              <a:rPr lang="es-ES" sz="2400" dirty="0" err="1"/>
              <a:t>isopreno</a:t>
            </a:r>
            <a:r>
              <a:rPr lang="es-ES" sz="2400" dirty="0"/>
              <a:t>)</a:t>
            </a:r>
          </a:p>
          <a:p>
            <a:r>
              <a:rPr lang="es-ES" sz="2400" b="1" i="1" dirty="0" err="1"/>
              <a:t>Sesquiterpenos</a:t>
            </a:r>
            <a:r>
              <a:rPr lang="es-ES" sz="2400" dirty="0"/>
              <a:t>: poseen 15 carbonos(3 unidades de </a:t>
            </a:r>
            <a:r>
              <a:rPr lang="es-ES" sz="2400" dirty="0" err="1"/>
              <a:t>isopreno</a:t>
            </a:r>
            <a:r>
              <a:rPr lang="es-ES" sz="2400" dirty="0"/>
              <a:t>)</a:t>
            </a:r>
          </a:p>
          <a:p>
            <a:r>
              <a:rPr lang="es-ES" sz="2400" b="1" i="1" dirty="0" err="1"/>
              <a:t>Diterpenos</a:t>
            </a:r>
            <a:r>
              <a:rPr lang="es-ES" sz="2400" dirty="0"/>
              <a:t>: con 20 carbonos y 4 unidades de </a:t>
            </a:r>
            <a:r>
              <a:rPr lang="es-ES" sz="2400" dirty="0" err="1"/>
              <a:t>isopreno</a:t>
            </a:r>
            <a:endParaRPr lang="es-ES" sz="2400" dirty="0"/>
          </a:p>
          <a:p>
            <a:r>
              <a:rPr lang="es-ES" sz="2400" b="1" i="1" dirty="0" err="1"/>
              <a:t>Triterpenos</a:t>
            </a:r>
            <a:r>
              <a:rPr lang="es-ES" sz="2400" dirty="0"/>
              <a:t>: con 30 carbonos y 6 unidades de </a:t>
            </a:r>
            <a:r>
              <a:rPr lang="es-ES" sz="2400" dirty="0" err="1"/>
              <a:t>isopreno</a:t>
            </a:r>
            <a:r>
              <a:rPr lang="es-ES" sz="2400" dirty="0"/>
              <a:t>.</a:t>
            </a:r>
          </a:p>
          <a:p>
            <a:r>
              <a:rPr lang="es-ES" sz="2400" dirty="0"/>
              <a:t>Etc.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794899"/>
              </p:ext>
            </p:extLst>
          </p:nvPr>
        </p:nvGraphicFramePr>
        <p:xfrm>
          <a:off x="3995936" y="3356992"/>
          <a:ext cx="476476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9" name="ChemSketch" r:id="rId3" imgW="4017240" imgH="728640" progId="">
                  <p:embed/>
                </p:oleObj>
              </mc:Choice>
              <mc:Fallback>
                <p:oleObj name="ChemSketch" r:id="rId3" imgW="4017240" imgH="728640" progId="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356992"/>
                        <a:ext cx="4764762" cy="86409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83568" y="5279634"/>
            <a:ext cx="2937856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Ácido </a:t>
            </a:r>
            <a:r>
              <a:rPr lang="es-ES" b="1" dirty="0" err="1">
                <a:solidFill>
                  <a:schemeClr val="bg1"/>
                </a:solidFill>
              </a:rPr>
              <a:t>oleanólico</a:t>
            </a:r>
            <a:r>
              <a:rPr lang="es-ES" b="1" dirty="0">
                <a:solidFill>
                  <a:schemeClr val="bg1"/>
                </a:solidFill>
              </a:rPr>
              <a:t> (</a:t>
            </a:r>
            <a:r>
              <a:rPr lang="es-ES" b="1" dirty="0" err="1">
                <a:solidFill>
                  <a:schemeClr val="bg1"/>
                </a:solidFill>
              </a:rPr>
              <a:t>triterpeno</a:t>
            </a:r>
            <a:r>
              <a:rPr lang="es-ES" b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64088" y="4221088"/>
            <a:ext cx="2707729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sym typeface="Symbol"/>
              </a:rPr>
              <a:t>-caroteno</a:t>
            </a:r>
            <a:r>
              <a:rPr lang="es-ES" b="1" dirty="0">
                <a:solidFill>
                  <a:schemeClr val="bg1"/>
                </a:solidFill>
              </a:rPr>
              <a:t> (</a:t>
            </a:r>
            <a:r>
              <a:rPr lang="es-ES" b="1" dirty="0" err="1">
                <a:solidFill>
                  <a:schemeClr val="bg1"/>
                </a:solidFill>
              </a:rPr>
              <a:t>tetraterpeno</a:t>
            </a:r>
            <a:r>
              <a:rPr lang="es-ES" b="1" dirty="0">
                <a:solidFill>
                  <a:schemeClr val="bg1"/>
                </a:solidFill>
              </a:rPr>
              <a:t>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6228184" y="3501008"/>
            <a:ext cx="288032" cy="576064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Flecha abajo"/>
          <p:cNvSpPr/>
          <p:nvPr/>
        </p:nvSpPr>
        <p:spPr>
          <a:xfrm>
            <a:off x="6228184" y="4590420"/>
            <a:ext cx="489768" cy="78279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52847"/>
              </p:ext>
            </p:extLst>
          </p:nvPr>
        </p:nvGraphicFramePr>
        <p:xfrm>
          <a:off x="5076482" y="5416914"/>
          <a:ext cx="2976825" cy="8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0" name="ChemSketch" r:id="rId5" imgW="2310480" imgH="642960" progId="">
                  <p:embed/>
                </p:oleObj>
              </mc:Choice>
              <mc:Fallback>
                <p:oleObj name="ChemSketch" r:id="rId5" imgW="2310480" imgH="642960" progId="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482" y="5416914"/>
                        <a:ext cx="2976825" cy="828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5470513" y="6237312"/>
            <a:ext cx="2091406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  <a:sym typeface="Symbol"/>
              </a:rPr>
              <a:t>Retinol</a:t>
            </a:r>
            <a:r>
              <a:rPr lang="es-ES" b="1" dirty="0">
                <a:solidFill>
                  <a:schemeClr val="bg1"/>
                </a:solidFill>
              </a:rPr>
              <a:t> (vitamina A)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685758" y="4767866"/>
            <a:ext cx="1587294" cy="33575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sym typeface="Symbol"/>
              </a:rPr>
              <a:t>Enzima + 2H</a:t>
            </a:r>
            <a:r>
              <a:rPr lang="es-ES" b="1" baseline="-25000" dirty="0">
                <a:solidFill>
                  <a:schemeClr val="bg1"/>
                </a:solidFill>
                <a:sym typeface="Symbol"/>
              </a:rPr>
              <a:t>2</a:t>
            </a:r>
            <a:r>
              <a:rPr lang="es-ES" b="1" dirty="0">
                <a:solidFill>
                  <a:schemeClr val="bg1"/>
                </a:solidFill>
                <a:sym typeface="Symbol"/>
              </a:rPr>
              <a:t>O</a:t>
            </a:r>
            <a:endParaRPr lang="es-ES" b="1" dirty="0">
              <a:solidFill>
                <a:schemeClr val="bg1"/>
              </a:solidFill>
            </a:endParaRPr>
          </a:p>
        </p:txBody>
      </p:sp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413092"/>
              </p:ext>
            </p:extLst>
          </p:nvPr>
        </p:nvGraphicFramePr>
        <p:xfrm>
          <a:off x="611559" y="3374395"/>
          <a:ext cx="3104097" cy="1905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1" name="ChemSketch" r:id="rId7" imgW="1981080" imgH="1216080" progId="">
                  <p:embed/>
                </p:oleObj>
              </mc:Choice>
              <mc:Fallback>
                <p:oleObj name="ChemSketch" r:id="rId7" imgW="1981080" imgH="1216080" progId="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59" y="3374395"/>
                        <a:ext cx="3104097" cy="190523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789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4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5132350" y="4488900"/>
            <a:ext cx="146886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androsterona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9686" y="138300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Esteroides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3702" y="714364"/>
            <a:ext cx="8229600" cy="864096"/>
          </a:xfrm>
        </p:spPr>
        <p:txBody>
          <a:bodyPr>
            <a:normAutofit/>
          </a:bodyPr>
          <a:lstStyle/>
          <a:p>
            <a:r>
              <a:rPr lang="es-ES" sz="2400" dirty="0"/>
              <a:t>Son terpenos que tienen en común el siguiente anillo </a:t>
            </a:r>
            <a:r>
              <a:rPr lang="es-ES" sz="2400" dirty="0" err="1"/>
              <a:t>tetracíclico</a:t>
            </a:r>
            <a:r>
              <a:rPr lang="es-ES" sz="2400" dirty="0"/>
              <a:t>: 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768839"/>
              </p:ext>
            </p:extLst>
          </p:nvPr>
        </p:nvGraphicFramePr>
        <p:xfrm>
          <a:off x="2447918" y="1218420"/>
          <a:ext cx="2027727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1" name="ChemSketch" r:id="rId3" imgW="1200960" imgH="725400" progId="">
                  <p:embed/>
                </p:oleObj>
              </mc:Choice>
              <mc:Fallback>
                <p:oleObj name="ChemSketch" r:id="rId3" imgW="1200960" imgH="725400" progId="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918" y="1218420"/>
                        <a:ext cx="2027727" cy="122413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2 Marcador de contenido"/>
          <p:cNvSpPr txBox="1">
            <a:spLocks/>
          </p:cNvSpPr>
          <p:nvPr/>
        </p:nvSpPr>
        <p:spPr>
          <a:xfrm>
            <a:off x="359686" y="251456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Las hormonas sexuales y las </a:t>
            </a:r>
            <a:r>
              <a:rPr lang="es-ES" sz="2400" dirty="0" err="1"/>
              <a:t>adrenocorticales</a:t>
            </a:r>
            <a:r>
              <a:rPr lang="es-ES" sz="2400" dirty="0"/>
              <a:t> son ejemplos de moléculas que poseen esa estructura básica.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610001"/>
              </p:ext>
            </p:extLst>
          </p:nvPr>
        </p:nvGraphicFramePr>
        <p:xfrm>
          <a:off x="3464992" y="3431526"/>
          <a:ext cx="3059545" cy="1024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2" name="ChemSketch" r:id="rId5" imgW="3364920" imgH="1127880" progId="">
                  <p:embed/>
                </p:oleObj>
              </mc:Choice>
              <mc:Fallback>
                <p:oleObj name="ChemSketch" r:id="rId5" imgW="3364920" imgH="1127880" progId="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992" y="3431526"/>
                        <a:ext cx="3059545" cy="102465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631848"/>
              </p:ext>
            </p:extLst>
          </p:nvPr>
        </p:nvGraphicFramePr>
        <p:xfrm>
          <a:off x="3312014" y="4849199"/>
          <a:ext cx="5622925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3" name="ChemSketch" r:id="rId7" imgW="5623560" imgH="1255680" progId="">
                  <p:embed/>
                </p:oleObj>
              </mc:Choice>
              <mc:Fallback>
                <p:oleObj name="ChemSketch" r:id="rId7" imgW="5623560" imgH="1255680" progId="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2014" y="4849199"/>
                        <a:ext cx="5622925" cy="12557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3401045" y="4475820"/>
            <a:ext cx="1388713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testosterona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432200" y="6100646"/>
            <a:ext cx="905441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Estrona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359079" y="6100646"/>
            <a:ext cx="1015406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Estradiol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7344462" y="6100646"/>
            <a:ext cx="1453539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progesterona</a:t>
            </a:r>
          </a:p>
        </p:txBody>
      </p:sp>
      <p:sp>
        <p:nvSpPr>
          <p:cNvPr id="14" name="13 Abrir llave"/>
          <p:cNvSpPr/>
          <p:nvPr/>
        </p:nvSpPr>
        <p:spPr>
          <a:xfrm>
            <a:off x="2904356" y="3378660"/>
            <a:ext cx="360040" cy="1466492"/>
          </a:xfrm>
          <a:prstGeom prst="lef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Abrir llave"/>
          <p:cNvSpPr/>
          <p:nvPr/>
        </p:nvSpPr>
        <p:spPr>
          <a:xfrm>
            <a:off x="2882797" y="4845152"/>
            <a:ext cx="360040" cy="1624826"/>
          </a:xfrm>
          <a:prstGeom prst="lef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1588803" y="3927240"/>
            <a:ext cx="1315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Andrógenos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667593" y="5472899"/>
            <a:ext cx="1215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Estrógenos</a:t>
            </a:r>
          </a:p>
        </p:txBody>
      </p:sp>
      <p:sp>
        <p:nvSpPr>
          <p:cNvPr id="20" name="19 Abrir llave"/>
          <p:cNvSpPr/>
          <p:nvPr/>
        </p:nvSpPr>
        <p:spPr>
          <a:xfrm>
            <a:off x="1408783" y="3392760"/>
            <a:ext cx="360040" cy="3091318"/>
          </a:xfrm>
          <a:prstGeom prst="lef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CuadroTexto"/>
          <p:cNvSpPr txBox="1"/>
          <p:nvPr/>
        </p:nvSpPr>
        <p:spPr>
          <a:xfrm>
            <a:off x="71654" y="3920324"/>
            <a:ext cx="14164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Hormonas sexuales. Se sintetizan en las gónadas a partir del colesterol</a:t>
            </a:r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973193"/>
              </p:ext>
            </p:extLst>
          </p:nvPr>
        </p:nvGraphicFramePr>
        <p:xfrm>
          <a:off x="4794486" y="1146412"/>
          <a:ext cx="2766000" cy="1359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04" name="ChemSketch" r:id="rId9" imgW="2283120" imgH="1121760" progId="">
                  <p:embed/>
                </p:oleObj>
              </mc:Choice>
              <mc:Fallback>
                <p:oleObj name="ChemSketch" r:id="rId9" imgW="2283120" imgH="1121760" progId="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486" y="1146412"/>
                        <a:ext cx="2766000" cy="13599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24 CuadroTexto"/>
          <p:cNvSpPr txBox="1"/>
          <p:nvPr/>
        </p:nvSpPr>
        <p:spPr>
          <a:xfrm>
            <a:off x="6374485" y="2051158"/>
            <a:ext cx="1141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Colesterol</a:t>
            </a:r>
          </a:p>
        </p:txBody>
      </p:sp>
    </p:spTree>
    <p:extLst>
      <p:ext uri="{BB962C8B-B14F-4D97-AF65-F5344CB8AC3E}">
        <p14:creationId xmlns:p14="http://schemas.microsoft.com/office/powerpoint/2010/main" val="184734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build="p"/>
      <p:bldP spid="6" grpId="0"/>
      <p:bldP spid="9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8" grpId="0"/>
      <p:bldP spid="19" grpId="0"/>
      <p:bldP spid="20" grpId="0" animBg="1"/>
      <p:bldP spid="21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/>
          <p:cNvSpPr txBox="1"/>
          <p:nvPr/>
        </p:nvSpPr>
        <p:spPr>
          <a:xfrm>
            <a:off x="3497121" y="4903528"/>
            <a:ext cx="1813766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Noretindrona</a:t>
            </a:r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Progesterona sintética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9374" y="93785"/>
            <a:ext cx="8229600" cy="5040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dirty="0"/>
              <a:t>Hormonas </a:t>
            </a:r>
            <a:r>
              <a:rPr lang="es-ES" sz="2400" dirty="0" err="1"/>
              <a:t>adrenocorticoides</a:t>
            </a:r>
            <a:endParaRPr lang="es-ES" sz="24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683551"/>
              </p:ext>
            </p:extLst>
          </p:nvPr>
        </p:nvGraphicFramePr>
        <p:xfrm>
          <a:off x="2001561" y="584610"/>
          <a:ext cx="2448272" cy="1699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2" name="ChemSketch" r:id="rId4" imgW="1789200" imgH="1280160" progId="">
                  <p:embed/>
                </p:oleObj>
              </mc:Choice>
              <mc:Fallback>
                <p:oleObj name="ChemSketch" r:id="rId4" imgW="1789200" imgH="1280160" progId="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561" y="584610"/>
                        <a:ext cx="2448272" cy="169943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871169"/>
              </p:ext>
            </p:extLst>
          </p:nvPr>
        </p:nvGraphicFramePr>
        <p:xfrm>
          <a:off x="5097905" y="584610"/>
          <a:ext cx="2520280" cy="168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3" name="ChemSketch" r:id="rId6" imgW="1789200" imgH="1194840" progId="">
                  <p:embed/>
                </p:oleObj>
              </mc:Choice>
              <mc:Fallback>
                <p:oleObj name="ChemSketch" r:id="rId6" imgW="1789200" imgH="1194840" progId="">
                  <p:embed/>
                  <p:pic>
                    <p:nvPicPr>
                      <p:cNvPr id="0" name="Picture 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905" y="584610"/>
                        <a:ext cx="2520280" cy="16839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001561" y="2266907"/>
            <a:ext cx="2448272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Aldosterona</a:t>
            </a:r>
            <a:r>
              <a:rPr lang="es-ES" sz="1400" dirty="0">
                <a:solidFill>
                  <a:schemeClr val="bg1"/>
                </a:solidFill>
              </a:rPr>
              <a:t>: controla la inflamación de tejidos regulando el intercambio de </a:t>
            </a:r>
            <a:r>
              <a:rPr lang="es-ES" sz="1400" dirty="0" err="1">
                <a:solidFill>
                  <a:schemeClr val="bg1"/>
                </a:solidFill>
              </a:rPr>
              <a:t>Na</a:t>
            </a:r>
            <a:r>
              <a:rPr lang="es-ES" sz="1400" baseline="30000" dirty="0">
                <a:solidFill>
                  <a:schemeClr val="bg1"/>
                </a:solidFill>
              </a:rPr>
              <a:t>+</a:t>
            </a:r>
            <a:r>
              <a:rPr lang="es-ES" sz="1400" dirty="0">
                <a:solidFill>
                  <a:schemeClr val="bg1"/>
                </a:solidFill>
              </a:rPr>
              <a:t> y K</a:t>
            </a:r>
            <a:r>
              <a:rPr lang="es-ES" sz="1400" baseline="30000" dirty="0">
                <a:solidFill>
                  <a:schemeClr val="bg1"/>
                </a:solidFill>
              </a:rPr>
              <a:t>+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097905" y="2266907"/>
            <a:ext cx="252028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Hidrocortisona</a:t>
            </a:r>
            <a:r>
              <a:rPr lang="es-ES" sz="1600" dirty="0">
                <a:solidFill>
                  <a:schemeClr val="bg1"/>
                </a:solidFill>
              </a:rPr>
              <a:t>: interviene en el metabolismo de la glucosa y en el control de la inflamación</a:t>
            </a: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606457" y="3382342"/>
            <a:ext cx="8229600" cy="504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sz="2400" dirty="0"/>
              <a:t>Esteroides sintéticos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317660"/>
              </p:ext>
            </p:extLst>
          </p:nvPr>
        </p:nvGraphicFramePr>
        <p:xfrm>
          <a:off x="1320485" y="3867179"/>
          <a:ext cx="1905000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4" name="ChemSketch" r:id="rId8" imgW="1905120" imgH="1033200" progId="">
                  <p:embed/>
                </p:oleObj>
              </mc:Choice>
              <mc:Fallback>
                <p:oleObj name="ChemSketch" r:id="rId8" imgW="1905120" imgH="1033200" progId="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485" y="3867179"/>
                        <a:ext cx="1905000" cy="10334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1508384" y="4875673"/>
            <a:ext cx="1582934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Etilenestradiol</a:t>
            </a:r>
            <a:endParaRPr lang="es-ES" b="1" dirty="0">
              <a:solidFill>
                <a:schemeClr val="bg1"/>
              </a:solidFill>
            </a:endParaRPr>
          </a:p>
          <a:p>
            <a:r>
              <a:rPr lang="es-ES" sz="1400" dirty="0">
                <a:solidFill>
                  <a:schemeClr val="bg1"/>
                </a:solidFill>
              </a:rPr>
              <a:t>Estrógeno sintético</a:t>
            </a:r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307727"/>
              </p:ext>
            </p:extLst>
          </p:nvPr>
        </p:nvGraphicFramePr>
        <p:xfrm>
          <a:off x="3497121" y="3886397"/>
          <a:ext cx="1831975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5" name="ChemSketch" r:id="rId10" imgW="1831680" imgH="1033200" progId="">
                  <p:embed/>
                </p:oleObj>
              </mc:Choice>
              <mc:Fallback>
                <p:oleObj name="ChemSketch" r:id="rId10" imgW="1831680" imgH="1033200" progId="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121" y="3886397"/>
                        <a:ext cx="1831975" cy="10334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881134"/>
              </p:ext>
            </p:extLst>
          </p:nvPr>
        </p:nvGraphicFramePr>
        <p:xfrm>
          <a:off x="5585353" y="3896954"/>
          <a:ext cx="1709737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6" name="ChemSketch" r:id="rId12" imgW="1710000" imgH="1008720" progId="">
                  <p:embed/>
                </p:oleObj>
              </mc:Choice>
              <mc:Fallback>
                <p:oleObj name="ChemSketch" r:id="rId12" imgW="1710000" imgH="1008720" progId="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5353" y="3896954"/>
                        <a:ext cx="1709737" cy="10080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5441337" y="4900988"/>
            <a:ext cx="2086597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Metandrostenolona</a:t>
            </a:r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Un anabólico</a:t>
            </a:r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527042"/>
              </p:ext>
            </p:extLst>
          </p:nvPr>
        </p:nvGraphicFramePr>
        <p:xfrm>
          <a:off x="1457803" y="5505632"/>
          <a:ext cx="1630363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7" name="ChemSketch" r:id="rId14" imgW="1630800" imgH="984600" progId="">
                  <p:embed/>
                </p:oleObj>
              </mc:Choice>
              <mc:Fallback>
                <p:oleObj name="ChemSketch" r:id="rId14" imgW="1630800" imgH="984600" progId="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803" y="5505632"/>
                        <a:ext cx="1630363" cy="9842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169536"/>
              </p:ext>
            </p:extLst>
          </p:nvPr>
        </p:nvGraphicFramePr>
        <p:xfrm>
          <a:off x="3557866" y="5488303"/>
          <a:ext cx="1692275" cy="116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8" name="ChemSketch" r:id="rId16" imgW="1691640" imgH="1164240" progId="">
                  <p:embed/>
                </p:oleObj>
              </mc:Choice>
              <mc:Fallback>
                <p:oleObj name="ChemSketch" r:id="rId16" imgW="1691640" imgH="1164240" progId="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866" y="5488303"/>
                        <a:ext cx="1692275" cy="11636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432913"/>
              </p:ext>
            </p:extLst>
          </p:nvPr>
        </p:nvGraphicFramePr>
        <p:xfrm>
          <a:off x="5707553" y="5510933"/>
          <a:ext cx="1554163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9" name="ChemSketch" r:id="rId18" imgW="1554480" imgH="984600" progId="">
                  <p:embed/>
                </p:oleObj>
              </mc:Choice>
              <mc:Fallback>
                <p:oleObj name="ChemSketch" r:id="rId18" imgW="1554480" imgH="984600" progId="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553" y="5510933"/>
                        <a:ext cx="1554163" cy="9842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18 CuadroTexto"/>
          <p:cNvSpPr txBox="1"/>
          <p:nvPr/>
        </p:nvSpPr>
        <p:spPr>
          <a:xfrm>
            <a:off x="1428128" y="5515087"/>
            <a:ext cx="905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Estrona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508917" y="5460448"/>
            <a:ext cx="1453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Progesterona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6993683" y="6118283"/>
            <a:ext cx="1494512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Androsterona</a:t>
            </a:r>
          </a:p>
        </p:txBody>
      </p:sp>
    </p:spTree>
    <p:extLst>
      <p:ext uri="{BB962C8B-B14F-4D97-AF65-F5344CB8AC3E}">
        <p14:creationId xmlns:p14="http://schemas.microsoft.com/office/powerpoint/2010/main" val="238083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  <p:bldP spid="8" grpId="0"/>
      <p:bldP spid="10" grpId="0" animBg="1"/>
      <p:bldP spid="14" grpId="0" animBg="1"/>
      <p:bldP spid="19" grpId="0"/>
      <p:bldP spid="20" grpId="0"/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Hidrogenación de aceites vegetales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328592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Los aceites hidrogenados son ampliamente utilizados por la industria alimentaria.</a:t>
            </a:r>
          </a:p>
          <a:p>
            <a:pPr algn="just"/>
            <a:r>
              <a:rPr lang="es-ES" sz="2400" dirty="0"/>
              <a:t>La hidrogenación permite convertir aceites vegetales en grasas semisólidas y plásticas con empleos específicos en la industria alimenticia, como </a:t>
            </a:r>
            <a:r>
              <a:rPr lang="es-ES" sz="2400" b="1" i="1" dirty="0" err="1"/>
              <a:t>shortening</a:t>
            </a:r>
            <a:r>
              <a:rPr lang="es-ES" sz="2400" dirty="0"/>
              <a:t> y margarinas.</a:t>
            </a:r>
          </a:p>
          <a:p>
            <a:pPr algn="just"/>
            <a:r>
              <a:rPr lang="es-ES" sz="2400" dirty="0"/>
              <a:t>Pero también permite mejorar la estabilidad de un aceite frente a la oxidación, al reducir el número de insaturaciones.</a:t>
            </a:r>
          </a:p>
          <a:p>
            <a:pPr algn="just"/>
            <a:r>
              <a:rPr lang="es-ES" sz="2400" dirty="0"/>
              <a:t>La hidrogenación se lleva a cabo en presencia de un catalizador, siendo el níquel el más utilizado.</a:t>
            </a:r>
          </a:p>
          <a:p>
            <a:pPr algn="just"/>
            <a:r>
              <a:rPr lang="es-ES" sz="2400" dirty="0"/>
              <a:t>Las condiciones de reacción son usualmente 140 a 225 </a:t>
            </a:r>
            <a:r>
              <a:rPr lang="es-ES" sz="2400" dirty="0" err="1"/>
              <a:t>ºC</a:t>
            </a:r>
            <a:r>
              <a:rPr lang="es-ES" sz="2400" dirty="0"/>
              <a:t> , 4 atmósferas de hidrógeno y agitación.</a:t>
            </a:r>
          </a:p>
          <a:p>
            <a:pPr algn="just"/>
            <a:r>
              <a:rPr lang="es-ES" sz="2400" dirty="0"/>
              <a:t>La agitación ayuda a disolver el hidrógeno, dispersar el catalizador y disipar el calor generado por la reacción</a:t>
            </a:r>
          </a:p>
        </p:txBody>
      </p:sp>
    </p:spTree>
    <p:extLst>
      <p:ext uri="{BB962C8B-B14F-4D97-AF65-F5344CB8AC3E}">
        <p14:creationId xmlns:p14="http://schemas.microsoft.com/office/powerpoint/2010/main" val="242040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Mecanismo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1872208"/>
          </a:xfrm>
        </p:spPr>
        <p:txBody>
          <a:bodyPr>
            <a:normAutofit/>
          </a:bodyPr>
          <a:lstStyle/>
          <a:p>
            <a:r>
              <a:rPr lang="es-ES" sz="2400" dirty="0"/>
              <a:t>Como ya lo vimos antes, se trata de una hidrogenación en fase heterogénea. </a:t>
            </a:r>
          </a:p>
          <a:p>
            <a:r>
              <a:rPr lang="es-ES" sz="2400" dirty="0"/>
              <a:t>Tanto el triglicérido como el hidrógeno deben adsorberse en el catalizador, en donde tendrá lugar la hidrogenación </a:t>
            </a:r>
          </a:p>
        </p:txBody>
      </p:sp>
      <p:graphicFrame>
        <p:nvGraphicFramePr>
          <p:cNvPr id="24" name="2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844315"/>
              </p:ext>
            </p:extLst>
          </p:nvPr>
        </p:nvGraphicFramePr>
        <p:xfrm>
          <a:off x="467544" y="2636912"/>
          <a:ext cx="32004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1" name="ChemSketch" r:id="rId3" imgW="3200400" imgH="1664280" progId="">
                  <p:embed/>
                </p:oleObj>
              </mc:Choice>
              <mc:Fallback>
                <p:oleObj name="ChemSketch" r:id="rId3" imgW="3200400" imgH="1664280" progId="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636912"/>
                        <a:ext cx="3200400" cy="16637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2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698495"/>
              </p:ext>
            </p:extLst>
          </p:nvPr>
        </p:nvGraphicFramePr>
        <p:xfrm>
          <a:off x="5148064" y="2996952"/>
          <a:ext cx="3389313" cy="127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2" name="ChemSketch" r:id="rId5" imgW="3389400" imgH="1271160" progId="">
                  <p:embed/>
                </p:oleObj>
              </mc:Choice>
              <mc:Fallback>
                <p:oleObj name="ChemSketch" r:id="rId5" imgW="3389400" imgH="1271160" progId="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2996952"/>
                        <a:ext cx="3389313" cy="12715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2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003993"/>
              </p:ext>
            </p:extLst>
          </p:nvPr>
        </p:nvGraphicFramePr>
        <p:xfrm>
          <a:off x="3707904" y="3212976"/>
          <a:ext cx="1458999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3" name="ChemSketch" r:id="rId7" imgW="1106280" imgH="545760" progId="">
                  <p:embed/>
                </p:oleObj>
              </mc:Choice>
              <mc:Fallback>
                <p:oleObj name="ChemSketch" r:id="rId7" imgW="1106280" imgH="545760" progId="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212976"/>
                        <a:ext cx="1458999" cy="72008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2 Marcador de contenido"/>
          <p:cNvSpPr txBox="1">
            <a:spLocks/>
          </p:cNvSpPr>
          <p:nvPr/>
        </p:nvSpPr>
        <p:spPr>
          <a:xfrm>
            <a:off x="395536" y="4437112"/>
            <a:ext cx="8229600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La hidrogenación es, generalmente, parcial, tal como se muestra aquí.</a:t>
            </a:r>
          </a:p>
          <a:p>
            <a:r>
              <a:rPr lang="es-ES" sz="2400" dirty="0"/>
              <a:t>También se ejemplifica un fenómeno muy común, cual es el de la isomerización del enlace doble, de </a:t>
            </a:r>
            <a:r>
              <a:rPr lang="es-ES" sz="2400" b="1" i="1" dirty="0" err="1"/>
              <a:t>cis</a:t>
            </a:r>
            <a:r>
              <a:rPr lang="es-ES" sz="2400" dirty="0"/>
              <a:t> a </a:t>
            </a:r>
            <a:r>
              <a:rPr lang="es-ES" sz="2400" b="1" i="1" dirty="0"/>
              <a:t>trans</a:t>
            </a:r>
            <a:r>
              <a:rPr lang="es-ES" sz="2400" dirty="0"/>
              <a:t>.</a:t>
            </a:r>
          </a:p>
        </p:txBody>
      </p:sp>
      <p:sp>
        <p:nvSpPr>
          <p:cNvPr id="28" name="27 Elipse"/>
          <p:cNvSpPr/>
          <p:nvPr/>
        </p:nvSpPr>
        <p:spPr>
          <a:xfrm>
            <a:off x="1979712" y="2780928"/>
            <a:ext cx="432048" cy="432048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Elipse"/>
          <p:cNvSpPr/>
          <p:nvPr/>
        </p:nvSpPr>
        <p:spPr>
          <a:xfrm>
            <a:off x="1979712" y="3295890"/>
            <a:ext cx="432048" cy="432048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Elipse"/>
          <p:cNvSpPr/>
          <p:nvPr/>
        </p:nvSpPr>
        <p:spPr>
          <a:xfrm>
            <a:off x="1979712" y="4001761"/>
            <a:ext cx="432048" cy="432048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Elipse"/>
          <p:cNvSpPr/>
          <p:nvPr/>
        </p:nvSpPr>
        <p:spPr>
          <a:xfrm>
            <a:off x="6804248" y="3372943"/>
            <a:ext cx="432048" cy="432048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633591" y="3296289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Enlace </a:t>
            </a:r>
            <a:r>
              <a:rPr lang="es-ES" b="1" i="1" dirty="0" err="1">
                <a:solidFill>
                  <a:schemeClr val="bg1"/>
                </a:solidFill>
              </a:rPr>
              <a:t>cis</a:t>
            </a:r>
            <a:endParaRPr lang="es-ES" b="1" i="1" dirty="0">
              <a:solidFill>
                <a:schemeClr val="bg1"/>
              </a:solidFill>
            </a:endParaRPr>
          </a:p>
        </p:txBody>
      </p:sp>
      <p:sp>
        <p:nvSpPr>
          <p:cNvPr id="33" name="32 Flecha derecha"/>
          <p:cNvSpPr/>
          <p:nvPr/>
        </p:nvSpPr>
        <p:spPr>
          <a:xfrm>
            <a:off x="1700320" y="3403902"/>
            <a:ext cx="351400" cy="21602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459008" y="3716323"/>
            <a:ext cx="1345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Enlace </a:t>
            </a:r>
            <a:r>
              <a:rPr lang="es-ES" b="1" i="1" dirty="0">
                <a:solidFill>
                  <a:schemeClr val="bg1"/>
                </a:solidFill>
              </a:rPr>
              <a:t>trans</a:t>
            </a:r>
          </a:p>
        </p:txBody>
      </p:sp>
      <p:sp>
        <p:nvSpPr>
          <p:cNvPr id="35" name="34 Flecha derecha"/>
          <p:cNvSpPr/>
          <p:nvPr/>
        </p:nvSpPr>
        <p:spPr>
          <a:xfrm rot="19211606">
            <a:off x="6710596" y="3676414"/>
            <a:ext cx="351400" cy="21602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109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/>
      <p:bldP spid="33" grpId="0" animBg="1"/>
      <p:bldP spid="34" grpId="0"/>
      <p:bldP spid="3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Rectángulo redondeado"/>
          <p:cNvSpPr/>
          <p:nvPr/>
        </p:nvSpPr>
        <p:spPr>
          <a:xfrm>
            <a:off x="89961" y="939553"/>
            <a:ext cx="8928992" cy="561662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061966"/>
              </p:ext>
            </p:extLst>
          </p:nvPr>
        </p:nvGraphicFramePr>
        <p:xfrm>
          <a:off x="3376883" y="1251165"/>
          <a:ext cx="1998663" cy="205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64" name="ChemSketch" r:id="rId4" imgW="1999440" imgH="2051280" progId="">
                  <p:embed/>
                </p:oleObj>
              </mc:Choice>
              <mc:Fallback>
                <p:oleObj name="ChemSketch" r:id="rId4" imgW="1999440" imgH="2051280" progId="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6883" y="1251165"/>
                        <a:ext cx="1998663" cy="205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7"/>
            <a:ext cx="8229600" cy="792087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¿Por qué </a:t>
            </a:r>
            <a:r>
              <a:rPr lang="es-ES" dirty="0" err="1"/>
              <a:t>isomeriza</a:t>
            </a:r>
            <a:r>
              <a:rPr lang="es-ES" dirty="0"/>
              <a:t> el doble enlace?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210312" y="3275961"/>
            <a:ext cx="1440160" cy="14401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2627402" y="2675308"/>
            <a:ext cx="332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chemeClr val="bg1"/>
                </a:solidFill>
              </a:rPr>
              <a:t>H</a:t>
            </a:r>
            <a:r>
              <a:rPr lang="es-ES" sz="1200" baseline="-25000" dirty="0">
                <a:solidFill>
                  <a:schemeClr val="bg1"/>
                </a:solidFill>
              </a:rPr>
              <a:t>2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7" name="6 Flecha doblada"/>
          <p:cNvSpPr/>
          <p:nvPr/>
        </p:nvSpPr>
        <p:spPr>
          <a:xfrm rot="5400000" flipV="1">
            <a:off x="2248833" y="2793715"/>
            <a:ext cx="432048" cy="414783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 rot="20228328">
            <a:off x="1274376" y="2772129"/>
            <a:ext cx="221350" cy="43204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>
            <a:off x="2895515" y="1970018"/>
            <a:ext cx="481368" cy="5760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4376215" y="3302215"/>
            <a:ext cx="1440160" cy="14401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abajo"/>
          <p:cNvSpPr/>
          <p:nvPr/>
        </p:nvSpPr>
        <p:spPr>
          <a:xfrm rot="5774966">
            <a:off x="4865651" y="2904145"/>
            <a:ext cx="225503" cy="35963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605676"/>
              </p:ext>
            </p:extLst>
          </p:nvPr>
        </p:nvGraphicFramePr>
        <p:xfrm>
          <a:off x="5208720" y="3011788"/>
          <a:ext cx="936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65" name="ChemSketch" r:id="rId6" imgW="94320" imgH="320040" progId="">
                  <p:embed/>
                </p:oleObj>
              </mc:Choice>
              <mc:Fallback>
                <p:oleObj name="ChemSketch" r:id="rId6" imgW="94320" imgH="320040" progId="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720" y="3011788"/>
                        <a:ext cx="93663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592359"/>
              </p:ext>
            </p:extLst>
          </p:nvPr>
        </p:nvGraphicFramePr>
        <p:xfrm>
          <a:off x="5470550" y="3011788"/>
          <a:ext cx="936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66" name="ChemSketch" r:id="rId8" imgW="94320" imgH="320040" progId="">
                  <p:embed/>
                </p:oleObj>
              </mc:Choice>
              <mc:Fallback>
                <p:oleObj name="ChemSketch" r:id="rId8" imgW="94320" imgH="320040" progId="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550" y="3011788"/>
                        <a:ext cx="93663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17 Rectángulo"/>
          <p:cNvSpPr/>
          <p:nvPr/>
        </p:nvSpPr>
        <p:spPr>
          <a:xfrm>
            <a:off x="7150380" y="3400477"/>
            <a:ext cx="1440160" cy="14401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9" name="1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207087"/>
              </p:ext>
            </p:extLst>
          </p:nvPr>
        </p:nvGraphicFramePr>
        <p:xfrm>
          <a:off x="8229474" y="3079802"/>
          <a:ext cx="936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67" name="ChemSketch" r:id="rId9" imgW="94488" imgH="320040" progId="">
                  <p:embed/>
                </p:oleObj>
              </mc:Choice>
              <mc:Fallback>
                <p:oleObj name="ChemSketch" r:id="rId9" imgW="94488" imgH="320040" progId="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474" y="3079802"/>
                        <a:ext cx="93662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466468"/>
              </p:ext>
            </p:extLst>
          </p:nvPr>
        </p:nvGraphicFramePr>
        <p:xfrm>
          <a:off x="534320" y="1078272"/>
          <a:ext cx="2073275" cy="173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68" name="ChemSketch" r:id="rId10" imgW="2072520" imgH="1737360" progId="">
                  <p:embed/>
                </p:oleObj>
              </mc:Choice>
              <mc:Fallback>
                <p:oleObj name="ChemSketch" r:id="rId10" imgW="2072520" imgH="1737360" progId="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320" y="1078272"/>
                        <a:ext cx="2073275" cy="173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029407"/>
              </p:ext>
            </p:extLst>
          </p:nvPr>
        </p:nvGraphicFramePr>
        <p:xfrm>
          <a:off x="6084168" y="1323173"/>
          <a:ext cx="1998663" cy="205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69" name="ChemSketch" r:id="rId12" imgW="1999440" imgH="2051280" progId="">
                  <p:embed/>
                </p:oleObj>
              </mc:Choice>
              <mc:Fallback>
                <p:oleObj name="ChemSketch" r:id="rId12" imgW="1999440" imgH="2051280" progId="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1323173"/>
                        <a:ext cx="1998663" cy="205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Flecha derecha"/>
          <p:cNvSpPr/>
          <p:nvPr/>
        </p:nvSpPr>
        <p:spPr>
          <a:xfrm>
            <a:off x="6092738" y="3058388"/>
            <a:ext cx="481368" cy="5760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8" name="2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141621"/>
              </p:ext>
            </p:extLst>
          </p:nvPr>
        </p:nvGraphicFramePr>
        <p:xfrm>
          <a:off x="3271839" y="4749764"/>
          <a:ext cx="1706563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70" name="ChemSketch" r:id="rId14" imgW="1706760" imgH="1594080" progId="">
                  <p:embed/>
                </p:oleObj>
              </mc:Choice>
              <mc:Fallback>
                <p:oleObj name="ChemSketch" r:id="rId14" imgW="1706760" imgH="1594080" progId="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839" y="4749764"/>
                        <a:ext cx="1706563" cy="159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2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196558"/>
              </p:ext>
            </p:extLst>
          </p:nvPr>
        </p:nvGraphicFramePr>
        <p:xfrm>
          <a:off x="7017178" y="4649444"/>
          <a:ext cx="1706563" cy="157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71" name="ChemSketch" r:id="rId16" imgW="1706760" imgH="1569600" progId="">
                  <p:embed/>
                </p:oleObj>
              </mc:Choice>
              <mc:Fallback>
                <p:oleObj name="ChemSketch" r:id="rId16" imgW="1706760" imgH="1569600" progId="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7178" y="4649444"/>
                        <a:ext cx="1706563" cy="157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31 Flecha derecha"/>
          <p:cNvSpPr/>
          <p:nvPr/>
        </p:nvSpPr>
        <p:spPr>
          <a:xfrm rot="5400000">
            <a:off x="7629776" y="4372787"/>
            <a:ext cx="481368" cy="5760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1216612" y="3424522"/>
            <a:ext cx="125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 catalizador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>
            <a:off x="2510153" y="1052736"/>
            <a:ext cx="15378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 se adsorben el doble enlace y el hidrógeno</a:t>
            </a:r>
            <a:endParaRPr lang="es-ES" sz="1600" dirty="0"/>
          </a:p>
        </p:txBody>
      </p:sp>
      <p:sp>
        <p:nvSpPr>
          <p:cNvPr id="37" name="36 Rectángulo"/>
          <p:cNvSpPr/>
          <p:nvPr/>
        </p:nvSpPr>
        <p:spPr>
          <a:xfrm>
            <a:off x="4844742" y="2478444"/>
            <a:ext cx="15378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 …Ingrese un hidrógeno</a:t>
            </a:r>
            <a:endParaRPr lang="es-ES" sz="1600" dirty="0"/>
          </a:p>
        </p:txBody>
      </p:sp>
      <p:sp>
        <p:nvSpPr>
          <p:cNvPr id="38" name="37 Rectángulo"/>
          <p:cNvSpPr/>
          <p:nvPr/>
        </p:nvSpPr>
        <p:spPr>
          <a:xfrm>
            <a:off x="4763999" y="1052736"/>
            <a:ext cx="26111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 Luego puede suceder que…</a:t>
            </a:r>
            <a:endParaRPr lang="es-ES" sz="1600" dirty="0"/>
          </a:p>
        </p:txBody>
      </p:sp>
      <p:sp>
        <p:nvSpPr>
          <p:cNvPr id="39" name="38 Rectángulo"/>
          <p:cNvSpPr/>
          <p:nvPr/>
        </p:nvSpPr>
        <p:spPr>
          <a:xfrm>
            <a:off x="7870460" y="3835360"/>
            <a:ext cx="11660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 …Y luego otro…</a:t>
            </a:r>
            <a:endParaRPr lang="es-ES" sz="1600" dirty="0"/>
          </a:p>
        </p:txBody>
      </p:sp>
      <p:sp>
        <p:nvSpPr>
          <p:cNvPr id="40" name="39 Rectángulo"/>
          <p:cNvSpPr/>
          <p:nvPr/>
        </p:nvSpPr>
        <p:spPr>
          <a:xfrm>
            <a:off x="1124077" y="3747865"/>
            <a:ext cx="3096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…o bien, que la molécula </a:t>
            </a:r>
            <a:r>
              <a:rPr lang="es-ES" sz="1600" dirty="0" err="1">
                <a:solidFill>
                  <a:schemeClr val="bg1"/>
                </a:solidFill>
              </a:rPr>
              <a:t>desorba</a:t>
            </a:r>
            <a:r>
              <a:rPr lang="es-ES" sz="1600" dirty="0">
                <a:solidFill>
                  <a:schemeClr val="bg1"/>
                </a:solidFill>
              </a:rPr>
              <a:t> antes de adquirir el primer hidrógeno</a:t>
            </a:r>
          </a:p>
        </p:txBody>
      </p:sp>
      <p:sp>
        <p:nvSpPr>
          <p:cNvPr id="44" name="43 Elipse"/>
          <p:cNvSpPr/>
          <p:nvPr/>
        </p:nvSpPr>
        <p:spPr>
          <a:xfrm>
            <a:off x="3136199" y="5919574"/>
            <a:ext cx="792088" cy="528478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44 Rectángulo"/>
          <p:cNvSpPr/>
          <p:nvPr/>
        </p:nvSpPr>
        <p:spPr>
          <a:xfrm>
            <a:off x="4676461" y="3680936"/>
            <a:ext cx="17060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Como este enlace tiene libre rotación…</a:t>
            </a:r>
            <a:endParaRPr lang="es-ES" sz="1600" dirty="0"/>
          </a:p>
        </p:txBody>
      </p:sp>
      <p:sp>
        <p:nvSpPr>
          <p:cNvPr id="46" name="45 Flecha arriba"/>
          <p:cNvSpPr/>
          <p:nvPr/>
        </p:nvSpPr>
        <p:spPr>
          <a:xfrm rot="19470481">
            <a:off x="4747742" y="3047393"/>
            <a:ext cx="213730" cy="69093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"/>
          <p:cNvSpPr/>
          <p:nvPr/>
        </p:nvSpPr>
        <p:spPr>
          <a:xfrm>
            <a:off x="395536" y="5863277"/>
            <a:ext cx="25716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…se forma el Isómero </a:t>
            </a:r>
            <a:r>
              <a:rPr lang="es-ES" sz="1600" dirty="0" err="1">
                <a:solidFill>
                  <a:schemeClr val="bg1"/>
                </a:solidFill>
              </a:rPr>
              <a:t>trans</a:t>
            </a:r>
            <a:r>
              <a:rPr lang="es-ES" sz="1600" dirty="0">
                <a:solidFill>
                  <a:schemeClr val="bg1"/>
                </a:solidFill>
              </a:rPr>
              <a:t> (más estable)</a:t>
            </a:r>
            <a:endParaRPr lang="es-ES" sz="1600" dirty="0"/>
          </a:p>
        </p:txBody>
      </p:sp>
      <p:sp>
        <p:nvSpPr>
          <p:cNvPr id="2" name="1 Flecha curvada hacia arriba"/>
          <p:cNvSpPr/>
          <p:nvPr/>
        </p:nvSpPr>
        <p:spPr>
          <a:xfrm flipH="1">
            <a:off x="7124807" y="3400477"/>
            <a:ext cx="1231090" cy="560919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49" name="48 Elipse"/>
          <p:cNvSpPr/>
          <p:nvPr/>
        </p:nvSpPr>
        <p:spPr>
          <a:xfrm>
            <a:off x="6925046" y="5903242"/>
            <a:ext cx="657382" cy="42191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Rectángulo"/>
          <p:cNvSpPr/>
          <p:nvPr/>
        </p:nvSpPr>
        <p:spPr>
          <a:xfrm>
            <a:off x="5824188" y="5758839"/>
            <a:ext cx="10184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Producto reducido</a:t>
            </a:r>
            <a:endParaRPr lang="es-ES" sz="1600" dirty="0"/>
          </a:p>
        </p:txBody>
      </p:sp>
      <p:sp>
        <p:nvSpPr>
          <p:cNvPr id="12" name="11 Flecha abajo"/>
          <p:cNvSpPr/>
          <p:nvPr/>
        </p:nvSpPr>
        <p:spPr>
          <a:xfrm rot="1670222">
            <a:off x="3899006" y="3553244"/>
            <a:ext cx="596303" cy="139871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51331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animBg="1"/>
      <p:bldP spid="6" grpId="0"/>
      <p:bldP spid="7" grpId="0" animBg="1"/>
      <p:bldP spid="8" grpId="0" animBg="1"/>
      <p:bldP spid="9" grpId="0" animBg="1"/>
      <p:bldP spid="11" grpId="0" animBg="1"/>
      <p:bldP spid="13" grpId="0" animBg="1"/>
      <p:bldP spid="13" grpId="1" animBg="1"/>
      <p:bldP spid="18" grpId="0" animBg="1"/>
      <p:bldP spid="24" grpId="0" animBg="1"/>
      <p:bldP spid="32" grpId="0" animBg="1"/>
      <p:bldP spid="34" grpId="0"/>
      <p:bldP spid="36" grpId="0"/>
      <p:bldP spid="37" grpId="0"/>
      <p:bldP spid="38" grpId="0"/>
      <p:bldP spid="39" grpId="0"/>
      <p:bldP spid="40" grpId="0"/>
      <p:bldP spid="44" grpId="0" animBg="1"/>
      <p:bldP spid="45" grpId="0"/>
      <p:bldP spid="46" grpId="0" animBg="1"/>
      <p:bldP spid="47" grpId="0"/>
      <p:bldP spid="2" grpId="0" animBg="1"/>
      <p:bldP spid="49" grpId="0" animBg="1"/>
      <p:bldP spid="50" grpId="0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310967" y="2967335"/>
            <a:ext cx="4522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FIN DEL CURSO</a:t>
            </a:r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429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78098"/>
          </a:xfrm>
        </p:spPr>
        <p:txBody>
          <a:bodyPr/>
          <a:lstStyle/>
          <a:p>
            <a:pPr algn="l"/>
            <a:r>
              <a:rPr lang="es-ES" dirty="0"/>
              <a:t>Ceras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2016224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es-ES" sz="2700" dirty="0"/>
              <a:t>Ceras: son ésteres de ácidos y alcoholes de cadena larga.</a:t>
            </a:r>
          </a:p>
          <a:p>
            <a:pPr algn="just"/>
            <a:r>
              <a:rPr lang="es-ES" sz="2700" dirty="0"/>
              <a:t>Comúnmente los ácidos poseen de 16 a 36 átomos de carbono y el alcohol, de 24 a 36.</a:t>
            </a:r>
          </a:p>
          <a:p>
            <a:pPr algn="just"/>
            <a:endParaRPr lang="es-ES" sz="27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645252" y="3438834"/>
            <a:ext cx="1465529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Cera de abeja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407892"/>
              </p:ext>
            </p:extLst>
          </p:nvPr>
        </p:nvGraphicFramePr>
        <p:xfrm>
          <a:off x="3041363" y="2809708"/>
          <a:ext cx="2673305" cy="594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" name="ChemSketch" r:id="rId3" imgW="1819800" imgH="405360" progId="">
                  <p:embed/>
                </p:oleObj>
              </mc:Choice>
              <mc:Fallback>
                <p:oleObj name="ChemSketch" r:id="rId3" imgW="1819800" imgH="405360" progId="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363" y="2809708"/>
                        <a:ext cx="2673305" cy="59484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971600" y="3438834"/>
            <a:ext cx="142277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ES" dirty="0" err="1">
                <a:solidFill>
                  <a:schemeClr val="bg1"/>
                </a:solidFill>
              </a:rPr>
              <a:t>Espermaceti</a:t>
            </a:r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841615"/>
              </p:ext>
            </p:extLst>
          </p:nvPr>
        </p:nvGraphicFramePr>
        <p:xfrm>
          <a:off x="5823856" y="2783396"/>
          <a:ext cx="2736305" cy="608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" name="ChemSketch" r:id="rId5" imgW="1819800" imgH="405360" progId="">
                  <p:embed/>
                </p:oleObj>
              </mc:Choice>
              <mc:Fallback>
                <p:oleObj name="ChemSketch" r:id="rId5" imgW="1819800" imgH="405360" progId="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56" y="2783396"/>
                        <a:ext cx="2736305" cy="6088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6255905" y="3438834"/>
            <a:ext cx="182588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Cera de carnauba</a:t>
            </a:r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>
          <a:xfrm>
            <a:off x="467544" y="4005064"/>
            <a:ext cx="8229600" cy="22322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dirty="0"/>
              <a:t>El </a:t>
            </a:r>
            <a:r>
              <a:rPr lang="es-ES" i="1" dirty="0" err="1"/>
              <a:t>espermaceti</a:t>
            </a:r>
            <a:r>
              <a:rPr lang="es-ES" dirty="0"/>
              <a:t> se encuentra en la cabeza de las ballenas y cumple funciones de flotabilidad y orientación.</a:t>
            </a:r>
          </a:p>
          <a:p>
            <a:pPr algn="just"/>
            <a:r>
              <a:rPr lang="es-ES" dirty="0"/>
              <a:t>La cera de </a:t>
            </a:r>
            <a:r>
              <a:rPr lang="es-ES" i="1" dirty="0"/>
              <a:t>carnauba</a:t>
            </a:r>
            <a:r>
              <a:rPr lang="es-ES" dirty="0"/>
              <a:t> cubre las hojas de la palmera del mismo nombre, reduciendo la pérdida de agua por transpiración.</a:t>
            </a:r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029587"/>
              </p:ext>
            </p:extLst>
          </p:nvPr>
        </p:nvGraphicFramePr>
        <p:xfrm>
          <a:off x="323528" y="2852936"/>
          <a:ext cx="2633091" cy="585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" name="ChemSketch" r:id="rId7" imgW="1819800" imgH="405360" progId="">
                  <p:embed/>
                </p:oleObj>
              </mc:Choice>
              <mc:Fallback>
                <p:oleObj name="ChemSketch" r:id="rId7" imgW="1819800" imgH="405360" progId="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852936"/>
                        <a:ext cx="2633091" cy="58589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468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pPr algn="l"/>
            <a:r>
              <a:rPr lang="es-ES" dirty="0"/>
              <a:t>Grasas y aceites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805264"/>
          </a:xfrm>
        </p:spPr>
        <p:txBody>
          <a:bodyPr>
            <a:normAutofit/>
          </a:bodyPr>
          <a:lstStyle/>
          <a:p>
            <a:r>
              <a:rPr lang="es-ES" sz="2400" dirty="0"/>
              <a:t>Son ésteres de ácidos grasos y glicerina</a:t>
            </a:r>
          </a:p>
          <a:p>
            <a:r>
              <a:rPr lang="es-ES" sz="2400" dirty="0"/>
              <a:t>Reciben el  nombre genérico de </a:t>
            </a:r>
            <a:r>
              <a:rPr lang="es-ES" sz="2400" b="1" i="1" dirty="0"/>
              <a:t>glicéridos</a:t>
            </a:r>
          </a:p>
          <a:p>
            <a:r>
              <a:rPr lang="es-ES" sz="2400" dirty="0"/>
              <a:t>En los más comunes, los tres hidroxilos de la glicerina </a:t>
            </a:r>
            <a:r>
              <a:rPr lang="es-ES" sz="2400"/>
              <a:t>son </a:t>
            </a:r>
            <a:r>
              <a:rPr lang="es-ES" sz="2400" b="1" i="1"/>
              <a:t>esterificados</a:t>
            </a:r>
            <a:r>
              <a:rPr lang="es-ES" sz="2400"/>
              <a:t> </a:t>
            </a:r>
            <a:r>
              <a:rPr lang="es-ES" sz="2400" dirty="0"/>
              <a:t>por ácidos grasos y se los llama </a:t>
            </a:r>
            <a:r>
              <a:rPr lang="es-ES" sz="2400" b="1" i="1" dirty="0"/>
              <a:t>triglicéridos</a:t>
            </a:r>
          </a:p>
          <a:p>
            <a:r>
              <a:rPr lang="es-ES" sz="2400" dirty="0"/>
              <a:t>En general los ácidos son lineales, no ramificados</a:t>
            </a:r>
          </a:p>
          <a:p>
            <a:r>
              <a:rPr lang="es-ES" sz="2400" dirty="0"/>
              <a:t>Si son sólidos a temperatura ambiente se los llama </a:t>
            </a:r>
            <a:r>
              <a:rPr lang="es-ES" sz="2400" b="1" i="1" dirty="0"/>
              <a:t>grasas</a:t>
            </a:r>
            <a:r>
              <a:rPr lang="es-ES" sz="2400" dirty="0"/>
              <a:t>, de lo contrario son </a:t>
            </a:r>
            <a:r>
              <a:rPr lang="es-ES" sz="2400" b="1" i="1" dirty="0"/>
              <a:t>aceites</a:t>
            </a:r>
            <a:endParaRPr lang="es-ES" sz="2400" dirty="0"/>
          </a:p>
          <a:p>
            <a:r>
              <a:rPr lang="es-ES" sz="2400" dirty="0"/>
              <a:t>Las plantas y animales de sangre fría tienen aceites, de lo contrario no podrían metabolizarlos</a:t>
            </a:r>
          </a:p>
          <a:p>
            <a:r>
              <a:rPr lang="es-ES" sz="2400" dirty="0"/>
              <a:t>Cumplen funciones de reserva energética</a:t>
            </a:r>
          </a:p>
          <a:p>
            <a:r>
              <a:rPr lang="es-ES" sz="2400" dirty="0"/>
              <a:t>Un adulto de aproximadamente 70 kg, posee unos 15 kg de grasa, suficiente para mantener sus necesidades metabólicas basales por 3 meses.</a:t>
            </a:r>
          </a:p>
        </p:txBody>
      </p:sp>
    </p:spTree>
    <p:extLst>
      <p:ext uri="{BB962C8B-B14F-4D97-AF65-F5344CB8AC3E}">
        <p14:creationId xmlns:p14="http://schemas.microsoft.com/office/powerpoint/2010/main" val="41627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/>
          <a:lstStyle/>
          <a:p>
            <a:r>
              <a:rPr lang="es-ES" dirty="0"/>
              <a:t>Reacciones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1656184"/>
          </a:xfrm>
        </p:spPr>
        <p:txBody>
          <a:bodyPr>
            <a:normAutofit/>
          </a:bodyPr>
          <a:lstStyle/>
          <a:p>
            <a:r>
              <a:rPr lang="es-ES" sz="2400" dirty="0"/>
              <a:t>Las ceras, grasas y aceites sufren reacción de hidrólisis, como todo éster.</a:t>
            </a:r>
          </a:p>
          <a:p>
            <a:r>
              <a:rPr lang="es-ES" sz="2400" dirty="0"/>
              <a:t>Si bien pueden hidrolizar en medio ácido o básico, en esta última condición las reacciones son más rápidas y completas.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521367" y="4280045"/>
            <a:ext cx="1521570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Un triglicérido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067944" y="4285671"/>
            <a:ext cx="1015021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Glicerina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516216" y="3177842"/>
            <a:ext cx="1728192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Los tres ácidos grasos liberados</a:t>
            </a:r>
          </a:p>
        </p:txBody>
      </p:sp>
      <p:sp>
        <p:nvSpPr>
          <p:cNvPr id="11" name="10 Flecha izquierda"/>
          <p:cNvSpPr/>
          <p:nvPr/>
        </p:nvSpPr>
        <p:spPr>
          <a:xfrm>
            <a:off x="6084168" y="3263153"/>
            <a:ext cx="432048" cy="50405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izquierda"/>
          <p:cNvSpPr/>
          <p:nvPr/>
        </p:nvSpPr>
        <p:spPr>
          <a:xfrm rot="665671">
            <a:off x="6084169" y="2827458"/>
            <a:ext cx="432048" cy="50405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izquierda"/>
          <p:cNvSpPr/>
          <p:nvPr/>
        </p:nvSpPr>
        <p:spPr>
          <a:xfrm rot="20227672">
            <a:off x="6084167" y="3664559"/>
            <a:ext cx="432048" cy="50405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432758"/>
              </p:ext>
            </p:extLst>
          </p:nvPr>
        </p:nvGraphicFramePr>
        <p:xfrm>
          <a:off x="2530401" y="2796301"/>
          <a:ext cx="3525421" cy="151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5" name="ChemSketch" r:id="rId3" imgW="2950560" imgH="1267920" progId="">
                  <p:embed/>
                </p:oleObj>
              </mc:Choice>
              <mc:Fallback>
                <p:oleObj name="ChemSketch" r:id="rId3" imgW="2950560" imgH="1267920" progId="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01" y="2796301"/>
                        <a:ext cx="3525421" cy="151523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1792324" y="5680391"/>
            <a:ext cx="1555298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Cera de abejas</a:t>
            </a:r>
          </a:p>
        </p:txBody>
      </p:sp>
      <p:graphicFrame>
        <p:nvGraphicFramePr>
          <p:cNvPr id="19" name="1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372924"/>
              </p:ext>
            </p:extLst>
          </p:nvPr>
        </p:nvGraphicFramePr>
        <p:xfrm>
          <a:off x="1336028" y="4846094"/>
          <a:ext cx="6478851" cy="827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" name="ChemSketch" r:id="rId5" imgW="4748760" imgH="606600" progId="">
                  <p:embed/>
                </p:oleObj>
              </mc:Choice>
              <mc:Fallback>
                <p:oleObj name="ChemSketch" r:id="rId5" imgW="4748760" imgH="606600" progId="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28" y="4846094"/>
                        <a:ext cx="6478851" cy="82745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4434673" y="5675889"/>
            <a:ext cx="2162515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Ácido </a:t>
            </a:r>
            <a:r>
              <a:rPr lang="es-ES" dirty="0" err="1">
                <a:solidFill>
                  <a:schemeClr val="bg1"/>
                </a:solidFill>
              </a:rPr>
              <a:t>hexadecanoico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516216" y="5675889"/>
            <a:ext cx="1364541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 err="1">
                <a:solidFill>
                  <a:schemeClr val="bg1"/>
                </a:solidFill>
              </a:rPr>
              <a:t>hexadecanol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85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1" grpId="0" animBg="1"/>
      <p:bldP spid="12" grpId="0" animBg="1"/>
      <p:bldP spid="13" grpId="0" animBg="1"/>
      <p:bldP spid="16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6632"/>
            <a:ext cx="8229600" cy="864095"/>
          </a:xfrm>
        </p:spPr>
        <p:txBody>
          <a:bodyPr>
            <a:normAutofit/>
          </a:bodyPr>
          <a:lstStyle/>
          <a:p>
            <a:r>
              <a:rPr lang="es-ES" sz="2400" dirty="0"/>
              <a:t>En medio básico la reacción se completa fácilmente porque se forma un </a:t>
            </a:r>
            <a:r>
              <a:rPr lang="es-ES" sz="2400" dirty="0" err="1"/>
              <a:t>carboxilato</a:t>
            </a:r>
            <a:r>
              <a:rPr lang="es-ES" sz="2400" dirty="0"/>
              <a:t> estable, que no revierte con facilidad.</a:t>
            </a: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395536" y="2996951"/>
            <a:ext cx="8568952" cy="16561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La hidrólisis alcalina de grasas y aceites se llama </a:t>
            </a:r>
            <a:r>
              <a:rPr lang="es-ES" sz="2400" b="1" i="1" dirty="0"/>
              <a:t>saponificación</a:t>
            </a:r>
          </a:p>
          <a:p>
            <a:r>
              <a:rPr lang="es-ES" sz="2400" dirty="0"/>
              <a:t>Esta palabra viene de «</a:t>
            </a:r>
            <a:r>
              <a:rPr lang="es-ES" sz="2400" dirty="0" err="1"/>
              <a:t>sapon</a:t>
            </a:r>
            <a:r>
              <a:rPr lang="es-ES" sz="2400" dirty="0"/>
              <a:t>», jabón en latín.</a:t>
            </a:r>
          </a:p>
          <a:p>
            <a:r>
              <a:rPr lang="es-ES" sz="2400" dirty="0"/>
              <a:t>Las sales sódicas o potásicas de ácidos grasos poseen propiedades limpiadoras:</a:t>
            </a:r>
          </a:p>
          <a:p>
            <a:endParaRPr lang="es-ES" sz="2400" dirty="0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192675"/>
              </p:ext>
            </p:extLst>
          </p:nvPr>
        </p:nvGraphicFramePr>
        <p:xfrm>
          <a:off x="827584" y="4869160"/>
          <a:ext cx="327977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5" name="ChemSketch" r:id="rId3" imgW="3279600" imgH="496800" progId="">
                  <p:embed/>
                </p:oleObj>
              </mc:Choice>
              <mc:Fallback>
                <p:oleObj name="ChemSketch" r:id="rId3" imgW="3279600" imgH="496800" progId="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869160"/>
                        <a:ext cx="3279775" cy="4968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Elipse"/>
          <p:cNvSpPr/>
          <p:nvPr/>
        </p:nvSpPr>
        <p:spPr>
          <a:xfrm>
            <a:off x="755576" y="4725144"/>
            <a:ext cx="2952328" cy="504056"/>
          </a:xfrm>
          <a:prstGeom prst="ellipse">
            <a:avLst/>
          </a:prstGeom>
          <a:noFill/>
          <a:ln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lipse"/>
          <p:cNvSpPr/>
          <p:nvPr/>
        </p:nvSpPr>
        <p:spPr>
          <a:xfrm>
            <a:off x="3640977" y="4861520"/>
            <a:ext cx="576064" cy="583704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1493658" y="5257436"/>
            <a:ext cx="1476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Extremo hidrofóbico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929009" y="522920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Extremo hidrofílico</a:t>
            </a: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145" y="4197062"/>
            <a:ext cx="2007391" cy="1678469"/>
          </a:xfrm>
          <a:prstGeom prst="rect">
            <a:avLst/>
          </a:prstGeom>
        </p:spPr>
      </p:pic>
      <p:sp>
        <p:nvSpPr>
          <p:cNvPr id="17" name="16 CuadroTexto"/>
          <p:cNvSpPr txBox="1"/>
          <p:nvPr/>
        </p:nvSpPr>
        <p:spPr>
          <a:xfrm>
            <a:off x="179512" y="5875531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El extremo hidrofóbico se introduce en la gota de grasa, dirigiendo hacia la fase acuosa el </a:t>
            </a:r>
            <a:r>
              <a:rPr lang="es-ES" sz="2400" dirty="0" err="1"/>
              <a:t>carboxilato</a:t>
            </a:r>
            <a:r>
              <a:rPr lang="es-ES" sz="2400" dirty="0"/>
              <a:t>, constituyendo así una </a:t>
            </a:r>
            <a:r>
              <a:rPr lang="es-ES" sz="2400" b="1" i="1" dirty="0"/>
              <a:t>micela.</a:t>
            </a: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ABF9D677-240A-4811-8A86-9593B728CF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660017"/>
              </p:ext>
            </p:extLst>
          </p:nvPr>
        </p:nvGraphicFramePr>
        <p:xfrm>
          <a:off x="125986" y="1042114"/>
          <a:ext cx="8892028" cy="1882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" name="ChemSketch" r:id="rId6" imgW="6110280" imgH="1293840" progId="ACD.ChemSketch.20">
                  <p:embed/>
                </p:oleObj>
              </mc:Choice>
              <mc:Fallback>
                <p:oleObj name="ChemSketch" r:id="rId6" imgW="6110280" imgH="1293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5986" y="1042114"/>
                        <a:ext cx="8892028" cy="18828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87E8B297-D76E-4888-B2B9-7C35F51325F1}"/>
              </a:ext>
            </a:extLst>
          </p:cNvPr>
          <p:cNvSpPr txBox="1"/>
          <p:nvPr/>
        </p:nvSpPr>
        <p:spPr>
          <a:xfrm>
            <a:off x="5153145" y="25666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36AF11-75D6-4F48-AFEC-2AB560582E26}"/>
              </a:ext>
            </a:extLst>
          </p:cNvPr>
          <p:cNvSpPr txBox="1"/>
          <p:nvPr/>
        </p:nvSpPr>
        <p:spPr>
          <a:xfrm>
            <a:off x="5508104" y="24297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DE9C28B-FC29-4F91-967A-B57D8D9BE1DE}"/>
              </a:ext>
            </a:extLst>
          </p:cNvPr>
          <p:cNvSpPr txBox="1"/>
          <p:nvPr/>
        </p:nvSpPr>
        <p:spPr>
          <a:xfrm>
            <a:off x="5682889" y="2434835"/>
            <a:ext cx="333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>
                <a:solidFill>
                  <a:schemeClr val="bg1"/>
                </a:solidFill>
              </a:rPr>
              <a:t>El hidroxilo es mal grupo saliente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40FDE075-B55E-4D9E-8EE6-DB80EC8E2A76}"/>
              </a:ext>
            </a:extLst>
          </p:cNvPr>
          <p:cNvSpPr/>
          <p:nvPr/>
        </p:nvSpPr>
        <p:spPr>
          <a:xfrm>
            <a:off x="7493035" y="2120235"/>
            <a:ext cx="576064" cy="36933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93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/>
      <p:bldP spid="17" grpId="0"/>
      <p:bldP spid="8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86923" y="29689"/>
            <a:ext cx="8229600" cy="1080120"/>
          </a:xfrm>
        </p:spPr>
        <p:txBody>
          <a:bodyPr/>
          <a:lstStyle/>
          <a:p>
            <a:r>
              <a:rPr lang="es-ES" dirty="0"/>
              <a:t>Los ácidos grasos de origen natural pueden ser saturados o insaturados: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872393"/>
              </p:ext>
            </p:extLst>
          </p:nvPr>
        </p:nvGraphicFramePr>
        <p:xfrm>
          <a:off x="179512" y="1124744"/>
          <a:ext cx="4274640" cy="33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6" name="ChemSketch" r:id="rId3" imgW="3306960" imgH="255960" progId="">
                  <p:embed/>
                </p:oleObj>
              </mc:Choice>
              <mc:Fallback>
                <p:oleObj name="ChemSketch" r:id="rId3" imgW="3306960" imgH="255960" progId="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124744"/>
                        <a:ext cx="4274640" cy="33039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6079"/>
              </p:ext>
            </p:extLst>
          </p:nvPr>
        </p:nvGraphicFramePr>
        <p:xfrm>
          <a:off x="4718897" y="1130357"/>
          <a:ext cx="3457995" cy="5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7" name="ChemSketch" r:id="rId5" imgW="3111840" imgH="560880" progId="">
                  <p:embed/>
                </p:oleObj>
              </mc:Choice>
              <mc:Fallback>
                <p:oleObj name="ChemSketch" r:id="rId5" imgW="3111840" imgH="560880" progId="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897" y="1130357"/>
                        <a:ext cx="3457995" cy="56409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83568" y="1520585"/>
            <a:ext cx="3220690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Ácido esteárico (</a:t>
            </a:r>
            <a:r>
              <a:rPr lang="es-ES" b="1" dirty="0" err="1">
                <a:solidFill>
                  <a:schemeClr val="bg1"/>
                </a:solidFill>
              </a:rPr>
              <a:t>octadecanoico</a:t>
            </a:r>
            <a:r>
              <a:rPr lang="es-ES" b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749094" y="1707900"/>
            <a:ext cx="3427798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Ácido oleico (cis-9-octadecenoico)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038434"/>
              </p:ext>
            </p:extLst>
          </p:nvPr>
        </p:nvGraphicFramePr>
        <p:xfrm>
          <a:off x="926532" y="3371961"/>
          <a:ext cx="3302975" cy="1071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8" name="ChemSketch" r:id="rId7" imgW="3343680" imgH="1085040" progId="">
                  <p:embed/>
                </p:oleObj>
              </mc:Choice>
              <mc:Fallback>
                <p:oleObj name="ChemSketch" r:id="rId7" imgW="3343680" imgH="1085040" progId="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532" y="3371961"/>
                        <a:ext cx="3302975" cy="107119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1443815" y="4555630"/>
            <a:ext cx="2341923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Triestearina</a:t>
            </a:r>
            <a:r>
              <a:rPr lang="es-ES" b="1" dirty="0">
                <a:solidFill>
                  <a:schemeClr val="bg1"/>
                </a:solidFill>
              </a:rPr>
              <a:t> (saturada)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620279" y="5203702"/>
            <a:ext cx="2223879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Trioleina</a:t>
            </a:r>
            <a:r>
              <a:rPr lang="es-ES" b="1" dirty="0">
                <a:solidFill>
                  <a:schemeClr val="bg1"/>
                </a:solidFill>
              </a:rPr>
              <a:t> (insaturada)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51520" y="2071752"/>
            <a:ext cx="8712968" cy="135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Los insaturados tienen geometría </a:t>
            </a:r>
            <a:r>
              <a:rPr lang="es-ES" sz="2400" dirty="0" err="1"/>
              <a:t>cis</a:t>
            </a:r>
            <a:r>
              <a:rPr lang="es-ES" sz="2400" dirty="0"/>
              <a:t>.</a:t>
            </a:r>
          </a:p>
          <a:p>
            <a:r>
              <a:rPr lang="es-ES" sz="2400" dirty="0"/>
              <a:t>Esta característica les impide tener un empaquetamiento, como sí lo tienen los saturados. </a:t>
            </a:r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>
          <a:xfrm>
            <a:off x="219835" y="5978678"/>
            <a:ext cx="8712968" cy="135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/>
          </a:p>
        </p:txBody>
      </p:sp>
      <p:sp>
        <p:nvSpPr>
          <p:cNvPr id="16" name="2 Marcador de contenido"/>
          <p:cNvSpPr txBox="1">
            <a:spLocks/>
          </p:cNvSpPr>
          <p:nvPr/>
        </p:nvSpPr>
        <p:spPr>
          <a:xfrm>
            <a:off x="188150" y="5573034"/>
            <a:ext cx="8712968" cy="7626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Los aceites, líquidos a temperatura ambiente, poseen una mayor proporción de ácidos grasos insaturados que las grasas.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36A5A869-2B19-4C49-A473-8F0182D755A7}"/>
              </a:ext>
            </a:extLst>
          </p:cNvPr>
          <p:cNvGrpSpPr/>
          <p:nvPr/>
        </p:nvGrpSpPr>
        <p:grpSpPr>
          <a:xfrm>
            <a:off x="5188231" y="3259486"/>
            <a:ext cx="3194050" cy="1944687"/>
            <a:chOff x="5188231" y="3259486"/>
            <a:chExt cx="3194050" cy="1944687"/>
          </a:xfrm>
        </p:grpSpPr>
        <p:graphicFrame>
          <p:nvGraphicFramePr>
            <p:cNvPr id="11" name="10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70686838"/>
                </p:ext>
              </p:extLst>
            </p:nvPr>
          </p:nvGraphicFramePr>
          <p:xfrm>
            <a:off x="5188231" y="3259486"/>
            <a:ext cx="3194050" cy="1944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69" name="ChemSketch" r:id="rId9" imgW="3194280" imgH="1944720" progId="">
                    <p:embed/>
                  </p:oleObj>
                </mc:Choice>
                <mc:Fallback>
                  <p:oleObj name="ChemSketch" r:id="rId9" imgW="3194280" imgH="1944720" progId="">
                    <p:embed/>
                    <p:pic>
                      <p:nvPicPr>
                        <p:cNvPr id="0" name="Picture 2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88231" y="3259486"/>
                          <a:ext cx="3194050" cy="1944687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4E2B391B-DCFC-45C6-9829-E868137946A4}"/>
                </a:ext>
              </a:extLst>
            </p:cNvPr>
            <p:cNvSpPr txBox="1"/>
            <p:nvPr/>
          </p:nvSpPr>
          <p:spPr>
            <a:xfrm>
              <a:off x="5188231" y="4181063"/>
              <a:ext cx="17600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200">
                  <a:solidFill>
                    <a:schemeClr val="bg1"/>
                  </a:solidFill>
                </a:rPr>
                <a:t>Esta estructura dificulta las interacciones entre moléculas </a:t>
              </a:r>
              <a:r>
                <a:rPr lang="es-AR" sz="1200">
                  <a:solidFill>
                    <a:schemeClr val="bg1"/>
                  </a:solidFill>
                  <a:sym typeface="Wingdings" panose="05000000000000000000" pitchFamily="2" charset="2"/>
                </a:rPr>
                <a:t> tienden a ser líquidas</a:t>
              </a:r>
              <a:endParaRPr lang="es-AR" sz="12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962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2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712855"/>
              </p:ext>
            </p:extLst>
          </p:nvPr>
        </p:nvGraphicFramePr>
        <p:xfrm>
          <a:off x="323528" y="404664"/>
          <a:ext cx="8424942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es-ES" dirty="0"/>
                    </a:p>
                    <a:p>
                      <a:pPr algn="ctr"/>
                      <a:r>
                        <a:rPr lang="es-ES" dirty="0"/>
                        <a:t>Ácido</a:t>
                      </a:r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s-ES" dirty="0"/>
                        <a:t>Origen</a:t>
                      </a:r>
                      <a:r>
                        <a:rPr lang="es-ES" baseline="0" dirty="0"/>
                        <a:t> de la grasa o aceite</a:t>
                      </a:r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aseline="0" dirty="0"/>
                        <a:t>Grasa de cerdo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Manteca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Grasa</a:t>
                      </a:r>
                      <a:r>
                        <a:rPr lang="es-ES" sz="1200" baseline="0" dirty="0"/>
                        <a:t> humana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Esperma</a:t>
                      </a:r>
                      <a:r>
                        <a:rPr lang="es-ES" sz="1200" baseline="0" dirty="0"/>
                        <a:t> de ballena</a:t>
                      </a:r>
                      <a:endParaRPr lang="es-E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Coco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Maíz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Oliva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Maní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Láurico (12:0)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Mirístico (14:0)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Palmítico (16:0)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Esteárico (18:0)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>
                          <a:solidFill>
                            <a:srgbClr val="FF0000"/>
                          </a:solidFill>
                        </a:rPr>
                        <a:t>Total</a:t>
                      </a:r>
                      <a:r>
                        <a:rPr lang="es-ES" sz="1600" baseline="0">
                          <a:solidFill>
                            <a:srgbClr val="FF0000"/>
                          </a:solidFill>
                        </a:rPr>
                        <a:t> saturados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FF0000"/>
                          </a:solidFill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Oleico (18:1)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Linoleico (18:2)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00B050"/>
                          </a:solidFill>
                        </a:rPr>
                        <a:t>Total insaturados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00B050"/>
                          </a:solidFill>
                        </a:rPr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00B050"/>
                          </a:solidFill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00B050"/>
                          </a:solidFill>
                        </a:rPr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00B050"/>
                          </a:solidFill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00B050"/>
                          </a:solidFill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00B050"/>
                          </a:solidFill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00B050"/>
                          </a:solidFill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rgbClr val="00B050"/>
                          </a:solidFill>
                        </a:rPr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4 Elipse"/>
          <p:cNvSpPr/>
          <p:nvPr/>
        </p:nvSpPr>
        <p:spPr>
          <a:xfrm>
            <a:off x="251520" y="4941168"/>
            <a:ext cx="792088" cy="36004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curvada hacia la derecha"/>
          <p:cNvSpPr/>
          <p:nvPr/>
        </p:nvSpPr>
        <p:spPr>
          <a:xfrm rot="20541959">
            <a:off x="214287" y="5146494"/>
            <a:ext cx="396044" cy="1476164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24617" y="6027455"/>
            <a:ext cx="8047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Nomenclatura abreviada</a:t>
            </a:r>
            <a:r>
              <a:rPr lang="es-ES" dirty="0"/>
              <a:t>: el 1º número indica el total de carbonos del ácido; el 2º, el número de insaturaciones que posee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179513" y="3573016"/>
            <a:ext cx="8692610" cy="576064"/>
          </a:xfrm>
          <a:prstGeom prst="roundRect">
            <a:avLst/>
          </a:prstGeom>
          <a:noFill/>
          <a:ln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179513" y="5308512"/>
            <a:ext cx="8692610" cy="576064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588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3594" y="226866"/>
            <a:ext cx="8229600" cy="2088232"/>
          </a:xfrm>
        </p:spPr>
        <p:txBody>
          <a:bodyPr>
            <a:noAutofit/>
          </a:bodyPr>
          <a:lstStyle/>
          <a:p>
            <a:r>
              <a:rPr lang="es-ES" sz="2400" dirty="0"/>
              <a:t>Otra nomenclatura utilizada es la omega </a:t>
            </a:r>
            <a:r>
              <a:rPr lang="es-ES" sz="2400" dirty="0">
                <a:latin typeface="Symbol" pitchFamily="18" charset="2"/>
              </a:rPr>
              <a:t>(w</a:t>
            </a:r>
            <a:r>
              <a:rPr lang="es-ES" sz="2400" dirty="0"/>
              <a:t>)</a:t>
            </a:r>
            <a:r>
              <a:rPr lang="es-ES" sz="2400" dirty="0">
                <a:latin typeface="Symbol" pitchFamily="18" charset="2"/>
              </a:rPr>
              <a:t>.</a:t>
            </a:r>
          </a:p>
          <a:p>
            <a:r>
              <a:rPr lang="es-ES" sz="2400" dirty="0"/>
              <a:t>Se emplea especialmente en ácidos grasos poliinsaturados</a:t>
            </a:r>
          </a:p>
          <a:p>
            <a:r>
              <a:rPr lang="es-ES" sz="2400" dirty="0"/>
              <a:t>La cadena se numera desde el extremo –CH</a:t>
            </a:r>
            <a:r>
              <a:rPr lang="es-ES" sz="2400" baseline="-25000" dirty="0"/>
              <a:t>3</a:t>
            </a:r>
            <a:endParaRPr lang="es-ES" sz="2400" dirty="0"/>
          </a:p>
          <a:p>
            <a:r>
              <a:rPr lang="es-ES" sz="2400" dirty="0"/>
              <a:t>Cada doble enlace se identifica con la letra griega omega </a:t>
            </a:r>
            <a:r>
              <a:rPr lang="es-ES" sz="2400" dirty="0">
                <a:latin typeface="Symbol" pitchFamily="18" charset="2"/>
              </a:rPr>
              <a:t>(w</a:t>
            </a:r>
            <a:r>
              <a:rPr lang="es-ES" sz="2400" dirty="0"/>
              <a:t>), seguida del número que le corresponde por posición.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9658" y="4401389"/>
            <a:ext cx="2499852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Ácido linolénico 18:3</a:t>
            </a:r>
            <a:r>
              <a:rPr lang="es-ES" b="1" dirty="0">
                <a:solidFill>
                  <a:schemeClr val="bg1"/>
                </a:solidFill>
                <a:latin typeface="Symbol" pitchFamily="18" charset="2"/>
              </a:rPr>
              <a:t>w3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034" y="2397831"/>
            <a:ext cx="4610100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Elipse"/>
          <p:cNvSpPr/>
          <p:nvPr/>
        </p:nvSpPr>
        <p:spPr>
          <a:xfrm>
            <a:off x="2603834" y="4401389"/>
            <a:ext cx="915676" cy="36933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83445" y="4907386"/>
            <a:ext cx="38916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Esta notación nos dice que el ácido linolénico tiene 18 carbonos y 3 enlaces dobles, el más alejado del carboxilo está a 3 carbonos del extremo</a:t>
            </a:r>
          </a:p>
        </p:txBody>
      </p:sp>
      <p:sp>
        <p:nvSpPr>
          <p:cNvPr id="10" name="9 Flecha arriba"/>
          <p:cNvSpPr/>
          <p:nvPr/>
        </p:nvSpPr>
        <p:spPr>
          <a:xfrm>
            <a:off x="2750531" y="4676136"/>
            <a:ext cx="501375" cy="303258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4404034" y="5664906"/>
            <a:ext cx="43940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En este otro caso, un isómero del anterior, el doble enlace más alejado del carboxilo está a 6 carbonos del extremo</a:t>
            </a:r>
          </a:p>
        </p:txBody>
      </p:sp>
      <p:sp>
        <p:nvSpPr>
          <p:cNvPr id="13" name="12 Flecha arriba"/>
          <p:cNvSpPr/>
          <p:nvPr/>
        </p:nvSpPr>
        <p:spPr>
          <a:xfrm rot="2002283">
            <a:off x="4878155" y="5441592"/>
            <a:ext cx="501375" cy="303258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Elipse"/>
          <p:cNvSpPr/>
          <p:nvPr/>
        </p:nvSpPr>
        <p:spPr>
          <a:xfrm>
            <a:off x="5196122" y="5372381"/>
            <a:ext cx="915676" cy="270337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7069918" y="3154894"/>
            <a:ext cx="17281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dirty="0">
                <a:solidFill>
                  <a:schemeClr val="bg1"/>
                </a:solidFill>
              </a:rPr>
              <a:t>La nomenclatura </a:t>
            </a:r>
            <a:r>
              <a:rPr lang="es-ES" sz="1600" dirty="0">
                <a:solidFill>
                  <a:schemeClr val="bg1"/>
                </a:solidFill>
                <a:latin typeface="Symbol" pitchFamily="18" charset="2"/>
              </a:rPr>
              <a:t>D </a:t>
            </a:r>
            <a:r>
              <a:rPr lang="es-ES" sz="1600" dirty="0">
                <a:solidFill>
                  <a:schemeClr val="bg1"/>
                </a:solidFill>
              </a:rPr>
              <a:t>parte de la numeración tradicional, indicando posición y geometría del enlace</a:t>
            </a:r>
          </a:p>
        </p:txBody>
      </p:sp>
      <p:sp>
        <p:nvSpPr>
          <p:cNvPr id="16" name="15 Elipse"/>
          <p:cNvSpPr/>
          <p:nvPr/>
        </p:nvSpPr>
        <p:spPr>
          <a:xfrm>
            <a:off x="5167980" y="5051401"/>
            <a:ext cx="2044365" cy="412465"/>
          </a:xfrm>
          <a:prstGeom prst="ellipse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Flecha doblada"/>
          <p:cNvSpPr/>
          <p:nvPr/>
        </p:nvSpPr>
        <p:spPr>
          <a:xfrm rot="10800000">
            <a:off x="7233988" y="4907386"/>
            <a:ext cx="482414" cy="521847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5177" name="Picture 57" descr="http://upload.wikimedia.org/wikipedia/commons/thumb/2/2e/Alpha-Linolenic_acid_Structural_Formulae_V.2.svg/366px-Alpha-Linolenic_acid_Structural_Formulae_V.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047" y="2407026"/>
            <a:ext cx="1512168" cy="1822039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189626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 animBg="1"/>
      <p:bldP spid="11" grpId="0"/>
      <p:bldP spid="13" grpId="0" animBg="1"/>
      <p:bldP spid="14" grpId="0" animBg="1"/>
      <p:bldP spid="12" grpId="0"/>
      <p:bldP spid="16" grpId="0" animBg="1"/>
      <p:bldP spid="1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2182</TotalTime>
  <Words>2017</Words>
  <Application>Microsoft Office PowerPoint</Application>
  <PresentationFormat>Presentación en pantalla (4:3)</PresentationFormat>
  <Paragraphs>301</Paragraphs>
  <Slides>26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2" baseType="lpstr">
      <vt:lpstr>Arial</vt:lpstr>
      <vt:lpstr>Calibri</vt:lpstr>
      <vt:lpstr>Symbol</vt:lpstr>
      <vt:lpstr>Wingdings</vt:lpstr>
      <vt:lpstr>Tema de Office</vt:lpstr>
      <vt:lpstr>ChemSketch</vt:lpstr>
      <vt:lpstr>Presentación de PowerPoint</vt:lpstr>
      <vt:lpstr>Presentación de PowerPoint</vt:lpstr>
      <vt:lpstr>Ceras</vt:lpstr>
      <vt:lpstr>Grasas y aceites</vt:lpstr>
      <vt:lpstr>Reacciones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Ruptura de enlaces dobles con KMnO4</vt:lpstr>
      <vt:lpstr>Autooxidación de los lípidos</vt:lpstr>
      <vt:lpstr>Ozonólisis</vt:lpstr>
      <vt:lpstr>fosfolípidos</vt:lpstr>
      <vt:lpstr>Presentación de PowerPoint</vt:lpstr>
      <vt:lpstr>Prostaglandinas</vt:lpstr>
      <vt:lpstr>Presentación de PowerPoint</vt:lpstr>
      <vt:lpstr>Presentación de PowerPoint</vt:lpstr>
      <vt:lpstr>Terpenoides</vt:lpstr>
      <vt:lpstr>Presentación de PowerPoint</vt:lpstr>
      <vt:lpstr>Esteroides</vt:lpstr>
      <vt:lpstr>Presentación de PowerPoint</vt:lpstr>
      <vt:lpstr>Hidrogenación de aceites vegetales</vt:lpstr>
      <vt:lpstr>Mecanismo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Edgardo Calandri</cp:lastModifiedBy>
  <cp:revision>179</cp:revision>
  <dcterms:created xsi:type="dcterms:W3CDTF">2013-10-07T22:58:22Z</dcterms:created>
  <dcterms:modified xsi:type="dcterms:W3CDTF">2020-10-28T13:46:58Z</dcterms:modified>
</cp:coreProperties>
</file>