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256" r:id="rId3"/>
    <p:sldId id="279" r:id="rId4"/>
    <p:sldId id="281" r:id="rId5"/>
    <p:sldId id="280" r:id="rId6"/>
    <p:sldId id="257" r:id="rId7"/>
    <p:sldId id="282" r:id="rId8"/>
    <p:sldId id="283" r:id="rId9"/>
    <p:sldId id="258" r:id="rId10"/>
    <p:sldId id="306" r:id="rId11"/>
    <p:sldId id="307" r:id="rId12"/>
    <p:sldId id="259" r:id="rId13"/>
    <p:sldId id="308" r:id="rId14"/>
    <p:sldId id="284" r:id="rId15"/>
    <p:sldId id="260" r:id="rId16"/>
    <p:sldId id="262" r:id="rId17"/>
    <p:sldId id="261" r:id="rId18"/>
    <p:sldId id="263" r:id="rId19"/>
    <p:sldId id="305" r:id="rId20"/>
    <p:sldId id="265" r:id="rId21"/>
    <p:sldId id="264" r:id="rId22"/>
    <p:sldId id="266" r:id="rId23"/>
    <p:sldId id="267" r:id="rId24"/>
    <p:sldId id="268" r:id="rId25"/>
    <p:sldId id="271" r:id="rId26"/>
    <p:sldId id="269" r:id="rId27"/>
    <p:sldId id="270" r:id="rId2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ri Javier" initials="NJ" lastIdx="1" clrIdx="0">
    <p:extLst>
      <p:ext uri="{19B8F6BF-5375-455C-9EA6-DF929625EA0E}">
        <p15:presenceInfo xmlns:p15="http://schemas.microsoft.com/office/powerpoint/2012/main" userId="Nori Javi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2EDA1-7D59-4B16-83DB-80686468E983}" type="datetimeFigureOut">
              <a:rPr lang="es-ES" smtClean="0"/>
              <a:t>01/04/2020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B088-3297-41B4-825D-1CFEF6AB5D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4277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2EDA1-7D59-4B16-83DB-80686468E983}" type="datetimeFigureOut">
              <a:rPr lang="es-ES" smtClean="0"/>
              <a:t>01/04/2020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B088-3297-41B4-825D-1CFEF6AB5D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2154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2EDA1-7D59-4B16-83DB-80686468E983}" type="datetimeFigureOut">
              <a:rPr lang="es-ES" smtClean="0"/>
              <a:t>01/04/2020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B088-3297-41B4-825D-1CFEF6AB5D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3394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2EDA1-7D59-4B16-83DB-80686468E983}" type="datetimeFigureOut">
              <a:rPr lang="es-ES" smtClean="0"/>
              <a:t>01/04/2020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B088-3297-41B4-825D-1CFEF6AB5D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8108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2EDA1-7D59-4B16-83DB-80686468E983}" type="datetimeFigureOut">
              <a:rPr lang="es-ES" smtClean="0"/>
              <a:t>01/04/2020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B088-3297-41B4-825D-1CFEF6AB5D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9629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2EDA1-7D59-4B16-83DB-80686468E983}" type="datetimeFigureOut">
              <a:rPr lang="es-ES" smtClean="0"/>
              <a:t>01/04/2020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B088-3297-41B4-825D-1CFEF6AB5D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168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2EDA1-7D59-4B16-83DB-80686468E983}" type="datetimeFigureOut">
              <a:rPr lang="es-ES" smtClean="0"/>
              <a:t>01/04/2020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B088-3297-41B4-825D-1CFEF6AB5D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8861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2EDA1-7D59-4B16-83DB-80686468E983}" type="datetimeFigureOut">
              <a:rPr lang="es-ES" smtClean="0"/>
              <a:t>01/04/2020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B088-3297-41B4-825D-1CFEF6AB5D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3319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2EDA1-7D59-4B16-83DB-80686468E983}" type="datetimeFigureOut">
              <a:rPr lang="es-ES" smtClean="0"/>
              <a:t>01/04/2020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B088-3297-41B4-825D-1CFEF6AB5D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2599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2EDA1-7D59-4B16-83DB-80686468E983}" type="datetimeFigureOut">
              <a:rPr lang="es-ES" smtClean="0"/>
              <a:t>01/04/2020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B088-3297-41B4-825D-1CFEF6AB5D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0113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2EDA1-7D59-4B16-83DB-80686468E983}" type="datetimeFigureOut">
              <a:rPr lang="es-ES" smtClean="0"/>
              <a:t>01/04/2020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4B088-3297-41B4-825D-1CFEF6AB5D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4367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alphaModFix amt="4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2EDA1-7D59-4B16-83DB-80686468E983}" type="datetimeFigureOut">
              <a:rPr lang="es-ES" smtClean="0"/>
              <a:t>01/04/2020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4B088-3297-41B4-825D-1CFEF6AB5DA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045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2.png"/><Relationship Id="rId2" Type="http://schemas.microsoft.com/office/2007/relationships/media" Target="../media/media17.m4a"/><Relationship Id="rId1" Type="http://schemas.openxmlformats.org/officeDocument/2006/relationships/tags" Target="../tags/tag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9.m4a"/><Relationship Id="rId7" Type="http://schemas.openxmlformats.org/officeDocument/2006/relationships/image" Target="../media/image22.jpeg"/><Relationship Id="rId2" Type="http://schemas.microsoft.com/office/2007/relationships/media" Target="../media/media19.m4a"/><Relationship Id="rId1" Type="http://schemas.openxmlformats.org/officeDocument/2006/relationships/tags" Target="../tags/tag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2.png"/><Relationship Id="rId2" Type="http://schemas.microsoft.com/office/2007/relationships/media" Target="../media/media20.m4a"/><Relationship Id="rId1" Type="http://schemas.openxmlformats.org/officeDocument/2006/relationships/tags" Target="../tags/tag1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CuadroTexto 3"/>
          <p:cNvSpPr txBox="1"/>
          <p:nvPr/>
        </p:nvSpPr>
        <p:spPr>
          <a:xfrm>
            <a:off x="8058912" y="256032"/>
            <a:ext cx="3570208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dirty="0" smtClean="0">
                <a:latin typeface="Arial Black" panose="020B0A04020102020204" pitchFamily="34" charset="0"/>
              </a:rPr>
              <a:t>Ecología del paisaje</a:t>
            </a:r>
            <a:endParaRPr lang="es-ES" sz="2400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9331311" y="6249446"/>
            <a:ext cx="229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javiernori@gmail.com</a:t>
            </a:r>
            <a:endParaRPr lang="es-AR" b="1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8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03"/>
    </mc:Choice>
    <mc:Fallback xmlns="">
      <p:transition spd="slow" advTm="28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317589" y="0"/>
            <a:ext cx="4874411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Perturbaciones y el paisaje 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57320" y="661738"/>
            <a:ext cx="3795135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Qué es una perturbación?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57320" y="1145792"/>
            <a:ext cx="8460653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Hecho relativamente discreto que interrumpe la función y estructura de una comunidad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57319" y="1908946"/>
            <a:ext cx="8460653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Los sistemas naturales están adaptados y deben su estructura y funcionalidad a  perturbaciones “naturales” como INCENDIOS, SEQUIAS, TORNADOS, ETC.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3668" y="2966758"/>
            <a:ext cx="4761490" cy="398962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4571" y="4758352"/>
            <a:ext cx="6292073" cy="197121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412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88"/>
    </mc:Choice>
    <mc:Fallback xmlns="">
      <p:transition spd="slow" advTm="115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para incendio natural cÃ³rdob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4014"/>
            <a:ext cx="11440391" cy="507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7087933" y="1492168"/>
            <a:ext cx="3795135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Determina patrones de paisaje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186397" y="2012936"/>
            <a:ext cx="4573055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Desencadena sucesiones ecológicas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278924" y="2702161"/>
            <a:ext cx="6728511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Acelera procesos de degradación de materia orgánica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278924" y="3372351"/>
            <a:ext cx="7078340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Altera la disponibilidad de luz y agua para ciertas especies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278924" y="4042541"/>
            <a:ext cx="6728511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Prepara a las semillas de ciertas especies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278924" y="4712731"/>
            <a:ext cx="6728511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Promueve la dispersión de ciertas especies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7317589" y="0"/>
            <a:ext cx="4446410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Perturbaciones naturales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750469" y="5645358"/>
            <a:ext cx="8391058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La estructura y funcionalidad del sistema esta sumamente influenciado por un determinado régimen de perturbación.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322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939"/>
    </mc:Choice>
    <mc:Fallback xmlns="">
      <p:transition spd="slow" advTm="272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 animBg="1"/>
      <p:bldP spid="5" grpId="0" uiExpand="1" build="p" animBg="1"/>
      <p:bldP spid="6" grpId="0" uiExpand="1" build="p" animBg="1"/>
      <p:bldP spid="7" grpId="0" uiExpand="1" build="p" animBg="1"/>
      <p:bldP spid="8" grpId="0" uiExpand="1" build="p" animBg="1"/>
      <p:bldP spid="9" grpId="0" uiExpand="1" build="p" animBg="1"/>
      <p:bldP spid="12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862749" y="0"/>
            <a:ext cx="7329251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dirty="0" smtClean="0">
                <a:latin typeface="Arial Black" panose="020B0A04020102020204" pitchFamily="34" charset="0"/>
              </a:rPr>
              <a:t>Cómo los humanos modifican de paisaje??</a:t>
            </a:r>
            <a:endParaRPr lang="es-ES" sz="2400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97407" y="655134"/>
            <a:ext cx="183896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Urbanización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97407" y="1371851"/>
            <a:ext cx="1531188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Desmonte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97407" y="2986370"/>
            <a:ext cx="203241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Tala selectiva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97407" y="2192654"/>
            <a:ext cx="147989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Ganadería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97407" y="3807173"/>
            <a:ext cx="270503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Exclusión Ganadera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97407" y="4523890"/>
            <a:ext cx="291022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Caza (ej. extinciones)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10849" y="5728135"/>
            <a:ext cx="24160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Cambio Climático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7627" y="839800"/>
            <a:ext cx="8984373" cy="5440078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97406" y="5148286"/>
            <a:ext cx="1537793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Invasiones</a:t>
            </a: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38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183"/>
    </mc:Choice>
    <mc:Fallback xmlns="">
      <p:transition spd="slow" advTm="97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278441" y="0"/>
            <a:ext cx="6913559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Perturbaciones mediadas por el hombre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6146" name="Picture 2" descr="Resultado de imagen para pastore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8166" y="486278"/>
            <a:ext cx="9381004" cy="625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5880023" y="836173"/>
            <a:ext cx="4686378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Modifica la estructura física del sistema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843776" y="3275546"/>
            <a:ext cx="4686378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Dispersa semillas nativas y exóticas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880023" y="1536605"/>
            <a:ext cx="468637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Alteración directa de la composición de las comunidades EJ PASTOS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880023" y="2314766"/>
            <a:ext cx="468637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Alteración indirecta de la composición de las comunidades EJ. Sapos - Aves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7505623" y="3990105"/>
            <a:ext cx="3060778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Desertificación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003922" y="5688809"/>
            <a:ext cx="1066949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Perturbaciones humanas se mantienen en el tiempo impidiendo la sucesiones naturales de los sistemas.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919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399"/>
    </mc:Choice>
    <mc:Fallback xmlns="">
      <p:transition spd="slow" advTm="156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uiExpand="1" build="p" animBg="1"/>
      <p:bldP spid="7" grpId="0" uiExpand="1" build="p" animBg="1"/>
      <p:bldP spid="8" grpId="0" uiExpand="1" build="p" animBg="1"/>
      <p:bldP spid="9" grpId="0" uiExpand="1" build="p" animBg="1"/>
      <p:bldP spid="10" grpId="0" uiExpand="1" build="p" animBg="1"/>
      <p:bldP spid="11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447800" y="434503"/>
            <a:ext cx="66014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002060"/>
                </a:solidFill>
              </a:rPr>
              <a:t/>
            </a:r>
            <a:br>
              <a:rPr lang="es-ES" sz="2800" dirty="0">
                <a:solidFill>
                  <a:srgbClr val="002060"/>
                </a:solidFill>
              </a:rPr>
            </a:br>
            <a:r>
              <a:rPr lang="es-ES" sz="2400" b="1" dirty="0" smtClean="0">
                <a:solidFill>
                  <a:srgbClr val="000000"/>
                </a:solidFill>
              </a:rPr>
              <a:t>Fronteras: </a:t>
            </a:r>
            <a:r>
              <a:rPr lang="es-ES" sz="2400" b="1" dirty="0">
                <a:solidFill>
                  <a:srgbClr val="000000"/>
                </a:solidFill>
              </a:rPr>
              <a:t>límites entre un tipo de cobertura y/o </a:t>
            </a:r>
            <a:r>
              <a:rPr lang="es-ES" sz="2400" b="1" dirty="0" smtClean="0">
                <a:solidFill>
                  <a:srgbClr val="000000"/>
                </a:solidFill>
              </a:rPr>
              <a:t>uso del </a:t>
            </a:r>
            <a:r>
              <a:rPr lang="es-ES" sz="2400" b="1" dirty="0">
                <a:solidFill>
                  <a:srgbClr val="000000"/>
                </a:solidFill>
              </a:rPr>
              <a:t>suelo y otro </a:t>
            </a:r>
          </a:p>
          <a:p>
            <a:r>
              <a:rPr lang="es-ES" sz="2400" dirty="0">
                <a:solidFill>
                  <a:srgbClr val="000000"/>
                </a:solidFill>
              </a:rPr>
              <a:t/>
            </a:r>
            <a:br>
              <a:rPr lang="es-ES" sz="2400" dirty="0">
                <a:solidFill>
                  <a:srgbClr val="000000"/>
                </a:solidFill>
              </a:rPr>
            </a:br>
            <a:endParaRPr lang="es-ES" sz="2400" dirty="0" smtClean="0">
              <a:solidFill>
                <a:srgbClr val="000000"/>
              </a:solidFill>
            </a:endParaRPr>
          </a:p>
          <a:p>
            <a:r>
              <a:rPr lang="es-ES" sz="2400" b="1" dirty="0" smtClean="0">
                <a:solidFill>
                  <a:srgbClr val="000000"/>
                </a:solidFill>
              </a:rPr>
              <a:t>Características </a:t>
            </a:r>
            <a:r>
              <a:rPr lang="es-ES" sz="2400" b="1" dirty="0">
                <a:solidFill>
                  <a:srgbClr val="000000"/>
                </a:solidFill>
              </a:rPr>
              <a:t>físicas</a:t>
            </a:r>
            <a:r>
              <a:rPr lang="es-ES" sz="2400" dirty="0">
                <a:solidFill>
                  <a:srgbClr val="000000"/>
                </a:solidFill>
              </a:rPr>
              <a:t/>
            </a:r>
            <a:br>
              <a:rPr lang="es-ES" sz="2400" dirty="0">
                <a:solidFill>
                  <a:srgbClr val="000000"/>
                </a:solidFill>
              </a:rPr>
            </a:br>
            <a:r>
              <a:rPr lang="es-ES" sz="2400" b="1" dirty="0">
                <a:solidFill>
                  <a:srgbClr val="000000"/>
                </a:solidFill>
              </a:rPr>
              <a:t>Disturbios naturales</a:t>
            </a:r>
            <a:r>
              <a:rPr lang="es-ES" sz="2400" dirty="0">
                <a:solidFill>
                  <a:srgbClr val="000000"/>
                </a:solidFill>
              </a:rPr>
              <a:t/>
            </a:r>
            <a:br>
              <a:rPr lang="es-ES" sz="2400" dirty="0">
                <a:solidFill>
                  <a:srgbClr val="000000"/>
                </a:solidFill>
              </a:rPr>
            </a:br>
            <a:r>
              <a:rPr lang="es-ES" sz="2400" b="1" dirty="0">
                <a:solidFill>
                  <a:srgbClr val="000000"/>
                </a:solidFill>
              </a:rPr>
              <a:t>Actividades humanas</a:t>
            </a:r>
            <a:r>
              <a:rPr lang="es-ES" sz="2400" dirty="0">
                <a:solidFill>
                  <a:srgbClr val="000000"/>
                </a:solidFill>
              </a:rPr>
              <a:t/>
            </a:r>
            <a:br>
              <a:rPr lang="es-ES" sz="2400" dirty="0">
                <a:solidFill>
                  <a:srgbClr val="000000"/>
                </a:solidFill>
              </a:rPr>
            </a:br>
            <a:endParaRPr lang="es-ES" sz="2400" dirty="0" smtClean="0">
              <a:solidFill>
                <a:srgbClr val="000000"/>
              </a:solidFill>
            </a:endParaRPr>
          </a:p>
          <a:p>
            <a:r>
              <a:rPr lang="es-ES" sz="2400" dirty="0">
                <a:solidFill>
                  <a:srgbClr val="000000"/>
                </a:solidFill>
              </a:rPr>
              <a:t/>
            </a:r>
            <a:br>
              <a:rPr lang="es-ES" sz="2400" dirty="0">
                <a:solidFill>
                  <a:srgbClr val="000000"/>
                </a:solidFill>
              </a:rPr>
            </a:br>
            <a:r>
              <a:rPr lang="es-ES" sz="2400" b="1" dirty="0" smtClean="0">
                <a:solidFill>
                  <a:srgbClr val="000000"/>
                </a:solidFill>
              </a:rPr>
              <a:t>Fronteras: pueden ser suaves o abruptos, dependiendo de la forma y el contraste de coberturas</a:t>
            </a:r>
            <a:r>
              <a:rPr lang="es-ES" sz="2800" dirty="0" smtClean="0">
                <a:solidFill>
                  <a:srgbClr val="002060"/>
                </a:solidFill>
              </a:rPr>
              <a:t/>
            </a:r>
            <a:br>
              <a:rPr lang="es-ES" sz="2800" dirty="0" smtClean="0">
                <a:solidFill>
                  <a:srgbClr val="002060"/>
                </a:solidFill>
              </a:rPr>
            </a:br>
            <a:endParaRPr lang="es-ES" sz="2000" dirty="0"/>
          </a:p>
        </p:txBody>
      </p:sp>
      <p:sp>
        <p:nvSpPr>
          <p:cNvPr id="6" name="Rectángulo 5"/>
          <p:cNvSpPr/>
          <p:nvPr/>
        </p:nvSpPr>
        <p:spPr>
          <a:xfrm>
            <a:off x="251639" y="2604326"/>
            <a:ext cx="1196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smtClean="0">
                <a:solidFill>
                  <a:srgbClr val="000000"/>
                </a:solidFill>
              </a:rPr>
              <a:t>ORIGEN</a:t>
            </a:r>
            <a:endParaRPr lang="es-ES" dirty="0"/>
          </a:p>
        </p:txBody>
      </p:sp>
      <p:cxnSp>
        <p:nvCxnSpPr>
          <p:cNvPr id="8" name="Conector recto 7"/>
          <p:cNvCxnSpPr/>
          <p:nvPr/>
        </p:nvCxnSpPr>
        <p:spPr>
          <a:xfrm>
            <a:off x="1447800" y="2189326"/>
            <a:ext cx="0" cy="129166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8163077" y="-50833"/>
            <a:ext cx="4103367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dirty="0" smtClean="0">
                <a:latin typeface="Arial Black" panose="020B0A04020102020204" pitchFamily="34" charset="0"/>
              </a:rPr>
              <a:t>Las </a:t>
            </a:r>
            <a:r>
              <a:rPr lang="es-ES" sz="2400" dirty="0">
                <a:latin typeface="Arial Black" panose="020B0A04020102020204" pitchFamily="34" charset="0"/>
              </a:rPr>
              <a:t>F</a:t>
            </a:r>
            <a:r>
              <a:rPr lang="es-ES" sz="2400" dirty="0" smtClean="0">
                <a:latin typeface="Arial Black" panose="020B0A04020102020204" pitchFamily="34" charset="0"/>
              </a:rPr>
              <a:t>ronteras o Bordes</a:t>
            </a:r>
            <a:endParaRPr lang="es-ES" sz="2400" dirty="0">
              <a:latin typeface="Arial Black" panose="020B0A040201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7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80"/>
    </mc:Choice>
    <mc:Fallback xmlns="">
      <p:transition spd="slow" advTm="98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32" y="880074"/>
            <a:ext cx="9872635" cy="597792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163077" y="-50833"/>
            <a:ext cx="4103367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dirty="0" smtClean="0">
                <a:latin typeface="Arial Black" panose="020B0A04020102020204" pitchFamily="34" charset="0"/>
              </a:rPr>
              <a:t>Las </a:t>
            </a:r>
            <a:r>
              <a:rPr lang="es-ES" sz="2400" dirty="0">
                <a:latin typeface="Arial Black" panose="020B0A04020102020204" pitchFamily="34" charset="0"/>
              </a:rPr>
              <a:t>F</a:t>
            </a:r>
            <a:r>
              <a:rPr lang="es-ES" sz="2400" dirty="0" smtClean="0">
                <a:latin typeface="Arial Black" panose="020B0A04020102020204" pitchFamily="34" charset="0"/>
              </a:rPr>
              <a:t>ronteras o Bordes</a:t>
            </a:r>
            <a:endParaRPr lang="es-ES" sz="2400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47532" y="410832"/>
            <a:ext cx="11744468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Delimitan las manchas en el paisaje y según su origen y estabilidad pueden ser de dos tipos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412241" y="3793520"/>
            <a:ext cx="151205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Suave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319767" y="5243080"/>
            <a:ext cx="156693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Abrupto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9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70"/>
    </mc:Choice>
    <mc:Fallback xmlns="">
      <p:transition spd="slow" advTm="90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0120920" y="0"/>
            <a:ext cx="2071080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dirty="0" smtClean="0">
                <a:latin typeface="Arial Black" panose="020B0A04020102020204" pitchFamily="34" charset="0"/>
              </a:rPr>
              <a:t>Los Bordes</a:t>
            </a:r>
            <a:endParaRPr lang="es-ES" sz="2400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35977"/>
            <a:ext cx="8131629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La función de las fronteras es conectar el mosaico, mediante el flujo de materia y energía, y sus características físicas son determinantes.  ANCHO, POROSIDAD, ALTURA, ETC.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0" y="4601456"/>
            <a:ext cx="523583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Los bordes son dinámicos en el tiempo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850" y="455655"/>
            <a:ext cx="3781150" cy="640234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0" y="2179499"/>
            <a:ext cx="8273143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Las fronteras presentan estructuras y composiciones de especies particulares.</a:t>
            </a:r>
          </a:p>
          <a:p>
            <a:r>
              <a:rPr lang="es-ES" dirty="0" smtClean="0">
                <a:latin typeface="Arial Black" panose="020B0A04020102020204" pitchFamily="34" charset="0"/>
              </a:rPr>
              <a:t>	</a:t>
            </a:r>
          </a:p>
          <a:p>
            <a:r>
              <a:rPr lang="es-ES" dirty="0" smtClean="0">
                <a:latin typeface="Arial Black" panose="020B0A04020102020204" pitchFamily="34" charset="0"/>
              </a:rPr>
              <a:t>En general poseen mayor diversidad (varia con el contraste entre parches). 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8163077" y="-50833"/>
            <a:ext cx="4103367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dirty="0" smtClean="0">
                <a:latin typeface="Arial Black" panose="020B0A04020102020204" pitchFamily="34" charset="0"/>
              </a:rPr>
              <a:t>Las </a:t>
            </a:r>
            <a:r>
              <a:rPr lang="es-ES" sz="2400" dirty="0">
                <a:latin typeface="Arial Black" panose="020B0A04020102020204" pitchFamily="34" charset="0"/>
              </a:rPr>
              <a:t>F</a:t>
            </a:r>
            <a:r>
              <a:rPr lang="es-ES" sz="2400" dirty="0" smtClean="0">
                <a:latin typeface="Arial Black" panose="020B0A04020102020204" pitchFamily="34" charset="0"/>
              </a:rPr>
              <a:t>ronteras o Bordes</a:t>
            </a:r>
            <a:endParaRPr lang="es-ES" sz="2400" dirty="0">
              <a:latin typeface="Arial Black" panose="020B0A040201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395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870"/>
    </mc:Choice>
    <mc:Fallback xmlns="">
      <p:transition spd="slow" advTm="192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10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57" y="1065176"/>
            <a:ext cx="10645894" cy="501426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268904" y="0"/>
            <a:ext cx="5923096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dirty="0" smtClean="0">
                <a:latin typeface="Arial Black" panose="020B0A04020102020204" pitchFamily="34" charset="0"/>
              </a:rPr>
              <a:t>Las fronteras según su estructura</a:t>
            </a:r>
            <a:endParaRPr lang="es-E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71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fragmentation conservation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402877" y="3872350"/>
            <a:ext cx="1128838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EFECTO BORDE</a:t>
            </a:r>
            <a:r>
              <a:rPr lang="es-ES" dirty="0">
                <a:latin typeface="Arial Black" panose="020B0A04020102020204" pitchFamily="34" charset="0"/>
              </a:rPr>
              <a:t> </a:t>
            </a:r>
            <a:r>
              <a:rPr lang="es-ES" dirty="0" smtClean="0">
                <a:latin typeface="Arial Black" panose="020B0A04020102020204" pitchFamily="34" charset="0"/>
              </a:rPr>
              <a:t>genera importantes problemas, principalmente cuando se trata de transiciones con ambientes antrópicos participantes.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9406429" y="0"/>
            <a:ext cx="2785571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dirty="0" smtClean="0">
                <a:latin typeface="Arial Black" panose="020B0A04020102020204" pitchFamily="34" charset="0"/>
              </a:rPr>
              <a:t>El efecto Borde</a:t>
            </a:r>
            <a:endParaRPr lang="es-ES" sz="2400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91829" y="1765382"/>
            <a:ext cx="11510476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AR" dirty="0">
                <a:latin typeface="Arial Black" panose="020B0A04020102020204" pitchFamily="34" charset="0"/>
              </a:rPr>
              <a:t>En </a:t>
            </a:r>
            <a:r>
              <a:rPr lang="es-AR" dirty="0" smtClean="0">
                <a:latin typeface="Arial Black" panose="020B0A04020102020204" pitchFamily="34" charset="0"/>
              </a:rPr>
              <a:t>ecología</a:t>
            </a:r>
            <a:r>
              <a:rPr lang="es-AR" dirty="0">
                <a:latin typeface="Arial Black" panose="020B0A04020102020204" pitchFamily="34" charset="0"/>
              </a:rPr>
              <a:t> el efecto de borde es un fenómeno que ocurre cuando </a:t>
            </a:r>
            <a:r>
              <a:rPr lang="es-AR" dirty="0" smtClean="0">
                <a:latin typeface="Arial Black" panose="020B0A04020102020204" pitchFamily="34" charset="0"/>
              </a:rPr>
              <a:t>dos</a:t>
            </a:r>
            <a:r>
              <a:rPr lang="es-AR" dirty="0">
                <a:latin typeface="Arial Black" panose="020B0A04020102020204" pitchFamily="34" charset="0"/>
              </a:rPr>
              <a:t> </a:t>
            </a:r>
            <a:r>
              <a:rPr lang="es-AR" dirty="0" smtClean="0">
                <a:latin typeface="Arial Black" panose="020B0A04020102020204" pitchFamily="34" charset="0"/>
              </a:rPr>
              <a:t>parches de un paisaje, </a:t>
            </a:r>
            <a:r>
              <a:rPr lang="es-AR" dirty="0">
                <a:latin typeface="Arial Black" panose="020B0A04020102020204" pitchFamily="34" charset="0"/>
              </a:rPr>
              <a:t>abruptamente diferentes se encuentran lado a </a:t>
            </a:r>
            <a:r>
              <a:rPr lang="es-AR" dirty="0" smtClean="0">
                <a:latin typeface="Arial Black" panose="020B0A04020102020204" pitchFamily="34" charset="0"/>
              </a:rPr>
              <a:t>lado. </a:t>
            </a:r>
            <a:r>
              <a:rPr lang="es-AR" dirty="0">
                <a:latin typeface="Arial Black" panose="020B0A04020102020204" pitchFamily="34" charset="0"/>
              </a:rPr>
              <a:t>Se refiere a las interacciones que se producen entre dos ecosistemas lindantes; pueden ser de diferente índole – abióticos, </a:t>
            </a:r>
            <a:r>
              <a:rPr lang="es-AR" dirty="0" smtClean="0">
                <a:latin typeface="Arial Black" panose="020B0A04020102020204" pitchFamily="34" charset="0"/>
              </a:rPr>
              <a:t>biológicos, directos, indirectos</a:t>
            </a:r>
            <a:r>
              <a:rPr lang="es-ES" dirty="0" smtClean="0">
                <a:latin typeface="Arial Black" panose="020B0A04020102020204" pitchFamily="34" charset="0"/>
              </a:rPr>
              <a:t>. </a:t>
            </a:r>
            <a:r>
              <a:rPr lang="es-ES" dirty="0">
                <a:latin typeface="Arial Black" panose="020B0A04020102020204" pitchFamily="34" charset="0"/>
              </a:rPr>
              <a:t>Implica un cambio abrupto en las condiciones ambientales, como por ejemplo en </a:t>
            </a:r>
            <a:r>
              <a:rPr lang="es-ES" dirty="0" smtClean="0">
                <a:solidFill>
                  <a:schemeClr val="dk1"/>
                </a:solidFill>
                <a:latin typeface="Arial Black" panose="020B0A04020102020204" pitchFamily="34" charset="0"/>
              </a:rPr>
              <a:t>las condiciones </a:t>
            </a:r>
            <a:r>
              <a:rPr lang="es-ES" dirty="0" err="1" smtClean="0">
                <a:solidFill>
                  <a:schemeClr val="dk1"/>
                </a:solidFill>
                <a:latin typeface="Arial Black" panose="020B0A04020102020204" pitchFamily="34" charset="0"/>
              </a:rPr>
              <a:t>microclimáticas</a:t>
            </a:r>
            <a:r>
              <a:rPr lang="es-ES" dirty="0" smtClean="0">
                <a:solidFill>
                  <a:schemeClr val="dk1"/>
                </a:solidFill>
                <a:latin typeface="Arial Black" panose="020B0A04020102020204" pitchFamily="34" charset="0"/>
              </a:rPr>
              <a:t>.</a:t>
            </a:r>
            <a:endParaRPr lang="es-ES" dirty="0">
              <a:solidFill>
                <a:schemeClr val="dk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897189" y="6488668"/>
            <a:ext cx="5294811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5’ </a:t>
            </a:r>
            <a:r>
              <a:rPr lang="es-ES" dirty="0" err="1" smtClean="0">
                <a:latin typeface="Arial Black" panose="020B0A04020102020204" pitchFamily="34" charset="0"/>
              </a:rPr>
              <a:t>Relacion</a:t>
            </a:r>
            <a:r>
              <a:rPr lang="es-ES" dirty="0" smtClean="0">
                <a:latin typeface="Arial Black" panose="020B0A04020102020204" pitchFamily="34" charset="0"/>
              </a:rPr>
              <a:t> Forma/Tamaño efecto borde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842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7"/>
    </mc:Choice>
    <mc:Fallback xmlns="">
      <p:transition spd="slow" advTm="1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3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026" name="Picture 2" descr="Resultado de imagen para edge effe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471" y="0"/>
            <a:ext cx="9845496" cy="683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1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19"/>
    </mc:Choice>
    <mc:Fallback xmlns="">
      <p:transition spd="slow" advTm="60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938"/>
            <a:ext cx="12192000" cy="687393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</p:spPr>
      </p:pic>
      <p:sp>
        <p:nvSpPr>
          <p:cNvPr id="4" name="CuadroTexto 3"/>
          <p:cNvSpPr txBox="1"/>
          <p:nvPr/>
        </p:nvSpPr>
        <p:spPr>
          <a:xfrm>
            <a:off x="8058912" y="256032"/>
            <a:ext cx="3570208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dirty="0" smtClean="0">
                <a:latin typeface="Arial Black" panose="020B0A04020102020204" pitchFamily="34" charset="0"/>
              </a:rPr>
              <a:t>Ecología del paisaje</a:t>
            </a:r>
            <a:endParaRPr lang="es-ES" sz="2400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598944" y="3616103"/>
            <a:ext cx="1799082" cy="30777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400" dirty="0" smtClean="0">
                <a:latin typeface="Arial Black" panose="020B0A04020102020204" pitchFamily="34" charset="0"/>
              </a:rPr>
              <a:t>Población densa</a:t>
            </a:r>
            <a:endParaRPr lang="es-ES" sz="1400" dirty="0"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93488" y="256032"/>
            <a:ext cx="1144865" cy="30777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400" dirty="0" smtClean="0">
                <a:latin typeface="Arial Black" panose="020B0A04020102020204" pitchFamily="34" charset="0"/>
              </a:rPr>
              <a:t>Montañas</a:t>
            </a:r>
            <a:endParaRPr lang="es-ES" sz="1400" dirty="0">
              <a:latin typeface="Arial Black" panose="020B0A040201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9072896" y="4579271"/>
            <a:ext cx="2159630" cy="30777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400" dirty="0" smtClean="0">
                <a:latin typeface="Arial Black" panose="020B0A04020102020204" pitchFamily="34" charset="0"/>
              </a:rPr>
              <a:t>Ambientes de rivera</a:t>
            </a:r>
            <a:endParaRPr lang="es-ES" sz="1400" dirty="0">
              <a:latin typeface="Arial Black" panose="020B0A040201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618214" y="989667"/>
            <a:ext cx="976742" cy="30777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400" dirty="0" smtClean="0">
                <a:latin typeface="Arial Black" panose="020B0A04020102020204" pitchFamily="34" charset="0"/>
              </a:rPr>
              <a:t>Cultivos</a:t>
            </a:r>
            <a:endParaRPr lang="es-ES" sz="1400" dirty="0">
              <a:latin typeface="Arial Black" panose="020B0A040201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253161" y="256031"/>
            <a:ext cx="2423869" cy="30777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400" dirty="0" smtClean="0">
                <a:latin typeface="Arial Black" panose="020B0A04020102020204" pitchFamily="34" charset="0"/>
              </a:rPr>
              <a:t>Fragmentos de bosque</a:t>
            </a:r>
            <a:endParaRPr lang="es-ES" sz="1400" dirty="0">
              <a:latin typeface="Arial Black" panose="020B0A040201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719487" y="2231136"/>
            <a:ext cx="2013693" cy="30777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400" dirty="0" smtClean="0">
                <a:latin typeface="Arial Black" panose="020B0A04020102020204" pitchFamily="34" charset="0"/>
              </a:rPr>
              <a:t>Zonas periurbanas</a:t>
            </a:r>
            <a:endParaRPr lang="es-ES" sz="1400" dirty="0">
              <a:latin typeface="Arial Black" panose="020B0A040201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224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119"/>
    </mc:Choice>
    <mc:Fallback xmlns="">
      <p:transition spd="slow" advTm="129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6731018" y="-645"/>
            <a:ext cx="5460982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dirty="0" smtClean="0">
                <a:latin typeface="Arial Black" panose="020B0A04020102020204" pitchFamily="34" charset="0"/>
              </a:rPr>
              <a:t>Tamaño y forma de los parches</a:t>
            </a:r>
            <a:endParaRPr lang="es-ES" sz="2400" dirty="0"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92"/>
          <a:stretch/>
        </p:blipFill>
        <p:spPr>
          <a:xfrm>
            <a:off x="6322423" y="1432584"/>
            <a:ext cx="4073597" cy="4367325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7292287" y="5841793"/>
            <a:ext cx="1467248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200" dirty="0" smtClean="0">
                <a:latin typeface="Arial Black" panose="020B0A04020102020204" pitchFamily="34" charset="0"/>
              </a:rPr>
              <a:t>Comunidad O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8727885" y="5214875"/>
            <a:ext cx="1467248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200" dirty="0" smtClean="0">
                <a:latin typeface="Arial Black" panose="020B0A04020102020204" pitchFamily="34" charset="0"/>
              </a:rPr>
              <a:t>Comunidad B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8025911" y="2998147"/>
            <a:ext cx="1467248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200" dirty="0" smtClean="0">
                <a:latin typeface="Arial Black" panose="020B0A04020102020204" pitchFamily="34" charset="0"/>
              </a:rPr>
              <a:t>Comunidad B</a:t>
            </a:r>
          </a:p>
        </p:txBody>
      </p:sp>
      <p:cxnSp>
        <p:nvCxnSpPr>
          <p:cNvPr id="15" name="Conector recto de flecha 14"/>
          <p:cNvCxnSpPr/>
          <p:nvPr/>
        </p:nvCxnSpPr>
        <p:spPr>
          <a:xfrm>
            <a:off x="7699664" y="4840709"/>
            <a:ext cx="326247" cy="10010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>
            <a:off x="8009750" y="4714333"/>
            <a:ext cx="718135" cy="5888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2888672" y="6313939"/>
            <a:ext cx="679565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Que relación resulta buen indicador de este efecto?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380" y="2090057"/>
            <a:ext cx="5606169" cy="260168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424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447"/>
    </mc:Choice>
    <mc:Fallback xmlns="">
      <p:transition spd="slow" advTm="98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731018" y="-645"/>
            <a:ext cx="5460982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dirty="0" smtClean="0">
                <a:latin typeface="Arial Black" panose="020B0A04020102020204" pitchFamily="34" charset="0"/>
              </a:rPr>
              <a:t>Tamaño y forma de los parches</a:t>
            </a:r>
            <a:endParaRPr lang="es-ES" sz="2400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8636" y="1243712"/>
            <a:ext cx="8572500" cy="485575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666009" y="667700"/>
            <a:ext cx="899852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Los paisajes dominados por los humanos son dinámicos en el tiempo.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380018" y="1363846"/>
            <a:ext cx="893618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2010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666009" y="1363846"/>
            <a:ext cx="1046018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1979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558636" y="6099464"/>
            <a:ext cx="899852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Tamaño y aislamiento resultan muy importantes en relación a la composición de especies que pueden albergar.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288471" y="2586946"/>
            <a:ext cx="9871365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Cuál es el tamaño mínimo para mantener COMUNIDADES determinadas? 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288470" y="3383582"/>
            <a:ext cx="9351821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Cual es el tamaño mínimo para le especie X?</a:t>
            </a:r>
          </a:p>
        </p:txBody>
      </p:sp>
    </p:spTree>
    <p:extLst>
      <p:ext uri="{BB962C8B-B14F-4D97-AF65-F5344CB8AC3E}">
        <p14:creationId xmlns:p14="http://schemas.microsoft.com/office/powerpoint/2010/main" val="379417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731018" y="-645"/>
            <a:ext cx="5460982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dirty="0" smtClean="0">
                <a:latin typeface="Arial Black" panose="020B0A04020102020204" pitchFamily="34" charset="0"/>
              </a:rPr>
              <a:t>Tamaño y forma de los parches</a:t>
            </a:r>
            <a:endParaRPr lang="es-ES" sz="2400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731018" y="1138165"/>
            <a:ext cx="5101937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Qué pueden decir de estas especies?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25" y="-645"/>
            <a:ext cx="6238875" cy="672465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731018" y="1999976"/>
            <a:ext cx="510193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Qué características biológicas sugieren que tienen?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731017" y="3138786"/>
            <a:ext cx="510193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Qué especies deberían guiar acciones y porqué?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731017" y="4303722"/>
            <a:ext cx="5101937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Me pueden decir algo de la riqueza/diversidad de las comunidades en relación a la distancia al borde en relación a esto?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202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276"/>
    </mc:Choice>
    <mc:Fallback xmlns="">
      <p:transition spd="slow" advTm="176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871" y="1143001"/>
            <a:ext cx="5652830" cy="393740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731018" y="-645"/>
            <a:ext cx="5460982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dirty="0" smtClean="0">
                <a:latin typeface="Arial Black" panose="020B0A04020102020204" pitchFamily="34" charset="0"/>
              </a:rPr>
              <a:t>Tamaño y forma de los parches</a:t>
            </a:r>
            <a:endParaRPr lang="es-ES" sz="2400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681648" y="461020"/>
            <a:ext cx="555972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Riqueza de aves Vs. Tamaño del parche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111708" y="5085318"/>
            <a:ext cx="1685267" cy="2616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100" dirty="0" smtClean="0">
                <a:latin typeface="Arial Black" panose="020B0A04020102020204" pitchFamily="34" charset="0"/>
              </a:rPr>
              <a:t>Escala logarítmica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131568" y="3408397"/>
            <a:ext cx="869609" cy="2616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100" dirty="0" smtClean="0">
                <a:latin typeface="Arial Black" panose="020B0A04020102020204" pitchFamily="34" charset="0"/>
              </a:rPr>
              <a:t>BOSQUE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5739" y="1493859"/>
            <a:ext cx="5395703" cy="393863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9927494" y="3849092"/>
            <a:ext cx="1019550" cy="2616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100" dirty="0" smtClean="0">
                <a:latin typeface="Arial Black" panose="020B0A04020102020204" pitchFamily="34" charset="0"/>
              </a:rPr>
              <a:t>PRADERA</a:t>
            </a:r>
          </a:p>
        </p:txBody>
      </p:sp>
      <p:pic>
        <p:nvPicPr>
          <p:cNvPr id="1026" name="Picture 2" descr="Resultado de imagen para species richness habitat siz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5625" y="1138091"/>
            <a:ext cx="4900991" cy="380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099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463"/>
    </mc:Choice>
    <mc:Fallback xmlns="">
      <p:transition spd="slow" advTm="104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323803" cy="681619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585546" y="1061211"/>
            <a:ext cx="5101937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Existen trabajos que muestran diversidades máximas a tamaños de parche intermedios.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6585545" y="2491569"/>
            <a:ext cx="5101937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Cuáles son las especies que no podrán habitar tamaños pequeños/intermedios?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585545" y="4192214"/>
            <a:ext cx="510193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Las grandes extensiones boscosas son necesarias.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585545" y="5404487"/>
            <a:ext cx="5101937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La heterogeneidad del parche resulta de suma importancia, además del tamaño.</a:t>
            </a:r>
          </a:p>
        </p:txBody>
      </p:sp>
    </p:spTree>
    <p:extLst>
      <p:ext uri="{BB962C8B-B14F-4D97-AF65-F5344CB8AC3E}">
        <p14:creationId xmlns:p14="http://schemas.microsoft.com/office/powerpoint/2010/main" val="421351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Resultado de imagen para island system satelital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1046" y="1310367"/>
            <a:ext cx="5135652" cy="496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para paisaje fragmentad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543" y="1310366"/>
            <a:ext cx="5489828" cy="496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6731018" y="-645"/>
            <a:ext cx="5460982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dirty="0" smtClean="0">
                <a:latin typeface="Arial Black" panose="020B0A04020102020204" pitchFamily="34" charset="0"/>
              </a:rPr>
              <a:t>Tamaño y forma de los parches</a:t>
            </a:r>
            <a:endParaRPr lang="es-ES" sz="2400" dirty="0"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681648" y="461020"/>
            <a:ext cx="555972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La Biogeografía de islas y el paisaje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559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68"/>
    </mc:Choice>
    <mc:Fallback xmlns="">
      <p:transition spd="slow" advTm="79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6731018" y="-645"/>
            <a:ext cx="5460982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dirty="0" smtClean="0">
                <a:latin typeface="Arial Black" panose="020B0A04020102020204" pitchFamily="34" charset="0"/>
              </a:rPr>
              <a:t>Tamaño y forma de los parches</a:t>
            </a:r>
            <a:endParaRPr lang="es-ES" sz="2400" dirty="0"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681648" y="461020"/>
            <a:ext cx="555972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La Biogeografía de islas y el paisaje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1" y="968188"/>
            <a:ext cx="6330717" cy="4630926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7026130" y="1202194"/>
            <a:ext cx="376467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1972 – 75 Viajes de Cook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958447" y="1834302"/>
            <a:ext cx="4928461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Darlington: Si la isla aumenta 10 veces el  tamaño, se duplica el número de especies.</a:t>
            </a:r>
          </a:p>
        </p:txBody>
      </p:sp>
    </p:spTree>
    <p:extLst>
      <p:ext uri="{BB962C8B-B14F-4D97-AF65-F5344CB8AC3E}">
        <p14:creationId xmlns:p14="http://schemas.microsoft.com/office/powerpoint/2010/main" val="138989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71614" y="1900955"/>
            <a:ext cx="10082186" cy="429588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699501" y="3081826"/>
            <a:ext cx="1724946" cy="4308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100" dirty="0" smtClean="0">
                <a:latin typeface="Arial Black" panose="020B0A04020102020204" pitchFamily="34" charset="0"/>
              </a:rPr>
              <a:t>Distancia al continente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137961" y="4218176"/>
            <a:ext cx="1594318" cy="4308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100" dirty="0" smtClean="0">
                <a:latin typeface="Arial Black" panose="020B0A04020102020204" pitchFamily="34" charset="0"/>
              </a:rPr>
              <a:t>Tamaño de la isla</a:t>
            </a:r>
          </a:p>
          <a:p>
            <a:r>
              <a:rPr lang="es-ES" sz="1100" dirty="0" smtClean="0">
                <a:latin typeface="Arial Black" panose="020B0A04020102020204" pitchFamily="34" charset="0"/>
              </a:rPr>
              <a:t>+ T + </a:t>
            </a:r>
            <a:r>
              <a:rPr lang="es-ES" sz="1100" dirty="0" err="1" smtClean="0">
                <a:latin typeface="Arial Black" panose="020B0A04020102020204" pitchFamily="34" charset="0"/>
              </a:rPr>
              <a:t>recu</a:t>
            </a:r>
            <a:r>
              <a:rPr lang="es-ES" sz="1100" dirty="0" smtClean="0">
                <a:latin typeface="Arial Black" panose="020B0A04020102020204" pitchFamily="34" charset="0"/>
              </a:rPr>
              <a:t> - </a:t>
            </a:r>
            <a:r>
              <a:rPr lang="es-ES" sz="1100" dirty="0" err="1" smtClean="0">
                <a:latin typeface="Arial Black" panose="020B0A04020102020204" pitchFamily="34" charset="0"/>
              </a:rPr>
              <a:t>comp</a:t>
            </a:r>
            <a:endParaRPr lang="es-ES" sz="1100" dirty="0" smtClean="0">
              <a:latin typeface="Arial Black" panose="020B0A040201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731018" y="-645"/>
            <a:ext cx="5460982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dirty="0" smtClean="0">
                <a:latin typeface="Arial Black" panose="020B0A04020102020204" pitchFamily="34" charset="0"/>
              </a:rPr>
              <a:t>Tamaño y forma de los parches</a:t>
            </a:r>
            <a:endParaRPr lang="es-ES" sz="2400" dirty="0">
              <a:latin typeface="Arial Black" panose="020B0A040201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681648" y="461020"/>
            <a:ext cx="555972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La Biogeografía de islas y el paisaje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60612" y="4048899"/>
            <a:ext cx="1724946" cy="6001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100" dirty="0" smtClean="0">
                <a:latin typeface="Arial Black" panose="020B0A04020102020204" pitchFamily="34" charset="0"/>
              </a:rPr>
              <a:t>Disminuye con la llegada de nuevas especies.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952952" y="4649063"/>
            <a:ext cx="1072538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Equilibrio</a:t>
            </a:r>
            <a:endParaRPr lang="es-E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686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394"/>
    </mc:Choice>
    <mc:Fallback xmlns="">
      <p:transition spd="slow" advTm="228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10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57250" y="1134071"/>
            <a:ext cx="10363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/>
              <a:t>Área </a:t>
            </a:r>
            <a:r>
              <a:rPr lang="es-ES" sz="2400" b="1" dirty="0"/>
              <a:t>heterogénea de territorio </a:t>
            </a:r>
            <a:r>
              <a:rPr lang="es-ES" sz="2400" b="1" dirty="0" smtClean="0"/>
              <a:t>compuesta por </a:t>
            </a:r>
            <a:r>
              <a:rPr lang="es-ES" sz="2400" b="1" dirty="0"/>
              <a:t>un grupo de ecosistemas que interactúan (mosaico</a:t>
            </a:r>
            <a:r>
              <a:rPr lang="es-ES" sz="2400" b="1" dirty="0" smtClean="0"/>
              <a:t>), que </a:t>
            </a:r>
            <a:r>
              <a:rPr lang="es-ES" sz="2400" b="1" dirty="0"/>
              <a:t>se </a:t>
            </a:r>
            <a:r>
              <a:rPr lang="es-ES" sz="2400" b="1" dirty="0" smtClean="0"/>
              <a:t>repiten en </a:t>
            </a:r>
            <a:r>
              <a:rPr lang="es-ES" sz="2400" b="1" dirty="0"/>
              <a:t>la región</a:t>
            </a:r>
            <a:r>
              <a:rPr lang="es-ES" sz="2400" b="1" dirty="0" smtClean="0"/>
              <a:t>” (</a:t>
            </a:r>
            <a:r>
              <a:rPr lang="es-ES" sz="2400" b="1" dirty="0"/>
              <a:t>Forman y </a:t>
            </a:r>
            <a:r>
              <a:rPr lang="es-ES" sz="2400" b="1" dirty="0" err="1"/>
              <a:t>Godron</a:t>
            </a:r>
            <a:r>
              <a:rPr lang="es-ES" sz="2400" b="1" dirty="0"/>
              <a:t>, 1986)</a:t>
            </a:r>
            <a:r>
              <a:rPr lang="es-ES" sz="2400" dirty="0"/>
              <a:t/>
            </a:r>
            <a:br>
              <a:rPr lang="es-ES" sz="2400" dirty="0"/>
            </a:b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857250" y="2474893"/>
            <a:ext cx="1036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000000"/>
                </a:solidFill>
              </a:rPr>
              <a:t>Ecosistemas individuales existen dentro de un mosaico </a:t>
            </a:r>
            <a:r>
              <a:rPr lang="es-ES" sz="2400" b="1" dirty="0" smtClean="0">
                <a:solidFill>
                  <a:srgbClr val="000000"/>
                </a:solidFill>
              </a:rPr>
              <a:t>de ecosistemas más amplio. </a:t>
            </a:r>
            <a:r>
              <a:rPr lang="es-ES" sz="2400" b="1" dirty="0">
                <a:solidFill>
                  <a:srgbClr val="000000"/>
                </a:solidFill>
              </a:rPr>
              <a:t/>
            </a:r>
            <a:br>
              <a:rPr lang="es-ES" sz="2400" b="1" dirty="0">
                <a:solidFill>
                  <a:srgbClr val="000000"/>
                </a:solidFill>
              </a:rPr>
            </a:br>
            <a:endParaRPr lang="es-ES" sz="2400" b="1" dirty="0"/>
          </a:p>
        </p:txBody>
      </p:sp>
      <p:sp>
        <p:nvSpPr>
          <p:cNvPr id="7" name="Rectángulo 6"/>
          <p:cNvSpPr/>
          <p:nvPr/>
        </p:nvSpPr>
        <p:spPr>
          <a:xfrm>
            <a:off x="857250" y="3591581"/>
            <a:ext cx="996315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000000"/>
                </a:solidFill>
              </a:rPr>
              <a:t>Tamaño de un paisaje es variable según la forma en que </a:t>
            </a:r>
            <a:r>
              <a:rPr lang="es-ES" sz="2400" b="1" dirty="0" smtClean="0">
                <a:solidFill>
                  <a:srgbClr val="000000"/>
                </a:solidFill>
              </a:rPr>
              <a:t>una especie </a:t>
            </a:r>
            <a:r>
              <a:rPr lang="es-ES" sz="2400" b="1" dirty="0">
                <a:solidFill>
                  <a:srgbClr val="000000"/>
                </a:solidFill>
              </a:rPr>
              <a:t>perciba el ambiente </a:t>
            </a:r>
            <a:r>
              <a:rPr lang="es-ES" sz="2400" b="1" dirty="0" smtClean="0">
                <a:solidFill>
                  <a:srgbClr val="000000"/>
                </a:solidFill>
              </a:rPr>
              <a:t>(mosaico </a:t>
            </a:r>
            <a:r>
              <a:rPr lang="es-ES" sz="2400" b="1" dirty="0">
                <a:solidFill>
                  <a:srgbClr val="000000"/>
                </a:solidFill>
              </a:rPr>
              <a:t>relevante al fenómeno estudiado)</a:t>
            </a:r>
            <a:br>
              <a:rPr lang="es-ES" sz="2400" b="1" dirty="0">
                <a:solidFill>
                  <a:srgbClr val="000000"/>
                </a:solidFill>
              </a:rPr>
            </a:br>
            <a:endParaRPr lang="es-ES" sz="20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8621792" y="1995"/>
            <a:ext cx="3570208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dirty="0" smtClean="0">
                <a:latin typeface="Arial Black" panose="020B0A04020102020204" pitchFamily="34" charset="0"/>
              </a:rPr>
              <a:t>Ecología del paisaje</a:t>
            </a:r>
            <a:endParaRPr lang="es-ES" sz="2400" dirty="0">
              <a:latin typeface="Arial Black" panose="020B0A040201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249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186"/>
    </mc:Choice>
    <mc:Fallback xmlns="">
      <p:transition spd="slow" advTm="161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0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7"/>
    </mc:Choice>
    <mc:Fallback xmlns="">
      <p:transition spd="slow" advTm="10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90550" y="764858"/>
            <a:ext cx="105346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000000"/>
                </a:solidFill>
              </a:rPr>
              <a:t>Estructura: la composición y </a:t>
            </a:r>
            <a:r>
              <a:rPr lang="es-ES" sz="2800" b="1" dirty="0" smtClean="0">
                <a:solidFill>
                  <a:srgbClr val="000000"/>
                </a:solidFill>
              </a:rPr>
              <a:t>la configuración </a:t>
            </a:r>
            <a:r>
              <a:rPr lang="es-ES" sz="2800" b="1" dirty="0">
                <a:solidFill>
                  <a:srgbClr val="000000"/>
                </a:solidFill>
              </a:rPr>
              <a:t>espacial del mosaico</a:t>
            </a:r>
            <a:br>
              <a:rPr lang="es-ES" sz="2800" b="1" dirty="0">
                <a:solidFill>
                  <a:srgbClr val="000000"/>
                </a:solidFill>
              </a:rPr>
            </a:br>
            <a:endParaRPr lang="es-ES" sz="2400" b="1" dirty="0"/>
          </a:p>
        </p:txBody>
      </p:sp>
      <p:sp>
        <p:nvSpPr>
          <p:cNvPr id="6" name="Rectángulo 5"/>
          <p:cNvSpPr/>
          <p:nvPr/>
        </p:nvSpPr>
        <p:spPr>
          <a:xfrm>
            <a:off x="590550" y="2134969"/>
            <a:ext cx="1053465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000000"/>
                </a:solidFill>
              </a:rPr>
              <a:t>Función: las interacciones (flujos </a:t>
            </a:r>
            <a:r>
              <a:rPr lang="es-ES" sz="2400" b="1" dirty="0" smtClean="0">
                <a:solidFill>
                  <a:srgbClr val="000000"/>
                </a:solidFill>
              </a:rPr>
              <a:t>de  especies</a:t>
            </a:r>
            <a:r>
              <a:rPr lang="es-ES" sz="2400" b="1" dirty="0">
                <a:solidFill>
                  <a:srgbClr val="000000"/>
                </a:solidFill>
              </a:rPr>
              <a:t>, materia y energía) entre </a:t>
            </a:r>
            <a:r>
              <a:rPr lang="es-ES" sz="2400" b="1" dirty="0" smtClean="0">
                <a:solidFill>
                  <a:srgbClr val="000000"/>
                </a:solidFill>
              </a:rPr>
              <a:t>los elementos </a:t>
            </a:r>
            <a:r>
              <a:rPr lang="es-ES" sz="2400" b="1" dirty="0">
                <a:solidFill>
                  <a:srgbClr val="000000"/>
                </a:solidFill>
              </a:rPr>
              <a:t>del paisaje (ecosistemas)</a:t>
            </a:r>
            <a:br>
              <a:rPr lang="es-ES" sz="2400" b="1" dirty="0">
                <a:solidFill>
                  <a:srgbClr val="000000"/>
                </a:solidFill>
              </a:rPr>
            </a:br>
            <a:endParaRPr lang="es-ES" sz="2000" b="1" dirty="0"/>
          </a:p>
        </p:txBody>
      </p:sp>
      <p:sp>
        <p:nvSpPr>
          <p:cNvPr id="7" name="Rectángulo 6"/>
          <p:cNvSpPr/>
          <p:nvPr/>
        </p:nvSpPr>
        <p:spPr>
          <a:xfrm>
            <a:off x="1676400" y="375130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2400" b="1" dirty="0">
                <a:solidFill>
                  <a:srgbClr val="000000"/>
                </a:solidFill>
              </a:rPr>
              <a:t>Cambio: las alteraciones en estructura y</a:t>
            </a:r>
            <a:br>
              <a:rPr lang="es-ES" sz="2400" b="1" dirty="0">
                <a:solidFill>
                  <a:srgbClr val="000000"/>
                </a:solidFill>
              </a:rPr>
            </a:br>
            <a:r>
              <a:rPr lang="es-ES" sz="2400" b="1" dirty="0">
                <a:solidFill>
                  <a:srgbClr val="000000"/>
                </a:solidFill>
              </a:rPr>
              <a:t>función a través del tiempo</a:t>
            </a:r>
            <a:br>
              <a:rPr lang="es-ES" sz="2400" b="1" dirty="0">
                <a:solidFill>
                  <a:srgbClr val="000000"/>
                </a:solidFill>
              </a:rPr>
            </a:b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216920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83230" y="769051"/>
            <a:ext cx="10489567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El conjunto de los diferentes tipos de coberturas que forman el paisaje se denomina MOSAICO o MATRIZ</a:t>
            </a:r>
            <a:endParaRPr lang="es-ES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83230" y="1649827"/>
            <a:ext cx="10489567" cy="92333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Es producto de fronteras definidas por los cambios en la estructura FISICA y BIOLOGICA de los diferentes ecosistemas que conforman el paisaje. Llamadas MANCHAS o PARCHES</a:t>
            </a:r>
            <a:endParaRPr lang="es-ES" dirty="0"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83230" y="3007600"/>
            <a:ext cx="10489567" cy="92333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Los parches conforman la estructura y componentes funcionales del paisaje que interactúa de múltiples formas dependiendo de su TAMAÑO Y DISPOSICION ESPACIAL.</a:t>
            </a:r>
            <a:endParaRPr lang="es-ES" dirty="0">
              <a:latin typeface="Arial Black" panose="020B0A040201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511187" y="4385845"/>
            <a:ext cx="2866030" cy="2088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3070746" y="4767983"/>
            <a:ext cx="1692322" cy="128288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6607790" y="4365373"/>
            <a:ext cx="2866030" cy="2088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6588098" y="4365373"/>
            <a:ext cx="777922" cy="65509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/>
          <p:cNvSpPr/>
          <p:nvPr/>
        </p:nvSpPr>
        <p:spPr>
          <a:xfrm>
            <a:off x="8706001" y="5798389"/>
            <a:ext cx="777922" cy="65509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/>
          <p:cNvSpPr/>
          <p:nvPr/>
        </p:nvSpPr>
        <p:spPr>
          <a:xfrm>
            <a:off x="6597687" y="5798389"/>
            <a:ext cx="777922" cy="65509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/>
          <p:cNvSpPr/>
          <p:nvPr/>
        </p:nvSpPr>
        <p:spPr>
          <a:xfrm>
            <a:off x="8706001" y="4365373"/>
            <a:ext cx="777922" cy="65509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/>
          <p:cNvSpPr txBox="1"/>
          <p:nvPr/>
        </p:nvSpPr>
        <p:spPr>
          <a:xfrm>
            <a:off x="8297985" y="-71868"/>
            <a:ext cx="3907865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dirty="0" smtClean="0">
                <a:latin typeface="Arial Black" panose="020B0A04020102020204" pitchFamily="34" charset="0"/>
              </a:rPr>
              <a:t>Estructura del paisaje</a:t>
            </a:r>
            <a:endParaRPr lang="es-ES" sz="2400" dirty="0">
              <a:latin typeface="Arial Black" panose="020B0A040201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704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957"/>
    </mc:Choice>
    <mc:Fallback xmlns="">
      <p:transition spd="slow" advTm="238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21672" y="1716420"/>
            <a:ext cx="103441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prstClr val="black"/>
                </a:solidFill>
                <a:latin typeface="Arial Black" panose="020B0A04020102020204" pitchFamily="34" charset="0"/>
              </a:rPr>
              <a:t>Parche: unidades ecológicas relativamente homogéneas (ecosistemas) más similares en algún atributo que el paisaje como un todo</a:t>
            </a:r>
            <a:br>
              <a:rPr lang="es-ES" dirty="0">
                <a:solidFill>
                  <a:prstClr val="black"/>
                </a:solidFill>
                <a:latin typeface="Arial Black" panose="020B0A04020102020204" pitchFamily="34" charset="0"/>
              </a:rPr>
            </a:br>
            <a:endParaRPr lang="es-ES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21672" y="493465"/>
            <a:ext cx="10344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prstClr val="black"/>
                </a:solidFill>
                <a:latin typeface="Arial Black" panose="020B0A04020102020204" pitchFamily="34" charset="0"/>
              </a:rPr>
              <a:t>Matriz o Mosaico: Área heterogénea de territorio compuesta por un grupo de ecosistemas que interactúan (mosaico), que se repiten en la región”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221672" y="4265420"/>
            <a:ext cx="7169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prstClr val="black"/>
                </a:solidFill>
                <a:latin typeface="Arial Black" panose="020B0A04020102020204" pitchFamily="34" charset="0"/>
              </a:rPr>
              <a:t>Corredor: elementos lineales del paisaje que  difieren de la matriz en ambos lados, por su forma y contexto actúan como conductos, barreras, filtros, fuentes , </a:t>
            </a:r>
            <a:r>
              <a:rPr lang="es-ES" dirty="0" err="1">
                <a:solidFill>
                  <a:prstClr val="black"/>
                </a:solidFill>
                <a:latin typeface="Arial Black" panose="020B0A04020102020204" pitchFamily="34" charset="0"/>
              </a:rPr>
              <a:t>etc</a:t>
            </a:r>
            <a:r>
              <a:rPr lang="es-ES" dirty="0">
                <a:solidFill>
                  <a:prstClr val="black"/>
                </a:solidFill>
                <a:latin typeface="Arial Black" panose="020B0A04020102020204" pitchFamily="34" charset="0"/>
              </a:rPr>
              <a:t/>
            </a:r>
            <a:br>
              <a:rPr lang="es-ES" dirty="0">
                <a:solidFill>
                  <a:prstClr val="black"/>
                </a:solidFill>
                <a:latin typeface="Arial Black" panose="020B0A04020102020204" pitchFamily="34" charset="0"/>
              </a:rPr>
            </a:br>
            <a:endParaRPr lang="es-ES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1945" y="3781425"/>
            <a:ext cx="4124325" cy="307657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21672" y="2873863"/>
            <a:ext cx="69023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Fronteras: por </a:t>
            </a:r>
            <a:r>
              <a:rPr lang="es-ES" dirty="0">
                <a:solidFill>
                  <a:prstClr val="black"/>
                </a:solidFill>
                <a:latin typeface="Arial Black" panose="020B0A04020102020204" pitchFamily="34" charset="0"/>
              </a:rPr>
              <a:t>los cambios en la estructura FISICA y BIOLOGICA de los diferentes ecosistemas que conforman el paisaje.</a:t>
            </a:r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11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843"/>
    </mc:Choice>
    <mc:Fallback xmlns="">
      <p:transition spd="slow" advTm="183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  <p:bldP spid="8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28650" y="276821"/>
            <a:ext cx="996315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rgbClr val="000000"/>
                </a:solidFill>
              </a:rPr>
              <a:t>Tipos de </a:t>
            </a:r>
            <a:r>
              <a:rPr lang="es-ES" sz="3200" b="1" dirty="0" smtClean="0">
                <a:solidFill>
                  <a:srgbClr val="000000"/>
                </a:solidFill>
              </a:rPr>
              <a:t>parches </a:t>
            </a:r>
          </a:p>
          <a:p>
            <a:r>
              <a:rPr lang="es-ES" sz="2800" b="1" dirty="0" smtClean="0">
                <a:solidFill>
                  <a:srgbClr val="000000"/>
                </a:solidFill>
              </a:rPr>
              <a:t>Mosaico </a:t>
            </a:r>
            <a:r>
              <a:rPr lang="es-ES" sz="2800" b="1" dirty="0">
                <a:solidFill>
                  <a:srgbClr val="000000"/>
                </a:solidFill>
              </a:rPr>
              <a:t>cambiante: </a:t>
            </a:r>
            <a:r>
              <a:rPr lang="es-ES" sz="2400" b="1" dirty="0">
                <a:solidFill>
                  <a:srgbClr val="000000"/>
                </a:solidFill>
              </a:rPr>
              <a:t>área en equilibrio con </a:t>
            </a:r>
            <a:r>
              <a:rPr lang="es-ES" sz="2400" b="1" dirty="0" smtClean="0">
                <a:solidFill>
                  <a:srgbClr val="000000"/>
                </a:solidFill>
              </a:rPr>
              <a:t>muchos parches </a:t>
            </a:r>
            <a:r>
              <a:rPr lang="es-ES" sz="2400" b="1" dirty="0">
                <a:solidFill>
                  <a:srgbClr val="000000"/>
                </a:solidFill>
              </a:rPr>
              <a:t>en estados </a:t>
            </a:r>
            <a:r>
              <a:rPr lang="es-ES" sz="2400" b="1" dirty="0" err="1">
                <a:solidFill>
                  <a:srgbClr val="000000"/>
                </a:solidFill>
              </a:rPr>
              <a:t>sucesionales</a:t>
            </a:r>
            <a:r>
              <a:rPr lang="es-ES" sz="2400" b="1" dirty="0">
                <a:solidFill>
                  <a:srgbClr val="000000"/>
                </a:solidFill>
              </a:rPr>
              <a:t> diferentes (disturbio </a:t>
            </a:r>
            <a:r>
              <a:rPr lang="es-ES" sz="2400" b="1" dirty="0" smtClean="0">
                <a:solidFill>
                  <a:srgbClr val="000000"/>
                </a:solidFill>
              </a:rPr>
              <a:t>y sucesión</a:t>
            </a:r>
            <a:r>
              <a:rPr lang="es-ES" sz="2400" b="1" dirty="0">
                <a:solidFill>
                  <a:srgbClr val="000000"/>
                </a:solidFill>
              </a:rPr>
              <a:t>)</a:t>
            </a:r>
            <a:r>
              <a:rPr lang="es-ES" sz="2800" dirty="0">
                <a:solidFill>
                  <a:srgbClr val="000000"/>
                </a:solidFill>
              </a:rPr>
              <a:t/>
            </a:r>
            <a:br>
              <a:rPr lang="es-ES" sz="2800" dirty="0">
                <a:solidFill>
                  <a:srgbClr val="000000"/>
                </a:solidFill>
              </a:rPr>
            </a:br>
            <a:endParaRPr lang="es-ES" sz="2000" dirty="0"/>
          </a:p>
        </p:txBody>
      </p:sp>
      <p:sp>
        <p:nvSpPr>
          <p:cNvPr id="5" name="Rectángulo 4"/>
          <p:cNvSpPr/>
          <p:nvPr/>
        </p:nvSpPr>
        <p:spPr>
          <a:xfrm>
            <a:off x="1009650" y="1969592"/>
            <a:ext cx="6096000" cy="40626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2400" b="1" dirty="0">
                <a:solidFill>
                  <a:srgbClr val="000000"/>
                </a:solidFill>
              </a:rPr>
              <a:t>Disturbio </a:t>
            </a:r>
            <a:r>
              <a:rPr lang="es-ES" sz="2000" dirty="0">
                <a:solidFill>
                  <a:srgbClr val="000000"/>
                </a:solidFill>
              </a:rPr>
              <a:t>alteración o disturbio en un área</a:t>
            </a:r>
            <a:br>
              <a:rPr lang="es-ES" sz="2000" dirty="0">
                <a:solidFill>
                  <a:srgbClr val="000000"/>
                </a:solidFill>
              </a:rPr>
            </a:br>
            <a:r>
              <a:rPr lang="es-ES" sz="2400" b="1" dirty="0">
                <a:solidFill>
                  <a:srgbClr val="000000"/>
                </a:solidFill>
              </a:rPr>
              <a:t>Remanente </a:t>
            </a:r>
            <a:r>
              <a:rPr lang="es-ES" sz="2000" dirty="0">
                <a:solidFill>
                  <a:srgbClr val="000000"/>
                </a:solidFill>
              </a:rPr>
              <a:t>área que escapa al disturbio que lo rodea</a:t>
            </a:r>
            <a:br>
              <a:rPr lang="es-ES" sz="2000" dirty="0">
                <a:solidFill>
                  <a:srgbClr val="000000"/>
                </a:solidFill>
              </a:rPr>
            </a:br>
            <a:r>
              <a:rPr lang="es-ES" sz="2400" b="1" dirty="0">
                <a:solidFill>
                  <a:srgbClr val="000000"/>
                </a:solidFill>
              </a:rPr>
              <a:t>Ambiental </a:t>
            </a:r>
            <a:r>
              <a:rPr lang="es-ES" sz="2000" dirty="0">
                <a:solidFill>
                  <a:srgbClr val="000000"/>
                </a:solidFill>
              </a:rPr>
              <a:t>generado por </a:t>
            </a:r>
            <a:r>
              <a:rPr lang="es-ES" sz="2000" dirty="0" err="1">
                <a:solidFill>
                  <a:srgbClr val="000000"/>
                </a:solidFill>
              </a:rPr>
              <a:t>parchosidad</a:t>
            </a:r>
            <a:r>
              <a:rPr lang="es-ES" sz="2000" dirty="0">
                <a:solidFill>
                  <a:srgbClr val="000000"/>
                </a:solidFill>
              </a:rPr>
              <a:t> natural del ambiente</a:t>
            </a:r>
            <a:br>
              <a:rPr lang="es-ES" sz="2000" dirty="0">
                <a:solidFill>
                  <a:srgbClr val="000000"/>
                </a:solidFill>
              </a:rPr>
            </a:br>
            <a:r>
              <a:rPr lang="es-ES" sz="2000" dirty="0">
                <a:solidFill>
                  <a:srgbClr val="000000"/>
                </a:solidFill>
              </a:rPr>
              <a:t>(suelo, clima local, humedad)</a:t>
            </a:r>
            <a:br>
              <a:rPr lang="es-ES" sz="2000" dirty="0">
                <a:solidFill>
                  <a:srgbClr val="000000"/>
                </a:solidFill>
              </a:rPr>
            </a:br>
            <a:r>
              <a:rPr lang="es-ES" sz="2400" b="1" dirty="0">
                <a:solidFill>
                  <a:srgbClr val="000000"/>
                </a:solidFill>
              </a:rPr>
              <a:t>Regeneración </a:t>
            </a:r>
            <a:r>
              <a:rPr lang="es-ES" sz="2000" dirty="0">
                <a:solidFill>
                  <a:srgbClr val="000000"/>
                </a:solidFill>
              </a:rPr>
              <a:t>parece remanente, pero es un parche de</a:t>
            </a:r>
            <a:br>
              <a:rPr lang="es-ES" sz="2000" dirty="0">
                <a:solidFill>
                  <a:srgbClr val="000000"/>
                </a:solidFill>
              </a:rPr>
            </a:br>
            <a:r>
              <a:rPr lang="es-ES" sz="2000" dirty="0">
                <a:solidFill>
                  <a:srgbClr val="000000"/>
                </a:solidFill>
              </a:rPr>
              <a:t>disturbio recuperado por regeneración</a:t>
            </a:r>
            <a:br>
              <a:rPr lang="es-ES" sz="2000" dirty="0">
                <a:solidFill>
                  <a:srgbClr val="000000"/>
                </a:solidFill>
              </a:rPr>
            </a:br>
            <a:r>
              <a:rPr lang="es-ES" sz="2400" b="1" dirty="0">
                <a:solidFill>
                  <a:srgbClr val="000000"/>
                </a:solidFill>
              </a:rPr>
              <a:t>Introducido </a:t>
            </a:r>
            <a:r>
              <a:rPr lang="es-ES" sz="2000" dirty="0">
                <a:solidFill>
                  <a:srgbClr val="000000"/>
                </a:solidFill>
              </a:rPr>
              <a:t>creados artificialmente (dique, forestación,</a:t>
            </a:r>
            <a:br>
              <a:rPr lang="es-ES" sz="2000" dirty="0">
                <a:solidFill>
                  <a:srgbClr val="000000"/>
                </a:solidFill>
              </a:rPr>
            </a:br>
            <a:r>
              <a:rPr lang="es-ES" sz="2000" dirty="0">
                <a:solidFill>
                  <a:srgbClr val="000000"/>
                </a:solidFill>
              </a:rPr>
              <a:t>cultivo, urbano, </a:t>
            </a:r>
            <a:r>
              <a:rPr lang="es-ES" sz="2000" dirty="0" err="1">
                <a:solidFill>
                  <a:srgbClr val="000000"/>
                </a:solidFill>
              </a:rPr>
              <a:t>etc</a:t>
            </a:r>
            <a:r>
              <a:rPr lang="es-ES" sz="2000" dirty="0">
                <a:solidFill>
                  <a:srgbClr val="000000"/>
                </a:solidFill>
              </a:rPr>
              <a:t>)</a:t>
            </a:r>
            <a:br>
              <a:rPr lang="es-ES" sz="2000" dirty="0">
                <a:solidFill>
                  <a:srgbClr val="000000"/>
                </a:solidFill>
              </a:rPr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006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505024" y="0"/>
            <a:ext cx="7686976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dirty="0" smtClean="0">
                <a:latin typeface="Arial Black" panose="020B0A04020102020204" pitchFamily="34" charset="0"/>
              </a:rPr>
              <a:t>Cómo se desarrolla un mosaico de paisaje??</a:t>
            </a:r>
            <a:endParaRPr lang="es-ES" sz="24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489" y="1479185"/>
            <a:ext cx="6954909" cy="46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8312028" y="2025096"/>
            <a:ext cx="26858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Topografía - Relieve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8312028" y="2554629"/>
            <a:ext cx="902811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Clima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8312028" y="3071896"/>
            <a:ext cx="159133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Edafología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8348512" y="5112691"/>
            <a:ext cx="151836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HUMANOS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8312027" y="3708825"/>
            <a:ext cx="141577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Incendios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8312028" y="4410758"/>
            <a:ext cx="131292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Pastoreo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199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595"/>
    </mc:Choice>
    <mc:Fallback xmlns="">
      <p:transition spd="slow" advTm="198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31|6.7|11.3|17.2|12.9|2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0.1|98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93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6.8|0.3|6.4|7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6.9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|80.3|18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16.1|78.1|6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31.4|56.6|2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0.5|59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7.3|84|22.4|43.2|34|4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11.3|19.5|19.1|41.7|1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3004</TotalTime>
  <Words>904</Words>
  <Application>Microsoft Office PowerPoint</Application>
  <PresentationFormat>Panorámica</PresentationFormat>
  <Paragraphs>123</Paragraphs>
  <Slides>27</Slides>
  <Notes>0</Notes>
  <HiddenSlides>5</HiddenSlides>
  <MMClips>21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Nori Javier</dc:creator>
  <cp:lastModifiedBy>Pc</cp:lastModifiedBy>
  <cp:revision>83</cp:revision>
  <dcterms:created xsi:type="dcterms:W3CDTF">2018-04-05T13:23:02Z</dcterms:created>
  <dcterms:modified xsi:type="dcterms:W3CDTF">2020-04-01T21:30:16Z</dcterms:modified>
</cp:coreProperties>
</file>