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8" r:id="rId5"/>
    <p:sldId id="274" r:id="rId6"/>
    <p:sldId id="285" r:id="rId7"/>
    <p:sldId id="276" r:id="rId8"/>
    <p:sldId id="275" r:id="rId9"/>
    <p:sldId id="277" r:id="rId10"/>
    <p:sldId id="279" r:id="rId11"/>
    <p:sldId id="280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296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49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086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084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39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550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957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545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891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683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908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0B07-7369-44E8-A35D-F62D73B79A2E}" type="datetimeFigureOut">
              <a:rPr lang="es-AR" smtClean="0"/>
              <a:t>16/04/2020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E2453-D795-4428-A704-6F85751C54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064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24544" y="332656"/>
            <a:ext cx="6910536" cy="578495"/>
          </a:xfrm>
        </p:spPr>
        <p:txBody>
          <a:bodyPr>
            <a:normAutofit/>
          </a:bodyPr>
          <a:lstStyle/>
          <a:p>
            <a:r>
              <a:rPr lang="es-AR" sz="1800" dirty="0" smtClean="0">
                <a:latin typeface="Rockwell" panose="02060603020205020403" pitchFamily="18" charset="0"/>
              </a:rPr>
              <a:t>Mecánica y Tratamiento de Suelos</a:t>
            </a:r>
            <a:endParaRPr lang="es-AR" sz="1800" dirty="0">
              <a:latin typeface="Rockwell" panose="02060603020205020403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pPr algn="r"/>
            <a:endParaRPr lang="es-AR" b="1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r"/>
            <a:r>
              <a:rPr lang="es-AR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Laboratorio 4 a</a:t>
            </a:r>
          </a:p>
          <a:p>
            <a:pPr algn="r"/>
            <a:endParaRPr lang="es-AR" b="1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r"/>
            <a:r>
              <a:rPr lang="es-AR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Ensayo de Compresión simple</a:t>
            </a:r>
            <a:endParaRPr lang="es-AR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7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 de ensayo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AR" dirty="0"/>
              <a:t>El experimento de compresión </a:t>
            </a:r>
            <a:r>
              <a:rPr lang="es-AR" dirty="0" err="1"/>
              <a:t>inconfinada</a:t>
            </a:r>
            <a:r>
              <a:rPr lang="es-AR" dirty="0"/>
              <a:t> puede hacerse </a:t>
            </a:r>
            <a:r>
              <a:rPr lang="es-AR" i="1" dirty="0"/>
              <a:t>con </a:t>
            </a:r>
            <a:r>
              <a:rPr lang="es-AR" b="1" i="1" dirty="0"/>
              <a:t>control de </a:t>
            </a:r>
            <a:r>
              <a:rPr lang="es-AR" b="1" i="1" dirty="0" smtClean="0"/>
              <a:t>deformación unitaria </a:t>
            </a:r>
            <a:r>
              <a:rPr lang="es-AR" dirty="0"/>
              <a:t>o </a:t>
            </a:r>
            <a:r>
              <a:rPr lang="es-AR" b="1" i="1" dirty="0"/>
              <a:t>con control de </a:t>
            </a:r>
            <a:r>
              <a:rPr lang="es-AR" b="1" i="1" dirty="0" smtClean="0"/>
              <a:t>esfuerzo.</a:t>
            </a:r>
          </a:p>
          <a:p>
            <a:pPr marL="0" indent="0" algn="just">
              <a:buNone/>
            </a:pPr>
            <a:endParaRPr lang="es-AR" i="1" dirty="0"/>
          </a:p>
          <a:p>
            <a:pPr marL="0" indent="0" algn="just">
              <a:buNone/>
            </a:pPr>
            <a:r>
              <a:rPr lang="es-AR" dirty="0" smtClean="0"/>
              <a:t>Se </a:t>
            </a:r>
            <a:r>
              <a:rPr lang="es-AR" dirty="0"/>
              <a:t>ha encontrado que el ensayo es bastante sensible a la tasa de deformación unitaria, </a:t>
            </a:r>
            <a:r>
              <a:rPr lang="es-AR" dirty="0" smtClean="0"/>
              <a:t>pero una </a:t>
            </a:r>
            <a:r>
              <a:rPr lang="es-AR" dirty="0"/>
              <a:t>tasa de deformación unitaria entre 0.5 y </a:t>
            </a:r>
            <a:r>
              <a:rPr lang="es-AR" i="1" dirty="0" smtClean="0"/>
              <a:t>2 % 1 </a:t>
            </a:r>
            <a:r>
              <a:rPr lang="es-AR" dirty="0"/>
              <a:t>min (es decir, un </a:t>
            </a:r>
            <a:r>
              <a:rPr lang="es-AR" dirty="0" smtClean="0"/>
              <a:t>espécimen </a:t>
            </a:r>
            <a:r>
              <a:rPr lang="es-AR" dirty="0"/>
              <a:t>de 50 mm </a:t>
            </a:r>
            <a:r>
              <a:rPr lang="es-AR" dirty="0" smtClean="0"/>
              <a:t>a una </a:t>
            </a:r>
            <a:r>
              <a:rPr lang="es-AR" dirty="0"/>
              <a:t>tasa de deformación unitaria de 1% debería comprimirse a una velocidad de 0.50 </a:t>
            </a:r>
            <a:r>
              <a:rPr lang="es-AR" i="1" dirty="0" smtClean="0"/>
              <a:t>mm/</a:t>
            </a:r>
            <a:r>
              <a:rPr lang="es-AR" dirty="0" smtClean="0"/>
              <a:t>min</a:t>
            </a:r>
            <a:r>
              <a:rPr lang="es-AR" dirty="0"/>
              <a:t>), parece brindar resultados satisfactorios.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552607" cy="4104456"/>
          </a:xfr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Cálculos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AR" dirty="0" smtClean="0"/>
              <a:t>1. Si </a:t>
            </a:r>
            <a:r>
              <a:rPr lang="es-AR" dirty="0"/>
              <a:t>Lo es la longitud inicial de la probeta y ΔL es la deformación axial, se denomina deformación especifica vertical </a:t>
            </a:r>
            <a:r>
              <a:rPr lang="es-AR" dirty="0" err="1"/>
              <a:t>εv</a:t>
            </a:r>
            <a:r>
              <a:rPr lang="es-AR" dirty="0"/>
              <a:t> como: </a:t>
            </a: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                  </a:t>
            </a:r>
          </a:p>
          <a:p>
            <a:pPr marL="0" indent="0">
              <a:buNone/>
            </a:pPr>
            <a:r>
              <a:rPr lang="el-GR" dirty="0" smtClean="0"/>
              <a:t>ε</a:t>
            </a:r>
            <a:r>
              <a:rPr lang="es-AR" dirty="0"/>
              <a:t>v</a:t>
            </a:r>
            <a:r>
              <a:rPr lang="es-AR" dirty="0" smtClean="0"/>
              <a:t>=            𝑥</a:t>
            </a:r>
            <a:r>
              <a:rPr lang="es-AR" dirty="0"/>
              <a:t>100 [%] 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2</a:t>
            </a:r>
            <a:r>
              <a:rPr lang="es-AR" dirty="0"/>
              <a:t>. Variación de la sección: el área original </a:t>
            </a:r>
            <a:r>
              <a:rPr lang="es-AR" dirty="0" err="1"/>
              <a:t>Ao</a:t>
            </a:r>
            <a:r>
              <a:rPr lang="es-AR" dirty="0"/>
              <a:t> se corrige considerando que el volumen total de la muestra permanece constante, y como la altura va disminuyendo, significa que el área va aumentando a medida que la probeta se comprime verticalmente. </a:t>
            </a:r>
          </a:p>
          <a:p>
            <a:pPr marL="0" indent="0">
              <a:buNone/>
            </a:pPr>
            <a:r>
              <a:rPr lang="es-AR" dirty="0"/>
              <a:t>Inicialmente: VT = </a:t>
            </a:r>
            <a:r>
              <a:rPr lang="es-AR" dirty="0" err="1"/>
              <a:t>Ao</a:t>
            </a:r>
            <a:r>
              <a:rPr lang="es-AR" dirty="0"/>
              <a:t> . Lo </a:t>
            </a:r>
          </a:p>
          <a:p>
            <a:pPr marL="0" indent="0">
              <a:buNone/>
            </a:pPr>
            <a:r>
              <a:rPr lang="es-AR" dirty="0"/>
              <a:t>Pero luego de una deformación vertical la altura </a:t>
            </a:r>
            <a:r>
              <a:rPr lang="es-AR" dirty="0" smtClean="0"/>
              <a:t>cambia</a:t>
            </a:r>
          </a:p>
          <a:p>
            <a:pPr marL="0" indent="0">
              <a:buNone/>
            </a:pPr>
            <a:r>
              <a:rPr lang="es-AR" dirty="0" smtClean="0"/>
              <a:t> </a:t>
            </a:r>
            <a:r>
              <a:rPr lang="es-AR" dirty="0"/>
              <a:t>ΔL: VT = A’ . (Lo – L) </a:t>
            </a:r>
            <a:r>
              <a:rPr lang="es-AR" dirty="0" smtClean="0"/>
              <a:t>Igualando </a:t>
            </a:r>
            <a:r>
              <a:rPr lang="es-AR" dirty="0"/>
              <a:t>las ecuaciones, cancelando términos y despejando el área corregida A’ se obtiene </a:t>
            </a:r>
            <a:r>
              <a:rPr lang="es-AR" dirty="0" smtClean="0"/>
              <a:t>que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                             A′=</a:t>
            </a:r>
            <a:endParaRPr lang="es-AR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524622" cy="266541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827584" y="2204864"/>
                <a:ext cx="506805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AR" dirty="0"/>
                            <m:t>𝛥</m:t>
                          </m:r>
                          <m:r>
                            <m:rPr>
                              <m:nor/>
                            </m:rPr>
                            <a:rPr lang="es-AR" dirty="0"/>
                            <m:t>𝐿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AR" dirty="0"/>
                            <m:t>𝐿𝑜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04864"/>
                <a:ext cx="506805" cy="6127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2051720" y="5373216"/>
                <a:ext cx="813364" cy="612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AR" dirty="0"/>
                            <m:t>1−</m:t>
                          </m:r>
                          <m:r>
                            <m:rPr>
                              <m:nor/>
                            </m:rPr>
                            <a:rPr lang="es-AR" dirty="0"/>
                            <m:t>𝜀</m:t>
                          </m:r>
                          <m:r>
                            <m:rPr>
                              <m:nor/>
                            </m:rPr>
                            <a:rPr lang="es-AR" dirty="0"/>
                            <m:t>𝑣</m:t>
                          </m:r>
                          <m:r>
                            <m:rPr>
                              <m:nor/>
                            </m:rPr>
                            <a:rPr lang="es-AR" dirty="0"/>
                            <m:t>  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373216"/>
                <a:ext cx="813364" cy="6128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Cálculos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68760"/>
                <a:ext cx="4114800" cy="485740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s-AR" dirty="0"/>
                  <a:t>3. La tensión normal resultante se calcula como: </a:t>
                </a:r>
                <a:endParaRPr lang="es-AR" dirty="0" smtClean="0"/>
              </a:p>
              <a:p>
                <a:pPr marL="0" indent="0">
                  <a:buNone/>
                </a:pPr>
                <a:r>
                  <a:rPr lang="es-AR" b="1" dirty="0" smtClean="0"/>
                  <a:t> 𝜎</a:t>
                </a:r>
                <a:r>
                  <a:rPr lang="es-AR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AR" b="1" dirty="0"/>
                          <m:t>𝑃</m:t>
                        </m:r>
                      </m:num>
                      <m:den>
                        <m:r>
                          <m:rPr>
                            <m:nor/>
                          </m:rPr>
                          <a:rPr lang="es-AR" b="1" dirty="0"/>
                          <m:t>𝐴</m:t>
                        </m:r>
                        <m:r>
                          <m:rPr>
                            <m:nor/>
                          </m:rPr>
                          <a:rPr lang="es-AR" b="1" dirty="0"/>
                          <m:t>′</m:t>
                        </m:r>
                      </m:den>
                    </m:f>
                  </m:oMath>
                </a14:m>
                <a:r>
                  <a:rPr lang="es-AR" b="1" dirty="0" smtClean="0"/>
                  <a:t> </a:t>
                </a:r>
                <a:r>
                  <a:rPr lang="es-AR" b="1" dirty="0"/>
                  <a:t>[</a:t>
                </a:r>
                <a:r>
                  <a:rPr lang="es-AR" b="1" dirty="0" smtClean="0"/>
                  <a:t>𝑘𝑔/𝑐𝑚</a:t>
                </a:r>
                <a:r>
                  <a:rPr lang="es-AR" b="1" dirty="0"/>
                  <a:t>2] </a:t>
                </a:r>
                <a:r>
                  <a:rPr lang="es-AR" dirty="0"/>
                  <a:t>	</a:t>
                </a:r>
                <a:endParaRPr lang="es-AR" dirty="0" smtClean="0"/>
              </a:p>
              <a:p>
                <a:pPr marL="0" indent="0">
                  <a:buNone/>
                </a:pPr>
                <a:r>
                  <a:rPr lang="es-AR" dirty="0" smtClean="0"/>
                  <a:t>		</a:t>
                </a:r>
                <a:r>
                  <a:rPr lang="es-AR" sz="2600" dirty="0" smtClean="0"/>
                  <a:t>𝜎</a:t>
                </a:r>
                <a:r>
                  <a:rPr lang="es-AR" sz="2600" dirty="0"/>
                  <a:t>=𝑡𝑒𝑛𝑠𝑖</a:t>
                </a:r>
                <a:r>
                  <a:rPr lang="es-AR" sz="2600" dirty="0" err="1"/>
                  <a:t>ó</a:t>
                </a:r>
                <a:r>
                  <a:rPr lang="es-AR" sz="2600" dirty="0"/>
                  <a:t>𝑛 𝑛𝑜𝑟𝑚𝑎𝑙 </a:t>
                </a:r>
                <a:endParaRPr lang="es-AR" sz="2600" dirty="0" smtClean="0"/>
              </a:p>
              <a:p>
                <a:pPr marL="0" indent="0">
                  <a:buNone/>
                </a:pPr>
                <a:r>
                  <a:rPr lang="es-AR" sz="2600" dirty="0" smtClean="0"/>
                  <a:t>		𝑃</a:t>
                </a:r>
                <a:r>
                  <a:rPr lang="es-AR" sz="2600" dirty="0"/>
                  <a:t>=𝑐𝑎𝑟𝑔𝑎 𝑣𝑒𝑟𝑡𝑖𝑐𝑎𝑙 </a:t>
                </a:r>
                <a:endParaRPr lang="es-AR" sz="2600" dirty="0" smtClean="0"/>
              </a:p>
              <a:p>
                <a:pPr marL="0" indent="0">
                  <a:buNone/>
                </a:pPr>
                <a:r>
                  <a:rPr lang="es-AR" sz="2600" dirty="0" smtClean="0"/>
                  <a:t>		𝐴</a:t>
                </a:r>
                <a:r>
                  <a:rPr lang="es-AR" sz="2600" dirty="0"/>
                  <a:t>′= 𝑎𝑟𝑒𝑛𝑎 𝑐𝑜𝑟𝑟𝑒𝑔𝑖𝑑𝑎 	</a:t>
                </a:r>
              </a:p>
              <a:p>
                <a:pPr marL="0" indent="0">
                  <a:buNone/>
                </a:pPr>
                <a:r>
                  <a:rPr lang="es-AR" sz="2600" b="1" dirty="0" smtClean="0"/>
                  <a:t> 𝑃</a:t>
                </a:r>
                <a:r>
                  <a:rPr lang="es-AR" sz="2600" b="1" dirty="0"/>
                  <a:t>=𝑘 .𝛥𝑘 </a:t>
                </a:r>
                <a:r>
                  <a:rPr lang="es-AR" sz="2600" dirty="0"/>
                  <a:t>	</a:t>
                </a:r>
                <a:endParaRPr lang="es-AR" sz="2600" dirty="0" smtClean="0"/>
              </a:p>
              <a:p>
                <a:pPr marL="0" indent="0">
                  <a:buNone/>
                </a:pPr>
                <a:endParaRPr lang="es-AR" dirty="0" smtClean="0"/>
              </a:p>
              <a:p>
                <a:pPr marL="0" indent="0">
                  <a:buNone/>
                </a:pPr>
                <a:r>
                  <a:rPr lang="es-AR" dirty="0"/>
                  <a:t>	</a:t>
                </a:r>
                <a:r>
                  <a:rPr lang="es-AR" dirty="0" smtClean="0"/>
                  <a:t>𝑘</a:t>
                </a:r>
                <a:r>
                  <a:rPr lang="es-AR" dirty="0"/>
                  <a:t>=𝑐𝑜𝑛𝑠𝑡𝑎𝑛𝑡𝑒 𝑑𝑒𝑙 𝑎𝑟𝑜 𝑑𝑒 𝑐𝑎𝑟𝑔𝑎 [</a:t>
                </a:r>
                <a:r>
                  <a:rPr lang="es-AR" dirty="0" smtClean="0"/>
                  <a:t>𝑘𝑔/𝑑𝑖𝑣</a:t>
                </a:r>
                <a:r>
                  <a:rPr lang="es-AR" dirty="0"/>
                  <a:t>] </a:t>
                </a:r>
                <a:endParaRPr lang="es-AR" dirty="0" smtClean="0"/>
              </a:p>
              <a:p>
                <a:pPr marL="0" indent="0">
                  <a:buNone/>
                </a:pPr>
                <a:r>
                  <a:rPr lang="es-AR" dirty="0" smtClean="0"/>
                  <a:t>	𝛥𝑘</a:t>
                </a:r>
                <a:r>
                  <a:rPr lang="es-AR" dirty="0"/>
                  <a:t>=𝑣𝑎𝑟𝑖𝑎𝑐𝑖𝑜𝑛 𝑑𝑒 𝑙𝑒𝑐𝑡𝑢𝑟𝑎 𝑑𝑒𝑙 </a:t>
                </a:r>
                <a:r>
                  <a:rPr lang="es-AR" dirty="0" smtClean="0"/>
                  <a:t>𝑓𝑙𝑒𝑥𝑖𝑚𝑒𝑡𝑟𝑜.</a:t>
                </a:r>
              </a:p>
              <a:p>
                <a:pPr marL="0" indent="0">
                  <a:buNone/>
                </a:pPr>
                <a:endParaRPr lang="es-AR" dirty="0" smtClean="0"/>
              </a:p>
              <a:p>
                <a:pPr marL="0" indent="0">
                  <a:buNone/>
                </a:pPr>
                <a:r>
                  <a:rPr lang="es-AR" dirty="0" smtClean="0"/>
                  <a:t>4</a:t>
                </a:r>
                <a:r>
                  <a:rPr lang="es-AR" dirty="0"/>
                  <a:t>. Con los valores obtenidos se grafica la curva tensión-deformación (σ vs </a:t>
                </a:r>
                <a:r>
                  <a:rPr lang="es-AR" dirty="0" err="1"/>
                  <a:t>εv</a:t>
                </a:r>
                <a:r>
                  <a:rPr lang="es-AR" dirty="0"/>
                  <a:t>) y con la tensión máxima de rotura se grafica el correspondiente círculo de </a:t>
                </a:r>
                <a:r>
                  <a:rPr lang="es-AR" dirty="0" err="1"/>
                  <a:t>Mohr</a:t>
                </a:r>
                <a:r>
                  <a:rPr lang="es-AR" dirty="0"/>
                  <a:t> (ζ vs σ) </a:t>
                </a:r>
              </a:p>
              <a:p>
                <a:endParaRPr lang="es-AR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68760"/>
                <a:ext cx="4114800" cy="4857403"/>
              </a:xfrm>
              <a:blipFill rotWithShape="1">
                <a:blip r:embed="rId4"/>
                <a:stretch>
                  <a:fillRect l="-1185" t="-1631" r="-118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5 Conector recto"/>
          <p:cNvCxnSpPr/>
          <p:nvPr/>
        </p:nvCxnSpPr>
        <p:spPr>
          <a:xfrm>
            <a:off x="5190301" y="2622317"/>
            <a:ext cx="0" cy="21602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5190301" y="4801879"/>
            <a:ext cx="35326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Forma libre"/>
          <p:cNvSpPr/>
          <p:nvPr/>
        </p:nvSpPr>
        <p:spPr>
          <a:xfrm>
            <a:off x="5190301" y="2898068"/>
            <a:ext cx="1307805" cy="1884489"/>
          </a:xfrm>
          <a:custGeom>
            <a:avLst/>
            <a:gdLst>
              <a:gd name="connsiteX0" fmla="*/ 0 w 1307805"/>
              <a:gd name="connsiteY0" fmla="*/ 1886687 h 1886687"/>
              <a:gd name="connsiteX1" fmla="*/ 255182 w 1307805"/>
              <a:gd name="connsiteY1" fmla="*/ 1248734 h 1886687"/>
              <a:gd name="connsiteX2" fmla="*/ 457200 w 1307805"/>
              <a:gd name="connsiteY2" fmla="*/ 791534 h 1886687"/>
              <a:gd name="connsiteX3" fmla="*/ 584791 w 1307805"/>
              <a:gd name="connsiteY3" fmla="*/ 504455 h 1886687"/>
              <a:gd name="connsiteX4" fmla="*/ 712382 w 1307805"/>
              <a:gd name="connsiteY4" fmla="*/ 185478 h 1886687"/>
              <a:gd name="connsiteX5" fmla="*/ 850605 w 1307805"/>
              <a:gd name="connsiteY5" fmla="*/ 68520 h 1886687"/>
              <a:gd name="connsiteX6" fmla="*/ 956931 w 1307805"/>
              <a:gd name="connsiteY6" fmla="*/ 4725 h 1886687"/>
              <a:gd name="connsiteX7" fmla="*/ 988828 w 1307805"/>
              <a:gd name="connsiteY7" fmla="*/ 4725 h 1886687"/>
              <a:gd name="connsiteX8" fmla="*/ 1031358 w 1307805"/>
              <a:gd name="connsiteY8" fmla="*/ 4725 h 1886687"/>
              <a:gd name="connsiteX9" fmla="*/ 1073889 w 1307805"/>
              <a:gd name="connsiteY9" fmla="*/ 4725 h 1886687"/>
              <a:gd name="connsiteX10" fmla="*/ 1116419 w 1307805"/>
              <a:gd name="connsiteY10" fmla="*/ 25990 h 1886687"/>
              <a:gd name="connsiteX11" fmla="*/ 1148317 w 1307805"/>
              <a:gd name="connsiteY11" fmla="*/ 79152 h 1886687"/>
              <a:gd name="connsiteX12" fmla="*/ 1169582 w 1307805"/>
              <a:gd name="connsiteY12" fmla="*/ 111050 h 1886687"/>
              <a:gd name="connsiteX13" fmla="*/ 1201479 w 1307805"/>
              <a:gd name="connsiteY13" fmla="*/ 142948 h 1886687"/>
              <a:gd name="connsiteX14" fmla="*/ 1265275 w 1307805"/>
              <a:gd name="connsiteY14" fmla="*/ 206743 h 1886687"/>
              <a:gd name="connsiteX15" fmla="*/ 1307805 w 1307805"/>
              <a:gd name="connsiteY15" fmla="*/ 291804 h 1886687"/>
              <a:gd name="connsiteX0" fmla="*/ 0 w 1307805"/>
              <a:gd name="connsiteY0" fmla="*/ 1884489 h 1884489"/>
              <a:gd name="connsiteX1" fmla="*/ 255182 w 1307805"/>
              <a:gd name="connsiteY1" fmla="*/ 1246536 h 1884489"/>
              <a:gd name="connsiteX2" fmla="*/ 457200 w 1307805"/>
              <a:gd name="connsiteY2" fmla="*/ 789336 h 1884489"/>
              <a:gd name="connsiteX3" fmla="*/ 584791 w 1307805"/>
              <a:gd name="connsiteY3" fmla="*/ 502257 h 1884489"/>
              <a:gd name="connsiteX4" fmla="*/ 712382 w 1307805"/>
              <a:gd name="connsiteY4" fmla="*/ 183280 h 1884489"/>
              <a:gd name="connsiteX5" fmla="*/ 826855 w 1307805"/>
              <a:gd name="connsiteY5" fmla="*/ 36634 h 1884489"/>
              <a:gd name="connsiteX6" fmla="*/ 956931 w 1307805"/>
              <a:gd name="connsiteY6" fmla="*/ 2527 h 1884489"/>
              <a:gd name="connsiteX7" fmla="*/ 988828 w 1307805"/>
              <a:gd name="connsiteY7" fmla="*/ 2527 h 1884489"/>
              <a:gd name="connsiteX8" fmla="*/ 1031358 w 1307805"/>
              <a:gd name="connsiteY8" fmla="*/ 2527 h 1884489"/>
              <a:gd name="connsiteX9" fmla="*/ 1073889 w 1307805"/>
              <a:gd name="connsiteY9" fmla="*/ 2527 h 1884489"/>
              <a:gd name="connsiteX10" fmla="*/ 1116419 w 1307805"/>
              <a:gd name="connsiteY10" fmla="*/ 23792 h 1884489"/>
              <a:gd name="connsiteX11" fmla="*/ 1148317 w 1307805"/>
              <a:gd name="connsiteY11" fmla="*/ 76954 h 1884489"/>
              <a:gd name="connsiteX12" fmla="*/ 1169582 w 1307805"/>
              <a:gd name="connsiteY12" fmla="*/ 108852 h 1884489"/>
              <a:gd name="connsiteX13" fmla="*/ 1201479 w 1307805"/>
              <a:gd name="connsiteY13" fmla="*/ 140750 h 1884489"/>
              <a:gd name="connsiteX14" fmla="*/ 1265275 w 1307805"/>
              <a:gd name="connsiteY14" fmla="*/ 204545 h 1884489"/>
              <a:gd name="connsiteX15" fmla="*/ 1307805 w 1307805"/>
              <a:gd name="connsiteY15" fmla="*/ 289606 h 1884489"/>
              <a:gd name="connsiteX0" fmla="*/ 0 w 1307805"/>
              <a:gd name="connsiteY0" fmla="*/ 1884489 h 1884489"/>
              <a:gd name="connsiteX1" fmla="*/ 255182 w 1307805"/>
              <a:gd name="connsiteY1" fmla="*/ 1246536 h 1884489"/>
              <a:gd name="connsiteX2" fmla="*/ 457200 w 1307805"/>
              <a:gd name="connsiteY2" fmla="*/ 789336 h 1884489"/>
              <a:gd name="connsiteX3" fmla="*/ 584791 w 1307805"/>
              <a:gd name="connsiteY3" fmla="*/ 502257 h 1884489"/>
              <a:gd name="connsiteX4" fmla="*/ 712382 w 1307805"/>
              <a:gd name="connsiteY4" fmla="*/ 183280 h 1884489"/>
              <a:gd name="connsiteX5" fmla="*/ 826855 w 1307805"/>
              <a:gd name="connsiteY5" fmla="*/ 36634 h 1884489"/>
              <a:gd name="connsiteX6" fmla="*/ 956931 w 1307805"/>
              <a:gd name="connsiteY6" fmla="*/ 2527 h 1884489"/>
              <a:gd name="connsiteX7" fmla="*/ 988828 w 1307805"/>
              <a:gd name="connsiteY7" fmla="*/ 2527 h 1884489"/>
              <a:gd name="connsiteX8" fmla="*/ 1031358 w 1307805"/>
              <a:gd name="connsiteY8" fmla="*/ 2527 h 1884489"/>
              <a:gd name="connsiteX9" fmla="*/ 1073889 w 1307805"/>
              <a:gd name="connsiteY9" fmla="*/ 2527 h 1884489"/>
              <a:gd name="connsiteX10" fmla="*/ 1116419 w 1307805"/>
              <a:gd name="connsiteY10" fmla="*/ 23792 h 1884489"/>
              <a:gd name="connsiteX11" fmla="*/ 1166130 w 1307805"/>
              <a:gd name="connsiteY11" fmla="*/ 76954 h 1884489"/>
              <a:gd name="connsiteX12" fmla="*/ 1169582 w 1307805"/>
              <a:gd name="connsiteY12" fmla="*/ 108852 h 1884489"/>
              <a:gd name="connsiteX13" fmla="*/ 1201479 w 1307805"/>
              <a:gd name="connsiteY13" fmla="*/ 140750 h 1884489"/>
              <a:gd name="connsiteX14" fmla="*/ 1265275 w 1307805"/>
              <a:gd name="connsiteY14" fmla="*/ 204545 h 1884489"/>
              <a:gd name="connsiteX15" fmla="*/ 1307805 w 1307805"/>
              <a:gd name="connsiteY15" fmla="*/ 289606 h 1884489"/>
              <a:gd name="connsiteX0" fmla="*/ 0 w 1307805"/>
              <a:gd name="connsiteY0" fmla="*/ 1884489 h 1884489"/>
              <a:gd name="connsiteX1" fmla="*/ 255182 w 1307805"/>
              <a:gd name="connsiteY1" fmla="*/ 1246536 h 1884489"/>
              <a:gd name="connsiteX2" fmla="*/ 457200 w 1307805"/>
              <a:gd name="connsiteY2" fmla="*/ 789336 h 1884489"/>
              <a:gd name="connsiteX3" fmla="*/ 584791 w 1307805"/>
              <a:gd name="connsiteY3" fmla="*/ 502257 h 1884489"/>
              <a:gd name="connsiteX4" fmla="*/ 712382 w 1307805"/>
              <a:gd name="connsiteY4" fmla="*/ 183280 h 1884489"/>
              <a:gd name="connsiteX5" fmla="*/ 826855 w 1307805"/>
              <a:gd name="connsiteY5" fmla="*/ 36634 h 1884489"/>
              <a:gd name="connsiteX6" fmla="*/ 956931 w 1307805"/>
              <a:gd name="connsiteY6" fmla="*/ 2527 h 1884489"/>
              <a:gd name="connsiteX7" fmla="*/ 988828 w 1307805"/>
              <a:gd name="connsiteY7" fmla="*/ 2527 h 1884489"/>
              <a:gd name="connsiteX8" fmla="*/ 1031358 w 1307805"/>
              <a:gd name="connsiteY8" fmla="*/ 2527 h 1884489"/>
              <a:gd name="connsiteX9" fmla="*/ 1073889 w 1307805"/>
              <a:gd name="connsiteY9" fmla="*/ 2527 h 1884489"/>
              <a:gd name="connsiteX10" fmla="*/ 1116419 w 1307805"/>
              <a:gd name="connsiteY10" fmla="*/ 23792 h 1884489"/>
              <a:gd name="connsiteX11" fmla="*/ 1166130 w 1307805"/>
              <a:gd name="connsiteY11" fmla="*/ 76954 h 1884489"/>
              <a:gd name="connsiteX12" fmla="*/ 1169582 w 1307805"/>
              <a:gd name="connsiteY12" fmla="*/ 108852 h 1884489"/>
              <a:gd name="connsiteX13" fmla="*/ 1219292 w 1307805"/>
              <a:gd name="connsiteY13" fmla="*/ 134812 h 1884489"/>
              <a:gd name="connsiteX14" fmla="*/ 1265275 w 1307805"/>
              <a:gd name="connsiteY14" fmla="*/ 204545 h 1884489"/>
              <a:gd name="connsiteX15" fmla="*/ 1307805 w 1307805"/>
              <a:gd name="connsiteY15" fmla="*/ 289606 h 1884489"/>
              <a:gd name="connsiteX0" fmla="*/ 0 w 1307805"/>
              <a:gd name="connsiteY0" fmla="*/ 1884489 h 1884489"/>
              <a:gd name="connsiteX1" fmla="*/ 255182 w 1307805"/>
              <a:gd name="connsiteY1" fmla="*/ 1246536 h 1884489"/>
              <a:gd name="connsiteX2" fmla="*/ 457200 w 1307805"/>
              <a:gd name="connsiteY2" fmla="*/ 789336 h 1884489"/>
              <a:gd name="connsiteX3" fmla="*/ 584791 w 1307805"/>
              <a:gd name="connsiteY3" fmla="*/ 502257 h 1884489"/>
              <a:gd name="connsiteX4" fmla="*/ 712382 w 1307805"/>
              <a:gd name="connsiteY4" fmla="*/ 183280 h 1884489"/>
              <a:gd name="connsiteX5" fmla="*/ 826855 w 1307805"/>
              <a:gd name="connsiteY5" fmla="*/ 36634 h 1884489"/>
              <a:gd name="connsiteX6" fmla="*/ 956931 w 1307805"/>
              <a:gd name="connsiteY6" fmla="*/ 2527 h 1884489"/>
              <a:gd name="connsiteX7" fmla="*/ 988828 w 1307805"/>
              <a:gd name="connsiteY7" fmla="*/ 2527 h 1884489"/>
              <a:gd name="connsiteX8" fmla="*/ 1031358 w 1307805"/>
              <a:gd name="connsiteY8" fmla="*/ 2527 h 1884489"/>
              <a:gd name="connsiteX9" fmla="*/ 1073889 w 1307805"/>
              <a:gd name="connsiteY9" fmla="*/ 2527 h 1884489"/>
              <a:gd name="connsiteX10" fmla="*/ 1116419 w 1307805"/>
              <a:gd name="connsiteY10" fmla="*/ 23792 h 1884489"/>
              <a:gd name="connsiteX11" fmla="*/ 1166130 w 1307805"/>
              <a:gd name="connsiteY11" fmla="*/ 76954 h 1884489"/>
              <a:gd name="connsiteX12" fmla="*/ 1187395 w 1307805"/>
              <a:gd name="connsiteY12" fmla="*/ 91039 h 1884489"/>
              <a:gd name="connsiteX13" fmla="*/ 1219292 w 1307805"/>
              <a:gd name="connsiteY13" fmla="*/ 134812 h 1884489"/>
              <a:gd name="connsiteX14" fmla="*/ 1265275 w 1307805"/>
              <a:gd name="connsiteY14" fmla="*/ 204545 h 1884489"/>
              <a:gd name="connsiteX15" fmla="*/ 1307805 w 1307805"/>
              <a:gd name="connsiteY15" fmla="*/ 289606 h 1884489"/>
              <a:gd name="connsiteX0" fmla="*/ 0 w 1307805"/>
              <a:gd name="connsiteY0" fmla="*/ 1884489 h 1884489"/>
              <a:gd name="connsiteX1" fmla="*/ 255182 w 1307805"/>
              <a:gd name="connsiteY1" fmla="*/ 1246536 h 1884489"/>
              <a:gd name="connsiteX2" fmla="*/ 457200 w 1307805"/>
              <a:gd name="connsiteY2" fmla="*/ 789336 h 1884489"/>
              <a:gd name="connsiteX3" fmla="*/ 584791 w 1307805"/>
              <a:gd name="connsiteY3" fmla="*/ 502257 h 1884489"/>
              <a:gd name="connsiteX4" fmla="*/ 712382 w 1307805"/>
              <a:gd name="connsiteY4" fmla="*/ 183280 h 1884489"/>
              <a:gd name="connsiteX5" fmla="*/ 826855 w 1307805"/>
              <a:gd name="connsiteY5" fmla="*/ 36634 h 1884489"/>
              <a:gd name="connsiteX6" fmla="*/ 956931 w 1307805"/>
              <a:gd name="connsiteY6" fmla="*/ 2527 h 1884489"/>
              <a:gd name="connsiteX7" fmla="*/ 988828 w 1307805"/>
              <a:gd name="connsiteY7" fmla="*/ 2527 h 1884489"/>
              <a:gd name="connsiteX8" fmla="*/ 1031358 w 1307805"/>
              <a:gd name="connsiteY8" fmla="*/ 2527 h 1884489"/>
              <a:gd name="connsiteX9" fmla="*/ 1073889 w 1307805"/>
              <a:gd name="connsiteY9" fmla="*/ 2527 h 1884489"/>
              <a:gd name="connsiteX10" fmla="*/ 1116419 w 1307805"/>
              <a:gd name="connsiteY10" fmla="*/ 23792 h 1884489"/>
              <a:gd name="connsiteX11" fmla="*/ 1154254 w 1307805"/>
              <a:gd name="connsiteY11" fmla="*/ 41328 h 1884489"/>
              <a:gd name="connsiteX12" fmla="*/ 1187395 w 1307805"/>
              <a:gd name="connsiteY12" fmla="*/ 91039 h 1884489"/>
              <a:gd name="connsiteX13" fmla="*/ 1219292 w 1307805"/>
              <a:gd name="connsiteY13" fmla="*/ 134812 h 1884489"/>
              <a:gd name="connsiteX14" fmla="*/ 1265275 w 1307805"/>
              <a:gd name="connsiteY14" fmla="*/ 204545 h 1884489"/>
              <a:gd name="connsiteX15" fmla="*/ 1307805 w 1307805"/>
              <a:gd name="connsiteY15" fmla="*/ 289606 h 1884489"/>
              <a:gd name="connsiteX0" fmla="*/ 0 w 1307805"/>
              <a:gd name="connsiteY0" fmla="*/ 1884489 h 1884489"/>
              <a:gd name="connsiteX1" fmla="*/ 255182 w 1307805"/>
              <a:gd name="connsiteY1" fmla="*/ 1246536 h 1884489"/>
              <a:gd name="connsiteX2" fmla="*/ 457200 w 1307805"/>
              <a:gd name="connsiteY2" fmla="*/ 789336 h 1884489"/>
              <a:gd name="connsiteX3" fmla="*/ 572916 w 1307805"/>
              <a:gd name="connsiteY3" fmla="*/ 484444 h 1884489"/>
              <a:gd name="connsiteX4" fmla="*/ 712382 w 1307805"/>
              <a:gd name="connsiteY4" fmla="*/ 183280 h 1884489"/>
              <a:gd name="connsiteX5" fmla="*/ 826855 w 1307805"/>
              <a:gd name="connsiteY5" fmla="*/ 36634 h 1884489"/>
              <a:gd name="connsiteX6" fmla="*/ 956931 w 1307805"/>
              <a:gd name="connsiteY6" fmla="*/ 2527 h 1884489"/>
              <a:gd name="connsiteX7" fmla="*/ 988828 w 1307805"/>
              <a:gd name="connsiteY7" fmla="*/ 2527 h 1884489"/>
              <a:gd name="connsiteX8" fmla="*/ 1031358 w 1307805"/>
              <a:gd name="connsiteY8" fmla="*/ 2527 h 1884489"/>
              <a:gd name="connsiteX9" fmla="*/ 1073889 w 1307805"/>
              <a:gd name="connsiteY9" fmla="*/ 2527 h 1884489"/>
              <a:gd name="connsiteX10" fmla="*/ 1116419 w 1307805"/>
              <a:gd name="connsiteY10" fmla="*/ 23792 h 1884489"/>
              <a:gd name="connsiteX11" fmla="*/ 1154254 w 1307805"/>
              <a:gd name="connsiteY11" fmla="*/ 41328 h 1884489"/>
              <a:gd name="connsiteX12" fmla="*/ 1187395 w 1307805"/>
              <a:gd name="connsiteY12" fmla="*/ 91039 h 1884489"/>
              <a:gd name="connsiteX13" fmla="*/ 1219292 w 1307805"/>
              <a:gd name="connsiteY13" fmla="*/ 134812 h 1884489"/>
              <a:gd name="connsiteX14" fmla="*/ 1265275 w 1307805"/>
              <a:gd name="connsiteY14" fmla="*/ 204545 h 1884489"/>
              <a:gd name="connsiteX15" fmla="*/ 1307805 w 1307805"/>
              <a:gd name="connsiteY15" fmla="*/ 289606 h 1884489"/>
              <a:gd name="connsiteX0" fmla="*/ 0 w 1307805"/>
              <a:gd name="connsiteY0" fmla="*/ 1884489 h 1884489"/>
              <a:gd name="connsiteX1" fmla="*/ 255182 w 1307805"/>
              <a:gd name="connsiteY1" fmla="*/ 1246536 h 1884489"/>
              <a:gd name="connsiteX2" fmla="*/ 439387 w 1307805"/>
              <a:gd name="connsiteY2" fmla="*/ 777461 h 1884489"/>
              <a:gd name="connsiteX3" fmla="*/ 572916 w 1307805"/>
              <a:gd name="connsiteY3" fmla="*/ 484444 h 1884489"/>
              <a:gd name="connsiteX4" fmla="*/ 712382 w 1307805"/>
              <a:gd name="connsiteY4" fmla="*/ 183280 h 1884489"/>
              <a:gd name="connsiteX5" fmla="*/ 826855 w 1307805"/>
              <a:gd name="connsiteY5" fmla="*/ 36634 h 1884489"/>
              <a:gd name="connsiteX6" fmla="*/ 956931 w 1307805"/>
              <a:gd name="connsiteY6" fmla="*/ 2527 h 1884489"/>
              <a:gd name="connsiteX7" fmla="*/ 988828 w 1307805"/>
              <a:gd name="connsiteY7" fmla="*/ 2527 h 1884489"/>
              <a:gd name="connsiteX8" fmla="*/ 1031358 w 1307805"/>
              <a:gd name="connsiteY8" fmla="*/ 2527 h 1884489"/>
              <a:gd name="connsiteX9" fmla="*/ 1073889 w 1307805"/>
              <a:gd name="connsiteY9" fmla="*/ 2527 h 1884489"/>
              <a:gd name="connsiteX10" fmla="*/ 1116419 w 1307805"/>
              <a:gd name="connsiteY10" fmla="*/ 23792 h 1884489"/>
              <a:gd name="connsiteX11" fmla="*/ 1154254 w 1307805"/>
              <a:gd name="connsiteY11" fmla="*/ 41328 h 1884489"/>
              <a:gd name="connsiteX12" fmla="*/ 1187395 w 1307805"/>
              <a:gd name="connsiteY12" fmla="*/ 91039 h 1884489"/>
              <a:gd name="connsiteX13" fmla="*/ 1219292 w 1307805"/>
              <a:gd name="connsiteY13" fmla="*/ 134812 h 1884489"/>
              <a:gd name="connsiteX14" fmla="*/ 1265275 w 1307805"/>
              <a:gd name="connsiteY14" fmla="*/ 204545 h 1884489"/>
              <a:gd name="connsiteX15" fmla="*/ 1307805 w 1307805"/>
              <a:gd name="connsiteY15" fmla="*/ 289606 h 188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7805" h="1884489">
                <a:moveTo>
                  <a:pt x="0" y="1884489"/>
                </a:moveTo>
                <a:cubicBezTo>
                  <a:pt x="89491" y="1656775"/>
                  <a:pt x="181951" y="1431041"/>
                  <a:pt x="255182" y="1246536"/>
                </a:cubicBezTo>
                <a:cubicBezTo>
                  <a:pt x="328413" y="1062031"/>
                  <a:pt x="386431" y="904476"/>
                  <a:pt x="439387" y="777461"/>
                </a:cubicBezTo>
                <a:cubicBezTo>
                  <a:pt x="492343" y="650446"/>
                  <a:pt x="527417" y="583474"/>
                  <a:pt x="572916" y="484444"/>
                </a:cubicBezTo>
                <a:cubicBezTo>
                  <a:pt x="618415" y="385414"/>
                  <a:pt x="670059" y="257915"/>
                  <a:pt x="712382" y="183280"/>
                </a:cubicBezTo>
                <a:cubicBezTo>
                  <a:pt x="754705" y="108645"/>
                  <a:pt x="786097" y="66760"/>
                  <a:pt x="826855" y="36634"/>
                </a:cubicBezTo>
                <a:cubicBezTo>
                  <a:pt x="867613" y="6508"/>
                  <a:pt x="929936" y="8211"/>
                  <a:pt x="956931" y="2527"/>
                </a:cubicBezTo>
                <a:cubicBezTo>
                  <a:pt x="983926" y="-3157"/>
                  <a:pt x="988828" y="2527"/>
                  <a:pt x="988828" y="2527"/>
                </a:cubicBezTo>
                <a:lnTo>
                  <a:pt x="1031358" y="2527"/>
                </a:lnTo>
                <a:cubicBezTo>
                  <a:pt x="1045535" y="2527"/>
                  <a:pt x="1059712" y="-1017"/>
                  <a:pt x="1073889" y="2527"/>
                </a:cubicBezTo>
                <a:cubicBezTo>
                  <a:pt x="1088066" y="6071"/>
                  <a:pt x="1103025" y="17325"/>
                  <a:pt x="1116419" y="23792"/>
                </a:cubicBezTo>
                <a:cubicBezTo>
                  <a:pt x="1129813" y="30259"/>
                  <a:pt x="1142425" y="30120"/>
                  <a:pt x="1154254" y="41328"/>
                </a:cubicBezTo>
                <a:cubicBezTo>
                  <a:pt x="1166083" y="52536"/>
                  <a:pt x="1176555" y="75458"/>
                  <a:pt x="1187395" y="91039"/>
                </a:cubicBezTo>
                <a:cubicBezTo>
                  <a:pt x="1198235" y="106620"/>
                  <a:pt x="1206312" y="115894"/>
                  <a:pt x="1219292" y="134812"/>
                </a:cubicBezTo>
                <a:cubicBezTo>
                  <a:pt x="1232272" y="153730"/>
                  <a:pt x="1250523" y="178746"/>
                  <a:pt x="1265275" y="204545"/>
                </a:cubicBezTo>
                <a:cubicBezTo>
                  <a:pt x="1280027" y="230344"/>
                  <a:pt x="1295400" y="259480"/>
                  <a:pt x="1307805" y="28960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24 CuadroTexto"/>
          <p:cNvSpPr txBox="1"/>
          <p:nvPr/>
        </p:nvSpPr>
        <p:spPr>
          <a:xfrm>
            <a:off x="4706224" y="2622317"/>
            <a:ext cx="46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/>
              <a:t>𝜎</a:t>
            </a:r>
          </a:p>
          <a:p>
            <a:r>
              <a:rPr lang="es-AR" sz="1400" b="1" dirty="0" err="1" smtClean="0"/>
              <a:t>Kpa</a:t>
            </a:r>
            <a:endParaRPr lang="es-AR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258095" y="4801879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/>
              <a:t>𝜀 %</a:t>
            </a:r>
            <a:endParaRPr lang="es-AR" sz="1400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AR" dirty="0"/>
              <a:t>Cálculos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9513" y="1052736"/>
                <a:ext cx="4486354" cy="5616624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 algn="just">
                  <a:buNone/>
                </a:pPr>
                <a:r>
                  <a:rPr lang="es-AR" dirty="0" smtClean="0"/>
                  <a:t>5. En los suelos cohesivos normalmente consolidados, el mecanismo de resistencia de la muestra está caracterizado por la cohesión (c) y la fricción no suele desarrollarse (φ=0), y la recta de falla resulta horizontal. </a:t>
                </a:r>
              </a:p>
              <a:p>
                <a:pPr marL="0" indent="0" algn="just">
                  <a:buNone/>
                </a:pPr>
                <a:r>
                  <a:rPr lang="es-AR" dirty="0"/>
                  <a:t>La resistencia al corte (</a:t>
                </a:r>
                <a:r>
                  <a:rPr lang="el-GR" dirty="0"/>
                  <a:t>ζ) </a:t>
                </a:r>
                <a:r>
                  <a:rPr lang="es-AR" dirty="0"/>
                  <a:t>se calcula como</a:t>
                </a:r>
                <a:r>
                  <a:rPr lang="es-AR" dirty="0" smtClean="0"/>
                  <a:t>:</a:t>
                </a:r>
              </a:p>
              <a:p>
                <a:pPr marL="0" indent="0" algn="just">
                  <a:buNone/>
                </a:pPr>
                <a:endParaRPr lang="es-AR" dirty="0"/>
              </a:p>
              <a:p>
                <a:pPr marL="1828800" lvl="4" indent="0" algn="just">
                  <a:buNone/>
                </a:pPr>
                <a14:m>
                  <m:oMath xmlns:m="http://schemas.openxmlformats.org/officeDocument/2006/math">
                    <m:r>
                      <a:rPr lang="es-AR" sz="5600" b="1" i="1" smtClean="0">
                        <a:latin typeface="Cambria Math"/>
                      </a:rPr>
                      <m:t>𝝉</m:t>
                    </m:r>
                    <m:r>
                      <a:rPr lang="es-AR" sz="56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s-AR" sz="5600" b="1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5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s-AR" sz="5600" b="1" i="1" smtClean="0">
                            <a:latin typeface="Cambria Math"/>
                          </a:rPr>
                          <m:t>𝑷</m:t>
                        </m:r>
                      </m:num>
                      <m:den>
                        <m:r>
                          <a:rPr lang="es-AR" sz="5600" b="1" i="1" smtClean="0">
                            <a:latin typeface="Cambria Math"/>
                          </a:rPr>
                          <m:t>𝟐</m:t>
                        </m:r>
                        <m:r>
                          <a:rPr lang="es-AR" sz="5600" b="1" i="1" smtClean="0">
                            <a:latin typeface="Cambria Math"/>
                          </a:rPr>
                          <m:t> </m:t>
                        </m:r>
                        <m:r>
                          <a:rPr lang="es-AR" sz="5600" b="1" i="1">
                            <a:latin typeface="Cambria Math"/>
                          </a:rPr>
                          <m:t>𝑨</m:t>
                        </m:r>
                        <m:r>
                          <a:rPr lang="es-AR" sz="5600" b="1" i="1" smtClean="0">
                            <a:latin typeface="Cambria Math"/>
                          </a:rPr>
                          <m:t>¨</m:t>
                        </m:r>
                      </m:den>
                    </m:f>
                  </m:oMath>
                </a14:m>
                <a:r>
                  <a:rPr lang="es-AR" sz="5600" b="1" dirty="0"/>
                  <a:t> </a:t>
                </a:r>
                <a:r>
                  <a:rPr lang="es-AR" sz="5600" b="1" dirty="0" smtClean="0"/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5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s-AR" sz="5600" b="1" i="1" smtClean="0">
                            <a:latin typeface="Cambria Math"/>
                          </a:rPr>
                          <m:t>𝑲𝒈</m:t>
                        </m:r>
                      </m:num>
                      <m:den>
                        <m:r>
                          <a:rPr lang="es-AR" sz="5600" b="1" i="1" smtClean="0">
                            <a:latin typeface="Cambria Math"/>
                          </a:rPr>
                          <m:t>𝒄𝒎</m:t>
                        </m:r>
                        <m:r>
                          <a:rPr lang="es-AR" sz="56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s-AR" sz="5600" b="1" dirty="0" smtClean="0"/>
                  <a:t>)</a:t>
                </a:r>
                <a:endParaRPr lang="es-AR" sz="5600" b="1" dirty="0"/>
              </a:p>
              <a:p>
                <a:pPr marL="0" indent="0" algn="just">
                  <a:buNone/>
                </a:pPr>
                <a:r>
                  <a:rPr lang="es-AR" sz="5600" b="1" dirty="0"/>
                  <a:t>			</a:t>
                </a:r>
                <a:endParaRPr lang="es-AR" dirty="0" smtClean="0"/>
              </a:p>
              <a:p>
                <a:pPr marL="0" indent="0" algn="just">
                  <a:buNone/>
                </a:pPr>
                <a:r>
                  <a:rPr lang="es-AR" dirty="0" smtClean="0"/>
                  <a:t>Cuando </a:t>
                </a:r>
                <a:r>
                  <a:rPr lang="es-AR" dirty="0"/>
                  <a:t>no se presenta esta situación, se puede determinar φ y c a partir de la medición del ángulo α que forma el plano de rotura de la probeta con la </a:t>
                </a:r>
                <a:r>
                  <a:rPr lang="es-AR" dirty="0" smtClean="0"/>
                  <a:t>horizontal</a:t>
                </a:r>
                <a:r>
                  <a:rPr lang="es-AR" dirty="0"/>
                  <a:t>. Si se traza en el grafico ζ vs σ una recta que forme un ángulo α a partir del polo del círculo de </a:t>
                </a:r>
                <a:r>
                  <a:rPr lang="es-AR" dirty="0" err="1"/>
                  <a:t>Mohr</a:t>
                </a:r>
                <a:r>
                  <a:rPr lang="es-AR" dirty="0"/>
                  <a:t> (en este caso coincida con el origen del sistema cartesiano de ejes), su intersección con el circulo representará las tensiones en el plano de rotura del suelo. A partir de él se traza una recta tangente al círculo, que es la recta de resistencia intrínseca. </a:t>
                </a:r>
                <a:endParaRPr lang="es-AR" dirty="0" smtClean="0"/>
              </a:p>
              <a:p>
                <a:pPr marL="0" indent="0" algn="just">
                  <a:buNone/>
                </a:pPr>
                <a:endParaRPr lang="es-AR" dirty="0"/>
              </a:p>
              <a:p>
                <a:pPr marL="0" indent="0" algn="just">
                  <a:buNone/>
                </a:pPr>
                <a:r>
                  <a:rPr lang="es-AR" dirty="0" smtClean="0"/>
                  <a:t>Gráficamente </a:t>
                </a:r>
                <a:r>
                  <a:rPr lang="es-AR" dirty="0"/>
                  <a:t>se pueden obtener el valor de la cohesión c (ordenada al origen de la recta) y el ángulo de ficción φ (pendiente de la recta). </a:t>
                </a:r>
                <a:endParaRPr lang="es-AR" dirty="0" smtClean="0"/>
              </a:p>
              <a:p>
                <a:pPr marL="0" indent="0" algn="just">
                  <a:buNone/>
                </a:pPr>
                <a:endParaRPr lang="es-AR" dirty="0"/>
              </a:p>
              <a:p>
                <a:pPr marL="0" indent="0" algn="just">
                  <a:buNone/>
                </a:pPr>
                <a:r>
                  <a:rPr lang="es-AR" dirty="0"/>
                  <a:t>6. Si se desea determinar la sensibilidad de la muestra de suelo al </a:t>
                </a:r>
                <a:r>
                  <a:rPr lang="es-AR" dirty="0" err="1"/>
                  <a:t>remoldeo</a:t>
                </a:r>
                <a:r>
                  <a:rPr lang="es-AR" dirty="0"/>
                  <a:t>, se pueden utilizar dos procedimientos: </a:t>
                </a:r>
                <a:endParaRPr lang="es-AR" dirty="0" smtClean="0"/>
              </a:p>
              <a:p>
                <a:pPr marL="0" indent="0" algn="just">
                  <a:buNone/>
                </a:pPr>
                <a:endParaRPr lang="es-AR" dirty="0"/>
              </a:p>
              <a:p>
                <a:pPr algn="just"/>
                <a:r>
                  <a:rPr lang="es-AR" dirty="0"/>
                  <a:t>a) Dividir el valor de la resistencia de la probeta inalterada por el valor de la resistencia de la probeta </a:t>
                </a:r>
                <a:r>
                  <a:rPr lang="es-AR" dirty="0" err="1"/>
                  <a:t>remoldeada</a:t>
                </a:r>
                <a:r>
                  <a:rPr lang="es-AR" dirty="0"/>
                  <a:t>, obtenida a una magnitud de deformación igual al de la resistencia máxima de la probeta inalterada. </a:t>
                </a:r>
                <a:endParaRPr lang="es-AR" dirty="0" smtClean="0"/>
              </a:p>
              <a:p>
                <a:pPr algn="just"/>
                <a:endParaRPr lang="es-AR" dirty="0"/>
              </a:p>
              <a:p>
                <a:pPr algn="just"/>
                <a:r>
                  <a:rPr lang="es-AR" dirty="0"/>
                  <a:t>b) Dividir el valor máximo de la resistencia de </a:t>
                </a:r>
                <a:r>
                  <a:rPr lang="es-AR" dirty="0" smtClean="0"/>
                  <a:t>la </a:t>
                </a:r>
                <a:r>
                  <a:rPr lang="es-AR" dirty="0"/>
                  <a:t>probeta inalterada por el valor máximo de la resistencia de la probeta </a:t>
                </a:r>
                <a:r>
                  <a:rPr lang="es-AR" dirty="0" err="1"/>
                  <a:t>remoldeada</a:t>
                </a:r>
                <a:r>
                  <a:rPr lang="es-AR" dirty="0"/>
                  <a:t>. Si no hay valor máximo bien determinado, se toma la resistencia correspondiente a una deformación del 10 %. </a:t>
                </a: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9513" y="1052736"/>
                <a:ext cx="4486354" cy="5616624"/>
              </a:xfrm>
              <a:blipFill rotWithShape="1">
                <a:blip r:embed="rId4"/>
                <a:stretch>
                  <a:fillRect t="-5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24 Conector recto"/>
          <p:cNvCxnSpPr/>
          <p:nvPr/>
        </p:nvCxnSpPr>
        <p:spPr>
          <a:xfrm>
            <a:off x="5149944" y="2679036"/>
            <a:ext cx="0" cy="21602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149944" y="4858598"/>
            <a:ext cx="35326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CuadroTexto"/>
              <p:cNvSpPr txBox="1"/>
              <p:nvPr/>
            </p:nvSpPr>
            <p:spPr>
              <a:xfrm>
                <a:off x="4665867" y="2679036"/>
                <a:ext cx="464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1" i="1">
                          <a:latin typeface="Cambria Math"/>
                        </a:rPr>
                        <m:t>𝝉</m:t>
                      </m:r>
                    </m:oMath>
                  </m:oMathPara>
                </a14:m>
                <a:endParaRPr lang="es-AR" sz="1400" b="1" dirty="0" smtClean="0"/>
              </a:p>
              <a:p>
                <a:r>
                  <a:rPr lang="es-AR" sz="1400" b="1" dirty="0" err="1" smtClean="0"/>
                  <a:t>Kpa</a:t>
                </a:r>
                <a:endParaRPr lang="es-AR" sz="1400" dirty="0"/>
              </a:p>
            </p:txBody>
          </p:sp>
        </mc:Choice>
        <mc:Fallback xmlns="">
          <p:sp>
            <p:nvSpPr>
              <p:cNvPr id="27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867" y="2679036"/>
                <a:ext cx="464871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597" r="-3896" b="-104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27 CuadroTexto"/>
          <p:cNvSpPr txBox="1"/>
          <p:nvPr/>
        </p:nvSpPr>
        <p:spPr>
          <a:xfrm>
            <a:off x="8176955" y="4832276"/>
            <a:ext cx="46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/>
              <a:t>𝜎</a:t>
            </a:r>
          </a:p>
          <a:p>
            <a:r>
              <a:rPr lang="es-AR" sz="1400" b="1" dirty="0" err="1" smtClean="0"/>
              <a:t>Kpa</a:t>
            </a:r>
            <a:endParaRPr lang="es-AR" sz="1400" dirty="0"/>
          </a:p>
        </p:txBody>
      </p:sp>
      <p:sp>
        <p:nvSpPr>
          <p:cNvPr id="29" name="28 Arco"/>
          <p:cNvSpPr/>
          <p:nvPr/>
        </p:nvSpPr>
        <p:spPr>
          <a:xfrm>
            <a:off x="5149943" y="4150794"/>
            <a:ext cx="1426031" cy="1595882"/>
          </a:xfrm>
          <a:prstGeom prst="arc">
            <a:avLst>
              <a:gd name="adj1" fmla="val 11186641"/>
              <a:gd name="adj2" fmla="val 20967234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0" name="29 Conector recto"/>
          <p:cNvCxnSpPr/>
          <p:nvPr/>
        </p:nvCxnSpPr>
        <p:spPr>
          <a:xfrm flipV="1">
            <a:off x="5149944" y="3286698"/>
            <a:ext cx="2290127" cy="11521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6287943" y="375915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Arco"/>
          <p:cNvSpPr/>
          <p:nvPr/>
        </p:nvSpPr>
        <p:spPr>
          <a:xfrm>
            <a:off x="6497583" y="3614888"/>
            <a:ext cx="173250" cy="432048"/>
          </a:xfrm>
          <a:prstGeom prst="arc">
            <a:avLst>
              <a:gd name="adj1" fmla="val 16200000"/>
              <a:gd name="adj2" fmla="val 14129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CuadroTexto"/>
              <p:cNvSpPr txBox="1"/>
              <p:nvPr/>
            </p:nvSpPr>
            <p:spPr>
              <a:xfrm>
                <a:off x="6939811" y="3389824"/>
                <a:ext cx="412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>
                          <a:latin typeface="Cambria Math"/>
                        </a:rPr>
                        <m:t>𝝋</m:t>
                      </m:r>
                    </m:oMath>
                  </m:oMathPara>
                </a14:m>
                <a:endParaRPr lang="es-AR" b="1" dirty="0"/>
              </a:p>
            </p:txBody>
          </p:sp>
        </mc:Choice>
        <mc:Fallback xmlns="">
          <p:sp>
            <p:nvSpPr>
              <p:cNvPr id="33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811" y="3389824"/>
                <a:ext cx="41229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33 Conector recto"/>
          <p:cNvCxnSpPr>
            <a:stCxn id="29" idx="0"/>
          </p:cNvCxnSpPr>
          <p:nvPr/>
        </p:nvCxnSpPr>
        <p:spPr>
          <a:xfrm flipV="1">
            <a:off x="5153547" y="4222802"/>
            <a:ext cx="414316" cy="645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5167028" y="485683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35 CuadroTexto"/>
              <p:cNvSpPr txBox="1"/>
              <p:nvPr/>
            </p:nvSpPr>
            <p:spPr>
              <a:xfrm>
                <a:off x="5447330" y="4487498"/>
                <a:ext cx="385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1" i="1" smtClean="0">
                          <a:latin typeface="Cambria Math"/>
                        </a:rPr>
                        <m:t>𝛂</m:t>
                      </m:r>
                    </m:oMath>
                  </m:oMathPara>
                </a14:m>
                <a:endParaRPr lang="es-AR" b="1" dirty="0"/>
              </a:p>
            </p:txBody>
          </p:sp>
        </mc:Choice>
        <mc:Fallback xmlns="">
          <p:sp>
            <p:nvSpPr>
              <p:cNvPr id="3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330" y="4487498"/>
                <a:ext cx="38504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36 Arco"/>
          <p:cNvSpPr/>
          <p:nvPr/>
        </p:nvSpPr>
        <p:spPr>
          <a:xfrm>
            <a:off x="5167028" y="4616252"/>
            <a:ext cx="280302" cy="432048"/>
          </a:xfrm>
          <a:prstGeom prst="arc">
            <a:avLst>
              <a:gd name="adj1" fmla="val 16200000"/>
              <a:gd name="adj2" fmla="val 14129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4848288" y="448749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</a:t>
            </a:r>
            <a:endParaRPr lang="es-AR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5130738" y="4150794"/>
            <a:ext cx="2658813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7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104"/>
            <a:ext cx="8496944" cy="6448041"/>
          </a:xfr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Generalidades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4680520" cy="34563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AR" dirty="0" smtClean="0"/>
              <a:t>La finalidad de este ensayo es determinar en forma rápida los valores aproximados de resistencia en suelos que posean la suficiente coherencia para poder ser ensayados en estado </a:t>
            </a:r>
            <a:r>
              <a:rPr lang="es-AR" dirty="0" err="1" smtClean="0"/>
              <a:t>inconfinado</a:t>
            </a:r>
            <a:r>
              <a:rPr lang="es-AR" dirty="0" smtClean="0"/>
              <a:t>. </a:t>
            </a:r>
          </a:p>
          <a:p>
            <a:pPr marL="0" indent="0" algn="just">
              <a:buNone/>
            </a:pPr>
            <a:endParaRPr lang="es-AR" sz="2200" dirty="0" smtClean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44" y="1412776"/>
            <a:ext cx="3324225" cy="396044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Generalidades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2492896"/>
            <a:ext cx="4506144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200" dirty="0"/>
              <a:t>Por lo tanto, está limitado a los suelos cohesivos en los cuales la resistencia al corte esta originada por dos </a:t>
            </a:r>
            <a:r>
              <a:rPr lang="es-AR" sz="2200" dirty="0" smtClean="0"/>
              <a:t>componentes</a:t>
            </a:r>
            <a:r>
              <a:rPr lang="es-AR" sz="2200" dirty="0"/>
              <a:t>; fricción, como en los suelos granulares y un segundo componente denominado cohesión, de naturaleza más compleja. </a:t>
            </a:r>
            <a:endParaRPr lang="es-AR" sz="2200" dirty="0" smtClean="0"/>
          </a:p>
          <a:p>
            <a:pPr marL="0" indent="0" algn="just">
              <a:buNone/>
            </a:pPr>
            <a:endParaRPr lang="es-AR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0324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" y="1412776"/>
            <a:ext cx="8229600" cy="1143000"/>
          </a:xfrm>
        </p:spPr>
        <p:txBody>
          <a:bodyPr/>
          <a:lstStyle/>
          <a:p>
            <a:r>
              <a:rPr lang="es-AR" dirty="0" smtClean="0"/>
              <a:t>Limitaciones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es-AR" dirty="0" smtClean="0"/>
              <a:t>El </a:t>
            </a:r>
            <a:r>
              <a:rPr lang="es-AR" dirty="0"/>
              <a:t>efecto de la restricción lateral provista por la masa de suelo sobre la muestra se </a:t>
            </a:r>
            <a:r>
              <a:rPr lang="es-AR" dirty="0" smtClean="0"/>
              <a:t>pierde cuando </a:t>
            </a:r>
            <a:r>
              <a:rPr lang="es-AR" dirty="0"/>
              <a:t>la muestra es removida del terreno. Existe sin embargo la opinión de que la </a:t>
            </a:r>
            <a:r>
              <a:rPr lang="es-AR" dirty="0" smtClean="0"/>
              <a:t>humedad del </a:t>
            </a:r>
            <a:r>
              <a:rPr lang="es-AR" dirty="0"/>
              <a:t>suelo le provee un efecto de tensión superficial (o confinamiento) de </a:t>
            </a:r>
            <a:r>
              <a:rPr lang="es-AR" dirty="0" smtClean="0"/>
              <a:t>forma que </a:t>
            </a:r>
            <a:r>
              <a:rPr lang="es-AR" dirty="0"/>
              <a:t>la muestra está algo "confinada". </a:t>
            </a:r>
            <a:endParaRPr lang="es-AR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s-AR" dirty="0" smtClean="0"/>
              <a:t>La </a:t>
            </a:r>
            <a:r>
              <a:rPr lang="es-AR" dirty="0"/>
              <a:t>condición interna del suelo (grado de saturación, presión del agua de los poros bajo esfuerzos de deformación, y efectos de alteración del grado de saturación) no pueden controlarse.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s-AR" dirty="0" smtClean="0"/>
              <a:t>La </a:t>
            </a:r>
            <a:r>
              <a:rPr lang="es-AR" dirty="0"/>
              <a:t>fricción en los extremos de la muestra producida por las placas de carga origina una restricción lateral sobre los extremos que altera los esfuerzos internos en una cantidad desconocida.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27584" y="33265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i="1" dirty="0"/>
              <a:t>Los resultados de resistencia al corte a partir de ensayos de compresión </a:t>
            </a:r>
            <a:r>
              <a:rPr lang="es-AR" i="1" dirty="0" err="1"/>
              <a:t>inconfinada</a:t>
            </a:r>
            <a:r>
              <a:rPr lang="es-AR" i="1" dirty="0"/>
              <a:t> son razonablemente confiables si se interpretan adecuadamente y se reconoce que el experimento tiene ciertas deficiencias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0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Generalidades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AR" dirty="0"/>
              <a:t>La compresión simple puede ser considerada como un caso particular de la compresión </a:t>
            </a:r>
            <a:r>
              <a:rPr lang="es-AR" dirty="0" err="1"/>
              <a:t>triaxial</a:t>
            </a:r>
            <a:r>
              <a:rPr lang="es-AR" dirty="0"/>
              <a:t>, en el que la tensión de confinamiento σ3 es cero. </a:t>
            </a:r>
          </a:p>
          <a:p>
            <a:pPr algn="just"/>
            <a:r>
              <a:rPr lang="es-AR" dirty="0"/>
              <a:t>El ensayo se puede realizar en muestras </a:t>
            </a:r>
            <a:r>
              <a:rPr lang="es-AR" dirty="0" err="1"/>
              <a:t>indisturbadas</a:t>
            </a:r>
            <a:r>
              <a:rPr lang="es-AR" dirty="0"/>
              <a:t> y en </a:t>
            </a:r>
            <a:r>
              <a:rPr lang="es-AR" dirty="0" err="1"/>
              <a:t>remoldeadas</a:t>
            </a:r>
            <a:r>
              <a:rPr lang="es-AR" dirty="0"/>
              <a:t>. La pérdida de resistencia del suelo debida al amasado se denomina sensibilidad y se la define como la relación entre la resistencia del suelo </a:t>
            </a:r>
            <a:r>
              <a:rPr lang="es-AR" dirty="0" err="1"/>
              <a:t>indisturbado</a:t>
            </a:r>
            <a:r>
              <a:rPr lang="es-AR" dirty="0"/>
              <a:t> y la resistencia del suelo </a:t>
            </a:r>
            <a:r>
              <a:rPr lang="es-AR" dirty="0" err="1"/>
              <a:t>remoldeado</a:t>
            </a:r>
            <a:r>
              <a:rPr lang="es-AR" dirty="0"/>
              <a:t>. </a:t>
            </a:r>
          </a:p>
          <a:p>
            <a:pPr algn="just"/>
            <a:r>
              <a:rPr lang="es-AR" dirty="0"/>
              <a:t>Como en el caso del ensayo de corte directo, hay dos formas de operar; a deformaciones controladas y a cargas controladas. 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AR" dirty="0" smtClean="0"/>
              <a:t>SENSIBILIDAD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 algn="just">
              <a:buNone/>
            </a:pPr>
            <a:endParaRPr lang="es-AR" sz="2000" dirty="0" smtClean="0"/>
          </a:p>
          <a:p>
            <a:pPr marL="0" indent="0" algn="just">
              <a:buNone/>
            </a:pPr>
            <a:endParaRPr lang="es-AR" sz="2000" dirty="0"/>
          </a:p>
          <a:p>
            <a:pPr marL="0" indent="0" algn="just">
              <a:buNone/>
            </a:pPr>
            <a:r>
              <a:rPr lang="es-AR" sz="2000" dirty="0" smtClean="0"/>
              <a:t>El </a:t>
            </a:r>
            <a:r>
              <a:rPr lang="es-AR" sz="2000" dirty="0"/>
              <a:t>ensayo se puede realizar en muestras </a:t>
            </a:r>
            <a:r>
              <a:rPr lang="es-AR" sz="2000" dirty="0" err="1"/>
              <a:t>indisturbadas</a:t>
            </a:r>
            <a:r>
              <a:rPr lang="es-AR" sz="2000" dirty="0"/>
              <a:t> y en </a:t>
            </a:r>
            <a:r>
              <a:rPr lang="es-AR" sz="2000" dirty="0" err="1"/>
              <a:t>remoldeadas</a:t>
            </a:r>
            <a:r>
              <a:rPr lang="es-AR" sz="2000" dirty="0"/>
              <a:t>. La pérdida de resistencia del suelo debida al amasado se denomina sensibilidad y se la define como la relación entre la resistencia del suelo </a:t>
            </a:r>
            <a:r>
              <a:rPr lang="es-AR" sz="2000" dirty="0" err="1"/>
              <a:t>indisturbado</a:t>
            </a:r>
            <a:r>
              <a:rPr lang="es-AR" sz="2000" dirty="0"/>
              <a:t> y la resistencia del suelo </a:t>
            </a:r>
            <a:r>
              <a:rPr lang="es-AR" sz="2000" dirty="0" err="1" smtClean="0"/>
              <a:t>remoldeado</a:t>
            </a:r>
            <a:r>
              <a:rPr lang="es-AR" sz="2000" dirty="0"/>
              <a:t>. 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46781"/>
            <a:ext cx="3562350" cy="15525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29655"/>
            <a:ext cx="2376264" cy="210851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3324225" cy="1419225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6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Dispositivo de Ensayo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048672" cy="5661248"/>
          </a:xfr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9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PROCEDIMIENTO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fontScale="55000" lnSpcReduction="20000"/>
          </a:bodyPr>
          <a:lstStyle/>
          <a:p>
            <a:endParaRPr lang="es-AR" dirty="0"/>
          </a:p>
          <a:p>
            <a:pPr marL="0" indent="0" algn="just">
              <a:buNone/>
            </a:pPr>
            <a:r>
              <a:rPr lang="es-AR" dirty="0"/>
              <a:t>1. Preparación de la probeta. Se usan especímenes cilíndricos que tienen una relación altura: diámetro que varía entre 2 y 3. Por ej. Ø = 35 mm y h= 80 </a:t>
            </a:r>
            <a:r>
              <a:rPr lang="es-AR" dirty="0" err="1"/>
              <a:t>mm.</a:t>
            </a:r>
            <a:r>
              <a:rPr lang="es-AR" dirty="0"/>
              <a:t> Su preparación depende de que se trate de suelos inalterados o compactados. </a:t>
            </a:r>
          </a:p>
          <a:p>
            <a:pPr marL="0" indent="0" algn="just">
              <a:buNone/>
            </a:pPr>
            <a:r>
              <a:rPr lang="es-AR" dirty="0"/>
              <a:t>Los inalterados son tallados en un torno de madera similar a las probetas para compresión </a:t>
            </a:r>
            <a:r>
              <a:rPr lang="es-AR" dirty="0" err="1"/>
              <a:t>triaxial</a:t>
            </a:r>
            <a:r>
              <a:rPr lang="es-AR" dirty="0"/>
              <a:t>. </a:t>
            </a:r>
            <a:endParaRPr lang="es-AR" dirty="0" smtClean="0"/>
          </a:p>
          <a:p>
            <a:pPr marL="0" indent="0" algn="just">
              <a:buNone/>
            </a:pPr>
            <a:r>
              <a:rPr lang="es-AR" dirty="0" smtClean="0"/>
              <a:t>Las </a:t>
            </a:r>
            <a:r>
              <a:rPr lang="es-AR" dirty="0" err="1"/>
              <a:t>remoldeadas</a:t>
            </a:r>
            <a:r>
              <a:rPr lang="es-AR" dirty="0"/>
              <a:t> se preparan en un molde cilíndrico colocando el suelo por capas con una humedad predeterminada. Entre capa y capa se compacta debidamente y se escarifica para evitar que se produzca estatificación. </a:t>
            </a:r>
            <a:endParaRPr lang="es-AR" dirty="0" smtClean="0"/>
          </a:p>
          <a:p>
            <a:pPr marL="0" indent="0" algn="just">
              <a:buNone/>
            </a:pPr>
            <a:endParaRPr lang="es-AR" dirty="0"/>
          </a:p>
          <a:p>
            <a:pPr marL="0" indent="0" algn="just">
              <a:buNone/>
            </a:pPr>
            <a:r>
              <a:rPr lang="es-AR" dirty="0"/>
              <a:t>2. Se mide la altura t el diámetro con un calibre y se la pesa. Con estos datos se puede calcular el peso unitario. </a:t>
            </a:r>
            <a:endParaRPr lang="es-AR" dirty="0" smtClean="0"/>
          </a:p>
          <a:p>
            <a:pPr marL="0" indent="0" algn="just">
              <a:buNone/>
            </a:pPr>
            <a:endParaRPr lang="es-AR" dirty="0"/>
          </a:p>
          <a:p>
            <a:pPr marL="0" indent="0" algn="just">
              <a:buNone/>
            </a:pPr>
            <a:r>
              <a:rPr lang="es-AR" dirty="0"/>
              <a:t>3. Se coloca la probeta en la </a:t>
            </a:r>
            <a:r>
              <a:rPr lang="es-AR" dirty="0" smtClean="0"/>
              <a:t>prensa </a:t>
            </a:r>
            <a:r>
              <a:rPr lang="es-AR" dirty="0"/>
              <a:t>cuidando que quede bien centrada y se llevan a cero los comparadores de carga y deformación. </a:t>
            </a:r>
          </a:p>
          <a:p>
            <a:endParaRPr lang="es-AR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11" y="1556792"/>
            <a:ext cx="3604727" cy="4176464"/>
          </a:xfr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760640"/>
          </a:xfrm>
        </p:spPr>
        <p:txBody>
          <a:bodyPr>
            <a:normAutofit fontScale="55000" lnSpcReduction="20000"/>
          </a:bodyPr>
          <a:lstStyle/>
          <a:p>
            <a:endParaRPr lang="es-AR" dirty="0"/>
          </a:p>
          <a:p>
            <a:pPr marL="0" indent="0" algn="just">
              <a:buNone/>
            </a:pPr>
            <a:r>
              <a:rPr lang="es-AR" dirty="0" smtClean="0"/>
              <a:t>4. Como </a:t>
            </a:r>
            <a:r>
              <a:rPr lang="es-AR" dirty="0"/>
              <a:t>el ensayo se realizará a deformaciones controladas, se le imprime a la probeta una velocidad de deformación de 1 mm por minuto, realizando lecturas en los comparadores cada 25 </a:t>
            </a:r>
            <a:r>
              <a:rPr lang="es-AR" dirty="0" smtClean="0"/>
              <a:t>segundos hasta que:</a:t>
            </a:r>
          </a:p>
          <a:p>
            <a:pPr marL="0" indent="0" algn="just">
              <a:buNone/>
            </a:pPr>
            <a:r>
              <a:rPr lang="es-AR" dirty="0" smtClean="0"/>
              <a:t>a</a:t>
            </a:r>
            <a:r>
              <a:rPr lang="es-AR" dirty="0"/>
              <a:t>) se produce la rotura franca; b) la curva tensión deformación ha pasado por el máximo; c) la </a:t>
            </a:r>
            <a:r>
              <a:rPr lang="es-AR" dirty="0" smtClean="0"/>
              <a:t>deformación </a:t>
            </a:r>
            <a:r>
              <a:rPr lang="es-AR" dirty="0"/>
              <a:t>ha alcanzado el 20% de la altura inicial. </a:t>
            </a:r>
            <a:endParaRPr lang="es-AR" dirty="0" smtClean="0"/>
          </a:p>
          <a:p>
            <a:pPr marL="0" indent="0" algn="just">
              <a:buNone/>
            </a:pPr>
            <a:endParaRPr lang="es-AR" dirty="0"/>
          </a:p>
          <a:p>
            <a:pPr marL="0" indent="0" algn="just">
              <a:buNone/>
            </a:pPr>
            <a:r>
              <a:rPr lang="es-AR" dirty="0"/>
              <a:t>5. En el caso que se produzca la rotura franca, se hace un croquis de ella y se calcula el ángulo φ</a:t>
            </a:r>
            <a:r>
              <a:rPr lang="es-AR" dirty="0" smtClean="0"/>
              <a:t>.</a:t>
            </a:r>
          </a:p>
          <a:p>
            <a:pPr marL="0" indent="0" algn="just">
              <a:buNone/>
            </a:pPr>
            <a:r>
              <a:rPr lang="es-AR" dirty="0" smtClean="0"/>
              <a:t> </a:t>
            </a:r>
            <a:endParaRPr lang="es-AR" dirty="0"/>
          </a:p>
          <a:p>
            <a:pPr marL="0" indent="0" algn="just">
              <a:buNone/>
            </a:pPr>
            <a:r>
              <a:rPr lang="es-AR" dirty="0"/>
              <a:t>6. Se toma una muestra y se determina la humedad del suelo. </a:t>
            </a:r>
            <a:endParaRPr lang="es-AR" dirty="0" smtClean="0"/>
          </a:p>
          <a:p>
            <a:pPr marL="0" indent="0" algn="just">
              <a:buNone/>
            </a:pPr>
            <a:endParaRPr lang="es-AR" dirty="0"/>
          </a:p>
          <a:p>
            <a:pPr marL="0" indent="0" algn="just">
              <a:buNone/>
            </a:pPr>
            <a:r>
              <a:rPr lang="es-AR" dirty="0"/>
              <a:t>7. Si se ha trabajado con una probeta y se desea determinar la sensibilidad del suelo, luego de la rotura se debe proceder a confeccionar una nueva probeta a partir de los restos de la ensayada. Se procede a desmenuzarla con cuidado y sin alterar sus condiciones de humedad y se repite el procedimiento correspondiente descripto en el punto 1. </a:t>
            </a:r>
          </a:p>
          <a:p>
            <a:endParaRPr lang="es-AR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038600" cy="4608512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PROCEDIMIENTO 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1039</Words>
  <Application>Microsoft Office PowerPoint</Application>
  <PresentationFormat>Presentación en pantalla (4:3)</PresentationFormat>
  <Paragraphs>102</Paragraphs>
  <Slides>14</Slides>
  <Notes>0</Notes>
  <HiddenSlides>0</HiddenSlides>
  <MMClips>14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Mecánica y Tratamiento de Suelos</vt:lpstr>
      <vt:lpstr>Generalidades </vt:lpstr>
      <vt:lpstr>Generalidades</vt:lpstr>
      <vt:lpstr>Limitaciones </vt:lpstr>
      <vt:lpstr>Generalidades</vt:lpstr>
      <vt:lpstr>SENSIBILIDAD</vt:lpstr>
      <vt:lpstr>Dispositivo de Ensayo</vt:lpstr>
      <vt:lpstr>PROCEDIMIENTO </vt:lpstr>
      <vt:lpstr>PROCEDIMIENTO </vt:lpstr>
      <vt:lpstr>Tipo de ensayo</vt:lpstr>
      <vt:lpstr>Cálculos</vt:lpstr>
      <vt:lpstr>Cálculos</vt:lpstr>
      <vt:lpstr>Cálculos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</dc:creator>
  <cp:lastModifiedBy>Pablo</cp:lastModifiedBy>
  <cp:revision>57</cp:revision>
  <dcterms:created xsi:type="dcterms:W3CDTF">2020-04-14T10:32:53Z</dcterms:created>
  <dcterms:modified xsi:type="dcterms:W3CDTF">2020-04-16T17:42:05Z</dcterms:modified>
</cp:coreProperties>
</file>