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296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49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086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084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39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550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957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545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891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683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908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06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1.png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.png"/><Relationship Id="rId5" Type="http://schemas.openxmlformats.org/officeDocument/2006/relationships/image" Target="../media/image18.gi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24544" y="332656"/>
            <a:ext cx="6910536" cy="578495"/>
          </a:xfrm>
        </p:spPr>
        <p:txBody>
          <a:bodyPr>
            <a:normAutofit/>
          </a:bodyPr>
          <a:lstStyle/>
          <a:p>
            <a:r>
              <a:rPr lang="es-AR" sz="1800" dirty="0" smtClean="0">
                <a:latin typeface="Rockwell" panose="02060603020205020403" pitchFamily="18" charset="0"/>
              </a:rPr>
              <a:t>Mecánica y Tratamiento de Suelos</a:t>
            </a:r>
            <a:endParaRPr lang="es-AR" sz="1800" dirty="0">
              <a:latin typeface="Rockwell" panose="02060603020205020403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pPr algn="r"/>
            <a:endParaRPr lang="es-AR" b="1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r"/>
            <a:r>
              <a:rPr lang="es-AR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Laboratorio 4 a</a:t>
            </a:r>
          </a:p>
          <a:p>
            <a:pPr algn="r"/>
            <a:endParaRPr lang="es-AR" b="1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r"/>
            <a:r>
              <a:rPr lang="es-AR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Ensayo de Corte Directo</a:t>
            </a:r>
            <a:endParaRPr lang="es-AR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8748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es-AR" b="1" dirty="0" smtClean="0">
                <a:solidFill>
                  <a:srgbClr val="0070C0"/>
                </a:solidFill>
              </a:rPr>
              <a:t>Metodologías</a:t>
            </a:r>
            <a:endParaRPr lang="es-AR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248472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s-AR" dirty="0" smtClean="0"/>
              <a:t>Deformaciones Controladas</a:t>
            </a:r>
          </a:p>
          <a:p>
            <a:pPr marL="0" indent="0" algn="ctr">
              <a:buNone/>
            </a:pPr>
            <a:endParaRPr lang="es-AR" dirty="0" smtClean="0"/>
          </a:p>
          <a:p>
            <a:pPr marL="0" indent="0" algn="just">
              <a:buNone/>
            </a:pPr>
            <a:r>
              <a:rPr lang="es-AR" sz="2000" dirty="0"/>
              <a:t>S</a:t>
            </a:r>
            <a:r>
              <a:rPr lang="es-AR" sz="2000" dirty="0" smtClean="0"/>
              <a:t>e aplica a la muestra una velocidad de deformación pre-establecida y se controla periódicamente la carga necesaria para alcanzar esa velocidad de deformación.</a:t>
            </a:r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r>
              <a:rPr lang="es-AR" sz="2000" dirty="0" smtClean="0"/>
              <a:t>Como ventaja se puede decir que en una arena densa se podrá medir mejor la resistencia pico y las resistencias menores.</a:t>
            </a:r>
            <a:endParaRPr lang="es-AR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980727"/>
            <a:ext cx="4464496" cy="4536505"/>
          </a:xfrm>
        </p:spPr>
        <p:txBody>
          <a:bodyPr/>
          <a:lstStyle/>
          <a:p>
            <a:pPr marL="0" indent="0" algn="ctr">
              <a:buNone/>
            </a:pPr>
            <a:r>
              <a:rPr lang="es-AR" dirty="0" smtClean="0"/>
              <a:t>Tensiones Controladas</a:t>
            </a:r>
          </a:p>
          <a:p>
            <a:pPr marL="0" indent="0" algn="ctr">
              <a:buNone/>
            </a:pPr>
            <a:endParaRPr lang="es-AR" dirty="0" smtClean="0"/>
          </a:p>
          <a:p>
            <a:pPr marL="0" indent="0" algn="just">
              <a:buNone/>
            </a:pPr>
            <a:r>
              <a:rPr lang="es-AR" sz="2000" dirty="0" smtClean="0"/>
              <a:t>Consiste </a:t>
            </a:r>
            <a:r>
              <a:rPr lang="es-AR" sz="2000" dirty="0"/>
              <a:t>en la aplicación de una carga de magnitud conocida y la observación de las </a:t>
            </a:r>
            <a:r>
              <a:rPr lang="es-AR" sz="2000" dirty="0" smtClean="0"/>
              <a:t>deformaciones </a:t>
            </a:r>
            <a:r>
              <a:rPr lang="es-AR" sz="2000" dirty="0"/>
              <a:t>que se generan. </a:t>
            </a:r>
            <a:endParaRPr lang="es-AR" sz="2000" dirty="0" smtClean="0"/>
          </a:p>
          <a:p>
            <a:pPr marL="0" indent="0" algn="just">
              <a:buNone/>
            </a:pPr>
            <a:endParaRPr lang="es-AR" sz="2000" dirty="0"/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r>
              <a:rPr lang="es-AR" sz="2000" dirty="0" smtClean="0"/>
              <a:t>La determinación de la resistencia pico del esfuerzo es aproximada ya que la falla ocurre a un nivel intermedio entre la carga de pre-falla y de falla</a:t>
            </a:r>
            <a:endParaRPr lang="es-AR" sz="2000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" y="188640"/>
            <a:ext cx="9057104" cy="6480720"/>
          </a:xfr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572903" cy="1714739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5904656" cy="4411858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Procedimiento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38303"/>
            <a:ext cx="8229600" cy="385904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AR" dirty="0" smtClean="0"/>
              <a:t>1. Medir </a:t>
            </a:r>
            <a:r>
              <a:rPr lang="es-AR" dirty="0"/>
              <a:t>con un calibre las dimensiones de la caja, lado L o diámetro D, profundidad h y el espesor de </a:t>
            </a:r>
            <a:r>
              <a:rPr lang="es-AR" dirty="0" smtClean="0"/>
              <a:t>                las </a:t>
            </a:r>
            <a:r>
              <a:rPr lang="es-AR" dirty="0"/>
              <a:t>piedras porosas más el plato de carga x1, x2. 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2. Colocar </a:t>
            </a:r>
            <a:r>
              <a:rPr lang="es-AR" dirty="0"/>
              <a:t>la caja en la máquina de corte y fijarla. </a:t>
            </a:r>
          </a:p>
          <a:p>
            <a:pPr marL="0" indent="0">
              <a:buNone/>
            </a:pPr>
            <a:r>
              <a:rPr lang="es-AR" dirty="0"/>
              <a:t>3. Al suelo a ensayar se lo coloca en una cápsula y se lo pesa (P1). </a:t>
            </a:r>
          </a:p>
          <a:p>
            <a:pPr marL="0" indent="0">
              <a:buNone/>
            </a:pPr>
            <a:r>
              <a:rPr lang="es-AR" dirty="0"/>
              <a:t>4. Se agrega el suelo en la caja de corte, compactándolo de acuerdo con la densidad deseada. La probeta formada debe tener unos 12 mm de espesor. </a:t>
            </a:r>
            <a:endParaRPr lang="es-AR" dirty="0" smtClean="0"/>
          </a:p>
          <a:p>
            <a:pPr marL="0" indent="0">
              <a:buNone/>
            </a:pPr>
            <a:r>
              <a:rPr lang="es-AR" dirty="0"/>
              <a:t>5. Se pesa el sobrante de la cápsula (P2). </a:t>
            </a:r>
            <a:endParaRPr lang="es-AR" dirty="0" smtClean="0"/>
          </a:p>
          <a:p>
            <a:pPr marL="0" indent="0">
              <a:buNone/>
            </a:pPr>
            <a:r>
              <a:rPr lang="es-AR" dirty="0"/>
              <a:t>6. Se coloca la piedra porosa y el cabezal superior y se determina la altura de la muestra t según la siguiente expresión: </a:t>
            </a:r>
          </a:p>
          <a:p>
            <a:pPr marL="0" indent="0">
              <a:buNone/>
            </a:pPr>
            <a:r>
              <a:rPr lang="es-AR" dirty="0" smtClean="0"/>
              <a:t>		</a:t>
            </a:r>
            <a:r>
              <a:rPr lang="es-AR" sz="4200" b="1" dirty="0" smtClean="0"/>
              <a:t>𝑡</a:t>
            </a:r>
            <a:r>
              <a:rPr lang="es-AR" sz="4200" b="1" dirty="0"/>
              <a:t>=ℎ+𝑦−𝑥1−𝑥2 </a:t>
            </a:r>
            <a:endParaRPr lang="es-AR" sz="4200" b="1" dirty="0" smtClean="0"/>
          </a:p>
          <a:p>
            <a:pPr marL="0" indent="0">
              <a:buNone/>
            </a:pPr>
            <a:r>
              <a:rPr lang="es-AR" dirty="0" smtClean="0"/>
              <a:t>				donde</a:t>
            </a:r>
            <a:r>
              <a:rPr lang="es-AR" dirty="0"/>
              <a:t>: </a:t>
            </a:r>
          </a:p>
          <a:p>
            <a:pPr marL="0" indent="0">
              <a:buNone/>
            </a:pPr>
            <a:r>
              <a:rPr lang="es-AR" dirty="0" smtClean="0"/>
              <a:t>				t </a:t>
            </a:r>
            <a:r>
              <a:rPr lang="es-AR" dirty="0"/>
              <a:t>= altura de la muestra. </a:t>
            </a:r>
          </a:p>
          <a:p>
            <a:pPr marL="0" indent="0">
              <a:buNone/>
            </a:pPr>
            <a:r>
              <a:rPr lang="es-AR" dirty="0" smtClean="0"/>
              <a:t>				h </a:t>
            </a:r>
            <a:r>
              <a:rPr lang="es-AR" dirty="0"/>
              <a:t>= altura de la caja. </a:t>
            </a:r>
          </a:p>
          <a:p>
            <a:pPr marL="0" indent="0">
              <a:buNone/>
            </a:pPr>
            <a:r>
              <a:rPr lang="es-AR" dirty="0" smtClean="0"/>
              <a:t>				x1 </a:t>
            </a:r>
            <a:r>
              <a:rPr lang="es-AR" dirty="0"/>
              <a:t>= piedra porosa inferior. </a:t>
            </a:r>
          </a:p>
          <a:p>
            <a:pPr marL="0" indent="0">
              <a:buNone/>
            </a:pPr>
            <a:r>
              <a:rPr lang="es-AR" dirty="0" smtClean="0"/>
              <a:t>				x2 </a:t>
            </a:r>
            <a:r>
              <a:rPr lang="es-AR" dirty="0"/>
              <a:t>= piedra porosa y cabezal superior. </a:t>
            </a:r>
          </a:p>
          <a:p>
            <a:pPr marL="0" indent="0">
              <a:buNone/>
            </a:pPr>
            <a:r>
              <a:rPr lang="es-AR" dirty="0" smtClean="0"/>
              <a:t>				y </a:t>
            </a:r>
            <a:r>
              <a:rPr lang="es-AR" dirty="0"/>
              <a:t>= promedio de las mediciones en los cuatro bordes </a:t>
            </a:r>
          </a:p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5688631" cy="17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789040"/>
            <a:ext cx="8229600" cy="262515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AR" dirty="0" smtClean="0"/>
              <a:t>7. Se instala el bastidor flotante para aplicar la carga normal y el </a:t>
            </a:r>
            <a:r>
              <a:rPr lang="es-AR" dirty="0" err="1" smtClean="0"/>
              <a:t>accionador</a:t>
            </a:r>
            <a:r>
              <a:rPr lang="es-AR" dirty="0" smtClean="0"/>
              <a:t> de carga tangencial. </a:t>
            </a:r>
          </a:p>
          <a:p>
            <a:pPr marL="0" indent="0">
              <a:buNone/>
            </a:pPr>
            <a:r>
              <a:rPr lang="es-AR" dirty="0" smtClean="0"/>
              <a:t>8. Se conectan los comparadores de 0.01 mm para la medición de deformaciones horizontales y verticales. </a:t>
            </a:r>
          </a:p>
          <a:p>
            <a:pPr marL="0" indent="0">
              <a:buNone/>
            </a:pPr>
            <a:r>
              <a:rPr lang="es-AR" dirty="0" smtClean="0"/>
              <a:t>9. Se aplica la carga vertical constante prefijada y se toman los valores del comparador horizontal hasta su estabilización. Luego de ello se destraba la caja mediante el retiro de los pernos de fijación. </a:t>
            </a:r>
          </a:p>
          <a:p>
            <a:pPr marL="0" indent="0">
              <a:buNone/>
            </a:pPr>
            <a:r>
              <a:rPr lang="es-AR" dirty="0" smtClean="0"/>
              <a:t>10. Se le imprime a la muestra una carga horizontal tal que la deformación tangencial sea constante y que tenga una velocidad de variación de 1 mm por minuto. Cada 15 segundos se toman lecturas de la deformación vertical y de la carga aplicada. </a:t>
            </a:r>
          </a:p>
          <a:p>
            <a:pPr marL="0" indent="0">
              <a:buNone/>
            </a:pPr>
            <a:r>
              <a:rPr lang="es-AR" dirty="0" smtClean="0"/>
              <a:t>11. El ensayo se continua hasta que la carga horizontal se estabilice (a deformación constante) o la deformación tangencial sea del 15%. 	</a:t>
            </a:r>
          </a:p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272808" cy="3501008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Cálculos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</p:spPr>
            <p:txBody>
              <a:bodyPr>
                <a:normAutofit fontScale="25000" lnSpcReduction="20000"/>
              </a:bodyPr>
              <a:lstStyle/>
              <a:p>
                <a:endParaRPr lang="es-AR" dirty="0" smtClean="0"/>
              </a:p>
              <a:p>
                <a:pPr marL="514350" indent="-514350">
                  <a:buAutoNum type="arabicPeriod"/>
                </a:pPr>
                <a:r>
                  <a:rPr lang="es-AR" sz="4400" dirty="0" smtClean="0"/>
                  <a:t>Relación </a:t>
                </a:r>
                <a:r>
                  <a:rPr lang="es-AR" sz="4400" dirty="0"/>
                  <a:t>de vacíos e </a:t>
                </a:r>
                <a:endParaRPr lang="es-AR" sz="4400" dirty="0" smtClean="0"/>
              </a:p>
              <a:p>
                <a:pPr marL="0" indent="0">
                  <a:buNone/>
                </a:pPr>
                <a:r>
                  <a:rPr lang="es-AR" sz="4400" dirty="0" smtClean="0"/>
                  <a:t>1.1</a:t>
                </a:r>
                <a:r>
                  <a:rPr lang="es-AR" sz="4400" dirty="0"/>
                  <a:t>. Determinación de la altura equivalente de sólidos, </a:t>
                </a:r>
                <a:r>
                  <a:rPr lang="es-AR" sz="4400" b="1" i="1" dirty="0" err="1"/>
                  <a:t>hs</a:t>
                </a:r>
                <a:r>
                  <a:rPr lang="es-AR" sz="4400" b="1" i="1" dirty="0"/>
                  <a:t>. </a:t>
                </a:r>
                <a:endParaRPr lang="es-AR" sz="4400" b="1" i="1" dirty="0" smtClean="0"/>
              </a:p>
              <a:p>
                <a:pPr marL="0" indent="0">
                  <a:buNone/>
                </a:pPr>
                <a:endParaRPr lang="es-AR" sz="4400" dirty="0" smtClean="0"/>
              </a:p>
              <a:p>
                <a:pPr marL="0" indent="0">
                  <a:buNone/>
                </a:pPr>
                <a:r>
                  <a:rPr lang="es-AR" sz="4400" dirty="0" smtClean="0"/>
                  <a:t>		</a:t>
                </a:r>
                <a:r>
                  <a:rPr lang="es-AR" sz="5600" b="1" dirty="0" smtClean="0"/>
                  <a:t>ℎ𝑠=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5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5600" b="1" i="1" smtClean="0">
                            <a:latin typeface="Cambria Math"/>
                          </a:rPr>
                          <m:t>𝒑𝒔</m:t>
                        </m:r>
                      </m:num>
                      <m:den>
                        <m:r>
                          <a:rPr lang="es-AR" sz="5600" b="1" i="1" smtClean="0">
                            <a:latin typeface="Cambria Math"/>
                          </a:rPr>
                          <m:t>𝑨</m:t>
                        </m:r>
                        <m:r>
                          <a:rPr lang="es-AR" sz="5600" b="1" i="1" smtClean="0">
                            <a:latin typeface="Cambria Math"/>
                          </a:rPr>
                          <m:t>∗</m:t>
                        </m:r>
                        <m:r>
                          <a:rPr lang="es-AR" sz="5600" b="1" i="1" smtClean="0">
                            <a:latin typeface="Cambria Math"/>
                          </a:rPr>
                          <m:t>𝑮𝒔</m:t>
                        </m:r>
                        <m:r>
                          <a:rPr lang="es-AR" sz="5600" b="1" i="1" smtClean="0">
                            <a:latin typeface="Cambria Math"/>
                          </a:rPr>
                          <m:t>∗</m:t>
                        </m:r>
                        <m:r>
                          <a:rPr lang="el-GR" sz="5600" b="1" i="1" smtClean="0">
                            <a:latin typeface="Cambria Math"/>
                          </a:rPr>
                          <m:t>𝜸</m:t>
                        </m:r>
                        <m:r>
                          <a:rPr lang="es-AR" sz="5600" b="1" i="1" smtClean="0">
                            <a:latin typeface="Cambria Math"/>
                          </a:rPr>
                          <m:t>𝒘</m:t>
                        </m:r>
                      </m:den>
                    </m:f>
                  </m:oMath>
                </a14:m>
                <a:r>
                  <a:rPr lang="es-AR" sz="56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5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5600" b="1" i="1" smtClean="0">
                            <a:latin typeface="Cambria Math"/>
                          </a:rPr>
                          <m:t>𝒑</m:t>
                        </m:r>
                        <m:r>
                          <a:rPr lang="es-AR" sz="5600" b="1" i="1" smtClean="0">
                            <a:latin typeface="Cambria Math"/>
                          </a:rPr>
                          <m:t>𝟏</m:t>
                        </m:r>
                        <m:r>
                          <a:rPr lang="es-AR" sz="5600" b="1" i="1" smtClean="0">
                            <a:latin typeface="Cambria Math"/>
                          </a:rPr>
                          <m:t>−</m:t>
                        </m:r>
                        <m:r>
                          <a:rPr lang="es-AR" sz="5600" b="1" i="1" smtClean="0">
                            <a:latin typeface="Cambria Math"/>
                          </a:rPr>
                          <m:t>𝒑</m:t>
                        </m:r>
                        <m:r>
                          <a:rPr lang="es-AR" sz="56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s-AR" sz="5600" b="1" i="1" smtClean="0">
                            <a:latin typeface="Cambria Math"/>
                          </a:rPr>
                          <m:t>𝑨</m:t>
                        </m:r>
                        <m:r>
                          <a:rPr lang="es-AR" sz="5600" b="1" i="1" smtClean="0">
                            <a:latin typeface="Cambria Math"/>
                          </a:rPr>
                          <m:t>∗</m:t>
                        </m:r>
                        <m:r>
                          <a:rPr lang="es-AR" sz="5600" b="1" i="1" smtClean="0">
                            <a:latin typeface="Cambria Math"/>
                          </a:rPr>
                          <m:t>𝑮𝒔</m:t>
                        </m:r>
                        <m:r>
                          <a:rPr lang="es-AR" sz="5600" b="1" i="1" smtClean="0">
                            <a:latin typeface="Cambria Math"/>
                          </a:rPr>
                          <m:t>∗</m:t>
                        </m:r>
                        <m:r>
                          <a:rPr lang="el-GR" sz="5600" b="1" i="1" smtClean="0">
                            <a:latin typeface="Cambria Math"/>
                          </a:rPr>
                          <m:t>𝜸</m:t>
                        </m:r>
                        <m:r>
                          <a:rPr lang="es-AR" sz="5600" b="1" i="1" smtClean="0">
                            <a:latin typeface="Cambria Math"/>
                          </a:rPr>
                          <m:t>𝒘</m:t>
                        </m:r>
                      </m:den>
                    </m:f>
                  </m:oMath>
                </a14:m>
                <a:endParaRPr lang="es-AR" sz="5600" b="1" dirty="0" smtClean="0"/>
              </a:p>
              <a:p>
                <a:pPr marL="0" indent="0">
                  <a:buNone/>
                </a:pPr>
                <a:r>
                  <a:rPr lang="es-AR" sz="5600" dirty="0"/>
                  <a:t>	</a:t>
                </a:r>
                <a:r>
                  <a:rPr lang="es-AR" sz="5600" dirty="0" smtClean="0"/>
                  <a:t>			</a:t>
                </a:r>
              </a:p>
              <a:p>
                <a:pPr marL="0" indent="0">
                  <a:buNone/>
                </a:pPr>
                <a:r>
                  <a:rPr lang="es-AR" sz="4400" dirty="0"/>
                  <a:t>	</a:t>
                </a:r>
                <a:r>
                  <a:rPr lang="es-AR" sz="4400" dirty="0" smtClean="0"/>
                  <a:t>			</a:t>
                </a:r>
                <a:r>
                  <a:rPr lang="es-AR" sz="4400" dirty="0" err="1" smtClean="0"/>
                  <a:t>ps</a:t>
                </a:r>
                <a:r>
                  <a:rPr lang="es-AR" sz="4400" dirty="0" smtClean="0"/>
                  <a:t> = Peso de la muestra. </a:t>
                </a:r>
              </a:p>
              <a:p>
                <a:pPr marL="0" indent="0">
                  <a:buNone/>
                </a:pPr>
                <a:r>
                  <a:rPr lang="es-AR" sz="4400" dirty="0" smtClean="0"/>
                  <a:t>				A = Sección de la caja de corte. </a:t>
                </a:r>
              </a:p>
              <a:p>
                <a:pPr marL="0" indent="0">
                  <a:buNone/>
                </a:pPr>
                <a:r>
                  <a:rPr lang="es-AR" sz="4400" dirty="0" smtClean="0"/>
                  <a:t>				Gs = Gravedad especifica del suelo. </a:t>
                </a:r>
              </a:p>
              <a:p>
                <a:pPr marL="0" indent="0">
                  <a:buNone/>
                </a:pPr>
                <a:r>
                  <a:rPr lang="es-AR" sz="4400" dirty="0" smtClean="0"/>
                  <a:t>				</a:t>
                </a:r>
                <a:r>
                  <a:rPr lang="es-AR" sz="4400" dirty="0" err="1" smtClean="0"/>
                  <a:t>γw</a:t>
                </a:r>
                <a:r>
                  <a:rPr lang="es-AR" sz="4400" dirty="0" smtClean="0"/>
                  <a:t> = Peso específico del agua. </a:t>
                </a:r>
              </a:p>
              <a:p>
                <a:pPr marL="0" indent="0">
                  <a:buNone/>
                </a:pPr>
                <a:endParaRPr lang="es-AR" sz="4400" dirty="0" smtClean="0"/>
              </a:p>
              <a:p>
                <a:pPr marL="0" indent="0">
                  <a:buNone/>
                </a:pPr>
                <a:r>
                  <a:rPr lang="es-AR" sz="4400" dirty="0" smtClean="0"/>
                  <a:t>1.2</a:t>
                </a:r>
                <a:r>
                  <a:rPr lang="es-AR" sz="4400" dirty="0"/>
                  <a:t>. Determinación de la altura equivalente de vacíos, </a:t>
                </a:r>
                <a:r>
                  <a:rPr lang="es-AR" sz="4400" b="1" i="1" dirty="0" err="1"/>
                  <a:t>hv</a:t>
                </a:r>
                <a:r>
                  <a:rPr lang="es-AR" sz="4400" b="1" i="1" dirty="0"/>
                  <a:t>. </a:t>
                </a:r>
                <a:endParaRPr lang="es-AR" sz="4400" b="1" i="1" dirty="0" smtClean="0"/>
              </a:p>
              <a:p>
                <a:pPr marL="0" indent="0">
                  <a:buNone/>
                </a:pPr>
                <a:endParaRPr lang="es-AR" sz="4400" b="1" i="1" dirty="0"/>
              </a:p>
              <a:p>
                <a:pPr marL="0" indent="0">
                  <a:buNone/>
                </a:pPr>
                <a:r>
                  <a:rPr lang="es-AR" sz="4400" dirty="0" smtClean="0"/>
                  <a:t>		</a:t>
                </a:r>
                <a:r>
                  <a:rPr lang="es-AR" sz="5600" b="1" dirty="0" smtClean="0"/>
                  <a:t>ℎ</a:t>
                </a:r>
                <a:r>
                  <a:rPr lang="es-AR" sz="5600" b="1" dirty="0"/>
                  <a:t>𝑣</a:t>
                </a:r>
                <a:r>
                  <a:rPr lang="es-AR" sz="5600" b="1" dirty="0" smtClean="0"/>
                  <a:t>= 𝑡 − ℎ𝑠 + </a:t>
                </a:r>
                <a:r>
                  <a:rPr lang="es-AR" sz="5600" b="1" dirty="0"/>
                  <a:t>ℎ</a:t>
                </a:r>
                <a:r>
                  <a:rPr lang="es-AR" sz="5600" b="1" dirty="0" smtClean="0"/>
                  <a:t>𝑛</a:t>
                </a:r>
              </a:p>
              <a:p>
                <a:pPr marL="0" indent="0">
                  <a:buNone/>
                </a:pPr>
                <a:r>
                  <a:rPr lang="es-AR" sz="4400" dirty="0"/>
                  <a:t>	</a:t>
                </a:r>
                <a:r>
                  <a:rPr lang="es-AR" sz="4400" dirty="0" smtClean="0"/>
                  <a:t>			</a:t>
                </a:r>
                <a:r>
                  <a:rPr lang="es-AR" sz="4400" i="1" dirty="0" smtClean="0"/>
                  <a:t> </a:t>
                </a:r>
                <a:r>
                  <a:rPr lang="es-AR" sz="4400" i="1" dirty="0"/>
                  <a:t>t </a:t>
                </a:r>
                <a:r>
                  <a:rPr lang="es-AR" sz="4400" dirty="0"/>
                  <a:t>= altura de la muestra </a:t>
                </a:r>
              </a:p>
              <a:p>
                <a:pPr marL="0" indent="0">
                  <a:buNone/>
                </a:pPr>
                <a:r>
                  <a:rPr lang="es-AR" sz="4400" dirty="0" smtClean="0"/>
                  <a:t>				</a:t>
                </a:r>
                <a:r>
                  <a:rPr lang="es-AR" sz="4400" i="1" dirty="0" err="1" smtClean="0"/>
                  <a:t>hn</a:t>
                </a:r>
                <a:r>
                  <a:rPr lang="es-AR" sz="4400" dirty="0" smtClean="0"/>
                  <a:t> </a:t>
                </a:r>
                <a:r>
                  <a:rPr lang="es-AR" sz="4400" dirty="0"/>
                  <a:t>= deformación normal (+) expansión. </a:t>
                </a:r>
                <a:r>
                  <a:rPr lang="es-AR" sz="4400" dirty="0" smtClean="0"/>
                  <a:t>(-) </a:t>
                </a:r>
                <a:r>
                  <a:rPr lang="es-AR" sz="4400" dirty="0"/>
                  <a:t>contracción </a:t>
                </a:r>
                <a:endParaRPr lang="es-AR" sz="4400" dirty="0" smtClean="0"/>
              </a:p>
              <a:p>
                <a:endParaRPr lang="es-AR" sz="4400" dirty="0"/>
              </a:p>
              <a:p>
                <a:pPr marL="0" indent="0">
                  <a:buNone/>
                </a:pPr>
                <a:r>
                  <a:rPr lang="es-AR" sz="4400" dirty="0"/>
                  <a:t>2. Tensión de corte. </a:t>
                </a:r>
                <a:endParaRPr lang="es-AR" sz="4400" dirty="0" smtClean="0"/>
              </a:p>
              <a:p>
                <a:pPr marL="1828800" lvl="4" indent="0">
                  <a:buNone/>
                </a:pPr>
                <a14:m>
                  <m:oMath xmlns:m="http://schemas.openxmlformats.org/officeDocument/2006/math">
                    <m:r>
                      <a:rPr lang="es-AR" sz="5600" b="1" i="1" smtClean="0">
                        <a:latin typeface="Cambria Math"/>
                      </a:rPr>
                      <m:t>𝝉</m:t>
                    </m:r>
                    <m:r>
                      <a:rPr lang="es-AR" sz="56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AR" sz="56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5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5600" b="1" i="1" smtClean="0">
                            <a:latin typeface="Cambria Math"/>
                          </a:rPr>
                          <m:t>𝑸</m:t>
                        </m:r>
                      </m:num>
                      <m:den>
                        <m:r>
                          <a:rPr lang="es-AR" sz="5600" b="1" i="1" smtClean="0">
                            <a:latin typeface="Cambria Math"/>
                          </a:rPr>
                          <m:t>𝑨</m:t>
                        </m:r>
                      </m:den>
                    </m:f>
                  </m:oMath>
                </a14:m>
                <a:r>
                  <a:rPr lang="es-AR" sz="56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5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5600" b="1" i="1" smtClean="0">
                            <a:latin typeface="Cambria Math"/>
                          </a:rPr>
                          <m:t>𝒇</m:t>
                        </m:r>
                        <m:r>
                          <a:rPr lang="es-AR" sz="5600" b="1" i="1" smtClean="0">
                            <a:latin typeface="Cambria Math"/>
                          </a:rPr>
                          <m:t> ∗ </m:t>
                        </m:r>
                        <m:r>
                          <a:rPr lang="es-AR" sz="5600" b="1" i="1" smtClean="0">
                            <a:latin typeface="Cambria Math"/>
                          </a:rPr>
                          <m:t>𝑲</m:t>
                        </m:r>
                      </m:num>
                      <m:den>
                        <m:r>
                          <a:rPr lang="es-AR" sz="5600" b="1" i="1" smtClean="0">
                            <a:latin typeface="Cambria Math"/>
                          </a:rPr>
                          <m:t>𝑨</m:t>
                        </m:r>
                      </m:den>
                    </m:f>
                  </m:oMath>
                </a14:m>
                <a:endParaRPr lang="es-AR" sz="5600" b="1" dirty="0"/>
              </a:p>
              <a:p>
                <a:pPr marL="0" indent="0">
                  <a:buNone/>
                </a:pPr>
                <a:r>
                  <a:rPr lang="es-AR" sz="5600" b="1" dirty="0" smtClean="0"/>
                  <a:t>			</a:t>
                </a:r>
                <a:r>
                  <a:rPr lang="es-AR" sz="5600" dirty="0" smtClean="0"/>
                  <a:t>	Q </a:t>
                </a:r>
                <a:r>
                  <a:rPr lang="es-AR" sz="5600" dirty="0"/>
                  <a:t>= fuerza horizontal. </a:t>
                </a:r>
              </a:p>
              <a:p>
                <a:pPr marL="0" indent="0">
                  <a:buNone/>
                </a:pPr>
                <a:r>
                  <a:rPr lang="es-AR" sz="5600" dirty="0" smtClean="0"/>
                  <a:t>				f </a:t>
                </a:r>
                <a:r>
                  <a:rPr lang="es-AR" sz="5600" dirty="0"/>
                  <a:t>= lectura anillo dinamométrico. </a:t>
                </a:r>
              </a:p>
              <a:p>
                <a:pPr marL="0" indent="0">
                  <a:buNone/>
                </a:pPr>
                <a:r>
                  <a:rPr lang="es-AR" sz="5600" dirty="0" smtClean="0"/>
                  <a:t>				K </a:t>
                </a:r>
                <a:r>
                  <a:rPr lang="es-AR" sz="5600" dirty="0"/>
                  <a:t>= constante anillo dinamométrico. </a:t>
                </a:r>
                <a:endParaRPr lang="es-AR" sz="5600" dirty="0" smtClean="0"/>
              </a:p>
              <a:p>
                <a:pPr marL="0" indent="0">
                  <a:buNone/>
                </a:pPr>
                <a:endParaRPr lang="es-AR" sz="5600" dirty="0"/>
              </a:p>
              <a:p>
                <a:pPr marL="0" indent="0">
                  <a:buNone/>
                </a:pPr>
                <a:r>
                  <a:rPr lang="es-AR" sz="5600" dirty="0"/>
                  <a:t>3. Tensión normal. </a:t>
                </a:r>
              </a:p>
              <a:p>
                <a:endParaRPr lang="es-AR" sz="5600" dirty="0"/>
              </a:p>
              <a:p>
                <a:pPr marL="1828800" lvl="4" indent="0">
                  <a:buNone/>
                </a:pPr>
                <a:r>
                  <a:rPr lang="es-AR" sz="5600" b="1" dirty="0" smtClean="0"/>
                  <a:t>σ </a:t>
                </a:r>
                <a14:m>
                  <m:oMath xmlns:m="http://schemas.openxmlformats.org/officeDocument/2006/math">
                    <m:r>
                      <a:rPr lang="es-AR" sz="56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AR" sz="56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5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5600" b="1" i="1" smtClean="0">
                            <a:latin typeface="Cambria Math"/>
                          </a:rPr>
                          <m:t>𝑵</m:t>
                        </m:r>
                      </m:num>
                      <m:den>
                        <m:r>
                          <a:rPr lang="es-AR" sz="5600" b="1" i="1" smtClean="0">
                            <a:latin typeface="Cambria Math"/>
                          </a:rPr>
                          <m:t>𝑨</m:t>
                        </m:r>
                      </m:den>
                    </m:f>
                  </m:oMath>
                </a14:m>
                <a:r>
                  <a:rPr lang="es-AR" sz="5600" b="1" dirty="0" smtClean="0"/>
                  <a:t> </a:t>
                </a:r>
                <a:endParaRPr lang="es-AR" sz="5600" b="1" dirty="0"/>
              </a:p>
              <a:p>
                <a:pPr marL="0" indent="0">
                  <a:buNone/>
                </a:pPr>
                <a:r>
                  <a:rPr lang="es-AR" sz="5600" b="1" dirty="0" smtClean="0"/>
                  <a:t>		</a:t>
                </a:r>
                <a:r>
                  <a:rPr lang="es-AR" sz="5600" b="1" dirty="0"/>
                  <a:t>	</a:t>
                </a:r>
                <a:r>
                  <a:rPr lang="es-AR" sz="5600" dirty="0" smtClean="0"/>
                  <a:t>	N </a:t>
                </a:r>
                <a:r>
                  <a:rPr lang="es-AR" sz="5600" dirty="0"/>
                  <a:t>= carga normal aplicada en el bastidor de carga. </a:t>
                </a:r>
              </a:p>
              <a:p>
                <a:endParaRPr lang="es-AR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  <a:blipFill rotWithShape="1">
                <a:blip r:embed="rId4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548680"/>
            <a:ext cx="43204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smtClean="0"/>
              <a:t>4. Se deben realizar los siguientes gráficos para cada estado de carga. a) 𝜎/𝜏 vs deformaciones horizontales b) 𝜎/𝜏 vs relación de vacíos c) Deformaciones verticales vs deformaciones horizontales. </a:t>
            </a:r>
          </a:p>
          <a:p>
            <a:pPr algn="just"/>
            <a:endParaRPr lang="es-AR" sz="2000" dirty="0"/>
          </a:p>
          <a:p>
            <a:pPr algn="just"/>
            <a:endParaRPr lang="es-AR" sz="2000" dirty="0" smtClean="0"/>
          </a:p>
          <a:p>
            <a:pPr algn="just"/>
            <a:endParaRPr lang="es-AR" sz="2000" dirty="0"/>
          </a:p>
          <a:p>
            <a:pPr algn="just"/>
            <a:endParaRPr lang="es-AR" sz="2000" dirty="0" smtClean="0"/>
          </a:p>
          <a:p>
            <a:pPr algn="just"/>
            <a:endParaRPr lang="es-AR" sz="2000" dirty="0" smtClean="0"/>
          </a:p>
          <a:p>
            <a:pPr algn="just"/>
            <a:r>
              <a:rPr lang="es-AR" sz="2000" dirty="0" smtClean="0"/>
              <a:t>5. Con los valores máximos de las tensiones de los distintos ensayos a diferentes tensiones normales, se traza un gráfico τ vs σ, siendo la pendiente de la recta el ángulo de resistencia interna. - </a:t>
            </a:r>
            <a:endParaRPr lang="es-AR" sz="200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5004491" y="1996421"/>
            <a:ext cx="4032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6912703" y="529942"/>
            <a:ext cx="0" cy="2952328"/>
          </a:xfrm>
          <a:prstGeom prst="line">
            <a:avLst/>
          </a:prstGeom>
          <a:ln w="158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Forma libre"/>
          <p:cNvSpPr/>
          <p:nvPr/>
        </p:nvSpPr>
        <p:spPr>
          <a:xfrm>
            <a:off x="5620564" y="693696"/>
            <a:ext cx="833710" cy="1297222"/>
          </a:xfrm>
          <a:custGeom>
            <a:avLst/>
            <a:gdLst>
              <a:gd name="connsiteX0" fmla="*/ 0 w 833710"/>
              <a:gd name="connsiteY0" fmla="*/ 1297222 h 1297222"/>
              <a:gd name="connsiteX1" fmla="*/ 185195 w 833710"/>
              <a:gd name="connsiteY1" fmla="*/ 1181475 h 1297222"/>
              <a:gd name="connsiteX2" fmla="*/ 347241 w 833710"/>
              <a:gd name="connsiteY2" fmla="*/ 1031004 h 1297222"/>
              <a:gd name="connsiteX3" fmla="*/ 474562 w 833710"/>
              <a:gd name="connsiteY3" fmla="*/ 880533 h 1297222"/>
              <a:gd name="connsiteX4" fmla="*/ 567160 w 833710"/>
              <a:gd name="connsiteY4" fmla="*/ 718487 h 1297222"/>
              <a:gd name="connsiteX5" fmla="*/ 706056 w 833710"/>
              <a:gd name="connsiteY5" fmla="*/ 475419 h 1297222"/>
              <a:gd name="connsiteX6" fmla="*/ 787079 w 833710"/>
              <a:gd name="connsiteY6" fmla="*/ 255500 h 1297222"/>
              <a:gd name="connsiteX7" fmla="*/ 833377 w 833710"/>
              <a:gd name="connsiteY7" fmla="*/ 139753 h 1297222"/>
              <a:gd name="connsiteX8" fmla="*/ 798653 w 833710"/>
              <a:gd name="connsiteY8" fmla="*/ 47156 h 1297222"/>
              <a:gd name="connsiteX9" fmla="*/ 648183 w 833710"/>
              <a:gd name="connsiteY9" fmla="*/ 12432 h 1297222"/>
              <a:gd name="connsiteX10" fmla="*/ 416689 w 833710"/>
              <a:gd name="connsiteY10" fmla="*/ 857 h 1297222"/>
              <a:gd name="connsiteX11" fmla="*/ 312517 w 833710"/>
              <a:gd name="connsiteY11" fmla="*/ 857 h 1297222"/>
              <a:gd name="connsiteX12" fmla="*/ 289367 w 833710"/>
              <a:gd name="connsiteY12" fmla="*/ 857 h 129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3710" h="1297222">
                <a:moveTo>
                  <a:pt x="0" y="1297222"/>
                </a:moveTo>
                <a:cubicBezTo>
                  <a:pt x="63661" y="1261533"/>
                  <a:pt x="127322" y="1225845"/>
                  <a:pt x="185195" y="1181475"/>
                </a:cubicBezTo>
                <a:cubicBezTo>
                  <a:pt x="243068" y="1137105"/>
                  <a:pt x="299013" y="1081161"/>
                  <a:pt x="347241" y="1031004"/>
                </a:cubicBezTo>
                <a:cubicBezTo>
                  <a:pt x="395469" y="980847"/>
                  <a:pt x="437909" y="932619"/>
                  <a:pt x="474562" y="880533"/>
                </a:cubicBezTo>
                <a:cubicBezTo>
                  <a:pt x="511215" y="828447"/>
                  <a:pt x="567160" y="718487"/>
                  <a:pt x="567160" y="718487"/>
                </a:cubicBezTo>
                <a:cubicBezTo>
                  <a:pt x="605742" y="650968"/>
                  <a:pt x="669403" y="552584"/>
                  <a:pt x="706056" y="475419"/>
                </a:cubicBezTo>
                <a:cubicBezTo>
                  <a:pt x="742709" y="398254"/>
                  <a:pt x="765859" y="311444"/>
                  <a:pt x="787079" y="255500"/>
                </a:cubicBezTo>
                <a:cubicBezTo>
                  <a:pt x="808299" y="199556"/>
                  <a:pt x="831448" y="174477"/>
                  <a:pt x="833377" y="139753"/>
                </a:cubicBezTo>
                <a:cubicBezTo>
                  <a:pt x="835306" y="105029"/>
                  <a:pt x="829519" y="68376"/>
                  <a:pt x="798653" y="47156"/>
                </a:cubicBezTo>
                <a:cubicBezTo>
                  <a:pt x="767787" y="25936"/>
                  <a:pt x="711844" y="20148"/>
                  <a:pt x="648183" y="12432"/>
                </a:cubicBezTo>
                <a:cubicBezTo>
                  <a:pt x="584522" y="4716"/>
                  <a:pt x="472633" y="2786"/>
                  <a:pt x="416689" y="857"/>
                </a:cubicBezTo>
                <a:cubicBezTo>
                  <a:pt x="360745" y="-1072"/>
                  <a:pt x="312517" y="857"/>
                  <a:pt x="312517" y="857"/>
                </a:cubicBezTo>
                <a:lnTo>
                  <a:pt x="289367" y="85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Forma libre"/>
          <p:cNvSpPr/>
          <p:nvPr/>
        </p:nvSpPr>
        <p:spPr>
          <a:xfrm>
            <a:off x="6928506" y="639144"/>
            <a:ext cx="1304656" cy="1363348"/>
          </a:xfrm>
          <a:custGeom>
            <a:avLst/>
            <a:gdLst>
              <a:gd name="connsiteX0" fmla="*/ 0 w 1250065"/>
              <a:gd name="connsiteY0" fmla="*/ 1362918 h 1362918"/>
              <a:gd name="connsiteX1" fmla="*/ 34724 w 1250065"/>
              <a:gd name="connsiteY1" fmla="*/ 1154574 h 1362918"/>
              <a:gd name="connsiteX2" fmla="*/ 138896 w 1250065"/>
              <a:gd name="connsiteY2" fmla="*/ 842058 h 1362918"/>
              <a:gd name="connsiteX3" fmla="*/ 266217 w 1250065"/>
              <a:gd name="connsiteY3" fmla="*/ 483242 h 1362918"/>
              <a:gd name="connsiteX4" fmla="*/ 358815 w 1250065"/>
              <a:gd name="connsiteY4" fmla="*/ 193875 h 1362918"/>
              <a:gd name="connsiteX5" fmla="*/ 555584 w 1250065"/>
              <a:gd name="connsiteY5" fmla="*/ 20255 h 1362918"/>
              <a:gd name="connsiteX6" fmla="*/ 740779 w 1250065"/>
              <a:gd name="connsiteY6" fmla="*/ 8680 h 1362918"/>
              <a:gd name="connsiteX7" fmla="*/ 914400 w 1250065"/>
              <a:gd name="connsiteY7" fmla="*/ 66554 h 1362918"/>
              <a:gd name="connsiteX8" fmla="*/ 983848 w 1250065"/>
              <a:gd name="connsiteY8" fmla="*/ 101278 h 1362918"/>
              <a:gd name="connsiteX9" fmla="*/ 1169043 w 1250065"/>
              <a:gd name="connsiteY9" fmla="*/ 89703 h 1362918"/>
              <a:gd name="connsiteX10" fmla="*/ 1250065 w 1250065"/>
              <a:gd name="connsiteY10" fmla="*/ 89703 h 1362918"/>
              <a:gd name="connsiteX11" fmla="*/ 1250065 w 1250065"/>
              <a:gd name="connsiteY11" fmla="*/ 89703 h 1362918"/>
              <a:gd name="connsiteX0" fmla="*/ 0 w 1250065"/>
              <a:gd name="connsiteY0" fmla="*/ 1363348 h 1363348"/>
              <a:gd name="connsiteX1" fmla="*/ 34724 w 1250065"/>
              <a:gd name="connsiteY1" fmla="*/ 1155004 h 1363348"/>
              <a:gd name="connsiteX2" fmla="*/ 138896 w 1250065"/>
              <a:gd name="connsiteY2" fmla="*/ 842488 h 1363348"/>
              <a:gd name="connsiteX3" fmla="*/ 266217 w 1250065"/>
              <a:gd name="connsiteY3" fmla="*/ 483672 h 1363348"/>
              <a:gd name="connsiteX4" fmla="*/ 420230 w 1250065"/>
              <a:gd name="connsiteY4" fmla="*/ 201129 h 1363348"/>
              <a:gd name="connsiteX5" fmla="*/ 555584 w 1250065"/>
              <a:gd name="connsiteY5" fmla="*/ 20685 h 1363348"/>
              <a:gd name="connsiteX6" fmla="*/ 740779 w 1250065"/>
              <a:gd name="connsiteY6" fmla="*/ 9110 h 1363348"/>
              <a:gd name="connsiteX7" fmla="*/ 914400 w 1250065"/>
              <a:gd name="connsiteY7" fmla="*/ 66984 h 1363348"/>
              <a:gd name="connsiteX8" fmla="*/ 983848 w 1250065"/>
              <a:gd name="connsiteY8" fmla="*/ 101708 h 1363348"/>
              <a:gd name="connsiteX9" fmla="*/ 1169043 w 1250065"/>
              <a:gd name="connsiteY9" fmla="*/ 90133 h 1363348"/>
              <a:gd name="connsiteX10" fmla="*/ 1250065 w 1250065"/>
              <a:gd name="connsiteY10" fmla="*/ 90133 h 1363348"/>
              <a:gd name="connsiteX11" fmla="*/ 1250065 w 1250065"/>
              <a:gd name="connsiteY11" fmla="*/ 90133 h 1363348"/>
              <a:gd name="connsiteX0" fmla="*/ 0 w 1250065"/>
              <a:gd name="connsiteY0" fmla="*/ 1363348 h 1363348"/>
              <a:gd name="connsiteX1" fmla="*/ 34724 w 1250065"/>
              <a:gd name="connsiteY1" fmla="*/ 1155004 h 1363348"/>
              <a:gd name="connsiteX2" fmla="*/ 138896 w 1250065"/>
              <a:gd name="connsiteY2" fmla="*/ 842488 h 1363348"/>
              <a:gd name="connsiteX3" fmla="*/ 266217 w 1250065"/>
              <a:gd name="connsiteY3" fmla="*/ 483672 h 1363348"/>
              <a:gd name="connsiteX4" fmla="*/ 420230 w 1250065"/>
              <a:gd name="connsiteY4" fmla="*/ 201129 h 1363348"/>
              <a:gd name="connsiteX5" fmla="*/ 582880 w 1250065"/>
              <a:gd name="connsiteY5" fmla="*/ 20685 h 1363348"/>
              <a:gd name="connsiteX6" fmla="*/ 740779 w 1250065"/>
              <a:gd name="connsiteY6" fmla="*/ 9110 h 1363348"/>
              <a:gd name="connsiteX7" fmla="*/ 914400 w 1250065"/>
              <a:gd name="connsiteY7" fmla="*/ 66984 h 1363348"/>
              <a:gd name="connsiteX8" fmla="*/ 983848 w 1250065"/>
              <a:gd name="connsiteY8" fmla="*/ 101708 h 1363348"/>
              <a:gd name="connsiteX9" fmla="*/ 1169043 w 1250065"/>
              <a:gd name="connsiteY9" fmla="*/ 90133 h 1363348"/>
              <a:gd name="connsiteX10" fmla="*/ 1250065 w 1250065"/>
              <a:gd name="connsiteY10" fmla="*/ 90133 h 1363348"/>
              <a:gd name="connsiteX11" fmla="*/ 1250065 w 1250065"/>
              <a:gd name="connsiteY11" fmla="*/ 90133 h 1363348"/>
              <a:gd name="connsiteX0" fmla="*/ 0 w 1250065"/>
              <a:gd name="connsiteY0" fmla="*/ 1363348 h 1363348"/>
              <a:gd name="connsiteX1" fmla="*/ 34724 w 1250065"/>
              <a:gd name="connsiteY1" fmla="*/ 1155004 h 1363348"/>
              <a:gd name="connsiteX2" fmla="*/ 138896 w 1250065"/>
              <a:gd name="connsiteY2" fmla="*/ 842488 h 1363348"/>
              <a:gd name="connsiteX3" fmla="*/ 266217 w 1250065"/>
              <a:gd name="connsiteY3" fmla="*/ 483672 h 1363348"/>
              <a:gd name="connsiteX4" fmla="*/ 420230 w 1250065"/>
              <a:gd name="connsiteY4" fmla="*/ 201129 h 1363348"/>
              <a:gd name="connsiteX5" fmla="*/ 582880 w 1250065"/>
              <a:gd name="connsiteY5" fmla="*/ 20685 h 1363348"/>
              <a:gd name="connsiteX6" fmla="*/ 740779 w 1250065"/>
              <a:gd name="connsiteY6" fmla="*/ 9110 h 1363348"/>
              <a:gd name="connsiteX7" fmla="*/ 914400 w 1250065"/>
              <a:gd name="connsiteY7" fmla="*/ 66984 h 1363348"/>
              <a:gd name="connsiteX8" fmla="*/ 983848 w 1250065"/>
              <a:gd name="connsiteY8" fmla="*/ 101708 h 1363348"/>
              <a:gd name="connsiteX9" fmla="*/ 1175867 w 1250065"/>
              <a:gd name="connsiteY9" fmla="*/ 117428 h 1363348"/>
              <a:gd name="connsiteX10" fmla="*/ 1250065 w 1250065"/>
              <a:gd name="connsiteY10" fmla="*/ 90133 h 1363348"/>
              <a:gd name="connsiteX11" fmla="*/ 1250065 w 1250065"/>
              <a:gd name="connsiteY11" fmla="*/ 90133 h 1363348"/>
              <a:gd name="connsiteX0" fmla="*/ 0 w 1257722"/>
              <a:gd name="connsiteY0" fmla="*/ 1363348 h 1363348"/>
              <a:gd name="connsiteX1" fmla="*/ 34724 w 1257722"/>
              <a:gd name="connsiteY1" fmla="*/ 1155004 h 1363348"/>
              <a:gd name="connsiteX2" fmla="*/ 138896 w 1257722"/>
              <a:gd name="connsiteY2" fmla="*/ 842488 h 1363348"/>
              <a:gd name="connsiteX3" fmla="*/ 266217 w 1257722"/>
              <a:gd name="connsiteY3" fmla="*/ 483672 h 1363348"/>
              <a:gd name="connsiteX4" fmla="*/ 420230 w 1257722"/>
              <a:gd name="connsiteY4" fmla="*/ 201129 h 1363348"/>
              <a:gd name="connsiteX5" fmla="*/ 582880 w 1257722"/>
              <a:gd name="connsiteY5" fmla="*/ 20685 h 1363348"/>
              <a:gd name="connsiteX6" fmla="*/ 740779 w 1257722"/>
              <a:gd name="connsiteY6" fmla="*/ 9110 h 1363348"/>
              <a:gd name="connsiteX7" fmla="*/ 914400 w 1257722"/>
              <a:gd name="connsiteY7" fmla="*/ 66984 h 1363348"/>
              <a:gd name="connsiteX8" fmla="*/ 983848 w 1257722"/>
              <a:gd name="connsiteY8" fmla="*/ 101708 h 1363348"/>
              <a:gd name="connsiteX9" fmla="*/ 1175867 w 1257722"/>
              <a:gd name="connsiteY9" fmla="*/ 117428 h 1363348"/>
              <a:gd name="connsiteX10" fmla="*/ 1250065 w 1257722"/>
              <a:gd name="connsiteY10" fmla="*/ 90133 h 1363348"/>
              <a:gd name="connsiteX11" fmla="*/ 1256889 w 1257722"/>
              <a:gd name="connsiteY11" fmla="*/ 117429 h 1363348"/>
              <a:gd name="connsiteX0" fmla="*/ 0 w 1257722"/>
              <a:gd name="connsiteY0" fmla="*/ 1363348 h 1363348"/>
              <a:gd name="connsiteX1" fmla="*/ 34724 w 1257722"/>
              <a:gd name="connsiteY1" fmla="*/ 1155004 h 1363348"/>
              <a:gd name="connsiteX2" fmla="*/ 138896 w 1257722"/>
              <a:gd name="connsiteY2" fmla="*/ 842488 h 1363348"/>
              <a:gd name="connsiteX3" fmla="*/ 266217 w 1257722"/>
              <a:gd name="connsiteY3" fmla="*/ 483672 h 1363348"/>
              <a:gd name="connsiteX4" fmla="*/ 420230 w 1257722"/>
              <a:gd name="connsiteY4" fmla="*/ 201129 h 1363348"/>
              <a:gd name="connsiteX5" fmla="*/ 582880 w 1257722"/>
              <a:gd name="connsiteY5" fmla="*/ 20685 h 1363348"/>
              <a:gd name="connsiteX6" fmla="*/ 740779 w 1257722"/>
              <a:gd name="connsiteY6" fmla="*/ 9110 h 1363348"/>
              <a:gd name="connsiteX7" fmla="*/ 914400 w 1257722"/>
              <a:gd name="connsiteY7" fmla="*/ 66984 h 1363348"/>
              <a:gd name="connsiteX8" fmla="*/ 983848 w 1257722"/>
              <a:gd name="connsiteY8" fmla="*/ 101708 h 1363348"/>
              <a:gd name="connsiteX9" fmla="*/ 1175867 w 1257722"/>
              <a:gd name="connsiteY9" fmla="*/ 117428 h 1363348"/>
              <a:gd name="connsiteX10" fmla="*/ 1250065 w 1257722"/>
              <a:gd name="connsiteY10" fmla="*/ 90133 h 1363348"/>
              <a:gd name="connsiteX11" fmla="*/ 1256889 w 1257722"/>
              <a:gd name="connsiteY11" fmla="*/ 137901 h 1363348"/>
              <a:gd name="connsiteX0" fmla="*/ 0 w 1274097"/>
              <a:gd name="connsiteY0" fmla="*/ 1363348 h 1363348"/>
              <a:gd name="connsiteX1" fmla="*/ 34724 w 1274097"/>
              <a:gd name="connsiteY1" fmla="*/ 1155004 h 1363348"/>
              <a:gd name="connsiteX2" fmla="*/ 138896 w 1274097"/>
              <a:gd name="connsiteY2" fmla="*/ 842488 h 1363348"/>
              <a:gd name="connsiteX3" fmla="*/ 266217 w 1274097"/>
              <a:gd name="connsiteY3" fmla="*/ 483672 h 1363348"/>
              <a:gd name="connsiteX4" fmla="*/ 420230 w 1274097"/>
              <a:gd name="connsiteY4" fmla="*/ 201129 h 1363348"/>
              <a:gd name="connsiteX5" fmla="*/ 582880 w 1274097"/>
              <a:gd name="connsiteY5" fmla="*/ 20685 h 1363348"/>
              <a:gd name="connsiteX6" fmla="*/ 740779 w 1274097"/>
              <a:gd name="connsiteY6" fmla="*/ 9110 h 1363348"/>
              <a:gd name="connsiteX7" fmla="*/ 914400 w 1274097"/>
              <a:gd name="connsiteY7" fmla="*/ 66984 h 1363348"/>
              <a:gd name="connsiteX8" fmla="*/ 983848 w 1274097"/>
              <a:gd name="connsiteY8" fmla="*/ 101708 h 1363348"/>
              <a:gd name="connsiteX9" fmla="*/ 1175867 w 1274097"/>
              <a:gd name="connsiteY9" fmla="*/ 117428 h 1363348"/>
              <a:gd name="connsiteX10" fmla="*/ 1270537 w 1274097"/>
              <a:gd name="connsiteY10" fmla="*/ 96957 h 1363348"/>
              <a:gd name="connsiteX11" fmla="*/ 1256889 w 1274097"/>
              <a:gd name="connsiteY11" fmla="*/ 137901 h 1363348"/>
              <a:gd name="connsiteX0" fmla="*/ 0 w 1304656"/>
              <a:gd name="connsiteY0" fmla="*/ 1363348 h 1363348"/>
              <a:gd name="connsiteX1" fmla="*/ 34724 w 1304656"/>
              <a:gd name="connsiteY1" fmla="*/ 1155004 h 1363348"/>
              <a:gd name="connsiteX2" fmla="*/ 138896 w 1304656"/>
              <a:gd name="connsiteY2" fmla="*/ 842488 h 1363348"/>
              <a:gd name="connsiteX3" fmla="*/ 266217 w 1304656"/>
              <a:gd name="connsiteY3" fmla="*/ 483672 h 1363348"/>
              <a:gd name="connsiteX4" fmla="*/ 420230 w 1304656"/>
              <a:gd name="connsiteY4" fmla="*/ 201129 h 1363348"/>
              <a:gd name="connsiteX5" fmla="*/ 582880 w 1304656"/>
              <a:gd name="connsiteY5" fmla="*/ 20685 h 1363348"/>
              <a:gd name="connsiteX6" fmla="*/ 740779 w 1304656"/>
              <a:gd name="connsiteY6" fmla="*/ 9110 h 1363348"/>
              <a:gd name="connsiteX7" fmla="*/ 914400 w 1304656"/>
              <a:gd name="connsiteY7" fmla="*/ 66984 h 1363348"/>
              <a:gd name="connsiteX8" fmla="*/ 983848 w 1304656"/>
              <a:gd name="connsiteY8" fmla="*/ 101708 h 1363348"/>
              <a:gd name="connsiteX9" fmla="*/ 1175867 w 1304656"/>
              <a:gd name="connsiteY9" fmla="*/ 117428 h 1363348"/>
              <a:gd name="connsiteX10" fmla="*/ 1270537 w 1304656"/>
              <a:gd name="connsiteY10" fmla="*/ 96957 h 1363348"/>
              <a:gd name="connsiteX11" fmla="*/ 1304656 w 1304656"/>
              <a:gd name="connsiteY11" fmla="*/ 131077 h 1363348"/>
              <a:gd name="connsiteX0" fmla="*/ 0 w 1304656"/>
              <a:gd name="connsiteY0" fmla="*/ 1363348 h 1363348"/>
              <a:gd name="connsiteX1" fmla="*/ 34724 w 1304656"/>
              <a:gd name="connsiteY1" fmla="*/ 1155004 h 1363348"/>
              <a:gd name="connsiteX2" fmla="*/ 138896 w 1304656"/>
              <a:gd name="connsiteY2" fmla="*/ 842488 h 1363348"/>
              <a:gd name="connsiteX3" fmla="*/ 266217 w 1304656"/>
              <a:gd name="connsiteY3" fmla="*/ 483672 h 1363348"/>
              <a:gd name="connsiteX4" fmla="*/ 420230 w 1304656"/>
              <a:gd name="connsiteY4" fmla="*/ 201129 h 1363348"/>
              <a:gd name="connsiteX5" fmla="*/ 582880 w 1304656"/>
              <a:gd name="connsiteY5" fmla="*/ 20685 h 1363348"/>
              <a:gd name="connsiteX6" fmla="*/ 740779 w 1304656"/>
              <a:gd name="connsiteY6" fmla="*/ 9110 h 1363348"/>
              <a:gd name="connsiteX7" fmla="*/ 914400 w 1304656"/>
              <a:gd name="connsiteY7" fmla="*/ 66984 h 1363348"/>
              <a:gd name="connsiteX8" fmla="*/ 983848 w 1304656"/>
              <a:gd name="connsiteY8" fmla="*/ 101708 h 1363348"/>
              <a:gd name="connsiteX9" fmla="*/ 1175867 w 1304656"/>
              <a:gd name="connsiteY9" fmla="*/ 117428 h 1363348"/>
              <a:gd name="connsiteX10" fmla="*/ 1277361 w 1304656"/>
              <a:gd name="connsiteY10" fmla="*/ 117429 h 1363348"/>
              <a:gd name="connsiteX11" fmla="*/ 1304656 w 1304656"/>
              <a:gd name="connsiteY11" fmla="*/ 131077 h 136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4656" h="1363348">
                <a:moveTo>
                  <a:pt x="0" y="1363348"/>
                </a:moveTo>
                <a:cubicBezTo>
                  <a:pt x="5787" y="1302581"/>
                  <a:pt x="11575" y="1241814"/>
                  <a:pt x="34724" y="1155004"/>
                </a:cubicBezTo>
                <a:cubicBezTo>
                  <a:pt x="57873" y="1068194"/>
                  <a:pt x="100314" y="954377"/>
                  <a:pt x="138896" y="842488"/>
                </a:cubicBezTo>
                <a:cubicBezTo>
                  <a:pt x="177478" y="730599"/>
                  <a:pt x="219328" y="590565"/>
                  <a:pt x="266217" y="483672"/>
                </a:cubicBezTo>
                <a:cubicBezTo>
                  <a:pt x="313106" y="376779"/>
                  <a:pt x="367453" y="278294"/>
                  <a:pt x="420230" y="201129"/>
                </a:cubicBezTo>
                <a:cubicBezTo>
                  <a:pt x="473007" y="123964"/>
                  <a:pt x="529455" y="52688"/>
                  <a:pt x="582880" y="20685"/>
                </a:cubicBezTo>
                <a:cubicBezTo>
                  <a:pt x="636305" y="-11318"/>
                  <a:pt x="685526" y="1394"/>
                  <a:pt x="740779" y="9110"/>
                </a:cubicBezTo>
                <a:cubicBezTo>
                  <a:pt x="796032" y="16827"/>
                  <a:pt x="873889" y="51551"/>
                  <a:pt x="914400" y="66984"/>
                </a:cubicBezTo>
                <a:cubicBezTo>
                  <a:pt x="954911" y="82417"/>
                  <a:pt x="940270" y="93301"/>
                  <a:pt x="983848" y="101708"/>
                </a:cubicBezTo>
                <a:cubicBezTo>
                  <a:pt x="1027426" y="110115"/>
                  <a:pt x="1126948" y="114808"/>
                  <a:pt x="1175867" y="117428"/>
                </a:cubicBezTo>
                <a:cubicBezTo>
                  <a:pt x="1224786" y="120048"/>
                  <a:pt x="1255896" y="115154"/>
                  <a:pt x="1277361" y="117429"/>
                </a:cubicBezTo>
                <a:cubicBezTo>
                  <a:pt x="1298826" y="119704"/>
                  <a:pt x="1302381" y="121978"/>
                  <a:pt x="1304656" y="13107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Forma libre"/>
          <p:cNvSpPr/>
          <p:nvPr/>
        </p:nvSpPr>
        <p:spPr>
          <a:xfrm>
            <a:off x="6929209" y="1990918"/>
            <a:ext cx="1418456" cy="555585"/>
          </a:xfrm>
          <a:custGeom>
            <a:avLst/>
            <a:gdLst>
              <a:gd name="connsiteX0" fmla="*/ 0 w 1435261"/>
              <a:gd name="connsiteY0" fmla="*/ 0 h 591215"/>
              <a:gd name="connsiteX1" fmla="*/ 69448 w 1435261"/>
              <a:gd name="connsiteY1" fmla="*/ 150471 h 591215"/>
              <a:gd name="connsiteX2" fmla="*/ 173620 w 1435261"/>
              <a:gd name="connsiteY2" fmla="*/ 254643 h 591215"/>
              <a:gd name="connsiteX3" fmla="*/ 289367 w 1435261"/>
              <a:gd name="connsiteY3" fmla="*/ 347241 h 591215"/>
              <a:gd name="connsiteX4" fmla="*/ 439838 w 1435261"/>
              <a:gd name="connsiteY4" fmla="*/ 486137 h 591215"/>
              <a:gd name="connsiteX5" fmla="*/ 520861 w 1435261"/>
              <a:gd name="connsiteY5" fmla="*/ 555585 h 591215"/>
              <a:gd name="connsiteX6" fmla="*/ 694481 w 1435261"/>
              <a:gd name="connsiteY6" fmla="*/ 590309 h 591215"/>
              <a:gd name="connsiteX7" fmla="*/ 798653 w 1435261"/>
              <a:gd name="connsiteY7" fmla="*/ 520861 h 591215"/>
              <a:gd name="connsiteX8" fmla="*/ 833377 w 1435261"/>
              <a:gd name="connsiteY8" fmla="*/ 405114 h 591215"/>
              <a:gd name="connsiteX9" fmla="*/ 914400 w 1435261"/>
              <a:gd name="connsiteY9" fmla="*/ 243069 h 591215"/>
              <a:gd name="connsiteX10" fmla="*/ 1030147 w 1435261"/>
              <a:gd name="connsiteY10" fmla="*/ 104173 h 591215"/>
              <a:gd name="connsiteX11" fmla="*/ 1134319 w 1435261"/>
              <a:gd name="connsiteY11" fmla="*/ 81023 h 591215"/>
              <a:gd name="connsiteX12" fmla="*/ 1435261 w 1435261"/>
              <a:gd name="connsiteY12" fmla="*/ 11575 h 591215"/>
              <a:gd name="connsiteX13" fmla="*/ 1435261 w 1435261"/>
              <a:gd name="connsiteY13" fmla="*/ 11575 h 591215"/>
              <a:gd name="connsiteX0" fmla="*/ 0 w 1435261"/>
              <a:gd name="connsiteY0" fmla="*/ 0 h 562267"/>
              <a:gd name="connsiteX1" fmla="*/ 69448 w 1435261"/>
              <a:gd name="connsiteY1" fmla="*/ 150471 h 562267"/>
              <a:gd name="connsiteX2" fmla="*/ 173620 w 1435261"/>
              <a:gd name="connsiteY2" fmla="*/ 254643 h 562267"/>
              <a:gd name="connsiteX3" fmla="*/ 289367 w 1435261"/>
              <a:gd name="connsiteY3" fmla="*/ 347241 h 562267"/>
              <a:gd name="connsiteX4" fmla="*/ 439838 w 1435261"/>
              <a:gd name="connsiteY4" fmla="*/ 486137 h 562267"/>
              <a:gd name="connsiteX5" fmla="*/ 520861 w 1435261"/>
              <a:gd name="connsiteY5" fmla="*/ 555585 h 562267"/>
              <a:gd name="connsiteX6" fmla="*/ 648182 w 1435261"/>
              <a:gd name="connsiteY6" fmla="*/ 555585 h 562267"/>
              <a:gd name="connsiteX7" fmla="*/ 798653 w 1435261"/>
              <a:gd name="connsiteY7" fmla="*/ 520861 h 562267"/>
              <a:gd name="connsiteX8" fmla="*/ 833377 w 1435261"/>
              <a:gd name="connsiteY8" fmla="*/ 405114 h 562267"/>
              <a:gd name="connsiteX9" fmla="*/ 914400 w 1435261"/>
              <a:gd name="connsiteY9" fmla="*/ 243069 h 562267"/>
              <a:gd name="connsiteX10" fmla="*/ 1030147 w 1435261"/>
              <a:gd name="connsiteY10" fmla="*/ 104173 h 562267"/>
              <a:gd name="connsiteX11" fmla="*/ 1134319 w 1435261"/>
              <a:gd name="connsiteY11" fmla="*/ 81023 h 562267"/>
              <a:gd name="connsiteX12" fmla="*/ 1435261 w 1435261"/>
              <a:gd name="connsiteY12" fmla="*/ 11575 h 562267"/>
              <a:gd name="connsiteX13" fmla="*/ 1435261 w 1435261"/>
              <a:gd name="connsiteY13" fmla="*/ 11575 h 562267"/>
              <a:gd name="connsiteX0" fmla="*/ 0 w 1435261"/>
              <a:gd name="connsiteY0" fmla="*/ 0 h 555585"/>
              <a:gd name="connsiteX1" fmla="*/ 69448 w 1435261"/>
              <a:gd name="connsiteY1" fmla="*/ 150471 h 555585"/>
              <a:gd name="connsiteX2" fmla="*/ 173620 w 1435261"/>
              <a:gd name="connsiteY2" fmla="*/ 254643 h 555585"/>
              <a:gd name="connsiteX3" fmla="*/ 289367 w 1435261"/>
              <a:gd name="connsiteY3" fmla="*/ 347241 h 555585"/>
              <a:gd name="connsiteX4" fmla="*/ 439838 w 1435261"/>
              <a:gd name="connsiteY4" fmla="*/ 486137 h 555585"/>
              <a:gd name="connsiteX5" fmla="*/ 520861 w 1435261"/>
              <a:gd name="connsiteY5" fmla="*/ 555585 h 555585"/>
              <a:gd name="connsiteX6" fmla="*/ 648182 w 1435261"/>
              <a:gd name="connsiteY6" fmla="*/ 555585 h 555585"/>
              <a:gd name="connsiteX7" fmla="*/ 763929 w 1435261"/>
              <a:gd name="connsiteY7" fmla="*/ 486137 h 555585"/>
              <a:gd name="connsiteX8" fmla="*/ 833377 w 1435261"/>
              <a:gd name="connsiteY8" fmla="*/ 405114 h 555585"/>
              <a:gd name="connsiteX9" fmla="*/ 914400 w 1435261"/>
              <a:gd name="connsiteY9" fmla="*/ 243069 h 555585"/>
              <a:gd name="connsiteX10" fmla="*/ 1030147 w 1435261"/>
              <a:gd name="connsiteY10" fmla="*/ 104173 h 555585"/>
              <a:gd name="connsiteX11" fmla="*/ 1134319 w 1435261"/>
              <a:gd name="connsiteY11" fmla="*/ 81023 h 555585"/>
              <a:gd name="connsiteX12" fmla="*/ 1435261 w 1435261"/>
              <a:gd name="connsiteY12" fmla="*/ 11575 h 555585"/>
              <a:gd name="connsiteX13" fmla="*/ 1435261 w 1435261"/>
              <a:gd name="connsiteY13" fmla="*/ 11575 h 555585"/>
              <a:gd name="connsiteX0" fmla="*/ 0 w 1450194"/>
              <a:gd name="connsiteY0" fmla="*/ 0 h 555585"/>
              <a:gd name="connsiteX1" fmla="*/ 69448 w 1450194"/>
              <a:gd name="connsiteY1" fmla="*/ 150471 h 555585"/>
              <a:gd name="connsiteX2" fmla="*/ 173620 w 1450194"/>
              <a:gd name="connsiteY2" fmla="*/ 254643 h 555585"/>
              <a:gd name="connsiteX3" fmla="*/ 289367 w 1450194"/>
              <a:gd name="connsiteY3" fmla="*/ 347241 h 555585"/>
              <a:gd name="connsiteX4" fmla="*/ 439838 w 1450194"/>
              <a:gd name="connsiteY4" fmla="*/ 486137 h 555585"/>
              <a:gd name="connsiteX5" fmla="*/ 520861 w 1450194"/>
              <a:gd name="connsiteY5" fmla="*/ 555585 h 555585"/>
              <a:gd name="connsiteX6" fmla="*/ 648182 w 1450194"/>
              <a:gd name="connsiteY6" fmla="*/ 555585 h 555585"/>
              <a:gd name="connsiteX7" fmla="*/ 763929 w 1450194"/>
              <a:gd name="connsiteY7" fmla="*/ 486137 h 555585"/>
              <a:gd name="connsiteX8" fmla="*/ 833377 w 1450194"/>
              <a:gd name="connsiteY8" fmla="*/ 405114 h 555585"/>
              <a:gd name="connsiteX9" fmla="*/ 914400 w 1450194"/>
              <a:gd name="connsiteY9" fmla="*/ 243069 h 555585"/>
              <a:gd name="connsiteX10" fmla="*/ 1030147 w 1450194"/>
              <a:gd name="connsiteY10" fmla="*/ 104173 h 555585"/>
              <a:gd name="connsiteX11" fmla="*/ 1134319 w 1450194"/>
              <a:gd name="connsiteY11" fmla="*/ 81023 h 555585"/>
              <a:gd name="connsiteX12" fmla="*/ 1435261 w 1450194"/>
              <a:gd name="connsiteY12" fmla="*/ 11575 h 555585"/>
              <a:gd name="connsiteX13" fmla="*/ 1400537 w 1450194"/>
              <a:gd name="connsiteY13" fmla="*/ 173620 h 555585"/>
              <a:gd name="connsiteX0" fmla="*/ 0 w 1402696"/>
              <a:gd name="connsiteY0" fmla="*/ 0 h 555585"/>
              <a:gd name="connsiteX1" fmla="*/ 69448 w 1402696"/>
              <a:gd name="connsiteY1" fmla="*/ 150471 h 555585"/>
              <a:gd name="connsiteX2" fmla="*/ 173620 w 1402696"/>
              <a:gd name="connsiteY2" fmla="*/ 254643 h 555585"/>
              <a:gd name="connsiteX3" fmla="*/ 289367 w 1402696"/>
              <a:gd name="connsiteY3" fmla="*/ 347241 h 555585"/>
              <a:gd name="connsiteX4" fmla="*/ 439838 w 1402696"/>
              <a:gd name="connsiteY4" fmla="*/ 486137 h 555585"/>
              <a:gd name="connsiteX5" fmla="*/ 520861 w 1402696"/>
              <a:gd name="connsiteY5" fmla="*/ 555585 h 555585"/>
              <a:gd name="connsiteX6" fmla="*/ 648182 w 1402696"/>
              <a:gd name="connsiteY6" fmla="*/ 555585 h 555585"/>
              <a:gd name="connsiteX7" fmla="*/ 763929 w 1402696"/>
              <a:gd name="connsiteY7" fmla="*/ 486137 h 555585"/>
              <a:gd name="connsiteX8" fmla="*/ 833377 w 1402696"/>
              <a:gd name="connsiteY8" fmla="*/ 405114 h 555585"/>
              <a:gd name="connsiteX9" fmla="*/ 914400 w 1402696"/>
              <a:gd name="connsiteY9" fmla="*/ 243069 h 555585"/>
              <a:gd name="connsiteX10" fmla="*/ 1030147 w 1402696"/>
              <a:gd name="connsiteY10" fmla="*/ 104173 h 555585"/>
              <a:gd name="connsiteX11" fmla="*/ 1134319 w 1402696"/>
              <a:gd name="connsiteY11" fmla="*/ 81023 h 555585"/>
              <a:gd name="connsiteX12" fmla="*/ 1331089 w 1402696"/>
              <a:gd name="connsiteY12" fmla="*/ 104172 h 555585"/>
              <a:gd name="connsiteX13" fmla="*/ 1400537 w 1402696"/>
              <a:gd name="connsiteY13" fmla="*/ 173620 h 555585"/>
              <a:gd name="connsiteX0" fmla="*/ 0 w 1436605"/>
              <a:gd name="connsiteY0" fmla="*/ 0 h 555585"/>
              <a:gd name="connsiteX1" fmla="*/ 69448 w 1436605"/>
              <a:gd name="connsiteY1" fmla="*/ 150471 h 555585"/>
              <a:gd name="connsiteX2" fmla="*/ 173620 w 1436605"/>
              <a:gd name="connsiteY2" fmla="*/ 254643 h 555585"/>
              <a:gd name="connsiteX3" fmla="*/ 289367 w 1436605"/>
              <a:gd name="connsiteY3" fmla="*/ 347241 h 555585"/>
              <a:gd name="connsiteX4" fmla="*/ 439838 w 1436605"/>
              <a:gd name="connsiteY4" fmla="*/ 486137 h 555585"/>
              <a:gd name="connsiteX5" fmla="*/ 520861 w 1436605"/>
              <a:gd name="connsiteY5" fmla="*/ 555585 h 555585"/>
              <a:gd name="connsiteX6" fmla="*/ 648182 w 1436605"/>
              <a:gd name="connsiteY6" fmla="*/ 555585 h 555585"/>
              <a:gd name="connsiteX7" fmla="*/ 763929 w 1436605"/>
              <a:gd name="connsiteY7" fmla="*/ 486137 h 555585"/>
              <a:gd name="connsiteX8" fmla="*/ 833377 w 1436605"/>
              <a:gd name="connsiteY8" fmla="*/ 405114 h 555585"/>
              <a:gd name="connsiteX9" fmla="*/ 914400 w 1436605"/>
              <a:gd name="connsiteY9" fmla="*/ 243069 h 555585"/>
              <a:gd name="connsiteX10" fmla="*/ 1030147 w 1436605"/>
              <a:gd name="connsiteY10" fmla="*/ 104173 h 555585"/>
              <a:gd name="connsiteX11" fmla="*/ 1134319 w 1436605"/>
              <a:gd name="connsiteY11" fmla="*/ 81023 h 555585"/>
              <a:gd name="connsiteX12" fmla="*/ 1331089 w 1436605"/>
              <a:gd name="connsiteY12" fmla="*/ 104172 h 555585"/>
              <a:gd name="connsiteX13" fmla="*/ 1435261 w 1436605"/>
              <a:gd name="connsiteY13" fmla="*/ 57873 h 555585"/>
              <a:gd name="connsiteX0" fmla="*/ 0 w 1436605"/>
              <a:gd name="connsiteY0" fmla="*/ 0 h 555585"/>
              <a:gd name="connsiteX1" fmla="*/ 69448 w 1436605"/>
              <a:gd name="connsiteY1" fmla="*/ 150471 h 555585"/>
              <a:gd name="connsiteX2" fmla="*/ 173620 w 1436605"/>
              <a:gd name="connsiteY2" fmla="*/ 254643 h 555585"/>
              <a:gd name="connsiteX3" fmla="*/ 289367 w 1436605"/>
              <a:gd name="connsiteY3" fmla="*/ 347241 h 555585"/>
              <a:gd name="connsiteX4" fmla="*/ 439838 w 1436605"/>
              <a:gd name="connsiteY4" fmla="*/ 486137 h 555585"/>
              <a:gd name="connsiteX5" fmla="*/ 520861 w 1436605"/>
              <a:gd name="connsiteY5" fmla="*/ 555585 h 555585"/>
              <a:gd name="connsiteX6" fmla="*/ 648182 w 1436605"/>
              <a:gd name="connsiteY6" fmla="*/ 555585 h 555585"/>
              <a:gd name="connsiteX7" fmla="*/ 763929 w 1436605"/>
              <a:gd name="connsiteY7" fmla="*/ 486137 h 555585"/>
              <a:gd name="connsiteX8" fmla="*/ 833377 w 1436605"/>
              <a:gd name="connsiteY8" fmla="*/ 405114 h 555585"/>
              <a:gd name="connsiteX9" fmla="*/ 914400 w 1436605"/>
              <a:gd name="connsiteY9" fmla="*/ 243069 h 555585"/>
              <a:gd name="connsiteX10" fmla="*/ 996028 w 1436605"/>
              <a:gd name="connsiteY10" fmla="*/ 124645 h 555585"/>
              <a:gd name="connsiteX11" fmla="*/ 1134319 w 1436605"/>
              <a:gd name="connsiteY11" fmla="*/ 81023 h 555585"/>
              <a:gd name="connsiteX12" fmla="*/ 1331089 w 1436605"/>
              <a:gd name="connsiteY12" fmla="*/ 104172 h 555585"/>
              <a:gd name="connsiteX13" fmla="*/ 1435261 w 1436605"/>
              <a:gd name="connsiteY13" fmla="*/ 57873 h 555585"/>
              <a:gd name="connsiteX0" fmla="*/ 0 w 1436666"/>
              <a:gd name="connsiteY0" fmla="*/ 0 h 555585"/>
              <a:gd name="connsiteX1" fmla="*/ 69448 w 1436666"/>
              <a:gd name="connsiteY1" fmla="*/ 150471 h 555585"/>
              <a:gd name="connsiteX2" fmla="*/ 173620 w 1436666"/>
              <a:gd name="connsiteY2" fmla="*/ 254643 h 555585"/>
              <a:gd name="connsiteX3" fmla="*/ 289367 w 1436666"/>
              <a:gd name="connsiteY3" fmla="*/ 347241 h 555585"/>
              <a:gd name="connsiteX4" fmla="*/ 439838 w 1436666"/>
              <a:gd name="connsiteY4" fmla="*/ 486137 h 555585"/>
              <a:gd name="connsiteX5" fmla="*/ 520861 w 1436666"/>
              <a:gd name="connsiteY5" fmla="*/ 555585 h 555585"/>
              <a:gd name="connsiteX6" fmla="*/ 648182 w 1436666"/>
              <a:gd name="connsiteY6" fmla="*/ 555585 h 555585"/>
              <a:gd name="connsiteX7" fmla="*/ 763929 w 1436666"/>
              <a:gd name="connsiteY7" fmla="*/ 486137 h 555585"/>
              <a:gd name="connsiteX8" fmla="*/ 833377 w 1436666"/>
              <a:gd name="connsiteY8" fmla="*/ 405114 h 555585"/>
              <a:gd name="connsiteX9" fmla="*/ 914400 w 1436666"/>
              <a:gd name="connsiteY9" fmla="*/ 243069 h 555585"/>
              <a:gd name="connsiteX10" fmla="*/ 996028 w 1436666"/>
              <a:gd name="connsiteY10" fmla="*/ 124645 h 555585"/>
              <a:gd name="connsiteX11" fmla="*/ 1113848 w 1436666"/>
              <a:gd name="connsiteY11" fmla="*/ 115142 h 555585"/>
              <a:gd name="connsiteX12" fmla="*/ 1331089 w 1436666"/>
              <a:gd name="connsiteY12" fmla="*/ 104172 h 555585"/>
              <a:gd name="connsiteX13" fmla="*/ 1435261 w 1436666"/>
              <a:gd name="connsiteY13" fmla="*/ 57873 h 555585"/>
              <a:gd name="connsiteX0" fmla="*/ 0 w 1436159"/>
              <a:gd name="connsiteY0" fmla="*/ 0 h 555585"/>
              <a:gd name="connsiteX1" fmla="*/ 69448 w 1436159"/>
              <a:gd name="connsiteY1" fmla="*/ 150471 h 555585"/>
              <a:gd name="connsiteX2" fmla="*/ 173620 w 1436159"/>
              <a:gd name="connsiteY2" fmla="*/ 254643 h 555585"/>
              <a:gd name="connsiteX3" fmla="*/ 289367 w 1436159"/>
              <a:gd name="connsiteY3" fmla="*/ 347241 h 555585"/>
              <a:gd name="connsiteX4" fmla="*/ 439838 w 1436159"/>
              <a:gd name="connsiteY4" fmla="*/ 486137 h 555585"/>
              <a:gd name="connsiteX5" fmla="*/ 520861 w 1436159"/>
              <a:gd name="connsiteY5" fmla="*/ 555585 h 555585"/>
              <a:gd name="connsiteX6" fmla="*/ 648182 w 1436159"/>
              <a:gd name="connsiteY6" fmla="*/ 555585 h 555585"/>
              <a:gd name="connsiteX7" fmla="*/ 763929 w 1436159"/>
              <a:gd name="connsiteY7" fmla="*/ 486137 h 555585"/>
              <a:gd name="connsiteX8" fmla="*/ 833377 w 1436159"/>
              <a:gd name="connsiteY8" fmla="*/ 405114 h 555585"/>
              <a:gd name="connsiteX9" fmla="*/ 914400 w 1436159"/>
              <a:gd name="connsiteY9" fmla="*/ 243069 h 555585"/>
              <a:gd name="connsiteX10" fmla="*/ 996028 w 1436159"/>
              <a:gd name="connsiteY10" fmla="*/ 124645 h 555585"/>
              <a:gd name="connsiteX11" fmla="*/ 1113848 w 1436159"/>
              <a:gd name="connsiteY11" fmla="*/ 115142 h 555585"/>
              <a:gd name="connsiteX12" fmla="*/ 1290146 w 1436159"/>
              <a:gd name="connsiteY12" fmla="*/ 83700 h 555585"/>
              <a:gd name="connsiteX13" fmla="*/ 1435261 w 1436159"/>
              <a:gd name="connsiteY13" fmla="*/ 57873 h 555585"/>
              <a:gd name="connsiteX0" fmla="*/ 0 w 1435261"/>
              <a:gd name="connsiteY0" fmla="*/ 0 h 555585"/>
              <a:gd name="connsiteX1" fmla="*/ 69448 w 1435261"/>
              <a:gd name="connsiteY1" fmla="*/ 150471 h 555585"/>
              <a:gd name="connsiteX2" fmla="*/ 173620 w 1435261"/>
              <a:gd name="connsiteY2" fmla="*/ 254643 h 555585"/>
              <a:gd name="connsiteX3" fmla="*/ 289367 w 1435261"/>
              <a:gd name="connsiteY3" fmla="*/ 347241 h 555585"/>
              <a:gd name="connsiteX4" fmla="*/ 439838 w 1435261"/>
              <a:gd name="connsiteY4" fmla="*/ 486137 h 555585"/>
              <a:gd name="connsiteX5" fmla="*/ 520861 w 1435261"/>
              <a:gd name="connsiteY5" fmla="*/ 555585 h 555585"/>
              <a:gd name="connsiteX6" fmla="*/ 648182 w 1435261"/>
              <a:gd name="connsiteY6" fmla="*/ 555585 h 555585"/>
              <a:gd name="connsiteX7" fmla="*/ 763929 w 1435261"/>
              <a:gd name="connsiteY7" fmla="*/ 486137 h 555585"/>
              <a:gd name="connsiteX8" fmla="*/ 833377 w 1435261"/>
              <a:gd name="connsiteY8" fmla="*/ 405114 h 555585"/>
              <a:gd name="connsiteX9" fmla="*/ 914400 w 1435261"/>
              <a:gd name="connsiteY9" fmla="*/ 243069 h 555585"/>
              <a:gd name="connsiteX10" fmla="*/ 996028 w 1435261"/>
              <a:gd name="connsiteY10" fmla="*/ 124645 h 555585"/>
              <a:gd name="connsiteX11" fmla="*/ 1113848 w 1435261"/>
              <a:gd name="connsiteY11" fmla="*/ 115142 h 555585"/>
              <a:gd name="connsiteX12" fmla="*/ 1290146 w 1435261"/>
              <a:gd name="connsiteY12" fmla="*/ 83700 h 555585"/>
              <a:gd name="connsiteX13" fmla="*/ 1419440 w 1435261"/>
              <a:gd name="connsiteY13" fmla="*/ 70916 h 555585"/>
              <a:gd name="connsiteX14" fmla="*/ 1435261 w 1435261"/>
              <a:gd name="connsiteY14" fmla="*/ 57873 h 555585"/>
              <a:gd name="connsiteX0" fmla="*/ 0 w 1435261"/>
              <a:gd name="connsiteY0" fmla="*/ 0 h 555585"/>
              <a:gd name="connsiteX1" fmla="*/ 69448 w 1435261"/>
              <a:gd name="connsiteY1" fmla="*/ 150471 h 555585"/>
              <a:gd name="connsiteX2" fmla="*/ 173620 w 1435261"/>
              <a:gd name="connsiteY2" fmla="*/ 254643 h 555585"/>
              <a:gd name="connsiteX3" fmla="*/ 289367 w 1435261"/>
              <a:gd name="connsiteY3" fmla="*/ 347241 h 555585"/>
              <a:gd name="connsiteX4" fmla="*/ 439838 w 1435261"/>
              <a:gd name="connsiteY4" fmla="*/ 486137 h 555585"/>
              <a:gd name="connsiteX5" fmla="*/ 520861 w 1435261"/>
              <a:gd name="connsiteY5" fmla="*/ 555585 h 555585"/>
              <a:gd name="connsiteX6" fmla="*/ 648182 w 1435261"/>
              <a:gd name="connsiteY6" fmla="*/ 555585 h 555585"/>
              <a:gd name="connsiteX7" fmla="*/ 763929 w 1435261"/>
              <a:gd name="connsiteY7" fmla="*/ 486137 h 555585"/>
              <a:gd name="connsiteX8" fmla="*/ 833377 w 1435261"/>
              <a:gd name="connsiteY8" fmla="*/ 405114 h 555585"/>
              <a:gd name="connsiteX9" fmla="*/ 914400 w 1435261"/>
              <a:gd name="connsiteY9" fmla="*/ 243069 h 555585"/>
              <a:gd name="connsiteX10" fmla="*/ 975556 w 1435261"/>
              <a:gd name="connsiteY10" fmla="*/ 151941 h 555585"/>
              <a:gd name="connsiteX11" fmla="*/ 1113848 w 1435261"/>
              <a:gd name="connsiteY11" fmla="*/ 115142 h 555585"/>
              <a:gd name="connsiteX12" fmla="*/ 1290146 w 1435261"/>
              <a:gd name="connsiteY12" fmla="*/ 83700 h 555585"/>
              <a:gd name="connsiteX13" fmla="*/ 1419440 w 1435261"/>
              <a:gd name="connsiteY13" fmla="*/ 70916 h 555585"/>
              <a:gd name="connsiteX14" fmla="*/ 1435261 w 1435261"/>
              <a:gd name="connsiteY14" fmla="*/ 57873 h 555585"/>
              <a:gd name="connsiteX0" fmla="*/ 0 w 1407966"/>
              <a:gd name="connsiteY0" fmla="*/ 0 h 555585"/>
              <a:gd name="connsiteX1" fmla="*/ 42153 w 1407966"/>
              <a:gd name="connsiteY1" fmla="*/ 150471 h 555585"/>
              <a:gd name="connsiteX2" fmla="*/ 146325 w 1407966"/>
              <a:gd name="connsiteY2" fmla="*/ 254643 h 555585"/>
              <a:gd name="connsiteX3" fmla="*/ 262072 w 1407966"/>
              <a:gd name="connsiteY3" fmla="*/ 347241 h 555585"/>
              <a:gd name="connsiteX4" fmla="*/ 412543 w 1407966"/>
              <a:gd name="connsiteY4" fmla="*/ 486137 h 555585"/>
              <a:gd name="connsiteX5" fmla="*/ 493566 w 1407966"/>
              <a:gd name="connsiteY5" fmla="*/ 555585 h 555585"/>
              <a:gd name="connsiteX6" fmla="*/ 620887 w 1407966"/>
              <a:gd name="connsiteY6" fmla="*/ 555585 h 555585"/>
              <a:gd name="connsiteX7" fmla="*/ 736634 w 1407966"/>
              <a:gd name="connsiteY7" fmla="*/ 486137 h 555585"/>
              <a:gd name="connsiteX8" fmla="*/ 806082 w 1407966"/>
              <a:gd name="connsiteY8" fmla="*/ 405114 h 555585"/>
              <a:gd name="connsiteX9" fmla="*/ 887105 w 1407966"/>
              <a:gd name="connsiteY9" fmla="*/ 243069 h 555585"/>
              <a:gd name="connsiteX10" fmla="*/ 948261 w 1407966"/>
              <a:gd name="connsiteY10" fmla="*/ 151941 h 555585"/>
              <a:gd name="connsiteX11" fmla="*/ 1086553 w 1407966"/>
              <a:gd name="connsiteY11" fmla="*/ 115142 h 555585"/>
              <a:gd name="connsiteX12" fmla="*/ 1262851 w 1407966"/>
              <a:gd name="connsiteY12" fmla="*/ 83700 h 555585"/>
              <a:gd name="connsiteX13" fmla="*/ 1392145 w 1407966"/>
              <a:gd name="connsiteY13" fmla="*/ 70916 h 555585"/>
              <a:gd name="connsiteX14" fmla="*/ 1407966 w 1407966"/>
              <a:gd name="connsiteY14" fmla="*/ 57873 h 555585"/>
              <a:gd name="connsiteX0" fmla="*/ 0 w 1407966"/>
              <a:gd name="connsiteY0" fmla="*/ 0 h 555585"/>
              <a:gd name="connsiteX1" fmla="*/ 69449 w 1407966"/>
              <a:gd name="connsiteY1" fmla="*/ 150471 h 555585"/>
              <a:gd name="connsiteX2" fmla="*/ 146325 w 1407966"/>
              <a:gd name="connsiteY2" fmla="*/ 254643 h 555585"/>
              <a:gd name="connsiteX3" fmla="*/ 262072 w 1407966"/>
              <a:gd name="connsiteY3" fmla="*/ 347241 h 555585"/>
              <a:gd name="connsiteX4" fmla="*/ 412543 w 1407966"/>
              <a:gd name="connsiteY4" fmla="*/ 486137 h 555585"/>
              <a:gd name="connsiteX5" fmla="*/ 493566 w 1407966"/>
              <a:gd name="connsiteY5" fmla="*/ 555585 h 555585"/>
              <a:gd name="connsiteX6" fmla="*/ 620887 w 1407966"/>
              <a:gd name="connsiteY6" fmla="*/ 555585 h 555585"/>
              <a:gd name="connsiteX7" fmla="*/ 736634 w 1407966"/>
              <a:gd name="connsiteY7" fmla="*/ 486137 h 555585"/>
              <a:gd name="connsiteX8" fmla="*/ 806082 w 1407966"/>
              <a:gd name="connsiteY8" fmla="*/ 405114 h 555585"/>
              <a:gd name="connsiteX9" fmla="*/ 887105 w 1407966"/>
              <a:gd name="connsiteY9" fmla="*/ 243069 h 555585"/>
              <a:gd name="connsiteX10" fmla="*/ 948261 w 1407966"/>
              <a:gd name="connsiteY10" fmla="*/ 151941 h 555585"/>
              <a:gd name="connsiteX11" fmla="*/ 1086553 w 1407966"/>
              <a:gd name="connsiteY11" fmla="*/ 115142 h 555585"/>
              <a:gd name="connsiteX12" fmla="*/ 1262851 w 1407966"/>
              <a:gd name="connsiteY12" fmla="*/ 83700 h 555585"/>
              <a:gd name="connsiteX13" fmla="*/ 1392145 w 1407966"/>
              <a:gd name="connsiteY13" fmla="*/ 70916 h 555585"/>
              <a:gd name="connsiteX14" fmla="*/ 1407966 w 1407966"/>
              <a:gd name="connsiteY14" fmla="*/ 57873 h 555585"/>
              <a:gd name="connsiteX0" fmla="*/ 0 w 1407966"/>
              <a:gd name="connsiteY0" fmla="*/ 0 h 555585"/>
              <a:gd name="connsiteX1" fmla="*/ 69449 w 1407966"/>
              <a:gd name="connsiteY1" fmla="*/ 150471 h 555585"/>
              <a:gd name="connsiteX2" fmla="*/ 180444 w 1407966"/>
              <a:gd name="connsiteY2" fmla="*/ 234172 h 555585"/>
              <a:gd name="connsiteX3" fmla="*/ 262072 w 1407966"/>
              <a:gd name="connsiteY3" fmla="*/ 347241 h 555585"/>
              <a:gd name="connsiteX4" fmla="*/ 412543 w 1407966"/>
              <a:gd name="connsiteY4" fmla="*/ 486137 h 555585"/>
              <a:gd name="connsiteX5" fmla="*/ 493566 w 1407966"/>
              <a:gd name="connsiteY5" fmla="*/ 555585 h 555585"/>
              <a:gd name="connsiteX6" fmla="*/ 620887 w 1407966"/>
              <a:gd name="connsiteY6" fmla="*/ 555585 h 555585"/>
              <a:gd name="connsiteX7" fmla="*/ 736634 w 1407966"/>
              <a:gd name="connsiteY7" fmla="*/ 486137 h 555585"/>
              <a:gd name="connsiteX8" fmla="*/ 806082 w 1407966"/>
              <a:gd name="connsiteY8" fmla="*/ 405114 h 555585"/>
              <a:gd name="connsiteX9" fmla="*/ 887105 w 1407966"/>
              <a:gd name="connsiteY9" fmla="*/ 243069 h 555585"/>
              <a:gd name="connsiteX10" fmla="*/ 948261 w 1407966"/>
              <a:gd name="connsiteY10" fmla="*/ 151941 h 555585"/>
              <a:gd name="connsiteX11" fmla="*/ 1086553 w 1407966"/>
              <a:gd name="connsiteY11" fmla="*/ 115142 h 555585"/>
              <a:gd name="connsiteX12" fmla="*/ 1262851 w 1407966"/>
              <a:gd name="connsiteY12" fmla="*/ 83700 h 555585"/>
              <a:gd name="connsiteX13" fmla="*/ 1392145 w 1407966"/>
              <a:gd name="connsiteY13" fmla="*/ 70916 h 555585"/>
              <a:gd name="connsiteX14" fmla="*/ 1407966 w 1407966"/>
              <a:gd name="connsiteY14" fmla="*/ 57873 h 555585"/>
              <a:gd name="connsiteX0" fmla="*/ 0 w 1407966"/>
              <a:gd name="connsiteY0" fmla="*/ 0 h 555585"/>
              <a:gd name="connsiteX1" fmla="*/ 69449 w 1407966"/>
              <a:gd name="connsiteY1" fmla="*/ 129999 h 555585"/>
              <a:gd name="connsiteX2" fmla="*/ 180444 w 1407966"/>
              <a:gd name="connsiteY2" fmla="*/ 234172 h 555585"/>
              <a:gd name="connsiteX3" fmla="*/ 262072 w 1407966"/>
              <a:gd name="connsiteY3" fmla="*/ 347241 h 555585"/>
              <a:gd name="connsiteX4" fmla="*/ 412543 w 1407966"/>
              <a:gd name="connsiteY4" fmla="*/ 486137 h 555585"/>
              <a:gd name="connsiteX5" fmla="*/ 493566 w 1407966"/>
              <a:gd name="connsiteY5" fmla="*/ 555585 h 555585"/>
              <a:gd name="connsiteX6" fmla="*/ 620887 w 1407966"/>
              <a:gd name="connsiteY6" fmla="*/ 555585 h 555585"/>
              <a:gd name="connsiteX7" fmla="*/ 736634 w 1407966"/>
              <a:gd name="connsiteY7" fmla="*/ 486137 h 555585"/>
              <a:gd name="connsiteX8" fmla="*/ 806082 w 1407966"/>
              <a:gd name="connsiteY8" fmla="*/ 405114 h 555585"/>
              <a:gd name="connsiteX9" fmla="*/ 887105 w 1407966"/>
              <a:gd name="connsiteY9" fmla="*/ 243069 h 555585"/>
              <a:gd name="connsiteX10" fmla="*/ 948261 w 1407966"/>
              <a:gd name="connsiteY10" fmla="*/ 151941 h 555585"/>
              <a:gd name="connsiteX11" fmla="*/ 1086553 w 1407966"/>
              <a:gd name="connsiteY11" fmla="*/ 115142 h 555585"/>
              <a:gd name="connsiteX12" fmla="*/ 1262851 w 1407966"/>
              <a:gd name="connsiteY12" fmla="*/ 83700 h 555585"/>
              <a:gd name="connsiteX13" fmla="*/ 1392145 w 1407966"/>
              <a:gd name="connsiteY13" fmla="*/ 70916 h 555585"/>
              <a:gd name="connsiteX14" fmla="*/ 1407966 w 1407966"/>
              <a:gd name="connsiteY14" fmla="*/ 57873 h 555585"/>
              <a:gd name="connsiteX0" fmla="*/ 0 w 1407966"/>
              <a:gd name="connsiteY0" fmla="*/ 0 h 555585"/>
              <a:gd name="connsiteX1" fmla="*/ 69449 w 1407966"/>
              <a:gd name="connsiteY1" fmla="*/ 129999 h 555585"/>
              <a:gd name="connsiteX2" fmla="*/ 159972 w 1407966"/>
              <a:gd name="connsiteY2" fmla="*/ 234172 h 555585"/>
              <a:gd name="connsiteX3" fmla="*/ 262072 w 1407966"/>
              <a:gd name="connsiteY3" fmla="*/ 347241 h 555585"/>
              <a:gd name="connsiteX4" fmla="*/ 412543 w 1407966"/>
              <a:gd name="connsiteY4" fmla="*/ 486137 h 555585"/>
              <a:gd name="connsiteX5" fmla="*/ 493566 w 1407966"/>
              <a:gd name="connsiteY5" fmla="*/ 555585 h 555585"/>
              <a:gd name="connsiteX6" fmla="*/ 620887 w 1407966"/>
              <a:gd name="connsiteY6" fmla="*/ 555585 h 555585"/>
              <a:gd name="connsiteX7" fmla="*/ 736634 w 1407966"/>
              <a:gd name="connsiteY7" fmla="*/ 486137 h 555585"/>
              <a:gd name="connsiteX8" fmla="*/ 806082 w 1407966"/>
              <a:gd name="connsiteY8" fmla="*/ 405114 h 555585"/>
              <a:gd name="connsiteX9" fmla="*/ 887105 w 1407966"/>
              <a:gd name="connsiteY9" fmla="*/ 243069 h 555585"/>
              <a:gd name="connsiteX10" fmla="*/ 948261 w 1407966"/>
              <a:gd name="connsiteY10" fmla="*/ 151941 h 555585"/>
              <a:gd name="connsiteX11" fmla="*/ 1086553 w 1407966"/>
              <a:gd name="connsiteY11" fmla="*/ 115142 h 555585"/>
              <a:gd name="connsiteX12" fmla="*/ 1262851 w 1407966"/>
              <a:gd name="connsiteY12" fmla="*/ 83700 h 555585"/>
              <a:gd name="connsiteX13" fmla="*/ 1392145 w 1407966"/>
              <a:gd name="connsiteY13" fmla="*/ 70916 h 555585"/>
              <a:gd name="connsiteX14" fmla="*/ 1407966 w 1407966"/>
              <a:gd name="connsiteY14" fmla="*/ 57873 h 555585"/>
              <a:gd name="connsiteX0" fmla="*/ 0 w 1877690"/>
              <a:gd name="connsiteY0" fmla="*/ 0 h 555585"/>
              <a:gd name="connsiteX1" fmla="*/ 69449 w 1877690"/>
              <a:gd name="connsiteY1" fmla="*/ 129999 h 555585"/>
              <a:gd name="connsiteX2" fmla="*/ 159972 w 1877690"/>
              <a:gd name="connsiteY2" fmla="*/ 234172 h 555585"/>
              <a:gd name="connsiteX3" fmla="*/ 262072 w 1877690"/>
              <a:gd name="connsiteY3" fmla="*/ 347241 h 555585"/>
              <a:gd name="connsiteX4" fmla="*/ 412543 w 1877690"/>
              <a:gd name="connsiteY4" fmla="*/ 486137 h 555585"/>
              <a:gd name="connsiteX5" fmla="*/ 493566 w 1877690"/>
              <a:gd name="connsiteY5" fmla="*/ 555585 h 555585"/>
              <a:gd name="connsiteX6" fmla="*/ 620887 w 1877690"/>
              <a:gd name="connsiteY6" fmla="*/ 555585 h 555585"/>
              <a:gd name="connsiteX7" fmla="*/ 736634 w 1877690"/>
              <a:gd name="connsiteY7" fmla="*/ 486137 h 555585"/>
              <a:gd name="connsiteX8" fmla="*/ 806082 w 1877690"/>
              <a:gd name="connsiteY8" fmla="*/ 405114 h 555585"/>
              <a:gd name="connsiteX9" fmla="*/ 887105 w 1877690"/>
              <a:gd name="connsiteY9" fmla="*/ 243069 h 555585"/>
              <a:gd name="connsiteX10" fmla="*/ 948261 w 1877690"/>
              <a:gd name="connsiteY10" fmla="*/ 151941 h 555585"/>
              <a:gd name="connsiteX11" fmla="*/ 1086553 w 1877690"/>
              <a:gd name="connsiteY11" fmla="*/ 115142 h 555585"/>
              <a:gd name="connsiteX12" fmla="*/ 1262851 w 1877690"/>
              <a:gd name="connsiteY12" fmla="*/ 83700 h 555585"/>
              <a:gd name="connsiteX13" fmla="*/ 1392145 w 1877690"/>
              <a:gd name="connsiteY13" fmla="*/ 70916 h 555585"/>
              <a:gd name="connsiteX14" fmla="*/ 1877690 w 1877690"/>
              <a:gd name="connsiteY14" fmla="*/ 64697 h 555585"/>
              <a:gd name="connsiteX0" fmla="*/ 0 w 1877690"/>
              <a:gd name="connsiteY0" fmla="*/ 0 h 555585"/>
              <a:gd name="connsiteX1" fmla="*/ 69449 w 1877690"/>
              <a:gd name="connsiteY1" fmla="*/ 129999 h 555585"/>
              <a:gd name="connsiteX2" fmla="*/ 159972 w 1877690"/>
              <a:gd name="connsiteY2" fmla="*/ 234172 h 555585"/>
              <a:gd name="connsiteX3" fmla="*/ 262072 w 1877690"/>
              <a:gd name="connsiteY3" fmla="*/ 347241 h 555585"/>
              <a:gd name="connsiteX4" fmla="*/ 412543 w 1877690"/>
              <a:gd name="connsiteY4" fmla="*/ 486137 h 555585"/>
              <a:gd name="connsiteX5" fmla="*/ 493566 w 1877690"/>
              <a:gd name="connsiteY5" fmla="*/ 555585 h 555585"/>
              <a:gd name="connsiteX6" fmla="*/ 620887 w 1877690"/>
              <a:gd name="connsiteY6" fmla="*/ 555585 h 555585"/>
              <a:gd name="connsiteX7" fmla="*/ 736634 w 1877690"/>
              <a:gd name="connsiteY7" fmla="*/ 486137 h 555585"/>
              <a:gd name="connsiteX8" fmla="*/ 806082 w 1877690"/>
              <a:gd name="connsiteY8" fmla="*/ 405114 h 555585"/>
              <a:gd name="connsiteX9" fmla="*/ 887105 w 1877690"/>
              <a:gd name="connsiteY9" fmla="*/ 243069 h 555585"/>
              <a:gd name="connsiteX10" fmla="*/ 948261 w 1877690"/>
              <a:gd name="connsiteY10" fmla="*/ 151941 h 555585"/>
              <a:gd name="connsiteX11" fmla="*/ 1086553 w 1877690"/>
              <a:gd name="connsiteY11" fmla="*/ 115142 h 555585"/>
              <a:gd name="connsiteX12" fmla="*/ 1262851 w 1877690"/>
              <a:gd name="connsiteY12" fmla="*/ 83700 h 555585"/>
              <a:gd name="connsiteX13" fmla="*/ 1464411 w 1877690"/>
              <a:gd name="connsiteY13" fmla="*/ 91388 h 555585"/>
              <a:gd name="connsiteX14" fmla="*/ 1877690 w 1877690"/>
              <a:gd name="connsiteY14" fmla="*/ 64697 h 555585"/>
              <a:gd name="connsiteX0" fmla="*/ 0 w 1877690"/>
              <a:gd name="connsiteY0" fmla="*/ 0 h 555585"/>
              <a:gd name="connsiteX1" fmla="*/ 69449 w 1877690"/>
              <a:gd name="connsiteY1" fmla="*/ 129999 h 555585"/>
              <a:gd name="connsiteX2" fmla="*/ 159972 w 1877690"/>
              <a:gd name="connsiteY2" fmla="*/ 234172 h 555585"/>
              <a:gd name="connsiteX3" fmla="*/ 262072 w 1877690"/>
              <a:gd name="connsiteY3" fmla="*/ 347241 h 555585"/>
              <a:gd name="connsiteX4" fmla="*/ 412543 w 1877690"/>
              <a:gd name="connsiteY4" fmla="*/ 486137 h 555585"/>
              <a:gd name="connsiteX5" fmla="*/ 493566 w 1877690"/>
              <a:gd name="connsiteY5" fmla="*/ 555585 h 555585"/>
              <a:gd name="connsiteX6" fmla="*/ 620887 w 1877690"/>
              <a:gd name="connsiteY6" fmla="*/ 555585 h 555585"/>
              <a:gd name="connsiteX7" fmla="*/ 736634 w 1877690"/>
              <a:gd name="connsiteY7" fmla="*/ 486137 h 555585"/>
              <a:gd name="connsiteX8" fmla="*/ 806082 w 1877690"/>
              <a:gd name="connsiteY8" fmla="*/ 405114 h 555585"/>
              <a:gd name="connsiteX9" fmla="*/ 887105 w 1877690"/>
              <a:gd name="connsiteY9" fmla="*/ 243069 h 555585"/>
              <a:gd name="connsiteX10" fmla="*/ 948261 w 1877690"/>
              <a:gd name="connsiteY10" fmla="*/ 151941 h 555585"/>
              <a:gd name="connsiteX11" fmla="*/ 1086553 w 1877690"/>
              <a:gd name="connsiteY11" fmla="*/ 115142 h 555585"/>
              <a:gd name="connsiteX12" fmla="*/ 1280918 w 1877690"/>
              <a:gd name="connsiteY12" fmla="*/ 104172 h 555585"/>
              <a:gd name="connsiteX13" fmla="*/ 1464411 w 1877690"/>
              <a:gd name="connsiteY13" fmla="*/ 91388 h 555585"/>
              <a:gd name="connsiteX14" fmla="*/ 1877690 w 1877690"/>
              <a:gd name="connsiteY14" fmla="*/ 64697 h 55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7690" h="555585">
                <a:moveTo>
                  <a:pt x="0" y="0"/>
                </a:moveTo>
                <a:cubicBezTo>
                  <a:pt x="20255" y="54015"/>
                  <a:pt x="42787" y="90970"/>
                  <a:pt x="69449" y="129999"/>
                </a:cubicBezTo>
                <a:cubicBezTo>
                  <a:pt x="96111" y="169028"/>
                  <a:pt x="127868" y="197965"/>
                  <a:pt x="159972" y="234172"/>
                </a:cubicBezTo>
                <a:cubicBezTo>
                  <a:pt x="192076" y="270379"/>
                  <a:pt x="219977" y="305247"/>
                  <a:pt x="262072" y="347241"/>
                </a:cubicBezTo>
                <a:cubicBezTo>
                  <a:pt x="304167" y="389235"/>
                  <a:pt x="373961" y="451413"/>
                  <a:pt x="412543" y="486137"/>
                </a:cubicBezTo>
                <a:cubicBezTo>
                  <a:pt x="451125" y="520861"/>
                  <a:pt x="458842" y="544010"/>
                  <a:pt x="493566" y="555585"/>
                </a:cubicBezTo>
                <a:cubicBezTo>
                  <a:pt x="528290" y="567160"/>
                  <a:pt x="580376" y="567160"/>
                  <a:pt x="620887" y="555585"/>
                </a:cubicBezTo>
                <a:cubicBezTo>
                  <a:pt x="661398" y="544010"/>
                  <a:pt x="705768" y="511215"/>
                  <a:pt x="736634" y="486137"/>
                </a:cubicBezTo>
                <a:cubicBezTo>
                  <a:pt x="767500" y="461059"/>
                  <a:pt x="781004" y="445625"/>
                  <a:pt x="806082" y="405114"/>
                </a:cubicBezTo>
                <a:cubicBezTo>
                  <a:pt x="831161" y="364603"/>
                  <a:pt x="863409" y="285264"/>
                  <a:pt x="887105" y="243069"/>
                </a:cubicBezTo>
                <a:cubicBezTo>
                  <a:pt x="910801" y="200874"/>
                  <a:pt x="915020" y="173262"/>
                  <a:pt x="948261" y="151941"/>
                </a:cubicBezTo>
                <a:cubicBezTo>
                  <a:pt x="981502" y="130620"/>
                  <a:pt x="1031110" y="123104"/>
                  <a:pt x="1086553" y="115142"/>
                </a:cubicBezTo>
                <a:cubicBezTo>
                  <a:pt x="1141996" y="107180"/>
                  <a:pt x="1217942" y="108131"/>
                  <a:pt x="1280918" y="104172"/>
                </a:cubicBezTo>
                <a:cubicBezTo>
                  <a:pt x="1343894" y="100213"/>
                  <a:pt x="1440225" y="95692"/>
                  <a:pt x="1464411" y="91388"/>
                </a:cubicBezTo>
                <a:cubicBezTo>
                  <a:pt x="1488597" y="87084"/>
                  <a:pt x="1872779" y="62322"/>
                  <a:pt x="1877690" y="6469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4968487" y="189937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e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8354378" y="2054688"/>
            <a:ext cx="725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err="1"/>
              <a:t>d</a:t>
            </a:r>
            <a:r>
              <a:rPr lang="es-AR" sz="1200" dirty="0" err="1" smtClean="0"/>
              <a:t>h</a:t>
            </a:r>
            <a:r>
              <a:rPr lang="es-AR" sz="1200" dirty="0" smtClean="0"/>
              <a:t> mm</a:t>
            </a:r>
            <a:endParaRPr lang="es-AR" sz="12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928506" y="3205271"/>
            <a:ext cx="725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d</a:t>
            </a:r>
            <a:r>
              <a:rPr lang="es-AR" sz="1200" dirty="0"/>
              <a:t>v</a:t>
            </a:r>
            <a:r>
              <a:rPr lang="es-AR" sz="1200" dirty="0" smtClean="0"/>
              <a:t> mm</a:t>
            </a:r>
            <a:endParaRPr lang="es-A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Rectángulo"/>
              <p:cNvSpPr/>
              <p:nvPr/>
            </p:nvSpPr>
            <p:spPr>
              <a:xfrm>
                <a:off x="6839392" y="485253"/>
                <a:ext cx="5180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z="1400" b="0" i="0" smtClean="0">
                          <a:latin typeface="Cambria Math"/>
                        </a:rPr>
                        <m:t>τ</m:t>
                      </m:r>
                      <m:r>
                        <a:rPr lang="es-AR" sz="1400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s-AR" sz="1400" b="0" i="0" smtClean="0">
                          <a:latin typeface="Cambria Math"/>
                        </a:rPr>
                        <m:t>σ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22" name="2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392" y="485253"/>
                <a:ext cx="51809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2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90713"/>
            <a:ext cx="4176463" cy="2690615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585151" cy="5780580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Generalidades 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/>
              </a:bodyPr>
              <a:lstStyle/>
              <a:p>
                <a:r>
                  <a:rPr lang="es-AR" dirty="0" smtClean="0"/>
                  <a:t>La resistencia al corte de suelos se puede expresar mediante la siguiente expresión:</a:t>
                </a:r>
              </a:p>
              <a:p>
                <a:pPr marL="0" indent="0">
                  <a:buNone/>
                </a:pPr>
                <a:endParaRPr lang="es-A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4400" b="1" i="1" smtClean="0">
                          <a:latin typeface="Cambria Math"/>
                        </a:rPr>
                        <m:t>𝝉</m:t>
                      </m:r>
                      <m:r>
                        <a:rPr lang="es-AR" sz="4400" b="1" i="1" smtClean="0">
                          <a:latin typeface="Cambria Math"/>
                        </a:rPr>
                        <m:t>=</m:t>
                      </m:r>
                      <m:r>
                        <a:rPr lang="es-AR" sz="4400" b="1" i="1" smtClean="0">
                          <a:latin typeface="Cambria Math"/>
                        </a:rPr>
                        <m:t>𝒄</m:t>
                      </m:r>
                      <m:r>
                        <a:rPr lang="es-AR" sz="4400" b="1" i="1" smtClean="0">
                          <a:latin typeface="Cambria Math"/>
                        </a:rPr>
                        <m:t>+</m:t>
                      </m:r>
                      <m:r>
                        <a:rPr lang="es-AR" sz="4400" b="1" i="1" smtClean="0">
                          <a:latin typeface="Cambria Math"/>
                        </a:rPr>
                        <m:t>𝝈</m:t>
                      </m:r>
                      <m:r>
                        <a:rPr lang="es-AR" sz="4400" b="1" i="1" smtClean="0">
                          <a:latin typeface="Cambria Math"/>
                        </a:rPr>
                        <m:t>.</m:t>
                      </m:r>
                      <m:r>
                        <a:rPr lang="es-AR" sz="4400" b="1" i="1" smtClean="0">
                          <a:latin typeface="Cambria Math"/>
                        </a:rPr>
                        <m:t>𝒕𝒈</m:t>
                      </m:r>
                      <m:r>
                        <a:rPr lang="es-AR" sz="4400" b="1" i="1" smtClean="0">
                          <a:latin typeface="Cambria Math"/>
                        </a:rPr>
                        <m:t>𝝋</m:t>
                      </m:r>
                    </m:oMath>
                  </m:oMathPara>
                </a14:m>
                <a:endParaRPr lang="es-AR" sz="4400" b="1" dirty="0" smtClean="0"/>
              </a:p>
              <a:p>
                <a:pPr marL="0" indent="0">
                  <a:buNone/>
                </a:pPr>
                <a:endParaRPr lang="es-A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AR" sz="2200" i="1" smtClean="0">
                        <a:latin typeface="Cambria Math"/>
                      </a:rPr>
                      <m:t>𝜏</m:t>
                    </m:r>
                    <m:r>
                      <a:rPr lang="es-AR" sz="22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s-AR" sz="2200" b="0" i="1" dirty="0" smtClean="0">
                    <a:latin typeface="Cambria Math"/>
                  </a:rPr>
                  <a:t> resistencia al corte de suelos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s-AR" sz="2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s-AR" sz="2200" b="0" i="1" smtClean="0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s-AR" sz="2200" dirty="0" smtClean="0">
                    <a:solidFill>
                      <a:prstClr val="black"/>
                    </a:solidFill>
                  </a:rPr>
                  <a:t> cohesion</a:t>
                </a:r>
                <a:endParaRPr lang="es-AR" sz="2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AR" sz="2200" i="1" smtClean="0">
                        <a:latin typeface="Cambria Math"/>
                      </a:rPr>
                      <m:t>𝜎</m:t>
                    </m:r>
                    <m:r>
                      <a:rPr lang="es-AR" sz="2200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s-AR" sz="2200" b="0" i="1" dirty="0" smtClean="0">
                    <a:latin typeface="Cambria Math"/>
                  </a:rPr>
                  <a:t>tensión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AR" sz="220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s-AR" sz="2200" dirty="0" smtClean="0"/>
                  <a:t>: ángulo de resistencia interna</a:t>
                </a:r>
              </a:p>
              <a:p>
                <a:pPr marL="0" indent="0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4"/>
                <a:stretch>
                  <a:fillRect l="-1630" t="-16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7" y="908720"/>
            <a:ext cx="7786905" cy="5217443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3746" y="555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Objetivo del ensayo 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AR" dirty="0" smtClean="0"/>
                  <a:t>Determinar los parámetros:</a:t>
                </a:r>
              </a:p>
              <a:p>
                <a:endParaRPr lang="es-AR" dirty="0"/>
              </a:p>
              <a:p>
                <a:pPr marL="0" indent="0">
                  <a:buNone/>
                </a:pPr>
                <a:r>
                  <a:rPr lang="es-AR" sz="6600" dirty="0" smtClean="0"/>
                  <a:t>			 c y </a:t>
                </a:r>
                <a14:m>
                  <m:oMath xmlns:m="http://schemas.openxmlformats.org/officeDocument/2006/math">
                    <m:r>
                      <a:rPr lang="es-AR" sz="6600" b="1" i="1" smtClean="0">
                        <a:latin typeface="Cambria Math"/>
                      </a:rPr>
                      <m:t>𝝋</m:t>
                    </m:r>
                  </m:oMath>
                </a14:m>
                <a:endParaRPr lang="es-AR" sz="6600" b="1" dirty="0" smtClean="0"/>
              </a:p>
              <a:p>
                <a:pPr marL="0" indent="0">
                  <a:buNone/>
                </a:pPr>
                <a:endParaRPr lang="es-AR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6784" y="53655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Marcador de contenido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79512" y="4149080"/>
                <a:ext cx="8784976" cy="1977083"/>
              </a:xfrm>
            </p:spPr>
            <p:txBody>
              <a:bodyPr>
                <a:normAutofit/>
              </a:bodyPr>
              <a:lstStyle/>
              <a:p>
                <a:pPr marL="0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/>
                        </a:rPr>
                        <m:t>𝐿𝑎</m:t>
                      </m:r>
                      <m:r>
                        <a:rPr lang="es-AR" b="0" i="1" smtClean="0">
                          <a:latin typeface="Cambria Math"/>
                        </a:rPr>
                        <m:t> </m:t>
                      </m:r>
                      <m:r>
                        <a:rPr lang="es-AR" b="0" i="1" smtClean="0">
                          <a:latin typeface="Cambria Math"/>
                        </a:rPr>
                        <m:t>𝑝𝑟𝑒𝑠𝑖𝑜𝑛</m:t>
                      </m:r>
                      <m:r>
                        <a:rPr lang="es-AR" b="0" i="1" smtClean="0">
                          <a:latin typeface="Cambria Math"/>
                        </a:rPr>
                        <m:t> </m:t>
                      </m:r>
                      <m:r>
                        <a:rPr lang="es-AR" b="0" i="1" smtClean="0">
                          <a:latin typeface="Cambria Math"/>
                        </a:rPr>
                        <m:t>𝑣𝑒𝑟𝑡𝑖𝑐𝑎𝑙</m:t>
                      </m:r>
                      <m:r>
                        <a:rPr lang="es-AR" b="0" i="1" smtClean="0">
                          <a:latin typeface="Cambria Math"/>
                        </a:rPr>
                        <m:t> </m:t>
                      </m:r>
                      <m:r>
                        <a:rPr lang="es-AR" b="0" i="1" smtClean="0">
                          <a:latin typeface="Cambria Math"/>
                        </a:rPr>
                        <m:t>𝑃</m:t>
                      </m:r>
                      <m:r>
                        <a:rPr lang="es-AR" b="0" i="1" smtClean="0">
                          <a:latin typeface="Cambria Math"/>
                        </a:rPr>
                        <m:t> </m:t>
                      </m:r>
                      <m:r>
                        <a:rPr lang="es-AR" b="0" i="1" smtClean="0">
                          <a:latin typeface="Cambria Math"/>
                        </a:rPr>
                        <m:t>𝑔𝑒𝑛𝑒𝑟𝑎</m:t>
                      </m:r>
                      <m:r>
                        <a:rPr lang="es-AR" b="0" i="1" smtClean="0">
                          <a:latin typeface="Cambria Math"/>
                        </a:rPr>
                        <m:t> </m:t>
                      </m:r>
                      <m:r>
                        <a:rPr lang="es-AR" b="0" i="1" smtClean="0">
                          <a:latin typeface="Cambria Math"/>
                        </a:rPr>
                        <m:t>𝑢𝑛𝑎</m:t>
                      </m:r>
                      <m:r>
                        <m:rPr>
                          <m:nor/>
                        </m:rPr>
                        <a:rPr lang="es-AR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s-AR" b="0" i="1" dirty="0" smtClean="0">
                          <a:latin typeface="Cambria Math"/>
                        </a:rPr>
                        <m:t>tensi</m:t>
                      </m:r>
                      <m:r>
                        <m:rPr>
                          <m:nor/>
                        </m:rPr>
                        <a:rPr lang="es-AR" b="0" i="1" dirty="0" smtClean="0">
                          <a:latin typeface="Cambria Math"/>
                        </a:rPr>
                        <m:t>ó</m:t>
                      </m:r>
                      <m:r>
                        <m:rPr>
                          <m:nor/>
                        </m:rPr>
                        <a:rPr lang="es-AR" b="0" i="1" dirty="0" smtClean="0"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s-AR" b="0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s-AR" b="0" i="1" dirty="0" smtClean="0">
                          <a:latin typeface="Cambria Math"/>
                        </a:rPr>
                        <m:t>normal</m:t>
                      </m:r>
                      <m:r>
                        <a:rPr lang="es-AR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AR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AR" i="1" smtClean="0">
                              <a:latin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s-AR" b="0" i="1" dirty="0" smtClean="0">
                  <a:latin typeface="Cambria Math"/>
                </a:endParaRPr>
              </a:p>
              <a:p>
                <a:pPr marL="0" lvl="0" indent="0" algn="ctr">
                  <a:buNone/>
                </a:pPr>
                <a:endParaRPr lang="es-AR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s-AR" i="1" dirty="0">
                    <a:latin typeface="Cambria Math"/>
                  </a:rPr>
                  <a:t>La fuerza horizontal genera una </a:t>
                </a:r>
                <a:r>
                  <a:rPr lang="es-AR" i="1" dirty="0" smtClean="0">
                    <a:latin typeface="Cambria Math"/>
                  </a:rPr>
                  <a:t>tensión </a:t>
                </a:r>
                <a:r>
                  <a:rPr lang="es-AR" i="1" dirty="0">
                    <a:latin typeface="Cambria Math"/>
                  </a:rPr>
                  <a:t>de </a:t>
                </a:r>
                <a:r>
                  <a:rPr lang="es-AR" i="1" dirty="0" smtClean="0">
                    <a:latin typeface="Cambria Math"/>
                  </a:rPr>
                  <a:t>corte  (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/>
                      </a:rPr>
                      <m:t>𝜏</m:t>
                    </m:r>
                    <m:r>
                      <a:rPr lang="es-AR" b="0" i="1" smtClean="0">
                        <a:latin typeface="Cambria Math"/>
                      </a:rPr>
                      <m:t>)</m:t>
                    </m:r>
                  </m:oMath>
                </a14:m>
                <a:endParaRPr lang="es-AR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5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79512" y="4149080"/>
                <a:ext cx="8784976" cy="1977083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7 Marcador de contenido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424936" cy="2808312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240" y="5606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AR" dirty="0" smtClean="0"/>
              <a:t>Existen </a:t>
            </a:r>
            <a:r>
              <a:rPr lang="es-AR" dirty="0"/>
              <a:t>dos cantidades desconocidas </a:t>
            </a:r>
            <a:r>
              <a:rPr lang="es-AR" dirty="0">
                <a:solidFill>
                  <a:srgbClr val="FF0000"/>
                </a:solidFill>
              </a:rPr>
              <a:t>c</a:t>
            </a:r>
            <a:r>
              <a:rPr lang="es-AR" dirty="0"/>
              <a:t> y </a:t>
            </a:r>
            <a:r>
              <a:rPr lang="es-AR" dirty="0">
                <a:solidFill>
                  <a:srgbClr val="FF0000"/>
                </a:solidFill>
              </a:rPr>
              <a:t>ϕ</a:t>
            </a:r>
            <a:r>
              <a:rPr lang="es-AR" dirty="0"/>
              <a:t>, se requieren dos valores, como número mínimo, de esfuerzo normal y de corte para obtener una solución. Por lo general esto es posible hacerlo gráficamente en un diagrama τ vs σ. 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20688"/>
            <a:ext cx="4244280" cy="5688632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AR" b="1" dirty="0" smtClean="0">
                <a:solidFill>
                  <a:srgbClr val="0070C0"/>
                </a:solidFill>
              </a:rPr>
              <a:t>Desventajas</a:t>
            </a:r>
          </a:p>
          <a:p>
            <a:endParaRPr lang="es-AR" dirty="0"/>
          </a:p>
          <a:p>
            <a:pPr algn="just"/>
            <a:r>
              <a:rPr lang="es-AR" dirty="0"/>
              <a:t>La superficie de rotura no es necesariamente la más débil y la distribución del esfuerzo cortante no es uniforme. </a:t>
            </a:r>
          </a:p>
          <a:p>
            <a:pPr algn="just"/>
            <a:r>
              <a:rPr lang="es-AR" dirty="0" smtClean="0"/>
              <a:t>El </a:t>
            </a:r>
            <a:r>
              <a:rPr lang="es-AR" dirty="0"/>
              <a:t>área de la muestra cambia a medida que el ensayo progresa, siendo difícil efectuar la reducción de cajas de corte para muestras circulares. Con el empleo de cajas de sección cuadrada, el problema es sencillo. </a:t>
            </a:r>
          </a:p>
          <a:p>
            <a:pPr algn="just"/>
            <a:r>
              <a:rPr lang="es-AR" dirty="0" smtClean="0"/>
              <a:t>No </a:t>
            </a:r>
            <a:r>
              <a:rPr lang="es-AR" dirty="0"/>
              <a:t>es posible investigar el módulo de elasticidad ni la relación de </a:t>
            </a:r>
            <a:r>
              <a:rPr lang="es-AR" dirty="0" err="1"/>
              <a:t>Poisson</a:t>
            </a:r>
            <a:r>
              <a:rPr lang="es-AR" dirty="0"/>
              <a:t>. </a:t>
            </a:r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AR" b="1" dirty="0" smtClean="0">
                <a:solidFill>
                  <a:srgbClr val="0070C0"/>
                </a:solidFill>
              </a:rPr>
              <a:t>Ventajas</a:t>
            </a:r>
          </a:p>
          <a:p>
            <a:endParaRPr lang="es-AR" dirty="0"/>
          </a:p>
          <a:p>
            <a:pPr algn="just"/>
            <a:r>
              <a:rPr lang="es-AR" dirty="0" smtClean="0"/>
              <a:t>Una </a:t>
            </a:r>
            <a:r>
              <a:rPr lang="es-AR" dirty="0"/>
              <a:t>mayor facilidad de ejecución e interpretación que en el </a:t>
            </a:r>
            <a:r>
              <a:rPr lang="es-AR" dirty="0" err="1"/>
              <a:t>triaxial</a:t>
            </a:r>
            <a:r>
              <a:rPr lang="es-AR" dirty="0"/>
              <a:t> sobre todo en suelos no cohesivos. </a:t>
            </a:r>
            <a:endParaRPr lang="es-AR" dirty="0" smtClean="0"/>
          </a:p>
          <a:p>
            <a:pPr marL="0" indent="0" algn="just">
              <a:buNone/>
            </a:pPr>
            <a:endParaRPr lang="es-AR" dirty="0"/>
          </a:p>
          <a:p>
            <a:pPr algn="just"/>
            <a:r>
              <a:rPr lang="es-AR" dirty="0" smtClean="0"/>
              <a:t>Mayor </a:t>
            </a:r>
            <a:r>
              <a:rPr lang="es-AR" dirty="0"/>
              <a:t>rapidez en ensayos consolidados drenados y lentos, debido a un menor camino de drenaje a recorrer por el agua. </a:t>
            </a:r>
            <a:endParaRPr lang="es-AR" dirty="0" smtClean="0"/>
          </a:p>
          <a:p>
            <a:pPr algn="just"/>
            <a:endParaRPr lang="es-AR" dirty="0"/>
          </a:p>
          <a:p>
            <a:pPr algn="just"/>
            <a:r>
              <a:rPr lang="es-AR" dirty="0" smtClean="0"/>
              <a:t>Mas económico</a:t>
            </a:r>
            <a:endParaRPr lang="es-AR" dirty="0"/>
          </a:p>
          <a:p>
            <a:endParaRPr lang="es-AR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3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Esquema de equipo</a:t>
            </a:r>
            <a:endParaRPr lang="es-AR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58573"/>
            <a:ext cx="7344816" cy="288032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93095"/>
            <a:ext cx="4752528" cy="223654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 de caja de corte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	Caja Redonda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	Caja Cuadrada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0697"/>
            <a:ext cx="3744416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600400" cy="258471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66" y="4781335"/>
            <a:ext cx="1524563" cy="152456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63" y="4781335"/>
            <a:ext cx="1499209" cy="1499209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735</Words>
  <Application>Microsoft Office PowerPoint</Application>
  <PresentationFormat>Presentación en pantalla (4:3)</PresentationFormat>
  <Paragraphs>109</Paragraphs>
  <Slides>17</Slides>
  <Notes>0</Notes>
  <HiddenSlides>0</HiddenSlides>
  <MMClips>17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Mecánica y Tratamiento de Suelos</vt:lpstr>
      <vt:lpstr>Generalidades </vt:lpstr>
      <vt:lpstr>Presentación de PowerPoint</vt:lpstr>
      <vt:lpstr>Objetivo del ensayo </vt:lpstr>
      <vt:lpstr>Presentación de PowerPoint</vt:lpstr>
      <vt:lpstr>Presentación de PowerPoint</vt:lpstr>
      <vt:lpstr>Presentación de PowerPoint</vt:lpstr>
      <vt:lpstr>Esquema de equipo</vt:lpstr>
      <vt:lpstr>Tipo de caja de corte</vt:lpstr>
      <vt:lpstr>Metodologías</vt:lpstr>
      <vt:lpstr>Presentación de PowerPoint</vt:lpstr>
      <vt:lpstr>Presentación de PowerPoint</vt:lpstr>
      <vt:lpstr>Procedimiento</vt:lpstr>
      <vt:lpstr>Presentación de PowerPoint</vt:lpstr>
      <vt:lpstr>Cálculos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</dc:creator>
  <cp:lastModifiedBy>Pablo</cp:lastModifiedBy>
  <cp:revision>37</cp:revision>
  <dcterms:created xsi:type="dcterms:W3CDTF">2020-04-14T10:32:53Z</dcterms:created>
  <dcterms:modified xsi:type="dcterms:W3CDTF">2020-04-16T10:48:02Z</dcterms:modified>
</cp:coreProperties>
</file>