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79" r:id="rId6"/>
    <p:sldId id="280" r:id="rId7"/>
    <p:sldId id="277" r:id="rId8"/>
    <p:sldId id="285" r:id="rId9"/>
    <p:sldId id="278" r:id="rId10"/>
    <p:sldId id="281" r:id="rId11"/>
    <p:sldId id="282" r:id="rId12"/>
    <p:sldId id="283" r:id="rId13"/>
    <p:sldId id="284" r:id="rId14"/>
    <p:sldId id="286" r:id="rId15"/>
    <p:sldId id="287" r:id="rId16"/>
    <p:sldId id="291" r:id="rId17"/>
    <p:sldId id="288" r:id="rId18"/>
    <p:sldId id="292" r:id="rId19"/>
    <p:sldId id="305" r:id="rId20"/>
    <p:sldId id="300" r:id="rId21"/>
    <p:sldId id="301" r:id="rId22"/>
    <p:sldId id="307" r:id="rId23"/>
    <p:sldId id="313" r:id="rId24"/>
    <p:sldId id="308" r:id="rId25"/>
    <p:sldId id="314" r:id="rId26"/>
    <p:sldId id="315" r:id="rId2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21/04/2020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296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21/04/2020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49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21/04/2020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086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21/04/2020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084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21/04/2020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39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21/04/2020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550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21/04/2020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957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21/04/2020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545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21/04/2020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891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21/04/2020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683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21/04/2020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908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0B07-7369-44E8-A35D-F62D73B79A2E}" type="datetimeFigureOut">
              <a:rPr lang="es-AR" smtClean="0"/>
              <a:t>21/04/2020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064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24544" y="332656"/>
            <a:ext cx="6910536" cy="578495"/>
          </a:xfrm>
        </p:spPr>
        <p:txBody>
          <a:bodyPr>
            <a:normAutofit/>
          </a:bodyPr>
          <a:lstStyle/>
          <a:p>
            <a:r>
              <a:rPr lang="es-AR" sz="1800" dirty="0" smtClean="0">
                <a:latin typeface="Rockwell" panose="02060603020205020403" pitchFamily="18" charset="0"/>
              </a:rPr>
              <a:t>Mecánica y Tratamiento de Suelos</a:t>
            </a:r>
            <a:endParaRPr lang="es-AR" sz="1800" dirty="0">
              <a:latin typeface="Rockwell" panose="02060603020205020403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pPr algn="r"/>
            <a:endParaRPr lang="es-AR" b="1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r"/>
            <a:r>
              <a:rPr lang="es-AR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Laboratorio 4 </a:t>
            </a:r>
          </a:p>
          <a:p>
            <a:pPr algn="r"/>
            <a:endParaRPr lang="es-AR" b="1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r"/>
            <a:r>
              <a:rPr lang="es-AR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Ensayo </a:t>
            </a:r>
            <a:r>
              <a:rPr lang="es-AR" b="1" dirty="0" err="1" smtClean="0">
                <a:solidFill>
                  <a:schemeClr val="tx1"/>
                </a:solidFill>
                <a:latin typeface="Rockwell" panose="02060603020205020403" pitchFamily="18" charset="0"/>
              </a:rPr>
              <a:t>Triaxial</a:t>
            </a:r>
            <a:endParaRPr lang="es-AR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ensayo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AR" dirty="0"/>
              <a:t>(CD) Consolidado Drenado, llamado también lento se designa con la letra S (</a:t>
            </a:r>
            <a:r>
              <a:rPr lang="es-AR" dirty="0" err="1"/>
              <a:t>slow</a:t>
            </a:r>
            <a:r>
              <a:rPr lang="es-AR" dirty="0"/>
              <a:t>) en suelos saturados.  </a:t>
            </a:r>
          </a:p>
          <a:p>
            <a:pPr marL="0" indent="0" algn="just">
              <a:buNone/>
            </a:pPr>
            <a:endParaRPr lang="es-AR" dirty="0"/>
          </a:p>
          <a:p>
            <a:pPr marL="0" indent="0" algn="just">
              <a:buNone/>
            </a:pPr>
            <a:r>
              <a:rPr lang="es-AR" dirty="0" smtClean="0"/>
              <a:t>(CU) Consolidado </a:t>
            </a:r>
            <a:r>
              <a:rPr lang="es-AR" dirty="0"/>
              <a:t>sin drenar o bien consolidado </a:t>
            </a:r>
            <a:r>
              <a:rPr lang="es-AR" dirty="0" smtClean="0"/>
              <a:t>rápido. Se </a:t>
            </a:r>
            <a:r>
              <a:rPr lang="es-AR" dirty="0"/>
              <a:t>conoce con el símbolo </a:t>
            </a:r>
            <a:r>
              <a:rPr lang="es-AR" dirty="0" err="1"/>
              <a:t>Qc</a:t>
            </a:r>
            <a:r>
              <a:rPr lang="es-AR" dirty="0"/>
              <a:t> (</a:t>
            </a:r>
            <a:r>
              <a:rPr lang="es-AR" dirty="0" err="1"/>
              <a:t>quick</a:t>
            </a:r>
            <a:r>
              <a:rPr lang="es-AR" dirty="0"/>
              <a:t> </a:t>
            </a:r>
            <a:r>
              <a:rPr lang="es-AR" dirty="0" err="1"/>
              <a:t>consolidate</a:t>
            </a:r>
            <a:r>
              <a:rPr lang="es-AR" dirty="0"/>
              <a:t>). Para suelos cohesivos, puede ser con o sin medición de </a:t>
            </a:r>
            <a:r>
              <a:rPr lang="es-AR" b="1" dirty="0"/>
              <a:t>u</a:t>
            </a:r>
            <a:r>
              <a:rPr lang="es-AR" dirty="0"/>
              <a:t>. </a:t>
            </a:r>
            <a:endParaRPr lang="es-AR" dirty="0" smtClean="0"/>
          </a:p>
          <a:p>
            <a:pPr marL="0" indent="0" algn="just">
              <a:buNone/>
            </a:pPr>
            <a:endParaRPr lang="es-AR" dirty="0" smtClean="0"/>
          </a:p>
          <a:p>
            <a:pPr marL="0" indent="0" algn="just">
              <a:buNone/>
            </a:pPr>
            <a:r>
              <a:rPr lang="es-AR" dirty="0"/>
              <a:t>(UU) No consolidado sin drenar o bien no consolidado rápido. Se conoce con el símbolo de Q (</a:t>
            </a:r>
            <a:r>
              <a:rPr lang="es-AR" dirty="0" err="1"/>
              <a:t>quick</a:t>
            </a:r>
            <a:r>
              <a:rPr lang="es-AR" dirty="0"/>
              <a:t>). Para suelos cohesivos y friccionales, puede ser con o sin medición de presión de poros </a:t>
            </a:r>
            <a:r>
              <a:rPr lang="es-AR" b="1" dirty="0"/>
              <a:t>u </a:t>
            </a:r>
            <a:r>
              <a:rPr lang="es-AR" dirty="0"/>
              <a:t>en suelos saturados o sin saturar. </a:t>
            </a:r>
          </a:p>
          <a:p>
            <a:pPr marL="0" indent="0" algn="just">
              <a:buNone/>
            </a:pPr>
            <a:endParaRPr lang="es-AR" dirty="0" smtClean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38600" cy="4464496"/>
          </a:xfrm>
        </p:spPr>
      </p:pic>
    </p:spTree>
    <p:extLst>
      <p:ext uri="{BB962C8B-B14F-4D97-AF65-F5344CB8AC3E}">
        <p14:creationId xmlns:p14="http://schemas.microsoft.com/office/powerpoint/2010/main" val="6346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AR" dirty="0" smtClean="0"/>
              <a:t>Tipo de probetas para ensayos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dirty="0" smtClean="0"/>
              <a:t>La relación del cilindro de la muestra debe ser de 2 a 1. Por ejemplo: 70 mm  de alto por 35 mm diámetro.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Probeta de Suelos no cohesivos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Probeta de Suelos cohesivos</a:t>
            </a:r>
          </a:p>
          <a:p>
            <a:pPr marL="0" indent="0">
              <a:buNone/>
            </a:pPr>
            <a:r>
              <a:rPr lang="es-AR" dirty="0"/>
              <a:t>	</a:t>
            </a:r>
            <a:endParaRPr lang="es-AR" dirty="0" smtClean="0"/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	Probeta inalterada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		Probeta compactada</a:t>
            </a:r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164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AR" dirty="0" smtClean="0"/>
              <a:t>Probeta en Suelos no Cohesivos</a:t>
            </a:r>
            <a:endParaRPr lang="es-AR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0866"/>
            <a:ext cx="3961432" cy="2664295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0" y="1268760"/>
            <a:ext cx="4794176" cy="5589240"/>
          </a:xfrm>
        </p:spPr>
        <p:txBody>
          <a:bodyPr>
            <a:normAutofit/>
          </a:bodyPr>
          <a:lstStyle/>
          <a:p>
            <a:pPr algn="just"/>
            <a:r>
              <a:rPr lang="es-AR" sz="1600" dirty="0"/>
              <a:t>Se coloca sobre la base de la cámara </a:t>
            </a:r>
            <a:r>
              <a:rPr lang="es-AR" sz="1600" dirty="0" err="1"/>
              <a:t>triaxial</a:t>
            </a:r>
            <a:r>
              <a:rPr lang="es-AR" sz="1600" dirty="0"/>
              <a:t> la membrana de </a:t>
            </a:r>
            <a:r>
              <a:rPr lang="es-AR" sz="1600" dirty="0" smtClean="0"/>
              <a:t>goma.</a:t>
            </a:r>
          </a:p>
          <a:p>
            <a:pPr algn="just"/>
            <a:r>
              <a:rPr lang="es-AR" sz="1600" dirty="0" smtClean="0"/>
              <a:t>Se </a:t>
            </a:r>
            <a:r>
              <a:rPr lang="es-AR" sz="1600" dirty="0"/>
              <a:t>coloca el molde </a:t>
            </a:r>
            <a:r>
              <a:rPr lang="es-AR" sz="1600" dirty="0" smtClean="0"/>
              <a:t>bipartido, doblando </a:t>
            </a:r>
            <a:r>
              <a:rPr lang="es-AR" sz="1600" dirty="0"/>
              <a:t>la parte superior de la </a:t>
            </a:r>
            <a:r>
              <a:rPr lang="es-AR" sz="1600" dirty="0" smtClean="0"/>
              <a:t>membrana </a:t>
            </a:r>
            <a:r>
              <a:rPr lang="es-AR" sz="1600" dirty="0"/>
              <a:t>sobre este molde. </a:t>
            </a:r>
            <a:endParaRPr lang="es-AR" sz="1600" dirty="0" smtClean="0"/>
          </a:p>
          <a:p>
            <a:pPr algn="just"/>
            <a:r>
              <a:rPr lang="es-AR" sz="1600" dirty="0"/>
              <a:t>Calcular el peso del suelo necesario para formar una probeta de 35 mm de diámetro x 70 mm </a:t>
            </a:r>
            <a:endParaRPr lang="es-AR" sz="1600" dirty="0" smtClean="0"/>
          </a:p>
          <a:p>
            <a:pPr algn="just"/>
            <a:r>
              <a:rPr lang="es-AR" sz="1600" dirty="0"/>
              <a:t>Tomar un embudo de tamaño grande taponando el extremo. Echar agua sin aire y el </a:t>
            </a:r>
            <a:r>
              <a:rPr lang="es-AR" sz="1600" dirty="0" smtClean="0"/>
              <a:t>suelo.</a:t>
            </a:r>
          </a:p>
          <a:p>
            <a:pPr algn="just"/>
            <a:r>
              <a:rPr lang="es-AR" sz="1600" dirty="0"/>
              <a:t>Remover el tapón del embudo y con cuidado introducir </a:t>
            </a:r>
            <a:r>
              <a:rPr lang="es-AR" sz="1600" dirty="0" smtClean="0"/>
              <a:t>el </a:t>
            </a:r>
            <a:r>
              <a:rPr lang="es-AR" sz="1600" dirty="0"/>
              <a:t>suelo saturado dentro del </a:t>
            </a:r>
            <a:r>
              <a:rPr lang="es-AR" sz="1600" dirty="0" smtClean="0"/>
              <a:t>molde.</a:t>
            </a:r>
          </a:p>
          <a:p>
            <a:pPr algn="just"/>
            <a:r>
              <a:rPr lang="es-AR" sz="1600" dirty="0"/>
              <a:t>Colocar la base superior, la cual debe estar perfectamente nivelada y paralela a la base inferior. Atar con prolijidad la membrana en la misma forma que se indicó para la base inferior. </a:t>
            </a:r>
            <a:endParaRPr lang="es-AR" sz="1600" dirty="0" smtClean="0"/>
          </a:p>
          <a:p>
            <a:pPr algn="just"/>
            <a:r>
              <a:rPr lang="es-AR" sz="1600" dirty="0"/>
              <a:t>Aplicar </a:t>
            </a:r>
            <a:r>
              <a:rPr lang="es-AR" sz="1600" dirty="0" smtClean="0"/>
              <a:t>pequeño </a:t>
            </a:r>
            <a:r>
              <a:rPr lang="es-AR" sz="1600" dirty="0"/>
              <a:t>vacío </a:t>
            </a:r>
            <a:r>
              <a:rPr lang="es-AR" sz="1600" dirty="0" smtClean="0"/>
              <a:t>para extraer </a:t>
            </a:r>
            <a:r>
              <a:rPr lang="es-AR" sz="1600" dirty="0"/>
              <a:t>el molde bipartido exterior. </a:t>
            </a:r>
            <a:endParaRPr lang="es-AR" sz="1600" dirty="0" smtClean="0"/>
          </a:p>
          <a:p>
            <a:r>
              <a:rPr lang="es-AR" sz="1600" dirty="0" smtClean="0"/>
              <a:t>Una </a:t>
            </a:r>
            <a:r>
              <a:rPr lang="es-AR" sz="1600" dirty="0"/>
              <a:t>vez preparada la probeta se mide </a:t>
            </a:r>
            <a:r>
              <a:rPr lang="es-AR" sz="1600" dirty="0" smtClean="0"/>
              <a:t>la circunferencia </a:t>
            </a:r>
            <a:r>
              <a:rPr lang="es-AR" sz="1600" dirty="0"/>
              <a:t>en su parte superior, central e inferior a los efectos de poder calcular la sección en forma más exacta. </a:t>
            </a:r>
            <a:r>
              <a:rPr lang="es-AR" sz="1600" dirty="0" smtClean="0"/>
              <a:t>(al 0.1 mm de </a:t>
            </a:r>
            <a:r>
              <a:rPr lang="es-AR" sz="1600" dirty="0" err="1" smtClean="0"/>
              <a:t>presicion</a:t>
            </a:r>
            <a:r>
              <a:rPr lang="es-AR" sz="1600" dirty="0" smtClean="0"/>
              <a:t>)</a:t>
            </a:r>
            <a:endParaRPr lang="es-AR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961432" cy="259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2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Probeta en </a:t>
            </a:r>
            <a:r>
              <a:rPr lang="es-AR" dirty="0" smtClean="0"/>
              <a:t>Suelos </a:t>
            </a:r>
            <a:r>
              <a:rPr lang="es-AR" dirty="0"/>
              <a:t>Cohesivos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AR" dirty="0" smtClean="0"/>
              <a:t>Inalterada</a:t>
            </a:r>
          </a:p>
          <a:p>
            <a:pPr marL="0" indent="0" algn="just">
              <a:buNone/>
            </a:pPr>
            <a:r>
              <a:rPr lang="es-AR" dirty="0"/>
              <a:t>Se prepara la probeta en un ambiente húmedo, se utiliza un trozo de suelo y se va tallando progresivamente una probeta cilíndrica con ayuda de una espátula metálica o </a:t>
            </a:r>
            <a:r>
              <a:rPr lang="es-AR" dirty="0" err="1"/>
              <a:t>trincheta</a:t>
            </a:r>
            <a:r>
              <a:rPr lang="es-AR" dirty="0"/>
              <a:t>. </a:t>
            </a:r>
            <a:endParaRPr lang="es-AR" dirty="0" smtClean="0"/>
          </a:p>
          <a:p>
            <a:pPr marL="0" indent="0" algn="just">
              <a:buNone/>
            </a:pPr>
            <a:r>
              <a:rPr lang="es-AR" dirty="0" smtClean="0"/>
              <a:t>Se </a:t>
            </a:r>
            <a:r>
              <a:rPr lang="es-AR" dirty="0"/>
              <a:t>debe cortar el suelo en forma cuidadosa hasta lograr una probeta cilíndrica de 100 mm de altura y 50 mm de diámetro, por ejemplo. </a:t>
            </a:r>
            <a:endParaRPr lang="es-AR" dirty="0" smtClean="0"/>
          </a:p>
          <a:p>
            <a:pPr marL="0" indent="0" algn="just">
              <a:buNone/>
            </a:pPr>
            <a:r>
              <a:rPr lang="es-AR" dirty="0" smtClean="0"/>
              <a:t>Luego </a:t>
            </a:r>
            <a:r>
              <a:rPr lang="es-AR" dirty="0"/>
              <a:t>se enrasa la cara superior e inferior para que sean horizontales y paralelas y se ensambla la muestra en la celda </a:t>
            </a:r>
            <a:r>
              <a:rPr lang="es-AR" dirty="0" err="1"/>
              <a:t>triaxial</a:t>
            </a:r>
            <a:r>
              <a:rPr lang="es-AR" dirty="0"/>
              <a:t>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5644" y="1340768"/>
            <a:ext cx="3450940" cy="253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3518520" cy="2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Probeta en Suelos Cohesivos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32033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AR" sz="3600" dirty="0" smtClean="0"/>
              <a:t>Compactada</a:t>
            </a:r>
          </a:p>
          <a:p>
            <a:pPr marL="0" indent="0" algn="just">
              <a:buNone/>
            </a:pPr>
            <a:r>
              <a:rPr lang="es-AR" sz="3600" dirty="0"/>
              <a:t>La preparación de esta probeta se hace utilizando un molde cilíndrico metálico en donde se coloca el suelo completamente homogeneizado y mezclado para que el estado de humedad sea el mismo en toda la altura. </a:t>
            </a:r>
            <a:endParaRPr lang="es-AR" sz="3600" dirty="0" smtClean="0"/>
          </a:p>
          <a:p>
            <a:pPr marL="0" indent="0" algn="just">
              <a:buNone/>
            </a:pPr>
            <a:endParaRPr lang="es-AR" sz="3600" dirty="0" smtClean="0"/>
          </a:p>
          <a:p>
            <a:pPr marL="0" indent="0" algn="just">
              <a:buNone/>
            </a:pPr>
            <a:r>
              <a:rPr lang="es-AR" sz="3600" dirty="0" smtClean="0"/>
              <a:t>Se </a:t>
            </a:r>
            <a:r>
              <a:rPr lang="es-AR" sz="3600" dirty="0"/>
              <a:t>va colocando el suelo por capas y se va compactando mediante golpes con un pisón metálico, hasta lograr la densidad que uno desea (se pueden preparar muestras a baja densidad, a elevada densidad, o con la misma densidad que posee el suelo en el campo). </a:t>
            </a:r>
            <a:endParaRPr lang="es-AR" sz="3600" dirty="0" smtClean="0"/>
          </a:p>
          <a:p>
            <a:pPr marL="0" indent="0" algn="just">
              <a:buNone/>
            </a:pPr>
            <a:endParaRPr lang="es-AR" sz="3600" dirty="0" smtClean="0"/>
          </a:p>
          <a:p>
            <a:pPr marL="0" indent="0" algn="just">
              <a:buNone/>
            </a:pPr>
            <a:r>
              <a:rPr lang="es-AR" sz="3600" dirty="0" smtClean="0"/>
              <a:t>La </a:t>
            </a:r>
            <a:r>
              <a:rPr lang="es-AR" sz="3600" dirty="0"/>
              <a:t>probeta se extrae del molde cilíndrico empujando con un embolo metálico o bien se pueden utilizar moldes que se encuentran bipartidos que cuando la muestra esta compactada, se abren en dos mitades y se extrae la probeta de suelo. </a:t>
            </a:r>
            <a:endParaRPr lang="es-AR" sz="3600" dirty="0" smtClean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3"/>
            <a:ext cx="3598107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1"/>
            <a:ext cx="3600400" cy="244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AR" dirty="0" smtClean="0"/>
              <a:t>Armado de cámara </a:t>
            </a:r>
            <a:r>
              <a:rPr lang="es-AR" dirty="0" err="1" smtClean="0"/>
              <a:t>triaxial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639762"/>
          </a:xfrm>
        </p:spPr>
        <p:txBody>
          <a:bodyPr/>
          <a:lstStyle/>
          <a:p>
            <a:pPr algn="ctr"/>
            <a:r>
              <a:rPr lang="es-AR" dirty="0" smtClean="0"/>
              <a:t>Probeta cohesiva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dirty="0"/>
              <a:t>S</a:t>
            </a:r>
            <a:r>
              <a:rPr lang="es-AR" dirty="0" smtClean="0"/>
              <a:t>e </a:t>
            </a:r>
            <a:r>
              <a:rPr lang="es-AR" dirty="0"/>
              <a:t>fija la membrana al cabezal inferior mediante bandas de goma, se le desenrolla una membrana de goma flexible que recubre la probeta y se ajusta al cabezal inferior y superior mediante bandas de goma. 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>
            <a:normAutofit/>
          </a:bodyPr>
          <a:lstStyle/>
          <a:p>
            <a:r>
              <a:rPr lang="es-AR" dirty="0"/>
              <a:t>P</a:t>
            </a:r>
            <a:r>
              <a:rPr lang="es-AR" dirty="0" smtClean="0"/>
              <a:t>robeta </a:t>
            </a:r>
            <a:r>
              <a:rPr lang="es-AR" dirty="0"/>
              <a:t>de suelo es muy frágil 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dirty="0"/>
              <a:t>S</a:t>
            </a:r>
            <a:r>
              <a:rPr lang="es-AR" dirty="0" smtClean="0"/>
              <a:t>e </a:t>
            </a:r>
            <a:r>
              <a:rPr lang="es-AR" dirty="0"/>
              <a:t>utiliza un molde de acrílico de diámetro mayor al de la probeta, que contiene la membrada de goma por dentro.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16954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08361"/>
            <a:ext cx="23622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2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Armado de cámara </a:t>
            </a:r>
            <a:r>
              <a:rPr lang="es-AR" dirty="0" err="1"/>
              <a:t>triaxial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000" dirty="0"/>
              <a:t>Una vez armado el conjunto de base, cabezal inferior, probeta de suelo, cabezal superior y membrana de goma flexible, se procede a colocar la cámara cilíndrica de acrílico y se ajusta mediante tres pernos a la base metálica.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1196752"/>
            <a:ext cx="2628292" cy="249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33259"/>
            <a:ext cx="4032448" cy="270771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96" y="3833259"/>
            <a:ext cx="3362243" cy="30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Purgado y saturación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/>
          <a:lstStyle/>
          <a:p>
            <a:pPr algn="ctr"/>
            <a:r>
              <a:rPr lang="es-AR" dirty="0" smtClean="0"/>
              <a:t>Presión de confinamiento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000" dirty="0"/>
              <a:t>Se comienza a llenar con agua el interior de la celda hasta que todo el reciento esta sumergido. Luego se coloca el tapón roscado superior y se aplica la presión de confinamiento que uno desea (generalmente 20 o 30 </a:t>
            </a:r>
            <a:r>
              <a:rPr lang="es-AR" sz="2000" dirty="0" err="1"/>
              <a:t>kPa</a:t>
            </a:r>
            <a:r>
              <a:rPr lang="es-AR" sz="2000" dirty="0"/>
              <a:t>).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txBody>
          <a:bodyPr/>
          <a:lstStyle/>
          <a:p>
            <a:pPr algn="ctr"/>
            <a:r>
              <a:rPr lang="es-AR" dirty="0" smtClean="0"/>
              <a:t>Saturación de la muestra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000" dirty="0" smtClean="0"/>
              <a:t>La saturación </a:t>
            </a:r>
            <a:r>
              <a:rPr lang="es-AR" sz="2000" dirty="0"/>
              <a:t>de la muestra, en donde se abren los puertos de drenaje inferior y superior. Se aplica una diferencia de presión de tal forma que se genere un gradiente que asegure el flujo de agua a través de la probeta de </a:t>
            </a:r>
            <a:r>
              <a:rPr lang="es-AR" sz="2000" dirty="0" smtClean="0"/>
              <a:t>suelo.</a:t>
            </a:r>
          </a:p>
          <a:p>
            <a:pPr marL="0" indent="0" algn="just">
              <a:buNone/>
            </a:pPr>
            <a:r>
              <a:rPr lang="es-AR" sz="2000" dirty="0"/>
              <a:t>La muestra puede considerarse saturada cuando el volumen de agua que ingresa a la muestra y el que sale es el mismo </a:t>
            </a:r>
            <a:r>
              <a:rPr lang="es-AR" sz="2000" dirty="0" smtClean="0"/>
              <a:t>.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7530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AR" dirty="0"/>
              <a:t>ENSAYO CONSOLIDADO NO DRENADO (CU </a:t>
            </a:r>
            <a:r>
              <a:rPr lang="es-AR" dirty="0"/>
              <a:t>o</a:t>
            </a:r>
            <a:r>
              <a:rPr lang="es-AR" dirty="0" smtClean="0"/>
              <a:t> </a:t>
            </a:r>
            <a:r>
              <a:rPr lang="es-AR" dirty="0"/>
              <a:t>consolidado rápido)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16288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000" dirty="0" smtClean="0"/>
              <a:t>1) Los </a:t>
            </a:r>
            <a:r>
              <a:rPr lang="es-AR" sz="2000" dirty="0"/>
              <a:t>cabezales deben ser piedras porosas que deben saturarse para remover totalmente el aire. </a:t>
            </a:r>
            <a:endParaRPr lang="es-AR" sz="2000" dirty="0" smtClean="0"/>
          </a:p>
          <a:p>
            <a:pPr marL="0" indent="0" algn="just">
              <a:buNone/>
            </a:pPr>
            <a:r>
              <a:rPr lang="es-AR" sz="2000" dirty="0" smtClean="0"/>
              <a:t>2) Una </a:t>
            </a:r>
            <a:r>
              <a:rPr lang="es-AR" sz="2000" dirty="0"/>
              <a:t>vez que se eligen las cargas de confinamiento 𝜎3 de acuerdo con el tipo de suelo y la naturaleza de la obra, se efectúa la carga de consolidación manteniendo constante la presión 𝜎3 en </a:t>
            </a:r>
            <a:r>
              <a:rPr lang="es-AR" sz="2000" dirty="0" smtClean="0"/>
              <a:t>el </a:t>
            </a:r>
            <a:r>
              <a:rPr lang="es-AR" sz="2000" dirty="0"/>
              <a:t>interior de la cámara. </a:t>
            </a:r>
            <a:endParaRPr lang="es-AR" sz="2000" dirty="0" smtClean="0"/>
          </a:p>
          <a:p>
            <a:pPr marL="0" indent="0" algn="just">
              <a:buNone/>
            </a:pPr>
            <a:r>
              <a:rPr lang="es-AR" sz="2000" dirty="0" smtClean="0"/>
              <a:t>3) Al </a:t>
            </a:r>
            <a:r>
              <a:rPr lang="es-AR" sz="2000" dirty="0"/>
              <a:t>aplicar la carga de consolidación deben abrirse las válvulas de drenaje que nos permitan medir las variaciones volumétricas </a:t>
            </a:r>
            <a:r>
              <a:rPr lang="es-AR" sz="2000" dirty="0" err="1"/>
              <a:t>Δv</a:t>
            </a:r>
            <a:r>
              <a:rPr lang="es-AR" sz="2000" dirty="0"/>
              <a:t> y tomar lecturas en los tiempos que correspondan al ensayo de consolidación </a:t>
            </a:r>
            <a:r>
              <a:rPr lang="es-AR" sz="2000" dirty="0" smtClean="0"/>
              <a:t>Hasta </a:t>
            </a:r>
            <a:r>
              <a:rPr lang="es-AR" sz="2000" dirty="0"/>
              <a:t>obtener el 90% o 100% de la consolidación </a:t>
            </a:r>
            <a:r>
              <a:rPr lang="es-AR" sz="2000" dirty="0" smtClean="0"/>
              <a:t>primaria.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2776"/>
            <a:ext cx="40386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7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ENSAYO CONSOLIDADO NO DRENADO (CU </a:t>
            </a:r>
            <a:r>
              <a:rPr lang="es-AR" dirty="0" err="1"/>
              <a:t>ó</a:t>
            </a:r>
            <a:r>
              <a:rPr lang="es-AR" dirty="0"/>
              <a:t> consolidado rápido)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000" dirty="0"/>
              <a:t>4) Comenzar la aplicación de las cargas axiales (con la válvula de drenaje cerrada) hasta obtener la rotura por corte. </a:t>
            </a:r>
            <a:r>
              <a:rPr lang="es-AR" sz="2000" dirty="0" smtClean="0"/>
              <a:t>Antes </a:t>
            </a:r>
            <a:r>
              <a:rPr lang="es-AR" sz="2000" dirty="0"/>
              <a:t>de iniciar el proceso de carga se procede a cerrar válvulas de </a:t>
            </a:r>
            <a:r>
              <a:rPr lang="es-AR" sz="2000" dirty="0" smtClean="0"/>
              <a:t>drenaje con la posibilidad de medir la presión de poros.</a:t>
            </a:r>
            <a:endParaRPr lang="es-AR" sz="2000" dirty="0"/>
          </a:p>
          <a:p>
            <a:pPr marL="0" indent="0" algn="just">
              <a:buNone/>
            </a:pPr>
            <a:r>
              <a:rPr lang="es-AR" sz="2000" dirty="0" smtClean="0"/>
              <a:t>5) Para </a:t>
            </a:r>
            <a:r>
              <a:rPr lang="es-AR" sz="2000" dirty="0"/>
              <a:t>cada probeta y cada valor de 𝜎3 se efectúa el proceso descripto. </a:t>
            </a:r>
          </a:p>
          <a:p>
            <a:pPr marL="0" indent="0" algn="just">
              <a:buNone/>
            </a:pPr>
            <a:r>
              <a:rPr lang="es-AR" sz="2000" i="1" dirty="0"/>
              <a:t>La velocidad de este ensayo conviene regularla en el 1% de la deformación longitudinal de la probeta por minuto.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6"/>
            <a:ext cx="40386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9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Objetivos</a:t>
            </a:r>
            <a:r>
              <a:rPr lang="es-AR" dirty="0"/>
              <a:t/>
            </a:r>
            <a:br>
              <a:rPr lang="es-AR" dirty="0"/>
            </a:br>
            <a:r>
              <a:rPr lang="es-AR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32403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AR" sz="3400" dirty="0"/>
              <a:t>El ensayo </a:t>
            </a:r>
            <a:r>
              <a:rPr lang="es-AR" sz="3400" dirty="0" err="1"/>
              <a:t>triaxial</a:t>
            </a:r>
            <a:r>
              <a:rPr lang="es-AR" sz="3400" dirty="0"/>
              <a:t> constituye el método más versátil y satisfactorio en el estudio de las propiedades esfuerzo </a:t>
            </a:r>
            <a:r>
              <a:rPr lang="es-AR" sz="3400" dirty="0" smtClean="0"/>
              <a:t> vs </a:t>
            </a:r>
            <a:r>
              <a:rPr lang="es-AR" sz="3400" dirty="0"/>
              <a:t>deformación de los </a:t>
            </a:r>
            <a:r>
              <a:rPr lang="es-AR" sz="3400" dirty="0" smtClean="0"/>
              <a:t>suelos.</a:t>
            </a:r>
          </a:p>
          <a:p>
            <a:pPr marL="0" indent="0" algn="just">
              <a:buNone/>
            </a:pPr>
            <a:endParaRPr lang="es-AR" sz="3400" dirty="0" smtClean="0"/>
          </a:p>
          <a:p>
            <a:pPr algn="just"/>
            <a:r>
              <a:rPr lang="es-AR" sz="3400" dirty="0" smtClean="0"/>
              <a:t>Sirve tanto en suelos cohesivos como en friccionales y mixtos.</a:t>
            </a:r>
          </a:p>
          <a:p>
            <a:pPr marL="0" indent="0" algn="just">
              <a:buNone/>
            </a:pPr>
            <a:endParaRPr lang="es-AR" sz="3400" dirty="0" smtClean="0"/>
          </a:p>
          <a:p>
            <a:pPr algn="just"/>
            <a:r>
              <a:rPr lang="es-AR" sz="3400" dirty="0" smtClean="0"/>
              <a:t>Se pueden </a:t>
            </a:r>
            <a:r>
              <a:rPr lang="es-AR" sz="3400" dirty="0"/>
              <a:t>determinar los parámetros de cohesión y fricción de los suelos en </a:t>
            </a:r>
            <a:r>
              <a:rPr lang="es-AR" sz="3400" dirty="0" smtClean="0"/>
              <a:t>distintos estados tensionales y de presión de poros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05064"/>
            <a:ext cx="4752975" cy="26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AR" dirty="0" smtClean="0"/>
              <a:t>Cálculos (previos al ensayo)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1506397"/>
            <a:ext cx="8229600" cy="532859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AR" sz="2000" dirty="0"/>
              <a:t>Lo – Longitud inicial de la probeta (Apreciación al 0,1 mm). </a:t>
            </a:r>
          </a:p>
          <a:p>
            <a:pPr marL="457200" indent="-457200" algn="just">
              <a:buFont typeface="+mj-lt"/>
              <a:buAutoNum type="arabicPeriod"/>
            </a:pPr>
            <a:endParaRPr lang="es-AR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AR" sz="2000" dirty="0" smtClean="0"/>
              <a:t>do </a:t>
            </a:r>
            <a:r>
              <a:rPr lang="es-AR" sz="2000" dirty="0"/>
              <a:t>– Diámetro. Se determina en tres alturas distintas promediando los resultados (Apreciación al 0,1 mm) </a:t>
            </a:r>
          </a:p>
          <a:p>
            <a:pPr marL="457200" indent="-457200" algn="just">
              <a:buFont typeface="+mj-lt"/>
              <a:buAutoNum type="arabicPeriod"/>
            </a:pPr>
            <a:endParaRPr lang="es-AR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AR" sz="2000" dirty="0" smtClean="0"/>
              <a:t>K </a:t>
            </a:r>
            <a:r>
              <a:rPr lang="es-AR" sz="2000" dirty="0"/>
              <a:t>– Factor de calibración. Depende del anillo dinamométrico que se utiliza (kg/</a:t>
            </a:r>
            <a:r>
              <a:rPr lang="es-AR" sz="2000" dirty="0" err="1"/>
              <a:t>Div</a:t>
            </a:r>
            <a:r>
              <a:rPr lang="es-AR" sz="2000" dirty="0"/>
              <a:t>.). </a:t>
            </a:r>
          </a:p>
          <a:p>
            <a:pPr marL="457200" indent="-457200" algn="just">
              <a:buFont typeface="+mj-lt"/>
              <a:buAutoNum type="arabicPeriod"/>
            </a:pPr>
            <a:endParaRPr lang="es-AR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AR" sz="2000" dirty="0" err="1" smtClean="0"/>
              <a:t>Psh</a:t>
            </a:r>
            <a:r>
              <a:rPr lang="es-AR" sz="2000" dirty="0" smtClean="0"/>
              <a:t> </a:t>
            </a:r>
            <a:r>
              <a:rPr lang="es-AR" sz="2000" dirty="0"/>
              <a:t>– Peso suelo húmedo de la probeta. </a:t>
            </a:r>
          </a:p>
          <a:p>
            <a:pPr marL="457200" indent="-457200" algn="just">
              <a:buFont typeface="+mj-lt"/>
              <a:buAutoNum type="arabicPeriod"/>
            </a:pPr>
            <a:endParaRPr lang="es-AR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AR" sz="2000" dirty="0" smtClean="0"/>
              <a:t>Hi </a:t>
            </a:r>
            <a:r>
              <a:rPr lang="es-AR" sz="2000" dirty="0"/>
              <a:t>– Porcentaje de humedad inicial. </a:t>
            </a:r>
          </a:p>
        </p:txBody>
      </p:sp>
    </p:spTree>
    <p:extLst>
      <p:ext uri="{BB962C8B-B14F-4D97-AF65-F5344CB8AC3E}">
        <p14:creationId xmlns:p14="http://schemas.microsoft.com/office/powerpoint/2010/main" val="34400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AR" dirty="0" smtClean="0"/>
              <a:t>Valores tomados durante el ensayo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78" y="1340768"/>
            <a:ext cx="9128922" cy="53285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AR" dirty="0"/>
              <a:t>ΔF – Deformaciones producidas en el anillo dinamométrico (lectura inicial - lectura en un instante dado). </a:t>
            </a:r>
            <a:endParaRPr lang="es-AR" dirty="0" smtClean="0"/>
          </a:p>
          <a:p>
            <a:pPr marL="0" indent="0" algn="just">
              <a:buNone/>
            </a:pPr>
            <a:endParaRPr lang="es-AR" dirty="0"/>
          </a:p>
          <a:p>
            <a:pPr algn="just"/>
            <a:r>
              <a:rPr lang="es-AR" dirty="0"/>
              <a:t>ΔL – Variaciones de la longitud de la probeta, es la diferencia entre la lectura del dial del comparador en un instante dado y la lectura inicial. Si se toma la precaución de trabajar con el comparador llevado a su 0 a su lectura da directamente ΔL. </a:t>
            </a:r>
            <a:endParaRPr lang="es-AR" dirty="0" smtClean="0"/>
          </a:p>
          <a:p>
            <a:pPr marL="0" indent="0" algn="just">
              <a:buNone/>
            </a:pPr>
            <a:endParaRPr lang="es-AR" dirty="0"/>
          </a:p>
          <a:p>
            <a:pPr algn="just"/>
            <a:r>
              <a:rPr lang="es-AR" dirty="0"/>
              <a:t>u – Presión de poros o presión neutra. Es la presión a que se encuentra el líquido en los poros. </a:t>
            </a:r>
            <a:r>
              <a:rPr lang="es-AR" dirty="0" smtClean="0"/>
              <a:t> </a:t>
            </a:r>
            <a:endParaRPr lang="es-AR" dirty="0" smtClean="0"/>
          </a:p>
          <a:p>
            <a:pPr marL="0" indent="0" algn="just">
              <a:buNone/>
            </a:pPr>
            <a:endParaRPr lang="es-AR" dirty="0"/>
          </a:p>
          <a:p>
            <a:pPr algn="just"/>
            <a:r>
              <a:rPr lang="es-AR" dirty="0" smtClean="0"/>
              <a:t>ΔV </a:t>
            </a:r>
            <a:r>
              <a:rPr lang="es-AR" dirty="0"/>
              <a:t>– Variación de volumen. Se puede medir únicamente en probetas saturadas. Se utiliza una bureta </a:t>
            </a:r>
            <a:r>
              <a:rPr lang="es-AR" dirty="0" smtClean="0"/>
              <a:t>graduada.</a:t>
            </a:r>
          </a:p>
          <a:p>
            <a:pPr algn="just"/>
            <a:endParaRPr lang="es-AR" dirty="0"/>
          </a:p>
          <a:p>
            <a:pPr algn="just"/>
            <a:r>
              <a:rPr lang="es-AR" dirty="0"/>
              <a:t>σ3 – Presión de confinamiento. Se lee en el manómetro del tanque </a:t>
            </a:r>
            <a:r>
              <a:rPr lang="es-AR" dirty="0" smtClean="0"/>
              <a:t>intermediario.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966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Tablero de Presiones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229600" cy="4687252"/>
          </a:xfrm>
        </p:spPr>
      </p:pic>
    </p:spTree>
    <p:extLst>
      <p:ext uri="{BB962C8B-B14F-4D97-AF65-F5344CB8AC3E}">
        <p14:creationId xmlns:p14="http://schemas.microsoft.com/office/powerpoint/2010/main" val="26162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AR" dirty="0" smtClean="0"/>
              <a:t>Planilla de Cálculos</a:t>
            </a:r>
            <a:endParaRPr lang="es-AR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712968" cy="2160240"/>
          </a:xfrm>
        </p:spPr>
      </p:pic>
    </p:spTree>
    <p:extLst>
      <p:ext uri="{BB962C8B-B14F-4D97-AF65-F5344CB8AC3E}">
        <p14:creationId xmlns:p14="http://schemas.microsoft.com/office/powerpoint/2010/main" val="19517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Valores a </a:t>
            </a:r>
            <a:r>
              <a:rPr lang="es-AR" dirty="0" smtClean="0"/>
              <a:t>Calcular 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s-AR" sz="2200" dirty="0" smtClean="0"/>
                  <a:t>L: Longitud de la probeta en cada instante t (Lo- ΔL). </a:t>
                </a:r>
              </a:p>
              <a:p>
                <a:pPr algn="just"/>
                <a:r>
                  <a:rPr lang="es-AR" sz="2200" dirty="0"/>
                  <a:t>ε= </a:t>
                </a:r>
                <a:r>
                  <a:rPr lang="es-AR" sz="2200" dirty="0" smtClean="0"/>
                  <a:t>ΔL/L  Es </a:t>
                </a:r>
                <a:r>
                  <a:rPr lang="es-AR" sz="2200" dirty="0"/>
                  <a:t>la deformación unitaria expresada en porcentaje. </a:t>
                </a:r>
              </a:p>
              <a:p>
                <a:pPr algn="just"/>
                <a:r>
                  <a:rPr lang="es-AR" sz="2200" dirty="0"/>
                  <a:t>P = ΔF x K: Carga axial. Se aplica mediante la prensa. </a:t>
                </a:r>
              </a:p>
              <a:p>
                <a:pPr algn="just"/>
                <a:r>
                  <a:rPr lang="es-AR" sz="2200" dirty="0" err="1" smtClean="0"/>
                  <a:t>Vo</a:t>
                </a:r>
                <a:r>
                  <a:rPr lang="es-AR" sz="2200" dirty="0" smtClean="0"/>
                  <a:t>= r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200" dirty="0"/>
                          <m:t>π</m:t>
                        </m:r>
                      </m:e>
                      <m:sup>
                        <m:r>
                          <a:rPr lang="es-AR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2200" dirty="0" smtClean="0"/>
                  <a:t> x Lo   (Volumen </a:t>
                </a:r>
                <a:r>
                  <a:rPr lang="es-AR" sz="2200" dirty="0"/>
                  <a:t>inicial de la </a:t>
                </a:r>
                <a:r>
                  <a:rPr lang="es-AR" sz="2200" dirty="0" smtClean="0"/>
                  <a:t>probeta). </a:t>
                </a:r>
                <a:endParaRPr lang="es-AR" sz="2200" dirty="0"/>
              </a:p>
              <a:p>
                <a:pPr algn="just"/>
                <a:r>
                  <a:rPr lang="es-AR" sz="2200" dirty="0"/>
                  <a:t>σ3 = </a:t>
                </a:r>
                <a:r>
                  <a:rPr lang="es-AR" sz="2200" dirty="0" err="1"/>
                  <a:t>σc</a:t>
                </a:r>
                <a:r>
                  <a:rPr lang="es-AR" sz="2200" dirty="0"/>
                  <a:t> : Presión </a:t>
                </a:r>
                <a:r>
                  <a:rPr lang="es-AR" sz="2200" dirty="0" err="1"/>
                  <a:t>intergranular</a:t>
                </a:r>
                <a:r>
                  <a:rPr lang="es-AR" sz="2200" dirty="0"/>
                  <a:t> </a:t>
                </a:r>
                <a:r>
                  <a:rPr lang="es-AR" sz="2200" dirty="0" smtClean="0"/>
                  <a:t> tangencial</a:t>
                </a:r>
                <a:r>
                  <a:rPr lang="es-AR" sz="2200" dirty="0"/>
                  <a:t>. </a:t>
                </a:r>
              </a:p>
              <a:p>
                <a:pPr algn="just"/>
                <a:r>
                  <a:rPr lang="es-AR" sz="2200" dirty="0" err="1"/>
                  <a:t>Ao</a:t>
                </a:r>
                <a:r>
                  <a:rPr lang="es-AR" sz="2200" dirty="0"/>
                  <a:t> = </a:t>
                </a:r>
                <a:r>
                  <a:rPr lang="es-AR" sz="2200" dirty="0"/>
                  <a:t>r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200" dirty="0"/>
                          <m:t>π</m:t>
                        </m:r>
                      </m:e>
                      <m:sup>
                        <m:r>
                          <a:rPr lang="es-AR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s-AR" sz="2200" dirty="0"/>
                  <a:t>: Sección transversal inicial de la probeta. </a:t>
                </a:r>
              </a:p>
              <a:p>
                <a:pPr algn="just"/>
                <a:r>
                  <a:rPr lang="es-AR" sz="2200" dirty="0"/>
                  <a:t>Ac: Sección transversal en un instante. Suponiendo constancia de volumen entre el momento inicial y el dado podemos deducir: </a:t>
                </a:r>
              </a:p>
              <a:p>
                <a:pPr algn="just"/>
                <a:r>
                  <a:rPr lang="es-AR" sz="2200" dirty="0"/>
                  <a:t>Ac = </a:t>
                </a:r>
                <a:r>
                  <a:rPr lang="es-AR" sz="2200" dirty="0" err="1"/>
                  <a:t>Ao</a:t>
                </a:r>
                <a:r>
                  <a:rPr lang="es-AR" sz="2200" dirty="0"/>
                  <a:t> / l – </a:t>
                </a:r>
                <a:r>
                  <a:rPr lang="el-GR" sz="2200" dirty="0"/>
                  <a:t>ε </a:t>
                </a:r>
                <a:r>
                  <a:rPr lang="es-AR" sz="2200" dirty="0"/>
                  <a:t>o Ac = </a:t>
                </a:r>
                <a:r>
                  <a:rPr lang="es-AR" sz="2200" dirty="0" err="1"/>
                  <a:t>Vo</a:t>
                </a:r>
                <a:r>
                  <a:rPr lang="es-AR" sz="2200" dirty="0"/>
                  <a:t> - </a:t>
                </a:r>
                <a:r>
                  <a:rPr lang="el-GR" sz="2200" dirty="0"/>
                  <a:t>Δ</a:t>
                </a:r>
                <a:r>
                  <a:rPr lang="es-AR" sz="2200" dirty="0"/>
                  <a:t>V / Lo – L , si medimos </a:t>
                </a:r>
                <a:r>
                  <a:rPr lang="el-GR" sz="2200" dirty="0"/>
                  <a:t>Δ</a:t>
                </a:r>
                <a:r>
                  <a:rPr lang="es-AR" sz="2200" dirty="0"/>
                  <a:t>V </a:t>
                </a:r>
              </a:p>
              <a:p>
                <a:pPr algn="just"/>
                <a:r>
                  <a:rPr lang="es-AR" sz="2200" dirty="0"/>
                  <a:t>p = P / Ac: Presión axial que corresponde a cada instante. </a:t>
                </a:r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809" r="-96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3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AR" dirty="0" smtClean="0"/>
              <a:t>Gráficos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6984776" cy="5001419"/>
          </a:xfrm>
        </p:spPr>
      </p:pic>
    </p:spTree>
    <p:extLst>
      <p:ext uri="{BB962C8B-B14F-4D97-AF65-F5344CB8AC3E}">
        <p14:creationId xmlns:p14="http://schemas.microsoft.com/office/powerpoint/2010/main" val="922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AR" dirty="0" smtClean="0"/>
              <a:t>Tensiones totales y efectivas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3" y="1600200"/>
            <a:ext cx="7531274" cy="4525963"/>
          </a:xfrm>
        </p:spPr>
      </p:pic>
    </p:spTree>
    <p:extLst>
      <p:ext uri="{BB962C8B-B14F-4D97-AF65-F5344CB8AC3E}">
        <p14:creationId xmlns:p14="http://schemas.microsoft.com/office/powerpoint/2010/main" val="27420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AR" dirty="0" smtClean="0"/>
              <a:t>Permite analizar </a:t>
            </a:r>
            <a:r>
              <a:rPr lang="es-AR" dirty="0"/>
              <a:t>el suelo con distintas variantes y condiciones de densidad, humedad, estado de tensiones, condiciones de drenaje, grado de saturación, etc. </a:t>
            </a:r>
            <a:endParaRPr lang="es-AR" dirty="0" smtClean="0"/>
          </a:p>
          <a:p>
            <a:pPr algn="just"/>
            <a:r>
              <a:rPr lang="es-AR" dirty="0"/>
              <a:t>Es un ensayo de compresión confinada que puede reproducir las condiciones en que se encuentra el suelo in-situ, permitiendo determinar los parámetros de ángulo de fricción interna (φ) y cohesión (c) para luego calcular la resistencia al corte. </a:t>
            </a:r>
          </a:p>
        </p:txBody>
      </p:sp>
    </p:spTree>
    <p:extLst>
      <p:ext uri="{BB962C8B-B14F-4D97-AF65-F5344CB8AC3E}">
        <p14:creationId xmlns:p14="http://schemas.microsoft.com/office/powerpoint/2010/main" val="17413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Ventajas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endParaRPr lang="es-AR" dirty="0"/>
          </a:p>
          <a:p>
            <a:pPr algn="just"/>
            <a:r>
              <a:rPr lang="es-AR" dirty="0" smtClean="0"/>
              <a:t>Posibilidad </a:t>
            </a:r>
            <a:r>
              <a:rPr lang="es-AR" dirty="0"/>
              <a:t>de determinación y medición de los cambios volumétricos de la probeta durante el ensayo. </a:t>
            </a:r>
          </a:p>
          <a:p>
            <a:pPr algn="just"/>
            <a:r>
              <a:rPr lang="es-AR" dirty="0" smtClean="0"/>
              <a:t>Los </a:t>
            </a:r>
            <a:r>
              <a:rPr lang="es-AR" dirty="0"/>
              <a:t>efectos progresivos de la rotura son pequeños. </a:t>
            </a:r>
          </a:p>
          <a:p>
            <a:pPr algn="just"/>
            <a:r>
              <a:rPr lang="es-AR" dirty="0" smtClean="0"/>
              <a:t>El </a:t>
            </a:r>
            <a:r>
              <a:rPr lang="es-AR" dirty="0"/>
              <a:t>estado de tensiones es conocido durante todo el tiempo que dura el ensayo. </a:t>
            </a:r>
          </a:p>
          <a:p>
            <a:pPr algn="just"/>
            <a:r>
              <a:rPr lang="es-AR" dirty="0" smtClean="0"/>
              <a:t>Se </a:t>
            </a:r>
            <a:r>
              <a:rPr lang="es-AR" dirty="0"/>
              <a:t>puede utilizar tanto para suelos cohesivos como sin cohesión. </a:t>
            </a:r>
          </a:p>
          <a:p>
            <a:pPr algn="just"/>
            <a:r>
              <a:rPr lang="es-AR" dirty="0" smtClean="0"/>
              <a:t>Reproduce </a:t>
            </a:r>
            <a:r>
              <a:rPr lang="es-AR" dirty="0"/>
              <a:t>en forma real un estado similar a aquel en que se encuentra el suelo en la naturaleza. 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7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Desventajas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AR" dirty="0"/>
              <a:t>Las desventajas que se presentan son puramente de orden operativo, ya que los instrumentos utilizados con mas complejos y costosos, la preparación de la probeta y ensamble de la maquina requiere mayores cuidados, y los tiempos de ejecución del ensayo tienden a ser mas </a:t>
            </a:r>
            <a:r>
              <a:rPr lang="es-AR" dirty="0" smtClean="0"/>
              <a:t>prolongados</a:t>
            </a:r>
            <a:r>
              <a:rPr lang="es-AR" dirty="0"/>
              <a:t>. </a:t>
            </a:r>
            <a:endParaRPr lang="es-AR" dirty="0" smtClean="0"/>
          </a:p>
          <a:p>
            <a:pPr algn="just"/>
            <a:r>
              <a:rPr lang="es-AR" dirty="0" smtClean="0"/>
              <a:t>Costo del ensayo y disponibilidad de laboratorios que los realicen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499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Equipo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90378" cy="5112568"/>
          </a:xfrm>
        </p:spPr>
      </p:pic>
    </p:spTree>
    <p:extLst>
      <p:ext uri="{BB962C8B-B14F-4D97-AF65-F5344CB8AC3E}">
        <p14:creationId xmlns:p14="http://schemas.microsoft.com/office/powerpoint/2010/main" val="13405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4038600" cy="4968552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179512" y="980728"/>
            <a:ext cx="4896544" cy="5760640"/>
          </a:xfrm>
        </p:spPr>
        <p:txBody>
          <a:bodyPr>
            <a:normAutofit/>
          </a:bodyPr>
          <a:lstStyle/>
          <a:p>
            <a:pPr algn="just"/>
            <a:r>
              <a:rPr lang="es-AR" sz="2400" dirty="0"/>
              <a:t>Prensa de compresión de </a:t>
            </a:r>
            <a:r>
              <a:rPr lang="es-AR" sz="2400" dirty="0" smtClean="0"/>
              <a:t>velocidad regulable.</a:t>
            </a:r>
          </a:p>
          <a:p>
            <a:pPr algn="just"/>
            <a:r>
              <a:rPr lang="es-AR" sz="2400" dirty="0"/>
              <a:t>Un equipo de compresor de </a:t>
            </a:r>
            <a:r>
              <a:rPr lang="es-AR" sz="2400" dirty="0" smtClean="0"/>
              <a:t>aire.</a:t>
            </a:r>
          </a:p>
          <a:p>
            <a:pPr algn="just"/>
            <a:r>
              <a:rPr lang="es-AR" sz="2400" dirty="0" smtClean="0"/>
              <a:t>Tanque de almacenamiento de liquido para cámara </a:t>
            </a:r>
            <a:r>
              <a:rPr lang="es-AR" sz="2400" dirty="0" err="1" smtClean="0"/>
              <a:t>triaxial</a:t>
            </a:r>
            <a:r>
              <a:rPr lang="es-AR" sz="2400" dirty="0" smtClean="0"/>
              <a:t>.</a:t>
            </a:r>
          </a:p>
          <a:p>
            <a:pPr algn="just"/>
            <a:r>
              <a:rPr lang="es-AR" sz="2400" dirty="0"/>
              <a:t>Una cámara </a:t>
            </a:r>
            <a:r>
              <a:rPr lang="es-AR" sz="2400" dirty="0" err="1"/>
              <a:t>triaxial</a:t>
            </a:r>
            <a:r>
              <a:rPr lang="es-AR" sz="2400" dirty="0"/>
              <a:t> construida de </a:t>
            </a:r>
            <a:r>
              <a:rPr lang="es-AR" sz="2400" dirty="0" err="1"/>
              <a:t>Acrilico</a:t>
            </a:r>
            <a:r>
              <a:rPr lang="es-AR" sz="2400" dirty="0"/>
              <a:t> </a:t>
            </a:r>
            <a:r>
              <a:rPr lang="es-AR" sz="2400" dirty="0" smtClean="0"/>
              <a:t>resistente.</a:t>
            </a:r>
          </a:p>
          <a:p>
            <a:pPr algn="just"/>
            <a:r>
              <a:rPr lang="es-AR" sz="2400" dirty="0"/>
              <a:t>Un panel de </a:t>
            </a:r>
            <a:r>
              <a:rPr lang="es-AR" sz="2400" dirty="0" smtClean="0"/>
              <a:t>instrumentos para manejar las presiones.</a:t>
            </a:r>
          </a:p>
          <a:p>
            <a:pPr algn="just"/>
            <a:r>
              <a:rPr lang="es-AR" sz="2400" dirty="0" smtClean="0"/>
              <a:t>Sensores de deformación </a:t>
            </a:r>
            <a:r>
              <a:rPr lang="es-AR" sz="2400" dirty="0" err="1" smtClean="0"/>
              <a:t>electronicos</a:t>
            </a:r>
            <a:r>
              <a:rPr lang="es-AR" sz="2400" dirty="0" smtClean="0"/>
              <a:t>.</a:t>
            </a:r>
          </a:p>
          <a:p>
            <a:pPr algn="just"/>
            <a:r>
              <a:rPr lang="es-AR" sz="2400" dirty="0" smtClean="0"/>
              <a:t>Adquisición de datos.</a:t>
            </a:r>
          </a:p>
          <a:p>
            <a:pPr algn="just"/>
            <a:r>
              <a:rPr lang="es-AR" sz="2400" dirty="0" smtClean="0"/>
              <a:t>Computadora con software.</a:t>
            </a:r>
            <a:endParaRPr lang="es-AR" sz="24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AR" dirty="0" smtClean="0"/>
              <a:t>Equipo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867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AR" dirty="0" smtClean="0"/>
              <a:t>Cámara </a:t>
            </a:r>
            <a:r>
              <a:rPr lang="es-AR" dirty="0" err="1" smtClean="0"/>
              <a:t>Triaxial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400" dirty="0" smtClean="0"/>
              <a:t>Una </a:t>
            </a:r>
            <a:r>
              <a:rPr lang="es-AR" sz="2400" dirty="0"/>
              <a:t>cámara </a:t>
            </a:r>
            <a:r>
              <a:rPr lang="es-AR" sz="2400" dirty="0" err="1"/>
              <a:t>triaxial</a:t>
            </a:r>
            <a:r>
              <a:rPr lang="es-AR" sz="2400" dirty="0"/>
              <a:t> construida de </a:t>
            </a:r>
            <a:r>
              <a:rPr lang="es-AR" sz="2400" dirty="0" err="1"/>
              <a:t>Acrilico</a:t>
            </a:r>
            <a:r>
              <a:rPr lang="es-AR" sz="2400" dirty="0"/>
              <a:t> resistente (Plástico transparente). </a:t>
            </a:r>
            <a:endParaRPr lang="es-AR" sz="2400" dirty="0" smtClean="0"/>
          </a:p>
          <a:p>
            <a:pPr marL="0" indent="0" algn="just">
              <a:buNone/>
            </a:pPr>
            <a:endParaRPr lang="es-AR" sz="2400" dirty="0"/>
          </a:p>
          <a:p>
            <a:pPr marL="0" indent="0" algn="just">
              <a:buNone/>
            </a:pPr>
            <a:r>
              <a:rPr lang="es-AR" sz="2400" dirty="0"/>
              <a:t>En la base se encuentra tres llaves para líquidos y una en la tapa. Esta cámara es apta para una presión máxima de trabajo de 5 kg/cm2 (de baja presión). Se dispone de otra cámara de alta presión (20 kg/cm2).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19391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5"/>
            <a:ext cx="3168351" cy="239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6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Panel de control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244280" cy="4709119"/>
          </a:xfrm>
        </p:spPr>
        <p:txBody>
          <a:bodyPr>
            <a:noAutofit/>
          </a:bodyPr>
          <a:lstStyle/>
          <a:p>
            <a:pPr algn="just"/>
            <a:r>
              <a:rPr lang="es-AR" sz="2000" dirty="0"/>
              <a:t>Llave reguladora de presión que ingresa al tanque intermediario. </a:t>
            </a:r>
            <a:endParaRPr lang="es-AR" sz="2000" dirty="0" smtClean="0"/>
          </a:p>
          <a:p>
            <a:pPr algn="just"/>
            <a:r>
              <a:rPr lang="es-AR" sz="2000" dirty="0" smtClean="0"/>
              <a:t>Manómetro</a:t>
            </a:r>
            <a:r>
              <a:rPr lang="es-AR" sz="2000" dirty="0"/>
              <a:t>: se efectúan las lecturas de la presión de confinamiento. </a:t>
            </a:r>
            <a:endParaRPr lang="es-AR" sz="2000" dirty="0" smtClean="0"/>
          </a:p>
          <a:p>
            <a:pPr algn="just"/>
            <a:r>
              <a:rPr lang="es-AR" sz="2000" dirty="0" smtClean="0"/>
              <a:t>Bureta </a:t>
            </a:r>
            <a:r>
              <a:rPr lang="es-AR" sz="2000" dirty="0"/>
              <a:t>graduada: se determinan las variaciones de volumen de la probeta. </a:t>
            </a:r>
            <a:endParaRPr lang="es-AR" sz="2000" dirty="0" smtClean="0"/>
          </a:p>
          <a:p>
            <a:pPr algn="just"/>
            <a:r>
              <a:rPr lang="es-AR" sz="2000" dirty="0" smtClean="0"/>
              <a:t>Manómetro </a:t>
            </a:r>
            <a:r>
              <a:rPr lang="es-AR" sz="2000" dirty="0"/>
              <a:t>de mercurio, manómetro a membrana y equipos auxiliares (para mantener el volumen constante), se determina presión de poros. (presión del agua de saturación en los poros) o neutra </a:t>
            </a:r>
            <a:r>
              <a:rPr lang="es-AR" sz="2000" b="1" dirty="0"/>
              <a:t>u</a:t>
            </a:r>
            <a:r>
              <a:rPr lang="es-AR" sz="2000" dirty="0"/>
              <a:t>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71" y="1600200"/>
            <a:ext cx="33562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4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1753</Words>
  <Application>Microsoft Office PowerPoint</Application>
  <PresentationFormat>Presentación en pantalla (4:3)</PresentationFormat>
  <Paragraphs>134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Mecánica y Tratamiento de Suelos</vt:lpstr>
      <vt:lpstr>Objetivos  </vt:lpstr>
      <vt:lpstr>Presentación de PowerPoint</vt:lpstr>
      <vt:lpstr>Ventajas</vt:lpstr>
      <vt:lpstr>Desventajas </vt:lpstr>
      <vt:lpstr>Equipo</vt:lpstr>
      <vt:lpstr>Equipo</vt:lpstr>
      <vt:lpstr>Cámara Triaxial</vt:lpstr>
      <vt:lpstr>Panel de control</vt:lpstr>
      <vt:lpstr>Tipos de ensayo</vt:lpstr>
      <vt:lpstr>Tipo de probetas para ensayos</vt:lpstr>
      <vt:lpstr>Probeta en Suelos no Cohesivos</vt:lpstr>
      <vt:lpstr>Probeta en Suelos Cohesivos</vt:lpstr>
      <vt:lpstr>Probeta en Suelos Cohesivos</vt:lpstr>
      <vt:lpstr>Armado de cámara triaxial</vt:lpstr>
      <vt:lpstr>Armado de cámara triaxial</vt:lpstr>
      <vt:lpstr>Purgado y saturación</vt:lpstr>
      <vt:lpstr>ENSAYO CONSOLIDADO NO DRENADO (CU o consolidado rápido) </vt:lpstr>
      <vt:lpstr>ENSAYO CONSOLIDADO NO DRENADO (CU ó consolidado rápido) </vt:lpstr>
      <vt:lpstr>Cálculos (previos al ensayo)</vt:lpstr>
      <vt:lpstr>Valores tomados durante el ensayo</vt:lpstr>
      <vt:lpstr>Tablero de Presiones</vt:lpstr>
      <vt:lpstr>Planilla de Cálculos</vt:lpstr>
      <vt:lpstr>Valores a Calcular </vt:lpstr>
      <vt:lpstr>Gráficos</vt:lpstr>
      <vt:lpstr>Tensiones totales y efectivas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</dc:creator>
  <cp:lastModifiedBy>Pablo</cp:lastModifiedBy>
  <cp:revision>76</cp:revision>
  <dcterms:created xsi:type="dcterms:W3CDTF">2020-04-14T10:32:53Z</dcterms:created>
  <dcterms:modified xsi:type="dcterms:W3CDTF">2020-04-21T13:08:38Z</dcterms:modified>
</cp:coreProperties>
</file>