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7" r:id="rId4"/>
    <p:sldId id="276" r:id="rId5"/>
    <p:sldId id="279" r:id="rId6"/>
    <p:sldId id="280" r:id="rId7"/>
    <p:sldId id="278" r:id="rId8"/>
    <p:sldId id="281" r:id="rId9"/>
    <p:sldId id="282" r:id="rId10"/>
    <p:sldId id="283" r:id="rId11"/>
    <p:sldId id="284" r:id="rId12"/>
    <p:sldId id="285" r:id="rId13"/>
    <p:sldId id="286" r:id="rId14"/>
    <p:sldId id="287" r:id="rId15"/>
    <p:sldId id="288" r:id="rId16"/>
    <p:sldId id="305" r:id="rId17"/>
    <p:sldId id="306" r:id="rId18"/>
    <p:sldId id="289" r:id="rId19"/>
    <p:sldId id="290" r:id="rId20"/>
    <p:sldId id="291" r:id="rId21"/>
    <p:sldId id="292" r:id="rId22"/>
    <p:sldId id="293" r:id="rId23"/>
    <p:sldId id="294" r:id="rId24"/>
    <p:sldId id="295" r:id="rId25"/>
    <p:sldId id="299" r:id="rId26"/>
    <p:sldId id="300" r:id="rId27"/>
    <p:sldId id="301" r:id="rId28"/>
    <p:sldId id="302" r:id="rId29"/>
    <p:sldId id="303" r:id="rId30"/>
    <p:sldId id="304" r:id="rId31"/>
    <p:sldId id="297" r:id="rId32"/>
    <p:sldId id="296" r:id="rId33"/>
    <p:sldId id="298" r:id="rId34"/>
    <p:sldId id="307" r:id="rId35"/>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fld id="{6A0A0B07-7369-44E8-A35D-F62D73B79A2E}" type="datetimeFigureOut">
              <a:rPr lang="es-AR" smtClean="0"/>
              <a:t>16/05/2020</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F2EE2453-D795-4428-A704-6F85751C54C3}" type="slidenum">
              <a:rPr lang="es-AR" smtClean="0"/>
              <a:t>‹Nº›</a:t>
            </a:fld>
            <a:endParaRPr lang="es-AR"/>
          </a:p>
        </p:txBody>
      </p:sp>
    </p:spTree>
    <p:extLst>
      <p:ext uri="{BB962C8B-B14F-4D97-AF65-F5344CB8AC3E}">
        <p14:creationId xmlns:p14="http://schemas.microsoft.com/office/powerpoint/2010/main" val="3172960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6A0A0B07-7369-44E8-A35D-F62D73B79A2E}" type="datetimeFigureOut">
              <a:rPr lang="es-AR" smtClean="0"/>
              <a:t>16/05/2020</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F2EE2453-D795-4428-A704-6F85751C54C3}" type="slidenum">
              <a:rPr lang="es-AR" smtClean="0"/>
              <a:t>‹Nº›</a:t>
            </a:fld>
            <a:endParaRPr lang="es-AR"/>
          </a:p>
        </p:txBody>
      </p:sp>
    </p:spTree>
    <p:extLst>
      <p:ext uri="{BB962C8B-B14F-4D97-AF65-F5344CB8AC3E}">
        <p14:creationId xmlns:p14="http://schemas.microsoft.com/office/powerpoint/2010/main" val="413499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6A0A0B07-7369-44E8-A35D-F62D73B79A2E}" type="datetimeFigureOut">
              <a:rPr lang="es-AR" smtClean="0"/>
              <a:t>16/05/2020</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F2EE2453-D795-4428-A704-6F85751C54C3}" type="slidenum">
              <a:rPr lang="es-AR" smtClean="0"/>
              <a:t>‹Nº›</a:t>
            </a:fld>
            <a:endParaRPr lang="es-AR"/>
          </a:p>
        </p:txBody>
      </p:sp>
    </p:spTree>
    <p:extLst>
      <p:ext uri="{BB962C8B-B14F-4D97-AF65-F5344CB8AC3E}">
        <p14:creationId xmlns:p14="http://schemas.microsoft.com/office/powerpoint/2010/main" val="880866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6A0A0B07-7369-44E8-A35D-F62D73B79A2E}" type="datetimeFigureOut">
              <a:rPr lang="es-AR" smtClean="0"/>
              <a:t>16/05/2020</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F2EE2453-D795-4428-A704-6F85751C54C3}" type="slidenum">
              <a:rPr lang="es-AR" smtClean="0"/>
              <a:t>‹Nº›</a:t>
            </a:fld>
            <a:endParaRPr lang="es-AR"/>
          </a:p>
        </p:txBody>
      </p:sp>
    </p:spTree>
    <p:extLst>
      <p:ext uri="{BB962C8B-B14F-4D97-AF65-F5344CB8AC3E}">
        <p14:creationId xmlns:p14="http://schemas.microsoft.com/office/powerpoint/2010/main" val="227084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A0A0B07-7369-44E8-A35D-F62D73B79A2E}" type="datetimeFigureOut">
              <a:rPr lang="es-AR" smtClean="0"/>
              <a:t>16/05/2020</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F2EE2453-D795-4428-A704-6F85751C54C3}" type="slidenum">
              <a:rPr lang="es-AR" smtClean="0"/>
              <a:t>‹Nº›</a:t>
            </a:fld>
            <a:endParaRPr lang="es-AR"/>
          </a:p>
        </p:txBody>
      </p:sp>
    </p:spTree>
    <p:extLst>
      <p:ext uri="{BB962C8B-B14F-4D97-AF65-F5344CB8AC3E}">
        <p14:creationId xmlns:p14="http://schemas.microsoft.com/office/powerpoint/2010/main" val="134397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p>
            <a:fld id="{6A0A0B07-7369-44E8-A35D-F62D73B79A2E}" type="datetimeFigureOut">
              <a:rPr lang="es-AR" smtClean="0"/>
              <a:t>16/05/2020</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F2EE2453-D795-4428-A704-6F85751C54C3}" type="slidenum">
              <a:rPr lang="es-AR" smtClean="0"/>
              <a:t>‹Nº›</a:t>
            </a:fld>
            <a:endParaRPr lang="es-AR"/>
          </a:p>
        </p:txBody>
      </p:sp>
    </p:spTree>
    <p:extLst>
      <p:ext uri="{BB962C8B-B14F-4D97-AF65-F5344CB8AC3E}">
        <p14:creationId xmlns:p14="http://schemas.microsoft.com/office/powerpoint/2010/main" val="3895502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p>
            <a:fld id="{6A0A0B07-7369-44E8-A35D-F62D73B79A2E}" type="datetimeFigureOut">
              <a:rPr lang="es-AR" smtClean="0"/>
              <a:t>16/05/2020</a:t>
            </a:fld>
            <a:endParaRPr lang="es-AR"/>
          </a:p>
        </p:txBody>
      </p:sp>
      <p:sp>
        <p:nvSpPr>
          <p:cNvPr id="8" name="7 Marcador de pie de página"/>
          <p:cNvSpPr>
            <a:spLocks noGrp="1"/>
          </p:cNvSpPr>
          <p:nvPr>
            <p:ph type="ftr" sz="quarter" idx="11"/>
          </p:nvPr>
        </p:nvSpPr>
        <p:spPr/>
        <p:txBody>
          <a:bodyPr/>
          <a:lstStyle/>
          <a:p>
            <a:endParaRPr lang="es-AR"/>
          </a:p>
        </p:txBody>
      </p:sp>
      <p:sp>
        <p:nvSpPr>
          <p:cNvPr id="9" name="8 Marcador de número de diapositiva"/>
          <p:cNvSpPr>
            <a:spLocks noGrp="1"/>
          </p:cNvSpPr>
          <p:nvPr>
            <p:ph type="sldNum" sz="quarter" idx="12"/>
          </p:nvPr>
        </p:nvSpPr>
        <p:spPr/>
        <p:txBody>
          <a:bodyPr/>
          <a:lstStyle/>
          <a:p>
            <a:fld id="{F2EE2453-D795-4428-A704-6F85751C54C3}" type="slidenum">
              <a:rPr lang="es-AR" smtClean="0"/>
              <a:t>‹Nº›</a:t>
            </a:fld>
            <a:endParaRPr lang="es-AR"/>
          </a:p>
        </p:txBody>
      </p:sp>
    </p:spTree>
    <p:extLst>
      <p:ext uri="{BB962C8B-B14F-4D97-AF65-F5344CB8AC3E}">
        <p14:creationId xmlns:p14="http://schemas.microsoft.com/office/powerpoint/2010/main" val="2809572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fld id="{6A0A0B07-7369-44E8-A35D-F62D73B79A2E}" type="datetimeFigureOut">
              <a:rPr lang="es-AR" smtClean="0"/>
              <a:t>16/05/2020</a:t>
            </a:fld>
            <a:endParaRPr lang="es-AR"/>
          </a:p>
        </p:txBody>
      </p:sp>
      <p:sp>
        <p:nvSpPr>
          <p:cNvPr id="4" name="3 Marcador de pie de página"/>
          <p:cNvSpPr>
            <a:spLocks noGrp="1"/>
          </p:cNvSpPr>
          <p:nvPr>
            <p:ph type="ftr" sz="quarter" idx="11"/>
          </p:nvPr>
        </p:nvSpPr>
        <p:spPr/>
        <p:txBody>
          <a:bodyPr/>
          <a:lstStyle/>
          <a:p>
            <a:endParaRPr lang="es-AR"/>
          </a:p>
        </p:txBody>
      </p:sp>
      <p:sp>
        <p:nvSpPr>
          <p:cNvPr id="5" name="4 Marcador de número de diapositiva"/>
          <p:cNvSpPr>
            <a:spLocks noGrp="1"/>
          </p:cNvSpPr>
          <p:nvPr>
            <p:ph type="sldNum" sz="quarter" idx="12"/>
          </p:nvPr>
        </p:nvSpPr>
        <p:spPr/>
        <p:txBody>
          <a:bodyPr/>
          <a:lstStyle/>
          <a:p>
            <a:fld id="{F2EE2453-D795-4428-A704-6F85751C54C3}" type="slidenum">
              <a:rPr lang="es-AR" smtClean="0"/>
              <a:t>‹Nº›</a:t>
            </a:fld>
            <a:endParaRPr lang="es-AR"/>
          </a:p>
        </p:txBody>
      </p:sp>
    </p:spTree>
    <p:extLst>
      <p:ext uri="{BB962C8B-B14F-4D97-AF65-F5344CB8AC3E}">
        <p14:creationId xmlns:p14="http://schemas.microsoft.com/office/powerpoint/2010/main" val="3025459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A0A0B07-7369-44E8-A35D-F62D73B79A2E}" type="datetimeFigureOut">
              <a:rPr lang="es-AR" smtClean="0"/>
              <a:t>16/05/2020</a:t>
            </a:fld>
            <a:endParaRPr lang="es-AR"/>
          </a:p>
        </p:txBody>
      </p:sp>
      <p:sp>
        <p:nvSpPr>
          <p:cNvPr id="3" name="2 Marcador de pie de página"/>
          <p:cNvSpPr>
            <a:spLocks noGrp="1"/>
          </p:cNvSpPr>
          <p:nvPr>
            <p:ph type="ftr" sz="quarter" idx="11"/>
          </p:nvPr>
        </p:nvSpPr>
        <p:spPr/>
        <p:txBody>
          <a:bodyPr/>
          <a:lstStyle/>
          <a:p>
            <a:endParaRPr lang="es-AR"/>
          </a:p>
        </p:txBody>
      </p:sp>
      <p:sp>
        <p:nvSpPr>
          <p:cNvPr id="4" name="3 Marcador de número de diapositiva"/>
          <p:cNvSpPr>
            <a:spLocks noGrp="1"/>
          </p:cNvSpPr>
          <p:nvPr>
            <p:ph type="sldNum" sz="quarter" idx="12"/>
          </p:nvPr>
        </p:nvSpPr>
        <p:spPr/>
        <p:txBody>
          <a:bodyPr/>
          <a:lstStyle/>
          <a:p>
            <a:fld id="{F2EE2453-D795-4428-A704-6F85751C54C3}" type="slidenum">
              <a:rPr lang="es-AR" smtClean="0"/>
              <a:t>‹Nº›</a:t>
            </a:fld>
            <a:endParaRPr lang="es-AR"/>
          </a:p>
        </p:txBody>
      </p:sp>
    </p:spTree>
    <p:extLst>
      <p:ext uri="{BB962C8B-B14F-4D97-AF65-F5344CB8AC3E}">
        <p14:creationId xmlns:p14="http://schemas.microsoft.com/office/powerpoint/2010/main" val="3028915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A0A0B07-7369-44E8-A35D-F62D73B79A2E}" type="datetimeFigureOut">
              <a:rPr lang="es-AR" smtClean="0"/>
              <a:t>16/05/2020</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F2EE2453-D795-4428-A704-6F85751C54C3}" type="slidenum">
              <a:rPr lang="es-AR" smtClean="0"/>
              <a:t>‹Nº›</a:t>
            </a:fld>
            <a:endParaRPr lang="es-AR"/>
          </a:p>
        </p:txBody>
      </p:sp>
    </p:spTree>
    <p:extLst>
      <p:ext uri="{BB962C8B-B14F-4D97-AF65-F5344CB8AC3E}">
        <p14:creationId xmlns:p14="http://schemas.microsoft.com/office/powerpoint/2010/main" val="1506836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A0A0B07-7369-44E8-A35D-F62D73B79A2E}" type="datetimeFigureOut">
              <a:rPr lang="es-AR" smtClean="0"/>
              <a:t>16/05/2020</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F2EE2453-D795-4428-A704-6F85751C54C3}" type="slidenum">
              <a:rPr lang="es-AR" smtClean="0"/>
              <a:t>‹Nº›</a:t>
            </a:fld>
            <a:endParaRPr lang="es-AR"/>
          </a:p>
        </p:txBody>
      </p:sp>
    </p:spTree>
    <p:extLst>
      <p:ext uri="{BB962C8B-B14F-4D97-AF65-F5344CB8AC3E}">
        <p14:creationId xmlns:p14="http://schemas.microsoft.com/office/powerpoint/2010/main" val="3539080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A0B07-7369-44E8-A35D-F62D73B79A2E}" type="datetimeFigureOut">
              <a:rPr lang="es-AR" smtClean="0"/>
              <a:t>16/05/2020</a:t>
            </a:fld>
            <a:endParaRPr lang="es-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EE2453-D795-4428-A704-6F85751C54C3}" type="slidenum">
              <a:rPr lang="es-AR" smtClean="0"/>
              <a:t>‹Nº›</a:t>
            </a:fld>
            <a:endParaRPr lang="es-AR"/>
          </a:p>
        </p:txBody>
      </p:sp>
    </p:spTree>
    <p:extLst>
      <p:ext uri="{BB962C8B-B14F-4D97-AF65-F5344CB8AC3E}">
        <p14:creationId xmlns:p14="http://schemas.microsoft.com/office/powerpoint/2010/main" val="2650641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8.jp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pn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png"/><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1.pn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1.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png"/><Relationship Id="rId5" Type="http://schemas.openxmlformats.org/officeDocument/2006/relationships/image" Target="../media/image39.png"/><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1.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1.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png"/><Relationship Id="rId5" Type="http://schemas.openxmlformats.org/officeDocument/2006/relationships/image" Target="../media/image4.gif"/><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1.png"/><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1.png"/><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1.png"/><Relationship Id="rId4" Type="http://schemas.openxmlformats.org/officeDocument/2006/relationships/hyperlink" Target="https://www.youtube.com/watch?v=W4RyQB6QBXc"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8.emf"/><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image" Target="../media/image14.jp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4544" y="332656"/>
            <a:ext cx="6910536" cy="578495"/>
          </a:xfrm>
        </p:spPr>
        <p:txBody>
          <a:bodyPr>
            <a:normAutofit/>
          </a:bodyPr>
          <a:lstStyle/>
          <a:p>
            <a:r>
              <a:rPr lang="es-AR" sz="1800" dirty="0" smtClean="0">
                <a:latin typeface="Rockwell" panose="02060603020205020403" pitchFamily="18" charset="0"/>
              </a:rPr>
              <a:t>Mecánica y Tratamiento de Suelos</a:t>
            </a:r>
            <a:endParaRPr lang="es-AR" sz="1800" dirty="0">
              <a:latin typeface="Rockwell" panose="02060603020205020403" pitchFamily="18" charset="0"/>
            </a:endParaRPr>
          </a:p>
        </p:txBody>
      </p:sp>
      <p:sp>
        <p:nvSpPr>
          <p:cNvPr id="3" name="2 Subtítulo"/>
          <p:cNvSpPr>
            <a:spLocks noGrp="1"/>
          </p:cNvSpPr>
          <p:nvPr>
            <p:ph type="subTitle" idx="1"/>
          </p:nvPr>
        </p:nvSpPr>
        <p:spPr>
          <a:xfrm>
            <a:off x="1371600" y="2204864"/>
            <a:ext cx="6400800" cy="3433936"/>
          </a:xfrm>
        </p:spPr>
        <p:txBody>
          <a:bodyPr/>
          <a:lstStyle/>
          <a:p>
            <a:pPr algn="r"/>
            <a:endParaRPr lang="es-AR" b="1" dirty="0" smtClean="0">
              <a:solidFill>
                <a:schemeClr val="tx1"/>
              </a:solidFill>
              <a:latin typeface="Rockwell" panose="02060603020205020403" pitchFamily="18" charset="0"/>
            </a:endParaRPr>
          </a:p>
          <a:p>
            <a:pPr algn="r"/>
            <a:r>
              <a:rPr lang="es-AR" b="1" dirty="0" smtClean="0">
                <a:solidFill>
                  <a:schemeClr val="tx1"/>
                </a:solidFill>
                <a:latin typeface="Rockwell" panose="02060603020205020403" pitchFamily="18" charset="0"/>
              </a:rPr>
              <a:t>Laboratorio </a:t>
            </a:r>
            <a:r>
              <a:rPr lang="es-AR" b="1" dirty="0">
                <a:solidFill>
                  <a:schemeClr val="tx1"/>
                </a:solidFill>
                <a:latin typeface="Rockwell" panose="02060603020205020403" pitchFamily="18" charset="0"/>
              </a:rPr>
              <a:t>5</a:t>
            </a:r>
            <a:r>
              <a:rPr lang="es-AR" b="1" dirty="0" smtClean="0">
                <a:solidFill>
                  <a:schemeClr val="tx1"/>
                </a:solidFill>
                <a:latin typeface="Rockwell" panose="02060603020205020403" pitchFamily="18" charset="0"/>
              </a:rPr>
              <a:t> </a:t>
            </a:r>
          </a:p>
          <a:p>
            <a:pPr algn="r"/>
            <a:endParaRPr lang="es-AR" b="1" dirty="0">
              <a:solidFill>
                <a:schemeClr val="tx1"/>
              </a:solidFill>
              <a:latin typeface="Rockwell" panose="02060603020205020403" pitchFamily="18" charset="0"/>
            </a:endParaRPr>
          </a:p>
          <a:p>
            <a:pPr algn="r"/>
            <a:r>
              <a:rPr lang="es-AR" b="1" dirty="0" smtClean="0">
                <a:solidFill>
                  <a:schemeClr val="tx1"/>
                </a:solidFill>
                <a:latin typeface="Rockwell" panose="02060603020205020403" pitchFamily="18" charset="0"/>
              </a:rPr>
              <a:t>Ensayo Compactación Proctor y determinación de densidad in situ</a:t>
            </a:r>
            <a:endParaRPr lang="es-AR" b="1" dirty="0">
              <a:solidFill>
                <a:schemeClr val="tx1"/>
              </a:solidFill>
              <a:latin typeface="Rockwell" panose="02060603020205020403" pitchFamily="18" charset="0"/>
            </a:endParaRP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04674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AR" dirty="0" smtClean="0"/>
              <a:t>Procedimiento</a:t>
            </a:r>
            <a:br>
              <a:rPr lang="es-AR" dirty="0" smtClean="0"/>
            </a:br>
            <a:r>
              <a:rPr lang="es-AR" sz="1800" dirty="0" smtClean="0"/>
              <a:t>Ensayo I </a:t>
            </a:r>
            <a:r>
              <a:rPr lang="es-AR" sz="1800" dirty="0" err="1" smtClean="0"/>
              <a:t>estandar</a:t>
            </a:r>
            <a:r>
              <a:rPr lang="es-AR" sz="1800" dirty="0" smtClean="0"/>
              <a:t> (retenido en tamiz 4 menor al 5%)</a:t>
            </a:r>
            <a:endParaRPr lang="es-AR" sz="1800" dirty="0"/>
          </a:p>
        </p:txBody>
      </p:sp>
      <p:sp>
        <p:nvSpPr>
          <p:cNvPr id="3" name="2 Marcador de texto"/>
          <p:cNvSpPr>
            <a:spLocks noGrp="1"/>
          </p:cNvSpPr>
          <p:nvPr>
            <p:ph type="body" idx="1"/>
          </p:nvPr>
        </p:nvSpPr>
        <p:spPr>
          <a:xfrm>
            <a:off x="457200" y="1535113"/>
            <a:ext cx="3970784" cy="639762"/>
          </a:xfrm>
        </p:spPr>
        <p:txBody>
          <a:bodyPr>
            <a:normAutofit fontScale="92500" lnSpcReduction="20000"/>
          </a:bodyPr>
          <a:lstStyle/>
          <a:p>
            <a:pPr algn="ctr"/>
            <a:r>
              <a:rPr lang="es-AR" dirty="0" smtClean="0"/>
              <a:t>Esquema de compactación en molde</a:t>
            </a:r>
            <a:endParaRPr lang="es-AR" dirty="0"/>
          </a:p>
        </p:txBody>
      </p:sp>
      <p:pic>
        <p:nvPicPr>
          <p:cNvPr id="7" name="6 Marcador de contenido"/>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7544" y="2348880"/>
            <a:ext cx="4040188" cy="3528392"/>
          </a:xfrm>
        </p:spPr>
      </p:pic>
      <p:sp>
        <p:nvSpPr>
          <p:cNvPr id="6" name="5 Marcador de contenido"/>
          <p:cNvSpPr>
            <a:spLocks noGrp="1"/>
          </p:cNvSpPr>
          <p:nvPr>
            <p:ph sz="quarter" idx="4"/>
          </p:nvPr>
        </p:nvSpPr>
        <p:spPr>
          <a:xfrm>
            <a:off x="4645025" y="1556792"/>
            <a:ext cx="4041775" cy="4569371"/>
          </a:xfrm>
        </p:spPr>
        <p:txBody>
          <a:bodyPr>
            <a:normAutofit fontScale="62500" lnSpcReduction="20000"/>
          </a:bodyPr>
          <a:lstStyle/>
          <a:p>
            <a:endParaRPr lang="es-AR" dirty="0"/>
          </a:p>
          <a:p>
            <a:pPr algn="just"/>
            <a:r>
              <a:rPr lang="es-AR" dirty="0" smtClean="0"/>
              <a:t>Pesar </a:t>
            </a:r>
            <a:r>
              <a:rPr lang="es-AR" dirty="0"/>
              <a:t>el molde metálico sin collar. </a:t>
            </a:r>
          </a:p>
          <a:p>
            <a:pPr algn="just"/>
            <a:r>
              <a:rPr lang="es-AR" dirty="0" smtClean="0"/>
              <a:t>Pesar </a:t>
            </a:r>
            <a:r>
              <a:rPr lang="es-AR" dirty="0"/>
              <a:t>aproximadamente 2500 gr de suelo </a:t>
            </a:r>
            <a:endParaRPr lang="es-AR" dirty="0" smtClean="0"/>
          </a:p>
          <a:p>
            <a:pPr algn="just"/>
            <a:r>
              <a:rPr lang="es-AR" dirty="0" smtClean="0"/>
              <a:t>Rociar </a:t>
            </a:r>
            <a:r>
              <a:rPr lang="es-AR" dirty="0"/>
              <a:t>levemente el suelo con agua, cuidando que la humedad del mismo sea mucho menor a la humedad del Limite Plástico. Mezclar hasta que todo el suelo tenga la misma humedad (mismo color). </a:t>
            </a:r>
          </a:p>
          <a:p>
            <a:pPr algn="just"/>
            <a:r>
              <a:rPr lang="es-AR" dirty="0" smtClean="0"/>
              <a:t>Preparar </a:t>
            </a:r>
            <a:r>
              <a:rPr lang="es-AR" dirty="0"/>
              <a:t>el molde con el collar sobre una base firme (piso). </a:t>
            </a:r>
          </a:p>
          <a:p>
            <a:pPr algn="just"/>
            <a:r>
              <a:rPr lang="es-AR" dirty="0" smtClean="0"/>
              <a:t>Para </a:t>
            </a:r>
            <a:r>
              <a:rPr lang="es-AR" dirty="0"/>
              <a:t>materiales finos </a:t>
            </a:r>
            <a:r>
              <a:rPr lang="es-AR" dirty="0" smtClean="0"/>
              <a:t>se </a:t>
            </a:r>
            <a:r>
              <a:rPr lang="es-AR" dirty="0"/>
              <a:t>incorpora hasta la mitad del molde el suelo y se lo compacta con 25 golpes, con el pisón de 2,5 kg y una altura de caída de 30,5 cm. Cada golpe se va rotando para abarcar toda la superficie del suelo y lograr una distribución uniforme de los golpes. </a:t>
            </a:r>
          </a:p>
          <a:p>
            <a:pPr algn="just"/>
            <a:r>
              <a:rPr lang="es-AR" dirty="0" smtClean="0"/>
              <a:t>Se </a:t>
            </a:r>
            <a:r>
              <a:rPr lang="es-AR" dirty="0"/>
              <a:t>escarifica con una </a:t>
            </a:r>
            <a:r>
              <a:rPr lang="es-AR" dirty="0" err="1"/>
              <a:t>trincheta</a:t>
            </a:r>
            <a:r>
              <a:rPr lang="es-AR" dirty="0"/>
              <a:t> (rayado de la cara compactada) y se incorpora la segunda capa de suelo. Se repite el proceso </a:t>
            </a:r>
            <a:r>
              <a:rPr lang="es-AR" dirty="0" smtClean="0"/>
              <a:t>con cada  </a:t>
            </a:r>
            <a:r>
              <a:rPr lang="es-AR" dirty="0"/>
              <a:t>capa de suelo. </a:t>
            </a:r>
          </a:p>
          <a:p>
            <a:endParaRPr lang="es-AR" dirty="0"/>
          </a:p>
          <a:p>
            <a:endParaRPr lang="es-AR" dirty="0"/>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58604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3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Marcador de contenido"/>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232647" y="1556792"/>
            <a:ext cx="2331241" cy="2665288"/>
          </a:xfrm>
        </p:spPr>
      </p:pic>
      <p:sp>
        <p:nvSpPr>
          <p:cNvPr id="6" name="5 Marcador de contenido"/>
          <p:cNvSpPr>
            <a:spLocks noGrp="1"/>
          </p:cNvSpPr>
          <p:nvPr>
            <p:ph sz="quarter" idx="4"/>
          </p:nvPr>
        </p:nvSpPr>
        <p:spPr>
          <a:xfrm>
            <a:off x="4645025" y="1556792"/>
            <a:ext cx="4041775" cy="4968552"/>
          </a:xfrm>
        </p:spPr>
        <p:txBody>
          <a:bodyPr>
            <a:normAutofit fontScale="47500" lnSpcReduction="20000"/>
          </a:bodyPr>
          <a:lstStyle/>
          <a:p>
            <a:endParaRPr lang="es-AR" dirty="0"/>
          </a:p>
          <a:p>
            <a:pPr algn="just"/>
            <a:r>
              <a:rPr lang="es-AR" sz="2700" dirty="0"/>
              <a:t>Remover el collar superior, alisar el excedente de suelo que sobresale y limpiar el exterior y base del molde. </a:t>
            </a:r>
          </a:p>
          <a:p>
            <a:pPr algn="just"/>
            <a:r>
              <a:rPr lang="es-AR" sz="2700" dirty="0" smtClean="0"/>
              <a:t>Pesar </a:t>
            </a:r>
            <a:r>
              <a:rPr lang="es-AR" sz="2700" dirty="0"/>
              <a:t>el molde con el suelo y sin el collar. </a:t>
            </a:r>
          </a:p>
          <a:p>
            <a:pPr algn="just"/>
            <a:r>
              <a:rPr lang="es-AR" sz="2700" dirty="0" smtClean="0"/>
              <a:t>Extraer </a:t>
            </a:r>
            <a:r>
              <a:rPr lang="es-AR" sz="2700" dirty="0"/>
              <a:t>todo el suelo del interior del molde metálico con ayuda de una pala de mano, </a:t>
            </a:r>
            <a:r>
              <a:rPr lang="es-AR" sz="2700" dirty="0" err="1"/>
              <a:t>cortafierro</a:t>
            </a:r>
            <a:r>
              <a:rPr lang="es-AR" sz="2700" dirty="0"/>
              <a:t>, martillo, etc. </a:t>
            </a:r>
          </a:p>
          <a:p>
            <a:pPr algn="just"/>
            <a:r>
              <a:rPr lang="es-AR" sz="2700" dirty="0" smtClean="0"/>
              <a:t>Colocar </a:t>
            </a:r>
            <a:r>
              <a:rPr lang="es-AR" sz="2700" dirty="0"/>
              <a:t>una porción representativa del suelo (100 gr) y colocarlo en un </a:t>
            </a:r>
            <a:r>
              <a:rPr lang="es-AR" sz="2700" dirty="0" err="1"/>
              <a:t>pesafiltro</a:t>
            </a:r>
            <a:r>
              <a:rPr lang="es-AR" sz="2700" dirty="0"/>
              <a:t> a efectos de determinar su humedad exacta. </a:t>
            </a:r>
          </a:p>
          <a:p>
            <a:pPr algn="just"/>
            <a:r>
              <a:rPr lang="es-AR" sz="2700" dirty="0" smtClean="0"/>
              <a:t>Se </a:t>
            </a:r>
            <a:r>
              <a:rPr lang="es-AR" sz="2700" dirty="0"/>
              <a:t>disgrega todo el suelo y se incorpora entre 2 y 3% de humedad, se lo mezcla hasta homogeneizar todo el suelo y se repiten las </a:t>
            </a:r>
            <a:r>
              <a:rPr lang="es-AR" sz="2700" dirty="0" smtClean="0"/>
              <a:t>operaciones hasta aquí descriptas.</a:t>
            </a:r>
          </a:p>
          <a:p>
            <a:pPr algn="just"/>
            <a:r>
              <a:rPr lang="es-AR" sz="2700" dirty="0" smtClean="0"/>
              <a:t>Se </a:t>
            </a:r>
            <a:r>
              <a:rPr lang="es-AR" sz="2700" dirty="0"/>
              <a:t>repite el punto anterior hasta que el peso del molde con el suelo disminuya en dos ensayos consecutivos. Esto indicaría que la humedad del suelo es mayor a la humedad óptima, y por ende el peso unitario seco disminuye en la compactación. </a:t>
            </a:r>
          </a:p>
          <a:p>
            <a:pPr algn="just"/>
            <a:r>
              <a:rPr lang="es-AR" sz="2700" dirty="0" smtClean="0"/>
              <a:t>Finalmente </a:t>
            </a:r>
            <a:r>
              <a:rPr lang="es-AR" sz="2700" dirty="0"/>
              <a:t>se determinar las humedades reales de cada punto y el peso unitario seco, para luego graficar la curva Proctor y determinar la humedad optima (</a:t>
            </a:r>
            <a:r>
              <a:rPr lang="es-AR" sz="2700" dirty="0" err="1"/>
              <a:t>wop</a:t>
            </a:r>
            <a:r>
              <a:rPr lang="es-AR" sz="2700" dirty="0"/>
              <a:t>%) y el peso unitario seco máximo (</a:t>
            </a:r>
            <a:r>
              <a:rPr lang="es-AR" sz="2700" dirty="0" err="1"/>
              <a:t>γd</a:t>
            </a:r>
            <a:r>
              <a:rPr lang="es-AR" sz="2700" dirty="0"/>
              <a:t> </a:t>
            </a:r>
            <a:r>
              <a:rPr lang="es-AR" sz="2700" dirty="0" err="1"/>
              <a:t>max</a:t>
            </a:r>
            <a:r>
              <a:rPr lang="es-AR" sz="2700" dirty="0"/>
              <a:t>). </a:t>
            </a:r>
          </a:p>
          <a:p>
            <a:endParaRPr lang="es-AR" dirty="0"/>
          </a:p>
          <a:p>
            <a:endParaRPr lang="es-AR" dirty="0"/>
          </a:p>
        </p:txBody>
      </p:sp>
      <p:sp>
        <p:nvSpPr>
          <p:cNvPr id="7" name="1 Título"/>
          <p:cNvSpPr>
            <a:spLocks noGrp="1"/>
          </p:cNvSpPr>
          <p:nvPr>
            <p:ph type="title"/>
          </p:nvPr>
        </p:nvSpPr>
        <p:spPr/>
        <p:txBody>
          <a:bodyPr>
            <a:normAutofit/>
          </a:bodyPr>
          <a:lstStyle/>
          <a:p>
            <a:r>
              <a:rPr lang="es-AR" dirty="0" smtClean="0"/>
              <a:t>Procedimiento</a:t>
            </a:r>
            <a:br>
              <a:rPr lang="es-AR" dirty="0" smtClean="0"/>
            </a:br>
            <a:r>
              <a:rPr lang="es-AR" sz="1800" dirty="0" smtClean="0"/>
              <a:t>Ensayo I </a:t>
            </a:r>
            <a:r>
              <a:rPr lang="es-AR" sz="1800" dirty="0" err="1" smtClean="0"/>
              <a:t>estandar</a:t>
            </a:r>
            <a:r>
              <a:rPr lang="es-AR" sz="1800" dirty="0" smtClean="0"/>
              <a:t> (retenido en tamiz 4 menor al 5%)</a:t>
            </a:r>
            <a:endParaRPr lang="es-AR" sz="1800" dirty="0"/>
          </a:p>
        </p:txBody>
      </p:sp>
      <p:pic>
        <p:nvPicPr>
          <p:cNvPr id="5" name="6 Marcador de contenid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632" y="4256980"/>
            <a:ext cx="2304256" cy="2173511"/>
          </a:xfrm>
          <a:prstGeom prst="rect">
            <a:avLst/>
          </a:prstGeom>
        </p:spPr>
      </p:pic>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86889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1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r>
              <a:rPr lang="es-AR" dirty="0" smtClean="0"/>
              <a:t>Cálculos</a:t>
            </a:r>
            <a:endParaRPr lang="es-AR" dirty="0"/>
          </a:p>
        </p:txBody>
      </p:sp>
      <p:sp>
        <p:nvSpPr>
          <p:cNvPr id="10" name="9 Marcador de contenido"/>
          <p:cNvSpPr>
            <a:spLocks noGrp="1"/>
          </p:cNvSpPr>
          <p:nvPr>
            <p:ph sz="half" idx="1"/>
          </p:nvPr>
        </p:nvSpPr>
        <p:spPr>
          <a:xfrm>
            <a:off x="4860032" y="1484784"/>
            <a:ext cx="3750568" cy="5184576"/>
          </a:xfrm>
        </p:spPr>
        <p:txBody>
          <a:bodyPr>
            <a:normAutofit/>
          </a:bodyPr>
          <a:lstStyle/>
          <a:p>
            <a:pPr marL="0" indent="0">
              <a:buNone/>
            </a:pPr>
            <a:endParaRPr lang="es-AR" sz="1600" dirty="0" smtClean="0"/>
          </a:p>
          <a:p>
            <a:pPr marL="0" indent="0">
              <a:buNone/>
            </a:pPr>
            <a:r>
              <a:rPr lang="es-AR" sz="1600" dirty="0" smtClean="0"/>
              <a:t>W = </a:t>
            </a:r>
            <a:r>
              <a:rPr lang="es-AR" sz="1600" dirty="0"/>
              <a:t>Peso del suelo húmedo compactado (peso del suelo + molde - peso del molde) </a:t>
            </a:r>
          </a:p>
          <a:p>
            <a:pPr marL="0" indent="0">
              <a:buNone/>
            </a:pPr>
            <a:r>
              <a:rPr lang="es-AR" sz="1600" dirty="0" smtClean="0"/>
              <a:t> V = </a:t>
            </a:r>
            <a:r>
              <a:rPr lang="es-AR" sz="1600" dirty="0"/>
              <a:t>Volumen del molde </a:t>
            </a:r>
          </a:p>
          <a:p>
            <a:pPr marL="0" indent="0">
              <a:buNone/>
            </a:pPr>
            <a:endParaRPr lang="es-AR" sz="1600" dirty="0" smtClean="0"/>
          </a:p>
          <a:p>
            <a:pPr marL="0" indent="0">
              <a:buNone/>
            </a:pPr>
            <a:endParaRPr lang="es-AR" sz="1600" dirty="0"/>
          </a:p>
          <a:p>
            <a:pPr marL="0" indent="0">
              <a:buNone/>
            </a:pPr>
            <a:r>
              <a:rPr lang="es-AR" sz="1600" dirty="0" smtClean="0"/>
              <a:t>𝜔</a:t>
            </a:r>
            <a:r>
              <a:rPr lang="es-AR" sz="1600" dirty="0"/>
              <a:t>= porcentaje de humedad del material compactado </a:t>
            </a:r>
            <a:endParaRPr lang="es-AR" sz="1600" dirty="0" smtClean="0"/>
          </a:p>
          <a:p>
            <a:pPr marL="0" indent="0">
              <a:buNone/>
            </a:pPr>
            <a:endParaRPr lang="es-AR" sz="1600" dirty="0" smtClean="0"/>
          </a:p>
          <a:p>
            <a:pPr marL="0" indent="0">
              <a:buNone/>
            </a:pPr>
            <a:endParaRPr lang="es-AR" sz="1600" dirty="0"/>
          </a:p>
          <a:p>
            <a:pPr marL="0" indent="0">
              <a:buNone/>
            </a:pPr>
            <a:r>
              <a:rPr lang="es-AR" sz="1600" dirty="0" smtClean="0"/>
              <a:t>Gs</a:t>
            </a:r>
            <a:r>
              <a:rPr lang="es-AR" sz="1600" dirty="0"/>
              <a:t>= gravedad específica 𝛾𝑤=peso unitario del </a:t>
            </a:r>
            <a:r>
              <a:rPr lang="es-AR" sz="1600" dirty="0" smtClean="0"/>
              <a:t>agua</a:t>
            </a:r>
            <a:endParaRPr lang="es-AR" sz="1600" dirty="0"/>
          </a:p>
          <a:p>
            <a:pPr marL="0" indent="0">
              <a:buNone/>
            </a:pPr>
            <a:r>
              <a:rPr lang="es-AR" sz="1600" dirty="0" smtClean="0"/>
              <a:t>𝛾𝑠𝑎𝑡 </a:t>
            </a:r>
            <a:r>
              <a:rPr lang="es-AR" sz="1600" dirty="0"/>
              <a:t>=peso unitario saturado </a:t>
            </a:r>
          </a:p>
          <a:p>
            <a:endParaRPr lang="es-AR" sz="1600" dirty="0" smtClean="0"/>
          </a:p>
          <a:p>
            <a:pPr marL="0" indent="0">
              <a:buNone/>
            </a:pPr>
            <a:r>
              <a:rPr lang="es-AR" sz="1600" dirty="0" smtClean="0"/>
              <a:t>𝛾𝑤 </a:t>
            </a:r>
            <a:r>
              <a:rPr lang="es-AR" sz="1600" dirty="0"/>
              <a:t>=peso unitario del agua </a:t>
            </a:r>
          </a:p>
          <a:p>
            <a:pPr marL="0" indent="0">
              <a:buNone/>
            </a:pPr>
            <a:r>
              <a:rPr lang="es-AR" sz="1600" dirty="0"/>
              <a:t>Nos interesa calcular los valores del 100% de saturación. </a:t>
            </a:r>
          </a:p>
        </p:txBody>
      </p:sp>
      <p:pic>
        <p:nvPicPr>
          <p:cNvPr id="12" name="11 Marcador de contenido"/>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0" y="1484784"/>
            <a:ext cx="4362128" cy="935252"/>
          </a:xfrm>
        </p:spPr>
      </p:pic>
      <p:pic>
        <p:nvPicPr>
          <p:cNvPr id="13" name="12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56" y="2863698"/>
            <a:ext cx="4547344" cy="996918"/>
          </a:xfrm>
          <a:prstGeom prst="rect">
            <a:avLst/>
          </a:prstGeom>
        </p:spPr>
      </p:pic>
      <p:pic>
        <p:nvPicPr>
          <p:cNvPr id="14" name="1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293096"/>
            <a:ext cx="4572000" cy="1038370"/>
          </a:xfrm>
          <a:prstGeom prst="rect">
            <a:avLst/>
          </a:prstGeom>
        </p:spPr>
      </p:pic>
      <p:pic>
        <p:nvPicPr>
          <p:cNvPr id="15" name="14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9417" y="5516941"/>
            <a:ext cx="2562583" cy="809738"/>
          </a:xfrm>
          <a:prstGeom prst="rect">
            <a:avLst/>
          </a:prstGeom>
        </p:spPr>
      </p:pic>
      <p:sp>
        <p:nvSpPr>
          <p:cNvPr id="16" name="15 CuadroTexto"/>
          <p:cNvSpPr txBox="1"/>
          <p:nvPr/>
        </p:nvSpPr>
        <p:spPr>
          <a:xfrm>
            <a:off x="-80664" y="5137613"/>
            <a:ext cx="2256976" cy="369332"/>
          </a:xfrm>
          <a:prstGeom prst="rect">
            <a:avLst/>
          </a:prstGeom>
          <a:noFill/>
        </p:spPr>
        <p:txBody>
          <a:bodyPr wrap="square" rtlCol="0">
            <a:spAutoFit/>
          </a:bodyPr>
          <a:lstStyle/>
          <a:p>
            <a:r>
              <a:rPr lang="es-AR" dirty="0" smtClean="0">
                <a:latin typeface="+mj-lt"/>
              </a:rPr>
              <a:t>Grado de Saturación</a:t>
            </a:r>
            <a:endParaRPr lang="es-AR" dirty="0">
              <a:latin typeface="+mj-lt"/>
            </a:endParaRPr>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6820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AR" dirty="0" smtClean="0"/>
              <a:t>Planilla de Cálculos y Gráficos</a:t>
            </a:r>
            <a:endParaRPr lang="es-AR" dirty="0"/>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403648" y="1196752"/>
            <a:ext cx="6696744"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04867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Observación de Gráficos</a:t>
            </a:r>
            <a:endParaRPr lang="es-AR" dirty="0"/>
          </a:p>
        </p:txBody>
      </p:sp>
      <p:sp>
        <p:nvSpPr>
          <p:cNvPr id="3" name="2 Marcador de contenido"/>
          <p:cNvSpPr>
            <a:spLocks noGrp="1"/>
          </p:cNvSpPr>
          <p:nvPr>
            <p:ph sz="half" idx="1"/>
          </p:nvPr>
        </p:nvSpPr>
        <p:spPr/>
        <p:txBody>
          <a:bodyPr>
            <a:normAutofit/>
          </a:bodyPr>
          <a:lstStyle/>
          <a:p>
            <a:pPr algn="just"/>
            <a:r>
              <a:rPr lang="es-AR" sz="1800" dirty="0"/>
              <a:t>EL tipo de planilla a utilizar se adjunta con el ejemplo de este práctico. Se representa la curva 𝜸𝒅 </a:t>
            </a:r>
            <a:r>
              <a:rPr lang="es-AR" sz="1800" b="1" dirty="0"/>
              <a:t>vs. </a:t>
            </a:r>
            <a:r>
              <a:rPr lang="es-AR" sz="1800" dirty="0"/>
              <a:t>𝜔</a:t>
            </a:r>
            <a:r>
              <a:rPr lang="es-AR" sz="1800" b="1" dirty="0"/>
              <a:t>%</a:t>
            </a:r>
            <a:r>
              <a:rPr lang="es-AR" sz="1800" dirty="0"/>
              <a:t>, sobre el mismo gráfico y sobre un eje complementario se indica la variación de la humedad de saturación de e en función de la variación del porcentaje de humedad, y la variación de humedad de saturación en función del peso unitario de saturación. En el mismo gráfico se representan las curvas 𝜸𝒅 </a:t>
            </a:r>
            <a:r>
              <a:rPr lang="es-AR" sz="1800" b="1" dirty="0"/>
              <a:t>vs. </a:t>
            </a:r>
            <a:r>
              <a:rPr lang="es-AR" sz="1800" dirty="0"/>
              <a:t>𝜔</a:t>
            </a:r>
            <a:r>
              <a:rPr lang="es-AR" sz="1800" b="1" dirty="0"/>
              <a:t>%, </a:t>
            </a:r>
            <a:r>
              <a:rPr lang="es-AR" sz="1800" dirty="0"/>
              <a:t>para el método Proctor Standard y Modificado para observar la variación de la posición de la curva al aumentar la energía de compactación. </a:t>
            </a:r>
          </a:p>
        </p:txBody>
      </p:sp>
      <p:pic>
        <p:nvPicPr>
          <p:cNvPr id="5" name="4 Marcador de contenido"/>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4008" y="1844824"/>
            <a:ext cx="4032439" cy="3960440"/>
          </a:xfrm>
        </p:spPr>
      </p:pic>
      <p:cxnSp>
        <p:nvCxnSpPr>
          <p:cNvPr id="7" name="6 Conector recto"/>
          <p:cNvCxnSpPr/>
          <p:nvPr/>
        </p:nvCxnSpPr>
        <p:spPr>
          <a:xfrm>
            <a:off x="5076056" y="5805264"/>
            <a:ext cx="29523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7500188" y="5811192"/>
            <a:ext cx="554960" cy="369332"/>
          </a:xfrm>
          <a:prstGeom prst="rect">
            <a:avLst/>
          </a:prstGeom>
          <a:noFill/>
        </p:spPr>
        <p:txBody>
          <a:bodyPr wrap="none" rtlCol="0">
            <a:spAutoFit/>
          </a:bodyPr>
          <a:lstStyle/>
          <a:p>
            <a:r>
              <a:rPr lang="es-AR" dirty="0" smtClean="0"/>
              <a:t>W%</a:t>
            </a:r>
            <a:endParaRPr lang="es-AR" dirty="0"/>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14045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Relación Laboratorio-Campo</a:t>
            </a:r>
            <a:endParaRPr lang="es-AR" dirty="0"/>
          </a:p>
        </p:txBody>
      </p:sp>
      <p:sp>
        <p:nvSpPr>
          <p:cNvPr id="5" name="4 Marcador de contenido"/>
          <p:cNvSpPr>
            <a:spLocks noGrp="1"/>
          </p:cNvSpPr>
          <p:nvPr>
            <p:ph idx="1"/>
          </p:nvPr>
        </p:nvSpPr>
        <p:spPr/>
        <p:txBody>
          <a:bodyPr>
            <a:normAutofit/>
          </a:bodyPr>
          <a:lstStyle/>
          <a:p>
            <a:pPr marL="0" indent="0" algn="just">
              <a:buNone/>
            </a:pPr>
            <a:r>
              <a:rPr lang="es-AR" sz="2000" dirty="0"/>
              <a:t>Cuando se finaliza el proceso de compactación en obra, se debe determinar la compactación relativa o grado de compactación, que resulta de dividir el peso unitario seco obtenido en obra por el peso unitario seco máximo del ensayo de laboratorio Proctor. </a:t>
            </a:r>
            <a:endParaRPr lang="es-AR" sz="2000" dirty="0" smtClean="0"/>
          </a:p>
          <a:p>
            <a:pPr marL="0" indent="0" algn="just">
              <a:buNone/>
            </a:pPr>
            <a:endParaRPr lang="es-AR" sz="2000" dirty="0"/>
          </a:p>
          <a:p>
            <a:pPr marL="0" indent="0" algn="just">
              <a:buNone/>
            </a:pPr>
            <a:endParaRPr lang="es-AR" sz="2000" dirty="0"/>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3645024"/>
            <a:ext cx="7076652" cy="1080121"/>
          </a:xfrm>
          <a:prstGeom prst="rect">
            <a:avLst/>
          </a:prstGeom>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16395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6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Equipos de Compactación Vial</a:t>
            </a:r>
            <a:endParaRPr lang="es-AR" dirty="0"/>
          </a:p>
        </p:txBody>
      </p:sp>
      <p:pic>
        <p:nvPicPr>
          <p:cNvPr id="4" name="3 Marcador de contenido"/>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1560" y="1556792"/>
            <a:ext cx="4176464" cy="2062129"/>
          </a:xfrm>
        </p:spPr>
      </p:pic>
      <p:pic>
        <p:nvPicPr>
          <p:cNvPr id="5"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3789040"/>
            <a:ext cx="4650854" cy="2432754"/>
          </a:xfrm>
          <a:prstGeom prst="rect">
            <a:avLst/>
          </a:prstGeom>
        </p:spPr>
      </p:pic>
      <p:pic>
        <p:nvPicPr>
          <p:cNvPr id="6" name="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112" y="1597794"/>
            <a:ext cx="2827015" cy="2117532"/>
          </a:xfrm>
          <a:prstGeom prst="rect">
            <a:avLst/>
          </a:prstGeom>
        </p:spPr>
      </p:pic>
      <p:pic>
        <p:nvPicPr>
          <p:cNvPr id="7" name="6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8077" y="3933056"/>
            <a:ext cx="3385223" cy="1944216"/>
          </a:xfrm>
          <a:prstGeom prst="rect">
            <a:avLst/>
          </a:prstGeom>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928519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6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t>Equipos de Compactación </a:t>
            </a:r>
            <a:r>
              <a:rPr lang="es-AR" dirty="0" smtClean="0"/>
              <a:t>Civil</a:t>
            </a:r>
            <a:endParaRPr lang="es-AR" dirty="0"/>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456" y="1844824"/>
            <a:ext cx="6912768" cy="3888432"/>
          </a:xfrm>
          <a:prstGeom prst="rect">
            <a:avLst/>
          </a:prstGeom>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86113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7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dirty="0" smtClean="0"/>
              <a:t>Determinación de Densidad en Campo</a:t>
            </a:r>
            <a:br>
              <a:rPr lang="es-AR" dirty="0" smtClean="0"/>
            </a:br>
            <a:r>
              <a:rPr lang="es-AR" dirty="0" smtClean="0"/>
              <a:t>Método del Cono de Arena</a:t>
            </a:r>
            <a:endParaRPr lang="es-AR" dirty="0"/>
          </a:p>
        </p:txBody>
      </p:sp>
      <p:sp>
        <p:nvSpPr>
          <p:cNvPr id="3" name="2 Marcador de contenido"/>
          <p:cNvSpPr>
            <a:spLocks noGrp="1"/>
          </p:cNvSpPr>
          <p:nvPr>
            <p:ph sz="half" idx="1"/>
          </p:nvPr>
        </p:nvSpPr>
        <p:spPr/>
        <p:txBody>
          <a:bodyPr>
            <a:normAutofit/>
          </a:bodyPr>
          <a:lstStyle/>
          <a:p>
            <a:pPr marL="0" indent="0" algn="just">
              <a:buNone/>
            </a:pPr>
            <a:r>
              <a:rPr lang="es-AR" sz="1600" dirty="0"/>
              <a:t>Básicamente, el método del cono de arena consiste en la obtención del peso de suelo húmedo, de una excavación de forma algo irregular (un hueco) hecho sobre la superficie del suelo. Si es posible determinar el volumen de dicho hueco, peso unitario húmedo </a:t>
            </a:r>
            <a:r>
              <a:rPr lang="es-AR" sz="1600" dirty="0" smtClean="0"/>
              <a:t>del </a:t>
            </a:r>
            <a:r>
              <a:rPr lang="es-AR" sz="1600" dirty="0"/>
              <a:t>suelo se calcula simplemente como: </a:t>
            </a:r>
            <a:endParaRPr lang="es-AR" sz="1600" dirty="0" smtClean="0"/>
          </a:p>
          <a:p>
            <a:pPr marL="0" indent="0" algn="just">
              <a:buNone/>
            </a:pPr>
            <a:endParaRPr lang="es-AR" sz="1600" dirty="0"/>
          </a:p>
          <a:p>
            <a:pPr marL="0" indent="0" algn="just">
              <a:buNone/>
            </a:pPr>
            <a:endParaRPr lang="es-AR" sz="1600" dirty="0" smtClean="0"/>
          </a:p>
          <a:p>
            <a:pPr marL="0" indent="0" algn="just">
              <a:buNone/>
            </a:pPr>
            <a:endParaRPr lang="es-AR" sz="1600" dirty="0"/>
          </a:p>
          <a:p>
            <a:pPr marL="0" indent="0" algn="just">
              <a:buNone/>
            </a:pPr>
            <a:r>
              <a:rPr lang="es-AR" sz="1600" dirty="0" smtClean="0"/>
              <a:t>Si </a:t>
            </a:r>
            <a:r>
              <a:rPr lang="es-AR" sz="1600" dirty="0"/>
              <a:t>obtenemos el Contenido de H% del material excavado, el peso unitario seco del material es: </a:t>
            </a:r>
            <a:endParaRPr lang="es-AR" sz="1600" dirty="0" smtClean="0"/>
          </a:p>
          <a:p>
            <a:pPr marL="0" indent="0" algn="just">
              <a:buNone/>
            </a:pPr>
            <a:endParaRPr lang="es-AR" sz="1600" dirty="0"/>
          </a:p>
        </p:txBody>
      </p:sp>
      <p:pic>
        <p:nvPicPr>
          <p:cNvPr id="6" name="5 Marcador de contenido"/>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8200" y="1700808"/>
            <a:ext cx="4038600" cy="4032448"/>
          </a:xfrm>
        </p:spPr>
      </p:pic>
      <p:pic>
        <p:nvPicPr>
          <p:cNvPr id="4" name="3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388" y="3356992"/>
            <a:ext cx="3353268" cy="876422"/>
          </a:xfrm>
          <a:prstGeom prst="rect">
            <a:avLst/>
          </a:prstGeom>
        </p:spPr>
      </p:pic>
      <p:pic>
        <p:nvPicPr>
          <p:cNvPr id="7" name="6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4468" y="5013176"/>
            <a:ext cx="1667108" cy="952633"/>
          </a:xfrm>
          <a:prstGeom prst="rect">
            <a:avLst/>
          </a:prstGeom>
        </p:spPr>
      </p:pic>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37894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Equipo necesario</a:t>
            </a:r>
            <a:endParaRPr lang="es-AR" dirty="0"/>
          </a:p>
        </p:txBody>
      </p:sp>
      <p:pic>
        <p:nvPicPr>
          <p:cNvPr id="5" name="4 Marcador de contenido"/>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579674" y="1556792"/>
            <a:ext cx="1857375" cy="2466975"/>
          </a:xfrm>
        </p:spPr>
      </p:pic>
      <p:sp>
        <p:nvSpPr>
          <p:cNvPr id="4" name="3 Marcador de contenido"/>
          <p:cNvSpPr>
            <a:spLocks noGrp="1"/>
          </p:cNvSpPr>
          <p:nvPr>
            <p:ph sz="half" idx="2"/>
          </p:nvPr>
        </p:nvSpPr>
        <p:spPr>
          <a:xfrm>
            <a:off x="4648200" y="2060848"/>
            <a:ext cx="4038600" cy="4065315"/>
          </a:xfrm>
        </p:spPr>
        <p:txBody>
          <a:bodyPr>
            <a:normAutofit fontScale="92500"/>
          </a:bodyPr>
          <a:lstStyle/>
          <a:p>
            <a:endParaRPr lang="es-AR" dirty="0"/>
          </a:p>
          <a:p>
            <a:pPr algn="just"/>
            <a:r>
              <a:rPr lang="es-AR" sz="2600" dirty="0" smtClean="0"/>
              <a:t>Aparato </a:t>
            </a:r>
            <a:r>
              <a:rPr lang="es-AR" sz="2600" dirty="0"/>
              <a:t>de cono de arena. </a:t>
            </a:r>
          </a:p>
          <a:p>
            <a:pPr algn="just"/>
            <a:r>
              <a:rPr lang="es-AR" sz="2600" dirty="0" smtClean="0"/>
              <a:t>Herramientas </a:t>
            </a:r>
            <a:r>
              <a:rPr lang="es-AR" sz="2600" dirty="0"/>
              <a:t>para excavar. </a:t>
            </a:r>
          </a:p>
          <a:p>
            <a:pPr algn="just"/>
            <a:r>
              <a:rPr lang="es-AR" sz="2600" dirty="0" smtClean="0"/>
              <a:t>Latas </a:t>
            </a:r>
            <a:r>
              <a:rPr lang="es-AR" sz="2600" dirty="0"/>
              <a:t>con tapas herméticas. </a:t>
            </a:r>
          </a:p>
          <a:p>
            <a:pPr algn="just"/>
            <a:r>
              <a:rPr lang="es-AR" sz="2600" dirty="0" smtClean="0"/>
              <a:t>Placa </a:t>
            </a:r>
            <a:r>
              <a:rPr lang="es-AR" sz="2600" dirty="0"/>
              <a:t>de base (base de hierro) para el apoyo del aparato en la superficie del terreno. </a:t>
            </a:r>
          </a:p>
          <a:p>
            <a:endParaRPr lang="es-AR" dirty="0"/>
          </a:p>
        </p:txBody>
      </p:sp>
      <p:pic>
        <p:nvPicPr>
          <p:cNvPr id="6" name="5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4221088"/>
            <a:ext cx="3505572" cy="1963120"/>
          </a:xfrm>
          <a:prstGeom prst="rect">
            <a:avLst/>
          </a:prstGeom>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16950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1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08720"/>
            <a:ext cx="8229600" cy="504056"/>
          </a:xfrm>
        </p:spPr>
        <p:txBody>
          <a:bodyPr>
            <a:normAutofit fontScale="90000"/>
          </a:bodyPr>
          <a:lstStyle/>
          <a:p>
            <a:r>
              <a:rPr lang="es-AR" dirty="0" smtClean="0"/>
              <a:t>Objetivos</a:t>
            </a:r>
            <a:r>
              <a:rPr lang="es-AR" dirty="0"/>
              <a:t/>
            </a:r>
            <a:br>
              <a:rPr lang="es-AR" dirty="0"/>
            </a:br>
            <a:r>
              <a:rPr lang="es-AR" dirty="0"/>
              <a:t> </a:t>
            </a:r>
          </a:p>
        </p:txBody>
      </p:sp>
      <p:sp>
        <p:nvSpPr>
          <p:cNvPr id="3" name="2 Marcador de contenido"/>
          <p:cNvSpPr>
            <a:spLocks noGrp="1"/>
          </p:cNvSpPr>
          <p:nvPr>
            <p:ph idx="1"/>
          </p:nvPr>
        </p:nvSpPr>
        <p:spPr>
          <a:xfrm>
            <a:off x="467544" y="1844824"/>
            <a:ext cx="8363272" cy="3240360"/>
          </a:xfrm>
        </p:spPr>
        <p:txBody>
          <a:bodyPr>
            <a:normAutofit fontScale="92500" lnSpcReduction="10000"/>
          </a:bodyPr>
          <a:lstStyle/>
          <a:p>
            <a:pPr algn="just"/>
            <a:r>
              <a:rPr lang="es-AR" sz="2800" dirty="0"/>
              <a:t>El propósito </a:t>
            </a:r>
            <a:r>
              <a:rPr lang="es-AR" sz="2800" dirty="0" smtClean="0"/>
              <a:t>del ensayo Proctor </a:t>
            </a:r>
            <a:r>
              <a:rPr lang="es-AR" sz="2800" dirty="0"/>
              <a:t>es determinar la </a:t>
            </a:r>
            <a:r>
              <a:rPr lang="es-AR" sz="2800" dirty="0">
                <a:solidFill>
                  <a:srgbClr val="FF0000"/>
                </a:solidFill>
              </a:rPr>
              <a:t>cantidad de agua </a:t>
            </a:r>
            <a:r>
              <a:rPr lang="es-AR" sz="2800" dirty="0"/>
              <a:t>que se debe incorporar al </a:t>
            </a:r>
            <a:r>
              <a:rPr lang="es-AR" sz="2800" dirty="0">
                <a:solidFill>
                  <a:srgbClr val="FF0000"/>
                </a:solidFill>
              </a:rPr>
              <a:t>suelo </a:t>
            </a:r>
            <a:r>
              <a:rPr lang="es-AR" sz="2800" dirty="0"/>
              <a:t>cuando se lo </a:t>
            </a:r>
            <a:r>
              <a:rPr lang="es-AR" sz="2800" dirty="0">
                <a:solidFill>
                  <a:srgbClr val="FF0000"/>
                </a:solidFill>
              </a:rPr>
              <a:t>compacta</a:t>
            </a:r>
            <a:r>
              <a:rPr lang="es-AR" sz="2800" dirty="0"/>
              <a:t>, para obtener la máxima </a:t>
            </a:r>
            <a:r>
              <a:rPr lang="es-AR" sz="2800" dirty="0">
                <a:solidFill>
                  <a:srgbClr val="FF0000"/>
                </a:solidFill>
              </a:rPr>
              <a:t>eficacia en la compactación</a:t>
            </a:r>
            <a:r>
              <a:rPr lang="es-AR" sz="2800" dirty="0"/>
              <a:t> y el mayor peso unitario seco para la </a:t>
            </a:r>
            <a:r>
              <a:rPr lang="es-AR" sz="2800" dirty="0">
                <a:solidFill>
                  <a:srgbClr val="FF0000"/>
                </a:solidFill>
              </a:rPr>
              <a:t>energía entregada</a:t>
            </a:r>
            <a:r>
              <a:rPr lang="es-AR" sz="2800" dirty="0"/>
              <a:t>. Para ello se realiza el estudio de las variaciones del pero unitario seco del suelo en función del contenido de humedad, cuando se lo somete a una determinada energía de compactación. </a:t>
            </a:r>
            <a:endParaRPr lang="es-AR" dirty="0"/>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68958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Procedimiento</a:t>
            </a:r>
            <a:endParaRPr lang="es-AR" dirty="0"/>
          </a:p>
        </p:txBody>
      </p:sp>
      <p:pic>
        <p:nvPicPr>
          <p:cNvPr id="5" name="4 Marcador de contenido"/>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57200" y="2204864"/>
            <a:ext cx="4038600" cy="3240360"/>
          </a:xfrm>
        </p:spPr>
      </p:pic>
      <p:sp>
        <p:nvSpPr>
          <p:cNvPr id="4" name="3 Marcador de contenido"/>
          <p:cNvSpPr>
            <a:spLocks noGrp="1"/>
          </p:cNvSpPr>
          <p:nvPr>
            <p:ph sz="half" idx="2"/>
          </p:nvPr>
        </p:nvSpPr>
        <p:spPr/>
        <p:txBody>
          <a:bodyPr>
            <a:normAutofit fontScale="47500" lnSpcReduction="20000"/>
          </a:bodyPr>
          <a:lstStyle/>
          <a:p>
            <a:endParaRPr lang="es-AR" dirty="0"/>
          </a:p>
          <a:p>
            <a:pPr marL="0" indent="0">
              <a:buNone/>
            </a:pPr>
            <a:r>
              <a:rPr lang="es-AR" dirty="0"/>
              <a:t>1) Antes de ir al campo: </a:t>
            </a:r>
          </a:p>
          <a:p>
            <a:endParaRPr lang="es-AR" dirty="0"/>
          </a:p>
          <a:p>
            <a:pPr marL="0" indent="0">
              <a:buNone/>
            </a:pPr>
            <a:r>
              <a:rPr lang="es-AR" dirty="0"/>
              <a:t>a) Se debe pesar el recipiente del aparato del cono de arena, lleno de arena para obtener el peso </a:t>
            </a:r>
            <a:r>
              <a:rPr lang="es-AR" dirty="0" err="1"/>
              <a:t>Pj</a:t>
            </a:r>
            <a:r>
              <a:rPr lang="es-AR" dirty="0"/>
              <a:t>. </a:t>
            </a:r>
          </a:p>
          <a:p>
            <a:pPr marL="0" indent="0">
              <a:buNone/>
            </a:pPr>
            <a:r>
              <a:rPr lang="es-AR" dirty="0"/>
              <a:t>b) Se debe determinar la densidad de la arena a utilizar </a:t>
            </a:r>
            <a:r>
              <a:rPr lang="es-AR" dirty="0" err="1"/>
              <a:t>γa</a:t>
            </a:r>
            <a:r>
              <a:rPr lang="es-AR" dirty="0"/>
              <a:t>. </a:t>
            </a:r>
          </a:p>
          <a:p>
            <a:pPr marL="0" indent="0">
              <a:buNone/>
            </a:pPr>
            <a:r>
              <a:rPr lang="es-AR" dirty="0"/>
              <a:t>c) También determinar los pesos de los recipientes con tapa hermética para obtener el peso Pc</a:t>
            </a:r>
            <a:r>
              <a:rPr lang="es-AR" dirty="0" smtClean="0"/>
              <a:t>.</a:t>
            </a:r>
          </a:p>
          <a:p>
            <a:pPr marL="0" indent="0">
              <a:buNone/>
            </a:pPr>
            <a:endParaRPr lang="es-AR" dirty="0"/>
          </a:p>
          <a:p>
            <a:pPr marL="0" indent="0">
              <a:buNone/>
            </a:pPr>
            <a:r>
              <a:rPr lang="es-AR" dirty="0"/>
              <a:t>2) Proceder en el </a:t>
            </a:r>
            <a:r>
              <a:rPr lang="es-AR" dirty="0" smtClean="0"/>
              <a:t>terreno:</a:t>
            </a:r>
          </a:p>
          <a:p>
            <a:endParaRPr lang="es-AR" dirty="0" smtClean="0"/>
          </a:p>
          <a:p>
            <a:pPr marL="0" indent="0">
              <a:buNone/>
            </a:pPr>
            <a:r>
              <a:rPr lang="es-AR" dirty="0" smtClean="0"/>
              <a:t>Excavar </a:t>
            </a:r>
            <a:r>
              <a:rPr lang="es-AR" dirty="0"/>
              <a:t>un agujero, utilizando la placa de base, colocar todo el suelo removido en un recipiente con tapa hermética, y proceder a pesar para obtener un </a:t>
            </a:r>
            <a:r>
              <a:rPr lang="es-AR" dirty="0" smtClean="0"/>
              <a:t>peso </a:t>
            </a:r>
            <a:r>
              <a:rPr lang="es-AR" dirty="0"/>
              <a:t>Pl. </a:t>
            </a:r>
            <a:endParaRPr lang="es-AR" dirty="0" smtClean="0"/>
          </a:p>
          <a:p>
            <a:pPr marL="0" indent="0">
              <a:buNone/>
            </a:pPr>
            <a:endParaRPr lang="es-AR" dirty="0"/>
          </a:p>
          <a:p>
            <a:pPr marL="0" indent="0">
              <a:buNone/>
            </a:pPr>
            <a:r>
              <a:rPr lang="es-AR" dirty="0" smtClean="0"/>
              <a:t>	𝑃𝑙</a:t>
            </a:r>
            <a:r>
              <a:rPr lang="es-AR" dirty="0"/>
              <a:t>=𝑃𝑐+𝑃𝑠ℎ </a:t>
            </a:r>
          </a:p>
          <a:p>
            <a:pPr marL="0" indent="0">
              <a:buNone/>
            </a:pPr>
            <a:r>
              <a:rPr lang="es-AR" dirty="0" smtClean="0"/>
              <a:t>	𝑃𝑠</a:t>
            </a:r>
            <a:r>
              <a:rPr lang="es-AR" dirty="0"/>
              <a:t>ℎ=𝑃𝑙−𝑃𝑐 </a:t>
            </a:r>
          </a:p>
          <a:p>
            <a:pPr marL="0" indent="0">
              <a:buNone/>
            </a:pPr>
            <a:endParaRPr lang="es-AR" dirty="0" smtClean="0"/>
          </a:p>
          <a:p>
            <a:pPr marL="0" indent="0">
              <a:buNone/>
            </a:pPr>
            <a:r>
              <a:rPr lang="es-AR" dirty="0" smtClean="0"/>
              <a:t>A </a:t>
            </a:r>
            <a:r>
              <a:rPr lang="es-AR" dirty="0"/>
              <a:t>continuación, con la válvula cerrada, voltear boca abajo el aparato del cono de arena sobre la placa de base y abrir la válvula. Cuando la arena cese de caer en el agujero se cierra la válvula y se levanta el conjunto. </a:t>
            </a:r>
          </a:p>
          <a:p>
            <a:endParaRPr lang="es-AR" dirty="0"/>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09032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t>Procedimiento</a:t>
            </a:r>
          </a:p>
        </p:txBody>
      </p:sp>
      <p:pic>
        <p:nvPicPr>
          <p:cNvPr id="5" name="4 Marcador de contenido"/>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539552" y="1556791"/>
            <a:ext cx="4038600" cy="4392489"/>
          </a:xfrm>
        </p:spPr>
      </p:pic>
      <p:sp>
        <p:nvSpPr>
          <p:cNvPr id="4" name="3 Marcador de contenido"/>
          <p:cNvSpPr>
            <a:spLocks noGrp="1"/>
          </p:cNvSpPr>
          <p:nvPr>
            <p:ph sz="half" idx="2"/>
          </p:nvPr>
        </p:nvSpPr>
        <p:spPr>
          <a:xfrm>
            <a:off x="4648200" y="1196752"/>
            <a:ext cx="4038600" cy="5328592"/>
          </a:xfrm>
        </p:spPr>
        <p:txBody>
          <a:bodyPr>
            <a:normAutofit fontScale="47500" lnSpcReduction="20000"/>
          </a:bodyPr>
          <a:lstStyle/>
          <a:p>
            <a:endParaRPr lang="es-AR" dirty="0"/>
          </a:p>
          <a:p>
            <a:pPr algn="just"/>
            <a:r>
              <a:rPr lang="es-AR" dirty="0" smtClean="0"/>
              <a:t>Pesar </a:t>
            </a:r>
            <a:r>
              <a:rPr lang="es-AR" dirty="0"/>
              <a:t>el aparato del cono de arena </a:t>
            </a:r>
            <a:r>
              <a:rPr lang="es-AR" dirty="0" smtClean="0"/>
              <a:t>sobrante y </a:t>
            </a:r>
            <a:r>
              <a:rPr lang="es-AR" dirty="0"/>
              <a:t>registrar su peso </a:t>
            </a:r>
            <a:r>
              <a:rPr lang="es-AR" dirty="0" err="1"/>
              <a:t>Pv</a:t>
            </a:r>
            <a:r>
              <a:rPr lang="es-AR" dirty="0"/>
              <a:t>. Conociendo las dimensiones del cono, podemos conocer el volumen del cono </a:t>
            </a:r>
            <a:r>
              <a:rPr lang="es-AR" dirty="0" err="1"/>
              <a:t>Vc</a:t>
            </a:r>
            <a:r>
              <a:rPr lang="es-AR" dirty="0"/>
              <a:t> y con el </a:t>
            </a:r>
            <a:r>
              <a:rPr lang="es-AR" dirty="0" err="1"/>
              <a:t>γa</a:t>
            </a:r>
            <a:r>
              <a:rPr lang="es-AR" dirty="0"/>
              <a:t> encontrar </a:t>
            </a:r>
            <a:r>
              <a:rPr lang="es-AR" dirty="0" err="1"/>
              <a:t>Pvl</a:t>
            </a:r>
            <a:r>
              <a:rPr lang="es-AR" dirty="0"/>
              <a:t>. Por diferencia, obtenemos el peso de la arena que ingresó en el pozo excavado. </a:t>
            </a:r>
            <a:endParaRPr lang="es-AR" dirty="0" smtClean="0"/>
          </a:p>
          <a:p>
            <a:pPr algn="just"/>
            <a:endParaRPr lang="es-AR" dirty="0"/>
          </a:p>
          <a:p>
            <a:pPr marL="0" indent="0" algn="just">
              <a:buNone/>
            </a:pPr>
            <a:r>
              <a:rPr lang="es-AR" dirty="0" smtClean="0"/>
              <a:t>	𝑉𝑐 ∗ </a:t>
            </a:r>
            <a:r>
              <a:rPr lang="el-GR" dirty="0"/>
              <a:t>γ</a:t>
            </a:r>
            <a:r>
              <a:rPr lang="es-AR" dirty="0" smtClean="0"/>
              <a:t>a = </a:t>
            </a:r>
            <a:r>
              <a:rPr lang="es-AR" dirty="0" err="1" smtClean="0"/>
              <a:t>Pvl</a:t>
            </a:r>
            <a:r>
              <a:rPr lang="es-AR" dirty="0" smtClean="0"/>
              <a:t> </a:t>
            </a:r>
            <a:endParaRPr lang="es-AR" dirty="0"/>
          </a:p>
          <a:p>
            <a:pPr marL="0" indent="0" algn="just">
              <a:buNone/>
            </a:pPr>
            <a:r>
              <a:rPr lang="es-AR" dirty="0" smtClean="0"/>
              <a:t>	𝑃𝑝 = 𝑃𝑗</a:t>
            </a:r>
            <a:r>
              <a:rPr lang="es-AR" dirty="0"/>
              <a:t>−(𝑃𝑣𝑙+𝑃𝑣 ) </a:t>
            </a:r>
            <a:endParaRPr lang="es-AR" dirty="0" smtClean="0"/>
          </a:p>
          <a:p>
            <a:pPr marL="0" indent="0" algn="just">
              <a:buNone/>
            </a:pPr>
            <a:endParaRPr lang="es-AR" dirty="0"/>
          </a:p>
          <a:p>
            <a:pPr algn="just"/>
            <a:r>
              <a:rPr lang="es-AR" dirty="0" smtClean="0"/>
              <a:t>Determinamos </a:t>
            </a:r>
            <a:r>
              <a:rPr lang="es-AR" dirty="0"/>
              <a:t>el volumen del pozo con la siguiente fórmula: </a:t>
            </a:r>
          </a:p>
          <a:p>
            <a:pPr algn="just"/>
            <a:endParaRPr lang="es-AR" dirty="0"/>
          </a:p>
          <a:p>
            <a:pPr marL="0" indent="0" algn="just">
              <a:buNone/>
            </a:pPr>
            <a:r>
              <a:rPr lang="es-AR" dirty="0" smtClean="0"/>
              <a:t>	𝑉𝑝 = 𝑃𝑝 / </a:t>
            </a:r>
            <a:r>
              <a:rPr lang="el-GR" dirty="0" smtClean="0"/>
              <a:t>γ</a:t>
            </a:r>
            <a:r>
              <a:rPr lang="es-AR" dirty="0"/>
              <a:t>a </a:t>
            </a:r>
            <a:endParaRPr lang="es-AR" dirty="0" smtClean="0"/>
          </a:p>
          <a:p>
            <a:pPr marL="0" indent="0" algn="just">
              <a:buNone/>
            </a:pPr>
            <a:endParaRPr lang="es-AR" dirty="0"/>
          </a:p>
          <a:p>
            <a:pPr algn="just"/>
            <a:r>
              <a:rPr lang="es-AR" dirty="0"/>
              <a:t>Volviendo a la formula (1) determinamos el γ Húmedo. </a:t>
            </a:r>
            <a:endParaRPr lang="es-AR" dirty="0" smtClean="0"/>
          </a:p>
          <a:p>
            <a:pPr algn="just"/>
            <a:endParaRPr lang="es-AR" dirty="0"/>
          </a:p>
          <a:p>
            <a:pPr marL="0" indent="0" algn="just">
              <a:buNone/>
            </a:pPr>
            <a:r>
              <a:rPr lang="es-AR" dirty="0" smtClean="0"/>
              <a:t>	</a:t>
            </a:r>
            <a:r>
              <a:rPr lang="el-GR" dirty="0" smtClean="0"/>
              <a:t>γ</a:t>
            </a:r>
            <a:r>
              <a:rPr lang="es-AR" dirty="0" err="1" smtClean="0"/>
              <a:t>Hum</a:t>
            </a:r>
            <a:r>
              <a:rPr lang="es-AR" dirty="0"/>
              <a:t>= </a:t>
            </a:r>
            <a:r>
              <a:rPr lang="es-AR" dirty="0" smtClean="0"/>
              <a:t>𝑃𝑠𝐻 / 𝑉𝑝 </a:t>
            </a:r>
            <a:endParaRPr lang="es-AR" dirty="0"/>
          </a:p>
          <a:p>
            <a:pPr algn="just"/>
            <a:endParaRPr lang="es-AR" dirty="0"/>
          </a:p>
          <a:p>
            <a:pPr algn="just"/>
            <a:r>
              <a:rPr lang="es-AR" dirty="0" smtClean="0"/>
              <a:t>Con </a:t>
            </a:r>
            <a:r>
              <a:rPr lang="es-AR" dirty="0"/>
              <a:t>la humedad que hemos determinado podemos pasar de </a:t>
            </a:r>
            <a:r>
              <a:rPr lang="es-AR" dirty="0" smtClean="0"/>
              <a:t>γ húmedo </a:t>
            </a:r>
            <a:r>
              <a:rPr lang="es-AR" dirty="0"/>
              <a:t>al </a:t>
            </a:r>
            <a:r>
              <a:rPr lang="es-AR" dirty="0" smtClean="0"/>
              <a:t>γ seco </a:t>
            </a:r>
            <a:r>
              <a:rPr lang="es-AR" dirty="0"/>
              <a:t>de la siguiente forma: </a:t>
            </a:r>
          </a:p>
          <a:p>
            <a:endParaRPr lang="es-AR" dirty="0"/>
          </a:p>
          <a:p>
            <a:pPr marL="457200" lvl="1" indent="0">
              <a:buNone/>
            </a:pPr>
            <a:r>
              <a:rPr lang="es-AR" dirty="0" smtClean="0"/>
              <a:t>	</a:t>
            </a:r>
            <a:endParaRPr lang="es-AR" sz="2700" dirty="0"/>
          </a:p>
        </p:txBody>
      </p:sp>
      <p:pic>
        <p:nvPicPr>
          <p:cNvPr id="6" name="5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36" y="5517233"/>
            <a:ext cx="1512168" cy="864096"/>
          </a:xfrm>
          <a:prstGeom prst="rect">
            <a:avLst/>
          </a:prstGeom>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046114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Precauciones</a:t>
            </a:r>
            <a:endParaRPr lang="es-AR" dirty="0"/>
          </a:p>
        </p:txBody>
      </p:sp>
      <p:pic>
        <p:nvPicPr>
          <p:cNvPr id="5" name="4 Marcador de contenido"/>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57200" y="1772816"/>
            <a:ext cx="4038600" cy="4032448"/>
          </a:xfrm>
        </p:spPr>
      </p:pic>
      <p:sp>
        <p:nvSpPr>
          <p:cNvPr id="4" name="3 Marcador de contenido"/>
          <p:cNvSpPr>
            <a:spLocks noGrp="1"/>
          </p:cNvSpPr>
          <p:nvPr>
            <p:ph sz="half" idx="2"/>
          </p:nvPr>
        </p:nvSpPr>
        <p:spPr>
          <a:xfrm>
            <a:off x="4648200" y="1412776"/>
            <a:ext cx="4172272" cy="5112568"/>
          </a:xfrm>
        </p:spPr>
        <p:txBody>
          <a:bodyPr>
            <a:normAutofit fontScale="70000" lnSpcReduction="20000"/>
          </a:bodyPr>
          <a:lstStyle/>
          <a:p>
            <a:pPr algn="just"/>
            <a:r>
              <a:rPr lang="es-AR" dirty="0" smtClean="0"/>
              <a:t>Nunca hacer palanca con el </a:t>
            </a:r>
            <a:r>
              <a:rPr lang="es-AR" dirty="0" err="1" smtClean="0"/>
              <a:t>cortafierro</a:t>
            </a:r>
            <a:r>
              <a:rPr lang="es-AR" dirty="0" smtClean="0"/>
              <a:t> sobre la pared del pozo al excavar.</a:t>
            </a:r>
          </a:p>
          <a:p>
            <a:pPr algn="just"/>
            <a:endParaRPr lang="es-AR" dirty="0" smtClean="0"/>
          </a:p>
          <a:p>
            <a:pPr algn="just"/>
            <a:r>
              <a:rPr lang="es-AR" dirty="0" smtClean="0"/>
              <a:t>Siempre colocarse de espaldas al viento o poner el vehículo para hacer reparo.</a:t>
            </a:r>
          </a:p>
          <a:p>
            <a:pPr algn="just"/>
            <a:endParaRPr lang="es-AR" dirty="0" smtClean="0"/>
          </a:p>
          <a:p>
            <a:pPr algn="just"/>
            <a:r>
              <a:rPr lang="es-AR" dirty="0" smtClean="0"/>
              <a:t>Parar todo movimiento de camiones y compactadores al introducir la arena al hueco.</a:t>
            </a:r>
          </a:p>
          <a:p>
            <a:pPr algn="just"/>
            <a:endParaRPr lang="es-AR" dirty="0" smtClean="0"/>
          </a:p>
          <a:p>
            <a:pPr algn="just"/>
            <a:r>
              <a:rPr lang="es-AR" dirty="0" smtClean="0"/>
              <a:t>El tamaño del pozo tiene que ser lo mas grande posible.</a:t>
            </a:r>
          </a:p>
          <a:p>
            <a:pPr algn="just"/>
            <a:endParaRPr lang="es-AR" dirty="0" smtClean="0"/>
          </a:p>
          <a:p>
            <a:pPr algn="just"/>
            <a:r>
              <a:rPr lang="es-AR" dirty="0" smtClean="0"/>
              <a:t>El suelo sacado del pozo no debe perder nada de humedad y tampoco material.</a:t>
            </a:r>
            <a:endParaRPr lang="es-AR" dirty="0"/>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58403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err="1" smtClean="0"/>
              <a:t>Nucleodensímetro</a:t>
            </a:r>
            <a:endParaRPr lang="es-AR" dirty="0"/>
          </a:p>
        </p:txBody>
      </p:sp>
      <p:sp>
        <p:nvSpPr>
          <p:cNvPr id="3" name="2 Marcador de contenido"/>
          <p:cNvSpPr>
            <a:spLocks noGrp="1"/>
          </p:cNvSpPr>
          <p:nvPr>
            <p:ph sz="half" idx="2"/>
          </p:nvPr>
        </p:nvSpPr>
        <p:spPr>
          <a:xfrm>
            <a:off x="457200" y="2204864"/>
            <a:ext cx="4040188" cy="3921299"/>
          </a:xfrm>
        </p:spPr>
        <p:txBody>
          <a:bodyPr>
            <a:normAutofit fontScale="70000" lnSpcReduction="20000"/>
          </a:bodyPr>
          <a:lstStyle/>
          <a:p>
            <a:pPr algn="just"/>
            <a:r>
              <a:rPr lang="es-AR" dirty="0" smtClean="0"/>
              <a:t>Este </a:t>
            </a:r>
            <a:r>
              <a:rPr lang="es-AR" dirty="0"/>
              <a:t>material radioactivo está encapsulado para mayor seguridad y se ubica en el extremo de una varilla metálica que, mediante adecuadas operaciones, puede ser descendida dentro del suelo a ensayar. </a:t>
            </a:r>
          </a:p>
          <a:p>
            <a:pPr algn="just"/>
            <a:endParaRPr lang="es-AR" dirty="0"/>
          </a:p>
          <a:p>
            <a:pPr algn="just"/>
            <a:r>
              <a:rPr lang="es-AR" dirty="0"/>
              <a:t>De tal forma, la radiación emitida es contada por detectores ubicados a tal efecto en la base del aparato y que son un tubo de </a:t>
            </a:r>
            <a:r>
              <a:rPr lang="es-AR" dirty="0" err="1"/>
              <a:t>Geiger</a:t>
            </a:r>
            <a:r>
              <a:rPr lang="es-AR" dirty="0"/>
              <a:t>-Müller para la radiación gamma utilizada en la determinación del peso unitario y un detector de </a:t>
            </a:r>
            <a:r>
              <a:rPr lang="es-AR" dirty="0" err="1"/>
              <a:t>Trifluoruro</a:t>
            </a:r>
            <a:r>
              <a:rPr lang="es-AR" dirty="0"/>
              <a:t> de Boro para la detección de los neutrones de baja energía utilizados en la determinación de la humedad. </a:t>
            </a:r>
            <a:endParaRPr lang="es-AR" dirty="0" smtClean="0"/>
          </a:p>
          <a:p>
            <a:endParaRPr lang="es-AR" dirty="0"/>
          </a:p>
        </p:txBody>
      </p:sp>
      <p:sp>
        <p:nvSpPr>
          <p:cNvPr id="6" name="5 Marcador de texto"/>
          <p:cNvSpPr>
            <a:spLocks noGrp="1"/>
          </p:cNvSpPr>
          <p:nvPr>
            <p:ph type="body" sz="quarter" idx="3"/>
          </p:nvPr>
        </p:nvSpPr>
        <p:spPr>
          <a:xfrm>
            <a:off x="611560" y="1196752"/>
            <a:ext cx="8075241" cy="978123"/>
          </a:xfrm>
        </p:spPr>
        <p:txBody>
          <a:bodyPr>
            <a:normAutofit fontScale="70000" lnSpcReduction="20000"/>
          </a:bodyPr>
          <a:lstStyle/>
          <a:p>
            <a:pPr algn="just"/>
            <a:r>
              <a:rPr lang="es-AR" dirty="0"/>
              <a:t>Normalmente se usan dos fuentes emisoras, una de Cesio 137 que emite radiación gamma para la determinación del peso unitario, y otra de Americio 241: Berilio que emite neutrones de alta energía para la medición de la humedad. </a:t>
            </a:r>
          </a:p>
          <a:p>
            <a:endParaRPr lang="es-AR" dirty="0"/>
          </a:p>
        </p:txBody>
      </p:sp>
      <p:pic>
        <p:nvPicPr>
          <p:cNvPr id="10" name="9 Marcador de contenido"/>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888693" y="4365104"/>
            <a:ext cx="3427723" cy="2188569"/>
          </a:xfrm>
        </p:spPr>
      </p:pic>
      <p:pic>
        <p:nvPicPr>
          <p:cNvPr id="12" name="11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056" y="1988840"/>
            <a:ext cx="3240360" cy="2376264"/>
          </a:xfrm>
          <a:prstGeom prst="rect">
            <a:avLst/>
          </a:prstGeom>
        </p:spPr>
      </p:pic>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54253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3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Elementos</a:t>
            </a:r>
            <a:endParaRPr lang="es-AR" dirty="0"/>
          </a:p>
        </p:txBody>
      </p:sp>
      <p:sp>
        <p:nvSpPr>
          <p:cNvPr id="3" name="2 Marcador de texto"/>
          <p:cNvSpPr>
            <a:spLocks noGrp="1"/>
          </p:cNvSpPr>
          <p:nvPr>
            <p:ph type="body" idx="1"/>
          </p:nvPr>
        </p:nvSpPr>
        <p:spPr>
          <a:xfrm>
            <a:off x="467544" y="1340768"/>
            <a:ext cx="4040188" cy="639762"/>
          </a:xfrm>
        </p:spPr>
        <p:txBody>
          <a:bodyPr/>
          <a:lstStyle/>
          <a:p>
            <a:pPr algn="ctr"/>
            <a:r>
              <a:rPr lang="es-AR" dirty="0" err="1" smtClean="0"/>
              <a:t>Troxler</a:t>
            </a:r>
            <a:r>
              <a:rPr lang="es-AR" dirty="0" smtClean="0"/>
              <a:t> 3430</a:t>
            </a:r>
            <a:endParaRPr lang="es-AR" dirty="0"/>
          </a:p>
        </p:txBody>
      </p:sp>
      <p:pic>
        <p:nvPicPr>
          <p:cNvPr id="7" name="6 Marcador de contenido"/>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39552" y="2276872"/>
            <a:ext cx="3665607" cy="3528392"/>
          </a:xfrm>
        </p:spPr>
      </p:pic>
      <p:sp>
        <p:nvSpPr>
          <p:cNvPr id="5" name="4 Marcador de texto"/>
          <p:cNvSpPr>
            <a:spLocks noGrp="1"/>
          </p:cNvSpPr>
          <p:nvPr>
            <p:ph type="body" sz="quarter" idx="3"/>
          </p:nvPr>
        </p:nvSpPr>
        <p:spPr>
          <a:xfrm>
            <a:off x="4716016" y="1412776"/>
            <a:ext cx="4041775" cy="639762"/>
          </a:xfrm>
        </p:spPr>
        <p:txBody>
          <a:bodyPr/>
          <a:lstStyle/>
          <a:p>
            <a:pPr algn="ctr"/>
            <a:r>
              <a:rPr lang="es-AR" dirty="0" smtClean="0"/>
              <a:t>Esquema de componentes</a:t>
            </a:r>
            <a:endParaRPr lang="es-AR" dirty="0"/>
          </a:p>
        </p:txBody>
      </p:sp>
      <p:pic>
        <p:nvPicPr>
          <p:cNvPr id="8" name="7 Marcador de contenido"/>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4898231" y="2174875"/>
            <a:ext cx="3535363" cy="3951288"/>
          </a:xfrm>
        </p:spPr>
      </p:pic>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42707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Determinaciones</a:t>
            </a:r>
            <a:endParaRPr lang="es-AR" dirty="0"/>
          </a:p>
        </p:txBody>
      </p:sp>
      <p:sp>
        <p:nvSpPr>
          <p:cNvPr id="3" name="2 Marcador de texto"/>
          <p:cNvSpPr>
            <a:spLocks noGrp="1"/>
          </p:cNvSpPr>
          <p:nvPr>
            <p:ph type="body" idx="1"/>
          </p:nvPr>
        </p:nvSpPr>
        <p:spPr/>
        <p:txBody>
          <a:bodyPr/>
          <a:lstStyle/>
          <a:p>
            <a:pPr algn="ctr"/>
            <a:r>
              <a:rPr lang="es-AR" dirty="0" smtClean="0"/>
              <a:t>Peso unitario</a:t>
            </a:r>
            <a:endParaRPr lang="es-AR" dirty="0"/>
          </a:p>
        </p:txBody>
      </p:sp>
      <p:sp>
        <p:nvSpPr>
          <p:cNvPr id="4" name="3 Marcador de contenido"/>
          <p:cNvSpPr>
            <a:spLocks noGrp="1"/>
          </p:cNvSpPr>
          <p:nvPr>
            <p:ph sz="half" idx="2"/>
          </p:nvPr>
        </p:nvSpPr>
        <p:spPr/>
        <p:txBody>
          <a:bodyPr>
            <a:normAutofit fontScale="85000" lnSpcReduction="10000"/>
          </a:bodyPr>
          <a:lstStyle/>
          <a:p>
            <a:pPr algn="just"/>
            <a:r>
              <a:rPr lang="es-AR" dirty="0"/>
              <a:t>La determinación del peso unitario se basa en que cuanto más densificado está el terreno en donde se está midiendo, menor será la cantidad de radiación gamma que alcance el contador </a:t>
            </a:r>
            <a:r>
              <a:rPr lang="es-AR" dirty="0" err="1"/>
              <a:t>Geiger</a:t>
            </a:r>
            <a:r>
              <a:rPr lang="es-AR" dirty="0"/>
              <a:t>-Müller en un período de tiempo unitario, ya que gran parte de la radiación será detenida por el suelo, por el contrario, en suelos poco densificados una gran cantidad de radiación pasará y por ende habrá una lectura alta en el contador. </a:t>
            </a:r>
          </a:p>
        </p:txBody>
      </p:sp>
      <p:sp>
        <p:nvSpPr>
          <p:cNvPr id="5" name="4 Marcador de texto"/>
          <p:cNvSpPr>
            <a:spLocks noGrp="1"/>
          </p:cNvSpPr>
          <p:nvPr>
            <p:ph type="body" sz="quarter" idx="3"/>
          </p:nvPr>
        </p:nvSpPr>
        <p:spPr/>
        <p:txBody>
          <a:bodyPr/>
          <a:lstStyle/>
          <a:p>
            <a:pPr algn="ctr"/>
            <a:r>
              <a:rPr lang="es-AR" dirty="0" smtClean="0"/>
              <a:t>Contenido de Humedad</a:t>
            </a:r>
            <a:endParaRPr lang="es-AR" dirty="0"/>
          </a:p>
        </p:txBody>
      </p:sp>
      <p:sp>
        <p:nvSpPr>
          <p:cNvPr id="6" name="5 Marcador de contenido"/>
          <p:cNvSpPr>
            <a:spLocks noGrp="1"/>
          </p:cNvSpPr>
          <p:nvPr>
            <p:ph sz="quarter" idx="4"/>
          </p:nvPr>
        </p:nvSpPr>
        <p:spPr/>
        <p:txBody>
          <a:bodyPr>
            <a:normAutofit fontScale="70000" lnSpcReduction="20000"/>
          </a:bodyPr>
          <a:lstStyle/>
          <a:p>
            <a:pPr algn="just"/>
            <a:r>
              <a:rPr lang="es-AR" sz="2600" dirty="0"/>
              <a:t>La determinación de la humedad se basa en que los neutrones de alta energía emitidos son moderados por choques con los átomos de hidrógeno que contiene el agua. Como el detector está capacitado para medir sólo los neutrones de baja energía, en cuanto hay mayor cantidad de agua presente en el suelo, mayor será la lectura de neutrones moderados de baja energía</a:t>
            </a:r>
            <a:r>
              <a:rPr lang="es-AR" sz="2600" dirty="0" smtClean="0"/>
              <a:t>.</a:t>
            </a:r>
          </a:p>
          <a:p>
            <a:pPr algn="just"/>
            <a:r>
              <a:rPr lang="es-AR" sz="2600" dirty="0" smtClean="0"/>
              <a:t>En </a:t>
            </a:r>
            <a:r>
              <a:rPr lang="es-AR" sz="2600" dirty="0"/>
              <a:t>este caso </a:t>
            </a:r>
            <a:r>
              <a:rPr lang="es-AR" sz="2600" dirty="0" smtClean="0"/>
              <a:t>hay que </a:t>
            </a:r>
            <a:r>
              <a:rPr lang="es-AR" sz="2600" dirty="0"/>
              <a:t>tener en cuenta que, en suelos con agua de formación, como por ejemplo los que contienen yeso, hay que introducir correcciones a las lecturas obtenidas. </a:t>
            </a:r>
            <a:r>
              <a:rPr lang="es-AR" sz="2600" dirty="0" smtClean="0"/>
              <a:t> </a:t>
            </a:r>
            <a:endParaRPr lang="es-AR" sz="2600" dirty="0"/>
          </a:p>
          <a:p>
            <a:endParaRPr lang="es-AR" dirty="0"/>
          </a:p>
        </p:txBody>
      </p:sp>
      <p:pic>
        <p:nvPicPr>
          <p:cNvPr id="7"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51825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6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Marcador de contenido"/>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906824" y="1600200"/>
            <a:ext cx="3139351" cy="4525963"/>
          </a:xfrm>
        </p:spPr>
      </p:pic>
      <p:sp>
        <p:nvSpPr>
          <p:cNvPr id="9" name="8 Marcador de contenido"/>
          <p:cNvSpPr>
            <a:spLocks noGrp="1"/>
          </p:cNvSpPr>
          <p:nvPr>
            <p:ph sz="half" idx="2"/>
          </p:nvPr>
        </p:nvSpPr>
        <p:spPr/>
        <p:txBody>
          <a:bodyPr>
            <a:normAutofit fontScale="70000" lnSpcReduction="20000"/>
          </a:bodyPr>
          <a:lstStyle/>
          <a:p>
            <a:pPr marL="0" indent="0" algn="just">
              <a:buNone/>
            </a:pPr>
            <a:r>
              <a:rPr lang="es-AR" dirty="0"/>
              <a:t>El equipo también puede operar en materiales que no permitan la realización de un hoyo por donde descender la varilla con la cápsula radioactiva, como en arenas, gravas, mezclas asfálticas, </a:t>
            </a:r>
            <a:r>
              <a:rPr lang="es-AR" dirty="0" err="1"/>
              <a:t>etc</a:t>
            </a:r>
            <a:r>
              <a:rPr lang="es-AR" dirty="0"/>
              <a:t>, mediante el sistema denominado de </a:t>
            </a:r>
            <a:r>
              <a:rPr lang="es-AR" dirty="0" err="1" smtClean="0"/>
              <a:t>retrodispersión</a:t>
            </a:r>
            <a:r>
              <a:rPr lang="es-AR" dirty="0"/>
              <a:t>.</a:t>
            </a:r>
            <a:endParaRPr lang="es-AR" dirty="0" smtClean="0"/>
          </a:p>
          <a:p>
            <a:pPr marL="0" indent="0" algn="just">
              <a:buNone/>
            </a:pPr>
            <a:r>
              <a:rPr lang="es-AR" dirty="0" smtClean="0"/>
              <a:t>Pero </a:t>
            </a:r>
            <a:r>
              <a:rPr lang="es-AR" dirty="0"/>
              <a:t>en estos casos, la profundidad máxima del ensayo no supera los 7,5 cm. Al operar de esta forma debe prestarse especial atención a que el aparato apoye perfectamente sobre el suelo a ensayar y en caso de irregularidades nivelar con una muy delgada capa de arena fina seca. </a:t>
            </a:r>
          </a:p>
        </p:txBody>
      </p:sp>
      <p:sp>
        <p:nvSpPr>
          <p:cNvPr id="11" name="1 Título"/>
          <p:cNvSpPr>
            <a:spLocks noGrp="1"/>
          </p:cNvSpPr>
          <p:nvPr>
            <p:ph type="title"/>
          </p:nvPr>
        </p:nvSpPr>
        <p:spPr/>
        <p:txBody>
          <a:bodyPr/>
          <a:lstStyle/>
          <a:p>
            <a:r>
              <a:rPr lang="es-AR" dirty="0" smtClean="0"/>
              <a:t>Determinaciones</a:t>
            </a:r>
            <a:endParaRPr lang="es-AR" dirty="0"/>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83432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Obtención de Parámetros</a:t>
            </a:r>
            <a:endParaRPr lang="es-AR" dirty="0"/>
          </a:p>
        </p:txBody>
      </p:sp>
      <p:sp>
        <p:nvSpPr>
          <p:cNvPr id="5" name="4 Marcador de contenido"/>
          <p:cNvSpPr>
            <a:spLocks noGrp="1"/>
          </p:cNvSpPr>
          <p:nvPr>
            <p:ph idx="1"/>
          </p:nvPr>
        </p:nvSpPr>
        <p:spPr/>
        <p:txBody>
          <a:bodyPr>
            <a:normAutofit fontScale="70000" lnSpcReduction="20000"/>
          </a:bodyPr>
          <a:lstStyle/>
          <a:p>
            <a:pPr algn="just"/>
            <a:r>
              <a:rPr lang="es-AR" dirty="0"/>
              <a:t>Los equipos actualmente en uso cuentan con un microprocesador incorporado que transforma directamente los valores de radiación leídos en valores de peso unitario en gr/cm3 y de humedad en porcentaje referido al material seco. Inclusive los equipos más desarrollados permiten </a:t>
            </a:r>
            <a:r>
              <a:rPr lang="es-AR" dirty="0">
                <a:solidFill>
                  <a:srgbClr val="FF0000"/>
                </a:solidFill>
              </a:rPr>
              <a:t>introducir en el microprocesador los valores de comparación provenientes del ensayo “Proctor” </a:t>
            </a:r>
            <a:r>
              <a:rPr lang="es-AR" dirty="0"/>
              <a:t>y obtener directamente lecturas de porcentaje de compactación y diferencia de la humedad con la humedad óptima. </a:t>
            </a:r>
            <a:endParaRPr lang="es-AR" dirty="0" smtClean="0"/>
          </a:p>
          <a:p>
            <a:pPr algn="just"/>
            <a:r>
              <a:rPr lang="es-AR" dirty="0"/>
              <a:t>Todos los equipos cuentan con un selector que permite realizar conteos en diferentes unidades de tiempo que, en general, son 15 </a:t>
            </a:r>
            <a:r>
              <a:rPr lang="es-AR" dirty="0" err="1"/>
              <a:t>seg</a:t>
            </a:r>
            <a:r>
              <a:rPr lang="es-AR" dirty="0"/>
              <a:t>., 60 </a:t>
            </a:r>
            <a:r>
              <a:rPr lang="es-AR" dirty="0" err="1"/>
              <a:t>seg</a:t>
            </a:r>
            <a:r>
              <a:rPr lang="es-AR" dirty="0"/>
              <a:t>. y 240 </a:t>
            </a:r>
            <a:r>
              <a:rPr lang="es-AR" dirty="0" err="1" smtClean="0"/>
              <a:t>seg</a:t>
            </a:r>
            <a:r>
              <a:rPr lang="es-AR" dirty="0" smtClean="0"/>
              <a:t> </a:t>
            </a:r>
            <a:r>
              <a:rPr lang="es-AR" dirty="0" smtClean="0">
                <a:solidFill>
                  <a:srgbClr val="FF0000"/>
                </a:solidFill>
              </a:rPr>
              <a:t>(a mayor tiempo mayor calidad de dato). </a:t>
            </a:r>
            <a:r>
              <a:rPr lang="es-AR" dirty="0"/>
              <a:t>También hay selectores que permiten corregir la humedad en función del agua de formación de los componentes del suelo y otros que introducen en las lecturas la consideración de la profundidad a la cual se opera. </a:t>
            </a: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672822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1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Operación</a:t>
            </a:r>
            <a:endParaRPr lang="es-AR" dirty="0"/>
          </a:p>
        </p:txBody>
      </p:sp>
      <p:sp>
        <p:nvSpPr>
          <p:cNvPr id="3" name="2 Marcador de contenido"/>
          <p:cNvSpPr>
            <a:spLocks noGrp="1"/>
          </p:cNvSpPr>
          <p:nvPr>
            <p:ph idx="1"/>
          </p:nvPr>
        </p:nvSpPr>
        <p:spPr>
          <a:xfrm>
            <a:off x="457200" y="1340768"/>
            <a:ext cx="8229600" cy="4785395"/>
          </a:xfrm>
        </p:spPr>
        <p:txBody>
          <a:bodyPr>
            <a:normAutofit fontScale="70000" lnSpcReduction="20000"/>
          </a:bodyPr>
          <a:lstStyle/>
          <a:p>
            <a:pPr marL="0" indent="0" algn="just">
              <a:buNone/>
            </a:pPr>
            <a:r>
              <a:rPr lang="es-AR" dirty="0" smtClean="0"/>
              <a:t>Preparación </a:t>
            </a:r>
            <a:r>
              <a:rPr lang="es-AR" dirty="0"/>
              <a:t>previa del aparato: </a:t>
            </a:r>
            <a:endParaRPr lang="es-AR" dirty="0" smtClean="0"/>
          </a:p>
          <a:p>
            <a:pPr marL="0" indent="0" algn="just">
              <a:buNone/>
            </a:pPr>
            <a:endParaRPr lang="es-AR" dirty="0"/>
          </a:p>
          <a:p>
            <a:pPr marL="514350" indent="-514350" algn="just">
              <a:buAutoNum type="arabicParenR"/>
            </a:pPr>
            <a:r>
              <a:rPr lang="es-AR" dirty="0" smtClean="0"/>
              <a:t>Encendido:</a:t>
            </a:r>
          </a:p>
          <a:p>
            <a:pPr marL="0" indent="0" algn="just">
              <a:buNone/>
            </a:pPr>
            <a:r>
              <a:rPr lang="es-AR" dirty="0" smtClean="0"/>
              <a:t>Por </a:t>
            </a:r>
            <a:r>
              <a:rPr lang="es-AR" dirty="0"/>
              <a:t>la mañana es la primera operación en el laboratorio al comenzar la jornada. Se ha dejado durante toda la noche el equipo cargando sus baterías, se desenchufa el cargador y se enciende el aparato. Se deja un tiempo (unos 10 a 15 min.) hasta que todos los circuitos están estabilizados y en condiciones de funcionar. </a:t>
            </a:r>
            <a:endParaRPr lang="es-AR" dirty="0" smtClean="0"/>
          </a:p>
          <a:p>
            <a:pPr marL="0" indent="0" algn="just">
              <a:buNone/>
            </a:pPr>
            <a:endParaRPr lang="es-AR" dirty="0"/>
          </a:p>
          <a:p>
            <a:pPr marL="0" indent="0" algn="just">
              <a:buNone/>
            </a:pPr>
            <a:r>
              <a:rPr lang="es-AR" dirty="0" smtClean="0"/>
              <a:t>2) Calibración diaria:</a:t>
            </a:r>
          </a:p>
          <a:p>
            <a:pPr marL="0" indent="0" algn="just">
              <a:buNone/>
            </a:pPr>
            <a:r>
              <a:rPr lang="es-AR" dirty="0" smtClean="0"/>
              <a:t>Sobre </a:t>
            </a:r>
            <a:r>
              <a:rPr lang="es-AR" dirty="0"/>
              <a:t>una placa especial de </a:t>
            </a:r>
            <a:r>
              <a:rPr lang="es-AR" dirty="0" smtClean="0"/>
              <a:t>calibración (bloque de referencia) , </a:t>
            </a:r>
            <a:r>
              <a:rPr lang="es-AR" dirty="0"/>
              <a:t>que forma parte del equipo, y con la varilla retraída se efectúa un conteo inicial que dará como resultado una constante la cual ingresa al aparato, en su memoria, y que será utilizada en todas las lecturas que se efectúen hasta que vuelva a ser apagado. Cada vez que se enciende el aparato debe efectuarse esta calibración. </a:t>
            </a: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42039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Desarrollo de la Medición</a:t>
            </a:r>
            <a:endParaRPr lang="es-AR" dirty="0"/>
          </a:p>
        </p:txBody>
      </p:sp>
      <p:sp>
        <p:nvSpPr>
          <p:cNvPr id="3" name="2 Marcador de contenido"/>
          <p:cNvSpPr>
            <a:spLocks noGrp="1"/>
          </p:cNvSpPr>
          <p:nvPr>
            <p:ph sz="half" idx="1"/>
          </p:nvPr>
        </p:nvSpPr>
        <p:spPr/>
        <p:txBody>
          <a:bodyPr>
            <a:normAutofit fontScale="55000" lnSpcReduction="20000"/>
          </a:bodyPr>
          <a:lstStyle/>
          <a:p>
            <a:pPr marL="0" indent="0" algn="just">
              <a:buNone/>
            </a:pPr>
            <a:r>
              <a:rPr lang="es-AR" dirty="0" smtClean="0"/>
              <a:t>Desarrollo </a:t>
            </a:r>
            <a:r>
              <a:rPr lang="es-AR" dirty="0"/>
              <a:t>de la </a:t>
            </a:r>
            <a:r>
              <a:rPr lang="es-AR" dirty="0" smtClean="0"/>
              <a:t>medición:</a:t>
            </a:r>
          </a:p>
          <a:p>
            <a:pPr marL="0" indent="0" algn="just">
              <a:buNone/>
            </a:pPr>
            <a:endParaRPr lang="es-AR" dirty="0"/>
          </a:p>
          <a:p>
            <a:pPr algn="just"/>
            <a:r>
              <a:rPr lang="es-AR" dirty="0" smtClean="0"/>
              <a:t>La </a:t>
            </a:r>
            <a:r>
              <a:rPr lang="es-AR" dirty="0"/>
              <a:t>primera tarea consiste en la colocación de la placa metálica de guía en posición en el lugar elegido para ensayar y con la correcta nivelación de la superficie, de forma tal que la placa primero y luego el aparato apoyen perfectamente. Esta placa metálica de guía forma parte del equipo y puede verse en la figura 5. </a:t>
            </a:r>
            <a:endParaRPr lang="es-AR" dirty="0" smtClean="0"/>
          </a:p>
          <a:p>
            <a:pPr marL="0" indent="0" algn="just">
              <a:buNone/>
            </a:pPr>
            <a:endParaRPr lang="es-AR" dirty="0" smtClean="0"/>
          </a:p>
          <a:p>
            <a:pPr algn="just"/>
            <a:r>
              <a:rPr lang="es-AR" dirty="0" smtClean="0"/>
              <a:t>A </a:t>
            </a:r>
            <a:r>
              <a:rPr lang="es-AR" dirty="0"/>
              <a:t>continuación se procede a la hinca de una estaca metálica, en los suelos cohesivos, para producir un hueco por donde se hará descender la varilla que contiene la capsula radioactiva hasta la profundidad a ensayar. En caso de suelos no cohesivos que no permiten mantenerse abierto al hueco por desmoronamiento, no se realizará esta operación y se procederá por el método de </a:t>
            </a:r>
            <a:r>
              <a:rPr lang="es-AR" dirty="0" err="1"/>
              <a:t>retrodispersión</a:t>
            </a:r>
            <a:r>
              <a:rPr lang="es-AR" dirty="0"/>
              <a:t>. Esta operación se ha esquematizado en la figura 6. </a:t>
            </a:r>
          </a:p>
        </p:txBody>
      </p:sp>
      <p:pic>
        <p:nvPicPr>
          <p:cNvPr id="1026"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148064" y="1412777"/>
            <a:ext cx="2899792"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3861048"/>
            <a:ext cx="3096344" cy="2730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80782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Compactación y Humedad optima</a:t>
            </a:r>
            <a:endParaRPr lang="es-AR" dirty="0"/>
          </a:p>
        </p:txBody>
      </p:sp>
      <p:pic>
        <p:nvPicPr>
          <p:cNvPr id="4" name="3 Marcador de contenido"/>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644008" y="2420888"/>
            <a:ext cx="3528392" cy="2736304"/>
          </a:xfrm>
        </p:spPr>
      </p:pic>
      <p:pic>
        <p:nvPicPr>
          <p:cNvPr id="5"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2420888"/>
            <a:ext cx="3282950" cy="2603376"/>
          </a:xfrm>
          <a:prstGeom prst="rect">
            <a:avLst/>
          </a:prstGeom>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89066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contenido"/>
          <p:cNvSpPr>
            <a:spLocks noGrp="1"/>
          </p:cNvSpPr>
          <p:nvPr>
            <p:ph sz="half" idx="1"/>
          </p:nvPr>
        </p:nvSpPr>
        <p:spPr/>
        <p:txBody>
          <a:bodyPr>
            <a:normAutofit fontScale="62500" lnSpcReduction="20000"/>
          </a:bodyPr>
          <a:lstStyle/>
          <a:p>
            <a:pPr algn="just"/>
            <a:r>
              <a:rPr lang="es-AR" dirty="0" smtClean="0"/>
              <a:t>El </a:t>
            </a:r>
            <a:r>
              <a:rPr lang="es-AR" dirty="0"/>
              <a:t>paso siguiente es la colocación del aparato en posición, la introducción de la varilla en el hueco hecho en el paso anterior y la lectura en la unidad de tiempo seleccionada. </a:t>
            </a:r>
            <a:endParaRPr lang="es-AR" dirty="0" smtClean="0"/>
          </a:p>
          <a:p>
            <a:pPr algn="just"/>
            <a:endParaRPr lang="es-AR" dirty="0"/>
          </a:p>
          <a:p>
            <a:pPr algn="just"/>
            <a:r>
              <a:rPr lang="es-AR" dirty="0" smtClean="0"/>
              <a:t>Una </a:t>
            </a:r>
            <a:r>
              <a:rPr lang="es-AR" dirty="0"/>
              <a:t>vez terminado el conteo, operando adecuadamente los controles del microprocesador incorporado, se obtienen los distintos valores (pero unitario húmedo, humedad en porcentaje, peso unitario seco, porcentaje de compactación, etc</a:t>
            </a:r>
            <a:r>
              <a:rPr lang="es-AR" dirty="0" smtClean="0"/>
              <a:t>.) </a:t>
            </a:r>
          </a:p>
          <a:p>
            <a:pPr marL="0" indent="0" algn="just">
              <a:buNone/>
            </a:pPr>
            <a:endParaRPr lang="es-AR" dirty="0"/>
          </a:p>
          <a:p>
            <a:pPr algn="just"/>
            <a:r>
              <a:rPr lang="es-AR" dirty="0" smtClean="0"/>
              <a:t>A </a:t>
            </a:r>
            <a:r>
              <a:rPr lang="es-AR" dirty="0"/>
              <a:t>continuación, se retira la varilla con la capsula radioactiva a la posición de transporte y se lleva el aparato a una nueva ubicación. </a:t>
            </a:r>
          </a:p>
        </p:txBody>
      </p:sp>
      <p:pic>
        <p:nvPicPr>
          <p:cNvPr id="11" name="10 Marcador de contenido"/>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88024" y="2060848"/>
            <a:ext cx="3914682" cy="3326813"/>
          </a:xfrm>
        </p:spPr>
      </p:pic>
      <p:sp>
        <p:nvSpPr>
          <p:cNvPr id="10" name="1 Título"/>
          <p:cNvSpPr>
            <a:spLocks noGrp="1"/>
          </p:cNvSpPr>
          <p:nvPr>
            <p:ph type="title"/>
          </p:nvPr>
        </p:nvSpPr>
        <p:spPr/>
        <p:txBody>
          <a:bodyPr/>
          <a:lstStyle/>
          <a:p>
            <a:r>
              <a:rPr lang="es-AR" dirty="0" smtClean="0"/>
              <a:t>Desarrollo de la Medición</a:t>
            </a:r>
            <a:endParaRPr lang="es-AR" dirty="0"/>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35936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7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906679" y="19348"/>
            <a:ext cx="6351264" cy="994122"/>
          </a:xfrm>
        </p:spPr>
        <p:txBody>
          <a:bodyPr>
            <a:normAutofit fontScale="90000"/>
          </a:bodyPr>
          <a:lstStyle/>
          <a:p>
            <a:r>
              <a:rPr lang="es-AR" dirty="0" smtClean="0"/>
              <a:t>Calibración con Cono de Arena</a:t>
            </a:r>
            <a:endParaRPr lang="es-AR" dirty="0"/>
          </a:p>
        </p:txBody>
      </p:sp>
      <p:sp>
        <p:nvSpPr>
          <p:cNvPr id="3" name="2 Marcador de texto"/>
          <p:cNvSpPr>
            <a:spLocks noGrp="1"/>
          </p:cNvSpPr>
          <p:nvPr>
            <p:ph type="body" idx="1"/>
          </p:nvPr>
        </p:nvSpPr>
        <p:spPr>
          <a:xfrm>
            <a:off x="3984095" y="4158084"/>
            <a:ext cx="4328220" cy="639762"/>
          </a:xfrm>
        </p:spPr>
        <p:txBody>
          <a:bodyPr>
            <a:normAutofit fontScale="92500"/>
          </a:bodyPr>
          <a:lstStyle/>
          <a:p>
            <a:r>
              <a:rPr lang="es-AR" dirty="0" smtClean="0"/>
              <a:t>Determinación con Cono de Arena</a:t>
            </a:r>
            <a:endParaRPr lang="es-AR" dirty="0"/>
          </a:p>
        </p:txBody>
      </p:sp>
      <p:sp>
        <p:nvSpPr>
          <p:cNvPr id="7" name="6 Elipse"/>
          <p:cNvSpPr/>
          <p:nvPr/>
        </p:nvSpPr>
        <p:spPr>
          <a:xfrm>
            <a:off x="5568271" y="3212976"/>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7 Rectángulo"/>
          <p:cNvSpPr/>
          <p:nvPr/>
        </p:nvSpPr>
        <p:spPr>
          <a:xfrm>
            <a:off x="8210863" y="321310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9 Rectángulo"/>
          <p:cNvSpPr/>
          <p:nvPr/>
        </p:nvSpPr>
        <p:spPr>
          <a:xfrm>
            <a:off x="5593547" y="126876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10 Rectángulo"/>
          <p:cNvSpPr/>
          <p:nvPr/>
        </p:nvSpPr>
        <p:spPr>
          <a:xfrm>
            <a:off x="5568271" y="539836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11 Rectángulo"/>
          <p:cNvSpPr/>
          <p:nvPr/>
        </p:nvSpPr>
        <p:spPr>
          <a:xfrm>
            <a:off x="3030111" y="3217416"/>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 name="2 Marcador de texto"/>
          <p:cNvSpPr>
            <a:spLocks noGrp="1"/>
          </p:cNvSpPr>
          <p:nvPr>
            <p:ph type="body" idx="1"/>
          </p:nvPr>
        </p:nvSpPr>
        <p:spPr>
          <a:xfrm>
            <a:off x="3624055" y="2364930"/>
            <a:ext cx="5321448" cy="639762"/>
          </a:xfrm>
        </p:spPr>
        <p:txBody>
          <a:bodyPr>
            <a:normAutofit fontScale="92500"/>
          </a:bodyPr>
          <a:lstStyle/>
          <a:p>
            <a:r>
              <a:rPr lang="es-AR" dirty="0" smtClean="0"/>
              <a:t>4 Determinaciones con </a:t>
            </a:r>
            <a:r>
              <a:rPr lang="es-AR" dirty="0" err="1" smtClean="0"/>
              <a:t>Nucleodensímetro</a:t>
            </a:r>
            <a:endParaRPr lang="es-AR" dirty="0"/>
          </a:p>
        </p:txBody>
      </p:sp>
      <p:cxnSp>
        <p:nvCxnSpPr>
          <p:cNvPr id="15" name="14 Conector recto de flecha"/>
          <p:cNvCxnSpPr>
            <a:endCxn id="7" idx="3"/>
          </p:cNvCxnSpPr>
          <p:nvPr/>
        </p:nvCxnSpPr>
        <p:spPr>
          <a:xfrm flipV="1">
            <a:off x="5593547" y="3993465"/>
            <a:ext cx="108635" cy="4378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flipV="1">
            <a:off x="5529674" y="2246964"/>
            <a:ext cx="108635" cy="4378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2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029" y="224603"/>
            <a:ext cx="2997811" cy="1998540"/>
          </a:xfrm>
          <a:prstGeom prst="rect">
            <a:avLst/>
          </a:prstGeom>
        </p:spPr>
      </p:pic>
      <p:sp>
        <p:nvSpPr>
          <p:cNvPr id="24" name="23 CuadroTexto"/>
          <p:cNvSpPr txBox="1"/>
          <p:nvPr/>
        </p:nvSpPr>
        <p:spPr>
          <a:xfrm>
            <a:off x="235756" y="2246964"/>
            <a:ext cx="2863284" cy="830997"/>
          </a:xfrm>
          <a:prstGeom prst="rect">
            <a:avLst/>
          </a:prstGeom>
          <a:noFill/>
        </p:spPr>
        <p:txBody>
          <a:bodyPr wrap="none" rtlCol="0">
            <a:spAutoFit/>
          </a:bodyPr>
          <a:lstStyle/>
          <a:p>
            <a:r>
              <a:rPr lang="es-AR" sz="2400" dirty="0" smtClean="0"/>
              <a:t>Auto calibración con </a:t>
            </a:r>
          </a:p>
          <a:p>
            <a:r>
              <a:rPr lang="es-AR" sz="2400" dirty="0" smtClean="0"/>
              <a:t>bloque de referencia</a:t>
            </a:r>
            <a:endParaRPr lang="es-AR" sz="2400" dirty="0"/>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86635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err="1"/>
              <a:t>Nucleodensímetro</a:t>
            </a:r>
            <a:endParaRPr lang="es-AR" dirty="0"/>
          </a:p>
        </p:txBody>
      </p:sp>
      <p:sp>
        <p:nvSpPr>
          <p:cNvPr id="3" name="2 Marcador de texto"/>
          <p:cNvSpPr>
            <a:spLocks noGrp="1"/>
          </p:cNvSpPr>
          <p:nvPr>
            <p:ph type="body" idx="1"/>
          </p:nvPr>
        </p:nvSpPr>
        <p:spPr/>
        <p:txBody>
          <a:bodyPr/>
          <a:lstStyle/>
          <a:p>
            <a:pPr algn="ctr"/>
            <a:r>
              <a:rPr lang="es-AR" dirty="0" smtClean="0"/>
              <a:t>Ventajas</a:t>
            </a:r>
            <a:endParaRPr lang="es-AR" dirty="0"/>
          </a:p>
        </p:txBody>
      </p:sp>
      <p:sp>
        <p:nvSpPr>
          <p:cNvPr id="4" name="3 Marcador de contenido"/>
          <p:cNvSpPr>
            <a:spLocks noGrp="1"/>
          </p:cNvSpPr>
          <p:nvPr>
            <p:ph sz="half" idx="2"/>
          </p:nvPr>
        </p:nvSpPr>
        <p:spPr/>
        <p:txBody>
          <a:bodyPr>
            <a:normAutofit fontScale="77500" lnSpcReduction="20000"/>
          </a:bodyPr>
          <a:lstStyle/>
          <a:p>
            <a:pPr algn="just"/>
            <a:r>
              <a:rPr lang="es-AR" dirty="0" smtClean="0"/>
              <a:t>Determinación inmediata, (no necesita pesar material no determinar humedad).</a:t>
            </a:r>
          </a:p>
          <a:p>
            <a:pPr algn="just"/>
            <a:r>
              <a:rPr lang="es-AR" dirty="0" smtClean="0"/>
              <a:t>Gran numero de determinaciones por día (5 minutos la determinación contra 2 o 3 horas del cono)</a:t>
            </a:r>
          </a:p>
          <a:p>
            <a:pPr algn="just"/>
            <a:r>
              <a:rPr lang="es-AR" dirty="0" smtClean="0"/>
              <a:t>Mejor auscultación de la obra, pudiendo determinarse solo una zona a </a:t>
            </a:r>
            <a:r>
              <a:rPr lang="es-AR" dirty="0" err="1" smtClean="0"/>
              <a:t>recompactar</a:t>
            </a:r>
            <a:r>
              <a:rPr lang="es-AR" dirty="0" smtClean="0"/>
              <a:t>.</a:t>
            </a:r>
          </a:p>
          <a:p>
            <a:pPr algn="just"/>
            <a:r>
              <a:rPr lang="es-AR" dirty="0" smtClean="0"/>
              <a:t>Descongestión de determinaciones en laboratorio. (humedades y pesos)</a:t>
            </a:r>
          </a:p>
          <a:p>
            <a:pPr algn="just"/>
            <a:r>
              <a:rPr lang="es-AR" dirty="0" smtClean="0"/>
              <a:t>Menor riesgo de equivocación en la obtención de densidades</a:t>
            </a:r>
          </a:p>
          <a:p>
            <a:endParaRPr lang="es-AR" dirty="0" smtClean="0"/>
          </a:p>
          <a:p>
            <a:endParaRPr lang="es-AR" dirty="0"/>
          </a:p>
        </p:txBody>
      </p:sp>
      <p:sp>
        <p:nvSpPr>
          <p:cNvPr id="5" name="4 Marcador de texto"/>
          <p:cNvSpPr>
            <a:spLocks noGrp="1"/>
          </p:cNvSpPr>
          <p:nvPr>
            <p:ph type="body" sz="quarter" idx="3"/>
          </p:nvPr>
        </p:nvSpPr>
        <p:spPr/>
        <p:txBody>
          <a:bodyPr/>
          <a:lstStyle/>
          <a:p>
            <a:pPr algn="ctr"/>
            <a:r>
              <a:rPr lang="es-AR" dirty="0" smtClean="0"/>
              <a:t>Desventajas</a:t>
            </a:r>
            <a:endParaRPr lang="es-AR" dirty="0"/>
          </a:p>
        </p:txBody>
      </p:sp>
      <p:sp>
        <p:nvSpPr>
          <p:cNvPr id="6" name="5 Marcador de contenido"/>
          <p:cNvSpPr>
            <a:spLocks noGrp="1"/>
          </p:cNvSpPr>
          <p:nvPr>
            <p:ph sz="quarter" idx="4"/>
          </p:nvPr>
        </p:nvSpPr>
        <p:spPr/>
        <p:txBody>
          <a:bodyPr>
            <a:normAutofit fontScale="92500" lnSpcReduction="20000"/>
          </a:bodyPr>
          <a:lstStyle/>
          <a:p>
            <a:pPr algn="just"/>
            <a:r>
              <a:rPr lang="es-AR" sz="2200" dirty="0" smtClean="0"/>
              <a:t>Elevado costo del equipo.</a:t>
            </a:r>
          </a:p>
          <a:p>
            <a:pPr algn="just"/>
            <a:r>
              <a:rPr lang="es-AR" sz="2200" dirty="0" smtClean="0"/>
              <a:t>Mantenimiento del equipo.</a:t>
            </a:r>
          </a:p>
          <a:p>
            <a:pPr algn="just"/>
            <a:r>
              <a:rPr lang="es-AR" sz="2200" dirty="0" smtClean="0"/>
              <a:t>Posible </a:t>
            </a:r>
            <a:r>
              <a:rPr lang="es-AR" sz="2200" dirty="0" err="1" smtClean="0"/>
              <a:t>sobreexposicion</a:t>
            </a:r>
            <a:r>
              <a:rPr lang="es-AR" sz="2200" dirty="0" smtClean="0"/>
              <a:t> a </a:t>
            </a:r>
            <a:r>
              <a:rPr lang="es-AR" sz="2200" dirty="0" err="1" smtClean="0"/>
              <a:t>radiacion</a:t>
            </a:r>
            <a:r>
              <a:rPr lang="es-AR" sz="2200" dirty="0" smtClean="0"/>
              <a:t> del operador (uso y control de </a:t>
            </a:r>
            <a:r>
              <a:rPr lang="es-AR" sz="2200" dirty="0" err="1" smtClean="0"/>
              <a:t>dosimetro</a:t>
            </a:r>
            <a:r>
              <a:rPr lang="es-AR" sz="2200" dirty="0" smtClean="0"/>
              <a:t> por CNEA)</a:t>
            </a:r>
          </a:p>
          <a:p>
            <a:pPr algn="just"/>
            <a:r>
              <a:rPr lang="es-AR" sz="2200" dirty="0" smtClean="0"/>
              <a:t>Tener cuidado en materiales granulares grandes (sobreestima densidad)</a:t>
            </a:r>
          </a:p>
          <a:p>
            <a:pPr algn="just"/>
            <a:r>
              <a:rPr lang="es-AR" sz="2200" dirty="0" smtClean="0"/>
              <a:t>En suelos muy húmedos al levantar la platina se pega suelo y dejo espacios vacíos.</a:t>
            </a:r>
          </a:p>
          <a:p>
            <a:pPr algn="just"/>
            <a:r>
              <a:rPr lang="es-AR" sz="2200" dirty="0" smtClean="0"/>
              <a:t>Posible accidente al clavar la jabalina y daño en columna la retirar la jabalina.</a:t>
            </a:r>
          </a:p>
          <a:p>
            <a:endParaRPr lang="es-AR" dirty="0" smtClean="0"/>
          </a:p>
        </p:txBody>
      </p:sp>
      <p:pic>
        <p:nvPicPr>
          <p:cNvPr id="7"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06646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05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ctrTitle"/>
          </p:nvPr>
        </p:nvSpPr>
        <p:spPr>
          <a:xfrm>
            <a:off x="755576" y="2564904"/>
            <a:ext cx="7772400" cy="1470025"/>
          </a:xfrm>
        </p:spPr>
        <p:txBody>
          <a:bodyPr>
            <a:normAutofit fontScale="90000"/>
          </a:bodyPr>
          <a:lstStyle/>
          <a:p>
            <a:r>
              <a:rPr lang="es-AR" dirty="0" smtClean="0"/>
              <a:t>¿El </a:t>
            </a:r>
            <a:r>
              <a:rPr lang="es-AR" dirty="0" err="1" smtClean="0"/>
              <a:t>nucleodensímetro</a:t>
            </a:r>
            <a:r>
              <a:rPr lang="es-AR" dirty="0" smtClean="0"/>
              <a:t> le recuerda a algún/os tipo de perfilaje de pozo?</a:t>
            </a:r>
            <a:endParaRPr lang="es-AR" dirty="0"/>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666707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AR" dirty="0" smtClean="0"/>
              <a:t>Video de para ver procedimiento Proctor</a:t>
            </a:r>
            <a:endParaRPr lang="es-AR" dirty="0"/>
          </a:p>
        </p:txBody>
      </p:sp>
      <p:sp>
        <p:nvSpPr>
          <p:cNvPr id="3" name="2 Subtítulo"/>
          <p:cNvSpPr>
            <a:spLocks noGrp="1"/>
          </p:cNvSpPr>
          <p:nvPr>
            <p:ph type="subTitle" idx="1"/>
          </p:nvPr>
        </p:nvSpPr>
        <p:spPr/>
        <p:txBody>
          <a:bodyPr/>
          <a:lstStyle/>
          <a:p>
            <a:r>
              <a:rPr lang="es-AR" dirty="0">
                <a:hlinkClick r:id="rId4"/>
              </a:rPr>
              <a:t>https://www.youtube.com/watch?v=W4RyQB6QBXc</a:t>
            </a:r>
            <a:endParaRPr lang="es-AR" dirty="0"/>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02298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txBody>
          <a:bodyPr/>
          <a:lstStyle/>
          <a:p>
            <a:r>
              <a:rPr lang="es-AR" dirty="0" smtClean="0"/>
              <a:t>Energía de Compactación</a:t>
            </a:r>
            <a:endParaRPr lang="es-AR" dirty="0"/>
          </a:p>
        </p:txBody>
      </p:sp>
      <p:sp>
        <p:nvSpPr>
          <p:cNvPr id="5" name="4 Marcador de texto"/>
          <p:cNvSpPr>
            <a:spLocks noGrp="1"/>
          </p:cNvSpPr>
          <p:nvPr>
            <p:ph type="body" idx="1"/>
          </p:nvPr>
        </p:nvSpPr>
        <p:spPr>
          <a:xfrm>
            <a:off x="457200" y="1124744"/>
            <a:ext cx="8219256" cy="1050131"/>
          </a:xfrm>
        </p:spPr>
        <p:txBody>
          <a:bodyPr>
            <a:normAutofit fontScale="92500" lnSpcReduction="10000"/>
          </a:bodyPr>
          <a:lstStyle/>
          <a:p>
            <a:r>
              <a:rPr lang="es-AR" b="0" dirty="0"/>
              <a:t>El medio externo de compactación es un factor de incidencia para la obtención del peso unitario máximo. El trabajo entregado por unidad de volumen se denomina Energía Normal de Compactación (CE): </a:t>
            </a:r>
            <a:endParaRPr lang="es-AR" dirty="0"/>
          </a:p>
        </p:txBody>
      </p:sp>
      <p:sp>
        <p:nvSpPr>
          <p:cNvPr id="3" name="2 Marcador de contenido"/>
          <p:cNvSpPr>
            <a:spLocks noGrp="1"/>
          </p:cNvSpPr>
          <p:nvPr>
            <p:ph sz="half" idx="2"/>
          </p:nvPr>
        </p:nvSpPr>
        <p:spPr/>
        <p:txBody>
          <a:bodyPr>
            <a:normAutofit/>
          </a:bodyPr>
          <a:lstStyle/>
          <a:p>
            <a:endParaRPr lang="es-AR" dirty="0"/>
          </a:p>
          <a:p>
            <a:pPr marL="0" indent="0">
              <a:buNone/>
            </a:pPr>
            <a:endParaRPr lang="es-AR" dirty="0"/>
          </a:p>
        </p:txBody>
      </p:sp>
      <p:sp>
        <p:nvSpPr>
          <p:cNvPr id="7" name="6 Marcador de contenido"/>
          <p:cNvSpPr>
            <a:spLocks noGrp="1"/>
          </p:cNvSpPr>
          <p:nvPr>
            <p:ph sz="quarter" idx="4"/>
          </p:nvPr>
        </p:nvSpPr>
        <p:spPr/>
        <p:txBody>
          <a:bodyPr>
            <a:normAutofit fontScale="92500"/>
          </a:bodyPr>
          <a:lstStyle/>
          <a:p>
            <a:r>
              <a:rPr lang="es-AR" dirty="0"/>
              <a:t>C.E. = </a:t>
            </a:r>
            <a:r>
              <a:rPr lang="es-AR" dirty="0" smtClean="0"/>
              <a:t>Energía </a:t>
            </a:r>
            <a:r>
              <a:rPr lang="es-AR" dirty="0"/>
              <a:t>de compactación. </a:t>
            </a:r>
          </a:p>
          <a:p>
            <a:r>
              <a:rPr lang="es-AR" dirty="0"/>
              <a:t>p = peso del </a:t>
            </a:r>
            <a:r>
              <a:rPr lang="es-AR" dirty="0" smtClean="0"/>
              <a:t>pisón. </a:t>
            </a:r>
            <a:endParaRPr lang="es-AR" dirty="0"/>
          </a:p>
          <a:p>
            <a:r>
              <a:rPr lang="es-AR" dirty="0"/>
              <a:t>h = altura de caída del pisón. </a:t>
            </a:r>
          </a:p>
          <a:p>
            <a:r>
              <a:rPr lang="es-AR" dirty="0"/>
              <a:t>n = numero de golpes del </a:t>
            </a:r>
            <a:r>
              <a:rPr lang="es-AR" dirty="0" smtClean="0"/>
              <a:t>pisón. </a:t>
            </a:r>
            <a:endParaRPr lang="es-AR" dirty="0"/>
          </a:p>
          <a:p>
            <a:r>
              <a:rPr lang="es-AR" dirty="0"/>
              <a:t>N = numero de capas de compactación. </a:t>
            </a:r>
          </a:p>
          <a:p>
            <a:r>
              <a:rPr lang="it-IT" dirty="0"/>
              <a:t>V = volumen del molde metálico. </a:t>
            </a:r>
            <a:endParaRPr lang="es-AR" dirty="0"/>
          </a:p>
        </p:txBody>
      </p:sp>
      <p:pic>
        <p:nvPicPr>
          <p:cNvPr id="9" name="8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554" y="2060848"/>
            <a:ext cx="2486372" cy="1296144"/>
          </a:xfrm>
          <a:prstGeom prst="rect">
            <a:avLst/>
          </a:prstGeom>
        </p:spPr>
      </p:pic>
      <p:pic>
        <p:nvPicPr>
          <p:cNvPr id="10"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3212976"/>
            <a:ext cx="3528392" cy="2991463"/>
          </a:xfrm>
          <a:prstGeom prst="rect">
            <a:avLst/>
          </a:prstGeom>
        </p:spPr>
      </p:pic>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715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r>
              <a:rPr lang="es-AR" dirty="0" smtClean="0"/>
              <a:t>Ventajas de la Compactación</a:t>
            </a:r>
            <a:endParaRPr lang="es-AR" dirty="0"/>
          </a:p>
        </p:txBody>
      </p:sp>
      <p:sp>
        <p:nvSpPr>
          <p:cNvPr id="8" name="7 Marcador de contenido"/>
          <p:cNvSpPr>
            <a:spLocks noGrp="1"/>
          </p:cNvSpPr>
          <p:nvPr>
            <p:ph idx="1"/>
          </p:nvPr>
        </p:nvSpPr>
        <p:spPr/>
        <p:txBody>
          <a:bodyPr/>
          <a:lstStyle/>
          <a:p>
            <a:pPr marL="0" indent="0" algn="just">
              <a:buNone/>
            </a:pPr>
            <a:r>
              <a:rPr lang="es-AR" sz="2800" dirty="0"/>
              <a:t>El esfuerzo de compactación modifica la estructura del suelo y es el </a:t>
            </a:r>
            <a:r>
              <a:rPr lang="es-AR" sz="2800" dirty="0">
                <a:solidFill>
                  <a:srgbClr val="FF0000"/>
                </a:solidFill>
              </a:rPr>
              <a:t>método de </a:t>
            </a:r>
            <a:r>
              <a:rPr lang="es-AR" sz="2800" dirty="0" smtClean="0">
                <a:solidFill>
                  <a:srgbClr val="FF0000"/>
                </a:solidFill>
              </a:rPr>
              <a:t>mejoramiento </a:t>
            </a:r>
            <a:r>
              <a:rPr lang="es-AR" sz="2800" dirty="0">
                <a:solidFill>
                  <a:srgbClr val="FF0000"/>
                </a:solidFill>
              </a:rPr>
              <a:t>de suelos más utilizado en obra</a:t>
            </a:r>
            <a:r>
              <a:rPr lang="es-AR" sz="2800" dirty="0"/>
              <a:t>, modificando ciertas propiedades como: </a:t>
            </a:r>
            <a:endParaRPr lang="es-AR" sz="2800" dirty="0" smtClean="0"/>
          </a:p>
          <a:p>
            <a:pPr marL="0" indent="0" algn="just">
              <a:buNone/>
            </a:pPr>
            <a:endParaRPr lang="es-AR" dirty="0"/>
          </a:p>
          <a:p>
            <a:pPr marL="0" indent="0">
              <a:buNone/>
            </a:pPr>
            <a:r>
              <a:rPr lang="es-AR" sz="2400" dirty="0"/>
              <a:t>• Incremento de la resistencia al corte </a:t>
            </a:r>
          </a:p>
          <a:p>
            <a:pPr marL="0" indent="0">
              <a:buNone/>
            </a:pPr>
            <a:r>
              <a:rPr lang="es-AR" sz="2400" dirty="0"/>
              <a:t>• Incremento del peso unitario </a:t>
            </a:r>
          </a:p>
          <a:p>
            <a:pPr marL="0" indent="0">
              <a:buNone/>
            </a:pPr>
            <a:r>
              <a:rPr lang="es-AR" sz="2400" dirty="0"/>
              <a:t>• Disminución de la permeabilidad </a:t>
            </a:r>
          </a:p>
          <a:p>
            <a:pPr marL="0" indent="0">
              <a:buNone/>
            </a:pPr>
            <a:r>
              <a:rPr lang="es-AR" sz="2400" dirty="0"/>
              <a:t>• Disminución de la compresibilidad </a:t>
            </a:r>
          </a:p>
          <a:p>
            <a:endParaRPr lang="es-AR" dirty="0"/>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68820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570186"/>
          </a:xfrm>
        </p:spPr>
        <p:txBody>
          <a:bodyPr>
            <a:normAutofit/>
          </a:bodyPr>
          <a:lstStyle/>
          <a:p>
            <a:pPr algn="just"/>
            <a:r>
              <a:rPr lang="es-AR" sz="1800" dirty="0"/>
              <a:t>Durante el proceso de compactación la estructura del suelo va sufriendo diferentes cambios que se reflejan </a:t>
            </a:r>
            <a:r>
              <a:rPr lang="es-AR" sz="1800" dirty="0" smtClean="0"/>
              <a:t>exteriormente </a:t>
            </a:r>
            <a:r>
              <a:rPr lang="es-AR" sz="1800" dirty="0"/>
              <a:t>como un aumento del peso unitario seco a medida que la humedad del suelo va aumentando, hasta que la humedad incorporada </a:t>
            </a:r>
            <a:r>
              <a:rPr lang="es-AR" sz="1800" dirty="0" smtClean="0"/>
              <a:t>es tan elevada, que el proceso de compactación se vuelve ineficiente y el peso unitario seco disminuye</a:t>
            </a:r>
            <a:endParaRPr lang="es-AR" dirty="0"/>
          </a:p>
        </p:txBody>
      </p:sp>
      <p:sp>
        <p:nvSpPr>
          <p:cNvPr id="7" name="6 Marcador de contenido"/>
          <p:cNvSpPr>
            <a:spLocks noGrp="1"/>
          </p:cNvSpPr>
          <p:nvPr>
            <p:ph idx="1"/>
          </p:nvPr>
        </p:nvSpPr>
        <p:spPr/>
        <p:txBody>
          <a:bodyPr>
            <a:normAutofit fontScale="77500" lnSpcReduction="20000"/>
          </a:bodyPr>
          <a:lstStyle/>
          <a:p>
            <a:endParaRPr lang="es-AR" dirty="0"/>
          </a:p>
          <a:p>
            <a:pPr marL="0" indent="0" algn="just">
              <a:buNone/>
            </a:pPr>
            <a:r>
              <a:rPr lang="es-AR" sz="2600" dirty="0"/>
              <a:t>• </a:t>
            </a:r>
            <a:r>
              <a:rPr lang="es-AR" sz="2600" b="1" dirty="0"/>
              <a:t>Hidratación: </a:t>
            </a:r>
            <a:r>
              <a:rPr lang="es-AR" sz="2600" dirty="0"/>
              <a:t>en este estado ocurre que, al incorporar agua al suelo seco, las partículas absorben una pequeña película de agua y disminuyen los vacíos. </a:t>
            </a:r>
            <a:endParaRPr lang="es-AR" sz="2600" dirty="0" smtClean="0"/>
          </a:p>
          <a:p>
            <a:pPr marL="0" indent="0" algn="just">
              <a:buNone/>
            </a:pPr>
            <a:endParaRPr lang="es-AR" sz="2600" dirty="0"/>
          </a:p>
          <a:p>
            <a:pPr marL="0" indent="0" algn="just">
              <a:buNone/>
            </a:pPr>
            <a:r>
              <a:rPr lang="es-AR" sz="2600" dirty="0"/>
              <a:t>• </a:t>
            </a:r>
            <a:r>
              <a:rPr lang="es-AR" sz="2600" b="1" dirty="0"/>
              <a:t>Lubricación: </a:t>
            </a:r>
            <a:r>
              <a:rPr lang="es-AR" sz="2600" dirty="0"/>
              <a:t>en este segundo estado, se incorpora mas agua al suelo y la película absorbida anteriormente se incrementa y facilita el desplazamiento entre partículas del suelo al disminuir la fricción por lubricación. </a:t>
            </a:r>
            <a:endParaRPr lang="es-AR" sz="2600" dirty="0" smtClean="0"/>
          </a:p>
          <a:p>
            <a:pPr marL="0" indent="0" algn="just">
              <a:buNone/>
            </a:pPr>
            <a:endParaRPr lang="es-AR" sz="2600" dirty="0"/>
          </a:p>
          <a:p>
            <a:pPr marL="0" indent="0" algn="just">
              <a:buNone/>
            </a:pPr>
            <a:r>
              <a:rPr lang="es-AR" sz="2600" dirty="0" smtClean="0"/>
              <a:t>• </a:t>
            </a:r>
            <a:r>
              <a:rPr lang="es-AR" sz="2600" b="1" dirty="0" smtClean="0"/>
              <a:t>Hinchamiento</a:t>
            </a:r>
            <a:r>
              <a:rPr lang="es-AR" sz="2600" b="1" dirty="0"/>
              <a:t>: </a:t>
            </a:r>
            <a:r>
              <a:rPr lang="es-AR" sz="2600" dirty="0"/>
              <a:t>cuando se incorpora más agua, comienza a ocupar los espacios de aire y tiende a repeler las partículas sólidas de suelo, disminuyendo el peso unitario seco logrado en la compactación. </a:t>
            </a:r>
            <a:endParaRPr lang="es-AR" sz="2600" dirty="0" smtClean="0"/>
          </a:p>
          <a:p>
            <a:pPr marL="0" indent="0" algn="just">
              <a:buNone/>
            </a:pPr>
            <a:endParaRPr lang="es-AR" sz="2600" dirty="0"/>
          </a:p>
          <a:p>
            <a:pPr marL="0" indent="0" algn="just">
              <a:buNone/>
            </a:pPr>
            <a:r>
              <a:rPr lang="es-AR" sz="2600" dirty="0"/>
              <a:t>• </a:t>
            </a:r>
            <a:r>
              <a:rPr lang="es-AR" sz="2600" b="1" dirty="0"/>
              <a:t>Saturación: </a:t>
            </a:r>
            <a:r>
              <a:rPr lang="es-AR" sz="2600" dirty="0"/>
              <a:t>cuando el agua incorporada es excesiva (suelo casi saturado), la energía de compactación entregada es absorbida por el agua y el suelo no se compacta correctamente, observando una mayor disminución del peso unitario seco. </a:t>
            </a:r>
          </a:p>
          <a:p>
            <a:endParaRPr lang="es-AR" dirty="0"/>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79901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3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0"/>
            <a:ext cx="8229600" cy="692696"/>
          </a:xfrm>
        </p:spPr>
        <p:txBody>
          <a:bodyPr>
            <a:normAutofit fontScale="90000"/>
          </a:bodyPr>
          <a:lstStyle/>
          <a:p>
            <a:r>
              <a:rPr lang="es-AR" dirty="0" smtClean="0"/>
              <a:t>Tipos de Ensayos</a:t>
            </a:r>
            <a:endParaRPr lang="es-AR" dirty="0"/>
          </a:p>
        </p:txBody>
      </p:sp>
      <p:sp>
        <p:nvSpPr>
          <p:cNvPr id="3" name="2 Marcador de texto"/>
          <p:cNvSpPr>
            <a:spLocks noGrp="1"/>
          </p:cNvSpPr>
          <p:nvPr>
            <p:ph type="body" idx="1"/>
          </p:nvPr>
        </p:nvSpPr>
        <p:spPr>
          <a:xfrm>
            <a:off x="457200" y="692696"/>
            <a:ext cx="8219256" cy="1872208"/>
          </a:xfrm>
        </p:spPr>
        <p:txBody>
          <a:bodyPr>
            <a:normAutofit fontScale="70000" lnSpcReduction="20000"/>
          </a:bodyPr>
          <a:lstStyle/>
          <a:p>
            <a:pPr algn="just"/>
            <a:r>
              <a:rPr lang="es-AR" b="0" dirty="0"/>
              <a:t>La energía de compactación utilizada en laboratorio debe estar en correspondencia con la que se utilizara en obra acorde a los equipos viales de compactación con los que se disponga. Generalmente para materiales finos (limo y arcilla) se utilizan equipos pequeños de 500 kg hasta 2 </a:t>
            </a:r>
            <a:r>
              <a:rPr lang="es-AR" b="0" dirty="0" err="1"/>
              <a:t>Tn</a:t>
            </a:r>
            <a:r>
              <a:rPr lang="es-AR" b="0" dirty="0"/>
              <a:t> de peso y por lo tanto la energía entregada es relativamente baja. Para materiales granulares (grava y arena) se utilizan equipos de gran porte entre 2 </a:t>
            </a:r>
            <a:r>
              <a:rPr lang="es-AR" b="0" dirty="0" err="1"/>
              <a:t>Tn</a:t>
            </a:r>
            <a:r>
              <a:rPr lang="es-AR" b="0" dirty="0"/>
              <a:t> y 10 </a:t>
            </a:r>
            <a:r>
              <a:rPr lang="es-AR" b="0" dirty="0" err="1"/>
              <a:t>Tn</a:t>
            </a:r>
            <a:r>
              <a:rPr lang="es-AR" b="0" dirty="0"/>
              <a:t>, siendo la energía entregada mucho mayor. Es por ello que existen diferentes tipos de Ensayo Proctor con energías de Compactación (C.E.) diferentes. </a:t>
            </a:r>
          </a:p>
          <a:p>
            <a:endParaRPr lang="es-AR" dirty="0"/>
          </a:p>
        </p:txBody>
      </p:sp>
      <p:sp>
        <p:nvSpPr>
          <p:cNvPr id="4" name="3 Marcador de contenido"/>
          <p:cNvSpPr>
            <a:spLocks noGrp="1"/>
          </p:cNvSpPr>
          <p:nvPr>
            <p:ph sz="half" idx="2"/>
          </p:nvPr>
        </p:nvSpPr>
        <p:spPr>
          <a:xfrm>
            <a:off x="0" y="2636911"/>
            <a:ext cx="3275856" cy="3489251"/>
          </a:xfrm>
        </p:spPr>
        <p:txBody>
          <a:bodyPr/>
          <a:lstStyle/>
          <a:p>
            <a:pPr algn="ctr"/>
            <a:r>
              <a:rPr lang="es-AR" dirty="0" smtClean="0"/>
              <a:t>Materiales Finos</a:t>
            </a:r>
          </a:p>
          <a:p>
            <a:pPr marL="0" indent="0" algn="ctr">
              <a:buNone/>
            </a:pPr>
            <a:r>
              <a:rPr lang="es-AR" sz="1600" dirty="0"/>
              <a:t>(retenido Tamiz Nº4 menor al 5%) </a:t>
            </a:r>
            <a:endParaRPr lang="es-AR" sz="1600" dirty="0" smtClean="0"/>
          </a:p>
          <a:p>
            <a:pPr marL="0" indent="0" algn="ctr">
              <a:buNone/>
            </a:pPr>
            <a:r>
              <a:rPr lang="es-AR" dirty="0" smtClean="0"/>
              <a:t>(Ensayo I)</a:t>
            </a:r>
          </a:p>
          <a:p>
            <a:endParaRPr lang="es-AR" dirty="0"/>
          </a:p>
          <a:p>
            <a:pPr algn="ctr"/>
            <a:r>
              <a:rPr lang="es-AR" dirty="0" smtClean="0"/>
              <a:t>Materiales Granulares</a:t>
            </a:r>
          </a:p>
          <a:p>
            <a:pPr marL="0" indent="0" algn="ctr">
              <a:buNone/>
            </a:pPr>
            <a:r>
              <a:rPr lang="es-AR" sz="1600" dirty="0"/>
              <a:t>(retenido Tamiz Nº4 mayor al 5%) </a:t>
            </a:r>
            <a:endParaRPr lang="es-AR" sz="1600" dirty="0" smtClean="0"/>
          </a:p>
          <a:p>
            <a:pPr marL="0" indent="0" algn="ctr">
              <a:buNone/>
            </a:pPr>
            <a:r>
              <a:rPr lang="es-AR" dirty="0" smtClean="0"/>
              <a:t>(Ensayo V)</a:t>
            </a:r>
          </a:p>
          <a:p>
            <a:endParaRPr lang="es-AR"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2505760"/>
            <a:ext cx="5796136" cy="1427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4545124"/>
            <a:ext cx="5724128"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75347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5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107504" y="274638"/>
            <a:ext cx="8928992" cy="1143000"/>
          </a:xfrm>
        </p:spPr>
        <p:txBody>
          <a:bodyPr>
            <a:normAutofit fontScale="90000"/>
          </a:bodyPr>
          <a:lstStyle/>
          <a:p>
            <a:pPr algn="l"/>
            <a:r>
              <a:rPr lang="es-AR" sz="2400" dirty="0" smtClean="0"/>
              <a:t/>
            </a:r>
            <a:br>
              <a:rPr lang="es-AR" sz="2400" dirty="0" smtClean="0"/>
            </a:br>
            <a:r>
              <a:rPr lang="es-AR" sz="2400" dirty="0" smtClean="0"/>
              <a:t>Suelos Finos              (Ensayo </a:t>
            </a:r>
            <a:r>
              <a:rPr lang="es-AR" sz="2400" dirty="0"/>
              <a:t>Proctor Estándar de 6 </a:t>
            </a:r>
            <a:r>
              <a:rPr lang="es-AR" sz="2400" dirty="0" smtClean="0"/>
              <a:t>KJ/m3</a:t>
            </a:r>
            <a:r>
              <a:rPr lang="es-AR" sz="2400" dirty="0"/>
              <a:t>)  T</a:t>
            </a:r>
            <a:r>
              <a:rPr lang="es-AR" sz="2400" dirty="0" smtClean="0"/>
              <a:t>ipo I (T99)</a:t>
            </a:r>
            <a:r>
              <a:rPr lang="es-AR" sz="2400" dirty="0"/>
              <a:t/>
            </a:r>
            <a:br>
              <a:rPr lang="es-AR" sz="2400" dirty="0"/>
            </a:br>
            <a:r>
              <a:rPr lang="es-AR" sz="2400" dirty="0" smtClean="0"/>
              <a:t>		       (</a:t>
            </a:r>
            <a:r>
              <a:rPr lang="es-AR" sz="2400" dirty="0"/>
              <a:t>Ensayo Proctor Modificado de 18 KJ/m3 </a:t>
            </a:r>
            <a:r>
              <a:rPr lang="es-AR" sz="2400" dirty="0" smtClean="0"/>
              <a:t>) Tipo III (T180)</a:t>
            </a:r>
            <a:r>
              <a:rPr lang="es-AR" sz="2400" dirty="0"/>
              <a:t/>
            </a:r>
            <a:br>
              <a:rPr lang="es-AR" sz="2400" dirty="0"/>
            </a:br>
            <a:r>
              <a:rPr lang="es-AR" sz="2400" dirty="0" smtClean="0"/>
              <a:t>                                   </a:t>
            </a:r>
            <a:br>
              <a:rPr lang="es-AR" sz="2400" dirty="0" smtClean="0"/>
            </a:br>
            <a:r>
              <a:rPr lang="es-AR" sz="2400" dirty="0" smtClean="0"/>
              <a:t>Suelos Granulares   (</a:t>
            </a:r>
            <a:r>
              <a:rPr lang="es-AR" sz="2400" dirty="0"/>
              <a:t>Ensayo Proctor Estándar de 6 KJ/m3) </a:t>
            </a:r>
            <a:r>
              <a:rPr lang="es-AR" sz="2400" dirty="0" smtClean="0"/>
              <a:t>Tipo IV (T99)</a:t>
            </a:r>
            <a:br>
              <a:rPr lang="es-AR" sz="2400" dirty="0" smtClean="0"/>
            </a:br>
            <a:r>
              <a:rPr lang="es-AR" sz="2400" dirty="0" smtClean="0"/>
              <a:t>		      (Ensayo </a:t>
            </a:r>
            <a:r>
              <a:rPr lang="es-AR" sz="2400" dirty="0"/>
              <a:t>Proctor Modificado de 18 KJ/m3 </a:t>
            </a:r>
            <a:r>
              <a:rPr lang="es-AR" sz="2400" dirty="0" smtClean="0"/>
              <a:t>) Tipo V (T180)</a:t>
            </a:r>
            <a:endParaRPr lang="es-AR" sz="2400" dirty="0"/>
          </a:p>
        </p:txBody>
      </p:sp>
      <p:pic>
        <p:nvPicPr>
          <p:cNvPr id="10" name="9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2082" y="2132856"/>
            <a:ext cx="3490338" cy="4248472"/>
          </a:xfrm>
          <a:prstGeom prst="rect">
            <a:avLst/>
          </a:prstGeom>
        </p:spPr>
      </p:pic>
      <p:pic>
        <p:nvPicPr>
          <p:cNvPr id="4" name="Imagen 5"/>
          <p:cNvPicPr/>
          <p:nvPr/>
        </p:nvPicPr>
        <p:blipFill>
          <a:blip r:embed="rId5"/>
          <a:stretch>
            <a:fillRect/>
          </a:stretch>
        </p:blipFill>
        <p:spPr>
          <a:xfrm>
            <a:off x="179512" y="2004708"/>
            <a:ext cx="4464496" cy="4592643"/>
          </a:xfrm>
          <a:prstGeom prst="rect">
            <a:avLst/>
          </a:prstGeom>
        </p:spPr>
      </p:pic>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33753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8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Elementos necesarios</a:t>
            </a:r>
            <a:endParaRPr lang="es-AR" dirty="0"/>
          </a:p>
        </p:txBody>
      </p:sp>
      <p:sp>
        <p:nvSpPr>
          <p:cNvPr id="5" name="4 Marcador de texto"/>
          <p:cNvSpPr>
            <a:spLocks noGrp="1"/>
          </p:cNvSpPr>
          <p:nvPr>
            <p:ph type="body" idx="1"/>
          </p:nvPr>
        </p:nvSpPr>
        <p:spPr>
          <a:xfrm>
            <a:off x="3275856" y="1898949"/>
            <a:ext cx="1656184" cy="639762"/>
          </a:xfrm>
        </p:spPr>
        <p:txBody>
          <a:bodyPr/>
          <a:lstStyle/>
          <a:p>
            <a:r>
              <a:rPr lang="es-AR" dirty="0" err="1" smtClean="0"/>
              <a:t>Pesafiltros</a:t>
            </a:r>
            <a:r>
              <a:rPr lang="es-AR" dirty="0" smtClean="0"/>
              <a:t> </a:t>
            </a:r>
            <a:endParaRPr lang="es-AR" dirty="0"/>
          </a:p>
        </p:txBody>
      </p:sp>
      <p:pic>
        <p:nvPicPr>
          <p:cNvPr id="9" name="8 Marcador de contenido"/>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27262" y="5103317"/>
            <a:ext cx="1621078" cy="1542726"/>
          </a:xfrm>
        </p:spPr>
      </p:pic>
      <p:sp>
        <p:nvSpPr>
          <p:cNvPr id="7" name="6 Marcador de texto"/>
          <p:cNvSpPr>
            <a:spLocks noGrp="1"/>
          </p:cNvSpPr>
          <p:nvPr>
            <p:ph type="body" sz="quarter" idx="3"/>
          </p:nvPr>
        </p:nvSpPr>
        <p:spPr>
          <a:xfrm>
            <a:off x="5436096" y="2060848"/>
            <a:ext cx="3095327" cy="597743"/>
          </a:xfrm>
        </p:spPr>
        <p:txBody>
          <a:bodyPr>
            <a:normAutofit fontScale="92500"/>
          </a:bodyPr>
          <a:lstStyle/>
          <a:p>
            <a:r>
              <a:rPr lang="es-AR" dirty="0" smtClean="0"/>
              <a:t>Materiales en conjunto</a:t>
            </a:r>
            <a:endParaRPr lang="es-AR" dirty="0"/>
          </a:p>
        </p:txBody>
      </p:sp>
      <p:pic>
        <p:nvPicPr>
          <p:cNvPr id="10" name="9 Marcador de contenido"/>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3203848" y="2564904"/>
            <a:ext cx="1832705" cy="2213620"/>
          </a:xfrm>
        </p:spPr>
      </p:pic>
      <p:pic>
        <p:nvPicPr>
          <p:cNvPr id="4" name="8 Marcador de contenid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979" y="1668687"/>
            <a:ext cx="2671646" cy="3168352"/>
          </a:xfrm>
          <a:prstGeom prst="rect">
            <a:avLst/>
          </a:prstGeom>
        </p:spPr>
      </p:pic>
      <p:pic>
        <p:nvPicPr>
          <p:cNvPr id="11" name="10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8104" y="2793109"/>
            <a:ext cx="3060040" cy="2292076"/>
          </a:xfrm>
          <a:prstGeom prst="rect">
            <a:avLst/>
          </a:prstGeom>
        </p:spPr>
      </p:pic>
      <p:sp>
        <p:nvSpPr>
          <p:cNvPr id="12" name="4 Marcador de texto"/>
          <p:cNvSpPr txBox="1">
            <a:spLocks/>
          </p:cNvSpPr>
          <p:nvPr/>
        </p:nvSpPr>
        <p:spPr>
          <a:xfrm>
            <a:off x="567531" y="4590628"/>
            <a:ext cx="2132261" cy="494557"/>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s-AR" dirty="0" smtClean="0"/>
              <a:t>Probetas graduadas</a:t>
            </a:r>
            <a:endParaRPr lang="es-AR" dirty="0"/>
          </a:p>
        </p:txBody>
      </p:sp>
      <p:sp>
        <p:nvSpPr>
          <p:cNvPr id="13" name="4 Marcador de texto"/>
          <p:cNvSpPr txBox="1">
            <a:spLocks/>
          </p:cNvSpPr>
          <p:nvPr/>
        </p:nvSpPr>
        <p:spPr>
          <a:xfrm>
            <a:off x="567531" y="1421408"/>
            <a:ext cx="1940541" cy="494557"/>
          </a:xfrm>
          <a:prstGeom prst="rect">
            <a:avLst/>
          </a:prstGeom>
        </p:spPr>
        <p:txBody>
          <a:bodyPr vert="horz" lIns="91440" tIns="45720" rIns="91440" bIns="45720" rtlCol="0" anchor="b">
            <a:normAutofit fontScale="92500"/>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s-AR" dirty="0" smtClean="0"/>
              <a:t>Molde y Pisón</a:t>
            </a:r>
            <a:endParaRPr lang="es-AR" dirty="0"/>
          </a:p>
        </p:txBody>
      </p:sp>
      <p:sp>
        <p:nvSpPr>
          <p:cNvPr id="14" name="6 Marcador de texto"/>
          <p:cNvSpPr txBox="1">
            <a:spLocks/>
          </p:cNvSpPr>
          <p:nvPr/>
        </p:nvSpPr>
        <p:spPr>
          <a:xfrm>
            <a:off x="5508104" y="5085185"/>
            <a:ext cx="3095327" cy="1656183"/>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342900" indent="-342900">
              <a:buFont typeface="Arial" panose="020B0604020202020204" pitchFamily="34" charset="0"/>
              <a:buChar char="•"/>
            </a:pPr>
            <a:r>
              <a:rPr lang="es-AR" dirty="0" smtClean="0"/>
              <a:t>Tamiz ¾”</a:t>
            </a:r>
            <a:endParaRPr lang="es-AR" dirty="0"/>
          </a:p>
          <a:p>
            <a:pPr marL="342900" indent="-342900">
              <a:buFont typeface="Arial" panose="020B0604020202020204" pitchFamily="34" charset="0"/>
              <a:buChar char="•"/>
            </a:pPr>
            <a:r>
              <a:rPr lang="es-AR" dirty="0" smtClean="0"/>
              <a:t>Bandeja de trabajo</a:t>
            </a:r>
          </a:p>
          <a:p>
            <a:pPr marL="342900" indent="-342900">
              <a:buFont typeface="Arial" panose="020B0604020202020204" pitchFamily="34" charset="0"/>
              <a:buChar char="•"/>
            </a:pPr>
            <a:r>
              <a:rPr lang="es-AR" dirty="0" smtClean="0"/>
              <a:t>Cuchara de albañil y redonda</a:t>
            </a:r>
          </a:p>
          <a:p>
            <a:pPr marL="342900" indent="-342900">
              <a:buFont typeface="Arial" panose="020B0604020202020204" pitchFamily="34" charset="0"/>
              <a:buChar char="•"/>
            </a:pPr>
            <a:r>
              <a:rPr lang="es-AR" dirty="0" smtClean="0"/>
              <a:t>Cortador</a:t>
            </a:r>
          </a:p>
          <a:p>
            <a:pPr marL="342900" indent="-342900">
              <a:buFont typeface="Arial" panose="020B0604020202020204" pitchFamily="34" charset="0"/>
              <a:buChar char="•"/>
            </a:pPr>
            <a:r>
              <a:rPr lang="es-AR" dirty="0" smtClean="0"/>
              <a:t>Pincel</a:t>
            </a: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261716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5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1401</TotalTime>
  <Words>2675</Words>
  <Application>Microsoft Office PowerPoint</Application>
  <PresentationFormat>Presentación en pantalla (4:3)</PresentationFormat>
  <Paragraphs>211</Paragraphs>
  <Slides>34</Slides>
  <Notes>0</Notes>
  <HiddenSlides>0</HiddenSlides>
  <MMClips>34</MMClips>
  <ScaleCrop>false</ScaleCrop>
  <HeadingPairs>
    <vt:vector size="4" baseType="variant">
      <vt:variant>
        <vt:lpstr>Tema</vt:lpstr>
      </vt:variant>
      <vt:variant>
        <vt:i4>1</vt:i4>
      </vt:variant>
      <vt:variant>
        <vt:lpstr>Títulos de diapositiva</vt:lpstr>
      </vt:variant>
      <vt:variant>
        <vt:i4>34</vt:i4>
      </vt:variant>
    </vt:vector>
  </HeadingPairs>
  <TitlesOfParts>
    <vt:vector size="35" baseType="lpstr">
      <vt:lpstr>Tema de Office</vt:lpstr>
      <vt:lpstr>Mecánica y Tratamiento de Suelos</vt:lpstr>
      <vt:lpstr>Objetivos  </vt:lpstr>
      <vt:lpstr>Compactación y Humedad optima</vt:lpstr>
      <vt:lpstr>Energía de Compactación</vt:lpstr>
      <vt:lpstr>Ventajas de la Compactación</vt:lpstr>
      <vt:lpstr>Durante el proceso de compactación la estructura del suelo va sufriendo diferentes cambios que se reflejan exteriormente como un aumento del peso unitario seco a medida que la humedad del suelo va aumentando, hasta que la humedad incorporada es tan elevada, que el proceso de compactación se vuelve ineficiente y el peso unitario seco disminuye</vt:lpstr>
      <vt:lpstr>Tipos de Ensayos</vt:lpstr>
      <vt:lpstr> Suelos Finos              (Ensayo Proctor Estándar de 6 KJ/m3)  Tipo I (T99)          (Ensayo Proctor Modificado de 18 KJ/m3 ) Tipo III (T180)                                     Suelos Granulares   (Ensayo Proctor Estándar de 6 KJ/m3) Tipo IV (T99)         (Ensayo Proctor Modificado de 18 KJ/m3 ) Tipo V (T180)</vt:lpstr>
      <vt:lpstr>Elementos necesarios</vt:lpstr>
      <vt:lpstr>Procedimiento Ensayo I estandar (retenido en tamiz 4 menor al 5%)</vt:lpstr>
      <vt:lpstr>Procedimiento Ensayo I estandar (retenido en tamiz 4 menor al 5%)</vt:lpstr>
      <vt:lpstr>Cálculos</vt:lpstr>
      <vt:lpstr>Planilla de Cálculos y Gráficos</vt:lpstr>
      <vt:lpstr>Observación de Gráficos</vt:lpstr>
      <vt:lpstr>Relación Laboratorio-Campo</vt:lpstr>
      <vt:lpstr>Equipos de Compactación Vial</vt:lpstr>
      <vt:lpstr>Equipos de Compactación Civil</vt:lpstr>
      <vt:lpstr>Determinación de Densidad en Campo Método del Cono de Arena</vt:lpstr>
      <vt:lpstr>Equipo necesario</vt:lpstr>
      <vt:lpstr>Procedimiento</vt:lpstr>
      <vt:lpstr>Procedimiento</vt:lpstr>
      <vt:lpstr>Precauciones</vt:lpstr>
      <vt:lpstr>Nucleodensímetro</vt:lpstr>
      <vt:lpstr>Elementos</vt:lpstr>
      <vt:lpstr>Determinaciones</vt:lpstr>
      <vt:lpstr>Determinaciones</vt:lpstr>
      <vt:lpstr>Obtención de Parámetros</vt:lpstr>
      <vt:lpstr>Operación</vt:lpstr>
      <vt:lpstr>Desarrollo de la Medición</vt:lpstr>
      <vt:lpstr>Desarrollo de la Medición</vt:lpstr>
      <vt:lpstr>Calibración con Cono de Arena</vt:lpstr>
      <vt:lpstr>Nucleodensímetro</vt:lpstr>
      <vt:lpstr>¿El nucleodensímetro le recuerda a algún/os tipo de perfilaje de pozo?</vt:lpstr>
      <vt:lpstr>Video de para ver procedimiento Proctor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Pablo</dc:creator>
  <cp:lastModifiedBy>Pablo</cp:lastModifiedBy>
  <cp:revision>120</cp:revision>
  <dcterms:created xsi:type="dcterms:W3CDTF">2020-04-14T10:32:53Z</dcterms:created>
  <dcterms:modified xsi:type="dcterms:W3CDTF">2020-05-16T12:36:32Z</dcterms:modified>
</cp:coreProperties>
</file>