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56" r:id="rId3"/>
    <p:sldId id="258" r:id="rId4"/>
    <p:sldId id="264" r:id="rId5"/>
    <p:sldId id="259" r:id="rId6"/>
    <p:sldId id="257" r:id="rId7"/>
    <p:sldId id="260" r:id="rId8"/>
    <p:sldId id="262" r:id="rId9"/>
    <p:sldId id="268" r:id="rId10"/>
    <p:sldId id="265" r:id="rId11"/>
    <p:sldId id="261" r:id="rId12"/>
    <p:sldId id="263" r:id="rId13"/>
    <p:sldId id="284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7" r:id="rId34"/>
    <p:sldId id="308" r:id="rId35"/>
    <p:sldId id="310" r:id="rId36"/>
    <p:sldId id="309" r:id="rId37"/>
    <p:sldId id="305" r:id="rId38"/>
    <p:sldId id="285" r:id="rId3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1A124-03BF-4A1E-BD4A-2DA7F2C4BD28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76FC3C30-D952-4EC2-90BA-F38066ABD206}">
      <dgm:prSet phldrT="[Texto]"/>
      <dgm:spPr/>
      <dgm:t>
        <a:bodyPr/>
        <a:lstStyle/>
        <a:p>
          <a:r>
            <a:rPr lang="es-AR" dirty="0" smtClean="0"/>
            <a:t>Procesos de fundición de metal</a:t>
          </a:r>
          <a:endParaRPr lang="es-AR" dirty="0"/>
        </a:p>
      </dgm:t>
    </dgm:pt>
    <dgm:pt modelId="{617AB0D7-86C0-4579-ADEC-0B606DBDA04D}" type="parTrans" cxnId="{6D14A0CD-601E-4AFA-A6AA-DE089785E490}">
      <dgm:prSet/>
      <dgm:spPr/>
      <dgm:t>
        <a:bodyPr/>
        <a:lstStyle/>
        <a:p>
          <a:endParaRPr lang="es-AR"/>
        </a:p>
      </dgm:t>
    </dgm:pt>
    <dgm:pt modelId="{634E0A02-9E7C-4D99-A87A-1014E1ADB66A}" type="sibTrans" cxnId="{6D14A0CD-601E-4AFA-A6AA-DE089785E490}">
      <dgm:prSet/>
      <dgm:spPr/>
      <dgm:t>
        <a:bodyPr/>
        <a:lstStyle/>
        <a:p>
          <a:endParaRPr lang="es-AR"/>
        </a:p>
      </dgm:t>
    </dgm:pt>
    <dgm:pt modelId="{F953A45A-3C29-4437-A7E0-0B62B907E99C}">
      <dgm:prSet phldrT="[Texto]" custT="1"/>
      <dgm:spPr/>
      <dgm:t>
        <a:bodyPr/>
        <a:lstStyle/>
        <a:p>
          <a:r>
            <a:rPr lang="es-AR" sz="2000" b="1" dirty="0" smtClean="0"/>
            <a:t>Fundición en moldes perecederos</a:t>
          </a:r>
        </a:p>
        <a:p>
          <a:r>
            <a:rPr lang="es-AR" sz="1600" dirty="0" smtClean="0"/>
            <a:t>En arena</a:t>
          </a:r>
        </a:p>
        <a:p>
          <a:r>
            <a:rPr lang="es-AR" sz="1600" dirty="0" smtClean="0"/>
            <a:t>En cáscara</a:t>
          </a:r>
        </a:p>
        <a:p>
          <a:r>
            <a:rPr lang="es-AR" sz="1600" dirty="0" smtClean="0"/>
            <a:t>Modelo desechable</a:t>
          </a:r>
        </a:p>
        <a:p>
          <a:r>
            <a:rPr lang="es-AR" sz="1600" dirty="0" smtClean="0"/>
            <a:t>En yeso</a:t>
          </a:r>
        </a:p>
        <a:p>
          <a:r>
            <a:rPr lang="es-AR" sz="1600" dirty="0" smtClean="0"/>
            <a:t>De cerámica</a:t>
          </a:r>
        </a:p>
        <a:p>
          <a:r>
            <a:rPr lang="es-AR" sz="1600" dirty="0" smtClean="0"/>
            <a:t>Cera perdida</a:t>
          </a:r>
          <a:endParaRPr lang="es-AR" sz="1600" dirty="0"/>
        </a:p>
      </dgm:t>
    </dgm:pt>
    <dgm:pt modelId="{AFEDA707-1896-458D-B390-8238AD9E3DD6}" type="parTrans" cxnId="{5FC4F662-8720-4A42-A0B8-DFBEB67EC8B8}">
      <dgm:prSet/>
      <dgm:spPr/>
      <dgm:t>
        <a:bodyPr/>
        <a:lstStyle/>
        <a:p>
          <a:endParaRPr lang="es-AR"/>
        </a:p>
      </dgm:t>
    </dgm:pt>
    <dgm:pt modelId="{F9683637-CBFD-448F-8151-3583A870735B}" type="sibTrans" cxnId="{5FC4F662-8720-4A42-A0B8-DFBEB67EC8B8}">
      <dgm:prSet/>
      <dgm:spPr/>
      <dgm:t>
        <a:bodyPr/>
        <a:lstStyle/>
        <a:p>
          <a:endParaRPr lang="es-AR"/>
        </a:p>
      </dgm:t>
    </dgm:pt>
    <dgm:pt modelId="{D245B1A2-177C-41E6-90C2-5E2DF6631617}">
      <dgm:prSet phldrT="[Texto]" custT="1"/>
      <dgm:spPr/>
      <dgm:t>
        <a:bodyPr/>
        <a:lstStyle/>
        <a:p>
          <a:r>
            <a:rPr lang="es-AR" sz="2000" b="1" dirty="0" smtClean="0"/>
            <a:t>Fundición en moldes permanentes (coquillas)</a:t>
          </a:r>
        </a:p>
        <a:p>
          <a:r>
            <a:rPr lang="es-AR" sz="1600" dirty="0" smtClean="0"/>
            <a:t>Hueca</a:t>
          </a:r>
        </a:p>
        <a:p>
          <a:r>
            <a:rPr lang="es-AR" sz="1600" dirty="0" smtClean="0"/>
            <a:t>A presión</a:t>
          </a:r>
        </a:p>
        <a:p>
          <a:r>
            <a:rPr lang="es-AR" sz="1600" dirty="0" smtClean="0"/>
            <a:t>Centrífuga</a:t>
          </a:r>
        </a:p>
        <a:p>
          <a:r>
            <a:rPr lang="es-AR" sz="1600" dirty="0" smtClean="0"/>
            <a:t>Por dado impresor</a:t>
          </a:r>
        </a:p>
        <a:p>
          <a:r>
            <a:rPr lang="es-AR" sz="1600" dirty="0" smtClean="0"/>
            <a:t>Semisólida</a:t>
          </a:r>
          <a:endParaRPr lang="es-AR" sz="1600" dirty="0"/>
        </a:p>
      </dgm:t>
    </dgm:pt>
    <dgm:pt modelId="{AC6666E6-E33F-4F81-8E4F-24470478D4B4}" type="parTrans" cxnId="{D6795438-988D-4796-9208-7724B8E223A1}">
      <dgm:prSet/>
      <dgm:spPr/>
      <dgm:t>
        <a:bodyPr/>
        <a:lstStyle/>
        <a:p>
          <a:endParaRPr lang="es-AR"/>
        </a:p>
      </dgm:t>
    </dgm:pt>
    <dgm:pt modelId="{0A1AF027-DF71-413E-A234-17A7ECB89F6E}" type="sibTrans" cxnId="{D6795438-988D-4796-9208-7724B8E223A1}">
      <dgm:prSet/>
      <dgm:spPr/>
      <dgm:t>
        <a:bodyPr/>
        <a:lstStyle/>
        <a:p>
          <a:endParaRPr lang="es-AR"/>
        </a:p>
      </dgm:t>
    </dgm:pt>
    <dgm:pt modelId="{0139A21E-8428-4460-9805-9F82390088E0}">
      <dgm:prSet phldrT="[Texto]" custT="1"/>
      <dgm:spPr/>
      <dgm:t>
        <a:bodyPr/>
        <a:lstStyle/>
        <a:p>
          <a:r>
            <a:rPr lang="es-AR" sz="2000" b="1" dirty="0" smtClean="0"/>
            <a:t>Crecimiento de </a:t>
          </a:r>
          <a:r>
            <a:rPr lang="es-AR" sz="2000" b="1" dirty="0" err="1" smtClean="0"/>
            <a:t>monocristales</a:t>
          </a:r>
          <a:endParaRPr lang="es-AR" sz="2000" b="1" dirty="0" smtClean="0"/>
        </a:p>
        <a:p>
          <a:r>
            <a:rPr lang="es-AR" sz="1600" dirty="0" err="1" smtClean="0"/>
            <a:t>Monocristales</a:t>
          </a:r>
          <a:r>
            <a:rPr lang="es-AR" sz="1600" dirty="0" smtClean="0"/>
            <a:t> para microelectrónica</a:t>
          </a:r>
        </a:p>
        <a:p>
          <a:r>
            <a:rPr lang="es-AR" sz="1600" dirty="0" smtClean="0"/>
            <a:t>Álabes </a:t>
          </a:r>
          <a:r>
            <a:rPr lang="es-AR" sz="1600" dirty="0" err="1" smtClean="0"/>
            <a:t>monocristalinos</a:t>
          </a:r>
          <a:r>
            <a:rPr lang="es-AR" sz="1600" dirty="0" smtClean="0"/>
            <a:t> para turbinas</a:t>
          </a:r>
        </a:p>
        <a:p>
          <a:r>
            <a:rPr lang="es-AR" sz="1600" dirty="0" smtClean="0"/>
            <a:t>De solidificación direccional</a:t>
          </a:r>
          <a:endParaRPr lang="es-AR" sz="1600" dirty="0"/>
        </a:p>
      </dgm:t>
    </dgm:pt>
    <dgm:pt modelId="{CC3AD934-ABC8-49D6-A4C8-0B25708916AD}" type="parTrans" cxnId="{06BB8E12-AF64-44CD-BDAB-2948EA847D78}">
      <dgm:prSet/>
      <dgm:spPr/>
      <dgm:t>
        <a:bodyPr/>
        <a:lstStyle/>
        <a:p>
          <a:endParaRPr lang="es-AR"/>
        </a:p>
      </dgm:t>
    </dgm:pt>
    <dgm:pt modelId="{31738792-9ADF-4500-B9EC-330851B94FF4}" type="sibTrans" cxnId="{06BB8E12-AF64-44CD-BDAB-2948EA847D78}">
      <dgm:prSet/>
      <dgm:spPr/>
      <dgm:t>
        <a:bodyPr/>
        <a:lstStyle/>
        <a:p>
          <a:endParaRPr lang="es-AR"/>
        </a:p>
      </dgm:t>
    </dgm:pt>
    <dgm:pt modelId="{78C10C50-9259-44ED-9E8A-4F6B8218F102}">
      <dgm:prSet phldrT="[Texto]"/>
      <dgm:spPr/>
      <dgm:t>
        <a:bodyPr/>
        <a:lstStyle/>
        <a:p>
          <a:endParaRPr lang="es-AR"/>
        </a:p>
      </dgm:t>
    </dgm:pt>
    <dgm:pt modelId="{1EE30859-D7FA-469B-8E77-469F92E8E457}" type="parTrans" cxnId="{E32DC643-A018-43DD-8D8B-2E763712BF18}">
      <dgm:prSet/>
      <dgm:spPr/>
      <dgm:t>
        <a:bodyPr/>
        <a:lstStyle/>
        <a:p>
          <a:endParaRPr lang="es-AR"/>
        </a:p>
      </dgm:t>
    </dgm:pt>
    <dgm:pt modelId="{1C0B3AB2-B099-458A-AD3B-ED22F60C699D}" type="sibTrans" cxnId="{E32DC643-A018-43DD-8D8B-2E763712BF18}">
      <dgm:prSet/>
      <dgm:spPr/>
      <dgm:t>
        <a:bodyPr/>
        <a:lstStyle/>
        <a:p>
          <a:endParaRPr lang="es-AR"/>
        </a:p>
      </dgm:t>
    </dgm:pt>
    <dgm:pt modelId="{D874C40B-D290-4DDC-96D8-F41982270FBF}" type="pres">
      <dgm:prSet presAssocID="{FA41A124-03BF-4A1E-BD4A-2DA7F2C4BD2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BD2C70F4-B2E5-4CB6-AFBF-109552FF30B9}" type="pres">
      <dgm:prSet presAssocID="{76FC3C30-D952-4EC2-90BA-F38066ABD206}" presName="roof" presStyleLbl="dkBgShp" presStyleIdx="0" presStyleCnt="2"/>
      <dgm:spPr/>
      <dgm:t>
        <a:bodyPr/>
        <a:lstStyle/>
        <a:p>
          <a:endParaRPr lang="es-AR"/>
        </a:p>
      </dgm:t>
    </dgm:pt>
    <dgm:pt modelId="{C96BFD4C-6318-4FFD-8742-6960BD071729}" type="pres">
      <dgm:prSet presAssocID="{76FC3C30-D952-4EC2-90BA-F38066ABD206}" presName="pillars" presStyleCnt="0"/>
      <dgm:spPr/>
    </dgm:pt>
    <dgm:pt modelId="{74D28C4A-2ED9-4CF8-9D3D-1D02445AF00B}" type="pres">
      <dgm:prSet presAssocID="{76FC3C30-D952-4EC2-90BA-F38066ABD20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2F0A40A-273D-42B6-A1FD-B33E9B8C0936}" type="pres">
      <dgm:prSet presAssocID="{D245B1A2-177C-41E6-90C2-5E2DF663161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109A465-115A-4D74-B3AB-EE5B5A983883}" type="pres">
      <dgm:prSet presAssocID="{0139A21E-8428-4460-9805-9F82390088E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517D9C2-FA97-419D-8793-2F860DB55EF0}" type="pres">
      <dgm:prSet presAssocID="{76FC3C30-D952-4EC2-90BA-F38066ABD206}" presName="base" presStyleLbl="dkBgShp" presStyleIdx="1" presStyleCnt="2" custLinFactNeighborY="3692"/>
      <dgm:spPr/>
    </dgm:pt>
  </dgm:ptLst>
  <dgm:cxnLst>
    <dgm:cxn modelId="{86BBA084-72ED-42C8-BEDD-B2CEB97CB49D}" type="presOf" srcId="{D245B1A2-177C-41E6-90C2-5E2DF6631617}" destId="{F2F0A40A-273D-42B6-A1FD-B33E9B8C0936}" srcOrd="0" destOrd="0" presId="urn:microsoft.com/office/officeart/2005/8/layout/hList3"/>
    <dgm:cxn modelId="{2B74786D-2F98-4CA7-8F01-D78D6D5D5E93}" type="presOf" srcId="{FA41A124-03BF-4A1E-BD4A-2DA7F2C4BD28}" destId="{D874C40B-D290-4DDC-96D8-F41982270FBF}" srcOrd="0" destOrd="0" presId="urn:microsoft.com/office/officeart/2005/8/layout/hList3"/>
    <dgm:cxn modelId="{606496FD-8C88-40FA-B187-A9D7249F2F3E}" type="presOf" srcId="{76FC3C30-D952-4EC2-90BA-F38066ABD206}" destId="{BD2C70F4-B2E5-4CB6-AFBF-109552FF30B9}" srcOrd="0" destOrd="0" presId="urn:microsoft.com/office/officeart/2005/8/layout/hList3"/>
    <dgm:cxn modelId="{06BB8E12-AF64-44CD-BDAB-2948EA847D78}" srcId="{76FC3C30-D952-4EC2-90BA-F38066ABD206}" destId="{0139A21E-8428-4460-9805-9F82390088E0}" srcOrd="2" destOrd="0" parTransId="{CC3AD934-ABC8-49D6-A4C8-0B25708916AD}" sibTransId="{31738792-9ADF-4500-B9EC-330851B94FF4}"/>
    <dgm:cxn modelId="{6D14A0CD-601E-4AFA-A6AA-DE089785E490}" srcId="{FA41A124-03BF-4A1E-BD4A-2DA7F2C4BD28}" destId="{76FC3C30-D952-4EC2-90BA-F38066ABD206}" srcOrd="0" destOrd="0" parTransId="{617AB0D7-86C0-4579-ADEC-0B606DBDA04D}" sibTransId="{634E0A02-9E7C-4D99-A87A-1014E1ADB66A}"/>
    <dgm:cxn modelId="{5FC4F662-8720-4A42-A0B8-DFBEB67EC8B8}" srcId="{76FC3C30-D952-4EC2-90BA-F38066ABD206}" destId="{F953A45A-3C29-4437-A7E0-0B62B907E99C}" srcOrd="0" destOrd="0" parTransId="{AFEDA707-1896-458D-B390-8238AD9E3DD6}" sibTransId="{F9683637-CBFD-448F-8151-3583A870735B}"/>
    <dgm:cxn modelId="{32168B4C-6BD7-4269-A600-DF8931EC91A9}" type="presOf" srcId="{F953A45A-3C29-4437-A7E0-0B62B907E99C}" destId="{74D28C4A-2ED9-4CF8-9D3D-1D02445AF00B}" srcOrd="0" destOrd="0" presId="urn:microsoft.com/office/officeart/2005/8/layout/hList3"/>
    <dgm:cxn modelId="{E32DC643-A018-43DD-8D8B-2E763712BF18}" srcId="{FA41A124-03BF-4A1E-BD4A-2DA7F2C4BD28}" destId="{78C10C50-9259-44ED-9E8A-4F6B8218F102}" srcOrd="1" destOrd="0" parTransId="{1EE30859-D7FA-469B-8E77-469F92E8E457}" sibTransId="{1C0B3AB2-B099-458A-AD3B-ED22F60C699D}"/>
    <dgm:cxn modelId="{60832CD2-9318-42AE-8EE5-968825841DC9}" type="presOf" srcId="{0139A21E-8428-4460-9805-9F82390088E0}" destId="{8109A465-115A-4D74-B3AB-EE5B5A983883}" srcOrd="0" destOrd="0" presId="urn:microsoft.com/office/officeart/2005/8/layout/hList3"/>
    <dgm:cxn modelId="{D6795438-988D-4796-9208-7724B8E223A1}" srcId="{76FC3C30-D952-4EC2-90BA-F38066ABD206}" destId="{D245B1A2-177C-41E6-90C2-5E2DF6631617}" srcOrd="1" destOrd="0" parTransId="{AC6666E6-E33F-4F81-8E4F-24470478D4B4}" sibTransId="{0A1AF027-DF71-413E-A234-17A7ECB89F6E}"/>
    <dgm:cxn modelId="{12A59A38-207C-49FF-929C-C748FF58B45D}" type="presParOf" srcId="{D874C40B-D290-4DDC-96D8-F41982270FBF}" destId="{BD2C70F4-B2E5-4CB6-AFBF-109552FF30B9}" srcOrd="0" destOrd="0" presId="urn:microsoft.com/office/officeart/2005/8/layout/hList3"/>
    <dgm:cxn modelId="{7D05D8EC-4B3F-4FDA-904B-56ED48FFF491}" type="presParOf" srcId="{D874C40B-D290-4DDC-96D8-F41982270FBF}" destId="{C96BFD4C-6318-4FFD-8742-6960BD071729}" srcOrd="1" destOrd="0" presId="urn:microsoft.com/office/officeart/2005/8/layout/hList3"/>
    <dgm:cxn modelId="{E19D3473-BB88-4457-8186-743CF22AEDCE}" type="presParOf" srcId="{C96BFD4C-6318-4FFD-8742-6960BD071729}" destId="{74D28C4A-2ED9-4CF8-9D3D-1D02445AF00B}" srcOrd="0" destOrd="0" presId="urn:microsoft.com/office/officeart/2005/8/layout/hList3"/>
    <dgm:cxn modelId="{C6215EF3-989F-4B52-A0D5-9163AABBA513}" type="presParOf" srcId="{C96BFD4C-6318-4FFD-8742-6960BD071729}" destId="{F2F0A40A-273D-42B6-A1FD-B33E9B8C0936}" srcOrd="1" destOrd="0" presId="urn:microsoft.com/office/officeart/2005/8/layout/hList3"/>
    <dgm:cxn modelId="{BF4B2611-D8E3-4A32-8BBE-09FE56B410CE}" type="presParOf" srcId="{C96BFD4C-6318-4FFD-8742-6960BD071729}" destId="{8109A465-115A-4D74-B3AB-EE5B5A983883}" srcOrd="2" destOrd="0" presId="urn:microsoft.com/office/officeart/2005/8/layout/hList3"/>
    <dgm:cxn modelId="{E65D6527-65DE-4DFE-A253-77509349C6D1}" type="presParOf" srcId="{D874C40B-D290-4DDC-96D8-F41982270FBF}" destId="{5517D9C2-FA97-419D-8793-2F860DB55EF0}" srcOrd="2" destOrd="0" presId="urn:microsoft.com/office/officeart/2005/8/layout/h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1F3261-B892-40A5-8475-39AE5E92E690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880A1416-3A7B-4011-ABC5-4B41B2E3C0F9}">
      <dgm:prSet phldrT="[Texto]"/>
      <dgm:spPr/>
      <dgm:t>
        <a:bodyPr/>
        <a:lstStyle/>
        <a:p>
          <a:r>
            <a:rPr lang="es-AR" dirty="0" smtClean="0"/>
            <a:t>Características de las arenas</a:t>
          </a:r>
          <a:endParaRPr lang="es-AR" dirty="0"/>
        </a:p>
      </dgm:t>
    </dgm:pt>
    <dgm:pt modelId="{80E21567-A036-461A-B9AD-4F019B31250D}" type="parTrans" cxnId="{6F889764-111A-41EA-8E56-CA78C38C4E3B}">
      <dgm:prSet/>
      <dgm:spPr/>
      <dgm:t>
        <a:bodyPr/>
        <a:lstStyle/>
        <a:p>
          <a:endParaRPr lang="es-AR"/>
        </a:p>
      </dgm:t>
    </dgm:pt>
    <dgm:pt modelId="{C271889B-B5DE-4D53-B326-DF3F7690F46A}" type="sibTrans" cxnId="{6F889764-111A-41EA-8E56-CA78C38C4E3B}">
      <dgm:prSet/>
      <dgm:spPr/>
      <dgm:t>
        <a:bodyPr/>
        <a:lstStyle/>
        <a:p>
          <a:endParaRPr lang="es-AR"/>
        </a:p>
      </dgm:t>
    </dgm:pt>
    <dgm:pt modelId="{7F4B60E3-126B-4520-B38F-4BE24FDAF0F8}">
      <dgm:prSet phldrT="[Texto]"/>
      <dgm:spPr/>
      <dgm:t>
        <a:bodyPr/>
        <a:lstStyle/>
        <a:p>
          <a:r>
            <a:rPr lang="es-AR" dirty="0" smtClean="0"/>
            <a:t>Forma y tamaño de grano</a:t>
          </a:r>
          <a:endParaRPr lang="es-AR" dirty="0"/>
        </a:p>
      </dgm:t>
    </dgm:pt>
    <dgm:pt modelId="{09833275-AFC7-4A22-BFD7-6585AA067D44}" type="parTrans" cxnId="{5BA1A3E3-6E21-441A-A820-575D74A68AB8}">
      <dgm:prSet/>
      <dgm:spPr/>
      <dgm:t>
        <a:bodyPr/>
        <a:lstStyle/>
        <a:p>
          <a:endParaRPr lang="es-AR"/>
        </a:p>
      </dgm:t>
    </dgm:pt>
    <dgm:pt modelId="{5BE96779-7D43-4377-8ECA-32F204DE310B}" type="sibTrans" cxnId="{5BA1A3E3-6E21-441A-A820-575D74A68AB8}">
      <dgm:prSet/>
      <dgm:spPr/>
      <dgm:t>
        <a:bodyPr/>
        <a:lstStyle/>
        <a:p>
          <a:endParaRPr lang="es-AR"/>
        </a:p>
      </dgm:t>
    </dgm:pt>
    <dgm:pt modelId="{05E138C3-C2F4-412D-B472-7FB556F55000}">
      <dgm:prSet phldrT="[Texto]"/>
      <dgm:spPr/>
      <dgm:t>
        <a:bodyPr/>
        <a:lstStyle/>
        <a:p>
          <a:r>
            <a:rPr lang="es-AR" dirty="0" smtClean="0"/>
            <a:t>Propiedades del molde</a:t>
          </a:r>
          <a:endParaRPr lang="es-AR" dirty="0"/>
        </a:p>
      </dgm:t>
    </dgm:pt>
    <dgm:pt modelId="{B66E9B78-2BA3-40C7-B2A4-2FE3B15CABA3}" type="parTrans" cxnId="{15648B3C-8A30-4262-BB7F-14FCA4C6FD9D}">
      <dgm:prSet/>
      <dgm:spPr/>
      <dgm:t>
        <a:bodyPr/>
        <a:lstStyle/>
        <a:p>
          <a:endParaRPr lang="es-AR"/>
        </a:p>
      </dgm:t>
    </dgm:pt>
    <dgm:pt modelId="{B36084E2-C369-4E41-891B-85EF3D181648}" type="sibTrans" cxnId="{15648B3C-8A30-4262-BB7F-14FCA4C6FD9D}">
      <dgm:prSet/>
      <dgm:spPr/>
      <dgm:t>
        <a:bodyPr/>
        <a:lstStyle/>
        <a:p>
          <a:endParaRPr lang="es-AR"/>
        </a:p>
      </dgm:t>
    </dgm:pt>
    <dgm:pt modelId="{06E99632-AE7C-46E8-9722-39F38C08FA27}">
      <dgm:prSet phldrT="[Texto]"/>
      <dgm:spPr/>
      <dgm:t>
        <a:bodyPr/>
        <a:lstStyle/>
        <a:p>
          <a:r>
            <a:rPr lang="es-AR" dirty="0" smtClean="0"/>
            <a:t>Resistencia mecánica</a:t>
          </a:r>
          <a:endParaRPr lang="es-AR" dirty="0"/>
        </a:p>
      </dgm:t>
    </dgm:pt>
    <dgm:pt modelId="{C8DD8166-B457-495F-9509-32436C554083}" type="parTrans" cxnId="{7EE49C6D-7DD9-4526-9B81-A983B25B57FC}">
      <dgm:prSet/>
      <dgm:spPr/>
      <dgm:t>
        <a:bodyPr/>
        <a:lstStyle/>
        <a:p>
          <a:endParaRPr lang="es-AR"/>
        </a:p>
      </dgm:t>
    </dgm:pt>
    <dgm:pt modelId="{3B8AA852-3289-4AE3-8C6F-010129FF56FE}" type="sibTrans" cxnId="{7EE49C6D-7DD9-4526-9B81-A983B25B57FC}">
      <dgm:prSet/>
      <dgm:spPr/>
      <dgm:t>
        <a:bodyPr/>
        <a:lstStyle/>
        <a:p>
          <a:endParaRPr lang="es-AR"/>
        </a:p>
      </dgm:t>
    </dgm:pt>
    <dgm:pt modelId="{AA1D29FA-C278-4165-B24B-F6CC17D60CFF}">
      <dgm:prSet phldrT="[Texto]"/>
      <dgm:spPr/>
      <dgm:t>
        <a:bodyPr/>
        <a:lstStyle/>
        <a:p>
          <a:r>
            <a:rPr lang="es-AR" dirty="0" smtClean="0"/>
            <a:t>Deformación</a:t>
          </a:r>
          <a:endParaRPr lang="es-AR" dirty="0"/>
        </a:p>
      </dgm:t>
    </dgm:pt>
    <dgm:pt modelId="{97FD5366-7E3D-4900-A67A-91E9124E5FB6}" type="parTrans" cxnId="{BCB4464D-521B-4C30-BF83-6D03419950E6}">
      <dgm:prSet/>
      <dgm:spPr/>
      <dgm:t>
        <a:bodyPr/>
        <a:lstStyle/>
        <a:p>
          <a:endParaRPr lang="es-AR"/>
        </a:p>
      </dgm:t>
    </dgm:pt>
    <dgm:pt modelId="{84B11147-81B8-45EA-8C67-A24EF0BB23E3}" type="sibTrans" cxnId="{BCB4464D-521B-4C30-BF83-6D03419950E6}">
      <dgm:prSet/>
      <dgm:spPr/>
      <dgm:t>
        <a:bodyPr/>
        <a:lstStyle/>
        <a:p>
          <a:endParaRPr lang="es-AR"/>
        </a:p>
      </dgm:t>
    </dgm:pt>
    <dgm:pt modelId="{BE2B827C-E6E8-43B9-917D-EC1138114D12}">
      <dgm:prSet/>
      <dgm:spPr/>
      <dgm:t>
        <a:bodyPr/>
        <a:lstStyle/>
        <a:p>
          <a:r>
            <a:rPr lang="es-AR" dirty="0" smtClean="0"/>
            <a:t>Contenido de arcillas</a:t>
          </a:r>
        </a:p>
      </dgm:t>
    </dgm:pt>
    <dgm:pt modelId="{2DACB711-B68E-43D1-887D-8084E26FC121}" type="parTrans" cxnId="{8F6D8B61-07E3-4249-A119-4A0ABC4D02EB}">
      <dgm:prSet/>
      <dgm:spPr/>
      <dgm:t>
        <a:bodyPr/>
        <a:lstStyle/>
        <a:p>
          <a:endParaRPr lang="es-AR"/>
        </a:p>
      </dgm:t>
    </dgm:pt>
    <dgm:pt modelId="{DCB8F456-33E4-4F6B-9EAA-9EE729C7AA29}" type="sibTrans" cxnId="{8F6D8B61-07E3-4249-A119-4A0ABC4D02EB}">
      <dgm:prSet/>
      <dgm:spPr/>
      <dgm:t>
        <a:bodyPr/>
        <a:lstStyle/>
        <a:p>
          <a:endParaRPr lang="es-AR"/>
        </a:p>
      </dgm:t>
    </dgm:pt>
    <dgm:pt modelId="{2936BA34-78B5-456F-B7F8-0E977D666D0C}">
      <dgm:prSet/>
      <dgm:spPr/>
      <dgm:t>
        <a:bodyPr/>
        <a:lstStyle/>
        <a:p>
          <a:r>
            <a:rPr lang="es-AR" smtClean="0"/>
            <a:t>Impurezas químicas</a:t>
          </a:r>
          <a:endParaRPr lang="es-AR" dirty="0" smtClean="0"/>
        </a:p>
      </dgm:t>
    </dgm:pt>
    <dgm:pt modelId="{B1F491AB-00FC-4BFD-A5A8-8D4D1FD9634C}" type="parTrans" cxnId="{FA33D758-F2F4-4152-9AE3-702E44B77890}">
      <dgm:prSet/>
      <dgm:spPr/>
      <dgm:t>
        <a:bodyPr/>
        <a:lstStyle/>
        <a:p>
          <a:endParaRPr lang="es-AR"/>
        </a:p>
      </dgm:t>
    </dgm:pt>
    <dgm:pt modelId="{F4AAED65-2DE3-474D-9930-42214936F58E}" type="sibTrans" cxnId="{FA33D758-F2F4-4152-9AE3-702E44B77890}">
      <dgm:prSet/>
      <dgm:spPr/>
      <dgm:t>
        <a:bodyPr/>
        <a:lstStyle/>
        <a:p>
          <a:endParaRPr lang="es-AR"/>
        </a:p>
      </dgm:t>
    </dgm:pt>
    <dgm:pt modelId="{429591D4-B657-4473-B1AB-F0FD6E7ABB44}">
      <dgm:prSet/>
      <dgm:spPr/>
      <dgm:t>
        <a:bodyPr/>
        <a:lstStyle/>
        <a:p>
          <a:r>
            <a:rPr lang="es-AR" smtClean="0"/>
            <a:t>Humedad</a:t>
          </a:r>
          <a:endParaRPr lang="es-AR"/>
        </a:p>
      </dgm:t>
    </dgm:pt>
    <dgm:pt modelId="{C1708750-9A8C-4504-AA54-A94B81AF959F}" type="parTrans" cxnId="{13B0FF10-82F3-43B9-802A-6E316C33E8E0}">
      <dgm:prSet/>
      <dgm:spPr/>
      <dgm:t>
        <a:bodyPr/>
        <a:lstStyle/>
        <a:p>
          <a:endParaRPr lang="es-AR"/>
        </a:p>
      </dgm:t>
    </dgm:pt>
    <dgm:pt modelId="{37B9B134-62B4-4963-85B0-5318B5CA0C2B}" type="sibTrans" cxnId="{13B0FF10-82F3-43B9-802A-6E316C33E8E0}">
      <dgm:prSet/>
      <dgm:spPr/>
      <dgm:t>
        <a:bodyPr/>
        <a:lstStyle/>
        <a:p>
          <a:endParaRPr lang="es-AR"/>
        </a:p>
      </dgm:t>
    </dgm:pt>
    <dgm:pt modelId="{F9FF9A1A-FA27-4A38-883A-9340EE26DA4C}">
      <dgm:prSet phldrT="[Texto]"/>
      <dgm:spPr/>
      <dgm:t>
        <a:bodyPr/>
        <a:lstStyle/>
        <a:p>
          <a:r>
            <a:rPr lang="es-AR" dirty="0" smtClean="0"/>
            <a:t>Permeabilidad</a:t>
          </a:r>
          <a:endParaRPr lang="es-AR" dirty="0"/>
        </a:p>
      </dgm:t>
    </dgm:pt>
    <dgm:pt modelId="{C7B99E49-4DB4-4D5A-9E7D-A82CCBA97CFD}" type="parTrans" cxnId="{CDE2FC6D-57E2-486F-94AB-DA29378712B1}">
      <dgm:prSet/>
      <dgm:spPr/>
      <dgm:t>
        <a:bodyPr/>
        <a:lstStyle/>
        <a:p>
          <a:endParaRPr lang="es-AR"/>
        </a:p>
      </dgm:t>
    </dgm:pt>
    <dgm:pt modelId="{5704238B-019A-49BC-A50E-6D9D790A4F84}" type="sibTrans" cxnId="{CDE2FC6D-57E2-486F-94AB-DA29378712B1}">
      <dgm:prSet/>
      <dgm:spPr/>
      <dgm:t>
        <a:bodyPr/>
        <a:lstStyle/>
        <a:p>
          <a:endParaRPr lang="es-AR"/>
        </a:p>
      </dgm:t>
    </dgm:pt>
    <dgm:pt modelId="{591C8013-EAAA-4541-99ED-E323EBFCF2E1}">
      <dgm:prSet phldrT="[Texto]"/>
      <dgm:spPr/>
      <dgm:t>
        <a:bodyPr/>
        <a:lstStyle/>
        <a:p>
          <a:r>
            <a:rPr lang="es-AR" dirty="0" smtClean="0"/>
            <a:t>Propiedades refractarias</a:t>
          </a:r>
          <a:endParaRPr lang="es-AR" dirty="0"/>
        </a:p>
      </dgm:t>
    </dgm:pt>
    <dgm:pt modelId="{009A50D6-BE30-42BA-9EFD-E905FF84EA8C}" type="parTrans" cxnId="{08870520-BC4D-4D82-B642-C4CE816E7FA3}">
      <dgm:prSet/>
      <dgm:spPr/>
      <dgm:t>
        <a:bodyPr/>
        <a:lstStyle/>
        <a:p>
          <a:endParaRPr lang="es-AR"/>
        </a:p>
      </dgm:t>
    </dgm:pt>
    <dgm:pt modelId="{82396EBD-95F1-497A-B50E-7FBDB3419C96}" type="sibTrans" cxnId="{08870520-BC4D-4D82-B642-C4CE816E7FA3}">
      <dgm:prSet/>
      <dgm:spPr/>
      <dgm:t>
        <a:bodyPr/>
        <a:lstStyle/>
        <a:p>
          <a:endParaRPr lang="es-AR"/>
        </a:p>
      </dgm:t>
    </dgm:pt>
    <dgm:pt modelId="{A6305C86-AFBA-4FE6-9376-99CE7BC9FBE9}" type="pres">
      <dgm:prSet presAssocID="{071F3261-B892-40A5-8475-39AE5E92E69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D9E8257D-85E0-45A9-BF80-2A4FF6C7A9AD}" type="pres">
      <dgm:prSet presAssocID="{880A1416-3A7B-4011-ABC5-4B41B2E3C0F9}" presName="root" presStyleCnt="0"/>
      <dgm:spPr/>
    </dgm:pt>
    <dgm:pt modelId="{F9F4ABE6-8C38-487C-A704-637766C73FD3}" type="pres">
      <dgm:prSet presAssocID="{880A1416-3A7B-4011-ABC5-4B41B2E3C0F9}" presName="rootComposite" presStyleCnt="0"/>
      <dgm:spPr/>
    </dgm:pt>
    <dgm:pt modelId="{3C2B23F8-3AE3-4BD3-BF70-00AF0360B5E2}" type="pres">
      <dgm:prSet presAssocID="{880A1416-3A7B-4011-ABC5-4B41B2E3C0F9}" presName="rootText" presStyleLbl="node1" presStyleIdx="0" presStyleCnt="2"/>
      <dgm:spPr/>
      <dgm:t>
        <a:bodyPr/>
        <a:lstStyle/>
        <a:p>
          <a:endParaRPr lang="es-AR"/>
        </a:p>
      </dgm:t>
    </dgm:pt>
    <dgm:pt modelId="{C42E25F6-C9B8-440C-BA71-3A98D63BF45E}" type="pres">
      <dgm:prSet presAssocID="{880A1416-3A7B-4011-ABC5-4B41B2E3C0F9}" presName="rootConnector" presStyleLbl="node1" presStyleIdx="0" presStyleCnt="2"/>
      <dgm:spPr/>
      <dgm:t>
        <a:bodyPr/>
        <a:lstStyle/>
        <a:p>
          <a:endParaRPr lang="es-AR"/>
        </a:p>
      </dgm:t>
    </dgm:pt>
    <dgm:pt modelId="{01FA7F87-3360-429D-A23A-97856A8E8ED0}" type="pres">
      <dgm:prSet presAssocID="{880A1416-3A7B-4011-ABC5-4B41B2E3C0F9}" presName="childShape" presStyleCnt="0"/>
      <dgm:spPr/>
    </dgm:pt>
    <dgm:pt modelId="{F6AA5FD2-E9EE-4E83-BFB3-E7BA328A21EE}" type="pres">
      <dgm:prSet presAssocID="{09833275-AFC7-4A22-BFD7-6585AA067D44}" presName="Name13" presStyleLbl="parChTrans1D2" presStyleIdx="0" presStyleCnt="8"/>
      <dgm:spPr/>
      <dgm:t>
        <a:bodyPr/>
        <a:lstStyle/>
        <a:p>
          <a:endParaRPr lang="es-AR"/>
        </a:p>
      </dgm:t>
    </dgm:pt>
    <dgm:pt modelId="{7B4F00F7-AED0-4CFE-BD3D-158BB08133FF}" type="pres">
      <dgm:prSet presAssocID="{7F4B60E3-126B-4520-B38F-4BE24FDAF0F8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82B780F-59AF-4CBB-97E4-040AD11F15A4}" type="pres">
      <dgm:prSet presAssocID="{2DACB711-B68E-43D1-887D-8084E26FC121}" presName="Name13" presStyleLbl="parChTrans1D2" presStyleIdx="1" presStyleCnt="8"/>
      <dgm:spPr/>
      <dgm:t>
        <a:bodyPr/>
        <a:lstStyle/>
        <a:p>
          <a:endParaRPr lang="es-AR"/>
        </a:p>
      </dgm:t>
    </dgm:pt>
    <dgm:pt modelId="{FBEABC4D-3469-418D-A4C8-A532131FA5E0}" type="pres">
      <dgm:prSet presAssocID="{BE2B827C-E6E8-43B9-917D-EC1138114D12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149F9AF-FE8B-4B64-AB2E-E0077D60515A}" type="pres">
      <dgm:prSet presAssocID="{B1F491AB-00FC-4BFD-A5A8-8D4D1FD9634C}" presName="Name13" presStyleLbl="parChTrans1D2" presStyleIdx="2" presStyleCnt="8"/>
      <dgm:spPr/>
      <dgm:t>
        <a:bodyPr/>
        <a:lstStyle/>
        <a:p>
          <a:endParaRPr lang="es-AR"/>
        </a:p>
      </dgm:t>
    </dgm:pt>
    <dgm:pt modelId="{548FA68C-7DF6-45CC-8F37-949176B39B65}" type="pres">
      <dgm:prSet presAssocID="{2936BA34-78B5-456F-B7F8-0E977D666D0C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EF1754C-6B69-4E83-AC44-BEC6D5E31F45}" type="pres">
      <dgm:prSet presAssocID="{C1708750-9A8C-4504-AA54-A94B81AF959F}" presName="Name13" presStyleLbl="parChTrans1D2" presStyleIdx="3" presStyleCnt="8"/>
      <dgm:spPr/>
      <dgm:t>
        <a:bodyPr/>
        <a:lstStyle/>
        <a:p>
          <a:endParaRPr lang="es-AR"/>
        </a:p>
      </dgm:t>
    </dgm:pt>
    <dgm:pt modelId="{4F869B1A-2FBA-4F0A-A6B8-53578D0CB544}" type="pres">
      <dgm:prSet presAssocID="{429591D4-B657-4473-B1AB-F0FD6E7ABB44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B8FF8DC-585E-4415-9CA0-688E4E11EA6B}" type="pres">
      <dgm:prSet presAssocID="{05E138C3-C2F4-412D-B472-7FB556F55000}" presName="root" presStyleCnt="0"/>
      <dgm:spPr/>
    </dgm:pt>
    <dgm:pt modelId="{80B09B75-E4EF-46FC-98A9-C1EF0756B242}" type="pres">
      <dgm:prSet presAssocID="{05E138C3-C2F4-412D-B472-7FB556F55000}" presName="rootComposite" presStyleCnt="0"/>
      <dgm:spPr/>
    </dgm:pt>
    <dgm:pt modelId="{7D5D4981-4B8B-4355-AAA1-AF4D4B078AE4}" type="pres">
      <dgm:prSet presAssocID="{05E138C3-C2F4-412D-B472-7FB556F55000}" presName="rootText" presStyleLbl="node1" presStyleIdx="1" presStyleCnt="2"/>
      <dgm:spPr/>
      <dgm:t>
        <a:bodyPr/>
        <a:lstStyle/>
        <a:p>
          <a:endParaRPr lang="es-AR"/>
        </a:p>
      </dgm:t>
    </dgm:pt>
    <dgm:pt modelId="{074E58E0-909A-41AF-A903-6A9DFA0A9DF0}" type="pres">
      <dgm:prSet presAssocID="{05E138C3-C2F4-412D-B472-7FB556F55000}" presName="rootConnector" presStyleLbl="node1" presStyleIdx="1" presStyleCnt="2"/>
      <dgm:spPr/>
      <dgm:t>
        <a:bodyPr/>
        <a:lstStyle/>
        <a:p>
          <a:endParaRPr lang="es-AR"/>
        </a:p>
      </dgm:t>
    </dgm:pt>
    <dgm:pt modelId="{7DA6131E-D86F-4DC9-975C-3C11AB88A00D}" type="pres">
      <dgm:prSet presAssocID="{05E138C3-C2F4-412D-B472-7FB556F55000}" presName="childShape" presStyleCnt="0"/>
      <dgm:spPr/>
    </dgm:pt>
    <dgm:pt modelId="{7824A720-9FBE-4A4B-BD6B-D12D52EAC375}" type="pres">
      <dgm:prSet presAssocID="{C8DD8166-B457-495F-9509-32436C554083}" presName="Name13" presStyleLbl="parChTrans1D2" presStyleIdx="4" presStyleCnt="8"/>
      <dgm:spPr/>
      <dgm:t>
        <a:bodyPr/>
        <a:lstStyle/>
        <a:p>
          <a:endParaRPr lang="es-AR"/>
        </a:p>
      </dgm:t>
    </dgm:pt>
    <dgm:pt modelId="{DCF29E0D-D520-46C7-AF6E-F79EC9B5E57D}" type="pres">
      <dgm:prSet presAssocID="{06E99632-AE7C-46E8-9722-39F38C08FA27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38E015F-4A50-4527-BC5C-08205DC4E61A}" type="pres">
      <dgm:prSet presAssocID="{97FD5366-7E3D-4900-A67A-91E9124E5FB6}" presName="Name13" presStyleLbl="parChTrans1D2" presStyleIdx="5" presStyleCnt="8"/>
      <dgm:spPr/>
      <dgm:t>
        <a:bodyPr/>
        <a:lstStyle/>
        <a:p>
          <a:endParaRPr lang="es-AR"/>
        </a:p>
      </dgm:t>
    </dgm:pt>
    <dgm:pt modelId="{0364EBA8-F922-4CFD-B926-57E3204192B7}" type="pres">
      <dgm:prSet presAssocID="{AA1D29FA-C278-4165-B24B-F6CC17D60CFF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A5FF738-2B12-46CA-966A-24FCDA9CC183}" type="pres">
      <dgm:prSet presAssocID="{C7B99E49-4DB4-4D5A-9E7D-A82CCBA97CFD}" presName="Name13" presStyleLbl="parChTrans1D2" presStyleIdx="6" presStyleCnt="8"/>
      <dgm:spPr/>
      <dgm:t>
        <a:bodyPr/>
        <a:lstStyle/>
        <a:p>
          <a:endParaRPr lang="es-AR"/>
        </a:p>
      </dgm:t>
    </dgm:pt>
    <dgm:pt modelId="{DD924EB9-0774-49BD-BAA7-35FE4CA2ECA2}" type="pres">
      <dgm:prSet presAssocID="{F9FF9A1A-FA27-4A38-883A-9340EE26DA4C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53C52FB-3C0B-4802-9CD2-64C50E0099A6}" type="pres">
      <dgm:prSet presAssocID="{009A50D6-BE30-42BA-9EFD-E905FF84EA8C}" presName="Name13" presStyleLbl="parChTrans1D2" presStyleIdx="7" presStyleCnt="8"/>
      <dgm:spPr/>
      <dgm:t>
        <a:bodyPr/>
        <a:lstStyle/>
        <a:p>
          <a:endParaRPr lang="es-AR"/>
        </a:p>
      </dgm:t>
    </dgm:pt>
    <dgm:pt modelId="{772AFD92-AD3D-4B6C-96ED-90006A1FCC64}" type="pres">
      <dgm:prSet presAssocID="{591C8013-EAAA-4541-99ED-E323EBFCF2E1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1B26A67B-6C30-4FC0-8D7D-6856700E03EB}" type="presOf" srcId="{06E99632-AE7C-46E8-9722-39F38C08FA27}" destId="{DCF29E0D-D520-46C7-AF6E-F79EC9B5E57D}" srcOrd="0" destOrd="0" presId="urn:microsoft.com/office/officeart/2005/8/layout/hierarchy3"/>
    <dgm:cxn modelId="{17FC9CB4-BF70-4D73-8621-27AA5243C9D2}" type="presOf" srcId="{591C8013-EAAA-4541-99ED-E323EBFCF2E1}" destId="{772AFD92-AD3D-4B6C-96ED-90006A1FCC64}" srcOrd="0" destOrd="0" presId="urn:microsoft.com/office/officeart/2005/8/layout/hierarchy3"/>
    <dgm:cxn modelId="{5B9D1BD0-C19E-4074-823F-ECD910139641}" type="presOf" srcId="{09833275-AFC7-4A22-BFD7-6585AA067D44}" destId="{F6AA5FD2-E9EE-4E83-BFB3-E7BA328A21EE}" srcOrd="0" destOrd="0" presId="urn:microsoft.com/office/officeart/2005/8/layout/hierarchy3"/>
    <dgm:cxn modelId="{64DEFB5D-34F8-4AA1-AF54-9766C02F3709}" type="presOf" srcId="{C8DD8166-B457-495F-9509-32436C554083}" destId="{7824A720-9FBE-4A4B-BD6B-D12D52EAC375}" srcOrd="0" destOrd="0" presId="urn:microsoft.com/office/officeart/2005/8/layout/hierarchy3"/>
    <dgm:cxn modelId="{D58F1E03-EFDF-4E67-B287-688AF2C3BEBD}" type="presOf" srcId="{009A50D6-BE30-42BA-9EFD-E905FF84EA8C}" destId="{D53C52FB-3C0B-4802-9CD2-64C50E0099A6}" srcOrd="0" destOrd="0" presId="urn:microsoft.com/office/officeart/2005/8/layout/hierarchy3"/>
    <dgm:cxn modelId="{CDE2FC6D-57E2-486F-94AB-DA29378712B1}" srcId="{05E138C3-C2F4-412D-B472-7FB556F55000}" destId="{F9FF9A1A-FA27-4A38-883A-9340EE26DA4C}" srcOrd="2" destOrd="0" parTransId="{C7B99E49-4DB4-4D5A-9E7D-A82CCBA97CFD}" sibTransId="{5704238B-019A-49BC-A50E-6D9D790A4F84}"/>
    <dgm:cxn modelId="{BD658034-CB77-4332-8972-D0403C3F688D}" type="presOf" srcId="{C7B99E49-4DB4-4D5A-9E7D-A82CCBA97CFD}" destId="{DA5FF738-2B12-46CA-966A-24FCDA9CC183}" srcOrd="0" destOrd="0" presId="urn:microsoft.com/office/officeart/2005/8/layout/hierarchy3"/>
    <dgm:cxn modelId="{9751AAA5-5588-426A-BA81-EF7180BA3AE2}" type="presOf" srcId="{C1708750-9A8C-4504-AA54-A94B81AF959F}" destId="{8EF1754C-6B69-4E83-AC44-BEC6D5E31F45}" srcOrd="0" destOrd="0" presId="urn:microsoft.com/office/officeart/2005/8/layout/hierarchy3"/>
    <dgm:cxn modelId="{5C66B1B6-18CE-4C1B-BB52-81E29BD2EE13}" type="presOf" srcId="{BE2B827C-E6E8-43B9-917D-EC1138114D12}" destId="{FBEABC4D-3469-418D-A4C8-A532131FA5E0}" srcOrd="0" destOrd="0" presId="urn:microsoft.com/office/officeart/2005/8/layout/hierarchy3"/>
    <dgm:cxn modelId="{13B0FF10-82F3-43B9-802A-6E316C33E8E0}" srcId="{880A1416-3A7B-4011-ABC5-4B41B2E3C0F9}" destId="{429591D4-B657-4473-B1AB-F0FD6E7ABB44}" srcOrd="3" destOrd="0" parTransId="{C1708750-9A8C-4504-AA54-A94B81AF959F}" sibTransId="{37B9B134-62B4-4963-85B0-5318B5CA0C2B}"/>
    <dgm:cxn modelId="{BA7AF104-6A41-4210-907B-B0F551F1FB0E}" type="presOf" srcId="{880A1416-3A7B-4011-ABC5-4B41B2E3C0F9}" destId="{C42E25F6-C9B8-440C-BA71-3A98D63BF45E}" srcOrd="1" destOrd="0" presId="urn:microsoft.com/office/officeart/2005/8/layout/hierarchy3"/>
    <dgm:cxn modelId="{08870520-BC4D-4D82-B642-C4CE816E7FA3}" srcId="{05E138C3-C2F4-412D-B472-7FB556F55000}" destId="{591C8013-EAAA-4541-99ED-E323EBFCF2E1}" srcOrd="3" destOrd="0" parTransId="{009A50D6-BE30-42BA-9EFD-E905FF84EA8C}" sibTransId="{82396EBD-95F1-497A-B50E-7FBDB3419C96}"/>
    <dgm:cxn modelId="{7EE49C6D-7DD9-4526-9B81-A983B25B57FC}" srcId="{05E138C3-C2F4-412D-B472-7FB556F55000}" destId="{06E99632-AE7C-46E8-9722-39F38C08FA27}" srcOrd="0" destOrd="0" parTransId="{C8DD8166-B457-495F-9509-32436C554083}" sibTransId="{3B8AA852-3289-4AE3-8C6F-010129FF56FE}"/>
    <dgm:cxn modelId="{0F7CE805-F086-4A12-A129-8D0E4210F736}" type="presOf" srcId="{880A1416-3A7B-4011-ABC5-4B41B2E3C0F9}" destId="{3C2B23F8-3AE3-4BD3-BF70-00AF0360B5E2}" srcOrd="0" destOrd="0" presId="urn:microsoft.com/office/officeart/2005/8/layout/hierarchy3"/>
    <dgm:cxn modelId="{F5566401-208E-4674-B05E-80B8BB46A1E1}" type="presOf" srcId="{071F3261-B892-40A5-8475-39AE5E92E690}" destId="{A6305C86-AFBA-4FE6-9376-99CE7BC9FBE9}" srcOrd="0" destOrd="0" presId="urn:microsoft.com/office/officeart/2005/8/layout/hierarchy3"/>
    <dgm:cxn modelId="{F53FC192-57D9-4015-A244-BCE15C37FC35}" type="presOf" srcId="{05E138C3-C2F4-412D-B472-7FB556F55000}" destId="{7D5D4981-4B8B-4355-AAA1-AF4D4B078AE4}" srcOrd="0" destOrd="0" presId="urn:microsoft.com/office/officeart/2005/8/layout/hierarchy3"/>
    <dgm:cxn modelId="{FA33D758-F2F4-4152-9AE3-702E44B77890}" srcId="{880A1416-3A7B-4011-ABC5-4B41B2E3C0F9}" destId="{2936BA34-78B5-456F-B7F8-0E977D666D0C}" srcOrd="2" destOrd="0" parTransId="{B1F491AB-00FC-4BFD-A5A8-8D4D1FD9634C}" sibTransId="{F4AAED65-2DE3-474D-9930-42214936F58E}"/>
    <dgm:cxn modelId="{2A9ECF0D-5E99-4A59-A6B4-DF37EC5AF3D1}" type="presOf" srcId="{05E138C3-C2F4-412D-B472-7FB556F55000}" destId="{074E58E0-909A-41AF-A903-6A9DFA0A9DF0}" srcOrd="1" destOrd="0" presId="urn:microsoft.com/office/officeart/2005/8/layout/hierarchy3"/>
    <dgm:cxn modelId="{15648B3C-8A30-4262-BB7F-14FCA4C6FD9D}" srcId="{071F3261-B892-40A5-8475-39AE5E92E690}" destId="{05E138C3-C2F4-412D-B472-7FB556F55000}" srcOrd="1" destOrd="0" parTransId="{B66E9B78-2BA3-40C7-B2A4-2FE3B15CABA3}" sibTransId="{B36084E2-C369-4E41-891B-85EF3D181648}"/>
    <dgm:cxn modelId="{8F6D8B61-07E3-4249-A119-4A0ABC4D02EB}" srcId="{880A1416-3A7B-4011-ABC5-4B41B2E3C0F9}" destId="{BE2B827C-E6E8-43B9-917D-EC1138114D12}" srcOrd="1" destOrd="0" parTransId="{2DACB711-B68E-43D1-887D-8084E26FC121}" sibTransId="{DCB8F456-33E4-4F6B-9EAA-9EE729C7AA29}"/>
    <dgm:cxn modelId="{A5C708E2-8E62-4588-AF9F-F0B720AFD12E}" type="presOf" srcId="{B1F491AB-00FC-4BFD-A5A8-8D4D1FD9634C}" destId="{C149F9AF-FE8B-4B64-AB2E-E0077D60515A}" srcOrd="0" destOrd="0" presId="urn:microsoft.com/office/officeart/2005/8/layout/hierarchy3"/>
    <dgm:cxn modelId="{5BA1A3E3-6E21-441A-A820-575D74A68AB8}" srcId="{880A1416-3A7B-4011-ABC5-4B41B2E3C0F9}" destId="{7F4B60E3-126B-4520-B38F-4BE24FDAF0F8}" srcOrd="0" destOrd="0" parTransId="{09833275-AFC7-4A22-BFD7-6585AA067D44}" sibTransId="{5BE96779-7D43-4377-8ECA-32F204DE310B}"/>
    <dgm:cxn modelId="{E57827ED-8E14-4911-9B24-471A5635E014}" type="presOf" srcId="{AA1D29FA-C278-4165-B24B-F6CC17D60CFF}" destId="{0364EBA8-F922-4CFD-B926-57E3204192B7}" srcOrd="0" destOrd="0" presId="urn:microsoft.com/office/officeart/2005/8/layout/hierarchy3"/>
    <dgm:cxn modelId="{86EC3034-04B1-4EC8-A6A6-E8C2A6D530AB}" type="presOf" srcId="{F9FF9A1A-FA27-4A38-883A-9340EE26DA4C}" destId="{DD924EB9-0774-49BD-BAA7-35FE4CA2ECA2}" srcOrd="0" destOrd="0" presId="urn:microsoft.com/office/officeart/2005/8/layout/hierarchy3"/>
    <dgm:cxn modelId="{F06719CF-E7D7-4CA1-A0EB-44576F15B421}" type="presOf" srcId="{97FD5366-7E3D-4900-A67A-91E9124E5FB6}" destId="{538E015F-4A50-4527-BC5C-08205DC4E61A}" srcOrd="0" destOrd="0" presId="urn:microsoft.com/office/officeart/2005/8/layout/hierarchy3"/>
    <dgm:cxn modelId="{26FBB48E-D90F-4522-9209-822D6126D348}" type="presOf" srcId="{7F4B60E3-126B-4520-B38F-4BE24FDAF0F8}" destId="{7B4F00F7-AED0-4CFE-BD3D-158BB08133FF}" srcOrd="0" destOrd="0" presId="urn:microsoft.com/office/officeart/2005/8/layout/hierarchy3"/>
    <dgm:cxn modelId="{F699CF13-FD8D-468A-A365-7A52D75D4A8E}" type="presOf" srcId="{429591D4-B657-4473-B1AB-F0FD6E7ABB44}" destId="{4F869B1A-2FBA-4F0A-A6B8-53578D0CB544}" srcOrd="0" destOrd="0" presId="urn:microsoft.com/office/officeart/2005/8/layout/hierarchy3"/>
    <dgm:cxn modelId="{07F2EBF9-2D3F-4DF0-8862-0ECE9A3A4AEE}" type="presOf" srcId="{2DACB711-B68E-43D1-887D-8084E26FC121}" destId="{782B780F-59AF-4CBB-97E4-040AD11F15A4}" srcOrd="0" destOrd="0" presId="urn:microsoft.com/office/officeart/2005/8/layout/hierarchy3"/>
    <dgm:cxn modelId="{6F889764-111A-41EA-8E56-CA78C38C4E3B}" srcId="{071F3261-B892-40A5-8475-39AE5E92E690}" destId="{880A1416-3A7B-4011-ABC5-4B41B2E3C0F9}" srcOrd="0" destOrd="0" parTransId="{80E21567-A036-461A-B9AD-4F019B31250D}" sibTransId="{C271889B-B5DE-4D53-B326-DF3F7690F46A}"/>
    <dgm:cxn modelId="{4ADF3929-C72F-4901-BE00-31494D20909E}" type="presOf" srcId="{2936BA34-78B5-456F-B7F8-0E977D666D0C}" destId="{548FA68C-7DF6-45CC-8F37-949176B39B65}" srcOrd="0" destOrd="0" presId="urn:microsoft.com/office/officeart/2005/8/layout/hierarchy3"/>
    <dgm:cxn modelId="{BCB4464D-521B-4C30-BF83-6D03419950E6}" srcId="{05E138C3-C2F4-412D-B472-7FB556F55000}" destId="{AA1D29FA-C278-4165-B24B-F6CC17D60CFF}" srcOrd="1" destOrd="0" parTransId="{97FD5366-7E3D-4900-A67A-91E9124E5FB6}" sibTransId="{84B11147-81B8-45EA-8C67-A24EF0BB23E3}"/>
    <dgm:cxn modelId="{05F85F39-9E8F-43B1-9AB7-EED7F8393C3E}" type="presParOf" srcId="{A6305C86-AFBA-4FE6-9376-99CE7BC9FBE9}" destId="{D9E8257D-85E0-45A9-BF80-2A4FF6C7A9AD}" srcOrd="0" destOrd="0" presId="urn:microsoft.com/office/officeart/2005/8/layout/hierarchy3"/>
    <dgm:cxn modelId="{AD776BC1-F4E1-4BD8-AA21-2568E33CB3F6}" type="presParOf" srcId="{D9E8257D-85E0-45A9-BF80-2A4FF6C7A9AD}" destId="{F9F4ABE6-8C38-487C-A704-637766C73FD3}" srcOrd="0" destOrd="0" presId="urn:microsoft.com/office/officeart/2005/8/layout/hierarchy3"/>
    <dgm:cxn modelId="{B58CA8FF-C6A2-4D62-A8FA-D9E3BADE2245}" type="presParOf" srcId="{F9F4ABE6-8C38-487C-A704-637766C73FD3}" destId="{3C2B23F8-3AE3-4BD3-BF70-00AF0360B5E2}" srcOrd="0" destOrd="0" presId="urn:microsoft.com/office/officeart/2005/8/layout/hierarchy3"/>
    <dgm:cxn modelId="{50E1BE65-8ABB-40C2-813A-B7B4AA508119}" type="presParOf" srcId="{F9F4ABE6-8C38-487C-A704-637766C73FD3}" destId="{C42E25F6-C9B8-440C-BA71-3A98D63BF45E}" srcOrd="1" destOrd="0" presId="urn:microsoft.com/office/officeart/2005/8/layout/hierarchy3"/>
    <dgm:cxn modelId="{9B2502C1-1B2A-487D-934E-855703F28E2B}" type="presParOf" srcId="{D9E8257D-85E0-45A9-BF80-2A4FF6C7A9AD}" destId="{01FA7F87-3360-429D-A23A-97856A8E8ED0}" srcOrd="1" destOrd="0" presId="urn:microsoft.com/office/officeart/2005/8/layout/hierarchy3"/>
    <dgm:cxn modelId="{BDD694B2-5273-4FA2-9AA2-01618064E2E7}" type="presParOf" srcId="{01FA7F87-3360-429D-A23A-97856A8E8ED0}" destId="{F6AA5FD2-E9EE-4E83-BFB3-E7BA328A21EE}" srcOrd="0" destOrd="0" presId="urn:microsoft.com/office/officeart/2005/8/layout/hierarchy3"/>
    <dgm:cxn modelId="{C1E1A810-B15D-44DC-B314-AD9CEE1DB58B}" type="presParOf" srcId="{01FA7F87-3360-429D-A23A-97856A8E8ED0}" destId="{7B4F00F7-AED0-4CFE-BD3D-158BB08133FF}" srcOrd="1" destOrd="0" presId="urn:microsoft.com/office/officeart/2005/8/layout/hierarchy3"/>
    <dgm:cxn modelId="{867B8ADE-EB63-4E3A-B208-DBCF6D6C3155}" type="presParOf" srcId="{01FA7F87-3360-429D-A23A-97856A8E8ED0}" destId="{782B780F-59AF-4CBB-97E4-040AD11F15A4}" srcOrd="2" destOrd="0" presId="urn:microsoft.com/office/officeart/2005/8/layout/hierarchy3"/>
    <dgm:cxn modelId="{A0E26A4B-BC0C-4666-B9CD-F73DDD6F9291}" type="presParOf" srcId="{01FA7F87-3360-429D-A23A-97856A8E8ED0}" destId="{FBEABC4D-3469-418D-A4C8-A532131FA5E0}" srcOrd="3" destOrd="0" presId="urn:microsoft.com/office/officeart/2005/8/layout/hierarchy3"/>
    <dgm:cxn modelId="{019F74CD-A9EE-4CAE-8E24-BDCADA08028B}" type="presParOf" srcId="{01FA7F87-3360-429D-A23A-97856A8E8ED0}" destId="{C149F9AF-FE8B-4B64-AB2E-E0077D60515A}" srcOrd="4" destOrd="0" presId="urn:microsoft.com/office/officeart/2005/8/layout/hierarchy3"/>
    <dgm:cxn modelId="{9AA2EDD3-CFEB-4822-8789-CD6ED9097192}" type="presParOf" srcId="{01FA7F87-3360-429D-A23A-97856A8E8ED0}" destId="{548FA68C-7DF6-45CC-8F37-949176B39B65}" srcOrd="5" destOrd="0" presId="urn:microsoft.com/office/officeart/2005/8/layout/hierarchy3"/>
    <dgm:cxn modelId="{ACF05271-2CE8-40CB-9DC8-4FA435BF6AA6}" type="presParOf" srcId="{01FA7F87-3360-429D-A23A-97856A8E8ED0}" destId="{8EF1754C-6B69-4E83-AC44-BEC6D5E31F45}" srcOrd="6" destOrd="0" presId="urn:microsoft.com/office/officeart/2005/8/layout/hierarchy3"/>
    <dgm:cxn modelId="{C6B95120-BA99-4A78-AAB5-D3F31DB7D6BB}" type="presParOf" srcId="{01FA7F87-3360-429D-A23A-97856A8E8ED0}" destId="{4F869B1A-2FBA-4F0A-A6B8-53578D0CB544}" srcOrd="7" destOrd="0" presId="urn:microsoft.com/office/officeart/2005/8/layout/hierarchy3"/>
    <dgm:cxn modelId="{3753A50C-DBAF-4CB4-B51F-D443E33970BE}" type="presParOf" srcId="{A6305C86-AFBA-4FE6-9376-99CE7BC9FBE9}" destId="{AB8FF8DC-585E-4415-9CA0-688E4E11EA6B}" srcOrd="1" destOrd="0" presId="urn:microsoft.com/office/officeart/2005/8/layout/hierarchy3"/>
    <dgm:cxn modelId="{C5CA4DE4-F74C-4851-879A-32BCDE7018C8}" type="presParOf" srcId="{AB8FF8DC-585E-4415-9CA0-688E4E11EA6B}" destId="{80B09B75-E4EF-46FC-98A9-C1EF0756B242}" srcOrd="0" destOrd="0" presId="urn:microsoft.com/office/officeart/2005/8/layout/hierarchy3"/>
    <dgm:cxn modelId="{806C365B-CE87-4D44-AFDC-EAFA87A2EF8D}" type="presParOf" srcId="{80B09B75-E4EF-46FC-98A9-C1EF0756B242}" destId="{7D5D4981-4B8B-4355-AAA1-AF4D4B078AE4}" srcOrd="0" destOrd="0" presId="urn:microsoft.com/office/officeart/2005/8/layout/hierarchy3"/>
    <dgm:cxn modelId="{C4D0CB84-6B4A-4ED1-948A-59EE8B348AC8}" type="presParOf" srcId="{80B09B75-E4EF-46FC-98A9-C1EF0756B242}" destId="{074E58E0-909A-41AF-A903-6A9DFA0A9DF0}" srcOrd="1" destOrd="0" presId="urn:microsoft.com/office/officeart/2005/8/layout/hierarchy3"/>
    <dgm:cxn modelId="{4AA4A39A-2125-4142-B13D-B10416CC3DFE}" type="presParOf" srcId="{AB8FF8DC-585E-4415-9CA0-688E4E11EA6B}" destId="{7DA6131E-D86F-4DC9-975C-3C11AB88A00D}" srcOrd="1" destOrd="0" presId="urn:microsoft.com/office/officeart/2005/8/layout/hierarchy3"/>
    <dgm:cxn modelId="{0657DA9F-7AB8-4A6B-850E-974713E8085E}" type="presParOf" srcId="{7DA6131E-D86F-4DC9-975C-3C11AB88A00D}" destId="{7824A720-9FBE-4A4B-BD6B-D12D52EAC375}" srcOrd="0" destOrd="0" presId="urn:microsoft.com/office/officeart/2005/8/layout/hierarchy3"/>
    <dgm:cxn modelId="{D57D3083-1BCB-4946-8523-24E55CA1C36A}" type="presParOf" srcId="{7DA6131E-D86F-4DC9-975C-3C11AB88A00D}" destId="{DCF29E0D-D520-46C7-AF6E-F79EC9B5E57D}" srcOrd="1" destOrd="0" presId="urn:microsoft.com/office/officeart/2005/8/layout/hierarchy3"/>
    <dgm:cxn modelId="{6B2091D8-EB39-4DD4-A50D-933BB349FA4F}" type="presParOf" srcId="{7DA6131E-D86F-4DC9-975C-3C11AB88A00D}" destId="{538E015F-4A50-4527-BC5C-08205DC4E61A}" srcOrd="2" destOrd="0" presId="urn:microsoft.com/office/officeart/2005/8/layout/hierarchy3"/>
    <dgm:cxn modelId="{91F05E94-6CA6-4D9A-B123-F4A4DDD882D0}" type="presParOf" srcId="{7DA6131E-D86F-4DC9-975C-3C11AB88A00D}" destId="{0364EBA8-F922-4CFD-B926-57E3204192B7}" srcOrd="3" destOrd="0" presId="urn:microsoft.com/office/officeart/2005/8/layout/hierarchy3"/>
    <dgm:cxn modelId="{89C70028-9D1C-4175-9031-6AA6FB0F7B7A}" type="presParOf" srcId="{7DA6131E-D86F-4DC9-975C-3C11AB88A00D}" destId="{DA5FF738-2B12-46CA-966A-24FCDA9CC183}" srcOrd="4" destOrd="0" presId="urn:microsoft.com/office/officeart/2005/8/layout/hierarchy3"/>
    <dgm:cxn modelId="{7DB913B2-5E5E-4F79-BAD4-A837456D9237}" type="presParOf" srcId="{7DA6131E-D86F-4DC9-975C-3C11AB88A00D}" destId="{DD924EB9-0774-49BD-BAA7-35FE4CA2ECA2}" srcOrd="5" destOrd="0" presId="urn:microsoft.com/office/officeart/2005/8/layout/hierarchy3"/>
    <dgm:cxn modelId="{E63245F0-BE8C-45F2-90BB-0B1077280A23}" type="presParOf" srcId="{7DA6131E-D86F-4DC9-975C-3C11AB88A00D}" destId="{D53C52FB-3C0B-4802-9CD2-64C50E0099A6}" srcOrd="6" destOrd="0" presId="urn:microsoft.com/office/officeart/2005/8/layout/hierarchy3"/>
    <dgm:cxn modelId="{7D7CC442-868A-4A8A-9609-9F7A03398B89}" type="presParOf" srcId="{7DA6131E-D86F-4DC9-975C-3C11AB88A00D}" destId="{772AFD92-AD3D-4B6C-96ED-90006A1FCC64}" srcOrd="7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8099C2-BA1F-451B-95FF-213961A8842A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4CAC77EE-20DF-4B31-A562-51DEF9979109}">
      <dgm:prSet/>
      <dgm:spPr/>
      <dgm:t>
        <a:bodyPr/>
        <a:lstStyle/>
        <a:p>
          <a:r>
            <a:rPr lang="es-AR" dirty="0" smtClean="0"/>
            <a:t>La resistencia aumenta para granos pequeños y partículas de superficie irregular</a:t>
          </a:r>
        </a:p>
      </dgm:t>
    </dgm:pt>
    <dgm:pt modelId="{94C4E80A-B955-4E9B-AF8F-976B32F6E00B}" type="parTrans" cxnId="{9F21364D-5893-479F-8D53-160586293EDB}">
      <dgm:prSet/>
      <dgm:spPr/>
      <dgm:t>
        <a:bodyPr/>
        <a:lstStyle/>
        <a:p>
          <a:endParaRPr lang="es-AR"/>
        </a:p>
      </dgm:t>
    </dgm:pt>
    <dgm:pt modelId="{38C5DF3B-4642-4095-B2FC-5BAC3E4CBAFA}" type="sibTrans" cxnId="{9F21364D-5893-479F-8D53-160586293EDB}">
      <dgm:prSet/>
      <dgm:spPr/>
      <dgm:t>
        <a:bodyPr/>
        <a:lstStyle/>
        <a:p>
          <a:endParaRPr lang="es-AR"/>
        </a:p>
      </dgm:t>
    </dgm:pt>
    <dgm:pt modelId="{4134C39C-75B5-46DB-9205-7DEF059EAE25}">
      <dgm:prSet/>
      <dgm:spPr/>
      <dgm:t>
        <a:bodyPr/>
        <a:lstStyle/>
        <a:p>
          <a:r>
            <a:rPr lang="es-AR" dirty="0" smtClean="0"/>
            <a:t>La permeabilidad mejora con la porosidad de la arena, esto es con mayor tamaño de grano y formas redondeadas</a:t>
          </a:r>
          <a:endParaRPr lang="es-AR" dirty="0"/>
        </a:p>
      </dgm:t>
    </dgm:pt>
    <dgm:pt modelId="{428C57BA-0001-4A67-9AD4-BF635CA8233D}" type="parTrans" cxnId="{29882685-17FE-4DB5-B876-46DA7B4B2073}">
      <dgm:prSet/>
      <dgm:spPr/>
      <dgm:t>
        <a:bodyPr/>
        <a:lstStyle/>
        <a:p>
          <a:endParaRPr lang="es-AR"/>
        </a:p>
      </dgm:t>
    </dgm:pt>
    <dgm:pt modelId="{8E286270-BC57-4130-9F3B-06399EC75C59}" type="sibTrans" cxnId="{29882685-17FE-4DB5-B876-46DA7B4B2073}">
      <dgm:prSet/>
      <dgm:spPr/>
      <dgm:t>
        <a:bodyPr/>
        <a:lstStyle/>
        <a:p>
          <a:endParaRPr lang="es-AR"/>
        </a:p>
      </dgm:t>
    </dgm:pt>
    <dgm:pt modelId="{9F2AC0F7-6380-4A9D-9C98-18146A7AD736}" type="pres">
      <dgm:prSet presAssocID="{C98099C2-BA1F-451B-95FF-213961A884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3788BC6E-6E9F-4C62-B76D-DB69A2643377}" type="pres">
      <dgm:prSet presAssocID="{4CAC77EE-20DF-4B31-A562-51DEF9979109}" presName="arrow" presStyleLbl="node1" presStyleIdx="0" presStyleCnt="2" custRadScaleRad="95251" custRadScaleInc="-1367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D7A2670-B7DA-475A-B036-226F0EABA818}" type="pres">
      <dgm:prSet presAssocID="{4134C39C-75B5-46DB-9205-7DEF059EAE25}" presName="arrow" presStyleLbl="node1" presStyleIdx="1" presStyleCnt="2" custRadScaleRad="291625" custRadScaleInc="1647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F21364D-5893-479F-8D53-160586293EDB}" srcId="{C98099C2-BA1F-451B-95FF-213961A8842A}" destId="{4CAC77EE-20DF-4B31-A562-51DEF9979109}" srcOrd="0" destOrd="0" parTransId="{94C4E80A-B955-4E9B-AF8F-976B32F6E00B}" sibTransId="{38C5DF3B-4642-4095-B2FC-5BAC3E4CBAFA}"/>
    <dgm:cxn modelId="{567E910E-12D8-477C-948C-1EBD377948BA}" type="presOf" srcId="{C98099C2-BA1F-451B-95FF-213961A8842A}" destId="{9F2AC0F7-6380-4A9D-9C98-18146A7AD736}" srcOrd="0" destOrd="0" presId="urn:microsoft.com/office/officeart/2005/8/layout/arrow1"/>
    <dgm:cxn modelId="{29882685-17FE-4DB5-B876-46DA7B4B2073}" srcId="{C98099C2-BA1F-451B-95FF-213961A8842A}" destId="{4134C39C-75B5-46DB-9205-7DEF059EAE25}" srcOrd="1" destOrd="0" parTransId="{428C57BA-0001-4A67-9AD4-BF635CA8233D}" sibTransId="{8E286270-BC57-4130-9F3B-06399EC75C59}"/>
    <dgm:cxn modelId="{06DF0770-0F6A-4928-A1AC-57EA5C83454A}" type="presOf" srcId="{4134C39C-75B5-46DB-9205-7DEF059EAE25}" destId="{AD7A2670-B7DA-475A-B036-226F0EABA818}" srcOrd="0" destOrd="0" presId="urn:microsoft.com/office/officeart/2005/8/layout/arrow1"/>
    <dgm:cxn modelId="{6B91F35C-DD45-4B7C-A46F-99C257EC73B6}" type="presOf" srcId="{4CAC77EE-20DF-4B31-A562-51DEF9979109}" destId="{3788BC6E-6E9F-4C62-B76D-DB69A2643377}" srcOrd="0" destOrd="0" presId="urn:microsoft.com/office/officeart/2005/8/layout/arrow1"/>
    <dgm:cxn modelId="{F9077E77-DE43-47CD-83D1-40D2E07B0102}" type="presParOf" srcId="{9F2AC0F7-6380-4A9D-9C98-18146A7AD736}" destId="{3788BC6E-6E9F-4C62-B76D-DB69A2643377}" srcOrd="0" destOrd="0" presId="urn:microsoft.com/office/officeart/2005/8/layout/arrow1"/>
    <dgm:cxn modelId="{F03DE972-69AC-499A-9964-73A8ECDCC161}" type="presParOf" srcId="{9F2AC0F7-6380-4A9D-9C98-18146A7AD736}" destId="{AD7A2670-B7DA-475A-B036-226F0EABA818}" srcOrd="1" destOrd="0" presId="urn:microsoft.com/office/officeart/2005/8/layout/arrow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29/08/2018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29/08/2018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29/08/2018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29/08/2018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786058"/>
            <a:ext cx="7772400" cy="1470025"/>
          </a:xfrm>
        </p:spPr>
        <p:txBody>
          <a:bodyPr/>
          <a:lstStyle/>
          <a:p>
            <a:r>
              <a:rPr lang="es-AR" dirty="0" smtClean="0"/>
              <a:t>Masas y moldeo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143240" y="5500702"/>
            <a:ext cx="5414978" cy="1138230"/>
          </a:xfrm>
        </p:spPr>
        <p:txBody>
          <a:bodyPr>
            <a:normAutofit fontScale="70000" lnSpcReduction="20000"/>
          </a:bodyPr>
          <a:lstStyle/>
          <a:p>
            <a:r>
              <a:rPr lang="es-AR" dirty="0" err="1" smtClean="0"/>
              <a:t>FCEFyN</a:t>
            </a:r>
            <a:r>
              <a:rPr lang="es-AR" dirty="0" smtClean="0"/>
              <a:t>, Departamento de Materiales</a:t>
            </a:r>
          </a:p>
          <a:p>
            <a:r>
              <a:rPr lang="es-AR" dirty="0" smtClean="0"/>
              <a:t>Cátedra de Tecnología Mecánica I</a:t>
            </a:r>
          </a:p>
          <a:p>
            <a:r>
              <a:rPr lang="es-AR" dirty="0" smtClean="0"/>
              <a:t>Lic. Luis Guillermo </a:t>
            </a:r>
            <a:r>
              <a:rPr lang="es-AR" dirty="0" err="1" smtClean="0"/>
              <a:t>Losano</a:t>
            </a:r>
            <a:endParaRPr lang="es-AR" dirty="0" smtClean="0"/>
          </a:p>
          <a:p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785786" y="4286256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La </a:t>
            </a:r>
            <a:r>
              <a:rPr lang="es-AR" sz="2800" dirty="0" err="1" smtClean="0"/>
              <a:t>refractariedad</a:t>
            </a:r>
            <a:r>
              <a:rPr lang="es-AR" sz="2800" dirty="0" smtClean="0"/>
              <a:t> es la capacidad que tiene un material de resistir al calor</a:t>
            </a:r>
            <a:endParaRPr lang="es-A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2666" b="19953"/>
          <a:stretch>
            <a:fillRect/>
          </a:stretch>
        </p:blipFill>
        <p:spPr bwMode="auto">
          <a:xfrm>
            <a:off x="500034" y="214290"/>
            <a:ext cx="82296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Ensayos de las arenas de moldeo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1928794" y="1500174"/>
            <a:ext cx="50720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2800" dirty="0" smtClean="0"/>
              <a:t>Forma de los granos de cuarzo</a:t>
            </a:r>
          </a:p>
          <a:p>
            <a:pPr>
              <a:buFont typeface="Arial" pitchFamily="34" charset="0"/>
              <a:buChar char="•"/>
            </a:pPr>
            <a:r>
              <a:rPr lang="es-AR" sz="2800" dirty="0" smtClean="0"/>
              <a:t>Granulometría</a:t>
            </a:r>
          </a:p>
          <a:p>
            <a:pPr>
              <a:buFont typeface="Arial" pitchFamily="34" charset="0"/>
              <a:buChar char="•"/>
            </a:pPr>
            <a:r>
              <a:rPr lang="es-AR" sz="2800" dirty="0" smtClean="0"/>
              <a:t>Porcentaje de arcilla</a:t>
            </a:r>
          </a:p>
          <a:p>
            <a:pPr>
              <a:buFont typeface="Arial" pitchFamily="34" charset="0"/>
              <a:buChar char="•"/>
            </a:pPr>
            <a:r>
              <a:rPr lang="es-AR" sz="2800" dirty="0" smtClean="0"/>
              <a:t>Características de las arcillas</a:t>
            </a:r>
          </a:p>
          <a:p>
            <a:pPr>
              <a:buFont typeface="Arial" pitchFamily="34" charset="0"/>
              <a:buChar char="•"/>
            </a:pPr>
            <a:r>
              <a:rPr lang="es-AR" sz="2800" dirty="0" smtClean="0"/>
              <a:t>Impurezas de las arenas</a:t>
            </a:r>
          </a:p>
          <a:p>
            <a:pPr>
              <a:buFont typeface="Arial" pitchFamily="34" charset="0"/>
              <a:buChar char="•"/>
            </a:pPr>
            <a:r>
              <a:rPr lang="es-AR" sz="2800" dirty="0" smtClean="0"/>
              <a:t>Humedad</a:t>
            </a:r>
          </a:p>
          <a:p>
            <a:pPr>
              <a:buFont typeface="Arial" pitchFamily="34" charset="0"/>
              <a:buChar char="•"/>
            </a:pPr>
            <a:r>
              <a:rPr lang="es-AR" sz="2800" dirty="0" smtClean="0"/>
              <a:t>Ensayos mecánicos</a:t>
            </a:r>
          </a:p>
          <a:p>
            <a:pPr>
              <a:buFont typeface="Arial" pitchFamily="34" charset="0"/>
              <a:buChar char="•"/>
            </a:pPr>
            <a:r>
              <a:rPr lang="es-AR" sz="2800" dirty="0" smtClean="0"/>
              <a:t>Ensayos de permeabilidad</a:t>
            </a:r>
          </a:p>
          <a:p>
            <a:pPr>
              <a:buFont typeface="Arial" pitchFamily="34" charset="0"/>
              <a:buChar char="•"/>
            </a:pPr>
            <a:r>
              <a:rPr lang="es-AR" sz="2800" dirty="0" smtClean="0"/>
              <a:t>Determinación de propiedades refractarias</a:t>
            </a:r>
            <a:endParaRPr lang="es-AR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57224" y="0"/>
            <a:ext cx="778674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Usos de algunos términos</a:t>
            </a:r>
          </a:p>
          <a:p>
            <a:pPr algn="ctr"/>
            <a:endParaRPr lang="es-AR" dirty="0" smtClean="0"/>
          </a:p>
          <a:p>
            <a:r>
              <a:rPr lang="es-AR" b="1" dirty="0" smtClean="0"/>
              <a:t>Arena verde</a:t>
            </a:r>
            <a:r>
              <a:rPr lang="es-AR" dirty="0" smtClean="0"/>
              <a:t>: arena sin secar, más económico</a:t>
            </a:r>
          </a:p>
          <a:p>
            <a:r>
              <a:rPr lang="es-AR" b="1" dirty="0" smtClean="0"/>
              <a:t>Arena seca</a:t>
            </a:r>
            <a:r>
              <a:rPr lang="es-AR" dirty="0" smtClean="0"/>
              <a:t>: secada en horno para aumentar la cohesión de la arena, soportar así la acción mecánica del metal fundido, mejora la permeabilidad</a:t>
            </a:r>
          </a:p>
          <a:p>
            <a:r>
              <a:rPr lang="es-AR" b="1" dirty="0" smtClean="0"/>
              <a:t>Moldeo</a:t>
            </a:r>
            <a:r>
              <a:rPr lang="es-AR" dirty="0" smtClean="0"/>
              <a:t>: obtener una reproducción en negativo de la pieza, vaciado en el cual ha de colarse el metal líquido que al solidificarse adquiere la forma del modelo</a:t>
            </a:r>
          </a:p>
          <a:p>
            <a:r>
              <a:rPr lang="es-AR" b="1" dirty="0" smtClean="0"/>
              <a:t>Cajas de moldeo</a:t>
            </a:r>
            <a:r>
              <a:rPr lang="es-AR" dirty="0" smtClean="0"/>
              <a:t>: soporta el molde, los moldes de dos piezas constan de un molde superior (sobre) y uno inferior (bajera), la unión entre ambos es la línea de partición</a:t>
            </a:r>
          </a:p>
          <a:p>
            <a:r>
              <a:rPr lang="es-AR" b="1" dirty="0" smtClean="0"/>
              <a:t>Arena de moldeo</a:t>
            </a:r>
            <a:r>
              <a:rPr lang="es-AR" dirty="0" smtClean="0"/>
              <a:t>: es de mejor calidad más fina, que se compacta alrededor del modelo para mejorar la terminación</a:t>
            </a:r>
          </a:p>
          <a:p>
            <a:r>
              <a:rPr lang="es-AR" b="1" dirty="0" smtClean="0"/>
              <a:t>Arena de relleno</a:t>
            </a:r>
            <a:r>
              <a:rPr lang="es-AR" dirty="0" smtClean="0"/>
              <a:t>: arena más económica, recuperada, de inferior calidad, se usa para rellenar el resto del molde que no tiene un contacto directo con el modelo</a:t>
            </a:r>
          </a:p>
          <a:p>
            <a:r>
              <a:rPr lang="es-AR" b="1" dirty="0" smtClean="0"/>
              <a:t>Aglutinantes</a:t>
            </a:r>
            <a:r>
              <a:rPr lang="es-AR" dirty="0" smtClean="0"/>
              <a:t>: el más común es la arcilla (bentonita), pero hay diversos tipos de arcillas, cementos, silicatos y aglutinantes orgánicos como cereales, lignina, melaza, alquitrán, resina, aceites</a:t>
            </a:r>
          </a:p>
          <a:p>
            <a:r>
              <a:rPr lang="es-AR" b="1" dirty="0" smtClean="0"/>
              <a:t>Arena</a:t>
            </a:r>
            <a:r>
              <a:rPr lang="es-AR" dirty="0" smtClean="0"/>
              <a:t>: se suele usar para designar al material silíceo con poca o ninguna arcilla</a:t>
            </a:r>
          </a:p>
          <a:p>
            <a:r>
              <a:rPr lang="es-AR" b="1" dirty="0" smtClean="0"/>
              <a:t>Tierra</a:t>
            </a:r>
            <a:r>
              <a:rPr lang="es-AR" dirty="0" smtClean="0"/>
              <a:t>: se usa para designar a un material natural que contiene arena y arcilla</a:t>
            </a:r>
          </a:p>
          <a:p>
            <a:r>
              <a:rPr lang="es-AR" b="1" dirty="0" smtClean="0"/>
              <a:t>Negros, barnices de fundición, grafito</a:t>
            </a:r>
            <a:r>
              <a:rPr lang="es-AR" dirty="0" smtClean="0"/>
              <a:t>: materiales secundarios, se suelen aplicar en la superficie del molde de arena para separarla del metal líquido</a:t>
            </a:r>
          </a:p>
          <a:p>
            <a:endParaRPr lang="es-AR" dirty="0" smtClean="0"/>
          </a:p>
          <a:p>
            <a:endParaRPr lang="es-AR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odelo colada.jpg"/>
          <p:cNvPicPr>
            <a:picLocks noChangeAspect="1"/>
          </p:cNvPicPr>
          <p:nvPr/>
        </p:nvPicPr>
        <p:blipFill>
          <a:blip r:embed="rId2" cstate="print"/>
          <a:srcRect t="4808" b="14492"/>
          <a:stretch>
            <a:fillRect/>
          </a:stretch>
        </p:blipFill>
        <p:spPr>
          <a:xfrm>
            <a:off x="2928926" y="0"/>
            <a:ext cx="6215073" cy="364167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85720" y="3441680"/>
            <a:ext cx="8572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Copa de vaciado o </a:t>
            </a:r>
            <a:r>
              <a:rPr lang="es-AR" b="1" dirty="0" err="1" smtClean="0"/>
              <a:t>basín</a:t>
            </a:r>
            <a:r>
              <a:rPr lang="es-AR" dirty="0" smtClean="0"/>
              <a:t>: se vierte el metal fundido</a:t>
            </a:r>
          </a:p>
          <a:p>
            <a:r>
              <a:rPr lang="es-AR" b="1" dirty="0" smtClean="0"/>
              <a:t>Bebedero</a:t>
            </a:r>
            <a:r>
              <a:rPr lang="es-AR" dirty="0" smtClean="0"/>
              <a:t>: conducto por donde fluye el metal fundido</a:t>
            </a:r>
          </a:p>
          <a:p>
            <a:r>
              <a:rPr lang="es-AR" b="1" dirty="0" smtClean="0"/>
              <a:t>Canales de alimentación</a:t>
            </a:r>
            <a:r>
              <a:rPr lang="es-AR" dirty="0" smtClean="0"/>
              <a:t>: sistema de distribución del metal fundido hacia las cavidades del molde</a:t>
            </a:r>
          </a:p>
          <a:p>
            <a:r>
              <a:rPr lang="es-AR" b="1" dirty="0" smtClean="0"/>
              <a:t>Mazarota</a:t>
            </a:r>
            <a:r>
              <a:rPr lang="es-AR" dirty="0" smtClean="0"/>
              <a:t> (montante): alojamientos para metal fundido adicional que permita sacar los rechupes fuera de la pieza. Puede ser ciega o abierta.</a:t>
            </a:r>
          </a:p>
          <a:p>
            <a:r>
              <a:rPr lang="es-AR" b="1" dirty="0" err="1" smtClean="0"/>
              <a:t>Noyo</a:t>
            </a:r>
            <a:r>
              <a:rPr lang="es-AR" dirty="0" smtClean="0"/>
              <a:t>: son los machos o corazones insertos en el molde, hechos de arena, para formar regiones huecas o definir la superficie interior de la fundición. </a:t>
            </a:r>
          </a:p>
          <a:p>
            <a:r>
              <a:rPr lang="es-AR" b="1" dirty="0" err="1" smtClean="0"/>
              <a:t>Tasel</a:t>
            </a:r>
            <a:r>
              <a:rPr lang="es-AR" dirty="0" smtClean="0"/>
              <a:t>: son como noyos que se utilizan en la parte exterior para formar características como letras sobre la superficie o cavidades externas profundas</a:t>
            </a:r>
          </a:p>
          <a:p>
            <a:r>
              <a:rPr lang="es-AR" b="1" dirty="0" smtClean="0"/>
              <a:t>Respiraderos</a:t>
            </a:r>
            <a:r>
              <a:rPr lang="es-AR" dirty="0" smtClean="0"/>
              <a:t>: para extraer los gases y el aire</a:t>
            </a:r>
            <a:endParaRPr lang="es-A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undición apisonado mecánico de la ar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785794"/>
            <a:ext cx="7143801" cy="5612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ctr" eaLnBrk="1" hangingPunct="1"/>
            <a:r>
              <a:rPr lang="es-ES" smtClean="0"/>
              <a:t>Moldeo y Fundición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33950"/>
          </a:xfrm>
        </p:spPr>
        <p:txBody>
          <a:bodyPr/>
          <a:lstStyle/>
          <a:p>
            <a:pPr eaLnBrk="1" hangingPunct="1"/>
            <a:r>
              <a:rPr lang="es-ES" sz="1800" u="sng" smtClean="0"/>
              <a:t>Fundamentos del moldeo a mano</a:t>
            </a:r>
          </a:p>
          <a:p>
            <a:pPr eaLnBrk="1" hangingPunct="1"/>
            <a:endParaRPr lang="es-ES" sz="1600" smtClean="0"/>
          </a:p>
          <a:p>
            <a:pPr eaLnBrk="1" hangingPunct="1"/>
            <a:r>
              <a:rPr lang="es-ES" sz="1600" i="1" smtClean="0"/>
              <a:t>1° Mojado de paredes interiores de la caja con una solución de arcilla disuelta en agua y disposición del modelo sobre el tablero o  plano de trabajo</a:t>
            </a:r>
            <a:r>
              <a:rPr lang="es-ES" sz="1600" smtClean="0"/>
              <a:t>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19250" y="3068638"/>
            <a:ext cx="6048375" cy="2016125"/>
            <a:chOff x="703" y="1616"/>
            <a:chExt cx="3537" cy="1088"/>
          </a:xfrm>
        </p:grpSpPr>
        <p:pic>
          <p:nvPicPr>
            <p:cNvPr id="187396" name="Picture 4" descr="3º paso moldeo a mano"/>
            <p:cNvPicPr>
              <a:picLocks noChangeAspect="1" noChangeArrowheads="1"/>
            </p:cNvPicPr>
            <p:nvPr/>
          </p:nvPicPr>
          <p:blipFill>
            <a:blip r:embed="rId2">
              <a:lum contrast="6000"/>
            </a:blip>
            <a:srcRect l="55672" t="9703" r="17754" b="2965"/>
            <a:stretch>
              <a:fillRect/>
            </a:stretch>
          </p:blipFill>
          <p:spPr bwMode="auto">
            <a:xfrm>
              <a:off x="2562" y="1616"/>
              <a:ext cx="1678" cy="10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187397" name="Picture 5" descr="3º paso moldeo a mano"/>
            <p:cNvPicPr>
              <a:picLocks noChangeAspect="1" noChangeArrowheads="1"/>
            </p:cNvPicPr>
            <p:nvPr/>
          </p:nvPicPr>
          <p:blipFill>
            <a:blip r:embed="rId2">
              <a:lum contrast="6000"/>
            </a:blip>
            <a:srcRect l="14005" t="9703" r="59406" b="2965"/>
            <a:stretch>
              <a:fillRect/>
            </a:stretch>
          </p:blipFill>
          <p:spPr bwMode="auto">
            <a:xfrm>
              <a:off x="703" y="1616"/>
              <a:ext cx="1679" cy="10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</p:grp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339975" y="5233988"/>
            <a:ext cx="1860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200" b="1">
                <a:solidFill>
                  <a:srgbClr val="000099"/>
                </a:solidFill>
              </a:rPr>
              <a:t>“Sobre” en el tablero</a:t>
            </a:r>
            <a:endParaRPr lang="es-ES" sz="1200" b="1">
              <a:solidFill>
                <a:srgbClr val="000099"/>
              </a:solidFill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5364163" y="5229225"/>
            <a:ext cx="1944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200" b="1">
                <a:solidFill>
                  <a:srgbClr val="000099"/>
                </a:solidFill>
              </a:rPr>
              <a:t>Centrado del modelo</a:t>
            </a:r>
            <a:endParaRPr lang="es-ES" sz="12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ctr" eaLnBrk="1" hangingPunct="1"/>
            <a:r>
              <a:rPr lang="es-ES" smtClean="0"/>
              <a:t>Moldeo y Fundición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z="1600" i="1" smtClean="0"/>
              <a:t>2° Se dispone la caja inferior sobre el modelo y se lo cubre con arena para luego comprimir fuertemente con las manos.</a:t>
            </a:r>
          </a:p>
          <a:p>
            <a:pPr eaLnBrk="1" hangingPunct="1"/>
            <a:endParaRPr lang="es-ES" sz="1600" i="1" smtClean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16013" y="2636838"/>
            <a:ext cx="7056437" cy="2805112"/>
            <a:chOff x="703" y="1661"/>
            <a:chExt cx="4445" cy="1767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703" y="1661"/>
              <a:ext cx="4445" cy="1315"/>
              <a:chOff x="1020" y="1797"/>
              <a:chExt cx="3267" cy="862"/>
            </a:xfrm>
          </p:grpSpPr>
          <p:pic>
            <p:nvPicPr>
              <p:cNvPr id="188422" name="Picture 6" descr="2º paso moldeo a mano"/>
              <p:cNvPicPr>
                <a:picLocks noChangeAspect="1" noChangeArrowheads="1"/>
              </p:cNvPicPr>
              <p:nvPr/>
            </p:nvPicPr>
            <p:blipFill>
              <a:blip r:embed="rId2"/>
              <a:srcRect l="56310" t="10085" r="17670" b="81462"/>
              <a:stretch>
                <a:fillRect/>
              </a:stretch>
            </p:blipFill>
            <p:spPr bwMode="auto">
              <a:xfrm>
                <a:off x="2699" y="1797"/>
                <a:ext cx="1588" cy="86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</p:pic>
          <p:pic>
            <p:nvPicPr>
              <p:cNvPr id="188423" name="Picture 7" descr="2º paso moldeo a mano"/>
              <p:cNvPicPr>
                <a:picLocks noChangeAspect="1" noChangeArrowheads="1"/>
              </p:cNvPicPr>
              <p:nvPr/>
            </p:nvPicPr>
            <p:blipFill>
              <a:blip r:embed="rId2"/>
              <a:srcRect l="20636" t="9579" r="54095" b="82460"/>
              <a:stretch>
                <a:fillRect/>
              </a:stretch>
            </p:blipFill>
            <p:spPr bwMode="auto">
              <a:xfrm>
                <a:off x="1020" y="1797"/>
                <a:ext cx="1542" cy="86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</p:pic>
        </p:grpSp>
        <p:sp>
          <p:nvSpPr>
            <p:cNvPr id="20486" name="Text Box 9"/>
            <p:cNvSpPr txBox="1">
              <a:spLocks noChangeArrowheads="1"/>
            </p:cNvSpPr>
            <p:nvPr/>
          </p:nvSpPr>
          <p:spPr bwMode="auto">
            <a:xfrm>
              <a:off x="793" y="3158"/>
              <a:ext cx="17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El modelo es cubierto por “el bajo”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sp>
          <p:nvSpPr>
            <p:cNvPr id="20487" name="Text Box 10"/>
            <p:cNvSpPr txBox="1">
              <a:spLocks noChangeArrowheads="1"/>
            </p:cNvSpPr>
            <p:nvPr/>
          </p:nvSpPr>
          <p:spPr bwMode="auto">
            <a:xfrm>
              <a:off x="2971" y="3140"/>
              <a:ext cx="21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La masa de moldeo nueva cubrirá la superficie del modelo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ctr" eaLnBrk="1" hangingPunct="1"/>
            <a:r>
              <a:rPr lang="es-ES" smtClean="0"/>
              <a:t>Moldeo y Fundición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9487"/>
          </a:xfrm>
        </p:spPr>
        <p:txBody>
          <a:bodyPr/>
          <a:lstStyle/>
          <a:p>
            <a:pPr eaLnBrk="1" hangingPunct="1"/>
            <a:r>
              <a:rPr lang="es-ES" sz="1600" i="1" smtClean="0"/>
              <a:t>3° Llenado de la caja con arena gruesa y apelmazado de la misma con atacador.</a:t>
            </a:r>
          </a:p>
          <a:p>
            <a:pPr eaLnBrk="1" hangingPunct="1"/>
            <a:r>
              <a:rPr lang="es-ES" smtClean="0"/>
              <a:t> </a:t>
            </a:r>
            <a:endParaRPr lang="es-ES" sz="1600" i="1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16013" y="2349500"/>
            <a:ext cx="6480175" cy="1806575"/>
            <a:chOff x="703" y="1480"/>
            <a:chExt cx="4082" cy="1138"/>
          </a:xfrm>
        </p:grpSpPr>
        <p:pic>
          <p:nvPicPr>
            <p:cNvPr id="189444" name="Picture 4" descr="2º paso moldeo a mano"/>
            <p:cNvPicPr>
              <a:picLocks noChangeAspect="1" noChangeArrowheads="1"/>
            </p:cNvPicPr>
            <p:nvPr/>
          </p:nvPicPr>
          <p:blipFill>
            <a:blip r:embed="rId2"/>
            <a:srcRect l="54610" t="44679" r="19789" b="44800"/>
            <a:stretch>
              <a:fillRect/>
            </a:stretch>
          </p:blipFill>
          <p:spPr bwMode="auto">
            <a:xfrm>
              <a:off x="2789" y="1480"/>
              <a:ext cx="1996" cy="112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189445" name="Picture 5" descr="2º paso moldeo a mano"/>
            <p:cNvPicPr>
              <a:picLocks noChangeAspect="1" noChangeArrowheads="1"/>
            </p:cNvPicPr>
            <p:nvPr/>
          </p:nvPicPr>
          <p:blipFill>
            <a:blip r:embed="rId2"/>
            <a:srcRect l="17926" t="43895" r="55394" b="44781"/>
            <a:stretch>
              <a:fillRect/>
            </a:stretch>
          </p:blipFill>
          <p:spPr bwMode="auto">
            <a:xfrm>
              <a:off x="703" y="1480"/>
              <a:ext cx="1950" cy="1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</p:grpSp>
      <p:sp>
        <p:nvSpPr>
          <p:cNvPr id="21509" name="Text Box 13"/>
          <p:cNvSpPr txBox="1">
            <a:spLocks noChangeArrowheads="1"/>
          </p:cNvSpPr>
          <p:nvPr/>
        </p:nvSpPr>
        <p:spPr bwMode="auto">
          <a:xfrm>
            <a:off x="1187450" y="4292600"/>
            <a:ext cx="3024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200" b="1">
                <a:solidFill>
                  <a:srgbClr val="000099"/>
                </a:solidFill>
              </a:rPr>
              <a:t>Se rellena la caja con arena de relleno</a:t>
            </a:r>
            <a:endParaRPr lang="es-ES" sz="1200" b="1">
              <a:solidFill>
                <a:srgbClr val="000099"/>
              </a:solidFill>
            </a:endParaRPr>
          </a:p>
        </p:txBody>
      </p:sp>
      <p:sp>
        <p:nvSpPr>
          <p:cNvPr id="21510" name="Text Box 14"/>
          <p:cNvSpPr txBox="1">
            <a:spLocks noChangeArrowheads="1"/>
          </p:cNvSpPr>
          <p:nvPr/>
        </p:nvSpPr>
        <p:spPr bwMode="auto">
          <a:xfrm>
            <a:off x="4427538" y="4292600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200" b="1">
                <a:solidFill>
                  <a:srgbClr val="000099"/>
                </a:solidFill>
              </a:rPr>
              <a:t>Se apisona toda la masa formando una masa compacta.</a:t>
            </a:r>
            <a:endParaRPr lang="es-ES" sz="1200" b="1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 eaLnBrk="1" hangingPunct="1"/>
            <a:r>
              <a:rPr lang="es-ES" smtClean="0"/>
              <a:t>Moldeo y Fundición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eaLnBrk="1" hangingPunct="1"/>
            <a:r>
              <a:rPr lang="es-ES" sz="1600" i="1" smtClean="0"/>
              <a:t>4° Una vez llena la caja se le realizan los escapes de gases necesarios.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42988" y="2060575"/>
            <a:ext cx="6697662" cy="2198688"/>
            <a:chOff x="657" y="1298"/>
            <a:chExt cx="4219" cy="1385"/>
          </a:xfrm>
        </p:grpSpPr>
        <p:pic>
          <p:nvPicPr>
            <p:cNvPr id="22535" name="Picture 4" descr="1º paso moldeo a mano"/>
            <p:cNvPicPr>
              <a:picLocks noChangeAspect="1" noChangeArrowheads="1"/>
            </p:cNvPicPr>
            <p:nvPr/>
          </p:nvPicPr>
          <p:blipFill>
            <a:blip r:embed="rId2"/>
            <a:srcRect l="56551" t="72264" r="15640" b="8022"/>
            <a:stretch>
              <a:fillRect/>
            </a:stretch>
          </p:blipFill>
          <p:spPr bwMode="auto">
            <a:xfrm>
              <a:off x="2744" y="1298"/>
              <a:ext cx="2132" cy="13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2536" name="Picture 5" descr="1º paso moldeo a mano"/>
            <p:cNvPicPr>
              <a:picLocks noChangeAspect="1" noChangeArrowheads="1"/>
            </p:cNvPicPr>
            <p:nvPr/>
          </p:nvPicPr>
          <p:blipFill>
            <a:blip r:embed="rId2"/>
            <a:srcRect l="6503" t="66101" r="56789" b="4356"/>
            <a:stretch>
              <a:fillRect/>
            </a:stretch>
          </p:blipFill>
          <p:spPr bwMode="auto">
            <a:xfrm>
              <a:off x="657" y="1298"/>
              <a:ext cx="1905" cy="13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258888" y="4508500"/>
            <a:ext cx="25923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200" b="1">
                <a:solidFill>
                  <a:srgbClr val="000099"/>
                </a:solidFill>
              </a:rPr>
              <a:t>Retiro del excedente de arena</a:t>
            </a:r>
            <a:endParaRPr lang="es-ES" sz="1200" b="1">
              <a:solidFill>
                <a:srgbClr val="000099"/>
              </a:solidFill>
            </a:endParaRP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5292725" y="4484688"/>
            <a:ext cx="1584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200" b="1">
                <a:solidFill>
                  <a:srgbClr val="000099"/>
                </a:solidFill>
              </a:rPr>
              <a:t>Escapes de gases</a:t>
            </a:r>
            <a:endParaRPr lang="es-ES" sz="1200" b="1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ctr" eaLnBrk="1" hangingPunct="1"/>
            <a:r>
              <a:rPr lang="es-ES" smtClean="0"/>
              <a:t>Moldeo y Fundición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eaLnBrk="1" hangingPunct="1"/>
            <a:r>
              <a:rPr lang="es-ES" sz="1600" i="1" smtClean="0"/>
              <a:t>5° Se preparará una nueva cama de arena para poder voltear la caja ya armada.</a:t>
            </a:r>
          </a:p>
          <a:p>
            <a:pPr eaLnBrk="1" hangingPunct="1"/>
            <a:endParaRPr lang="es-ES" smtClean="0"/>
          </a:p>
        </p:txBody>
      </p:sp>
      <p:pic>
        <p:nvPicPr>
          <p:cNvPr id="23556" name="Picture 5" descr="4º paso moldeo a mano"/>
          <p:cNvPicPr>
            <a:picLocks noChangeAspect="1" noChangeArrowheads="1"/>
          </p:cNvPicPr>
          <p:nvPr/>
        </p:nvPicPr>
        <p:blipFill>
          <a:blip r:embed="rId2"/>
          <a:srcRect l="57191" t="2931" r="13890" b="80997"/>
          <a:stretch>
            <a:fillRect/>
          </a:stretch>
        </p:blipFill>
        <p:spPr bwMode="auto">
          <a:xfrm>
            <a:off x="4211638" y="4292600"/>
            <a:ext cx="4103687" cy="1736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42988" y="2060575"/>
            <a:ext cx="6049962" cy="3730625"/>
            <a:chOff x="657" y="1298"/>
            <a:chExt cx="3811" cy="2350"/>
          </a:xfrm>
        </p:grpSpPr>
        <p:pic>
          <p:nvPicPr>
            <p:cNvPr id="23558" name="Picture 4" descr="4º paso moldeo a mano"/>
            <p:cNvPicPr>
              <a:picLocks noChangeAspect="1" noChangeArrowheads="1"/>
            </p:cNvPicPr>
            <p:nvPr/>
          </p:nvPicPr>
          <p:blipFill>
            <a:blip r:embed="rId2"/>
            <a:srcRect l="20448" t="4381" r="55074" b="80997"/>
            <a:stretch>
              <a:fillRect/>
            </a:stretch>
          </p:blipFill>
          <p:spPr bwMode="auto">
            <a:xfrm>
              <a:off x="657" y="1298"/>
              <a:ext cx="2450" cy="11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3559" name="Text Box 6"/>
            <p:cNvSpPr txBox="1">
              <a:spLocks noChangeArrowheads="1"/>
            </p:cNvSpPr>
            <p:nvPr/>
          </p:nvSpPr>
          <p:spPr bwMode="auto">
            <a:xfrm>
              <a:off x="3152" y="1389"/>
              <a:ext cx="13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Nueva cama de arena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sp>
          <p:nvSpPr>
            <p:cNvPr id="23560" name="Text Box 7"/>
            <p:cNvSpPr txBox="1">
              <a:spLocks noChangeArrowheads="1"/>
            </p:cNvSpPr>
            <p:nvPr/>
          </p:nvSpPr>
          <p:spPr bwMode="auto">
            <a:xfrm>
              <a:off x="793" y="3475"/>
              <a:ext cx="17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Preparación de las contrasalidas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 eaLnBrk="1" hangingPunct="1"/>
            <a:r>
              <a:rPr lang="es-ES" smtClean="0"/>
              <a:t>Moldeo y Fundición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eaLnBrk="1" hangingPunct="1"/>
            <a:r>
              <a:rPr lang="es-ES" sz="1600" i="1" smtClean="0"/>
              <a:t>6° Se descubrirán los bordes y contrasalidas y se alisará el plano de partición del molde.</a:t>
            </a:r>
          </a:p>
          <a:p>
            <a:pPr eaLnBrk="1" hangingPunct="1"/>
            <a:endParaRPr lang="es-ES" smtClean="0"/>
          </a:p>
        </p:txBody>
      </p:sp>
      <p:pic>
        <p:nvPicPr>
          <p:cNvPr id="24580" name="Picture 4" descr="4º paso moldeo a mano"/>
          <p:cNvPicPr>
            <a:picLocks noChangeAspect="1" noChangeArrowheads="1"/>
          </p:cNvPicPr>
          <p:nvPr/>
        </p:nvPicPr>
        <p:blipFill>
          <a:blip r:embed="rId2"/>
          <a:srcRect l="40794" t="68396" r="34709" b="10008"/>
          <a:stretch>
            <a:fillRect/>
          </a:stretch>
        </p:blipFill>
        <p:spPr bwMode="auto">
          <a:xfrm>
            <a:off x="2411413" y="2133600"/>
            <a:ext cx="3671887" cy="2468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979613" y="4941888"/>
            <a:ext cx="4968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200" b="1">
                <a:solidFill>
                  <a:srgbClr val="000099"/>
                </a:solidFill>
              </a:rPr>
              <a:t>Contrasalidas y limpiado de la partición del molde con espátulas</a:t>
            </a:r>
            <a:endParaRPr lang="es-ES" sz="1200" b="1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1470025"/>
          </a:xfrm>
        </p:spPr>
        <p:txBody>
          <a:bodyPr/>
          <a:lstStyle/>
          <a:p>
            <a:r>
              <a:rPr lang="es-AR" dirty="0" smtClean="0"/>
              <a:t>Masas y moldeo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57224" y="1571612"/>
            <a:ext cx="7000924" cy="1752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AR" dirty="0" smtClean="0">
                <a:solidFill>
                  <a:schemeClr val="tx1"/>
                </a:solidFill>
              </a:rPr>
              <a:t>Fundición en moldes permanentes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>
                <a:solidFill>
                  <a:schemeClr val="tx1"/>
                </a:solidFill>
              </a:rPr>
              <a:t>Fundición en moldes perecederos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>
                <a:solidFill>
                  <a:schemeClr val="tx1"/>
                </a:solidFill>
              </a:rPr>
              <a:t>Fundición en moldes </a:t>
            </a:r>
            <a:r>
              <a:rPr lang="es-AR" dirty="0" err="1" smtClean="0">
                <a:solidFill>
                  <a:schemeClr val="tx1"/>
                </a:solidFill>
              </a:rPr>
              <a:t>semi</a:t>
            </a:r>
            <a:r>
              <a:rPr lang="es-AR" dirty="0" smtClean="0">
                <a:solidFill>
                  <a:schemeClr val="tx1"/>
                </a:solidFill>
              </a:rPr>
              <a:t>-permanentes</a:t>
            </a: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8196" name="Picture 4" descr="Resultado de imagen para sand casting pro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876"/>
            <a:ext cx="5715000" cy="2981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ctr" eaLnBrk="1" hangingPunct="1"/>
            <a:r>
              <a:rPr lang="es-ES" smtClean="0"/>
              <a:t>Moldeo y Fundición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9487"/>
          </a:xfrm>
        </p:spPr>
        <p:txBody>
          <a:bodyPr/>
          <a:lstStyle/>
          <a:p>
            <a:pPr eaLnBrk="1" hangingPunct="1"/>
            <a:r>
              <a:rPr lang="es-ES" sz="1600" i="1" smtClean="0"/>
              <a:t>7° Colocará la otra parte del modelo, si es que es dividido, espolvoreará el plano de separación con polvo aislante (gris) y colocará luego las contrasalidas necesarias.</a:t>
            </a:r>
          </a:p>
        </p:txBody>
      </p:sp>
      <p:pic>
        <p:nvPicPr>
          <p:cNvPr id="25604" name="Picture 4" descr="8º paso moldeo a mano"/>
          <p:cNvPicPr>
            <a:picLocks noChangeAspect="1" noChangeArrowheads="1"/>
          </p:cNvPicPr>
          <p:nvPr/>
        </p:nvPicPr>
        <p:blipFill>
          <a:blip r:embed="rId2"/>
          <a:srcRect l="56517" t="1534" r="13170" b="82802"/>
          <a:stretch>
            <a:fillRect/>
          </a:stretch>
        </p:blipFill>
        <p:spPr bwMode="auto">
          <a:xfrm>
            <a:off x="4500563" y="4005263"/>
            <a:ext cx="3600450" cy="2163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5" name="Picture 5" descr="8º paso moldeo a mano"/>
          <p:cNvPicPr>
            <a:picLocks noChangeAspect="1" noChangeArrowheads="1"/>
          </p:cNvPicPr>
          <p:nvPr/>
        </p:nvPicPr>
        <p:blipFill>
          <a:blip r:embed="rId2"/>
          <a:srcRect l="10490" t="1534" r="60335" b="82802"/>
          <a:stretch>
            <a:fillRect/>
          </a:stretch>
        </p:blipFill>
        <p:spPr bwMode="auto">
          <a:xfrm>
            <a:off x="900113" y="2276475"/>
            <a:ext cx="3455987" cy="215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4859338" y="2420938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200" b="1">
                <a:solidFill>
                  <a:srgbClr val="000099"/>
                </a:solidFill>
              </a:rPr>
              <a:t>Colocación de la otra mitad del modelo sobre la caja ya preparada</a:t>
            </a:r>
            <a:endParaRPr lang="es-ES" sz="1200" b="1">
              <a:solidFill>
                <a:srgbClr val="000099"/>
              </a:solidFill>
            </a:endParaRP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1042988" y="5734050"/>
            <a:ext cx="25923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200" b="1">
                <a:solidFill>
                  <a:srgbClr val="000099"/>
                </a:solidFill>
              </a:rPr>
              <a:t>Colocación de las contrasalidas</a:t>
            </a:r>
            <a:endParaRPr lang="es-ES" sz="1200" b="1">
              <a:solidFill>
                <a:srgbClr val="000099"/>
              </a:solidFill>
            </a:endParaRPr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 flipV="1">
            <a:off x="3492500" y="4797425"/>
            <a:ext cx="2087563" cy="1008063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5609" name="Line 11"/>
          <p:cNvSpPr>
            <a:spLocks noChangeShapeType="1"/>
          </p:cNvSpPr>
          <p:nvPr/>
        </p:nvSpPr>
        <p:spPr bwMode="auto">
          <a:xfrm flipH="1">
            <a:off x="2627313" y="2565400"/>
            <a:ext cx="2232025" cy="287338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ctr" eaLnBrk="1" hangingPunct="1"/>
            <a:r>
              <a:rPr lang="es-ES" sz="3400" smtClean="0"/>
              <a:t>Moldeo y Fundición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 eaLnBrk="1" hangingPunct="1"/>
            <a:r>
              <a:rPr lang="es-CO" sz="1600" i="1" smtClean="0"/>
              <a:t>8° </a:t>
            </a:r>
            <a:r>
              <a:rPr lang="es-ES" sz="1600" i="1" smtClean="0"/>
              <a:t>Espolvoreado del plano de separación del molde y limpieza de los excedentes</a:t>
            </a:r>
            <a:r>
              <a:rPr lang="es-ES" sz="1600" smtClean="0"/>
              <a:t>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71550" y="1916113"/>
            <a:ext cx="7200900" cy="2906712"/>
            <a:chOff x="612" y="1207"/>
            <a:chExt cx="4536" cy="1831"/>
          </a:xfrm>
        </p:grpSpPr>
        <p:pic>
          <p:nvPicPr>
            <p:cNvPr id="26629" name="Picture 4" descr="8º paso moldeo a mano"/>
            <p:cNvPicPr>
              <a:picLocks noChangeAspect="1" noChangeArrowheads="1"/>
            </p:cNvPicPr>
            <p:nvPr/>
          </p:nvPicPr>
          <p:blipFill>
            <a:blip r:embed="rId2"/>
            <a:srcRect l="9335" t="33534" r="61348" b="48676"/>
            <a:stretch>
              <a:fillRect/>
            </a:stretch>
          </p:blipFill>
          <p:spPr bwMode="auto">
            <a:xfrm>
              <a:off x="612" y="1207"/>
              <a:ext cx="2041" cy="14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6630" name="Picture 5" descr="8º paso moldeo a mano"/>
            <p:cNvPicPr>
              <a:picLocks noChangeAspect="1" noChangeArrowheads="1"/>
            </p:cNvPicPr>
            <p:nvPr/>
          </p:nvPicPr>
          <p:blipFill>
            <a:blip r:embed="rId2"/>
            <a:srcRect l="56258" t="33534" r="9462" b="48676"/>
            <a:stretch>
              <a:fillRect/>
            </a:stretch>
          </p:blipFill>
          <p:spPr bwMode="auto">
            <a:xfrm>
              <a:off x="2744" y="1207"/>
              <a:ext cx="2404" cy="14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6631" name="Text Box 6"/>
            <p:cNvSpPr txBox="1">
              <a:spLocks noChangeArrowheads="1"/>
            </p:cNvSpPr>
            <p:nvPr/>
          </p:nvSpPr>
          <p:spPr bwMode="auto">
            <a:xfrm>
              <a:off x="612" y="2750"/>
              <a:ext cx="20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Todo el plano de separación se cubre con el gris humo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sp>
          <p:nvSpPr>
            <p:cNvPr id="26632" name="Text Box 7"/>
            <p:cNvSpPr txBox="1">
              <a:spLocks noChangeArrowheads="1"/>
            </p:cNvSpPr>
            <p:nvPr/>
          </p:nvSpPr>
          <p:spPr bwMode="auto">
            <a:xfrm>
              <a:off x="2744" y="2795"/>
              <a:ext cx="23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Se limpia perfectamente los excedentes de arena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ctr" eaLnBrk="1" hangingPunct="1"/>
            <a:r>
              <a:rPr lang="es-ES" smtClean="0"/>
              <a:t>Moldeo y Fundición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746625"/>
          </a:xfrm>
        </p:spPr>
        <p:txBody>
          <a:bodyPr/>
          <a:lstStyle/>
          <a:p>
            <a:pPr algn="just" eaLnBrk="1" hangingPunct="1"/>
            <a:r>
              <a:rPr lang="es-CO" sz="1600" i="1" smtClean="0"/>
              <a:t>9° </a:t>
            </a:r>
            <a:r>
              <a:rPr lang="es-ES" sz="1600" i="1" smtClean="0"/>
              <a:t>Se colocará la segunda parte del modelo (si es que es particionado) y se colocarán también las contrasalidas</a:t>
            </a:r>
            <a:r>
              <a:rPr lang="es-ES" sz="1600" smtClean="0"/>
              <a:t>.</a:t>
            </a:r>
          </a:p>
          <a:p>
            <a:pPr eaLnBrk="1" hangingPunct="1"/>
            <a:endParaRPr lang="es-ES" sz="1600" smtClean="0"/>
          </a:p>
          <a:p>
            <a:pPr eaLnBrk="1" hangingPunct="1"/>
            <a:endParaRPr lang="es-ES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00113" y="2276475"/>
            <a:ext cx="7345362" cy="3919538"/>
            <a:chOff x="567" y="1434"/>
            <a:chExt cx="4627" cy="2469"/>
          </a:xfrm>
        </p:grpSpPr>
        <p:pic>
          <p:nvPicPr>
            <p:cNvPr id="27653" name="Picture 4" descr="8º paso moldeo a mano"/>
            <p:cNvPicPr>
              <a:picLocks noChangeAspect="1" noChangeArrowheads="1"/>
            </p:cNvPicPr>
            <p:nvPr/>
          </p:nvPicPr>
          <p:blipFill>
            <a:blip r:embed="rId2"/>
            <a:srcRect l="9354" t="1534" r="60335" b="82802"/>
            <a:stretch>
              <a:fillRect/>
            </a:stretch>
          </p:blipFill>
          <p:spPr bwMode="auto">
            <a:xfrm>
              <a:off x="567" y="1434"/>
              <a:ext cx="2223" cy="13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2835" y="1434"/>
              <a:ext cx="20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Colocación de la 2° parte del modelo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1429" y="3475"/>
              <a:ext cx="158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Colocación de contrasalidas, espolvoreado con gris humo  y eliminación de excedentes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pic>
          <p:nvPicPr>
            <p:cNvPr id="27656" name="Picture 8" descr="8º paso moldeo a mano"/>
            <p:cNvPicPr>
              <a:picLocks noChangeAspect="1" noChangeArrowheads="1"/>
            </p:cNvPicPr>
            <p:nvPr/>
          </p:nvPicPr>
          <p:blipFill>
            <a:blip r:embed="rId2"/>
            <a:srcRect l="9818" t="33325" r="61322" b="49730"/>
            <a:stretch>
              <a:fillRect/>
            </a:stretch>
          </p:blipFill>
          <p:spPr bwMode="auto">
            <a:xfrm>
              <a:off x="3107" y="2478"/>
              <a:ext cx="2087" cy="14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 eaLnBrk="1" hangingPunct="1"/>
            <a:r>
              <a:rPr lang="es-ES" smtClean="0"/>
              <a:t>Moldeo y Fundición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algn="just" eaLnBrk="1" hangingPunct="1"/>
            <a:r>
              <a:rPr lang="es-CO" sz="1600" i="1" smtClean="0"/>
              <a:t>10° T</a:t>
            </a:r>
            <a:r>
              <a:rPr lang="es-ES" sz="1600" i="1" smtClean="0"/>
              <a:t>erminada la limpieza de los excedentes se coloca la caja superior, bien centrada mediante pasadores y registros.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71550" y="2133600"/>
            <a:ext cx="6769100" cy="4200525"/>
            <a:chOff x="612" y="1344"/>
            <a:chExt cx="4264" cy="2646"/>
          </a:xfrm>
        </p:grpSpPr>
        <p:pic>
          <p:nvPicPr>
            <p:cNvPr id="28677" name="Picture 4" descr="8º paso moldeo a mano"/>
            <p:cNvPicPr>
              <a:picLocks noChangeAspect="1" noChangeArrowheads="1"/>
            </p:cNvPicPr>
            <p:nvPr/>
          </p:nvPicPr>
          <p:blipFill>
            <a:blip r:embed="rId2"/>
            <a:srcRect l="9354" t="75696" r="61447" b="5904"/>
            <a:stretch>
              <a:fillRect/>
            </a:stretch>
          </p:blipFill>
          <p:spPr bwMode="auto">
            <a:xfrm>
              <a:off x="612" y="1344"/>
              <a:ext cx="2041" cy="149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8678" name="Picture 5" descr="8º paso moldeo a mano"/>
            <p:cNvPicPr>
              <a:picLocks noChangeAspect="1" noChangeArrowheads="1"/>
            </p:cNvPicPr>
            <p:nvPr/>
          </p:nvPicPr>
          <p:blipFill>
            <a:blip r:embed="rId2"/>
            <a:srcRect l="58769" t="75696" r="12056" b="5904"/>
            <a:stretch>
              <a:fillRect/>
            </a:stretch>
          </p:blipFill>
          <p:spPr bwMode="auto">
            <a:xfrm>
              <a:off x="2835" y="2478"/>
              <a:ext cx="2041" cy="14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8679" name="Text Box 6"/>
            <p:cNvSpPr txBox="1">
              <a:spLocks noChangeArrowheads="1"/>
            </p:cNvSpPr>
            <p:nvPr/>
          </p:nvSpPr>
          <p:spPr bwMode="auto">
            <a:xfrm>
              <a:off x="2835" y="1434"/>
              <a:ext cx="20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Colocación de pasadores y registros para hermanar las dos cajas (sobre-bajo)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sp>
          <p:nvSpPr>
            <p:cNvPr id="28680" name="Text Box 7"/>
            <p:cNvSpPr txBox="1">
              <a:spLocks noChangeArrowheads="1"/>
            </p:cNvSpPr>
            <p:nvPr/>
          </p:nvSpPr>
          <p:spPr bwMode="auto">
            <a:xfrm>
              <a:off x="657" y="3702"/>
              <a:ext cx="19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Colocación de bebederos, masarotas y cargadores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 eaLnBrk="1" hangingPunct="1"/>
            <a:r>
              <a:rPr lang="es-ES" smtClean="0"/>
              <a:t>Moldeo y Fundición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algn="just" eaLnBrk="1" hangingPunct="1"/>
            <a:r>
              <a:rPr lang="es-CO" sz="1600" i="1" smtClean="0"/>
              <a:t>11° Se rellenará la parte superior con arena (nueva que va a estar en contacto con el modelo) y arena de relleno para el resto de la caja.</a:t>
            </a:r>
            <a:r>
              <a:rPr lang="es-ES" sz="1600" i="1" smtClean="0"/>
              <a:t>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4213" y="2060575"/>
            <a:ext cx="7704137" cy="4030663"/>
            <a:chOff x="431" y="1298"/>
            <a:chExt cx="4853" cy="2539"/>
          </a:xfrm>
        </p:grpSpPr>
        <p:pic>
          <p:nvPicPr>
            <p:cNvPr id="29701" name="Picture 9" descr="5º paso moldeo a mano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</a:blip>
            <a:srcRect l="15695" t="5811" r="57602" b="77132"/>
            <a:stretch>
              <a:fillRect/>
            </a:stretch>
          </p:blipFill>
          <p:spPr bwMode="auto">
            <a:xfrm>
              <a:off x="431" y="1298"/>
              <a:ext cx="2087" cy="15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9702" name="Picture 10" descr="5º paso moldeo a mano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</a:blip>
            <a:srcRect l="46837" t="4874" r="24252" b="77132"/>
            <a:stretch>
              <a:fillRect/>
            </a:stretch>
          </p:blipFill>
          <p:spPr bwMode="auto">
            <a:xfrm>
              <a:off x="3198" y="2341"/>
              <a:ext cx="2086" cy="14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9703" name="Text Box 11"/>
            <p:cNvSpPr txBox="1">
              <a:spLocks noChangeArrowheads="1"/>
            </p:cNvSpPr>
            <p:nvPr/>
          </p:nvSpPr>
          <p:spPr bwMode="auto">
            <a:xfrm>
              <a:off x="2608" y="1298"/>
              <a:ext cx="217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Vista en planta de la segunda caja armada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sp>
          <p:nvSpPr>
            <p:cNvPr id="29704" name="Text Box 12"/>
            <p:cNvSpPr txBox="1">
              <a:spLocks noChangeArrowheads="1"/>
            </p:cNvSpPr>
            <p:nvPr/>
          </p:nvSpPr>
          <p:spPr bwMode="auto">
            <a:xfrm>
              <a:off x="1655" y="3657"/>
              <a:ext cx="14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Relleno del sobre con arena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 eaLnBrk="1" hangingPunct="1"/>
            <a:r>
              <a:rPr lang="es-ES" smtClean="0"/>
              <a:t>Moldeo y Fundición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algn="just" eaLnBrk="1" hangingPunct="1"/>
            <a:r>
              <a:rPr lang="es-CO" sz="1600" i="1" smtClean="0"/>
              <a:t>12° Se </a:t>
            </a:r>
            <a:r>
              <a:rPr lang="es-ES" sz="1600" i="1" smtClean="0"/>
              <a:t>colocarán ganchos y armaduras (previamente mojados en agua arcillosa) en los puntos donde sea necesario, afirmará la arena demasiado alejada de los bordes de la caja.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11188" y="2276475"/>
            <a:ext cx="7920037" cy="4216400"/>
            <a:chOff x="385" y="1434"/>
            <a:chExt cx="4989" cy="2656"/>
          </a:xfrm>
        </p:grpSpPr>
        <p:pic>
          <p:nvPicPr>
            <p:cNvPr id="30725" name="Picture 9" descr="5º paso moldeo a mano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</a:blip>
            <a:srcRect l="8846" t="55759" r="64468" b="28117"/>
            <a:stretch>
              <a:fillRect/>
            </a:stretch>
          </p:blipFill>
          <p:spPr bwMode="auto">
            <a:xfrm>
              <a:off x="385" y="1480"/>
              <a:ext cx="2041" cy="14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30726" name="Picture 10" descr="5º paso moldeo a mano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</a:blip>
            <a:srcRect l="53322" t="52873" r="18890" b="25403"/>
            <a:stretch>
              <a:fillRect/>
            </a:stretch>
          </p:blipFill>
          <p:spPr bwMode="auto">
            <a:xfrm>
              <a:off x="3424" y="2296"/>
              <a:ext cx="1950" cy="179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0727" name="Text Box 11"/>
            <p:cNvSpPr txBox="1">
              <a:spLocks noChangeArrowheads="1"/>
            </p:cNvSpPr>
            <p:nvPr/>
          </p:nvSpPr>
          <p:spPr bwMode="auto">
            <a:xfrm>
              <a:off x="2608" y="1434"/>
              <a:ext cx="20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Colocación de ganchos y bordes para fijar algunas partes más alejadas en la caja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sp>
          <p:nvSpPr>
            <p:cNvPr id="30728" name="Text Box 12"/>
            <p:cNvSpPr txBox="1">
              <a:spLocks noChangeArrowheads="1"/>
            </p:cNvSpPr>
            <p:nvPr/>
          </p:nvSpPr>
          <p:spPr bwMode="auto">
            <a:xfrm>
              <a:off x="1701" y="3612"/>
              <a:ext cx="16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Fabricación de salida de gases y bebederos 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 eaLnBrk="1" hangingPunct="1"/>
            <a:r>
              <a:rPr lang="es-ES" smtClean="0"/>
              <a:t>Moldeo y Fundición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algn="just" eaLnBrk="1" hangingPunct="1"/>
            <a:r>
              <a:rPr lang="es-CO" sz="1600" i="1" smtClean="0"/>
              <a:t>13° Se </a:t>
            </a:r>
            <a:r>
              <a:rPr lang="es-ES" sz="1600" i="1" smtClean="0"/>
              <a:t>extraerán los modelos del bebedero y abre el molde, levantando con cuidado la caja superior siguiendo las guías de los pasadores de registro.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9938" y="2565400"/>
            <a:ext cx="7262812" cy="2433638"/>
            <a:chOff x="485" y="1616"/>
            <a:chExt cx="4575" cy="1533"/>
          </a:xfrm>
        </p:grpSpPr>
        <p:pic>
          <p:nvPicPr>
            <p:cNvPr id="31749" name="Picture 8" descr="6º paso moldeo a mano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</a:blip>
            <a:srcRect l="55847" t="14342" r="14151" b="74796"/>
            <a:stretch>
              <a:fillRect/>
            </a:stretch>
          </p:blipFill>
          <p:spPr bwMode="auto">
            <a:xfrm>
              <a:off x="2747" y="1616"/>
              <a:ext cx="2313" cy="12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31750" name="Picture 9" descr="6º paso moldeo a mano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</a:blip>
            <a:srcRect l="20068" t="13559" r="49930" b="74796"/>
            <a:stretch>
              <a:fillRect/>
            </a:stretch>
          </p:blipFill>
          <p:spPr bwMode="auto">
            <a:xfrm>
              <a:off x="485" y="1616"/>
              <a:ext cx="2177" cy="12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1751" name="Text Box 10"/>
            <p:cNvSpPr txBox="1">
              <a:spLocks noChangeArrowheads="1"/>
            </p:cNvSpPr>
            <p:nvPr/>
          </p:nvSpPr>
          <p:spPr bwMode="auto">
            <a:xfrm>
              <a:off x="1292" y="2976"/>
              <a:ext cx="344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Desmodelado, partición de la caja para extraer el modelo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 eaLnBrk="1" hangingPunct="1"/>
            <a:r>
              <a:rPr lang="es-ES" smtClean="0"/>
              <a:t>Moldeo y Fundición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algn="just" eaLnBrk="1" hangingPunct="1"/>
            <a:r>
              <a:rPr lang="es-CO" sz="1600" i="1" smtClean="0"/>
              <a:t>14° Se </a:t>
            </a:r>
            <a:r>
              <a:rPr lang="es-ES" sz="1600" i="1" smtClean="0"/>
              <a:t>extraerán todas las partes del modelo y piezas eventuales como postizos tanto de la parte superior (sobre) como de la inferior (bajo).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35150" y="2492375"/>
            <a:ext cx="5786438" cy="3384550"/>
            <a:chOff x="1156" y="1570"/>
            <a:chExt cx="3645" cy="2132"/>
          </a:xfrm>
        </p:grpSpPr>
        <p:pic>
          <p:nvPicPr>
            <p:cNvPr id="32773" name="Picture 8" descr="6º paso moldeo a mano"/>
            <p:cNvPicPr>
              <a:picLocks noChangeAspect="1" noChangeArrowheads="1"/>
            </p:cNvPicPr>
            <p:nvPr/>
          </p:nvPicPr>
          <p:blipFill>
            <a:blip r:embed="rId2">
              <a:lum contrast="24000"/>
            </a:blip>
            <a:srcRect l="61650" t="57495" r="7179" b="14915"/>
            <a:stretch>
              <a:fillRect/>
            </a:stretch>
          </p:blipFill>
          <p:spPr bwMode="auto">
            <a:xfrm>
              <a:off x="3152" y="1570"/>
              <a:ext cx="1649" cy="21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32774" name="Picture 9" descr="6º paso moldeo a mano"/>
            <p:cNvPicPr>
              <a:picLocks noChangeAspect="1" noChangeArrowheads="1"/>
            </p:cNvPicPr>
            <p:nvPr/>
          </p:nvPicPr>
          <p:blipFill>
            <a:blip r:embed="rId2">
              <a:lum contrast="24000"/>
            </a:blip>
            <a:srcRect l="10910" t="57495" r="57919" b="14915"/>
            <a:stretch>
              <a:fillRect/>
            </a:stretch>
          </p:blipFill>
          <p:spPr bwMode="auto">
            <a:xfrm>
              <a:off x="1156" y="1570"/>
              <a:ext cx="1649" cy="21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 eaLnBrk="1" hangingPunct="1"/>
            <a:r>
              <a:rPr lang="es-ES" smtClean="0"/>
              <a:t>Moldeo y Fundición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algn="just" eaLnBrk="1" hangingPunct="1"/>
            <a:r>
              <a:rPr lang="es-CO" sz="1600" i="1" smtClean="0"/>
              <a:t>15° </a:t>
            </a:r>
            <a:r>
              <a:rPr lang="es-ES" sz="1600" i="1" smtClean="0"/>
              <a:t>Repasará las paredes del molde y alisarán la arena removida, se reforzarán los clavos de las aristas y los sitios sujetos a erosión.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900113" y="1916113"/>
            <a:ext cx="7345362" cy="4235450"/>
            <a:chOff x="567" y="1207"/>
            <a:chExt cx="4627" cy="2668"/>
          </a:xfrm>
        </p:grpSpPr>
        <p:pic>
          <p:nvPicPr>
            <p:cNvPr id="33797" name="Picture 7" descr="7º paso moldeo a mano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</a:blip>
            <a:srcRect l="26256" t="4797" r="49823" b="82471"/>
            <a:stretch>
              <a:fillRect/>
            </a:stretch>
          </p:blipFill>
          <p:spPr bwMode="auto">
            <a:xfrm>
              <a:off x="975" y="1207"/>
              <a:ext cx="1361" cy="9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33798" name="Picture 8" descr="7º paso moldeo a mano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</a:blip>
            <a:srcRect l="62349" t="6923" r="11359" b="82170"/>
            <a:stretch>
              <a:fillRect/>
            </a:stretch>
          </p:blipFill>
          <p:spPr bwMode="auto">
            <a:xfrm>
              <a:off x="3379" y="1207"/>
              <a:ext cx="1723" cy="93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33799" name="Picture 9" descr="7º paso moldeo a mano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</a:blip>
            <a:srcRect l="24123" t="28757" r="48399" b="60336"/>
            <a:stretch>
              <a:fillRect/>
            </a:stretch>
          </p:blipFill>
          <p:spPr bwMode="auto">
            <a:xfrm>
              <a:off x="612" y="2614"/>
              <a:ext cx="1905" cy="99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33800" name="Picture 10" descr="7º paso moldeo a mano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</a:blip>
            <a:srcRect l="61163" t="24205" r="10173" b="61238"/>
            <a:stretch>
              <a:fillRect/>
            </a:stretch>
          </p:blipFill>
          <p:spPr bwMode="auto">
            <a:xfrm>
              <a:off x="3424" y="2568"/>
              <a:ext cx="1678" cy="11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3801" name="Text Box 11"/>
            <p:cNvSpPr txBox="1">
              <a:spLocks noChangeArrowheads="1"/>
            </p:cNvSpPr>
            <p:nvPr/>
          </p:nvSpPr>
          <p:spPr bwMode="auto">
            <a:xfrm>
              <a:off x="567" y="2160"/>
              <a:ext cx="22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Fijación de partes del molde que puedan estar flojas mediante espátulas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sp>
          <p:nvSpPr>
            <p:cNvPr id="33802" name="Text Box 12"/>
            <p:cNvSpPr txBox="1">
              <a:spLocks noChangeArrowheads="1"/>
            </p:cNvSpPr>
            <p:nvPr/>
          </p:nvSpPr>
          <p:spPr bwMode="auto">
            <a:xfrm>
              <a:off x="3379" y="2160"/>
              <a:ext cx="18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Fijación de partes del molde que puedan estar flojas mediante clavos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sp>
          <p:nvSpPr>
            <p:cNvPr id="33803" name="Text Box 13"/>
            <p:cNvSpPr txBox="1">
              <a:spLocks noChangeArrowheads="1"/>
            </p:cNvSpPr>
            <p:nvPr/>
          </p:nvSpPr>
          <p:spPr bwMode="auto">
            <a:xfrm>
              <a:off x="567" y="3657"/>
              <a:ext cx="208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Se mejorarán las aristas si se han dañado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sp>
          <p:nvSpPr>
            <p:cNvPr id="33804" name="Text Box 14"/>
            <p:cNvSpPr txBox="1">
              <a:spLocks noChangeArrowheads="1"/>
            </p:cNvSpPr>
            <p:nvPr/>
          </p:nvSpPr>
          <p:spPr bwMode="auto">
            <a:xfrm>
              <a:off x="3651" y="3702"/>
              <a:ext cx="12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Limpieza del molde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 eaLnBrk="1" hangingPunct="1"/>
            <a:r>
              <a:rPr lang="es-ES" smtClean="0"/>
              <a:t>Moldeo y Fundición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algn="just" eaLnBrk="1" hangingPunct="1"/>
            <a:r>
              <a:rPr lang="es-CO" sz="1600" i="1" smtClean="0"/>
              <a:t>16° </a:t>
            </a:r>
            <a:r>
              <a:rPr lang="es-ES" sz="1600" i="1" smtClean="0"/>
              <a:t>Se debe  realizar las salidas de gases para los noyos, si los hay, y conectarlos con los canales ya practicados en el molde.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00113" y="2133600"/>
            <a:ext cx="7489825" cy="3816350"/>
            <a:chOff x="567" y="1344"/>
            <a:chExt cx="4718" cy="2404"/>
          </a:xfrm>
        </p:grpSpPr>
        <p:pic>
          <p:nvPicPr>
            <p:cNvPr id="34821" name="Picture 13" descr="7º paso moldeo a mano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</a:blip>
            <a:srcRect l="15530" t="73381" r="53334" b="9387"/>
            <a:stretch>
              <a:fillRect/>
            </a:stretch>
          </p:blipFill>
          <p:spPr bwMode="auto">
            <a:xfrm>
              <a:off x="567" y="1344"/>
              <a:ext cx="2177" cy="158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34822" name="Picture 14" descr="7º paso moldeo a mano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</a:blip>
            <a:srcRect l="65239" t="77036" r="3033" b="9387"/>
            <a:stretch>
              <a:fillRect/>
            </a:stretch>
          </p:blipFill>
          <p:spPr bwMode="auto">
            <a:xfrm>
              <a:off x="3107" y="2523"/>
              <a:ext cx="2178" cy="12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4823" name="Text Box 15"/>
            <p:cNvSpPr txBox="1">
              <a:spLocks noChangeArrowheads="1"/>
            </p:cNvSpPr>
            <p:nvPr/>
          </p:nvSpPr>
          <p:spPr bwMode="auto">
            <a:xfrm>
              <a:off x="2789" y="1344"/>
              <a:ext cx="18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Se conectan las salidas de gases del molde y de los noyos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sp>
          <p:nvSpPr>
            <p:cNvPr id="34824" name="Text Box 16"/>
            <p:cNvSpPr txBox="1">
              <a:spLocks noChangeArrowheads="1"/>
            </p:cNvSpPr>
            <p:nvPr/>
          </p:nvSpPr>
          <p:spPr bwMode="auto">
            <a:xfrm>
              <a:off x="1202" y="3430"/>
              <a:ext cx="18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Se barnizan las paredes del molde antes de armar todo el conjunto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714348" y="214290"/>
          <a:ext cx="7786742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 eaLnBrk="1" hangingPunct="1"/>
            <a:r>
              <a:rPr lang="es-ES" smtClean="0"/>
              <a:t>Moldeo y Fundición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algn="just" eaLnBrk="1" hangingPunct="1"/>
            <a:r>
              <a:rPr lang="es-CO" sz="1600" i="1" smtClean="0"/>
              <a:t>17° </a:t>
            </a:r>
            <a:r>
              <a:rPr lang="es-ES" sz="1600" smtClean="0">
                <a:solidFill>
                  <a:schemeClr val="tx2"/>
                </a:solidFill>
              </a:rPr>
              <a:t>Se dispone los noyos en el molde y se los fija con dextrina, con clavos de fundición, con tirafondos a fin de que puedan sostener el peso del noyo y para equilibrar la presión metalostática durante la colada.</a:t>
            </a:r>
            <a:endParaRPr lang="es-ES" sz="1200" i="1" smtClean="0">
              <a:solidFill>
                <a:srgbClr val="000099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84213" y="2565400"/>
            <a:ext cx="6696075" cy="3298825"/>
            <a:chOff x="431" y="1616"/>
            <a:chExt cx="4218" cy="2078"/>
          </a:xfrm>
        </p:grpSpPr>
        <p:pic>
          <p:nvPicPr>
            <p:cNvPr id="35845" name="Picture 9" descr="11º paso moldeo a mano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</a:blip>
            <a:srcRect l="13838" t="10959" r="59081" b="50266"/>
            <a:stretch>
              <a:fillRect/>
            </a:stretch>
          </p:blipFill>
          <p:spPr bwMode="auto">
            <a:xfrm>
              <a:off x="1429" y="1616"/>
              <a:ext cx="3039" cy="17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5846" name="Text Box 10"/>
            <p:cNvSpPr txBox="1">
              <a:spLocks noChangeArrowheads="1"/>
            </p:cNvSpPr>
            <p:nvPr/>
          </p:nvSpPr>
          <p:spPr bwMode="auto">
            <a:xfrm>
              <a:off x="521" y="3521"/>
              <a:ext cx="15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Noyo ya dispuesto en el molde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sp>
          <p:nvSpPr>
            <p:cNvPr id="35847" name="Text Box 11"/>
            <p:cNvSpPr txBox="1">
              <a:spLocks noChangeArrowheads="1"/>
            </p:cNvSpPr>
            <p:nvPr/>
          </p:nvSpPr>
          <p:spPr bwMode="auto">
            <a:xfrm>
              <a:off x="2653" y="3521"/>
              <a:ext cx="4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Arena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sp>
          <p:nvSpPr>
            <p:cNvPr id="35848" name="Line 12"/>
            <p:cNvSpPr>
              <a:spLocks noChangeShapeType="1"/>
            </p:cNvSpPr>
            <p:nvPr/>
          </p:nvSpPr>
          <p:spPr bwMode="auto">
            <a:xfrm flipV="1">
              <a:off x="1247" y="2341"/>
              <a:ext cx="1452" cy="1180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849" name="Line 13"/>
            <p:cNvSpPr>
              <a:spLocks noChangeShapeType="1"/>
            </p:cNvSpPr>
            <p:nvPr/>
          </p:nvSpPr>
          <p:spPr bwMode="auto">
            <a:xfrm flipH="1" flipV="1">
              <a:off x="4014" y="2614"/>
              <a:ext cx="181" cy="861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850" name="Line 14"/>
            <p:cNvSpPr>
              <a:spLocks noChangeShapeType="1"/>
            </p:cNvSpPr>
            <p:nvPr/>
          </p:nvSpPr>
          <p:spPr bwMode="auto">
            <a:xfrm flipV="1">
              <a:off x="2835" y="2704"/>
              <a:ext cx="589" cy="771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851" name="Text Box 15"/>
            <p:cNvSpPr txBox="1">
              <a:spLocks noChangeArrowheads="1"/>
            </p:cNvSpPr>
            <p:nvPr/>
          </p:nvSpPr>
          <p:spPr bwMode="auto">
            <a:xfrm>
              <a:off x="3878" y="3521"/>
              <a:ext cx="7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Caja “bajo”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sp>
          <p:nvSpPr>
            <p:cNvPr id="35852" name="Text Box 16"/>
            <p:cNvSpPr txBox="1">
              <a:spLocks noChangeArrowheads="1"/>
            </p:cNvSpPr>
            <p:nvPr/>
          </p:nvSpPr>
          <p:spPr bwMode="auto">
            <a:xfrm>
              <a:off x="431" y="2704"/>
              <a:ext cx="5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Postizos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sp>
          <p:nvSpPr>
            <p:cNvPr id="35853" name="Line 17"/>
            <p:cNvSpPr>
              <a:spLocks noChangeShapeType="1"/>
            </p:cNvSpPr>
            <p:nvPr/>
          </p:nvSpPr>
          <p:spPr bwMode="auto">
            <a:xfrm flipV="1">
              <a:off x="1020" y="2160"/>
              <a:ext cx="1134" cy="635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 eaLnBrk="1" hangingPunct="1"/>
            <a:r>
              <a:rPr lang="es-ES" smtClean="0"/>
              <a:t>Moldeo y Fundición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algn="just" eaLnBrk="1" hangingPunct="1"/>
            <a:r>
              <a:rPr lang="es-CO" sz="1600" i="1" smtClean="0"/>
              <a:t>18° </a:t>
            </a:r>
            <a:r>
              <a:rPr lang="es-ES" sz="1600" smtClean="0"/>
              <a:t>Terminada esta operación unirá las cajas con grampas, bulones y con el peso necesario para contrarrestar la presión metalostática del metal líquido. También tapará con arcilla las juntas de las cajas por su parte exterior.</a:t>
            </a:r>
            <a:endParaRPr lang="es-ES" sz="1600" smtClean="0">
              <a:solidFill>
                <a:schemeClr val="tx2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827088" y="2420938"/>
            <a:ext cx="7562850" cy="3830637"/>
            <a:chOff x="521" y="1525"/>
            <a:chExt cx="4764" cy="2413"/>
          </a:xfrm>
        </p:grpSpPr>
        <p:pic>
          <p:nvPicPr>
            <p:cNvPr id="36869" name="Picture 14" descr="13º moldeo a mano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</a:blip>
            <a:srcRect l="15674" t="18059" r="53722" b="56570"/>
            <a:stretch>
              <a:fillRect/>
            </a:stretch>
          </p:blipFill>
          <p:spPr bwMode="auto">
            <a:xfrm>
              <a:off x="521" y="1525"/>
              <a:ext cx="1792" cy="18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36870" name="Picture 15" descr="13º moldeo a mano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</a:blip>
            <a:srcRect l="63956" t="21811" r="5440" b="58437"/>
            <a:stretch>
              <a:fillRect/>
            </a:stretch>
          </p:blipFill>
          <p:spPr bwMode="auto">
            <a:xfrm>
              <a:off x="3198" y="2251"/>
              <a:ext cx="2087" cy="16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6871" name="Text Box 16"/>
            <p:cNvSpPr txBox="1">
              <a:spLocks noChangeArrowheads="1"/>
            </p:cNvSpPr>
            <p:nvPr/>
          </p:nvSpPr>
          <p:spPr bwMode="auto">
            <a:xfrm>
              <a:off x="2336" y="1525"/>
              <a:ext cx="14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Unión del sobre con el bajo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sp>
          <p:nvSpPr>
            <p:cNvPr id="36872" name="Text Box 17"/>
            <p:cNvSpPr txBox="1">
              <a:spLocks noChangeArrowheads="1"/>
            </p:cNvSpPr>
            <p:nvPr/>
          </p:nvSpPr>
          <p:spPr bwMode="auto">
            <a:xfrm>
              <a:off x="2154" y="3702"/>
              <a:ext cx="99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Caja armada y lista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sp>
          <p:nvSpPr>
            <p:cNvPr id="36873" name="Text Box 19"/>
            <p:cNvSpPr txBox="1">
              <a:spLocks noChangeArrowheads="1"/>
            </p:cNvSpPr>
            <p:nvPr/>
          </p:nvSpPr>
          <p:spPr bwMode="auto">
            <a:xfrm>
              <a:off x="3560" y="2024"/>
              <a:ext cx="5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Mazarota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sp>
          <p:nvSpPr>
            <p:cNvPr id="36874" name="Text Box 20"/>
            <p:cNvSpPr txBox="1">
              <a:spLocks noChangeArrowheads="1"/>
            </p:cNvSpPr>
            <p:nvPr/>
          </p:nvSpPr>
          <p:spPr bwMode="auto">
            <a:xfrm>
              <a:off x="4513" y="1842"/>
              <a:ext cx="6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bebederos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sp>
          <p:nvSpPr>
            <p:cNvPr id="36875" name="Line 21"/>
            <p:cNvSpPr>
              <a:spLocks noChangeShapeType="1"/>
            </p:cNvSpPr>
            <p:nvPr/>
          </p:nvSpPr>
          <p:spPr bwMode="auto">
            <a:xfrm>
              <a:off x="3833" y="2205"/>
              <a:ext cx="226" cy="273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876" name="Line 22"/>
            <p:cNvSpPr>
              <a:spLocks noChangeShapeType="1"/>
            </p:cNvSpPr>
            <p:nvPr/>
          </p:nvSpPr>
          <p:spPr bwMode="auto">
            <a:xfrm>
              <a:off x="4785" y="1979"/>
              <a:ext cx="45" cy="409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 eaLnBrk="1" hangingPunct="1"/>
            <a:r>
              <a:rPr lang="es-ES" smtClean="0"/>
              <a:t>Moldeo y Fundición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algn="just" eaLnBrk="1" hangingPunct="1"/>
            <a:r>
              <a:rPr lang="es-CO" sz="1600" i="1" smtClean="0"/>
              <a:t>19° </a:t>
            </a:r>
            <a:r>
              <a:rPr lang="es-ES" sz="1600" smtClean="0"/>
              <a:t>Se colará el metal procurando que salga de la cuchara limpio, libre de escorias y que los gases no queden obturados. Cubrirá el metal que aparece en los bebederos, cargadores y mazarotas con arena seca, para hacer más lento el enfriamiento del metal. 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27088" y="2492375"/>
            <a:ext cx="7418387" cy="3074988"/>
            <a:chOff x="521" y="1570"/>
            <a:chExt cx="4673" cy="1937"/>
          </a:xfrm>
        </p:grpSpPr>
        <p:pic>
          <p:nvPicPr>
            <p:cNvPr id="37893" name="Picture 9" descr="13º moldeo a mano"/>
            <p:cNvPicPr>
              <a:picLocks noChangeAspect="1" noChangeArrowheads="1"/>
            </p:cNvPicPr>
            <p:nvPr/>
          </p:nvPicPr>
          <p:blipFill>
            <a:blip r:embed="rId2">
              <a:lum contrast="24000"/>
            </a:blip>
            <a:srcRect l="38832" t="65785" r="28200" b="9772"/>
            <a:stretch>
              <a:fillRect/>
            </a:stretch>
          </p:blipFill>
          <p:spPr bwMode="auto">
            <a:xfrm>
              <a:off x="1746" y="1570"/>
              <a:ext cx="2087" cy="19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7894" name="Text Box 16"/>
            <p:cNvSpPr txBox="1">
              <a:spLocks noChangeArrowheads="1"/>
            </p:cNvSpPr>
            <p:nvPr/>
          </p:nvSpPr>
          <p:spPr bwMode="auto">
            <a:xfrm>
              <a:off x="4195" y="1661"/>
              <a:ext cx="9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Cuchara de colar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sp>
          <p:nvSpPr>
            <p:cNvPr id="37895" name="Text Box 17"/>
            <p:cNvSpPr txBox="1">
              <a:spLocks noChangeArrowheads="1"/>
            </p:cNvSpPr>
            <p:nvPr/>
          </p:nvSpPr>
          <p:spPr bwMode="auto">
            <a:xfrm>
              <a:off x="567" y="1752"/>
              <a:ext cx="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Contrapeso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sp>
          <p:nvSpPr>
            <p:cNvPr id="37896" name="Text Box 18"/>
            <p:cNvSpPr txBox="1">
              <a:spLocks noChangeArrowheads="1"/>
            </p:cNvSpPr>
            <p:nvPr/>
          </p:nvSpPr>
          <p:spPr bwMode="auto">
            <a:xfrm>
              <a:off x="4150" y="2840"/>
              <a:ext cx="10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Sistema de fijación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sp>
          <p:nvSpPr>
            <p:cNvPr id="37897" name="Text Box 19"/>
            <p:cNvSpPr txBox="1">
              <a:spLocks noChangeArrowheads="1"/>
            </p:cNvSpPr>
            <p:nvPr/>
          </p:nvSpPr>
          <p:spPr bwMode="auto">
            <a:xfrm>
              <a:off x="521" y="3067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Bajo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sp>
          <p:nvSpPr>
            <p:cNvPr id="37898" name="Text Box 20"/>
            <p:cNvSpPr txBox="1">
              <a:spLocks noChangeArrowheads="1"/>
            </p:cNvSpPr>
            <p:nvPr/>
          </p:nvSpPr>
          <p:spPr bwMode="auto">
            <a:xfrm>
              <a:off x="567" y="2251"/>
              <a:ext cx="4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O" sz="1200" b="1">
                  <a:solidFill>
                    <a:srgbClr val="000099"/>
                  </a:solidFill>
                </a:rPr>
                <a:t>Sobre</a:t>
              </a:r>
              <a:endParaRPr lang="es-ES" sz="1200" b="1">
                <a:solidFill>
                  <a:srgbClr val="000099"/>
                </a:solidFill>
              </a:endParaRPr>
            </a:p>
          </p:txBody>
        </p:sp>
        <p:sp>
          <p:nvSpPr>
            <p:cNvPr id="37899" name="Line 21"/>
            <p:cNvSpPr>
              <a:spLocks noChangeShapeType="1"/>
            </p:cNvSpPr>
            <p:nvPr/>
          </p:nvSpPr>
          <p:spPr bwMode="auto">
            <a:xfrm flipV="1">
              <a:off x="884" y="3022"/>
              <a:ext cx="1225" cy="136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900" name="Line 22"/>
            <p:cNvSpPr>
              <a:spLocks noChangeShapeType="1"/>
            </p:cNvSpPr>
            <p:nvPr/>
          </p:nvSpPr>
          <p:spPr bwMode="auto">
            <a:xfrm flipV="1">
              <a:off x="1247" y="1842"/>
              <a:ext cx="907" cy="0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901" name="Line 24"/>
            <p:cNvSpPr>
              <a:spLocks noChangeShapeType="1"/>
            </p:cNvSpPr>
            <p:nvPr/>
          </p:nvSpPr>
          <p:spPr bwMode="auto">
            <a:xfrm flipH="1">
              <a:off x="3515" y="1752"/>
              <a:ext cx="635" cy="90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902" name="Line 25"/>
            <p:cNvSpPr>
              <a:spLocks noChangeShapeType="1"/>
            </p:cNvSpPr>
            <p:nvPr/>
          </p:nvSpPr>
          <p:spPr bwMode="auto">
            <a:xfrm flipH="1" flipV="1">
              <a:off x="3470" y="2704"/>
              <a:ext cx="680" cy="227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903" name="Line 26"/>
            <p:cNvSpPr>
              <a:spLocks noChangeShapeType="1"/>
            </p:cNvSpPr>
            <p:nvPr/>
          </p:nvSpPr>
          <p:spPr bwMode="auto">
            <a:xfrm flipV="1">
              <a:off x="975" y="2387"/>
              <a:ext cx="1270" cy="0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Moldeo en arena verde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714348" y="1785926"/>
            <a:ext cx="7786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Es el método más empleado y económico, puede ser utilizado para casi cualquier metal o aleación sin importar mayormente las dimensiones de las piezas. No se emplea en el caso de piezas muy grandes o de geometrías complejas, ni cuando se requiere de buenos acabados superficiales o tolerancias reducidas.</a:t>
            </a:r>
          </a:p>
          <a:p>
            <a:r>
              <a:rPr lang="es-AR" dirty="0" smtClean="0"/>
              <a:t>Para piezas de mayor tamaño o de mejores acabados superficiales se prefieren moldes de mayor resistencia mecánica como los procesos de endurecido con CO</a:t>
            </a:r>
            <a:r>
              <a:rPr lang="es-AR" sz="1200" dirty="0" smtClean="0"/>
              <a:t>2</a:t>
            </a:r>
            <a:r>
              <a:rPr lang="es-AR" sz="1400" dirty="0" smtClean="0"/>
              <a:t> </a:t>
            </a:r>
            <a:r>
              <a:rPr lang="es-AR" dirty="0" smtClean="0"/>
              <a:t>o con resinas </a:t>
            </a:r>
            <a:r>
              <a:rPr lang="es-AR" dirty="0" err="1" smtClean="0"/>
              <a:t>autofraguantes</a:t>
            </a:r>
            <a:r>
              <a:rPr lang="es-AR" dirty="0" smtClean="0"/>
              <a:t>.</a:t>
            </a:r>
          </a:p>
          <a:p>
            <a:r>
              <a:rPr lang="es-AR" dirty="0" smtClean="0"/>
              <a:t>Los moldes de coquilla se adaptan especialmente para fundir piezas pequeñas sencillas y en gran número de un modelo particular para metales de bajo punto de fusión (aleaciones de cobre, aluminio, zinc, plomo, </a:t>
            </a:r>
            <a:r>
              <a:rPr lang="es-AR" dirty="0" err="1" smtClean="0"/>
              <a:t>etc</a:t>
            </a:r>
            <a:r>
              <a:rPr lang="es-AR" dirty="0" smtClean="0"/>
              <a:t>)</a:t>
            </a:r>
            <a:endParaRPr lang="es-A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1543050"/>
            <a:ext cx="68770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942975"/>
            <a:ext cx="74390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638" y="1352550"/>
            <a:ext cx="73247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 eaLnBrk="1" hangingPunct="1"/>
            <a:r>
              <a:rPr lang="es-ES" smtClean="0"/>
              <a:t>Moldeo y Fundición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algn="just" eaLnBrk="1" hangingPunct="1"/>
            <a:r>
              <a:rPr lang="es-CO" sz="1600" i="1" smtClean="0"/>
              <a:t>Ejemplos de piezas obtenidas por moldeo</a:t>
            </a:r>
            <a:r>
              <a:rPr lang="es-ES" sz="1600" smtClean="0"/>
              <a:t>. “Esfera”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55650" y="1916113"/>
            <a:ext cx="6696075" cy="4365625"/>
            <a:chOff x="476" y="1207"/>
            <a:chExt cx="4218" cy="2750"/>
          </a:xfrm>
        </p:grpSpPr>
        <p:pic>
          <p:nvPicPr>
            <p:cNvPr id="208900" name="Picture 4" descr="moldeo de esfera 1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</a:blip>
            <a:srcRect l="4642" t="6071" r="15891" b="28688"/>
            <a:stretch>
              <a:fillRect/>
            </a:stretch>
          </p:blipFill>
          <p:spPr bwMode="auto">
            <a:xfrm>
              <a:off x="476" y="1207"/>
              <a:ext cx="2177" cy="13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208901" name="Picture 5" descr="moldeo de esfera"/>
            <p:cNvPicPr>
              <a:picLocks noChangeAspect="1" noChangeArrowheads="1"/>
            </p:cNvPicPr>
            <p:nvPr/>
          </p:nvPicPr>
          <p:blipFill>
            <a:blip r:embed="rId3">
              <a:lum contrast="60000"/>
            </a:blip>
            <a:srcRect l="33551" t="60417" r="4605" b="8333"/>
            <a:stretch>
              <a:fillRect/>
            </a:stretch>
          </p:blipFill>
          <p:spPr bwMode="auto">
            <a:xfrm>
              <a:off x="476" y="2659"/>
              <a:ext cx="1905" cy="129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208902" name="Picture 6" descr="moldeo de esfera 2"/>
            <p:cNvPicPr>
              <a:picLocks noChangeAspect="1" noChangeArrowheads="1"/>
            </p:cNvPicPr>
            <p:nvPr/>
          </p:nvPicPr>
          <p:blipFill>
            <a:blip r:embed="rId4">
              <a:lum contrast="12000"/>
            </a:blip>
            <a:srcRect l="17418" t="27615" r="6381" b="25093"/>
            <a:stretch>
              <a:fillRect/>
            </a:stretch>
          </p:blipFill>
          <p:spPr bwMode="auto">
            <a:xfrm>
              <a:off x="2789" y="1207"/>
              <a:ext cx="1905" cy="134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esultado de imagen para fundición apisonado mecánico de la ar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039" y="1142984"/>
            <a:ext cx="4095779" cy="3071835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071670" y="428604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/>
              <a:t>Colada</a:t>
            </a:r>
            <a:endParaRPr lang="es-AR" sz="4000" dirty="0"/>
          </a:p>
        </p:txBody>
      </p:sp>
      <p:pic>
        <p:nvPicPr>
          <p:cNvPr id="41988" name="Picture 4" descr="Resultado de imagen para fundición apisonado mecánico de la are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000372"/>
            <a:ext cx="2857500" cy="189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Fundición en moldes de arena</a:t>
            </a:r>
            <a:endParaRPr lang="es-AR" dirty="0"/>
          </a:p>
        </p:txBody>
      </p:sp>
      <p:pic>
        <p:nvPicPr>
          <p:cNvPr id="21506" name="Picture 2" descr="Resultado de imagen para sand casting pro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7257" y="1571611"/>
            <a:ext cx="7036643" cy="4691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olde ar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8614"/>
            <a:ext cx="9144000" cy="4840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AR" dirty="0" smtClean="0"/>
              <a:t>Fundición en moldes de arena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1142976" y="1000108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/>
              <a:t>Características de los moldes de arena</a:t>
            </a:r>
            <a:endParaRPr lang="es-AR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85720" y="2071678"/>
            <a:ext cx="3857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2400" dirty="0" smtClean="0"/>
              <a:t>Ser plásticos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 smtClean="0"/>
              <a:t>Tener cohesión y resistencia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 smtClean="0"/>
              <a:t>Refractarios, resistir temperaturas elevadas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 smtClean="0"/>
              <a:t>Permeables, para permitir la evacuación de gases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 smtClean="0"/>
              <a:t>Disgregarse fácilmente durante la extracción</a:t>
            </a:r>
            <a:endParaRPr lang="es-AR" sz="2400" dirty="0"/>
          </a:p>
        </p:txBody>
      </p:sp>
      <p:pic>
        <p:nvPicPr>
          <p:cNvPr id="7170" name="Picture 2" descr="Resultado de imagen para sand casting process"/>
          <p:cNvPicPr>
            <a:picLocks noChangeAspect="1" noChangeArrowheads="1"/>
          </p:cNvPicPr>
          <p:nvPr/>
        </p:nvPicPr>
        <p:blipFill>
          <a:blip r:embed="rId2"/>
          <a:srcRect t="10922"/>
          <a:stretch>
            <a:fillRect/>
          </a:stretch>
        </p:blipFill>
        <p:spPr bwMode="auto">
          <a:xfrm>
            <a:off x="4214810" y="3357562"/>
            <a:ext cx="4707043" cy="3143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Arenas para molde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1928794" y="1714488"/>
            <a:ext cx="607223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/>
              <a:t>Arena de sílice SiO2</a:t>
            </a:r>
          </a:p>
          <a:p>
            <a:r>
              <a:rPr lang="es-AR" sz="2400" dirty="0" smtClean="0"/>
              <a:t>Barata, elevado punto de fusión, características de alta temperatura (un 90%)</a:t>
            </a:r>
          </a:p>
          <a:p>
            <a:r>
              <a:rPr lang="es-AR" sz="2800" b="1" dirty="0" smtClean="0"/>
              <a:t>Arcilla</a:t>
            </a:r>
          </a:p>
          <a:p>
            <a:r>
              <a:rPr lang="es-AR" sz="2400" dirty="0" smtClean="0"/>
              <a:t>Silicato hidratado de aluminio, elemento aglutinante, confiere plasticidad y </a:t>
            </a:r>
            <a:r>
              <a:rPr lang="es-AR" sz="2400" dirty="0" err="1" smtClean="0"/>
              <a:t>disgregabilidad</a:t>
            </a:r>
            <a:r>
              <a:rPr lang="es-AR" sz="2400" dirty="0" smtClean="0"/>
              <a:t> al molde (un 7%)</a:t>
            </a:r>
          </a:p>
          <a:p>
            <a:r>
              <a:rPr lang="es-AR" sz="2800" b="1" dirty="0" smtClean="0"/>
              <a:t>Agua</a:t>
            </a:r>
          </a:p>
          <a:p>
            <a:r>
              <a:rPr lang="es-AR" sz="2400" dirty="0" smtClean="0"/>
              <a:t>(un 3%)</a:t>
            </a:r>
            <a:endParaRPr lang="es-A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dirty="0" smtClean="0"/>
              <a:t>Características de las arenas de moldeo</a:t>
            </a:r>
            <a:endParaRPr lang="es-AR" sz="3600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2214546" y="1285860"/>
          <a:ext cx="3929090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dirty="0" smtClean="0"/>
              <a:t>Características de las arenas de moldeo</a:t>
            </a:r>
            <a:endParaRPr lang="es-AR" sz="3600" dirty="0"/>
          </a:p>
        </p:txBody>
      </p:sp>
      <p:pic>
        <p:nvPicPr>
          <p:cNvPr id="3" name="Picture 2" descr="https://html2-f.scribdassets.com/4auddmoksg587gji/images/5-8d9d3d39cf.jpg"/>
          <p:cNvPicPr>
            <a:picLocks noChangeAspect="1" noChangeArrowheads="1"/>
          </p:cNvPicPr>
          <p:nvPr/>
        </p:nvPicPr>
        <p:blipFill>
          <a:blip r:embed="rId2"/>
          <a:srcRect b="73464"/>
          <a:stretch>
            <a:fillRect/>
          </a:stretch>
        </p:blipFill>
        <p:spPr bwMode="auto">
          <a:xfrm>
            <a:off x="3286116" y="1857364"/>
            <a:ext cx="3067050" cy="1357322"/>
          </a:xfrm>
          <a:prstGeom prst="rect">
            <a:avLst/>
          </a:prstGeom>
          <a:noFill/>
        </p:spPr>
      </p:pic>
      <p:graphicFrame>
        <p:nvGraphicFramePr>
          <p:cNvPr id="4" name="3 Diagrama"/>
          <p:cNvGraphicFramePr/>
          <p:nvPr/>
        </p:nvGraphicFramePr>
        <p:xfrm>
          <a:off x="1428728" y="3429000"/>
          <a:ext cx="6643702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1660</Words>
  <PresentationFormat>Presentación en pantalla (4:3)</PresentationFormat>
  <Paragraphs>176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Tema de Office</vt:lpstr>
      <vt:lpstr>Masas y moldeo</vt:lpstr>
      <vt:lpstr>Masas y moldeo</vt:lpstr>
      <vt:lpstr>Diapositiva 3</vt:lpstr>
      <vt:lpstr>Fundición en moldes de arena</vt:lpstr>
      <vt:lpstr>Diapositiva 5</vt:lpstr>
      <vt:lpstr>Fundición en moldes de arena</vt:lpstr>
      <vt:lpstr>Arenas para molde</vt:lpstr>
      <vt:lpstr>Características de las arenas de moldeo</vt:lpstr>
      <vt:lpstr>Características de las arenas de moldeo</vt:lpstr>
      <vt:lpstr>Ensayos de las arenas de moldeo</vt:lpstr>
      <vt:lpstr>Diapositiva 11</vt:lpstr>
      <vt:lpstr>Diapositiva 12</vt:lpstr>
      <vt:lpstr>Diapositiva 13</vt:lpstr>
      <vt:lpstr>Moldeo y Fundición</vt:lpstr>
      <vt:lpstr>Moldeo y Fundición</vt:lpstr>
      <vt:lpstr>Moldeo y Fundición</vt:lpstr>
      <vt:lpstr>Moldeo y Fundición</vt:lpstr>
      <vt:lpstr>Moldeo y Fundición</vt:lpstr>
      <vt:lpstr>Moldeo y Fundición</vt:lpstr>
      <vt:lpstr>Moldeo y Fundición</vt:lpstr>
      <vt:lpstr>Moldeo y Fundición</vt:lpstr>
      <vt:lpstr>Moldeo y Fundición</vt:lpstr>
      <vt:lpstr>Moldeo y Fundición</vt:lpstr>
      <vt:lpstr>Moldeo y Fundición</vt:lpstr>
      <vt:lpstr>Moldeo y Fundición</vt:lpstr>
      <vt:lpstr>Moldeo y Fundición</vt:lpstr>
      <vt:lpstr>Moldeo y Fundición</vt:lpstr>
      <vt:lpstr>Moldeo y Fundición</vt:lpstr>
      <vt:lpstr>Moldeo y Fundición</vt:lpstr>
      <vt:lpstr>Moldeo y Fundición</vt:lpstr>
      <vt:lpstr>Moldeo y Fundición</vt:lpstr>
      <vt:lpstr>Moldeo y Fundición</vt:lpstr>
      <vt:lpstr>Moldeo en arena verde</vt:lpstr>
      <vt:lpstr>Diapositiva 34</vt:lpstr>
      <vt:lpstr>Diapositiva 35</vt:lpstr>
      <vt:lpstr>Diapositiva 36</vt:lpstr>
      <vt:lpstr>Moldeo y Fundición</vt:lpstr>
      <vt:lpstr>Diapositiva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Masas y moldeo</dc:title>
  <dc:creator>Guille</dc:creator>
  <cp:lastModifiedBy>Guille</cp:lastModifiedBy>
  <cp:revision>76</cp:revision>
  <dcterms:created xsi:type="dcterms:W3CDTF">2017-08-15T16:03:31Z</dcterms:created>
  <dcterms:modified xsi:type="dcterms:W3CDTF">2018-08-29T21:14:51Z</dcterms:modified>
</cp:coreProperties>
</file>