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9" r:id="rId4"/>
    <p:sldId id="258" r:id="rId5"/>
    <p:sldId id="260" r:id="rId6"/>
    <p:sldId id="270" r:id="rId7"/>
    <p:sldId id="264" r:id="rId8"/>
    <p:sldId id="279" r:id="rId9"/>
    <p:sldId id="263" r:id="rId10"/>
    <p:sldId id="286" r:id="rId11"/>
    <p:sldId id="265" r:id="rId12"/>
    <p:sldId id="276" r:id="rId13"/>
    <p:sldId id="275" r:id="rId14"/>
    <p:sldId id="280" r:id="rId15"/>
    <p:sldId id="281" r:id="rId16"/>
    <p:sldId id="282" r:id="rId17"/>
    <p:sldId id="273" r:id="rId18"/>
    <p:sldId id="268" r:id="rId19"/>
    <p:sldId id="272" r:id="rId20"/>
    <p:sldId id="283" r:id="rId21"/>
    <p:sldId id="288" r:id="rId22"/>
    <p:sldId id="261" r:id="rId23"/>
    <p:sldId id="262" r:id="rId24"/>
    <p:sldId id="284" r:id="rId25"/>
    <p:sldId id="285" r:id="rId26"/>
    <p:sldId id="27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20/08/2019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20/08/2019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714356"/>
            <a:ext cx="7772400" cy="1470025"/>
          </a:xfrm>
        </p:spPr>
        <p:txBody>
          <a:bodyPr/>
          <a:lstStyle/>
          <a:p>
            <a:r>
              <a:rPr lang="es-AR" dirty="0" smtClean="0"/>
              <a:t>Fundición en moldes permanentes o en coquilla</a:t>
            </a:r>
            <a:endParaRPr lang="es-AR" dirty="0"/>
          </a:p>
        </p:txBody>
      </p:sp>
      <p:sp>
        <p:nvSpPr>
          <p:cNvPr id="3" name="2 Subtítulo"/>
          <p:cNvSpPr>
            <a:spLocks noGrp="1"/>
          </p:cNvSpPr>
          <p:nvPr>
            <p:ph type="subTitle" idx="1"/>
          </p:nvPr>
        </p:nvSpPr>
        <p:spPr>
          <a:xfrm>
            <a:off x="1357290" y="4786322"/>
            <a:ext cx="6400800" cy="1752600"/>
          </a:xfrm>
        </p:spPr>
        <p:txBody>
          <a:bodyPr/>
          <a:lstStyle/>
          <a:p>
            <a:r>
              <a:rPr lang="es-AR" dirty="0" err="1" smtClean="0"/>
              <a:t>FCEFyN</a:t>
            </a:r>
            <a:r>
              <a:rPr lang="es-AR" dirty="0" smtClean="0"/>
              <a:t>, Departamento de Materiales</a:t>
            </a:r>
          </a:p>
          <a:p>
            <a:r>
              <a:rPr lang="es-AR" dirty="0" smtClean="0"/>
              <a:t>Cátedra de Tecnología Mecánica I</a:t>
            </a:r>
          </a:p>
          <a:p>
            <a:r>
              <a:rPr lang="es-AR" dirty="0" smtClean="0"/>
              <a:t>Lic. Luis Guillermo </a:t>
            </a:r>
            <a:r>
              <a:rPr lang="es-AR" dirty="0" err="1" smtClean="0"/>
              <a:t>Losano</a:t>
            </a:r>
            <a:endParaRPr lang="es-AR" dirty="0" smtClean="0"/>
          </a:p>
          <a:p>
            <a:endParaRPr lang="es-AR" dirty="0"/>
          </a:p>
        </p:txBody>
      </p:sp>
      <p:sp>
        <p:nvSpPr>
          <p:cNvPr id="14338" name="AutoShape 2" descr="Resultado de imagen para fundicion en coquilla por grave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4340" name="AutoShape 4" descr="Resultado de imagen para fundicion en coquilla por grave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4342" name="Picture 6" descr="Resultado de imagen para fundicion en coquilla por gravedad"/>
          <p:cNvPicPr>
            <a:picLocks noChangeAspect="1" noChangeArrowheads="1"/>
          </p:cNvPicPr>
          <p:nvPr/>
        </p:nvPicPr>
        <p:blipFill>
          <a:blip r:embed="rId2"/>
          <a:srcRect/>
          <a:stretch>
            <a:fillRect/>
          </a:stretch>
        </p:blipFill>
        <p:spPr bwMode="auto">
          <a:xfrm>
            <a:off x="1714480" y="2357430"/>
            <a:ext cx="5507692" cy="22660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71538" y="1464824"/>
            <a:ext cx="7429552" cy="5393176"/>
          </a:xfrm>
          <a:prstGeom prst="rect">
            <a:avLst/>
          </a:prstGeom>
          <a:noFill/>
          <a:ln w="9525">
            <a:noFill/>
            <a:miter lim="800000"/>
            <a:headEnd/>
            <a:tailEnd/>
          </a:ln>
          <a:effectLst/>
        </p:spPr>
      </p:pic>
      <p:sp>
        <p:nvSpPr>
          <p:cNvPr id="4" name="3 Título"/>
          <p:cNvSpPr>
            <a:spLocks noGrp="1"/>
          </p:cNvSpPr>
          <p:nvPr>
            <p:ph type="title"/>
          </p:nvPr>
        </p:nvSpPr>
        <p:spPr/>
        <p:txBody>
          <a:bodyPr/>
          <a:lstStyle/>
          <a:p>
            <a:r>
              <a:rPr lang="es-AR" dirty="0" smtClean="0"/>
              <a:t>Coquilla por gravedad</a:t>
            </a:r>
            <a:endParaRPr lang="es-A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layer.slideplayer.es/2/1033970/data/images/img40.jpg"/>
          <p:cNvPicPr>
            <a:picLocks noChangeAspect="1" noChangeArrowheads="1"/>
          </p:cNvPicPr>
          <p:nvPr/>
        </p:nvPicPr>
        <p:blipFill>
          <a:blip r:embed="rId2"/>
          <a:srcRect/>
          <a:stretch>
            <a:fillRect/>
          </a:stretch>
        </p:blipFill>
        <p:spPr bwMode="auto">
          <a:xfrm>
            <a:off x="1571604" y="4953000"/>
            <a:ext cx="6076950" cy="1905000"/>
          </a:xfrm>
          <a:prstGeom prst="rect">
            <a:avLst/>
          </a:prstGeom>
          <a:noFill/>
        </p:spPr>
      </p:pic>
      <p:pic>
        <p:nvPicPr>
          <p:cNvPr id="4" name="Picture 2" descr="http://player.slideplayer.es/2/1033970/data/images/img36.jpg"/>
          <p:cNvPicPr>
            <a:picLocks noChangeAspect="1" noChangeArrowheads="1"/>
          </p:cNvPicPr>
          <p:nvPr/>
        </p:nvPicPr>
        <p:blipFill>
          <a:blip r:embed="rId3"/>
          <a:srcRect/>
          <a:stretch>
            <a:fillRect/>
          </a:stretch>
        </p:blipFill>
        <p:spPr bwMode="auto">
          <a:xfrm>
            <a:off x="857224" y="2786058"/>
            <a:ext cx="2333628" cy="2100265"/>
          </a:xfrm>
          <a:prstGeom prst="rect">
            <a:avLst/>
          </a:prstGeom>
          <a:noFill/>
        </p:spPr>
      </p:pic>
      <p:pic>
        <p:nvPicPr>
          <p:cNvPr id="5" name="Picture 2" descr="http://player.slideplayer.es/2/1033970/data/images/img38.jpg"/>
          <p:cNvPicPr>
            <a:picLocks noChangeAspect="1" noChangeArrowheads="1"/>
          </p:cNvPicPr>
          <p:nvPr/>
        </p:nvPicPr>
        <p:blipFill>
          <a:blip r:embed="rId4"/>
          <a:srcRect/>
          <a:stretch>
            <a:fillRect/>
          </a:stretch>
        </p:blipFill>
        <p:spPr bwMode="auto">
          <a:xfrm>
            <a:off x="4857752" y="2928934"/>
            <a:ext cx="2886075" cy="2085976"/>
          </a:xfrm>
          <a:prstGeom prst="rect">
            <a:avLst/>
          </a:prstGeom>
          <a:noFill/>
        </p:spPr>
      </p:pic>
      <p:sp>
        <p:nvSpPr>
          <p:cNvPr id="6" name="5 CuadroTexto"/>
          <p:cNvSpPr txBox="1"/>
          <p:nvPr/>
        </p:nvSpPr>
        <p:spPr>
          <a:xfrm>
            <a:off x="214282" y="214290"/>
            <a:ext cx="8643998" cy="2523768"/>
          </a:xfrm>
          <a:prstGeom prst="rect">
            <a:avLst/>
          </a:prstGeom>
          <a:noFill/>
        </p:spPr>
        <p:txBody>
          <a:bodyPr wrap="square" rtlCol="0">
            <a:spAutoFit/>
          </a:bodyPr>
          <a:lstStyle/>
          <a:p>
            <a:r>
              <a:rPr lang="es-AR" sz="3200" dirty="0" smtClean="0"/>
              <a:t>Coquilla por gravedad</a:t>
            </a:r>
          </a:p>
          <a:p>
            <a:endParaRPr lang="es-AR" dirty="0" smtClean="0"/>
          </a:p>
          <a:p>
            <a:r>
              <a:rPr lang="es-AR" dirty="0" smtClean="0"/>
              <a:t>Se puede hacer de tres maneras:</a:t>
            </a:r>
          </a:p>
          <a:p>
            <a:pPr algn="ctr"/>
            <a:r>
              <a:rPr lang="es-AR" b="1" dirty="0" smtClean="0"/>
              <a:t>Directo</a:t>
            </a:r>
            <a:r>
              <a:rPr lang="es-AR" dirty="0" smtClean="0"/>
              <a:t>: se llena el molde por arriba, pueden aparecer inclusiones de aire o de escoria.</a:t>
            </a:r>
          </a:p>
          <a:p>
            <a:pPr algn="ctr"/>
            <a:r>
              <a:rPr lang="es-AR" b="1" dirty="0" smtClean="0"/>
              <a:t>En fuente</a:t>
            </a:r>
            <a:r>
              <a:rPr lang="es-AR" dirty="0" smtClean="0"/>
              <a:t>: El llenado debe efectuarse rápidamente por medio de uno o más bebederos que llegan desde la superficie superior hasta la base del molde de coquilla.</a:t>
            </a:r>
          </a:p>
          <a:p>
            <a:pPr algn="ctr"/>
            <a:r>
              <a:rPr lang="es-AR" b="1" dirty="0" smtClean="0"/>
              <a:t>Por costado</a:t>
            </a:r>
            <a:r>
              <a:rPr lang="es-AR" dirty="0" smtClean="0"/>
              <a:t>: Transcurre de forma más suave que la colada directa. Los bebederos pueden ponerse inclinados o adoptar diferentes formas.</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n relacionada"/>
          <p:cNvPicPr>
            <a:picLocks noChangeAspect="1" noChangeArrowheads="1"/>
          </p:cNvPicPr>
          <p:nvPr/>
        </p:nvPicPr>
        <p:blipFill>
          <a:blip r:embed="rId2"/>
          <a:srcRect/>
          <a:stretch>
            <a:fillRect/>
          </a:stretch>
        </p:blipFill>
        <p:spPr bwMode="auto">
          <a:xfrm>
            <a:off x="1142976" y="785794"/>
            <a:ext cx="6934200" cy="52006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n relacionada"/>
          <p:cNvPicPr>
            <a:picLocks noChangeAspect="1" noChangeArrowheads="1"/>
          </p:cNvPicPr>
          <p:nvPr/>
        </p:nvPicPr>
        <p:blipFill>
          <a:blip r:embed="rId2"/>
          <a:srcRect l="14844" t="16666" r="21093" b="4166"/>
          <a:stretch>
            <a:fillRect/>
          </a:stretch>
        </p:blipFill>
        <p:spPr bwMode="auto">
          <a:xfrm>
            <a:off x="3286084" y="214290"/>
            <a:ext cx="5857916" cy="5429288"/>
          </a:xfrm>
          <a:prstGeom prst="rect">
            <a:avLst/>
          </a:prstGeom>
          <a:noFill/>
        </p:spPr>
      </p:pic>
      <p:pic>
        <p:nvPicPr>
          <p:cNvPr id="3" name="Picture 2" descr="Imagen relacionada"/>
          <p:cNvPicPr>
            <a:picLocks noChangeAspect="1" noChangeArrowheads="1"/>
          </p:cNvPicPr>
          <p:nvPr/>
        </p:nvPicPr>
        <p:blipFill>
          <a:blip r:embed="rId3"/>
          <a:srcRect l="12931" t="10960" r="27116" b="21711"/>
          <a:stretch>
            <a:fillRect/>
          </a:stretch>
        </p:blipFill>
        <p:spPr bwMode="auto">
          <a:xfrm>
            <a:off x="0" y="2786058"/>
            <a:ext cx="3643338" cy="307183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Colada a presión</a:t>
            </a:r>
            <a:endParaRPr lang="es-AR" dirty="0"/>
          </a:p>
        </p:txBody>
      </p:sp>
      <p:sp>
        <p:nvSpPr>
          <p:cNvPr id="3" name="2 CuadroTexto"/>
          <p:cNvSpPr txBox="1"/>
          <p:nvPr/>
        </p:nvSpPr>
        <p:spPr>
          <a:xfrm>
            <a:off x="642910" y="1857364"/>
            <a:ext cx="8286808" cy="4247317"/>
          </a:xfrm>
          <a:prstGeom prst="rect">
            <a:avLst/>
          </a:prstGeom>
          <a:noFill/>
        </p:spPr>
        <p:txBody>
          <a:bodyPr wrap="square" rtlCol="0">
            <a:spAutoFit/>
          </a:bodyPr>
          <a:lstStyle/>
          <a:p>
            <a:r>
              <a:rPr lang="es-AR" dirty="0" smtClean="0"/>
              <a:t>Se lleva a cabo introduciendo la masa metálica fundida en el interior del molde forzando la entrada en el mismo. En este método se emplean moldes permanentes. El metal se inyecta en el molde por medio de una máquina, que suele ser un émbolo. Los moldes son coquillas, aunque se suelen denominar matrices.</a:t>
            </a:r>
          </a:p>
          <a:p>
            <a:r>
              <a:rPr lang="es-AR" dirty="0" smtClean="0"/>
              <a:t>Ventajas:</a:t>
            </a:r>
          </a:p>
          <a:p>
            <a:r>
              <a:rPr lang="es-AR" dirty="0" smtClean="0"/>
              <a:t>-Pueden fabricarse piezas de formas complicadas de una manera económica.</a:t>
            </a:r>
          </a:p>
          <a:p>
            <a:r>
              <a:rPr lang="es-AR" dirty="0" smtClean="0"/>
              <a:t>-Se obtienen piezas de gran precisión, buen acabado y excelentes propiedades mecánicas.</a:t>
            </a:r>
          </a:p>
          <a:p>
            <a:r>
              <a:rPr lang="es-AR" dirty="0" smtClean="0"/>
              <a:t>-La desventaja es que el molde suele ser muy costoso, por lo tanto son necesarias series grandes.</a:t>
            </a:r>
          </a:p>
          <a:p>
            <a:endParaRPr lang="es-AR" dirty="0" smtClean="0"/>
          </a:p>
          <a:p>
            <a:pPr algn="ctr">
              <a:buFont typeface="Arial" pitchFamily="34" charset="0"/>
              <a:buChar char="•"/>
            </a:pPr>
            <a:r>
              <a:rPr lang="es-AR" b="1" dirty="0" smtClean="0"/>
              <a:t>Cámara caliente</a:t>
            </a:r>
          </a:p>
          <a:p>
            <a:pPr algn="ctr">
              <a:buFont typeface="Arial" pitchFamily="34" charset="0"/>
              <a:buChar char="•"/>
            </a:pPr>
            <a:r>
              <a:rPr lang="es-AR" b="1" dirty="0" smtClean="0"/>
              <a:t>Cámara Fría</a:t>
            </a:r>
          </a:p>
          <a:p>
            <a:pPr algn="ctr">
              <a:buFont typeface="Arial" pitchFamily="34" charset="0"/>
              <a:buChar char="•"/>
            </a:pPr>
            <a:r>
              <a:rPr lang="es-AR" b="1" dirty="0" smtClean="0"/>
              <a:t>Baja presión</a:t>
            </a:r>
          </a:p>
          <a:p>
            <a:pPr algn="ctr">
              <a:buFont typeface="Arial" pitchFamily="34" charset="0"/>
              <a:buChar char="•"/>
            </a:pPr>
            <a:r>
              <a:rPr lang="es-AR" b="1" dirty="0" smtClean="0"/>
              <a:t>Centrifugación</a:t>
            </a:r>
            <a:endParaRPr lang="es-A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76575" y="642918"/>
            <a:ext cx="8590848" cy="55721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08195" y="1428736"/>
            <a:ext cx="8927607" cy="4000527"/>
          </a:xfrm>
          <a:prstGeom prst="rect">
            <a:avLst/>
          </a:prstGeom>
          <a:noFill/>
          <a:ln w="9525">
            <a:noFill/>
            <a:miter lim="800000"/>
            <a:headEnd/>
            <a:tailEnd/>
          </a:ln>
          <a:effectLst/>
        </p:spPr>
      </p:pic>
      <p:sp>
        <p:nvSpPr>
          <p:cNvPr id="3" name="2 CuadroTexto"/>
          <p:cNvSpPr txBox="1"/>
          <p:nvPr/>
        </p:nvSpPr>
        <p:spPr>
          <a:xfrm>
            <a:off x="357158" y="5786454"/>
            <a:ext cx="8215370" cy="923330"/>
          </a:xfrm>
          <a:prstGeom prst="rect">
            <a:avLst/>
          </a:prstGeom>
          <a:noFill/>
        </p:spPr>
        <p:txBody>
          <a:bodyPr wrap="square" rtlCol="0">
            <a:spAutoFit/>
          </a:bodyPr>
          <a:lstStyle/>
          <a:p>
            <a:r>
              <a:rPr lang="es-AR" dirty="0" smtClean="0"/>
              <a:t>El sistema de cámara fría es utilizado en aleaciones que funden arriba de 500°C. Las aleaciones de cobre se suelen inyectar en estado pastoso, las de aluminio y magnesio en estado líquido</a:t>
            </a:r>
            <a:endParaRPr lang="es-A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n relacionada"/>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fundición en coquilla"/>
          <p:cNvPicPr>
            <a:picLocks noChangeAspect="1" noChangeArrowheads="1"/>
          </p:cNvPicPr>
          <p:nvPr/>
        </p:nvPicPr>
        <p:blipFill>
          <a:blip r:embed="rId2"/>
          <a:srcRect b="13392"/>
          <a:stretch>
            <a:fillRect/>
          </a:stretch>
        </p:blipFill>
        <p:spPr bwMode="auto">
          <a:xfrm>
            <a:off x="4267200" y="3162280"/>
            <a:ext cx="4876800" cy="3695720"/>
          </a:xfrm>
          <a:prstGeom prst="rect">
            <a:avLst/>
          </a:prstGeom>
          <a:noFill/>
        </p:spPr>
      </p:pic>
      <p:sp>
        <p:nvSpPr>
          <p:cNvPr id="3" name="2 CuadroTexto"/>
          <p:cNvSpPr txBox="1"/>
          <p:nvPr/>
        </p:nvSpPr>
        <p:spPr>
          <a:xfrm>
            <a:off x="285720" y="214290"/>
            <a:ext cx="8501122" cy="2800767"/>
          </a:xfrm>
          <a:prstGeom prst="rect">
            <a:avLst/>
          </a:prstGeom>
          <a:noFill/>
        </p:spPr>
        <p:txBody>
          <a:bodyPr wrap="square" rtlCol="0">
            <a:spAutoFit/>
          </a:bodyPr>
          <a:lstStyle/>
          <a:p>
            <a:r>
              <a:rPr lang="es-AR" sz="3200" dirty="0" smtClean="0"/>
              <a:t>Sistema de baja presión</a:t>
            </a:r>
          </a:p>
          <a:p>
            <a:r>
              <a:rPr lang="es-AR" dirty="0" smtClean="0"/>
              <a:t>Es utilizado para el colado de aleaciones de bajo punto de fusión como el Sn y el Pb y aleaciones de Al, Mg y Cu. El molde puede ser metálico en su totalidad o en parte o bien de arena aglomerada.</a:t>
            </a:r>
          </a:p>
          <a:p>
            <a:r>
              <a:rPr lang="es-AR" dirty="0" smtClean="0"/>
              <a:t>La aleación líquida contenida en un crisol estanco es inyectada en el molde por medio del insuflado de gas a baja presión dentro del crisol. La aleación se eleva por el sifón y por medio de un sistema de colada se introduce en el molde posicionado en la parte superior del crisol. El gas puede ser aire comprimido o un gas inerte como el argón. La aleación se mantiene a temperatura por medio de un horno eléctrico.</a:t>
            </a:r>
            <a:endParaRPr lang="es-AR" dirty="0"/>
          </a:p>
        </p:txBody>
      </p:sp>
      <p:pic>
        <p:nvPicPr>
          <p:cNvPr id="4" name="Picture 2" descr="Imagen relacionada"/>
          <p:cNvPicPr>
            <a:picLocks noChangeAspect="1" noChangeArrowheads="1"/>
          </p:cNvPicPr>
          <p:nvPr/>
        </p:nvPicPr>
        <p:blipFill>
          <a:blip r:embed="rId3"/>
          <a:srcRect/>
          <a:stretch>
            <a:fillRect/>
          </a:stretch>
        </p:blipFill>
        <p:spPr bwMode="auto">
          <a:xfrm>
            <a:off x="357158" y="3429000"/>
            <a:ext cx="3886200" cy="32480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n relacionada"/>
          <p:cNvPicPr>
            <a:picLocks noChangeAspect="1" noChangeArrowheads="1"/>
          </p:cNvPicPr>
          <p:nvPr/>
        </p:nvPicPr>
        <p:blipFill>
          <a:blip r:embed="rId2"/>
          <a:srcRect/>
          <a:stretch>
            <a:fillRect/>
          </a:stretch>
        </p:blipFill>
        <p:spPr bwMode="auto">
          <a:xfrm>
            <a:off x="0" y="857232"/>
            <a:ext cx="9144000" cy="52251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Moldes permanentes</a:t>
            </a:r>
            <a:endParaRPr lang="es-AR" dirty="0"/>
          </a:p>
        </p:txBody>
      </p:sp>
      <p:pic>
        <p:nvPicPr>
          <p:cNvPr id="1026" name="Picture 2"/>
          <p:cNvPicPr>
            <a:picLocks noChangeAspect="1" noChangeArrowheads="1"/>
          </p:cNvPicPr>
          <p:nvPr/>
        </p:nvPicPr>
        <p:blipFill>
          <a:blip r:embed="rId2"/>
          <a:srcRect/>
          <a:stretch>
            <a:fillRect/>
          </a:stretch>
        </p:blipFill>
        <p:spPr bwMode="auto">
          <a:xfrm>
            <a:off x="1142976" y="1714488"/>
            <a:ext cx="6753225" cy="1800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142976" y="3929066"/>
            <a:ext cx="6848475" cy="18859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Equipos de cierre en máquinas para fundición inyectada</a:t>
            </a:r>
            <a:endParaRPr lang="es-AR" dirty="0"/>
          </a:p>
        </p:txBody>
      </p:sp>
      <p:sp>
        <p:nvSpPr>
          <p:cNvPr id="3" name="2 CuadroTexto"/>
          <p:cNvSpPr txBox="1"/>
          <p:nvPr/>
        </p:nvSpPr>
        <p:spPr>
          <a:xfrm>
            <a:off x="714348" y="2143116"/>
            <a:ext cx="7786742" cy="1477328"/>
          </a:xfrm>
          <a:prstGeom prst="rect">
            <a:avLst/>
          </a:prstGeom>
          <a:noFill/>
        </p:spPr>
        <p:txBody>
          <a:bodyPr wrap="square" rtlCol="0">
            <a:spAutoFit/>
          </a:bodyPr>
          <a:lstStyle/>
          <a:p>
            <a:r>
              <a:rPr lang="es-AR" dirty="0" smtClean="0"/>
              <a:t>La presión que se aplica sobre el metal trata de separar las dos partes de la matriz, por lo tanto debe tenerse un mecanismo que además de accionar la apertura y cierre de la matriz, pueda ejercer sobre la misma una presión mayor que la que tiende a abrirla (fuerza de cierre)</a:t>
            </a:r>
          </a:p>
          <a:p>
            <a:endParaRPr lang="es-AR" dirty="0"/>
          </a:p>
        </p:txBody>
      </p:sp>
      <p:graphicFrame>
        <p:nvGraphicFramePr>
          <p:cNvPr id="4" name="3 Tabla"/>
          <p:cNvGraphicFramePr>
            <a:graphicFrameLocks noGrp="1"/>
          </p:cNvGraphicFramePr>
          <p:nvPr/>
        </p:nvGraphicFramePr>
        <p:xfrm>
          <a:off x="1071538" y="3714752"/>
          <a:ext cx="6500859" cy="1483360"/>
        </p:xfrm>
        <a:graphic>
          <a:graphicData uri="http://schemas.openxmlformats.org/drawingml/2006/table">
            <a:tbl>
              <a:tblPr firstRow="1" bandRow="1">
                <a:tableStyleId>{5C22544A-7EE6-4342-B048-85BDC9FD1C3A}</a:tableStyleId>
              </a:tblPr>
              <a:tblGrid>
                <a:gridCol w="2166953"/>
                <a:gridCol w="2166953"/>
                <a:gridCol w="2166953"/>
              </a:tblGrid>
              <a:tr h="370840">
                <a:tc>
                  <a:txBody>
                    <a:bodyPr/>
                    <a:lstStyle/>
                    <a:p>
                      <a:r>
                        <a:rPr lang="es-AR" dirty="0" smtClean="0"/>
                        <a:t>Coquilla a presión</a:t>
                      </a:r>
                      <a:endParaRPr lang="es-AR" dirty="0"/>
                    </a:p>
                  </a:txBody>
                  <a:tcPr/>
                </a:tc>
                <a:tc>
                  <a:txBody>
                    <a:bodyPr/>
                    <a:lstStyle/>
                    <a:p>
                      <a:r>
                        <a:rPr lang="es-AR" dirty="0" smtClean="0"/>
                        <a:t>Fuerza de cierre</a:t>
                      </a:r>
                      <a:endParaRPr lang="es-AR" dirty="0"/>
                    </a:p>
                  </a:txBody>
                  <a:tcPr/>
                </a:tc>
                <a:tc>
                  <a:txBody>
                    <a:bodyPr/>
                    <a:lstStyle/>
                    <a:p>
                      <a:r>
                        <a:rPr lang="es-AR" dirty="0" smtClean="0"/>
                        <a:t>Presión de inyección</a:t>
                      </a:r>
                      <a:endParaRPr lang="es-AR" dirty="0"/>
                    </a:p>
                  </a:txBody>
                  <a:tcPr/>
                </a:tc>
              </a:tr>
              <a:tr h="370840">
                <a:tc>
                  <a:txBody>
                    <a:bodyPr/>
                    <a:lstStyle/>
                    <a:p>
                      <a:r>
                        <a:rPr lang="es-AR" b="1" dirty="0" smtClean="0"/>
                        <a:t>Baja presión</a:t>
                      </a:r>
                      <a:endParaRPr lang="es-AR" b="1" dirty="0"/>
                    </a:p>
                  </a:txBody>
                  <a:tcPr/>
                </a:tc>
                <a:tc>
                  <a:txBody>
                    <a:bodyPr/>
                    <a:lstStyle/>
                    <a:p>
                      <a:endParaRPr lang="es-AR" dirty="0"/>
                    </a:p>
                  </a:txBody>
                  <a:tcPr/>
                </a:tc>
                <a:tc>
                  <a:txBody>
                    <a:bodyPr/>
                    <a:lstStyle/>
                    <a:p>
                      <a:pPr algn="ctr"/>
                      <a:r>
                        <a:rPr lang="es-AR" dirty="0" smtClean="0"/>
                        <a:t>40 Kg/cm2</a:t>
                      </a:r>
                      <a:endParaRPr lang="es-AR" dirty="0"/>
                    </a:p>
                  </a:txBody>
                  <a:tcPr/>
                </a:tc>
              </a:tr>
              <a:tr h="370840">
                <a:tc>
                  <a:txBody>
                    <a:bodyPr/>
                    <a:lstStyle/>
                    <a:p>
                      <a:r>
                        <a:rPr lang="es-AR" b="1" dirty="0" smtClean="0"/>
                        <a:t>Cámara caliente</a:t>
                      </a:r>
                      <a:endParaRPr lang="es-AR" b="1" dirty="0"/>
                    </a:p>
                  </a:txBody>
                  <a:tcPr/>
                </a:tc>
                <a:tc>
                  <a:txBody>
                    <a:bodyPr/>
                    <a:lstStyle/>
                    <a:p>
                      <a:pPr algn="ctr"/>
                      <a:r>
                        <a:rPr lang="es-AR" dirty="0" smtClean="0"/>
                        <a:t>130Kg a 1750Kg</a:t>
                      </a:r>
                      <a:endParaRPr lang="es-AR" dirty="0"/>
                    </a:p>
                  </a:txBody>
                  <a:tcPr/>
                </a:tc>
                <a:tc>
                  <a:txBody>
                    <a:bodyPr/>
                    <a:lstStyle/>
                    <a:p>
                      <a:pPr algn="ctr"/>
                      <a:r>
                        <a:rPr lang="es-AR" dirty="0" smtClean="0"/>
                        <a:t>20 a 100 Kg/cm2</a:t>
                      </a:r>
                      <a:endParaRPr lang="es-AR" dirty="0"/>
                    </a:p>
                  </a:txBody>
                  <a:tcPr/>
                </a:tc>
              </a:tr>
              <a:tr h="370840">
                <a:tc>
                  <a:txBody>
                    <a:bodyPr/>
                    <a:lstStyle/>
                    <a:p>
                      <a:r>
                        <a:rPr lang="es-AR" b="1" dirty="0" smtClean="0"/>
                        <a:t>Cámara fría</a:t>
                      </a:r>
                      <a:endParaRPr lang="es-AR" b="1" dirty="0"/>
                    </a:p>
                  </a:txBody>
                  <a:tcPr/>
                </a:tc>
                <a:tc>
                  <a:txBody>
                    <a:bodyPr/>
                    <a:lstStyle/>
                    <a:p>
                      <a:pPr algn="ctr"/>
                      <a:r>
                        <a:rPr lang="es-AR" dirty="0" smtClean="0"/>
                        <a:t>1200 a 5000Kg</a:t>
                      </a:r>
                      <a:endParaRPr lang="es-AR" dirty="0"/>
                    </a:p>
                  </a:txBody>
                  <a:tcPr/>
                </a:tc>
                <a:tc>
                  <a:txBody>
                    <a:bodyPr/>
                    <a:lstStyle/>
                    <a:p>
                      <a:pPr algn="ctr"/>
                      <a:r>
                        <a:rPr lang="es-AR" dirty="0" smtClean="0"/>
                        <a:t>200 a 1600 Kg/cm2</a:t>
                      </a:r>
                      <a:endParaRPr lang="es-AR"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706437"/>
          </a:xfrm>
        </p:spPr>
        <p:txBody>
          <a:bodyPr>
            <a:normAutofit fontScale="90000"/>
          </a:bodyPr>
          <a:lstStyle/>
          <a:p>
            <a:pPr algn="ctr" eaLnBrk="1" hangingPunct="1"/>
            <a:r>
              <a:rPr lang="es-ES" dirty="0" smtClean="0"/>
              <a:t>Colada por sistema centrífugo</a:t>
            </a:r>
          </a:p>
        </p:txBody>
      </p:sp>
      <p:sp>
        <p:nvSpPr>
          <p:cNvPr id="229379" name="Rectangle 3"/>
          <p:cNvSpPr>
            <a:spLocks noGrp="1" noChangeArrowheads="1"/>
          </p:cNvSpPr>
          <p:nvPr>
            <p:ph type="body" idx="1"/>
          </p:nvPr>
        </p:nvSpPr>
        <p:spPr>
          <a:xfrm>
            <a:off x="457200" y="981075"/>
            <a:ext cx="8229600" cy="5327650"/>
          </a:xfrm>
        </p:spPr>
        <p:txBody>
          <a:bodyPr>
            <a:normAutofit/>
          </a:bodyPr>
          <a:lstStyle/>
          <a:p>
            <a:pPr algn="just" eaLnBrk="1" hangingPunct="1">
              <a:lnSpc>
                <a:spcPct val="80000"/>
              </a:lnSpc>
              <a:defRPr/>
            </a:pPr>
            <a:r>
              <a:rPr lang="es-ES_tradnl" sz="1600" dirty="0" smtClean="0"/>
              <a:t>Este proceso consiste en colar un metal líquido en un molde que gira a alta velocidad (300 a 3000 RPM) y por la fuerza centrífuga, el metal es lanzado contra las paredes del molde.</a:t>
            </a:r>
          </a:p>
          <a:p>
            <a:pPr algn="just" eaLnBrk="1" hangingPunct="1">
              <a:lnSpc>
                <a:spcPct val="80000"/>
              </a:lnSpc>
              <a:defRPr/>
            </a:pPr>
            <a:endParaRPr lang="es-ES_tradnl" sz="1600" dirty="0" smtClean="0"/>
          </a:p>
          <a:p>
            <a:pPr algn="just" eaLnBrk="1" hangingPunct="1">
              <a:lnSpc>
                <a:spcPct val="80000"/>
              </a:lnSpc>
              <a:defRPr/>
            </a:pPr>
            <a:r>
              <a:rPr lang="es-ES_tradnl" sz="1600" dirty="0" smtClean="0"/>
              <a:t>Sirve para la obtención de objetos cilíndricos, simétricos y no simétricos.</a:t>
            </a:r>
          </a:p>
          <a:p>
            <a:pPr algn="just" eaLnBrk="1" hangingPunct="1">
              <a:lnSpc>
                <a:spcPct val="80000"/>
              </a:lnSpc>
              <a:defRPr/>
            </a:pPr>
            <a:endParaRPr lang="es-ES_tradnl" sz="1600" dirty="0" smtClean="0"/>
          </a:p>
          <a:p>
            <a:pPr algn="just" eaLnBrk="1" hangingPunct="1">
              <a:lnSpc>
                <a:spcPct val="80000"/>
              </a:lnSpc>
              <a:defRPr/>
            </a:pPr>
            <a:r>
              <a:rPr lang="es-ES_tradnl" sz="1600" dirty="0" smtClean="0"/>
              <a:t>Es aplicable a piezas de secciones delgadas y formas complejas, principalmente de metales no ferrosos (Al, Cu y Mg) y sus aleaciones.</a:t>
            </a:r>
            <a:endParaRPr lang="es-ES" sz="1600" dirty="0" smtClean="0"/>
          </a:p>
          <a:p>
            <a:pPr algn="just" eaLnBrk="1" hangingPunct="1">
              <a:lnSpc>
                <a:spcPct val="80000"/>
              </a:lnSpc>
              <a:defRPr/>
            </a:pPr>
            <a:endParaRPr lang="es-ES" sz="1600" dirty="0" smtClean="0"/>
          </a:p>
          <a:p>
            <a:pPr algn="just" eaLnBrk="1" hangingPunct="1">
              <a:lnSpc>
                <a:spcPct val="80000"/>
              </a:lnSpc>
              <a:defRPr/>
            </a:pPr>
            <a:r>
              <a:rPr lang="es-ES_tradnl" sz="1600" dirty="0" smtClean="0"/>
              <a:t>Las piezas obtenidas por este proceso, debido al rápido enfriamiento del líquido, tienen una estructura cristalina más fina que les confiere mayor resistencia mecánica y mejor resistencia a la fatiga.</a:t>
            </a:r>
            <a:r>
              <a:rPr lang="es-ES" sz="1600" dirty="0" smtClean="0"/>
              <a:t> </a:t>
            </a:r>
          </a:p>
          <a:p>
            <a:pPr algn="just" eaLnBrk="1" hangingPunct="1">
              <a:lnSpc>
                <a:spcPct val="80000"/>
              </a:lnSpc>
              <a:defRPr/>
            </a:pPr>
            <a:endParaRPr lang="es-CO" sz="1600" dirty="0" smtClean="0"/>
          </a:p>
          <a:p>
            <a:pPr algn="just" eaLnBrk="1" hangingPunct="1">
              <a:lnSpc>
                <a:spcPct val="80000"/>
              </a:lnSpc>
              <a:defRPr/>
            </a:pPr>
            <a:r>
              <a:rPr lang="es-ES_tradnl" sz="1600" dirty="0" smtClean="0"/>
              <a:t>La </a:t>
            </a:r>
            <a:r>
              <a:rPr lang="es-ES_tradnl" sz="1600" b="1" i="1" u="sng" dirty="0" smtClean="0">
                <a:solidFill>
                  <a:srgbClr val="CC0000"/>
                </a:solidFill>
                <a:effectLst>
                  <a:outerShdw blurRad="38100" dist="38100" dir="2700000" algn="tl">
                    <a:srgbClr val="C0C0C0"/>
                  </a:outerShdw>
                </a:effectLst>
              </a:rPr>
              <a:t>principal desventaja</a:t>
            </a:r>
            <a:r>
              <a:rPr lang="es-ES_tradnl" sz="1600" dirty="0" smtClean="0"/>
              <a:t> radica en la necesidad de construcción de un molde metálico que encarece el proceso y lo hace poco atractivo para series pequeñas.</a:t>
            </a:r>
            <a:r>
              <a:rPr lang="es-ES" sz="1600" dirty="0" smtClean="0"/>
              <a:t> </a:t>
            </a:r>
          </a:p>
          <a:p>
            <a:pPr eaLnBrk="1" hangingPunct="1">
              <a:lnSpc>
                <a:spcPct val="80000"/>
              </a:lnSpc>
              <a:defRPr/>
            </a:pPr>
            <a:endParaRPr lang="es-ES" sz="1600" dirty="0" smtClean="0"/>
          </a:p>
          <a:p>
            <a:pPr algn="just" eaLnBrk="1" hangingPunct="1">
              <a:lnSpc>
                <a:spcPct val="80000"/>
              </a:lnSpc>
              <a:defRPr/>
            </a:pPr>
            <a:r>
              <a:rPr lang="es-ES" sz="1600" dirty="0" smtClean="0"/>
              <a:t>Estos factores principales son: </a:t>
            </a:r>
          </a:p>
          <a:p>
            <a:pPr algn="just" eaLnBrk="1" hangingPunct="1">
              <a:lnSpc>
                <a:spcPct val="80000"/>
              </a:lnSpc>
              <a:defRPr/>
            </a:pPr>
            <a:endParaRPr lang="es-ES" sz="1600" i="1" dirty="0" smtClean="0"/>
          </a:p>
          <a:p>
            <a:pPr algn="ctr" eaLnBrk="1" hangingPunct="1">
              <a:lnSpc>
                <a:spcPct val="80000"/>
              </a:lnSpc>
              <a:defRPr/>
            </a:pPr>
            <a:r>
              <a:rPr lang="es-ES" sz="1600" b="1" i="1" dirty="0" smtClean="0">
                <a:solidFill>
                  <a:srgbClr val="CC0000"/>
                </a:solidFill>
                <a:effectLst>
                  <a:outerShdw blurRad="38100" dist="38100" dir="2700000" algn="tl">
                    <a:srgbClr val="C0C0C0"/>
                  </a:outerShdw>
                </a:effectLst>
              </a:rPr>
              <a:t>La composición del material a utilizar,</a:t>
            </a:r>
          </a:p>
          <a:p>
            <a:pPr algn="ctr" eaLnBrk="1" hangingPunct="1">
              <a:lnSpc>
                <a:spcPct val="80000"/>
              </a:lnSpc>
              <a:defRPr/>
            </a:pPr>
            <a:r>
              <a:rPr lang="es-ES" sz="1600" b="1" i="1" dirty="0" smtClean="0">
                <a:solidFill>
                  <a:srgbClr val="CC0000"/>
                </a:solidFill>
                <a:effectLst>
                  <a:outerShdw blurRad="38100" dist="38100" dir="2700000" algn="tl">
                    <a:srgbClr val="C0C0C0"/>
                  </a:outerShdw>
                </a:effectLst>
              </a:rPr>
              <a:t>La temperatura de colada,</a:t>
            </a:r>
          </a:p>
          <a:p>
            <a:pPr algn="ctr" eaLnBrk="1" hangingPunct="1">
              <a:lnSpc>
                <a:spcPct val="80000"/>
              </a:lnSpc>
              <a:defRPr/>
            </a:pPr>
            <a:r>
              <a:rPr lang="es-ES" sz="1600" b="1" i="1" dirty="0" smtClean="0">
                <a:solidFill>
                  <a:srgbClr val="CC0000"/>
                </a:solidFill>
                <a:effectLst>
                  <a:outerShdw blurRad="38100" dist="38100" dir="2700000" algn="tl">
                    <a:srgbClr val="C0C0C0"/>
                  </a:outerShdw>
                </a:effectLst>
              </a:rPr>
              <a:t>Velocidad de rotación</a:t>
            </a:r>
          </a:p>
          <a:p>
            <a:pPr algn="just" eaLnBrk="1" hangingPunct="1">
              <a:lnSpc>
                <a:spcPct val="80000"/>
              </a:lnSpc>
              <a:defRPr/>
            </a:pPr>
            <a:endParaRPr lang="es-ES" sz="1600" b="1" i="1" dirty="0" smtClean="0">
              <a:solidFill>
                <a:srgbClr val="CC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dirty="0" smtClean="0"/>
              <a:t>Colada por sistema centrífugo</a:t>
            </a:r>
            <a:endParaRPr lang="es-AR" dirty="0"/>
          </a:p>
        </p:txBody>
      </p:sp>
      <p:pic>
        <p:nvPicPr>
          <p:cNvPr id="9218" name="Picture 2"/>
          <p:cNvPicPr>
            <a:picLocks noChangeAspect="1" noChangeArrowheads="1"/>
          </p:cNvPicPr>
          <p:nvPr/>
        </p:nvPicPr>
        <p:blipFill>
          <a:blip r:embed="rId2"/>
          <a:srcRect/>
          <a:stretch>
            <a:fillRect/>
          </a:stretch>
        </p:blipFill>
        <p:spPr bwMode="auto">
          <a:xfrm>
            <a:off x="357158" y="1571612"/>
            <a:ext cx="8020050" cy="2409825"/>
          </a:xfrm>
          <a:prstGeom prst="rect">
            <a:avLst/>
          </a:prstGeom>
          <a:noFill/>
          <a:ln w="9525">
            <a:noFill/>
            <a:miter lim="800000"/>
            <a:headEnd/>
            <a:tailEnd/>
          </a:ln>
          <a:effectLst/>
        </p:spPr>
      </p:pic>
      <p:sp>
        <p:nvSpPr>
          <p:cNvPr id="5" name="4 CuadroTexto"/>
          <p:cNvSpPr txBox="1"/>
          <p:nvPr/>
        </p:nvSpPr>
        <p:spPr>
          <a:xfrm>
            <a:off x="2857488" y="4429132"/>
            <a:ext cx="3643338" cy="369332"/>
          </a:xfrm>
          <a:prstGeom prst="rect">
            <a:avLst/>
          </a:prstGeom>
          <a:noFill/>
        </p:spPr>
        <p:txBody>
          <a:bodyPr wrap="square" rtlCol="0">
            <a:spAutoFit/>
          </a:bodyPr>
          <a:lstStyle/>
          <a:p>
            <a:endParaRPr lang="es-AR" dirty="0"/>
          </a:p>
        </p:txBody>
      </p:sp>
      <p:sp>
        <p:nvSpPr>
          <p:cNvPr id="6" name="5 CuadroTexto"/>
          <p:cNvSpPr txBox="1"/>
          <p:nvPr/>
        </p:nvSpPr>
        <p:spPr>
          <a:xfrm>
            <a:off x="2571736" y="4500570"/>
            <a:ext cx="3929090" cy="1200329"/>
          </a:xfrm>
          <a:prstGeom prst="rect">
            <a:avLst/>
          </a:prstGeom>
          <a:noFill/>
        </p:spPr>
        <p:txBody>
          <a:bodyPr wrap="square" rtlCol="0">
            <a:spAutoFit/>
          </a:bodyPr>
          <a:lstStyle/>
          <a:p>
            <a:pPr>
              <a:buFont typeface="Arial" pitchFamily="34" charset="0"/>
              <a:buChar char="•"/>
            </a:pPr>
            <a:r>
              <a:rPr lang="es-AR" sz="2400" b="1" dirty="0" smtClean="0"/>
              <a:t>Fundición centrífuga pura</a:t>
            </a:r>
          </a:p>
          <a:p>
            <a:pPr>
              <a:buFont typeface="Arial" pitchFamily="34" charset="0"/>
              <a:buChar char="•"/>
            </a:pPr>
            <a:r>
              <a:rPr lang="es-AR" sz="2400" b="1" dirty="0" smtClean="0"/>
              <a:t>Fundición </a:t>
            </a:r>
            <a:r>
              <a:rPr lang="es-AR" sz="2400" b="1" dirty="0" err="1" smtClean="0"/>
              <a:t>semicentrífuga</a:t>
            </a:r>
            <a:endParaRPr lang="es-AR" sz="2400" b="1" dirty="0" smtClean="0"/>
          </a:p>
          <a:p>
            <a:pPr>
              <a:buFont typeface="Arial" pitchFamily="34" charset="0"/>
              <a:buChar char="•"/>
            </a:pPr>
            <a:r>
              <a:rPr lang="es-AR" sz="2400" b="1" dirty="0" smtClean="0"/>
              <a:t>Colado Por fuerza centrífuga</a:t>
            </a:r>
            <a:endParaRPr lang="es-AR"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n relacionada"/>
          <p:cNvPicPr>
            <a:picLocks noChangeAspect="1" noChangeArrowheads="1"/>
          </p:cNvPicPr>
          <p:nvPr/>
        </p:nvPicPr>
        <p:blipFill>
          <a:blip r:embed="rId2"/>
          <a:srcRect/>
          <a:stretch>
            <a:fillRect/>
          </a:stretch>
        </p:blipFill>
        <p:spPr bwMode="auto">
          <a:xfrm>
            <a:off x="2214546" y="1643050"/>
            <a:ext cx="4514850" cy="1924051"/>
          </a:xfrm>
          <a:prstGeom prst="rect">
            <a:avLst/>
          </a:prstGeom>
          <a:noFill/>
        </p:spPr>
      </p:pic>
      <p:sp>
        <p:nvSpPr>
          <p:cNvPr id="3" name="2 Título"/>
          <p:cNvSpPr>
            <a:spLocks noGrp="1"/>
          </p:cNvSpPr>
          <p:nvPr>
            <p:ph type="title"/>
          </p:nvPr>
        </p:nvSpPr>
        <p:spPr/>
        <p:txBody>
          <a:bodyPr/>
          <a:lstStyle/>
          <a:p>
            <a:r>
              <a:rPr lang="es-AR" dirty="0" smtClean="0"/>
              <a:t>Fundición centrífuga pura</a:t>
            </a:r>
            <a:endParaRPr lang="es-AR" dirty="0"/>
          </a:p>
        </p:txBody>
      </p:sp>
      <p:sp>
        <p:nvSpPr>
          <p:cNvPr id="5" name="4 CuadroTexto"/>
          <p:cNvSpPr txBox="1"/>
          <p:nvPr/>
        </p:nvSpPr>
        <p:spPr>
          <a:xfrm>
            <a:off x="357158" y="3718679"/>
            <a:ext cx="8572560" cy="3139321"/>
          </a:xfrm>
          <a:prstGeom prst="rect">
            <a:avLst/>
          </a:prstGeom>
          <a:noFill/>
        </p:spPr>
        <p:txBody>
          <a:bodyPr wrap="square" rtlCol="0">
            <a:spAutoFit/>
          </a:bodyPr>
          <a:lstStyle/>
          <a:p>
            <a:r>
              <a:rPr lang="es-AR" dirty="0" smtClean="0"/>
              <a:t>Para producir piezas cilíndricas huecas (como tubos sin costura, cañones de armas, bujes, camisas para cilindros de motores, pistas para rodamiento, postes para iluminación de calles.</a:t>
            </a:r>
          </a:p>
          <a:p>
            <a:r>
              <a:rPr lang="es-AR" dirty="0" smtClean="0"/>
              <a:t>En este proceso el metal fundido se vacía dentro de un molde rotatorio. Por lo general el eje de rotación es horizontal, aunque puede ser vertical en el caso de piezas de trabajo cortas. Los moldes se fabrican con acero, hierro o grafito y pueden tener un revestimiento refractario que alarga la vida del molde. Las superficies exteriores de la pieza pueden tener formas, el interior resulta cilíndrico. Debido a diferencias de densidad, las escorias, impurezas y piezas del revestimiento refractario tienden a reunirse en la superficie interior de la fundición. En consecuencia, las propiedades de la fundición pueden variar a lo largo de su espesor.</a:t>
            </a:r>
            <a:endParaRPr lang="es-A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Fundición centrífuga pura</a:t>
            </a:r>
            <a:endParaRPr lang="es-AR" dirty="0"/>
          </a:p>
        </p:txBody>
      </p:sp>
      <p:sp>
        <p:nvSpPr>
          <p:cNvPr id="5" name="4 CuadroTexto"/>
          <p:cNvSpPr txBox="1"/>
          <p:nvPr/>
        </p:nvSpPr>
        <p:spPr>
          <a:xfrm>
            <a:off x="571440" y="5357826"/>
            <a:ext cx="8572560" cy="646331"/>
          </a:xfrm>
          <a:prstGeom prst="rect">
            <a:avLst/>
          </a:prstGeom>
          <a:noFill/>
        </p:spPr>
        <p:txBody>
          <a:bodyPr wrap="square" rtlCol="0">
            <a:spAutoFit/>
          </a:bodyPr>
          <a:lstStyle/>
          <a:p>
            <a:r>
              <a:rPr lang="es-AR" dirty="0" smtClean="0"/>
              <a:t>Se pueden fundir centrífugamente partes cilíndricas que varían de 13mm a 3 m de diámetro y de 16 m de largo, con espesores de 6 a 125mm</a:t>
            </a:r>
            <a:endParaRPr lang="es-AR" dirty="0"/>
          </a:p>
        </p:txBody>
      </p:sp>
      <p:pic>
        <p:nvPicPr>
          <p:cNvPr id="6" name="5 Imagen" descr="fig 14.jpg"/>
          <p:cNvPicPr>
            <a:picLocks noChangeAspect="1"/>
          </p:cNvPicPr>
          <p:nvPr/>
        </p:nvPicPr>
        <p:blipFill>
          <a:blip r:embed="rId2" cstate="print"/>
          <a:stretch>
            <a:fillRect/>
          </a:stretch>
        </p:blipFill>
        <p:spPr>
          <a:xfrm>
            <a:off x="357158" y="1357297"/>
            <a:ext cx="8429684" cy="388015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0"/>
            <a:ext cx="8229600" cy="1143000"/>
          </a:xfrm>
        </p:spPr>
        <p:txBody>
          <a:bodyPr/>
          <a:lstStyle/>
          <a:p>
            <a:r>
              <a:rPr lang="es-AR" dirty="0" smtClean="0"/>
              <a:t>Fundición </a:t>
            </a:r>
            <a:r>
              <a:rPr lang="es-AR" dirty="0" err="1" smtClean="0"/>
              <a:t>semicentrífuga</a:t>
            </a:r>
            <a:endParaRPr lang="es-AR" dirty="0"/>
          </a:p>
        </p:txBody>
      </p:sp>
      <p:sp>
        <p:nvSpPr>
          <p:cNvPr id="5" name="4 CuadroTexto"/>
          <p:cNvSpPr txBox="1"/>
          <p:nvPr/>
        </p:nvSpPr>
        <p:spPr>
          <a:xfrm>
            <a:off x="357158" y="5214950"/>
            <a:ext cx="8572560" cy="1477328"/>
          </a:xfrm>
          <a:prstGeom prst="rect">
            <a:avLst/>
          </a:prstGeom>
          <a:noFill/>
        </p:spPr>
        <p:txBody>
          <a:bodyPr wrap="square" rtlCol="0">
            <a:spAutoFit/>
          </a:bodyPr>
          <a:lstStyle/>
          <a:p>
            <a:r>
              <a:rPr lang="es-AR" dirty="0" smtClean="0"/>
              <a:t>En este caso la forma de la pieza está dada por un molde de arena que se coloca sobre una mesa giratoria y en el cual el eje de giro coincide con el eje de simetría de la pieza. Mientras se produce el vaciado, la fuerza centrífuga originada por el giro del sistema permite obtener piezas de mayor densidad.</a:t>
            </a:r>
          </a:p>
          <a:p>
            <a:r>
              <a:rPr lang="es-AR" dirty="0" smtClean="0"/>
              <a:t>Este método se usa para fundir partes con simetría rotatoria, como las ruedas con rayos.</a:t>
            </a:r>
            <a:endParaRPr lang="es-AR" dirty="0"/>
          </a:p>
        </p:txBody>
      </p:sp>
      <p:pic>
        <p:nvPicPr>
          <p:cNvPr id="7" name="6 Imagen" descr="fig 15.jpg"/>
          <p:cNvPicPr>
            <a:picLocks noChangeAspect="1"/>
          </p:cNvPicPr>
          <p:nvPr/>
        </p:nvPicPr>
        <p:blipFill>
          <a:blip r:embed="rId2" cstate="print"/>
          <a:stretch>
            <a:fillRect/>
          </a:stretch>
        </p:blipFill>
        <p:spPr>
          <a:xfrm>
            <a:off x="857224" y="1071546"/>
            <a:ext cx="7429552" cy="38509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Colado por fuerza centrífuga</a:t>
            </a:r>
            <a:endParaRPr lang="es-AR" dirty="0"/>
          </a:p>
        </p:txBody>
      </p:sp>
      <p:sp>
        <p:nvSpPr>
          <p:cNvPr id="4" name="3 CuadroTexto"/>
          <p:cNvSpPr txBox="1"/>
          <p:nvPr/>
        </p:nvSpPr>
        <p:spPr>
          <a:xfrm>
            <a:off x="428596" y="1643050"/>
            <a:ext cx="8429684" cy="1754326"/>
          </a:xfrm>
          <a:prstGeom prst="rect">
            <a:avLst/>
          </a:prstGeom>
          <a:noFill/>
        </p:spPr>
        <p:txBody>
          <a:bodyPr wrap="square" rtlCol="0">
            <a:spAutoFit/>
          </a:bodyPr>
          <a:lstStyle/>
          <a:p>
            <a:r>
              <a:rPr lang="es-AR" dirty="0" smtClean="0"/>
              <a:t>En este caso tenemos una plataforma de giro similar a la anterior pero las piezas moldeadas en arena están colocadas en la periferia de la mesa donde son alimentadas mediante boquillas que coinciden con el sistema de alimentación de las piezas. Este sistema se utiliza para piezas complicadas donde se necesita mayor densidad y limpieza de las mismas. Las escorias por ser de menor densidad que el metal viajan a menos velocidad y quedan en el sistema de alimentación.</a:t>
            </a:r>
            <a:endParaRPr lang="es-A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857232"/>
            <a:ext cx="8072494" cy="3724096"/>
          </a:xfrm>
          <a:prstGeom prst="rect">
            <a:avLst/>
          </a:prstGeom>
          <a:noFill/>
        </p:spPr>
        <p:txBody>
          <a:bodyPr wrap="square" rtlCol="0">
            <a:spAutoFit/>
          </a:bodyPr>
          <a:lstStyle/>
          <a:p>
            <a:pPr algn="ctr"/>
            <a:r>
              <a:rPr lang="es-AR" sz="2800" b="1" dirty="0" smtClean="0"/>
              <a:t>Fundición en moldes permanentes, o en moldes duros, o en moldes metálicos o en coquilla</a:t>
            </a:r>
          </a:p>
          <a:p>
            <a:endParaRPr lang="es-AR" dirty="0" smtClean="0"/>
          </a:p>
          <a:p>
            <a:endParaRPr lang="es-AR" dirty="0" smtClean="0"/>
          </a:p>
          <a:p>
            <a:r>
              <a:rPr lang="es-AR" sz="2400" dirty="0" smtClean="0"/>
              <a:t>Se fabrican dos mitades de un molde con materiales de alta resistencia a la erosión  y a la fatiga térmica, como el hierro fundido, acero, latón, grafito o aleaciones metálicas refractarias. Los aceros resistentes a temperatura suelen ser 5%Cr/1%Mo/4%W templados y revenidos con durezas entre 200 y 450HB (el W le confiere resistencia a la fatiga térmica).</a:t>
            </a:r>
            <a:endParaRPr lang="es-AR" sz="2400" dirty="0"/>
          </a:p>
        </p:txBody>
      </p:sp>
      <p:pic>
        <p:nvPicPr>
          <p:cNvPr id="13316" name="Picture 4" descr="Resultado de imagen para moldeo en coquilla"/>
          <p:cNvPicPr>
            <a:picLocks noChangeAspect="1" noChangeArrowheads="1"/>
          </p:cNvPicPr>
          <p:nvPr/>
        </p:nvPicPr>
        <p:blipFill>
          <a:blip r:embed="rId2"/>
          <a:srcRect t="9477" r="10881" b="55325"/>
          <a:stretch>
            <a:fillRect/>
          </a:stretch>
        </p:blipFill>
        <p:spPr bwMode="auto">
          <a:xfrm>
            <a:off x="1285852" y="4643446"/>
            <a:ext cx="6357982" cy="18573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Fundición en moldes metálicos o en coquilla</a:t>
            </a:r>
            <a:endParaRPr lang="es-AR" dirty="0"/>
          </a:p>
        </p:txBody>
      </p:sp>
      <p:sp>
        <p:nvSpPr>
          <p:cNvPr id="3" name="2 CuadroTexto"/>
          <p:cNvSpPr txBox="1"/>
          <p:nvPr/>
        </p:nvSpPr>
        <p:spPr>
          <a:xfrm>
            <a:off x="642910" y="1643050"/>
            <a:ext cx="7858180" cy="3693319"/>
          </a:xfrm>
          <a:prstGeom prst="rect">
            <a:avLst/>
          </a:prstGeom>
          <a:noFill/>
        </p:spPr>
        <p:txBody>
          <a:bodyPr wrap="square" rtlCol="0">
            <a:spAutoFit/>
          </a:bodyPr>
          <a:lstStyle/>
          <a:p>
            <a:r>
              <a:rPr lang="es-AR" b="1" dirty="0" smtClean="0"/>
              <a:t>Carecen de algunos problemas de los moldes de arena tales como:</a:t>
            </a:r>
          </a:p>
          <a:p>
            <a:r>
              <a:rPr lang="es-AR" dirty="0" smtClean="0"/>
              <a:t>-En arena hay que fabricar un molde para cada pieza, no es reutilizable </a:t>
            </a:r>
          </a:p>
          <a:p>
            <a:pPr>
              <a:buFontTx/>
              <a:buChar char="-"/>
            </a:pPr>
            <a:r>
              <a:rPr lang="es-AR" dirty="0" smtClean="0"/>
              <a:t>Uso de cajas de moldeo</a:t>
            </a:r>
          </a:p>
          <a:p>
            <a:pPr>
              <a:buFontTx/>
              <a:buChar char="-"/>
            </a:pPr>
            <a:r>
              <a:rPr lang="es-AR" dirty="0" smtClean="0"/>
              <a:t>Propiedades adecuadas de la arena y el molde</a:t>
            </a:r>
          </a:p>
          <a:p>
            <a:pPr>
              <a:buFontTx/>
              <a:buChar char="-"/>
            </a:pPr>
            <a:endParaRPr lang="es-AR" dirty="0" smtClean="0"/>
          </a:p>
          <a:p>
            <a:r>
              <a:rPr lang="es-AR" b="1" dirty="0" smtClean="0"/>
              <a:t>Ventajas de la coquilla sobre el molde de arena:</a:t>
            </a:r>
          </a:p>
          <a:p>
            <a:pPr>
              <a:buFontTx/>
              <a:buChar char="-"/>
            </a:pPr>
            <a:r>
              <a:rPr lang="es-AR" dirty="0" smtClean="0"/>
              <a:t> La velocidad de enfriamiento es mayor, esto afina el tamaño de grano y resulta en mejores propiedades mecánicas y más homogéneas</a:t>
            </a:r>
          </a:p>
          <a:p>
            <a:pPr>
              <a:buFontTx/>
              <a:buChar char="-"/>
            </a:pPr>
            <a:r>
              <a:rPr lang="es-AR" dirty="0" smtClean="0"/>
              <a:t>Mayor precisión dimensional</a:t>
            </a:r>
          </a:p>
          <a:p>
            <a:pPr>
              <a:buFontTx/>
              <a:buChar char="-"/>
            </a:pPr>
            <a:r>
              <a:rPr lang="es-AR" dirty="0" smtClean="0"/>
              <a:t>Menor porcentaje de rechazos</a:t>
            </a:r>
          </a:p>
          <a:p>
            <a:pPr>
              <a:buFontTx/>
              <a:buChar char="-"/>
            </a:pPr>
            <a:r>
              <a:rPr lang="es-AR" dirty="0" smtClean="0"/>
              <a:t>Mejor rendimiento productivo (de 40 a 500 piezas hora)</a:t>
            </a:r>
          </a:p>
          <a:p>
            <a:pPr>
              <a:buFontTx/>
              <a:buChar char="-"/>
            </a:pPr>
            <a:r>
              <a:rPr lang="es-AR" dirty="0" smtClean="0"/>
              <a:t>Aunque el precio de las matrices es elevado, se pueden bajar costos de mano de obra automatizando el proceso</a:t>
            </a:r>
            <a:endParaRPr lang="es-AR" dirty="0"/>
          </a:p>
        </p:txBody>
      </p:sp>
      <p:pic>
        <p:nvPicPr>
          <p:cNvPr id="11266" name="Picture 2" descr="Resultado de imagen para fundicion en coquilla por gravedad"/>
          <p:cNvPicPr>
            <a:picLocks noChangeAspect="1" noChangeArrowheads="1"/>
          </p:cNvPicPr>
          <p:nvPr/>
        </p:nvPicPr>
        <p:blipFill>
          <a:blip r:embed="rId2"/>
          <a:srcRect/>
          <a:stretch>
            <a:fillRect/>
          </a:stretch>
        </p:blipFill>
        <p:spPr bwMode="auto">
          <a:xfrm>
            <a:off x="5072066" y="5295900"/>
            <a:ext cx="2914650" cy="1562100"/>
          </a:xfrm>
          <a:prstGeom prst="rect">
            <a:avLst/>
          </a:prstGeom>
          <a:noFill/>
        </p:spPr>
      </p:pic>
      <p:pic>
        <p:nvPicPr>
          <p:cNvPr id="5" name="Picture 2" descr="Resultado de imagen para fundicion en coquilla por gravedad"/>
          <p:cNvPicPr>
            <a:picLocks noChangeAspect="1" noChangeArrowheads="1"/>
          </p:cNvPicPr>
          <p:nvPr/>
        </p:nvPicPr>
        <p:blipFill>
          <a:blip r:embed="rId3"/>
          <a:srcRect t="8929" b="18749"/>
          <a:stretch>
            <a:fillRect/>
          </a:stretch>
        </p:blipFill>
        <p:spPr bwMode="auto">
          <a:xfrm>
            <a:off x="1714480" y="5411384"/>
            <a:ext cx="3000368" cy="14466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Fundición en moldes metálicos o en coquilla</a:t>
            </a:r>
            <a:endParaRPr lang="es-AR" dirty="0"/>
          </a:p>
        </p:txBody>
      </p:sp>
      <p:sp>
        <p:nvSpPr>
          <p:cNvPr id="3" name="2 CuadroTexto"/>
          <p:cNvSpPr txBox="1"/>
          <p:nvPr/>
        </p:nvSpPr>
        <p:spPr>
          <a:xfrm>
            <a:off x="571472" y="1428736"/>
            <a:ext cx="7858180" cy="3416320"/>
          </a:xfrm>
          <a:prstGeom prst="rect">
            <a:avLst/>
          </a:prstGeom>
          <a:noFill/>
        </p:spPr>
        <p:txBody>
          <a:bodyPr wrap="square" rtlCol="0">
            <a:spAutoFit/>
          </a:bodyPr>
          <a:lstStyle/>
          <a:p>
            <a:r>
              <a:rPr lang="es-AR" b="1" dirty="0" smtClean="0"/>
              <a:t>Metales que se pueden fundir:</a:t>
            </a:r>
          </a:p>
          <a:p>
            <a:pPr lvl="1">
              <a:buFontTx/>
              <a:buChar char="-"/>
            </a:pPr>
            <a:r>
              <a:rPr lang="es-AR" dirty="0" smtClean="0"/>
              <a:t>Los metales a fundir deben tener temperaturas muy por debajo de la fusión de la coquilla. Aleaciones de aluminio (Al), magnesio (Mg), aleaciones de cobre (Cu), cinc (Zn), plomo (Pb), estaño (Sn), fundiciones de hierro , por sus puntos de fusión relativamente bajos y en algunos casos se pueden fundir piezas de acero (en este caso se usan moldes de grafito o de metales resistentes al calor)</a:t>
            </a:r>
          </a:p>
          <a:p>
            <a:pPr>
              <a:buFontTx/>
              <a:buChar char="-"/>
            </a:pPr>
            <a:endParaRPr lang="es-AR" dirty="0" smtClean="0"/>
          </a:p>
          <a:p>
            <a:pPr>
              <a:buFontTx/>
              <a:buChar char="-"/>
            </a:pPr>
            <a:endParaRPr lang="es-AR" dirty="0" smtClean="0"/>
          </a:p>
          <a:p>
            <a:r>
              <a:rPr lang="es-AR" b="1" dirty="0" smtClean="0"/>
              <a:t>Piezas que se fabrican:</a:t>
            </a:r>
          </a:p>
          <a:p>
            <a:pPr lvl="1">
              <a:buFontTx/>
              <a:buChar char="-"/>
            </a:pPr>
            <a:r>
              <a:rPr lang="es-AR" dirty="0" smtClean="0"/>
              <a:t>Pistones para automóviles, tapas de cilindros, bielas, engranajes para electrodomésticos, artículos de cocina. </a:t>
            </a:r>
            <a:endParaRPr lang="es-AR" dirty="0"/>
          </a:p>
        </p:txBody>
      </p:sp>
      <p:pic>
        <p:nvPicPr>
          <p:cNvPr id="1026" name="Picture 2" descr="Resultado de imagen para fundición en coquilla"/>
          <p:cNvPicPr>
            <a:picLocks noChangeAspect="1" noChangeArrowheads="1"/>
          </p:cNvPicPr>
          <p:nvPr/>
        </p:nvPicPr>
        <p:blipFill>
          <a:blip r:embed="rId2"/>
          <a:srcRect/>
          <a:stretch>
            <a:fillRect/>
          </a:stretch>
        </p:blipFill>
        <p:spPr bwMode="auto">
          <a:xfrm>
            <a:off x="2143108" y="5043489"/>
            <a:ext cx="1750843" cy="1814511"/>
          </a:xfrm>
          <a:prstGeom prst="rect">
            <a:avLst/>
          </a:prstGeom>
          <a:noFill/>
        </p:spPr>
      </p:pic>
      <p:pic>
        <p:nvPicPr>
          <p:cNvPr id="1028" name="Picture 4" descr="Resultado de imagen para fundición en coquilla"/>
          <p:cNvPicPr>
            <a:picLocks noChangeAspect="1" noChangeArrowheads="1"/>
          </p:cNvPicPr>
          <p:nvPr/>
        </p:nvPicPr>
        <p:blipFill>
          <a:blip r:embed="rId3"/>
          <a:srcRect/>
          <a:stretch>
            <a:fillRect/>
          </a:stretch>
        </p:blipFill>
        <p:spPr bwMode="auto">
          <a:xfrm>
            <a:off x="6357950" y="4612346"/>
            <a:ext cx="2786050" cy="224565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Fundición en moldes metálicos o en coquilla</a:t>
            </a:r>
            <a:endParaRPr lang="es-AR" dirty="0"/>
          </a:p>
        </p:txBody>
      </p:sp>
      <p:sp>
        <p:nvSpPr>
          <p:cNvPr id="3" name="2 CuadroTexto"/>
          <p:cNvSpPr txBox="1"/>
          <p:nvPr/>
        </p:nvSpPr>
        <p:spPr>
          <a:xfrm>
            <a:off x="428596" y="1857364"/>
            <a:ext cx="8572560" cy="3477875"/>
          </a:xfrm>
          <a:prstGeom prst="rect">
            <a:avLst/>
          </a:prstGeom>
          <a:noFill/>
        </p:spPr>
        <p:txBody>
          <a:bodyPr wrap="square" rtlCol="0">
            <a:spAutoFit/>
          </a:bodyPr>
          <a:lstStyle/>
          <a:p>
            <a:r>
              <a:rPr lang="es-AR" sz="2000" b="1" dirty="0" smtClean="0"/>
              <a:t>Algunas limitaciones del proceso</a:t>
            </a:r>
          </a:p>
          <a:p>
            <a:r>
              <a:rPr lang="es-AR" sz="2000" dirty="0" smtClean="0"/>
              <a:t>-No es económico en pequeños lotes de producción</a:t>
            </a:r>
          </a:p>
          <a:p>
            <a:r>
              <a:rPr lang="es-AR" sz="2000" dirty="0" smtClean="0"/>
              <a:t>-No es apropiado para formas intrincadas por la dificultad de retirar la fundición del molde</a:t>
            </a:r>
          </a:p>
          <a:p>
            <a:r>
              <a:rPr lang="es-AR" sz="2000" dirty="0" smtClean="0"/>
              <a:t>-Se pueden usar noyos de arena que colapsan con facilidad para desmoldar, pero en estos casos estamos hablando de </a:t>
            </a:r>
            <a:r>
              <a:rPr lang="es-AR" sz="2000" b="1" dirty="0" smtClean="0"/>
              <a:t>Fundición en Moldes Semipermanentes</a:t>
            </a:r>
          </a:p>
          <a:p>
            <a:r>
              <a:rPr lang="es-AR" sz="2000" dirty="0" smtClean="0"/>
              <a:t>-Se dificulta la evacuación de gases debido a que los moldes no son porosos</a:t>
            </a:r>
          </a:p>
          <a:p>
            <a:r>
              <a:rPr lang="es-AR" sz="2000" dirty="0" smtClean="0"/>
              <a:t>-Al final de la solidificación pequeños volúmenes de metal líquido quedan en los intersticios de los cristales solidificados y ellos son los últimos en solidificar. Su contracción no puede ser compensada y se desarrollan </a:t>
            </a:r>
            <a:r>
              <a:rPr lang="es-AR" sz="2000" dirty="0" err="1" smtClean="0"/>
              <a:t>microporos</a:t>
            </a:r>
            <a:r>
              <a:rPr lang="es-AR" sz="2000" dirty="0" smtClean="0"/>
              <a:t> naturales.</a:t>
            </a:r>
          </a:p>
          <a:p>
            <a:r>
              <a:rPr lang="es-AR" sz="2000" dirty="0" smtClean="0"/>
              <a:t>-Presentan solidificación direccional que pueden presentar fragilidad en caliente</a:t>
            </a:r>
            <a:endParaRPr lang="es-A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Moldeo en coquilla  Gravedad  Directa  En fuente  Por el costado  Centrifugada  Eje de simetría  Bajo presión  Cámara fría  Cámara caliente"/>
          <p:cNvPicPr>
            <a:picLocks noChangeAspect="1" noChangeArrowheads="1"/>
          </p:cNvPicPr>
          <p:nvPr/>
        </p:nvPicPr>
        <p:blipFill>
          <a:blip r:embed="rId2">
            <a:lum bright="-30000" contrast="20000"/>
          </a:blip>
          <a:srcRect/>
          <a:stretch>
            <a:fillRect/>
          </a:stretch>
        </p:blipFill>
        <p:spPr bwMode="auto">
          <a:xfrm>
            <a:off x="571471" y="-24"/>
            <a:ext cx="7643867" cy="661017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ultado de imagen para moldeo en coquilla"/>
          <p:cNvPicPr>
            <a:picLocks noChangeAspect="1" noChangeArrowheads="1"/>
          </p:cNvPicPr>
          <p:nvPr/>
        </p:nvPicPr>
        <p:blipFill>
          <a:blip r:embed="rId2"/>
          <a:srcRect/>
          <a:stretch>
            <a:fillRect/>
          </a:stretch>
        </p:blipFill>
        <p:spPr bwMode="auto">
          <a:xfrm>
            <a:off x="1357290" y="857232"/>
            <a:ext cx="6934200" cy="52006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285728"/>
            <a:ext cx="8286808" cy="2800767"/>
          </a:xfrm>
          <a:prstGeom prst="rect">
            <a:avLst/>
          </a:prstGeom>
          <a:noFill/>
        </p:spPr>
        <p:txBody>
          <a:bodyPr wrap="square" rtlCol="0">
            <a:spAutoFit/>
          </a:bodyPr>
          <a:lstStyle/>
          <a:p>
            <a:pPr algn="ctr"/>
            <a:r>
              <a:rPr lang="es-AR" sz="2800" dirty="0" smtClean="0"/>
              <a:t>Coquilla por gravedad</a:t>
            </a:r>
          </a:p>
          <a:p>
            <a:pPr algn="ctr"/>
            <a:endParaRPr lang="es-AR" sz="2800" dirty="0" smtClean="0"/>
          </a:p>
          <a:p>
            <a:r>
              <a:rPr lang="es-AR" sz="2000" dirty="0" smtClean="0"/>
              <a:t>Se realiza vertiendo el metal fundido sobre un molde. Debe precalentarse el molde antes de la colada. El metal llena el molde por su propio peso.</a:t>
            </a:r>
          </a:p>
          <a:p>
            <a:r>
              <a:rPr lang="es-AR" sz="2000" dirty="0" smtClean="0"/>
              <a:t>Tiene la ventaja de ser el procedimiento de menor costo dentro de los de coquilla, pero son necesarias series de 1000 piezas como mínimo para que sea rentable.</a:t>
            </a:r>
          </a:p>
          <a:p>
            <a:r>
              <a:rPr lang="es-AR" sz="2000" dirty="0" smtClean="0"/>
              <a:t>No es conveniente para moldear piezas complejas.</a:t>
            </a:r>
          </a:p>
        </p:txBody>
      </p:sp>
      <p:pic>
        <p:nvPicPr>
          <p:cNvPr id="1026" name="Picture 2" descr="C:\Users\Guille\Documents\Tecnologia Mecanica I\imágenes\Imagen1.png"/>
          <p:cNvPicPr>
            <a:picLocks noChangeAspect="1" noChangeArrowheads="1"/>
          </p:cNvPicPr>
          <p:nvPr/>
        </p:nvPicPr>
        <p:blipFill>
          <a:blip r:embed="rId2"/>
          <a:srcRect/>
          <a:stretch>
            <a:fillRect/>
          </a:stretch>
        </p:blipFill>
        <p:spPr bwMode="auto">
          <a:xfrm>
            <a:off x="2786050" y="3083964"/>
            <a:ext cx="5199051" cy="37740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1521</Words>
  <PresentationFormat>Presentación en pantalla (4:3)</PresentationFormat>
  <Paragraphs>106</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Fundición en moldes permanentes o en coquilla</vt:lpstr>
      <vt:lpstr>Moldes permanentes</vt:lpstr>
      <vt:lpstr>Diapositiva 3</vt:lpstr>
      <vt:lpstr>Fundición en moldes metálicos o en coquilla</vt:lpstr>
      <vt:lpstr>Fundición en moldes metálicos o en coquilla</vt:lpstr>
      <vt:lpstr>Fundición en moldes metálicos o en coquilla</vt:lpstr>
      <vt:lpstr>Diapositiva 7</vt:lpstr>
      <vt:lpstr>Diapositiva 8</vt:lpstr>
      <vt:lpstr>Diapositiva 9</vt:lpstr>
      <vt:lpstr>Coquilla por gravedad</vt:lpstr>
      <vt:lpstr>Diapositiva 11</vt:lpstr>
      <vt:lpstr>Diapositiva 12</vt:lpstr>
      <vt:lpstr>Diapositiva 13</vt:lpstr>
      <vt:lpstr>Colada a presión</vt:lpstr>
      <vt:lpstr>Diapositiva 15</vt:lpstr>
      <vt:lpstr>Diapositiva 16</vt:lpstr>
      <vt:lpstr>Diapositiva 17</vt:lpstr>
      <vt:lpstr>Diapositiva 18</vt:lpstr>
      <vt:lpstr>Diapositiva 19</vt:lpstr>
      <vt:lpstr>Equipos de cierre en máquinas para fundición inyectada</vt:lpstr>
      <vt:lpstr>Colada por sistema centrífugo</vt:lpstr>
      <vt:lpstr>Colada por sistema centrífugo</vt:lpstr>
      <vt:lpstr>Fundición centrífuga pura</vt:lpstr>
      <vt:lpstr>Fundición centrífuga pura</vt:lpstr>
      <vt:lpstr>Fundición semicentrífuga</vt:lpstr>
      <vt:lpstr>Colado por fuerza centrífuga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Moldes permanentes y a presión</dc:title>
  <dc:creator>Guille</dc:creator>
  <cp:lastModifiedBy>Guille</cp:lastModifiedBy>
  <cp:revision>78</cp:revision>
  <dcterms:created xsi:type="dcterms:W3CDTF">2017-08-15T16:04:27Z</dcterms:created>
  <dcterms:modified xsi:type="dcterms:W3CDTF">2019-08-20T18:52:20Z</dcterms:modified>
</cp:coreProperties>
</file>