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97" r:id="rId30"/>
    <p:sldId id="298" r:id="rId31"/>
    <p:sldId id="299" r:id="rId32"/>
    <p:sldId id="301" r:id="rId33"/>
    <p:sldId id="302" r:id="rId34"/>
    <p:sldId id="303" r:id="rId35"/>
    <p:sldId id="304" r:id="rId36"/>
    <p:sldId id="305" r:id="rId37"/>
    <p:sldId id="306" r:id="rId38"/>
    <p:sldId id="313" r:id="rId39"/>
    <p:sldId id="314" r:id="rId40"/>
    <p:sldId id="307" r:id="rId41"/>
    <p:sldId id="315" r:id="rId42"/>
    <p:sldId id="316" r:id="rId43"/>
    <p:sldId id="311" r:id="rId44"/>
    <p:sldId id="312" r:id="rId45"/>
    <p:sldId id="310" r:id="rId46"/>
    <p:sldId id="30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8/27/2020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‹Nº›</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hasCustomPrompt="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hasCustomPrompt="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hasCustomPrompt="1"/>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hasCustomPrompt="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hasCustomPrompt="1"/>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hasCustomPrompt="1"/>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hasCustomPrompt="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hasCustomPrompt="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hasCustomPrompt="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hasCustomPrompt="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hasCustomPrompt="1"/>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hasCustomPrompt="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hasCustomPrompt="1"/>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hasCustomPrompt="1"/>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hasCustomPrompt="1"/>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hasCustomPrompt="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hasCustomPrompt="1"/>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pPr/>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hasCustomPrompt="1"/>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8/27/2020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8/27/2020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AR" dirty="0"/>
              <a:t>La biología en el siglo XXI </a:t>
            </a:r>
          </a:p>
        </p:txBody>
      </p:sp>
      <p:sp>
        <p:nvSpPr>
          <p:cNvPr id="3" name="Subtítulo 2"/>
          <p:cNvSpPr>
            <a:spLocks noGrp="1"/>
          </p:cNvSpPr>
          <p:nvPr>
            <p:ph type="subTitle" idx="1"/>
          </p:nvPr>
        </p:nvSpPr>
        <p:spPr/>
        <p:txBody>
          <a:bodyPr>
            <a:normAutofit fontScale="90000" lnSpcReduction="20000"/>
          </a:bodyPr>
          <a:lstStyle/>
          <a:p>
            <a:r>
              <a:rPr lang="es-AR" sz="2800" dirty="0"/>
              <a:t> y el biólogo dialéctico</a:t>
            </a:r>
            <a:endParaRPr lang="es-AR" sz="2400" dirty="0"/>
          </a:p>
          <a:p>
            <a:r>
              <a:rPr lang="es-AR" dirty="0"/>
              <a:t>Prof. Juan M. Bajo</a:t>
            </a:r>
          </a:p>
          <a:p>
            <a:r>
              <a:rPr lang="es-AR" dirty="0"/>
              <a:t>Agosto de 2019</a:t>
            </a:r>
          </a:p>
          <a:p>
            <a:endParaRPr lang="es-A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Irrumpen los griegos </a:t>
            </a:r>
          </a:p>
        </p:txBody>
      </p:sp>
      <p:pic>
        <p:nvPicPr>
          <p:cNvPr id="5" name="Content Placeholder 4"/>
          <p:cNvPicPr>
            <a:picLocks noGrp="1" noChangeAspect="1"/>
          </p:cNvPicPr>
          <p:nvPr>
            <p:ph sz="half" idx="1"/>
          </p:nvPr>
        </p:nvPicPr>
        <p:blipFill>
          <a:blip r:embed="rId2"/>
          <a:stretch>
            <a:fillRect/>
          </a:stretch>
        </p:blipFill>
        <p:spPr>
          <a:xfrm>
            <a:off x="677545" y="2758440"/>
            <a:ext cx="4184015" cy="2684780"/>
          </a:xfrm>
          <a:prstGeom prst="rect">
            <a:avLst/>
          </a:prstGeom>
        </p:spPr>
      </p:pic>
      <p:pic>
        <p:nvPicPr>
          <p:cNvPr id="6" name="Content Placeholder 5"/>
          <p:cNvPicPr>
            <a:picLocks noGrp="1" noChangeAspect="1"/>
          </p:cNvPicPr>
          <p:nvPr>
            <p:ph sz="half" idx="2"/>
          </p:nvPr>
        </p:nvPicPr>
        <p:blipFill>
          <a:blip r:embed="rId3"/>
          <a:stretch>
            <a:fillRect/>
          </a:stretch>
        </p:blipFill>
        <p:spPr>
          <a:xfrm>
            <a:off x="5271135" y="3919855"/>
            <a:ext cx="3889375" cy="2188210"/>
          </a:xfrm>
          <a:prstGeom prst="rect">
            <a:avLst/>
          </a:prstGeom>
        </p:spPr>
      </p:pic>
      <p:pic>
        <p:nvPicPr>
          <p:cNvPr id="7" name="Picture 6"/>
          <p:cNvPicPr>
            <a:picLocks noChangeAspect="1"/>
          </p:cNvPicPr>
          <p:nvPr/>
        </p:nvPicPr>
        <p:blipFill>
          <a:blip r:embed="rId4"/>
          <a:stretch>
            <a:fillRect/>
          </a:stretch>
        </p:blipFill>
        <p:spPr>
          <a:xfrm>
            <a:off x="7042785" y="85725"/>
            <a:ext cx="2095500" cy="2837815"/>
          </a:xfrm>
          <a:prstGeom prst="rect">
            <a:avLst/>
          </a:prstGeom>
        </p:spPr>
      </p:pic>
      <p:sp>
        <p:nvSpPr>
          <p:cNvPr id="8" name="Text Box 7"/>
          <p:cNvSpPr txBox="1"/>
          <p:nvPr/>
        </p:nvSpPr>
        <p:spPr>
          <a:xfrm>
            <a:off x="3368675" y="1447800"/>
            <a:ext cx="3398520" cy="1014730"/>
          </a:xfrm>
          <a:prstGeom prst="rect">
            <a:avLst/>
          </a:prstGeom>
          <a:noFill/>
        </p:spPr>
        <p:txBody>
          <a:bodyPr wrap="square" rtlCol="0">
            <a:spAutoFit/>
          </a:bodyPr>
          <a:lstStyle/>
          <a:p>
            <a:r>
              <a:rPr lang="es-AR" altLang="en-US" sz="20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y con ellos las primeras formas de pensar en términos </a:t>
            </a:r>
            <a:r>
              <a:rPr lang="es-AR" altLang="en-US" sz="2000" i="1" u="sng"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materialistas</a:t>
            </a:r>
          </a:p>
        </p:txBody>
      </p:sp>
      <p:sp>
        <p:nvSpPr>
          <p:cNvPr id="9" name="Text Box 8"/>
          <p:cNvSpPr txBox="1"/>
          <p:nvPr/>
        </p:nvSpPr>
        <p:spPr>
          <a:xfrm>
            <a:off x="6767195" y="2973070"/>
            <a:ext cx="2870835" cy="583565"/>
          </a:xfrm>
          <a:prstGeom prst="rect">
            <a:avLst/>
          </a:prstGeom>
          <a:noFill/>
        </p:spPr>
        <p:txBody>
          <a:bodyPr wrap="square" rtlCol="0">
            <a:spAutoFit/>
          </a:bodyPr>
          <a:lstStyle/>
          <a:p>
            <a:pPr algn="ctr"/>
            <a:r>
              <a:rPr lang="es-AR" altLang="en-US" dirty="0"/>
              <a:t>Demócrito de Abdera </a:t>
            </a:r>
          </a:p>
          <a:p>
            <a:pPr algn="ctr"/>
            <a:r>
              <a:rPr lang="es-AR" altLang="en-US" sz="1400" dirty="0"/>
              <a:t>(</a:t>
            </a:r>
            <a:r>
              <a:rPr lang="es-AR" altLang="en-US" sz="1400" i="1" dirty="0"/>
              <a:t>c</a:t>
            </a:r>
            <a:r>
              <a:rPr lang="es-AR" altLang="en-US" sz="1400" dirty="0"/>
              <a:t> 460 a.C.- </a:t>
            </a:r>
            <a:r>
              <a:rPr lang="es-AR" altLang="en-US" sz="1400" i="1" dirty="0"/>
              <a:t>c</a:t>
            </a:r>
            <a:r>
              <a:rPr lang="es-AR" altLang="en-US" sz="1400" dirty="0"/>
              <a:t> 370 a.C.)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Luego, ...una larga pausa... hasta el Renacimiento</a:t>
            </a:r>
          </a:p>
        </p:txBody>
      </p:sp>
      <p:sp>
        <p:nvSpPr>
          <p:cNvPr id="3" name="Content Placeholder 2"/>
          <p:cNvSpPr>
            <a:spLocks noGrp="1"/>
          </p:cNvSpPr>
          <p:nvPr>
            <p:ph sz="half" idx="1"/>
          </p:nvPr>
        </p:nvSpPr>
        <p:spPr/>
        <p:txBody>
          <a:bodyPr/>
          <a:lstStyle/>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7237095" y="1273175"/>
            <a:ext cx="4676140" cy="2230755"/>
          </a:xfrm>
          <a:prstGeom prst="rect">
            <a:avLst/>
          </a:prstGeom>
        </p:spPr>
      </p:pic>
      <p:pic>
        <p:nvPicPr>
          <p:cNvPr id="6" name="Picture 5"/>
          <p:cNvPicPr>
            <a:picLocks noChangeAspect="1"/>
          </p:cNvPicPr>
          <p:nvPr/>
        </p:nvPicPr>
        <p:blipFill>
          <a:blip r:embed="rId3"/>
          <a:stretch>
            <a:fillRect/>
          </a:stretch>
        </p:blipFill>
        <p:spPr>
          <a:xfrm>
            <a:off x="299720" y="1930400"/>
            <a:ext cx="6285865" cy="3142615"/>
          </a:xfrm>
          <a:prstGeom prst="rect">
            <a:avLst/>
          </a:prstGeom>
        </p:spPr>
      </p:pic>
      <p:pic>
        <p:nvPicPr>
          <p:cNvPr id="7" name="Picture 6"/>
          <p:cNvPicPr>
            <a:picLocks noChangeAspect="1"/>
          </p:cNvPicPr>
          <p:nvPr/>
        </p:nvPicPr>
        <p:blipFill>
          <a:blip r:embed="rId4"/>
          <a:stretch>
            <a:fillRect/>
          </a:stretch>
        </p:blipFill>
        <p:spPr>
          <a:xfrm>
            <a:off x="7345680" y="3606800"/>
            <a:ext cx="4459605" cy="3086100"/>
          </a:xfrm>
          <a:prstGeom prst="rect">
            <a:avLst/>
          </a:prstGeom>
        </p:spPr>
      </p:pic>
      <p:pic>
        <p:nvPicPr>
          <p:cNvPr id="8" name="Picture 7"/>
          <p:cNvPicPr>
            <a:picLocks noChangeAspect="1"/>
          </p:cNvPicPr>
          <p:nvPr/>
        </p:nvPicPr>
        <p:blipFill>
          <a:blip r:embed="rId5"/>
          <a:stretch>
            <a:fillRect/>
          </a:stretch>
        </p:blipFill>
        <p:spPr>
          <a:xfrm>
            <a:off x="4760595" y="4399280"/>
            <a:ext cx="2476500" cy="2409825"/>
          </a:xfrm>
          <a:prstGeom prst="rect">
            <a:avLst/>
          </a:prstGeom>
        </p:spPr>
      </p:pic>
      <p:pic>
        <p:nvPicPr>
          <p:cNvPr id="4" name="Picture 3"/>
          <p:cNvPicPr>
            <a:picLocks noChangeAspect="1"/>
          </p:cNvPicPr>
          <p:nvPr/>
        </p:nvPicPr>
        <p:blipFill>
          <a:blip r:embed="rId6"/>
          <a:stretch>
            <a:fillRect/>
          </a:stretch>
        </p:blipFill>
        <p:spPr>
          <a:xfrm>
            <a:off x="299720" y="3607435"/>
            <a:ext cx="2041525" cy="32016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Galileo, Kepler y Newton </a:t>
            </a:r>
            <a:br>
              <a:rPr lang="es-AR" altLang="en-US" dirty="0"/>
            </a:br>
            <a:r>
              <a:rPr lang="es-AR" altLang="en-US" dirty="0"/>
              <a:t>(la Modernidad)</a:t>
            </a:r>
          </a:p>
        </p:txBody>
      </p:sp>
      <p:sp>
        <p:nvSpPr>
          <p:cNvPr id="3" name="Content Placeholder 2"/>
          <p:cNvSpPr>
            <a:spLocks noGrp="1"/>
          </p:cNvSpPr>
          <p:nvPr>
            <p:ph sz="half" idx="1"/>
          </p:nvPr>
        </p:nvSpPr>
        <p:spPr>
          <a:xfrm>
            <a:off x="677545" y="1931035"/>
            <a:ext cx="4184015" cy="3173730"/>
          </a:xfrm>
        </p:spPr>
        <p:txBody>
          <a:bodyPr/>
          <a:lstStyle/>
          <a:p>
            <a:r>
              <a:rPr lang="es-AR" altLang="en-US" sz="2000" dirty="0"/>
              <a:t>Sociedad de manufacturas y libre mercado.</a:t>
            </a:r>
          </a:p>
          <a:p>
            <a:r>
              <a:rPr lang="es-AR" altLang="en-US" sz="2000" dirty="0"/>
              <a:t>Tiempo circular vs. tiempo linear.</a:t>
            </a:r>
          </a:p>
          <a:p>
            <a:r>
              <a:rPr lang="es-AR" altLang="en-US" sz="2000" dirty="0"/>
              <a:t>El hombre “maquina”.</a:t>
            </a:r>
          </a:p>
          <a:p>
            <a:r>
              <a:rPr lang="es-AR" altLang="en-US" sz="2000" dirty="0"/>
              <a:t>Espacio y tiempo infinitos.</a:t>
            </a:r>
          </a:p>
          <a:p>
            <a:endParaRPr lang="es-AR" altLang="en-US" dirty="0"/>
          </a:p>
          <a:p>
            <a:endParaRPr lang="es-AR" altLang="en-US" dirty="0"/>
          </a:p>
          <a:p>
            <a:endParaRPr lang="es-AR" altLang="en-US" dirty="0"/>
          </a:p>
        </p:txBody>
      </p:sp>
      <p:pic>
        <p:nvPicPr>
          <p:cNvPr id="5" name="Content Placeholder 4"/>
          <p:cNvPicPr>
            <a:picLocks noGrp="1" noChangeAspect="1"/>
          </p:cNvPicPr>
          <p:nvPr>
            <p:ph sz="half" idx="2"/>
          </p:nvPr>
        </p:nvPicPr>
        <p:blipFill>
          <a:blip r:embed="rId2"/>
          <a:stretch>
            <a:fillRect/>
          </a:stretch>
        </p:blipFill>
        <p:spPr>
          <a:xfrm>
            <a:off x="7492365" y="242570"/>
            <a:ext cx="4184015" cy="3305175"/>
          </a:xfrm>
          <a:prstGeom prst="rect">
            <a:avLst/>
          </a:prstGeom>
        </p:spPr>
      </p:pic>
      <p:pic>
        <p:nvPicPr>
          <p:cNvPr id="6" name="Picture 5"/>
          <p:cNvPicPr>
            <a:picLocks noChangeAspect="1"/>
          </p:cNvPicPr>
          <p:nvPr/>
        </p:nvPicPr>
        <p:blipFill>
          <a:blip r:embed="rId3"/>
          <a:stretch>
            <a:fillRect/>
          </a:stretch>
        </p:blipFill>
        <p:spPr>
          <a:xfrm>
            <a:off x="719455" y="4295775"/>
            <a:ext cx="4142105" cy="1997710"/>
          </a:xfrm>
          <a:prstGeom prst="rect">
            <a:avLst/>
          </a:prstGeom>
        </p:spPr>
      </p:pic>
      <p:pic>
        <p:nvPicPr>
          <p:cNvPr id="7" name="Picture 6"/>
          <p:cNvPicPr>
            <a:picLocks noChangeAspect="1"/>
          </p:cNvPicPr>
          <p:nvPr/>
        </p:nvPicPr>
        <p:blipFill>
          <a:blip r:embed="rId4"/>
          <a:stretch>
            <a:fillRect/>
          </a:stretch>
        </p:blipFill>
        <p:spPr>
          <a:xfrm>
            <a:off x="6010275" y="4204335"/>
            <a:ext cx="5896610" cy="2089150"/>
          </a:xfrm>
          <a:prstGeom prst="rect">
            <a:avLst/>
          </a:prstGeom>
        </p:spPr>
      </p:pic>
      <p:sp>
        <p:nvSpPr>
          <p:cNvPr id="8" name="Text Box 7"/>
          <p:cNvSpPr txBox="1"/>
          <p:nvPr/>
        </p:nvSpPr>
        <p:spPr>
          <a:xfrm>
            <a:off x="7907655" y="3547745"/>
            <a:ext cx="3353435" cy="368300"/>
          </a:xfrm>
          <a:prstGeom prst="rect">
            <a:avLst/>
          </a:prstGeom>
          <a:noFill/>
        </p:spPr>
        <p:txBody>
          <a:bodyPr wrap="square" rtlCol="0">
            <a:spAutoFit/>
          </a:bodyPr>
          <a:lstStyle/>
          <a:p>
            <a:r>
              <a:rPr lang="es-AR" altLang="en-US" dirty="0"/>
              <a:t>Galileo Galilei (1564-1642)</a:t>
            </a:r>
          </a:p>
        </p:txBody>
      </p:sp>
      <p:sp>
        <p:nvSpPr>
          <p:cNvPr id="9" name="Text Box 8"/>
          <p:cNvSpPr txBox="1"/>
          <p:nvPr/>
        </p:nvSpPr>
        <p:spPr>
          <a:xfrm>
            <a:off x="1191260" y="6293485"/>
            <a:ext cx="3156585" cy="368300"/>
          </a:xfrm>
          <a:prstGeom prst="rect">
            <a:avLst/>
          </a:prstGeom>
          <a:noFill/>
        </p:spPr>
        <p:txBody>
          <a:bodyPr wrap="square" rtlCol="0">
            <a:spAutoFit/>
          </a:bodyPr>
          <a:lstStyle/>
          <a:p>
            <a:r>
              <a:rPr lang="es-AR" altLang="en-US" dirty="0"/>
              <a:t>Johannes Kepler (1571-1630)</a:t>
            </a:r>
          </a:p>
        </p:txBody>
      </p:sp>
      <p:sp>
        <p:nvSpPr>
          <p:cNvPr id="10" name="Text Box 9"/>
          <p:cNvSpPr txBox="1"/>
          <p:nvPr/>
        </p:nvSpPr>
        <p:spPr>
          <a:xfrm>
            <a:off x="7492365" y="6293485"/>
            <a:ext cx="3428365" cy="368300"/>
          </a:xfrm>
          <a:prstGeom prst="rect">
            <a:avLst/>
          </a:prstGeom>
          <a:noFill/>
        </p:spPr>
        <p:txBody>
          <a:bodyPr wrap="square" rtlCol="0">
            <a:spAutoFit/>
          </a:bodyPr>
          <a:lstStyle/>
          <a:p>
            <a:r>
              <a:rPr lang="es-AR" altLang="en-US" dirty="0"/>
              <a:t>Isaac Newton (1642-1727)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Descartes y Baruch Spinoza</a:t>
            </a:r>
          </a:p>
        </p:txBody>
      </p:sp>
      <p:pic>
        <p:nvPicPr>
          <p:cNvPr id="5" name="Content Placeholder 4"/>
          <p:cNvPicPr>
            <a:picLocks noGrp="1" noChangeAspect="1"/>
          </p:cNvPicPr>
          <p:nvPr>
            <p:ph sz="half" idx="2"/>
          </p:nvPr>
        </p:nvPicPr>
        <p:blipFill>
          <a:blip r:embed="rId2"/>
          <a:stretch>
            <a:fillRect/>
          </a:stretch>
        </p:blipFill>
        <p:spPr>
          <a:xfrm>
            <a:off x="5513070" y="2160905"/>
            <a:ext cx="3337560" cy="3880485"/>
          </a:xfrm>
          <a:prstGeom prst="rect">
            <a:avLst/>
          </a:prstGeom>
        </p:spPr>
      </p:pic>
      <p:pic>
        <p:nvPicPr>
          <p:cNvPr id="6" name="Content Placeholder 5"/>
          <p:cNvPicPr>
            <a:picLocks noGrp="1" noChangeAspect="1"/>
          </p:cNvPicPr>
          <p:nvPr>
            <p:ph sz="half" idx="1"/>
          </p:nvPr>
        </p:nvPicPr>
        <p:blipFill>
          <a:blip r:embed="rId3"/>
          <a:stretch>
            <a:fillRect/>
          </a:stretch>
        </p:blipFill>
        <p:spPr>
          <a:xfrm>
            <a:off x="1183640" y="2160905"/>
            <a:ext cx="3170555" cy="3880485"/>
          </a:xfrm>
          <a:prstGeom prst="rect">
            <a:avLst/>
          </a:prstGeom>
        </p:spPr>
      </p:pic>
      <p:sp>
        <p:nvSpPr>
          <p:cNvPr id="7" name="Text Box 6"/>
          <p:cNvSpPr txBox="1"/>
          <p:nvPr/>
        </p:nvSpPr>
        <p:spPr>
          <a:xfrm>
            <a:off x="1183640" y="6145530"/>
            <a:ext cx="3171825" cy="368300"/>
          </a:xfrm>
          <a:prstGeom prst="rect">
            <a:avLst/>
          </a:prstGeom>
          <a:noFill/>
        </p:spPr>
        <p:txBody>
          <a:bodyPr wrap="square" rtlCol="0">
            <a:spAutoFit/>
          </a:bodyPr>
          <a:lstStyle/>
          <a:p>
            <a:r>
              <a:rPr lang="es-AR" altLang="en-US" dirty="0"/>
              <a:t>René Descartes (1596-1650)</a:t>
            </a:r>
          </a:p>
        </p:txBody>
      </p:sp>
      <p:sp>
        <p:nvSpPr>
          <p:cNvPr id="8" name="Text Box 7"/>
          <p:cNvSpPr txBox="1"/>
          <p:nvPr/>
        </p:nvSpPr>
        <p:spPr>
          <a:xfrm>
            <a:off x="5513070" y="6176010"/>
            <a:ext cx="3337560" cy="368300"/>
          </a:xfrm>
          <a:prstGeom prst="rect">
            <a:avLst/>
          </a:prstGeom>
          <a:noFill/>
        </p:spPr>
        <p:txBody>
          <a:bodyPr wrap="square" rtlCol="0">
            <a:spAutoFit/>
          </a:bodyPr>
          <a:lstStyle/>
          <a:p>
            <a:r>
              <a:rPr lang="es-AR" altLang="en-US" dirty="0"/>
              <a:t>Baruch de Spinoza (1632-1677)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Se constituye así la Modernidad</a:t>
            </a:r>
          </a:p>
        </p:txBody>
      </p:sp>
      <p:sp>
        <p:nvSpPr>
          <p:cNvPr id="3" name="Content Placeholder 2"/>
          <p:cNvSpPr>
            <a:spLocks noGrp="1"/>
          </p:cNvSpPr>
          <p:nvPr>
            <p:ph sz="half" idx="1"/>
          </p:nvPr>
        </p:nvSpPr>
        <p:spPr>
          <a:xfrm>
            <a:off x="677545" y="1931035"/>
            <a:ext cx="4184015" cy="4624070"/>
          </a:xfrm>
        </p:spPr>
        <p:txBody>
          <a:bodyPr>
            <a:normAutofit fontScale="90000" lnSpcReduction="10000"/>
          </a:bodyPr>
          <a:lstStyle/>
          <a:p>
            <a:r>
              <a:rPr lang="es-AR" altLang="en-US" dirty="0">
                <a:sym typeface="+mn-ea"/>
              </a:rPr>
              <a:t>Europa se expande por todo el mundo.</a:t>
            </a:r>
          </a:p>
          <a:p>
            <a:r>
              <a:rPr lang="es-AR" altLang="en-US" dirty="0"/>
              <a:t>Cada ciudadano es libre de decidir su destino (asalariados).</a:t>
            </a:r>
          </a:p>
          <a:p>
            <a:r>
              <a:rPr lang="es-AR" altLang="en-US" dirty="0"/>
              <a:t>Dicotomía alma y cuerpo.</a:t>
            </a:r>
          </a:p>
          <a:p>
            <a:r>
              <a:rPr lang="es-AR" altLang="en-US" dirty="0"/>
              <a:t>Las máquinas se popularizan.</a:t>
            </a:r>
          </a:p>
          <a:p>
            <a:r>
              <a:rPr lang="es-AR" altLang="en-US" dirty="0"/>
              <a:t>Primera Revolución Industrial (Inglaterra, s. XVII).</a:t>
            </a:r>
          </a:p>
          <a:p>
            <a:r>
              <a:rPr lang="es-AR" altLang="en-US" dirty="0"/>
              <a:t>Sustancia divina infinita o “Naturaleza”.</a:t>
            </a:r>
          </a:p>
          <a:p>
            <a:r>
              <a:rPr lang="es-AR" altLang="en-US" dirty="0"/>
              <a:t>La “realidad” existe por si mísma y causa todas las cosas.</a:t>
            </a:r>
          </a:p>
          <a:p>
            <a:r>
              <a:rPr lang="es-AR" altLang="en-US" dirty="0"/>
              <a:t>el “Hombre” se libera por medio del conocimiento, </a:t>
            </a:r>
            <a:r>
              <a:rPr lang="es-AR" altLang="en-US" dirty="0">
                <a:sym typeface="+mn-ea"/>
              </a:rPr>
              <a:t>Razón vs. religión.</a:t>
            </a:r>
            <a:endParaRPr lang="es-AR" altLang="en-US" dirty="0"/>
          </a:p>
          <a:p>
            <a:r>
              <a:rPr lang="es-AR" altLang="en-US" dirty="0"/>
              <a:t>Prepara el camino a las Revoluciones burguesas del s. XVIII.</a:t>
            </a:r>
          </a:p>
        </p:txBody>
      </p:sp>
      <p:sp>
        <p:nvSpPr>
          <p:cNvPr id="4" name="Content Placeholder 3"/>
          <p:cNvSpPr>
            <a:spLocks noGrp="1"/>
          </p:cNvSpPr>
          <p:nvPr>
            <p:ph sz="half" idx="2"/>
          </p:nvPr>
        </p:nvSpPr>
        <p:spPr>
          <a:xfrm>
            <a:off x="5090160" y="1930400"/>
            <a:ext cx="4184015" cy="4726305"/>
          </a:xfrm>
        </p:spPr>
        <p:txBody>
          <a:bodyPr>
            <a:normAutofit fontScale="90000" lnSpcReduction="10000"/>
          </a:bodyPr>
          <a:lstStyle/>
          <a:p>
            <a:r>
              <a:rPr lang="es-AR" altLang="en-US" dirty="0">
                <a:sym typeface="+mn-ea"/>
              </a:rPr>
              <a:t>Resurge la ciencia en términos de pensamiento racional y material.</a:t>
            </a:r>
            <a:endParaRPr lang="es-AR" altLang="en-US" dirty="0"/>
          </a:p>
          <a:p>
            <a:r>
              <a:rPr lang="es-AR" altLang="en-US" dirty="0">
                <a:sym typeface="+mn-ea"/>
              </a:rPr>
              <a:t>Los textos científicos se escriben en idiomas populares.</a:t>
            </a:r>
          </a:p>
          <a:p>
            <a:r>
              <a:rPr lang="es-AR" altLang="en-US" dirty="0">
                <a:sym typeface="+mn-ea"/>
              </a:rPr>
              <a:t>Pero el lenguaje de las ciencias se torna matemático.</a:t>
            </a:r>
          </a:p>
          <a:p>
            <a:r>
              <a:rPr lang="es-AR" altLang="en-US" dirty="0">
                <a:sym typeface="+mn-ea"/>
              </a:rPr>
              <a:t>La ciencia se hace metódica.</a:t>
            </a:r>
            <a:endParaRPr lang="es-AR" altLang="en-US" dirty="0"/>
          </a:p>
          <a:p>
            <a:r>
              <a:rPr lang="es-AR" altLang="en-US" dirty="0">
                <a:sym typeface="+mn-ea"/>
              </a:rPr>
              <a:t>Mecanicismo y método analítico.</a:t>
            </a:r>
            <a:endParaRPr lang="es-AR" altLang="en-US" dirty="0"/>
          </a:p>
          <a:p>
            <a:r>
              <a:rPr lang="es-AR" altLang="en-US" dirty="0">
                <a:sym typeface="+mn-ea"/>
              </a:rPr>
              <a:t>Separación entre sujeto y objeto de investigación.</a:t>
            </a:r>
            <a:endParaRPr lang="es-AR" altLang="en-US" dirty="0"/>
          </a:p>
          <a:p>
            <a:r>
              <a:rPr lang="es-AR" altLang="en-US" dirty="0"/>
              <a:t>Relación de causa-efecto.</a:t>
            </a:r>
          </a:p>
          <a:p>
            <a:r>
              <a:rPr lang="es-AR" altLang="en-US" dirty="0"/>
              <a:t>la astronomía moderna integra a la física y la matemática.</a:t>
            </a:r>
          </a:p>
          <a:p>
            <a:r>
              <a:rPr lang="es-AR" altLang="en-US" dirty="0"/>
              <a:t>Desarrollo del cálculo infinitesimal.</a:t>
            </a:r>
          </a:p>
        </p:txBody>
      </p:sp>
      <p:pic>
        <p:nvPicPr>
          <p:cNvPr id="9" name="Picture 8"/>
          <p:cNvPicPr>
            <a:picLocks noChangeAspect="1"/>
          </p:cNvPicPr>
          <p:nvPr/>
        </p:nvPicPr>
        <p:blipFill>
          <a:blip r:embed="rId2"/>
          <a:stretch>
            <a:fillRect/>
          </a:stretch>
        </p:blipFill>
        <p:spPr>
          <a:xfrm>
            <a:off x="9274175" y="382270"/>
            <a:ext cx="2269490" cy="1679575"/>
          </a:xfrm>
          <a:prstGeom prst="rect">
            <a:avLst/>
          </a:prstGeom>
        </p:spPr>
      </p:pic>
      <p:pic>
        <p:nvPicPr>
          <p:cNvPr id="6" name="Picture 5"/>
          <p:cNvPicPr>
            <a:picLocks noChangeAspect="1"/>
          </p:cNvPicPr>
          <p:nvPr/>
        </p:nvPicPr>
        <p:blipFill>
          <a:blip r:embed="rId3"/>
          <a:stretch>
            <a:fillRect/>
          </a:stretch>
        </p:blipFill>
        <p:spPr>
          <a:xfrm>
            <a:off x="9417685" y="2366010"/>
            <a:ext cx="1974850" cy="1974850"/>
          </a:xfrm>
          <a:prstGeom prst="rect">
            <a:avLst/>
          </a:prstGeom>
        </p:spPr>
      </p:pic>
      <p:pic>
        <p:nvPicPr>
          <p:cNvPr id="7" name="Picture 6"/>
          <p:cNvPicPr>
            <a:picLocks noChangeAspect="1"/>
          </p:cNvPicPr>
          <p:nvPr/>
        </p:nvPicPr>
        <p:blipFill>
          <a:blip r:embed="rId4"/>
          <a:stretch>
            <a:fillRect/>
          </a:stretch>
        </p:blipFill>
        <p:spPr>
          <a:xfrm>
            <a:off x="9410700" y="4573270"/>
            <a:ext cx="1981835" cy="198183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AR" altLang="en-US" dirty="0"/>
              <a:t>y Europa se expande por todo el Orbe...</a:t>
            </a:r>
          </a:p>
        </p:txBody>
      </p:sp>
      <p:pic>
        <p:nvPicPr>
          <p:cNvPr id="6" name="Content Placeholder 5"/>
          <p:cNvPicPr>
            <a:picLocks noGrp="1" noChangeAspect="1"/>
          </p:cNvPicPr>
          <p:nvPr>
            <p:ph sz="half" idx="1"/>
          </p:nvPr>
        </p:nvPicPr>
        <p:blipFill>
          <a:blip r:embed="rId2"/>
          <a:stretch>
            <a:fillRect/>
          </a:stretch>
        </p:blipFill>
        <p:spPr>
          <a:xfrm>
            <a:off x="1283335" y="2045335"/>
            <a:ext cx="2910205" cy="3880485"/>
          </a:xfrm>
          <a:prstGeom prst="rect">
            <a:avLst/>
          </a:prstGeom>
        </p:spPr>
      </p:pic>
      <p:sp>
        <p:nvSpPr>
          <p:cNvPr id="8" name="Content Placeholder 7"/>
          <p:cNvSpPr>
            <a:spLocks noGrp="1"/>
          </p:cNvSpPr>
          <p:nvPr>
            <p:ph sz="half" idx="2"/>
          </p:nvPr>
        </p:nvSpPr>
        <p:spPr>
          <a:xfrm>
            <a:off x="5090160" y="1929765"/>
            <a:ext cx="4184015" cy="4111625"/>
          </a:xfrm>
        </p:spPr>
        <p:txBody>
          <a:bodyPr/>
          <a:lstStyle/>
          <a:p>
            <a:r>
              <a:rPr lang="es-AR" altLang="en-US" sz="2000" dirty="0"/>
              <a:t>Viajes, expediciones, además de esclavos y materias primas, transportan nuevos conocimientos.</a:t>
            </a:r>
            <a:endParaRPr lang="es-AR" altLang="en-US" dirty="0"/>
          </a:p>
          <a:p>
            <a:r>
              <a:rPr lang="es-AR" altLang="en-US" dirty="0"/>
              <a:t>Comienza a escribirse un nuevo concepto de </a:t>
            </a:r>
            <a:r>
              <a:rPr lang="es-AR" altLang="en-US" sz="2400" dirty="0">
                <a:ln w="22225">
                  <a:solidFill>
                    <a:schemeClr val="accent2"/>
                  </a:solidFill>
                  <a:prstDash val="solid"/>
                </a:ln>
                <a:solidFill>
                  <a:schemeClr val="accent2">
                    <a:lumMod val="40000"/>
                    <a:lumOff val="60000"/>
                  </a:schemeClr>
                </a:solidFill>
                <a:effectLst/>
              </a:rPr>
              <a:t>Naturaleza</a:t>
            </a:r>
            <a:r>
              <a:rPr lang="es-AR" altLang="en-US" dirty="0"/>
              <a:t>.</a:t>
            </a:r>
          </a:p>
        </p:txBody>
      </p:sp>
      <p:pic>
        <p:nvPicPr>
          <p:cNvPr id="9" name="Picture 8"/>
          <p:cNvPicPr>
            <a:picLocks noChangeAspect="1"/>
          </p:cNvPicPr>
          <p:nvPr/>
        </p:nvPicPr>
        <p:blipFill>
          <a:blip r:embed="rId3"/>
          <a:stretch>
            <a:fillRect/>
          </a:stretch>
        </p:blipFill>
        <p:spPr>
          <a:xfrm>
            <a:off x="6622415" y="4068445"/>
            <a:ext cx="1856740" cy="270637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Systema naturæ </a:t>
            </a:r>
            <a:r>
              <a:rPr lang="es-AR" altLang="en-US" dirty="0"/>
              <a:t>(Linneo, 1735; 1758) e  Histoire naturelle (Buffon, 1749-1788; 1804)</a:t>
            </a:r>
          </a:p>
        </p:txBody>
      </p:sp>
      <p:sp>
        <p:nvSpPr>
          <p:cNvPr id="3" name="Content Placeholder 2"/>
          <p:cNvSpPr>
            <a:spLocks noGrp="1"/>
          </p:cNvSpPr>
          <p:nvPr>
            <p:ph sz="half" idx="1"/>
          </p:nvPr>
        </p:nvSpPr>
        <p:spPr>
          <a:xfrm>
            <a:off x="677545" y="1931035"/>
            <a:ext cx="4184015" cy="4110355"/>
          </a:xfrm>
        </p:spPr>
        <p:txBody>
          <a:bodyPr/>
          <a:lstStyle/>
          <a:p>
            <a:r>
              <a:rPr lang="es-AR" altLang="en-US" dirty="0"/>
              <a:t>Naturaleza dividida en tres Reinos.</a:t>
            </a:r>
          </a:p>
          <a:p>
            <a:r>
              <a:rPr lang="es-AR" altLang="en-US" dirty="0"/>
              <a:t>Clasificación binomial.</a:t>
            </a:r>
          </a:p>
          <a:p>
            <a:r>
              <a:rPr lang="es-AR" altLang="en-US" dirty="0"/>
              <a:t>Ciencias Naturales (física, química, tecnología, anatomía, zoología, etc.).</a:t>
            </a:r>
          </a:p>
          <a:p>
            <a:r>
              <a:rPr lang="es-AR" altLang="en-US" dirty="0"/>
              <a:t>Biología descriptiva.</a:t>
            </a:r>
          </a:p>
          <a:p>
            <a:endParaRPr lang="es-AR" altLang="en-US" dirty="0"/>
          </a:p>
        </p:txBody>
      </p:sp>
      <p:pic>
        <p:nvPicPr>
          <p:cNvPr id="5" name="Content Placeholder 4"/>
          <p:cNvPicPr>
            <a:picLocks noGrp="1" noChangeAspect="1"/>
          </p:cNvPicPr>
          <p:nvPr>
            <p:ph sz="half" idx="2"/>
          </p:nvPr>
        </p:nvPicPr>
        <p:blipFill>
          <a:blip r:embed="rId2"/>
          <a:stretch>
            <a:fillRect/>
          </a:stretch>
        </p:blipFill>
        <p:spPr>
          <a:xfrm>
            <a:off x="5981065" y="2160905"/>
            <a:ext cx="2400935" cy="3880485"/>
          </a:xfrm>
          <a:prstGeom prst="rect">
            <a:avLst/>
          </a:prstGeom>
        </p:spPr>
      </p:pic>
      <p:pic>
        <p:nvPicPr>
          <p:cNvPr id="6" name="Picture 5"/>
          <p:cNvPicPr>
            <a:picLocks noChangeAspect="1"/>
          </p:cNvPicPr>
          <p:nvPr/>
        </p:nvPicPr>
        <p:blipFill>
          <a:blip r:embed="rId3"/>
          <a:stretch>
            <a:fillRect/>
          </a:stretch>
        </p:blipFill>
        <p:spPr>
          <a:xfrm>
            <a:off x="8616315" y="2249170"/>
            <a:ext cx="2428875" cy="3704590"/>
          </a:xfrm>
          <a:prstGeom prst="rect">
            <a:avLst/>
          </a:prstGeom>
        </p:spPr>
      </p:pic>
      <p:pic>
        <p:nvPicPr>
          <p:cNvPr id="7" name="Picture 6"/>
          <p:cNvPicPr>
            <a:picLocks noChangeAspect="1"/>
          </p:cNvPicPr>
          <p:nvPr/>
        </p:nvPicPr>
        <p:blipFill>
          <a:blip r:embed="rId4"/>
          <a:stretch>
            <a:fillRect/>
          </a:stretch>
        </p:blipFill>
        <p:spPr>
          <a:xfrm>
            <a:off x="1413510" y="4077335"/>
            <a:ext cx="1585595" cy="2461260"/>
          </a:xfrm>
          <a:prstGeom prst="rect">
            <a:avLst/>
          </a:prstGeom>
        </p:spPr>
      </p:pic>
      <p:sp>
        <p:nvSpPr>
          <p:cNvPr id="8" name="Text Box 7"/>
          <p:cNvSpPr txBox="1"/>
          <p:nvPr/>
        </p:nvSpPr>
        <p:spPr>
          <a:xfrm>
            <a:off x="677545" y="6538595"/>
            <a:ext cx="3127375" cy="306705"/>
          </a:xfrm>
          <a:prstGeom prst="rect">
            <a:avLst/>
          </a:prstGeom>
          <a:noFill/>
        </p:spPr>
        <p:txBody>
          <a:bodyPr wrap="square" rtlCol="0">
            <a:spAutoFit/>
          </a:bodyPr>
          <a:lstStyle/>
          <a:p>
            <a:r>
              <a:rPr lang="es-AR" altLang="en-US" sz="1400" dirty="0"/>
              <a:t>G.L.L. conde de Buffon (1707-1788)</a:t>
            </a:r>
          </a:p>
        </p:txBody>
      </p:sp>
      <p:pic>
        <p:nvPicPr>
          <p:cNvPr id="9" name="Picture 8"/>
          <p:cNvPicPr>
            <a:picLocks noChangeAspect="1"/>
          </p:cNvPicPr>
          <p:nvPr/>
        </p:nvPicPr>
        <p:blipFill>
          <a:blip r:embed="rId5"/>
          <a:stretch>
            <a:fillRect/>
          </a:stretch>
        </p:blipFill>
        <p:spPr>
          <a:xfrm>
            <a:off x="4371340" y="4077335"/>
            <a:ext cx="1609725" cy="2275840"/>
          </a:xfrm>
          <a:prstGeom prst="rect">
            <a:avLst/>
          </a:prstGeom>
        </p:spPr>
      </p:pic>
      <p:sp>
        <p:nvSpPr>
          <p:cNvPr id="10" name="Text Box 9"/>
          <p:cNvSpPr txBox="1"/>
          <p:nvPr/>
        </p:nvSpPr>
        <p:spPr>
          <a:xfrm>
            <a:off x="4194810" y="6353175"/>
            <a:ext cx="1962785" cy="306705"/>
          </a:xfrm>
          <a:prstGeom prst="rect">
            <a:avLst/>
          </a:prstGeom>
          <a:noFill/>
        </p:spPr>
        <p:txBody>
          <a:bodyPr wrap="square" rtlCol="0">
            <a:spAutoFit/>
          </a:bodyPr>
          <a:lstStyle/>
          <a:p>
            <a:r>
              <a:rPr lang="es-AR" altLang="en-US" sz="1400" dirty="0"/>
              <a:t>C. Linneo (1707-1778)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Hegel, un verdadero </a:t>
            </a:r>
            <a:r>
              <a:rPr lang="es-AR" altLang="en-US" i="1" dirty="0"/>
              <a:t>influencer</a:t>
            </a:r>
          </a:p>
        </p:txBody>
      </p:sp>
      <p:pic>
        <p:nvPicPr>
          <p:cNvPr id="3" name="Content Placeholder 2"/>
          <p:cNvPicPr>
            <a:picLocks noGrp="1" noChangeAspect="1"/>
          </p:cNvPicPr>
          <p:nvPr>
            <p:ph sz="half" idx="1"/>
          </p:nvPr>
        </p:nvPicPr>
        <p:blipFill>
          <a:blip r:embed="rId2"/>
          <a:stretch>
            <a:fillRect/>
          </a:stretch>
        </p:blipFill>
        <p:spPr>
          <a:xfrm>
            <a:off x="7975600" y="609600"/>
            <a:ext cx="3760470" cy="2820035"/>
          </a:xfrm>
          <a:prstGeom prst="rect">
            <a:avLst/>
          </a:prstGeom>
        </p:spPr>
      </p:pic>
      <p:sp>
        <p:nvSpPr>
          <p:cNvPr id="4" name="Text Box 3"/>
          <p:cNvSpPr txBox="1"/>
          <p:nvPr/>
        </p:nvSpPr>
        <p:spPr>
          <a:xfrm>
            <a:off x="935990" y="1764665"/>
            <a:ext cx="5091430" cy="922020"/>
          </a:xfrm>
          <a:prstGeom prst="rect">
            <a:avLst/>
          </a:prstGeom>
          <a:noFill/>
        </p:spPr>
        <p:txBody>
          <a:bodyPr wrap="square" rtlCol="0">
            <a:spAutoFit/>
          </a:bodyPr>
          <a:lstStyle/>
          <a:p>
            <a:r>
              <a:rPr lang="es-AR" altLang="en-US" dirty="0"/>
              <a:t>Algunos conceptos como: Organismo, Sistema y Propiedades Emergentes, Holismo, Asimilación, etc. se los debemos a él.</a:t>
            </a:r>
          </a:p>
        </p:txBody>
      </p:sp>
      <p:pic>
        <p:nvPicPr>
          <p:cNvPr id="5" name="Content Placeholder 4"/>
          <p:cNvPicPr>
            <a:picLocks noGrp="1" noChangeAspect="1"/>
          </p:cNvPicPr>
          <p:nvPr>
            <p:ph sz="half" idx="2"/>
          </p:nvPr>
        </p:nvPicPr>
        <p:blipFill>
          <a:blip r:embed="rId3"/>
          <a:stretch>
            <a:fillRect/>
          </a:stretch>
        </p:blipFill>
        <p:spPr>
          <a:xfrm>
            <a:off x="1082675" y="2840355"/>
            <a:ext cx="4960620" cy="3715385"/>
          </a:xfrm>
          <a:prstGeom prst="rect">
            <a:avLst/>
          </a:prstGeom>
        </p:spPr>
      </p:pic>
      <p:sp>
        <p:nvSpPr>
          <p:cNvPr id="6" name="Text Box 5"/>
          <p:cNvSpPr txBox="1"/>
          <p:nvPr/>
        </p:nvSpPr>
        <p:spPr>
          <a:xfrm>
            <a:off x="7975600" y="4484370"/>
            <a:ext cx="3610610" cy="922020"/>
          </a:xfrm>
          <a:prstGeom prst="rect">
            <a:avLst/>
          </a:prstGeom>
          <a:noFill/>
        </p:spPr>
        <p:txBody>
          <a:bodyPr wrap="square" rtlCol="0">
            <a:spAutoFit/>
          </a:bodyPr>
          <a:lstStyle/>
          <a:p>
            <a:r>
              <a:rPr lang="es-AR" altLang="en-US" dirty="0"/>
              <a:t>A partir de Hegel se establece una ruptura con el </a:t>
            </a:r>
            <a:r>
              <a:rPr lang="es-AR" altLang="en-US" b="1" i="1" dirty="0"/>
              <a:t>mecanicismo </a:t>
            </a:r>
            <a:r>
              <a:rPr lang="es-AR" altLang="en-US" dirty="0"/>
              <a:t>y el </a:t>
            </a:r>
            <a:r>
              <a:rPr lang="es-AR" altLang="en-US" b="1" i="1" dirty="0"/>
              <a:t>cartesianismo</a:t>
            </a:r>
            <a:r>
              <a:rPr lang="es-AR" altLang="en-US" dirty="0"/>
              <a:t>. </a:t>
            </a:r>
          </a:p>
        </p:txBody>
      </p:sp>
      <p:sp>
        <p:nvSpPr>
          <p:cNvPr id="7" name="Text Box 6"/>
          <p:cNvSpPr txBox="1"/>
          <p:nvPr/>
        </p:nvSpPr>
        <p:spPr>
          <a:xfrm>
            <a:off x="7401560" y="5633720"/>
            <a:ext cx="4758690" cy="922020"/>
          </a:xfrm>
          <a:prstGeom prst="rect">
            <a:avLst/>
          </a:prstGeom>
          <a:noFill/>
        </p:spPr>
        <p:txBody>
          <a:bodyPr wrap="square" rtlCol="0">
            <a:spAutoFit/>
          </a:bodyPr>
          <a:lstStyle/>
          <a:p>
            <a:r>
              <a:rPr lang="es-AR" altLang="en-US" dirty="0">
                <a:sym typeface="+mn-ea"/>
              </a:rPr>
              <a:t>Ej. “un animal se compone de partes solo después de pasar por el cuchillo de un carnicero”.</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Humboldt, Lamarck, Darwin y Wallace</a:t>
            </a:r>
          </a:p>
        </p:txBody>
      </p:sp>
      <p:sp>
        <p:nvSpPr>
          <p:cNvPr id="3" name="Content Placeholder 2"/>
          <p:cNvSpPr>
            <a:spLocks noGrp="1"/>
          </p:cNvSpPr>
          <p:nvPr>
            <p:ph sz="half" idx="1"/>
          </p:nvPr>
        </p:nvSpPr>
        <p:spPr/>
        <p:txBody>
          <a:bodyPr>
            <a:normAutofit fontScale="92500"/>
          </a:bodyPr>
          <a:lstStyle/>
          <a:p>
            <a:endParaRPr lang="es-AR" altLang="en-US" dirty="0"/>
          </a:p>
          <a:p>
            <a:r>
              <a:rPr lang="es-AR" altLang="en-US" dirty="0"/>
              <a:t>primeras teorías de evolución.</a:t>
            </a:r>
          </a:p>
          <a:p>
            <a:r>
              <a:rPr lang="es-AR" altLang="en-US" dirty="0"/>
              <a:t>primeros intentos de legislar.</a:t>
            </a:r>
          </a:p>
          <a:p>
            <a:r>
              <a:rPr lang="es-AR" altLang="en-US" dirty="0"/>
              <a:t>invención de los conceptos actuales de naturaleza y biología.</a:t>
            </a:r>
          </a:p>
          <a:p>
            <a:r>
              <a:rPr lang="es-AR" altLang="en-US" dirty="0"/>
              <a:t>vinculación de la física con la química y de estas dos con la biología.</a:t>
            </a:r>
          </a:p>
          <a:p>
            <a:r>
              <a:rPr lang="es-AR" altLang="en-US" dirty="0"/>
              <a:t>relación organismo-ambiente.</a:t>
            </a:r>
          </a:p>
          <a:p>
            <a:r>
              <a:rPr lang="es-AR" altLang="en-US" dirty="0"/>
              <a:t>distribución geográfica.</a:t>
            </a:r>
          </a:p>
          <a:p>
            <a:r>
              <a:rPr lang="es-AR" altLang="en-US" dirty="0"/>
              <a:t>triunfo del materialismo en evolución y demás ciencias de la vida.</a:t>
            </a:r>
          </a:p>
        </p:txBody>
      </p:sp>
      <p:pic>
        <p:nvPicPr>
          <p:cNvPr id="5" name="Content Placeholder 4"/>
          <p:cNvPicPr>
            <a:picLocks noGrp="1" noChangeAspect="1"/>
          </p:cNvPicPr>
          <p:nvPr>
            <p:ph sz="half" idx="2"/>
          </p:nvPr>
        </p:nvPicPr>
        <p:blipFill>
          <a:blip r:embed="rId2"/>
          <a:stretch>
            <a:fillRect/>
          </a:stretch>
        </p:blipFill>
        <p:spPr>
          <a:xfrm>
            <a:off x="5076190" y="1930400"/>
            <a:ext cx="1597660" cy="2244090"/>
          </a:xfrm>
          <a:prstGeom prst="rect">
            <a:avLst/>
          </a:prstGeom>
        </p:spPr>
      </p:pic>
      <p:pic>
        <p:nvPicPr>
          <p:cNvPr id="6" name="Picture 5"/>
          <p:cNvPicPr>
            <a:picLocks noChangeAspect="1"/>
          </p:cNvPicPr>
          <p:nvPr/>
        </p:nvPicPr>
        <p:blipFill>
          <a:blip r:embed="rId3"/>
          <a:stretch>
            <a:fillRect/>
          </a:stretch>
        </p:blipFill>
        <p:spPr>
          <a:xfrm>
            <a:off x="5076190" y="4174490"/>
            <a:ext cx="3857625" cy="2300605"/>
          </a:xfrm>
          <a:prstGeom prst="rect">
            <a:avLst/>
          </a:prstGeom>
        </p:spPr>
      </p:pic>
      <p:pic>
        <p:nvPicPr>
          <p:cNvPr id="7" name="Picture 6"/>
          <p:cNvPicPr>
            <a:picLocks noChangeAspect="1"/>
          </p:cNvPicPr>
          <p:nvPr/>
        </p:nvPicPr>
        <p:blipFill>
          <a:blip r:embed="rId4"/>
          <a:stretch>
            <a:fillRect/>
          </a:stretch>
        </p:blipFill>
        <p:spPr>
          <a:xfrm>
            <a:off x="6673850" y="2079625"/>
            <a:ext cx="2437130" cy="19456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2"/>
          <a:stretch>
            <a:fillRect/>
          </a:stretch>
        </p:blipFill>
        <p:spPr>
          <a:xfrm>
            <a:off x="407670" y="182245"/>
            <a:ext cx="8401050" cy="5600065"/>
          </a:xfrm>
          <a:prstGeom prst="rect">
            <a:avLst/>
          </a:prstGeom>
        </p:spPr>
      </p:pic>
      <p:sp>
        <p:nvSpPr>
          <p:cNvPr id="8" name="Text Box 7"/>
          <p:cNvSpPr txBox="1"/>
          <p:nvPr/>
        </p:nvSpPr>
        <p:spPr>
          <a:xfrm>
            <a:off x="2712085" y="5949315"/>
            <a:ext cx="3792220" cy="398780"/>
          </a:xfrm>
          <a:prstGeom prst="rect">
            <a:avLst/>
          </a:prstGeom>
          <a:noFill/>
        </p:spPr>
        <p:txBody>
          <a:bodyPr wrap="square" rtlCol="0">
            <a:spAutoFit/>
          </a:bodyPr>
          <a:lstStyle/>
          <a:p>
            <a:r>
              <a:rPr lang="es-AR" altLang="en-US" sz="2000" b="1" dirty="0"/>
              <a:t>A. von Humboldt y “Cosmos”</a:t>
            </a:r>
          </a:p>
        </p:txBody>
      </p:sp>
      <p:pic>
        <p:nvPicPr>
          <p:cNvPr id="9" name="Picture 8"/>
          <p:cNvPicPr>
            <a:picLocks noChangeAspect="1"/>
          </p:cNvPicPr>
          <p:nvPr/>
        </p:nvPicPr>
        <p:blipFill>
          <a:blip r:embed="rId3"/>
          <a:stretch>
            <a:fillRect/>
          </a:stretch>
        </p:blipFill>
        <p:spPr>
          <a:xfrm>
            <a:off x="9378315" y="182245"/>
            <a:ext cx="1940560" cy="3222625"/>
          </a:xfrm>
          <a:prstGeom prst="rect">
            <a:avLst/>
          </a:prstGeom>
        </p:spPr>
      </p:pic>
      <p:pic>
        <p:nvPicPr>
          <p:cNvPr id="10" name="Picture 9"/>
          <p:cNvPicPr>
            <a:picLocks noChangeAspect="1"/>
          </p:cNvPicPr>
          <p:nvPr/>
        </p:nvPicPr>
        <p:blipFill>
          <a:blip r:embed="rId4"/>
          <a:stretch>
            <a:fillRect/>
          </a:stretch>
        </p:blipFill>
        <p:spPr>
          <a:xfrm>
            <a:off x="9378315" y="3786505"/>
            <a:ext cx="1987550" cy="26517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Objetivos</a:t>
            </a:r>
          </a:p>
        </p:txBody>
      </p:sp>
      <p:sp>
        <p:nvSpPr>
          <p:cNvPr id="3" name="Content Placeholder 2"/>
          <p:cNvSpPr>
            <a:spLocks noGrp="1"/>
          </p:cNvSpPr>
          <p:nvPr>
            <p:ph idx="1"/>
          </p:nvPr>
        </p:nvSpPr>
        <p:spPr/>
        <p:txBody>
          <a:bodyPr/>
          <a:lstStyle/>
          <a:p>
            <a:r>
              <a:rPr lang="es-AR" altLang="en-US" dirty="0">
                <a:sym typeface="+mn-ea"/>
              </a:rPr>
              <a:t>Interpretar la ciencia como una construcción histórica y social.</a:t>
            </a:r>
          </a:p>
          <a:p>
            <a:r>
              <a:rPr lang="es-AR" altLang="en-US" dirty="0">
                <a:sym typeface="+mn-ea"/>
              </a:rPr>
              <a:t>Reconocer las principales etapas del pensamiento científico, en especial de las ciencias biológicas.</a:t>
            </a:r>
          </a:p>
          <a:p>
            <a:r>
              <a:rPr lang="es-AR" altLang="en-US" dirty="0">
                <a:sym typeface="+mn-ea"/>
              </a:rPr>
              <a:t>Identificar los ejes en torno a los cuales giran las problemáticas y discusiones actuales en biología evolutiva.</a:t>
            </a:r>
          </a:p>
          <a:p>
            <a:r>
              <a:rPr lang="es-AR" altLang="en-US" dirty="0">
                <a:sym typeface="+mn-ea"/>
              </a:rPr>
              <a:t> Rescatar el valor de la libertad en la investigación científica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Lamarck y la evolución</a:t>
            </a:r>
          </a:p>
        </p:txBody>
      </p:sp>
      <p:pic>
        <p:nvPicPr>
          <p:cNvPr id="3" name="Content Placeholder 2"/>
          <p:cNvPicPr>
            <a:picLocks noGrp="1" noChangeAspect="1"/>
          </p:cNvPicPr>
          <p:nvPr>
            <p:ph sz="half" idx="1"/>
          </p:nvPr>
        </p:nvPicPr>
        <p:blipFill>
          <a:blip r:embed="rId2"/>
          <a:stretch>
            <a:fillRect/>
          </a:stretch>
        </p:blipFill>
        <p:spPr>
          <a:xfrm>
            <a:off x="6862445" y="197485"/>
            <a:ext cx="2052955" cy="3239770"/>
          </a:xfrm>
          <a:prstGeom prst="rect">
            <a:avLst/>
          </a:prstGeom>
        </p:spPr>
      </p:pic>
      <p:pic>
        <p:nvPicPr>
          <p:cNvPr id="4" name="Content Placeholder 3"/>
          <p:cNvPicPr>
            <a:picLocks noGrp="1" noChangeAspect="1"/>
          </p:cNvPicPr>
          <p:nvPr>
            <p:ph sz="half" idx="2"/>
          </p:nvPr>
        </p:nvPicPr>
        <p:blipFill>
          <a:blip r:embed="rId3"/>
          <a:stretch>
            <a:fillRect/>
          </a:stretch>
        </p:blipFill>
        <p:spPr>
          <a:xfrm>
            <a:off x="405130" y="2073275"/>
            <a:ext cx="3974465" cy="3880485"/>
          </a:xfrm>
          <a:prstGeom prst="rect">
            <a:avLst/>
          </a:prstGeom>
        </p:spPr>
      </p:pic>
      <p:pic>
        <p:nvPicPr>
          <p:cNvPr id="5" name="Picture 4"/>
          <p:cNvPicPr>
            <a:picLocks noChangeAspect="1"/>
          </p:cNvPicPr>
          <p:nvPr/>
        </p:nvPicPr>
        <p:blipFill>
          <a:blip r:embed="rId4"/>
          <a:stretch>
            <a:fillRect/>
          </a:stretch>
        </p:blipFill>
        <p:spPr>
          <a:xfrm>
            <a:off x="4379595" y="2073275"/>
            <a:ext cx="2286000" cy="3704590"/>
          </a:xfrm>
          <a:prstGeom prst="rect">
            <a:avLst/>
          </a:prstGeom>
        </p:spPr>
      </p:pic>
      <p:sp>
        <p:nvSpPr>
          <p:cNvPr id="6" name="Text Box 5"/>
          <p:cNvSpPr txBox="1"/>
          <p:nvPr/>
        </p:nvSpPr>
        <p:spPr>
          <a:xfrm>
            <a:off x="6862445" y="3578860"/>
            <a:ext cx="5285740" cy="3107690"/>
          </a:xfrm>
          <a:prstGeom prst="rect">
            <a:avLst/>
          </a:prstGeom>
          <a:noFill/>
        </p:spPr>
        <p:txBody>
          <a:bodyPr wrap="square" rtlCol="0">
            <a:spAutoFit/>
          </a:bodyPr>
          <a:lstStyle/>
          <a:p>
            <a:r>
              <a:rPr lang="en-US" sz="1400" dirty="0"/>
              <a:t>El sentido de la transformación evolutiva va de las especies más sencillas, formadas por generación espontánea, a las más complejas.</a:t>
            </a:r>
          </a:p>
          <a:p>
            <a:r>
              <a:rPr lang="en-US" sz="1400" dirty="0"/>
              <a:t>Tendencia natural hacia la complejidad.</a:t>
            </a:r>
          </a:p>
          <a:p>
            <a:r>
              <a:rPr lang="en-US" sz="1400" dirty="0"/>
              <a:t>Las variaciones de las condiciones del medio ambiente provocan cambios en las funciones vitales de los seres vivos, lo cual conlleva que unos órganos se desarrollen y otros se atrofien. Es decir, las variaciones medioambientales causan las adaptaciones de los organismos.</a:t>
            </a:r>
          </a:p>
          <a:p>
            <a:r>
              <a:rPr lang="en-US" sz="1400" dirty="0"/>
              <a:t>Desarrollo de adaptaciones al medio: «la función crea el órgano».</a:t>
            </a:r>
          </a:p>
          <a:p>
            <a:r>
              <a:rPr lang="en-US" sz="1400" dirty="0"/>
              <a:t>Las modificaciones adquiridas por los organismos durante su vida, en su adaptación al medio, se transmiten a los descendientes.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AR" altLang="en-US" dirty="0"/>
              <a:t>Darwin y Wallace, triunfo del pensamiento material y dialéctico </a:t>
            </a:r>
            <a:r>
              <a:rPr lang="es-AR" altLang="en-US" sz="2400" dirty="0"/>
              <a:t>(en plena era Victoriana)</a:t>
            </a:r>
          </a:p>
        </p:txBody>
      </p:sp>
      <p:sp>
        <p:nvSpPr>
          <p:cNvPr id="4" name="Content Placeholder 3"/>
          <p:cNvSpPr>
            <a:spLocks noGrp="1"/>
          </p:cNvSpPr>
          <p:nvPr>
            <p:ph sz="half" idx="2"/>
          </p:nvPr>
        </p:nvSpPr>
        <p:spPr>
          <a:xfrm>
            <a:off x="3035935" y="1930400"/>
            <a:ext cx="6041390" cy="4669155"/>
          </a:xfrm>
        </p:spPr>
        <p:txBody>
          <a:bodyPr>
            <a:normAutofit fontScale="90000"/>
          </a:bodyPr>
          <a:lstStyle/>
          <a:p>
            <a:r>
              <a:rPr lang="en-US" dirty="0"/>
              <a:t>Cuando Victoria asciende al trono, la agricultura, la ganadería y las colonias eran la base económica del imperio.</a:t>
            </a:r>
          </a:p>
          <a:p>
            <a:endParaRPr lang="en-US" dirty="0"/>
          </a:p>
          <a:p>
            <a:r>
              <a:rPr lang="en-US" dirty="0"/>
              <a:t>Es la época donde Inglaterra desarrolla dominio de los mares, los grandes viajes permiten que el Imperio explore y explote las riquezas de diversos lugares, Australia,  Estados Unidos, India entre otros.</a:t>
            </a:r>
          </a:p>
          <a:p>
            <a:endParaRPr lang="en-US" dirty="0"/>
          </a:p>
          <a:p>
            <a:endParaRPr lang="en-US" dirty="0"/>
          </a:p>
          <a:p>
            <a:r>
              <a:rPr lang="en-US" dirty="0"/>
              <a:t>Los conocimientos sobre la geología, flora y fauna de diferentes continentes propician los cuestionamientos en diversos campos de la ciencia. Una de las revoluciones científicas </a:t>
            </a:r>
            <a:r>
              <a:rPr lang="en-US" dirty="0" err="1"/>
              <a:t>es</a:t>
            </a:r>
            <a:r>
              <a:rPr lang="en-US" dirty="0"/>
              <a:t> la </a:t>
            </a:r>
            <a:r>
              <a:rPr lang="en-US" dirty="0" err="1"/>
              <a:t>Teoría</a:t>
            </a:r>
            <a:r>
              <a:rPr lang="en-US" dirty="0"/>
              <a:t> de la </a:t>
            </a:r>
            <a:r>
              <a:rPr lang="en-US" dirty="0" err="1"/>
              <a:t>evolución</a:t>
            </a:r>
            <a:r>
              <a:rPr lang="en-US" dirty="0"/>
              <a:t>, </a:t>
            </a:r>
            <a:r>
              <a:rPr lang="en-US" dirty="0" err="1"/>
              <a:t>propuesta</a:t>
            </a:r>
            <a:r>
              <a:rPr lang="en-US" dirty="0"/>
              <a:t> por Charles Darwin y Alfred </a:t>
            </a:r>
            <a:r>
              <a:rPr lang="en-US" dirty="0" err="1"/>
              <a:t>Russel</a:t>
            </a:r>
            <a:r>
              <a:rPr lang="en-US" dirty="0"/>
              <a:t> Wallace, que cambia la </a:t>
            </a:r>
            <a:r>
              <a:rPr lang="en-US" dirty="0" err="1"/>
              <a:t>visión</a:t>
            </a:r>
            <a:r>
              <a:rPr lang="en-US" dirty="0"/>
              <a:t> de la </a:t>
            </a:r>
            <a:r>
              <a:rPr lang="en-US" dirty="0" err="1"/>
              <a:t>vida</a:t>
            </a:r>
            <a:r>
              <a:rPr lang="en-US" dirty="0"/>
              <a:t> en el </a:t>
            </a:r>
            <a:r>
              <a:rPr lang="en-US" dirty="0" err="1"/>
              <a:t>planeta</a:t>
            </a:r>
            <a:r>
              <a:rPr lang="en-US" dirty="0"/>
              <a:t>.</a:t>
            </a:r>
          </a:p>
        </p:txBody>
      </p:sp>
      <p:pic>
        <p:nvPicPr>
          <p:cNvPr id="5" name="Content Placeholder 4"/>
          <p:cNvPicPr>
            <a:picLocks noGrp="1" noChangeAspect="1"/>
          </p:cNvPicPr>
          <p:nvPr>
            <p:ph sz="half" idx="1"/>
          </p:nvPr>
        </p:nvPicPr>
        <p:blipFill>
          <a:blip r:embed="rId2"/>
          <a:stretch>
            <a:fillRect/>
          </a:stretch>
        </p:blipFill>
        <p:spPr>
          <a:xfrm>
            <a:off x="677545" y="2160905"/>
            <a:ext cx="2227580" cy="302069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AR" altLang="en-US">
                <a:sym typeface="+mn-ea"/>
              </a:rPr>
              <a:t>Darwin y Wallace, triunfo del pensamiento material y dialéctico </a:t>
            </a:r>
            <a:br>
              <a:rPr lang="es-AR" altLang="en-US" sz="2400"/>
            </a:br>
            <a:endParaRPr lang="en-US" sz="2400"/>
          </a:p>
        </p:txBody>
      </p:sp>
      <p:sp>
        <p:nvSpPr>
          <p:cNvPr id="4" name="Content Placeholder 3"/>
          <p:cNvSpPr>
            <a:spLocks noGrp="1"/>
          </p:cNvSpPr>
          <p:nvPr>
            <p:ph sz="half" idx="2"/>
          </p:nvPr>
        </p:nvSpPr>
        <p:spPr>
          <a:xfrm>
            <a:off x="4999800" y="1748474"/>
            <a:ext cx="4184034" cy="3880773"/>
          </a:xfrm>
        </p:spPr>
        <p:txBody>
          <a:bodyPr/>
          <a:lstStyle/>
          <a:p>
            <a:r>
              <a:rPr lang="es-AR" altLang="en-US">
                <a:solidFill>
                  <a:schemeClr val="tx1"/>
                </a:solidFill>
              </a:rPr>
              <a:t>superproducción.</a:t>
            </a:r>
          </a:p>
          <a:p>
            <a:r>
              <a:rPr lang="es-AR" altLang="en-US">
                <a:solidFill>
                  <a:schemeClr val="tx1"/>
                </a:solidFill>
              </a:rPr>
              <a:t>variabilidad de la descendencia.</a:t>
            </a:r>
          </a:p>
          <a:p>
            <a:r>
              <a:rPr lang="es-AR" altLang="en-US">
                <a:solidFill>
                  <a:schemeClr val="tx1"/>
                </a:solidFill>
              </a:rPr>
              <a:t>selección natural.</a:t>
            </a:r>
          </a:p>
          <a:p>
            <a:r>
              <a:rPr lang="es-AR" altLang="en-US">
                <a:solidFill>
                  <a:schemeClr val="tx1"/>
                </a:solidFill>
              </a:rPr>
              <a:t>reproducción diferencial.</a:t>
            </a:r>
          </a:p>
          <a:p>
            <a:r>
              <a:rPr lang="es-AR" altLang="en-US">
                <a:solidFill>
                  <a:schemeClr val="tx1"/>
                </a:solidFill>
              </a:rPr>
              <a:t>variedad-especie-variedad.</a:t>
            </a:r>
          </a:p>
          <a:p>
            <a:r>
              <a:rPr lang="es-AR" altLang="en-US">
                <a:solidFill>
                  <a:schemeClr val="tx1"/>
                </a:solidFill>
              </a:rPr>
              <a:t>aspectos evolutivos de forma y función, incluyendo el metabolismo, intervienen en la evolución de los seres vivos.</a:t>
            </a:r>
          </a:p>
          <a:p>
            <a:r>
              <a:rPr lang="es-AR" altLang="en-US">
                <a:solidFill>
                  <a:schemeClr val="tx1"/>
                </a:solidFill>
              </a:rPr>
              <a:t>hechos!!!</a:t>
            </a:r>
          </a:p>
        </p:txBody>
      </p:sp>
      <p:pic>
        <p:nvPicPr>
          <p:cNvPr id="5" name="Content Placeholder 4"/>
          <p:cNvPicPr>
            <a:picLocks noGrp="1" noChangeAspect="1"/>
          </p:cNvPicPr>
          <p:nvPr>
            <p:ph sz="half" idx="1"/>
          </p:nvPr>
        </p:nvPicPr>
        <p:blipFill>
          <a:blip r:embed="rId2"/>
          <a:stretch>
            <a:fillRect/>
          </a:stretch>
        </p:blipFill>
        <p:spPr>
          <a:xfrm>
            <a:off x="118110" y="2160905"/>
            <a:ext cx="4637405" cy="2623185"/>
          </a:xfrm>
          <a:prstGeom prst="rect">
            <a:avLst/>
          </a:prstGeom>
        </p:spPr>
      </p:pic>
      <p:sp>
        <p:nvSpPr>
          <p:cNvPr id="6" name="Text Box 5"/>
          <p:cNvSpPr txBox="1"/>
          <p:nvPr/>
        </p:nvSpPr>
        <p:spPr>
          <a:xfrm>
            <a:off x="1193165" y="5435600"/>
            <a:ext cx="3338830" cy="645160"/>
          </a:xfrm>
          <a:prstGeom prst="rect">
            <a:avLst/>
          </a:prstGeom>
          <a:noFill/>
        </p:spPr>
        <p:txBody>
          <a:bodyPr wrap="square" rtlCol="0">
            <a:spAutoFit/>
          </a:bodyPr>
          <a:lstStyle/>
          <a:p>
            <a:r>
              <a:rPr lang="es-AR" altLang="en-US" b="1">
                <a:solidFill>
                  <a:srgbClr val="FFC000"/>
                </a:solidFill>
              </a:rPr>
              <a:t>Cladograma</a:t>
            </a:r>
            <a:r>
              <a:rPr lang="es-AR" altLang="en-US"/>
              <a:t> simplificado de los reptiles</a:t>
            </a:r>
          </a:p>
        </p:txBody>
      </p:sp>
      <p:pic>
        <p:nvPicPr>
          <p:cNvPr id="7" name="Picture 6"/>
          <p:cNvPicPr>
            <a:picLocks noChangeAspect="1"/>
          </p:cNvPicPr>
          <p:nvPr/>
        </p:nvPicPr>
        <p:blipFill>
          <a:blip r:embed="rId3"/>
          <a:stretch>
            <a:fillRect/>
          </a:stretch>
        </p:blipFill>
        <p:spPr>
          <a:xfrm>
            <a:off x="7211060" y="4963160"/>
            <a:ext cx="4690745" cy="1835785"/>
          </a:xfrm>
          <a:prstGeom prst="rect">
            <a:avLst/>
          </a:prstGeom>
        </p:spPr>
      </p:pic>
      <p:pic>
        <p:nvPicPr>
          <p:cNvPr id="8" name="Picture 7"/>
          <p:cNvPicPr>
            <a:picLocks noChangeAspect="1"/>
          </p:cNvPicPr>
          <p:nvPr/>
        </p:nvPicPr>
        <p:blipFill>
          <a:blip r:embed="rId4"/>
          <a:stretch>
            <a:fillRect/>
          </a:stretch>
        </p:blipFill>
        <p:spPr>
          <a:xfrm>
            <a:off x="9274175" y="288290"/>
            <a:ext cx="2856865" cy="26854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La Teoría sintética o síntesis moderna (Neodarwinismo) (1947).</a:t>
            </a:r>
          </a:p>
        </p:txBody>
      </p:sp>
      <p:sp>
        <p:nvSpPr>
          <p:cNvPr id="4" name="Content Placeholder 3"/>
          <p:cNvSpPr>
            <a:spLocks noGrp="1"/>
          </p:cNvSpPr>
          <p:nvPr>
            <p:ph sz="half" idx="2"/>
          </p:nvPr>
        </p:nvSpPr>
        <p:spPr>
          <a:xfrm>
            <a:off x="6313805" y="1390650"/>
            <a:ext cx="4607560" cy="5193030"/>
          </a:xfrm>
        </p:spPr>
        <p:txBody>
          <a:bodyPr>
            <a:normAutofit lnSpcReduction="10000"/>
          </a:bodyPr>
          <a:lstStyle/>
          <a:p>
            <a:r>
              <a:rPr lang="es-AR" altLang="en-US">
                <a:sym typeface="+mn-ea"/>
              </a:rPr>
              <a:t>Aislamiento reproductivo.</a:t>
            </a:r>
            <a:endParaRPr lang="es-AR" altLang="en-US"/>
          </a:p>
          <a:p>
            <a:r>
              <a:rPr lang="es-AR" altLang="en-US"/>
              <a:t>M</a:t>
            </a:r>
            <a:r>
              <a:rPr lang="en-US"/>
              <a:t>utación y la recombinación genética </a:t>
            </a:r>
            <a:r>
              <a:rPr lang="es-AR" altLang="en-US"/>
              <a:t>(variabilidad).</a:t>
            </a:r>
          </a:p>
          <a:p>
            <a:r>
              <a:rPr lang="es-AR" altLang="en-US"/>
              <a:t>Hibridación y Deriva génica.</a:t>
            </a:r>
          </a:p>
          <a:p>
            <a:r>
              <a:rPr lang="es-AR" altLang="en-US"/>
              <a:t>Estructura genética de las poblaciones y Flujo génico.</a:t>
            </a:r>
          </a:p>
          <a:p>
            <a:r>
              <a:rPr lang="es-AR" altLang="en-US"/>
              <a:t>Las poblaciones y  las especies son las  unidades básicas de la evolución.</a:t>
            </a:r>
          </a:p>
          <a:p>
            <a:r>
              <a:rPr lang="es-AR" altLang="en-US"/>
              <a:t>Un individuo con fenotipo más favorable contribuye con una proporción mayor de genes al nuevo acervo genético.</a:t>
            </a:r>
          </a:p>
          <a:p>
            <a:r>
              <a:rPr lang="es-AR" altLang="en-US"/>
              <a:t>La mutación es la fuente última de nuevos genes en un acervo genético.</a:t>
            </a:r>
          </a:p>
          <a:p>
            <a:r>
              <a:rPr lang="es-AR" altLang="en-US"/>
              <a:t> </a:t>
            </a:r>
            <a:r>
              <a:rPr lang="es-AR" altLang="en-US" b="1"/>
              <a:t>genética de poblaciones </a:t>
            </a:r>
            <a:r>
              <a:rPr lang="es-AR" altLang="en-US"/>
              <a:t>(y aislamiento poblacional).</a:t>
            </a:r>
          </a:p>
        </p:txBody>
      </p:sp>
      <p:pic>
        <p:nvPicPr>
          <p:cNvPr id="5" name="Content Placeholder 4"/>
          <p:cNvPicPr>
            <a:picLocks noGrp="1" noChangeAspect="1"/>
          </p:cNvPicPr>
          <p:nvPr>
            <p:ph sz="half" idx="1"/>
          </p:nvPr>
        </p:nvPicPr>
        <p:blipFill>
          <a:blip r:embed="rId2"/>
          <a:stretch>
            <a:fillRect/>
          </a:stretch>
        </p:blipFill>
        <p:spPr>
          <a:xfrm>
            <a:off x="267970" y="1930400"/>
            <a:ext cx="5986780" cy="2198370"/>
          </a:xfrm>
          <a:prstGeom prst="rect">
            <a:avLst/>
          </a:prstGeom>
        </p:spPr>
      </p:pic>
      <p:pic>
        <p:nvPicPr>
          <p:cNvPr id="6" name="Picture 5"/>
          <p:cNvPicPr>
            <a:picLocks noChangeAspect="1"/>
          </p:cNvPicPr>
          <p:nvPr/>
        </p:nvPicPr>
        <p:blipFill>
          <a:blip r:embed="rId3"/>
          <a:stretch>
            <a:fillRect/>
          </a:stretch>
        </p:blipFill>
        <p:spPr>
          <a:xfrm>
            <a:off x="252095" y="4481195"/>
            <a:ext cx="6061710" cy="22256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5360" y="975360"/>
            <a:ext cx="7233285" cy="49371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La Teoría Sintética y el desarrollo socio-económico durante el s.XX</a:t>
            </a:r>
          </a:p>
        </p:txBody>
      </p:sp>
      <p:pic>
        <p:nvPicPr>
          <p:cNvPr id="3" name="Content Placeholder 2"/>
          <p:cNvPicPr>
            <a:picLocks noGrp="1" noChangeAspect="1"/>
          </p:cNvPicPr>
          <p:nvPr>
            <p:ph sz="half" idx="1"/>
          </p:nvPr>
        </p:nvPicPr>
        <p:blipFill>
          <a:blip r:embed="rId2"/>
          <a:stretch>
            <a:fillRect/>
          </a:stretch>
        </p:blipFill>
        <p:spPr>
          <a:xfrm>
            <a:off x="572135" y="1930400"/>
            <a:ext cx="4184015" cy="2355215"/>
          </a:xfrm>
          <a:prstGeom prst="rect">
            <a:avLst/>
          </a:prstGeom>
        </p:spPr>
      </p:pic>
      <p:pic>
        <p:nvPicPr>
          <p:cNvPr id="4" name="Content Placeholder 3"/>
          <p:cNvPicPr>
            <a:picLocks noGrp="1" noChangeAspect="1"/>
          </p:cNvPicPr>
          <p:nvPr>
            <p:ph sz="half" idx="2"/>
          </p:nvPr>
        </p:nvPicPr>
        <p:blipFill>
          <a:blip r:embed="rId3"/>
          <a:stretch>
            <a:fillRect/>
          </a:stretch>
        </p:blipFill>
        <p:spPr>
          <a:xfrm>
            <a:off x="4968875" y="1961515"/>
            <a:ext cx="4184015" cy="2324100"/>
          </a:xfrm>
          <a:prstGeom prst="rect">
            <a:avLst/>
          </a:prstGeom>
        </p:spPr>
      </p:pic>
      <p:pic>
        <p:nvPicPr>
          <p:cNvPr id="5" name="Picture 4"/>
          <p:cNvPicPr>
            <a:picLocks noChangeAspect="1"/>
          </p:cNvPicPr>
          <p:nvPr/>
        </p:nvPicPr>
        <p:blipFill>
          <a:blip r:embed="rId4"/>
          <a:stretch>
            <a:fillRect/>
          </a:stretch>
        </p:blipFill>
        <p:spPr>
          <a:xfrm>
            <a:off x="656590" y="4446905"/>
            <a:ext cx="4015740" cy="2252980"/>
          </a:xfrm>
          <a:prstGeom prst="rect">
            <a:avLst/>
          </a:prstGeom>
        </p:spPr>
      </p:pic>
      <p:pic>
        <p:nvPicPr>
          <p:cNvPr id="6" name="Picture 5"/>
          <p:cNvPicPr>
            <a:picLocks noChangeAspect="1"/>
          </p:cNvPicPr>
          <p:nvPr/>
        </p:nvPicPr>
        <p:blipFill>
          <a:blip r:embed="rId5"/>
          <a:stretch>
            <a:fillRect/>
          </a:stretch>
        </p:blipFill>
        <p:spPr>
          <a:xfrm>
            <a:off x="5290820" y="4446905"/>
            <a:ext cx="3539490" cy="23653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Microbiología, selección artificial y antibióticos</a:t>
            </a:r>
          </a:p>
        </p:txBody>
      </p:sp>
      <p:pic>
        <p:nvPicPr>
          <p:cNvPr id="5" name="Content Placeholder 4"/>
          <p:cNvPicPr>
            <a:picLocks noGrp="1" noChangeAspect="1"/>
          </p:cNvPicPr>
          <p:nvPr>
            <p:ph sz="half" idx="1"/>
          </p:nvPr>
        </p:nvPicPr>
        <p:blipFill>
          <a:blip r:embed="rId2"/>
          <a:stretch>
            <a:fillRect/>
          </a:stretch>
        </p:blipFill>
        <p:spPr>
          <a:xfrm>
            <a:off x="677545" y="2705100"/>
            <a:ext cx="4184015" cy="2791460"/>
          </a:xfrm>
          <a:prstGeom prst="rect">
            <a:avLst/>
          </a:prstGeom>
        </p:spPr>
      </p:pic>
      <p:pic>
        <p:nvPicPr>
          <p:cNvPr id="6" name="Content Placeholder 5"/>
          <p:cNvPicPr>
            <a:picLocks noGrp="1" noChangeAspect="1"/>
          </p:cNvPicPr>
          <p:nvPr>
            <p:ph sz="half" idx="2"/>
          </p:nvPr>
        </p:nvPicPr>
        <p:blipFill>
          <a:blip r:embed="rId3"/>
          <a:stretch>
            <a:fillRect/>
          </a:stretch>
        </p:blipFill>
        <p:spPr>
          <a:xfrm>
            <a:off x="5090160" y="2531745"/>
            <a:ext cx="4184015" cy="31375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pero...la biología también es ideología.</a:t>
            </a:r>
          </a:p>
        </p:txBody>
      </p:sp>
      <p:pic>
        <p:nvPicPr>
          <p:cNvPr id="5" name="Content Placeholder 4"/>
          <p:cNvPicPr>
            <a:picLocks noGrp="1" noChangeAspect="1"/>
          </p:cNvPicPr>
          <p:nvPr>
            <p:ph sz="half" idx="1"/>
          </p:nvPr>
        </p:nvPicPr>
        <p:blipFill>
          <a:blip r:embed="rId2"/>
          <a:stretch>
            <a:fillRect/>
          </a:stretch>
        </p:blipFill>
        <p:spPr>
          <a:xfrm>
            <a:off x="1505585" y="1593850"/>
            <a:ext cx="2419350" cy="3810000"/>
          </a:xfrm>
          <a:prstGeom prst="rect">
            <a:avLst/>
          </a:prstGeom>
        </p:spPr>
      </p:pic>
      <p:pic>
        <p:nvPicPr>
          <p:cNvPr id="7" name="Picture 6"/>
          <p:cNvPicPr>
            <a:picLocks noChangeAspect="1"/>
          </p:cNvPicPr>
          <p:nvPr/>
        </p:nvPicPr>
        <p:blipFill>
          <a:blip r:embed="rId3"/>
          <a:stretch>
            <a:fillRect/>
          </a:stretch>
        </p:blipFill>
        <p:spPr>
          <a:xfrm>
            <a:off x="1367155" y="5524500"/>
            <a:ext cx="2696210" cy="1270635"/>
          </a:xfrm>
          <a:prstGeom prst="rect">
            <a:avLst/>
          </a:prstGeom>
        </p:spPr>
      </p:pic>
      <p:pic>
        <p:nvPicPr>
          <p:cNvPr id="9" name="Content Placeholder 4"/>
          <p:cNvPicPr>
            <a:picLocks noGrp="1" noChangeAspect="1"/>
          </p:cNvPicPr>
          <p:nvPr>
            <p:ph sz="half" idx="2"/>
          </p:nvPr>
        </p:nvPicPr>
        <p:blipFill>
          <a:blip r:embed="rId4"/>
          <a:stretch>
            <a:fillRect/>
          </a:stretch>
        </p:blipFill>
        <p:spPr>
          <a:xfrm>
            <a:off x="5849620" y="2160905"/>
            <a:ext cx="2664460" cy="388048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Ciencia, política y racismo</a:t>
            </a:r>
          </a:p>
        </p:txBody>
      </p:sp>
      <p:pic>
        <p:nvPicPr>
          <p:cNvPr id="6" name="Content Placeholder 5"/>
          <p:cNvPicPr>
            <a:picLocks noGrp="1" noChangeAspect="1"/>
          </p:cNvPicPr>
          <p:nvPr>
            <p:ph sz="half" idx="1"/>
          </p:nvPr>
        </p:nvPicPr>
        <p:blipFill>
          <a:blip r:embed="rId2"/>
          <a:stretch>
            <a:fillRect/>
          </a:stretch>
        </p:blipFill>
        <p:spPr>
          <a:xfrm>
            <a:off x="269240" y="1633220"/>
            <a:ext cx="3275330" cy="1724660"/>
          </a:xfrm>
          <a:prstGeom prst="rect">
            <a:avLst/>
          </a:prstGeom>
        </p:spPr>
      </p:pic>
      <p:pic>
        <p:nvPicPr>
          <p:cNvPr id="7" name="Picture 6"/>
          <p:cNvPicPr>
            <a:picLocks noChangeAspect="1"/>
          </p:cNvPicPr>
          <p:nvPr/>
        </p:nvPicPr>
        <p:blipFill>
          <a:blip r:embed="rId3"/>
          <a:stretch>
            <a:fillRect/>
          </a:stretch>
        </p:blipFill>
        <p:spPr>
          <a:xfrm>
            <a:off x="677545" y="4578350"/>
            <a:ext cx="3465830" cy="1812925"/>
          </a:xfrm>
          <a:prstGeom prst="rect">
            <a:avLst/>
          </a:prstGeom>
        </p:spPr>
      </p:pic>
      <p:sp>
        <p:nvSpPr>
          <p:cNvPr id="8" name="Text Box 7"/>
          <p:cNvSpPr txBox="1"/>
          <p:nvPr/>
        </p:nvSpPr>
        <p:spPr>
          <a:xfrm>
            <a:off x="1776095" y="6391275"/>
            <a:ext cx="1269365" cy="368300"/>
          </a:xfrm>
          <a:prstGeom prst="rect">
            <a:avLst/>
          </a:prstGeom>
          <a:noFill/>
        </p:spPr>
        <p:txBody>
          <a:bodyPr wrap="square" rtlCol="0">
            <a:spAutoFit/>
          </a:bodyPr>
          <a:lstStyle/>
          <a:p>
            <a:r>
              <a:rPr lang="es-AR" altLang="en-US"/>
              <a:t>J. Watson</a:t>
            </a:r>
          </a:p>
        </p:txBody>
      </p:sp>
      <p:sp>
        <p:nvSpPr>
          <p:cNvPr id="9" name="Oval Callout 8"/>
          <p:cNvSpPr/>
          <p:nvPr/>
        </p:nvSpPr>
        <p:spPr>
          <a:xfrm>
            <a:off x="2552700" y="3357880"/>
            <a:ext cx="3535045" cy="1706880"/>
          </a:xfrm>
          <a:prstGeom prst="wedgeEllipseCallout">
            <a:avLst>
              <a:gd name="adj1" fmla="val -49047"/>
              <a:gd name="adj2" fmla="val 811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los </a:t>
            </a:r>
            <a:r>
              <a:rPr lang="en-US" dirty="0" err="1"/>
              <a:t>negros</a:t>
            </a:r>
            <a:r>
              <a:rPr lang="en-US" dirty="0"/>
              <a:t> son </a:t>
            </a:r>
            <a:r>
              <a:rPr lang="en-US" dirty="0" err="1"/>
              <a:t>menos</a:t>
            </a:r>
            <a:r>
              <a:rPr lang="en-US" dirty="0"/>
              <a:t> </a:t>
            </a:r>
            <a:r>
              <a:rPr lang="en-US" dirty="0" err="1"/>
              <a:t>inteligentes</a:t>
            </a:r>
            <a:r>
              <a:rPr lang="en-US" dirty="0"/>
              <a:t> que los </a:t>
            </a:r>
            <a:r>
              <a:rPr lang="en-US" dirty="0" err="1"/>
              <a:t>blancos</a:t>
            </a:r>
            <a:r>
              <a:rPr lang="en-US" dirty="0"/>
              <a:t> por </a:t>
            </a:r>
            <a:r>
              <a:rPr lang="en-US" dirty="0" err="1"/>
              <a:t>sus</a:t>
            </a:r>
            <a:r>
              <a:rPr lang="en-US" dirty="0"/>
              <a:t> genes</a:t>
            </a:r>
          </a:p>
        </p:txBody>
      </p:sp>
      <p:pic>
        <p:nvPicPr>
          <p:cNvPr id="11" name="Content Placeholder 10"/>
          <p:cNvPicPr>
            <a:picLocks noGrp="1" noChangeAspect="1"/>
          </p:cNvPicPr>
          <p:nvPr>
            <p:ph sz="half" idx="2"/>
          </p:nvPr>
        </p:nvPicPr>
        <p:blipFill>
          <a:blip r:embed="rId4"/>
          <a:stretch>
            <a:fillRect/>
          </a:stretch>
        </p:blipFill>
        <p:spPr>
          <a:xfrm>
            <a:off x="6008370" y="1475105"/>
            <a:ext cx="3658870" cy="2214880"/>
          </a:xfrm>
          <a:prstGeom prst="rect">
            <a:avLst/>
          </a:prstGeom>
        </p:spPr>
      </p:pic>
      <p:pic>
        <p:nvPicPr>
          <p:cNvPr id="3" name="Picture 2"/>
          <p:cNvPicPr>
            <a:picLocks noChangeAspect="1"/>
          </p:cNvPicPr>
          <p:nvPr/>
        </p:nvPicPr>
        <p:blipFill>
          <a:blip r:embed="rId5"/>
          <a:stretch>
            <a:fillRect/>
          </a:stretch>
        </p:blipFill>
        <p:spPr>
          <a:xfrm>
            <a:off x="6269355" y="4143375"/>
            <a:ext cx="3072130" cy="20453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a:t> la evolución como sinónimo de cambio (gradual) y progreso es fácil de asimilar </a:t>
            </a:r>
          </a:p>
        </p:txBody>
      </p:sp>
      <p:pic>
        <p:nvPicPr>
          <p:cNvPr id="5" name="Content Placeholder 4"/>
          <p:cNvPicPr>
            <a:picLocks noGrp="1" noChangeAspect="1"/>
          </p:cNvPicPr>
          <p:nvPr>
            <p:ph sz="half" idx="1"/>
          </p:nvPr>
        </p:nvPicPr>
        <p:blipFill>
          <a:blip r:embed="rId2"/>
          <a:stretch>
            <a:fillRect/>
          </a:stretch>
        </p:blipFill>
        <p:spPr>
          <a:xfrm>
            <a:off x="314960" y="1930400"/>
            <a:ext cx="4184015" cy="1595755"/>
          </a:xfrm>
          <a:prstGeom prst="rect">
            <a:avLst/>
          </a:prstGeom>
        </p:spPr>
      </p:pic>
      <p:pic>
        <p:nvPicPr>
          <p:cNvPr id="6" name="Content Placeholder 5"/>
          <p:cNvPicPr>
            <a:picLocks noGrp="1" noChangeAspect="1"/>
          </p:cNvPicPr>
          <p:nvPr>
            <p:ph sz="half" idx="2"/>
          </p:nvPr>
        </p:nvPicPr>
        <p:blipFill>
          <a:blip r:embed="rId3"/>
          <a:stretch>
            <a:fillRect/>
          </a:stretch>
        </p:blipFill>
        <p:spPr>
          <a:xfrm>
            <a:off x="677545" y="3829050"/>
            <a:ext cx="2857500" cy="1600200"/>
          </a:xfrm>
          <a:prstGeom prst="rect">
            <a:avLst/>
          </a:prstGeom>
        </p:spPr>
      </p:pic>
      <p:pic>
        <p:nvPicPr>
          <p:cNvPr id="7" name="Picture 6"/>
          <p:cNvPicPr>
            <a:picLocks noChangeAspect="1"/>
          </p:cNvPicPr>
          <p:nvPr/>
        </p:nvPicPr>
        <p:blipFill>
          <a:blip r:embed="rId4"/>
          <a:stretch>
            <a:fillRect/>
          </a:stretch>
        </p:blipFill>
        <p:spPr>
          <a:xfrm>
            <a:off x="5090160" y="1930400"/>
            <a:ext cx="2476500" cy="1847850"/>
          </a:xfrm>
          <a:prstGeom prst="rect">
            <a:avLst/>
          </a:prstGeom>
        </p:spPr>
      </p:pic>
      <p:pic>
        <p:nvPicPr>
          <p:cNvPr id="8" name="Picture 7"/>
          <p:cNvPicPr>
            <a:picLocks noChangeAspect="1"/>
          </p:cNvPicPr>
          <p:nvPr/>
        </p:nvPicPr>
        <p:blipFill>
          <a:blip r:embed="rId5"/>
          <a:stretch>
            <a:fillRect/>
          </a:stretch>
        </p:blipFill>
        <p:spPr>
          <a:xfrm>
            <a:off x="4110990" y="3829050"/>
            <a:ext cx="4223385" cy="1319530"/>
          </a:xfrm>
          <a:prstGeom prst="rect">
            <a:avLst/>
          </a:prstGeom>
        </p:spPr>
      </p:pic>
      <p:pic>
        <p:nvPicPr>
          <p:cNvPr id="9" name="Picture 8"/>
          <p:cNvPicPr>
            <a:picLocks noChangeAspect="1"/>
          </p:cNvPicPr>
          <p:nvPr/>
        </p:nvPicPr>
        <p:blipFill>
          <a:blip r:embed="rId6"/>
          <a:stretch>
            <a:fillRect/>
          </a:stretch>
        </p:blipFill>
        <p:spPr>
          <a:xfrm>
            <a:off x="9164320" y="1209675"/>
            <a:ext cx="2624455" cy="5173345"/>
          </a:xfrm>
          <a:prstGeom prst="rect">
            <a:avLst/>
          </a:prstGeom>
        </p:spPr>
      </p:pic>
      <p:pic>
        <p:nvPicPr>
          <p:cNvPr id="10" name="Picture 9"/>
          <p:cNvPicPr>
            <a:picLocks noChangeAspect="1"/>
          </p:cNvPicPr>
          <p:nvPr/>
        </p:nvPicPr>
        <p:blipFill>
          <a:blip r:embed="rId7"/>
          <a:stretch>
            <a:fillRect/>
          </a:stretch>
        </p:blipFill>
        <p:spPr>
          <a:xfrm>
            <a:off x="5021580" y="5294630"/>
            <a:ext cx="2545080" cy="14319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Breve historia social de las ciencias naturales</a:t>
            </a:r>
          </a:p>
        </p:txBody>
      </p:sp>
      <p:sp>
        <p:nvSpPr>
          <p:cNvPr id="3" name="Marcador de contenido 2"/>
          <p:cNvSpPr>
            <a:spLocks noGrp="1"/>
          </p:cNvSpPr>
          <p:nvPr>
            <p:ph idx="1"/>
          </p:nvPr>
        </p:nvSpPr>
        <p:spPr/>
        <p:txBody>
          <a:bodyPr>
            <a:normAutofit lnSpcReduction="10000"/>
          </a:bodyPr>
          <a:lstStyle/>
          <a:p>
            <a:r>
              <a:rPr lang="es-AR" dirty="0"/>
              <a:t>Los seres humanos y la naturaleza en la antigüedad</a:t>
            </a:r>
          </a:p>
          <a:p>
            <a:r>
              <a:rPr lang="es-AR" dirty="0"/>
              <a:t>El renacimiento y el redescubrimiento de América</a:t>
            </a:r>
          </a:p>
          <a:p>
            <a:r>
              <a:rPr lang="es-AR" dirty="0"/>
              <a:t>Revoluciones científicas I: Copérnico, Galileo, Kepler y Newton</a:t>
            </a:r>
          </a:p>
          <a:p>
            <a:r>
              <a:rPr lang="es-AR" dirty="0"/>
              <a:t>Descartes: ciencia y sociedad. El método analítico</a:t>
            </a:r>
          </a:p>
          <a:p>
            <a:r>
              <a:rPr lang="es-AR" dirty="0"/>
              <a:t>La Ilustración y los Sistemas de la Naturaleza</a:t>
            </a:r>
          </a:p>
          <a:p>
            <a:r>
              <a:rPr lang="es-AR" dirty="0"/>
              <a:t>Revoluciones científicas II: Humboldt, Lamarck, Darwin y Wallace</a:t>
            </a:r>
          </a:p>
          <a:p>
            <a:r>
              <a:rPr lang="es-AR" dirty="0"/>
              <a:t>La evolución biológica en el contexto ciencia-sociedad</a:t>
            </a:r>
          </a:p>
          <a:p>
            <a:r>
              <a:rPr lang="es-AR" dirty="0"/>
              <a:t>Hegel y la dialéctica: holismo, sistema y organismo</a:t>
            </a:r>
          </a:p>
          <a:p>
            <a:r>
              <a:rPr lang="es-AR" dirty="0"/>
              <a:t>Siglo XX: La biología destrona a la física</a:t>
            </a:r>
          </a:p>
          <a:p>
            <a:r>
              <a:rPr lang="es-AR" dirty="0"/>
              <a:t>Siglo XXI: nuevos paradigmas en biología y evolución</a:t>
            </a:r>
          </a:p>
          <a:p>
            <a:endParaRPr lang="es-A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Pero la evolución biológica es otra cosa</a:t>
            </a:r>
          </a:p>
        </p:txBody>
      </p:sp>
      <p:sp>
        <p:nvSpPr>
          <p:cNvPr id="3" name="Content Placeholder 2"/>
          <p:cNvSpPr>
            <a:spLocks noGrp="1"/>
          </p:cNvSpPr>
          <p:nvPr>
            <p:ph sz="half" idx="1"/>
          </p:nvPr>
        </p:nvSpPr>
        <p:spPr>
          <a:xfrm>
            <a:off x="677545" y="1767840"/>
            <a:ext cx="4184015" cy="4273550"/>
          </a:xfrm>
        </p:spPr>
        <p:txBody>
          <a:bodyPr>
            <a:normAutofit lnSpcReduction="10000"/>
          </a:bodyPr>
          <a:lstStyle/>
          <a:p>
            <a:r>
              <a:rPr lang="es-AR" altLang="en-US" sz="2000"/>
              <a:t>Durante el s. XX las ciencias naturales cambiaron de </a:t>
            </a:r>
            <a:r>
              <a:rPr lang="es-AR" altLang="en-US" sz="2000" i="1"/>
              <a:t>paradigma</a:t>
            </a:r>
            <a:r>
              <a:rPr lang="es-AR" altLang="en-US" sz="2000"/>
              <a:t>: pasamos de uno </a:t>
            </a:r>
            <a:r>
              <a:rPr lang="es-AR" altLang="en-US" sz="2000" b="1" i="1">
                <a:solidFill>
                  <a:schemeClr val="accent4"/>
                </a:solidFill>
              </a:rPr>
              <a:t>mecanicista</a:t>
            </a:r>
            <a:r>
              <a:rPr lang="es-AR" altLang="en-US" sz="2000"/>
              <a:t> a uno </a:t>
            </a:r>
            <a:r>
              <a:rPr lang="es-AR" altLang="en-US" sz="2000" b="1" i="1">
                <a:solidFill>
                  <a:schemeClr val="accent2"/>
                </a:solidFill>
              </a:rPr>
              <a:t>organicista</a:t>
            </a:r>
            <a:r>
              <a:rPr lang="es-AR" altLang="en-US" sz="2000"/>
              <a:t>.</a:t>
            </a:r>
          </a:p>
          <a:p>
            <a:r>
              <a:rPr lang="es-AR" altLang="en-US" sz="2000"/>
              <a:t>La física cedió el trono a la biología.</a:t>
            </a:r>
          </a:p>
          <a:p>
            <a:r>
              <a:rPr lang="es-AR" altLang="en-US" sz="2000"/>
              <a:t> Ojo, ¡a los físicos les cuesta reconocer esto!</a:t>
            </a:r>
          </a:p>
          <a:p>
            <a:r>
              <a:rPr lang="es-AR" altLang="en-US" sz="2000"/>
              <a:t>Actualmente el abordaje del </a:t>
            </a:r>
            <a:r>
              <a:rPr lang="es-AR" altLang="en-US" sz="2000" i="1">
                <a:solidFill>
                  <a:srgbClr val="C00000"/>
                </a:solidFill>
              </a:rPr>
              <a:t>fenómeno</a:t>
            </a:r>
            <a:r>
              <a:rPr lang="es-AR" altLang="en-US" sz="2000"/>
              <a:t> se hace desde lo </a:t>
            </a:r>
            <a:r>
              <a:rPr lang="es-AR" altLang="en-US" sz="2000" i="1">
                <a:solidFill>
                  <a:srgbClr val="00B050"/>
                </a:solidFill>
              </a:rPr>
              <a:t>interdisciplinar</a:t>
            </a:r>
            <a:r>
              <a:rPr lang="es-AR" altLang="en-US" sz="2000"/>
              <a:t> y desde la </a:t>
            </a:r>
            <a:r>
              <a:rPr lang="es-AR" altLang="en-US" sz="2000" i="1">
                <a:solidFill>
                  <a:schemeClr val="accent3">
                    <a:lumMod val="75000"/>
                  </a:schemeClr>
                </a:solidFill>
              </a:rPr>
              <a:t>complejidad</a:t>
            </a:r>
            <a:r>
              <a:rPr lang="es-AR" altLang="en-US" sz="2000"/>
              <a:t>.</a:t>
            </a:r>
          </a:p>
        </p:txBody>
      </p:sp>
      <p:pic>
        <p:nvPicPr>
          <p:cNvPr id="12" name="Content Placeholder 11"/>
          <p:cNvPicPr>
            <a:picLocks noGrp="1" noChangeAspect="1"/>
          </p:cNvPicPr>
          <p:nvPr>
            <p:ph sz="half" idx="2"/>
          </p:nvPr>
        </p:nvPicPr>
        <p:blipFill>
          <a:blip r:embed="rId2"/>
          <a:stretch>
            <a:fillRect/>
          </a:stretch>
        </p:blipFill>
        <p:spPr>
          <a:xfrm>
            <a:off x="6083935" y="2418080"/>
            <a:ext cx="2209800" cy="2971800"/>
          </a:xfrm>
          <a:prstGeom prst="rect">
            <a:avLst/>
          </a:prstGeom>
        </p:spPr>
      </p:pic>
      <p:sp>
        <p:nvSpPr>
          <p:cNvPr id="13" name="Text Box 12"/>
          <p:cNvSpPr txBox="1"/>
          <p:nvPr/>
        </p:nvSpPr>
        <p:spPr>
          <a:xfrm>
            <a:off x="5897245" y="5457825"/>
            <a:ext cx="2583180" cy="583565"/>
          </a:xfrm>
          <a:prstGeom prst="rect">
            <a:avLst/>
          </a:prstGeom>
          <a:noFill/>
        </p:spPr>
        <p:txBody>
          <a:bodyPr wrap="square" rtlCol="0">
            <a:spAutoFit/>
          </a:bodyPr>
          <a:lstStyle/>
          <a:p>
            <a:pPr algn="ctr"/>
            <a:r>
              <a:rPr lang="es-AR" altLang="en-US" sz="1600"/>
              <a:t>E. Morin (1921-...)</a:t>
            </a:r>
          </a:p>
          <a:p>
            <a:pPr algn="ctr"/>
            <a:endParaRPr lang="es-AR" altLang="en-US" sz="1600"/>
          </a:p>
        </p:txBody>
      </p:sp>
      <p:sp>
        <p:nvSpPr>
          <p:cNvPr id="14" name="Oval Callout 13"/>
          <p:cNvSpPr/>
          <p:nvPr/>
        </p:nvSpPr>
        <p:spPr>
          <a:xfrm>
            <a:off x="8293735" y="1191260"/>
            <a:ext cx="3837940" cy="1917700"/>
          </a:xfrm>
          <a:prstGeom prst="wedgeEllipseCallout">
            <a:avLst>
              <a:gd name="adj1" fmla="val -57428"/>
              <a:gd name="adj2" fmla="val 76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altLang="en-US" dirty="0"/>
              <a:t>El mundo es un “todo” indisociable pero las personas tienen un pensamiento fragmentado, ambiguo, desordenado.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sym typeface="+mn-ea"/>
              </a:rPr>
              <a:t>Pero la evolución biológica es otra cosa</a:t>
            </a:r>
            <a:br>
              <a:rPr lang="es-AR" altLang="en-US"/>
            </a:br>
            <a:endParaRPr lang="en-US"/>
          </a:p>
        </p:txBody>
      </p:sp>
      <p:sp>
        <p:nvSpPr>
          <p:cNvPr id="3" name="Content Placeholder 2"/>
          <p:cNvSpPr>
            <a:spLocks noGrp="1"/>
          </p:cNvSpPr>
          <p:nvPr>
            <p:ph sz="half" idx="1"/>
          </p:nvPr>
        </p:nvSpPr>
        <p:spPr>
          <a:xfrm>
            <a:off x="677545" y="1663065"/>
            <a:ext cx="4184015" cy="4378325"/>
          </a:xfrm>
        </p:spPr>
        <p:txBody>
          <a:bodyPr>
            <a:normAutofit/>
          </a:bodyPr>
          <a:lstStyle/>
          <a:p>
            <a:r>
              <a:rPr lang="es-AR" altLang="en-US"/>
              <a:t>La naturaleza en cuanto a los seres que la componen distan mucho de seguir patrones evolutivos como los del télefono o los vehículos.</a:t>
            </a:r>
          </a:p>
          <a:p>
            <a:r>
              <a:rPr lang="es-AR" altLang="en-US"/>
              <a:t>Las primeras ideas evolutivas serias fueron las de Lamarck, así todo, dejaba muchas lagunas e interpretaciones metafísicas.</a:t>
            </a:r>
          </a:p>
          <a:p>
            <a:r>
              <a:rPr lang="es-AR" altLang="en-US"/>
              <a:t>50 años después Darwin y Wallace, basándose en una fuerte evidencia, construyeron una teoría sólida y sin recurrir a ningún tipo de pensamiento idealista.</a:t>
            </a:r>
          </a:p>
        </p:txBody>
      </p:sp>
      <p:sp>
        <p:nvSpPr>
          <p:cNvPr id="4" name="Content Placeholder 3"/>
          <p:cNvSpPr>
            <a:spLocks noGrp="1"/>
          </p:cNvSpPr>
          <p:nvPr>
            <p:ph sz="half" idx="2"/>
          </p:nvPr>
        </p:nvSpPr>
        <p:spPr>
          <a:xfrm>
            <a:off x="5090160" y="1663065"/>
            <a:ext cx="4184015" cy="4378325"/>
          </a:xfrm>
        </p:spPr>
        <p:txBody>
          <a:bodyPr>
            <a:normAutofit/>
          </a:bodyPr>
          <a:lstStyle/>
          <a:p>
            <a:r>
              <a:rPr lang="es-AR" altLang="en-US"/>
              <a:t>La evolución, según darwin y Wallace, estaba regida por el azar, lo cual no impíde que en ella puedan reconocerse ciertos mecanismos y patrones como por ejemplo la acción de la Selección natural sobre distintas poblaciones o variedades de organismos.</a:t>
            </a:r>
          </a:p>
        </p:txBody>
      </p:sp>
      <p:pic>
        <p:nvPicPr>
          <p:cNvPr id="5" name="Picture 4"/>
          <p:cNvPicPr>
            <a:picLocks noChangeAspect="1"/>
          </p:cNvPicPr>
          <p:nvPr/>
        </p:nvPicPr>
        <p:blipFill>
          <a:blip r:embed="rId2"/>
          <a:stretch>
            <a:fillRect/>
          </a:stretch>
        </p:blipFill>
        <p:spPr>
          <a:xfrm>
            <a:off x="5534025" y="4150995"/>
            <a:ext cx="3429635" cy="257302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AR" altLang="en-US" sz="2800"/>
              <a:t>teoría o theoría, deriva del griego θεωρειν,significa "contemplar" o tener visión panorámica</a:t>
            </a:r>
          </a:p>
        </p:txBody>
      </p:sp>
      <p:pic>
        <p:nvPicPr>
          <p:cNvPr id="4" name="Content Placeholder 3"/>
          <p:cNvPicPr>
            <a:picLocks noGrp="1" noChangeAspect="1"/>
          </p:cNvPicPr>
          <p:nvPr>
            <p:ph sz="half" idx="1"/>
          </p:nvPr>
        </p:nvPicPr>
        <p:blipFill>
          <a:blip r:embed="rId2"/>
          <a:stretch>
            <a:fillRect/>
          </a:stretch>
        </p:blipFill>
        <p:spPr>
          <a:xfrm>
            <a:off x="541655" y="2261235"/>
            <a:ext cx="4425315" cy="2758440"/>
          </a:xfrm>
          <a:prstGeom prst="rect">
            <a:avLst/>
          </a:prstGeom>
        </p:spPr>
      </p:pic>
      <p:pic>
        <p:nvPicPr>
          <p:cNvPr id="9" name="Content Placeholder 8"/>
          <p:cNvPicPr>
            <a:picLocks noGrp="1" noChangeAspect="1"/>
          </p:cNvPicPr>
          <p:nvPr>
            <p:ph sz="half" idx="2"/>
          </p:nvPr>
        </p:nvPicPr>
        <p:blipFill>
          <a:blip r:embed="rId3"/>
          <a:stretch>
            <a:fillRect/>
          </a:stretch>
        </p:blipFill>
        <p:spPr>
          <a:xfrm>
            <a:off x="9274175" y="609600"/>
            <a:ext cx="2640965" cy="2301240"/>
          </a:xfrm>
          <a:prstGeom prst="rect">
            <a:avLst/>
          </a:prstGeom>
        </p:spPr>
      </p:pic>
      <p:sp>
        <p:nvSpPr>
          <p:cNvPr id="2" name="Text Box 1"/>
          <p:cNvSpPr txBox="1"/>
          <p:nvPr/>
        </p:nvSpPr>
        <p:spPr>
          <a:xfrm>
            <a:off x="9274810" y="3033395"/>
            <a:ext cx="2640965" cy="306705"/>
          </a:xfrm>
          <a:prstGeom prst="rect">
            <a:avLst/>
          </a:prstGeom>
          <a:noFill/>
        </p:spPr>
        <p:txBody>
          <a:bodyPr wrap="square" rtlCol="0">
            <a:spAutoFit/>
          </a:bodyPr>
          <a:lstStyle/>
          <a:p>
            <a:r>
              <a:rPr lang="es-AR" altLang="en-US" sz="1400"/>
              <a:t>Aristóteles (384 a.C.-322 a.C.)</a:t>
            </a:r>
          </a:p>
        </p:txBody>
      </p:sp>
      <p:sp>
        <p:nvSpPr>
          <p:cNvPr id="3" name="Text Box 2"/>
          <p:cNvSpPr txBox="1"/>
          <p:nvPr/>
        </p:nvSpPr>
        <p:spPr>
          <a:xfrm>
            <a:off x="5262245" y="2261235"/>
            <a:ext cx="3716655" cy="3692525"/>
          </a:xfrm>
          <a:prstGeom prst="rect">
            <a:avLst/>
          </a:prstGeom>
          <a:noFill/>
        </p:spPr>
        <p:txBody>
          <a:bodyPr wrap="square" rtlCol="0">
            <a:spAutoFit/>
          </a:bodyPr>
          <a:lstStyle/>
          <a:p>
            <a:r>
              <a:rPr lang="es-AR" altLang="en-US"/>
              <a:t>La teoría de Darwin y Wallace deja en su formulación original muchas cosas sin explicar. Por ejemplo, la fuente de variabilidad en las poblaciones.  Pero conceptos como el de selección natural o éxito reproductivo diferencial en una población aun persisten con fuerza.</a:t>
            </a:r>
          </a:p>
          <a:p>
            <a:r>
              <a:rPr lang="es-AR" altLang="en-US"/>
              <a:t>Sin embargo, deberá ser reformulada y ampliada en lo que conoció más tarde como Teoría Sintética.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La Teoría Sintética </a:t>
            </a:r>
          </a:p>
        </p:txBody>
      </p:sp>
      <p:sp>
        <p:nvSpPr>
          <p:cNvPr id="3" name="Content Placeholder 2"/>
          <p:cNvSpPr>
            <a:spLocks noGrp="1"/>
          </p:cNvSpPr>
          <p:nvPr>
            <p:ph sz="half" idx="1"/>
          </p:nvPr>
        </p:nvSpPr>
        <p:spPr>
          <a:xfrm>
            <a:off x="677545" y="1723390"/>
            <a:ext cx="4184015" cy="4770120"/>
          </a:xfrm>
        </p:spPr>
        <p:txBody>
          <a:bodyPr>
            <a:normAutofit lnSpcReduction="10000"/>
          </a:bodyPr>
          <a:lstStyle/>
          <a:p>
            <a:r>
              <a:rPr lang="es-AR" altLang="en-US"/>
              <a:t>se basa en la genética de poblaciones.</a:t>
            </a:r>
          </a:p>
          <a:p>
            <a:r>
              <a:rPr lang="es-AR" altLang="en-US"/>
              <a:t>sobre las poblaciones actúa la selección natural.</a:t>
            </a:r>
          </a:p>
          <a:p>
            <a:r>
              <a:rPr lang="es-AR" altLang="en-US"/>
              <a:t>la evolución consiste básicamente en los cambios de frecuencias de alelos entre las generaciones.</a:t>
            </a:r>
          </a:p>
          <a:p>
            <a:r>
              <a:rPr lang="es-AR" altLang="en-US"/>
              <a:t>los cambios son graduales y al especiación ocurre por aislamiento reproductivo (por ej. </a:t>
            </a:r>
            <a:r>
              <a:rPr lang="es-AR" altLang="en-US" b="1" i="1">
                <a:solidFill>
                  <a:srgbClr val="7030A0"/>
                </a:solidFill>
              </a:rPr>
              <a:t>alopátrico</a:t>
            </a:r>
            <a:r>
              <a:rPr lang="es-AR" altLang="en-US" i="1"/>
              <a:t>, </a:t>
            </a:r>
            <a:r>
              <a:rPr lang="es-AR" altLang="en-US" b="1" i="1">
                <a:solidFill>
                  <a:srgbClr val="0070C0"/>
                </a:solidFill>
              </a:rPr>
              <a:t>simpátrico</a:t>
            </a:r>
            <a:r>
              <a:rPr lang="es-AR" altLang="en-US"/>
              <a:t>).</a:t>
            </a:r>
          </a:p>
          <a:p>
            <a:r>
              <a:rPr lang="es-AR" altLang="en-US"/>
              <a:t>la naturaleza no dá saltos.</a:t>
            </a:r>
          </a:p>
          <a:p>
            <a:r>
              <a:rPr lang="es-AR" altLang="en-US"/>
              <a:t>esta teoría permite modelos evolutivos matematizables.</a:t>
            </a:r>
          </a:p>
          <a:p>
            <a:r>
              <a:rPr lang="es-AR" altLang="en-US"/>
              <a:t>Denostaron a Lamarck.</a:t>
            </a:r>
          </a:p>
          <a:p>
            <a:endParaRPr lang="es-AR" altLang="en-US"/>
          </a:p>
        </p:txBody>
      </p:sp>
      <p:pic>
        <p:nvPicPr>
          <p:cNvPr id="7" name="Content Placeholder 6"/>
          <p:cNvPicPr>
            <a:picLocks noGrp="1" noChangeAspect="1"/>
          </p:cNvPicPr>
          <p:nvPr>
            <p:ph sz="half" idx="2"/>
          </p:nvPr>
        </p:nvPicPr>
        <p:blipFill>
          <a:blip r:embed="rId2"/>
          <a:stretch>
            <a:fillRect/>
          </a:stretch>
        </p:blipFill>
        <p:spPr>
          <a:xfrm>
            <a:off x="5090160" y="2693035"/>
            <a:ext cx="4184015" cy="281559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a:t>Sin embargo, la “realidad” es más rica</a:t>
            </a:r>
          </a:p>
        </p:txBody>
      </p:sp>
      <p:pic>
        <p:nvPicPr>
          <p:cNvPr id="5" name="Content Placeholder 4"/>
          <p:cNvPicPr>
            <a:picLocks noGrp="1" noChangeAspect="1"/>
          </p:cNvPicPr>
          <p:nvPr>
            <p:ph sz="half" idx="2"/>
          </p:nvPr>
        </p:nvPicPr>
        <p:blipFill>
          <a:blip r:embed="rId2"/>
          <a:stretch>
            <a:fillRect/>
          </a:stretch>
        </p:blipFill>
        <p:spPr>
          <a:xfrm>
            <a:off x="5241925" y="2160905"/>
            <a:ext cx="3880485" cy="3880485"/>
          </a:xfrm>
          <a:prstGeom prst="rect">
            <a:avLst/>
          </a:prstGeom>
        </p:spPr>
      </p:pic>
      <p:pic>
        <p:nvPicPr>
          <p:cNvPr id="6" name="Content Placeholder 5"/>
          <p:cNvPicPr>
            <a:picLocks noGrp="1" noChangeAspect="1"/>
          </p:cNvPicPr>
          <p:nvPr>
            <p:ph sz="half" idx="1"/>
          </p:nvPr>
        </p:nvPicPr>
        <p:blipFill>
          <a:blip r:embed="rId3"/>
          <a:stretch>
            <a:fillRect/>
          </a:stretch>
        </p:blipFill>
        <p:spPr>
          <a:xfrm>
            <a:off x="677545" y="3661410"/>
            <a:ext cx="4184015" cy="2782570"/>
          </a:xfrm>
          <a:prstGeom prst="rect">
            <a:avLst/>
          </a:prstGeom>
        </p:spPr>
      </p:pic>
      <p:sp>
        <p:nvSpPr>
          <p:cNvPr id="7" name="Text Box 6"/>
          <p:cNvSpPr txBox="1"/>
          <p:nvPr/>
        </p:nvSpPr>
        <p:spPr>
          <a:xfrm>
            <a:off x="677545" y="1567815"/>
            <a:ext cx="5062220" cy="2030095"/>
          </a:xfrm>
          <a:prstGeom prst="rect">
            <a:avLst/>
          </a:prstGeom>
          <a:noFill/>
        </p:spPr>
        <p:txBody>
          <a:bodyPr wrap="square" rtlCol="0">
            <a:spAutoFit/>
          </a:bodyPr>
          <a:lstStyle/>
          <a:p>
            <a:r>
              <a:rPr lang="es-AR" altLang="en-US"/>
              <a:t>Muchos científicos, biólogos, naturalistas, obnubilados por el principio de autoridad, por seguir ciegamente una teoría, por tradiciones académicas, por prejuicio, por ser dogmáticos, por prestigio o capital intelectual, etc. No quisieron ver, o bien escondieron mucha evidencia bajo la alfombra.</a:t>
            </a:r>
          </a:p>
        </p:txBody>
      </p:sp>
      <p:sp>
        <p:nvSpPr>
          <p:cNvPr id="8" name="Text Box 7"/>
          <p:cNvSpPr txBox="1"/>
          <p:nvPr/>
        </p:nvSpPr>
        <p:spPr>
          <a:xfrm>
            <a:off x="8804910" y="2160905"/>
            <a:ext cx="3338830" cy="2306955"/>
          </a:xfrm>
          <a:prstGeom prst="rect">
            <a:avLst/>
          </a:prstGeom>
          <a:noFill/>
        </p:spPr>
        <p:txBody>
          <a:bodyPr wrap="square" rtlCol="0">
            <a:spAutoFit/>
          </a:bodyPr>
          <a:lstStyle/>
          <a:p>
            <a:r>
              <a:rPr lang="en-US" b="1"/>
              <a:t>How the Cold War Defined Scientific Freedom</a:t>
            </a:r>
          </a:p>
          <a:p>
            <a:r>
              <a:rPr lang="en-US"/>
              <a:t>The idea that liberal democracies shielded science from politics </a:t>
            </a:r>
            <a:r>
              <a:rPr lang="en-US">
                <a:solidFill>
                  <a:srgbClr val="FF0000"/>
                </a:solidFill>
              </a:rPr>
              <a:t>was always flawed</a:t>
            </a:r>
            <a:r>
              <a:rPr lang="en-US"/>
              <a:t>.</a:t>
            </a:r>
          </a:p>
          <a:p>
            <a:r>
              <a:rPr lang="en-US"/>
              <a:t>By PATRICK IBER</a:t>
            </a:r>
          </a:p>
          <a:p>
            <a:r>
              <a:rPr lang="en-US"/>
              <a:t>March 25, 2019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AR" altLang="en-US" sz="2800"/>
              <a:t>y resultó ser que la Teoría Sintética no siempre se lleva bien con  la evidencia científica.</a:t>
            </a:r>
          </a:p>
        </p:txBody>
      </p:sp>
      <p:sp>
        <p:nvSpPr>
          <p:cNvPr id="3" name="Content Placeholder 2"/>
          <p:cNvSpPr>
            <a:spLocks noGrp="1"/>
          </p:cNvSpPr>
          <p:nvPr>
            <p:ph sz="half" idx="1"/>
          </p:nvPr>
        </p:nvSpPr>
        <p:spPr>
          <a:xfrm>
            <a:off x="193464" y="1930084"/>
            <a:ext cx="4184035" cy="3880772"/>
          </a:xfrm>
        </p:spPr>
        <p:txBody>
          <a:bodyPr>
            <a:normAutofit lnSpcReduction="10000"/>
          </a:bodyPr>
          <a:lstStyle/>
          <a:p>
            <a:r>
              <a:rPr lang="es-AR" altLang="en-US">
                <a:sym typeface="+mn-ea"/>
              </a:rPr>
              <a:t>mutaciones neutras.</a:t>
            </a:r>
            <a:endParaRPr lang="es-AR" altLang="en-US"/>
          </a:p>
          <a:p>
            <a:r>
              <a:rPr lang="es-AR" altLang="en-US">
                <a:sym typeface="+mn-ea"/>
              </a:rPr>
              <a:t>registro fósil.</a:t>
            </a:r>
          </a:p>
          <a:p>
            <a:r>
              <a:rPr lang="es-AR" altLang="en-US">
                <a:sym typeface="+mn-ea"/>
              </a:rPr>
              <a:t>micro y macro evolución.</a:t>
            </a:r>
            <a:endParaRPr lang="es-AR" altLang="en-US"/>
          </a:p>
          <a:p>
            <a:r>
              <a:rPr lang="es-AR" altLang="en-US"/>
              <a:t>Transferencia horizontal de genes.</a:t>
            </a:r>
          </a:p>
          <a:p>
            <a:r>
              <a:rPr lang="es-AR" altLang="en-US"/>
              <a:t>genes reguladores.</a:t>
            </a:r>
          </a:p>
          <a:p>
            <a:r>
              <a:rPr lang="es-AR" altLang="en-US"/>
              <a:t>endosimbiosis serial.</a:t>
            </a:r>
          </a:p>
          <a:p>
            <a:r>
              <a:rPr lang="es-AR" altLang="en-US"/>
              <a:t>biología del desarrollo y epigenética.</a:t>
            </a:r>
          </a:p>
          <a:p>
            <a:r>
              <a:rPr lang="es-AR" altLang="en-US"/>
              <a:t>proyecto genoma.</a:t>
            </a:r>
          </a:p>
          <a:p>
            <a:r>
              <a:rPr lang="es-AR" altLang="en-US"/>
              <a:t>genómica, proteómica, metabolómica, etc.</a:t>
            </a:r>
          </a:p>
          <a:p>
            <a:endParaRPr lang="es-AR" altLang="en-US"/>
          </a:p>
        </p:txBody>
      </p:sp>
      <p:sp>
        <p:nvSpPr>
          <p:cNvPr id="4" name="Content Placeholder 3"/>
          <p:cNvSpPr>
            <a:spLocks noGrp="1"/>
          </p:cNvSpPr>
          <p:nvPr>
            <p:ph sz="half" idx="2"/>
          </p:nvPr>
        </p:nvSpPr>
        <p:spPr>
          <a:xfrm>
            <a:off x="4162425" y="1930400"/>
            <a:ext cx="3535045" cy="3880485"/>
          </a:xfrm>
        </p:spPr>
        <p:txBody>
          <a:bodyPr/>
          <a:lstStyle/>
          <a:p>
            <a:r>
              <a:rPr lang="es-AR" altLang="en-US" b="1">
                <a:solidFill>
                  <a:schemeClr val="accent5">
                    <a:lumMod val="75000"/>
                  </a:schemeClr>
                </a:solidFill>
              </a:rPr>
              <a:t>Neutralismo</a:t>
            </a:r>
          </a:p>
          <a:p>
            <a:r>
              <a:rPr lang="es-AR" altLang="en-US" b="1">
                <a:solidFill>
                  <a:schemeClr val="accent3">
                    <a:lumMod val="75000"/>
                  </a:schemeClr>
                </a:solidFill>
              </a:rPr>
              <a:t>Equilibrios puntuados</a:t>
            </a:r>
            <a:endParaRPr lang="es-AR" altLang="en-US"/>
          </a:p>
          <a:p>
            <a:r>
              <a:rPr lang="es-AR" altLang="en-US" b="1">
                <a:solidFill>
                  <a:srgbClr val="0070C0"/>
                </a:solidFill>
              </a:rPr>
              <a:t>Neolamarquismo</a:t>
            </a:r>
          </a:p>
          <a:p>
            <a:r>
              <a:rPr lang="es-AR" altLang="en-US" b="1">
                <a:solidFill>
                  <a:schemeClr val="accent1">
                    <a:lumMod val="75000"/>
                  </a:schemeClr>
                </a:solidFill>
              </a:rPr>
              <a:t>Norma de reacción y Construcción del nicho</a:t>
            </a:r>
            <a:endParaRPr lang="es-AR" altLang="en-US"/>
          </a:p>
          <a:p>
            <a:r>
              <a:rPr lang="es-AR" altLang="en-US" b="1">
                <a:solidFill>
                  <a:schemeClr val="tx2">
                    <a:lumMod val="60000"/>
                    <a:lumOff val="40000"/>
                  </a:schemeClr>
                </a:solidFill>
              </a:rPr>
              <a:t>Evo-Devo</a:t>
            </a:r>
          </a:p>
          <a:p>
            <a:r>
              <a:rPr lang="es-AR" altLang="en-US" b="1">
                <a:solidFill>
                  <a:srgbClr val="00B050"/>
                </a:solidFill>
              </a:rPr>
              <a:t>Epigenética</a:t>
            </a:r>
          </a:p>
          <a:p>
            <a:endParaRPr lang="es-AR" altLang="en-US"/>
          </a:p>
          <a:p>
            <a:endParaRPr lang="es-AR" altLang="en-US"/>
          </a:p>
        </p:txBody>
      </p:sp>
      <p:pic>
        <p:nvPicPr>
          <p:cNvPr id="8" name="4 Imagen" descr="page_18.jpg"/>
          <p:cNvPicPr>
            <a:picLocks noChangeAspect="1"/>
          </p:cNvPicPr>
          <p:nvPr/>
        </p:nvPicPr>
        <p:blipFill>
          <a:blip r:embed="rId2" cstate="print"/>
          <a:srcRect/>
          <a:stretch>
            <a:fillRect/>
          </a:stretch>
        </p:blipFill>
        <p:spPr bwMode="auto">
          <a:xfrm>
            <a:off x="7109460" y="2685415"/>
            <a:ext cx="4937760" cy="376047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545" y="609600"/>
            <a:ext cx="8596630" cy="822325"/>
          </a:xfrm>
        </p:spPr>
        <p:txBody>
          <a:bodyPr/>
          <a:lstStyle/>
          <a:p>
            <a:r>
              <a:rPr lang="es-AR" altLang="en-US"/>
              <a:t> Pensamiento</a:t>
            </a:r>
          </a:p>
        </p:txBody>
      </p:sp>
      <p:sp>
        <p:nvSpPr>
          <p:cNvPr id="5" name="Text Placeholder 4"/>
          <p:cNvSpPr>
            <a:spLocks noGrp="1"/>
          </p:cNvSpPr>
          <p:nvPr>
            <p:ph type="body" idx="1"/>
          </p:nvPr>
        </p:nvSpPr>
        <p:spPr>
          <a:xfrm>
            <a:off x="677545" y="1431925"/>
            <a:ext cx="4185920" cy="807085"/>
          </a:xfrm>
        </p:spPr>
        <p:txBody>
          <a:bodyPr/>
          <a:lstStyle/>
          <a:p>
            <a:r>
              <a:rPr lang="es-AR" altLang="en-US"/>
              <a:t>idealismo </a:t>
            </a:r>
            <a:r>
              <a:rPr lang="es-AR" altLang="en-US" sz="1600"/>
              <a:t>(el espíritu es lo primario y la materia lo secundario)</a:t>
            </a:r>
          </a:p>
        </p:txBody>
      </p:sp>
      <p:sp>
        <p:nvSpPr>
          <p:cNvPr id="6" name="Content Placeholder 5"/>
          <p:cNvSpPr>
            <a:spLocks noGrp="1"/>
          </p:cNvSpPr>
          <p:nvPr>
            <p:ph sz="half" idx="2"/>
          </p:nvPr>
        </p:nvSpPr>
        <p:spPr>
          <a:xfrm>
            <a:off x="675640" y="2737485"/>
            <a:ext cx="4185920" cy="3726815"/>
          </a:xfrm>
        </p:spPr>
        <p:txBody>
          <a:bodyPr/>
          <a:lstStyle/>
          <a:p>
            <a:r>
              <a:rPr lang="es-AR" altLang="en-US" b="1" dirty="0">
                <a:solidFill>
                  <a:srgbClr val="002060"/>
                </a:solidFill>
              </a:rPr>
              <a:t>idealismo objetivo</a:t>
            </a:r>
            <a:endParaRPr lang="es-AR" altLang="en-US" b="1" dirty="0">
              <a:solidFill>
                <a:srgbClr val="C00000"/>
              </a:solidFill>
            </a:endParaRPr>
          </a:p>
          <a:p>
            <a:r>
              <a:rPr lang="es-AR" altLang="en-US" dirty="0"/>
              <a:t>las ideas existen por sí mismas y que solo podemos aprenderlas o descubrirlas mediante la experiencia (Platón, Hegel)</a:t>
            </a:r>
          </a:p>
          <a:p>
            <a:endParaRPr lang="es-AR" altLang="en-US" dirty="0"/>
          </a:p>
          <a:p>
            <a:r>
              <a:rPr lang="es-AR" altLang="en-US" b="1" dirty="0">
                <a:solidFill>
                  <a:srgbClr val="0070C0"/>
                </a:solidFill>
              </a:rPr>
              <a:t>idealismo subjetivo</a:t>
            </a:r>
            <a:endParaRPr lang="es-AR" altLang="en-US" dirty="0"/>
          </a:p>
          <a:p>
            <a:r>
              <a:rPr lang="es-AR" altLang="en-US" dirty="0"/>
              <a:t>las ideas solo existen en la mente del sujeto (Descartes, Kant, Berkeley)</a:t>
            </a:r>
          </a:p>
        </p:txBody>
      </p:sp>
      <p:sp>
        <p:nvSpPr>
          <p:cNvPr id="7" name="Text Placeholder 6"/>
          <p:cNvSpPr>
            <a:spLocks noGrp="1"/>
          </p:cNvSpPr>
          <p:nvPr>
            <p:ph type="body" sz="quarter" idx="3"/>
          </p:nvPr>
        </p:nvSpPr>
        <p:spPr>
          <a:xfrm>
            <a:off x="5088383" y="2161618"/>
            <a:ext cx="4185618" cy="576262"/>
          </a:xfrm>
        </p:spPr>
        <p:txBody>
          <a:bodyPr/>
          <a:lstStyle/>
          <a:p>
            <a:r>
              <a:rPr lang="es-AR" altLang="en-US" dirty="0"/>
              <a:t>materialismo </a:t>
            </a:r>
            <a:r>
              <a:rPr lang="es-AR" altLang="en-US" sz="1600" dirty="0"/>
              <a:t>la materia es lo primario y que la conciencia existe como consecuencia de un estado altamente organizado de ésta</a:t>
            </a:r>
          </a:p>
        </p:txBody>
      </p:sp>
      <p:sp>
        <p:nvSpPr>
          <p:cNvPr id="8" name="Content Placeholder 7"/>
          <p:cNvSpPr>
            <a:spLocks noGrp="1"/>
          </p:cNvSpPr>
          <p:nvPr>
            <p:ph sz="quarter" idx="4"/>
          </p:nvPr>
        </p:nvSpPr>
        <p:spPr>
          <a:xfrm>
            <a:off x="5088255" y="2737485"/>
            <a:ext cx="4185920" cy="3817620"/>
          </a:xfrm>
        </p:spPr>
        <p:txBody>
          <a:bodyPr/>
          <a:lstStyle/>
          <a:p>
            <a:r>
              <a:rPr lang="es-AR" altLang="en-US" b="1" dirty="0">
                <a:solidFill>
                  <a:srgbClr val="C00000"/>
                </a:solidFill>
              </a:rPr>
              <a:t>materialismo metafísico </a:t>
            </a:r>
          </a:p>
          <a:p>
            <a:r>
              <a:rPr lang="es-AR" altLang="en-US" dirty="0">
                <a:solidFill>
                  <a:schemeClr val="tx2"/>
                </a:solidFill>
              </a:rPr>
              <a:t>todo se reduce a materia y movimiento.</a:t>
            </a:r>
          </a:p>
          <a:p>
            <a:r>
              <a:rPr lang="es-AR" altLang="en-US" dirty="0">
                <a:solidFill>
                  <a:schemeClr val="tx2"/>
                </a:solidFill>
              </a:rPr>
              <a:t>(Galileo, Bacon, barón </a:t>
            </a:r>
            <a:r>
              <a:rPr lang="es-AR" altLang="en-US" dirty="0" err="1">
                <a:solidFill>
                  <a:schemeClr val="tx2"/>
                </a:solidFill>
              </a:rPr>
              <a:t>d'Holbach</a:t>
            </a:r>
            <a:r>
              <a:rPr lang="es-AR" altLang="en-US" dirty="0">
                <a:solidFill>
                  <a:schemeClr val="tx2"/>
                </a:solidFill>
              </a:rPr>
              <a:t>)</a:t>
            </a:r>
          </a:p>
          <a:p>
            <a:endParaRPr lang="es-AR" altLang="en-US" dirty="0">
              <a:solidFill>
                <a:schemeClr val="tx2"/>
              </a:solidFill>
            </a:endParaRPr>
          </a:p>
          <a:p>
            <a:r>
              <a:rPr lang="es-AR" altLang="en-US" b="1" dirty="0">
                <a:solidFill>
                  <a:srgbClr val="92D050"/>
                </a:solidFill>
              </a:rPr>
              <a:t>materialismo dialéctico</a:t>
            </a:r>
          </a:p>
          <a:p>
            <a:r>
              <a:rPr lang="es-AR" altLang="en-US" dirty="0">
                <a:solidFill>
                  <a:schemeClr val="tx2"/>
                </a:solidFill>
              </a:rPr>
              <a:t>los niveles de organización y las propiedades emergentes de los sistemas (Marx, Engels, Lewontin)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AR" altLang="en-US"/>
              <a:t>Algunos ejemplos </a:t>
            </a:r>
          </a:p>
        </p:txBody>
      </p:sp>
      <p:sp>
        <p:nvSpPr>
          <p:cNvPr id="10" name="Text Placeholder 9"/>
          <p:cNvSpPr>
            <a:spLocks noGrp="1"/>
          </p:cNvSpPr>
          <p:nvPr>
            <p:ph type="body" idx="1"/>
          </p:nvPr>
        </p:nvSpPr>
        <p:spPr>
          <a:xfrm>
            <a:off x="677650" y="1354533"/>
            <a:ext cx="4185623" cy="576262"/>
          </a:xfrm>
        </p:spPr>
        <p:txBody>
          <a:bodyPr/>
          <a:lstStyle/>
          <a:p>
            <a:r>
              <a:rPr lang="es-AR" altLang="en-US">
                <a:sym typeface="+mn-ea"/>
              </a:rPr>
              <a:t>de reduccionismo </a:t>
            </a:r>
            <a:endParaRPr lang="en-US"/>
          </a:p>
        </p:txBody>
      </p:sp>
      <p:sp>
        <p:nvSpPr>
          <p:cNvPr id="8" name="Content Placeholder 7"/>
          <p:cNvSpPr>
            <a:spLocks noGrp="1"/>
          </p:cNvSpPr>
          <p:nvPr>
            <p:ph sz="half" idx="2"/>
          </p:nvPr>
        </p:nvSpPr>
        <p:spPr>
          <a:xfrm>
            <a:off x="677545" y="2193290"/>
            <a:ext cx="4185920" cy="3848100"/>
          </a:xfrm>
        </p:spPr>
        <p:txBody>
          <a:bodyPr/>
          <a:lstStyle/>
          <a:p>
            <a:r>
              <a:rPr lang="es-AR" altLang="en-US"/>
              <a:t>Proyecto genoma humano. </a:t>
            </a:r>
          </a:p>
        </p:txBody>
      </p:sp>
      <p:sp>
        <p:nvSpPr>
          <p:cNvPr id="11" name="Text Placeholder 10"/>
          <p:cNvSpPr>
            <a:spLocks noGrp="1"/>
          </p:cNvSpPr>
          <p:nvPr>
            <p:ph type="body" sz="quarter" idx="3"/>
          </p:nvPr>
        </p:nvSpPr>
        <p:spPr>
          <a:xfrm>
            <a:off x="6116955" y="910590"/>
            <a:ext cx="4880610" cy="3705860"/>
          </a:xfrm>
        </p:spPr>
        <p:txBody>
          <a:bodyPr/>
          <a:lstStyle/>
          <a:p>
            <a:r>
              <a:rPr lang="es-AR" altLang="en-US" dirty="0">
                <a:sym typeface="+mn-ea"/>
              </a:rPr>
              <a:t>y mecanicismo en biología</a:t>
            </a:r>
          </a:p>
          <a:p>
            <a:r>
              <a:rPr lang="en-US" sz="1600" dirty="0" err="1"/>
              <a:t>identificación</a:t>
            </a:r>
            <a:r>
              <a:rPr lang="en-US" sz="1600" dirty="0"/>
              <a:t> de </a:t>
            </a:r>
            <a:r>
              <a:rPr lang="en-US" sz="1600" dirty="0" err="1"/>
              <a:t>mecanismos</a:t>
            </a:r>
            <a:r>
              <a:rPr lang="en-US" sz="1600" dirty="0"/>
              <a:t> </a:t>
            </a:r>
            <a:r>
              <a:rPr lang="en-US" sz="1600" dirty="0" err="1"/>
              <a:t>moleculares</a:t>
            </a:r>
            <a:r>
              <a:rPr lang="en-US" sz="1600" dirty="0"/>
              <a:t> y </a:t>
            </a:r>
            <a:r>
              <a:rPr lang="en-US" sz="1600" dirty="0" err="1"/>
              <a:t>neuronales</a:t>
            </a:r>
            <a:r>
              <a:rPr lang="en-US" sz="1600" dirty="0"/>
              <a:t> (proteínas </a:t>
            </a:r>
            <a:r>
              <a:rPr lang="en-US" sz="1600" dirty="0" err="1"/>
              <a:t>quinasas</a:t>
            </a:r>
            <a:r>
              <a:rPr lang="en-US" sz="1600" dirty="0"/>
              <a:t>, factor de </a:t>
            </a:r>
            <a:r>
              <a:rPr lang="en-US" sz="1600" dirty="0" err="1"/>
              <a:t>transcripciónCREB</a:t>
            </a:r>
            <a:r>
              <a:rPr lang="en-US" sz="1600" dirty="0"/>
              <a:t>), en los </a:t>
            </a:r>
            <a:r>
              <a:rPr lang="en-US" sz="1600" dirty="0" err="1"/>
              <a:t>procesos</a:t>
            </a:r>
            <a:r>
              <a:rPr lang="en-US" sz="1600" dirty="0"/>
              <a:t> de </a:t>
            </a:r>
            <a:r>
              <a:rPr lang="en-US" sz="1600" dirty="0" err="1"/>
              <a:t>memoria</a:t>
            </a:r>
            <a:r>
              <a:rPr lang="en-US" sz="1600" dirty="0"/>
              <a:t> en </a:t>
            </a:r>
            <a:r>
              <a:rPr lang="en-US" sz="1600" dirty="0" err="1"/>
              <a:t>diferentes</a:t>
            </a:r>
            <a:r>
              <a:rPr lang="en-US" sz="1600" dirty="0"/>
              <a:t> </a:t>
            </a:r>
            <a:r>
              <a:rPr lang="en-US" sz="1600" dirty="0" err="1"/>
              <a:t>especies</a:t>
            </a:r>
            <a:r>
              <a:rPr lang="en-US" sz="1600" dirty="0"/>
              <a:t> (Squire &amp; </a:t>
            </a:r>
            <a:r>
              <a:rPr lang="en-US" sz="1600" dirty="0" err="1"/>
              <a:t>Kandel</a:t>
            </a:r>
            <a:r>
              <a:rPr lang="en-US" sz="1600" dirty="0"/>
              <a:t>, 2009), la </a:t>
            </a:r>
            <a:r>
              <a:rPr lang="en-US" sz="1600" dirty="0" err="1"/>
              <a:t>determinación</a:t>
            </a:r>
            <a:r>
              <a:rPr lang="en-US" sz="1600" dirty="0"/>
              <a:t> de </a:t>
            </a:r>
            <a:r>
              <a:rPr lang="en-US" sz="1600" dirty="0" err="1"/>
              <a:t>cambios</a:t>
            </a:r>
            <a:r>
              <a:rPr lang="en-US" sz="1600" dirty="0"/>
              <a:t> </a:t>
            </a:r>
            <a:r>
              <a:rPr lang="en-US" sz="1600" dirty="0" err="1"/>
              <a:t>neuroquímicos</a:t>
            </a:r>
            <a:r>
              <a:rPr lang="en-US" sz="1600" dirty="0"/>
              <a:t> y </a:t>
            </a:r>
            <a:r>
              <a:rPr lang="en-US" sz="1600" dirty="0" err="1"/>
              <a:t>electroquímicos</a:t>
            </a:r>
            <a:r>
              <a:rPr lang="en-US" sz="1600" dirty="0"/>
              <a:t> </a:t>
            </a:r>
            <a:r>
              <a:rPr lang="en-US" sz="1600" dirty="0" err="1"/>
              <a:t>asociados</a:t>
            </a:r>
            <a:r>
              <a:rPr lang="en-US" sz="1600" dirty="0"/>
              <a:t> a </a:t>
            </a:r>
            <a:r>
              <a:rPr lang="en-US" sz="1600" dirty="0" err="1"/>
              <a:t>diferentes</a:t>
            </a:r>
            <a:r>
              <a:rPr lang="en-US" sz="1600" dirty="0"/>
              <a:t> </a:t>
            </a:r>
            <a:r>
              <a:rPr lang="en-US" sz="1600" dirty="0" err="1"/>
              <a:t>emociones</a:t>
            </a:r>
            <a:r>
              <a:rPr lang="en-US" sz="1600" dirty="0"/>
              <a:t> (</a:t>
            </a:r>
            <a:r>
              <a:rPr lang="en-US" sz="1600" dirty="0" err="1"/>
              <a:t>Panksepp</a:t>
            </a:r>
            <a:r>
              <a:rPr lang="en-US" sz="1600" dirty="0"/>
              <a:t>, 1998; </a:t>
            </a:r>
            <a:r>
              <a:rPr lang="en-US" sz="1600" dirty="0" err="1"/>
              <a:t>LeDoux</a:t>
            </a:r>
            <a:r>
              <a:rPr lang="en-US" sz="1600" dirty="0"/>
              <a:t>, 1996; </a:t>
            </a:r>
            <a:r>
              <a:rPr lang="en-US" sz="1600" dirty="0" err="1"/>
              <a:t>LeDoux</a:t>
            </a:r>
            <a:r>
              <a:rPr lang="en-US" sz="1600" dirty="0"/>
              <a:t>, 2000), la </a:t>
            </a:r>
            <a:r>
              <a:rPr lang="en-US" sz="1600" dirty="0" err="1"/>
              <a:t>vinculación</a:t>
            </a:r>
            <a:r>
              <a:rPr lang="en-US" sz="1600" dirty="0"/>
              <a:t> de </a:t>
            </a:r>
            <a:r>
              <a:rPr lang="en-US" sz="1600" dirty="0" err="1"/>
              <a:t>procesos</a:t>
            </a:r>
            <a:r>
              <a:rPr lang="en-US" sz="1600" dirty="0"/>
              <a:t> </a:t>
            </a:r>
            <a:r>
              <a:rPr lang="en-US" sz="1600" dirty="0" err="1"/>
              <a:t>cerebrales</a:t>
            </a:r>
            <a:r>
              <a:rPr lang="en-US" sz="1600" dirty="0"/>
              <a:t> al </a:t>
            </a:r>
            <a:r>
              <a:rPr lang="en-US" sz="1600" dirty="0" err="1"/>
              <a:t>fenómeno</a:t>
            </a:r>
            <a:r>
              <a:rPr lang="en-US" sz="1600" dirty="0"/>
              <a:t> de la </a:t>
            </a:r>
            <a:r>
              <a:rPr lang="en-US" sz="1600" dirty="0" err="1"/>
              <a:t>conciencia</a:t>
            </a:r>
            <a:r>
              <a:rPr lang="en-US" sz="1600" dirty="0"/>
              <a:t> (</a:t>
            </a:r>
            <a:r>
              <a:rPr lang="en-US" sz="1600" dirty="0" err="1"/>
              <a:t>Kouider</a:t>
            </a:r>
            <a:r>
              <a:rPr lang="en-US" sz="1600" dirty="0"/>
              <a:t>, 2009; Edelman &amp; </a:t>
            </a:r>
            <a:r>
              <a:rPr lang="en-US" sz="1600" dirty="0" err="1"/>
              <a:t>Tononi</a:t>
            </a:r>
            <a:r>
              <a:rPr lang="en-US" sz="1600" dirty="0"/>
              <a:t>, 2000; </a:t>
            </a:r>
            <a:r>
              <a:rPr lang="en-US" sz="1600" dirty="0" err="1"/>
              <a:t>Laureys</a:t>
            </a:r>
            <a:r>
              <a:rPr lang="en-US" sz="1600" dirty="0"/>
              <a:t> &amp; </a:t>
            </a:r>
            <a:r>
              <a:rPr lang="en-US" sz="1600" dirty="0" err="1"/>
              <a:t>Tononi</a:t>
            </a:r>
            <a:r>
              <a:rPr lang="en-US" sz="1600" dirty="0"/>
              <a:t>, 2008; </a:t>
            </a:r>
            <a:r>
              <a:rPr lang="en-US" sz="1600" dirty="0" err="1"/>
              <a:t>Goodale</a:t>
            </a:r>
            <a:r>
              <a:rPr lang="en-US" sz="1600" dirty="0"/>
              <a:t>, 2007)</a:t>
            </a:r>
          </a:p>
        </p:txBody>
      </p:sp>
      <p:pic>
        <p:nvPicPr>
          <p:cNvPr id="21509" name="17 Marcador de contenido" descr="520-f2-GenomePie-1.png"/>
          <p:cNvPicPr>
            <a:picLocks noGrp="1" noChangeAspect="1"/>
          </p:cNvPicPr>
          <p:nvPr>
            <p:ph sz="quarter" idx="4"/>
          </p:nvPr>
        </p:nvPicPr>
        <p:blipFill>
          <a:blip r:embed="rId2" cstate="print"/>
          <a:srcRect/>
          <a:stretch>
            <a:fillRect/>
          </a:stretch>
        </p:blipFill>
        <p:spPr bwMode="auto">
          <a:xfrm>
            <a:off x="261620" y="2666365"/>
            <a:ext cx="5050790" cy="3082925"/>
          </a:xfrm>
          <a:prstGeom prst="rect">
            <a:avLst/>
          </a:prstGeom>
        </p:spPr>
      </p:pic>
      <p:pic>
        <p:nvPicPr>
          <p:cNvPr id="13" name="Picture 12"/>
          <p:cNvPicPr>
            <a:picLocks noChangeAspect="1"/>
          </p:cNvPicPr>
          <p:nvPr/>
        </p:nvPicPr>
        <p:blipFill>
          <a:blip r:embed="rId3"/>
          <a:stretch>
            <a:fillRect/>
          </a:stretch>
        </p:blipFill>
        <p:spPr>
          <a:xfrm>
            <a:off x="6423025" y="4616450"/>
            <a:ext cx="3676015" cy="213741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s-AR" altLang="en-US"/>
              <a:t>Algunos ejemplos </a:t>
            </a:r>
          </a:p>
        </p:txBody>
      </p:sp>
      <p:sp>
        <p:nvSpPr>
          <p:cNvPr id="10" name="Text Placeholder 9"/>
          <p:cNvSpPr>
            <a:spLocks noGrp="1"/>
          </p:cNvSpPr>
          <p:nvPr>
            <p:ph type="body" idx="1"/>
          </p:nvPr>
        </p:nvSpPr>
        <p:spPr>
          <a:xfrm>
            <a:off x="677650" y="1354533"/>
            <a:ext cx="4185623" cy="576262"/>
          </a:xfrm>
        </p:spPr>
        <p:txBody>
          <a:bodyPr/>
          <a:lstStyle/>
          <a:p>
            <a:r>
              <a:rPr lang="es-AR" altLang="en-US" dirty="0">
                <a:sym typeface="+mn-ea"/>
              </a:rPr>
              <a:t>de reduccionismo </a:t>
            </a:r>
            <a:endParaRPr lang="en-US" dirty="0"/>
          </a:p>
        </p:txBody>
      </p:sp>
      <p:pic>
        <p:nvPicPr>
          <p:cNvPr id="12" name="11 Marcador de contenido" descr="el_gen_egoista.jpg"/>
          <p:cNvPicPr>
            <a:picLocks noGrp="1" noChangeAspect="1"/>
          </p:cNvPicPr>
          <p:nvPr>
            <p:ph sz="half" idx="2"/>
          </p:nvPr>
        </p:nvPicPr>
        <p:blipFill>
          <a:blip r:embed="rId2"/>
          <a:stretch>
            <a:fillRect/>
          </a:stretch>
        </p:blipFill>
        <p:spPr>
          <a:xfrm>
            <a:off x="1422348" y="2193925"/>
            <a:ext cx="2697266" cy="3848100"/>
          </a:xfrm>
        </p:spPr>
      </p:pic>
      <p:pic>
        <p:nvPicPr>
          <p:cNvPr id="14" name="13 Marcador de contenido" descr="490.jpg"/>
          <p:cNvPicPr>
            <a:picLocks noGrp="1" noChangeAspect="1"/>
          </p:cNvPicPr>
          <p:nvPr>
            <p:ph sz="quarter" idx="4"/>
          </p:nvPr>
        </p:nvPicPr>
        <p:blipFill>
          <a:blip r:embed="rId3"/>
          <a:stretch>
            <a:fillRect/>
          </a:stretch>
        </p:blipFill>
        <p:spPr>
          <a:xfrm>
            <a:off x="4803649" y="2261733"/>
            <a:ext cx="2856884" cy="3865195"/>
          </a:xfrm>
        </p:spPr>
      </p:pic>
      <p:sp>
        <p:nvSpPr>
          <p:cNvPr id="15" name="Text Placeholder 9"/>
          <p:cNvSpPr>
            <a:spLocks noGrp="1"/>
          </p:cNvSpPr>
          <p:nvPr>
            <p:ph type="body" idx="1"/>
          </p:nvPr>
        </p:nvSpPr>
        <p:spPr>
          <a:xfrm>
            <a:off x="4877794" y="1458165"/>
            <a:ext cx="4185623" cy="576262"/>
          </a:xfrm>
        </p:spPr>
        <p:txBody>
          <a:bodyPr/>
          <a:lstStyle/>
          <a:p>
            <a:r>
              <a:rPr lang="es-AR" altLang="en-US" dirty="0">
                <a:sym typeface="+mn-ea"/>
              </a:rPr>
              <a:t>y de mecanicismo</a:t>
            </a:r>
            <a:endParaRPr lang="en-US" dirty="0"/>
          </a:p>
        </p:txBody>
      </p:sp>
      <p:pic>
        <p:nvPicPr>
          <p:cNvPr id="2050" name="Picture 2" descr="Resultado de imagen para neuroeconomÃ­a"/>
          <p:cNvPicPr>
            <a:picLocks noChangeAspect="1" noChangeArrowheads="1"/>
          </p:cNvPicPr>
          <p:nvPr/>
        </p:nvPicPr>
        <p:blipFill>
          <a:blip r:embed="rId4"/>
          <a:srcRect/>
          <a:stretch>
            <a:fillRect/>
          </a:stretch>
        </p:blipFill>
        <p:spPr bwMode="auto">
          <a:xfrm>
            <a:off x="10067672" y="231648"/>
            <a:ext cx="1866178" cy="1696084"/>
          </a:xfrm>
          <a:prstGeom prst="rect">
            <a:avLst/>
          </a:prstGeom>
          <a:noFill/>
        </p:spPr>
      </p:pic>
      <p:sp>
        <p:nvSpPr>
          <p:cNvPr id="2052" name="AutoShape 4" descr="Resultado de imagen para neuroeconomÃ­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AR"/>
          </a:p>
        </p:txBody>
      </p:sp>
      <p:pic>
        <p:nvPicPr>
          <p:cNvPr id="17" name="16 Imagen" descr="Neuromarketing-y-neuroeconomía.jpg"/>
          <p:cNvPicPr>
            <a:picLocks noChangeAspect="1"/>
          </p:cNvPicPr>
          <p:nvPr/>
        </p:nvPicPr>
        <p:blipFill>
          <a:blip r:embed="rId5"/>
          <a:stretch>
            <a:fillRect/>
          </a:stretch>
        </p:blipFill>
        <p:spPr>
          <a:xfrm>
            <a:off x="8031303" y="2304288"/>
            <a:ext cx="2682094" cy="3785616"/>
          </a:xfrm>
          <a:prstGeom prst="rect">
            <a:avLst/>
          </a:prstGeom>
        </p:spPr>
      </p:pic>
      <p:pic>
        <p:nvPicPr>
          <p:cNvPr id="18" name="17 Imagen" descr="mecanismos.jpg"/>
          <p:cNvPicPr>
            <a:picLocks noChangeAspect="1"/>
          </p:cNvPicPr>
          <p:nvPr/>
        </p:nvPicPr>
        <p:blipFill>
          <a:blip r:embed="rId6"/>
          <a:stretch>
            <a:fillRect/>
          </a:stretch>
        </p:blipFill>
        <p:spPr>
          <a:xfrm>
            <a:off x="6840665" y="0"/>
            <a:ext cx="2278712" cy="170802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lstStyle/>
          <a:p>
            <a:r>
              <a:rPr lang="es-AR" dirty="0"/>
              <a:t>Ojo, el mecanicismo representó un gran avance, además…</a:t>
            </a:r>
          </a:p>
        </p:txBody>
      </p:sp>
      <p:sp>
        <p:nvSpPr>
          <p:cNvPr id="9" name="8 Marcador de contenido"/>
          <p:cNvSpPr>
            <a:spLocks noGrp="1"/>
          </p:cNvSpPr>
          <p:nvPr>
            <p:ph idx="1"/>
          </p:nvPr>
        </p:nvSpPr>
        <p:spPr/>
        <p:txBody>
          <a:bodyPr/>
          <a:lstStyle/>
          <a:p>
            <a:r>
              <a:rPr lang="es-AR" dirty="0"/>
              <a:t>Los mecanismos no son necesariamente </a:t>
            </a:r>
            <a:r>
              <a:rPr lang="es-AR" i="1" dirty="0"/>
              <a:t>deterministas.</a:t>
            </a:r>
          </a:p>
          <a:p>
            <a:r>
              <a:rPr lang="es-AR" dirty="0"/>
              <a:t>El recurso a los mecanismos no es necesariamente </a:t>
            </a:r>
            <a:r>
              <a:rPr lang="es-AR" i="1" dirty="0"/>
              <a:t>reduccionista.</a:t>
            </a:r>
          </a:p>
          <a:p>
            <a:r>
              <a:rPr lang="es-AR" dirty="0"/>
              <a:t>No todos los mecanismos son </a:t>
            </a:r>
            <a:r>
              <a:rPr lang="es-AR" i="1" dirty="0"/>
              <a:t>máquinas</a:t>
            </a:r>
            <a:r>
              <a:rPr lang="es-AR" dirty="0"/>
              <a:t>.</a:t>
            </a:r>
          </a:p>
          <a:p>
            <a:r>
              <a:rPr lang="es-AR" dirty="0"/>
              <a:t>Los mecanismos no son necesariamente </a:t>
            </a:r>
            <a:r>
              <a:rPr lang="es-AR" i="1" dirty="0"/>
              <a:t>secuenciales</a:t>
            </a:r>
            <a:r>
              <a:rPr lang="es-AR" dirty="0"/>
              <a:t> o </a:t>
            </a:r>
            <a:r>
              <a:rPr lang="es-AR" i="1" dirty="0"/>
              <a:t>lineales.</a:t>
            </a:r>
          </a:p>
          <a:p>
            <a:r>
              <a:rPr lang="es-AR" dirty="0"/>
              <a:t>Los mecanismos no son necesariamente </a:t>
            </a:r>
            <a:r>
              <a:rPr lang="es-AR" i="1" dirty="0"/>
              <a:t>localizables</a:t>
            </a:r>
            <a:r>
              <a:rPr lang="es-AR" dirty="0"/>
              <a:t> .</a:t>
            </a:r>
          </a:p>
          <a:p>
            <a:r>
              <a:rPr lang="es-AR" dirty="0"/>
              <a:t>Los mecanismos no se limitan a la </a:t>
            </a:r>
            <a:r>
              <a:rPr lang="es-AR" i="1" dirty="0"/>
              <a:t>dinámica </a:t>
            </a:r>
            <a:r>
              <a:rPr lang="es-AR" i="1" dirty="0" err="1"/>
              <a:t>push-pull</a:t>
            </a:r>
            <a:r>
              <a:rPr lang="es-AR" dirty="0"/>
              <a:t>.</a:t>
            </a:r>
          </a:p>
          <a:p>
            <a:r>
              <a:rPr lang="es-AR" dirty="0"/>
              <a:t>Los mecanismos no son solo </a:t>
            </a:r>
            <a:r>
              <a:rPr lang="es-AR" i="1" dirty="0"/>
              <a:t>ficciones / metáforas</a:t>
            </a:r>
            <a:r>
              <a:rPr lang="es-AR" dirty="0"/>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Los seres humanos y la naturaleza en el mundo antiguo</a:t>
            </a:r>
          </a:p>
        </p:txBody>
      </p:sp>
      <p:sp>
        <p:nvSpPr>
          <p:cNvPr id="3" name="Marcador de contenido 2"/>
          <p:cNvSpPr>
            <a:spLocks noGrp="1"/>
          </p:cNvSpPr>
          <p:nvPr>
            <p:ph idx="1"/>
          </p:nvPr>
        </p:nvSpPr>
        <p:spPr/>
        <p:txBody>
          <a:bodyPr/>
          <a:lstStyle/>
          <a:p>
            <a:r>
              <a:rPr lang="es-AR" dirty="0"/>
              <a:t>El Pensamiento y la imaginación</a:t>
            </a:r>
          </a:p>
          <a:p>
            <a:r>
              <a:rPr lang="es-AR" dirty="0"/>
              <a:t>Mito y realidad</a:t>
            </a:r>
          </a:p>
          <a:p>
            <a:r>
              <a:rPr lang="es-AR" dirty="0"/>
              <a:t>¿Es real la realidad?</a:t>
            </a:r>
          </a:p>
          <a:p>
            <a:r>
              <a:rPr lang="es-AR" dirty="0"/>
              <a:t>Sueños y fantasías</a:t>
            </a:r>
          </a:p>
          <a:p>
            <a:r>
              <a:rPr lang="es-AR" dirty="0"/>
              <a:t>Los hechos (tiempo y lugar)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AR" altLang="en-US" dirty="0"/>
              <a:t>Retornemos a las teorías de evolución</a:t>
            </a:r>
          </a:p>
        </p:txBody>
      </p:sp>
      <p:sp>
        <p:nvSpPr>
          <p:cNvPr id="9" name="Content Placeholder 8"/>
          <p:cNvSpPr>
            <a:spLocks noGrp="1"/>
          </p:cNvSpPr>
          <p:nvPr>
            <p:ph idx="1"/>
          </p:nvPr>
        </p:nvSpPr>
        <p:spPr>
          <a:xfrm>
            <a:off x="676910" y="1269365"/>
            <a:ext cx="9049385" cy="5224780"/>
          </a:xfrm>
        </p:spPr>
        <p:txBody>
          <a:bodyPr>
            <a:normAutofit fontScale="90000" lnSpcReduction="10000"/>
          </a:bodyPr>
          <a:lstStyle/>
          <a:p>
            <a:r>
              <a:rPr lang="es-AR" altLang="en-US" dirty="0">
                <a:ln w="22225">
                  <a:solidFill>
                    <a:schemeClr val="accent2"/>
                  </a:solidFill>
                  <a:prstDash val="solid"/>
                </a:ln>
                <a:solidFill>
                  <a:schemeClr val="accent2">
                    <a:lumMod val="40000"/>
                    <a:lumOff val="60000"/>
                  </a:schemeClr>
                </a:solidFill>
                <a:effectLst/>
              </a:rPr>
              <a:t>Biología </a:t>
            </a:r>
            <a:r>
              <a:rPr lang="es-AR" altLang="en-US" dirty="0">
                <a:ln w="22225">
                  <a:solidFill>
                    <a:schemeClr val="accent2"/>
                  </a:solidFill>
                  <a:prstDash val="solid"/>
                </a:ln>
                <a:solidFill>
                  <a:schemeClr val="accent2">
                    <a:lumMod val="40000"/>
                    <a:lumOff val="60000"/>
                  </a:schemeClr>
                </a:solidFill>
                <a:effectLst/>
                <a:sym typeface="+mn-ea"/>
              </a:rPr>
              <a:t>de Sistemas </a:t>
            </a:r>
            <a:r>
              <a:rPr lang="es-AR" altLang="en-US" dirty="0">
                <a:ln w="22225">
                  <a:solidFill>
                    <a:schemeClr val="accent2"/>
                  </a:solidFill>
                  <a:prstDash val="solid"/>
                </a:ln>
                <a:solidFill>
                  <a:schemeClr val="accent2">
                    <a:lumMod val="40000"/>
                    <a:lumOff val="60000"/>
                  </a:schemeClr>
                </a:solidFill>
                <a:effectLst/>
              </a:rPr>
              <a:t>y Evolución Modular</a:t>
            </a:r>
          </a:p>
          <a:p>
            <a:r>
              <a:rPr lang="es-AR" altLang="en-US" dirty="0"/>
              <a:t>la especialización en un organismo pluricelular se produce cuando surgen nuevos tipos celulares, órganos u otras estructuras como resultado de la expresión de nuevos patrones de actividad genética y la selección de determinadas redes bajo ciertas condiciones. En estos casos observaron que los módulos se generaron posteriormente a este proceso.</a:t>
            </a:r>
          </a:p>
          <a:p>
            <a:r>
              <a:rPr lang="es-AR" altLang="en-US" dirty="0"/>
              <a:t>En las redes con menor número de conexiones existe una tendencia a aumentar la modularidad (ver Centro de Cs. de la Complejidad de la UNAM, 2018).</a:t>
            </a:r>
          </a:p>
          <a:p>
            <a:r>
              <a:rPr lang="es-AR" altLang="en-US" dirty="0"/>
              <a:t>Evolución modular: la evolución genéticamente no solo avanza con pequeños cambios en genes específicos, sino que se ha comprobado experimentalmente que hay módulos completos que se duplican o alteran, o simplemente cambian de lugar, de forma que grandes estructuras físicas nuevas pueden formarse con la simple alteración de uno de esos módulos en algún momento clave del desarrollo embrionario.</a:t>
            </a:r>
          </a:p>
          <a:p>
            <a:r>
              <a:rPr lang="es-AR" altLang="en-US" dirty="0"/>
              <a:t>Efecto Baldwin: es el mecanismo por el cual los instintos fueron en su día aprendizajes.  Ahora bien, el proceso cómo se codifican genéticamente estas conductas aprendidas  no está tan claro. </a:t>
            </a:r>
          </a:p>
          <a:p>
            <a:r>
              <a:rPr lang="es-AR" altLang="en-US" dirty="0"/>
              <a:t>Simbiosis eucariota:  Lynn Margulis demostró que la evolución a nivel celular se produjo no sólo por la competencia entre especies, sino también por colaboración simbiótica. Hoy, esta tesis está unánimemente admitida, puesto que se puede rastrear el ADN de los diferentes simbiontes que dieron lugar a la célula eucariota. Por tanto, la competitividad es sólo uno de los motores de la evolución. El otro, el extremo opuesto, la cooperación, también opera.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t>¿y la dialéctica?</a:t>
            </a:r>
            <a:br>
              <a:rPr lang="es-AR" dirty="0"/>
            </a:br>
            <a:r>
              <a:rPr lang="es-AR" sz="2700" dirty="0"/>
              <a:t>No hay una biología dialéctica, pero si existen enfoques dialécticos de los problema</a:t>
            </a:r>
            <a:r>
              <a:rPr lang="es-AR" dirty="0"/>
              <a:t>s</a:t>
            </a:r>
          </a:p>
        </p:txBody>
      </p:sp>
      <p:sp>
        <p:nvSpPr>
          <p:cNvPr id="3" name="2 Marcador de contenido"/>
          <p:cNvSpPr>
            <a:spLocks noGrp="1"/>
          </p:cNvSpPr>
          <p:nvPr>
            <p:ph idx="1"/>
          </p:nvPr>
        </p:nvSpPr>
        <p:spPr/>
        <p:txBody>
          <a:bodyPr>
            <a:normAutofit lnSpcReduction="10000"/>
          </a:bodyPr>
          <a:lstStyle/>
          <a:p>
            <a:r>
              <a:rPr lang="es-AR" dirty="0"/>
              <a:t>Ni reglas ni leyes, pero sí algunos principios</a:t>
            </a:r>
          </a:p>
          <a:p>
            <a:r>
              <a:rPr lang="es-AR" dirty="0"/>
              <a:t>En la visión dialéctica del mundo se asume que las cosas son heterogéneas en cada nivel. Y esta heterogeneidad no significa que el sujeto o sistema esté compuesto por unidades fijas.</a:t>
            </a:r>
          </a:p>
          <a:p>
            <a:r>
              <a:rPr lang="es-AR" dirty="0"/>
              <a:t>En el mundo dialéctico la relación lógico-dialéctica entre parte y todo es tomada en serio, y es dinámica.</a:t>
            </a:r>
          </a:p>
          <a:p>
            <a:r>
              <a:rPr lang="es-AR" dirty="0"/>
              <a:t>La totalidad es una relación de partes heterogéneas que no tienen existencia previa como partes. Las propiedades de las partes no tiene una existencia previa alienada sino que son adquiridas por ser parte de un todo particular. Las propiedades entran en existencia en la interacción que hace el todo.</a:t>
            </a:r>
          </a:p>
          <a:p>
            <a:r>
              <a:rPr lang="es-AR" dirty="0"/>
              <a:t>La compenetración de las partes y el todo es una consecuencia de la </a:t>
            </a:r>
            <a:r>
              <a:rPr lang="es-AR" dirty="0" err="1"/>
              <a:t>intercambiabilidad</a:t>
            </a:r>
            <a:r>
              <a:rPr lang="es-AR" dirty="0"/>
              <a:t> del sujeto y el objeto, de causa y efecto.</a:t>
            </a:r>
          </a:p>
          <a:p>
            <a:endParaRPr lang="es-AR" dirty="0"/>
          </a:p>
          <a:p>
            <a:endParaRPr lang="es-A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t>¿y la dialéctica?</a:t>
            </a:r>
            <a:br>
              <a:rPr lang="es-AR" dirty="0"/>
            </a:br>
            <a:r>
              <a:rPr lang="es-AR" sz="2700" dirty="0"/>
              <a:t>No hay una biología dialéctica, pero si existen enfoques dialécticos de los problema</a:t>
            </a:r>
            <a:r>
              <a:rPr lang="es-AR" dirty="0"/>
              <a:t>s</a:t>
            </a:r>
          </a:p>
        </p:txBody>
      </p:sp>
      <p:sp>
        <p:nvSpPr>
          <p:cNvPr id="3" name="2 Marcador de contenido"/>
          <p:cNvSpPr>
            <a:spLocks noGrp="1"/>
          </p:cNvSpPr>
          <p:nvPr>
            <p:ph idx="1"/>
          </p:nvPr>
        </p:nvSpPr>
        <p:spPr/>
        <p:txBody>
          <a:bodyPr>
            <a:normAutofit/>
          </a:bodyPr>
          <a:lstStyle/>
          <a:p>
            <a:r>
              <a:rPr lang="es-AR" dirty="0"/>
              <a:t>Los organismos son tanto sujetos como objetos de la evolución.</a:t>
            </a:r>
          </a:p>
          <a:p>
            <a:r>
              <a:rPr lang="es-AR" dirty="0"/>
              <a:t>Ambos hacen y son hechos por el ambiente y son actores de su propia historia evolutiva.</a:t>
            </a:r>
          </a:p>
          <a:p>
            <a:r>
              <a:rPr lang="es-AR" dirty="0"/>
              <a:t>Sistemas dinámicamente estables y riqueza de los procesos que no están en equilibrio.</a:t>
            </a:r>
          </a:p>
          <a:p>
            <a:r>
              <a:rPr lang="es-AR" dirty="0"/>
              <a:t>La historia no tiene fin.</a:t>
            </a:r>
          </a:p>
        </p:txBody>
      </p:sp>
      <p:pic>
        <p:nvPicPr>
          <p:cNvPr id="4" name="3 Imagen" descr="the-neverending-story-1.jpg"/>
          <p:cNvPicPr>
            <a:picLocks noChangeAspect="1"/>
          </p:cNvPicPr>
          <p:nvPr/>
        </p:nvPicPr>
        <p:blipFill>
          <a:blip r:embed="rId2"/>
          <a:stretch>
            <a:fillRect/>
          </a:stretch>
        </p:blipFill>
        <p:spPr>
          <a:xfrm>
            <a:off x="1392936" y="4376927"/>
            <a:ext cx="3581400" cy="2014538"/>
          </a:xfrm>
          <a:prstGeom prst="rect">
            <a:avLst/>
          </a:prstGeom>
        </p:spPr>
      </p:pic>
      <p:sp>
        <p:nvSpPr>
          <p:cNvPr id="5" name="4 CuadroTexto"/>
          <p:cNvSpPr txBox="1"/>
          <p:nvPr/>
        </p:nvSpPr>
        <p:spPr>
          <a:xfrm>
            <a:off x="1670304" y="6488668"/>
            <a:ext cx="3511296" cy="276999"/>
          </a:xfrm>
          <a:prstGeom prst="rect">
            <a:avLst/>
          </a:prstGeom>
          <a:noFill/>
        </p:spPr>
        <p:txBody>
          <a:bodyPr wrap="square" rtlCol="0">
            <a:spAutoFit/>
          </a:bodyPr>
          <a:lstStyle/>
          <a:p>
            <a:r>
              <a:rPr lang="es-AR" sz="1200" dirty="0"/>
              <a:t>The </a:t>
            </a:r>
            <a:r>
              <a:rPr lang="es-AR" sz="1200" dirty="0" err="1"/>
              <a:t>neverending</a:t>
            </a:r>
            <a:r>
              <a:rPr lang="es-AR" sz="1200" dirty="0"/>
              <a:t> </a:t>
            </a:r>
            <a:r>
              <a:rPr lang="es-AR" sz="1200" dirty="0" err="1"/>
              <a:t>story</a:t>
            </a:r>
            <a:r>
              <a:rPr lang="es-AR" sz="1200" dirty="0"/>
              <a:t> 1984.</a:t>
            </a:r>
          </a:p>
        </p:txBody>
      </p:sp>
      <p:pic>
        <p:nvPicPr>
          <p:cNvPr id="6" name="5 Imagen" descr="lewontin genes orgnismos y ambientyes.jpg"/>
          <p:cNvPicPr>
            <a:picLocks noChangeAspect="1"/>
          </p:cNvPicPr>
          <p:nvPr/>
        </p:nvPicPr>
        <p:blipFill>
          <a:blip r:embed="rId3"/>
          <a:stretch>
            <a:fillRect/>
          </a:stretch>
        </p:blipFill>
        <p:spPr>
          <a:xfrm>
            <a:off x="6949440" y="3640061"/>
            <a:ext cx="2072640" cy="31259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altLang="es-AR" dirty="0"/>
              <a:t>Algunos conceptos nuevos</a:t>
            </a:r>
            <a:endParaRPr lang="es-AR" dirty="0"/>
          </a:p>
        </p:txBody>
      </p:sp>
      <p:sp>
        <p:nvSpPr>
          <p:cNvPr id="3" name="5 Rectángulo"/>
          <p:cNvSpPr>
            <a:spLocks noChangeArrowheads="1"/>
          </p:cNvSpPr>
          <p:nvPr/>
        </p:nvSpPr>
        <p:spPr bwMode="auto">
          <a:xfrm>
            <a:off x="294968" y="2649178"/>
            <a:ext cx="4866967" cy="2554545"/>
          </a:xfrm>
          <a:prstGeom prst="rect">
            <a:avLst/>
          </a:prstGeom>
          <a:noFill/>
          <a:ln w="9525">
            <a:noFill/>
            <a:miter lim="800000"/>
          </a:ln>
        </p:spPr>
        <p:txBody>
          <a:bodyPr wrap="square">
            <a:spAutoFit/>
          </a:bodyPr>
          <a:lstStyle/>
          <a:p>
            <a:pPr eaLnBrk="1" hangingPunct="1"/>
            <a:r>
              <a:rPr lang="es-AR" altLang="es-AR" sz="1600" dirty="0"/>
              <a:t>Jablonka y Lamb (2013) sugieren que la </a:t>
            </a:r>
            <a:r>
              <a:rPr lang="es-AR" altLang="es-AR" sz="1600" b="1" dirty="0">
                <a:solidFill>
                  <a:srgbClr val="C00000"/>
                </a:solidFill>
              </a:rPr>
              <a:t>evolución</a:t>
            </a:r>
            <a:r>
              <a:rPr lang="es-AR" altLang="es-AR" sz="1600" dirty="0"/>
              <a:t> sea redefinida como:</a:t>
            </a:r>
          </a:p>
          <a:p>
            <a:pPr eaLnBrk="1" hangingPunct="1"/>
            <a:r>
              <a:rPr lang="es-AR" altLang="es-AR" sz="1600" dirty="0"/>
              <a:t> </a:t>
            </a:r>
            <a:r>
              <a:rPr lang="es-AR" altLang="es-AR" sz="1600" b="1" dirty="0">
                <a:solidFill>
                  <a:srgbClr val="7030A0"/>
                </a:solidFill>
              </a:rPr>
              <a:t>“conjunto de procesos que dirigen a cambios en la naturaleza y frecuencia de características heredables en una población”,</a:t>
            </a:r>
          </a:p>
          <a:p>
            <a:pPr eaLnBrk="1" hangingPunct="1"/>
            <a:endParaRPr lang="es-AR" altLang="es-AR" sz="1600" b="1" dirty="0">
              <a:solidFill>
                <a:srgbClr val="7030A0"/>
              </a:solidFill>
            </a:endParaRPr>
          </a:p>
          <a:p>
            <a:pPr eaLnBrk="1" hangingPunct="1"/>
            <a:r>
              <a:rPr lang="es-AR" altLang="es-AR" sz="1600" dirty="0"/>
              <a:t>y</a:t>
            </a:r>
            <a:r>
              <a:rPr lang="es-AR" altLang="es-AR" sz="1600" b="1" dirty="0">
                <a:solidFill>
                  <a:srgbClr val="7030A0"/>
                </a:solidFill>
              </a:rPr>
              <a:t> </a:t>
            </a:r>
            <a:r>
              <a:rPr lang="es-AR" altLang="es-AR" sz="1600" b="1" dirty="0">
                <a:solidFill>
                  <a:srgbClr val="0070C0"/>
                </a:solidFill>
              </a:rPr>
              <a:t>herencia</a:t>
            </a:r>
            <a:r>
              <a:rPr lang="es-AR" altLang="es-AR" sz="1600" b="1" dirty="0">
                <a:solidFill>
                  <a:srgbClr val="7030A0"/>
                </a:solidFill>
              </a:rPr>
              <a:t> </a:t>
            </a:r>
            <a:r>
              <a:rPr lang="es-AR" altLang="es-AR" sz="1600" dirty="0"/>
              <a:t>como:</a:t>
            </a:r>
          </a:p>
          <a:p>
            <a:pPr eaLnBrk="1" hangingPunct="1"/>
            <a:r>
              <a:rPr lang="es-AR" altLang="es-AR" sz="1600" b="1" dirty="0">
                <a:solidFill>
                  <a:srgbClr val="7030A0"/>
                </a:solidFill>
              </a:rPr>
              <a:t> “procesos de reconstrucción del desarrollo que vinculan ancestros y descendientes y conducen a similitud entre ellos”</a:t>
            </a:r>
          </a:p>
        </p:txBody>
      </p:sp>
      <p:sp>
        <p:nvSpPr>
          <p:cNvPr id="4" name="3 CuadroTexto"/>
          <p:cNvSpPr txBox="1"/>
          <p:nvPr/>
        </p:nvSpPr>
        <p:spPr>
          <a:xfrm>
            <a:off x="5235677" y="3746089"/>
            <a:ext cx="2875935" cy="2862322"/>
          </a:xfrm>
          <a:prstGeom prst="rect">
            <a:avLst/>
          </a:prstGeom>
          <a:noFill/>
        </p:spPr>
        <p:txBody>
          <a:bodyPr wrap="square" rtlCol="0">
            <a:spAutoFit/>
          </a:bodyPr>
          <a:lstStyle/>
          <a:p>
            <a:r>
              <a:rPr lang="es-AR" dirty="0"/>
              <a:t>Bertranpetit (2009): “Los humanos parte de la naturaleza, los humanos únicos en la naturaleza</a:t>
            </a:r>
            <a:r>
              <a:rPr lang="es-AR" i="1" dirty="0"/>
              <a:t> </a:t>
            </a:r>
            <a:r>
              <a:rPr lang="es-AR" dirty="0"/>
              <a:t>La unicidad humana como</a:t>
            </a:r>
          </a:p>
          <a:p>
            <a:r>
              <a:rPr lang="es-AR" dirty="0"/>
              <a:t>producto de los mecanismos</a:t>
            </a:r>
          </a:p>
          <a:p>
            <a:r>
              <a:rPr lang="es-AR" dirty="0"/>
              <a:t>básicos de cambio evolutivo, </a:t>
            </a:r>
            <a:r>
              <a:rPr lang="es-AR" b="1" i="1" dirty="0">
                <a:solidFill>
                  <a:srgbClr val="7030A0"/>
                </a:solidFill>
              </a:rPr>
              <a:t>La evolución, proceso sin diseño</a:t>
            </a:r>
            <a:endParaRPr lang="es-AR" b="1" dirty="0">
              <a:solidFill>
                <a:srgbClr val="7030A0"/>
              </a:solidFill>
            </a:endParaRPr>
          </a:p>
        </p:txBody>
      </p:sp>
      <p:sp>
        <p:nvSpPr>
          <p:cNvPr id="5" name="4 CuadroTexto"/>
          <p:cNvSpPr txBox="1"/>
          <p:nvPr/>
        </p:nvSpPr>
        <p:spPr>
          <a:xfrm>
            <a:off x="8785124" y="3878825"/>
            <a:ext cx="3406876" cy="2062103"/>
          </a:xfrm>
          <a:prstGeom prst="rect">
            <a:avLst/>
          </a:prstGeom>
          <a:noFill/>
        </p:spPr>
        <p:txBody>
          <a:bodyPr wrap="square" rtlCol="0">
            <a:spAutoFit/>
          </a:bodyPr>
          <a:lstStyle/>
          <a:p>
            <a:r>
              <a:rPr lang="es-AR" sz="1600" b="1" dirty="0">
                <a:solidFill>
                  <a:srgbClr val="7030A0"/>
                </a:solidFill>
              </a:rPr>
              <a:t>“cultura es información que es capaz de afectar el comportamiento de los individuos, que adquieren de otros individuos a través de la enseñanza, la imitación y otras formas de aprendizaje”. </a:t>
            </a:r>
            <a:r>
              <a:rPr lang="es-AR" sz="1600" dirty="0"/>
              <a:t> </a:t>
            </a:r>
          </a:p>
          <a:p>
            <a:r>
              <a:rPr lang="es-AR" sz="1600" dirty="0"/>
              <a:t>(Laland et al., 2010)</a:t>
            </a:r>
          </a:p>
        </p:txBody>
      </p:sp>
      <p:pic>
        <p:nvPicPr>
          <p:cNvPr id="6" name="5 Imagen" descr="Cartell-Por-qué-le-llamaraan-Homo-1000x675.jpg"/>
          <p:cNvPicPr>
            <a:picLocks noChangeAspect="1"/>
          </p:cNvPicPr>
          <p:nvPr/>
        </p:nvPicPr>
        <p:blipFill>
          <a:blip r:embed="rId2" cstate="print"/>
          <a:stretch>
            <a:fillRect/>
          </a:stretch>
        </p:blipFill>
        <p:spPr>
          <a:xfrm>
            <a:off x="7211960" y="-6730"/>
            <a:ext cx="4980039" cy="3361527"/>
          </a:xfrm>
          <a:prstGeom prst="rect">
            <a:avLst/>
          </a:prstGeom>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A modo de pequeña conclusión</a:t>
            </a:r>
          </a:p>
        </p:txBody>
      </p:sp>
      <p:sp>
        <p:nvSpPr>
          <p:cNvPr id="3" name="2 Marcador de contenido"/>
          <p:cNvSpPr>
            <a:spLocks noGrp="1"/>
          </p:cNvSpPr>
          <p:nvPr>
            <p:ph idx="1"/>
          </p:nvPr>
        </p:nvSpPr>
        <p:spPr/>
        <p:txBody>
          <a:bodyPr/>
          <a:lstStyle/>
          <a:p>
            <a:r>
              <a:rPr lang="es-AR" dirty="0"/>
              <a:t>En ciencia lo que importa más no son tanto las respuestas sino la calidad de nuestras preguntas.</a:t>
            </a:r>
          </a:p>
          <a:p>
            <a:r>
              <a:rPr lang="es-AR" dirty="0"/>
              <a:t>Las preguntas que nos hacemos están determinadas en un principio por la formación económica y social de un momento histórico. Esa formación es la que determina en que medida se investiga que cosa.</a:t>
            </a:r>
          </a:p>
          <a:p>
            <a:r>
              <a:rPr lang="es-AR" dirty="0"/>
              <a:t>Pero  como somos dialécticos, con mayor o menor conciencia, y nos reconocemos humanos podemos libremente, además de equivocarnos, hacer nuevas y mejores preguntas.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altLang="en-US" dirty="0"/>
              <a:t>Gracias por su amable atención</a:t>
            </a:r>
            <a:br>
              <a:rPr lang="es-AR" altLang="en-US" dirty="0"/>
            </a:br>
            <a:endParaRPr lang="es-AR" altLang="en-US" dirty="0"/>
          </a:p>
        </p:txBody>
      </p:sp>
      <p:sp>
        <p:nvSpPr>
          <p:cNvPr id="3" name="Content Placeholder 2"/>
          <p:cNvSpPr>
            <a:spLocks noGrp="1"/>
          </p:cNvSpPr>
          <p:nvPr>
            <p:ph idx="1"/>
          </p:nvPr>
        </p:nvSpPr>
        <p:spPr/>
        <p:txBody>
          <a:bodyPr>
            <a:normAutofit lnSpcReduction="10000"/>
          </a:bodyPr>
          <a:lstStyle/>
          <a:p>
            <a:r>
              <a:rPr lang="en-US" dirty="0"/>
              <a:t>Bibliografía</a:t>
            </a:r>
          </a:p>
          <a:p>
            <a:r>
              <a:rPr lang="es-AR" dirty="0"/>
              <a:t>Craver, Carl y Tabery, James (2019) "Mechanisms in Science", </a:t>
            </a:r>
            <a:r>
              <a:rPr lang="es-AR" i="1" dirty="0"/>
              <a:t>The Stanford Encyclopedia of Philosophy</a:t>
            </a:r>
            <a:r>
              <a:rPr lang="es-AR" dirty="0"/>
              <a:t> (Summer 2019 Edition), Edward N. Zalta (ed.), URL = &lt;https://plato.stanford.edu/archives/sum2019 / entradas / ciencia-mecanismos /&gt;.</a:t>
            </a:r>
          </a:p>
          <a:p>
            <a:r>
              <a:rPr lang="es-AR" dirty="0"/>
              <a:t>Lewontin, Richard y  Richard </a:t>
            </a:r>
            <a:r>
              <a:rPr lang="es-AR" dirty="0" err="1"/>
              <a:t>Levins</a:t>
            </a:r>
            <a:r>
              <a:rPr lang="es-AR" dirty="0"/>
              <a:t> (2016) “</a:t>
            </a:r>
            <a:r>
              <a:rPr lang="es-AR" i="1" dirty="0"/>
              <a:t>El biólogo dialéctico”</a:t>
            </a:r>
            <a:r>
              <a:rPr lang="es-AR" dirty="0"/>
              <a:t> Colección: Biblioteca Militante-Arte y Filosofía. Ed. Razón y Revolución. Buenos Aires.</a:t>
            </a:r>
          </a:p>
          <a:p>
            <a:pPr fontAlgn="base"/>
            <a:r>
              <a:rPr lang="es-AR" dirty="0"/>
              <a:t>Milton Gallardo </a:t>
            </a:r>
            <a:r>
              <a:rPr lang="es-AR" dirty="0" err="1"/>
              <a:t>Narcisi</a:t>
            </a:r>
            <a:r>
              <a:rPr lang="es-AR" dirty="0"/>
              <a:t> (2011) “Evolución: El Curso de la Vida” Ed. Panamericana. </a:t>
            </a:r>
          </a:p>
          <a:p>
            <a:br>
              <a:rPr lang="es-AR" dirty="0"/>
            </a:br>
            <a:br>
              <a:rPr lang="es-AR" dirty="0"/>
            </a:br>
            <a:br>
              <a:rPr lang="es-AR" dirty="0"/>
            </a:b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ym typeface="+mn-ea"/>
              </a:rPr>
              <a:t>Genes homeóticos</a:t>
            </a:r>
            <a:endParaRPr lang="en-US" dirty="0"/>
          </a:p>
        </p:txBody>
      </p:sp>
      <p:sp>
        <p:nvSpPr>
          <p:cNvPr id="3" name="Content Placeholder 2"/>
          <p:cNvSpPr>
            <a:spLocks noGrp="1"/>
          </p:cNvSpPr>
          <p:nvPr>
            <p:ph sz="half" idx="1"/>
          </p:nvPr>
        </p:nvSpPr>
        <p:spPr>
          <a:xfrm>
            <a:off x="1070610" y="1828800"/>
            <a:ext cx="8020685" cy="4469130"/>
          </a:xfrm>
        </p:spPr>
        <p:txBody>
          <a:bodyPr>
            <a:normAutofit fontScale="90000"/>
          </a:bodyPr>
          <a:lstStyle/>
          <a:p>
            <a:r>
              <a:rPr lang="en-US" dirty="0"/>
              <a:t>Los genes homeóticos controlan el desarrollo de segmentos o estructuras completas del cuerpo. Cuando faltan o son demasiado activos, ¡pueden suceder cosas extrañas!</a:t>
            </a:r>
          </a:p>
          <a:p>
            <a:r>
              <a:rPr lang="en-US" dirty="0"/>
              <a:t>Los genes homeóticos son genes reguladores maestros que dirigen el desarrollo de estructuras o segmentos particulares del cuerpo.</a:t>
            </a:r>
          </a:p>
          <a:p>
            <a:r>
              <a:rPr lang="en-US" dirty="0"/>
              <a:t>Cuando los genes homeóticos están sobreactivados o inactivados por mutaciones, pueden desarrollarse estructuras del cuerpo en el lugar equivocado, ¡a veces de forma dramática!</a:t>
            </a:r>
          </a:p>
          <a:p>
            <a:r>
              <a:rPr lang="en-US" dirty="0"/>
              <a:t>La mayoría de los genes homeóticos animales codifican factores de transcripción que contienen una región llamada homeodominio y se llaman genes Hox.</a:t>
            </a:r>
          </a:p>
          <a:p>
            <a:r>
              <a:rPr lang="en-US" dirty="0"/>
              <a:t>Los genes Hox se activan por una cascada de genes reguladores; las proteínas codificadas por los primeros genes regulan la expresión de los genes posteriores.</a:t>
            </a:r>
          </a:p>
          <a:p>
            <a:r>
              <a:rPr lang="en-US" dirty="0"/>
              <a:t>Los genes Hox se encuentran en muchos animales, como las moscas de la fruta, los ratones y los seres humanos. Mutaciones en genes Hox humanos pueden causar trastornos genéticos.</a:t>
            </a:r>
          </a:p>
        </p:txBody>
      </p:sp>
      <p:pic>
        <p:nvPicPr>
          <p:cNvPr id="5" name="Content Placeholder 4"/>
          <p:cNvPicPr>
            <a:picLocks noGrp="1" noChangeAspect="1"/>
          </p:cNvPicPr>
          <p:nvPr>
            <p:ph sz="half" idx="2"/>
          </p:nvPr>
        </p:nvPicPr>
        <p:blipFill>
          <a:blip r:embed="rId2"/>
          <a:stretch>
            <a:fillRect/>
          </a:stretch>
        </p:blipFill>
        <p:spPr>
          <a:xfrm>
            <a:off x="8912225" y="405130"/>
            <a:ext cx="3015615" cy="23012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AR" dirty="0"/>
              <a:t>Los seres humanos y la naturaleza en el mundo antiguo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021" y="1403252"/>
            <a:ext cx="7074877" cy="280047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697415" y="4203724"/>
            <a:ext cx="5570806" cy="369332"/>
          </a:xfrm>
          <a:prstGeom prst="rect">
            <a:avLst/>
          </a:prstGeom>
          <a:noFill/>
        </p:spPr>
        <p:txBody>
          <a:bodyPr wrap="square" rtlCol="0">
            <a:spAutoFit/>
          </a:bodyPr>
          <a:lstStyle/>
          <a:p>
            <a:r>
              <a:rPr lang="es-ES" dirty="0"/>
              <a:t>El yacimiento de Jebel Irhoud (Marruecos)</a:t>
            </a:r>
            <a:endParaRPr lang="es-AR" dirty="0"/>
          </a:p>
        </p:txBody>
      </p:sp>
      <p:pic>
        <p:nvPicPr>
          <p:cNvPr id="1028" name="Picture 4" descr="Resultado de imagen para homo sapiens MARRUE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47" y="2254582"/>
            <a:ext cx="5205224" cy="4302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Los seres humanos y la naturaleza en el mundo antiguo</a:t>
            </a:r>
          </a:p>
        </p:txBody>
      </p:sp>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687" y="1930400"/>
            <a:ext cx="6819900" cy="4543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Resultado de imagen para PINTURAS RUPESTRES"/>
          <p:cNvPicPr>
            <a:picLocks noChangeAspect="1" noChangeArrowheads="1"/>
          </p:cNvPicPr>
          <p:nvPr/>
        </p:nvPicPr>
        <p:blipFill rotWithShape="1">
          <a:blip r:embed="rId2">
            <a:extLst>
              <a:ext uri="{28A0092B-C50C-407E-A947-70E740481C1C}">
                <a14:useLocalDpi xmlns:a14="http://schemas.microsoft.com/office/drawing/2010/main" val="0"/>
              </a:ext>
            </a:extLst>
          </a:blip>
          <a:srcRect l="488" r="10532" b="-1"/>
          <a:stretch>
            <a:fillRect/>
          </a:stretch>
        </p:blipFill>
        <p:spPr bwMode="auto">
          <a:xfrm>
            <a:off x="-16"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homo sapiens MARRUECOS"/>
          <p:cNvPicPr>
            <a:picLocks noChangeAspect="1" noChangeArrowheads="1"/>
          </p:cNvPicPr>
          <p:nvPr/>
        </p:nvPicPr>
        <p:blipFill rotWithShape="1">
          <a:blip r:embed="rId3">
            <a:extLst>
              <a:ext uri="{28A0092B-C50C-407E-A947-70E740481C1C}">
                <a14:useLocalDpi xmlns:a14="http://schemas.microsoft.com/office/drawing/2010/main" val="0"/>
              </a:ext>
            </a:extLst>
          </a:blip>
          <a:srcRect l="39694" r="7761" b="1"/>
          <a:stretch>
            <a:fillRect/>
          </a:stretch>
        </p:blipFill>
        <p:spPr bwMode="auto">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AR" dirty="0">
                <a:sym typeface="+mn-ea"/>
              </a:rPr>
              <a:t>Los seres humanos y la naturaleza en el mundo antiguo</a:t>
            </a:r>
            <a:endParaRPr lang="en-US" dirty="0"/>
          </a:p>
        </p:txBody>
      </p:sp>
      <p:sp>
        <p:nvSpPr>
          <p:cNvPr id="3" name="Text Box 2"/>
          <p:cNvSpPr txBox="1"/>
          <p:nvPr/>
        </p:nvSpPr>
        <p:spPr>
          <a:xfrm>
            <a:off x="677545" y="1930400"/>
            <a:ext cx="2553335" cy="1014730"/>
          </a:xfrm>
          <a:prstGeom prst="rect">
            <a:avLst/>
          </a:prstGeom>
          <a:noFill/>
        </p:spPr>
        <p:txBody>
          <a:bodyPr wrap="square" rtlCol="0">
            <a:spAutoFit/>
          </a:bodyPr>
          <a:lstStyle/>
          <a:p>
            <a:r>
              <a:rPr lang="es-AR" altLang="en-US" sz="2000" dirty="0">
                <a:solidFill>
                  <a:schemeClr val="accent1"/>
                </a:solidFill>
                <a:effectLst>
                  <a:outerShdw blurRad="38100" dist="25400" dir="5400000" algn="ctr" rotWithShape="0">
                    <a:srgbClr val="6E747A">
                      <a:alpha val="43000"/>
                    </a:srgbClr>
                  </a:outerShdw>
                </a:effectLst>
              </a:rPr>
              <a:t>Dos conceptos: </a:t>
            </a:r>
            <a:r>
              <a:rPr lang="es-AR" altLang="en-US" sz="20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antropomorfismo</a:t>
            </a:r>
            <a:r>
              <a:rPr lang="es-AR" altLang="en-US" sz="2000" dirty="0">
                <a:solidFill>
                  <a:schemeClr val="accent1"/>
                </a:solidFill>
                <a:effectLst>
                  <a:outerShdw blurRad="38100" dist="25400" dir="5400000" algn="ctr" rotWithShape="0">
                    <a:srgbClr val="6E747A">
                      <a:alpha val="43000"/>
                    </a:srgbClr>
                  </a:outerShdw>
                </a:effectLst>
              </a:rPr>
              <a:t> y </a:t>
            </a:r>
            <a:r>
              <a:rPr lang="es-AR" altLang="en-US" sz="20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humanizar</a:t>
            </a:r>
          </a:p>
        </p:txBody>
      </p:sp>
      <p:pic>
        <p:nvPicPr>
          <p:cNvPr id="4" name="Content Placeholder 3"/>
          <p:cNvPicPr>
            <a:picLocks noGrp="1" noChangeAspect="1"/>
          </p:cNvPicPr>
          <p:nvPr>
            <p:ph sz="half" idx="1"/>
          </p:nvPr>
        </p:nvPicPr>
        <p:blipFill>
          <a:blip r:embed="rId2"/>
          <a:stretch>
            <a:fillRect/>
          </a:stretch>
        </p:blipFill>
        <p:spPr>
          <a:xfrm>
            <a:off x="677545" y="3228975"/>
            <a:ext cx="4184015" cy="1743075"/>
          </a:xfrm>
          <a:prstGeom prst="rect">
            <a:avLst/>
          </a:prstGeom>
        </p:spPr>
      </p:pic>
      <p:pic>
        <p:nvPicPr>
          <p:cNvPr id="9" name="Content Placeholder 8"/>
          <p:cNvPicPr>
            <a:picLocks noGrp="1" noChangeAspect="1"/>
          </p:cNvPicPr>
          <p:nvPr>
            <p:ph sz="half" idx="2"/>
          </p:nvPr>
        </p:nvPicPr>
        <p:blipFill>
          <a:blip r:embed="rId3"/>
          <a:stretch>
            <a:fillRect/>
          </a:stretch>
        </p:blipFill>
        <p:spPr>
          <a:xfrm>
            <a:off x="5663565" y="3160395"/>
            <a:ext cx="3715385" cy="18116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AR" dirty="0">
                <a:sym typeface="+mn-ea"/>
              </a:rPr>
              <a:t>Los seres humanos y la naturaleza en el mundo antiguo</a:t>
            </a:r>
            <a:br>
              <a:rPr lang="es-AR" dirty="0"/>
            </a:br>
            <a:endParaRPr lang="en-US" dirty="0"/>
          </a:p>
        </p:txBody>
      </p:sp>
      <p:pic>
        <p:nvPicPr>
          <p:cNvPr id="5" name="Content Placeholder 4"/>
          <p:cNvPicPr>
            <a:picLocks noGrp="1" noChangeAspect="1"/>
          </p:cNvPicPr>
          <p:nvPr>
            <p:ph sz="half" idx="1"/>
          </p:nvPr>
        </p:nvPicPr>
        <p:blipFill>
          <a:blip r:embed="rId2"/>
          <a:stretch>
            <a:fillRect/>
          </a:stretch>
        </p:blipFill>
        <p:spPr>
          <a:xfrm>
            <a:off x="586105" y="1930400"/>
            <a:ext cx="4154170" cy="3114040"/>
          </a:xfrm>
          <a:prstGeom prst="rect">
            <a:avLst/>
          </a:prstGeom>
        </p:spPr>
      </p:pic>
      <p:pic>
        <p:nvPicPr>
          <p:cNvPr id="6" name="Content Placeholder 5"/>
          <p:cNvPicPr>
            <a:picLocks noGrp="1" noChangeAspect="1"/>
          </p:cNvPicPr>
          <p:nvPr>
            <p:ph sz="half" idx="2"/>
          </p:nvPr>
        </p:nvPicPr>
        <p:blipFill>
          <a:blip r:embed="rId3"/>
          <a:stretch>
            <a:fillRect/>
          </a:stretch>
        </p:blipFill>
        <p:spPr>
          <a:xfrm>
            <a:off x="4975860" y="2532380"/>
            <a:ext cx="4184015" cy="2341880"/>
          </a:xfrm>
          <a:prstGeom prst="rect">
            <a:avLst/>
          </a:prstGeom>
        </p:spPr>
      </p:pic>
      <p:pic>
        <p:nvPicPr>
          <p:cNvPr id="7" name="Picture 6"/>
          <p:cNvPicPr>
            <a:picLocks noChangeAspect="1"/>
          </p:cNvPicPr>
          <p:nvPr/>
        </p:nvPicPr>
        <p:blipFill>
          <a:blip r:embed="rId4"/>
          <a:stretch>
            <a:fillRect/>
          </a:stretch>
        </p:blipFill>
        <p:spPr>
          <a:xfrm>
            <a:off x="9274175" y="370840"/>
            <a:ext cx="2719705" cy="2880995"/>
          </a:xfrm>
          <a:prstGeom prst="rect">
            <a:avLst/>
          </a:prstGeom>
        </p:spPr>
      </p:pic>
      <p:pic>
        <p:nvPicPr>
          <p:cNvPr id="8" name="Picture 7"/>
          <p:cNvPicPr>
            <a:picLocks noChangeAspect="1"/>
          </p:cNvPicPr>
          <p:nvPr/>
        </p:nvPicPr>
        <p:blipFill>
          <a:blip r:embed="rId5"/>
          <a:stretch>
            <a:fillRect/>
          </a:stretch>
        </p:blipFill>
        <p:spPr>
          <a:xfrm>
            <a:off x="6877685" y="5094605"/>
            <a:ext cx="2856865" cy="1714500"/>
          </a:xfrm>
          <a:prstGeom prst="rect">
            <a:avLst/>
          </a:prstGeom>
        </p:spPr>
      </p:pic>
      <p:pic>
        <p:nvPicPr>
          <p:cNvPr id="9" name="Picture 8"/>
          <p:cNvPicPr>
            <a:picLocks noChangeAspect="1"/>
          </p:cNvPicPr>
          <p:nvPr/>
        </p:nvPicPr>
        <p:blipFill>
          <a:blip r:embed="rId6"/>
          <a:stretch>
            <a:fillRect/>
          </a:stretch>
        </p:blipFill>
        <p:spPr>
          <a:xfrm>
            <a:off x="3890645" y="5125720"/>
            <a:ext cx="2492375" cy="1652905"/>
          </a:xfrm>
          <a:prstGeom prst="rect">
            <a:avLst/>
          </a:prstGeom>
        </p:spPr>
      </p:pic>
    </p:spTree>
  </p:cSld>
  <p:clrMapOvr>
    <a:masterClrMapping/>
  </p:clrMapOvr>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3023</Words>
  <Application>Microsoft Office PowerPoint</Application>
  <PresentationFormat>Panorámica</PresentationFormat>
  <Paragraphs>253</Paragraphs>
  <Slides>46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46</vt:i4>
      </vt:variant>
    </vt:vector>
  </HeadingPairs>
  <TitlesOfParts>
    <vt:vector size="51" baseType="lpstr">
      <vt:lpstr>Arial</vt:lpstr>
      <vt:lpstr>Calibri</vt:lpstr>
      <vt:lpstr>Trebuchet MS</vt:lpstr>
      <vt:lpstr>Wingdings 3</vt:lpstr>
      <vt:lpstr>Faceta</vt:lpstr>
      <vt:lpstr>La biología en el siglo XXI </vt:lpstr>
      <vt:lpstr>Objetivos</vt:lpstr>
      <vt:lpstr>Breve historia social de las ciencias naturales</vt:lpstr>
      <vt:lpstr>Los seres humanos y la naturaleza en el mundo antiguo</vt:lpstr>
      <vt:lpstr>Los seres humanos y la naturaleza en el mundo antiguo</vt:lpstr>
      <vt:lpstr>Los seres humanos y la naturaleza en el mundo antiguo</vt:lpstr>
      <vt:lpstr>Presentación de PowerPoint</vt:lpstr>
      <vt:lpstr>Los seres humanos y la naturaleza en el mundo antiguo</vt:lpstr>
      <vt:lpstr>Los seres humanos y la naturaleza en el mundo antiguo </vt:lpstr>
      <vt:lpstr>Irrumpen los griegos </vt:lpstr>
      <vt:lpstr>Luego, ...una larga pausa... hasta el Renacimiento</vt:lpstr>
      <vt:lpstr>Galileo, Kepler y Newton  (la Modernidad)</vt:lpstr>
      <vt:lpstr>Descartes y Baruch Spinoza</vt:lpstr>
      <vt:lpstr>Se constituye así la Modernidad</vt:lpstr>
      <vt:lpstr>y Europa se expande por todo el Orbe...</vt:lpstr>
      <vt:lpstr>Systema naturæ (Linneo, 1735; 1758) e  Histoire naturelle (Buffon, 1749-1788; 1804)</vt:lpstr>
      <vt:lpstr>Hegel, un verdadero influencer</vt:lpstr>
      <vt:lpstr>Humboldt, Lamarck, Darwin y Wallace</vt:lpstr>
      <vt:lpstr>Presentación de PowerPoint</vt:lpstr>
      <vt:lpstr>Lamarck y la evolución</vt:lpstr>
      <vt:lpstr>Darwin y Wallace, triunfo del pensamiento material y dialéctico (en plena era Victoriana)</vt:lpstr>
      <vt:lpstr>Darwin y Wallace, triunfo del pensamiento material y dialéctico  </vt:lpstr>
      <vt:lpstr>La Teoría sintética o síntesis moderna (Neodarwinismo) (1947).</vt:lpstr>
      <vt:lpstr>Presentación de PowerPoint</vt:lpstr>
      <vt:lpstr>La Teoría Sintética y el desarrollo socio-económico durante el s.XX</vt:lpstr>
      <vt:lpstr>Microbiología, selección artificial y antibióticos</vt:lpstr>
      <vt:lpstr>pero...la biología también es ideología.</vt:lpstr>
      <vt:lpstr>Ciencia, política y racismo</vt:lpstr>
      <vt:lpstr> la evolución como sinónimo de cambio (gradual) y progreso es fácil de asimilar </vt:lpstr>
      <vt:lpstr>Pero la evolución biológica es otra cosa</vt:lpstr>
      <vt:lpstr>Pero la evolución biológica es otra cosa </vt:lpstr>
      <vt:lpstr>teoría o theoría, deriva del griego θεωρειν,significa "contemplar" o tener visión panorámica</vt:lpstr>
      <vt:lpstr>La Teoría Sintética </vt:lpstr>
      <vt:lpstr>Sin embargo, la “realidad” es más rica</vt:lpstr>
      <vt:lpstr>y resultó ser que la Teoría Sintética no siempre se lleva bien con  la evidencia científica.</vt:lpstr>
      <vt:lpstr> Pensamiento</vt:lpstr>
      <vt:lpstr>Algunos ejemplos </vt:lpstr>
      <vt:lpstr>Algunos ejemplos </vt:lpstr>
      <vt:lpstr>Ojo, el mecanicismo representó un gran avance, además…</vt:lpstr>
      <vt:lpstr>Retornemos a las teorías de evolución</vt:lpstr>
      <vt:lpstr>¿y la dialéctica? No hay una biología dialéctica, pero si existen enfoques dialécticos de los problemas</vt:lpstr>
      <vt:lpstr>¿y la dialéctica? No hay una biología dialéctica, pero si existen enfoques dialécticos de los problemas</vt:lpstr>
      <vt:lpstr>Algunos conceptos nuevos</vt:lpstr>
      <vt:lpstr>A modo de pequeña conclusión</vt:lpstr>
      <vt:lpstr>Gracias por su amable atención </vt:lpstr>
      <vt:lpstr>Genes homeóticos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biología en el siglo XXI</dc:title>
  <dc:creator>JUAN MANUEL BAJO</dc:creator>
  <cp:lastModifiedBy>JUAN MANUEL BAJO</cp:lastModifiedBy>
  <cp:revision>16</cp:revision>
  <dcterms:created xsi:type="dcterms:W3CDTF">2019-08-06T19:21:00Z</dcterms:created>
  <dcterms:modified xsi:type="dcterms:W3CDTF">2020-08-27T14:27:11Z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1033-10.2.0.5838</vt:lpwstr>
  </property>
</Properties>
</file>